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tiff" ContentType="image/tiff"/>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5"/>
  </p:notesMasterIdLst>
  <p:handoutMasterIdLst>
    <p:handoutMasterId r:id="rId76"/>
  </p:handoutMasterIdLst>
  <p:sldIdLst>
    <p:sldId id="716" r:id="rId2"/>
    <p:sldId id="718" r:id="rId3"/>
    <p:sldId id="709" r:id="rId4"/>
    <p:sldId id="719" r:id="rId5"/>
    <p:sldId id="710" r:id="rId6"/>
    <p:sldId id="774" r:id="rId7"/>
    <p:sldId id="721" r:id="rId8"/>
    <p:sldId id="722" r:id="rId9"/>
    <p:sldId id="723" r:id="rId10"/>
    <p:sldId id="727" r:id="rId11"/>
    <p:sldId id="728" r:id="rId12"/>
    <p:sldId id="729" r:id="rId13"/>
    <p:sldId id="724" r:id="rId14"/>
    <p:sldId id="730" r:id="rId15"/>
    <p:sldId id="732" r:id="rId16"/>
    <p:sldId id="733" r:id="rId17"/>
    <p:sldId id="735" r:id="rId18"/>
    <p:sldId id="765" r:id="rId19"/>
    <p:sldId id="740" r:id="rId20"/>
    <p:sldId id="743" r:id="rId21"/>
    <p:sldId id="747" r:id="rId22"/>
    <p:sldId id="748" r:id="rId23"/>
    <p:sldId id="754" r:id="rId24"/>
    <p:sldId id="755" r:id="rId25"/>
    <p:sldId id="756" r:id="rId26"/>
    <p:sldId id="759" r:id="rId27"/>
    <p:sldId id="777" r:id="rId28"/>
    <p:sldId id="725" r:id="rId29"/>
    <p:sldId id="780" r:id="rId30"/>
    <p:sldId id="779" r:id="rId31"/>
    <p:sldId id="631" r:id="rId32"/>
    <p:sldId id="588" r:id="rId33"/>
    <p:sldId id="713" r:id="rId34"/>
    <p:sldId id="632" r:id="rId35"/>
    <p:sldId id="763" r:id="rId36"/>
    <p:sldId id="764" r:id="rId37"/>
    <p:sldId id="766" r:id="rId38"/>
    <p:sldId id="773" r:id="rId39"/>
    <p:sldId id="767" r:id="rId40"/>
    <p:sldId id="768" r:id="rId41"/>
    <p:sldId id="769" r:id="rId42"/>
    <p:sldId id="770" r:id="rId43"/>
    <p:sldId id="771" r:id="rId44"/>
    <p:sldId id="772" r:id="rId45"/>
    <p:sldId id="776" r:id="rId46"/>
    <p:sldId id="775" r:id="rId47"/>
    <p:sldId id="695" r:id="rId48"/>
    <p:sldId id="694" r:id="rId49"/>
    <p:sldId id="693" r:id="rId50"/>
    <p:sldId id="690" r:id="rId51"/>
    <p:sldId id="691" r:id="rId52"/>
    <p:sldId id="692" r:id="rId53"/>
    <p:sldId id="687" r:id="rId54"/>
    <p:sldId id="686" r:id="rId55"/>
    <p:sldId id="684" r:id="rId56"/>
    <p:sldId id="659" r:id="rId57"/>
    <p:sldId id="658" r:id="rId58"/>
    <p:sldId id="685" r:id="rId59"/>
    <p:sldId id="652" r:id="rId60"/>
    <p:sldId id="636" r:id="rId61"/>
    <p:sldId id="635" r:id="rId62"/>
    <p:sldId id="630" r:id="rId63"/>
    <p:sldId id="708" r:id="rId64"/>
    <p:sldId id="634" r:id="rId65"/>
    <p:sldId id="642" r:id="rId66"/>
    <p:sldId id="643" r:id="rId67"/>
    <p:sldId id="647" r:id="rId68"/>
    <p:sldId id="644" r:id="rId69"/>
    <p:sldId id="645" r:id="rId70"/>
    <p:sldId id="646" r:id="rId71"/>
    <p:sldId id="648" r:id="rId72"/>
    <p:sldId id="649" r:id="rId73"/>
    <p:sldId id="701" r:id="rId74"/>
  </p:sldIdLst>
  <p:sldSz cx="9144000" cy="6858000" type="screen4x3"/>
  <p:notesSz cx="7099300" cy="10234613"/>
  <p:defaultTextStyle>
    <a:defPPr>
      <a:defRPr lang="fr-FR"/>
    </a:defPPr>
    <a:lvl1pPr algn="l" rtl="0" fontAlgn="base">
      <a:spcBef>
        <a:spcPct val="0"/>
      </a:spcBef>
      <a:spcAft>
        <a:spcPct val="0"/>
      </a:spcAft>
      <a:defRPr sz="2000" kern="1200">
        <a:solidFill>
          <a:schemeClr val="tx1"/>
        </a:solidFill>
        <a:latin typeface="Comic Sans MS" pitchFamily="66" charset="0"/>
        <a:ea typeface="+mn-ea"/>
        <a:cs typeface="+mn-cs"/>
      </a:defRPr>
    </a:lvl1pPr>
    <a:lvl2pPr marL="457200" algn="l" rtl="0" fontAlgn="base">
      <a:spcBef>
        <a:spcPct val="0"/>
      </a:spcBef>
      <a:spcAft>
        <a:spcPct val="0"/>
      </a:spcAft>
      <a:defRPr sz="2000" kern="1200">
        <a:solidFill>
          <a:schemeClr val="tx1"/>
        </a:solidFill>
        <a:latin typeface="Comic Sans MS" pitchFamily="66" charset="0"/>
        <a:ea typeface="+mn-ea"/>
        <a:cs typeface="+mn-cs"/>
      </a:defRPr>
    </a:lvl2pPr>
    <a:lvl3pPr marL="914400" algn="l" rtl="0" fontAlgn="base">
      <a:spcBef>
        <a:spcPct val="0"/>
      </a:spcBef>
      <a:spcAft>
        <a:spcPct val="0"/>
      </a:spcAft>
      <a:defRPr sz="2000" kern="1200">
        <a:solidFill>
          <a:schemeClr val="tx1"/>
        </a:solidFill>
        <a:latin typeface="Comic Sans MS" pitchFamily="66" charset="0"/>
        <a:ea typeface="+mn-ea"/>
        <a:cs typeface="+mn-cs"/>
      </a:defRPr>
    </a:lvl3pPr>
    <a:lvl4pPr marL="1371600" algn="l" rtl="0" fontAlgn="base">
      <a:spcBef>
        <a:spcPct val="0"/>
      </a:spcBef>
      <a:spcAft>
        <a:spcPct val="0"/>
      </a:spcAft>
      <a:defRPr sz="2000" kern="1200">
        <a:solidFill>
          <a:schemeClr val="tx1"/>
        </a:solidFill>
        <a:latin typeface="Comic Sans MS" pitchFamily="66" charset="0"/>
        <a:ea typeface="+mn-ea"/>
        <a:cs typeface="+mn-cs"/>
      </a:defRPr>
    </a:lvl4pPr>
    <a:lvl5pPr marL="1828800" algn="l" rtl="0" fontAlgn="base">
      <a:spcBef>
        <a:spcPct val="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009900"/>
    <a:srgbClr val="71A0FF"/>
    <a:srgbClr val="99CCFF"/>
    <a:srgbClr val="75A3FF"/>
    <a:srgbClr val="6699FF"/>
    <a:srgbClr val="0066FF"/>
    <a:srgbClr val="993300"/>
    <a:srgbClr val="CC0066"/>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0" autoAdjust="0"/>
    <p:restoredTop sz="92319" autoAdjust="0"/>
  </p:normalViewPr>
  <p:slideViewPr>
    <p:cSldViewPr>
      <p:cViewPr varScale="1">
        <p:scale>
          <a:sx n="67" d="100"/>
          <a:sy n="67" d="100"/>
        </p:scale>
        <p:origin x="-69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6" d="100"/>
          <a:sy n="46" d="100"/>
        </p:scale>
        <p:origin x="-2442" y="-96"/>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9037" tIns="49518" rIns="99037" bIns="49518" numCol="1" anchor="t" anchorCtr="0" compatLnSpc="1">
            <a:prstTxWarp prst="textNoShape">
              <a:avLst/>
            </a:prstTxWarp>
          </a:bodyPr>
          <a:lstStyle>
            <a:lvl1pPr defTabSz="989817">
              <a:defRPr sz="1300">
                <a:latin typeface="Times New Roman" pitchFamily="18" charset="0"/>
              </a:defRPr>
            </a:lvl1pPr>
          </a:lstStyle>
          <a:p>
            <a:pPr>
              <a:defRPr/>
            </a:pPr>
            <a:endParaRPr lang="fr-FR"/>
          </a:p>
        </p:txBody>
      </p:sp>
      <p:sp>
        <p:nvSpPr>
          <p:cNvPr id="20483" name="Rectangle 3"/>
          <p:cNvSpPr>
            <a:spLocks noGrp="1" noChangeArrowheads="1"/>
          </p:cNvSpPr>
          <p:nvPr>
            <p:ph type="dt" sz="quarter" idx="1"/>
          </p:nvPr>
        </p:nvSpPr>
        <p:spPr bwMode="auto">
          <a:xfrm>
            <a:off x="4022725" y="0"/>
            <a:ext cx="3076575" cy="512763"/>
          </a:xfrm>
          <a:prstGeom prst="rect">
            <a:avLst/>
          </a:prstGeom>
          <a:noFill/>
          <a:ln w="9525">
            <a:noFill/>
            <a:miter lim="800000"/>
            <a:headEnd/>
            <a:tailEnd/>
          </a:ln>
          <a:effectLst/>
        </p:spPr>
        <p:txBody>
          <a:bodyPr vert="horz" wrap="square" lIns="99037" tIns="49518" rIns="99037" bIns="49518" numCol="1" anchor="t" anchorCtr="0" compatLnSpc="1">
            <a:prstTxWarp prst="textNoShape">
              <a:avLst/>
            </a:prstTxWarp>
          </a:bodyPr>
          <a:lstStyle>
            <a:lvl1pPr algn="r" defTabSz="989817">
              <a:defRPr sz="1300">
                <a:latin typeface="Times New Roman" pitchFamily="18" charset="0"/>
              </a:defRPr>
            </a:lvl1pPr>
          </a:lstStyle>
          <a:p>
            <a:pPr>
              <a:defRPr/>
            </a:pPr>
            <a:endParaRPr lang="fr-FR"/>
          </a:p>
        </p:txBody>
      </p:sp>
      <p:sp>
        <p:nvSpPr>
          <p:cNvPr id="20484" name="Rectangle 4"/>
          <p:cNvSpPr>
            <a:spLocks noGrp="1" noChangeArrowheads="1"/>
          </p:cNvSpPr>
          <p:nvPr>
            <p:ph type="ftr" sz="quarter" idx="2"/>
          </p:nvPr>
        </p:nvSpPr>
        <p:spPr bwMode="auto">
          <a:xfrm>
            <a:off x="0" y="9721850"/>
            <a:ext cx="3076575" cy="512763"/>
          </a:xfrm>
          <a:prstGeom prst="rect">
            <a:avLst/>
          </a:prstGeom>
          <a:noFill/>
          <a:ln w="9525">
            <a:noFill/>
            <a:miter lim="800000"/>
            <a:headEnd/>
            <a:tailEnd/>
          </a:ln>
          <a:effectLst/>
        </p:spPr>
        <p:txBody>
          <a:bodyPr vert="horz" wrap="square" lIns="99037" tIns="49518" rIns="99037" bIns="49518" numCol="1" anchor="b" anchorCtr="0" compatLnSpc="1">
            <a:prstTxWarp prst="textNoShape">
              <a:avLst/>
            </a:prstTxWarp>
          </a:bodyPr>
          <a:lstStyle>
            <a:lvl1pPr defTabSz="989817">
              <a:defRPr sz="1300">
                <a:latin typeface="Times New Roman" pitchFamily="18" charset="0"/>
              </a:defRPr>
            </a:lvl1pPr>
          </a:lstStyle>
          <a:p>
            <a:pPr>
              <a:defRPr/>
            </a:pPr>
            <a:endParaRPr lang="fr-FR"/>
          </a:p>
        </p:txBody>
      </p:sp>
      <p:sp>
        <p:nvSpPr>
          <p:cNvPr id="20485" name="Rectangle 5"/>
          <p:cNvSpPr>
            <a:spLocks noGrp="1" noChangeArrowheads="1"/>
          </p:cNvSpPr>
          <p:nvPr>
            <p:ph type="sldNum" sz="quarter" idx="3"/>
          </p:nvPr>
        </p:nvSpPr>
        <p:spPr bwMode="auto">
          <a:xfrm>
            <a:off x="4022725" y="9721850"/>
            <a:ext cx="3076575" cy="512763"/>
          </a:xfrm>
          <a:prstGeom prst="rect">
            <a:avLst/>
          </a:prstGeom>
          <a:noFill/>
          <a:ln w="9525">
            <a:noFill/>
            <a:miter lim="800000"/>
            <a:headEnd/>
            <a:tailEnd/>
          </a:ln>
          <a:effectLst/>
        </p:spPr>
        <p:txBody>
          <a:bodyPr vert="horz" wrap="square" lIns="99037" tIns="49518" rIns="99037" bIns="49518" numCol="1" anchor="b" anchorCtr="0" compatLnSpc="1">
            <a:prstTxWarp prst="textNoShape">
              <a:avLst/>
            </a:prstTxWarp>
          </a:bodyPr>
          <a:lstStyle>
            <a:lvl1pPr algn="r" defTabSz="989817">
              <a:defRPr sz="1300">
                <a:latin typeface="Times New Roman" pitchFamily="18" charset="0"/>
              </a:defRPr>
            </a:lvl1pPr>
          </a:lstStyle>
          <a:p>
            <a:pPr>
              <a:defRPr/>
            </a:pPr>
            <a:fld id="{80822940-1B02-4737-BE2E-246285C6C9A5}"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9037" tIns="49518" rIns="99037" bIns="49518" numCol="1" anchor="t" anchorCtr="0" compatLnSpc="1">
            <a:prstTxWarp prst="textNoShape">
              <a:avLst/>
            </a:prstTxWarp>
          </a:bodyPr>
          <a:lstStyle>
            <a:lvl1pPr defTabSz="989817">
              <a:defRPr sz="1300">
                <a:latin typeface="Times New Roman" pitchFamily="18" charset="0"/>
              </a:defRPr>
            </a:lvl1pPr>
          </a:lstStyle>
          <a:p>
            <a:pPr>
              <a:defRPr/>
            </a:pPr>
            <a:endParaRPr lang="fr-FR"/>
          </a:p>
        </p:txBody>
      </p:sp>
      <p:sp>
        <p:nvSpPr>
          <p:cNvPr id="6147" name="Rectangle 3"/>
          <p:cNvSpPr>
            <a:spLocks noGrp="1" noChangeArrowheads="1"/>
          </p:cNvSpPr>
          <p:nvPr>
            <p:ph type="dt" idx="1"/>
          </p:nvPr>
        </p:nvSpPr>
        <p:spPr bwMode="auto">
          <a:xfrm>
            <a:off x="4022725" y="0"/>
            <a:ext cx="3076575" cy="512763"/>
          </a:xfrm>
          <a:prstGeom prst="rect">
            <a:avLst/>
          </a:prstGeom>
          <a:noFill/>
          <a:ln w="9525">
            <a:noFill/>
            <a:miter lim="800000"/>
            <a:headEnd/>
            <a:tailEnd/>
          </a:ln>
          <a:effectLst/>
        </p:spPr>
        <p:txBody>
          <a:bodyPr vert="horz" wrap="square" lIns="99037" tIns="49518" rIns="99037" bIns="49518" numCol="1" anchor="t" anchorCtr="0" compatLnSpc="1">
            <a:prstTxWarp prst="textNoShape">
              <a:avLst/>
            </a:prstTxWarp>
          </a:bodyPr>
          <a:lstStyle>
            <a:lvl1pPr algn="r" defTabSz="989817">
              <a:defRPr sz="1300">
                <a:latin typeface="Times New Roman" pitchFamily="18" charset="0"/>
              </a:defRPr>
            </a:lvl1pPr>
          </a:lstStyle>
          <a:p>
            <a:pPr>
              <a:defRPr/>
            </a:pPr>
            <a:endParaRPr lang="fr-FR"/>
          </a:p>
        </p:txBody>
      </p:sp>
      <p:sp>
        <p:nvSpPr>
          <p:cNvPr id="46084" name="Rectangle 4"/>
          <p:cNvSpPr>
            <a:spLocks noGrp="1" noRot="1" noChangeAspect="1" noChangeArrowheads="1" noTextEdit="1"/>
          </p:cNvSpPr>
          <p:nvPr>
            <p:ph type="sldImg" idx="2"/>
          </p:nvPr>
        </p:nvSpPr>
        <p:spPr bwMode="auto">
          <a:xfrm>
            <a:off x="993775" y="768350"/>
            <a:ext cx="5113338" cy="3836988"/>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47738" y="4862513"/>
            <a:ext cx="5203825" cy="4603750"/>
          </a:xfrm>
          <a:prstGeom prst="rect">
            <a:avLst/>
          </a:prstGeom>
          <a:noFill/>
          <a:ln w="9525">
            <a:noFill/>
            <a:miter lim="800000"/>
            <a:headEnd/>
            <a:tailEnd/>
          </a:ln>
          <a:effectLst/>
        </p:spPr>
        <p:txBody>
          <a:bodyPr vert="horz" wrap="square" lIns="99037" tIns="49518" rIns="99037" bIns="49518"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150" name="Rectangle 6"/>
          <p:cNvSpPr>
            <a:spLocks noGrp="1" noChangeArrowheads="1"/>
          </p:cNvSpPr>
          <p:nvPr>
            <p:ph type="ftr" sz="quarter" idx="4"/>
          </p:nvPr>
        </p:nvSpPr>
        <p:spPr bwMode="auto">
          <a:xfrm>
            <a:off x="0" y="9721850"/>
            <a:ext cx="3076575" cy="512763"/>
          </a:xfrm>
          <a:prstGeom prst="rect">
            <a:avLst/>
          </a:prstGeom>
          <a:noFill/>
          <a:ln w="9525">
            <a:noFill/>
            <a:miter lim="800000"/>
            <a:headEnd/>
            <a:tailEnd/>
          </a:ln>
          <a:effectLst/>
        </p:spPr>
        <p:txBody>
          <a:bodyPr vert="horz" wrap="square" lIns="99037" tIns="49518" rIns="99037" bIns="49518" numCol="1" anchor="b" anchorCtr="0" compatLnSpc="1">
            <a:prstTxWarp prst="textNoShape">
              <a:avLst/>
            </a:prstTxWarp>
          </a:bodyPr>
          <a:lstStyle>
            <a:lvl1pPr defTabSz="989817">
              <a:defRPr sz="1300">
                <a:latin typeface="Times New Roman" pitchFamily="18" charset="0"/>
              </a:defRPr>
            </a:lvl1pPr>
          </a:lstStyle>
          <a:p>
            <a:pPr>
              <a:defRPr/>
            </a:pPr>
            <a:endParaRPr lang="fr-FR"/>
          </a:p>
        </p:txBody>
      </p:sp>
      <p:sp>
        <p:nvSpPr>
          <p:cNvPr id="6151" name="Rectangle 7"/>
          <p:cNvSpPr>
            <a:spLocks noGrp="1" noChangeArrowheads="1"/>
          </p:cNvSpPr>
          <p:nvPr>
            <p:ph type="sldNum" sz="quarter" idx="5"/>
          </p:nvPr>
        </p:nvSpPr>
        <p:spPr bwMode="auto">
          <a:xfrm>
            <a:off x="4022725" y="9721850"/>
            <a:ext cx="3076575" cy="512763"/>
          </a:xfrm>
          <a:prstGeom prst="rect">
            <a:avLst/>
          </a:prstGeom>
          <a:noFill/>
          <a:ln w="9525">
            <a:noFill/>
            <a:miter lim="800000"/>
            <a:headEnd/>
            <a:tailEnd/>
          </a:ln>
          <a:effectLst/>
        </p:spPr>
        <p:txBody>
          <a:bodyPr vert="horz" wrap="square" lIns="99037" tIns="49518" rIns="99037" bIns="49518" numCol="1" anchor="b" anchorCtr="0" compatLnSpc="1">
            <a:prstTxWarp prst="textNoShape">
              <a:avLst/>
            </a:prstTxWarp>
          </a:bodyPr>
          <a:lstStyle>
            <a:lvl1pPr algn="r" defTabSz="989817">
              <a:defRPr sz="1300">
                <a:latin typeface="Times New Roman" pitchFamily="18" charset="0"/>
              </a:defRPr>
            </a:lvl1pPr>
          </a:lstStyle>
          <a:p>
            <a:pPr>
              <a:defRPr/>
            </a:pPr>
            <a:fld id="{CB8A8273-7463-4E6A-AD1C-7D4CE273238F}"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CB8A8273-7463-4E6A-AD1C-7D4CE273238F}" type="slidenum">
              <a:rPr lang="fr-FR" smtClean="0"/>
              <a:pPr>
                <a:defRPr/>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C1410E-59DB-5F4D-ABDA-24E24D02745C}" type="slidenum">
              <a:rPr lang="fr-FR"/>
              <a:pPr/>
              <a:t>59</a:t>
            </a:fld>
            <a:endParaRPr lang="fr-FR"/>
          </a:p>
        </p:txBody>
      </p:sp>
      <p:sp>
        <p:nvSpPr>
          <p:cNvPr id="134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455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25E0C534-CA69-4440-844D-F8EA98E7AFE2}" type="slidenum">
              <a:rPr lang="fr-FR"/>
              <a:pPr/>
              <a:t>60</a:t>
            </a:fld>
            <a:endParaRPr lang="fr-FR"/>
          </a:p>
        </p:txBody>
      </p:sp>
      <p:sp>
        <p:nvSpPr>
          <p:cNvPr id="95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5235" name="Rectangle 3"/>
          <p:cNvSpPr>
            <a:spLocks noGrp="1" noChangeArrowheads="1"/>
          </p:cNvSpPr>
          <p:nvPr>
            <p:ph type="body" idx="1"/>
          </p:nvPr>
        </p:nvSpPr>
        <p:spPr>
          <a:xfrm>
            <a:off x="946574" y="4863219"/>
            <a:ext cx="5206153" cy="4603798"/>
          </a:xfrm>
        </p:spPr>
        <p:txBody>
          <a:bodyPr/>
          <a:lstStyle/>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47D71B4-E4B9-4834-9AAC-118DC5872A08}" type="slidenum">
              <a:rPr lang="fr-FR"/>
              <a:pPr/>
              <a:t>62</a:t>
            </a:fld>
            <a:endParaRPr lang="fr-FR"/>
          </a:p>
        </p:txBody>
      </p:sp>
      <p:sp>
        <p:nvSpPr>
          <p:cNvPr id="77825" name="Rectangle 1"/>
          <p:cNvSpPr txBox="1">
            <a:spLocks noGrp="1" noRot="1" noChangeAspect="1" noChangeArrowheads="1"/>
          </p:cNvSpPr>
          <p:nvPr>
            <p:ph type="sldImg"/>
          </p:nvPr>
        </p:nvSpPr>
        <p:spPr bwMode="auto">
          <a:xfrm>
            <a:off x="992188" y="777875"/>
            <a:ext cx="5114925" cy="3836988"/>
          </a:xfrm>
          <a:prstGeom prst="rect">
            <a:avLst/>
          </a:prstGeom>
          <a:solidFill>
            <a:srgbClr val="FFFFFF"/>
          </a:solidFill>
          <a:ln>
            <a:solidFill>
              <a:srgbClr val="000000"/>
            </a:solidFill>
            <a:miter lim="800000"/>
            <a:headEnd/>
            <a:tailEnd/>
          </a:ln>
        </p:spPr>
      </p:sp>
      <p:sp>
        <p:nvSpPr>
          <p:cNvPr id="77826" name="Rectangle 2"/>
          <p:cNvSpPr txBox="1">
            <a:spLocks noGrp="1" noChangeArrowheads="1"/>
          </p:cNvSpPr>
          <p:nvPr>
            <p:ph type="body" idx="1"/>
          </p:nvPr>
        </p:nvSpPr>
        <p:spPr bwMode="auto">
          <a:xfrm>
            <a:off x="709632" y="4861252"/>
            <a:ext cx="5680036" cy="4519337"/>
          </a:xfrm>
          <a:prstGeom prst="rect">
            <a:avLst/>
          </a:prstGeom>
          <a:noFill/>
          <a:ln>
            <a:round/>
            <a:headEnd/>
            <a:tailEnd/>
          </a:ln>
        </p:spPr>
        <p:txBody>
          <a:bodyPr wrap="none" anchor="ct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911704-8FC0-49DA-BF28-E86EE7AA9B93}" type="slidenum">
              <a:rPr lang="fr-FR"/>
              <a:pPr/>
              <a:t>64</a:t>
            </a:fld>
            <a:endParaRPr lang="fr-FR"/>
          </a:p>
        </p:txBody>
      </p:sp>
      <p:sp>
        <p:nvSpPr>
          <p:cNvPr id="1078274" name="Rectangle 2"/>
          <p:cNvSpPr>
            <a:spLocks noGrp="1" noRot="1" noChangeAspect="1" noChangeArrowheads="1" noTextEdit="1"/>
          </p:cNvSpPr>
          <p:nvPr>
            <p:ph type="sldImg"/>
          </p:nvPr>
        </p:nvSpPr>
        <p:spPr>
          <a:ln/>
        </p:spPr>
      </p:sp>
      <p:sp>
        <p:nvSpPr>
          <p:cNvPr id="107827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300" dirty="0" smtClean="0">
                <a:latin typeface="Times" charset="0"/>
                <a:ea typeface="ＭＳ Ｐゴシック" charset="-128"/>
                <a:cs typeface="ＭＳ Ｐゴシック" charset="-128"/>
              </a:rPr>
              <a:t>Cela prend racine avec le théorème de Noether qui montre qu'à chaque symétrie est associé une loi de conservation …   L'invariance de jauge locale signifie que les équations sont invariantes sous l'action de transformation sur les champs en chaque point  de l'espace-temps. </a:t>
            </a:r>
            <a:endParaRPr lang="fr-FR" dirty="0"/>
          </a:p>
        </p:txBody>
      </p:sp>
      <p:sp>
        <p:nvSpPr>
          <p:cNvPr id="4" name="Espace réservé du numéro de diapositive 3"/>
          <p:cNvSpPr>
            <a:spLocks noGrp="1"/>
          </p:cNvSpPr>
          <p:nvPr>
            <p:ph type="sldNum" sz="quarter" idx="10"/>
          </p:nvPr>
        </p:nvSpPr>
        <p:spPr/>
        <p:txBody>
          <a:bodyPr/>
          <a:lstStyle/>
          <a:p>
            <a:pPr>
              <a:defRPr/>
            </a:pPr>
            <a:fld id="{1FB0F8AD-805F-F448-BEF0-A7851DD6B041}" type="slidenum">
              <a:rPr lang="en-GB" smtClean="0"/>
              <a:pPr>
                <a:defRPr/>
              </a:pPr>
              <a:t>67</a:t>
            </a:fld>
            <a:endParaRPr lang="en-GB"/>
          </a:p>
        </p:txBody>
      </p:sp>
    </p:spTree>
    <p:extLst>
      <p:ext uri="{BB962C8B-B14F-4D97-AF65-F5344CB8AC3E}">
        <p14:creationId xmlns:p14="http://schemas.microsoft.com/office/powerpoint/2010/main" xmlns="" val="1563148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New </a:t>
            </a:r>
            <a:r>
              <a:rPr lang="fr-FR" dirty="0" err="1" smtClean="0"/>
              <a:t>Yorker</a:t>
            </a:r>
            <a:r>
              <a:rPr lang="fr-FR" dirty="0" smtClean="0"/>
              <a:t> </a:t>
            </a:r>
            <a:r>
              <a:rPr lang="fr-FR" i="1" dirty="0" smtClean="0"/>
              <a:t>Cartoon</a:t>
            </a:r>
            <a:r>
              <a:rPr lang="fr-FR" dirty="0" smtClean="0"/>
              <a:t> Poster </a:t>
            </a:r>
            <a:r>
              <a:rPr lang="fr-FR" dirty="0" err="1" smtClean="0"/>
              <a:t>Print</a:t>
            </a:r>
            <a:r>
              <a:rPr lang="fr-FR" dirty="0" smtClean="0"/>
              <a:t> by Bernard </a:t>
            </a:r>
            <a:r>
              <a:rPr lang="fr-FR" dirty="0" err="1" smtClean="0"/>
              <a:t>Schoenbaum</a:t>
            </a:r>
            <a:endParaRPr lang="fr-FR" dirty="0"/>
          </a:p>
        </p:txBody>
      </p:sp>
      <p:sp>
        <p:nvSpPr>
          <p:cNvPr id="4" name="Espace réservé du numéro de diapositive 3"/>
          <p:cNvSpPr>
            <a:spLocks noGrp="1"/>
          </p:cNvSpPr>
          <p:nvPr>
            <p:ph type="sldNum" sz="quarter" idx="10"/>
          </p:nvPr>
        </p:nvSpPr>
        <p:spPr/>
        <p:txBody>
          <a:bodyPr/>
          <a:lstStyle/>
          <a:p>
            <a:pPr>
              <a:defRPr/>
            </a:pPr>
            <a:fld id="{1FB0F8AD-805F-F448-BEF0-A7851DD6B041}" type="slidenum">
              <a:rPr lang="en-GB" smtClean="0"/>
              <a:pPr>
                <a:defRPr/>
              </a:pPr>
              <a:t>68</a:t>
            </a:fld>
            <a:endParaRPr lang="en-GB"/>
          </a:p>
        </p:txBody>
      </p:sp>
    </p:spTree>
    <p:extLst>
      <p:ext uri="{BB962C8B-B14F-4D97-AF65-F5344CB8AC3E}">
        <p14:creationId xmlns:p14="http://schemas.microsoft.com/office/powerpoint/2010/main" xmlns="" val="233834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Contraire champ </a:t>
            </a:r>
            <a:r>
              <a:rPr lang="fr-FR" dirty="0" err="1" smtClean="0"/>
              <a:t>electromagnétique</a:t>
            </a:r>
            <a:r>
              <a:rPr lang="fr-FR" baseline="0" dirty="0" smtClean="0"/>
              <a:t> … valeur la plus stable = pas de champs … champ implique une augmentation de l’</a:t>
            </a:r>
            <a:r>
              <a:rPr lang="fr-FR" baseline="0" dirty="0" err="1" smtClean="0"/>
              <a:t>energie</a:t>
            </a:r>
            <a:r>
              <a:rPr lang="fr-FR" baseline="0" dirty="0" smtClean="0"/>
              <a:t> stockée … l’univers s’est figé avec la balle qui tourne dans la vallée et s’est arrêtée en un point … il y a un champ de </a:t>
            </a:r>
            <a:r>
              <a:rPr lang="fr-FR" baseline="0" dirty="0" err="1" smtClean="0"/>
              <a:t>Higgs</a:t>
            </a:r>
            <a:r>
              <a:rPr lang="fr-FR" baseline="0" dirty="0" smtClean="0"/>
              <a:t> avec une valeur moyenne sur la vide </a:t>
            </a:r>
            <a:r>
              <a:rPr lang="fr-FR" baseline="0" dirty="0" err="1" smtClean="0"/>
              <a:t>nbon</a:t>
            </a:r>
            <a:r>
              <a:rPr lang="fr-FR" baseline="0" smtClean="0"/>
              <a:t> nulle ! </a:t>
            </a:r>
            <a:endParaRPr lang="fr-FR" dirty="0"/>
          </a:p>
        </p:txBody>
      </p:sp>
      <p:sp>
        <p:nvSpPr>
          <p:cNvPr id="4" name="Espace réservé du numéro de diapositive 3"/>
          <p:cNvSpPr>
            <a:spLocks noGrp="1"/>
          </p:cNvSpPr>
          <p:nvPr>
            <p:ph type="sldNum" sz="quarter" idx="10"/>
          </p:nvPr>
        </p:nvSpPr>
        <p:spPr/>
        <p:txBody>
          <a:bodyPr/>
          <a:lstStyle/>
          <a:p>
            <a:pPr>
              <a:defRPr/>
            </a:pPr>
            <a:fld id="{1FB0F8AD-805F-F448-BEF0-A7851DD6B041}" type="slidenum">
              <a:rPr lang="en-GB" smtClean="0"/>
              <a:pPr>
                <a:defRPr/>
              </a:pPr>
              <a:t>69</a:t>
            </a:fld>
            <a:endParaRPr lang="en-GB"/>
          </a:p>
        </p:txBody>
      </p:sp>
    </p:spTree>
    <p:extLst>
      <p:ext uri="{BB962C8B-B14F-4D97-AF65-F5344CB8AC3E}">
        <p14:creationId xmlns:p14="http://schemas.microsoft.com/office/powerpoint/2010/main" xmlns="" val="249815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300" dirty="0" smtClean="0">
                <a:latin typeface="Times" charset="0"/>
                <a:ea typeface="ＭＳ Ｐゴシック" charset="-128"/>
                <a:cs typeface="ＭＳ Ｐゴシック" charset="-128"/>
              </a:rPr>
              <a:t>Champs scalaire qui possèdent une auto-interaction … potentiel non-trivial le plus général possède une solution de la forme … Une infinité de vide possibles … brisure de symétrie .. Choisie une direction interne … On parle du boson de </a:t>
            </a:r>
            <a:r>
              <a:rPr lang="fr-FR" sz="1300" dirty="0" err="1" smtClean="0">
                <a:latin typeface="Times" charset="0"/>
                <a:ea typeface="ＭＳ Ｐゴシック" charset="-128"/>
                <a:cs typeface="ＭＳ Ｐゴシック" charset="-128"/>
              </a:rPr>
              <a:t>Higgs</a:t>
            </a:r>
            <a:r>
              <a:rPr lang="fr-FR" sz="1300" dirty="0" smtClean="0">
                <a:latin typeface="Times" charset="0"/>
                <a:ea typeface="ＭＳ Ｐゴシック" charset="-128"/>
                <a:cs typeface="ＭＳ Ｐゴシック" charset="-128"/>
              </a:rPr>
              <a:t> mais on pourrait parfaitement parler d'une cinquième interaction fondamentale, une interaction qui transforme les nombres quantiques associés aux champs gauches et droit permettant ainsi un couplage qui permet l'apparition de termes de masses … mais la spécificité c’est la valeur moyenne non-nulle dans le vide ! Brisure spontanée de la symétrie ! Mécanisme externe qui permet de préserver la symétrie fondamentale. La symétrie est brisée par l'interaction dans le vide physique ! </a:t>
            </a:r>
            <a:endParaRPr lang="fr-FR" dirty="0"/>
          </a:p>
        </p:txBody>
      </p:sp>
      <p:sp>
        <p:nvSpPr>
          <p:cNvPr id="4" name="Espace réservé du numéro de diapositive 3"/>
          <p:cNvSpPr>
            <a:spLocks noGrp="1"/>
          </p:cNvSpPr>
          <p:nvPr>
            <p:ph type="sldNum" sz="quarter" idx="10"/>
          </p:nvPr>
        </p:nvSpPr>
        <p:spPr/>
        <p:txBody>
          <a:bodyPr/>
          <a:lstStyle/>
          <a:p>
            <a:pPr>
              <a:defRPr/>
            </a:pPr>
            <a:fld id="{1FB0F8AD-805F-F448-BEF0-A7851DD6B041}" type="slidenum">
              <a:rPr lang="en-GB" smtClean="0"/>
              <a:pPr>
                <a:defRPr/>
              </a:pPr>
              <a:t>70</a:t>
            </a:fld>
            <a:endParaRPr lang="en-GB"/>
          </a:p>
        </p:txBody>
      </p:sp>
    </p:spTree>
    <p:extLst>
      <p:ext uri="{BB962C8B-B14F-4D97-AF65-F5344CB8AC3E}">
        <p14:creationId xmlns:p14="http://schemas.microsoft.com/office/powerpoint/2010/main" xmlns="" val="120889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CB8A8273-7463-4E6A-AD1C-7D4CE273238F}" type="slidenum">
              <a:rPr lang="fr-FR" smtClean="0"/>
              <a:pPr>
                <a:defRPr/>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CB8A8273-7463-4E6A-AD1C-7D4CE273238F}" type="slidenum">
              <a:rPr lang="fr-FR" smtClean="0"/>
              <a:pPr>
                <a:defRPr/>
              </a:pPr>
              <a:t>6</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CB8A8273-7463-4E6A-AD1C-7D4CE273238F}" type="slidenum">
              <a:rPr lang="fr-FR" smtClean="0"/>
              <a:pPr>
                <a:defRPr/>
              </a:pPr>
              <a:t>18</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CB8A8273-7463-4E6A-AD1C-7D4CE273238F}" type="slidenum">
              <a:rPr lang="fr-FR" smtClean="0"/>
              <a:pPr>
                <a:defRPr/>
              </a:pPr>
              <a:t>29</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36D6265F-F1BE-FF4C-AA57-ED9CA220FF45}" type="slidenum">
              <a:rPr lang="en-GB">
                <a:solidFill>
                  <a:prstClr val="black"/>
                </a:solidFill>
                <a:latin typeface="Calibri"/>
              </a:rPr>
              <a:pPr/>
              <a:t>33</a:t>
            </a:fld>
            <a:endParaRPr lang="en-GB">
              <a:solidFill>
                <a:prstClr val="black"/>
              </a:solidFill>
              <a:latin typeface="Calibri"/>
            </a:endParaRPr>
          </a:p>
        </p:txBody>
      </p:sp>
      <p:sp>
        <p:nvSpPr>
          <p:cNvPr id="187395"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Micro optique: grossissement ~x2000</a:t>
            </a:r>
          </a:p>
          <a:p>
            <a:r>
              <a:rPr lang="fr-FR" dirty="0" smtClean="0"/>
              <a:t>Micro</a:t>
            </a:r>
            <a:r>
              <a:rPr lang="fr-FR" baseline="0" dirty="0" smtClean="0"/>
              <a:t> électronique: grossissement ~x2 000 </a:t>
            </a:r>
            <a:r>
              <a:rPr lang="fr-FR" baseline="0" dirty="0" err="1" smtClean="0"/>
              <a:t>000</a:t>
            </a:r>
            <a:endParaRPr lang="fr-FR" dirty="0"/>
          </a:p>
        </p:txBody>
      </p:sp>
      <p:sp>
        <p:nvSpPr>
          <p:cNvPr id="4" name="Espace réservé du numéro de diapositive 3"/>
          <p:cNvSpPr>
            <a:spLocks noGrp="1"/>
          </p:cNvSpPr>
          <p:nvPr>
            <p:ph type="sldNum" sz="quarter" idx="10"/>
          </p:nvPr>
        </p:nvSpPr>
        <p:spPr/>
        <p:txBody>
          <a:bodyPr/>
          <a:lstStyle/>
          <a:p>
            <a:pPr>
              <a:defRPr/>
            </a:pPr>
            <a:fld id="{CB8A8273-7463-4E6A-AD1C-7D4CE273238F}" type="slidenum">
              <a:rPr lang="fr-FR" smtClean="0"/>
              <a:pPr>
                <a:defRPr/>
              </a:pPr>
              <a:t>48</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CB8A8273-7463-4E6A-AD1C-7D4CE273238F}" type="slidenum">
              <a:rPr lang="fr-FR" smtClean="0"/>
              <a:pPr>
                <a:defRPr/>
              </a:pPr>
              <a:t>51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CB8A8273-7463-4E6A-AD1C-7D4CE273238F}" type="slidenum">
              <a:rPr lang="fr-FR" smtClean="0"/>
              <a:pPr>
                <a:defRPr/>
              </a:pPr>
              <a:t>55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8" name="Rectangle 7"/>
          <p:cNvSpPr>
            <a:spLocks noGrp="1" noChangeArrowheads="1"/>
          </p:cNvSpPr>
          <p:nvPr>
            <p:ph type="sldNum" sz="quarter" idx="12"/>
          </p:nvPr>
        </p:nvSpPr>
        <p:spPr>
          <a:xfrm>
            <a:off x="6781800" y="6324600"/>
            <a:ext cx="1905000" cy="457200"/>
          </a:xfrm>
        </p:spPr>
        <p:txBody>
          <a:bodyPr/>
          <a:lstStyle>
            <a:lvl1pPr>
              <a:defRPr sz="1400"/>
            </a:lvl1pPr>
          </a:lstStyle>
          <a:p>
            <a:pPr>
              <a:defRPr/>
            </a:pPr>
            <a:fld id="{FA421756-90AB-46C1-B493-EDD2B8742B26}"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fr-F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Rectangle 21"/>
          <p:cNvSpPr>
            <a:spLocks noGrp="1" noChangeArrowheads="1"/>
          </p:cNvSpPr>
          <p:nvPr>
            <p:ph type="sldNum" sz="quarter" idx="12"/>
          </p:nvPr>
        </p:nvSpPr>
        <p:spPr>
          <a:ln/>
        </p:spPr>
        <p:txBody>
          <a:bodyPr/>
          <a:lstStyle>
            <a:lvl1pPr>
              <a:defRPr/>
            </a:lvl1pPr>
          </a:lstStyle>
          <a:p>
            <a:pPr>
              <a:defRPr/>
            </a:pPr>
            <a:fld id="{51E5ECDC-23AB-47A0-8AFA-9565C3AEBF0C}"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4813" y="11113"/>
            <a:ext cx="2209800" cy="6115050"/>
          </a:xfrm>
        </p:spPr>
        <p:txBody>
          <a:bodyPr vert="eaVert"/>
          <a:lstStyle/>
          <a:p>
            <a:r>
              <a:rPr lang="fr-FR" smtClean="0"/>
              <a:t>Cliquez pour modifier le style du titre</a:t>
            </a:r>
            <a:endParaRPr lang="fr-FR"/>
          </a:p>
        </p:txBody>
      </p:sp>
      <p:sp>
        <p:nvSpPr>
          <p:cNvPr id="3" name="Vertical Text Placeholder 2"/>
          <p:cNvSpPr>
            <a:spLocks noGrp="1"/>
          </p:cNvSpPr>
          <p:nvPr>
            <p:ph type="body" orient="vert" idx="1"/>
          </p:nvPr>
        </p:nvSpPr>
        <p:spPr>
          <a:xfrm>
            <a:off x="125413" y="11113"/>
            <a:ext cx="6477000" cy="6115050"/>
          </a:xfrm>
          <a:prstGeom prst="rect">
            <a:avLst/>
          </a:prstGeom>
        </p:spPr>
        <p:txBody>
          <a:bodyPr vert="eaVert"/>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Rectangle 21"/>
          <p:cNvSpPr>
            <a:spLocks noGrp="1" noChangeArrowheads="1"/>
          </p:cNvSpPr>
          <p:nvPr>
            <p:ph type="sldNum" sz="quarter" idx="12"/>
          </p:nvPr>
        </p:nvSpPr>
        <p:spPr>
          <a:ln/>
        </p:spPr>
        <p:txBody>
          <a:bodyPr/>
          <a:lstStyle>
            <a:lvl1pPr>
              <a:defRPr/>
            </a:lvl1pPr>
          </a:lstStyle>
          <a:p>
            <a:pPr>
              <a:defRPr/>
            </a:pPr>
            <a:fld id="{57337D8D-4DBF-4CD5-BA56-C18A760BF03B}"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78768"/>
            <a:ext cx="8686800" cy="5562600"/>
          </a:xfrm>
          <a:prstGeom prst="rect">
            <a:avLst/>
          </a:prstGeom>
        </p:spPr>
        <p:txBody>
          <a:bodyPr/>
          <a:lstStyle>
            <a:lvl1pPr>
              <a:defRPr>
                <a:solidFill>
                  <a:schemeClr val="bg1"/>
                </a:solidFill>
                <a:latin typeface="Arial Narrow" pitchFamily="34" charset="0"/>
              </a:defRPr>
            </a:lvl1pPr>
            <a:lvl2pPr>
              <a:defRPr>
                <a:solidFill>
                  <a:srgbClr val="800000"/>
                </a:solidFill>
                <a:latin typeface="Arial Narrow" pitchFamily="34" charset="0"/>
              </a:defRPr>
            </a:lvl2pPr>
            <a:lvl3pPr>
              <a:defRPr>
                <a:solidFill>
                  <a:srgbClr val="000000"/>
                </a:solidFill>
                <a:latin typeface="Arial Narrow" pitchFamily="34" charset="0"/>
              </a:defRPr>
            </a:lvl3pPr>
            <a:lvl4pPr>
              <a:defRPr>
                <a:solidFill>
                  <a:srgbClr val="000090"/>
                </a:solidFill>
                <a:latin typeface="Arial Narrow" pitchFamily="34" charset="0"/>
              </a:defRPr>
            </a:lvl4pPr>
            <a:lvl5pPr>
              <a:defRPr>
                <a:solidFill>
                  <a:schemeClr val="bg1"/>
                </a:solidFill>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1AD93096-5B34-4342-9326-69289CEAE4C2}" type="slidenum">
              <a:rPr lang="en-US" smtClean="0"/>
              <a:pPr/>
              <a:t>‹N°›</a:t>
            </a:fld>
            <a:endParaRPr lang="en-US"/>
          </a:p>
        </p:txBody>
      </p:sp>
      <p:sp>
        <p:nvSpPr>
          <p:cNvPr id="7" name="Title Placeholder 28"/>
          <p:cNvSpPr>
            <a:spLocks noGrp="1"/>
          </p:cNvSpPr>
          <p:nvPr>
            <p:ph type="title"/>
          </p:nvPr>
        </p:nvSpPr>
        <p:spPr>
          <a:xfrm>
            <a:off x="838200" y="0"/>
            <a:ext cx="7620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1357034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79511" y="11088"/>
            <a:ext cx="8785101" cy="465584"/>
          </a:xfrm>
        </p:spPr>
        <p:txBody>
          <a:bodyPr/>
          <a:lstStyle>
            <a:lvl1pPr>
              <a:defRPr sz="2400">
                <a:latin typeface="Arial Narrow" pitchFamily="34" charset="0"/>
              </a:defRPr>
            </a:lvl1pPr>
          </a:lstStyle>
          <a:p>
            <a:r>
              <a:rPr lang="fr-FR" dirty="0" smtClean="0"/>
              <a:t>Cliquez pour modifier le style du titre</a:t>
            </a:r>
            <a:endParaRPr lang="fr-FR"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Rectangle 21"/>
          <p:cNvSpPr>
            <a:spLocks noGrp="1" noChangeArrowheads="1"/>
          </p:cNvSpPr>
          <p:nvPr>
            <p:ph type="sldNum" sz="quarter" idx="12"/>
          </p:nvPr>
        </p:nvSpPr>
        <p:spPr>
          <a:ln/>
        </p:spPr>
        <p:txBody>
          <a:bodyPr/>
          <a:lstStyle>
            <a:lvl1pPr>
              <a:defRPr/>
            </a:lvl1pPr>
          </a:lstStyle>
          <a:p>
            <a:pPr>
              <a:defRPr/>
            </a:pPr>
            <a:fld id="{E54FE26C-46A2-4C98-AC9D-1590F5C08311}"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Narrow" pitchFamily="34" charset="0"/>
              </a:defRPr>
            </a:lvl1pPr>
          </a:lstStyle>
          <a:p>
            <a:r>
              <a:rPr lang="fr-FR" dirty="0" smtClean="0"/>
              <a:t>Cliquez pour modifier le style du titre</a:t>
            </a:r>
            <a:endParaRPr lang="fr-FR"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Arial Narrow"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smtClean="0"/>
              <a:t>Cliquez pour modifier les styles du texte du masque</a:t>
            </a:r>
          </a:p>
        </p:txBody>
      </p:sp>
      <p:sp>
        <p:nvSpPr>
          <p:cNvPr id="6" name="Rectangle 21"/>
          <p:cNvSpPr>
            <a:spLocks noGrp="1" noChangeArrowheads="1"/>
          </p:cNvSpPr>
          <p:nvPr>
            <p:ph type="sldNum" sz="quarter" idx="12"/>
          </p:nvPr>
        </p:nvSpPr>
        <p:spPr>
          <a:ln/>
        </p:spPr>
        <p:txBody>
          <a:bodyPr/>
          <a:lstStyle>
            <a:lvl1pPr>
              <a:defRPr/>
            </a:lvl1pPr>
          </a:lstStyle>
          <a:p>
            <a:pPr>
              <a:defRPr/>
            </a:pPr>
            <a:fld id="{CC967910-4D09-48BF-B789-604B1FABF2CA}"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pour modifier le style du titre</a:t>
            </a:r>
            <a:endParaRPr lang="fr-F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Arial Narrow" pitchFamily="34" charset="0"/>
              </a:defRPr>
            </a:lvl1pPr>
            <a:lvl2pPr>
              <a:defRPr sz="2400">
                <a:latin typeface="Arial Narrow" pitchFamily="34" charset="0"/>
              </a:defRPr>
            </a:lvl2pPr>
            <a:lvl3pPr>
              <a:defRPr sz="2000">
                <a:latin typeface="Arial Narrow" pitchFamily="34" charset="0"/>
              </a:defRPr>
            </a:lvl3pPr>
            <a:lvl4pPr>
              <a:defRPr sz="1800">
                <a:latin typeface="Arial Narrow" pitchFamily="34" charset="0"/>
              </a:defRPr>
            </a:lvl4pPr>
            <a:lvl5pPr>
              <a:defRPr sz="1800">
                <a:latin typeface="Arial Narrow" pitchFamily="34" charset="0"/>
              </a:defRPr>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Arial Narrow" pitchFamily="34" charset="0"/>
              </a:defRPr>
            </a:lvl1pPr>
            <a:lvl2pPr>
              <a:defRPr sz="2400">
                <a:latin typeface="Arial Narrow" pitchFamily="34" charset="0"/>
              </a:defRPr>
            </a:lvl2pPr>
            <a:lvl3pPr>
              <a:defRPr sz="2000">
                <a:latin typeface="Arial Narrow" pitchFamily="34" charset="0"/>
              </a:defRPr>
            </a:lvl3pPr>
            <a:lvl4pPr>
              <a:defRPr sz="1800">
                <a:latin typeface="Arial Narrow" pitchFamily="34" charset="0"/>
              </a:defRPr>
            </a:lvl4pPr>
            <a:lvl5pPr>
              <a:defRPr sz="1800">
                <a:latin typeface="Arial Narrow" pitchFamily="34" charset="0"/>
              </a:defRPr>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Rectangle 21"/>
          <p:cNvSpPr>
            <a:spLocks noGrp="1" noChangeArrowheads="1"/>
          </p:cNvSpPr>
          <p:nvPr>
            <p:ph type="sldNum" sz="quarter" idx="12"/>
          </p:nvPr>
        </p:nvSpPr>
        <p:spPr>
          <a:ln/>
        </p:spPr>
        <p:txBody>
          <a:bodyPr/>
          <a:lstStyle>
            <a:lvl1pPr>
              <a:defRPr/>
            </a:lvl1pPr>
          </a:lstStyle>
          <a:p>
            <a:pPr>
              <a:defRPr/>
            </a:pPr>
            <a:fld id="{1886F0AB-3D93-4A33-9F50-A72A7F6FF57F}"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Narrow" pitchFamily="34" charset="0"/>
              </a:defRPr>
            </a:lvl1pPr>
          </a:lstStyle>
          <a:p>
            <a:r>
              <a:rPr lang="fr-FR" dirty="0" smtClean="0"/>
              <a:t>Cliquez pour modifier le style du titre</a:t>
            </a:r>
            <a:endParaRPr lang="fr-FR"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Arial Narrow" pitchFamily="34" charset="0"/>
              </a:defRPr>
            </a:lvl1pPr>
            <a:lvl2pPr>
              <a:defRPr sz="2000">
                <a:latin typeface="Arial Narrow" pitchFamily="34" charset="0"/>
              </a:defRPr>
            </a:lvl2pPr>
            <a:lvl3pPr>
              <a:defRPr sz="1800">
                <a:latin typeface="Arial Narrow" pitchFamily="34" charset="0"/>
              </a:defRPr>
            </a:lvl3pPr>
            <a:lvl4pPr>
              <a:defRPr sz="1600">
                <a:latin typeface="Arial Narrow" pitchFamily="34" charset="0"/>
              </a:defRPr>
            </a:lvl4pPr>
            <a:lvl5pPr>
              <a:defRPr sz="1600">
                <a:latin typeface="Arial Narrow" pitchFamily="34" charset="0"/>
              </a:defRPr>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Arial Narrow" pitchFamily="34" charset="0"/>
              </a:defRPr>
            </a:lvl1pPr>
            <a:lvl2pPr>
              <a:defRPr sz="2000">
                <a:latin typeface="Arial Narrow" pitchFamily="34" charset="0"/>
              </a:defRPr>
            </a:lvl2pPr>
            <a:lvl3pPr>
              <a:defRPr sz="1800">
                <a:latin typeface="Arial Narrow" pitchFamily="34" charset="0"/>
              </a:defRPr>
            </a:lvl3pPr>
            <a:lvl4pPr>
              <a:defRPr sz="1600">
                <a:latin typeface="Arial Narrow" pitchFamily="34" charset="0"/>
              </a:defRPr>
            </a:lvl4pPr>
            <a:lvl5pPr>
              <a:defRPr sz="1600">
                <a:latin typeface="Arial Narrow" pitchFamily="34" charset="0"/>
              </a:defRPr>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Rectangle 21"/>
          <p:cNvSpPr>
            <a:spLocks noGrp="1" noChangeArrowheads="1"/>
          </p:cNvSpPr>
          <p:nvPr>
            <p:ph type="sldNum" sz="quarter" idx="12"/>
          </p:nvPr>
        </p:nvSpPr>
        <p:spPr>
          <a:ln/>
        </p:spPr>
        <p:txBody>
          <a:bodyPr/>
          <a:lstStyle>
            <a:lvl1pPr>
              <a:defRPr/>
            </a:lvl1pPr>
          </a:lstStyle>
          <a:p>
            <a:pPr>
              <a:defRPr/>
            </a:pPr>
            <a:fld id="{A16F4107-8912-4CBC-A6EF-22CF3C5D5C29}"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itchFamily="34" charset="0"/>
              </a:defRPr>
            </a:lvl1pPr>
          </a:lstStyle>
          <a:p>
            <a:r>
              <a:rPr lang="fr-FR" smtClean="0"/>
              <a:t>Cliquez pour modifier le style du titre</a:t>
            </a:r>
            <a:endParaRPr lang="fr-FR" dirty="0"/>
          </a:p>
        </p:txBody>
      </p:sp>
      <p:sp>
        <p:nvSpPr>
          <p:cNvPr id="5" name="Rectangle 21"/>
          <p:cNvSpPr>
            <a:spLocks noGrp="1" noChangeArrowheads="1"/>
          </p:cNvSpPr>
          <p:nvPr>
            <p:ph type="sldNum" sz="quarter" idx="12"/>
          </p:nvPr>
        </p:nvSpPr>
        <p:spPr>
          <a:ln/>
        </p:spPr>
        <p:txBody>
          <a:bodyPr/>
          <a:lstStyle>
            <a:lvl1pPr>
              <a:defRPr/>
            </a:lvl1pPr>
          </a:lstStyle>
          <a:p>
            <a:pPr>
              <a:defRPr/>
            </a:pPr>
            <a:fld id="{91B6EEBE-83C1-450D-B051-683A262CCCC4}"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Rectangle 21"/>
          <p:cNvSpPr>
            <a:spLocks noGrp="1" noChangeArrowheads="1"/>
          </p:cNvSpPr>
          <p:nvPr>
            <p:ph type="sldNum" sz="quarter" idx="12"/>
          </p:nvPr>
        </p:nvSpPr>
        <p:spPr>
          <a:ln/>
        </p:spPr>
        <p:txBody>
          <a:bodyPr/>
          <a:lstStyle>
            <a:lvl1pPr>
              <a:defRPr/>
            </a:lvl1pPr>
          </a:lstStyle>
          <a:p>
            <a:pPr>
              <a:defRPr/>
            </a:pPr>
            <a:fld id="{FA7B4110-9783-46E6-97BB-6D6A7317AD4E}"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7" name="Rectangle 21"/>
          <p:cNvSpPr>
            <a:spLocks noGrp="1" noChangeArrowheads="1"/>
          </p:cNvSpPr>
          <p:nvPr>
            <p:ph type="sldNum" sz="quarter" idx="12"/>
          </p:nvPr>
        </p:nvSpPr>
        <p:spPr>
          <a:ln/>
        </p:spPr>
        <p:txBody>
          <a:bodyPr/>
          <a:lstStyle>
            <a:lvl1pPr>
              <a:defRPr/>
            </a:lvl1pPr>
          </a:lstStyle>
          <a:p>
            <a:pPr>
              <a:defRPr/>
            </a:pPr>
            <a:fld id="{63C3C94A-FB2F-4FD2-8AC4-B0FB1D381084}"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Narrow"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smtClean="0"/>
              <a:t>Cliquez sur l'icône pour ajouter une image</a:t>
            </a:r>
            <a:endParaRPr lang="fr-FR"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7" name="Rectangle 21"/>
          <p:cNvSpPr>
            <a:spLocks noGrp="1" noChangeArrowheads="1"/>
          </p:cNvSpPr>
          <p:nvPr>
            <p:ph type="sldNum" sz="quarter" idx="12"/>
          </p:nvPr>
        </p:nvSpPr>
        <p:spPr>
          <a:ln/>
        </p:spPr>
        <p:txBody>
          <a:bodyPr/>
          <a:lstStyle>
            <a:lvl1pPr>
              <a:defRPr/>
            </a:lvl1pPr>
          </a:lstStyle>
          <a:p>
            <a:pPr>
              <a:defRPr/>
            </a:pPr>
            <a:fld id="{17CC481F-7160-4115-9440-583762615261}"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title"/>
          </p:nvPr>
        </p:nvSpPr>
        <p:spPr bwMode="auto">
          <a:xfrm>
            <a:off x="125413" y="11113"/>
            <a:ext cx="8839200" cy="465559"/>
          </a:xfrm>
          <a:prstGeom prst="rect">
            <a:avLst/>
          </a:prstGeom>
          <a:noFill/>
          <a:ln w="28575">
            <a:noFill/>
            <a:miter lim="800000"/>
            <a:headEnd/>
            <a:tailEnd/>
          </a:ln>
        </p:spPr>
        <p:txBody>
          <a:bodyPr vert="horz" wrap="square" lIns="91440" tIns="45720" rIns="91440" bIns="45720" numCol="1" anchor="ctr" anchorCtr="0" compatLnSpc="1">
            <a:prstTxWarp prst="textNoShape">
              <a:avLst/>
            </a:prstTxWarp>
          </a:bodyPr>
          <a:lstStyle/>
          <a:p>
            <a:pPr lvl="0"/>
            <a:r>
              <a:rPr lang="fr-FR" dirty="0" smtClean="0"/>
              <a:t>Cliquez pour modifier le style du titre du masque</a:t>
            </a:r>
          </a:p>
        </p:txBody>
      </p:sp>
      <p:sp>
        <p:nvSpPr>
          <p:cNvPr id="1038" name="Line 14"/>
          <p:cNvSpPr>
            <a:spLocks noChangeShapeType="1"/>
          </p:cNvSpPr>
          <p:nvPr/>
        </p:nvSpPr>
        <p:spPr bwMode="auto">
          <a:xfrm>
            <a:off x="125413" y="476672"/>
            <a:ext cx="8839200" cy="0"/>
          </a:xfrm>
          <a:prstGeom prst="line">
            <a:avLst/>
          </a:prstGeom>
          <a:noFill/>
          <a:ln w="44450">
            <a:solidFill>
              <a:srgbClr val="0066FF"/>
            </a:solidFill>
            <a:round/>
            <a:headEnd/>
            <a:tailEnd/>
          </a:ln>
          <a:effectLst/>
        </p:spPr>
        <p:txBody>
          <a:bodyPr/>
          <a:lstStyle/>
          <a:p>
            <a:pPr>
              <a:defRPr/>
            </a:pPr>
            <a:endParaRPr lang="fr-FR"/>
          </a:p>
        </p:txBody>
      </p:sp>
      <p:sp>
        <p:nvSpPr>
          <p:cNvPr id="1045" name="Rectangle 21"/>
          <p:cNvSpPr>
            <a:spLocks noGrp="1" noChangeArrowheads="1"/>
          </p:cNvSpPr>
          <p:nvPr>
            <p:ph type="sldNum" sz="quarter" idx="4"/>
          </p:nvPr>
        </p:nvSpPr>
        <p:spPr bwMode="auto">
          <a:xfrm>
            <a:off x="8610600" y="6597352"/>
            <a:ext cx="533400" cy="216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1">
                <a:solidFill>
                  <a:schemeClr val="accent2"/>
                </a:solidFill>
                <a:latin typeface="Arial Narrow" pitchFamily="34" charset="0"/>
              </a:defRPr>
            </a:lvl1pPr>
          </a:lstStyle>
          <a:p>
            <a:pPr>
              <a:defRPr/>
            </a:pPr>
            <a:fld id="{6F794999-12F5-4E36-8E6D-2D7064D1B128}" type="slidenum">
              <a:rPr lang="fr-FR" smtClean="0"/>
              <a:pPr>
                <a:defRPr/>
              </a:pPr>
              <a:t>‹N°›</a:t>
            </a:fld>
            <a:endParaRPr lang="fr-FR" dirty="0"/>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Lst>
  <p:hf hdr="0" ftr="0" dt="0"/>
  <p:txStyles>
    <p:titleStyle>
      <a:lvl1pPr algn="ctr" rtl="0" eaLnBrk="1" fontAlgn="base" hangingPunct="1">
        <a:spcBef>
          <a:spcPct val="0"/>
        </a:spcBef>
        <a:spcAft>
          <a:spcPct val="0"/>
        </a:spcAft>
        <a:defRPr sz="2400" b="1">
          <a:solidFill>
            <a:srgbClr val="0000FF"/>
          </a:solidFill>
          <a:latin typeface="Arial Narrow" pitchFamily="34" charset="0"/>
          <a:ea typeface="+mj-ea"/>
          <a:cs typeface="+mj-cs"/>
        </a:defRPr>
      </a:lvl1pPr>
      <a:lvl2pPr algn="ctr" rtl="0" eaLnBrk="1" fontAlgn="base" hangingPunct="1">
        <a:spcBef>
          <a:spcPct val="0"/>
        </a:spcBef>
        <a:spcAft>
          <a:spcPct val="0"/>
        </a:spcAft>
        <a:defRPr sz="2800" b="1">
          <a:solidFill>
            <a:srgbClr val="0000FF"/>
          </a:solidFill>
          <a:latin typeface="Comic Sans MS" pitchFamily="66" charset="0"/>
        </a:defRPr>
      </a:lvl2pPr>
      <a:lvl3pPr algn="ctr" rtl="0" eaLnBrk="1" fontAlgn="base" hangingPunct="1">
        <a:spcBef>
          <a:spcPct val="0"/>
        </a:spcBef>
        <a:spcAft>
          <a:spcPct val="0"/>
        </a:spcAft>
        <a:defRPr sz="2800" b="1">
          <a:solidFill>
            <a:srgbClr val="0000FF"/>
          </a:solidFill>
          <a:latin typeface="Comic Sans MS" pitchFamily="66" charset="0"/>
        </a:defRPr>
      </a:lvl3pPr>
      <a:lvl4pPr algn="ctr" rtl="0" eaLnBrk="1" fontAlgn="base" hangingPunct="1">
        <a:spcBef>
          <a:spcPct val="0"/>
        </a:spcBef>
        <a:spcAft>
          <a:spcPct val="0"/>
        </a:spcAft>
        <a:defRPr sz="2800" b="1">
          <a:solidFill>
            <a:srgbClr val="0000FF"/>
          </a:solidFill>
          <a:latin typeface="Comic Sans MS" pitchFamily="66" charset="0"/>
        </a:defRPr>
      </a:lvl4pPr>
      <a:lvl5pPr algn="ctr" rtl="0" eaLnBrk="1" fontAlgn="base" hangingPunct="1">
        <a:spcBef>
          <a:spcPct val="0"/>
        </a:spcBef>
        <a:spcAft>
          <a:spcPct val="0"/>
        </a:spcAft>
        <a:defRPr sz="2800" b="1">
          <a:solidFill>
            <a:srgbClr val="0000FF"/>
          </a:solidFill>
          <a:latin typeface="Comic Sans MS" pitchFamily="66" charset="0"/>
        </a:defRPr>
      </a:lvl5pPr>
      <a:lvl6pPr marL="457200" algn="ctr" rtl="0" eaLnBrk="1" fontAlgn="base" hangingPunct="1">
        <a:spcBef>
          <a:spcPct val="0"/>
        </a:spcBef>
        <a:spcAft>
          <a:spcPct val="0"/>
        </a:spcAft>
        <a:defRPr sz="2800" b="1">
          <a:solidFill>
            <a:srgbClr val="0000FF"/>
          </a:solidFill>
          <a:latin typeface="Comic Sans MS" pitchFamily="66" charset="0"/>
        </a:defRPr>
      </a:lvl6pPr>
      <a:lvl7pPr marL="914400" algn="ctr" rtl="0" eaLnBrk="1" fontAlgn="base" hangingPunct="1">
        <a:spcBef>
          <a:spcPct val="0"/>
        </a:spcBef>
        <a:spcAft>
          <a:spcPct val="0"/>
        </a:spcAft>
        <a:defRPr sz="2800" b="1">
          <a:solidFill>
            <a:srgbClr val="0000FF"/>
          </a:solidFill>
          <a:latin typeface="Comic Sans MS" pitchFamily="66" charset="0"/>
        </a:defRPr>
      </a:lvl7pPr>
      <a:lvl8pPr marL="1371600" algn="ctr" rtl="0" eaLnBrk="1" fontAlgn="base" hangingPunct="1">
        <a:spcBef>
          <a:spcPct val="0"/>
        </a:spcBef>
        <a:spcAft>
          <a:spcPct val="0"/>
        </a:spcAft>
        <a:defRPr sz="2800" b="1">
          <a:solidFill>
            <a:srgbClr val="0000FF"/>
          </a:solidFill>
          <a:latin typeface="Comic Sans MS" pitchFamily="66" charset="0"/>
        </a:defRPr>
      </a:lvl8pPr>
      <a:lvl9pPr marL="1828800" algn="ctr" rtl="0" eaLnBrk="1" fontAlgn="base" hangingPunct="1">
        <a:spcBef>
          <a:spcPct val="0"/>
        </a:spcBef>
        <a:spcAft>
          <a:spcPct val="0"/>
        </a:spcAft>
        <a:defRPr sz="2800" b="1">
          <a:solidFill>
            <a:srgbClr val="0000FF"/>
          </a:solidFill>
          <a:latin typeface="Comic Sans MS" pitchFamily="66"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jpe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3.png"/></Relationships>
</file>

<file path=ppt/slides/_rels/slide6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6.jpeg"/><Relationship Id="rId4" Type="http://schemas.openxmlformats.org/officeDocument/2006/relationships/image" Target="../media/image15.jpe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6.tiff"/><Relationship Id="rId4" Type="http://schemas.openxmlformats.org/officeDocument/2006/relationships/image" Target="../media/image145.tiff"/></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gif"/></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5.tiff"/></Relationships>
</file>

<file path=ppt/slides/_rels/slide7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microsoft.com/office/2007/relationships/hdphoto" Target="../media/hdphoto10.wdp"/><Relationship Id="rId4" Type="http://schemas.microsoft.com/office/2007/relationships/hdphoto" Target="../media/hdphoto9.wdp"/></Relationships>
</file>

<file path=ppt/slides/_rels/slide7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microsoft.com/office/2007/relationships/hdphoto" Target="../media/hdphoto10.wdp"/></Relationships>
</file>

<file path=ppt/slides/_rels/slide7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gi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000" b="-5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Mécanisme</a:t>
            </a:r>
            <a:r>
              <a:rPr lang="en-US" dirty="0" smtClean="0"/>
              <a:t> de </a:t>
            </a:r>
            <a:r>
              <a:rPr lang="en-US" dirty="0" err="1" smtClean="0"/>
              <a:t>Brout</a:t>
            </a:r>
            <a:r>
              <a:rPr lang="en-US" dirty="0" smtClean="0"/>
              <a:t>-</a:t>
            </a:r>
            <a:r>
              <a:rPr lang="en-US" dirty="0" err="1" smtClean="0"/>
              <a:t>Englert</a:t>
            </a:r>
            <a:r>
              <a:rPr lang="en-US" dirty="0" smtClean="0"/>
              <a:t>-Higgs</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10</a:t>
            </a:fld>
            <a:endParaRPr lang="fr-FR"/>
          </a:p>
        </p:txBody>
      </p:sp>
      <p:pic>
        <p:nvPicPr>
          <p:cNvPr id="6" name="Picture 2"/>
          <p:cNvPicPr>
            <a:picLocks noChangeAspect="1" noChangeArrowheads="1"/>
          </p:cNvPicPr>
          <p:nvPr/>
        </p:nvPicPr>
        <p:blipFill>
          <a:blip r:embed="rId2" cstate="print"/>
          <a:srcRect/>
          <a:stretch>
            <a:fillRect/>
          </a:stretch>
        </p:blipFill>
        <p:spPr bwMode="auto">
          <a:xfrm>
            <a:off x="6448736" y="3000359"/>
            <a:ext cx="2371736" cy="1765708"/>
          </a:xfrm>
          <a:prstGeom prst="rect">
            <a:avLst/>
          </a:prstGeom>
          <a:noFill/>
          <a:ln w="9525">
            <a:noFill/>
            <a:miter lim="800000"/>
            <a:headEnd/>
            <a:tailEnd/>
          </a:ln>
        </p:spPr>
      </p:pic>
      <p:sp>
        <p:nvSpPr>
          <p:cNvPr id="7" name="ZoneTexte 6"/>
          <p:cNvSpPr txBox="1"/>
          <p:nvPr/>
        </p:nvSpPr>
        <p:spPr>
          <a:xfrm>
            <a:off x="175320" y="2852936"/>
            <a:ext cx="8784976" cy="2585323"/>
          </a:xfrm>
          <a:prstGeom prst="rect">
            <a:avLst/>
          </a:prstGeom>
          <a:noFill/>
          <a:ln w="38100" cmpd="dbl">
            <a:solidFill>
              <a:srgbClr val="0066FF"/>
            </a:solidFill>
          </a:ln>
        </p:spPr>
        <p:txBody>
          <a:bodyPr wrap="square" rtlCol="0">
            <a:spAutoFit/>
          </a:bodyPr>
          <a:lstStyle/>
          <a:p>
            <a:pPr>
              <a:buFont typeface="Wingdings" pitchFamily="2" charset="2"/>
              <a:buChar char="§"/>
            </a:pPr>
            <a:r>
              <a:rPr lang="en-US" sz="1800" dirty="0" smtClean="0">
                <a:latin typeface="Arial Narrow" pitchFamily="34" charset="0"/>
              </a:rPr>
              <a:t> Introduction d’un champ </a:t>
            </a:r>
            <a:r>
              <a:rPr lang="en-US" sz="1800" dirty="0" err="1" smtClean="0">
                <a:latin typeface="Arial Narrow" pitchFamily="34" charset="0"/>
              </a:rPr>
              <a:t>scalaire</a:t>
            </a:r>
            <a:r>
              <a:rPr lang="en-US" sz="1800" dirty="0" smtClean="0">
                <a:latin typeface="Arial Narrow" pitchFamily="34" charset="0"/>
              </a:rPr>
              <a:t> </a:t>
            </a:r>
            <a:r>
              <a:rPr lang="en-US" sz="1800" dirty="0" err="1" smtClean="0">
                <a:latin typeface="Arial Narrow" pitchFamily="34" charset="0"/>
              </a:rPr>
              <a:t>existant</a:t>
            </a:r>
            <a:r>
              <a:rPr lang="en-US" sz="1800" dirty="0" smtClean="0">
                <a:latin typeface="Arial Narrow" pitchFamily="34" charset="0"/>
              </a:rPr>
              <a:t> </a:t>
            </a:r>
            <a:r>
              <a:rPr lang="en-US" sz="1800" dirty="0" err="1" smtClean="0">
                <a:latin typeface="Arial Narrow" pitchFamily="34" charset="0"/>
              </a:rPr>
              <a:t>dans</a:t>
            </a:r>
            <a:r>
              <a:rPr lang="en-US" sz="1800" dirty="0" smtClean="0">
                <a:latin typeface="Arial Narrow" pitchFamily="34" charset="0"/>
              </a:rPr>
              <a:t> tout </a:t>
            </a:r>
            <a:r>
              <a:rPr lang="en-US" sz="1800" dirty="0" err="1" smtClean="0">
                <a:latin typeface="Arial Narrow" pitchFamily="34" charset="0"/>
              </a:rPr>
              <a:t>l’Univers</a:t>
            </a:r>
            <a:endParaRPr lang="en-US" sz="1800" dirty="0" smtClean="0">
              <a:latin typeface="Arial Narrow" pitchFamily="34" charset="0"/>
            </a:endParaRPr>
          </a:p>
          <a:p>
            <a:pPr lvl="1"/>
            <a:endParaRPr lang="en-US" sz="1800" dirty="0" smtClean="0">
              <a:latin typeface="Arial Narrow" pitchFamily="34" charset="0"/>
            </a:endParaRPr>
          </a:p>
          <a:p>
            <a:pPr>
              <a:buFont typeface="Wingdings" pitchFamily="2" charset="2"/>
              <a:buChar char="§"/>
            </a:pP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Particules</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élémentaires</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acquièrent</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une</a:t>
            </a:r>
            <a:r>
              <a:rPr lang="en-US" sz="1800" b="1" dirty="0" smtClean="0">
                <a:solidFill>
                  <a:srgbClr val="FF0000"/>
                </a:solidFill>
                <a:latin typeface="Arial Narrow" pitchFamily="34" charset="0"/>
              </a:rPr>
              <a:t> masse.</a:t>
            </a:r>
          </a:p>
          <a:p>
            <a:pPr lvl="1">
              <a:buFont typeface="Arial" pitchFamily="34" charset="0"/>
              <a:buChar char="•"/>
            </a:pPr>
            <a:r>
              <a:rPr lang="en-US" sz="1800" dirty="0" smtClean="0">
                <a:latin typeface="Arial Narrow" pitchFamily="34" charset="0"/>
              </a:rPr>
              <a:t> photons &amp; gluons </a:t>
            </a:r>
            <a:r>
              <a:rPr lang="en-US" sz="1800" dirty="0" err="1" smtClean="0">
                <a:latin typeface="Arial Narrow" pitchFamily="34" charset="0"/>
              </a:rPr>
              <a:t>restent</a:t>
            </a:r>
            <a:r>
              <a:rPr lang="en-US" sz="1800" dirty="0" smtClean="0">
                <a:latin typeface="Arial Narrow" pitchFamily="34" charset="0"/>
              </a:rPr>
              <a:t> sans masse</a:t>
            </a:r>
          </a:p>
          <a:p>
            <a:pPr lvl="1"/>
            <a:endParaRPr lang="en-US" sz="1800" dirty="0" smtClean="0">
              <a:latin typeface="Arial Narrow" pitchFamily="34" charset="0"/>
            </a:endParaRPr>
          </a:p>
          <a:p>
            <a:pPr>
              <a:buFont typeface="Wingdings" pitchFamily="2" charset="2"/>
              <a:buChar char="§"/>
            </a:pPr>
            <a:r>
              <a:rPr lang="en-US" sz="1800" dirty="0" smtClean="0">
                <a:latin typeface="Arial Narrow" pitchFamily="34" charset="0"/>
              </a:rPr>
              <a:t> </a:t>
            </a:r>
            <a:r>
              <a:rPr lang="en-US" sz="1800" dirty="0" err="1" smtClean="0">
                <a:latin typeface="Arial Narrow" pitchFamily="34" charset="0"/>
              </a:rPr>
              <a:t>Prédit</a:t>
            </a:r>
            <a:r>
              <a:rPr lang="en-US" sz="1800" dirty="0" smtClean="0">
                <a:latin typeface="Arial Narrow" pitchFamily="34" charset="0"/>
              </a:rPr>
              <a:t> </a:t>
            </a:r>
            <a:r>
              <a:rPr lang="en-US" sz="1800" dirty="0" err="1" smtClean="0">
                <a:latin typeface="Arial Narrow" pitchFamily="34" charset="0"/>
              </a:rPr>
              <a:t>l’existence</a:t>
            </a:r>
            <a:r>
              <a:rPr lang="en-US" sz="1800" dirty="0" smtClean="0">
                <a:latin typeface="Arial Narrow" pitchFamily="34" charset="0"/>
              </a:rPr>
              <a:t> d’un </a:t>
            </a:r>
            <a:r>
              <a:rPr lang="en-US" sz="1800" b="1" dirty="0" smtClean="0">
                <a:latin typeface="Arial Narrow" pitchFamily="34" charset="0"/>
              </a:rPr>
              <a:t>un nouveau boson </a:t>
            </a:r>
            <a:r>
              <a:rPr lang="en-US" sz="1800" b="1" dirty="0" err="1" smtClean="0">
                <a:latin typeface="Arial Narrow" pitchFamily="34" charset="0"/>
              </a:rPr>
              <a:t>scalaire</a:t>
            </a:r>
            <a:r>
              <a:rPr lang="en-US" sz="1800" b="1" dirty="0" smtClean="0">
                <a:latin typeface="Arial Narrow" pitchFamily="34" charset="0"/>
              </a:rPr>
              <a:t> (</a:t>
            </a:r>
            <a:r>
              <a:rPr lang="en-US" sz="1800" b="1" dirty="0" smtClean="0">
                <a:solidFill>
                  <a:srgbClr val="FF0000"/>
                </a:solidFill>
                <a:latin typeface="Arial Narrow" pitchFamily="34" charset="0"/>
              </a:rPr>
              <a:t>de masse </a:t>
            </a:r>
            <a:r>
              <a:rPr lang="en-US" sz="1800" b="1" dirty="0" err="1" smtClean="0">
                <a:solidFill>
                  <a:srgbClr val="FF0000"/>
                </a:solidFill>
                <a:latin typeface="Arial Narrow" pitchFamily="34" charset="0"/>
              </a:rPr>
              <a:t>inconnue</a:t>
            </a:r>
            <a:r>
              <a:rPr lang="en-US" sz="1800" b="1" dirty="0" smtClean="0">
                <a:latin typeface="Arial Narrow" pitchFamily="34" charset="0"/>
              </a:rPr>
              <a:t>)</a:t>
            </a:r>
          </a:p>
          <a:p>
            <a:pPr lvl="1">
              <a:buFont typeface="Wingdings" pitchFamily="2" charset="2"/>
              <a:buChar char="§"/>
            </a:pPr>
            <a:r>
              <a:rPr lang="en-US" sz="1800" b="1" dirty="0" smtClean="0">
                <a:solidFill>
                  <a:srgbClr val="FF0000"/>
                </a:solidFill>
                <a:latin typeface="Arial Narrow" pitchFamily="34" charset="0"/>
              </a:rPr>
              <a:t> Le boson de Higgs</a:t>
            </a:r>
          </a:p>
          <a:p>
            <a:pPr lvl="1">
              <a:buFont typeface="Wingdings" pitchFamily="2" charset="2"/>
              <a:buChar char="§"/>
            </a:pPr>
            <a:endParaRPr lang="en-US" sz="1800" b="1" dirty="0" smtClean="0">
              <a:solidFill>
                <a:srgbClr val="FF0000"/>
              </a:solidFill>
              <a:latin typeface="Arial Narrow" pitchFamily="34" charset="0"/>
            </a:endParaRPr>
          </a:p>
          <a:p>
            <a:pPr>
              <a:buFont typeface="Wingdings" pitchFamily="2" charset="2"/>
              <a:buChar char="§"/>
            </a:pPr>
            <a:r>
              <a:rPr lang="en-US" sz="1800" dirty="0" smtClean="0">
                <a:latin typeface="Arial Narrow" pitchFamily="34" charset="0"/>
              </a:rPr>
              <a:t> Assure la </a:t>
            </a:r>
            <a:r>
              <a:rPr lang="en-US" sz="1800" dirty="0" err="1" smtClean="0">
                <a:latin typeface="Arial Narrow" pitchFamily="34" charset="0"/>
              </a:rPr>
              <a:t>viabilité</a:t>
            </a:r>
            <a:r>
              <a:rPr lang="en-US" sz="1800" dirty="0" smtClean="0">
                <a:latin typeface="Arial Narrow" pitchFamily="34" charset="0"/>
              </a:rPr>
              <a:t> de la </a:t>
            </a:r>
            <a:r>
              <a:rPr lang="en-US" sz="1800" dirty="0" err="1" smtClean="0">
                <a:latin typeface="Arial Narrow" pitchFamily="34" charset="0"/>
              </a:rPr>
              <a:t>théorie</a:t>
            </a:r>
            <a:r>
              <a:rPr lang="en-US" sz="1800" dirty="0" smtClean="0">
                <a:latin typeface="Arial Narrow" pitchFamily="34" charset="0"/>
              </a:rPr>
              <a:t> : plus </a:t>
            </a:r>
            <a:r>
              <a:rPr lang="en-US" sz="1800" dirty="0" err="1" smtClean="0">
                <a:latin typeface="Arial Narrow" pitchFamily="34" charset="0"/>
              </a:rPr>
              <a:t>d’absurdité</a:t>
            </a:r>
            <a:r>
              <a:rPr lang="en-US" sz="1800" dirty="0" smtClean="0">
                <a:latin typeface="Arial Narrow" pitchFamily="34" charset="0"/>
              </a:rPr>
              <a:t> à haute </a:t>
            </a:r>
            <a:r>
              <a:rPr lang="en-US" sz="1800" dirty="0" err="1" smtClean="0">
                <a:latin typeface="Arial Narrow" pitchFamily="34" charset="0"/>
              </a:rPr>
              <a:t>énergie</a:t>
            </a:r>
            <a:r>
              <a:rPr lang="en-US" sz="1800" dirty="0" smtClean="0">
                <a:latin typeface="Arial Narrow" pitchFamily="34" charset="0"/>
              </a:rPr>
              <a:t> !</a:t>
            </a:r>
          </a:p>
        </p:txBody>
      </p:sp>
      <p:pic>
        <p:nvPicPr>
          <p:cNvPr id="59394" name="Picture 2" descr="http://upload.wikimedia.org/wikipedia/commons/thumb/0/0a/Robert_Brout.jpg/155px-Robert_Brout.jpg"/>
          <p:cNvPicPr>
            <a:picLocks noChangeAspect="1" noChangeArrowheads="1"/>
          </p:cNvPicPr>
          <p:nvPr/>
        </p:nvPicPr>
        <p:blipFill>
          <a:blip r:embed="rId3" cstate="print"/>
          <a:srcRect/>
          <a:stretch>
            <a:fillRect/>
          </a:stretch>
        </p:blipFill>
        <p:spPr bwMode="auto">
          <a:xfrm>
            <a:off x="2555776" y="893480"/>
            <a:ext cx="1098423" cy="1488186"/>
          </a:xfrm>
          <a:prstGeom prst="rect">
            <a:avLst/>
          </a:prstGeom>
          <a:noFill/>
        </p:spPr>
      </p:pic>
      <p:pic>
        <p:nvPicPr>
          <p:cNvPr id="59396" name="Picture 4" descr="http://upload.wikimedia.org/wikipedia/commons/thumb/e/ea/Francois_Englert.jpg/200px-Francois_Englert.jpg"/>
          <p:cNvPicPr>
            <a:picLocks noChangeAspect="1" noChangeArrowheads="1"/>
          </p:cNvPicPr>
          <p:nvPr/>
        </p:nvPicPr>
        <p:blipFill>
          <a:blip r:embed="rId4" cstate="print"/>
          <a:srcRect/>
          <a:stretch>
            <a:fillRect/>
          </a:stretch>
        </p:blipFill>
        <p:spPr bwMode="auto">
          <a:xfrm>
            <a:off x="4139915" y="939168"/>
            <a:ext cx="1066800" cy="1429512"/>
          </a:xfrm>
          <a:prstGeom prst="rect">
            <a:avLst/>
          </a:prstGeom>
          <a:noFill/>
        </p:spPr>
      </p:pic>
      <p:pic>
        <p:nvPicPr>
          <p:cNvPr id="59398" name="Picture 6" descr="http://upload.wikimedia.org/wikipedia/commons/thumb/c/cc/Higgs%2C_Peter_%281929%293.jpg/220px-Higgs%2C_Peter_%281929%293.jpg"/>
          <p:cNvPicPr>
            <a:picLocks noChangeAspect="1" noChangeArrowheads="1"/>
          </p:cNvPicPr>
          <p:nvPr/>
        </p:nvPicPr>
        <p:blipFill>
          <a:blip r:embed="rId5" cstate="print"/>
          <a:srcRect/>
          <a:stretch>
            <a:fillRect/>
          </a:stretch>
        </p:blipFill>
        <p:spPr bwMode="auto">
          <a:xfrm>
            <a:off x="5508067" y="954408"/>
            <a:ext cx="894080" cy="1414272"/>
          </a:xfrm>
          <a:prstGeom prst="rect">
            <a:avLst/>
          </a:prstGeom>
          <a:noFill/>
        </p:spPr>
      </p:pic>
      <p:sp>
        <p:nvSpPr>
          <p:cNvPr id="11" name="ZoneTexte 10"/>
          <p:cNvSpPr txBox="1"/>
          <p:nvPr/>
        </p:nvSpPr>
        <p:spPr>
          <a:xfrm>
            <a:off x="2699792" y="539388"/>
            <a:ext cx="3672408" cy="369332"/>
          </a:xfrm>
          <a:prstGeom prst="rect">
            <a:avLst/>
          </a:prstGeom>
          <a:noFill/>
        </p:spPr>
        <p:txBody>
          <a:bodyPr wrap="square" rtlCol="0">
            <a:spAutoFit/>
          </a:bodyPr>
          <a:lstStyle/>
          <a:p>
            <a:pPr algn="ctr"/>
            <a:r>
              <a:rPr lang="en-US" sz="1800" b="1" dirty="0" smtClean="0">
                <a:solidFill>
                  <a:srgbClr val="0066FF"/>
                </a:solidFill>
                <a:latin typeface="Arial Narrow" pitchFamily="34" charset="0"/>
              </a:rPr>
              <a:t>Solution </a:t>
            </a:r>
            <a:r>
              <a:rPr lang="en-US" sz="1800" b="1" dirty="0" err="1" smtClean="0">
                <a:solidFill>
                  <a:srgbClr val="0066FF"/>
                </a:solidFill>
                <a:latin typeface="Arial Narrow" pitchFamily="34" charset="0"/>
              </a:rPr>
              <a:t>proposée</a:t>
            </a:r>
            <a:r>
              <a:rPr lang="en-US" sz="1800" b="1" dirty="0" smtClean="0">
                <a:solidFill>
                  <a:srgbClr val="0066FF"/>
                </a:solidFill>
                <a:latin typeface="Arial Narrow" pitchFamily="34" charset="0"/>
              </a:rPr>
              <a:t> en 1964(*):</a:t>
            </a:r>
            <a:endParaRPr lang="en-US" sz="1800" b="1" dirty="0">
              <a:solidFill>
                <a:srgbClr val="0066FF"/>
              </a:solidFill>
              <a:latin typeface="Arial Narrow" pitchFamily="34" charset="0"/>
            </a:endParaRPr>
          </a:p>
        </p:txBody>
      </p:sp>
      <p:sp>
        <p:nvSpPr>
          <p:cNvPr id="12" name="ZoneTexte 11"/>
          <p:cNvSpPr txBox="1"/>
          <p:nvPr/>
        </p:nvSpPr>
        <p:spPr>
          <a:xfrm>
            <a:off x="2540536" y="2390408"/>
            <a:ext cx="1080120" cy="307777"/>
          </a:xfrm>
          <a:prstGeom prst="rect">
            <a:avLst/>
          </a:prstGeom>
          <a:noFill/>
        </p:spPr>
        <p:txBody>
          <a:bodyPr wrap="square" rtlCol="0">
            <a:spAutoFit/>
          </a:bodyPr>
          <a:lstStyle/>
          <a:p>
            <a:pPr algn="ctr"/>
            <a:r>
              <a:rPr lang="en-US" sz="1400" dirty="0" smtClean="0">
                <a:latin typeface="Arial Narrow" pitchFamily="34" charset="0"/>
              </a:rPr>
              <a:t>R. </a:t>
            </a:r>
            <a:r>
              <a:rPr lang="en-US" sz="1400" dirty="0" err="1" smtClean="0">
                <a:latin typeface="Arial Narrow" pitchFamily="34" charset="0"/>
              </a:rPr>
              <a:t>Brout</a:t>
            </a:r>
            <a:endParaRPr lang="en-US" sz="1400" dirty="0">
              <a:latin typeface="Arial Narrow" pitchFamily="34" charset="0"/>
            </a:endParaRPr>
          </a:p>
        </p:txBody>
      </p:sp>
      <p:sp>
        <p:nvSpPr>
          <p:cNvPr id="13" name="ZoneTexte 12"/>
          <p:cNvSpPr txBox="1"/>
          <p:nvPr/>
        </p:nvSpPr>
        <p:spPr>
          <a:xfrm>
            <a:off x="3995936" y="2401143"/>
            <a:ext cx="1368152" cy="307777"/>
          </a:xfrm>
          <a:prstGeom prst="rect">
            <a:avLst/>
          </a:prstGeom>
          <a:noFill/>
        </p:spPr>
        <p:txBody>
          <a:bodyPr wrap="square" rtlCol="0">
            <a:spAutoFit/>
          </a:bodyPr>
          <a:lstStyle/>
          <a:p>
            <a:pPr algn="ctr"/>
            <a:r>
              <a:rPr lang="en-US" sz="1400" dirty="0" smtClean="0">
                <a:latin typeface="Arial Narrow" pitchFamily="34" charset="0"/>
              </a:rPr>
              <a:t>F. </a:t>
            </a:r>
            <a:r>
              <a:rPr lang="en-US" sz="1400" dirty="0" err="1" smtClean="0">
                <a:latin typeface="Arial Narrow" pitchFamily="34" charset="0"/>
              </a:rPr>
              <a:t>Englert</a:t>
            </a:r>
            <a:endParaRPr lang="en-US" sz="1400" dirty="0">
              <a:latin typeface="Arial Narrow" pitchFamily="34" charset="0"/>
            </a:endParaRPr>
          </a:p>
        </p:txBody>
      </p:sp>
      <p:sp>
        <p:nvSpPr>
          <p:cNvPr id="14" name="ZoneTexte 13"/>
          <p:cNvSpPr txBox="1"/>
          <p:nvPr/>
        </p:nvSpPr>
        <p:spPr>
          <a:xfrm>
            <a:off x="5508104" y="2420888"/>
            <a:ext cx="936104" cy="307777"/>
          </a:xfrm>
          <a:prstGeom prst="rect">
            <a:avLst/>
          </a:prstGeom>
          <a:noFill/>
        </p:spPr>
        <p:txBody>
          <a:bodyPr wrap="square" rtlCol="0">
            <a:spAutoFit/>
          </a:bodyPr>
          <a:lstStyle/>
          <a:p>
            <a:pPr algn="ctr"/>
            <a:r>
              <a:rPr lang="en-US" sz="1400" dirty="0" smtClean="0">
                <a:latin typeface="Arial Narrow" pitchFamily="34" charset="0"/>
              </a:rPr>
              <a:t>P. Higgs</a:t>
            </a:r>
            <a:endParaRPr lang="en-US" sz="1400" dirty="0">
              <a:latin typeface="Arial Narrow" pitchFamily="34" charset="0"/>
            </a:endParaRPr>
          </a:p>
        </p:txBody>
      </p:sp>
      <p:sp>
        <p:nvSpPr>
          <p:cNvPr id="15" name="ZoneTexte 14"/>
          <p:cNvSpPr txBox="1"/>
          <p:nvPr/>
        </p:nvSpPr>
        <p:spPr>
          <a:xfrm>
            <a:off x="914832" y="5877272"/>
            <a:ext cx="7617608" cy="830997"/>
          </a:xfrm>
          <a:prstGeom prst="rect">
            <a:avLst/>
          </a:prstGeom>
          <a:noFill/>
        </p:spPr>
        <p:txBody>
          <a:bodyPr wrap="square" rtlCol="0">
            <a:spAutoFit/>
          </a:bodyPr>
          <a:lstStyle/>
          <a:p>
            <a:pPr>
              <a:buFont typeface="Arial" pitchFamily="34" charset="0"/>
              <a:buChar char="•"/>
            </a:pPr>
            <a:r>
              <a:rPr lang="en-US" sz="1600" dirty="0" smtClean="0">
                <a:latin typeface="Arial Narrow" pitchFamily="34" charset="0"/>
              </a:rPr>
              <a:t> </a:t>
            </a:r>
            <a:r>
              <a:rPr lang="en-US" sz="1600" dirty="0" err="1" smtClean="0">
                <a:latin typeface="Arial Narrow" pitchFamily="34" charset="0"/>
              </a:rPr>
              <a:t>Juste</a:t>
            </a:r>
            <a:r>
              <a:rPr lang="en-US" sz="1600" dirty="0" smtClean="0">
                <a:latin typeface="Arial Narrow" pitchFamily="34" charset="0"/>
              </a:rPr>
              <a:t> après le big-bang, les interactions </a:t>
            </a:r>
            <a:r>
              <a:rPr lang="en-US" sz="1600" dirty="0" err="1" smtClean="0">
                <a:latin typeface="Arial Narrow" pitchFamily="34" charset="0"/>
              </a:rPr>
              <a:t>sont</a:t>
            </a:r>
            <a:r>
              <a:rPr lang="en-US" sz="1600" dirty="0" smtClean="0">
                <a:latin typeface="Arial Narrow" pitchFamily="34" charset="0"/>
              </a:rPr>
              <a:t> </a:t>
            </a:r>
            <a:r>
              <a:rPr lang="en-US" sz="1600" dirty="0" err="1" smtClean="0">
                <a:latin typeface="Arial Narrow" pitchFamily="34" charset="0"/>
              </a:rPr>
              <a:t>unifiées</a:t>
            </a:r>
            <a:r>
              <a:rPr lang="en-US" sz="1600" dirty="0" smtClean="0">
                <a:latin typeface="Arial Narrow" pitchFamily="34" charset="0"/>
              </a:rPr>
              <a:t>, les </a:t>
            </a:r>
            <a:r>
              <a:rPr lang="en-US" sz="1600" dirty="0" err="1" smtClean="0">
                <a:latin typeface="Arial Narrow" pitchFamily="34" charset="0"/>
              </a:rPr>
              <a:t>particules</a:t>
            </a:r>
            <a:r>
              <a:rPr lang="en-US" sz="1600" dirty="0" smtClean="0">
                <a:latin typeface="Arial Narrow" pitchFamily="34" charset="0"/>
              </a:rPr>
              <a:t> de masse </a:t>
            </a:r>
            <a:r>
              <a:rPr lang="en-US" sz="1600" dirty="0" err="1" smtClean="0">
                <a:latin typeface="Arial Narrow" pitchFamily="34" charset="0"/>
              </a:rPr>
              <a:t>nulle</a:t>
            </a:r>
            <a:r>
              <a:rPr lang="en-US" sz="1600" dirty="0" smtClean="0">
                <a:latin typeface="Arial Narrow" pitchFamily="34" charset="0"/>
              </a:rPr>
              <a:t>.</a:t>
            </a:r>
          </a:p>
          <a:p>
            <a:pPr>
              <a:buFont typeface="Arial" pitchFamily="34" charset="0"/>
              <a:buChar char="•"/>
            </a:pPr>
            <a:r>
              <a:rPr lang="en-US" sz="1600" b="1" dirty="0" smtClean="0">
                <a:latin typeface="Arial Narrow" pitchFamily="34" charset="0"/>
              </a:rPr>
              <a:t> 10</a:t>
            </a:r>
            <a:r>
              <a:rPr lang="en-US" sz="1600" b="1" baseline="30000" dirty="0" smtClean="0">
                <a:latin typeface="Arial Narrow" pitchFamily="34" charset="0"/>
              </a:rPr>
              <a:t>-11</a:t>
            </a:r>
            <a:r>
              <a:rPr lang="en-US" sz="1600" b="1" dirty="0" smtClean="0">
                <a:latin typeface="Arial Narrow" pitchFamily="34" charset="0"/>
              </a:rPr>
              <a:t> </a:t>
            </a:r>
            <a:r>
              <a:rPr lang="en-US" sz="1600" b="1" dirty="0" err="1" smtClean="0">
                <a:latin typeface="Arial Narrow" pitchFamily="34" charset="0"/>
              </a:rPr>
              <a:t>seconde</a:t>
            </a:r>
            <a:r>
              <a:rPr lang="en-US" sz="1600" b="1" dirty="0" smtClean="0">
                <a:latin typeface="Arial Narrow" pitchFamily="34" charset="0"/>
              </a:rPr>
              <a:t> après </a:t>
            </a:r>
            <a:r>
              <a:rPr lang="en-US" sz="1600" dirty="0" smtClean="0">
                <a:latin typeface="Arial Narrow" pitchFamily="34" charset="0"/>
              </a:rPr>
              <a:t>(la </a:t>
            </a:r>
            <a:r>
              <a:rPr lang="en-US" sz="1600" dirty="0" err="1" smtClean="0">
                <a:latin typeface="Arial Narrow" pitchFamily="34" charset="0"/>
              </a:rPr>
              <a:t>température</a:t>
            </a:r>
            <a:r>
              <a:rPr lang="en-US" sz="1600" dirty="0" smtClean="0">
                <a:latin typeface="Arial Narrow" pitchFamily="34" charset="0"/>
              </a:rPr>
              <a:t> a </a:t>
            </a:r>
            <a:r>
              <a:rPr lang="en-US" sz="1600" dirty="0" err="1" smtClean="0">
                <a:latin typeface="Arial Narrow" pitchFamily="34" charset="0"/>
              </a:rPr>
              <a:t>baissé</a:t>
            </a:r>
            <a:r>
              <a:rPr lang="en-US" sz="1600" dirty="0" smtClean="0">
                <a:latin typeface="Arial Narrow" pitchFamily="34" charset="0"/>
              </a:rPr>
              <a:t>), le champ de Higgs </a:t>
            </a:r>
            <a:r>
              <a:rPr lang="en-US" sz="1600" dirty="0" err="1" smtClean="0">
                <a:latin typeface="Arial Narrow" pitchFamily="34" charset="0"/>
              </a:rPr>
              <a:t>brise</a:t>
            </a:r>
            <a:r>
              <a:rPr lang="en-US" sz="1600" dirty="0" smtClean="0">
                <a:latin typeface="Arial Narrow" pitchFamily="34" charset="0"/>
              </a:rPr>
              <a:t> la </a:t>
            </a:r>
            <a:r>
              <a:rPr lang="en-US" sz="1600" dirty="0" err="1" smtClean="0">
                <a:latin typeface="Arial Narrow" pitchFamily="34" charset="0"/>
              </a:rPr>
              <a:t>symétrie</a:t>
            </a:r>
            <a:r>
              <a:rPr lang="en-US" sz="1600" dirty="0" smtClean="0">
                <a:latin typeface="Arial Narrow" pitchFamily="34" charset="0"/>
              </a:rPr>
              <a:t> </a:t>
            </a:r>
            <a:r>
              <a:rPr lang="en-US" sz="1600" dirty="0" err="1" smtClean="0">
                <a:latin typeface="Arial Narrow" pitchFamily="34" charset="0"/>
              </a:rPr>
              <a:t>électro-faible</a:t>
            </a:r>
            <a:r>
              <a:rPr lang="en-US" sz="1600" dirty="0" smtClean="0">
                <a:latin typeface="Arial Narrow" pitchFamily="34" charset="0"/>
              </a:rPr>
              <a:t>, </a:t>
            </a:r>
            <a:br>
              <a:rPr lang="en-US" sz="1600" dirty="0" smtClean="0">
                <a:latin typeface="Arial Narrow" pitchFamily="34" charset="0"/>
              </a:rPr>
            </a:br>
            <a:r>
              <a:rPr lang="en-US" sz="1600" dirty="0" smtClean="0">
                <a:latin typeface="Arial Narrow" pitchFamily="34" charset="0"/>
              </a:rPr>
              <a:t>   </a:t>
            </a:r>
            <a:r>
              <a:rPr lang="en-US" sz="1600" b="1" dirty="0" smtClean="0">
                <a:latin typeface="Arial Narrow" pitchFamily="34" charset="0"/>
              </a:rPr>
              <a:t>les </a:t>
            </a:r>
            <a:r>
              <a:rPr lang="en-US" sz="1600" b="1" dirty="0" err="1" smtClean="0">
                <a:latin typeface="Arial Narrow" pitchFamily="34" charset="0"/>
              </a:rPr>
              <a:t>particules</a:t>
            </a:r>
            <a:r>
              <a:rPr lang="en-US" sz="1600" b="1" dirty="0" smtClean="0">
                <a:latin typeface="Arial Narrow" pitchFamily="34" charset="0"/>
              </a:rPr>
              <a:t> </a:t>
            </a:r>
            <a:r>
              <a:rPr lang="en-US" sz="1600" b="1" dirty="0" err="1" smtClean="0">
                <a:latin typeface="Arial Narrow" pitchFamily="34" charset="0"/>
              </a:rPr>
              <a:t>élémentaires</a:t>
            </a:r>
            <a:r>
              <a:rPr lang="en-US" sz="1600" b="1" dirty="0" smtClean="0">
                <a:latin typeface="Arial Narrow" pitchFamily="34" charset="0"/>
              </a:rPr>
              <a:t> </a:t>
            </a:r>
            <a:r>
              <a:rPr lang="en-US" sz="1600" b="1" dirty="0" err="1" smtClean="0">
                <a:latin typeface="Arial Narrow" pitchFamily="34" charset="0"/>
              </a:rPr>
              <a:t>acquièrent</a:t>
            </a:r>
            <a:r>
              <a:rPr lang="en-US" sz="1600" b="1" dirty="0" smtClean="0">
                <a:latin typeface="Arial Narrow" pitchFamily="34" charset="0"/>
              </a:rPr>
              <a:t> </a:t>
            </a:r>
            <a:r>
              <a:rPr lang="en-US" sz="1600" b="1" dirty="0" err="1" smtClean="0">
                <a:latin typeface="Arial Narrow" pitchFamily="34" charset="0"/>
              </a:rPr>
              <a:t>une</a:t>
            </a:r>
            <a:r>
              <a:rPr lang="en-US" sz="1600" b="1" dirty="0" smtClean="0">
                <a:latin typeface="Arial Narrow" pitchFamily="34" charset="0"/>
              </a:rPr>
              <a:t> masse.</a:t>
            </a:r>
            <a:endParaRPr lang="en-US" sz="1600" b="1" dirty="0">
              <a:latin typeface="Arial Narrow" pitchFamily="34" charset="0"/>
            </a:endParaRPr>
          </a:p>
        </p:txBody>
      </p:sp>
      <p:sp>
        <p:nvSpPr>
          <p:cNvPr id="17" name="Rectangle 16"/>
          <p:cNvSpPr/>
          <p:nvPr/>
        </p:nvSpPr>
        <p:spPr>
          <a:xfrm>
            <a:off x="6660232" y="477833"/>
            <a:ext cx="2592288" cy="430887"/>
          </a:xfrm>
          <a:prstGeom prst="rect">
            <a:avLst/>
          </a:prstGeom>
        </p:spPr>
        <p:txBody>
          <a:bodyPr wrap="square">
            <a:spAutoFit/>
          </a:bodyPr>
          <a:lstStyle/>
          <a:p>
            <a:pPr algn="ctr"/>
            <a:r>
              <a:rPr lang="en-US" sz="1100" b="1" dirty="0" smtClean="0">
                <a:latin typeface="Arial Narrow" pitchFamily="34" charset="0"/>
              </a:rPr>
              <a:t>(*) </a:t>
            </a:r>
            <a:r>
              <a:rPr lang="en-US" sz="1100" b="1" dirty="0" err="1" smtClean="0">
                <a:latin typeface="Arial Narrow" pitchFamily="34" charset="0"/>
              </a:rPr>
              <a:t>mécanisme</a:t>
            </a:r>
            <a:r>
              <a:rPr lang="en-US" sz="1100" b="1" dirty="0" smtClean="0">
                <a:latin typeface="Arial Narrow" pitchFamily="34" charset="0"/>
              </a:rPr>
              <a:t> </a:t>
            </a:r>
            <a:r>
              <a:rPr lang="en-US" sz="1100" b="1" dirty="0" err="1" smtClean="0">
                <a:latin typeface="Arial Narrow" pitchFamily="34" charset="0"/>
              </a:rPr>
              <a:t>similaire</a:t>
            </a:r>
            <a:r>
              <a:rPr lang="en-US" sz="1100" b="1" dirty="0" smtClean="0">
                <a:latin typeface="Arial Narrow" pitchFamily="34" charset="0"/>
              </a:rPr>
              <a:t> </a:t>
            </a:r>
            <a:r>
              <a:rPr lang="en-US" sz="1100" b="1" dirty="0" err="1" smtClean="0">
                <a:latin typeface="Arial Narrow" pitchFamily="34" charset="0"/>
              </a:rPr>
              <a:t>existant</a:t>
            </a:r>
            <a:r>
              <a:rPr lang="en-US" sz="1100" b="1" dirty="0" smtClean="0">
                <a:latin typeface="Arial Narrow" pitchFamily="34" charset="0"/>
              </a:rPr>
              <a:t> pour </a:t>
            </a:r>
            <a:r>
              <a:rPr lang="en-US" sz="1100" b="1" dirty="0" err="1" smtClean="0">
                <a:latin typeface="Arial Narrow" pitchFamily="34" charset="0"/>
              </a:rPr>
              <a:t>expliquer</a:t>
            </a:r>
            <a:r>
              <a:rPr lang="en-US" sz="1100" b="1" dirty="0" smtClean="0">
                <a:latin typeface="Arial Narrow" pitchFamily="34" charset="0"/>
              </a:rPr>
              <a:t> la supra-</a:t>
            </a:r>
            <a:r>
              <a:rPr lang="en-US" sz="1100" b="1" dirty="0" err="1" smtClean="0">
                <a:latin typeface="Arial Narrow" pitchFamily="34" charset="0"/>
              </a:rPr>
              <a:t>conductivité</a:t>
            </a:r>
            <a:r>
              <a:rPr lang="en-US" sz="1100" b="1" dirty="0" smtClean="0">
                <a:latin typeface="Arial Narrow" pitchFamily="34" charset="0"/>
              </a:rPr>
              <a:t> (Anderson)</a:t>
            </a:r>
            <a:endParaRPr lang="en-US" sz="1100" dirty="0">
              <a:latin typeface="Arial Narrow"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Champ de Higgs : </a:t>
            </a:r>
            <a:r>
              <a:rPr lang="en-US" dirty="0" err="1" smtClean="0"/>
              <a:t>une</a:t>
            </a:r>
            <a:r>
              <a:rPr lang="en-US" dirty="0" smtClean="0"/>
              <a:t> </a:t>
            </a:r>
            <a:r>
              <a:rPr lang="en-US" dirty="0" err="1" smtClean="0"/>
              <a:t>analogie</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11</a:t>
            </a:fld>
            <a:endParaRPr lang="fr-FR"/>
          </a:p>
        </p:txBody>
      </p:sp>
      <p:pic>
        <p:nvPicPr>
          <p:cNvPr id="87042" name="Picture 2"/>
          <p:cNvPicPr>
            <a:picLocks noChangeArrowheads="1"/>
          </p:cNvPicPr>
          <p:nvPr/>
        </p:nvPicPr>
        <p:blipFill>
          <a:blip r:embed="rId2" cstate="print"/>
          <a:srcRect/>
          <a:stretch>
            <a:fillRect/>
          </a:stretch>
        </p:blipFill>
        <p:spPr bwMode="auto">
          <a:xfrm>
            <a:off x="1485900" y="1223963"/>
            <a:ext cx="6487200" cy="4410075"/>
          </a:xfrm>
          <a:prstGeom prst="rect">
            <a:avLst/>
          </a:prstGeom>
          <a:noFill/>
          <a:ln w="9525">
            <a:noFill/>
            <a:miter lim="800000"/>
            <a:headEnd/>
            <a:tailEnd/>
          </a:ln>
        </p:spPr>
      </p:pic>
      <p:sp>
        <p:nvSpPr>
          <p:cNvPr id="6" name="ZoneTexte 5"/>
          <p:cNvSpPr txBox="1"/>
          <p:nvPr/>
        </p:nvSpPr>
        <p:spPr>
          <a:xfrm>
            <a:off x="1475656" y="692696"/>
            <a:ext cx="6408712" cy="400110"/>
          </a:xfrm>
          <a:prstGeom prst="rect">
            <a:avLst/>
          </a:prstGeom>
          <a:noFill/>
        </p:spPr>
        <p:txBody>
          <a:bodyPr wrap="square" rtlCol="0">
            <a:spAutoFit/>
          </a:bodyPr>
          <a:lstStyle/>
          <a:p>
            <a:pPr algn="ctr"/>
            <a:r>
              <a:rPr lang="en-US" dirty="0" smtClean="0">
                <a:latin typeface="Arial Narrow" pitchFamily="34" charset="0"/>
              </a:rPr>
              <a:t>Cocktail : </a:t>
            </a:r>
            <a:r>
              <a:rPr lang="en-US" dirty="0" err="1" smtClean="0">
                <a:latin typeface="Arial Narrow" pitchFamily="34" charset="0"/>
              </a:rPr>
              <a:t>invités</a:t>
            </a:r>
            <a:r>
              <a:rPr lang="en-US" dirty="0" smtClean="0">
                <a:latin typeface="Arial Narrow" pitchFamily="34" charset="0"/>
              </a:rPr>
              <a:t> </a:t>
            </a:r>
            <a:r>
              <a:rPr lang="en-US" dirty="0" err="1" smtClean="0">
                <a:latin typeface="Arial Narrow" pitchFamily="34" charset="0"/>
              </a:rPr>
              <a:t>remplissent</a:t>
            </a:r>
            <a:r>
              <a:rPr lang="en-US" dirty="0" smtClean="0">
                <a:latin typeface="Arial Narrow" pitchFamily="34" charset="0"/>
              </a:rPr>
              <a:t> la </a:t>
            </a:r>
            <a:r>
              <a:rPr lang="en-US" dirty="0" err="1" smtClean="0">
                <a:latin typeface="Arial Narrow" pitchFamily="34" charset="0"/>
              </a:rPr>
              <a:t>salle</a:t>
            </a:r>
            <a:r>
              <a:rPr lang="en-US" dirty="0" smtClean="0">
                <a:latin typeface="Arial Narrow" pitchFamily="34" charset="0"/>
              </a:rPr>
              <a:t> </a:t>
            </a:r>
            <a:r>
              <a:rPr lang="en-US" dirty="0" err="1" smtClean="0">
                <a:latin typeface="Arial Narrow" pitchFamily="34" charset="0"/>
              </a:rPr>
              <a:t>uniformément</a:t>
            </a:r>
            <a:endParaRPr lang="en-US" dirty="0">
              <a:latin typeface="Arial Narrow" pitchFamily="34" charset="0"/>
            </a:endParaRPr>
          </a:p>
        </p:txBody>
      </p:sp>
      <p:sp>
        <p:nvSpPr>
          <p:cNvPr id="7" name="ZoneTexte 6"/>
          <p:cNvSpPr txBox="1"/>
          <p:nvPr/>
        </p:nvSpPr>
        <p:spPr>
          <a:xfrm>
            <a:off x="1547664" y="5733256"/>
            <a:ext cx="6120680" cy="400110"/>
          </a:xfrm>
          <a:prstGeom prst="rect">
            <a:avLst/>
          </a:prstGeom>
          <a:noFill/>
        </p:spPr>
        <p:txBody>
          <a:bodyPr wrap="square" rtlCol="0">
            <a:spAutoFit/>
          </a:bodyPr>
          <a:lstStyle/>
          <a:p>
            <a:pPr algn="ctr"/>
            <a:r>
              <a:rPr lang="en-US" dirty="0" smtClean="0">
                <a:latin typeface="Arial Narrow" pitchFamily="34" charset="0"/>
                <a:sym typeface="Symbol"/>
              </a:rPr>
              <a:t></a:t>
            </a:r>
            <a:r>
              <a:rPr lang="en-US" dirty="0" smtClean="0">
                <a:latin typeface="Arial Narrow" pitchFamily="34" charset="0"/>
              </a:rPr>
              <a:t> “vide” </a:t>
            </a:r>
            <a:r>
              <a:rPr lang="en-US" dirty="0" err="1" smtClean="0">
                <a:latin typeface="Arial Narrow" pitchFamily="34" charset="0"/>
              </a:rPr>
              <a:t>rempli</a:t>
            </a:r>
            <a:r>
              <a:rPr lang="en-US" dirty="0" smtClean="0">
                <a:latin typeface="Arial Narrow" pitchFamily="34" charset="0"/>
              </a:rPr>
              <a:t> par le champ de Higgs </a:t>
            </a:r>
            <a:endParaRPr lang="en-US" dirty="0">
              <a:latin typeface="Arial Narrow" pitchFamily="34" charset="0"/>
            </a:endParaRPr>
          </a:p>
        </p:txBody>
      </p:sp>
      <p:pic>
        <p:nvPicPr>
          <p:cNvPr id="348162" name="Picture 2" descr="http://parcspassion.free.fr/blog/images/panneau-attention.jpg"/>
          <p:cNvPicPr>
            <a:picLocks noChangeAspect="1" noChangeArrowheads="1"/>
          </p:cNvPicPr>
          <p:nvPr/>
        </p:nvPicPr>
        <p:blipFill>
          <a:blip r:embed="rId3" cstate="print"/>
          <a:srcRect/>
          <a:stretch>
            <a:fillRect/>
          </a:stretch>
        </p:blipFill>
        <p:spPr bwMode="auto">
          <a:xfrm>
            <a:off x="1043608" y="5881392"/>
            <a:ext cx="1080120" cy="976608"/>
          </a:xfrm>
          <a:prstGeom prst="rect">
            <a:avLst/>
          </a:prstGeom>
          <a:noFill/>
        </p:spPr>
      </p:pic>
      <p:sp>
        <p:nvSpPr>
          <p:cNvPr id="8" name="ZoneTexte 7"/>
          <p:cNvSpPr txBox="1"/>
          <p:nvPr/>
        </p:nvSpPr>
        <p:spPr>
          <a:xfrm>
            <a:off x="2195736" y="6425952"/>
            <a:ext cx="5760640" cy="369332"/>
          </a:xfrm>
          <a:prstGeom prst="rect">
            <a:avLst/>
          </a:prstGeom>
          <a:noFill/>
        </p:spPr>
        <p:txBody>
          <a:bodyPr wrap="square" rtlCol="0">
            <a:spAutoFit/>
          </a:bodyPr>
          <a:lstStyle/>
          <a:p>
            <a:r>
              <a:rPr lang="en-US" sz="1800" b="1" dirty="0" err="1" smtClean="0">
                <a:latin typeface="Arial Narrow" pitchFamily="34" charset="0"/>
              </a:rPr>
              <a:t>Ceci</a:t>
            </a:r>
            <a:r>
              <a:rPr lang="en-US" sz="1800" b="1" dirty="0" smtClean="0">
                <a:latin typeface="Arial Narrow" pitchFamily="34" charset="0"/>
              </a:rPr>
              <a:t> </a:t>
            </a:r>
            <a:r>
              <a:rPr lang="en-US" sz="1800" b="1" dirty="0" err="1" smtClean="0">
                <a:latin typeface="Arial Narrow" pitchFamily="34" charset="0"/>
              </a:rPr>
              <a:t>reste</a:t>
            </a:r>
            <a:r>
              <a:rPr lang="en-US" sz="1800" b="1" dirty="0" smtClean="0">
                <a:latin typeface="Arial Narrow" pitchFamily="34" charset="0"/>
              </a:rPr>
              <a:t> </a:t>
            </a:r>
            <a:r>
              <a:rPr lang="en-US" sz="1800" b="1" dirty="0" err="1" smtClean="0">
                <a:latin typeface="Arial Narrow" pitchFamily="34" charset="0"/>
              </a:rPr>
              <a:t>une</a:t>
            </a:r>
            <a:r>
              <a:rPr lang="en-US" sz="1800" b="1" dirty="0" smtClean="0">
                <a:latin typeface="Arial Narrow" pitchFamily="34" charset="0"/>
              </a:rPr>
              <a:t> “</a:t>
            </a:r>
            <a:r>
              <a:rPr lang="en-US" sz="1800" b="1" dirty="0" err="1" smtClean="0">
                <a:latin typeface="Arial Narrow" pitchFamily="34" charset="0"/>
              </a:rPr>
              <a:t>analogie</a:t>
            </a:r>
            <a:r>
              <a:rPr lang="en-US" sz="1800" b="1" dirty="0" smtClean="0">
                <a:latin typeface="Arial Narrow" pitchFamily="34" charset="0"/>
              </a:rPr>
              <a:t>” : à </a:t>
            </a:r>
            <a:r>
              <a:rPr lang="en-US" sz="1800" b="1" dirty="0" err="1" smtClean="0">
                <a:latin typeface="Arial Narrow" pitchFamily="34" charset="0"/>
              </a:rPr>
              <a:t>prendre</a:t>
            </a:r>
            <a:r>
              <a:rPr lang="en-US" sz="1800" b="1" dirty="0" smtClean="0">
                <a:latin typeface="Arial Narrow" pitchFamily="34" charset="0"/>
              </a:rPr>
              <a:t> avec des </a:t>
            </a:r>
            <a:r>
              <a:rPr lang="en-US" sz="1800" b="1" dirty="0" err="1" smtClean="0">
                <a:latin typeface="Arial Narrow" pitchFamily="34" charset="0"/>
              </a:rPr>
              <a:t>pincettes</a:t>
            </a:r>
            <a:r>
              <a:rPr lang="en-US" sz="1800" b="1" dirty="0" smtClean="0">
                <a:latin typeface="Arial Narrow" pitchFamily="34" charset="0"/>
              </a:rPr>
              <a:t>… </a:t>
            </a:r>
            <a:endParaRPr lang="en-US" sz="1800" b="1" dirty="0">
              <a:latin typeface="Arial Narrow" pitchFamily="34" charset="0"/>
            </a:endParaRPr>
          </a:p>
        </p:txBody>
      </p:sp>
      <p:pic>
        <p:nvPicPr>
          <p:cNvPr id="9" name="Picture 2" descr="http://parcspassion.free.fr/blog/images/panneau-attention.jpg"/>
          <p:cNvPicPr>
            <a:picLocks noChangeAspect="1" noChangeArrowheads="1"/>
          </p:cNvPicPr>
          <p:nvPr/>
        </p:nvPicPr>
        <p:blipFill>
          <a:blip r:embed="rId3" cstate="print"/>
          <a:srcRect/>
          <a:stretch>
            <a:fillRect/>
          </a:stretch>
        </p:blipFill>
        <p:spPr bwMode="auto">
          <a:xfrm>
            <a:off x="7524328" y="5881392"/>
            <a:ext cx="1080120" cy="97660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Champ de Higgs : </a:t>
            </a:r>
            <a:r>
              <a:rPr lang="en-US" dirty="0" err="1" smtClean="0"/>
              <a:t>une</a:t>
            </a:r>
            <a:r>
              <a:rPr lang="en-US" dirty="0" smtClean="0"/>
              <a:t> </a:t>
            </a:r>
            <a:r>
              <a:rPr lang="en-US" dirty="0" err="1" smtClean="0"/>
              <a:t>analogie</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12</a:t>
            </a:fld>
            <a:endParaRPr lang="fr-FR"/>
          </a:p>
        </p:txBody>
      </p:sp>
      <p:pic>
        <p:nvPicPr>
          <p:cNvPr id="88066" name="Picture 2"/>
          <p:cNvPicPr>
            <a:picLocks noChangeArrowheads="1"/>
          </p:cNvPicPr>
          <p:nvPr/>
        </p:nvPicPr>
        <p:blipFill>
          <a:blip r:embed="rId2" cstate="print"/>
          <a:srcRect/>
          <a:stretch>
            <a:fillRect/>
          </a:stretch>
        </p:blipFill>
        <p:spPr bwMode="auto">
          <a:xfrm>
            <a:off x="1486800" y="1224000"/>
            <a:ext cx="6488276" cy="4410000"/>
          </a:xfrm>
          <a:prstGeom prst="rect">
            <a:avLst/>
          </a:prstGeom>
          <a:noFill/>
          <a:ln w="9525">
            <a:noFill/>
            <a:miter lim="800000"/>
            <a:headEnd/>
            <a:tailEnd/>
          </a:ln>
        </p:spPr>
      </p:pic>
      <p:sp>
        <p:nvSpPr>
          <p:cNvPr id="6" name="ZoneTexte 5"/>
          <p:cNvSpPr txBox="1"/>
          <p:nvPr/>
        </p:nvSpPr>
        <p:spPr>
          <a:xfrm>
            <a:off x="251520" y="548680"/>
            <a:ext cx="8892480" cy="707886"/>
          </a:xfrm>
          <a:prstGeom prst="rect">
            <a:avLst/>
          </a:prstGeom>
          <a:noFill/>
        </p:spPr>
        <p:txBody>
          <a:bodyPr wrap="square" rtlCol="0">
            <a:spAutoFit/>
          </a:bodyPr>
          <a:lstStyle/>
          <a:p>
            <a:pPr algn="ctr"/>
            <a:r>
              <a:rPr lang="en-US" dirty="0" err="1" smtClean="0">
                <a:latin typeface="Arial Narrow" pitchFamily="34" charset="0"/>
              </a:rPr>
              <a:t>Une</a:t>
            </a:r>
            <a:r>
              <a:rPr lang="en-US" dirty="0" smtClean="0">
                <a:latin typeface="Arial Narrow" pitchFamily="34" charset="0"/>
              </a:rPr>
              <a:t> </a:t>
            </a:r>
            <a:r>
              <a:rPr lang="en-US" dirty="0" err="1" smtClean="0">
                <a:latin typeface="Arial Narrow" pitchFamily="34" charset="0"/>
              </a:rPr>
              <a:t>personnalité</a:t>
            </a:r>
            <a:r>
              <a:rPr lang="en-US" dirty="0" smtClean="0">
                <a:latin typeface="Arial Narrow" pitchFamily="34" charset="0"/>
              </a:rPr>
              <a:t> </a:t>
            </a:r>
            <a:r>
              <a:rPr lang="en-US" dirty="0" err="1" smtClean="0">
                <a:latin typeface="Arial Narrow" pitchFamily="34" charset="0"/>
              </a:rPr>
              <a:t>veut</a:t>
            </a:r>
            <a:r>
              <a:rPr lang="en-US" dirty="0" smtClean="0">
                <a:latin typeface="Arial Narrow" pitchFamily="34" charset="0"/>
              </a:rPr>
              <a:t> </a:t>
            </a:r>
            <a:r>
              <a:rPr lang="en-US" dirty="0" err="1" smtClean="0">
                <a:latin typeface="Arial Narrow" pitchFamily="34" charset="0"/>
              </a:rPr>
              <a:t>traverser</a:t>
            </a:r>
            <a:r>
              <a:rPr lang="en-US" dirty="0" smtClean="0">
                <a:latin typeface="Arial Narrow" pitchFamily="34" charset="0"/>
              </a:rPr>
              <a:t> la pièce: les </a:t>
            </a:r>
            <a:r>
              <a:rPr lang="en-US" dirty="0" err="1" smtClean="0">
                <a:latin typeface="Arial Narrow" pitchFamily="34" charset="0"/>
              </a:rPr>
              <a:t>invités</a:t>
            </a:r>
            <a:r>
              <a:rPr lang="en-US" dirty="0" smtClean="0">
                <a:latin typeface="Arial Narrow" pitchFamily="34" charset="0"/>
              </a:rPr>
              <a:t> se </a:t>
            </a:r>
            <a:r>
              <a:rPr lang="en-US" dirty="0" err="1" smtClean="0">
                <a:latin typeface="Arial Narrow" pitchFamily="34" charset="0"/>
              </a:rPr>
              <a:t>regroupent</a:t>
            </a:r>
            <a:r>
              <a:rPr lang="en-US" dirty="0" smtClean="0">
                <a:latin typeface="Arial Narrow" pitchFamily="34" charset="0"/>
              </a:rPr>
              <a:t> </a:t>
            </a:r>
            <a:r>
              <a:rPr lang="en-US" dirty="0" err="1" smtClean="0">
                <a:latin typeface="Arial Narrow" pitchFamily="34" charset="0"/>
              </a:rPr>
              <a:t>autour</a:t>
            </a:r>
            <a:r>
              <a:rPr lang="en-US" dirty="0" smtClean="0">
                <a:latin typeface="Arial Narrow" pitchFamily="34" charset="0"/>
              </a:rPr>
              <a:t> et la </a:t>
            </a:r>
            <a:r>
              <a:rPr lang="en-US" dirty="0" err="1" smtClean="0">
                <a:latin typeface="Arial Narrow" pitchFamily="34" charset="0"/>
              </a:rPr>
              <a:t>ralentisse</a:t>
            </a:r>
            <a:r>
              <a:rPr lang="en-US" dirty="0" smtClean="0">
                <a:latin typeface="Arial Narrow" pitchFamily="34" charset="0"/>
              </a:rPr>
              <a:t>.</a:t>
            </a:r>
          </a:p>
          <a:p>
            <a:pPr algn="ctr"/>
            <a:r>
              <a:rPr lang="en-US" dirty="0" smtClean="0">
                <a:latin typeface="Arial Narrow" pitchFamily="34" charset="0"/>
              </a:rPr>
              <a:t>Plus </a:t>
            </a:r>
            <a:r>
              <a:rPr lang="en-US" dirty="0" err="1" smtClean="0">
                <a:latin typeface="Arial Narrow" pitchFamily="34" charset="0"/>
              </a:rPr>
              <a:t>elle</a:t>
            </a:r>
            <a:r>
              <a:rPr lang="en-US" dirty="0" smtClean="0">
                <a:latin typeface="Arial Narrow" pitchFamily="34" charset="0"/>
              </a:rPr>
              <a:t> </a:t>
            </a:r>
            <a:r>
              <a:rPr lang="en-US" dirty="0" err="1" smtClean="0">
                <a:latin typeface="Arial Narrow" pitchFamily="34" charset="0"/>
              </a:rPr>
              <a:t>est</a:t>
            </a:r>
            <a:r>
              <a:rPr lang="en-US" dirty="0" smtClean="0">
                <a:latin typeface="Arial Narrow" pitchFamily="34" charset="0"/>
              </a:rPr>
              <a:t> célèbre, plus </a:t>
            </a:r>
            <a:r>
              <a:rPr lang="en-US" dirty="0" err="1" smtClean="0">
                <a:latin typeface="Arial Narrow" pitchFamily="34" charset="0"/>
              </a:rPr>
              <a:t>elle</a:t>
            </a:r>
            <a:r>
              <a:rPr lang="en-US" dirty="0" smtClean="0">
                <a:latin typeface="Arial Narrow" pitchFamily="34" charset="0"/>
              </a:rPr>
              <a:t> </a:t>
            </a:r>
            <a:r>
              <a:rPr lang="en-US" dirty="0" err="1" smtClean="0">
                <a:latin typeface="Arial Narrow" pitchFamily="34" charset="0"/>
              </a:rPr>
              <a:t>est</a:t>
            </a:r>
            <a:r>
              <a:rPr lang="en-US" dirty="0" smtClean="0">
                <a:latin typeface="Arial Narrow" pitchFamily="34" charset="0"/>
              </a:rPr>
              <a:t> </a:t>
            </a:r>
            <a:r>
              <a:rPr lang="en-US" dirty="0" err="1" smtClean="0">
                <a:latin typeface="Arial Narrow" pitchFamily="34" charset="0"/>
              </a:rPr>
              <a:t>ralentie</a:t>
            </a:r>
            <a:r>
              <a:rPr lang="en-US" dirty="0" smtClean="0">
                <a:latin typeface="Arial Narrow" pitchFamily="34" charset="0"/>
              </a:rPr>
              <a:t>.</a:t>
            </a:r>
            <a:endParaRPr lang="en-US" dirty="0">
              <a:latin typeface="Arial Narrow" pitchFamily="34" charset="0"/>
            </a:endParaRPr>
          </a:p>
        </p:txBody>
      </p:sp>
      <p:sp>
        <p:nvSpPr>
          <p:cNvPr id="7" name="ZoneTexte 6"/>
          <p:cNvSpPr txBox="1"/>
          <p:nvPr/>
        </p:nvSpPr>
        <p:spPr>
          <a:xfrm>
            <a:off x="827584" y="5733256"/>
            <a:ext cx="7776864" cy="707886"/>
          </a:xfrm>
          <a:prstGeom prst="rect">
            <a:avLst/>
          </a:prstGeom>
          <a:noFill/>
        </p:spPr>
        <p:txBody>
          <a:bodyPr wrap="square" rtlCol="0">
            <a:spAutoFit/>
          </a:bodyPr>
          <a:lstStyle/>
          <a:p>
            <a:pPr algn="ctr">
              <a:buFont typeface="Symbol"/>
              <a:buChar char="Û"/>
            </a:pPr>
            <a:r>
              <a:rPr lang="en-US" dirty="0" smtClean="0">
                <a:latin typeface="Arial Narrow" pitchFamily="34" charset="0"/>
              </a:rPr>
              <a:t> Les </a:t>
            </a:r>
            <a:r>
              <a:rPr lang="en-US" dirty="0" err="1" smtClean="0">
                <a:latin typeface="Arial Narrow" pitchFamily="34" charset="0"/>
              </a:rPr>
              <a:t>particules</a:t>
            </a:r>
            <a:r>
              <a:rPr lang="en-US" dirty="0" smtClean="0">
                <a:latin typeface="Arial Narrow" pitchFamily="34" charset="0"/>
              </a:rPr>
              <a:t> </a:t>
            </a:r>
            <a:r>
              <a:rPr lang="en-US" dirty="0" err="1" smtClean="0">
                <a:latin typeface="Arial Narrow" pitchFamily="34" charset="0"/>
              </a:rPr>
              <a:t>acquièrent</a:t>
            </a:r>
            <a:r>
              <a:rPr lang="en-US" dirty="0" smtClean="0">
                <a:latin typeface="Arial Narrow" pitchFamily="34" charset="0"/>
              </a:rPr>
              <a:t> </a:t>
            </a:r>
            <a:r>
              <a:rPr lang="en-US" dirty="0" err="1" smtClean="0">
                <a:latin typeface="Arial Narrow" pitchFamily="34" charset="0"/>
              </a:rPr>
              <a:t>une</a:t>
            </a:r>
            <a:r>
              <a:rPr lang="en-US" dirty="0" smtClean="0">
                <a:latin typeface="Arial Narrow" pitchFamily="34" charset="0"/>
              </a:rPr>
              <a:t> masse en </a:t>
            </a:r>
            <a:r>
              <a:rPr lang="en-US" dirty="0" err="1" smtClean="0">
                <a:latin typeface="Arial Narrow" pitchFamily="34" charset="0"/>
              </a:rPr>
              <a:t>interagissant</a:t>
            </a:r>
            <a:r>
              <a:rPr lang="en-US" dirty="0" smtClean="0">
                <a:latin typeface="Arial Narrow" pitchFamily="34" charset="0"/>
              </a:rPr>
              <a:t> avec le champ de Higgs</a:t>
            </a:r>
          </a:p>
          <a:p>
            <a:pPr algn="ctr"/>
            <a:r>
              <a:rPr lang="en-US" dirty="0" smtClean="0">
                <a:latin typeface="Arial Narrow" pitchFamily="34" charset="0"/>
              </a:rPr>
              <a:t>Plus la </a:t>
            </a:r>
            <a:r>
              <a:rPr lang="en-US" dirty="0" err="1" smtClean="0">
                <a:latin typeface="Arial Narrow" pitchFamily="34" charset="0"/>
              </a:rPr>
              <a:t>particule</a:t>
            </a:r>
            <a:r>
              <a:rPr lang="en-US" dirty="0" smtClean="0">
                <a:latin typeface="Arial Narrow" pitchFamily="34" charset="0"/>
              </a:rPr>
              <a:t> </a:t>
            </a:r>
            <a:r>
              <a:rPr lang="en-US" dirty="0" err="1" smtClean="0">
                <a:latin typeface="Arial Narrow" pitchFamily="34" charset="0"/>
              </a:rPr>
              <a:t>interagit</a:t>
            </a:r>
            <a:r>
              <a:rPr lang="en-US" dirty="0" smtClean="0">
                <a:latin typeface="Arial Narrow" pitchFamily="34" charset="0"/>
              </a:rPr>
              <a:t>, plus </a:t>
            </a:r>
            <a:r>
              <a:rPr lang="en-US" dirty="0" err="1" smtClean="0">
                <a:latin typeface="Arial Narrow" pitchFamily="34" charset="0"/>
              </a:rPr>
              <a:t>sa</a:t>
            </a:r>
            <a:r>
              <a:rPr lang="en-US" dirty="0" smtClean="0">
                <a:latin typeface="Arial Narrow" pitchFamily="34" charset="0"/>
              </a:rPr>
              <a:t> masse </a:t>
            </a:r>
            <a:r>
              <a:rPr lang="en-US" dirty="0" err="1" smtClean="0">
                <a:latin typeface="Arial Narrow" pitchFamily="34" charset="0"/>
              </a:rPr>
              <a:t>est</a:t>
            </a:r>
            <a:r>
              <a:rPr lang="en-US" dirty="0" smtClean="0">
                <a:latin typeface="Arial Narrow" pitchFamily="34" charset="0"/>
              </a:rPr>
              <a:t> </a:t>
            </a:r>
            <a:r>
              <a:rPr lang="en-US" dirty="0" err="1" smtClean="0">
                <a:latin typeface="Arial Narrow" pitchFamily="34" charset="0"/>
              </a:rPr>
              <a:t>élevée</a:t>
            </a:r>
            <a:r>
              <a:rPr lang="en-US" dirty="0" smtClean="0">
                <a:latin typeface="Arial Narrow" pitchFamily="34"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 Higgs &amp; Nous</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13</a:t>
            </a:fld>
            <a:endParaRPr lang="fr-FR"/>
          </a:p>
        </p:txBody>
      </p:sp>
      <p:pic>
        <p:nvPicPr>
          <p:cNvPr id="346114" name="Picture 2" descr="http://thumbs.dreamstime.com/z/mod%C3%A8le-d-atome-de-lithium-25395130.jpg"/>
          <p:cNvPicPr>
            <a:picLocks noChangeAspect="1" noChangeArrowheads="1"/>
          </p:cNvPicPr>
          <p:nvPr/>
        </p:nvPicPr>
        <p:blipFill>
          <a:blip r:embed="rId3" cstate="print"/>
          <a:srcRect/>
          <a:stretch>
            <a:fillRect/>
          </a:stretch>
        </p:blipFill>
        <p:spPr bwMode="auto">
          <a:xfrm>
            <a:off x="2311744" y="520104"/>
            <a:ext cx="4480230" cy="3949496"/>
          </a:xfrm>
          <a:prstGeom prst="rect">
            <a:avLst/>
          </a:prstGeom>
          <a:noFill/>
        </p:spPr>
      </p:pic>
      <p:sp>
        <p:nvSpPr>
          <p:cNvPr id="10" name="ZoneTexte 9"/>
          <p:cNvSpPr txBox="1"/>
          <p:nvPr/>
        </p:nvSpPr>
        <p:spPr>
          <a:xfrm>
            <a:off x="6704232" y="632772"/>
            <a:ext cx="1944216" cy="461665"/>
          </a:xfrm>
          <a:prstGeom prst="rect">
            <a:avLst/>
          </a:prstGeom>
          <a:noFill/>
        </p:spPr>
        <p:txBody>
          <a:bodyPr wrap="square" rtlCol="0">
            <a:spAutoFit/>
          </a:bodyPr>
          <a:lstStyle/>
          <a:p>
            <a:pPr algn="ctr"/>
            <a:r>
              <a:rPr lang="en-US" sz="2400" b="1" dirty="0" err="1" smtClean="0">
                <a:solidFill>
                  <a:srgbClr val="009900"/>
                </a:solidFill>
                <a:latin typeface="Arial Narrow" pitchFamily="34" charset="0"/>
              </a:rPr>
              <a:t>électrons</a:t>
            </a:r>
            <a:endParaRPr lang="en-US" sz="2400" b="1" dirty="0">
              <a:solidFill>
                <a:srgbClr val="009900"/>
              </a:solidFill>
              <a:latin typeface="Arial Narrow" pitchFamily="34" charset="0"/>
            </a:endParaRPr>
          </a:p>
        </p:txBody>
      </p:sp>
      <p:sp>
        <p:nvSpPr>
          <p:cNvPr id="11" name="ZoneTexte 10"/>
          <p:cNvSpPr txBox="1"/>
          <p:nvPr/>
        </p:nvSpPr>
        <p:spPr>
          <a:xfrm>
            <a:off x="583552" y="2793012"/>
            <a:ext cx="2105347" cy="830997"/>
          </a:xfrm>
          <a:prstGeom prst="rect">
            <a:avLst/>
          </a:prstGeom>
          <a:noFill/>
        </p:spPr>
        <p:txBody>
          <a:bodyPr wrap="square" rtlCol="0">
            <a:spAutoFit/>
          </a:bodyPr>
          <a:lstStyle/>
          <a:p>
            <a:pPr algn="ctr"/>
            <a:r>
              <a:rPr lang="en-US" sz="2400" b="1" dirty="0" err="1" smtClean="0">
                <a:latin typeface="Arial Narrow" pitchFamily="34" charset="0"/>
              </a:rPr>
              <a:t>Noyau</a:t>
            </a:r>
            <a:r>
              <a:rPr lang="en-US" sz="2400" b="1" dirty="0" smtClean="0">
                <a:latin typeface="Arial Narrow" pitchFamily="34" charset="0"/>
              </a:rPr>
              <a:t> : </a:t>
            </a:r>
          </a:p>
          <a:p>
            <a:pPr algn="ctr"/>
            <a:r>
              <a:rPr lang="en-US" sz="2400" b="1" dirty="0" smtClean="0">
                <a:solidFill>
                  <a:srgbClr val="FF0000"/>
                </a:solidFill>
                <a:latin typeface="Arial Narrow" pitchFamily="34" charset="0"/>
              </a:rPr>
              <a:t>Proton</a:t>
            </a:r>
            <a:r>
              <a:rPr lang="en-US" sz="2400" b="1" dirty="0" smtClean="0">
                <a:solidFill>
                  <a:srgbClr val="0000FF"/>
                </a:solidFill>
                <a:latin typeface="Arial Narrow" pitchFamily="34" charset="0"/>
              </a:rPr>
              <a:t>/Neutron</a:t>
            </a:r>
            <a:endParaRPr lang="en-US" sz="2400" b="1" dirty="0">
              <a:solidFill>
                <a:srgbClr val="0000FF"/>
              </a:solidFill>
              <a:latin typeface="Arial Narrow" pitchFamily="34" charset="0"/>
            </a:endParaRPr>
          </a:p>
        </p:txBody>
      </p:sp>
      <p:cxnSp>
        <p:nvCxnSpPr>
          <p:cNvPr id="13" name="Connecteur droit avec flèche 12"/>
          <p:cNvCxnSpPr/>
          <p:nvPr/>
        </p:nvCxnSpPr>
        <p:spPr bwMode="auto">
          <a:xfrm flipH="1">
            <a:off x="6056160" y="1136828"/>
            <a:ext cx="1008112" cy="648072"/>
          </a:xfrm>
          <a:prstGeom prst="straightConnector1">
            <a:avLst/>
          </a:prstGeom>
          <a:noFill/>
          <a:ln w="25400" cap="flat" cmpd="sng" algn="ctr">
            <a:solidFill>
              <a:srgbClr val="009900"/>
            </a:solidFill>
            <a:prstDash val="solid"/>
            <a:round/>
            <a:headEnd type="none" w="med" len="med"/>
            <a:tailEnd type="arrow"/>
          </a:ln>
          <a:effectLst/>
        </p:spPr>
      </p:cxnSp>
      <p:cxnSp>
        <p:nvCxnSpPr>
          <p:cNvPr id="15" name="Connecteur droit avec flèche 14"/>
          <p:cNvCxnSpPr/>
          <p:nvPr/>
        </p:nvCxnSpPr>
        <p:spPr bwMode="auto">
          <a:xfrm flipV="1">
            <a:off x="2455760" y="2360964"/>
            <a:ext cx="1728192" cy="864096"/>
          </a:xfrm>
          <a:prstGeom prst="straightConnector1">
            <a:avLst/>
          </a:prstGeom>
          <a:noFill/>
          <a:ln w="25400" cap="flat" cmpd="sng" algn="ctr">
            <a:solidFill>
              <a:srgbClr val="0000FF"/>
            </a:solidFill>
            <a:prstDash val="solid"/>
            <a:round/>
            <a:headEnd type="none" w="med" len="med"/>
            <a:tailEnd type="arrow"/>
          </a:ln>
          <a:effectLst/>
        </p:spPr>
      </p:cxnSp>
      <p:graphicFrame>
        <p:nvGraphicFramePr>
          <p:cNvPr id="20" name="Objet 19"/>
          <p:cNvGraphicFramePr>
            <a:graphicFrameLocks noChangeAspect="1"/>
          </p:cNvGraphicFramePr>
          <p:nvPr/>
        </p:nvGraphicFramePr>
        <p:xfrm>
          <a:off x="2771800" y="4509120"/>
          <a:ext cx="3551238" cy="863600"/>
        </p:xfrm>
        <a:graphic>
          <a:graphicData uri="http://schemas.openxmlformats.org/presentationml/2006/ole">
            <p:oleObj spid="_x0000_s346115" name="Équation" r:id="rId4" imgW="1879560" imgH="457200" progId="Equation.3">
              <p:embed/>
            </p:oleObj>
          </a:graphicData>
        </a:graphic>
      </p:graphicFrame>
      <p:sp>
        <p:nvSpPr>
          <p:cNvPr id="21" name="Ellipse 20"/>
          <p:cNvSpPr/>
          <p:nvPr/>
        </p:nvSpPr>
        <p:spPr bwMode="auto">
          <a:xfrm>
            <a:off x="5766546" y="4940165"/>
            <a:ext cx="576000" cy="468000"/>
          </a:xfrm>
          <a:prstGeom prst="ellipse">
            <a:avLst/>
          </a:prstGeom>
          <a:noFill/>
          <a:ln w="25400" cap="flat" cmpd="sng" algn="ctr">
            <a:solidFill>
              <a:srgbClr val="FF0066"/>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2" name="ZoneTexte 21"/>
          <p:cNvSpPr txBox="1"/>
          <p:nvPr/>
        </p:nvSpPr>
        <p:spPr>
          <a:xfrm>
            <a:off x="7040912" y="4077072"/>
            <a:ext cx="2103088" cy="400110"/>
          </a:xfrm>
          <a:prstGeom prst="rect">
            <a:avLst/>
          </a:prstGeom>
          <a:noFill/>
        </p:spPr>
        <p:txBody>
          <a:bodyPr wrap="square" rtlCol="0">
            <a:spAutoFit/>
          </a:bodyPr>
          <a:lstStyle/>
          <a:p>
            <a:pPr algn="ctr"/>
            <a:r>
              <a:rPr lang="en-US" sz="1800" b="1" dirty="0" smtClean="0">
                <a:solidFill>
                  <a:srgbClr val="FF0066"/>
                </a:solidFill>
                <a:latin typeface="Arial Narrow" pitchFamily="34" charset="0"/>
              </a:rPr>
              <a:t>Masse de </a:t>
            </a:r>
            <a:r>
              <a:rPr lang="en-US" b="1" dirty="0" err="1" smtClean="0">
                <a:solidFill>
                  <a:srgbClr val="FF0066"/>
                </a:solidFill>
                <a:latin typeface="Arial Narrow" pitchFamily="34" charset="0"/>
              </a:rPr>
              <a:t>l’électron</a:t>
            </a:r>
            <a:endParaRPr lang="en-US" sz="1800" b="1" dirty="0">
              <a:solidFill>
                <a:srgbClr val="FF0066"/>
              </a:solidFill>
              <a:latin typeface="Arial Narrow" pitchFamily="34" charset="0"/>
            </a:endParaRPr>
          </a:p>
        </p:txBody>
      </p:sp>
      <p:cxnSp>
        <p:nvCxnSpPr>
          <p:cNvPr id="23" name="Connecteur droit avec flèche 22"/>
          <p:cNvCxnSpPr/>
          <p:nvPr/>
        </p:nvCxnSpPr>
        <p:spPr bwMode="auto">
          <a:xfrm flipH="1">
            <a:off x="6372200" y="4509120"/>
            <a:ext cx="1152128" cy="592033"/>
          </a:xfrm>
          <a:prstGeom prst="straightConnector1">
            <a:avLst/>
          </a:prstGeom>
          <a:noFill/>
          <a:ln w="25400" cap="flat" cmpd="sng" algn="ctr">
            <a:solidFill>
              <a:srgbClr val="FF0066"/>
            </a:solidFill>
            <a:prstDash val="solid"/>
            <a:round/>
            <a:headEnd type="none" w="med" len="med"/>
            <a:tailEnd type="arrow"/>
          </a:ln>
          <a:effectLst/>
        </p:spPr>
      </p:cxnSp>
      <p:sp>
        <p:nvSpPr>
          <p:cNvPr id="29" name="ZoneTexte 28"/>
          <p:cNvSpPr txBox="1"/>
          <p:nvPr/>
        </p:nvSpPr>
        <p:spPr>
          <a:xfrm>
            <a:off x="467544" y="5574384"/>
            <a:ext cx="8208912" cy="707886"/>
          </a:xfrm>
          <a:prstGeom prst="rect">
            <a:avLst/>
          </a:prstGeom>
          <a:noFill/>
        </p:spPr>
        <p:txBody>
          <a:bodyPr wrap="square" rtlCol="0">
            <a:spAutoFit/>
          </a:bodyPr>
          <a:lstStyle/>
          <a:p>
            <a:pPr algn="ctr"/>
            <a:r>
              <a:rPr lang="en-US" dirty="0" smtClean="0">
                <a:latin typeface="Arial Narrow" pitchFamily="34" charset="0"/>
              </a:rPr>
              <a:t>Si m</a:t>
            </a:r>
            <a:r>
              <a:rPr lang="en-US" baseline="-25000" dirty="0" smtClean="0">
                <a:latin typeface="Arial Narrow" pitchFamily="34" charset="0"/>
              </a:rPr>
              <a:t>e</a:t>
            </a:r>
            <a:r>
              <a:rPr lang="en-US" dirty="0" smtClean="0">
                <a:latin typeface="Arial Narrow" pitchFamily="34" charset="0"/>
                <a:sym typeface="Symbol"/>
              </a:rPr>
              <a:t></a:t>
            </a:r>
            <a:r>
              <a:rPr lang="en-US" dirty="0" smtClean="0">
                <a:latin typeface="Arial Narrow" pitchFamily="34" charset="0"/>
              </a:rPr>
              <a:t>0, le rayon d’un </a:t>
            </a:r>
            <a:r>
              <a:rPr lang="en-US" dirty="0" err="1" smtClean="0">
                <a:latin typeface="Arial Narrow" pitchFamily="34" charset="0"/>
              </a:rPr>
              <a:t>atome</a:t>
            </a:r>
            <a:r>
              <a:rPr lang="en-US" dirty="0" smtClean="0">
                <a:latin typeface="Arial Narrow" pitchFamily="34" charset="0"/>
              </a:rPr>
              <a:t> </a:t>
            </a:r>
            <a:r>
              <a:rPr lang="en-US" dirty="0" smtClean="0">
                <a:latin typeface="Arial Narrow" pitchFamily="34" charset="0"/>
                <a:sym typeface="Symbol"/>
              </a:rPr>
              <a:t> INFINI (pas de liaison </a:t>
            </a:r>
            <a:r>
              <a:rPr lang="en-US" dirty="0" err="1" smtClean="0">
                <a:latin typeface="Arial Narrow" pitchFamily="34" charset="0"/>
                <a:sym typeface="Symbol"/>
              </a:rPr>
              <a:t>atomique</a:t>
            </a:r>
            <a:r>
              <a:rPr lang="en-US" dirty="0" smtClean="0">
                <a:latin typeface="Arial Narrow" pitchFamily="34" charset="0"/>
                <a:sym typeface="Symbol"/>
              </a:rPr>
              <a:t>)</a:t>
            </a:r>
          </a:p>
          <a:p>
            <a:pPr algn="ctr"/>
            <a:r>
              <a:rPr lang="en-US" b="1" dirty="0" smtClean="0">
                <a:solidFill>
                  <a:srgbClr val="FF0000"/>
                </a:solidFill>
                <a:latin typeface="Arial Narrow" pitchFamily="34" charset="0"/>
                <a:sym typeface="Symbol"/>
              </a:rPr>
              <a:t>Sans le Higgs, pas </a:t>
            </a:r>
            <a:r>
              <a:rPr lang="en-US" b="1" dirty="0" err="1" smtClean="0">
                <a:solidFill>
                  <a:srgbClr val="FF0000"/>
                </a:solidFill>
                <a:latin typeface="Arial Narrow" pitchFamily="34" charset="0"/>
                <a:sym typeface="Symbol"/>
              </a:rPr>
              <a:t>d’atome</a:t>
            </a:r>
            <a:r>
              <a:rPr lang="en-US" b="1" dirty="0" smtClean="0">
                <a:solidFill>
                  <a:srgbClr val="FF0000"/>
                </a:solidFill>
                <a:latin typeface="Arial Narrow" pitchFamily="34" charset="0"/>
                <a:sym typeface="Symbol"/>
              </a:rPr>
              <a:t>, </a:t>
            </a:r>
            <a:r>
              <a:rPr lang="en-US" b="1" dirty="0" err="1" smtClean="0">
                <a:solidFill>
                  <a:srgbClr val="FF0000"/>
                </a:solidFill>
                <a:latin typeface="Arial Narrow" pitchFamily="34" charset="0"/>
                <a:sym typeface="Symbol"/>
              </a:rPr>
              <a:t>donc</a:t>
            </a:r>
            <a:r>
              <a:rPr lang="en-US" b="1" dirty="0" smtClean="0">
                <a:solidFill>
                  <a:srgbClr val="FF0000"/>
                </a:solidFill>
                <a:latin typeface="Arial Narrow" pitchFamily="34" charset="0"/>
                <a:sym typeface="Symbol"/>
              </a:rPr>
              <a:t> pas </a:t>
            </a:r>
            <a:r>
              <a:rPr lang="en-US" b="1" dirty="0" err="1" smtClean="0">
                <a:solidFill>
                  <a:srgbClr val="FF0000"/>
                </a:solidFill>
                <a:latin typeface="Arial Narrow" pitchFamily="34" charset="0"/>
                <a:sym typeface="Symbol"/>
              </a:rPr>
              <a:t>d’existences</a:t>
            </a:r>
            <a:r>
              <a:rPr lang="en-US" b="1" dirty="0" smtClean="0">
                <a:solidFill>
                  <a:srgbClr val="FF0000"/>
                </a:solidFill>
                <a:latin typeface="Arial Narrow" pitchFamily="34" charset="0"/>
                <a:sym typeface="Symbol"/>
              </a:rPr>
              <a:t> des </a:t>
            </a:r>
            <a:r>
              <a:rPr lang="en-US" b="1" dirty="0" err="1" smtClean="0">
                <a:solidFill>
                  <a:srgbClr val="FF0000"/>
                </a:solidFill>
                <a:latin typeface="Arial Narrow" pitchFamily="34" charset="0"/>
                <a:sym typeface="Symbol"/>
              </a:rPr>
              <a:t>êtres</a:t>
            </a:r>
            <a:r>
              <a:rPr lang="en-US" b="1" dirty="0" smtClean="0">
                <a:solidFill>
                  <a:srgbClr val="FF0000"/>
                </a:solidFill>
                <a:latin typeface="Arial Narrow" pitchFamily="34" charset="0"/>
                <a:sym typeface="Symbol"/>
              </a:rPr>
              <a:t> </a:t>
            </a:r>
            <a:r>
              <a:rPr lang="en-US" b="1" dirty="0" err="1" smtClean="0">
                <a:solidFill>
                  <a:srgbClr val="FF0000"/>
                </a:solidFill>
                <a:latin typeface="Arial Narrow" pitchFamily="34" charset="0"/>
                <a:sym typeface="Symbol"/>
              </a:rPr>
              <a:t>humains</a:t>
            </a:r>
            <a:r>
              <a:rPr lang="en-US" b="1" dirty="0" smtClean="0">
                <a:solidFill>
                  <a:srgbClr val="FF0000"/>
                </a:solidFill>
                <a:latin typeface="Arial Narrow" pitchFamily="34" charset="0"/>
                <a:sym typeface="Symbol"/>
              </a:rPr>
              <a:t> !  </a:t>
            </a:r>
            <a:r>
              <a:rPr lang="en-US" b="1" dirty="0" smtClean="0">
                <a:solidFill>
                  <a:srgbClr val="FF0000"/>
                </a:solidFill>
                <a:latin typeface="Arial Narrow" pitchFamily="34" charset="0"/>
              </a:rPr>
              <a:t>  </a:t>
            </a:r>
            <a:endParaRPr lang="en-US" b="1" dirty="0">
              <a:solidFill>
                <a:srgbClr val="FF0000"/>
              </a:solidFill>
              <a:latin typeface="Arial Narrow" pitchFamily="34" charset="0"/>
            </a:endParaRPr>
          </a:p>
        </p:txBody>
      </p:sp>
      <p:sp>
        <p:nvSpPr>
          <p:cNvPr id="30" name="Rectangle 29"/>
          <p:cNvSpPr/>
          <p:nvPr/>
        </p:nvSpPr>
        <p:spPr>
          <a:xfrm>
            <a:off x="1619672" y="6381328"/>
            <a:ext cx="6624736" cy="400110"/>
          </a:xfrm>
          <a:prstGeom prst="rect">
            <a:avLst/>
          </a:prstGeom>
        </p:spPr>
        <p:txBody>
          <a:bodyPr wrap="square">
            <a:spAutoFit/>
          </a:bodyPr>
          <a:lstStyle/>
          <a:p>
            <a:pPr algn="ctr"/>
            <a:r>
              <a:rPr lang="en-US" b="1" dirty="0" smtClean="0">
                <a:solidFill>
                  <a:srgbClr val="0066FF"/>
                </a:solidFill>
                <a:latin typeface="Arial Narrow" pitchFamily="34" charset="0"/>
              </a:rPr>
              <a:t>Le Higgs </a:t>
            </a:r>
            <a:r>
              <a:rPr lang="en-US" b="1" dirty="0" err="1" smtClean="0">
                <a:solidFill>
                  <a:srgbClr val="0066FF"/>
                </a:solidFill>
                <a:latin typeface="Arial Narrow" pitchFamily="34" charset="0"/>
              </a:rPr>
              <a:t>est</a:t>
            </a:r>
            <a:r>
              <a:rPr lang="en-US" b="1" dirty="0" smtClean="0">
                <a:solidFill>
                  <a:srgbClr val="0066FF"/>
                </a:solidFill>
                <a:latin typeface="Arial Narrow" pitchFamily="34" charset="0"/>
              </a:rPr>
              <a:t> </a:t>
            </a:r>
            <a:r>
              <a:rPr lang="en-US" b="1" dirty="0" err="1" smtClean="0">
                <a:solidFill>
                  <a:srgbClr val="0066FF"/>
                </a:solidFill>
                <a:latin typeface="Arial Narrow" pitchFamily="34" charset="0"/>
              </a:rPr>
              <a:t>fondamental</a:t>
            </a:r>
            <a:r>
              <a:rPr lang="en-US" b="1" dirty="0" smtClean="0">
                <a:solidFill>
                  <a:srgbClr val="0066FF"/>
                </a:solidFill>
                <a:latin typeface="Arial Narrow" pitchFamily="34" charset="0"/>
              </a:rPr>
              <a:t> pour </a:t>
            </a:r>
            <a:r>
              <a:rPr lang="en-US" b="1" dirty="0" err="1" smtClean="0">
                <a:solidFill>
                  <a:srgbClr val="0066FF"/>
                </a:solidFill>
                <a:latin typeface="Arial Narrow" pitchFamily="34" charset="0"/>
              </a:rPr>
              <a:t>notre</a:t>
            </a:r>
            <a:r>
              <a:rPr lang="en-US" b="1" dirty="0" smtClean="0">
                <a:solidFill>
                  <a:srgbClr val="0066FF"/>
                </a:solidFill>
                <a:latin typeface="Arial Narrow" pitchFamily="34" charset="0"/>
              </a:rPr>
              <a:t> existence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hc10.jpg"/>
          <p:cNvPicPr>
            <a:picLocks noChangeAspect="1"/>
          </p:cNvPicPr>
          <p:nvPr/>
        </p:nvPicPr>
        <p:blipFill>
          <a:blip r:embed="rId2" cstate="print"/>
          <a:stretch>
            <a:fillRect/>
          </a:stretch>
        </p:blipFill>
        <p:spPr>
          <a:xfrm>
            <a:off x="0" y="0"/>
            <a:ext cx="9144000" cy="6857999"/>
          </a:xfrm>
          <a:prstGeom prst="rect">
            <a:avLst/>
          </a:prstGeom>
        </p:spPr>
      </p:pic>
      <p:sp>
        <p:nvSpPr>
          <p:cNvPr id="33796" name="Slide Number Placeholder 4"/>
          <p:cNvSpPr>
            <a:spLocks noGrp="1"/>
          </p:cNvSpPr>
          <p:nvPr>
            <p:ph type="sldNum" sz="quarter" idx="12"/>
          </p:nvPr>
        </p:nvSpPr>
        <p:spPr>
          <a:noFill/>
        </p:spPr>
        <p:txBody>
          <a:bodyPr/>
          <a:lstStyle/>
          <a:p>
            <a:fld id="{1150FDA5-CA74-419B-A2E6-461C6E2689CE}" type="slidenum">
              <a:rPr lang="fr-FR" smtClean="0"/>
              <a:pPr/>
              <a:t>14</a:t>
            </a:fld>
            <a:endParaRPr lang="fr-FR" smtClean="0"/>
          </a:p>
        </p:txBody>
      </p:sp>
      <p:sp>
        <p:nvSpPr>
          <p:cNvPr id="33797" name="Text Box 2"/>
          <p:cNvSpPr txBox="1">
            <a:spLocks noChangeArrowheads="1"/>
          </p:cNvSpPr>
          <p:nvPr/>
        </p:nvSpPr>
        <p:spPr bwMode="auto">
          <a:xfrm>
            <a:off x="1187624" y="1052736"/>
            <a:ext cx="6624736" cy="1107996"/>
          </a:xfrm>
          <a:prstGeom prst="rect">
            <a:avLst/>
          </a:prstGeom>
          <a:noFill/>
          <a:ln w="9525">
            <a:noFill/>
            <a:miter lim="800000"/>
            <a:headEnd/>
            <a:tailEnd/>
          </a:ln>
        </p:spPr>
        <p:txBody>
          <a:bodyPr wrap="square">
            <a:spAutoFit/>
          </a:bodyPr>
          <a:lstStyle/>
          <a:p>
            <a:pPr algn="ctr">
              <a:spcBef>
                <a:spcPct val="50000"/>
              </a:spcBef>
            </a:pPr>
            <a:r>
              <a:rPr lang="en-US" sz="6600" b="1" dirty="0" smtClean="0">
                <a:solidFill>
                  <a:schemeClr val="bg1"/>
                </a:solidFill>
                <a:latin typeface="Arial Black" pitchFamily="34" charset="0"/>
              </a:rPr>
              <a:t>Le LHC </a:t>
            </a:r>
            <a:endParaRPr lang="fr-FR" sz="66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Physique des </a:t>
            </a:r>
            <a:r>
              <a:rPr lang="en-US" dirty="0" err="1" smtClean="0"/>
              <a:t>hautes</a:t>
            </a:r>
            <a:r>
              <a:rPr lang="en-US" dirty="0" smtClean="0"/>
              <a:t> </a:t>
            </a:r>
            <a:r>
              <a:rPr lang="en-US" dirty="0" err="1" smtClean="0"/>
              <a:t>énergies</a:t>
            </a:r>
            <a:r>
              <a:rPr lang="en-US" dirty="0" smtClean="0"/>
              <a:t> &amp; </a:t>
            </a:r>
            <a:r>
              <a:rPr lang="en-US" dirty="0" err="1" smtClean="0"/>
              <a:t>accélérateurs</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15</a:t>
            </a:fld>
            <a:endParaRPr lang="fr-FR"/>
          </a:p>
        </p:txBody>
      </p:sp>
      <p:sp>
        <p:nvSpPr>
          <p:cNvPr id="6" name="ZoneTexte 5"/>
          <p:cNvSpPr txBox="1"/>
          <p:nvPr/>
        </p:nvSpPr>
        <p:spPr>
          <a:xfrm>
            <a:off x="683568" y="1013827"/>
            <a:ext cx="5904656" cy="830997"/>
          </a:xfrm>
          <a:prstGeom prst="rect">
            <a:avLst/>
          </a:prstGeom>
          <a:noFill/>
        </p:spPr>
        <p:txBody>
          <a:bodyPr wrap="square" rtlCol="0">
            <a:spAutoFit/>
          </a:bodyPr>
          <a:lstStyle/>
          <a:p>
            <a:pPr>
              <a:buFont typeface="Wingdings" pitchFamily="2" charset="2"/>
              <a:buChar char="§"/>
            </a:pPr>
            <a:r>
              <a:rPr lang="en-US" b="1" dirty="0" smtClean="0">
                <a:latin typeface="Arial Narrow" pitchFamily="34" charset="0"/>
              </a:rPr>
              <a:t> </a:t>
            </a:r>
            <a:r>
              <a:rPr lang="en-US" b="1" dirty="0" err="1" smtClean="0">
                <a:latin typeface="Arial Narrow" pitchFamily="34" charset="0"/>
              </a:rPr>
              <a:t>Créer</a:t>
            </a:r>
            <a:r>
              <a:rPr lang="en-US" b="1" dirty="0" smtClean="0">
                <a:latin typeface="Arial Narrow" pitchFamily="34" charset="0"/>
              </a:rPr>
              <a:t> de </a:t>
            </a:r>
            <a:r>
              <a:rPr lang="en-US" b="1" dirty="0" err="1" smtClean="0">
                <a:latin typeface="Arial Narrow" pitchFamily="34" charset="0"/>
              </a:rPr>
              <a:t>nouvelles</a:t>
            </a:r>
            <a:r>
              <a:rPr lang="en-US" b="1" dirty="0" smtClean="0">
                <a:latin typeface="Arial Narrow" pitchFamily="34" charset="0"/>
              </a:rPr>
              <a:t> </a:t>
            </a:r>
            <a:r>
              <a:rPr lang="en-US" b="1" dirty="0" err="1" smtClean="0">
                <a:latin typeface="Arial Narrow" pitchFamily="34" charset="0"/>
              </a:rPr>
              <a:t>particules</a:t>
            </a:r>
            <a:r>
              <a:rPr lang="en-US" dirty="0" smtClean="0">
                <a:latin typeface="Arial Narrow" pitchFamily="34" charset="0"/>
              </a:rPr>
              <a:t>… à </a:t>
            </a:r>
            <a:r>
              <a:rPr lang="en-US" dirty="0" err="1" smtClean="0">
                <a:latin typeface="Arial Narrow" pitchFamily="34" charset="0"/>
              </a:rPr>
              <a:t>partir</a:t>
            </a:r>
            <a:r>
              <a:rPr lang="en-US" dirty="0" smtClean="0">
                <a:latin typeface="Arial Narrow" pitchFamily="34" charset="0"/>
              </a:rPr>
              <a:t> de </a:t>
            </a:r>
            <a:r>
              <a:rPr lang="en-US" sz="2800" b="1" dirty="0" smtClean="0">
                <a:solidFill>
                  <a:srgbClr val="FF0000"/>
                </a:solidFill>
                <a:latin typeface="Arial Narrow" pitchFamily="34" charset="0"/>
              </a:rPr>
              <a:t>E = mc</a:t>
            </a:r>
            <a:r>
              <a:rPr lang="en-US" sz="2800" b="1" baseline="30000" dirty="0" smtClean="0">
                <a:solidFill>
                  <a:srgbClr val="FF0000"/>
                </a:solidFill>
                <a:latin typeface="Arial Narrow" pitchFamily="34" charset="0"/>
              </a:rPr>
              <a:t>2</a:t>
            </a:r>
            <a:r>
              <a:rPr lang="en-US" sz="2800" dirty="0" smtClean="0">
                <a:latin typeface="Arial Narrow" pitchFamily="34" charset="0"/>
              </a:rPr>
              <a:t> </a:t>
            </a:r>
            <a:r>
              <a:rPr lang="en-US" dirty="0" smtClean="0">
                <a:latin typeface="Arial Narrow" pitchFamily="34" charset="0"/>
              </a:rPr>
              <a:t>!</a:t>
            </a:r>
          </a:p>
          <a:p>
            <a:pPr lvl="1">
              <a:buFont typeface="Arial" pitchFamily="34" charset="0"/>
              <a:buChar char="•"/>
            </a:pPr>
            <a:r>
              <a:rPr lang="en-US" dirty="0" smtClean="0">
                <a:latin typeface="Arial Narrow" pitchFamily="34" charset="0"/>
              </a:rPr>
              <a:t> “</a:t>
            </a:r>
            <a:r>
              <a:rPr lang="en-US" dirty="0" err="1" smtClean="0">
                <a:latin typeface="Arial Narrow" pitchFamily="34" charset="0"/>
              </a:rPr>
              <a:t>équivalence</a:t>
            </a:r>
            <a:r>
              <a:rPr lang="en-US" dirty="0" smtClean="0">
                <a:latin typeface="Arial Narrow" pitchFamily="34" charset="0"/>
              </a:rPr>
              <a:t>” masse-</a:t>
            </a:r>
            <a:r>
              <a:rPr lang="en-US" dirty="0" err="1" smtClean="0">
                <a:latin typeface="Arial Narrow" pitchFamily="34" charset="0"/>
              </a:rPr>
              <a:t>énergie</a:t>
            </a:r>
            <a:r>
              <a:rPr lang="en-US" dirty="0" smtClean="0">
                <a:latin typeface="Arial Narrow" pitchFamily="34" charset="0"/>
              </a:rPr>
              <a:t>.</a:t>
            </a:r>
            <a:endParaRPr lang="en-US" dirty="0">
              <a:latin typeface="Arial Narrow" pitchFamily="34" charset="0"/>
            </a:endParaRPr>
          </a:p>
        </p:txBody>
      </p:sp>
      <p:pic>
        <p:nvPicPr>
          <p:cNvPr id="10" name="Image 9" descr="albert_einstein.tiff"/>
          <p:cNvPicPr>
            <a:picLocks noChangeAspect="1"/>
          </p:cNvPicPr>
          <p:nvPr/>
        </p:nvPicPr>
        <p:blipFill>
          <a:blip r:embed="rId2" cstate="print"/>
          <a:stretch>
            <a:fillRect/>
          </a:stretch>
        </p:blipFill>
        <p:spPr>
          <a:xfrm>
            <a:off x="6372200" y="692696"/>
            <a:ext cx="1352310" cy="1567054"/>
          </a:xfrm>
          <a:prstGeom prst="rect">
            <a:avLst/>
          </a:prstGeom>
        </p:spPr>
      </p:pic>
      <p:sp>
        <p:nvSpPr>
          <p:cNvPr id="11" name="ZoneTexte 10"/>
          <p:cNvSpPr txBox="1"/>
          <p:nvPr/>
        </p:nvSpPr>
        <p:spPr>
          <a:xfrm>
            <a:off x="8028384" y="692696"/>
            <a:ext cx="859531" cy="646331"/>
          </a:xfrm>
          <a:prstGeom prst="rect">
            <a:avLst/>
          </a:prstGeom>
          <a:noFill/>
        </p:spPr>
        <p:txBody>
          <a:bodyPr wrap="none" rtlCol="0">
            <a:spAutoFit/>
          </a:bodyPr>
          <a:lstStyle/>
          <a:p>
            <a:r>
              <a:rPr lang="en-GB" sz="1800" dirty="0" smtClean="0">
                <a:latin typeface="Arial Narrow" pitchFamily="34" charset="0"/>
              </a:rPr>
              <a:t>Albert </a:t>
            </a:r>
          </a:p>
          <a:p>
            <a:r>
              <a:rPr lang="en-GB" sz="1800" dirty="0" smtClean="0">
                <a:latin typeface="Arial Narrow" pitchFamily="34" charset="0"/>
              </a:rPr>
              <a:t>Einstein</a:t>
            </a:r>
            <a:endParaRPr lang="en-GB" sz="1800" dirty="0">
              <a:latin typeface="Arial Narrow" pitchFamily="34" charset="0"/>
            </a:endParaRPr>
          </a:p>
        </p:txBody>
      </p:sp>
      <p:sp>
        <p:nvSpPr>
          <p:cNvPr id="12" name="ZoneTexte 11"/>
          <p:cNvSpPr txBox="1"/>
          <p:nvPr/>
        </p:nvSpPr>
        <p:spPr>
          <a:xfrm>
            <a:off x="539552" y="4650090"/>
            <a:ext cx="8352928" cy="707886"/>
          </a:xfrm>
          <a:prstGeom prst="rect">
            <a:avLst/>
          </a:prstGeom>
          <a:noFill/>
        </p:spPr>
        <p:txBody>
          <a:bodyPr wrap="square" rtlCol="0">
            <a:spAutoFit/>
          </a:bodyPr>
          <a:lstStyle/>
          <a:p>
            <a:pPr algn="ctr"/>
            <a:r>
              <a:rPr lang="en-US" dirty="0" err="1" smtClean="0">
                <a:latin typeface="Arial Narrow" pitchFamily="34" charset="0"/>
              </a:rPr>
              <a:t>Deux</a:t>
            </a:r>
            <a:r>
              <a:rPr lang="en-US" dirty="0" smtClean="0">
                <a:latin typeface="Arial Narrow" pitchFamily="34" charset="0"/>
              </a:rPr>
              <a:t> </a:t>
            </a:r>
            <a:r>
              <a:rPr lang="en-US" dirty="0" err="1" smtClean="0">
                <a:latin typeface="Arial Narrow" pitchFamily="34" charset="0"/>
              </a:rPr>
              <a:t>particules</a:t>
            </a:r>
            <a:r>
              <a:rPr lang="en-US" dirty="0" smtClean="0">
                <a:latin typeface="Arial Narrow" pitchFamily="34" charset="0"/>
              </a:rPr>
              <a:t> à </a:t>
            </a:r>
            <a:r>
              <a:rPr lang="en-US" dirty="0" err="1" smtClean="0">
                <a:latin typeface="Arial Narrow" pitchFamily="34" charset="0"/>
              </a:rPr>
              <a:t>grande</a:t>
            </a:r>
            <a:r>
              <a:rPr lang="en-US" dirty="0" smtClean="0">
                <a:latin typeface="Arial Narrow" pitchFamily="34" charset="0"/>
              </a:rPr>
              <a:t> </a:t>
            </a:r>
            <a:r>
              <a:rPr lang="en-US" dirty="0" err="1" smtClean="0">
                <a:latin typeface="Arial Narrow" pitchFamily="34" charset="0"/>
              </a:rPr>
              <a:t>énergie</a:t>
            </a:r>
            <a:r>
              <a:rPr lang="en-US" dirty="0" smtClean="0">
                <a:latin typeface="Arial Narrow" pitchFamily="34" charset="0"/>
              </a:rPr>
              <a:t> en collision, </a:t>
            </a:r>
            <a:r>
              <a:rPr lang="en-US" dirty="0" err="1" smtClean="0">
                <a:latin typeface="Arial Narrow" pitchFamily="34" charset="0"/>
              </a:rPr>
              <a:t>l’énergie</a:t>
            </a:r>
            <a:r>
              <a:rPr lang="en-US" dirty="0" smtClean="0">
                <a:latin typeface="Arial Narrow" pitchFamily="34" charset="0"/>
              </a:rPr>
              <a:t> du choc </a:t>
            </a:r>
            <a:r>
              <a:rPr lang="en-US" dirty="0" err="1" smtClean="0">
                <a:latin typeface="Arial Narrow" pitchFamily="34" charset="0"/>
              </a:rPr>
              <a:t>peut</a:t>
            </a:r>
            <a:r>
              <a:rPr lang="en-US" dirty="0" smtClean="0">
                <a:latin typeface="Arial Narrow" pitchFamily="34" charset="0"/>
              </a:rPr>
              <a:t> </a:t>
            </a:r>
            <a:r>
              <a:rPr lang="en-US" dirty="0" err="1" smtClean="0">
                <a:latin typeface="Arial Narrow" pitchFamily="34" charset="0"/>
              </a:rPr>
              <a:t>être</a:t>
            </a:r>
            <a:r>
              <a:rPr lang="en-US" dirty="0" smtClean="0">
                <a:latin typeface="Arial Narrow" pitchFamily="34" charset="0"/>
              </a:rPr>
              <a:t> </a:t>
            </a:r>
            <a:r>
              <a:rPr lang="en-US" dirty="0" err="1" smtClean="0">
                <a:latin typeface="Arial Narrow" pitchFamily="34" charset="0"/>
              </a:rPr>
              <a:t>convertie</a:t>
            </a:r>
            <a:r>
              <a:rPr lang="en-US" dirty="0" smtClean="0">
                <a:latin typeface="Arial Narrow" pitchFamily="34" charset="0"/>
              </a:rPr>
              <a:t> en “masse” (</a:t>
            </a:r>
            <a:r>
              <a:rPr lang="en-US" dirty="0" err="1" smtClean="0">
                <a:latin typeface="Arial Narrow" pitchFamily="34" charset="0"/>
              </a:rPr>
              <a:t>nouvelles</a:t>
            </a:r>
            <a:r>
              <a:rPr lang="en-US" dirty="0" smtClean="0">
                <a:latin typeface="Arial Narrow" pitchFamily="34" charset="0"/>
              </a:rPr>
              <a:t> </a:t>
            </a:r>
            <a:r>
              <a:rPr lang="en-US" dirty="0" err="1" smtClean="0">
                <a:latin typeface="Arial Narrow" pitchFamily="34" charset="0"/>
              </a:rPr>
              <a:t>particules</a:t>
            </a:r>
            <a:r>
              <a:rPr lang="en-US" dirty="0" smtClean="0">
                <a:latin typeface="Arial Narrow" pitchFamily="34" charset="0"/>
              </a:rPr>
              <a:t>)… et vice et versa !</a:t>
            </a:r>
          </a:p>
        </p:txBody>
      </p:sp>
      <p:pic>
        <p:nvPicPr>
          <p:cNvPr id="13"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34650" y="2420888"/>
            <a:ext cx="2133694" cy="1546828"/>
          </a:xfrm>
          <a:prstGeom prst="rect">
            <a:avLst/>
          </a:prstGeom>
          <a:noFill/>
          <a:ln w="9525">
            <a:noFill/>
            <a:miter lim="800000"/>
            <a:headEnd/>
            <a:tailEnd/>
          </a:ln>
        </p:spPr>
      </p:pic>
      <p:sp>
        <p:nvSpPr>
          <p:cNvPr id="14" name="ZoneTexte 13"/>
          <p:cNvSpPr txBox="1"/>
          <p:nvPr/>
        </p:nvSpPr>
        <p:spPr>
          <a:xfrm>
            <a:off x="6139448" y="3889744"/>
            <a:ext cx="1051891" cy="523220"/>
          </a:xfrm>
          <a:prstGeom prst="rect">
            <a:avLst/>
          </a:prstGeom>
          <a:noFill/>
        </p:spPr>
        <p:txBody>
          <a:bodyPr wrap="none">
            <a:spAutoFit/>
          </a:bodyPr>
          <a:lstStyle/>
          <a:p>
            <a:pPr>
              <a:defRPr/>
            </a:pPr>
            <a:r>
              <a:rPr lang="fr-FR" sz="2800" dirty="0">
                <a:latin typeface="Arial Narrow" pitchFamily="34" charset="0"/>
              </a:rPr>
              <a:t>Masse</a:t>
            </a:r>
          </a:p>
        </p:txBody>
      </p:sp>
      <p:pic>
        <p:nvPicPr>
          <p:cNvPr id="15" name="Picture 11"/>
          <p:cNvPicPr>
            <a:picLocks noChangeAspect="1" noChangeArrowheads="1"/>
          </p:cNvPicPr>
          <p:nvPr/>
        </p:nvPicPr>
        <p:blipFill>
          <a:blip r:embed="rId4" cstate="print"/>
          <a:srcRect/>
          <a:stretch>
            <a:fillRect/>
          </a:stretch>
        </p:blipFill>
        <p:spPr bwMode="auto">
          <a:xfrm flipH="1">
            <a:off x="2122874" y="2599563"/>
            <a:ext cx="1557867" cy="1168400"/>
          </a:xfrm>
          <a:prstGeom prst="rect">
            <a:avLst/>
          </a:prstGeom>
          <a:ln>
            <a:noFill/>
          </a:ln>
          <a:effectLst>
            <a:outerShdw blurRad="292100" dist="139700" dir="2700000" algn="tl" rotWithShape="0">
              <a:srgbClr val="333333">
                <a:alpha val="65000"/>
              </a:srgbClr>
            </a:outerShdw>
          </a:effectLst>
        </p:spPr>
      </p:pic>
      <p:sp>
        <p:nvSpPr>
          <p:cNvPr id="16" name="ZoneTexte 15"/>
          <p:cNvSpPr txBox="1"/>
          <p:nvPr/>
        </p:nvSpPr>
        <p:spPr>
          <a:xfrm>
            <a:off x="2107000" y="3942588"/>
            <a:ext cx="1512168" cy="523220"/>
          </a:xfrm>
          <a:prstGeom prst="rect">
            <a:avLst/>
          </a:prstGeom>
          <a:noFill/>
        </p:spPr>
        <p:txBody>
          <a:bodyPr wrap="square">
            <a:spAutoFit/>
          </a:bodyPr>
          <a:lstStyle/>
          <a:p>
            <a:pPr algn="ctr">
              <a:defRPr/>
            </a:pPr>
            <a:r>
              <a:rPr lang="fr-FR" sz="2800" dirty="0">
                <a:latin typeface="Arial Narrow" pitchFamily="34" charset="0"/>
              </a:rPr>
              <a:t>Énergie</a:t>
            </a:r>
          </a:p>
        </p:txBody>
      </p:sp>
      <p:sp>
        <p:nvSpPr>
          <p:cNvPr id="17" name="Rectangle 16"/>
          <p:cNvSpPr/>
          <p:nvPr/>
        </p:nvSpPr>
        <p:spPr>
          <a:xfrm>
            <a:off x="4210450" y="2544586"/>
            <a:ext cx="723876" cy="1200329"/>
          </a:xfrm>
          <a:prstGeom prst="rect">
            <a:avLst/>
          </a:prstGeom>
        </p:spPr>
        <p:txBody>
          <a:bodyPr wrap="none">
            <a:spAutoFit/>
          </a:bodyPr>
          <a:lstStyle/>
          <a:p>
            <a:r>
              <a:rPr lang="fr-FR" sz="7200" kern="0" dirty="0">
                <a:solidFill>
                  <a:schemeClr val="tx2"/>
                </a:solidFill>
              </a:rPr>
              <a:t>=</a:t>
            </a:r>
            <a:endParaRPr lang="fr-F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a:t>
            </a:r>
            <a:r>
              <a:rPr lang="en-US" dirty="0" smtClean="0"/>
              <a:t> de collision</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16</a:t>
            </a:fld>
            <a:endParaRPr lang="fr-FR"/>
          </a:p>
        </p:txBody>
      </p:sp>
      <p:sp>
        <p:nvSpPr>
          <p:cNvPr id="5" name="Oval 4"/>
          <p:cNvSpPr>
            <a:spLocks noChangeArrowheads="1"/>
          </p:cNvSpPr>
          <p:nvPr/>
        </p:nvSpPr>
        <p:spPr bwMode="auto">
          <a:xfrm>
            <a:off x="212725" y="3352800"/>
            <a:ext cx="212725" cy="203200"/>
          </a:xfrm>
          <a:prstGeom prst="ellipse">
            <a:avLst/>
          </a:prstGeom>
          <a:gradFill rotWithShape="1">
            <a:gsLst>
              <a:gs pos="0">
                <a:srgbClr val="990099"/>
              </a:gs>
              <a:gs pos="100000">
                <a:srgbClr val="990099">
                  <a:gamma/>
                  <a:shade val="46275"/>
                  <a:invGamma/>
                </a:srgbClr>
              </a:gs>
            </a:gsLst>
            <a:lin ang="2700000" scaled="1"/>
          </a:gradFill>
          <a:ln w="28575">
            <a:solidFill>
              <a:srgbClr val="800080"/>
            </a:solidFill>
            <a:round/>
            <a:headEnd/>
            <a:tailEnd/>
          </a:ln>
          <a:effectLst/>
        </p:spPr>
        <p:txBody>
          <a:bodyPr lIns="90000" tIns="46800" rIns="90000" bIns="46800" anchor="ctr">
            <a:spAutoFit/>
          </a:bodyPr>
          <a:lstStyle/>
          <a:p>
            <a:endParaRPr lang="en-US"/>
          </a:p>
        </p:txBody>
      </p:sp>
      <p:sp>
        <p:nvSpPr>
          <p:cNvPr id="6" name="Oval 10"/>
          <p:cNvSpPr>
            <a:spLocks noChangeArrowheads="1"/>
          </p:cNvSpPr>
          <p:nvPr/>
        </p:nvSpPr>
        <p:spPr bwMode="auto">
          <a:xfrm>
            <a:off x="8559800" y="3352800"/>
            <a:ext cx="228600" cy="200025"/>
          </a:xfrm>
          <a:prstGeom prst="ellipse">
            <a:avLst/>
          </a:prstGeom>
          <a:gradFill rotWithShape="1">
            <a:gsLst>
              <a:gs pos="0">
                <a:srgbClr val="990099"/>
              </a:gs>
              <a:gs pos="100000">
                <a:srgbClr val="990099">
                  <a:gamma/>
                  <a:shade val="46275"/>
                  <a:invGamma/>
                </a:srgbClr>
              </a:gs>
            </a:gsLst>
            <a:lin ang="2700000" scaled="1"/>
          </a:gradFill>
          <a:ln w="28575">
            <a:solidFill>
              <a:srgbClr val="800080"/>
            </a:solidFill>
            <a:round/>
            <a:headEnd/>
            <a:tailEnd/>
          </a:ln>
          <a:effectLst/>
        </p:spPr>
        <p:txBody>
          <a:bodyPr lIns="90000" tIns="46800" rIns="90000" bIns="46800" anchor="ctr">
            <a:spAutoFit/>
          </a:bodyPr>
          <a:lstStyle/>
          <a:p>
            <a:endParaRPr lang="en-US"/>
          </a:p>
        </p:txBody>
      </p:sp>
      <p:sp>
        <p:nvSpPr>
          <p:cNvPr id="7" name="AutoShape 30"/>
          <p:cNvSpPr>
            <a:spLocks noChangeArrowheads="1"/>
          </p:cNvSpPr>
          <p:nvPr/>
        </p:nvSpPr>
        <p:spPr bwMode="auto">
          <a:xfrm>
            <a:off x="3962400" y="2846388"/>
            <a:ext cx="1422400" cy="1349375"/>
          </a:xfrm>
          <a:prstGeom prst="irregularSeal1">
            <a:avLst/>
          </a:prstGeom>
          <a:solidFill>
            <a:srgbClr val="FFFF00"/>
          </a:solidFill>
          <a:ln w="28575">
            <a:solidFill>
              <a:srgbClr val="FFFF00"/>
            </a:solidFill>
            <a:miter lim="800000"/>
            <a:headEnd/>
            <a:tailEnd/>
          </a:ln>
          <a:effectLst/>
        </p:spPr>
        <p:txBody>
          <a:bodyPr wrap="none" lIns="90000" tIns="46800" rIns="90000" bIns="46800" anchor="ctr">
            <a:spAutoFit/>
          </a:bodyPr>
          <a:lstStyle/>
          <a:p>
            <a:endParaRPr lang="en-US"/>
          </a:p>
        </p:txBody>
      </p:sp>
      <p:sp>
        <p:nvSpPr>
          <p:cNvPr id="8" name="Oval 31"/>
          <p:cNvSpPr>
            <a:spLocks noChangeArrowheads="1"/>
          </p:cNvSpPr>
          <p:nvPr/>
        </p:nvSpPr>
        <p:spPr bwMode="auto">
          <a:xfrm>
            <a:off x="4237038" y="2560638"/>
            <a:ext cx="871537" cy="827087"/>
          </a:xfrm>
          <a:prstGeom prst="ellipse">
            <a:avLst/>
          </a:prstGeom>
          <a:gradFill rotWithShape="1">
            <a:gsLst>
              <a:gs pos="0">
                <a:srgbClr val="FF0000"/>
              </a:gs>
              <a:gs pos="100000">
                <a:srgbClr val="FF0000">
                  <a:gamma/>
                  <a:shade val="46275"/>
                  <a:invGamma/>
                </a:srgbClr>
              </a:gs>
            </a:gsLst>
            <a:lin ang="2700000" scaled="1"/>
          </a:gradFill>
          <a:ln w="3175" cap="rnd">
            <a:noFill/>
            <a:prstDash val="sysDot"/>
            <a:round/>
            <a:headEnd/>
            <a:tailEnd/>
          </a:ln>
          <a:effectLst/>
        </p:spPr>
        <p:txBody>
          <a:bodyPr wrap="none" lIns="90000" tIns="46800" rIns="90000" bIns="46800" anchor="ctr">
            <a:spAutoFit/>
          </a:bodyPr>
          <a:lstStyle/>
          <a:p>
            <a:endParaRPr lang="en-US"/>
          </a:p>
        </p:txBody>
      </p:sp>
      <p:sp>
        <p:nvSpPr>
          <p:cNvPr id="9" name="Oval 32"/>
          <p:cNvSpPr>
            <a:spLocks noChangeArrowheads="1"/>
          </p:cNvSpPr>
          <p:nvPr/>
        </p:nvSpPr>
        <p:spPr bwMode="auto">
          <a:xfrm>
            <a:off x="4229100" y="3597275"/>
            <a:ext cx="871538" cy="827088"/>
          </a:xfrm>
          <a:prstGeom prst="ellipse">
            <a:avLst/>
          </a:prstGeom>
          <a:gradFill rotWithShape="1">
            <a:gsLst>
              <a:gs pos="0">
                <a:srgbClr val="FF0000"/>
              </a:gs>
              <a:gs pos="100000">
                <a:srgbClr val="FF0000">
                  <a:gamma/>
                  <a:shade val="46275"/>
                  <a:invGamma/>
                </a:srgbClr>
              </a:gs>
            </a:gsLst>
            <a:lin ang="2700000" scaled="1"/>
          </a:gradFill>
          <a:ln w="3175" cap="rnd">
            <a:noFill/>
            <a:prstDash val="sysDot"/>
            <a:round/>
            <a:headEnd/>
            <a:tailEnd/>
          </a:ln>
          <a:effectLst/>
        </p:spPr>
        <p:txBody>
          <a:bodyPr wrap="none" lIns="90000" tIns="46800" rIns="90000" bIns="46800" anchor="ctr">
            <a:spAutoFit/>
          </a:bodyPr>
          <a:lstStyle/>
          <a:p>
            <a:endParaRPr lang="en-US"/>
          </a:p>
        </p:txBody>
      </p:sp>
      <p:grpSp>
        <p:nvGrpSpPr>
          <p:cNvPr id="3" name="Group 51"/>
          <p:cNvGrpSpPr>
            <a:grpSpLocks/>
          </p:cNvGrpSpPr>
          <p:nvPr/>
        </p:nvGrpSpPr>
        <p:grpSpPr bwMode="auto">
          <a:xfrm>
            <a:off x="3927475" y="4432300"/>
            <a:ext cx="1909763" cy="2208213"/>
            <a:chOff x="2474" y="2792"/>
            <a:chExt cx="1203" cy="1391"/>
          </a:xfrm>
        </p:grpSpPr>
        <p:sp>
          <p:nvSpPr>
            <p:cNvPr id="11" name="Oval 52"/>
            <p:cNvSpPr>
              <a:spLocks noChangeArrowheads="1"/>
            </p:cNvSpPr>
            <p:nvPr/>
          </p:nvSpPr>
          <p:spPr bwMode="auto">
            <a:xfrm>
              <a:off x="3072" y="3082"/>
              <a:ext cx="403" cy="375"/>
            </a:xfrm>
            <a:prstGeom prst="ellipse">
              <a:avLst/>
            </a:prstGeom>
            <a:gradFill rotWithShape="1">
              <a:gsLst>
                <a:gs pos="0">
                  <a:srgbClr val="009900">
                    <a:alpha val="89999"/>
                  </a:srgbClr>
                </a:gs>
                <a:gs pos="100000">
                  <a:srgbClr val="009900">
                    <a:gamma/>
                    <a:shade val="46275"/>
                    <a:invGamma/>
                  </a:srgbClr>
                </a:gs>
              </a:gsLst>
              <a:lin ang="2700000" scaled="1"/>
            </a:gradFill>
            <a:ln w="3175" cap="rnd">
              <a:noFill/>
              <a:prstDash val="sysDot"/>
              <a:round/>
              <a:headEnd/>
              <a:tailEnd/>
            </a:ln>
            <a:effectLst/>
          </p:spPr>
          <p:txBody>
            <a:bodyPr lIns="90000" tIns="46800" rIns="90000" bIns="46800" anchor="ctr">
              <a:spAutoFit/>
            </a:bodyPr>
            <a:lstStyle/>
            <a:p>
              <a:endParaRPr lang="en-US"/>
            </a:p>
          </p:txBody>
        </p:sp>
        <p:sp>
          <p:nvSpPr>
            <p:cNvPr id="12" name="Oval 53"/>
            <p:cNvSpPr>
              <a:spLocks noChangeArrowheads="1"/>
            </p:cNvSpPr>
            <p:nvPr/>
          </p:nvSpPr>
          <p:spPr bwMode="auto">
            <a:xfrm>
              <a:off x="2474" y="3088"/>
              <a:ext cx="257" cy="229"/>
            </a:xfrm>
            <a:prstGeom prst="ellipse">
              <a:avLst/>
            </a:prstGeom>
            <a:gradFill rotWithShape="1">
              <a:gsLst>
                <a:gs pos="0">
                  <a:srgbClr val="FF6600">
                    <a:alpha val="89999"/>
                  </a:srgbClr>
                </a:gs>
                <a:gs pos="100000">
                  <a:srgbClr val="FF6600">
                    <a:gamma/>
                    <a:shade val="46275"/>
                    <a:invGamma/>
                  </a:srgbClr>
                </a:gs>
              </a:gsLst>
              <a:lin ang="2700000" scaled="1"/>
            </a:gradFill>
            <a:ln w="3175" cap="rnd">
              <a:noFill/>
              <a:prstDash val="sysDot"/>
              <a:round/>
              <a:headEnd/>
              <a:tailEnd/>
            </a:ln>
            <a:effectLst/>
          </p:spPr>
          <p:txBody>
            <a:bodyPr lIns="90000" tIns="46800" rIns="90000" bIns="46800" anchor="ctr">
              <a:spAutoFit/>
            </a:bodyPr>
            <a:lstStyle/>
            <a:p>
              <a:endParaRPr lang="en-US"/>
            </a:p>
          </p:txBody>
        </p:sp>
        <p:sp>
          <p:nvSpPr>
            <p:cNvPr id="13" name="Oval 54"/>
            <p:cNvSpPr>
              <a:spLocks noChangeArrowheads="1"/>
            </p:cNvSpPr>
            <p:nvPr/>
          </p:nvSpPr>
          <p:spPr bwMode="auto">
            <a:xfrm>
              <a:off x="3420" y="3954"/>
              <a:ext cx="257" cy="229"/>
            </a:xfrm>
            <a:prstGeom prst="ellipse">
              <a:avLst/>
            </a:prstGeom>
            <a:gradFill rotWithShape="1">
              <a:gsLst>
                <a:gs pos="0">
                  <a:schemeClr val="folHlink">
                    <a:alpha val="89999"/>
                  </a:schemeClr>
                </a:gs>
                <a:gs pos="100000">
                  <a:schemeClr val="folHlink">
                    <a:gamma/>
                    <a:shade val="46275"/>
                    <a:invGamma/>
                  </a:schemeClr>
                </a:gs>
              </a:gsLst>
              <a:lin ang="2700000" scaled="1"/>
            </a:gradFill>
            <a:ln w="28575">
              <a:noFill/>
              <a:round/>
              <a:headEnd/>
              <a:tailEnd/>
            </a:ln>
            <a:effectLst/>
          </p:spPr>
          <p:txBody>
            <a:bodyPr lIns="90000" tIns="46800" rIns="90000" bIns="46800" anchor="ctr">
              <a:spAutoFit/>
            </a:bodyPr>
            <a:lstStyle/>
            <a:p>
              <a:endParaRPr lang="en-US"/>
            </a:p>
          </p:txBody>
        </p:sp>
        <p:sp>
          <p:nvSpPr>
            <p:cNvPr id="14" name="Oval 55"/>
            <p:cNvSpPr>
              <a:spLocks noChangeArrowheads="1"/>
            </p:cNvSpPr>
            <p:nvPr/>
          </p:nvSpPr>
          <p:spPr bwMode="auto">
            <a:xfrm>
              <a:off x="2931" y="3948"/>
              <a:ext cx="257" cy="229"/>
            </a:xfrm>
            <a:prstGeom prst="ellipse">
              <a:avLst/>
            </a:prstGeom>
            <a:gradFill rotWithShape="1">
              <a:gsLst>
                <a:gs pos="0">
                  <a:schemeClr val="hlink">
                    <a:alpha val="89999"/>
                  </a:schemeClr>
                </a:gs>
                <a:gs pos="100000">
                  <a:schemeClr val="hlink">
                    <a:gamma/>
                    <a:shade val="46275"/>
                    <a:invGamma/>
                  </a:schemeClr>
                </a:gs>
              </a:gsLst>
              <a:lin ang="2700000" scaled="1"/>
            </a:gradFill>
            <a:ln w="3175" cap="rnd">
              <a:noFill/>
              <a:prstDash val="sysDot"/>
              <a:round/>
              <a:headEnd/>
              <a:tailEnd/>
            </a:ln>
            <a:effectLst/>
          </p:spPr>
          <p:txBody>
            <a:bodyPr lIns="90000" tIns="46800" rIns="90000" bIns="46800" anchor="ctr">
              <a:spAutoFit/>
            </a:bodyPr>
            <a:lstStyle/>
            <a:p>
              <a:endParaRPr lang="en-US"/>
            </a:p>
          </p:txBody>
        </p:sp>
        <p:grpSp>
          <p:nvGrpSpPr>
            <p:cNvPr id="10" name="Group 56"/>
            <p:cNvGrpSpPr>
              <a:grpSpLocks/>
            </p:cNvGrpSpPr>
            <p:nvPr/>
          </p:nvGrpSpPr>
          <p:grpSpPr bwMode="auto">
            <a:xfrm rot="11082139">
              <a:off x="3013" y="2864"/>
              <a:ext cx="503" cy="942"/>
              <a:chOff x="2322" y="658"/>
              <a:chExt cx="503" cy="942"/>
            </a:xfrm>
          </p:grpSpPr>
          <p:sp>
            <p:nvSpPr>
              <p:cNvPr id="17" name="Line 57"/>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p:spPr>
            <p:txBody>
              <a:bodyPr lIns="90000" tIns="46800" rIns="90000" bIns="46800">
                <a:spAutoFit/>
              </a:bodyPr>
              <a:lstStyle/>
              <a:p>
                <a:endParaRPr lang="en-US"/>
              </a:p>
            </p:txBody>
          </p:sp>
          <p:sp>
            <p:nvSpPr>
              <p:cNvPr id="18" name="Line 58"/>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p:spPr>
            <p:txBody>
              <a:bodyPr lIns="90000" tIns="46800" rIns="90000" bIns="46800">
                <a:spAutoFit/>
              </a:bodyPr>
              <a:lstStyle/>
              <a:p>
                <a:endParaRPr lang="en-US"/>
              </a:p>
            </p:txBody>
          </p:sp>
          <p:sp>
            <p:nvSpPr>
              <p:cNvPr id="19" name="Line 59"/>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p:spPr>
            <p:txBody>
              <a:bodyPr lIns="90000" tIns="46800" rIns="90000" bIns="46800">
                <a:spAutoFit/>
              </a:bodyPr>
              <a:lstStyle/>
              <a:p>
                <a:endParaRPr lang="en-US"/>
              </a:p>
            </p:txBody>
          </p:sp>
        </p:grpSp>
        <p:sp>
          <p:nvSpPr>
            <p:cNvPr id="16" name="Line 60"/>
            <p:cNvSpPr>
              <a:spLocks noChangeShapeType="1"/>
            </p:cNvSpPr>
            <p:nvPr/>
          </p:nvSpPr>
          <p:spPr bwMode="auto">
            <a:xfrm flipH="1">
              <a:off x="2674" y="2792"/>
              <a:ext cx="137" cy="255"/>
            </a:xfrm>
            <a:prstGeom prst="line">
              <a:avLst/>
            </a:prstGeom>
            <a:noFill/>
            <a:ln w="28575">
              <a:solidFill>
                <a:schemeClr val="tx2"/>
              </a:solidFill>
              <a:round/>
              <a:headEnd/>
              <a:tailEnd type="triangle" w="med" len="med"/>
            </a:ln>
            <a:effectLst/>
          </p:spPr>
          <p:txBody>
            <a:bodyPr lIns="90000" tIns="46800" rIns="90000" bIns="46800">
              <a:spAutoFit/>
            </a:bodyPr>
            <a:lstStyle/>
            <a:p>
              <a:endParaRPr lang="en-US"/>
            </a:p>
          </p:txBody>
        </p:sp>
      </p:grpSp>
      <p:sp>
        <p:nvSpPr>
          <p:cNvPr id="20" name="Line 63"/>
          <p:cNvSpPr>
            <a:spLocks noChangeShapeType="1"/>
          </p:cNvSpPr>
          <p:nvPr/>
        </p:nvSpPr>
        <p:spPr bwMode="auto">
          <a:xfrm>
            <a:off x="304800" y="3468688"/>
            <a:ext cx="4310063" cy="0"/>
          </a:xfrm>
          <a:prstGeom prst="line">
            <a:avLst/>
          </a:prstGeom>
          <a:noFill/>
          <a:ln w="28575">
            <a:solidFill>
              <a:schemeClr val="tx1"/>
            </a:solidFill>
            <a:round/>
            <a:headEnd/>
            <a:tailEnd type="triangle" w="med" len="med"/>
          </a:ln>
          <a:effectLst/>
        </p:spPr>
        <p:txBody>
          <a:bodyPr lIns="90000" tIns="46800" rIns="90000" bIns="46800">
            <a:spAutoFit/>
          </a:bodyPr>
          <a:lstStyle/>
          <a:p>
            <a:endParaRPr lang="en-US"/>
          </a:p>
        </p:txBody>
      </p:sp>
      <p:sp>
        <p:nvSpPr>
          <p:cNvPr id="21" name="Line 64"/>
          <p:cNvSpPr>
            <a:spLocks noChangeShapeType="1"/>
          </p:cNvSpPr>
          <p:nvPr/>
        </p:nvSpPr>
        <p:spPr bwMode="auto">
          <a:xfrm flipH="1">
            <a:off x="4586288" y="3468688"/>
            <a:ext cx="4122737" cy="0"/>
          </a:xfrm>
          <a:prstGeom prst="line">
            <a:avLst/>
          </a:prstGeom>
          <a:noFill/>
          <a:ln w="28575">
            <a:solidFill>
              <a:schemeClr val="tx1"/>
            </a:solidFill>
            <a:round/>
            <a:headEnd/>
            <a:tailEnd type="triangle" w="med" len="med"/>
          </a:ln>
          <a:effectLst/>
        </p:spPr>
        <p:txBody>
          <a:bodyPr lIns="90000" tIns="46800" rIns="90000" bIns="46800">
            <a:spAutoFit/>
          </a:bodyPr>
          <a:lstStyle/>
          <a:p>
            <a:endParaRPr lang="en-US"/>
          </a:p>
        </p:txBody>
      </p:sp>
      <p:grpSp>
        <p:nvGrpSpPr>
          <p:cNvPr id="15" name="Group 77"/>
          <p:cNvGrpSpPr>
            <a:grpSpLocks/>
          </p:cNvGrpSpPr>
          <p:nvPr/>
        </p:nvGrpSpPr>
        <p:grpSpPr bwMode="auto">
          <a:xfrm>
            <a:off x="3389313" y="690563"/>
            <a:ext cx="2100262" cy="2279650"/>
            <a:chOff x="2135" y="435"/>
            <a:chExt cx="1323" cy="1436"/>
          </a:xfrm>
        </p:grpSpPr>
        <p:grpSp>
          <p:nvGrpSpPr>
            <p:cNvPr id="22" name="Group 61"/>
            <p:cNvGrpSpPr>
              <a:grpSpLocks/>
            </p:cNvGrpSpPr>
            <p:nvPr/>
          </p:nvGrpSpPr>
          <p:grpSpPr bwMode="auto">
            <a:xfrm>
              <a:off x="2135" y="435"/>
              <a:ext cx="1304" cy="1174"/>
              <a:chOff x="2135" y="435"/>
              <a:chExt cx="1304" cy="1174"/>
            </a:xfrm>
          </p:grpSpPr>
          <p:sp>
            <p:nvSpPr>
              <p:cNvPr id="25" name="Oval 33"/>
              <p:cNvSpPr>
                <a:spLocks noChangeArrowheads="1"/>
              </p:cNvSpPr>
              <p:nvPr/>
            </p:nvSpPr>
            <p:spPr bwMode="auto">
              <a:xfrm>
                <a:off x="2427" y="973"/>
                <a:ext cx="403" cy="375"/>
              </a:xfrm>
              <a:prstGeom prst="ellipse">
                <a:avLst/>
              </a:prstGeom>
              <a:gradFill rotWithShape="1">
                <a:gsLst>
                  <a:gs pos="0">
                    <a:srgbClr val="009900">
                      <a:alpha val="89999"/>
                    </a:srgbClr>
                  </a:gs>
                  <a:gs pos="100000">
                    <a:srgbClr val="009900">
                      <a:gamma/>
                      <a:shade val="46275"/>
                      <a:invGamma/>
                    </a:srgbClr>
                  </a:gs>
                </a:gsLst>
                <a:lin ang="2700000" scaled="1"/>
              </a:gradFill>
              <a:ln w="3175" cap="rnd">
                <a:noFill/>
                <a:prstDash val="sysDot"/>
                <a:round/>
                <a:headEnd/>
                <a:tailEnd/>
              </a:ln>
              <a:effectLst/>
            </p:spPr>
            <p:txBody>
              <a:bodyPr lIns="90000" tIns="46800" rIns="90000" bIns="46800" anchor="ctr">
                <a:spAutoFit/>
              </a:bodyPr>
              <a:lstStyle/>
              <a:p>
                <a:endParaRPr lang="en-US"/>
              </a:p>
            </p:txBody>
          </p:sp>
          <p:sp>
            <p:nvSpPr>
              <p:cNvPr id="26" name="Oval 34"/>
              <p:cNvSpPr>
                <a:spLocks noChangeArrowheads="1"/>
              </p:cNvSpPr>
              <p:nvPr/>
            </p:nvSpPr>
            <p:spPr bwMode="auto">
              <a:xfrm>
                <a:off x="3182" y="1041"/>
                <a:ext cx="257" cy="229"/>
              </a:xfrm>
              <a:prstGeom prst="ellipse">
                <a:avLst/>
              </a:prstGeom>
              <a:gradFill rotWithShape="1">
                <a:gsLst>
                  <a:gs pos="0">
                    <a:srgbClr val="FF6600">
                      <a:alpha val="89999"/>
                    </a:srgbClr>
                  </a:gs>
                  <a:gs pos="100000">
                    <a:srgbClr val="FF6600">
                      <a:gamma/>
                      <a:shade val="46275"/>
                      <a:invGamma/>
                    </a:srgbClr>
                  </a:gs>
                </a:gsLst>
                <a:lin ang="2700000" scaled="1"/>
              </a:gradFill>
              <a:ln w="3175" cap="rnd">
                <a:noFill/>
                <a:prstDash val="sysDot"/>
                <a:round/>
                <a:headEnd/>
                <a:tailEnd/>
              </a:ln>
              <a:effectLst/>
            </p:spPr>
            <p:txBody>
              <a:bodyPr lIns="90000" tIns="46800" rIns="90000" bIns="46800" anchor="ctr">
                <a:spAutoFit/>
              </a:bodyPr>
              <a:lstStyle/>
              <a:p>
                <a:endParaRPr lang="en-US"/>
              </a:p>
            </p:txBody>
          </p:sp>
          <p:sp>
            <p:nvSpPr>
              <p:cNvPr id="27" name="Oval 35"/>
              <p:cNvSpPr>
                <a:spLocks noChangeArrowheads="1"/>
              </p:cNvSpPr>
              <p:nvPr/>
            </p:nvSpPr>
            <p:spPr bwMode="auto">
              <a:xfrm>
                <a:off x="2135" y="435"/>
                <a:ext cx="257" cy="229"/>
              </a:xfrm>
              <a:prstGeom prst="ellipse">
                <a:avLst/>
              </a:prstGeom>
              <a:gradFill rotWithShape="1">
                <a:gsLst>
                  <a:gs pos="0">
                    <a:srgbClr val="FF00FF">
                      <a:alpha val="89999"/>
                    </a:srgbClr>
                  </a:gs>
                  <a:gs pos="100000">
                    <a:srgbClr val="FF00FF">
                      <a:gamma/>
                      <a:shade val="46275"/>
                      <a:invGamma/>
                    </a:srgbClr>
                  </a:gs>
                </a:gsLst>
                <a:lin ang="2700000" scaled="1"/>
              </a:gradFill>
              <a:ln w="3175" cap="rnd">
                <a:noFill/>
                <a:prstDash val="sysDot"/>
                <a:round/>
                <a:headEnd/>
                <a:tailEnd/>
              </a:ln>
              <a:effectLst/>
            </p:spPr>
            <p:txBody>
              <a:bodyPr lIns="90000" tIns="46800" rIns="90000" bIns="46800" anchor="ctr">
                <a:spAutoFit/>
              </a:bodyPr>
              <a:lstStyle/>
              <a:p>
                <a:endParaRPr lang="en-US"/>
              </a:p>
            </p:txBody>
          </p:sp>
          <p:sp>
            <p:nvSpPr>
              <p:cNvPr id="28" name="Oval 36"/>
              <p:cNvSpPr>
                <a:spLocks noChangeArrowheads="1"/>
              </p:cNvSpPr>
              <p:nvPr/>
            </p:nvSpPr>
            <p:spPr bwMode="auto">
              <a:xfrm>
                <a:off x="2606" y="438"/>
                <a:ext cx="257" cy="229"/>
              </a:xfrm>
              <a:prstGeom prst="ellipse">
                <a:avLst/>
              </a:prstGeom>
              <a:gradFill rotWithShape="1">
                <a:gsLst>
                  <a:gs pos="0">
                    <a:srgbClr val="FF00FF">
                      <a:alpha val="89999"/>
                    </a:srgbClr>
                  </a:gs>
                  <a:gs pos="100000">
                    <a:srgbClr val="FF00FF">
                      <a:gamma/>
                      <a:shade val="46275"/>
                      <a:invGamma/>
                    </a:srgbClr>
                  </a:gs>
                </a:gsLst>
                <a:lin ang="2700000" scaled="1"/>
              </a:gradFill>
              <a:ln w="3175" cap="rnd">
                <a:noFill/>
                <a:prstDash val="sysDot"/>
                <a:round/>
                <a:headEnd/>
                <a:tailEnd/>
              </a:ln>
              <a:effectLst/>
            </p:spPr>
            <p:txBody>
              <a:bodyPr lIns="90000" tIns="46800" rIns="90000" bIns="46800" anchor="ctr">
                <a:spAutoFit/>
              </a:bodyPr>
              <a:lstStyle/>
              <a:p>
                <a:endParaRPr lang="en-US"/>
              </a:p>
            </p:txBody>
          </p:sp>
          <p:sp>
            <p:nvSpPr>
              <p:cNvPr id="29" name="Line 37"/>
              <p:cNvSpPr>
                <a:spLocks noChangeShapeType="1"/>
              </p:cNvSpPr>
              <p:nvPr/>
            </p:nvSpPr>
            <p:spPr bwMode="auto">
              <a:xfrm flipV="1">
                <a:off x="3099" y="1307"/>
                <a:ext cx="138" cy="302"/>
              </a:xfrm>
              <a:prstGeom prst="line">
                <a:avLst/>
              </a:prstGeom>
              <a:noFill/>
              <a:ln w="28575">
                <a:solidFill>
                  <a:schemeClr val="tx2"/>
                </a:solidFill>
                <a:round/>
                <a:headEnd/>
                <a:tailEnd type="triangle" w="med" len="med"/>
              </a:ln>
              <a:effectLst/>
            </p:spPr>
            <p:txBody>
              <a:bodyPr lIns="90000" tIns="46800" rIns="90000" bIns="46800">
                <a:spAutoFit/>
              </a:bodyPr>
              <a:lstStyle/>
              <a:p>
                <a:endParaRPr lang="en-US"/>
              </a:p>
            </p:txBody>
          </p:sp>
          <p:grpSp>
            <p:nvGrpSpPr>
              <p:cNvPr id="23" name="Group 38"/>
              <p:cNvGrpSpPr>
                <a:grpSpLocks/>
              </p:cNvGrpSpPr>
              <p:nvPr/>
            </p:nvGrpSpPr>
            <p:grpSpPr bwMode="auto">
              <a:xfrm>
                <a:off x="2322" y="658"/>
                <a:ext cx="503" cy="942"/>
                <a:chOff x="2322" y="658"/>
                <a:chExt cx="503" cy="942"/>
              </a:xfrm>
            </p:grpSpPr>
            <p:sp>
              <p:nvSpPr>
                <p:cNvPr id="31" name="Line 39"/>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p:spPr>
              <p:txBody>
                <a:bodyPr lIns="90000" tIns="46800" rIns="90000" bIns="46800">
                  <a:spAutoFit/>
                </a:bodyPr>
                <a:lstStyle/>
                <a:p>
                  <a:endParaRPr lang="en-US"/>
                </a:p>
              </p:txBody>
            </p:sp>
            <p:sp>
              <p:nvSpPr>
                <p:cNvPr id="32" name="Line 40"/>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p:spPr>
              <p:txBody>
                <a:bodyPr lIns="90000" tIns="46800" rIns="90000" bIns="46800">
                  <a:spAutoFit/>
                </a:bodyPr>
                <a:lstStyle/>
                <a:p>
                  <a:endParaRPr lang="en-US"/>
                </a:p>
              </p:txBody>
            </p:sp>
            <p:sp>
              <p:nvSpPr>
                <p:cNvPr id="33" name="Line 41"/>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p:spPr>
              <p:txBody>
                <a:bodyPr lIns="90000" tIns="46800" rIns="90000" bIns="46800">
                  <a:spAutoFit/>
                </a:bodyPr>
                <a:lstStyle/>
                <a:p>
                  <a:endParaRPr lang="en-US"/>
                </a:p>
              </p:txBody>
            </p:sp>
          </p:grpSp>
        </p:grpSp>
        <p:sp>
          <p:nvSpPr>
            <p:cNvPr id="24" name="Text Box 66"/>
            <p:cNvSpPr txBox="1">
              <a:spLocks noChangeArrowheads="1"/>
            </p:cNvSpPr>
            <p:nvPr/>
          </p:nvSpPr>
          <p:spPr bwMode="auto">
            <a:xfrm>
              <a:off x="3344" y="1679"/>
              <a:ext cx="114" cy="192"/>
            </a:xfrm>
            <a:prstGeom prst="rect">
              <a:avLst/>
            </a:prstGeom>
            <a:noFill/>
            <a:ln w="28575">
              <a:noFill/>
              <a:miter lim="800000"/>
              <a:headEnd/>
              <a:tailEnd/>
            </a:ln>
            <a:effectLst/>
          </p:spPr>
          <p:txBody>
            <a:bodyPr wrap="none" lIns="90000" tIns="46800" rIns="90000" bIns="46800">
              <a:spAutoFit/>
            </a:bodyPr>
            <a:lstStyle/>
            <a:p>
              <a:endParaRPr lang="fr-FR" sz="1400"/>
            </a:p>
          </p:txBody>
        </p:sp>
      </p:grpSp>
      <p:sp>
        <p:nvSpPr>
          <p:cNvPr id="34" name="Rectangle 74"/>
          <p:cNvSpPr>
            <a:spLocks noChangeArrowheads="1"/>
          </p:cNvSpPr>
          <p:nvPr/>
        </p:nvSpPr>
        <p:spPr bwMode="auto">
          <a:xfrm>
            <a:off x="0" y="5064125"/>
            <a:ext cx="6146800" cy="304800"/>
          </a:xfrm>
          <a:prstGeom prst="rect">
            <a:avLst/>
          </a:prstGeom>
          <a:noFill/>
          <a:ln w="9525" algn="ctr">
            <a:noFill/>
            <a:miter lim="800000"/>
            <a:headEnd/>
            <a:tailEnd/>
          </a:ln>
          <a:effectLst/>
        </p:spPr>
        <p:txBody>
          <a:bodyPr>
            <a:spAutoFit/>
          </a:bodyPr>
          <a:lstStyle/>
          <a:p>
            <a:endParaRPr lang="fr-FR" sz="1400">
              <a:solidFill>
                <a:srgbClr val="000000"/>
              </a:solidFill>
            </a:endParaRPr>
          </a:p>
        </p:txBody>
      </p:sp>
      <p:pic>
        <p:nvPicPr>
          <p:cNvPr id="35" name="Picture 76" descr="einstein-e-mc2"/>
          <p:cNvPicPr>
            <a:picLocks noChangeAspect="1" noChangeArrowheads="1"/>
          </p:cNvPicPr>
          <p:nvPr/>
        </p:nvPicPr>
        <p:blipFill>
          <a:blip r:embed="rId2" cstate="print"/>
          <a:srcRect/>
          <a:stretch>
            <a:fillRect/>
          </a:stretch>
        </p:blipFill>
        <p:spPr bwMode="auto">
          <a:xfrm>
            <a:off x="5638800" y="609600"/>
            <a:ext cx="1604963" cy="2414588"/>
          </a:xfrm>
          <a:prstGeom prst="rect">
            <a:avLst/>
          </a:prstGeom>
          <a:noFill/>
        </p:spPr>
      </p:pic>
      <p:grpSp>
        <p:nvGrpSpPr>
          <p:cNvPr id="30" name="Group 82"/>
          <p:cNvGrpSpPr>
            <a:grpSpLocks/>
          </p:cNvGrpSpPr>
          <p:nvPr/>
        </p:nvGrpSpPr>
        <p:grpSpPr bwMode="auto">
          <a:xfrm>
            <a:off x="3124200" y="584200"/>
            <a:ext cx="3048000" cy="6196013"/>
            <a:chOff x="1968" y="368"/>
            <a:chExt cx="1920" cy="3903"/>
          </a:xfrm>
        </p:grpSpPr>
        <p:sp>
          <p:nvSpPr>
            <p:cNvPr id="37" name="Freeform 80"/>
            <p:cNvSpPr>
              <a:spLocks/>
            </p:cNvSpPr>
            <p:nvPr/>
          </p:nvSpPr>
          <p:spPr bwMode="auto">
            <a:xfrm>
              <a:off x="1968" y="368"/>
              <a:ext cx="1536" cy="1000"/>
            </a:xfrm>
            <a:custGeom>
              <a:avLst/>
              <a:gdLst/>
              <a:ahLst/>
              <a:cxnLst>
                <a:cxn ang="0">
                  <a:pos x="144" y="16"/>
                </a:cxn>
                <a:cxn ang="0">
                  <a:pos x="912" y="16"/>
                </a:cxn>
                <a:cxn ang="0">
                  <a:pos x="1104" y="112"/>
                </a:cxn>
                <a:cxn ang="0">
                  <a:pos x="1440" y="592"/>
                </a:cxn>
                <a:cxn ang="0">
                  <a:pos x="1536" y="832"/>
                </a:cxn>
                <a:cxn ang="0">
                  <a:pos x="1440" y="976"/>
                </a:cxn>
                <a:cxn ang="0">
                  <a:pos x="1200" y="928"/>
                </a:cxn>
                <a:cxn ang="0">
                  <a:pos x="960" y="544"/>
                </a:cxn>
                <a:cxn ang="0">
                  <a:pos x="720" y="400"/>
                </a:cxn>
                <a:cxn ang="0">
                  <a:pos x="288" y="400"/>
                </a:cxn>
                <a:cxn ang="0">
                  <a:pos x="48" y="352"/>
                </a:cxn>
                <a:cxn ang="0">
                  <a:pos x="0" y="208"/>
                </a:cxn>
                <a:cxn ang="0">
                  <a:pos x="48" y="64"/>
                </a:cxn>
                <a:cxn ang="0">
                  <a:pos x="192" y="16"/>
                </a:cxn>
              </a:cxnLst>
              <a:rect l="0" t="0" r="r" b="b"/>
              <a:pathLst>
                <a:path w="1536" h="1000">
                  <a:moveTo>
                    <a:pt x="144" y="16"/>
                  </a:moveTo>
                  <a:cubicBezTo>
                    <a:pt x="448" y="8"/>
                    <a:pt x="752" y="0"/>
                    <a:pt x="912" y="16"/>
                  </a:cubicBezTo>
                  <a:cubicBezTo>
                    <a:pt x="1072" y="32"/>
                    <a:pt x="1016" y="16"/>
                    <a:pt x="1104" y="112"/>
                  </a:cubicBezTo>
                  <a:cubicBezTo>
                    <a:pt x="1192" y="208"/>
                    <a:pt x="1368" y="472"/>
                    <a:pt x="1440" y="592"/>
                  </a:cubicBezTo>
                  <a:cubicBezTo>
                    <a:pt x="1512" y="712"/>
                    <a:pt x="1536" y="768"/>
                    <a:pt x="1536" y="832"/>
                  </a:cubicBezTo>
                  <a:cubicBezTo>
                    <a:pt x="1536" y="896"/>
                    <a:pt x="1496" y="960"/>
                    <a:pt x="1440" y="976"/>
                  </a:cubicBezTo>
                  <a:cubicBezTo>
                    <a:pt x="1384" y="992"/>
                    <a:pt x="1280" y="1000"/>
                    <a:pt x="1200" y="928"/>
                  </a:cubicBezTo>
                  <a:cubicBezTo>
                    <a:pt x="1120" y="856"/>
                    <a:pt x="1040" y="632"/>
                    <a:pt x="960" y="544"/>
                  </a:cubicBezTo>
                  <a:cubicBezTo>
                    <a:pt x="880" y="456"/>
                    <a:pt x="832" y="424"/>
                    <a:pt x="720" y="400"/>
                  </a:cubicBezTo>
                  <a:cubicBezTo>
                    <a:pt x="608" y="376"/>
                    <a:pt x="400" y="408"/>
                    <a:pt x="288" y="400"/>
                  </a:cubicBezTo>
                  <a:cubicBezTo>
                    <a:pt x="176" y="392"/>
                    <a:pt x="96" y="384"/>
                    <a:pt x="48" y="352"/>
                  </a:cubicBezTo>
                  <a:cubicBezTo>
                    <a:pt x="0" y="320"/>
                    <a:pt x="0" y="256"/>
                    <a:pt x="0" y="208"/>
                  </a:cubicBezTo>
                  <a:cubicBezTo>
                    <a:pt x="0" y="160"/>
                    <a:pt x="16" y="96"/>
                    <a:pt x="48" y="64"/>
                  </a:cubicBezTo>
                  <a:cubicBezTo>
                    <a:pt x="80" y="32"/>
                    <a:pt x="136" y="24"/>
                    <a:pt x="192" y="16"/>
                  </a:cubicBezTo>
                </a:path>
              </a:pathLst>
            </a:custGeom>
            <a:noFill/>
            <a:ln w="9525" cap="flat" cmpd="sng">
              <a:solidFill>
                <a:schemeClr val="tx1"/>
              </a:solidFill>
              <a:prstDash val="solid"/>
              <a:round/>
              <a:headEnd/>
              <a:tailEnd/>
            </a:ln>
            <a:effectLst/>
          </p:spPr>
          <p:txBody>
            <a:bodyPr/>
            <a:lstStyle/>
            <a:p>
              <a:endParaRPr lang="en-US"/>
            </a:p>
          </p:txBody>
        </p:sp>
        <p:sp>
          <p:nvSpPr>
            <p:cNvPr id="38" name="Freeform 81"/>
            <p:cNvSpPr>
              <a:spLocks/>
            </p:cNvSpPr>
            <p:nvPr/>
          </p:nvSpPr>
          <p:spPr bwMode="auto">
            <a:xfrm rot="10984185">
              <a:off x="2352" y="3023"/>
              <a:ext cx="1536" cy="1248"/>
            </a:xfrm>
            <a:custGeom>
              <a:avLst/>
              <a:gdLst/>
              <a:ahLst/>
              <a:cxnLst>
                <a:cxn ang="0">
                  <a:pos x="144" y="16"/>
                </a:cxn>
                <a:cxn ang="0">
                  <a:pos x="912" y="16"/>
                </a:cxn>
                <a:cxn ang="0">
                  <a:pos x="1104" y="112"/>
                </a:cxn>
                <a:cxn ang="0">
                  <a:pos x="1440" y="592"/>
                </a:cxn>
                <a:cxn ang="0">
                  <a:pos x="1536" y="832"/>
                </a:cxn>
                <a:cxn ang="0">
                  <a:pos x="1440" y="976"/>
                </a:cxn>
                <a:cxn ang="0">
                  <a:pos x="1200" y="928"/>
                </a:cxn>
                <a:cxn ang="0">
                  <a:pos x="960" y="544"/>
                </a:cxn>
                <a:cxn ang="0">
                  <a:pos x="720" y="400"/>
                </a:cxn>
                <a:cxn ang="0">
                  <a:pos x="288" y="400"/>
                </a:cxn>
                <a:cxn ang="0">
                  <a:pos x="48" y="352"/>
                </a:cxn>
                <a:cxn ang="0">
                  <a:pos x="0" y="208"/>
                </a:cxn>
                <a:cxn ang="0">
                  <a:pos x="48" y="64"/>
                </a:cxn>
                <a:cxn ang="0">
                  <a:pos x="192" y="16"/>
                </a:cxn>
              </a:cxnLst>
              <a:rect l="0" t="0" r="r" b="b"/>
              <a:pathLst>
                <a:path w="1536" h="1000">
                  <a:moveTo>
                    <a:pt x="144" y="16"/>
                  </a:moveTo>
                  <a:cubicBezTo>
                    <a:pt x="448" y="8"/>
                    <a:pt x="752" y="0"/>
                    <a:pt x="912" y="16"/>
                  </a:cubicBezTo>
                  <a:cubicBezTo>
                    <a:pt x="1072" y="32"/>
                    <a:pt x="1016" y="16"/>
                    <a:pt x="1104" y="112"/>
                  </a:cubicBezTo>
                  <a:cubicBezTo>
                    <a:pt x="1192" y="208"/>
                    <a:pt x="1368" y="472"/>
                    <a:pt x="1440" y="592"/>
                  </a:cubicBezTo>
                  <a:cubicBezTo>
                    <a:pt x="1512" y="712"/>
                    <a:pt x="1536" y="768"/>
                    <a:pt x="1536" y="832"/>
                  </a:cubicBezTo>
                  <a:cubicBezTo>
                    <a:pt x="1536" y="896"/>
                    <a:pt x="1496" y="960"/>
                    <a:pt x="1440" y="976"/>
                  </a:cubicBezTo>
                  <a:cubicBezTo>
                    <a:pt x="1384" y="992"/>
                    <a:pt x="1280" y="1000"/>
                    <a:pt x="1200" y="928"/>
                  </a:cubicBezTo>
                  <a:cubicBezTo>
                    <a:pt x="1120" y="856"/>
                    <a:pt x="1040" y="632"/>
                    <a:pt x="960" y="544"/>
                  </a:cubicBezTo>
                  <a:cubicBezTo>
                    <a:pt x="880" y="456"/>
                    <a:pt x="832" y="424"/>
                    <a:pt x="720" y="400"/>
                  </a:cubicBezTo>
                  <a:cubicBezTo>
                    <a:pt x="608" y="376"/>
                    <a:pt x="400" y="408"/>
                    <a:pt x="288" y="400"/>
                  </a:cubicBezTo>
                  <a:cubicBezTo>
                    <a:pt x="176" y="392"/>
                    <a:pt x="96" y="384"/>
                    <a:pt x="48" y="352"/>
                  </a:cubicBezTo>
                  <a:cubicBezTo>
                    <a:pt x="0" y="320"/>
                    <a:pt x="0" y="256"/>
                    <a:pt x="0" y="208"/>
                  </a:cubicBezTo>
                  <a:cubicBezTo>
                    <a:pt x="0" y="160"/>
                    <a:pt x="16" y="96"/>
                    <a:pt x="48" y="64"/>
                  </a:cubicBezTo>
                  <a:cubicBezTo>
                    <a:pt x="80" y="32"/>
                    <a:pt x="136" y="24"/>
                    <a:pt x="192" y="16"/>
                  </a:cubicBezTo>
                </a:path>
              </a:pathLst>
            </a:custGeom>
            <a:noFill/>
            <a:ln w="9525" cap="flat" cmpd="sng">
              <a:solidFill>
                <a:schemeClr val="tx1"/>
              </a:solidFill>
              <a:prstDash val="solid"/>
              <a:round/>
              <a:headEnd/>
              <a:tailEnd/>
            </a:ln>
            <a:effectLst/>
          </p:spPr>
          <p:txBody>
            <a:bodyPr/>
            <a:lstStyle/>
            <a:p>
              <a:endParaRPr lang="en-US"/>
            </a:p>
          </p:txBody>
        </p:sp>
      </p:grpSp>
      <p:sp>
        <p:nvSpPr>
          <p:cNvPr id="39" name="Line 107"/>
          <p:cNvSpPr>
            <a:spLocks noChangeShapeType="1"/>
          </p:cNvSpPr>
          <p:nvPr/>
        </p:nvSpPr>
        <p:spPr bwMode="auto">
          <a:xfrm>
            <a:off x="5549900" y="6362700"/>
            <a:ext cx="165100" cy="0"/>
          </a:xfrm>
          <a:prstGeom prst="line">
            <a:avLst/>
          </a:prstGeom>
          <a:noFill/>
          <a:ln w="9525">
            <a:noFill/>
            <a:round/>
            <a:headEnd/>
            <a:tailEnd/>
          </a:ln>
          <a:effectLst/>
        </p:spPr>
        <p:txBody>
          <a:bodyPr/>
          <a:lstStyle/>
          <a:p>
            <a:endParaRPr lang="en-US"/>
          </a:p>
        </p:txBody>
      </p:sp>
      <p:grpSp>
        <p:nvGrpSpPr>
          <p:cNvPr id="36" name="Group 112"/>
          <p:cNvGrpSpPr>
            <a:grpSpLocks/>
          </p:cNvGrpSpPr>
          <p:nvPr/>
        </p:nvGrpSpPr>
        <p:grpSpPr bwMode="auto">
          <a:xfrm>
            <a:off x="3416300" y="682625"/>
            <a:ext cx="2433638" cy="5934075"/>
            <a:chOff x="2152" y="430"/>
            <a:chExt cx="1533" cy="3738"/>
          </a:xfrm>
        </p:grpSpPr>
        <p:sp>
          <p:nvSpPr>
            <p:cNvPr id="41" name="Line 113"/>
            <p:cNvSpPr>
              <a:spLocks noChangeShapeType="1"/>
            </p:cNvSpPr>
            <p:nvPr/>
          </p:nvSpPr>
          <p:spPr bwMode="auto">
            <a:xfrm>
              <a:off x="2578" y="3128"/>
              <a:ext cx="80" cy="0"/>
            </a:xfrm>
            <a:prstGeom prst="line">
              <a:avLst/>
            </a:prstGeom>
            <a:noFill/>
            <a:ln w="28575">
              <a:solidFill>
                <a:schemeClr val="tx1"/>
              </a:solidFill>
              <a:round/>
              <a:headEnd/>
              <a:tailEnd/>
            </a:ln>
            <a:effectLst/>
          </p:spPr>
          <p:txBody>
            <a:bodyPr/>
            <a:lstStyle/>
            <a:p>
              <a:endParaRPr lang="en-US"/>
            </a:p>
          </p:txBody>
        </p:sp>
        <p:grpSp>
          <p:nvGrpSpPr>
            <p:cNvPr id="40" name="Group 114"/>
            <p:cNvGrpSpPr>
              <a:grpSpLocks/>
            </p:cNvGrpSpPr>
            <p:nvPr/>
          </p:nvGrpSpPr>
          <p:grpSpPr bwMode="auto">
            <a:xfrm>
              <a:off x="2152" y="430"/>
              <a:ext cx="1533" cy="3738"/>
              <a:chOff x="2150" y="428"/>
              <a:chExt cx="1533" cy="3738"/>
            </a:xfrm>
          </p:grpSpPr>
          <p:sp>
            <p:nvSpPr>
              <p:cNvPr id="46" name="Text Box 115"/>
              <p:cNvSpPr txBox="1">
                <a:spLocks noChangeArrowheads="1"/>
              </p:cNvSpPr>
              <p:nvPr/>
            </p:nvSpPr>
            <p:spPr bwMode="auto">
              <a:xfrm>
                <a:off x="2848" y="1728"/>
                <a:ext cx="192" cy="288"/>
              </a:xfrm>
              <a:prstGeom prst="rect">
                <a:avLst/>
              </a:prstGeom>
              <a:noFill/>
              <a:ln w="9525" algn="ctr">
                <a:noFill/>
                <a:miter lim="800000"/>
                <a:headEnd/>
                <a:tailEnd/>
              </a:ln>
              <a:effectLst/>
            </p:spPr>
            <p:txBody>
              <a:bodyPr wrap="none">
                <a:spAutoFit/>
              </a:bodyPr>
              <a:lstStyle/>
              <a:p>
                <a:r>
                  <a:rPr lang="fr-FR" sz="2400"/>
                  <a:t>t</a:t>
                </a:r>
              </a:p>
            </p:txBody>
          </p:sp>
          <p:grpSp>
            <p:nvGrpSpPr>
              <p:cNvPr id="42" name="Group 116"/>
              <p:cNvGrpSpPr>
                <a:grpSpLocks/>
              </p:cNvGrpSpPr>
              <p:nvPr/>
            </p:nvGrpSpPr>
            <p:grpSpPr bwMode="auto">
              <a:xfrm>
                <a:off x="2832" y="2376"/>
                <a:ext cx="192" cy="288"/>
                <a:chOff x="2832" y="2376"/>
                <a:chExt cx="192" cy="288"/>
              </a:xfrm>
            </p:grpSpPr>
            <p:sp>
              <p:nvSpPr>
                <p:cNvPr id="56" name="Text Box 117"/>
                <p:cNvSpPr txBox="1">
                  <a:spLocks noChangeArrowheads="1"/>
                </p:cNvSpPr>
                <p:nvPr/>
              </p:nvSpPr>
              <p:spPr bwMode="auto">
                <a:xfrm>
                  <a:off x="2832" y="2376"/>
                  <a:ext cx="192" cy="288"/>
                </a:xfrm>
                <a:prstGeom prst="rect">
                  <a:avLst/>
                </a:prstGeom>
                <a:noFill/>
                <a:ln w="9525" algn="ctr">
                  <a:noFill/>
                  <a:miter lim="800000"/>
                  <a:headEnd/>
                  <a:tailEnd/>
                </a:ln>
                <a:effectLst/>
              </p:spPr>
              <p:txBody>
                <a:bodyPr wrap="none">
                  <a:spAutoFit/>
                </a:bodyPr>
                <a:lstStyle/>
                <a:p>
                  <a:r>
                    <a:rPr lang="fr-FR" sz="2400" dirty="0"/>
                    <a:t>t</a:t>
                  </a:r>
                </a:p>
              </p:txBody>
            </p:sp>
            <p:sp>
              <p:nvSpPr>
                <p:cNvPr id="57" name="Line 118"/>
                <p:cNvSpPr>
                  <a:spLocks noChangeShapeType="1"/>
                </p:cNvSpPr>
                <p:nvPr/>
              </p:nvSpPr>
              <p:spPr bwMode="auto">
                <a:xfrm>
                  <a:off x="2888" y="2424"/>
                  <a:ext cx="80" cy="0"/>
                </a:xfrm>
                <a:prstGeom prst="line">
                  <a:avLst/>
                </a:prstGeom>
                <a:noFill/>
                <a:ln w="28575">
                  <a:solidFill>
                    <a:schemeClr val="tx1"/>
                  </a:solidFill>
                  <a:round/>
                  <a:headEnd/>
                  <a:tailEnd/>
                </a:ln>
                <a:effectLst/>
              </p:spPr>
              <p:txBody>
                <a:bodyPr/>
                <a:lstStyle/>
                <a:p>
                  <a:endParaRPr lang="en-US"/>
                </a:p>
              </p:txBody>
            </p:sp>
          </p:grpSp>
          <p:sp>
            <p:nvSpPr>
              <p:cNvPr id="48" name="Text Box 119"/>
              <p:cNvSpPr txBox="1">
                <a:spLocks noChangeArrowheads="1"/>
              </p:cNvSpPr>
              <p:nvPr/>
            </p:nvSpPr>
            <p:spPr bwMode="auto">
              <a:xfrm>
                <a:off x="2512" y="3096"/>
                <a:ext cx="216" cy="250"/>
              </a:xfrm>
              <a:prstGeom prst="rect">
                <a:avLst/>
              </a:prstGeom>
              <a:noFill/>
              <a:ln w="9525" algn="ctr">
                <a:noFill/>
                <a:miter lim="800000"/>
                <a:headEnd/>
                <a:tailEnd/>
              </a:ln>
              <a:effectLst/>
            </p:spPr>
            <p:txBody>
              <a:bodyPr wrap="none">
                <a:spAutoFit/>
              </a:bodyPr>
              <a:lstStyle/>
              <a:p>
                <a:r>
                  <a:rPr lang="fr-FR" sz="2000"/>
                  <a:t>b</a:t>
                </a:r>
              </a:p>
            </p:txBody>
          </p:sp>
          <p:sp>
            <p:nvSpPr>
              <p:cNvPr id="49" name="Text Box 120"/>
              <p:cNvSpPr txBox="1">
                <a:spLocks noChangeArrowheads="1"/>
              </p:cNvSpPr>
              <p:nvPr/>
            </p:nvSpPr>
            <p:spPr bwMode="auto">
              <a:xfrm>
                <a:off x="3150" y="3148"/>
                <a:ext cx="287" cy="250"/>
              </a:xfrm>
              <a:prstGeom prst="rect">
                <a:avLst/>
              </a:prstGeom>
              <a:noFill/>
              <a:ln w="9525" algn="ctr">
                <a:noFill/>
                <a:miter lim="800000"/>
                <a:headEnd/>
                <a:tailEnd/>
              </a:ln>
              <a:effectLst/>
            </p:spPr>
            <p:txBody>
              <a:bodyPr wrap="none">
                <a:spAutoFit/>
              </a:bodyPr>
              <a:lstStyle/>
              <a:p>
                <a:r>
                  <a:rPr lang="fr-FR" sz="2000"/>
                  <a:t>w</a:t>
                </a:r>
                <a:r>
                  <a:rPr lang="fr-FR" sz="1600" baseline="30000"/>
                  <a:t>-</a:t>
                </a:r>
              </a:p>
            </p:txBody>
          </p:sp>
          <p:sp>
            <p:nvSpPr>
              <p:cNvPr id="50" name="Text Box 121"/>
              <p:cNvSpPr txBox="1">
                <a:spLocks noChangeArrowheads="1"/>
              </p:cNvSpPr>
              <p:nvPr/>
            </p:nvSpPr>
            <p:spPr bwMode="auto">
              <a:xfrm>
                <a:off x="2942" y="3916"/>
                <a:ext cx="258" cy="250"/>
              </a:xfrm>
              <a:prstGeom prst="rect">
                <a:avLst/>
              </a:prstGeom>
              <a:noFill/>
              <a:ln w="9525" algn="ctr">
                <a:noFill/>
                <a:miter lim="800000"/>
                <a:headEnd/>
                <a:tailEnd/>
              </a:ln>
              <a:effectLst/>
            </p:spPr>
            <p:txBody>
              <a:bodyPr wrap="none">
                <a:spAutoFit/>
              </a:bodyPr>
              <a:lstStyle/>
              <a:p>
                <a:r>
                  <a:rPr lang="fr-FR" sz="2000"/>
                  <a:t>e</a:t>
                </a:r>
                <a:r>
                  <a:rPr lang="fr-FR" sz="2000" baseline="30000"/>
                  <a:t>-</a:t>
                </a:r>
              </a:p>
            </p:txBody>
          </p:sp>
          <p:sp>
            <p:nvSpPr>
              <p:cNvPr id="51" name="Text Box 122"/>
              <p:cNvSpPr txBox="1">
                <a:spLocks noChangeArrowheads="1"/>
              </p:cNvSpPr>
              <p:nvPr/>
            </p:nvSpPr>
            <p:spPr bwMode="auto">
              <a:xfrm>
                <a:off x="3422" y="3909"/>
                <a:ext cx="261" cy="250"/>
              </a:xfrm>
              <a:prstGeom prst="rect">
                <a:avLst/>
              </a:prstGeom>
              <a:noFill/>
              <a:ln w="9525" algn="ctr">
                <a:noFill/>
                <a:miter lim="800000"/>
                <a:headEnd/>
                <a:tailEnd/>
              </a:ln>
              <a:effectLst/>
            </p:spPr>
            <p:txBody>
              <a:bodyPr wrap="none">
                <a:spAutoFit/>
              </a:bodyPr>
              <a:lstStyle/>
              <a:p>
                <a:r>
                  <a:rPr lang="fr-FR" sz="2000">
                    <a:sym typeface="Symbol" pitchFamily="18" charset="2"/>
                  </a:rPr>
                  <a:t></a:t>
                </a:r>
                <a:r>
                  <a:rPr lang="fr-FR" sz="2000" baseline="-25000">
                    <a:sym typeface="Symbol" pitchFamily="18" charset="2"/>
                  </a:rPr>
                  <a:t>e</a:t>
                </a:r>
              </a:p>
            </p:txBody>
          </p:sp>
          <p:sp>
            <p:nvSpPr>
              <p:cNvPr id="52" name="Text Box 123"/>
              <p:cNvSpPr txBox="1">
                <a:spLocks noChangeArrowheads="1"/>
              </p:cNvSpPr>
              <p:nvPr/>
            </p:nvSpPr>
            <p:spPr bwMode="auto">
              <a:xfrm>
                <a:off x="3208" y="1048"/>
                <a:ext cx="216" cy="250"/>
              </a:xfrm>
              <a:prstGeom prst="rect">
                <a:avLst/>
              </a:prstGeom>
              <a:noFill/>
              <a:ln w="9525" algn="ctr">
                <a:noFill/>
                <a:miter lim="800000"/>
                <a:headEnd/>
                <a:tailEnd/>
              </a:ln>
              <a:effectLst/>
            </p:spPr>
            <p:txBody>
              <a:bodyPr wrap="none">
                <a:spAutoFit/>
              </a:bodyPr>
              <a:lstStyle/>
              <a:p>
                <a:r>
                  <a:rPr lang="fr-FR" sz="2000"/>
                  <a:t>b</a:t>
                </a:r>
              </a:p>
            </p:txBody>
          </p:sp>
          <p:sp>
            <p:nvSpPr>
              <p:cNvPr id="53" name="Text Box 124"/>
              <p:cNvSpPr txBox="1">
                <a:spLocks noChangeArrowheads="1"/>
              </p:cNvSpPr>
              <p:nvPr/>
            </p:nvSpPr>
            <p:spPr bwMode="auto">
              <a:xfrm>
                <a:off x="2502" y="1020"/>
                <a:ext cx="319" cy="250"/>
              </a:xfrm>
              <a:prstGeom prst="rect">
                <a:avLst/>
              </a:prstGeom>
              <a:noFill/>
              <a:ln w="9525" algn="ctr">
                <a:noFill/>
                <a:miter lim="800000"/>
                <a:headEnd/>
                <a:tailEnd/>
              </a:ln>
              <a:effectLst/>
            </p:spPr>
            <p:txBody>
              <a:bodyPr wrap="none">
                <a:spAutoFit/>
              </a:bodyPr>
              <a:lstStyle/>
              <a:p>
                <a:r>
                  <a:rPr lang="fr-FR" sz="2000"/>
                  <a:t>w</a:t>
                </a:r>
                <a:r>
                  <a:rPr lang="fr-FR" sz="1600" baseline="30000"/>
                  <a:t>+</a:t>
                </a:r>
              </a:p>
            </p:txBody>
          </p:sp>
          <p:sp>
            <p:nvSpPr>
              <p:cNvPr id="54" name="Text Box 125"/>
              <p:cNvSpPr txBox="1">
                <a:spLocks noChangeArrowheads="1"/>
              </p:cNvSpPr>
              <p:nvPr/>
            </p:nvSpPr>
            <p:spPr bwMode="auto">
              <a:xfrm>
                <a:off x="2150" y="436"/>
                <a:ext cx="217" cy="250"/>
              </a:xfrm>
              <a:prstGeom prst="rect">
                <a:avLst/>
              </a:prstGeom>
              <a:noFill/>
              <a:ln w="9525" algn="ctr">
                <a:noFill/>
                <a:miter lim="800000"/>
                <a:headEnd/>
                <a:tailEnd/>
              </a:ln>
              <a:effectLst/>
            </p:spPr>
            <p:txBody>
              <a:bodyPr wrap="none">
                <a:spAutoFit/>
              </a:bodyPr>
              <a:lstStyle/>
              <a:p>
                <a:r>
                  <a:rPr lang="fr-FR" sz="2000"/>
                  <a:t>u</a:t>
                </a:r>
                <a:endParaRPr lang="fr-FR" sz="2000" baseline="30000"/>
              </a:p>
            </p:txBody>
          </p:sp>
          <p:sp>
            <p:nvSpPr>
              <p:cNvPr id="55" name="Text Box 126"/>
              <p:cNvSpPr txBox="1">
                <a:spLocks noChangeArrowheads="1"/>
              </p:cNvSpPr>
              <p:nvPr/>
            </p:nvSpPr>
            <p:spPr bwMode="auto">
              <a:xfrm>
                <a:off x="2630" y="428"/>
                <a:ext cx="216" cy="250"/>
              </a:xfrm>
              <a:prstGeom prst="rect">
                <a:avLst/>
              </a:prstGeom>
              <a:noFill/>
              <a:ln w="9525" algn="ctr">
                <a:noFill/>
                <a:miter lim="800000"/>
                <a:headEnd/>
                <a:tailEnd/>
              </a:ln>
              <a:effectLst/>
            </p:spPr>
            <p:txBody>
              <a:bodyPr wrap="none">
                <a:spAutoFit/>
              </a:bodyPr>
              <a:lstStyle/>
              <a:p>
                <a:r>
                  <a:rPr lang="fr-FR" sz="2000">
                    <a:sym typeface="Symbol" pitchFamily="18" charset="2"/>
                  </a:rPr>
                  <a:t>d</a:t>
                </a:r>
                <a:endParaRPr lang="fr-FR" sz="2000" baseline="-25000">
                  <a:sym typeface="Symbol" pitchFamily="18" charset="2"/>
                </a:endParaRPr>
              </a:p>
            </p:txBody>
          </p:sp>
        </p:grpSp>
        <p:grpSp>
          <p:nvGrpSpPr>
            <p:cNvPr id="43" name="Group 127"/>
            <p:cNvGrpSpPr>
              <a:grpSpLocks/>
            </p:cNvGrpSpPr>
            <p:nvPr/>
          </p:nvGrpSpPr>
          <p:grpSpPr bwMode="auto">
            <a:xfrm>
              <a:off x="2688" y="472"/>
              <a:ext cx="888" cy="3520"/>
              <a:chOff x="536" y="456"/>
              <a:chExt cx="888" cy="3520"/>
            </a:xfrm>
          </p:grpSpPr>
          <p:sp>
            <p:nvSpPr>
              <p:cNvPr id="44" name="Line 128"/>
              <p:cNvSpPr>
                <a:spLocks noChangeShapeType="1"/>
              </p:cNvSpPr>
              <p:nvPr/>
            </p:nvSpPr>
            <p:spPr bwMode="auto">
              <a:xfrm>
                <a:off x="1328" y="3976"/>
                <a:ext cx="96" cy="0"/>
              </a:xfrm>
              <a:prstGeom prst="line">
                <a:avLst/>
              </a:prstGeom>
              <a:noFill/>
              <a:ln w="28575">
                <a:solidFill>
                  <a:schemeClr val="tx1"/>
                </a:solidFill>
                <a:round/>
                <a:headEnd/>
                <a:tailEnd/>
              </a:ln>
              <a:effectLst/>
            </p:spPr>
            <p:txBody>
              <a:bodyPr/>
              <a:lstStyle/>
              <a:p>
                <a:endParaRPr lang="en-US"/>
              </a:p>
            </p:txBody>
          </p:sp>
          <p:sp>
            <p:nvSpPr>
              <p:cNvPr id="45" name="Line 129"/>
              <p:cNvSpPr>
                <a:spLocks noChangeShapeType="1"/>
              </p:cNvSpPr>
              <p:nvPr/>
            </p:nvSpPr>
            <p:spPr bwMode="auto">
              <a:xfrm>
                <a:off x="536" y="456"/>
                <a:ext cx="96" cy="0"/>
              </a:xfrm>
              <a:prstGeom prst="line">
                <a:avLst/>
              </a:prstGeom>
              <a:noFill/>
              <a:ln w="28575">
                <a:solidFill>
                  <a:schemeClr val="tx1"/>
                </a:solidFill>
                <a:round/>
                <a:headEnd/>
                <a:tailEnd/>
              </a:ln>
              <a:effec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grpId="0" nodeType="clickEffect">
                                  <p:stCondLst>
                                    <p:cond delay="0"/>
                                  </p:stCondLst>
                                  <p:childTnLst>
                                    <p:animMotion origin="layout" path="M -3.88889E-6 -7.51445E-7 L 0.46598 -7.51445E-7 " pathEditMode="relative" rAng="0" ptsTypes="AA">
                                      <p:cBhvr>
                                        <p:cTn id="6" dur="1000" fill="hold"/>
                                        <p:tgtEl>
                                          <p:spTgt spid="5"/>
                                        </p:tgtEl>
                                        <p:attrNameLst>
                                          <p:attrName>ppt_x</p:attrName>
                                          <p:attrName>ppt_y</p:attrName>
                                        </p:attrNameLst>
                                      </p:cBhvr>
                                      <p:rCtr x="233" y="0"/>
                                    </p:animMotion>
                                  </p:childTnLst>
                                </p:cTn>
                              </p:par>
                              <p:par>
                                <p:cTn id="7" presetID="35" presetClass="path" presetSubtype="0" accel="50000" fill="hold" grpId="0" nodeType="withEffect">
                                  <p:stCondLst>
                                    <p:cond delay="0"/>
                                  </p:stCondLst>
                                  <p:childTnLst>
                                    <p:animMotion origin="layout" path="M 0.00556 -2.22222E-6 L -0.45555 -2.22222E-6 " pathEditMode="relative" rAng="0" ptsTypes="AA">
                                      <p:cBhvr>
                                        <p:cTn id="8" dur="1000" fill="hold"/>
                                        <p:tgtEl>
                                          <p:spTgt spid="6"/>
                                        </p:tgtEl>
                                        <p:attrNameLst>
                                          <p:attrName>ppt_x</p:attrName>
                                          <p:attrName>ppt_y</p:attrName>
                                        </p:attrNameLst>
                                      </p:cBhvr>
                                      <p:rCtr x="-231" y="0"/>
                                    </p:animMotion>
                                  </p:childTnLst>
                                </p:cTn>
                              </p:par>
                            </p:childTnLst>
                          </p:cTn>
                        </p:par>
                        <p:par>
                          <p:cTn id="9" fill="hold">
                            <p:stCondLst>
                              <p:cond delay="1000"/>
                            </p:stCondLst>
                            <p:childTnLst>
                              <p:par>
                                <p:cTn id="10" presetID="1" presetClass="exit" presetSubtype="0" fill="hold" grpId="1"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26"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80">
                                          <p:stCondLst>
                                            <p:cond delay="0"/>
                                          </p:stCondLst>
                                        </p:cTn>
                                        <p:tgtEl>
                                          <p:spTgt spid="35"/>
                                        </p:tgtEl>
                                      </p:cBhvr>
                                    </p:animEffect>
                                    <p:anim calcmode="lin" valueType="num">
                                      <p:cBhvr>
                                        <p:cTn id="2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5" dur="26">
                                          <p:stCondLst>
                                            <p:cond delay="650"/>
                                          </p:stCondLst>
                                        </p:cTn>
                                        <p:tgtEl>
                                          <p:spTgt spid="35"/>
                                        </p:tgtEl>
                                      </p:cBhvr>
                                      <p:to x="100000" y="60000"/>
                                    </p:animScale>
                                    <p:animScale>
                                      <p:cBhvr>
                                        <p:cTn id="26" dur="166" decel="50000">
                                          <p:stCondLst>
                                            <p:cond delay="676"/>
                                          </p:stCondLst>
                                        </p:cTn>
                                        <p:tgtEl>
                                          <p:spTgt spid="35"/>
                                        </p:tgtEl>
                                      </p:cBhvr>
                                      <p:to x="100000" y="100000"/>
                                    </p:animScale>
                                    <p:animScale>
                                      <p:cBhvr>
                                        <p:cTn id="27" dur="26">
                                          <p:stCondLst>
                                            <p:cond delay="1312"/>
                                          </p:stCondLst>
                                        </p:cTn>
                                        <p:tgtEl>
                                          <p:spTgt spid="35"/>
                                        </p:tgtEl>
                                      </p:cBhvr>
                                      <p:to x="100000" y="80000"/>
                                    </p:animScale>
                                    <p:animScale>
                                      <p:cBhvr>
                                        <p:cTn id="28" dur="166" decel="50000">
                                          <p:stCondLst>
                                            <p:cond delay="1338"/>
                                          </p:stCondLst>
                                        </p:cTn>
                                        <p:tgtEl>
                                          <p:spTgt spid="35"/>
                                        </p:tgtEl>
                                      </p:cBhvr>
                                      <p:to x="100000" y="100000"/>
                                    </p:animScale>
                                    <p:animScale>
                                      <p:cBhvr>
                                        <p:cTn id="29" dur="26">
                                          <p:stCondLst>
                                            <p:cond delay="1642"/>
                                          </p:stCondLst>
                                        </p:cTn>
                                        <p:tgtEl>
                                          <p:spTgt spid="35"/>
                                        </p:tgtEl>
                                      </p:cBhvr>
                                      <p:to x="100000" y="90000"/>
                                    </p:animScale>
                                    <p:animScale>
                                      <p:cBhvr>
                                        <p:cTn id="30" dur="166" decel="50000">
                                          <p:stCondLst>
                                            <p:cond delay="1668"/>
                                          </p:stCondLst>
                                        </p:cTn>
                                        <p:tgtEl>
                                          <p:spTgt spid="35"/>
                                        </p:tgtEl>
                                      </p:cBhvr>
                                      <p:to x="100000" y="100000"/>
                                    </p:animScale>
                                    <p:animScale>
                                      <p:cBhvr>
                                        <p:cTn id="31" dur="26">
                                          <p:stCondLst>
                                            <p:cond delay="1808"/>
                                          </p:stCondLst>
                                        </p:cTn>
                                        <p:tgtEl>
                                          <p:spTgt spid="35"/>
                                        </p:tgtEl>
                                      </p:cBhvr>
                                      <p:to x="100000" y="95000"/>
                                    </p:animScale>
                                    <p:animScale>
                                      <p:cBhvr>
                                        <p:cTn id="32" dur="166" decel="50000">
                                          <p:stCondLst>
                                            <p:cond delay="1834"/>
                                          </p:stCondLst>
                                        </p:cTn>
                                        <p:tgtEl>
                                          <p:spTgt spid="35"/>
                                        </p:tgtEl>
                                      </p:cBhvr>
                                      <p:to x="100000" y="100000"/>
                                    </p:animScale>
                                  </p:childTnLst>
                                </p:cTn>
                              </p:par>
                            </p:childTnLst>
                          </p:cTn>
                        </p:par>
                        <p:par>
                          <p:cTn id="33" fill="hold">
                            <p:stCondLst>
                              <p:cond delay="3000"/>
                            </p:stCondLst>
                            <p:childTnLst>
                              <p:par>
                                <p:cTn id="34" presetID="9" presetClass="entr" presetSubtype="0" fill="hold" grpId="0" nodeType="afterEffect" nodePh="1">
                                  <p:stCondLst>
                                    <p:cond delay="0"/>
                                  </p:stCondLst>
                                  <p:endCondLst>
                                    <p:cond evt="begin" delay="0">
                                      <p:tn val="34"/>
                                    </p:cond>
                                  </p:endCondLst>
                                  <p:childTnLst>
                                    <p:set>
                                      <p:cBhvr>
                                        <p:cTn id="35" dur="1" fill="hold">
                                          <p:stCondLst>
                                            <p:cond delay="0"/>
                                          </p:stCondLst>
                                        </p:cTn>
                                        <p:tgtEl>
                                          <p:spTgt spid="34"/>
                                        </p:tgtEl>
                                        <p:attrNameLst>
                                          <p:attrName>style.visibility</p:attrName>
                                        </p:attrNameLst>
                                      </p:cBhvr>
                                      <p:to>
                                        <p:strVal val="visible"/>
                                      </p:to>
                                    </p:set>
                                    <p:animEffect transition="in" filter="dissolv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2000"/>
                                        <p:tgtEl>
                                          <p:spTgt spid="35"/>
                                        </p:tgtEl>
                                      </p:cBhvr>
                                    </p:animEffect>
                                    <p:set>
                                      <p:cBhvr>
                                        <p:cTn id="41" dur="1" fill="hold">
                                          <p:stCondLst>
                                            <p:cond delay="1999"/>
                                          </p:stCondLst>
                                        </p:cTn>
                                        <p:tgtEl>
                                          <p:spTgt spid="35"/>
                                        </p:tgtEl>
                                        <p:attrNameLst>
                                          <p:attrName>style.visibility</p:attrName>
                                        </p:attrNameLst>
                                      </p:cBhvr>
                                      <p:to>
                                        <p:strVal val="hidden"/>
                                      </p:to>
                                    </p:set>
                                  </p:childTnLst>
                                </p:cTn>
                              </p:par>
                              <p:par>
                                <p:cTn id="42" presetID="10" presetClass="exit" presetSubtype="0" fill="hold" grpId="1" nodeType="withEffect" nodePh="1">
                                  <p:stCondLst>
                                    <p:cond delay="0"/>
                                  </p:stCondLst>
                                  <p:endCondLst>
                                    <p:cond evt="begin" delay="0">
                                      <p:tn val="42"/>
                                    </p:cond>
                                  </p:endCondLst>
                                  <p:childTnLst>
                                    <p:animEffect transition="out" filter="fade">
                                      <p:cBhvr>
                                        <p:cTn id="43" dur="2000"/>
                                        <p:tgtEl>
                                          <p:spTgt spid="34"/>
                                        </p:tgtEl>
                                      </p:cBhvr>
                                    </p:animEffect>
                                    <p:set>
                                      <p:cBhvr>
                                        <p:cTn id="44" dur="1" fill="hold">
                                          <p:stCondLst>
                                            <p:cond delay="1999"/>
                                          </p:stCondLst>
                                        </p:cTn>
                                        <p:tgtEl>
                                          <p:spTgt spid="3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par>
                                <p:cTn id="48" presetID="9"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dissolve">
                                      <p:cBhvr>
                                        <p:cTn id="50" dur="500"/>
                                        <p:tgtEl>
                                          <p:spTgt spid="8"/>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dissolv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up)">
                                      <p:cBhvr>
                                        <p:cTn id="58" dur="2000"/>
                                        <p:tgtEl>
                                          <p:spTgt spid="3"/>
                                        </p:tgtEl>
                                      </p:cBhvr>
                                    </p:animEffect>
                                  </p:childTnLst>
                                </p:cTn>
                              </p:par>
                              <p:par>
                                <p:cTn id="59" presetID="2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20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9" grpId="0" animBg="1"/>
      <p:bldP spid="34" grpId="0"/>
      <p:bldP spid="3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17</a:t>
            </a:fld>
            <a:endParaRPr lang="fr-FR"/>
          </a:p>
        </p:txBody>
      </p:sp>
      <p:pic>
        <p:nvPicPr>
          <p:cNvPr id="5" name="Picture 3" descr="jpg_11_003"/>
          <p:cNvPicPr>
            <a:picLocks noChangeAspect="1" noChangeArrowheads="1"/>
          </p:cNvPicPr>
          <p:nvPr/>
        </p:nvPicPr>
        <p:blipFill>
          <a:blip r:embed="rId2" cstate="print"/>
          <a:srcRect/>
          <a:stretch>
            <a:fillRect/>
          </a:stretch>
        </p:blipFill>
        <p:spPr bwMode="auto">
          <a:xfrm>
            <a:off x="341188" y="777949"/>
            <a:ext cx="8623300" cy="6467475"/>
          </a:xfrm>
          <a:prstGeom prst="rect">
            <a:avLst/>
          </a:prstGeom>
          <a:noFill/>
        </p:spPr>
      </p:pic>
      <p:sp>
        <p:nvSpPr>
          <p:cNvPr id="6" name="Text Box 6"/>
          <p:cNvSpPr txBox="1">
            <a:spLocks noChangeArrowheads="1"/>
          </p:cNvSpPr>
          <p:nvPr/>
        </p:nvSpPr>
        <p:spPr bwMode="auto">
          <a:xfrm>
            <a:off x="0" y="-3576"/>
            <a:ext cx="9108504" cy="1200328"/>
          </a:xfrm>
          <a:prstGeom prst="rect">
            <a:avLst/>
          </a:prstGeom>
          <a:solidFill>
            <a:srgbClr val="FFFFFF"/>
          </a:solidFill>
          <a:ln w="25400" cap="flat" cmpd="sng" algn="ctr">
            <a:noFill/>
            <a:prstDash val="solid"/>
            <a:round/>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square">
            <a:prstTxWarp prst="textNoShape">
              <a:avLst/>
            </a:prstTxWarp>
            <a:spAutoFit/>
          </a:bodyPr>
          <a:lstStyle/>
          <a:p>
            <a:pPr lvl="1" eaLnBrk="0" hangingPunct="0">
              <a:defRPr/>
            </a:pPr>
            <a:r>
              <a:rPr lang="fr-FR" sz="2400" b="1" dirty="0" smtClean="0">
                <a:solidFill>
                  <a:srgbClr val="FF0000"/>
                </a:solidFill>
                <a:latin typeface="Tahoma"/>
                <a:ea typeface="ＭＳ Ｐゴシック" charset="-128"/>
                <a:cs typeface="Tahoma"/>
              </a:rPr>
              <a:t>L</a:t>
            </a:r>
            <a:r>
              <a:rPr lang="fr-FR" sz="2400" b="1" dirty="0" smtClean="0">
                <a:solidFill>
                  <a:schemeClr val="tx1"/>
                </a:solidFill>
                <a:latin typeface="Tahoma"/>
                <a:ea typeface="ＭＳ Ｐゴシック" charset="-128"/>
                <a:cs typeface="Tahoma"/>
              </a:rPr>
              <a:t>arge </a:t>
            </a:r>
            <a:r>
              <a:rPr lang="fr-FR" sz="2400" b="1" dirty="0">
                <a:solidFill>
                  <a:schemeClr val="tx1"/>
                </a:solidFill>
                <a:latin typeface="Tahoma"/>
                <a:ea typeface="ＭＳ Ｐゴシック" charset="-128"/>
                <a:cs typeface="Tahoma"/>
              </a:rPr>
              <a:t>:</a:t>
            </a:r>
            <a:r>
              <a:rPr lang="fr-FR" sz="2400" b="1" dirty="0" smtClean="0">
                <a:solidFill>
                  <a:schemeClr val="tx1"/>
                </a:solidFill>
                <a:latin typeface="Tahoma"/>
                <a:ea typeface="ＭＳ Ｐゴシック" charset="-128"/>
                <a:cs typeface="Tahoma"/>
              </a:rPr>
              <a:t>  </a:t>
            </a:r>
            <a:r>
              <a:rPr lang="fr-FR" sz="2400" dirty="0" smtClean="0">
                <a:solidFill>
                  <a:schemeClr val="tx1"/>
                </a:solidFill>
                <a:latin typeface="Tahoma"/>
                <a:ea typeface="ＭＳ Ｐゴシック" charset="-128"/>
                <a:cs typeface="Tahoma"/>
              </a:rPr>
              <a:t>tunnel </a:t>
            </a:r>
            <a:r>
              <a:rPr lang="fr-FR" sz="2400" dirty="0">
                <a:solidFill>
                  <a:schemeClr val="tx1"/>
                </a:solidFill>
                <a:latin typeface="Tahoma"/>
                <a:ea typeface="ＭＳ Ｐゴシック" charset="-128"/>
                <a:cs typeface="Tahoma"/>
              </a:rPr>
              <a:t>de 27 km de circonférence </a:t>
            </a:r>
            <a:endParaRPr lang="fr-FR" sz="2400" dirty="0" smtClean="0">
              <a:solidFill>
                <a:schemeClr val="tx1"/>
              </a:solidFill>
              <a:latin typeface="Tahoma"/>
              <a:ea typeface="ＭＳ Ｐゴシック" charset="-128"/>
              <a:cs typeface="Tahoma"/>
            </a:endParaRPr>
          </a:p>
          <a:p>
            <a:pPr lvl="1" eaLnBrk="0" hangingPunct="0">
              <a:defRPr/>
            </a:pPr>
            <a:r>
              <a:rPr lang="fr-FR" sz="2400" b="1" dirty="0" smtClean="0">
                <a:solidFill>
                  <a:srgbClr val="FF0000"/>
                </a:solidFill>
                <a:latin typeface="Tahoma"/>
                <a:ea typeface="ＭＳ Ｐゴシック" charset="-128"/>
                <a:cs typeface="Tahoma"/>
              </a:rPr>
              <a:t>H</a:t>
            </a:r>
            <a:r>
              <a:rPr lang="fr-FR" sz="2400" b="1" dirty="0" smtClean="0">
                <a:solidFill>
                  <a:srgbClr val="000000"/>
                </a:solidFill>
                <a:latin typeface="Tahoma"/>
                <a:ea typeface="ＭＳ Ｐゴシック" charset="-128"/>
                <a:cs typeface="Tahoma"/>
              </a:rPr>
              <a:t>adron :  </a:t>
            </a:r>
            <a:r>
              <a:rPr lang="fr-FR" sz="2400" dirty="0" smtClean="0">
                <a:solidFill>
                  <a:srgbClr val="000000"/>
                </a:solidFill>
                <a:latin typeface="Tahoma"/>
                <a:ea typeface="ＭＳ Ｐゴシック" charset="-128"/>
                <a:cs typeface="Tahoma"/>
              </a:rPr>
              <a:t>i.e. des </a:t>
            </a:r>
            <a:r>
              <a:rPr lang="fr-FR" sz="2400" dirty="0">
                <a:solidFill>
                  <a:srgbClr val="000000"/>
                </a:solidFill>
                <a:latin typeface="Tahoma"/>
                <a:ea typeface="ＭＳ Ｐゴシック" charset="-128"/>
                <a:cs typeface="Tahoma"/>
              </a:rPr>
              <a:t>protons </a:t>
            </a:r>
            <a:r>
              <a:rPr lang="fr-FR" sz="2400" dirty="0" smtClean="0">
                <a:solidFill>
                  <a:srgbClr val="000000"/>
                </a:solidFill>
                <a:latin typeface="Tahoma"/>
                <a:ea typeface="ＭＳ Ｐゴシック" charset="-128"/>
                <a:cs typeface="Tahoma"/>
              </a:rPr>
              <a:t>(ou des ions de Plomb)</a:t>
            </a:r>
            <a:endParaRPr lang="fr-FR" sz="2400" dirty="0">
              <a:solidFill>
                <a:srgbClr val="000000"/>
              </a:solidFill>
              <a:latin typeface="Tahoma"/>
              <a:ea typeface="ＭＳ Ｐゴシック" charset="-128"/>
              <a:cs typeface="Tahoma"/>
            </a:endParaRPr>
          </a:p>
          <a:p>
            <a:pPr lvl="1" eaLnBrk="0" hangingPunct="0">
              <a:defRPr/>
            </a:pPr>
            <a:r>
              <a:rPr lang="fr-FR" sz="2400" b="1" dirty="0" err="1" smtClean="0">
                <a:solidFill>
                  <a:srgbClr val="FF0000"/>
                </a:solidFill>
                <a:latin typeface="Tahoma"/>
                <a:ea typeface="ＭＳ Ｐゴシック" charset="-128"/>
                <a:cs typeface="Tahoma"/>
              </a:rPr>
              <a:t>C</a:t>
            </a:r>
            <a:r>
              <a:rPr lang="fr-FR" sz="2400" b="1" dirty="0" err="1" smtClean="0">
                <a:solidFill>
                  <a:srgbClr val="000000"/>
                </a:solidFill>
                <a:latin typeface="Tahoma"/>
                <a:ea typeface="ＭＳ Ｐゴシック" charset="-128"/>
                <a:cs typeface="Tahoma"/>
              </a:rPr>
              <a:t>ollider</a:t>
            </a:r>
            <a:r>
              <a:rPr lang="fr-FR" sz="2400" b="1" dirty="0" smtClean="0">
                <a:solidFill>
                  <a:srgbClr val="000000"/>
                </a:solidFill>
                <a:latin typeface="Tahoma"/>
                <a:ea typeface="ＭＳ Ｐゴシック" charset="-128"/>
                <a:cs typeface="Tahoma"/>
              </a:rPr>
              <a:t> :  </a:t>
            </a:r>
            <a:r>
              <a:rPr lang="fr-FR" sz="2400" dirty="0" smtClean="0">
                <a:solidFill>
                  <a:srgbClr val="000000"/>
                </a:solidFill>
                <a:latin typeface="Tahoma"/>
                <a:ea typeface="ＭＳ Ｐゴシック" charset="-128"/>
                <a:cs typeface="Tahoma"/>
              </a:rPr>
              <a:t>violentes </a:t>
            </a:r>
            <a:r>
              <a:rPr lang="fr-FR" sz="2400" dirty="0">
                <a:solidFill>
                  <a:srgbClr val="000000"/>
                </a:solidFill>
                <a:latin typeface="Tahoma"/>
                <a:ea typeface="ＭＳ Ｐゴシック" charset="-128"/>
                <a:cs typeface="Tahoma"/>
              </a:rPr>
              <a:t>collisions</a:t>
            </a:r>
            <a:r>
              <a:rPr lang="fr-FR" sz="2400" dirty="0" smtClean="0">
                <a:solidFill>
                  <a:srgbClr val="000000"/>
                </a:solidFill>
                <a:latin typeface="Tahoma"/>
                <a:ea typeface="ＭＳ Ｐゴシック" charset="-128"/>
                <a:cs typeface="Tahoma"/>
              </a:rPr>
              <a:t> frontales</a:t>
            </a:r>
            <a:endParaRPr lang="fr-FR" sz="2400" dirty="0">
              <a:solidFill>
                <a:srgbClr val="000000"/>
              </a:solidFill>
              <a:latin typeface="Tahoma"/>
              <a:ea typeface="ＭＳ Ｐゴシック" charset="-128"/>
              <a:cs typeface="Tahoma"/>
            </a:endParaRPr>
          </a:p>
        </p:txBody>
      </p:sp>
      <p:pic>
        <p:nvPicPr>
          <p:cNvPr id="90114" name="Picture 2" descr="http://www.futura-sciences.com/uploads/tx_oxcsfutura/CE0085M_06.jpg"/>
          <p:cNvPicPr>
            <a:picLocks noChangeAspect="1" noChangeArrowheads="1"/>
          </p:cNvPicPr>
          <p:nvPr/>
        </p:nvPicPr>
        <p:blipFill>
          <a:blip r:embed="rId3" cstate="print"/>
          <a:srcRect/>
          <a:stretch>
            <a:fillRect/>
          </a:stretch>
        </p:blipFill>
        <p:spPr bwMode="auto">
          <a:xfrm>
            <a:off x="6300192" y="908720"/>
            <a:ext cx="2667000" cy="1475740"/>
          </a:xfrm>
          <a:prstGeom prst="rect">
            <a:avLst/>
          </a:prstGeom>
          <a:noFill/>
        </p:spPr>
      </p:pic>
      <p:sp>
        <p:nvSpPr>
          <p:cNvPr id="8" name="Rectangle 7"/>
          <p:cNvSpPr/>
          <p:nvPr/>
        </p:nvSpPr>
        <p:spPr>
          <a:xfrm>
            <a:off x="4526280" y="5770592"/>
            <a:ext cx="4248472" cy="929485"/>
          </a:xfrm>
          <a:prstGeom prst="rect">
            <a:avLst/>
          </a:prstGeom>
          <a:solidFill>
            <a:schemeClr val="bg1"/>
          </a:solidFill>
          <a:ln w="25400">
            <a:solidFill>
              <a:schemeClr val="tx1"/>
            </a:solidFill>
          </a:ln>
        </p:spPr>
        <p:txBody>
          <a:bodyPr wrap="square">
            <a:spAutoFit/>
          </a:bodyPr>
          <a:lstStyle/>
          <a:p>
            <a:pPr>
              <a:lnSpc>
                <a:spcPct val="80000"/>
              </a:lnSpc>
            </a:pPr>
            <a:r>
              <a:rPr lang="en-US" b="1" dirty="0" smtClean="0">
                <a:latin typeface="Arial Narrow" pitchFamily="34" charset="0"/>
              </a:rPr>
              <a:t>Le LHC: un quart de siècle de </a:t>
            </a:r>
            <a:r>
              <a:rPr lang="en-US" b="1" dirty="0" err="1" smtClean="0">
                <a:latin typeface="Arial Narrow" pitchFamily="34" charset="0"/>
              </a:rPr>
              <a:t>travaux</a:t>
            </a:r>
            <a:endParaRPr lang="en-US" b="1" dirty="0" smtClean="0">
              <a:latin typeface="Arial Narrow" pitchFamily="34" charset="0"/>
            </a:endParaRPr>
          </a:p>
          <a:p>
            <a:pPr lvl="1">
              <a:lnSpc>
                <a:spcPct val="80000"/>
              </a:lnSpc>
            </a:pPr>
            <a:r>
              <a:rPr lang="fr-FR" sz="1600" b="1" dirty="0" smtClean="0">
                <a:latin typeface="Arial Narrow" pitchFamily="34" charset="0"/>
              </a:rPr>
              <a:t>1984	</a:t>
            </a:r>
            <a:r>
              <a:rPr lang="fr-FR" sz="1600" dirty="0" smtClean="0">
                <a:latin typeface="Arial Narrow" pitchFamily="34" charset="0"/>
              </a:rPr>
              <a:t>Etude préliminaire 	</a:t>
            </a:r>
          </a:p>
          <a:p>
            <a:pPr lvl="1">
              <a:lnSpc>
                <a:spcPct val="80000"/>
              </a:lnSpc>
            </a:pPr>
            <a:r>
              <a:rPr lang="fr-FR" sz="1600" b="1" dirty="0" smtClean="0">
                <a:latin typeface="Arial Narrow" pitchFamily="34" charset="0"/>
              </a:rPr>
              <a:t>1994	</a:t>
            </a:r>
            <a:r>
              <a:rPr lang="fr-FR" sz="1600" dirty="0" smtClean="0">
                <a:latin typeface="Arial Narrow" pitchFamily="34" charset="0"/>
              </a:rPr>
              <a:t>Approbation par le conseil du CERN</a:t>
            </a:r>
          </a:p>
          <a:p>
            <a:pPr lvl="1">
              <a:lnSpc>
                <a:spcPct val="80000"/>
              </a:lnSpc>
            </a:pPr>
            <a:r>
              <a:rPr lang="fr-FR" sz="1600" b="1" dirty="0" smtClean="0">
                <a:latin typeface="Arial Narrow" pitchFamily="34" charset="0"/>
                <a:sym typeface="Wingdings" pitchFamily="2" charset="2"/>
              </a:rPr>
              <a:t>30 mars 2010	</a:t>
            </a:r>
            <a:r>
              <a:rPr lang="fr-FR" sz="1600" dirty="0" smtClean="0">
                <a:latin typeface="Arial Narrow" pitchFamily="34" charset="0"/>
                <a:sym typeface="Wingdings" pitchFamily="2" charset="2"/>
              </a:rPr>
              <a:t>premières collisions à 7 </a:t>
            </a:r>
            <a:r>
              <a:rPr lang="fr-FR" sz="1600" dirty="0" err="1" smtClean="0">
                <a:latin typeface="Arial Narrow" pitchFamily="34" charset="0"/>
                <a:sym typeface="Wingdings" pitchFamily="2" charset="2"/>
              </a:rPr>
              <a:t>TeV</a:t>
            </a:r>
            <a:endParaRPr lang="fr-FR" sz="1600" dirty="0">
              <a:latin typeface="Arial Narrow" pitchFamily="34" charset="0"/>
              <a:sym typeface="Wingdings" pitchFamily="2" charset="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Des collaborations </a:t>
            </a:r>
            <a:r>
              <a:rPr lang="en-US" dirty="0" err="1" smtClean="0"/>
              <a:t>planétaires</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18</a:t>
            </a:fld>
            <a:endParaRPr lang="fr-FR"/>
          </a:p>
        </p:txBody>
      </p:sp>
      <p:pic>
        <p:nvPicPr>
          <p:cNvPr id="220162" name="Picture 2"/>
          <p:cNvPicPr>
            <a:picLocks noChangeAspect="1" noChangeArrowheads="1"/>
          </p:cNvPicPr>
          <p:nvPr/>
        </p:nvPicPr>
        <p:blipFill>
          <a:blip r:embed="rId3" cstate="print"/>
          <a:srcRect/>
          <a:stretch>
            <a:fillRect/>
          </a:stretch>
        </p:blipFill>
        <p:spPr bwMode="auto">
          <a:xfrm>
            <a:off x="885825" y="1233488"/>
            <a:ext cx="7372350" cy="4391025"/>
          </a:xfrm>
          <a:prstGeom prst="rect">
            <a:avLst/>
          </a:prstGeom>
          <a:noFill/>
          <a:ln w="9525">
            <a:noFill/>
            <a:miter lim="800000"/>
            <a:headEnd/>
            <a:tailEnd/>
          </a:ln>
        </p:spPr>
      </p:pic>
      <p:pic>
        <p:nvPicPr>
          <p:cNvPr id="220163" name="Picture 3"/>
          <p:cNvPicPr>
            <a:picLocks noChangeAspect="1" noChangeArrowheads="1"/>
          </p:cNvPicPr>
          <p:nvPr/>
        </p:nvPicPr>
        <p:blipFill>
          <a:blip r:embed="rId3" cstate="print"/>
          <a:srcRect/>
          <a:stretch>
            <a:fillRect/>
          </a:stretch>
        </p:blipFill>
        <p:spPr bwMode="auto">
          <a:xfrm>
            <a:off x="508803" y="833199"/>
            <a:ext cx="8478203" cy="5049679"/>
          </a:xfrm>
          <a:prstGeom prst="rect">
            <a:avLst/>
          </a:prstGeom>
          <a:noFill/>
          <a:ln w="9525">
            <a:noFill/>
            <a:miter lim="800000"/>
            <a:headEnd/>
            <a:tailEnd/>
          </a:ln>
        </p:spPr>
      </p:pic>
      <p:sp>
        <p:nvSpPr>
          <p:cNvPr id="7" name="Text Box 3"/>
          <p:cNvSpPr txBox="1">
            <a:spLocks noChangeArrowheads="1"/>
          </p:cNvSpPr>
          <p:nvPr/>
        </p:nvSpPr>
        <p:spPr bwMode="auto">
          <a:xfrm>
            <a:off x="251520" y="561932"/>
            <a:ext cx="4432300" cy="615553"/>
          </a:xfrm>
          <a:prstGeom prst="rect">
            <a:avLst/>
          </a:prstGeom>
          <a:solidFill>
            <a:srgbClr val="3366FF"/>
          </a:solidFill>
          <a:ln w="12700">
            <a:solidFill>
              <a:schemeClr val="tx1"/>
            </a:solidFill>
            <a:miter lim="800000"/>
            <a:headEnd/>
            <a:tailEnd/>
          </a:ln>
        </p:spPr>
        <p:txBody>
          <a:bodyPr wrap="square">
            <a:prstTxWarp prst="textNoShape">
              <a:avLst/>
            </a:prstTxWarp>
            <a:spAutoFit/>
          </a:bodyPr>
          <a:lstStyle/>
          <a:p>
            <a:pPr marL="342900" indent="-342900" algn="ctr" eaLnBrk="1" hangingPunct="1"/>
            <a:r>
              <a:rPr lang="en-US" sz="1600" dirty="0" smtClean="0">
                <a:solidFill>
                  <a:schemeClr val="bg1"/>
                </a:solidFill>
                <a:latin typeface="Arial Narrow" pitchFamily="34" charset="0"/>
                <a:ea typeface="Arial" charset="0"/>
                <a:cs typeface="Arial" charset="0"/>
              </a:rPr>
              <a:t>~ 4000 </a:t>
            </a:r>
            <a:r>
              <a:rPr lang="en-US" sz="1600" dirty="0" err="1" smtClean="0">
                <a:solidFill>
                  <a:schemeClr val="bg1"/>
                </a:solidFill>
                <a:latin typeface="Arial Narrow" pitchFamily="34" charset="0"/>
                <a:ea typeface="Arial" charset="0"/>
                <a:cs typeface="Arial" charset="0"/>
              </a:rPr>
              <a:t>scientifiques</a:t>
            </a:r>
            <a:r>
              <a:rPr lang="en-US" sz="1600" dirty="0" smtClean="0">
                <a:solidFill>
                  <a:schemeClr val="bg1"/>
                </a:solidFill>
                <a:latin typeface="Arial Narrow" pitchFamily="34" charset="0"/>
                <a:ea typeface="Arial" charset="0"/>
                <a:cs typeface="Arial" charset="0"/>
              </a:rPr>
              <a:t>, 38 pays, 174 institutions</a:t>
            </a:r>
          </a:p>
          <a:p>
            <a:pPr marL="342900" indent="-342900" algn="ctr" eaLnBrk="1" hangingPunct="1"/>
            <a:r>
              <a:rPr lang="en-US" sz="1800" dirty="0" smtClean="0">
                <a:solidFill>
                  <a:schemeClr val="bg1"/>
                </a:solidFill>
                <a:latin typeface="Arial Narrow" pitchFamily="34" charset="0"/>
                <a:ea typeface="Arial" charset="0"/>
                <a:cs typeface="Arial" charset="0"/>
              </a:rPr>
              <a:t>3000 </a:t>
            </a:r>
            <a:r>
              <a:rPr lang="en-US" sz="1800" dirty="0" err="1" smtClean="0">
                <a:solidFill>
                  <a:schemeClr val="bg1"/>
                </a:solidFill>
                <a:latin typeface="Arial Narrow" pitchFamily="34" charset="0"/>
                <a:ea typeface="Arial" charset="0"/>
                <a:cs typeface="Arial" charset="0"/>
              </a:rPr>
              <a:t>Physicien(ne)s</a:t>
            </a:r>
            <a:r>
              <a:rPr lang="en-US" sz="1800" dirty="0" smtClean="0">
                <a:solidFill>
                  <a:schemeClr val="bg1"/>
                </a:solidFill>
                <a:latin typeface="Arial Narrow" pitchFamily="34" charset="0"/>
                <a:ea typeface="Arial" charset="0"/>
                <a:cs typeface="Arial" charset="0"/>
              </a:rPr>
              <a:t> &amp; </a:t>
            </a:r>
            <a:r>
              <a:rPr lang="en-US" sz="1800" dirty="0" err="1" smtClean="0">
                <a:solidFill>
                  <a:schemeClr val="bg1"/>
                </a:solidFill>
                <a:latin typeface="Arial Narrow" pitchFamily="34" charset="0"/>
                <a:ea typeface="Arial" charset="0"/>
                <a:cs typeface="Arial" charset="0"/>
              </a:rPr>
              <a:t>Thésard(e)s</a:t>
            </a:r>
            <a:endParaRPr lang="en-US" sz="1800" dirty="0" smtClean="0">
              <a:solidFill>
                <a:schemeClr val="bg1"/>
              </a:solidFill>
              <a:latin typeface="Arial Narrow" pitchFamily="34" charset="0"/>
              <a:ea typeface="Arial" charset="0"/>
              <a:cs typeface="Arial" charset="0"/>
            </a:endParaRPr>
          </a:p>
        </p:txBody>
      </p:sp>
      <p:sp>
        <p:nvSpPr>
          <p:cNvPr id="8" name="Text Box 3"/>
          <p:cNvSpPr txBox="1">
            <a:spLocks noChangeArrowheads="1"/>
          </p:cNvSpPr>
          <p:nvPr/>
        </p:nvSpPr>
        <p:spPr bwMode="auto">
          <a:xfrm>
            <a:off x="5121560" y="700947"/>
            <a:ext cx="3960000" cy="615553"/>
          </a:xfrm>
          <a:prstGeom prst="rect">
            <a:avLst/>
          </a:prstGeom>
          <a:solidFill>
            <a:srgbClr val="FF0000"/>
          </a:solidFill>
          <a:ln w="12700">
            <a:solidFill>
              <a:schemeClr val="tx1"/>
            </a:solidFill>
            <a:miter lim="800000"/>
            <a:headEnd/>
            <a:tailEnd/>
          </a:ln>
        </p:spPr>
        <p:txBody>
          <a:bodyPr wrap="square">
            <a:prstTxWarp prst="textNoShape">
              <a:avLst/>
            </a:prstTxWarp>
            <a:spAutoFit/>
          </a:bodyPr>
          <a:lstStyle/>
          <a:p>
            <a:pPr marL="342900" indent="-342900" algn="ctr" eaLnBrk="1" hangingPunct="1"/>
            <a:r>
              <a:rPr lang="en-US" sz="1600" dirty="0" smtClean="0">
                <a:solidFill>
                  <a:schemeClr val="bg1"/>
                </a:solidFill>
                <a:latin typeface="Arial Narrow" pitchFamily="34" charset="0"/>
                <a:ea typeface="Arial" charset="0"/>
                <a:cs typeface="Arial" charset="0"/>
              </a:rPr>
              <a:t>~ 3000 </a:t>
            </a:r>
            <a:r>
              <a:rPr lang="en-US" sz="1600" dirty="0" err="1" smtClean="0">
                <a:solidFill>
                  <a:schemeClr val="bg1"/>
                </a:solidFill>
                <a:latin typeface="Arial Narrow" pitchFamily="34" charset="0"/>
                <a:ea typeface="Arial" charset="0"/>
                <a:cs typeface="Arial" charset="0"/>
              </a:rPr>
              <a:t>scientifiques</a:t>
            </a:r>
            <a:r>
              <a:rPr lang="en-US" sz="1600" dirty="0" smtClean="0">
                <a:solidFill>
                  <a:schemeClr val="bg1"/>
                </a:solidFill>
                <a:latin typeface="Arial Narrow" pitchFamily="34" charset="0"/>
                <a:ea typeface="Arial" charset="0"/>
                <a:cs typeface="Arial" charset="0"/>
              </a:rPr>
              <a:t>, 39 pays, 172 institutions</a:t>
            </a:r>
          </a:p>
          <a:p>
            <a:pPr marL="342900" indent="-342900" algn="ctr" eaLnBrk="1" hangingPunct="1"/>
            <a:r>
              <a:rPr lang="en-US" sz="1800" dirty="0" smtClean="0">
                <a:solidFill>
                  <a:schemeClr val="bg1"/>
                </a:solidFill>
                <a:latin typeface="Arial Narrow" pitchFamily="34" charset="0"/>
                <a:ea typeface="Arial" charset="0"/>
                <a:cs typeface="Arial" charset="0"/>
              </a:rPr>
              <a:t>2200 </a:t>
            </a:r>
            <a:r>
              <a:rPr lang="en-US" sz="1800" dirty="0" err="1" smtClean="0">
                <a:solidFill>
                  <a:schemeClr val="bg1"/>
                </a:solidFill>
                <a:latin typeface="Arial Narrow" pitchFamily="34" charset="0"/>
                <a:ea typeface="Arial" charset="0"/>
                <a:cs typeface="Arial" charset="0"/>
              </a:rPr>
              <a:t>Physicien(ne)s</a:t>
            </a:r>
            <a:r>
              <a:rPr lang="en-US" sz="1800" dirty="0" smtClean="0">
                <a:solidFill>
                  <a:schemeClr val="bg1"/>
                </a:solidFill>
                <a:latin typeface="Arial Narrow" pitchFamily="34" charset="0"/>
                <a:ea typeface="Arial" charset="0"/>
                <a:cs typeface="Arial" charset="0"/>
              </a:rPr>
              <a:t> &amp; </a:t>
            </a:r>
            <a:r>
              <a:rPr lang="en-US" sz="1800" dirty="0" err="1" smtClean="0">
                <a:solidFill>
                  <a:schemeClr val="bg1"/>
                </a:solidFill>
                <a:latin typeface="Arial Narrow" pitchFamily="34" charset="0"/>
                <a:ea typeface="Arial" charset="0"/>
                <a:cs typeface="Arial" charset="0"/>
              </a:rPr>
              <a:t>Thésard(e)s</a:t>
            </a:r>
            <a:r>
              <a:rPr lang="en-US" sz="1800" dirty="0" smtClean="0">
                <a:solidFill>
                  <a:schemeClr val="bg1"/>
                </a:solidFill>
                <a:latin typeface="Arial Narrow" pitchFamily="34" charset="0"/>
                <a:ea typeface="Arial" charset="0"/>
                <a:cs typeface="Arial" charset="0"/>
              </a:rPr>
              <a:t> </a:t>
            </a:r>
          </a:p>
        </p:txBody>
      </p:sp>
      <p:sp>
        <p:nvSpPr>
          <p:cNvPr id="10" name="ZoneTexte 9"/>
          <p:cNvSpPr txBox="1"/>
          <p:nvPr/>
        </p:nvSpPr>
        <p:spPr>
          <a:xfrm>
            <a:off x="2394210" y="5826021"/>
            <a:ext cx="5418150" cy="1015663"/>
          </a:xfrm>
          <a:prstGeom prst="rect">
            <a:avLst/>
          </a:prstGeom>
          <a:noFill/>
        </p:spPr>
        <p:txBody>
          <a:bodyPr wrap="none" rtlCol="0">
            <a:spAutoFit/>
          </a:bodyPr>
          <a:lstStyle/>
          <a:p>
            <a:r>
              <a:rPr lang="fr-FR" dirty="0" smtClean="0">
                <a:latin typeface="Arial Narrow" pitchFamily="34" charset="0"/>
              </a:rPr>
              <a:t>15 laboratoires français du CNRS (Ecole et Universités)</a:t>
            </a:r>
          </a:p>
          <a:p>
            <a:r>
              <a:rPr lang="fr-FR" dirty="0" smtClean="0">
                <a:latin typeface="Arial Narrow" pitchFamily="34" charset="0"/>
              </a:rPr>
              <a:t>et du CEA sont impliqués dans un ou l’autres des quatre</a:t>
            </a:r>
          </a:p>
          <a:p>
            <a:r>
              <a:rPr lang="fr-FR" dirty="0" smtClean="0">
                <a:latin typeface="Arial Narrow" pitchFamily="34" charset="0"/>
              </a:rPr>
              <a:t>expériences du LHC :  </a:t>
            </a:r>
            <a:r>
              <a:rPr lang="fr-FR" dirty="0" smtClean="0">
                <a:solidFill>
                  <a:srgbClr val="0000FF"/>
                </a:solidFill>
                <a:latin typeface="Arial Narrow" pitchFamily="34" charset="0"/>
              </a:rPr>
              <a:t>ATLAS, CMS, ALICE, LHC B</a:t>
            </a:r>
            <a:endParaRPr lang="fr-FR" dirty="0">
              <a:solidFill>
                <a:srgbClr val="0000FF"/>
              </a:solidFill>
              <a:latin typeface="Arial Narrow" pitchFamily="34" charset="0"/>
            </a:endParaRPr>
          </a:p>
        </p:txBody>
      </p:sp>
      <p:sp>
        <p:nvSpPr>
          <p:cNvPr id="11" name="ZoneTexte 10"/>
          <p:cNvSpPr txBox="1"/>
          <p:nvPr/>
        </p:nvSpPr>
        <p:spPr>
          <a:xfrm>
            <a:off x="3878424" y="1215752"/>
            <a:ext cx="1152128" cy="461665"/>
          </a:xfrm>
          <a:prstGeom prst="rect">
            <a:avLst/>
          </a:prstGeom>
          <a:solidFill>
            <a:srgbClr val="71A0FF"/>
          </a:solidFill>
        </p:spPr>
        <p:txBody>
          <a:bodyPr wrap="square" rtlCol="0">
            <a:spAutoFit/>
          </a:bodyPr>
          <a:lstStyle/>
          <a:p>
            <a:pPr algn="ctr"/>
            <a:r>
              <a:rPr lang="en-US" sz="2400" b="1" dirty="0" smtClean="0">
                <a:solidFill>
                  <a:srgbClr val="0000FF"/>
                </a:solidFill>
                <a:latin typeface="Arial Narrow" pitchFamily="34" charset="0"/>
              </a:rPr>
              <a:t>ATLAS</a:t>
            </a:r>
            <a:endParaRPr lang="en-US" sz="2400" b="1" dirty="0">
              <a:solidFill>
                <a:srgbClr val="0000FF"/>
              </a:solidFill>
              <a:latin typeface="Arial Narrow" pitchFamily="34" charset="0"/>
            </a:endParaRPr>
          </a:p>
        </p:txBody>
      </p:sp>
      <p:sp>
        <p:nvSpPr>
          <p:cNvPr id="12" name="ZoneTexte 11"/>
          <p:cNvSpPr txBox="1"/>
          <p:nvPr/>
        </p:nvSpPr>
        <p:spPr>
          <a:xfrm>
            <a:off x="7708100" y="1340768"/>
            <a:ext cx="1152128" cy="461665"/>
          </a:xfrm>
          <a:prstGeom prst="rect">
            <a:avLst/>
          </a:prstGeom>
          <a:solidFill>
            <a:srgbClr val="71A0FF"/>
          </a:solidFill>
        </p:spPr>
        <p:txBody>
          <a:bodyPr wrap="square" rtlCol="0">
            <a:spAutoFit/>
          </a:bodyPr>
          <a:lstStyle/>
          <a:p>
            <a:pPr algn="ctr"/>
            <a:r>
              <a:rPr lang="en-US" sz="2400" b="1" dirty="0" smtClean="0">
                <a:solidFill>
                  <a:srgbClr val="FF0000"/>
                </a:solidFill>
                <a:latin typeface="Arial Narrow" pitchFamily="34" charset="0"/>
              </a:rPr>
              <a:t>CMS</a:t>
            </a:r>
            <a:endParaRPr lang="en-US" sz="2400" b="1" dirty="0">
              <a:solidFill>
                <a:srgbClr val="FF0000"/>
              </a:solidFill>
              <a:latin typeface="Arial Narrow" pitchFamily="34" charset="0"/>
            </a:endParaRPr>
          </a:p>
        </p:txBody>
      </p:sp>
      <p:pic>
        <p:nvPicPr>
          <p:cNvPr id="220165" name="Picture 5" descr="http://www.webchercheurs.com/imagesext/drapeau-france.gif"/>
          <p:cNvPicPr>
            <a:picLocks noChangeAspect="1" noChangeArrowheads="1"/>
          </p:cNvPicPr>
          <p:nvPr/>
        </p:nvPicPr>
        <p:blipFill>
          <a:blip r:embed="rId4" cstate="print"/>
          <a:srcRect/>
          <a:stretch>
            <a:fillRect/>
          </a:stretch>
        </p:blipFill>
        <p:spPr bwMode="auto">
          <a:xfrm>
            <a:off x="1293640" y="5954029"/>
            <a:ext cx="1066800" cy="800100"/>
          </a:xfrm>
          <a:prstGeom prst="rect">
            <a:avLst/>
          </a:prstGeom>
          <a:noFill/>
        </p:spPr>
      </p:pic>
      <p:sp>
        <p:nvSpPr>
          <p:cNvPr id="13" name="ZoneTexte 12"/>
          <p:cNvSpPr txBox="1"/>
          <p:nvPr/>
        </p:nvSpPr>
        <p:spPr>
          <a:xfrm>
            <a:off x="4831456" y="1470496"/>
            <a:ext cx="1008112" cy="646331"/>
          </a:xfrm>
          <a:prstGeom prst="rect">
            <a:avLst/>
          </a:prstGeom>
          <a:noFill/>
        </p:spPr>
        <p:txBody>
          <a:bodyPr wrap="square" rtlCol="0">
            <a:spAutoFit/>
          </a:bodyPr>
          <a:lstStyle/>
          <a:p>
            <a:pPr algn="ctr"/>
            <a:r>
              <a:rPr lang="en-US" sz="1800" b="1" dirty="0" smtClean="0">
                <a:solidFill>
                  <a:srgbClr val="0000FF"/>
                </a:solidFill>
                <a:latin typeface="Arial Narrow" pitchFamily="34" charset="0"/>
              </a:rPr>
              <a:t>44x25 m</a:t>
            </a:r>
          </a:p>
          <a:p>
            <a:r>
              <a:rPr lang="en-US" sz="1800" b="1" dirty="0" smtClean="0">
                <a:solidFill>
                  <a:srgbClr val="0000FF"/>
                </a:solidFill>
                <a:latin typeface="Arial Narrow" pitchFamily="34" charset="0"/>
              </a:rPr>
              <a:t>~7000 t</a:t>
            </a:r>
            <a:endParaRPr lang="en-US" sz="1800" b="1" dirty="0">
              <a:solidFill>
                <a:srgbClr val="0000FF"/>
              </a:solidFill>
              <a:latin typeface="Arial Narrow" pitchFamily="34" charset="0"/>
            </a:endParaRPr>
          </a:p>
        </p:txBody>
      </p:sp>
      <p:sp>
        <p:nvSpPr>
          <p:cNvPr id="14" name="ZoneTexte 13"/>
          <p:cNvSpPr txBox="1"/>
          <p:nvPr/>
        </p:nvSpPr>
        <p:spPr>
          <a:xfrm>
            <a:off x="7236296" y="1774557"/>
            <a:ext cx="1008112" cy="646331"/>
          </a:xfrm>
          <a:prstGeom prst="rect">
            <a:avLst/>
          </a:prstGeom>
          <a:noFill/>
        </p:spPr>
        <p:txBody>
          <a:bodyPr wrap="square" rtlCol="0">
            <a:spAutoFit/>
          </a:bodyPr>
          <a:lstStyle/>
          <a:p>
            <a:pPr algn="ctr"/>
            <a:r>
              <a:rPr lang="en-US" sz="1800" b="1" dirty="0" smtClean="0">
                <a:solidFill>
                  <a:srgbClr val="FF0000"/>
                </a:solidFill>
                <a:latin typeface="Arial Narrow" pitchFamily="34" charset="0"/>
              </a:rPr>
              <a:t>21x15 m</a:t>
            </a:r>
          </a:p>
          <a:p>
            <a:r>
              <a:rPr lang="en-US" sz="1800" b="1" dirty="0" smtClean="0">
                <a:solidFill>
                  <a:srgbClr val="FF0000"/>
                </a:solidFill>
                <a:latin typeface="Arial Narrow" pitchFamily="34" charset="0"/>
              </a:rPr>
              <a:t>~14 500 t</a:t>
            </a:r>
            <a:endParaRPr lang="en-US" sz="1800" b="1" dirty="0">
              <a:solidFill>
                <a:srgbClr val="FF0000"/>
              </a:solidFill>
              <a:latin typeface="Arial Narrow"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19</a:t>
            </a:fld>
            <a:endParaRPr lang="fr-FR"/>
          </a:p>
        </p:txBody>
      </p:sp>
      <p:pic>
        <p:nvPicPr>
          <p:cNvPr id="5" name="Picture 2" descr="muo_gen_1006_004[1]"/>
          <p:cNvPicPr>
            <a:picLocks noChangeAspect="1" noChangeArrowheads="1"/>
          </p:cNvPicPr>
          <p:nvPr/>
        </p:nvPicPr>
        <p:blipFill>
          <a:blip r:embed="rId2" cstate="print"/>
          <a:srcRect/>
          <a:stretch>
            <a:fillRect/>
          </a:stretch>
        </p:blipFill>
        <p:spPr bwMode="auto">
          <a:xfrm>
            <a:off x="5692" y="14068"/>
            <a:ext cx="9144000" cy="6858000"/>
          </a:xfrm>
          <a:prstGeom prst="rect">
            <a:avLst/>
          </a:prstGeom>
          <a:noFill/>
        </p:spPr>
      </p:pic>
      <p:sp>
        <p:nvSpPr>
          <p:cNvPr id="6" name="Oval 3"/>
          <p:cNvSpPr>
            <a:spLocks noChangeArrowheads="1"/>
          </p:cNvSpPr>
          <p:nvPr/>
        </p:nvSpPr>
        <p:spPr bwMode="auto">
          <a:xfrm>
            <a:off x="4024072" y="4778595"/>
            <a:ext cx="338137" cy="365125"/>
          </a:xfrm>
          <a:prstGeom prst="ellipse">
            <a:avLst/>
          </a:prstGeom>
          <a:noFill/>
          <a:ln w="25400">
            <a:solidFill>
              <a:srgbClr val="FFFFFF"/>
            </a:solidFill>
            <a:round/>
            <a:headEnd/>
            <a:tailEnd/>
          </a:ln>
          <a:effectLst/>
        </p:spPr>
        <p:txBody>
          <a:bodyPr wrap="none" anchor="ct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3000"/>
            <a:lum/>
          </a:blip>
          <a:srcRect/>
          <a:stretch>
            <a:fillRect t="-5000" b="-5000"/>
          </a:stretch>
        </a:blip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43808" y="3915053"/>
            <a:ext cx="3456384" cy="954107"/>
          </a:xfrm>
          <a:prstGeom prst="rect">
            <a:avLst/>
          </a:prstGeom>
          <a:noFill/>
          <a:ln w="9525">
            <a:noFill/>
            <a:miter lim="800000"/>
            <a:headEnd/>
            <a:tailEnd/>
          </a:ln>
        </p:spPr>
        <p:txBody>
          <a:bodyPr wrap="square">
            <a:spAutoFit/>
          </a:bodyPr>
          <a:lstStyle/>
          <a:p>
            <a:pPr algn="ctr">
              <a:spcBef>
                <a:spcPct val="50000"/>
              </a:spcBef>
            </a:pPr>
            <a:r>
              <a:rPr lang="en-US" b="1" dirty="0">
                <a:latin typeface="Arial Narrow" pitchFamily="34" charset="0"/>
              </a:rPr>
              <a:t>Christophe </a:t>
            </a:r>
            <a:r>
              <a:rPr lang="en-US" b="1" dirty="0" err="1" smtClean="0">
                <a:latin typeface="Arial Narrow" pitchFamily="34" charset="0"/>
              </a:rPr>
              <a:t>Ochando</a:t>
            </a:r>
            <a:r>
              <a:rPr lang="en-US" b="1" dirty="0" smtClean="0">
                <a:latin typeface="Arial Narrow" pitchFamily="34" charset="0"/>
              </a:rPr>
              <a:t> </a:t>
            </a:r>
            <a:r>
              <a:rPr lang="en-US" sz="1800" b="1" dirty="0" smtClean="0">
                <a:latin typeface="Arial Narrow" pitchFamily="34" charset="0"/>
              </a:rPr>
              <a:t/>
            </a:r>
            <a:br>
              <a:rPr lang="en-US" sz="1800" b="1" dirty="0" smtClean="0">
                <a:latin typeface="Arial Narrow" pitchFamily="34" charset="0"/>
              </a:rPr>
            </a:br>
            <a:r>
              <a:rPr lang="en-US" sz="1800" b="1" dirty="0" err="1" smtClean="0">
                <a:latin typeface="Arial Narrow" pitchFamily="34" charset="0"/>
              </a:rPr>
              <a:t>Laboratoire</a:t>
            </a:r>
            <a:r>
              <a:rPr lang="en-US" sz="1800" b="1" dirty="0" smtClean="0">
                <a:latin typeface="Arial Narrow" pitchFamily="34" charset="0"/>
              </a:rPr>
              <a:t> </a:t>
            </a:r>
            <a:r>
              <a:rPr lang="en-US" sz="1800" b="1" dirty="0" err="1" smtClean="0">
                <a:latin typeface="Arial Narrow" pitchFamily="34" charset="0"/>
              </a:rPr>
              <a:t>Leprince</a:t>
            </a:r>
            <a:r>
              <a:rPr lang="en-US" sz="1800" b="1" dirty="0" smtClean="0">
                <a:latin typeface="Arial Narrow" pitchFamily="34" charset="0"/>
              </a:rPr>
              <a:t> </a:t>
            </a:r>
            <a:r>
              <a:rPr lang="en-US" sz="1800" b="1" dirty="0" err="1" smtClean="0">
                <a:latin typeface="Arial Narrow" pitchFamily="34" charset="0"/>
              </a:rPr>
              <a:t>Ringuet</a:t>
            </a:r>
            <a:r>
              <a:rPr lang="en-US" sz="1800" b="1" dirty="0" smtClean="0">
                <a:latin typeface="Arial Narrow" pitchFamily="34" charset="0"/>
              </a:rPr>
              <a:t> </a:t>
            </a:r>
            <a:br>
              <a:rPr lang="en-US" sz="1800" b="1" dirty="0" smtClean="0">
                <a:latin typeface="Arial Narrow" pitchFamily="34" charset="0"/>
              </a:rPr>
            </a:br>
            <a:r>
              <a:rPr lang="en-US" sz="1800" b="1" dirty="0" err="1" smtClean="0">
                <a:latin typeface="Arial Narrow" pitchFamily="34" charset="0"/>
              </a:rPr>
              <a:t>Ecole</a:t>
            </a:r>
            <a:r>
              <a:rPr lang="en-US" sz="1800" b="1" dirty="0" smtClean="0">
                <a:latin typeface="Arial Narrow" pitchFamily="34" charset="0"/>
              </a:rPr>
              <a:t> </a:t>
            </a:r>
            <a:r>
              <a:rPr lang="en-US" sz="1800" b="1" dirty="0" err="1" smtClean="0">
                <a:latin typeface="Arial Narrow" pitchFamily="34" charset="0"/>
              </a:rPr>
              <a:t>Polytechnique</a:t>
            </a:r>
            <a:r>
              <a:rPr lang="en-US" sz="1800" b="1" dirty="0" smtClean="0">
                <a:latin typeface="Arial Narrow" pitchFamily="34" charset="0"/>
              </a:rPr>
              <a:t>/CNRS/IN2P3</a:t>
            </a:r>
          </a:p>
        </p:txBody>
      </p:sp>
      <p:pic>
        <p:nvPicPr>
          <p:cNvPr id="3" name="Image 2" descr="logo_cnrs_in2p3.jpg"/>
          <p:cNvPicPr>
            <a:picLocks noChangeAspect="1"/>
          </p:cNvPicPr>
          <p:nvPr/>
        </p:nvPicPr>
        <p:blipFill>
          <a:blip r:embed="rId4" cstate="print"/>
          <a:stretch>
            <a:fillRect/>
          </a:stretch>
        </p:blipFill>
        <p:spPr>
          <a:xfrm>
            <a:off x="7251700" y="0"/>
            <a:ext cx="1892300" cy="1054100"/>
          </a:xfrm>
          <a:prstGeom prst="rect">
            <a:avLst/>
          </a:prstGeom>
        </p:spPr>
      </p:pic>
      <p:pic>
        <p:nvPicPr>
          <p:cNvPr id="4" name="Image 3" descr="logoEP_site.jpg"/>
          <p:cNvPicPr>
            <a:picLocks noChangeAspect="1"/>
          </p:cNvPicPr>
          <p:nvPr/>
        </p:nvPicPr>
        <p:blipFill>
          <a:blip r:embed="rId5" cstate="print"/>
          <a:stretch>
            <a:fillRect/>
          </a:stretch>
        </p:blipFill>
        <p:spPr>
          <a:xfrm>
            <a:off x="8499793" y="1059473"/>
            <a:ext cx="638175" cy="523875"/>
          </a:xfrm>
          <a:prstGeom prst="rect">
            <a:avLst/>
          </a:prstGeom>
        </p:spPr>
      </p:pic>
      <p:pic>
        <p:nvPicPr>
          <p:cNvPr id="5" name="Image 4" descr="siteon0-225a7.png"/>
          <p:cNvPicPr>
            <a:picLocks noChangeAspect="1"/>
          </p:cNvPicPr>
          <p:nvPr/>
        </p:nvPicPr>
        <p:blipFill>
          <a:blip r:embed="rId6" cstate="print"/>
          <a:stretch>
            <a:fillRect/>
          </a:stretch>
        </p:blipFill>
        <p:spPr>
          <a:xfrm>
            <a:off x="7359025" y="1033899"/>
            <a:ext cx="1095375" cy="504825"/>
          </a:xfrm>
          <a:prstGeom prst="rect">
            <a:avLst/>
          </a:prstGeom>
        </p:spPr>
      </p:pic>
      <p:sp>
        <p:nvSpPr>
          <p:cNvPr id="6" name="Text Box 4"/>
          <p:cNvSpPr txBox="1">
            <a:spLocks noChangeArrowheads="1"/>
          </p:cNvSpPr>
          <p:nvPr/>
        </p:nvSpPr>
        <p:spPr bwMode="auto">
          <a:xfrm>
            <a:off x="467544" y="6309320"/>
            <a:ext cx="2808312" cy="523220"/>
          </a:xfrm>
          <a:prstGeom prst="rect">
            <a:avLst/>
          </a:prstGeom>
          <a:noFill/>
          <a:ln w="9525">
            <a:noFill/>
            <a:miter lim="800000"/>
            <a:headEnd/>
            <a:tailEnd/>
          </a:ln>
        </p:spPr>
        <p:txBody>
          <a:bodyPr wrap="square">
            <a:spAutoFit/>
          </a:bodyPr>
          <a:lstStyle/>
          <a:p>
            <a:pPr algn="ctr">
              <a:spcBef>
                <a:spcPct val="50000"/>
              </a:spcBef>
            </a:pPr>
            <a:r>
              <a:rPr lang="en-US" sz="1400" b="1" dirty="0" smtClean="0">
                <a:latin typeface="Arial Narrow" pitchFamily="34" charset="0"/>
              </a:rPr>
              <a:t>10 </a:t>
            </a:r>
            <a:r>
              <a:rPr lang="en-US" sz="1400" b="1" dirty="0" err="1" smtClean="0">
                <a:latin typeface="Arial Narrow" pitchFamily="34" charset="0"/>
              </a:rPr>
              <a:t>Octobre</a:t>
            </a:r>
            <a:r>
              <a:rPr lang="en-US" sz="1400" b="1" dirty="0" smtClean="0">
                <a:latin typeface="Arial Narrow" pitchFamily="34" charset="0"/>
              </a:rPr>
              <a:t> 2013, </a:t>
            </a:r>
            <a:br>
              <a:rPr lang="en-US" sz="1400" b="1" dirty="0" smtClean="0">
                <a:latin typeface="Arial Narrow" pitchFamily="34" charset="0"/>
              </a:rPr>
            </a:br>
            <a:r>
              <a:rPr lang="en-US" sz="1400" b="1" dirty="0" err="1" smtClean="0">
                <a:latin typeface="Arial Narrow" pitchFamily="34" charset="0"/>
              </a:rPr>
              <a:t>Nuit</a:t>
            </a:r>
            <a:r>
              <a:rPr lang="en-US" sz="1400" b="1" dirty="0" smtClean="0">
                <a:latin typeface="Arial Narrow" pitchFamily="34" charset="0"/>
              </a:rPr>
              <a:t> des 2 </a:t>
            </a:r>
            <a:r>
              <a:rPr lang="en-US" sz="1400" b="1" dirty="0" err="1" smtClean="0">
                <a:latin typeface="Arial Narrow" pitchFamily="34" charset="0"/>
              </a:rPr>
              <a:t>infinis</a:t>
            </a:r>
            <a:r>
              <a:rPr lang="en-US" sz="1400" b="1" dirty="0" smtClean="0">
                <a:latin typeface="Arial Narrow" pitchFamily="34" charset="0"/>
              </a:rPr>
              <a:t>, </a:t>
            </a:r>
            <a:r>
              <a:rPr lang="en-US" sz="1400" b="1" dirty="0" err="1" smtClean="0">
                <a:latin typeface="Arial Narrow" pitchFamily="34" charset="0"/>
              </a:rPr>
              <a:t>Orsay</a:t>
            </a:r>
            <a:endParaRPr lang="en-US" sz="1200" b="1" dirty="0" smtClean="0">
              <a:latin typeface="Arial Narrow" pitchFamily="34" charset="0"/>
            </a:endParaRPr>
          </a:p>
        </p:txBody>
      </p:sp>
      <p:sp>
        <p:nvSpPr>
          <p:cNvPr id="7" name="ZoneTexte 6"/>
          <p:cNvSpPr txBox="1"/>
          <p:nvPr/>
        </p:nvSpPr>
        <p:spPr>
          <a:xfrm>
            <a:off x="0" y="2708920"/>
            <a:ext cx="9144000" cy="584775"/>
          </a:xfrm>
          <a:prstGeom prst="rect">
            <a:avLst/>
          </a:prstGeom>
          <a:noFill/>
        </p:spPr>
        <p:txBody>
          <a:bodyPr wrap="square" rtlCol="0">
            <a:spAutoFit/>
          </a:bodyPr>
          <a:lstStyle/>
          <a:p>
            <a:pPr algn="ctr"/>
            <a:r>
              <a:rPr lang="en-US" sz="3200" b="1" dirty="0" err="1" smtClean="0">
                <a:solidFill>
                  <a:srgbClr val="0000FF"/>
                </a:solidFill>
                <a:latin typeface="Arial Narrow" pitchFamily="34" charset="0"/>
              </a:rPr>
              <a:t>Dernières</a:t>
            </a:r>
            <a:r>
              <a:rPr lang="en-US" sz="3200" b="1" dirty="0" smtClean="0">
                <a:solidFill>
                  <a:srgbClr val="0000FF"/>
                </a:solidFill>
                <a:latin typeface="Arial Narrow" pitchFamily="34" charset="0"/>
              </a:rPr>
              <a:t> </a:t>
            </a:r>
            <a:r>
              <a:rPr lang="en-US" sz="3200" b="1" dirty="0" err="1" smtClean="0">
                <a:solidFill>
                  <a:srgbClr val="0000FF"/>
                </a:solidFill>
                <a:latin typeface="Arial Narrow" pitchFamily="34" charset="0"/>
              </a:rPr>
              <a:t>nouvelles</a:t>
            </a:r>
            <a:r>
              <a:rPr lang="en-US" sz="3200" b="1" dirty="0" smtClean="0">
                <a:solidFill>
                  <a:srgbClr val="0000FF"/>
                </a:solidFill>
                <a:latin typeface="Arial Narrow" pitchFamily="34" charset="0"/>
              </a:rPr>
              <a:t> du boson de Higgs</a:t>
            </a:r>
            <a:endParaRPr lang="en-US" sz="3200" b="1" dirty="0">
              <a:solidFill>
                <a:srgbClr val="0000FF"/>
              </a:solidFill>
              <a:latin typeface="Arial Narrow"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20</a:t>
            </a:fld>
            <a:endParaRPr lang="fr-FR"/>
          </a:p>
        </p:txBody>
      </p:sp>
      <p:pic>
        <p:nvPicPr>
          <p:cNvPr id="5" name="Picture 2" descr="http://inapcache.boston.com/universal/site_graphics/blogs/bigpicture/lhc_11_20/l24_00808022.jpg"/>
          <p:cNvPicPr>
            <a:picLocks noChangeAspect="1" noChangeArrowheads="1"/>
          </p:cNvPicPr>
          <p:nvPr/>
        </p:nvPicPr>
        <p:blipFill>
          <a:blip r:embed="rId2" cstate="print"/>
          <a:srcRect/>
          <a:stretch>
            <a:fillRect/>
          </a:stretch>
        </p:blipFill>
        <p:spPr bwMode="auto">
          <a:xfrm>
            <a:off x="0" y="14068"/>
            <a:ext cx="9144000"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srcRect/>
          <a:stretch>
            <a:fillRect/>
          </a:stretch>
        </p:blipFill>
        <p:spPr bwMode="auto">
          <a:xfrm>
            <a:off x="-8256" y="0"/>
            <a:ext cx="9152256" cy="6858000"/>
          </a:xfrm>
          <a:prstGeom prst="rect">
            <a:avLst/>
          </a:prstGeom>
          <a:solidFill>
            <a:schemeClr val="bg1">
              <a:alpha val="49000"/>
            </a:schemeClr>
          </a:solidFill>
          <a:ln w="9525">
            <a:noFill/>
            <a:round/>
            <a:headEnd/>
            <a:tailEnd/>
          </a:ln>
          <a:effectLst/>
        </p:spPr>
      </p:pic>
      <p:sp>
        <p:nvSpPr>
          <p:cNvPr id="33796" name="Slide Number Placeholder 4"/>
          <p:cNvSpPr>
            <a:spLocks noGrp="1"/>
          </p:cNvSpPr>
          <p:nvPr>
            <p:ph type="sldNum" sz="quarter" idx="12"/>
          </p:nvPr>
        </p:nvSpPr>
        <p:spPr>
          <a:noFill/>
        </p:spPr>
        <p:txBody>
          <a:bodyPr/>
          <a:lstStyle/>
          <a:p>
            <a:fld id="{1150FDA5-CA74-419B-A2E6-461C6E2689CE}" type="slidenum">
              <a:rPr lang="fr-FR" smtClean="0"/>
              <a:pPr/>
              <a:t>21</a:t>
            </a:fld>
            <a:endParaRPr lang="fr-FR" smtClean="0"/>
          </a:p>
        </p:txBody>
      </p:sp>
      <p:sp>
        <p:nvSpPr>
          <p:cNvPr id="33797" name="Text Box 2"/>
          <p:cNvSpPr txBox="1">
            <a:spLocks noChangeArrowheads="1"/>
          </p:cNvSpPr>
          <p:nvPr/>
        </p:nvSpPr>
        <p:spPr bwMode="auto">
          <a:xfrm>
            <a:off x="1043608" y="2241446"/>
            <a:ext cx="7272808" cy="2123658"/>
          </a:xfrm>
          <a:prstGeom prst="rect">
            <a:avLst/>
          </a:prstGeom>
          <a:noFill/>
          <a:ln w="9525">
            <a:noFill/>
            <a:miter lim="800000"/>
            <a:headEnd/>
            <a:tailEnd/>
          </a:ln>
        </p:spPr>
        <p:txBody>
          <a:bodyPr wrap="square">
            <a:spAutoFit/>
          </a:bodyPr>
          <a:lstStyle/>
          <a:p>
            <a:pPr algn="ctr">
              <a:spcBef>
                <a:spcPct val="50000"/>
              </a:spcBef>
            </a:pPr>
            <a:r>
              <a:rPr lang="en-US" sz="6600" b="1" dirty="0" smtClean="0">
                <a:solidFill>
                  <a:schemeClr val="bg1"/>
                </a:solidFill>
                <a:latin typeface="Arial Black" pitchFamily="34" charset="0"/>
              </a:rPr>
              <a:t>La </a:t>
            </a:r>
            <a:r>
              <a:rPr lang="en-US" sz="6600" b="1" dirty="0" err="1" smtClean="0">
                <a:solidFill>
                  <a:schemeClr val="bg1"/>
                </a:solidFill>
                <a:latin typeface="Arial Black" pitchFamily="34" charset="0"/>
              </a:rPr>
              <a:t>traque</a:t>
            </a:r>
            <a:r>
              <a:rPr lang="en-US" sz="6600" b="1" dirty="0" smtClean="0">
                <a:solidFill>
                  <a:schemeClr val="bg1"/>
                </a:solidFill>
                <a:latin typeface="Arial Black" pitchFamily="34" charset="0"/>
              </a:rPr>
              <a:t> du boson de Higgs</a:t>
            </a:r>
            <a:endParaRPr lang="fr-FR" sz="6600" b="1"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 boson de Higgs : </a:t>
            </a:r>
            <a:r>
              <a:rPr lang="en-US" dirty="0" err="1" smtClean="0"/>
              <a:t>stratégie</a:t>
            </a:r>
            <a:r>
              <a:rPr lang="en-US" dirty="0" smtClean="0"/>
              <a:t> de </a:t>
            </a:r>
            <a:r>
              <a:rPr lang="en-US" dirty="0" err="1" smtClean="0"/>
              <a:t>recherche</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22</a:t>
            </a:fld>
            <a:endParaRPr lang="fr-FR"/>
          </a:p>
        </p:txBody>
      </p:sp>
      <p:sp>
        <p:nvSpPr>
          <p:cNvPr id="5" name="ZoneTexte 4"/>
          <p:cNvSpPr txBox="1"/>
          <p:nvPr/>
        </p:nvSpPr>
        <p:spPr>
          <a:xfrm>
            <a:off x="0" y="1268760"/>
            <a:ext cx="9262744" cy="3375283"/>
          </a:xfrm>
          <a:prstGeom prst="rect">
            <a:avLst/>
          </a:prstGeom>
          <a:noFill/>
        </p:spPr>
        <p:txBody>
          <a:bodyPr wrap="square" rtlCol="0">
            <a:spAutoFit/>
          </a:bodyPr>
          <a:lstStyle/>
          <a:p>
            <a:pPr>
              <a:buFont typeface="Wingdings" pitchFamily="2" charset="2"/>
              <a:buChar char="Ø"/>
            </a:pP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Toutes</a:t>
            </a:r>
            <a:r>
              <a:rPr lang="en-US" b="1" dirty="0" smtClean="0">
                <a:solidFill>
                  <a:srgbClr val="FF0000"/>
                </a:solidFill>
                <a:latin typeface="Arial Narrow" pitchFamily="34" charset="0"/>
              </a:rPr>
              <a:t> les </a:t>
            </a:r>
            <a:r>
              <a:rPr lang="en-US" b="1" dirty="0" err="1" smtClean="0">
                <a:solidFill>
                  <a:srgbClr val="FF0000"/>
                </a:solidFill>
                <a:latin typeface="Arial Narrow" pitchFamily="34" charset="0"/>
              </a:rPr>
              <a:t>propriétés</a:t>
            </a:r>
            <a:r>
              <a:rPr lang="en-US" b="1" dirty="0" smtClean="0">
                <a:solidFill>
                  <a:srgbClr val="FF0000"/>
                </a:solidFill>
                <a:latin typeface="Arial Narrow" pitchFamily="34" charset="0"/>
              </a:rPr>
              <a:t> du boson de Higgs </a:t>
            </a:r>
            <a:r>
              <a:rPr lang="en-US" b="1" dirty="0" err="1" smtClean="0">
                <a:solidFill>
                  <a:srgbClr val="FF0000"/>
                </a:solidFill>
                <a:latin typeface="Arial Narrow" pitchFamily="34" charset="0"/>
              </a:rPr>
              <a:t>sont</a:t>
            </a: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fixés</a:t>
            </a:r>
            <a:r>
              <a:rPr lang="en-US" b="1" dirty="0" smtClean="0">
                <a:solidFill>
                  <a:srgbClr val="FF0000"/>
                </a:solidFill>
                <a:latin typeface="Arial Narrow" pitchFamily="34" charset="0"/>
              </a:rPr>
              <a:t> par la </a:t>
            </a:r>
            <a:r>
              <a:rPr lang="en-US" b="1" dirty="0" err="1" smtClean="0">
                <a:solidFill>
                  <a:srgbClr val="FF0000"/>
                </a:solidFill>
                <a:latin typeface="Arial Narrow" pitchFamily="34" charset="0"/>
              </a:rPr>
              <a:t>théorie</a:t>
            </a: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sauf</a:t>
            </a: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sa</a:t>
            </a:r>
            <a:r>
              <a:rPr lang="en-US" b="1" dirty="0" smtClean="0">
                <a:solidFill>
                  <a:srgbClr val="FF0000"/>
                </a:solidFill>
                <a:latin typeface="Arial Narrow" pitchFamily="34" charset="0"/>
              </a:rPr>
              <a:t> masse (</a:t>
            </a:r>
            <a:r>
              <a:rPr lang="en-US" b="1" dirty="0" err="1" smtClean="0">
                <a:solidFill>
                  <a:srgbClr val="FF0000"/>
                </a:solidFill>
                <a:latin typeface="Arial Narrow" pitchFamily="34" charset="0"/>
              </a:rPr>
              <a:t>m</a:t>
            </a:r>
            <a:r>
              <a:rPr lang="en-US" b="1" baseline="-25000" dirty="0" err="1" smtClean="0">
                <a:solidFill>
                  <a:srgbClr val="FF0000"/>
                </a:solidFill>
                <a:latin typeface="Arial Narrow" pitchFamily="34" charset="0"/>
              </a:rPr>
              <a:t>H</a:t>
            </a:r>
            <a:r>
              <a:rPr lang="en-US" b="1" dirty="0" smtClean="0">
                <a:solidFill>
                  <a:srgbClr val="FF0000"/>
                </a:solidFill>
                <a:latin typeface="Arial Narrow" pitchFamily="34" charset="0"/>
              </a:rPr>
              <a:t>) </a:t>
            </a:r>
            <a:r>
              <a:rPr lang="en-US" dirty="0" smtClean="0">
                <a:latin typeface="Arial Narrow" pitchFamily="34" charset="0"/>
              </a:rPr>
              <a:t>!</a:t>
            </a:r>
          </a:p>
          <a:p>
            <a:pPr lvl="1">
              <a:buFont typeface="Wingdings" pitchFamily="2" charset="2"/>
              <a:buChar char="§"/>
            </a:pPr>
            <a:r>
              <a:rPr lang="en-US" dirty="0" smtClean="0">
                <a:latin typeface="Arial Narrow" pitchFamily="34" charset="0"/>
              </a:rPr>
              <a:t> </a:t>
            </a:r>
            <a:r>
              <a:rPr lang="en-US" dirty="0" err="1" smtClean="0">
                <a:latin typeface="Arial Narrow" pitchFamily="34" charset="0"/>
              </a:rPr>
              <a:t>Seule</a:t>
            </a:r>
            <a:r>
              <a:rPr lang="en-US" dirty="0" smtClean="0">
                <a:latin typeface="Arial Narrow" pitchFamily="34" charset="0"/>
              </a:rPr>
              <a:t> </a:t>
            </a:r>
            <a:r>
              <a:rPr lang="en-US" dirty="0" err="1" smtClean="0">
                <a:latin typeface="Arial Narrow" pitchFamily="34" charset="0"/>
              </a:rPr>
              <a:t>contrainte</a:t>
            </a:r>
            <a:r>
              <a:rPr lang="en-US" dirty="0" smtClean="0">
                <a:latin typeface="Arial Narrow" pitchFamily="34" charset="0"/>
              </a:rPr>
              <a:t> : </a:t>
            </a:r>
            <a:r>
              <a:rPr lang="en-US" dirty="0" err="1" smtClean="0">
                <a:latin typeface="Arial Narrow" pitchFamily="34" charset="0"/>
              </a:rPr>
              <a:t>m</a:t>
            </a:r>
            <a:r>
              <a:rPr lang="en-US" baseline="-25000" dirty="0" err="1" smtClean="0">
                <a:latin typeface="Arial Narrow" pitchFamily="34" charset="0"/>
              </a:rPr>
              <a:t>H</a:t>
            </a:r>
            <a:r>
              <a:rPr lang="en-US" baseline="-25000" dirty="0" smtClean="0">
                <a:latin typeface="Arial Narrow" pitchFamily="34" charset="0"/>
              </a:rPr>
              <a:t> </a:t>
            </a:r>
            <a:r>
              <a:rPr lang="en-US" dirty="0" smtClean="0">
                <a:latin typeface="Arial Narrow" pitchFamily="34" charset="0"/>
              </a:rPr>
              <a:t>&lt; 1 </a:t>
            </a:r>
            <a:r>
              <a:rPr lang="en-US" dirty="0" err="1" smtClean="0">
                <a:latin typeface="Arial Narrow" pitchFamily="34" charset="0"/>
              </a:rPr>
              <a:t>TeV</a:t>
            </a:r>
            <a:r>
              <a:rPr lang="en-US" dirty="0" smtClean="0">
                <a:latin typeface="Arial Narrow" pitchFamily="34" charset="0"/>
              </a:rPr>
              <a:t> (1000 </a:t>
            </a:r>
            <a:r>
              <a:rPr lang="en-US" dirty="0" err="1" smtClean="0">
                <a:latin typeface="Arial Narrow" pitchFamily="34" charset="0"/>
              </a:rPr>
              <a:t>GeV</a:t>
            </a:r>
            <a:r>
              <a:rPr lang="en-US" dirty="0" smtClean="0">
                <a:latin typeface="Arial Narrow" pitchFamily="34" charset="0"/>
              </a:rPr>
              <a:t>, ~1000 </a:t>
            </a:r>
            <a:r>
              <a:rPr lang="en-US" dirty="0" err="1" smtClean="0">
                <a:latin typeface="Arial Narrow" pitchFamily="34" charset="0"/>
              </a:rPr>
              <a:t>fois</a:t>
            </a:r>
            <a:r>
              <a:rPr lang="en-US" dirty="0" smtClean="0">
                <a:latin typeface="Arial Narrow" pitchFamily="34" charset="0"/>
              </a:rPr>
              <a:t> la masse du proton)</a:t>
            </a:r>
          </a:p>
          <a:p>
            <a:pPr lvl="1">
              <a:buFont typeface="Wingdings" pitchFamily="2" charset="2"/>
              <a:buChar char="§"/>
            </a:pPr>
            <a:endParaRPr lang="en-US" dirty="0" smtClean="0">
              <a:latin typeface="Arial Narrow" pitchFamily="34" charset="0"/>
            </a:endParaRPr>
          </a:p>
          <a:p>
            <a:pPr lvl="1">
              <a:buFont typeface="Wingdings" pitchFamily="2" charset="2"/>
              <a:buChar char="§"/>
            </a:pPr>
            <a:endParaRPr lang="en-US" dirty="0" smtClean="0">
              <a:latin typeface="Arial Narrow" pitchFamily="34" charset="0"/>
            </a:endParaRPr>
          </a:p>
          <a:p>
            <a:pPr lvl="1">
              <a:buFont typeface="Wingdings" pitchFamily="2" charset="2"/>
              <a:buChar char="§"/>
            </a:pPr>
            <a:endParaRPr lang="en-US" dirty="0" smtClean="0">
              <a:latin typeface="Arial Narrow" pitchFamily="34" charset="0"/>
            </a:endParaRPr>
          </a:p>
          <a:p>
            <a:endParaRPr lang="en-US" baseline="-25000" dirty="0" smtClean="0">
              <a:latin typeface="Arial Narrow" pitchFamily="34" charset="0"/>
            </a:endParaRPr>
          </a:p>
          <a:p>
            <a:pPr>
              <a:buFont typeface="Wingdings" pitchFamily="2" charset="2"/>
              <a:buChar char="Ø"/>
            </a:pPr>
            <a:r>
              <a:rPr lang="en-US" dirty="0" smtClean="0">
                <a:latin typeface="Arial Narrow" pitchFamily="34" charset="0"/>
              </a:rPr>
              <a:t> Le boson de Higgs (H) </a:t>
            </a:r>
            <a:r>
              <a:rPr lang="en-US" dirty="0" err="1" smtClean="0">
                <a:latin typeface="Arial Narrow" pitchFamily="34" charset="0"/>
              </a:rPr>
              <a:t>est</a:t>
            </a:r>
            <a:r>
              <a:rPr lang="en-US" dirty="0" smtClean="0">
                <a:latin typeface="Arial Narrow" pitchFamily="34" charset="0"/>
              </a:rPr>
              <a:t> </a:t>
            </a:r>
            <a:r>
              <a:rPr lang="en-US" b="1" dirty="0" smtClean="0">
                <a:solidFill>
                  <a:srgbClr val="FF0066"/>
                </a:solidFill>
                <a:latin typeface="Arial Narrow" pitchFamily="34" charset="0"/>
              </a:rPr>
              <a:t>instable</a:t>
            </a:r>
            <a:r>
              <a:rPr lang="en-US" b="1" dirty="0" smtClean="0">
                <a:latin typeface="Arial Narrow" pitchFamily="34" charset="0"/>
              </a:rPr>
              <a:t>. </a:t>
            </a:r>
            <a:r>
              <a:rPr lang="en-US" dirty="0" smtClean="0">
                <a:latin typeface="Arial Narrow" pitchFamily="34" charset="0"/>
              </a:rPr>
              <a:t>Il se </a:t>
            </a:r>
            <a:r>
              <a:rPr lang="en-US" dirty="0" err="1" smtClean="0">
                <a:latin typeface="Arial Narrow" pitchFamily="34" charset="0"/>
              </a:rPr>
              <a:t>désintègre</a:t>
            </a:r>
            <a:r>
              <a:rPr lang="en-US" dirty="0" smtClean="0">
                <a:latin typeface="Arial Narrow" pitchFamily="34" charset="0"/>
              </a:rPr>
              <a:t> </a:t>
            </a:r>
            <a:r>
              <a:rPr lang="en-US" dirty="0" err="1" smtClean="0">
                <a:latin typeface="Arial Narrow" pitchFamily="34" charset="0"/>
              </a:rPr>
              <a:t>immédiatement</a:t>
            </a:r>
            <a:r>
              <a:rPr lang="en-US" dirty="0" smtClean="0">
                <a:latin typeface="Arial Narrow" pitchFamily="34" charset="0"/>
              </a:rPr>
              <a:t> après </a:t>
            </a:r>
            <a:r>
              <a:rPr lang="en-US" dirty="0" err="1" smtClean="0">
                <a:latin typeface="Arial Narrow" pitchFamily="34" charset="0"/>
              </a:rPr>
              <a:t>sa</a:t>
            </a:r>
            <a:r>
              <a:rPr lang="en-US" dirty="0" smtClean="0">
                <a:latin typeface="Arial Narrow" pitchFamily="34" charset="0"/>
              </a:rPr>
              <a:t> </a:t>
            </a:r>
            <a:r>
              <a:rPr lang="en-US" dirty="0" err="1" smtClean="0">
                <a:latin typeface="Arial Narrow" pitchFamily="34" charset="0"/>
              </a:rPr>
              <a:t>création</a:t>
            </a:r>
            <a:r>
              <a:rPr lang="en-US" dirty="0" smtClean="0">
                <a:latin typeface="Arial Narrow" pitchFamily="34" charset="0"/>
              </a:rPr>
              <a:t> en </a:t>
            </a:r>
          </a:p>
          <a:p>
            <a:r>
              <a:rPr lang="en-US" dirty="0" smtClean="0">
                <a:latin typeface="Arial Narrow" pitchFamily="34" charset="0"/>
              </a:rPr>
              <a:t>     </a:t>
            </a:r>
            <a:r>
              <a:rPr lang="en-US" dirty="0" err="1" smtClean="0">
                <a:latin typeface="Arial Narrow" pitchFamily="34" charset="0"/>
              </a:rPr>
              <a:t>paire</a:t>
            </a:r>
            <a:r>
              <a:rPr lang="en-US" dirty="0" smtClean="0">
                <a:latin typeface="Arial Narrow" pitchFamily="34" charset="0"/>
              </a:rPr>
              <a:t> de </a:t>
            </a:r>
            <a:r>
              <a:rPr lang="en-US" dirty="0" err="1" smtClean="0">
                <a:latin typeface="Arial Narrow" pitchFamily="34" charset="0"/>
              </a:rPr>
              <a:t>particules</a:t>
            </a:r>
            <a:r>
              <a:rPr lang="en-US" dirty="0" smtClean="0">
                <a:latin typeface="Arial Narrow" pitchFamily="34" charset="0"/>
              </a:rPr>
              <a:t> </a:t>
            </a:r>
            <a:r>
              <a:rPr lang="en-US" dirty="0" err="1" smtClean="0">
                <a:latin typeface="Arial Narrow" pitchFamily="34" charset="0"/>
              </a:rPr>
              <a:t>élémentaires</a:t>
            </a:r>
            <a:r>
              <a:rPr lang="en-US" dirty="0" smtClean="0">
                <a:latin typeface="Arial Narrow" pitchFamily="34" charset="0"/>
              </a:rPr>
              <a:t>:</a:t>
            </a:r>
          </a:p>
          <a:p>
            <a:pPr lvl="1">
              <a:buFont typeface="Arial" pitchFamily="34" charset="0"/>
              <a:buChar char="•"/>
            </a:pPr>
            <a:r>
              <a:rPr lang="en-US" dirty="0" smtClean="0">
                <a:latin typeface="Arial Narrow" pitchFamily="34" charset="0"/>
              </a:rPr>
              <a:t> H</a:t>
            </a:r>
            <a:r>
              <a:rPr lang="en-US" dirty="0" smtClean="0">
                <a:latin typeface="Arial Narrow" pitchFamily="34" charset="0"/>
                <a:sym typeface="Symbol"/>
              </a:rPr>
              <a:t>2 photons ( )</a:t>
            </a:r>
          </a:p>
          <a:p>
            <a:pPr lvl="1">
              <a:buFont typeface="Arial" pitchFamily="34" charset="0"/>
              <a:buChar char="•"/>
            </a:pPr>
            <a:r>
              <a:rPr lang="en-US" dirty="0" smtClean="0">
                <a:latin typeface="Arial Narrow" pitchFamily="34" charset="0"/>
                <a:sym typeface="Symbol"/>
              </a:rPr>
              <a:t> H ZZ: les Z’s </a:t>
            </a:r>
            <a:r>
              <a:rPr lang="en-US" dirty="0" err="1" smtClean="0">
                <a:latin typeface="Arial Narrow" pitchFamily="34" charset="0"/>
                <a:sym typeface="Symbol"/>
              </a:rPr>
              <a:t>sont</a:t>
            </a:r>
            <a:r>
              <a:rPr lang="en-US" dirty="0" smtClean="0">
                <a:latin typeface="Arial Narrow" pitchFamily="34" charset="0"/>
                <a:sym typeface="Symbol"/>
              </a:rPr>
              <a:t> </a:t>
            </a:r>
            <a:r>
              <a:rPr lang="en-US" dirty="0" err="1" smtClean="0">
                <a:latin typeface="Arial Narrow" pitchFamily="34" charset="0"/>
                <a:sym typeface="Symbol"/>
              </a:rPr>
              <a:t>instables</a:t>
            </a:r>
            <a:r>
              <a:rPr lang="en-US" dirty="0" smtClean="0">
                <a:latin typeface="Arial Narrow" pitchFamily="34" charset="0"/>
                <a:sym typeface="Symbol"/>
              </a:rPr>
              <a:t> </a:t>
            </a:r>
            <a:r>
              <a:rPr lang="en-US" dirty="0" err="1" smtClean="0">
                <a:latin typeface="Arial Narrow" pitchFamily="34" charset="0"/>
                <a:sym typeface="Symbol"/>
              </a:rPr>
              <a:t>aussi</a:t>
            </a:r>
            <a:r>
              <a:rPr lang="en-US" dirty="0" smtClean="0">
                <a:latin typeface="Arial Narrow" pitchFamily="34" charset="0"/>
                <a:sym typeface="Symbol"/>
              </a:rPr>
              <a:t>… </a:t>
            </a:r>
            <a:r>
              <a:rPr lang="en-US" dirty="0" err="1" smtClean="0">
                <a:latin typeface="Arial Narrow" pitchFamily="34" charset="0"/>
                <a:sym typeface="Symbol"/>
              </a:rPr>
              <a:t>ils</a:t>
            </a:r>
            <a:r>
              <a:rPr lang="en-US" dirty="0" smtClean="0">
                <a:latin typeface="Arial Narrow" pitchFamily="34" charset="0"/>
                <a:sym typeface="Symbol"/>
              </a:rPr>
              <a:t> se </a:t>
            </a:r>
            <a:r>
              <a:rPr lang="en-US" dirty="0" err="1" smtClean="0">
                <a:latin typeface="Arial Narrow" pitchFamily="34" charset="0"/>
                <a:sym typeface="Symbol"/>
              </a:rPr>
              <a:t>désintègrent</a:t>
            </a:r>
            <a:r>
              <a:rPr lang="en-US" dirty="0" smtClean="0">
                <a:latin typeface="Arial Narrow" pitchFamily="34" charset="0"/>
                <a:sym typeface="Symbol"/>
              </a:rPr>
              <a:t> </a:t>
            </a:r>
            <a:r>
              <a:rPr lang="en-US" dirty="0" err="1" smtClean="0">
                <a:latin typeface="Arial Narrow" pitchFamily="34" charset="0"/>
                <a:sym typeface="Symbol"/>
              </a:rPr>
              <a:t>aussi</a:t>
            </a:r>
            <a:r>
              <a:rPr lang="en-US" dirty="0" smtClean="0">
                <a:latin typeface="Arial Narrow" pitchFamily="34" charset="0"/>
                <a:sym typeface="Symbol"/>
              </a:rPr>
              <a:t> ! </a:t>
            </a:r>
            <a:r>
              <a:rPr lang="en-US" dirty="0" err="1" smtClean="0">
                <a:latin typeface="Arial Narrow" pitchFamily="34" charset="0"/>
                <a:sym typeface="Symbol"/>
              </a:rPr>
              <a:t>Ze+e</a:t>
            </a:r>
            <a:r>
              <a:rPr lang="en-US" dirty="0" smtClean="0">
                <a:latin typeface="Arial Narrow" pitchFamily="34" charset="0"/>
                <a:sym typeface="Symbol"/>
              </a:rPr>
              <a:t>- </a:t>
            </a:r>
            <a:r>
              <a:rPr lang="en-US" dirty="0" err="1" smtClean="0">
                <a:latin typeface="Arial Narrow" pitchFamily="34" charset="0"/>
                <a:sym typeface="Symbol"/>
              </a:rPr>
              <a:t>ou</a:t>
            </a:r>
            <a:r>
              <a:rPr lang="en-US" dirty="0" smtClean="0">
                <a:latin typeface="Arial Narrow" pitchFamily="34" charset="0"/>
                <a:sym typeface="Symbol"/>
              </a:rPr>
              <a:t> Z+- </a:t>
            </a:r>
          </a:p>
          <a:p>
            <a:pPr lvl="1">
              <a:buFont typeface="Arial" pitchFamily="34" charset="0"/>
              <a:buChar char="•"/>
            </a:pPr>
            <a:r>
              <a:rPr lang="en-US" dirty="0" smtClean="0">
                <a:latin typeface="Arial Narrow" pitchFamily="34" charset="0"/>
                <a:sym typeface="Symbol"/>
              </a:rPr>
              <a:t> etc…</a:t>
            </a:r>
            <a:endParaRPr lang="en-US" dirty="0" smtClean="0">
              <a:latin typeface="Arial Narrow" pitchFamily="34" charset="0"/>
            </a:endParaRPr>
          </a:p>
        </p:txBody>
      </p:sp>
      <p:pic>
        <p:nvPicPr>
          <p:cNvPr id="173058" name="Picture 2" descr="http://upload.wikimedia.org/wikipedia/commons/1/1c/Higgs_to_4leptons.png"/>
          <p:cNvPicPr>
            <a:picLocks noChangeAspect="1" noChangeArrowheads="1"/>
          </p:cNvPicPr>
          <p:nvPr/>
        </p:nvPicPr>
        <p:blipFill>
          <a:blip r:embed="rId2" cstate="print"/>
          <a:srcRect/>
          <a:stretch>
            <a:fillRect/>
          </a:stretch>
        </p:blipFill>
        <p:spPr bwMode="auto">
          <a:xfrm>
            <a:off x="2771800" y="4509120"/>
            <a:ext cx="3333772" cy="213285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14"/>
          <p:cNvSpPr>
            <a:spLocks noChangeArrowheads="1"/>
          </p:cNvSpPr>
          <p:nvPr/>
        </p:nvSpPr>
        <p:spPr bwMode="auto">
          <a:xfrm>
            <a:off x="0" y="2220630"/>
            <a:ext cx="1512000" cy="1260000"/>
          </a:xfrm>
          <a:prstGeom prst="rect">
            <a:avLst/>
          </a:prstGeom>
          <a:solidFill>
            <a:srgbClr val="FF99CC"/>
          </a:solidFill>
          <a:ln w="28575">
            <a:solidFill>
              <a:schemeClr val="tx2"/>
            </a:solidFill>
            <a:miter lim="800000"/>
            <a:headEnd/>
            <a:tailEnd/>
          </a:ln>
          <a:effectLst/>
        </p:spPr>
        <p:txBody>
          <a:bodyPr lIns="90000" tIns="46800" rIns="90000" bIns="46800" anchor="ctr">
            <a:spAutoFit/>
          </a:bodyPr>
          <a:lstStyle/>
          <a:p>
            <a:endParaRPr lang="en-US"/>
          </a:p>
        </p:txBody>
      </p:sp>
      <p:sp>
        <p:nvSpPr>
          <p:cNvPr id="2" name="Titre 1"/>
          <p:cNvSpPr>
            <a:spLocks noGrp="1"/>
          </p:cNvSpPr>
          <p:nvPr>
            <p:ph type="title"/>
          </p:nvPr>
        </p:nvSpPr>
        <p:spPr/>
        <p:txBody>
          <a:bodyPr/>
          <a:lstStyle/>
          <a:p>
            <a:r>
              <a:rPr lang="en-US" dirty="0" smtClean="0"/>
              <a:t>Le boson de Higgs : </a:t>
            </a:r>
            <a:r>
              <a:rPr lang="en-US" dirty="0" err="1" smtClean="0"/>
              <a:t>une</a:t>
            </a:r>
            <a:r>
              <a:rPr lang="en-US" dirty="0" smtClean="0"/>
              <a:t> longue </a:t>
            </a:r>
            <a:r>
              <a:rPr lang="en-US" dirty="0" err="1" smtClean="0"/>
              <a:t>traque</a:t>
            </a:r>
            <a:r>
              <a:rPr lang="en-US" dirty="0" smtClean="0"/>
              <a:t>…</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23</a:t>
            </a:fld>
            <a:endParaRPr lang="fr-FR"/>
          </a:p>
        </p:txBody>
      </p:sp>
      <p:sp>
        <p:nvSpPr>
          <p:cNvPr id="48" name="Rectangle 16"/>
          <p:cNvSpPr>
            <a:spLocks noChangeArrowheads="1"/>
          </p:cNvSpPr>
          <p:nvPr/>
        </p:nvSpPr>
        <p:spPr bwMode="auto">
          <a:xfrm>
            <a:off x="493813" y="796063"/>
            <a:ext cx="2666092" cy="1017844"/>
          </a:xfrm>
          <a:prstGeom prst="rect">
            <a:avLst/>
          </a:prstGeom>
          <a:noFill/>
          <a:ln w="28575">
            <a:noFill/>
            <a:miter lim="800000"/>
            <a:headEnd/>
            <a:tailEnd/>
          </a:ln>
          <a:effectLst/>
        </p:spPr>
        <p:txBody>
          <a:bodyPr wrap="none" lIns="90000" tIns="46800" rIns="90000" bIns="46800" anchor="ctr">
            <a:spAutoFit/>
          </a:bodyPr>
          <a:lstStyle/>
          <a:p>
            <a:pPr algn="ctr"/>
            <a:r>
              <a:rPr lang="en-US" b="1" dirty="0">
                <a:solidFill>
                  <a:srgbClr val="FF0066"/>
                </a:solidFill>
                <a:latin typeface="Arial Narrow" pitchFamily="34" charset="0"/>
              </a:rPr>
              <a:t>LEP</a:t>
            </a:r>
          </a:p>
          <a:p>
            <a:pPr algn="ctr"/>
            <a:r>
              <a:rPr lang="en-US" b="1" dirty="0" smtClean="0">
                <a:solidFill>
                  <a:srgbClr val="FF0066"/>
                </a:solidFill>
                <a:latin typeface="Arial Narrow" pitchFamily="34" charset="0"/>
              </a:rPr>
              <a:t>1989-2000</a:t>
            </a:r>
          </a:p>
          <a:p>
            <a:pPr algn="ctr"/>
            <a:r>
              <a:rPr lang="en-US" b="1" dirty="0" smtClean="0">
                <a:solidFill>
                  <a:srgbClr val="FF0066"/>
                </a:solidFill>
                <a:latin typeface="Arial Narrow" pitchFamily="34" charset="0"/>
              </a:rPr>
              <a:t>(</a:t>
            </a:r>
            <a:r>
              <a:rPr lang="en-US" b="1" dirty="0" err="1" smtClean="0">
                <a:solidFill>
                  <a:srgbClr val="FF0066"/>
                </a:solidFill>
                <a:latin typeface="Arial Narrow" pitchFamily="34" charset="0"/>
              </a:rPr>
              <a:t>mH</a:t>
            </a:r>
            <a:r>
              <a:rPr lang="en-US" b="1" dirty="0" smtClean="0">
                <a:solidFill>
                  <a:srgbClr val="FF0066"/>
                </a:solidFill>
                <a:latin typeface="Arial Narrow" pitchFamily="34" charset="0"/>
              </a:rPr>
              <a:t>&gt;114.4 </a:t>
            </a:r>
            <a:r>
              <a:rPr lang="en-US" b="1" dirty="0" err="1" smtClean="0">
                <a:solidFill>
                  <a:srgbClr val="FF0066"/>
                </a:solidFill>
                <a:latin typeface="Arial Narrow" pitchFamily="34" charset="0"/>
              </a:rPr>
              <a:t>GeV</a:t>
            </a:r>
            <a:r>
              <a:rPr lang="en-US" b="1" dirty="0" smtClean="0">
                <a:solidFill>
                  <a:srgbClr val="FF0066"/>
                </a:solidFill>
                <a:latin typeface="Arial Narrow" pitchFamily="34" charset="0"/>
              </a:rPr>
              <a:t> en 2003) </a:t>
            </a:r>
            <a:endParaRPr lang="en-US" b="1" dirty="0">
              <a:solidFill>
                <a:srgbClr val="FF0066"/>
              </a:solidFill>
              <a:latin typeface="Arial Narrow" pitchFamily="34" charset="0"/>
            </a:endParaRPr>
          </a:p>
        </p:txBody>
      </p:sp>
      <p:pic>
        <p:nvPicPr>
          <p:cNvPr id="49" name="Picture 17"/>
          <p:cNvPicPr>
            <a:picLocks noChangeAspect="1" noChangeArrowheads="1"/>
          </p:cNvPicPr>
          <p:nvPr/>
        </p:nvPicPr>
        <p:blipFill>
          <a:blip r:embed="rId2" cstate="print"/>
          <a:srcRect/>
          <a:stretch>
            <a:fillRect/>
          </a:stretch>
        </p:blipFill>
        <p:spPr bwMode="auto">
          <a:xfrm>
            <a:off x="79772" y="4653136"/>
            <a:ext cx="3340100" cy="2095500"/>
          </a:xfrm>
          <a:prstGeom prst="rect">
            <a:avLst/>
          </a:prstGeom>
          <a:noFill/>
          <a:ln w="28575">
            <a:noFill/>
            <a:miter lim="800000"/>
            <a:headEnd/>
            <a:tailEnd/>
          </a:ln>
          <a:effectLst/>
        </p:spPr>
      </p:pic>
      <p:sp>
        <p:nvSpPr>
          <p:cNvPr id="50" name="Text Box 18"/>
          <p:cNvSpPr txBox="1">
            <a:spLocks noChangeArrowheads="1"/>
          </p:cNvSpPr>
          <p:nvPr/>
        </p:nvSpPr>
        <p:spPr bwMode="auto">
          <a:xfrm>
            <a:off x="3447691" y="4713288"/>
            <a:ext cx="1488206" cy="586957"/>
          </a:xfrm>
          <a:prstGeom prst="rect">
            <a:avLst/>
          </a:prstGeom>
          <a:noFill/>
          <a:ln w="28575">
            <a:noFill/>
            <a:miter lim="800000"/>
            <a:headEnd/>
            <a:tailEnd/>
          </a:ln>
          <a:effectLst/>
        </p:spPr>
        <p:txBody>
          <a:bodyPr wrap="none" lIns="90000" tIns="46800" rIns="90000" bIns="46800">
            <a:spAutoFit/>
          </a:bodyPr>
          <a:lstStyle/>
          <a:p>
            <a:pPr algn="ctr"/>
            <a:r>
              <a:rPr lang="en-US" sz="1600" dirty="0">
                <a:latin typeface="Arial Narrow" pitchFamily="34" charset="0"/>
              </a:rPr>
              <a:t>Le LEP au </a:t>
            </a:r>
            <a:r>
              <a:rPr lang="en-US" sz="1600" dirty="0" err="1">
                <a:latin typeface="Arial Narrow" pitchFamily="34" charset="0"/>
              </a:rPr>
              <a:t>cern</a:t>
            </a:r>
            <a:endParaRPr lang="en-US" sz="1600" dirty="0">
              <a:latin typeface="Arial Narrow" pitchFamily="34" charset="0"/>
            </a:endParaRPr>
          </a:p>
          <a:p>
            <a:pPr algn="ctr"/>
            <a:r>
              <a:rPr lang="en-US" sz="1600" dirty="0">
                <a:latin typeface="Arial Narrow" pitchFamily="34" charset="0"/>
              </a:rPr>
              <a:t>(pres de Genève)</a:t>
            </a:r>
          </a:p>
        </p:txBody>
      </p:sp>
      <p:grpSp>
        <p:nvGrpSpPr>
          <p:cNvPr id="3" name="Group 21"/>
          <p:cNvGrpSpPr>
            <a:grpSpLocks/>
          </p:cNvGrpSpPr>
          <p:nvPr/>
        </p:nvGrpSpPr>
        <p:grpSpPr bwMode="auto">
          <a:xfrm>
            <a:off x="0" y="2651125"/>
            <a:ext cx="20650200" cy="854075"/>
            <a:chOff x="0" y="1728"/>
            <a:chExt cx="4656" cy="432"/>
          </a:xfrm>
        </p:grpSpPr>
        <p:sp>
          <p:nvSpPr>
            <p:cNvPr id="56" name="Line 22"/>
            <p:cNvSpPr>
              <a:spLocks noChangeShapeType="1"/>
            </p:cNvSpPr>
            <p:nvPr/>
          </p:nvSpPr>
          <p:spPr bwMode="auto">
            <a:xfrm>
              <a:off x="0" y="2160"/>
              <a:ext cx="4656" cy="0"/>
            </a:xfrm>
            <a:prstGeom prst="line">
              <a:avLst/>
            </a:prstGeom>
            <a:noFill/>
            <a:ln w="28575">
              <a:solidFill>
                <a:schemeClr val="tx1"/>
              </a:solidFill>
              <a:round/>
              <a:headEnd/>
              <a:tailEnd type="triangle" w="med" len="med"/>
            </a:ln>
            <a:effectLst/>
          </p:spPr>
          <p:txBody>
            <a:bodyPr/>
            <a:lstStyle/>
            <a:p>
              <a:endParaRPr lang="en-US">
                <a:latin typeface="Verdana" pitchFamily="34" charset="0"/>
              </a:endParaRPr>
            </a:p>
          </p:txBody>
        </p:sp>
        <p:sp>
          <p:nvSpPr>
            <p:cNvPr id="57" name="Line 23"/>
            <p:cNvSpPr>
              <a:spLocks noChangeShapeType="1"/>
            </p:cNvSpPr>
            <p:nvPr/>
          </p:nvSpPr>
          <p:spPr bwMode="auto">
            <a:xfrm>
              <a:off x="288"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58" name="Line 24"/>
            <p:cNvSpPr>
              <a:spLocks noChangeShapeType="1"/>
            </p:cNvSpPr>
            <p:nvPr/>
          </p:nvSpPr>
          <p:spPr bwMode="auto">
            <a:xfrm>
              <a:off x="720"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59" name="Line 25"/>
            <p:cNvSpPr>
              <a:spLocks noChangeShapeType="1"/>
            </p:cNvSpPr>
            <p:nvPr/>
          </p:nvSpPr>
          <p:spPr bwMode="auto">
            <a:xfrm>
              <a:off x="1152"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0" name="Line 26"/>
            <p:cNvSpPr>
              <a:spLocks noChangeShapeType="1"/>
            </p:cNvSpPr>
            <p:nvPr/>
          </p:nvSpPr>
          <p:spPr bwMode="auto">
            <a:xfrm>
              <a:off x="1584"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1" name="Line 27"/>
            <p:cNvSpPr>
              <a:spLocks noChangeShapeType="1"/>
            </p:cNvSpPr>
            <p:nvPr/>
          </p:nvSpPr>
          <p:spPr bwMode="auto">
            <a:xfrm>
              <a:off x="2016"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2" name="Line 28"/>
            <p:cNvSpPr>
              <a:spLocks noChangeShapeType="1"/>
            </p:cNvSpPr>
            <p:nvPr/>
          </p:nvSpPr>
          <p:spPr bwMode="auto">
            <a:xfrm>
              <a:off x="2448"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3" name="Line 29"/>
            <p:cNvSpPr>
              <a:spLocks noChangeShapeType="1"/>
            </p:cNvSpPr>
            <p:nvPr/>
          </p:nvSpPr>
          <p:spPr bwMode="auto">
            <a:xfrm>
              <a:off x="2880"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4" name="Line 30"/>
            <p:cNvSpPr>
              <a:spLocks noChangeShapeType="1"/>
            </p:cNvSpPr>
            <p:nvPr/>
          </p:nvSpPr>
          <p:spPr bwMode="auto">
            <a:xfrm>
              <a:off x="3312"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5" name="Line 31"/>
            <p:cNvSpPr>
              <a:spLocks noChangeShapeType="1"/>
            </p:cNvSpPr>
            <p:nvPr/>
          </p:nvSpPr>
          <p:spPr bwMode="auto">
            <a:xfrm>
              <a:off x="3744"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6" name="Line 32"/>
            <p:cNvSpPr>
              <a:spLocks noChangeShapeType="1"/>
            </p:cNvSpPr>
            <p:nvPr/>
          </p:nvSpPr>
          <p:spPr bwMode="auto">
            <a:xfrm>
              <a:off x="4176"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grpSp>
      <p:sp>
        <p:nvSpPr>
          <p:cNvPr id="67" name="Text Box 35"/>
          <p:cNvSpPr txBox="1">
            <a:spLocks noChangeArrowheads="1"/>
          </p:cNvSpPr>
          <p:nvPr/>
        </p:nvSpPr>
        <p:spPr bwMode="auto">
          <a:xfrm>
            <a:off x="914400" y="3505200"/>
            <a:ext cx="12687300" cy="304800"/>
          </a:xfrm>
          <a:prstGeom prst="rect">
            <a:avLst/>
          </a:prstGeom>
          <a:noFill/>
          <a:ln w="9525" algn="ctr">
            <a:noFill/>
            <a:miter lim="800000"/>
            <a:headEnd/>
            <a:tailEnd/>
          </a:ln>
          <a:effectLst/>
        </p:spPr>
        <p:txBody>
          <a:bodyPr wrap="none">
            <a:spAutoFit/>
          </a:bodyPr>
          <a:lstStyle/>
          <a:p>
            <a:r>
              <a:rPr lang="fr-FR" sz="1400" b="1">
                <a:latin typeface="Verdana" pitchFamily="34" charset="0"/>
              </a:rPr>
              <a:t> 100                         200                          300                           400                        500        600        700       800        900        1000</a:t>
            </a:r>
          </a:p>
        </p:txBody>
      </p:sp>
      <p:sp>
        <p:nvSpPr>
          <p:cNvPr id="68" name="Text Box 31"/>
          <p:cNvSpPr txBox="1">
            <a:spLocks noChangeArrowheads="1"/>
          </p:cNvSpPr>
          <p:nvPr/>
        </p:nvSpPr>
        <p:spPr bwMode="auto">
          <a:xfrm>
            <a:off x="7758696" y="3820978"/>
            <a:ext cx="1447832" cy="400110"/>
          </a:xfrm>
          <a:prstGeom prst="rect">
            <a:avLst/>
          </a:prstGeom>
          <a:noFill/>
          <a:ln w="9525" algn="ctr">
            <a:noFill/>
            <a:miter lim="800000"/>
            <a:headEnd/>
            <a:tailEnd/>
          </a:ln>
          <a:effectLst/>
        </p:spPr>
        <p:txBody>
          <a:bodyPr wrap="none">
            <a:spAutoFit/>
          </a:bodyPr>
          <a:lstStyle/>
          <a:p>
            <a:r>
              <a:rPr lang="fr-FR" sz="2000" b="1" dirty="0">
                <a:latin typeface="Arial Narrow" pitchFamily="34" charset="0"/>
              </a:rPr>
              <a:t>Masse [</a:t>
            </a:r>
            <a:r>
              <a:rPr lang="fr-FR" sz="2000" b="1" dirty="0" err="1" smtClean="0">
                <a:latin typeface="Arial Narrow" pitchFamily="34" charset="0"/>
              </a:rPr>
              <a:t>GeV</a:t>
            </a:r>
            <a:r>
              <a:rPr lang="fr-FR" sz="2000" b="1" dirty="0" smtClean="0">
                <a:latin typeface="Arial Narrow" pitchFamily="34" charset="0"/>
              </a:rPr>
              <a:t>]</a:t>
            </a:r>
            <a:endParaRPr lang="fr-FR" sz="2000" b="1" dirty="0">
              <a:latin typeface="Arial Narrow" pitchFamily="34" charset="0"/>
            </a:endParaRPr>
          </a:p>
        </p:txBody>
      </p:sp>
      <p:sp>
        <p:nvSpPr>
          <p:cNvPr id="22" name="ZoneTexte 21"/>
          <p:cNvSpPr txBox="1"/>
          <p:nvPr/>
        </p:nvSpPr>
        <p:spPr>
          <a:xfrm>
            <a:off x="6335688" y="476672"/>
            <a:ext cx="2808312" cy="400110"/>
          </a:xfrm>
          <a:prstGeom prst="rect">
            <a:avLst/>
          </a:prstGeom>
          <a:noFill/>
        </p:spPr>
        <p:txBody>
          <a:bodyPr wrap="square" rtlCol="0">
            <a:spAutoFit/>
          </a:bodyPr>
          <a:lstStyle/>
          <a:p>
            <a:r>
              <a:rPr lang="en-US" b="1" dirty="0" smtClean="0">
                <a:latin typeface="Arial Narrow" pitchFamily="34" charset="0"/>
              </a:rPr>
              <a:t>1 </a:t>
            </a:r>
            <a:r>
              <a:rPr lang="en-US" b="1" dirty="0" err="1" smtClean="0">
                <a:latin typeface="Arial Narrow" pitchFamily="34" charset="0"/>
              </a:rPr>
              <a:t>GeV</a:t>
            </a:r>
            <a:r>
              <a:rPr lang="en-US" b="1" dirty="0" smtClean="0">
                <a:latin typeface="Arial Narrow" pitchFamily="34" charset="0"/>
              </a:rPr>
              <a:t> ~ masse d’1 proton</a:t>
            </a:r>
            <a:endParaRPr lang="en-US" b="1" dirty="0">
              <a:latin typeface="Arial Narrow"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14"/>
          <p:cNvSpPr>
            <a:spLocks noChangeArrowheads="1"/>
          </p:cNvSpPr>
          <p:nvPr/>
        </p:nvSpPr>
        <p:spPr bwMode="auto">
          <a:xfrm>
            <a:off x="0" y="2220630"/>
            <a:ext cx="1512000" cy="1260000"/>
          </a:xfrm>
          <a:prstGeom prst="rect">
            <a:avLst/>
          </a:prstGeom>
          <a:solidFill>
            <a:srgbClr val="FF99CC"/>
          </a:solidFill>
          <a:ln w="28575">
            <a:solidFill>
              <a:schemeClr val="tx2"/>
            </a:solidFill>
            <a:miter lim="800000"/>
            <a:headEnd/>
            <a:tailEnd/>
          </a:ln>
          <a:effectLst/>
        </p:spPr>
        <p:txBody>
          <a:bodyPr lIns="90000" tIns="46800" rIns="90000" bIns="46800" anchor="ctr">
            <a:spAutoFit/>
          </a:bodyPr>
          <a:lstStyle/>
          <a:p>
            <a:endParaRPr lang="en-US"/>
          </a:p>
        </p:txBody>
      </p:sp>
      <p:sp>
        <p:nvSpPr>
          <p:cNvPr id="2" name="Titre 1"/>
          <p:cNvSpPr>
            <a:spLocks noGrp="1"/>
          </p:cNvSpPr>
          <p:nvPr>
            <p:ph type="title"/>
          </p:nvPr>
        </p:nvSpPr>
        <p:spPr/>
        <p:txBody>
          <a:bodyPr/>
          <a:lstStyle/>
          <a:p>
            <a:r>
              <a:rPr lang="en-US" dirty="0" smtClean="0"/>
              <a:t>Le boson de Higgs : </a:t>
            </a:r>
            <a:r>
              <a:rPr lang="en-US" dirty="0" err="1" smtClean="0"/>
              <a:t>une</a:t>
            </a:r>
            <a:r>
              <a:rPr lang="en-US" dirty="0" smtClean="0"/>
              <a:t> longue </a:t>
            </a:r>
            <a:r>
              <a:rPr lang="en-US" dirty="0" err="1" smtClean="0"/>
              <a:t>traque</a:t>
            </a:r>
            <a:r>
              <a:rPr lang="en-US" dirty="0" smtClean="0"/>
              <a:t>…</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24</a:t>
            </a:fld>
            <a:endParaRPr lang="fr-FR"/>
          </a:p>
        </p:txBody>
      </p:sp>
      <p:sp>
        <p:nvSpPr>
          <p:cNvPr id="48" name="Rectangle 16"/>
          <p:cNvSpPr>
            <a:spLocks noChangeArrowheads="1"/>
          </p:cNvSpPr>
          <p:nvPr/>
        </p:nvSpPr>
        <p:spPr bwMode="auto">
          <a:xfrm>
            <a:off x="2178885" y="796063"/>
            <a:ext cx="3150520" cy="1017844"/>
          </a:xfrm>
          <a:prstGeom prst="rect">
            <a:avLst/>
          </a:prstGeom>
          <a:noFill/>
          <a:ln w="28575">
            <a:noFill/>
            <a:miter lim="800000"/>
            <a:headEnd/>
            <a:tailEnd/>
          </a:ln>
          <a:effectLst/>
        </p:spPr>
        <p:txBody>
          <a:bodyPr wrap="none" lIns="90000" tIns="46800" rIns="90000" bIns="46800" anchor="ctr">
            <a:spAutoFit/>
          </a:bodyPr>
          <a:lstStyle/>
          <a:p>
            <a:pPr algn="ctr"/>
            <a:r>
              <a:rPr lang="en-US" b="1" dirty="0" err="1" smtClean="0">
                <a:solidFill>
                  <a:srgbClr val="008000"/>
                </a:solidFill>
                <a:latin typeface="Arial Narrow" pitchFamily="34" charset="0"/>
              </a:rPr>
              <a:t>TeVatron</a:t>
            </a:r>
            <a:endParaRPr lang="en-US" b="1" dirty="0">
              <a:solidFill>
                <a:srgbClr val="008000"/>
              </a:solidFill>
              <a:latin typeface="Arial Narrow" pitchFamily="34" charset="0"/>
            </a:endParaRPr>
          </a:p>
          <a:p>
            <a:pPr algn="ctr"/>
            <a:r>
              <a:rPr lang="en-US" b="1" dirty="0" smtClean="0">
                <a:solidFill>
                  <a:srgbClr val="008000"/>
                </a:solidFill>
                <a:latin typeface="Arial Narrow" pitchFamily="34" charset="0"/>
              </a:rPr>
              <a:t>1983-2011</a:t>
            </a:r>
          </a:p>
          <a:p>
            <a:pPr algn="ctr"/>
            <a:r>
              <a:rPr lang="en-US" b="1" dirty="0" smtClean="0">
                <a:solidFill>
                  <a:srgbClr val="008000"/>
                </a:solidFill>
                <a:latin typeface="Arial Narrow" pitchFamily="34" charset="0"/>
              </a:rPr>
              <a:t>(162 &lt; </a:t>
            </a:r>
            <a:r>
              <a:rPr lang="en-US" b="1" dirty="0" err="1" smtClean="0">
                <a:solidFill>
                  <a:srgbClr val="008000"/>
                </a:solidFill>
                <a:latin typeface="Arial Narrow" pitchFamily="34" charset="0"/>
              </a:rPr>
              <a:t>mH</a:t>
            </a:r>
            <a:r>
              <a:rPr lang="en-US" b="1" dirty="0" smtClean="0">
                <a:solidFill>
                  <a:srgbClr val="008000"/>
                </a:solidFill>
                <a:latin typeface="Arial Narrow" pitchFamily="34" charset="0"/>
              </a:rPr>
              <a:t> &lt;166 </a:t>
            </a:r>
            <a:r>
              <a:rPr lang="en-US" b="1" dirty="0" err="1" smtClean="0">
                <a:solidFill>
                  <a:srgbClr val="008000"/>
                </a:solidFill>
                <a:latin typeface="Arial Narrow" pitchFamily="34" charset="0"/>
              </a:rPr>
              <a:t>GeV</a:t>
            </a:r>
            <a:r>
              <a:rPr lang="en-US" b="1" dirty="0" smtClean="0">
                <a:solidFill>
                  <a:srgbClr val="008000"/>
                </a:solidFill>
                <a:latin typeface="Arial Narrow" pitchFamily="34" charset="0"/>
              </a:rPr>
              <a:t> en 2010) </a:t>
            </a:r>
            <a:endParaRPr lang="en-US" b="1" dirty="0">
              <a:solidFill>
                <a:srgbClr val="008000"/>
              </a:solidFill>
              <a:latin typeface="Arial Narrow" pitchFamily="34" charset="0"/>
            </a:endParaRPr>
          </a:p>
        </p:txBody>
      </p:sp>
      <p:grpSp>
        <p:nvGrpSpPr>
          <p:cNvPr id="3" name="Group 21"/>
          <p:cNvGrpSpPr>
            <a:grpSpLocks/>
          </p:cNvGrpSpPr>
          <p:nvPr/>
        </p:nvGrpSpPr>
        <p:grpSpPr bwMode="auto">
          <a:xfrm>
            <a:off x="0" y="2651125"/>
            <a:ext cx="20650200" cy="854075"/>
            <a:chOff x="0" y="1728"/>
            <a:chExt cx="4656" cy="432"/>
          </a:xfrm>
        </p:grpSpPr>
        <p:sp>
          <p:nvSpPr>
            <p:cNvPr id="56" name="Line 22"/>
            <p:cNvSpPr>
              <a:spLocks noChangeShapeType="1"/>
            </p:cNvSpPr>
            <p:nvPr/>
          </p:nvSpPr>
          <p:spPr bwMode="auto">
            <a:xfrm>
              <a:off x="0" y="2160"/>
              <a:ext cx="4656" cy="0"/>
            </a:xfrm>
            <a:prstGeom prst="line">
              <a:avLst/>
            </a:prstGeom>
            <a:noFill/>
            <a:ln w="28575">
              <a:solidFill>
                <a:schemeClr val="tx1"/>
              </a:solidFill>
              <a:round/>
              <a:headEnd/>
              <a:tailEnd type="triangle" w="med" len="med"/>
            </a:ln>
            <a:effectLst/>
          </p:spPr>
          <p:txBody>
            <a:bodyPr/>
            <a:lstStyle/>
            <a:p>
              <a:endParaRPr lang="en-US">
                <a:latin typeface="Verdana" pitchFamily="34" charset="0"/>
              </a:endParaRPr>
            </a:p>
          </p:txBody>
        </p:sp>
        <p:sp>
          <p:nvSpPr>
            <p:cNvPr id="57" name="Line 23"/>
            <p:cNvSpPr>
              <a:spLocks noChangeShapeType="1"/>
            </p:cNvSpPr>
            <p:nvPr/>
          </p:nvSpPr>
          <p:spPr bwMode="auto">
            <a:xfrm>
              <a:off x="288"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58" name="Line 24"/>
            <p:cNvSpPr>
              <a:spLocks noChangeShapeType="1"/>
            </p:cNvSpPr>
            <p:nvPr/>
          </p:nvSpPr>
          <p:spPr bwMode="auto">
            <a:xfrm>
              <a:off x="720"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59" name="Line 25"/>
            <p:cNvSpPr>
              <a:spLocks noChangeShapeType="1"/>
            </p:cNvSpPr>
            <p:nvPr/>
          </p:nvSpPr>
          <p:spPr bwMode="auto">
            <a:xfrm>
              <a:off x="1152"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0" name="Line 26"/>
            <p:cNvSpPr>
              <a:spLocks noChangeShapeType="1"/>
            </p:cNvSpPr>
            <p:nvPr/>
          </p:nvSpPr>
          <p:spPr bwMode="auto">
            <a:xfrm>
              <a:off x="1584"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1" name="Line 27"/>
            <p:cNvSpPr>
              <a:spLocks noChangeShapeType="1"/>
            </p:cNvSpPr>
            <p:nvPr/>
          </p:nvSpPr>
          <p:spPr bwMode="auto">
            <a:xfrm>
              <a:off x="2016"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2" name="Line 28"/>
            <p:cNvSpPr>
              <a:spLocks noChangeShapeType="1"/>
            </p:cNvSpPr>
            <p:nvPr/>
          </p:nvSpPr>
          <p:spPr bwMode="auto">
            <a:xfrm>
              <a:off x="2448"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3" name="Line 29"/>
            <p:cNvSpPr>
              <a:spLocks noChangeShapeType="1"/>
            </p:cNvSpPr>
            <p:nvPr/>
          </p:nvSpPr>
          <p:spPr bwMode="auto">
            <a:xfrm>
              <a:off x="2880"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4" name="Line 30"/>
            <p:cNvSpPr>
              <a:spLocks noChangeShapeType="1"/>
            </p:cNvSpPr>
            <p:nvPr/>
          </p:nvSpPr>
          <p:spPr bwMode="auto">
            <a:xfrm>
              <a:off x="3312"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5" name="Line 31"/>
            <p:cNvSpPr>
              <a:spLocks noChangeShapeType="1"/>
            </p:cNvSpPr>
            <p:nvPr/>
          </p:nvSpPr>
          <p:spPr bwMode="auto">
            <a:xfrm>
              <a:off x="3744"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6" name="Line 32"/>
            <p:cNvSpPr>
              <a:spLocks noChangeShapeType="1"/>
            </p:cNvSpPr>
            <p:nvPr/>
          </p:nvSpPr>
          <p:spPr bwMode="auto">
            <a:xfrm>
              <a:off x="4176"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grpSp>
      <p:sp>
        <p:nvSpPr>
          <p:cNvPr id="67" name="Text Box 35"/>
          <p:cNvSpPr txBox="1">
            <a:spLocks noChangeArrowheads="1"/>
          </p:cNvSpPr>
          <p:nvPr/>
        </p:nvSpPr>
        <p:spPr bwMode="auto">
          <a:xfrm>
            <a:off x="914400" y="3505200"/>
            <a:ext cx="12687300" cy="304800"/>
          </a:xfrm>
          <a:prstGeom prst="rect">
            <a:avLst/>
          </a:prstGeom>
          <a:noFill/>
          <a:ln w="9525" algn="ctr">
            <a:noFill/>
            <a:miter lim="800000"/>
            <a:headEnd/>
            <a:tailEnd/>
          </a:ln>
          <a:effectLst/>
        </p:spPr>
        <p:txBody>
          <a:bodyPr wrap="none">
            <a:spAutoFit/>
          </a:bodyPr>
          <a:lstStyle/>
          <a:p>
            <a:r>
              <a:rPr lang="fr-FR" sz="1400" b="1" dirty="0">
                <a:latin typeface="Verdana" pitchFamily="34" charset="0"/>
              </a:rPr>
              <a:t> 100                         200                          300                           400                        500        600        700       800        900        1000</a:t>
            </a:r>
          </a:p>
        </p:txBody>
      </p:sp>
      <p:sp>
        <p:nvSpPr>
          <p:cNvPr id="68" name="Text Box 31"/>
          <p:cNvSpPr txBox="1">
            <a:spLocks noChangeArrowheads="1"/>
          </p:cNvSpPr>
          <p:nvPr/>
        </p:nvSpPr>
        <p:spPr bwMode="auto">
          <a:xfrm>
            <a:off x="7758696" y="3820978"/>
            <a:ext cx="1447832" cy="400110"/>
          </a:xfrm>
          <a:prstGeom prst="rect">
            <a:avLst/>
          </a:prstGeom>
          <a:noFill/>
          <a:ln w="9525" algn="ctr">
            <a:noFill/>
            <a:miter lim="800000"/>
            <a:headEnd/>
            <a:tailEnd/>
          </a:ln>
          <a:effectLst/>
        </p:spPr>
        <p:txBody>
          <a:bodyPr wrap="none">
            <a:spAutoFit/>
          </a:bodyPr>
          <a:lstStyle/>
          <a:p>
            <a:r>
              <a:rPr lang="fr-FR" sz="2000" b="1" dirty="0">
                <a:latin typeface="Arial Narrow" pitchFamily="34" charset="0"/>
              </a:rPr>
              <a:t>Masse [</a:t>
            </a:r>
            <a:r>
              <a:rPr lang="fr-FR" sz="2000" b="1" dirty="0" err="1" smtClean="0">
                <a:latin typeface="Arial Narrow" pitchFamily="34" charset="0"/>
              </a:rPr>
              <a:t>GeV</a:t>
            </a:r>
            <a:r>
              <a:rPr lang="fr-FR" sz="2000" b="1" dirty="0" smtClean="0">
                <a:latin typeface="Arial Narrow" pitchFamily="34" charset="0"/>
              </a:rPr>
              <a:t>]</a:t>
            </a:r>
            <a:endParaRPr lang="fr-FR" sz="2000" b="1" dirty="0">
              <a:latin typeface="Arial Narrow" pitchFamily="34" charset="0"/>
            </a:endParaRPr>
          </a:p>
        </p:txBody>
      </p:sp>
      <p:pic>
        <p:nvPicPr>
          <p:cNvPr id="22" name="Picture 5"/>
          <p:cNvPicPr>
            <a:picLocks noChangeAspect="1" noChangeArrowheads="1"/>
          </p:cNvPicPr>
          <p:nvPr/>
        </p:nvPicPr>
        <p:blipFill>
          <a:blip r:embed="rId2" cstate="print"/>
          <a:srcRect/>
          <a:stretch>
            <a:fillRect/>
          </a:stretch>
        </p:blipFill>
        <p:spPr bwMode="auto">
          <a:xfrm>
            <a:off x="3381375" y="4664075"/>
            <a:ext cx="3367088" cy="2193925"/>
          </a:xfrm>
          <a:prstGeom prst="rect">
            <a:avLst/>
          </a:prstGeom>
          <a:noFill/>
          <a:ln w="28575">
            <a:noFill/>
            <a:miter lim="800000"/>
            <a:headEnd/>
            <a:tailEnd/>
          </a:ln>
          <a:effectLst/>
        </p:spPr>
      </p:pic>
      <p:sp>
        <p:nvSpPr>
          <p:cNvPr id="23" name="Text Box 6"/>
          <p:cNvSpPr txBox="1">
            <a:spLocks noChangeArrowheads="1"/>
          </p:cNvSpPr>
          <p:nvPr/>
        </p:nvSpPr>
        <p:spPr bwMode="auto">
          <a:xfrm>
            <a:off x="1238345" y="4668838"/>
            <a:ext cx="1906397" cy="586957"/>
          </a:xfrm>
          <a:prstGeom prst="rect">
            <a:avLst/>
          </a:prstGeom>
          <a:noFill/>
          <a:ln w="28575">
            <a:noFill/>
            <a:miter lim="800000"/>
            <a:headEnd/>
            <a:tailEnd/>
          </a:ln>
          <a:effectLst/>
        </p:spPr>
        <p:txBody>
          <a:bodyPr wrap="none" lIns="90000" tIns="46800" rIns="90000" bIns="46800">
            <a:spAutoFit/>
          </a:bodyPr>
          <a:lstStyle/>
          <a:p>
            <a:pPr algn="ctr"/>
            <a:r>
              <a:rPr lang="en-US" sz="1600" dirty="0">
                <a:latin typeface="Arial Narrow" pitchFamily="34" charset="0"/>
              </a:rPr>
              <a:t>Le </a:t>
            </a:r>
            <a:r>
              <a:rPr lang="en-US" sz="1600" dirty="0" err="1">
                <a:latin typeface="Arial Narrow" pitchFamily="34" charset="0"/>
              </a:rPr>
              <a:t>TeVatron</a:t>
            </a:r>
            <a:r>
              <a:rPr lang="en-US" sz="1600" dirty="0">
                <a:latin typeface="Arial Narrow" pitchFamily="34" charset="0"/>
              </a:rPr>
              <a:t> à </a:t>
            </a:r>
            <a:r>
              <a:rPr lang="en-US" sz="1600" dirty="0" err="1">
                <a:latin typeface="Arial Narrow" pitchFamily="34" charset="0"/>
              </a:rPr>
              <a:t>Fermilab</a:t>
            </a:r>
            <a:endParaRPr lang="en-US" sz="1600" dirty="0">
              <a:latin typeface="Arial Narrow" pitchFamily="34" charset="0"/>
            </a:endParaRPr>
          </a:p>
          <a:p>
            <a:pPr algn="ctr"/>
            <a:r>
              <a:rPr lang="en-US" sz="1600" dirty="0">
                <a:latin typeface="Arial Narrow" pitchFamily="34" charset="0"/>
              </a:rPr>
              <a:t>(pres de Chicago)</a:t>
            </a:r>
          </a:p>
        </p:txBody>
      </p:sp>
      <p:sp>
        <p:nvSpPr>
          <p:cNvPr id="25" name="Rectangle 26"/>
          <p:cNvSpPr>
            <a:spLocks noChangeArrowheads="1"/>
          </p:cNvSpPr>
          <p:nvPr/>
        </p:nvSpPr>
        <p:spPr bwMode="auto">
          <a:xfrm>
            <a:off x="2375792" y="2225566"/>
            <a:ext cx="324000" cy="1277938"/>
          </a:xfrm>
          <a:prstGeom prst="rect">
            <a:avLst/>
          </a:prstGeom>
          <a:solidFill>
            <a:srgbClr val="00FF00"/>
          </a:solidFill>
          <a:ln w="28575">
            <a:solidFill>
              <a:schemeClr val="tx2"/>
            </a:solidFill>
            <a:miter lim="800000"/>
            <a:headEnd/>
            <a:tailEnd/>
          </a:ln>
          <a:effectLst/>
        </p:spPr>
        <p:txBody>
          <a:bodyPr lIns="90000" tIns="46800" rIns="90000" bIns="46800" anchor="ctr">
            <a:spAutoFit/>
          </a:bodyPr>
          <a:lstStyle/>
          <a:p>
            <a:endParaRPr lang="en-US"/>
          </a:p>
        </p:txBody>
      </p:sp>
      <p:sp>
        <p:nvSpPr>
          <p:cNvPr id="26" name="ZoneTexte 25"/>
          <p:cNvSpPr txBox="1"/>
          <p:nvPr/>
        </p:nvSpPr>
        <p:spPr>
          <a:xfrm>
            <a:off x="6335688" y="476672"/>
            <a:ext cx="2808312" cy="400110"/>
          </a:xfrm>
          <a:prstGeom prst="rect">
            <a:avLst/>
          </a:prstGeom>
          <a:noFill/>
        </p:spPr>
        <p:txBody>
          <a:bodyPr wrap="square" rtlCol="0">
            <a:spAutoFit/>
          </a:bodyPr>
          <a:lstStyle/>
          <a:p>
            <a:r>
              <a:rPr lang="en-US" b="1" dirty="0" smtClean="0">
                <a:latin typeface="Arial Narrow" pitchFamily="34" charset="0"/>
              </a:rPr>
              <a:t>1 </a:t>
            </a:r>
            <a:r>
              <a:rPr lang="en-US" b="1" dirty="0" err="1" smtClean="0">
                <a:latin typeface="Arial Narrow" pitchFamily="34" charset="0"/>
              </a:rPr>
              <a:t>GeV</a:t>
            </a:r>
            <a:r>
              <a:rPr lang="en-US" b="1" dirty="0" smtClean="0">
                <a:latin typeface="Arial Narrow" pitchFamily="34" charset="0"/>
              </a:rPr>
              <a:t> ~ masse d’1 proton</a:t>
            </a:r>
            <a:endParaRPr lang="en-US" b="1" dirty="0">
              <a:latin typeface="Arial Narrow"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6"/>
          <p:cNvSpPr>
            <a:spLocks noChangeArrowheads="1"/>
          </p:cNvSpPr>
          <p:nvPr/>
        </p:nvSpPr>
        <p:spPr bwMode="auto">
          <a:xfrm>
            <a:off x="2375792" y="2225566"/>
            <a:ext cx="324000" cy="1277938"/>
          </a:xfrm>
          <a:prstGeom prst="rect">
            <a:avLst/>
          </a:prstGeom>
          <a:solidFill>
            <a:srgbClr val="00FF00"/>
          </a:solidFill>
          <a:ln w="28575">
            <a:solidFill>
              <a:schemeClr val="tx2"/>
            </a:solidFill>
            <a:miter lim="800000"/>
            <a:headEnd/>
            <a:tailEnd/>
          </a:ln>
          <a:effectLst/>
        </p:spPr>
        <p:txBody>
          <a:bodyPr lIns="90000" tIns="46800" rIns="90000" bIns="46800" anchor="ctr">
            <a:spAutoFit/>
          </a:bodyPr>
          <a:lstStyle/>
          <a:p>
            <a:endParaRPr lang="en-US"/>
          </a:p>
        </p:txBody>
      </p:sp>
      <p:sp>
        <p:nvSpPr>
          <p:cNvPr id="26" name="Rectangle 26"/>
          <p:cNvSpPr>
            <a:spLocks noChangeArrowheads="1"/>
          </p:cNvSpPr>
          <p:nvPr/>
        </p:nvSpPr>
        <p:spPr bwMode="auto">
          <a:xfrm>
            <a:off x="1516132" y="2220630"/>
            <a:ext cx="72000" cy="1277938"/>
          </a:xfrm>
          <a:prstGeom prst="rect">
            <a:avLst/>
          </a:prstGeom>
          <a:solidFill>
            <a:srgbClr val="0066FF">
              <a:alpha val="73000"/>
            </a:srgbClr>
          </a:solidFill>
          <a:ln w="28575">
            <a:solidFill>
              <a:schemeClr val="tx2"/>
            </a:solidFill>
            <a:miter lim="800000"/>
            <a:headEnd/>
            <a:tailEnd/>
          </a:ln>
          <a:effectLst/>
        </p:spPr>
        <p:txBody>
          <a:bodyPr lIns="90000" tIns="46800" rIns="90000" bIns="46800" anchor="ctr">
            <a:spAutoFit/>
          </a:bodyPr>
          <a:lstStyle/>
          <a:p>
            <a:endParaRPr lang="en-US"/>
          </a:p>
        </p:txBody>
      </p:sp>
      <p:sp>
        <p:nvSpPr>
          <p:cNvPr id="27" name="Rectangle 26"/>
          <p:cNvSpPr>
            <a:spLocks noChangeArrowheads="1"/>
          </p:cNvSpPr>
          <p:nvPr/>
        </p:nvSpPr>
        <p:spPr bwMode="auto">
          <a:xfrm>
            <a:off x="1763744" y="2220630"/>
            <a:ext cx="612000" cy="1277938"/>
          </a:xfrm>
          <a:prstGeom prst="rect">
            <a:avLst/>
          </a:prstGeom>
          <a:solidFill>
            <a:srgbClr val="0066FF">
              <a:alpha val="73000"/>
            </a:srgbClr>
          </a:solidFill>
          <a:ln w="28575">
            <a:solidFill>
              <a:schemeClr val="tx2"/>
            </a:solidFill>
            <a:miter lim="800000"/>
            <a:headEnd/>
            <a:tailEnd/>
          </a:ln>
          <a:effectLst/>
        </p:spPr>
        <p:txBody>
          <a:bodyPr lIns="90000" tIns="46800" rIns="90000" bIns="46800" anchor="ctr">
            <a:spAutoFit/>
          </a:bodyPr>
          <a:lstStyle/>
          <a:p>
            <a:endParaRPr lang="en-US"/>
          </a:p>
        </p:txBody>
      </p:sp>
      <p:sp>
        <p:nvSpPr>
          <p:cNvPr id="28" name="Rectangle 27"/>
          <p:cNvSpPr>
            <a:spLocks noChangeArrowheads="1"/>
          </p:cNvSpPr>
          <p:nvPr/>
        </p:nvSpPr>
        <p:spPr bwMode="auto">
          <a:xfrm>
            <a:off x="2699792" y="2220630"/>
            <a:ext cx="6444000" cy="1277938"/>
          </a:xfrm>
          <a:prstGeom prst="rect">
            <a:avLst/>
          </a:prstGeom>
          <a:solidFill>
            <a:srgbClr val="0066FF">
              <a:alpha val="73000"/>
            </a:srgbClr>
          </a:solidFill>
          <a:ln w="28575">
            <a:solidFill>
              <a:schemeClr val="tx2"/>
            </a:solidFill>
            <a:miter lim="800000"/>
            <a:headEnd/>
            <a:tailEnd/>
          </a:ln>
          <a:effectLst/>
        </p:spPr>
        <p:txBody>
          <a:bodyPr lIns="90000" tIns="46800" rIns="90000" bIns="46800" anchor="ctr">
            <a:spAutoFit/>
          </a:bodyPr>
          <a:lstStyle/>
          <a:p>
            <a:endParaRPr lang="en-US"/>
          </a:p>
        </p:txBody>
      </p:sp>
      <p:sp>
        <p:nvSpPr>
          <p:cNvPr id="47" name="Rectangle 14"/>
          <p:cNvSpPr>
            <a:spLocks noChangeArrowheads="1"/>
          </p:cNvSpPr>
          <p:nvPr/>
        </p:nvSpPr>
        <p:spPr bwMode="auto">
          <a:xfrm>
            <a:off x="0" y="2220630"/>
            <a:ext cx="1512000" cy="1260000"/>
          </a:xfrm>
          <a:prstGeom prst="rect">
            <a:avLst/>
          </a:prstGeom>
          <a:solidFill>
            <a:srgbClr val="FF99CC"/>
          </a:solidFill>
          <a:ln w="28575">
            <a:solidFill>
              <a:schemeClr val="tx2"/>
            </a:solidFill>
            <a:miter lim="800000"/>
            <a:headEnd/>
            <a:tailEnd/>
          </a:ln>
          <a:effectLst/>
        </p:spPr>
        <p:txBody>
          <a:bodyPr lIns="90000" tIns="46800" rIns="90000" bIns="46800" anchor="ctr">
            <a:spAutoFit/>
          </a:bodyPr>
          <a:lstStyle/>
          <a:p>
            <a:endParaRPr lang="en-US"/>
          </a:p>
        </p:txBody>
      </p:sp>
      <p:sp>
        <p:nvSpPr>
          <p:cNvPr id="2" name="Titre 1"/>
          <p:cNvSpPr>
            <a:spLocks noGrp="1"/>
          </p:cNvSpPr>
          <p:nvPr>
            <p:ph type="title"/>
          </p:nvPr>
        </p:nvSpPr>
        <p:spPr/>
        <p:txBody>
          <a:bodyPr/>
          <a:lstStyle/>
          <a:p>
            <a:r>
              <a:rPr lang="en-US" dirty="0" smtClean="0"/>
              <a:t>Le boson de Higgs : </a:t>
            </a:r>
            <a:r>
              <a:rPr lang="en-US" dirty="0" err="1" smtClean="0"/>
              <a:t>une</a:t>
            </a:r>
            <a:r>
              <a:rPr lang="en-US" dirty="0" smtClean="0"/>
              <a:t> longue </a:t>
            </a:r>
            <a:r>
              <a:rPr lang="en-US" dirty="0" err="1" smtClean="0"/>
              <a:t>traque</a:t>
            </a:r>
            <a:r>
              <a:rPr lang="en-US" dirty="0" smtClean="0"/>
              <a:t>…</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25</a:t>
            </a:fld>
            <a:endParaRPr lang="fr-FR"/>
          </a:p>
        </p:txBody>
      </p:sp>
      <p:sp>
        <p:nvSpPr>
          <p:cNvPr id="48" name="Rectangle 16"/>
          <p:cNvSpPr>
            <a:spLocks noChangeArrowheads="1"/>
          </p:cNvSpPr>
          <p:nvPr/>
        </p:nvSpPr>
        <p:spPr bwMode="auto">
          <a:xfrm>
            <a:off x="3491880" y="1124744"/>
            <a:ext cx="4036659" cy="1017844"/>
          </a:xfrm>
          <a:prstGeom prst="rect">
            <a:avLst/>
          </a:prstGeom>
          <a:noFill/>
          <a:ln w="28575">
            <a:noFill/>
            <a:miter lim="800000"/>
            <a:headEnd/>
            <a:tailEnd/>
          </a:ln>
          <a:effectLst/>
        </p:spPr>
        <p:txBody>
          <a:bodyPr wrap="none" lIns="90000" tIns="46800" rIns="90000" bIns="46800" anchor="ctr">
            <a:spAutoFit/>
          </a:bodyPr>
          <a:lstStyle/>
          <a:p>
            <a:pPr algn="ctr"/>
            <a:r>
              <a:rPr lang="en-US" b="1" dirty="0" smtClean="0">
                <a:solidFill>
                  <a:srgbClr val="0066FF"/>
                </a:solidFill>
                <a:latin typeface="Arial Narrow" pitchFamily="34" charset="0"/>
              </a:rPr>
              <a:t>LHC</a:t>
            </a:r>
            <a:endParaRPr lang="en-US" b="1" dirty="0">
              <a:solidFill>
                <a:srgbClr val="0066FF"/>
              </a:solidFill>
              <a:latin typeface="Arial Narrow" pitchFamily="34" charset="0"/>
            </a:endParaRPr>
          </a:p>
          <a:p>
            <a:pPr algn="ctr"/>
            <a:r>
              <a:rPr lang="en-US" b="1" dirty="0" smtClean="0">
                <a:solidFill>
                  <a:srgbClr val="0066FF"/>
                </a:solidFill>
                <a:latin typeface="Arial Narrow" pitchFamily="34" charset="0"/>
              </a:rPr>
              <a:t>2009-</a:t>
            </a:r>
          </a:p>
          <a:p>
            <a:pPr algn="ctr"/>
            <a:r>
              <a:rPr lang="en-US" b="1" dirty="0" smtClean="0">
                <a:solidFill>
                  <a:srgbClr val="0066FF"/>
                </a:solidFill>
                <a:latin typeface="Arial Narrow" pitchFamily="34" charset="0"/>
              </a:rPr>
              <a:t>(large </a:t>
            </a:r>
            <a:r>
              <a:rPr lang="en-US" b="1" dirty="0" err="1" smtClean="0">
                <a:solidFill>
                  <a:srgbClr val="0066FF"/>
                </a:solidFill>
                <a:latin typeface="Arial Narrow" pitchFamily="34" charset="0"/>
              </a:rPr>
              <a:t>gamme</a:t>
            </a:r>
            <a:r>
              <a:rPr lang="en-US" b="1" dirty="0" smtClean="0">
                <a:solidFill>
                  <a:srgbClr val="0066FF"/>
                </a:solidFill>
                <a:latin typeface="Arial Narrow" pitchFamily="34" charset="0"/>
              </a:rPr>
              <a:t> </a:t>
            </a:r>
            <a:r>
              <a:rPr lang="en-US" b="1" dirty="0" err="1" smtClean="0">
                <a:solidFill>
                  <a:srgbClr val="0066FF"/>
                </a:solidFill>
                <a:latin typeface="Arial Narrow" pitchFamily="34" charset="0"/>
              </a:rPr>
              <a:t>exclue</a:t>
            </a:r>
            <a:r>
              <a:rPr lang="en-US" b="1" dirty="0" smtClean="0">
                <a:solidFill>
                  <a:srgbClr val="0066FF"/>
                </a:solidFill>
                <a:latin typeface="Arial Narrow" pitchFamily="34" charset="0"/>
              </a:rPr>
              <a:t>, </a:t>
            </a:r>
            <a:r>
              <a:rPr lang="en-US" b="1" dirty="0" err="1" smtClean="0">
                <a:solidFill>
                  <a:srgbClr val="0066FF"/>
                </a:solidFill>
                <a:latin typeface="Arial Narrow" pitchFamily="34" charset="0"/>
              </a:rPr>
              <a:t>Décembre</a:t>
            </a:r>
            <a:r>
              <a:rPr lang="en-US" b="1" dirty="0" smtClean="0">
                <a:solidFill>
                  <a:srgbClr val="0066FF"/>
                </a:solidFill>
                <a:latin typeface="Arial Narrow" pitchFamily="34" charset="0"/>
              </a:rPr>
              <a:t> 2011) </a:t>
            </a:r>
            <a:endParaRPr lang="en-US" b="1" dirty="0">
              <a:solidFill>
                <a:srgbClr val="0066FF"/>
              </a:solidFill>
              <a:latin typeface="Arial Narrow" pitchFamily="34" charset="0"/>
            </a:endParaRPr>
          </a:p>
        </p:txBody>
      </p:sp>
      <p:grpSp>
        <p:nvGrpSpPr>
          <p:cNvPr id="3" name="Group 21"/>
          <p:cNvGrpSpPr>
            <a:grpSpLocks/>
          </p:cNvGrpSpPr>
          <p:nvPr/>
        </p:nvGrpSpPr>
        <p:grpSpPr bwMode="auto">
          <a:xfrm>
            <a:off x="0" y="2651125"/>
            <a:ext cx="20650200" cy="854075"/>
            <a:chOff x="0" y="1728"/>
            <a:chExt cx="4656" cy="432"/>
          </a:xfrm>
        </p:grpSpPr>
        <p:sp>
          <p:nvSpPr>
            <p:cNvPr id="56" name="Line 22"/>
            <p:cNvSpPr>
              <a:spLocks noChangeShapeType="1"/>
            </p:cNvSpPr>
            <p:nvPr/>
          </p:nvSpPr>
          <p:spPr bwMode="auto">
            <a:xfrm>
              <a:off x="0" y="2160"/>
              <a:ext cx="4656" cy="0"/>
            </a:xfrm>
            <a:prstGeom prst="line">
              <a:avLst/>
            </a:prstGeom>
            <a:noFill/>
            <a:ln w="28575">
              <a:solidFill>
                <a:schemeClr val="tx1"/>
              </a:solidFill>
              <a:round/>
              <a:headEnd/>
              <a:tailEnd type="triangle" w="med" len="med"/>
            </a:ln>
            <a:effectLst/>
          </p:spPr>
          <p:txBody>
            <a:bodyPr/>
            <a:lstStyle/>
            <a:p>
              <a:endParaRPr lang="en-US">
                <a:latin typeface="Verdana" pitchFamily="34" charset="0"/>
              </a:endParaRPr>
            </a:p>
          </p:txBody>
        </p:sp>
        <p:sp>
          <p:nvSpPr>
            <p:cNvPr id="57" name="Line 23"/>
            <p:cNvSpPr>
              <a:spLocks noChangeShapeType="1"/>
            </p:cNvSpPr>
            <p:nvPr/>
          </p:nvSpPr>
          <p:spPr bwMode="auto">
            <a:xfrm>
              <a:off x="288"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58" name="Line 24"/>
            <p:cNvSpPr>
              <a:spLocks noChangeShapeType="1"/>
            </p:cNvSpPr>
            <p:nvPr/>
          </p:nvSpPr>
          <p:spPr bwMode="auto">
            <a:xfrm>
              <a:off x="720"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59" name="Line 25"/>
            <p:cNvSpPr>
              <a:spLocks noChangeShapeType="1"/>
            </p:cNvSpPr>
            <p:nvPr/>
          </p:nvSpPr>
          <p:spPr bwMode="auto">
            <a:xfrm>
              <a:off x="1152"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0" name="Line 26"/>
            <p:cNvSpPr>
              <a:spLocks noChangeShapeType="1"/>
            </p:cNvSpPr>
            <p:nvPr/>
          </p:nvSpPr>
          <p:spPr bwMode="auto">
            <a:xfrm>
              <a:off x="1584"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1" name="Line 27"/>
            <p:cNvSpPr>
              <a:spLocks noChangeShapeType="1"/>
            </p:cNvSpPr>
            <p:nvPr/>
          </p:nvSpPr>
          <p:spPr bwMode="auto">
            <a:xfrm>
              <a:off x="2016"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2" name="Line 28"/>
            <p:cNvSpPr>
              <a:spLocks noChangeShapeType="1"/>
            </p:cNvSpPr>
            <p:nvPr/>
          </p:nvSpPr>
          <p:spPr bwMode="auto">
            <a:xfrm>
              <a:off x="2448"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3" name="Line 29"/>
            <p:cNvSpPr>
              <a:spLocks noChangeShapeType="1"/>
            </p:cNvSpPr>
            <p:nvPr/>
          </p:nvSpPr>
          <p:spPr bwMode="auto">
            <a:xfrm>
              <a:off x="2880"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4" name="Line 30"/>
            <p:cNvSpPr>
              <a:spLocks noChangeShapeType="1"/>
            </p:cNvSpPr>
            <p:nvPr/>
          </p:nvSpPr>
          <p:spPr bwMode="auto">
            <a:xfrm>
              <a:off x="3312"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5" name="Line 31"/>
            <p:cNvSpPr>
              <a:spLocks noChangeShapeType="1"/>
            </p:cNvSpPr>
            <p:nvPr/>
          </p:nvSpPr>
          <p:spPr bwMode="auto">
            <a:xfrm>
              <a:off x="3744"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sp>
          <p:nvSpPr>
            <p:cNvPr id="66" name="Line 32"/>
            <p:cNvSpPr>
              <a:spLocks noChangeShapeType="1"/>
            </p:cNvSpPr>
            <p:nvPr/>
          </p:nvSpPr>
          <p:spPr bwMode="auto">
            <a:xfrm>
              <a:off x="4176" y="1728"/>
              <a:ext cx="0" cy="432"/>
            </a:xfrm>
            <a:prstGeom prst="line">
              <a:avLst/>
            </a:prstGeom>
            <a:noFill/>
            <a:ln w="28575">
              <a:solidFill>
                <a:schemeClr val="tx1"/>
              </a:solidFill>
              <a:round/>
              <a:headEnd/>
              <a:tailEnd/>
            </a:ln>
            <a:effectLst/>
          </p:spPr>
          <p:txBody>
            <a:bodyPr/>
            <a:lstStyle/>
            <a:p>
              <a:endParaRPr lang="en-US">
                <a:latin typeface="Verdana" pitchFamily="34" charset="0"/>
              </a:endParaRPr>
            </a:p>
          </p:txBody>
        </p:sp>
      </p:grpSp>
      <p:sp>
        <p:nvSpPr>
          <p:cNvPr id="67" name="Text Box 35"/>
          <p:cNvSpPr txBox="1">
            <a:spLocks noChangeArrowheads="1"/>
          </p:cNvSpPr>
          <p:nvPr/>
        </p:nvSpPr>
        <p:spPr bwMode="auto">
          <a:xfrm>
            <a:off x="914400" y="3505200"/>
            <a:ext cx="12687300" cy="304800"/>
          </a:xfrm>
          <a:prstGeom prst="rect">
            <a:avLst/>
          </a:prstGeom>
          <a:noFill/>
          <a:ln w="9525" algn="ctr">
            <a:noFill/>
            <a:miter lim="800000"/>
            <a:headEnd/>
            <a:tailEnd/>
          </a:ln>
          <a:effectLst/>
        </p:spPr>
        <p:txBody>
          <a:bodyPr wrap="none">
            <a:spAutoFit/>
          </a:bodyPr>
          <a:lstStyle/>
          <a:p>
            <a:r>
              <a:rPr lang="fr-FR" sz="1400" b="1">
                <a:latin typeface="Verdana" pitchFamily="34" charset="0"/>
              </a:rPr>
              <a:t> 100                         200                          300                           400                        500        600        700       800        900        1000</a:t>
            </a:r>
          </a:p>
        </p:txBody>
      </p:sp>
      <p:sp>
        <p:nvSpPr>
          <p:cNvPr id="68" name="Text Box 31"/>
          <p:cNvSpPr txBox="1">
            <a:spLocks noChangeArrowheads="1"/>
          </p:cNvSpPr>
          <p:nvPr/>
        </p:nvSpPr>
        <p:spPr bwMode="auto">
          <a:xfrm>
            <a:off x="7758696" y="3820978"/>
            <a:ext cx="1447832" cy="400110"/>
          </a:xfrm>
          <a:prstGeom prst="rect">
            <a:avLst/>
          </a:prstGeom>
          <a:noFill/>
          <a:ln w="9525" algn="ctr">
            <a:noFill/>
            <a:miter lim="800000"/>
            <a:headEnd/>
            <a:tailEnd/>
          </a:ln>
          <a:effectLst/>
        </p:spPr>
        <p:txBody>
          <a:bodyPr wrap="none">
            <a:spAutoFit/>
          </a:bodyPr>
          <a:lstStyle/>
          <a:p>
            <a:r>
              <a:rPr lang="fr-FR" sz="2000" b="1" dirty="0">
                <a:latin typeface="Arial Narrow" pitchFamily="34" charset="0"/>
              </a:rPr>
              <a:t>Masse [</a:t>
            </a:r>
            <a:r>
              <a:rPr lang="fr-FR" sz="2000" b="1" dirty="0" err="1" smtClean="0">
                <a:latin typeface="Arial Narrow" pitchFamily="34" charset="0"/>
              </a:rPr>
              <a:t>GeV</a:t>
            </a:r>
            <a:r>
              <a:rPr lang="fr-FR" sz="2000" b="1" dirty="0" smtClean="0">
                <a:latin typeface="Arial Narrow" pitchFamily="34" charset="0"/>
              </a:rPr>
              <a:t>]</a:t>
            </a:r>
            <a:endParaRPr lang="fr-FR" sz="2000" b="1" dirty="0">
              <a:latin typeface="Arial Narrow" pitchFamily="34" charset="0"/>
            </a:endParaRPr>
          </a:p>
        </p:txBody>
      </p:sp>
      <p:sp>
        <p:nvSpPr>
          <p:cNvPr id="29" name="ZoneTexte 28"/>
          <p:cNvSpPr txBox="1"/>
          <p:nvPr/>
        </p:nvSpPr>
        <p:spPr>
          <a:xfrm>
            <a:off x="971600" y="4725144"/>
            <a:ext cx="6624736" cy="369332"/>
          </a:xfrm>
          <a:prstGeom prst="rect">
            <a:avLst/>
          </a:prstGeom>
          <a:noFill/>
        </p:spPr>
        <p:txBody>
          <a:bodyPr wrap="square" rtlCol="0">
            <a:spAutoFit/>
          </a:bodyPr>
          <a:lstStyle/>
          <a:p>
            <a:r>
              <a:rPr lang="en-US" sz="1800" b="1" dirty="0" err="1" smtClean="0">
                <a:solidFill>
                  <a:srgbClr val="FF0000"/>
                </a:solidFill>
                <a:latin typeface="Arial Narrow" pitchFamily="34" charset="0"/>
              </a:rPr>
              <a:t>Seule</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une</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fenêtre</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d’une</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dizaine</a:t>
            </a:r>
            <a:r>
              <a:rPr lang="en-US" sz="1800" b="1" dirty="0" smtClean="0">
                <a:solidFill>
                  <a:srgbClr val="FF0000"/>
                </a:solidFill>
                <a:latin typeface="Arial Narrow" pitchFamily="34" charset="0"/>
              </a:rPr>
              <a:t> de </a:t>
            </a:r>
            <a:r>
              <a:rPr lang="en-US" sz="1800" b="1" dirty="0" err="1" smtClean="0">
                <a:solidFill>
                  <a:srgbClr val="FF0000"/>
                </a:solidFill>
                <a:latin typeface="Arial Narrow" pitchFamily="34" charset="0"/>
              </a:rPr>
              <a:t>GeV</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était</a:t>
            </a:r>
            <a:r>
              <a:rPr lang="en-US" sz="1800" b="1" dirty="0" smtClean="0">
                <a:solidFill>
                  <a:srgbClr val="FF0000"/>
                </a:solidFill>
                <a:latin typeface="Arial Narrow" pitchFamily="34" charset="0"/>
              </a:rPr>
              <a:t> encore </a:t>
            </a:r>
            <a:r>
              <a:rPr lang="en-US" sz="1800" b="1" dirty="0" err="1" smtClean="0">
                <a:solidFill>
                  <a:srgbClr val="FF0000"/>
                </a:solidFill>
                <a:latin typeface="Arial Narrow" pitchFamily="34" charset="0"/>
              </a:rPr>
              <a:t>permise</a:t>
            </a:r>
            <a:r>
              <a:rPr lang="en-US" sz="1800" b="1" dirty="0" smtClean="0">
                <a:solidFill>
                  <a:srgbClr val="FF0000"/>
                </a:solidFill>
                <a:latin typeface="Arial Narrow" pitchFamily="34" charset="0"/>
              </a:rPr>
              <a:t> fin 2011…</a:t>
            </a:r>
            <a:endParaRPr lang="en-US" sz="1800" b="1" dirty="0">
              <a:solidFill>
                <a:srgbClr val="FF0000"/>
              </a:solidFill>
              <a:latin typeface="Arial Narrow" pitchFamily="34" charset="0"/>
            </a:endParaRPr>
          </a:p>
        </p:txBody>
      </p:sp>
      <p:cxnSp>
        <p:nvCxnSpPr>
          <p:cNvPr id="31" name="Connecteur droit avec flèche 30"/>
          <p:cNvCxnSpPr/>
          <p:nvPr/>
        </p:nvCxnSpPr>
        <p:spPr bwMode="auto">
          <a:xfrm flipH="1" flipV="1">
            <a:off x="1691680" y="3429000"/>
            <a:ext cx="936104" cy="1296144"/>
          </a:xfrm>
          <a:prstGeom prst="straightConnector1">
            <a:avLst/>
          </a:prstGeom>
          <a:noFill/>
          <a:ln w="25400" cap="flat" cmpd="sng" algn="ctr">
            <a:solidFill>
              <a:srgbClr val="FF0000"/>
            </a:solidFill>
            <a:prstDash val="solid"/>
            <a:round/>
            <a:headEnd type="none" w="med" len="med"/>
            <a:tailEnd type="arrow"/>
          </a:ln>
          <a:effectLst/>
        </p:spPr>
      </p:cxnSp>
      <p:sp>
        <p:nvSpPr>
          <p:cNvPr id="32" name="ZoneTexte 31"/>
          <p:cNvSpPr txBox="1"/>
          <p:nvPr/>
        </p:nvSpPr>
        <p:spPr>
          <a:xfrm>
            <a:off x="6335688" y="476672"/>
            <a:ext cx="2808312" cy="400110"/>
          </a:xfrm>
          <a:prstGeom prst="rect">
            <a:avLst/>
          </a:prstGeom>
          <a:noFill/>
        </p:spPr>
        <p:txBody>
          <a:bodyPr wrap="square" rtlCol="0">
            <a:spAutoFit/>
          </a:bodyPr>
          <a:lstStyle/>
          <a:p>
            <a:r>
              <a:rPr lang="en-US" b="1" dirty="0" smtClean="0">
                <a:latin typeface="Arial Narrow" pitchFamily="34" charset="0"/>
              </a:rPr>
              <a:t>1 </a:t>
            </a:r>
            <a:r>
              <a:rPr lang="en-US" b="1" dirty="0" err="1" smtClean="0">
                <a:latin typeface="Arial Narrow" pitchFamily="34" charset="0"/>
              </a:rPr>
              <a:t>GeV</a:t>
            </a:r>
            <a:r>
              <a:rPr lang="en-US" b="1" dirty="0" smtClean="0">
                <a:latin typeface="Arial Narrow" pitchFamily="34" charset="0"/>
              </a:rPr>
              <a:t> ~ masse d’1 proton</a:t>
            </a:r>
            <a:endParaRPr lang="en-US" b="1" dirty="0">
              <a:latin typeface="Arial Narrow"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François\Desktop\LHC_collisions\Higgs\Conférence_Higgs\4juillet4.jpg"/>
          <p:cNvPicPr>
            <a:picLocks noChangeAspect="1" noChangeArrowheads="1"/>
          </p:cNvPicPr>
          <p:nvPr/>
        </p:nvPicPr>
        <p:blipFill>
          <a:blip r:embed="rId2" cstate="print"/>
          <a:srcRect/>
          <a:stretch>
            <a:fillRect/>
          </a:stretch>
        </p:blipFill>
        <p:spPr bwMode="auto">
          <a:xfrm>
            <a:off x="4659248" y="3750766"/>
            <a:ext cx="4156719" cy="2774578"/>
          </a:xfrm>
          <a:prstGeom prst="rect">
            <a:avLst/>
          </a:prstGeom>
          <a:noFill/>
        </p:spPr>
      </p:pic>
      <p:pic>
        <p:nvPicPr>
          <p:cNvPr id="11" name="Picture 2" descr="C:\Users\François\Desktop\LHC_collisions\Higgs\Conférence_Higgs\4juillet1.jpg"/>
          <p:cNvPicPr>
            <a:picLocks noChangeAspect="1" noChangeArrowheads="1"/>
          </p:cNvPicPr>
          <p:nvPr/>
        </p:nvPicPr>
        <p:blipFill>
          <a:blip r:embed="rId3" cstate="print"/>
          <a:srcRect/>
          <a:stretch>
            <a:fillRect/>
          </a:stretch>
        </p:blipFill>
        <p:spPr bwMode="auto">
          <a:xfrm>
            <a:off x="410776" y="3717756"/>
            <a:ext cx="4102100" cy="2735580"/>
          </a:xfrm>
          <a:prstGeom prst="rect">
            <a:avLst/>
          </a:prstGeom>
          <a:noFill/>
        </p:spPr>
      </p:pic>
      <p:sp>
        <p:nvSpPr>
          <p:cNvPr id="2" name="Titre 1"/>
          <p:cNvSpPr>
            <a:spLocks noGrp="1"/>
          </p:cNvSpPr>
          <p:nvPr>
            <p:ph type="title"/>
          </p:nvPr>
        </p:nvSpPr>
        <p:spPr/>
        <p:txBody>
          <a:bodyPr/>
          <a:lstStyle/>
          <a:p>
            <a:r>
              <a:rPr lang="en-US" dirty="0" smtClean="0"/>
              <a:t>4 </a:t>
            </a:r>
            <a:r>
              <a:rPr lang="en-US" dirty="0" err="1" smtClean="0"/>
              <a:t>juillet</a:t>
            </a:r>
            <a:r>
              <a:rPr lang="en-US" dirty="0" smtClean="0"/>
              <a:t> 2012 : un moment </a:t>
            </a:r>
            <a:r>
              <a:rPr lang="en-US" dirty="0" err="1" smtClean="0"/>
              <a:t>historique</a:t>
            </a:r>
            <a:r>
              <a:rPr lang="en-US" dirty="0" smtClean="0"/>
              <a:t> </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26</a:t>
            </a:fld>
            <a:endParaRPr lang="fr-FR"/>
          </a:p>
        </p:txBody>
      </p:sp>
      <p:pic>
        <p:nvPicPr>
          <p:cNvPr id="5" name="Picture 2" descr="C:\Users\François\Desktop\LHC_collisions\Higgs\Conférence_Higgs\4juillet3.jpg"/>
          <p:cNvPicPr>
            <a:picLocks noChangeAspect="1" noChangeArrowheads="1"/>
          </p:cNvPicPr>
          <p:nvPr/>
        </p:nvPicPr>
        <p:blipFill>
          <a:blip r:embed="rId4" cstate="print"/>
          <a:srcRect/>
          <a:stretch>
            <a:fillRect/>
          </a:stretch>
        </p:blipFill>
        <p:spPr bwMode="auto">
          <a:xfrm>
            <a:off x="415281" y="582414"/>
            <a:ext cx="4156719" cy="2774578"/>
          </a:xfrm>
          <a:prstGeom prst="rect">
            <a:avLst/>
          </a:prstGeom>
          <a:noFill/>
        </p:spPr>
      </p:pic>
      <p:pic>
        <p:nvPicPr>
          <p:cNvPr id="6" name="Picture 3" descr="C:\Users\François\Desktop\LHC_collisions\Higgs\Conférence_Higgs\4juillet2.jpg"/>
          <p:cNvPicPr>
            <a:picLocks noChangeAspect="1" noChangeArrowheads="1"/>
          </p:cNvPicPr>
          <p:nvPr/>
        </p:nvPicPr>
        <p:blipFill>
          <a:blip r:embed="rId5" cstate="print"/>
          <a:srcRect/>
          <a:stretch>
            <a:fillRect/>
          </a:stretch>
        </p:blipFill>
        <p:spPr bwMode="auto">
          <a:xfrm>
            <a:off x="4644008" y="582414"/>
            <a:ext cx="4155816" cy="2771402"/>
          </a:xfrm>
          <a:prstGeom prst="rect">
            <a:avLst/>
          </a:prstGeom>
          <a:noFill/>
        </p:spPr>
      </p:pic>
      <p:sp>
        <p:nvSpPr>
          <p:cNvPr id="8" name="ZoneTexte 7"/>
          <p:cNvSpPr txBox="1"/>
          <p:nvPr/>
        </p:nvSpPr>
        <p:spPr>
          <a:xfrm>
            <a:off x="611560" y="3717032"/>
            <a:ext cx="3881191" cy="400110"/>
          </a:xfrm>
          <a:prstGeom prst="rect">
            <a:avLst/>
          </a:prstGeom>
          <a:noFill/>
        </p:spPr>
        <p:txBody>
          <a:bodyPr wrap="none" rtlCol="0">
            <a:spAutoFit/>
          </a:bodyPr>
          <a:lstStyle/>
          <a:p>
            <a:r>
              <a:rPr lang="fr-FR" dirty="0" smtClean="0">
                <a:solidFill>
                  <a:schemeClr val="bg1"/>
                </a:solidFill>
                <a:latin typeface="Comic Sans MS" pitchFamily="66" charset="0"/>
              </a:rPr>
              <a:t>CERN, en duplex avec le monde</a:t>
            </a:r>
            <a:endParaRPr lang="fr-FR" dirty="0">
              <a:solidFill>
                <a:schemeClr val="bg1"/>
              </a:solidFill>
              <a:latin typeface="Comic Sans MS" pitchFamily="66" charset="0"/>
            </a:endParaRPr>
          </a:p>
        </p:txBody>
      </p:sp>
      <p:sp>
        <p:nvSpPr>
          <p:cNvPr id="9" name="ZoneTexte 8"/>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10" name="ZoneTexte 9"/>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
        <p:nvSpPr>
          <p:cNvPr id="12" name="ZoneTexte 11"/>
          <p:cNvSpPr txBox="1"/>
          <p:nvPr/>
        </p:nvSpPr>
        <p:spPr>
          <a:xfrm>
            <a:off x="5292080" y="6125234"/>
            <a:ext cx="3299301" cy="400110"/>
          </a:xfrm>
          <a:prstGeom prst="rect">
            <a:avLst/>
          </a:prstGeom>
          <a:noFill/>
        </p:spPr>
        <p:txBody>
          <a:bodyPr wrap="none" rtlCol="0">
            <a:spAutoFit/>
          </a:bodyPr>
          <a:lstStyle/>
          <a:p>
            <a:r>
              <a:rPr lang="fr-FR" dirty="0" smtClean="0">
                <a:solidFill>
                  <a:schemeClr val="bg1"/>
                </a:solidFill>
                <a:latin typeface="Comic Sans MS" pitchFamily="66" charset="0"/>
              </a:rPr>
              <a:t>Rencontre </a:t>
            </a:r>
            <a:r>
              <a:rPr lang="fr-FR" dirty="0" err="1" smtClean="0">
                <a:solidFill>
                  <a:schemeClr val="bg1"/>
                </a:solidFill>
                <a:latin typeface="Comic Sans MS" pitchFamily="66" charset="0"/>
              </a:rPr>
              <a:t>Englert</a:t>
            </a:r>
            <a:r>
              <a:rPr lang="fr-FR" dirty="0" smtClean="0">
                <a:solidFill>
                  <a:schemeClr val="bg1"/>
                </a:solidFill>
                <a:latin typeface="Comic Sans MS" pitchFamily="66" charset="0"/>
              </a:rPr>
              <a:t> - </a:t>
            </a:r>
            <a:r>
              <a:rPr lang="fr-FR" dirty="0" err="1" smtClean="0">
                <a:solidFill>
                  <a:schemeClr val="bg1"/>
                </a:solidFill>
                <a:latin typeface="Comic Sans MS" pitchFamily="66" charset="0"/>
              </a:rPr>
              <a:t>Higgs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Hgg_figaux_004b.png"/>
          <p:cNvPicPr>
            <a:picLocks noChangeAspect="1"/>
          </p:cNvPicPr>
          <p:nvPr/>
        </p:nvPicPr>
        <p:blipFill>
          <a:blip r:embed="rId2" cstate="print"/>
          <a:stretch>
            <a:fillRect/>
          </a:stretch>
        </p:blipFill>
        <p:spPr>
          <a:xfrm>
            <a:off x="4333382" y="1017192"/>
            <a:ext cx="4817599" cy="4140000"/>
          </a:xfrm>
          <a:prstGeom prst="rect">
            <a:avLst/>
          </a:prstGeom>
        </p:spPr>
      </p:pic>
      <p:sp>
        <p:nvSpPr>
          <p:cNvPr id="16" name="Rectangle 15"/>
          <p:cNvSpPr/>
          <p:nvPr/>
        </p:nvSpPr>
        <p:spPr bwMode="auto">
          <a:xfrm>
            <a:off x="6487640" y="1290368"/>
            <a:ext cx="2052000" cy="75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7" name="ZoneTexte 16"/>
          <p:cNvSpPr txBox="1"/>
          <p:nvPr/>
        </p:nvSpPr>
        <p:spPr>
          <a:xfrm>
            <a:off x="6804248" y="1362376"/>
            <a:ext cx="1944216" cy="584775"/>
          </a:xfrm>
          <a:prstGeom prst="rect">
            <a:avLst/>
          </a:prstGeom>
          <a:solidFill>
            <a:schemeClr val="bg1"/>
          </a:solidFill>
          <a:ln w="25400">
            <a:solidFill>
              <a:srgbClr val="FF0000"/>
            </a:solidFill>
          </a:ln>
        </p:spPr>
        <p:txBody>
          <a:bodyPr wrap="square" rtlCol="0">
            <a:spAutoFit/>
          </a:bodyPr>
          <a:lstStyle/>
          <a:p>
            <a:pPr algn="ctr"/>
            <a:r>
              <a:rPr lang="en-US" sz="1600" b="1" dirty="0" smtClean="0">
                <a:solidFill>
                  <a:srgbClr val="FF0000"/>
                </a:solidFill>
                <a:latin typeface="Arial Narrow" pitchFamily="34" charset="0"/>
              </a:rPr>
              <a:t>“</a:t>
            </a:r>
            <a:r>
              <a:rPr lang="en-US" sz="1600" b="1" dirty="0" err="1" smtClean="0">
                <a:solidFill>
                  <a:srgbClr val="FF0000"/>
                </a:solidFill>
                <a:latin typeface="Arial Narrow" pitchFamily="34" charset="0"/>
              </a:rPr>
              <a:t>Bosse</a:t>
            </a:r>
            <a:r>
              <a:rPr lang="en-US" sz="1600" b="1" dirty="0" smtClean="0">
                <a:solidFill>
                  <a:srgbClr val="FF0000"/>
                </a:solidFill>
                <a:latin typeface="Arial Narrow" pitchFamily="34" charset="0"/>
              </a:rPr>
              <a:t>” = Higgs </a:t>
            </a:r>
            <a:r>
              <a:rPr lang="en-US" sz="1600" b="1" dirty="0" smtClean="0">
                <a:latin typeface="Arial Narrow" pitchFamily="34" charset="0"/>
              </a:rPr>
              <a:t>(**)</a:t>
            </a:r>
          </a:p>
          <a:p>
            <a:pPr algn="ctr"/>
            <a:r>
              <a:rPr lang="en-US" sz="1600" b="1" dirty="0" smtClean="0">
                <a:latin typeface="Arial Narrow" pitchFamily="34" charset="0"/>
              </a:rPr>
              <a:t>masse~125 </a:t>
            </a:r>
            <a:r>
              <a:rPr lang="en-US" sz="1600" b="1" dirty="0" err="1" smtClean="0">
                <a:latin typeface="Arial Narrow" pitchFamily="34" charset="0"/>
              </a:rPr>
              <a:t>GeV</a:t>
            </a:r>
            <a:endParaRPr lang="en-US" sz="1600" b="1" dirty="0" smtClean="0">
              <a:latin typeface="Arial Narrow" pitchFamily="34" charset="0"/>
            </a:endParaRPr>
          </a:p>
        </p:txBody>
      </p:sp>
      <p:sp>
        <p:nvSpPr>
          <p:cNvPr id="18" name="Ellipse 17"/>
          <p:cNvSpPr>
            <a:spLocks noChangeAspect="1"/>
          </p:cNvSpPr>
          <p:nvPr/>
        </p:nvSpPr>
        <p:spPr bwMode="auto">
          <a:xfrm>
            <a:off x="6401912" y="2168752"/>
            <a:ext cx="803245" cy="562630"/>
          </a:xfrm>
          <a:prstGeom prst="ellipse">
            <a:avLst/>
          </a:prstGeom>
          <a:no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pic>
        <p:nvPicPr>
          <p:cNvPr id="109570" name="Picture 2" descr="https://twiki.cern.ch/twiki/pub/CMSPublic/Hig12028TWiki/fig4.png"/>
          <p:cNvPicPr>
            <a:picLocks noChangeAspect="1" noChangeArrowheads="1"/>
          </p:cNvPicPr>
          <p:nvPr/>
        </p:nvPicPr>
        <p:blipFill>
          <a:blip r:embed="rId3" cstate="print"/>
          <a:srcRect/>
          <a:stretch>
            <a:fillRect/>
          </a:stretch>
        </p:blipFill>
        <p:spPr bwMode="auto">
          <a:xfrm>
            <a:off x="35496" y="930328"/>
            <a:ext cx="4382053" cy="4140000"/>
          </a:xfrm>
          <a:prstGeom prst="rect">
            <a:avLst/>
          </a:prstGeom>
          <a:noFill/>
        </p:spPr>
      </p:pic>
      <p:sp>
        <p:nvSpPr>
          <p:cNvPr id="20" name="Rectangle 19"/>
          <p:cNvSpPr>
            <a:spLocks noChangeAspect="1"/>
          </p:cNvSpPr>
          <p:nvPr/>
        </p:nvSpPr>
        <p:spPr bwMode="auto">
          <a:xfrm>
            <a:off x="2009425" y="1276080"/>
            <a:ext cx="2043290" cy="183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 name="Titre 1"/>
          <p:cNvSpPr>
            <a:spLocks noGrp="1"/>
          </p:cNvSpPr>
          <p:nvPr>
            <p:ph type="title"/>
          </p:nvPr>
        </p:nvSpPr>
        <p:spPr/>
        <p:txBody>
          <a:bodyPr/>
          <a:lstStyle/>
          <a:p>
            <a:r>
              <a:rPr lang="en-US" dirty="0" smtClean="0"/>
              <a:t>4 </a:t>
            </a:r>
            <a:r>
              <a:rPr lang="en-US" dirty="0" err="1" smtClean="0"/>
              <a:t>Juillet</a:t>
            </a:r>
            <a:r>
              <a:rPr lang="en-US" dirty="0" smtClean="0"/>
              <a:t> 2012…</a:t>
            </a:r>
            <a:endParaRPr lang="en-US" dirty="0"/>
          </a:p>
        </p:txBody>
      </p:sp>
      <p:sp>
        <p:nvSpPr>
          <p:cNvPr id="4" name="Espace réservé du numéro de diapositive 3"/>
          <p:cNvSpPr>
            <a:spLocks noGrp="1"/>
          </p:cNvSpPr>
          <p:nvPr>
            <p:ph type="sldNum" sz="quarter" idx="12"/>
          </p:nvPr>
        </p:nvSpPr>
        <p:spPr>
          <a:xfrm>
            <a:off x="8610600" y="6453336"/>
            <a:ext cx="533400" cy="216198"/>
          </a:xfrm>
        </p:spPr>
        <p:txBody>
          <a:bodyPr/>
          <a:lstStyle/>
          <a:p>
            <a:pPr>
              <a:defRPr/>
            </a:pPr>
            <a:fld id="{E54FE26C-46A2-4C98-AC9D-1590F5C08311}" type="slidenum">
              <a:rPr lang="fr-FR" smtClean="0"/>
              <a:pPr>
                <a:defRPr/>
              </a:pPr>
              <a:t>27</a:t>
            </a:fld>
            <a:endParaRPr lang="fr-FR"/>
          </a:p>
        </p:txBody>
      </p:sp>
      <p:sp>
        <p:nvSpPr>
          <p:cNvPr id="8" name="ZoneTexte 7"/>
          <p:cNvSpPr txBox="1"/>
          <p:nvPr/>
        </p:nvSpPr>
        <p:spPr>
          <a:xfrm>
            <a:off x="1835696" y="2586512"/>
            <a:ext cx="2160240" cy="584775"/>
          </a:xfrm>
          <a:prstGeom prst="rect">
            <a:avLst/>
          </a:prstGeom>
          <a:solidFill>
            <a:schemeClr val="bg1"/>
          </a:solidFill>
          <a:ln w="25400">
            <a:solidFill>
              <a:srgbClr val="FF0000"/>
            </a:solidFill>
          </a:ln>
        </p:spPr>
        <p:txBody>
          <a:bodyPr wrap="square" rtlCol="0">
            <a:spAutoFit/>
          </a:bodyPr>
          <a:lstStyle/>
          <a:p>
            <a:pPr algn="ctr"/>
            <a:r>
              <a:rPr lang="en-US" sz="1600" b="1" dirty="0" smtClean="0">
                <a:solidFill>
                  <a:srgbClr val="FF0000"/>
                </a:solidFill>
                <a:latin typeface="Arial Narrow" pitchFamily="34" charset="0"/>
              </a:rPr>
              <a:t>“</a:t>
            </a:r>
            <a:r>
              <a:rPr lang="en-US" sz="1600" b="1" dirty="0" err="1" smtClean="0">
                <a:solidFill>
                  <a:srgbClr val="FF0000"/>
                </a:solidFill>
                <a:latin typeface="Arial Narrow" pitchFamily="34" charset="0"/>
              </a:rPr>
              <a:t>Bosse</a:t>
            </a:r>
            <a:r>
              <a:rPr lang="en-US" sz="1600" b="1" dirty="0" smtClean="0">
                <a:solidFill>
                  <a:srgbClr val="FF0000"/>
                </a:solidFill>
                <a:latin typeface="Arial Narrow" pitchFamily="34" charset="0"/>
              </a:rPr>
              <a:t>”</a:t>
            </a:r>
            <a:r>
              <a:rPr lang="en-US" sz="1600" b="1" dirty="0" smtClean="0">
                <a:latin typeface="Arial Narrow" pitchFamily="34" charset="0"/>
              </a:rPr>
              <a:t> </a:t>
            </a:r>
            <a:r>
              <a:rPr lang="en-US" sz="1600" b="1" dirty="0" smtClean="0">
                <a:solidFill>
                  <a:srgbClr val="FF0000"/>
                </a:solidFill>
                <a:latin typeface="Arial Narrow" pitchFamily="34" charset="0"/>
              </a:rPr>
              <a:t>= Higgs</a:t>
            </a:r>
            <a:r>
              <a:rPr lang="en-US" sz="1600" b="1" dirty="0" smtClean="0">
                <a:latin typeface="Arial Narrow" pitchFamily="34" charset="0"/>
              </a:rPr>
              <a:t> (*) masse~125 </a:t>
            </a:r>
            <a:r>
              <a:rPr lang="en-US" sz="1600" b="1" dirty="0" err="1" smtClean="0">
                <a:latin typeface="Arial Narrow" pitchFamily="34" charset="0"/>
              </a:rPr>
              <a:t>GeV</a:t>
            </a:r>
            <a:endParaRPr lang="en-US" sz="1600" b="1" dirty="0" smtClean="0">
              <a:latin typeface="Arial Narrow" pitchFamily="34" charset="0"/>
            </a:endParaRPr>
          </a:p>
        </p:txBody>
      </p:sp>
      <p:sp>
        <p:nvSpPr>
          <p:cNvPr id="12" name="Ellipse 11"/>
          <p:cNvSpPr>
            <a:spLocks noChangeAspect="1"/>
          </p:cNvSpPr>
          <p:nvPr/>
        </p:nvSpPr>
        <p:spPr bwMode="auto">
          <a:xfrm>
            <a:off x="1907704" y="3378712"/>
            <a:ext cx="1071120" cy="1008000"/>
          </a:xfrm>
          <a:prstGeom prst="ellipse">
            <a:avLst/>
          </a:prstGeom>
          <a:no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9" name="Rectangle 18"/>
          <p:cNvSpPr/>
          <p:nvPr/>
        </p:nvSpPr>
        <p:spPr bwMode="auto">
          <a:xfrm>
            <a:off x="4139952" y="1362376"/>
            <a:ext cx="2592288" cy="223224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5" name="Rectangle 24"/>
          <p:cNvSpPr/>
          <p:nvPr/>
        </p:nvSpPr>
        <p:spPr>
          <a:xfrm>
            <a:off x="0" y="6490870"/>
            <a:ext cx="2880320" cy="338554"/>
          </a:xfrm>
          <a:prstGeom prst="rect">
            <a:avLst/>
          </a:prstGeom>
        </p:spPr>
        <p:txBody>
          <a:bodyPr wrap="square">
            <a:spAutoFit/>
          </a:bodyPr>
          <a:lstStyle/>
          <a:p>
            <a:pPr algn="ctr"/>
            <a:r>
              <a:rPr lang="en-US" sz="1600" b="1" dirty="0" smtClean="0">
                <a:latin typeface="Arial Narrow" pitchFamily="34" charset="0"/>
              </a:rPr>
              <a:t>(*) </a:t>
            </a:r>
            <a:r>
              <a:rPr lang="en-US" sz="1600" b="1" dirty="0" err="1" smtClean="0">
                <a:latin typeface="Arial Narrow" pitchFamily="34" charset="0"/>
              </a:rPr>
              <a:t>Résultat</a:t>
            </a:r>
            <a:r>
              <a:rPr lang="en-US" sz="1600" b="1" dirty="0" smtClean="0">
                <a:latin typeface="Arial Narrow" pitchFamily="34" charset="0"/>
              </a:rPr>
              <a:t> </a:t>
            </a:r>
            <a:r>
              <a:rPr lang="en-US" sz="1600" b="1" dirty="0" err="1" smtClean="0">
                <a:latin typeface="Arial Narrow" pitchFamily="34" charset="0"/>
              </a:rPr>
              <a:t>similaire</a:t>
            </a:r>
            <a:r>
              <a:rPr lang="en-US" sz="1600" b="1" dirty="0" smtClean="0">
                <a:latin typeface="Arial Narrow" pitchFamily="34" charset="0"/>
              </a:rPr>
              <a:t> </a:t>
            </a:r>
            <a:r>
              <a:rPr lang="en-US" sz="1600" b="1" dirty="0" err="1" smtClean="0">
                <a:latin typeface="Arial Narrow" pitchFamily="34" charset="0"/>
              </a:rPr>
              <a:t>dans</a:t>
            </a:r>
            <a:r>
              <a:rPr lang="en-US" sz="1600" b="1" dirty="0" smtClean="0">
                <a:latin typeface="Arial Narrow" pitchFamily="34" charset="0"/>
              </a:rPr>
              <a:t> ATLAS</a:t>
            </a:r>
            <a:endParaRPr lang="en-US" sz="1600" dirty="0"/>
          </a:p>
        </p:txBody>
      </p:sp>
      <p:sp>
        <p:nvSpPr>
          <p:cNvPr id="30" name="Rectangle 29"/>
          <p:cNvSpPr/>
          <p:nvPr/>
        </p:nvSpPr>
        <p:spPr>
          <a:xfrm>
            <a:off x="6156176" y="6503398"/>
            <a:ext cx="2880320" cy="338554"/>
          </a:xfrm>
          <a:prstGeom prst="rect">
            <a:avLst/>
          </a:prstGeom>
        </p:spPr>
        <p:txBody>
          <a:bodyPr wrap="square">
            <a:spAutoFit/>
          </a:bodyPr>
          <a:lstStyle/>
          <a:p>
            <a:pPr algn="ctr"/>
            <a:r>
              <a:rPr lang="en-US" sz="1600" b="1" dirty="0" smtClean="0">
                <a:latin typeface="Arial Narrow" pitchFamily="34" charset="0"/>
              </a:rPr>
              <a:t>(**) </a:t>
            </a:r>
            <a:r>
              <a:rPr lang="en-US" sz="1600" b="1" dirty="0" err="1" smtClean="0">
                <a:latin typeface="Arial Narrow" pitchFamily="34" charset="0"/>
              </a:rPr>
              <a:t>Résultat</a:t>
            </a:r>
            <a:r>
              <a:rPr lang="en-US" sz="1600" b="1" dirty="0" smtClean="0">
                <a:latin typeface="Arial Narrow" pitchFamily="34" charset="0"/>
              </a:rPr>
              <a:t> </a:t>
            </a:r>
            <a:r>
              <a:rPr lang="en-US" sz="1600" b="1" dirty="0" err="1" smtClean="0">
                <a:latin typeface="Arial Narrow" pitchFamily="34" charset="0"/>
              </a:rPr>
              <a:t>similaire</a:t>
            </a:r>
            <a:r>
              <a:rPr lang="en-US" sz="1600" b="1" dirty="0" smtClean="0">
                <a:latin typeface="Arial Narrow" pitchFamily="34" charset="0"/>
              </a:rPr>
              <a:t> </a:t>
            </a:r>
            <a:r>
              <a:rPr lang="en-US" sz="1600" b="1" dirty="0" err="1" smtClean="0">
                <a:latin typeface="Arial Narrow" pitchFamily="34" charset="0"/>
              </a:rPr>
              <a:t>dans</a:t>
            </a:r>
            <a:r>
              <a:rPr lang="en-US" sz="1600" b="1" dirty="0" smtClean="0">
                <a:latin typeface="Arial Narrow" pitchFamily="34" charset="0"/>
              </a:rPr>
              <a:t> CMS</a:t>
            </a:r>
            <a:endParaRPr lang="en-US" sz="1600" dirty="0"/>
          </a:p>
        </p:txBody>
      </p:sp>
      <p:sp>
        <p:nvSpPr>
          <p:cNvPr id="31" name="ZoneTexte 30"/>
          <p:cNvSpPr txBox="1"/>
          <p:nvPr/>
        </p:nvSpPr>
        <p:spPr>
          <a:xfrm>
            <a:off x="395536" y="620688"/>
            <a:ext cx="3960440" cy="369332"/>
          </a:xfrm>
          <a:prstGeom prst="rect">
            <a:avLst/>
          </a:prstGeom>
          <a:noFill/>
        </p:spPr>
        <p:txBody>
          <a:bodyPr wrap="square" rtlCol="0">
            <a:spAutoFit/>
          </a:bodyPr>
          <a:lstStyle/>
          <a:p>
            <a:pPr algn="ctr"/>
            <a:r>
              <a:rPr lang="en-US" sz="1800" b="1" dirty="0" smtClean="0">
                <a:latin typeface="Arial Narrow" pitchFamily="34" charset="0"/>
              </a:rPr>
              <a:t>Higgs en 4 leptons (</a:t>
            </a:r>
            <a:r>
              <a:rPr lang="en-US" sz="1800" b="1" dirty="0" err="1" smtClean="0">
                <a:latin typeface="Arial Narrow" pitchFamily="34" charset="0"/>
              </a:rPr>
              <a:t>électrons</a:t>
            </a:r>
            <a:r>
              <a:rPr lang="en-US" sz="1800" b="1" dirty="0" smtClean="0">
                <a:latin typeface="Arial Narrow" pitchFamily="34" charset="0"/>
              </a:rPr>
              <a:t>, </a:t>
            </a:r>
            <a:r>
              <a:rPr lang="en-US" sz="1800" b="1" dirty="0" err="1" smtClean="0">
                <a:latin typeface="Arial Narrow" pitchFamily="34" charset="0"/>
              </a:rPr>
              <a:t>muons</a:t>
            </a:r>
            <a:r>
              <a:rPr lang="en-US" sz="1800" b="1" dirty="0" smtClean="0">
                <a:latin typeface="Arial Narrow" pitchFamily="34" charset="0"/>
              </a:rPr>
              <a:t>, …) </a:t>
            </a:r>
            <a:endParaRPr lang="en-US" sz="1800" b="1" dirty="0">
              <a:latin typeface="Arial Narrow" pitchFamily="34" charset="0"/>
            </a:endParaRPr>
          </a:p>
        </p:txBody>
      </p:sp>
      <p:sp>
        <p:nvSpPr>
          <p:cNvPr id="32" name="ZoneTexte 31"/>
          <p:cNvSpPr txBox="1"/>
          <p:nvPr/>
        </p:nvSpPr>
        <p:spPr>
          <a:xfrm>
            <a:off x="5076056" y="663552"/>
            <a:ext cx="3816424" cy="369332"/>
          </a:xfrm>
          <a:prstGeom prst="rect">
            <a:avLst/>
          </a:prstGeom>
          <a:noFill/>
        </p:spPr>
        <p:txBody>
          <a:bodyPr wrap="square" rtlCol="0">
            <a:spAutoFit/>
          </a:bodyPr>
          <a:lstStyle/>
          <a:p>
            <a:pPr algn="ctr"/>
            <a:r>
              <a:rPr lang="en-US" sz="1800" b="1" dirty="0" smtClean="0">
                <a:latin typeface="Arial Narrow" pitchFamily="34" charset="0"/>
              </a:rPr>
              <a:t>Higgs en 2 photons</a:t>
            </a:r>
            <a:endParaRPr lang="en-US" sz="1800" b="1" dirty="0">
              <a:latin typeface="Arial Narrow" pitchFamily="34" charset="0"/>
            </a:endParaRPr>
          </a:p>
        </p:txBody>
      </p:sp>
      <p:pic>
        <p:nvPicPr>
          <p:cNvPr id="33" name="Image 32" descr="HIG13002_Event01.png"/>
          <p:cNvPicPr>
            <a:picLocks noChangeAspect="1"/>
          </p:cNvPicPr>
          <p:nvPr/>
        </p:nvPicPr>
        <p:blipFill>
          <a:blip r:embed="rId4" cstate="print"/>
          <a:stretch>
            <a:fillRect/>
          </a:stretch>
        </p:blipFill>
        <p:spPr>
          <a:xfrm>
            <a:off x="1317352" y="4998888"/>
            <a:ext cx="2223464" cy="1422926"/>
          </a:xfrm>
          <a:prstGeom prst="rect">
            <a:avLst/>
          </a:prstGeom>
        </p:spPr>
      </p:pic>
      <p:pic>
        <p:nvPicPr>
          <p:cNvPr id="34" name="Image 33" descr="hgg_fig_16.png"/>
          <p:cNvPicPr>
            <a:picLocks noChangeAspect="1"/>
          </p:cNvPicPr>
          <p:nvPr/>
        </p:nvPicPr>
        <p:blipFill>
          <a:blip r:embed="rId5" cstate="print"/>
          <a:stretch>
            <a:fillRect/>
          </a:stretch>
        </p:blipFill>
        <p:spPr>
          <a:xfrm>
            <a:off x="5674706" y="4985168"/>
            <a:ext cx="2590842" cy="1529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heckerboard(across)">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heckerboard(across)">
                                      <p:cBhvr>
                                        <p:cTn id="21" dur="500"/>
                                        <p:tgtEl>
                                          <p:spTgt spid="1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checkerboard(across)">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animBg="1"/>
      <p:bldP spid="12" grpId="0" animBg="1"/>
      <p:bldP spid="25"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 Higgs… et </a:t>
            </a:r>
            <a:r>
              <a:rPr lang="en-US" dirty="0" err="1" smtClean="0"/>
              <a:t>maintenant</a:t>
            </a:r>
            <a:r>
              <a:rPr lang="en-US" dirty="0" smtClean="0"/>
              <a:t> </a:t>
            </a:r>
            <a:r>
              <a:rPr lang="en-US" dirty="0" smtClean="0"/>
              <a:t>?</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28</a:t>
            </a:fld>
            <a:endParaRPr lang="fr-FR"/>
          </a:p>
        </p:txBody>
      </p:sp>
      <p:sp>
        <p:nvSpPr>
          <p:cNvPr id="6" name="ZoneTexte 5"/>
          <p:cNvSpPr txBox="1"/>
          <p:nvPr/>
        </p:nvSpPr>
        <p:spPr>
          <a:xfrm>
            <a:off x="251520" y="848906"/>
            <a:ext cx="8640960" cy="707886"/>
          </a:xfrm>
          <a:prstGeom prst="rect">
            <a:avLst/>
          </a:prstGeom>
          <a:noFill/>
        </p:spPr>
        <p:txBody>
          <a:bodyPr wrap="square" rtlCol="0">
            <a:spAutoFit/>
          </a:bodyPr>
          <a:lstStyle/>
          <a:p>
            <a:pPr algn="ctr"/>
            <a:r>
              <a:rPr lang="en-US" dirty="0" err="1" smtClean="0">
                <a:latin typeface="Arial Narrow" pitchFamily="34" charset="0"/>
              </a:rPr>
              <a:t>Découverte</a:t>
            </a:r>
            <a:r>
              <a:rPr lang="en-US" dirty="0" smtClean="0">
                <a:latin typeface="Arial Narrow" pitchFamily="34" charset="0"/>
              </a:rPr>
              <a:t> d’un boson de Higgs (après </a:t>
            </a:r>
            <a:r>
              <a:rPr lang="en-US" dirty="0" err="1" smtClean="0">
                <a:latin typeface="Arial Narrow" pitchFamily="34" charset="0"/>
              </a:rPr>
              <a:t>près</a:t>
            </a:r>
            <a:r>
              <a:rPr lang="en-US" dirty="0" smtClean="0">
                <a:latin typeface="Arial Narrow" pitchFamily="34" charset="0"/>
              </a:rPr>
              <a:t> de 50 </a:t>
            </a:r>
            <a:r>
              <a:rPr lang="en-US" dirty="0" err="1" smtClean="0">
                <a:latin typeface="Arial Narrow" pitchFamily="34" charset="0"/>
              </a:rPr>
              <a:t>ans</a:t>
            </a:r>
            <a:r>
              <a:rPr lang="en-US" dirty="0" smtClean="0">
                <a:latin typeface="Arial Narrow" pitchFamily="34" charset="0"/>
              </a:rPr>
              <a:t> </a:t>
            </a:r>
            <a:r>
              <a:rPr lang="en-US" dirty="0" err="1" smtClean="0">
                <a:latin typeface="Arial Narrow" pitchFamily="34" charset="0"/>
              </a:rPr>
              <a:t>d’une</a:t>
            </a:r>
            <a:r>
              <a:rPr lang="en-US" dirty="0" smtClean="0">
                <a:latin typeface="Arial Narrow" pitchFamily="34" charset="0"/>
              </a:rPr>
              <a:t> longue </a:t>
            </a:r>
            <a:r>
              <a:rPr lang="en-US" dirty="0" err="1" smtClean="0">
                <a:latin typeface="Arial Narrow" pitchFamily="34" charset="0"/>
              </a:rPr>
              <a:t>quête</a:t>
            </a:r>
            <a:r>
              <a:rPr lang="en-US" dirty="0" smtClean="0">
                <a:latin typeface="Arial Narrow" pitchFamily="34" charset="0"/>
              </a:rPr>
              <a:t>…)</a:t>
            </a:r>
          </a:p>
          <a:p>
            <a:pPr algn="ctr"/>
            <a:r>
              <a:rPr lang="en-US" b="1" dirty="0" err="1" smtClean="0">
                <a:solidFill>
                  <a:srgbClr val="0000FF"/>
                </a:solidFill>
                <a:latin typeface="Arial Narrow" pitchFamily="34" charset="0"/>
              </a:rPr>
              <a:t>Triomphe</a:t>
            </a:r>
            <a:r>
              <a:rPr lang="en-US" b="1" dirty="0" smtClean="0">
                <a:solidFill>
                  <a:srgbClr val="0000FF"/>
                </a:solidFill>
                <a:latin typeface="Arial Narrow" pitchFamily="34" charset="0"/>
              </a:rPr>
              <a:t> </a:t>
            </a:r>
            <a:r>
              <a:rPr lang="en-US" b="1" dirty="0" err="1" smtClean="0">
                <a:solidFill>
                  <a:srgbClr val="0000FF"/>
                </a:solidFill>
                <a:latin typeface="Arial Narrow" pitchFamily="34" charset="0"/>
              </a:rPr>
              <a:t>scientifique</a:t>
            </a:r>
            <a:r>
              <a:rPr lang="en-US" b="1" dirty="0" smtClean="0">
                <a:solidFill>
                  <a:srgbClr val="0000FF"/>
                </a:solidFill>
                <a:latin typeface="Arial Narrow" pitchFamily="34" charset="0"/>
              </a:rPr>
              <a:t> et technique !</a:t>
            </a:r>
            <a:endParaRPr lang="en-US" b="1" dirty="0">
              <a:solidFill>
                <a:srgbClr val="0000FF"/>
              </a:solidFill>
              <a:latin typeface="Arial Narrow" pitchFamily="34" charset="0"/>
            </a:endParaRPr>
          </a:p>
        </p:txBody>
      </p:sp>
      <p:pic>
        <p:nvPicPr>
          <p:cNvPr id="402434" name="Picture 2" descr="http://images.iop.org/objects/ccr/cern/53/7/4/CCnew5_07_13.jpg"/>
          <p:cNvPicPr>
            <a:picLocks noChangeAspect="1" noChangeArrowheads="1"/>
          </p:cNvPicPr>
          <p:nvPr/>
        </p:nvPicPr>
        <p:blipFill>
          <a:blip r:embed="rId2" cstate="print"/>
          <a:srcRect/>
          <a:stretch>
            <a:fillRect/>
          </a:stretch>
        </p:blipFill>
        <p:spPr bwMode="auto">
          <a:xfrm>
            <a:off x="395536" y="2577098"/>
            <a:ext cx="4044712" cy="2646398"/>
          </a:xfrm>
          <a:prstGeom prst="rect">
            <a:avLst/>
          </a:prstGeom>
          <a:noFill/>
        </p:spPr>
      </p:pic>
      <p:sp>
        <p:nvSpPr>
          <p:cNvPr id="9" name="ZoneTexte 8"/>
          <p:cNvSpPr txBox="1"/>
          <p:nvPr/>
        </p:nvSpPr>
        <p:spPr>
          <a:xfrm>
            <a:off x="395536" y="5301208"/>
            <a:ext cx="4176464" cy="1015663"/>
          </a:xfrm>
          <a:prstGeom prst="rect">
            <a:avLst/>
          </a:prstGeom>
          <a:noFill/>
        </p:spPr>
        <p:txBody>
          <a:bodyPr wrap="square" rtlCol="0">
            <a:spAutoFit/>
          </a:bodyPr>
          <a:lstStyle/>
          <a:p>
            <a:pPr algn="ctr"/>
            <a:r>
              <a:rPr lang="en-US" b="1" dirty="0" smtClean="0">
                <a:latin typeface="Arial Narrow" pitchFamily="34" charset="0"/>
              </a:rPr>
              <a:t>Prix de la </a:t>
            </a:r>
            <a:r>
              <a:rPr lang="en-US" b="1" dirty="0" err="1" smtClean="0">
                <a:latin typeface="Arial Narrow" pitchFamily="34" charset="0"/>
              </a:rPr>
              <a:t>Société</a:t>
            </a:r>
            <a:r>
              <a:rPr lang="en-US" b="1" dirty="0" smtClean="0">
                <a:latin typeface="Arial Narrow" pitchFamily="34" charset="0"/>
              </a:rPr>
              <a:t> </a:t>
            </a:r>
            <a:r>
              <a:rPr lang="en-US" b="1" dirty="0" err="1" smtClean="0">
                <a:latin typeface="Arial Narrow" pitchFamily="34" charset="0"/>
              </a:rPr>
              <a:t>Européenne</a:t>
            </a:r>
            <a:r>
              <a:rPr lang="en-US" b="1" dirty="0" smtClean="0">
                <a:latin typeface="Arial Narrow" pitchFamily="34" charset="0"/>
              </a:rPr>
              <a:t> </a:t>
            </a:r>
            <a:br>
              <a:rPr lang="en-US" b="1" dirty="0" smtClean="0">
                <a:latin typeface="Arial Narrow" pitchFamily="34" charset="0"/>
              </a:rPr>
            </a:br>
            <a:r>
              <a:rPr lang="en-US" b="1" dirty="0" smtClean="0">
                <a:latin typeface="Arial Narrow" pitchFamily="34" charset="0"/>
              </a:rPr>
              <a:t>de Physique 2013 </a:t>
            </a:r>
            <a:br>
              <a:rPr lang="en-US" b="1" dirty="0" smtClean="0">
                <a:latin typeface="Arial Narrow" pitchFamily="34" charset="0"/>
              </a:rPr>
            </a:br>
            <a:r>
              <a:rPr lang="en-US" dirty="0" smtClean="0">
                <a:latin typeface="Arial Narrow" pitchFamily="34" charset="0"/>
              </a:rPr>
              <a:t>pour</a:t>
            </a:r>
            <a:r>
              <a:rPr lang="en-US" b="1" dirty="0" smtClean="0">
                <a:latin typeface="Arial Narrow" pitchFamily="34" charset="0"/>
              </a:rPr>
              <a:t> </a:t>
            </a:r>
            <a:r>
              <a:rPr lang="en-US" b="1" dirty="0" smtClean="0">
                <a:solidFill>
                  <a:srgbClr val="FF0000"/>
                </a:solidFill>
                <a:latin typeface="Arial Narrow" pitchFamily="34" charset="0"/>
              </a:rPr>
              <a:t>ATLAS</a:t>
            </a:r>
            <a:r>
              <a:rPr lang="en-US" dirty="0" smtClean="0">
                <a:latin typeface="Arial Narrow" pitchFamily="34" charset="0"/>
              </a:rPr>
              <a:t> et </a:t>
            </a:r>
            <a:r>
              <a:rPr lang="en-US" b="1" dirty="0" smtClean="0">
                <a:solidFill>
                  <a:srgbClr val="FF0000"/>
                </a:solidFill>
                <a:latin typeface="Arial Narrow" pitchFamily="34" charset="0"/>
              </a:rPr>
              <a:t>CMS</a:t>
            </a:r>
            <a:endParaRPr lang="en-US" b="1" dirty="0">
              <a:solidFill>
                <a:srgbClr val="FF0000"/>
              </a:solidFill>
              <a:latin typeface="Arial Narrow" pitchFamily="34" charset="0"/>
            </a:endParaRPr>
          </a:p>
        </p:txBody>
      </p:sp>
      <p:pic>
        <p:nvPicPr>
          <p:cNvPr id="402436" name="Picture 4" descr="François Englert"/>
          <p:cNvPicPr>
            <a:picLocks noChangeAspect="1" noChangeArrowheads="1"/>
          </p:cNvPicPr>
          <p:nvPr/>
        </p:nvPicPr>
        <p:blipFill>
          <a:blip r:embed="rId3" cstate="print"/>
          <a:srcRect/>
          <a:stretch>
            <a:fillRect/>
          </a:stretch>
        </p:blipFill>
        <p:spPr bwMode="auto">
          <a:xfrm>
            <a:off x="5076056" y="2677682"/>
            <a:ext cx="1543050" cy="2162176"/>
          </a:xfrm>
          <a:prstGeom prst="rect">
            <a:avLst/>
          </a:prstGeom>
          <a:noFill/>
        </p:spPr>
      </p:pic>
      <p:pic>
        <p:nvPicPr>
          <p:cNvPr id="402438" name="Picture 6" descr="Peter W. Higgs"/>
          <p:cNvPicPr>
            <a:picLocks noChangeAspect="1" noChangeArrowheads="1"/>
          </p:cNvPicPr>
          <p:nvPr/>
        </p:nvPicPr>
        <p:blipFill>
          <a:blip r:embed="rId4" cstate="print"/>
          <a:srcRect/>
          <a:stretch>
            <a:fillRect/>
          </a:stretch>
        </p:blipFill>
        <p:spPr bwMode="auto">
          <a:xfrm>
            <a:off x="7164288" y="2677682"/>
            <a:ext cx="1543050" cy="2162176"/>
          </a:xfrm>
          <a:prstGeom prst="rect">
            <a:avLst/>
          </a:prstGeom>
          <a:noFill/>
        </p:spPr>
      </p:pic>
      <p:sp>
        <p:nvSpPr>
          <p:cNvPr id="12" name="ZoneTexte 11"/>
          <p:cNvSpPr txBox="1"/>
          <p:nvPr/>
        </p:nvSpPr>
        <p:spPr>
          <a:xfrm>
            <a:off x="5220072" y="5125954"/>
            <a:ext cx="3672408" cy="707886"/>
          </a:xfrm>
          <a:prstGeom prst="rect">
            <a:avLst/>
          </a:prstGeom>
          <a:noFill/>
        </p:spPr>
        <p:txBody>
          <a:bodyPr wrap="square" rtlCol="0">
            <a:spAutoFit/>
          </a:bodyPr>
          <a:lstStyle/>
          <a:p>
            <a:pPr algn="ctr"/>
            <a:r>
              <a:rPr lang="en-US" b="1" dirty="0" smtClean="0">
                <a:latin typeface="Arial Narrow" pitchFamily="34" charset="0"/>
              </a:rPr>
              <a:t>Prix Nobel de Physique 2013 </a:t>
            </a:r>
            <a:r>
              <a:rPr lang="en-US" dirty="0" smtClean="0">
                <a:latin typeface="Arial Narrow" pitchFamily="34" charset="0"/>
              </a:rPr>
              <a:t>pour </a:t>
            </a:r>
            <a:r>
              <a:rPr lang="en-US" b="1" dirty="0" smtClean="0">
                <a:solidFill>
                  <a:srgbClr val="FF0000"/>
                </a:solidFill>
                <a:latin typeface="Arial Narrow" pitchFamily="34" charset="0"/>
              </a:rPr>
              <a:t>François </a:t>
            </a:r>
            <a:r>
              <a:rPr lang="en-US" b="1" dirty="0" err="1" smtClean="0">
                <a:solidFill>
                  <a:srgbClr val="FF0000"/>
                </a:solidFill>
                <a:latin typeface="Arial Narrow" pitchFamily="34" charset="0"/>
              </a:rPr>
              <a:t>Englert</a:t>
            </a:r>
            <a:r>
              <a:rPr lang="en-US" b="1" dirty="0" smtClean="0">
                <a:solidFill>
                  <a:srgbClr val="FF0000"/>
                </a:solidFill>
                <a:latin typeface="Arial Narrow" pitchFamily="34" charset="0"/>
              </a:rPr>
              <a:t> </a:t>
            </a:r>
            <a:r>
              <a:rPr lang="en-US" dirty="0" smtClean="0">
                <a:latin typeface="Arial Narrow" pitchFamily="34" charset="0"/>
              </a:rPr>
              <a:t>et </a:t>
            </a:r>
            <a:r>
              <a:rPr lang="en-US" b="1" dirty="0" smtClean="0">
                <a:solidFill>
                  <a:srgbClr val="FF0000"/>
                </a:solidFill>
                <a:latin typeface="Arial Narrow" pitchFamily="34" charset="0"/>
              </a:rPr>
              <a:t>Peter W. Higgs</a:t>
            </a:r>
            <a:endParaRPr lang="en-US" b="1" dirty="0">
              <a:solidFill>
                <a:srgbClr val="FF0000"/>
              </a:solidFill>
              <a:latin typeface="Arial Narrow"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5000"/>
            <a:lum/>
          </a:blip>
          <a:srcRect/>
          <a:stretch>
            <a:fillRect l="-31000" r="-31000"/>
          </a:stretch>
        </a:blipFill>
        <a:effectLst/>
      </p:bgPr>
    </p:bg>
    <p:spTree>
      <p:nvGrpSpPr>
        <p:cNvPr id="1" name=""/>
        <p:cNvGrpSpPr/>
        <p:nvPr/>
      </p:nvGrpSpPr>
      <p:grpSpPr>
        <a:xfrm>
          <a:off x="0" y="0"/>
          <a:ext cx="0" cy="0"/>
          <a:chOff x="0" y="0"/>
          <a:chExt cx="0" cy="0"/>
        </a:xfrm>
      </p:grpSpPr>
      <p:sp>
        <p:nvSpPr>
          <p:cNvPr id="3" name="Rectangle 2"/>
          <p:cNvSpPr/>
          <p:nvPr/>
        </p:nvSpPr>
        <p:spPr>
          <a:xfrm>
            <a:off x="395536" y="768761"/>
            <a:ext cx="8640960" cy="5324535"/>
          </a:xfrm>
          <a:prstGeom prst="rect">
            <a:avLst/>
          </a:prstGeom>
        </p:spPr>
        <p:txBody>
          <a:bodyPr wrap="square">
            <a:spAutoFit/>
          </a:bodyPr>
          <a:lstStyle/>
          <a:p>
            <a:pPr>
              <a:buFont typeface="Wingdings" pitchFamily="2" charset="2"/>
              <a:buChar char="Ø"/>
            </a:pPr>
            <a:r>
              <a:rPr lang="en-US" dirty="0" smtClean="0">
                <a:latin typeface="Arial Narrow" pitchFamily="34" charset="0"/>
              </a:rPr>
              <a:t> </a:t>
            </a:r>
            <a:r>
              <a:rPr lang="en-US" dirty="0" err="1" smtClean="0">
                <a:latin typeface="Arial Narrow" pitchFamily="34" charset="0"/>
              </a:rPr>
              <a:t>Toutes</a:t>
            </a:r>
            <a:r>
              <a:rPr lang="en-US" dirty="0" smtClean="0">
                <a:latin typeface="Arial Narrow" pitchFamily="34" charset="0"/>
              </a:rPr>
              <a:t> les </a:t>
            </a:r>
            <a:r>
              <a:rPr lang="en-US" dirty="0" err="1" smtClean="0">
                <a:latin typeface="Arial Narrow" pitchFamily="34" charset="0"/>
              </a:rPr>
              <a:t>propriétés</a:t>
            </a:r>
            <a:r>
              <a:rPr lang="en-US" dirty="0" smtClean="0">
                <a:latin typeface="Arial Narrow" pitchFamily="34" charset="0"/>
              </a:rPr>
              <a:t> du boson et </a:t>
            </a:r>
            <a:r>
              <a:rPr lang="en-US" dirty="0" err="1" smtClean="0">
                <a:latin typeface="Arial Narrow" pitchFamily="34" charset="0"/>
              </a:rPr>
              <a:t>sa</a:t>
            </a:r>
            <a:r>
              <a:rPr lang="en-US" dirty="0" smtClean="0">
                <a:latin typeface="Arial Narrow" pitchFamily="34" charset="0"/>
              </a:rPr>
              <a:t> </a:t>
            </a:r>
            <a:r>
              <a:rPr lang="en-US" b="1" dirty="0" smtClean="0">
                <a:latin typeface="Arial Narrow" pitchFamily="34" charset="0"/>
              </a:rPr>
              <a:t>nature </a:t>
            </a:r>
            <a:r>
              <a:rPr lang="en-US" b="1" dirty="0" err="1" smtClean="0">
                <a:latin typeface="Arial Narrow" pitchFamily="34" charset="0"/>
              </a:rPr>
              <a:t>exacte</a:t>
            </a:r>
            <a:r>
              <a:rPr lang="en-US" b="1" dirty="0" smtClean="0">
                <a:latin typeface="Arial Narrow" pitchFamily="34" charset="0"/>
              </a:rPr>
              <a:t> </a:t>
            </a:r>
            <a:r>
              <a:rPr lang="en-US" dirty="0" err="1" smtClean="0">
                <a:latin typeface="Arial Narrow" pitchFamily="34" charset="0"/>
              </a:rPr>
              <a:t>restent</a:t>
            </a:r>
            <a:r>
              <a:rPr lang="en-US" dirty="0" smtClean="0">
                <a:latin typeface="Arial Narrow" pitchFamily="34" charset="0"/>
              </a:rPr>
              <a:t> à </a:t>
            </a:r>
            <a:r>
              <a:rPr lang="en-US" dirty="0" err="1" smtClean="0">
                <a:latin typeface="Arial Narrow" pitchFamily="34" charset="0"/>
              </a:rPr>
              <a:t>déterminer</a:t>
            </a:r>
            <a:r>
              <a:rPr lang="en-US" dirty="0" smtClean="0">
                <a:latin typeface="Arial Narrow" pitchFamily="34" charset="0"/>
              </a:rPr>
              <a:t> avec </a:t>
            </a:r>
            <a:r>
              <a:rPr lang="en-US" dirty="0" err="1" smtClean="0">
                <a:latin typeface="Arial Narrow" pitchFamily="34" charset="0"/>
              </a:rPr>
              <a:t>précision</a:t>
            </a:r>
            <a:r>
              <a:rPr lang="en-US" dirty="0" smtClean="0">
                <a:latin typeface="Arial Narrow" pitchFamily="34" charset="0"/>
              </a:rPr>
              <a:t>. </a:t>
            </a:r>
          </a:p>
          <a:p>
            <a:pPr lvl="1">
              <a:buFont typeface="Wingdings" pitchFamily="2" charset="2"/>
              <a:buChar char="§"/>
            </a:pPr>
            <a:r>
              <a:rPr lang="en-US" b="1" dirty="0" smtClean="0">
                <a:solidFill>
                  <a:srgbClr val="800080"/>
                </a:solidFill>
                <a:latin typeface="Arial Narrow" pitchFamily="34" charset="0"/>
              </a:rPr>
              <a:t> Des </a:t>
            </a:r>
            <a:r>
              <a:rPr lang="en-US" b="1" dirty="0" err="1" smtClean="0">
                <a:solidFill>
                  <a:srgbClr val="800080"/>
                </a:solidFill>
                <a:latin typeface="Arial Narrow" pitchFamily="34" charset="0"/>
              </a:rPr>
              <a:t>années</a:t>
            </a:r>
            <a:r>
              <a:rPr lang="en-US" b="1" dirty="0" smtClean="0">
                <a:solidFill>
                  <a:srgbClr val="800080"/>
                </a:solidFill>
                <a:latin typeface="Arial Narrow" pitchFamily="34" charset="0"/>
              </a:rPr>
              <a:t> de travail </a:t>
            </a:r>
            <a:r>
              <a:rPr lang="en-US" b="1" dirty="0" err="1" smtClean="0">
                <a:solidFill>
                  <a:srgbClr val="800080"/>
                </a:solidFill>
                <a:latin typeface="Arial Narrow" pitchFamily="34" charset="0"/>
              </a:rPr>
              <a:t>devant</a:t>
            </a:r>
            <a:r>
              <a:rPr lang="en-US" b="1" dirty="0" smtClean="0">
                <a:solidFill>
                  <a:srgbClr val="800080"/>
                </a:solidFill>
                <a:latin typeface="Arial Narrow" pitchFamily="34" charset="0"/>
              </a:rPr>
              <a:t> nous…</a:t>
            </a:r>
          </a:p>
          <a:p>
            <a:pPr lvl="1">
              <a:buFont typeface="Wingdings" pitchFamily="2" charset="2"/>
              <a:buChar char="§"/>
            </a:pPr>
            <a:endParaRPr lang="en-US" b="1" dirty="0" smtClean="0">
              <a:solidFill>
                <a:srgbClr val="800080"/>
              </a:solidFill>
              <a:latin typeface="Arial Narrow" pitchFamily="34" charset="0"/>
            </a:endParaRPr>
          </a:p>
          <a:p>
            <a:pPr lvl="1">
              <a:buFont typeface="Wingdings" pitchFamily="2" charset="2"/>
              <a:buChar char="§"/>
            </a:pPr>
            <a:endParaRPr lang="en-US" b="1" dirty="0" smtClean="0">
              <a:solidFill>
                <a:srgbClr val="800080"/>
              </a:solidFill>
              <a:latin typeface="Arial Narrow" pitchFamily="34" charset="0"/>
            </a:endParaRPr>
          </a:p>
          <a:p>
            <a:pPr lvl="1">
              <a:buFont typeface="Wingdings" pitchFamily="2" charset="2"/>
              <a:buChar char="§"/>
            </a:pPr>
            <a:endParaRPr lang="en-US" b="1" dirty="0" smtClean="0">
              <a:solidFill>
                <a:srgbClr val="800080"/>
              </a:solidFill>
              <a:latin typeface="Arial Narrow" pitchFamily="34" charset="0"/>
            </a:endParaRPr>
          </a:p>
          <a:p>
            <a:pPr>
              <a:buFont typeface="Wingdings" pitchFamily="2" charset="2"/>
              <a:buChar char="Ø"/>
            </a:pPr>
            <a:r>
              <a:rPr lang="en-US" b="1" dirty="0" smtClean="0">
                <a:latin typeface="Arial Narrow" pitchFamily="34" charset="0"/>
              </a:rPr>
              <a:t> Le boson de Higgs </a:t>
            </a:r>
            <a:r>
              <a:rPr lang="en-US" b="1" dirty="0" err="1" smtClean="0">
                <a:latin typeface="Arial Narrow" pitchFamily="34" charset="0"/>
              </a:rPr>
              <a:t>n’est</a:t>
            </a:r>
            <a:r>
              <a:rPr lang="en-US" b="1" dirty="0" smtClean="0">
                <a:latin typeface="Arial Narrow" pitchFamily="34" charset="0"/>
              </a:rPr>
              <a:t> pas la fin de </a:t>
            </a:r>
            <a:r>
              <a:rPr lang="en-US" b="1" dirty="0" err="1" smtClean="0">
                <a:latin typeface="Arial Narrow" pitchFamily="34" charset="0"/>
              </a:rPr>
              <a:t>l’Histoire</a:t>
            </a:r>
            <a:r>
              <a:rPr lang="en-US" b="1" dirty="0" smtClean="0">
                <a:latin typeface="Arial Narrow" pitchFamily="34" charset="0"/>
              </a:rPr>
              <a:t>…</a:t>
            </a:r>
          </a:p>
          <a:p>
            <a:r>
              <a:rPr lang="en-US" b="1" dirty="0" smtClean="0">
                <a:latin typeface="Arial Narrow" pitchFamily="34" charset="0"/>
              </a:rPr>
              <a:t>    </a:t>
            </a:r>
            <a:r>
              <a:rPr lang="en-US" b="1" dirty="0" smtClean="0">
                <a:solidFill>
                  <a:srgbClr val="FF0066"/>
                </a:solidFill>
                <a:latin typeface="Arial Narrow" pitchFamily="34" charset="0"/>
              </a:rPr>
              <a:t>… de </a:t>
            </a:r>
            <a:r>
              <a:rPr lang="en-US" b="1" dirty="0" err="1" smtClean="0">
                <a:solidFill>
                  <a:srgbClr val="FF0066"/>
                </a:solidFill>
                <a:latin typeface="Arial Narrow" pitchFamily="34" charset="0"/>
              </a:rPr>
              <a:t>nombreuses</a:t>
            </a:r>
            <a:r>
              <a:rPr lang="en-US" b="1" dirty="0" smtClean="0">
                <a:solidFill>
                  <a:srgbClr val="FF0066"/>
                </a:solidFill>
                <a:latin typeface="Arial Narrow" pitchFamily="34" charset="0"/>
              </a:rPr>
              <a:t> questions </a:t>
            </a:r>
            <a:r>
              <a:rPr lang="en-US" b="1" dirty="0" err="1" smtClean="0">
                <a:solidFill>
                  <a:srgbClr val="FF0066"/>
                </a:solidFill>
                <a:latin typeface="Arial Narrow" pitchFamily="34" charset="0"/>
              </a:rPr>
              <a:t>fondamentales</a:t>
            </a:r>
            <a:r>
              <a:rPr lang="en-US" b="1" dirty="0" smtClean="0">
                <a:solidFill>
                  <a:srgbClr val="FF0066"/>
                </a:solidFill>
                <a:latin typeface="Arial Narrow" pitchFamily="34" charset="0"/>
              </a:rPr>
              <a:t> </a:t>
            </a:r>
            <a:r>
              <a:rPr lang="en-US" b="1" dirty="0" err="1" smtClean="0">
                <a:solidFill>
                  <a:srgbClr val="FF0066"/>
                </a:solidFill>
                <a:latin typeface="Arial Narrow" pitchFamily="34" charset="0"/>
              </a:rPr>
              <a:t>restent</a:t>
            </a:r>
            <a:r>
              <a:rPr lang="en-US" b="1" dirty="0" smtClean="0">
                <a:solidFill>
                  <a:srgbClr val="FF0066"/>
                </a:solidFill>
                <a:latin typeface="Arial Narrow" pitchFamily="34" charset="0"/>
              </a:rPr>
              <a:t> en </a:t>
            </a:r>
            <a:r>
              <a:rPr lang="en-US" b="1" dirty="0" err="1" smtClean="0">
                <a:solidFill>
                  <a:srgbClr val="FF0066"/>
                </a:solidFill>
                <a:latin typeface="Arial Narrow" pitchFamily="34" charset="0"/>
              </a:rPr>
              <a:t>suspens</a:t>
            </a:r>
            <a:r>
              <a:rPr lang="en-US" b="1" dirty="0" smtClean="0">
                <a:solidFill>
                  <a:srgbClr val="FF0066"/>
                </a:solidFill>
                <a:latin typeface="Arial Narrow" pitchFamily="34" charset="0"/>
              </a:rPr>
              <a:t> (</a:t>
            </a:r>
            <a:r>
              <a:rPr lang="en-US" b="1" dirty="0" err="1" smtClean="0">
                <a:solidFill>
                  <a:srgbClr val="FF0066"/>
                </a:solidFill>
                <a:latin typeface="Arial Narrow" pitchFamily="34" charset="0"/>
              </a:rPr>
              <a:t>énergie</a:t>
            </a:r>
            <a:r>
              <a:rPr lang="en-US" b="1" dirty="0" smtClean="0">
                <a:solidFill>
                  <a:srgbClr val="FF0066"/>
                </a:solidFill>
                <a:latin typeface="Arial Narrow" pitchFamily="34" charset="0"/>
              </a:rPr>
              <a:t> noire,  </a:t>
            </a:r>
          </a:p>
          <a:p>
            <a:r>
              <a:rPr lang="en-US" b="1" dirty="0" smtClean="0">
                <a:solidFill>
                  <a:srgbClr val="FF0066"/>
                </a:solidFill>
                <a:latin typeface="Arial Narrow" pitchFamily="34" charset="0"/>
              </a:rPr>
              <a:t>    </a:t>
            </a:r>
            <a:r>
              <a:rPr lang="en-US" b="1" dirty="0" err="1" smtClean="0">
                <a:solidFill>
                  <a:srgbClr val="FF0066"/>
                </a:solidFill>
                <a:latin typeface="Arial Narrow" pitchFamily="34" charset="0"/>
              </a:rPr>
              <a:t>matière</a:t>
            </a:r>
            <a:r>
              <a:rPr lang="en-US" b="1" dirty="0" smtClean="0">
                <a:solidFill>
                  <a:srgbClr val="FF0066"/>
                </a:solidFill>
                <a:latin typeface="Arial Narrow" pitchFamily="34" charset="0"/>
              </a:rPr>
              <a:t> noire, </a:t>
            </a:r>
            <a:r>
              <a:rPr lang="en-US" b="1" dirty="0" err="1" smtClean="0">
                <a:solidFill>
                  <a:srgbClr val="FF0066"/>
                </a:solidFill>
                <a:latin typeface="Arial Narrow" pitchFamily="34" charset="0"/>
              </a:rPr>
              <a:t>différence</a:t>
            </a:r>
            <a:r>
              <a:rPr lang="en-US" b="1" dirty="0" smtClean="0">
                <a:solidFill>
                  <a:srgbClr val="FF0066"/>
                </a:solidFill>
                <a:latin typeface="Arial Narrow" pitchFamily="34" charset="0"/>
              </a:rPr>
              <a:t> </a:t>
            </a:r>
            <a:r>
              <a:rPr lang="en-US" b="1" dirty="0" err="1" smtClean="0">
                <a:solidFill>
                  <a:srgbClr val="FF0066"/>
                </a:solidFill>
                <a:latin typeface="Arial Narrow" pitchFamily="34" charset="0"/>
              </a:rPr>
              <a:t>matière</a:t>
            </a:r>
            <a:r>
              <a:rPr lang="en-US" b="1" dirty="0" smtClean="0">
                <a:solidFill>
                  <a:srgbClr val="FF0066"/>
                </a:solidFill>
                <a:latin typeface="Arial Narrow" pitchFamily="34" charset="0"/>
              </a:rPr>
              <a:t>-anti-</a:t>
            </a:r>
            <a:r>
              <a:rPr lang="en-US" b="1" dirty="0" err="1" smtClean="0">
                <a:solidFill>
                  <a:srgbClr val="FF0066"/>
                </a:solidFill>
                <a:latin typeface="Arial Narrow" pitchFamily="34" charset="0"/>
              </a:rPr>
              <a:t>matière</a:t>
            </a:r>
            <a:r>
              <a:rPr lang="en-US" b="1" dirty="0" smtClean="0">
                <a:solidFill>
                  <a:srgbClr val="FF0066"/>
                </a:solidFill>
                <a:latin typeface="Arial Narrow" pitchFamily="34" charset="0"/>
              </a:rPr>
              <a:t>, ….)</a:t>
            </a:r>
            <a:r>
              <a:rPr lang="en-US" dirty="0" smtClean="0">
                <a:latin typeface="Arial Narrow" pitchFamily="34" charset="0"/>
              </a:rPr>
              <a:t/>
            </a:r>
            <a:br>
              <a:rPr lang="en-US" dirty="0" smtClean="0">
                <a:latin typeface="Arial Narrow" pitchFamily="34" charset="0"/>
              </a:rPr>
            </a:br>
            <a:r>
              <a:rPr lang="en-US" dirty="0" smtClean="0">
                <a:latin typeface="Arial Narrow" pitchFamily="34" charset="0"/>
              </a:rPr>
              <a:t>    … </a:t>
            </a:r>
            <a:r>
              <a:rPr lang="en-US" dirty="0" err="1" smtClean="0">
                <a:latin typeface="Arial Narrow" pitchFamily="34" charset="0"/>
              </a:rPr>
              <a:t>impliquent</a:t>
            </a:r>
            <a:r>
              <a:rPr lang="en-US" dirty="0" smtClean="0">
                <a:latin typeface="Arial Narrow" pitchFamily="34" charset="0"/>
              </a:rPr>
              <a:t> (</a:t>
            </a:r>
            <a:r>
              <a:rPr lang="en-US" dirty="0" err="1" smtClean="0">
                <a:latin typeface="Arial Narrow" pitchFamily="34" charset="0"/>
              </a:rPr>
              <a:t>peut-être</a:t>
            </a:r>
            <a:r>
              <a:rPr lang="en-US" dirty="0" smtClean="0">
                <a:latin typeface="Arial Narrow" pitchFamily="34" charset="0"/>
              </a:rPr>
              <a:t>) </a:t>
            </a:r>
            <a:r>
              <a:rPr lang="en-US" dirty="0" err="1" smtClean="0">
                <a:latin typeface="Arial Narrow" pitchFamily="34" charset="0"/>
              </a:rPr>
              <a:t>une</a:t>
            </a:r>
            <a:r>
              <a:rPr lang="en-US" dirty="0" smtClean="0">
                <a:latin typeface="Arial Narrow" pitchFamily="34" charset="0"/>
              </a:rPr>
              <a:t> “Nouvelle Physique”, </a:t>
            </a:r>
            <a:r>
              <a:rPr lang="en-US" dirty="0" err="1" smtClean="0">
                <a:latin typeface="Arial Narrow" pitchFamily="34" charset="0"/>
              </a:rPr>
              <a:t>donc</a:t>
            </a:r>
            <a:r>
              <a:rPr lang="en-US" dirty="0" smtClean="0">
                <a:latin typeface="Arial Narrow" pitchFamily="34" charset="0"/>
              </a:rPr>
              <a:t> de nouvelle </a:t>
            </a:r>
            <a:r>
              <a:rPr lang="en-US" dirty="0" err="1" smtClean="0">
                <a:latin typeface="Arial Narrow" pitchFamily="34" charset="0"/>
              </a:rPr>
              <a:t>particules</a:t>
            </a:r>
            <a:r>
              <a:rPr lang="en-US" dirty="0" smtClean="0">
                <a:latin typeface="Arial Narrow" pitchFamily="34" charset="0"/>
              </a:rPr>
              <a:t> ! </a:t>
            </a:r>
          </a:p>
          <a:p>
            <a:r>
              <a:rPr lang="en-US" dirty="0" smtClean="0">
                <a:latin typeface="Arial Narrow" pitchFamily="34" charset="0"/>
              </a:rPr>
              <a:t>	… </a:t>
            </a:r>
            <a:r>
              <a:rPr lang="en-US" dirty="0" err="1" smtClean="0">
                <a:latin typeface="Arial Narrow" pitchFamily="34" charset="0"/>
              </a:rPr>
              <a:t>que</a:t>
            </a:r>
            <a:r>
              <a:rPr lang="en-US" dirty="0" smtClean="0">
                <a:latin typeface="Arial Narrow" pitchFamily="34" charset="0"/>
              </a:rPr>
              <a:t> le LHC </a:t>
            </a:r>
            <a:r>
              <a:rPr lang="en-US" dirty="0" err="1" smtClean="0">
                <a:latin typeface="Arial Narrow" pitchFamily="34" charset="0"/>
              </a:rPr>
              <a:t>pourrait</a:t>
            </a:r>
            <a:r>
              <a:rPr lang="en-US" dirty="0" smtClean="0">
                <a:latin typeface="Arial Narrow" pitchFamily="34" charset="0"/>
              </a:rPr>
              <a:t> </a:t>
            </a:r>
            <a:r>
              <a:rPr lang="en-US" dirty="0" err="1" smtClean="0">
                <a:latin typeface="Arial Narrow" pitchFamily="34" charset="0"/>
              </a:rPr>
              <a:t>trouver</a:t>
            </a:r>
            <a:r>
              <a:rPr lang="en-US" dirty="0" smtClean="0">
                <a:latin typeface="Arial Narrow" pitchFamily="34" charset="0"/>
              </a:rPr>
              <a:t> !</a:t>
            </a:r>
          </a:p>
          <a:p>
            <a:endParaRPr lang="en-US" dirty="0" smtClean="0">
              <a:latin typeface="Arial Narrow" pitchFamily="34" charset="0"/>
            </a:endParaRPr>
          </a:p>
          <a:p>
            <a:endParaRPr lang="en-US" dirty="0" smtClean="0">
              <a:latin typeface="Arial Narrow" pitchFamily="34" charset="0"/>
            </a:endParaRPr>
          </a:p>
          <a:p>
            <a:endParaRPr lang="en-US" dirty="0" smtClean="0">
              <a:latin typeface="Arial Narrow" pitchFamily="34" charset="0"/>
            </a:endParaRPr>
          </a:p>
          <a:p>
            <a:pPr>
              <a:buFont typeface="Wingdings" pitchFamily="2" charset="2"/>
              <a:buChar char="Ø"/>
            </a:pPr>
            <a:r>
              <a:rPr lang="en-US" b="1" dirty="0" smtClean="0">
                <a:latin typeface="Arial Narrow" pitchFamily="34" charset="0"/>
              </a:rPr>
              <a:t> </a:t>
            </a:r>
            <a:r>
              <a:rPr lang="en-US" b="1" dirty="0" err="1" smtClean="0">
                <a:latin typeface="Arial Narrow" pitchFamily="34" charset="0"/>
              </a:rPr>
              <a:t>Programme</a:t>
            </a:r>
            <a:r>
              <a:rPr lang="en-US" b="1" dirty="0" smtClean="0">
                <a:latin typeface="Arial Narrow" pitchFamily="34" charset="0"/>
              </a:rPr>
              <a:t> du LHC </a:t>
            </a:r>
            <a:r>
              <a:rPr lang="en-US" b="1" dirty="0" err="1" smtClean="0">
                <a:latin typeface="Arial Narrow" pitchFamily="34" charset="0"/>
              </a:rPr>
              <a:t>dans</a:t>
            </a:r>
            <a:r>
              <a:rPr lang="en-US" b="1" dirty="0" smtClean="0">
                <a:latin typeface="Arial Narrow" pitchFamily="34" charset="0"/>
              </a:rPr>
              <a:t> les </a:t>
            </a:r>
            <a:r>
              <a:rPr lang="en-US" b="1" dirty="0" err="1" smtClean="0">
                <a:latin typeface="Arial Narrow" pitchFamily="34" charset="0"/>
              </a:rPr>
              <a:t>années</a:t>
            </a:r>
            <a:r>
              <a:rPr lang="en-US" b="1" dirty="0" smtClean="0">
                <a:latin typeface="Arial Narrow" pitchFamily="34" charset="0"/>
              </a:rPr>
              <a:t> à </a:t>
            </a:r>
            <a:r>
              <a:rPr lang="en-US" b="1" dirty="0" err="1" smtClean="0">
                <a:latin typeface="Arial Narrow" pitchFamily="34" charset="0"/>
              </a:rPr>
              <a:t>venir</a:t>
            </a:r>
            <a:r>
              <a:rPr lang="en-US" b="1" dirty="0" smtClean="0">
                <a:latin typeface="Arial Narrow" pitchFamily="34" charset="0"/>
              </a:rPr>
              <a:t>:</a:t>
            </a:r>
          </a:p>
          <a:p>
            <a:pPr lvl="1">
              <a:buFont typeface="Wingdings" pitchFamily="2" charset="2"/>
              <a:buChar char="§"/>
            </a:pPr>
            <a:r>
              <a:rPr lang="en-US" dirty="0" smtClean="0">
                <a:latin typeface="Arial Narrow" pitchFamily="34" charset="0"/>
              </a:rPr>
              <a:t> </a:t>
            </a:r>
            <a:r>
              <a:rPr lang="en-US" dirty="0" err="1" smtClean="0">
                <a:latin typeface="Arial Narrow" pitchFamily="34" charset="0"/>
              </a:rPr>
              <a:t>Arrêt</a:t>
            </a:r>
            <a:r>
              <a:rPr lang="en-US" dirty="0" smtClean="0">
                <a:latin typeface="Arial Narrow" pitchFamily="34" charset="0"/>
              </a:rPr>
              <a:t> en 2013.</a:t>
            </a:r>
          </a:p>
          <a:p>
            <a:pPr lvl="1">
              <a:buFont typeface="Wingdings" pitchFamily="2" charset="2"/>
              <a:buChar char="§"/>
            </a:pPr>
            <a:r>
              <a:rPr lang="en-US" dirty="0" smtClean="0">
                <a:latin typeface="Arial Narrow" pitchFamily="34" charset="0"/>
              </a:rPr>
              <a:t> Reprise en </a:t>
            </a:r>
            <a:r>
              <a:rPr lang="en-US" dirty="0" smtClean="0">
                <a:latin typeface="Arial Narrow" pitchFamily="34" charset="0"/>
              </a:rPr>
              <a:t>2015</a:t>
            </a:r>
            <a:r>
              <a:rPr lang="en-US" dirty="0" smtClean="0">
                <a:latin typeface="Arial Narrow" pitchFamily="34" charset="0"/>
              </a:rPr>
              <a:t> </a:t>
            </a:r>
            <a:r>
              <a:rPr lang="en-US" dirty="0" smtClean="0">
                <a:latin typeface="Arial Narrow" pitchFamily="34" charset="0"/>
              </a:rPr>
              <a:t>(</a:t>
            </a:r>
            <a:r>
              <a:rPr lang="en-US" dirty="0" err="1" smtClean="0">
                <a:latin typeface="Arial Narrow" pitchFamily="34" charset="0"/>
              </a:rPr>
              <a:t>énergie</a:t>
            </a:r>
            <a:r>
              <a:rPr lang="en-US" dirty="0" smtClean="0">
                <a:latin typeface="Arial Narrow" pitchFamily="34" charset="0"/>
              </a:rPr>
              <a:t> &amp; </a:t>
            </a:r>
            <a:r>
              <a:rPr lang="en-US" dirty="0" err="1" smtClean="0">
                <a:latin typeface="Arial Narrow" pitchFamily="34" charset="0"/>
              </a:rPr>
              <a:t>intensité</a:t>
            </a:r>
            <a:r>
              <a:rPr lang="en-US" dirty="0" smtClean="0">
                <a:latin typeface="Arial Narrow" pitchFamily="34" charset="0"/>
              </a:rPr>
              <a:t> des </a:t>
            </a:r>
            <a:r>
              <a:rPr lang="en-US" dirty="0" err="1" smtClean="0">
                <a:latin typeface="Arial Narrow" pitchFamily="34" charset="0"/>
              </a:rPr>
              <a:t>faisceaux</a:t>
            </a:r>
            <a:r>
              <a:rPr lang="en-US" dirty="0" smtClean="0">
                <a:latin typeface="Arial Narrow" pitchFamily="34" charset="0"/>
              </a:rPr>
              <a:t> </a:t>
            </a:r>
            <a:r>
              <a:rPr lang="en-US" dirty="0" err="1" smtClean="0">
                <a:latin typeface="Arial Narrow" pitchFamily="34" charset="0"/>
              </a:rPr>
              <a:t>augmentés</a:t>
            </a:r>
            <a:r>
              <a:rPr lang="en-US" dirty="0" smtClean="0">
                <a:latin typeface="Arial Narrow" pitchFamily="34" charset="0"/>
              </a:rPr>
              <a:t>)</a:t>
            </a:r>
            <a:endParaRPr lang="en-US" dirty="0" smtClean="0">
              <a:latin typeface="Arial Narrow" pitchFamily="34" charset="0"/>
              <a:sym typeface="Symbol"/>
            </a:endParaRPr>
          </a:p>
          <a:p>
            <a:pPr lvl="1">
              <a:buFont typeface="Wingdings" pitchFamily="2" charset="2"/>
              <a:buChar char="§"/>
            </a:pPr>
            <a:r>
              <a:rPr lang="en-US" dirty="0" smtClean="0">
                <a:latin typeface="Arial Narrow" pitchFamily="34" charset="0"/>
                <a:sym typeface="Symbol"/>
              </a:rPr>
              <a:t> </a:t>
            </a:r>
            <a:r>
              <a:rPr lang="en-US" dirty="0" err="1" smtClean="0">
                <a:latin typeface="Arial Narrow" pitchFamily="34" charset="0"/>
                <a:sym typeface="Symbol"/>
              </a:rPr>
              <a:t>Fonctionnement</a:t>
            </a:r>
            <a:r>
              <a:rPr lang="en-US" dirty="0" smtClean="0">
                <a:latin typeface="Arial Narrow" pitchFamily="34" charset="0"/>
                <a:sym typeface="Symbol"/>
              </a:rPr>
              <a:t> (et </a:t>
            </a:r>
            <a:r>
              <a:rPr lang="en-US" dirty="0" err="1" smtClean="0">
                <a:latin typeface="Arial Narrow" pitchFamily="34" charset="0"/>
                <a:sym typeface="Symbol"/>
              </a:rPr>
              <a:t>améliorations</a:t>
            </a:r>
            <a:r>
              <a:rPr lang="en-US" dirty="0" smtClean="0">
                <a:latin typeface="Arial Narrow" pitchFamily="34" charset="0"/>
                <a:sym typeface="Symbol"/>
              </a:rPr>
              <a:t>) </a:t>
            </a:r>
            <a:r>
              <a:rPr lang="en-US" dirty="0" err="1" smtClean="0">
                <a:latin typeface="Arial Narrow" pitchFamily="34" charset="0"/>
                <a:sym typeface="Symbol"/>
              </a:rPr>
              <a:t>jusqu’en</a:t>
            </a:r>
            <a:r>
              <a:rPr lang="en-US" dirty="0" smtClean="0">
                <a:latin typeface="Arial Narrow" pitchFamily="34" charset="0"/>
                <a:sym typeface="Symbol"/>
              </a:rPr>
              <a:t> 2034 (au </a:t>
            </a:r>
            <a:r>
              <a:rPr lang="en-US" dirty="0" err="1" smtClean="0">
                <a:latin typeface="Arial Narrow" pitchFamily="34" charset="0"/>
                <a:sym typeface="Symbol"/>
              </a:rPr>
              <a:t>moins</a:t>
            </a:r>
            <a:r>
              <a:rPr lang="en-US" dirty="0" smtClean="0">
                <a:latin typeface="Arial Narrow" pitchFamily="34" charset="0"/>
                <a:sym typeface="Symbol"/>
              </a:rPr>
              <a:t>)</a:t>
            </a:r>
            <a:endParaRPr lang="en-US" dirty="0" smtClean="0">
              <a:latin typeface="Arial Narrow"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Avant propos : L’infiniment petit et la structure de la matière </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3</a:t>
            </a:fld>
            <a:endParaRPr lang="fr-FR"/>
          </a:p>
        </p:txBody>
      </p:sp>
      <p:pic>
        <p:nvPicPr>
          <p:cNvPr id="5" name="Picture 7" descr="matter_step_5.jpg"/>
          <p:cNvPicPr>
            <a:picLocks noChangeAspect="1"/>
          </p:cNvPicPr>
          <p:nvPr/>
        </p:nvPicPr>
        <p:blipFill rotWithShape="1">
          <a:blip r:embed="rId2" cstate="print">
            <a:extLst>
              <a:ext uri="{28A0092B-C50C-407E-A947-70E740481C1C}">
                <a14:useLocalDpi xmlns="" xmlns:a14="http://schemas.microsoft.com/office/drawing/2010/main" val="0"/>
              </a:ext>
            </a:extLst>
          </a:blip>
          <a:srcRect l="3195"/>
          <a:stretch/>
        </p:blipFill>
        <p:spPr bwMode="auto">
          <a:xfrm>
            <a:off x="6352" y="2397228"/>
            <a:ext cx="9143621" cy="1968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ZoneTexte 6"/>
          <p:cNvSpPr txBox="1"/>
          <p:nvPr/>
        </p:nvSpPr>
        <p:spPr>
          <a:xfrm>
            <a:off x="0" y="620688"/>
            <a:ext cx="9144000" cy="1323439"/>
          </a:xfrm>
          <a:prstGeom prst="rect">
            <a:avLst/>
          </a:prstGeom>
          <a:noFill/>
        </p:spPr>
        <p:txBody>
          <a:bodyPr wrap="square" rtlCol="0">
            <a:spAutoFit/>
          </a:bodyPr>
          <a:lstStyle/>
          <a:p>
            <a:pPr algn="ctr"/>
            <a:r>
              <a:rPr lang="fr-FR" b="1" dirty="0" smtClean="0">
                <a:latin typeface="Arial Narrow" pitchFamily="34" charset="0"/>
              </a:rPr>
              <a:t>Physique des particules: </a:t>
            </a:r>
          </a:p>
          <a:p>
            <a:pPr algn="ctr"/>
            <a:r>
              <a:rPr lang="fr-FR" b="1" dirty="0" smtClean="0">
                <a:solidFill>
                  <a:srgbClr val="0066FF"/>
                </a:solidFill>
                <a:latin typeface="Arial Narrow" pitchFamily="34" charset="0"/>
              </a:rPr>
              <a:t>Etude des constituants élémentaires (*) de la matière (“briques”) </a:t>
            </a:r>
            <a:br>
              <a:rPr lang="fr-FR" b="1" dirty="0" smtClean="0">
                <a:solidFill>
                  <a:srgbClr val="0066FF"/>
                </a:solidFill>
                <a:latin typeface="Arial Narrow" pitchFamily="34" charset="0"/>
              </a:rPr>
            </a:br>
            <a:r>
              <a:rPr lang="fr-FR" b="1" dirty="0" smtClean="0">
                <a:solidFill>
                  <a:srgbClr val="0066FF"/>
                </a:solidFill>
                <a:latin typeface="Arial Narrow" pitchFamily="34" charset="0"/>
              </a:rPr>
              <a:t>ainsi que leurs interactions (“ciment”),</a:t>
            </a:r>
          </a:p>
          <a:p>
            <a:pPr algn="ctr"/>
            <a:r>
              <a:rPr lang="fr-FR" b="1" dirty="0" smtClean="0">
                <a:solidFill>
                  <a:srgbClr val="0066FF"/>
                </a:solidFill>
                <a:latin typeface="Arial Narrow" pitchFamily="34" charset="0"/>
              </a:rPr>
              <a:t>et de leurs caractéristiques/origines (du </a:t>
            </a:r>
            <a:r>
              <a:rPr lang="fr-FR" b="1" dirty="0" err="1" smtClean="0">
                <a:solidFill>
                  <a:srgbClr val="0066FF"/>
                </a:solidFill>
                <a:latin typeface="Arial Narrow" pitchFamily="34" charset="0"/>
              </a:rPr>
              <a:t>Big-Bang</a:t>
            </a:r>
            <a:r>
              <a:rPr lang="fr-FR" b="1" dirty="0" smtClean="0">
                <a:solidFill>
                  <a:srgbClr val="0066FF"/>
                </a:solidFill>
                <a:latin typeface="Arial Narrow" pitchFamily="34" charset="0"/>
              </a:rPr>
              <a:t> à nos jours…)</a:t>
            </a:r>
          </a:p>
        </p:txBody>
      </p:sp>
      <p:sp>
        <p:nvSpPr>
          <p:cNvPr id="8" name="Rectangle 7"/>
          <p:cNvSpPr/>
          <p:nvPr/>
        </p:nvSpPr>
        <p:spPr>
          <a:xfrm>
            <a:off x="0" y="6457890"/>
            <a:ext cx="4482317" cy="400110"/>
          </a:xfrm>
          <a:prstGeom prst="rect">
            <a:avLst/>
          </a:prstGeom>
        </p:spPr>
        <p:txBody>
          <a:bodyPr wrap="none">
            <a:spAutoFit/>
          </a:bodyPr>
          <a:lstStyle/>
          <a:p>
            <a:r>
              <a:rPr lang="fr-FR" b="1" dirty="0" smtClean="0">
                <a:solidFill>
                  <a:srgbClr val="0066FF"/>
                </a:solidFill>
                <a:latin typeface="Arial Narrow" pitchFamily="34" charset="0"/>
              </a:rPr>
              <a:t>(*) « élémentaires » : pas de sous-structure</a:t>
            </a:r>
            <a:endParaRPr lang="en-US" dirty="0"/>
          </a:p>
        </p:txBody>
      </p:sp>
      <p:sp>
        <p:nvSpPr>
          <p:cNvPr id="9" name="ZoneTexte 8"/>
          <p:cNvSpPr txBox="1"/>
          <p:nvPr/>
        </p:nvSpPr>
        <p:spPr>
          <a:xfrm>
            <a:off x="3579560" y="4367805"/>
            <a:ext cx="2592288" cy="523220"/>
          </a:xfrm>
          <a:prstGeom prst="rect">
            <a:avLst/>
          </a:prstGeom>
          <a:noFill/>
        </p:spPr>
        <p:txBody>
          <a:bodyPr wrap="square" rtlCol="0">
            <a:spAutoFit/>
          </a:bodyPr>
          <a:lstStyle/>
          <a:p>
            <a:pPr algn="ctr"/>
            <a:r>
              <a:rPr lang="en-US" sz="1400" b="1" dirty="0" err="1" smtClean="0">
                <a:latin typeface="Arial Narrow" pitchFamily="34" charset="0"/>
              </a:rPr>
              <a:t>Atome</a:t>
            </a:r>
            <a:r>
              <a:rPr lang="en-US" sz="1400" b="1" dirty="0" smtClean="0">
                <a:latin typeface="Arial Narrow" pitchFamily="34" charset="0"/>
              </a:rPr>
              <a:t> : 10</a:t>
            </a:r>
            <a:r>
              <a:rPr lang="en-US" sz="1400" b="1" baseline="30000" dirty="0" smtClean="0">
                <a:latin typeface="Arial Narrow" pitchFamily="34" charset="0"/>
              </a:rPr>
              <a:t>-10</a:t>
            </a:r>
            <a:r>
              <a:rPr lang="en-US" sz="1400" b="1" dirty="0" smtClean="0">
                <a:latin typeface="Arial Narrow" pitchFamily="34" charset="0"/>
              </a:rPr>
              <a:t> m</a:t>
            </a:r>
          </a:p>
          <a:p>
            <a:pPr algn="ctr"/>
            <a:r>
              <a:rPr lang="en-US" sz="1400" b="1" dirty="0" smtClean="0">
                <a:latin typeface="Arial Narrow" pitchFamily="34" charset="0"/>
              </a:rPr>
              <a:t>0,0000000001 m</a:t>
            </a:r>
            <a:endParaRPr lang="en-US" sz="1400" b="1" dirty="0">
              <a:latin typeface="Arial Narrow" pitchFamily="34" charset="0"/>
            </a:endParaRPr>
          </a:p>
        </p:txBody>
      </p:sp>
      <p:sp>
        <p:nvSpPr>
          <p:cNvPr id="10" name="ZoneTexte 9"/>
          <p:cNvSpPr txBox="1"/>
          <p:nvPr/>
        </p:nvSpPr>
        <p:spPr>
          <a:xfrm>
            <a:off x="5210200" y="4318300"/>
            <a:ext cx="2592288" cy="523220"/>
          </a:xfrm>
          <a:prstGeom prst="rect">
            <a:avLst/>
          </a:prstGeom>
          <a:noFill/>
        </p:spPr>
        <p:txBody>
          <a:bodyPr wrap="square" rtlCol="0">
            <a:spAutoFit/>
          </a:bodyPr>
          <a:lstStyle/>
          <a:p>
            <a:pPr algn="ctr"/>
            <a:r>
              <a:rPr lang="en-US" sz="1400" b="1" dirty="0" err="1" smtClean="0">
                <a:latin typeface="Arial Narrow" pitchFamily="34" charset="0"/>
              </a:rPr>
              <a:t>Noyau</a:t>
            </a:r>
            <a:r>
              <a:rPr lang="en-US" sz="1400" b="1" dirty="0" smtClean="0">
                <a:latin typeface="Arial Narrow" pitchFamily="34" charset="0"/>
              </a:rPr>
              <a:t> : 10</a:t>
            </a:r>
            <a:r>
              <a:rPr lang="en-US" sz="1400" b="1" baseline="30000" dirty="0" smtClean="0">
                <a:latin typeface="Arial Narrow" pitchFamily="34" charset="0"/>
              </a:rPr>
              <a:t>-14</a:t>
            </a:r>
            <a:r>
              <a:rPr lang="en-US" sz="1400" b="1" dirty="0" smtClean="0">
                <a:latin typeface="Arial Narrow" pitchFamily="34" charset="0"/>
              </a:rPr>
              <a:t> m</a:t>
            </a:r>
          </a:p>
          <a:p>
            <a:pPr algn="ctr"/>
            <a:r>
              <a:rPr lang="en-US" sz="1400" b="1" dirty="0" smtClean="0">
                <a:latin typeface="Arial Narrow" pitchFamily="34" charset="0"/>
              </a:rPr>
              <a:t>0,0000000000001 m</a:t>
            </a:r>
            <a:endParaRPr lang="en-US" sz="1400" b="1" dirty="0">
              <a:latin typeface="Arial Narrow" pitchFamily="34" charset="0"/>
            </a:endParaRPr>
          </a:p>
        </p:txBody>
      </p:sp>
      <p:sp>
        <p:nvSpPr>
          <p:cNvPr id="11" name="Rectangle 10"/>
          <p:cNvSpPr/>
          <p:nvPr/>
        </p:nvSpPr>
        <p:spPr>
          <a:xfrm>
            <a:off x="7504308" y="4321604"/>
            <a:ext cx="1264075" cy="523220"/>
          </a:xfrm>
          <a:prstGeom prst="rect">
            <a:avLst/>
          </a:prstGeom>
        </p:spPr>
        <p:txBody>
          <a:bodyPr wrap="none">
            <a:spAutoFit/>
          </a:bodyPr>
          <a:lstStyle/>
          <a:p>
            <a:pPr algn="ctr"/>
            <a:r>
              <a:rPr lang="en-US" sz="1400" b="1" dirty="0" err="1" smtClean="0">
                <a:latin typeface="Arial Narrow" pitchFamily="34" charset="0"/>
              </a:rPr>
              <a:t>Proton,Neutron</a:t>
            </a:r>
            <a:endParaRPr lang="en-US" sz="1400" b="1" dirty="0" smtClean="0">
              <a:latin typeface="Arial Narrow" pitchFamily="34" charset="0"/>
            </a:endParaRPr>
          </a:p>
          <a:p>
            <a:pPr algn="ctr"/>
            <a:r>
              <a:rPr lang="en-US" sz="1400" b="1" dirty="0" smtClean="0">
                <a:latin typeface="Arial Narrow" pitchFamily="34" charset="0"/>
              </a:rPr>
              <a:t>10</a:t>
            </a:r>
            <a:r>
              <a:rPr lang="en-US" sz="1400" b="1" baseline="30000" dirty="0" smtClean="0">
                <a:latin typeface="Arial Narrow" pitchFamily="34" charset="0"/>
              </a:rPr>
              <a:t>-15</a:t>
            </a:r>
            <a:r>
              <a:rPr lang="en-US" sz="1400" b="1" dirty="0" smtClean="0">
                <a:latin typeface="Arial Narrow" pitchFamily="34" charset="0"/>
              </a:rPr>
              <a:t> m</a:t>
            </a:r>
          </a:p>
        </p:txBody>
      </p:sp>
      <p:sp>
        <p:nvSpPr>
          <p:cNvPr id="12" name="Rectangle 11"/>
          <p:cNvSpPr/>
          <p:nvPr/>
        </p:nvSpPr>
        <p:spPr>
          <a:xfrm>
            <a:off x="4714304" y="5096304"/>
            <a:ext cx="748083" cy="523220"/>
          </a:xfrm>
          <a:prstGeom prst="rect">
            <a:avLst/>
          </a:prstGeom>
        </p:spPr>
        <p:txBody>
          <a:bodyPr wrap="none">
            <a:spAutoFit/>
          </a:bodyPr>
          <a:lstStyle/>
          <a:p>
            <a:pPr algn="ctr"/>
            <a:r>
              <a:rPr lang="en-US" sz="1400" b="1" dirty="0" smtClean="0">
                <a:latin typeface="Arial Narrow" pitchFamily="34" charset="0"/>
              </a:rPr>
              <a:t>quarks</a:t>
            </a:r>
          </a:p>
          <a:p>
            <a:pPr algn="ctr"/>
            <a:r>
              <a:rPr lang="en-US" sz="1400" b="1" dirty="0" smtClean="0">
                <a:latin typeface="Arial Narrow" pitchFamily="34" charset="0"/>
              </a:rPr>
              <a:t>&lt;10</a:t>
            </a:r>
            <a:r>
              <a:rPr lang="en-US" sz="1400" b="1" baseline="30000" dirty="0" smtClean="0">
                <a:latin typeface="Arial Narrow" pitchFamily="34" charset="0"/>
              </a:rPr>
              <a:t>-18</a:t>
            </a:r>
            <a:r>
              <a:rPr lang="en-US" sz="1400" b="1" dirty="0" smtClean="0">
                <a:latin typeface="Arial Narrow" pitchFamily="34" charset="0"/>
              </a:rPr>
              <a:t> m</a:t>
            </a:r>
          </a:p>
        </p:txBody>
      </p:sp>
      <p:sp>
        <p:nvSpPr>
          <p:cNvPr id="13" name="Rectangle 12"/>
          <p:cNvSpPr/>
          <p:nvPr/>
        </p:nvSpPr>
        <p:spPr>
          <a:xfrm>
            <a:off x="4707894" y="5756704"/>
            <a:ext cx="760907" cy="523220"/>
          </a:xfrm>
          <a:prstGeom prst="rect">
            <a:avLst/>
          </a:prstGeom>
        </p:spPr>
        <p:txBody>
          <a:bodyPr wrap="none">
            <a:spAutoFit/>
          </a:bodyPr>
          <a:lstStyle/>
          <a:p>
            <a:pPr algn="ctr"/>
            <a:r>
              <a:rPr lang="en-US" sz="1400" b="1" dirty="0" err="1" smtClean="0">
                <a:latin typeface="Arial Narrow" pitchFamily="34" charset="0"/>
              </a:rPr>
              <a:t>électron</a:t>
            </a:r>
            <a:endParaRPr lang="en-US" sz="1400" b="1" dirty="0" smtClean="0">
              <a:latin typeface="Arial Narrow" pitchFamily="34" charset="0"/>
            </a:endParaRPr>
          </a:p>
          <a:p>
            <a:pPr algn="ctr"/>
            <a:r>
              <a:rPr lang="en-US" sz="1400" b="1" dirty="0" smtClean="0">
                <a:latin typeface="Arial Narrow" pitchFamily="34" charset="0"/>
              </a:rPr>
              <a:t>&lt;10</a:t>
            </a:r>
            <a:r>
              <a:rPr lang="en-US" sz="1400" b="1" baseline="30000" dirty="0" smtClean="0">
                <a:latin typeface="Arial Narrow" pitchFamily="34" charset="0"/>
              </a:rPr>
              <a:t>-18</a:t>
            </a:r>
            <a:r>
              <a:rPr lang="en-US" sz="1400" b="1" dirty="0" smtClean="0">
                <a:latin typeface="Arial Narrow" pitchFamily="34" charset="0"/>
              </a:rPr>
              <a:t> m</a:t>
            </a:r>
          </a:p>
        </p:txBody>
      </p:sp>
      <p:pic>
        <p:nvPicPr>
          <p:cNvPr id="14" name="Image 13" descr="toto.tif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97300" y="5942158"/>
            <a:ext cx="228600" cy="196702"/>
          </a:xfrm>
          <a:prstGeom prst="rect">
            <a:avLst/>
          </a:prstGeom>
        </p:spPr>
      </p:pic>
      <p:sp>
        <p:nvSpPr>
          <p:cNvPr id="15" name="Oval 51"/>
          <p:cNvSpPr>
            <a:spLocks noChangeArrowheads="1"/>
          </p:cNvSpPr>
          <p:nvPr/>
        </p:nvSpPr>
        <p:spPr bwMode="auto">
          <a:xfrm>
            <a:off x="3723158" y="5127037"/>
            <a:ext cx="438150" cy="438150"/>
          </a:xfrm>
          <a:prstGeom prst="ellipse">
            <a:avLst/>
          </a:prstGeom>
          <a:gradFill rotWithShape="1">
            <a:gsLst>
              <a:gs pos="0">
                <a:srgbClr val="0066FF"/>
              </a:gs>
              <a:gs pos="100000">
                <a:srgbClr val="0066FF">
                  <a:gamma/>
                  <a:tint val="0"/>
                  <a:invGamma/>
                  <a:alpha val="0"/>
                </a:srgbClr>
              </a:gs>
            </a:gsLst>
            <a:path path="shape">
              <a:fillToRect l="50000" t="50000" r="50000" b="50000"/>
            </a:path>
          </a:gradFill>
          <a:ln w="9525">
            <a:noFill/>
            <a:round/>
            <a:headEnd/>
            <a:tailEnd/>
          </a:ln>
          <a:effectLst/>
        </p:spPr>
        <p:txBody>
          <a:bodyPr wrap="none" anchor="ctr"/>
          <a:lstStyle/>
          <a:p>
            <a:endParaRPr lang="fr-FR">
              <a:latin typeface="Arial Narrow"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The many behind the “Higgs” ideas and its discovery…</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30</a:t>
            </a:fld>
            <a:endParaRPr lang="fr-FR"/>
          </a:p>
        </p:txBody>
      </p:sp>
      <p:pic>
        <p:nvPicPr>
          <p:cNvPr id="454658" name="Picture 2"/>
          <p:cNvPicPr>
            <a:picLocks noChangeAspect="1" noChangeArrowheads="1"/>
          </p:cNvPicPr>
          <p:nvPr/>
        </p:nvPicPr>
        <p:blipFill>
          <a:blip r:embed="rId2" cstate="print"/>
          <a:srcRect/>
          <a:stretch>
            <a:fillRect/>
          </a:stretch>
        </p:blipFill>
        <p:spPr bwMode="auto">
          <a:xfrm>
            <a:off x="35496" y="548680"/>
            <a:ext cx="5375288" cy="3692176"/>
          </a:xfrm>
          <a:prstGeom prst="rect">
            <a:avLst/>
          </a:prstGeom>
          <a:noFill/>
          <a:ln w="9525">
            <a:noFill/>
            <a:miter lim="800000"/>
            <a:headEnd/>
            <a:tailEnd/>
          </a:ln>
        </p:spPr>
      </p:pic>
      <p:pic>
        <p:nvPicPr>
          <p:cNvPr id="6" name="Image 5" descr="CMS_Collaboration.jpg"/>
          <p:cNvPicPr>
            <a:picLocks noChangeAspect="1"/>
          </p:cNvPicPr>
          <p:nvPr/>
        </p:nvPicPr>
        <p:blipFill>
          <a:blip r:embed="rId3" cstate="print"/>
          <a:stretch>
            <a:fillRect/>
          </a:stretch>
        </p:blipFill>
        <p:spPr>
          <a:xfrm>
            <a:off x="573792" y="4363928"/>
            <a:ext cx="3566160" cy="2377440"/>
          </a:xfrm>
          <a:prstGeom prst="rect">
            <a:avLst/>
          </a:prstGeom>
        </p:spPr>
      </p:pic>
      <p:pic>
        <p:nvPicPr>
          <p:cNvPr id="7" name="Image 6" descr="ATLAS_collaboration_lg.jpg"/>
          <p:cNvPicPr>
            <a:picLocks noChangeAspect="1"/>
          </p:cNvPicPr>
          <p:nvPr/>
        </p:nvPicPr>
        <p:blipFill>
          <a:blip r:embed="rId4" cstate="print"/>
          <a:stretch>
            <a:fillRect/>
          </a:stretch>
        </p:blipFill>
        <p:spPr>
          <a:xfrm>
            <a:off x="5580112" y="1052736"/>
            <a:ext cx="3497514" cy="2594520"/>
          </a:xfrm>
          <a:prstGeom prst="rect">
            <a:avLst/>
          </a:prstGeom>
        </p:spPr>
      </p:pic>
      <p:sp>
        <p:nvSpPr>
          <p:cNvPr id="8" name="ZoneTexte 7"/>
          <p:cNvSpPr txBox="1"/>
          <p:nvPr/>
        </p:nvSpPr>
        <p:spPr>
          <a:xfrm>
            <a:off x="6660232" y="1268760"/>
            <a:ext cx="1152128" cy="400110"/>
          </a:xfrm>
          <a:prstGeom prst="rect">
            <a:avLst/>
          </a:prstGeom>
          <a:noFill/>
        </p:spPr>
        <p:txBody>
          <a:bodyPr wrap="square" rtlCol="0">
            <a:spAutoFit/>
          </a:bodyPr>
          <a:lstStyle/>
          <a:p>
            <a:pPr algn="ctr"/>
            <a:r>
              <a:rPr lang="en-US" b="1" dirty="0" smtClean="0">
                <a:solidFill>
                  <a:srgbClr val="FF0000"/>
                </a:solidFill>
                <a:latin typeface="Arial Narrow" pitchFamily="34" charset="0"/>
              </a:rPr>
              <a:t>ATLAS</a:t>
            </a:r>
            <a:endParaRPr lang="en-US" b="1" dirty="0">
              <a:solidFill>
                <a:srgbClr val="FF0000"/>
              </a:solidFill>
              <a:latin typeface="Arial Narrow" pitchFamily="34" charset="0"/>
            </a:endParaRPr>
          </a:p>
        </p:txBody>
      </p:sp>
      <p:sp>
        <p:nvSpPr>
          <p:cNvPr id="9" name="ZoneTexte 8"/>
          <p:cNvSpPr txBox="1"/>
          <p:nvPr/>
        </p:nvSpPr>
        <p:spPr>
          <a:xfrm>
            <a:off x="1691680" y="6427554"/>
            <a:ext cx="1152128" cy="400110"/>
          </a:xfrm>
          <a:prstGeom prst="rect">
            <a:avLst/>
          </a:prstGeom>
          <a:noFill/>
        </p:spPr>
        <p:txBody>
          <a:bodyPr wrap="square" rtlCol="0">
            <a:spAutoFit/>
          </a:bodyPr>
          <a:lstStyle/>
          <a:p>
            <a:pPr algn="ctr"/>
            <a:r>
              <a:rPr lang="en-US" b="1" dirty="0" smtClean="0">
                <a:solidFill>
                  <a:srgbClr val="FF0000"/>
                </a:solidFill>
                <a:latin typeface="Arial Narrow" pitchFamily="34" charset="0"/>
              </a:rPr>
              <a:t>CMS</a:t>
            </a:r>
            <a:endParaRPr lang="en-US" b="1" dirty="0">
              <a:solidFill>
                <a:srgbClr val="FF0000"/>
              </a:solidFill>
              <a:latin typeface="Arial Narrow" pitchFamily="34" charset="0"/>
            </a:endParaRPr>
          </a:p>
        </p:txBody>
      </p:sp>
      <p:pic>
        <p:nvPicPr>
          <p:cNvPr id="454660" name="Picture 4" descr="http://www.scientigeek.com/wp-content/uploads/2012/02/LHC.jpeg"/>
          <p:cNvPicPr>
            <a:picLocks noChangeAspect="1" noChangeArrowheads="1"/>
          </p:cNvPicPr>
          <p:nvPr/>
        </p:nvPicPr>
        <p:blipFill>
          <a:blip r:embed="rId5" cstate="print"/>
          <a:srcRect/>
          <a:stretch>
            <a:fillRect/>
          </a:stretch>
        </p:blipFill>
        <p:spPr bwMode="auto">
          <a:xfrm>
            <a:off x="5004048" y="4445348"/>
            <a:ext cx="3914984" cy="2166292"/>
          </a:xfrm>
          <a:prstGeom prst="rect">
            <a:avLst/>
          </a:prstGeom>
          <a:noFill/>
        </p:spPr>
      </p:pic>
      <p:sp>
        <p:nvSpPr>
          <p:cNvPr id="11" name="ZoneTexte 10"/>
          <p:cNvSpPr txBox="1"/>
          <p:nvPr/>
        </p:nvSpPr>
        <p:spPr>
          <a:xfrm>
            <a:off x="7452320" y="5813500"/>
            <a:ext cx="1152128" cy="400110"/>
          </a:xfrm>
          <a:prstGeom prst="rect">
            <a:avLst/>
          </a:prstGeom>
          <a:noFill/>
        </p:spPr>
        <p:txBody>
          <a:bodyPr wrap="square" rtlCol="0">
            <a:spAutoFit/>
          </a:bodyPr>
          <a:lstStyle/>
          <a:p>
            <a:pPr algn="ctr"/>
            <a:r>
              <a:rPr lang="en-US" b="1" dirty="0" smtClean="0">
                <a:solidFill>
                  <a:srgbClr val="FF0000"/>
                </a:solidFill>
                <a:latin typeface="Arial Narrow" pitchFamily="34" charset="0"/>
              </a:rPr>
              <a:t>LHC</a:t>
            </a:r>
            <a:endParaRPr lang="en-US" b="1" dirty="0">
              <a:solidFill>
                <a:srgbClr val="FF0000"/>
              </a:solidFill>
              <a:latin typeface="Arial Narrow"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4"/>
          <p:cNvSpPr>
            <a:spLocks noGrp="1"/>
          </p:cNvSpPr>
          <p:nvPr>
            <p:ph type="sldNum" sz="quarter" idx="12"/>
          </p:nvPr>
        </p:nvSpPr>
        <p:spPr>
          <a:noFill/>
        </p:spPr>
        <p:txBody>
          <a:bodyPr/>
          <a:lstStyle/>
          <a:p>
            <a:fld id="{1150FDA5-CA74-419B-A2E6-461C6E2689CE}" type="slidenum">
              <a:rPr lang="fr-FR" smtClean="0"/>
              <a:pPr/>
              <a:t>31</a:t>
            </a:fld>
            <a:endParaRPr lang="fr-FR" smtClean="0"/>
          </a:p>
        </p:txBody>
      </p:sp>
      <p:sp>
        <p:nvSpPr>
          <p:cNvPr id="33797" name="Text Box 2"/>
          <p:cNvSpPr txBox="1">
            <a:spLocks noChangeArrowheads="1"/>
          </p:cNvSpPr>
          <p:nvPr/>
        </p:nvSpPr>
        <p:spPr bwMode="auto">
          <a:xfrm>
            <a:off x="1600200" y="2057400"/>
            <a:ext cx="5791200" cy="2608263"/>
          </a:xfrm>
          <a:prstGeom prst="rect">
            <a:avLst/>
          </a:prstGeom>
          <a:noFill/>
          <a:ln w="9525">
            <a:noFill/>
            <a:miter lim="800000"/>
            <a:headEnd/>
            <a:tailEnd/>
          </a:ln>
        </p:spPr>
        <p:txBody>
          <a:bodyPr>
            <a:spAutoFit/>
          </a:bodyPr>
          <a:lstStyle/>
          <a:p>
            <a:pPr algn="ctr">
              <a:spcBef>
                <a:spcPct val="50000"/>
              </a:spcBef>
            </a:pPr>
            <a:r>
              <a:rPr lang="en-US" sz="6600" b="1" dirty="0">
                <a:solidFill>
                  <a:srgbClr val="0000FF"/>
                </a:solidFill>
                <a:latin typeface="Arial Black" pitchFamily="34" charset="0"/>
              </a:rPr>
              <a:t>BACK UP </a:t>
            </a:r>
          </a:p>
          <a:p>
            <a:pPr algn="ctr">
              <a:spcBef>
                <a:spcPct val="50000"/>
              </a:spcBef>
            </a:pPr>
            <a:r>
              <a:rPr lang="en-US" sz="6600" b="1" dirty="0">
                <a:solidFill>
                  <a:srgbClr val="0000FF"/>
                </a:solidFill>
                <a:latin typeface="Arial Black" pitchFamily="34" charset="0"/>
              </a:rPr>
              <a:t>SLIDES</a:t>
            </a:r>
            <a:endParaRPr lang="fr-FR" sz="6600" b="1" dirty="0">
              <a:solidFill>
                <a:srgbClr val="0000FF"/>
              </a:solidFill>
              <a:latin typeface="Arial Black"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Interlude : Notion de champ</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32</a:t>
            </a:fld>
            <a:endParaRPr lang="fr-FR"/>
          </a:p>
        </p:txBody>
      </p:sp>
      <p:sp>
        <p:nvSpPr>
          <p:cNvPr id="5" name="Rectangle 4"/>
          <p:cNvSpPr/>
          <p:nvPr/>
        </p:nvSpPr>
        <p:spPr>
          <a:xfrm>
            <a:off x="323528" y="764704"/>
            <a:ext cx="5760640" cy="707886"/>
          </a:xfrm>
          <a:prstGeom prst="rect">
            <a:avLst/>
          </a:prstGeom>
        </p:spPr>
        <p:txBody>
          <a:bodyPr wrap="square">
            <a:spAutoFit/>
          </a:bodyPr>
          <a:lstStyle/>
          <a:p>
            <a:pPr>
              <a:buFont typeface="Wingdings" pitchFamily="2" charset="2"/>
              <a:buChar char="Ø"/>
            </a:pPr>
            <a:r>
              <a:rPr lang="fr-FR" dirty="0" smtClean="0">
                <a:latin typeface="Arial Narrow" pitchFamily="34" charset="0"/>
              </a:rPr>
              <a:t> Ensemble de valeurs prises par un paramètre physique</a:t>
            </a:r>
          </a:p>
          <a:p>
            <a:r>
              <a:rPr lang="fr-FR" dirty="0" smtClean="0">
                <a:latin typeface="Arial Narrow" pitchFamily="34" charset="0"/>
              </a:rPr>
              <a:t>     en différents points de l’espace: φ(x, y, z).</a:t>
            </a:r>
            <a:endParaRPr lang="en-US" dirty="0">
              <a:latin typeface="Arial Narrow" pitchFamily="34" charset="0"/>
            </a:endParaRPr>
          </a:p>
        </p:txBody>
      </p:sp>
      <p:sp>
        <p:nvSpPr>
          <p:cNvPr id="7" name="ZoneTexte 6"/>
          <p:cNvSpPr txBox="1"/>
          <p:nvPr/>
        </p:nvSpPr>
        <p:spPr>
          <a:xfrm>
            <a:off x="293048" y="1700808"/>
            <a:ext cx="8820472" cy="2862322"/>
          </a:xfrm>
          <a:prstGeom prst="rect">
            <a:avLst/>
          </a:prstGeom>
          <a:noFill/>
        </p:spPr>
        <p:txBody>
          <a:bodyPr wrap="square" rtlCol="0">
            <a:spAutoFit/>
          </a:bodyPr>
          <a:lstStyle/>
          <a:p>
            <a:pPr>
              <a:buFont typeface="Wingdings" pitchFamily="2" charset="2"/>
              <a:buChar char="Ø"/>
            </a:pPr>
            <a:r>
              <a:rPr lang="en-US" dirty="0" smtClean="0">
                <a:latin typeface="Arial Narrow" pitchFamily="34" charset="0"/>
              </a:rPr>
              <a:t> Si on </a:t>
            </a:r>
            <a:r>
              <a:rPr lang="en-US" dirty="0" err="1" smtClean="0">
                <a:latin typeface="Arial Narrow" pitchFamily="34" charset="0"/>
              </a:rPr>
              <a:t>associe</a:t>
            </a:r>
            <a:r>
              <a:rPr lang="en-US" dirty="0" smtClean="0">
                <a:latin typeface="Arial Narrow" pitchFamily="34" charset="0"/>
              </a:rPr>
              <a:t> à </a:t>
            </a:r>
            <a:r>
              <a:rPr lang="en-US" dirty="0" err="1" smtClean="0">
                <a:latin typeface="Arial Narrow" pitchFamily="34" charset="0"/>
              </a:rPr>
              <a:t>chaque</a:t>
            </a:r>
            <a:r>
              <a:rPr lang="en-US" dirty="0" smtClean="0">
                <a:latin typeface="Arial Narrow" pitchFamily="34" charset="0"/>
              </a:rPr>
              <a:t> point de </a:t>
            </a:r>
            <a:r>
              <a:rPr lang="en-US" dirty="0" err="1" smtClean="0">
                <a:latin typeface="Arial Narrow" pitchFamily="34" charset="0"/>
              </a:rPr>
              <a:t>l’espace</a:t>
            </a:r>
            <a:r>
              <a:rPr lang="en-US" dirty="0" smtClean="0">
                <a:latin typeface="Arial Narrow" pitchFamily="34" charset="0"/>
              </a:rPr>
              <a:t>:</a:t>
            </a:r>
          </a:p>
          <a:p>
            <a:endParaRPr lang="en-US" dirty="0" smtClean="0">
              <a:latin typeface="Arial Narrow" pitchFamily="34" charset="0"/>
            </a:endParaRPr>
          </a:p>
          <a:p>
            <a:pPr lvl="1">
              <a:buFont typeface="Wingdings" pitchFamily="2" charset="2"/>
              <a:buChar char="§"/>
            </a:pPr>
            <a:r>
              <a:rPr lang="en-US" dirty="0" smtClean="0">
                <a:latin typeface="Arial Narrow" pitchFamily="34" charset="0"/>
              </a:rPr>
              <a:t> </a:t>
            </a:r>
            <a:r>
              <a:rPr lang="en-US" dirty="0" err="1" smtClean="0">
                <a:latin typeface="Arial Narrow" pitchFamily="34" charset="0"/>
              </a:rPr>
              <a:t>une</a:t>
            </a:r>
            <a:r>
              <a:rPr lang="en-US" dirty="0" smtClean="0">
                <a:latin typeface="Arial Narrow" pitchFamily="34" charset="0"/>
              </a:rPr>
              <a:t> </a:t>
            </a:r>
            <a:r>
              <a:rPr lang="en-US" dirty="0" err="1" smtClean="0">
                <a:latin typeface="Arial Narrow" pitchFamily="34" charset="0"/>
              </a:rPr>
              <a:t>valeur</a:t>
            </a:r>
            <a:r>
              <a:rPr lang="en-US" dirty="0" smtClean="0">
                <a:latin typeface="Arial Narrow" pitchFamily="34" charset="0"/>
              </a:rPr>
              <a:t>/</a:t>
            </a:r>
            <a:r>
              <a:rPr lang="en-US" dirty="0" err="1" smtClean="0">
                <a:latin typeface="Arial Narrow" pitchFamily="34" charset="0"/>
              </a:rPr>
              <a:t>nombre</a:t>
            </a:r>
            <a:r>
              <a:rPr lang="en-US" dirty="0" smtClean="0">
                <a:latin typeface="Arial Narrow" pitchFamily="34" charset="0"/>
              </a:rPr>
              <a:t> (</a:t>
            </a:r>
            <a:r>
              <a:rPr lang="en-US" dirty="0" err="1" smtClean="0">
                <a:latin typeface="Arial Narrow" pitchFamily="34" charset="0"/>
              </a:rPr>
              <a:t>température</a:t>
            </a:r>
            <a:r>
              <a:rPr lang="en-US" dirty="0" smtClean="0">
                <a:latin typeface="Arial Narrow" pitchFamily="34" charset="0"/>
              </a:rPr>
              <a:t>, </a:t>
            </a:r>
            <a:r>
              <a:rPr lang="en-US" dirty="0" err="1" smtClean="0">
                <a:latin typeface="Arial Narrow" pitchFamily="34" charset="0"/>
              </a:rPr>
              <a:t>pression</a:t>
            </a:r>
            <a:r>
              <a:rPr lang="en-US" dirty="0" smtClean="0">
                <a:latin typeface="Arial Narrow" pitchFamily="34" charset="0"/>
              </a:rPr>
              <a:t>, …): </a:t>
            </a:r>
            <a:br>
              <a:rPr lang="en-US" dirty="0" smtClean="0">
                <a:latin typeface="Arial Narrow" pitchFamily="34" charset="0"/>
              </a:rPr>
            </a:br>
            <a:r>
              <a:rPr lang="en-US" dirty="0" smtClean="0">
                <a:latin typeface="Arial Narrow" pitchFamily="34" charset="0"/>
              </a:rPr>
              <a:t>   on </a:t>
            </a:r>
            <a:r>
              <a:rPr lang="en-US" dirty="0" err="1" smtClean="0">
                <a:latin typeface="Arial Narrow" pitchFamily="34" charset="0"/>
              </a:rPr>
              <a:t>parle</a:t>
            </a:r>
            <a:r>
              <a:rPr lang="en-US" dirty="0" smtClean="0">
                <a:latin typeface="Arial Narrow" pitchFamily="34" charset="0"/>
              </a:rPr>
              <a:t> de </a:t>
            </a:r>
            <a:r>
              <a:rPr lang="en-US" b="1" dirty="0" smtClean="0">
                <a:solidFill>
                  <a:srgbClr val="008000"/>
                </a:solidFill>
                <a:latin typeface="Arial Narrow" pitchFamily="34" charset="0"/>
              </a:rPr>
              <a:t>champ </a:t>
            </a:r>
            <a:r>
              <a:rPr lang="en-US" b="1" dirty="0" err="1" smtClean="0">
                <a:solidFill>
                  <a:srgbClr val="008000"/>
                </a:solidFill>
                <a:latin typeface="Arial Narrow" pitchFamily="34" charset="0"/>
              </a:rPr>
              <a:t>scalaire</a:t>
            </a:r>
            <a:endParaRPr lang="en-US" dirty="0" smtClean="0">
              <a:latin typeface="Arial Narrow" pitchFamily="34" charset="0"/>
            </a:endParaRPr>
          </a:p>
          <a:p>
            <a:endParaRPr lang="en-US" dirty="0" smtClean="0">
              <a:latin typeface="Arial Narrow" pitchFamily="34" charset="0"/>
            </a:endParaRPr>
          </a:p>
          <a:p>
            <a:endParaRPr lang="en-US" dirty="0" smtClean="0">
              <a:latin typeface="Arial Narrow" pitchFamily="34" charset="0"/>
            </a:endParaRPr>
          </a:p>
          <a:p>
            <a:pPr lvl="1">
              <a:buFont typeface="Wingdings" pitchFamily="2" charset="2"/>
              <a:buChar char="§"/>
            </a:pPr>
            <a:r>
              <a:rPr lang="en-US" dirty="0" smtClean="0">
                <a:latin typeface="Arial Narrow" pitchFamily="34" charset="0"/>
              </a:rPr>
              <a:t> un </a:t>
            </a:r>
            <a:r>
              <a:rPr lang="en-US" dirty="0" err="1" smtClean="0">
                <a:latin typeface="Arial Narrow" pitchFamily="34" charset="0"/>
              </a:rPr>
              <a:t>vecteur</a:t>
            </a:r>
            <a:r>
              <a:rPr lang="en-US" dirty="0" smtClean="0">
                <a:latin typeface="Arial Narrow" pitchFamily="34" charset="0"/>
              </a:rPr>
              <a:t> (</a:t>
            </a:r>
            <a:r>
              <a:rPr lang="en-US" dirty="0" err="1" smtClean="0">
                <a:latin typeface="Arial Narrow" pitchFamily="34" charset="0"/>
              </a:rPr>
              <a:t>norme</a:t>
            </a:r>
            <a:r>
              <a:rPr lang="en-US" dirty="0" smtClean="0">
                <a:latin typeface="Arial Narrow" pitchFamily="34" charset="0"/>
              </a:rPr>
              <a:t>, direction, </a:t>
            </a:r>
            <a:r>
              <a:rPr lang="en-US" dirty="0" err="1" smtClean="0">
                <a:latin typeface="Arial Narrow" pitchFamily="34" charset="0"/>
              </a:rPr>
              <a:t>sens</a:t>
            </a:r>
            <a:r>
              <a:rPr lang="en-US" dirty="0" smtClean="0">
                <a:latin typeface="Arial Narrow" pitchFamily="34" charset="0"/>
              </a:rPr>
              <a:t>):</a:t>
            </a:r>
            <a:br>
              <a:rPr lang="en-US" dirty="0" smtClean="0">
                <a:latin typeface="Arial Narrow" pitchFamily="34" charset="0"/>
              </a:rPr>
            </a:br>
            <a:r>
              <a:rPr lang="en-US" dirty="0" smtClean="0">
                <a:latin typeface="Arial Narrow" pitchFamily="34" charset="0"/>
              </a:rPr>
              <a:t>  on </a:t>
            </a:r>
            <a:r>
              <a:rPr lang="en-US" dirty="0" err="1" smtClean="0">
                <a:latin typeface="Arial Narrow" pitchFamily="34" charset="0"/>
              </a:rPr>
              <a:t>parle</a:t>
            </a:r>
            <a:r>
              <a:rPr lang="en-US" dirty="0" smtClean="0">
                <a:latin typeface="Arial Narrow" pitchFamily="34" charset="0"/>
              </a:rPr>
              <a:t> de </a:t>
            </a:r>
            <a:r>
              <a:rPr lang="en-US" b="1" dirty="0" smtClean="0">
                <a:solidFill>
                  <a:srgbClr val="008000"/>
                </a:solidFill>
                <a:latin typeface="Arial Narrow" pitchFamily="34" charset="0"/>
              </a:rPr>
              <a:t>champ </a:t>
            </a:r>
            <a:r>
              <a:rPr lang="en-US" b="1" dirty="0" err="1" smtClean="0">
                <a:solidFill>
                  <a:srgbClr val="008000"/>
                </a:solidFill>
                <a:latin typeface="Arial Narrow" pitchFamily="34" charset="0"/>
              </a:rPr>
              <a:t>vectoriel</a:t>
            </a:r>
            <a:r>
              <a:rPr lang="en-US" b="1" dirty="0" smtClean="0">
                <a:solidFill>
                  <a:srgbClr val="008000"/>
                </a:solidFill>
                <a:latin typeface="Arial Narrow" pitchFamily="34" charset="0"/>
              </a:rPr>
              <a:t> </a:t>
            </a:r>
            <a:r>
              <a:rPr lang="en-US" dirty="0" smtClean="0">
                <a:latin typeface="Arial Narrow" pitchFamily="34" charset="0"/>
              </a:rPr>
              <a:t>(</a:t>
            </a:r>
            <a:r>
              <a:rPr lang="en-US" dirty="0" err="1" smtClean="0">
                <a:latin typeface="Arial Narrow" pitchFamily="34" charset="0"/>
              </a:rPr>
              <a:t>orienté</a:t>
            </a:r>
            <a:r>
              <a:rPr lang="en-US" dirty="0" smtClean="0">
                <a:latin typeface="Arial Narrow" pitchFamily="34" charset="0"/>
              </a:rPr>
              <a:t>)</a:t>
            </a:r>
          </a:p>
          <a:p>
            <a:r>
              <a:rPr lang="en-US" dirty="0" smtClean="0">
                <a:latin typeface="Arial Narrow" pitchFamily="34" charset="0"/>
              </a:rPr>
              <a:t>           (champ </a:t>
            </a:r>
            <a:r>
              <a:rPr lang="en-US" dirty="0" err="1" smtClean="0">
                <a:latin typeface="Arial Narrow" pitchFamily="34" charset="0"/>
              </a:rPr>
              <a:t>électrique</a:t>
            </a:r>
            <a:r>
              <a:rPr lang="en-US" dirty="0" smtClean="0">
                <a:latin typeface="Arial Narrow" pitchFamily="34" charset="0"/>
              </a:rPr>
              <a:t>, champ des </a:t>
            </a:r>
            <a:r>
              <a:rPr lang="en-US" dirty="0" err="1" smtClean="0">
                <a:latin typeface="Arial Narrow" pitchFamily="34" charset="0"/>
              </a:rPr>
              <a:t>vitesses</a:t>
            </a:r>
            <a:r>
              <a:rPr lang="en-US" dirty="0" smtClean="0">
                <a:latin typeface="Arial Narrow" pitchFamily="34" charset="0"/>
              </a:rPr>
              <a:t> d’un </a:t>
            </a:r>
            <a:r>
              <a:rPr lang="en-US" dirty="0" err="1" smtClean="0">
                <a:latin typeface="Arial Narrow" pitchFamily="34" charset="0"/>
              </a:rPr>
              <a:t>fluide</a:t>
            </a:r>
            <a:r>
              <a:rPr lang="en-US" dirty="0" smtClean="0">
                <a:latin typeface="Arial Narrow" pitchFamily="34" charset="0"/>
              </a:rPr>
              <a:t>, …)</a:t>
            </a:r>
            <a:endParaRPr lang="en-US" dirty="0">
              <a:latin typeface="Arial Narrow" pitchFamily="34" charset="0"/>
            </a:endParaRPr>
          </a:p>
        </p:txBody>
      </p:sp>
      <p:pic>
        <p:nvPicPr>
          <p:cNvPr id="11" name="Picture 6"/>
          <p:cNvPicPr>
            <a:picLocks noChangeAspect="1" noChangeArrowheads="1"/>
          </p:cNvPicPr>
          <p:nvPr/>
        </p:nvPicPr>
        <p:blipFill>
          <a:blip r:embed="rId2" cstate="print"/>
          <a:srcRect/>
          <a:stretch>
            <a:fillRect/>
          </a:stretch>
        </p:blipFill>
        <p:spPr bwMode="auto">
          <a:xfrm>
            <a:off x="3995936" y="4604120"/>
            <a:ext cx="2160240" cy="1585932"/>
          </a:xfrm>
          <a:prstGeom prst="rect">
            <a:avLst/>
          </a:prstGeom>
          <a:noFill/>
          <a:ln w="9525">
            <a:noFill/>
            <a:round/>
            <a:headEnd/>
            <a:tailEnd/>
          </a:ln>
          <a:effectLst/>
        </p:spPr>
      </p:pic>
      <p:sp>
        <p:nvSpPr>
          <p:cNvPr id="12" name="Text Box 7"/>
          <p:cNvSpPr txBox="1">
            <a:spLocks noChangeArrowheads="1"/>
          </p:cNvSpPr>
          <p:nvPr/>
        </p:nvSpPr>
        <p:spPr bwMode="auto">
          <a:xfrm>
            <a:off x="251520" y="6134824"/>
            <a:ext cx="5904656" cy="648072"/>
          </a:xfrm>
          <a:prstGeom prst="rect">
            <a:avLst/>
          </a:prstGeom>
          <a:noFill/>
          <a:ln w="9525">
            <a:noFill/>
            <a:round/>
            <a:headEnd/>
            <a:tailEnd/>
          </a:ln>
          <a:effectLst/>
        </p:spPr>
        <p:txBody>
          <a:bodyPr lIns="90000" tIns="62640" rIns="90000" bIns="45000"/>
          <a:lstStyle/>
          <a:p>
            <a:pPr>
              <a:buFont typeface="Wingdings" pitchFamily="2" charset="2"/>
              <a:buChar char="Ø"/>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sz="1800" b="1" dirty="0" smtClean="0">
                <a:solidFill>
                  <a:srgbClr val="0000FF"/>
                </a:solidFill>
                <a:latin typeface="Arial Narrow" pitchFamily="34" charset="0"/>
                <a:ea typeface="DejaVu Sans" charset="0"/>
                <a:cs typeface="DejaVu Sans" charset="0"/>
              </a:rPr>
              <a:t> Modèle Standard = Théorie </a:t>
            </a:r>
            <a:r>
              <a:rPr lang="fr-FR" sz="1800" b="1" dirty="0">
                <a:solidFill>
                  <a:srgbClr val="0000FF"/>
                </a:solidFill>
                <a:latin typeface="Arial Narrow" pitchFamily="34" charset="0"/>
                <a:ea typeface="DejaVu Sans" charset="0"/>
                <a:cs typeface="DejaVu Sans" charset="0"/>
              </a:rPr>
              <a:t>quantique des champs </a:t>
            </a:r>
            <a:r>
              <a:rPr lang="fr-FR" sz="1800" b="1" dirty="0" smtClean="0">
                <a:solidFill>
                  <a:srgbClr val="0000FF"/>
                </a:solidFill>
                <a:latin typeface="Arial Narrow" pitchFamily="34" charset="0"/>
                <a:ea typeface="DejaVu Sans" charset="0"/>
                <a:cs typeface="DejaVu Sans" charset="0"/>
              </a:rPr>
              <a:t>:</a:t>
            </a:r>
          </a:p>
          <a:p>
            <a:pPr lvl="1">
              <a:buFont typeface="Arial"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sz="1800" b="1" dirty="0" smtClean="0">
                <a:latin typeface="Arial Narrow" pitchFamily="34" charset="0"/>
                <a:ea typeface="DejaVu Sans" charset="0"/>
                <a:cs typeface="DejaVu Sans" charset="0"/>
              </a:rPr>
              <a:t> </a:t>
            </a:r>
            <a:r>
              <a:rPr lang="fr-FR" sz="1800" dirty="0" smtClean="0">
                <a:latin typeface="Arial Narrow" pitchFamily="34" charset="0"/>
                <a:ea typeface="DejaVu Sans" charset="0"/>
                <a:cs typeface="DejaVu Sans" charset="0"/>
              </a:rPr>
              <a:t>Particules </a:t>
            </a:r>
            <a:r>
              <a:rPr lang="fr-FR" sz="1800" dirty="0">
                <a:latin typeface="Arial Narrow" pitchFamily="34" charset="0"/>
                <a:ea typeface="DejaVu Sans" charset="0"/>
                <a:cs typeface="DejaVu Sans" charset="0"/>
              </a:rPr>
              <a:t>= excitations </a:t>
            </a:r>
            <a:r>
              <a:rPr lang="fr-FR" sz="1800" dirty="0">
                <a:solidFill>
                  <a:srgbClr val="000000"/>
                </a:solidFill>
                <a:latin typeface="Arial Narrow" pitchFamily="34" charset="0"/>
                <a:ea typeface="DejaVu Sans" charset="0"/>
                <a:cs typeface="DejaVu Sans" charset="0"/>
              </a:rPr>
              <a:t>du champ associé</a:t>
            </a:r>
          </a:p>
        </p:txBody>
      </p:sp>
      <p:pic>
        <p:nvPicPr>
          <p:cNvPr id="13" name="Image 12" descr="carte_temperature_v2.png"/>
          <p:cNvPicPr>
            <a:picLocks noChangeAspect="1"/>
          </p:cNvPicPr>
          <p:nvPr/>
        </p:nvPicPr>
        <p:blipFill>
          <a:blip r:embed="rId3" cstate="print"/>
          <a:stretch>
            <a:fillRect/>
          </a:stretch>
        </p:blipFill>
        <p:spPr>
          <a:xfrm>
            <a:off x="6277614" y="1542407"/>
            <a:ext cx="2552624" cy="2246633"/>
          </a:xfrm>
          <a:prstGeom prst="rect">
            <a:avLst/>
          </a:prstGeom>
        </p:spPr>
      </p:pic>
      <p:pic>
        <p:nvPicPr>
          <p:cNvPr id="202754" name="Picture 2" descr="http://scphysiques2010.voila.net/images07/img21.jpg"/>
          <p:cNvPicPr>
            <a:picLocks noChangeAspect="1" noChangeArrowheads="1"/>
          </p:cNvPicPr>
          <p:nvPr/>
        </p:nvPicPr>
        <p:blipFill>
          <a:blip r:embed="rId4" cstate="print"/>
          <a:srcRect/>
          <a:stretch>
            <a:fillRect/>
          </a:stretch>
        </p:blipFill>
        <p:spPr bwMode="auto">
          <a:xfrm>
            <a:off x="6300192" y="4149080"/>
            <a:ext cx="2699792" cy="232657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6" descr="briques"/>
          <p:cNvPicPr>
            <a:picLocks noChangeAspect="1" noChangeArrowheads="1"/>
          </p:cNvPicPr>
          <p:nvPr/>
        </p:nvPicPr>
        <p:blipFill>
          <a:blip r:embed="rId3" cstate="print"/>
          <a:srcRect l="1912"/>
          <a:stretch>
            <a:fillRect/>
          </a:stretch>
        </p:blipFill>
        <p:spPr bwMode="auto">
          <a:xfrm>
            <a:off x="2026221" y="1466627"/>
            <a:ext cx="6048375" cy="4338637"/>
          </a:xfrm>
          <a:prstGeom prst="rect">
            <a:avLst/>
          </a:prstGeom>
          <a:noFill/>
          <a:ln w="9525">
            <a:noFill/>
            <a:miter lim="800000"/>
            <a:headEnd/>
            <a:tailEnd/>
          </a:ln>
        </p:spPr>
      </p:pic>
      <p:sp>
        <p:nvSpPr>
          <p:cNvPr id="116741" name="Text Box 7"/>
          <p:cNvSpPr txBox="1">
            <a:spLocks noChangeArrowheads="1"/>
          </p:cNvSpPr>
          <p:nvPr/>
        </p:nvSpPr>
        <p:spPr bwMode="auto">
          <a:xfrm>
            <a:off x="2386583" y="4436839"/>
            <a:ext cx="647700" cy="1016000"/>
          </a:xfrm>
          <a:prstGeom prst="rect">
            <a:avLst/>
          </a:prstGeom>
          <a:solidFill>
            <a:schemeClr val="bg1"/>
          </a:solidFill>
          <a:ln w="9525">
            <a:noFill/>
            <a:miter lim="800000"/>
            <a:headEnd/>
            <a:tailEnd/>
          </a:ln>
        </p:spPr>
        <p:txBody>
          <a:bodyPr>
            <a:prstTxWarp prst="textNoShape">
              <a:avLst/>
            </a:prstTxWarp>
            <a:spAutoFit/>
          </a:bodyPr>
          <a:lstStyle/>
          <a:p>
            <a:r>
              <a:rPr lang="fr-FR" sz="1200">
                <a:solidFill>
                  <a:prstClr val="black"/>
                </a:solidFill>
                <a:latin typeface="Calibri"/>
              </a:rPr>
              <a:t>Terre</a:t>
            </a:r>
          </a:p>
          <a:p>
            <a:r>
              <a:rPr lang="fr-FR" sz="1200">
                <a:solidFill>
                  <a:prstClr val="black"/>
                </a:solidFill>
                <a:latin typeface="Calibri"/>
              </a:rPr>
              <a:t>Air</a:t>
            </a:r>
          </a:p>
          <a:p>
            <a:r>
              <a:rPr lang="fr-FR" sz="1200">
                <a:solidFill>
                  <a:prstClr val="black"/>
                </a:solidFill>
                <a:latin typeface="Calibri"/>
              </a:rPr>
              <a:t>Feu</a:t>
            </a:r>
          </a:p>
          <a:p>
            <a:r>
              <a:rPr lang="fr-FR" sz="1200">
                <a:solidFill>
                  <a:prstClr val="black"/>
                </a:solidFill>
                <a:latin typeface="Calibri"/>
              </a:rPr>
              <a:t>Eau</a:t>
            </a:r>
          </a:p>
          <a:p>
            <a:endParaRPr lang="fr-FR" sz="1200">
              <a:solidFill>
                <a:prstClr val="black"/>
              </a:solidFill>
              <a:latin typeface="Calibri"/>
            </a:endParaRPr>
          </a:p>
        </p:txBody>
      </p:sp>
      <p:sp>
        <p:nvSpPr>
          <p:cNvPr id="116742" name="Text Box 8"/>
          <p:cNvSpPr txBox="1">
            <a:spLocks noChangeArrowheads="1"/>
          </p:cNvSpPr>
          <p:nvPr/>
        </p:nvSpPr>
        <p:spPr bwMode="auto">
          <a:xfrm>
            <a:off x="2994596" y="3225577"/>
            <a:ext cx="1119187" cy="274637"/>
          </a:xfrm>
          <a:prstGeom prst="rect">
            <a:avLst/>
          </a:prstGeom>
          <a:solidFill>
            <a:schemeClr val="bg1"/>
          </a:solidFill>
          <a:ln w="9525">
            <a:noFill/>
            <a:miter lim="800000"/>
            <a:headEnd/>
            <a:tailEnd/>
          </a:ln>
        </p:spPr>
        <p:txBody>
          <a:bodyPr wrap="none">
            <a:prstTxWarp prst="textNoShape">
              <a:avLst/>
            </a:prstTxWarp>
            <a:spAutoFit/>
          </a:bodyPr>
          <a:lstStyle/>
          <a:p>
            <a:r>
              <a:rPr lang="fr-FR" sz="1200">
                <a:solidFill>
                  <a:prstClr val="black"/>
                </a:solidFill>
                <a:latin typeface="Calibri"/>
              </a:rPr>
              <a:t>Soufre, Sel </a:t>
            </a:r>
          </a:p>
        </p:txBody>
      </p:sp>
      <p:sp>
        <p:nvSpPr>
          <p:cNvPr id="116743" name="Text Box 9"/>
          <p:cNvSpPr txBox="1">
            <a:spLocks noChangeArrowheads="1"/>
          </p:cNvSpPr>
          <p:nvPr/>
        </p:nvSpPr>
        <p:spPr bwMode="auto">
          <a:xfrm>
            <a:off x="3177158" y="3730402"/>
            <a:ext cx="793750" cy="274637"/>
          </a:xfrm>
          <a:prstGeom prst="rect">
            <a:avLst/>
          </a:prstGeom>
          <a:solidFill>
            <a:schemeClr val="bg1"/>
          </a:solidFill>
          <a:ln w="9525">
            <a:noFill/>
            <a:miter lim="800000"/>
            <a:headEnd/>
            <a:tailEnd/>
          </a:ln>
        </p:spPr>
        <p:txBody>
          <a:bodyPr wrap="none">
            <a:prstTxWarp prst="textNoShape">
              <a:avLst/>
            </a:prstTxWarp>
            <a:spAutoFit/>
          </a:bodyPr>
          <a:lstStyle/>
          <a:p>
            <a:r>
              <a:rPr lang="fr-FR" sz="1200">
                <a:solidFill>
                  <a:prstClr val="black"/>
                </a:solidFill>
                <a:latin typeface="Calibri"/>
              </a:rPr>
              <a:t>Mercure</a:t>
            </a:r>
          </a:p>
        </p:txBody>
      </p:sp>
      <p:sp>
        <p:nvSpPr>
          <p:cNvPr id="116744" name="Text Box 10"/>
          <p:cNvSpPr txBox="1">
            <a:spLocks noChangeArrowheads="1"/>
          </p:cNvSpPr>
          <p:nvPr/>
        </p:nvSpPr>
        <p:spPr bwMode="auto">
          <a:xfrm>
            <a:off x="4004246" y="1555527"/>
            <a:ext cx="974725" cy="639762"/>
          </a:xfrm>
          <a:prstGeom prst="rect">
            <a:avLst/>
          </a:prstGeom>
          <a:solidFill>
            <a:schemeClr val="bg1"/>
          </a:solidFill>
          <a:ln w="9525">
            <a:noFill/>
            <a:miter lim="800000"/>
            <a:headEnd/>
            <a:tailEnd/>
          </a:ln>
        </p:spPr>
        <p:txBody>
          <a:bodyPr wrap="none">
            <a:prstTxWarp prst="textNoShape">
              <a:avLst/>
            </a:prstTxWarp>
            <a:spAutoFit/>
          </a:bodyPr>
          <a:lstStyle/>
          <a:p>
            <a:r>
              <a:rPr lang="fr-FR" sz="1200">
                <a:solidFill>
                  <a:prstClr val="black"/>
                </a:solidFill>
                <a:latin typeface="Calibri"/>
              </a:rPr>
              <a:t>Table des </a:t>
            </a:r>
          </a:p>
          <a:p>
            <a:r>
              <a:rPr lang="fr-FR" sz="1200">
                <a:solidFill>
                  <a:prstClr val="black"/>
                </a:solidFill>
                <a:latin typeface="Calibri"/>
              </a:rPr>
              <a:t>éléments </a:t>
            </a:r>
          </a:p>
          <a:p>
            <a:r>
              <a:rPr lang="fr-FR" sz="1200">
                <a:solidFill>
                  <a:prstClr val="black"/>
                </a:solidFill>
                <a:latin typeface="Calibri"/>
              </a:rPr>
              <a:t>chimiques </a:t>
            </a:r>
          </a:p>
        </p:txBody>
      </p:sp>
      <p:sp>
        <p:nvSpPr>
          <p:cNvPr id="116745" name="Text Box 13"/>
          <p:cNvSpPr txBox="1">
            <a:spLocks noChangeArrowheads="1"/>
          </p:cNvSpPr>
          <p:nvPr/>
        </p:nvSpPr>
        <p:spPr bwMode="auto">
          <a:xfrm>
            <a:off x="4763071" y="4954364"/>
            <a:ext cx="1079500" cy="461963"/>
          </a:xfrm>
          <a:prstGeom prst="rect">
            <a:avLst/>
          </a:prstGeom>
          <a:solidFill>
            <a:schemeClr val="bg1"/>
          </a:solidFill>
          <a:ln w="9525">
            <a:noFill/>
            <a:miter lim="800000"/>
            <a:headEnd/>
            <a:tailEnd/>
          </a:ln>
        </p:spPr>
        <p:txBody>
          <a:bodyPr>
            <a:prstTxWarp prst="textNoShape">
              <a:avLst/>
            </a:prstTxWarp>
            <a:spAutoFit/>
          </a:bodyPr>
          <a:lstStyle/>
          <a:p>
            <a:r>
              <a:rPr lang="fr-FR" sz="1200">
                <a:solidFill>
                  <a:prstClr val="black"/>
                </a:solidFill>
                <a:latin typeface="Calibri"/>
              </a:rPr>
              <a:t>Électron</a:t>
            </a:r>
          </a:p>
          <a:p>
            <a:r>
              <a:rPr lang="fr-FR" sz="1200">
                <a:solidFill>
                  <a:prstClr val="black"/>
                </a:solidFill>
                <a:latin typeface="Calibri"/>
              </a:rPr>
              <a:t>Proton</a:t>
            </a:r>
          </a:p>
        </p:txBody>
      </p:sp>
      <p:sp>
        <p:nvSpPr>
          <p:cNvPr id="116746" name="Text Box 14"/>
          <p:cNvSpPr txBox="1">
            <a:spLocks noChangeArrowheads="1"/>
          </p:cNvSpPr>
          <p:nvPr/>
        </p:nvSpPr>
        <p:spPr bwMode="auto">
          <a:xfrm>
            <a:off x="5555233" y="1844452"/>
            <a:ext cx="1223963" cy="457200"/>
          </a:xfrm>
          <a:prstGeom prst="rect">
            <a:avLst/>
          </a:prstGeom>
          <a:solidFill>
            <a:schemeClr val="bg1"/>
          </a:solidFill>
          <a:ln w="9525">
            <a:noFill/>
            <a:miter lim="800000"/>
            <a:headEnd/>
            <a:tailEnd/>
          </a:ln>
        </p:spPr>
        <p:txBody>
          <a:bodyPr>
            <a:prstTxWarp prst="textNoShape">
              <a:avLst/>
            </a:prstTxWarp>
            <a:spAutoFit/>
          </a:bodyPr>
          <a:lstStyle/>
          <a:p>
            <a:r>
              <a:rPr lang="fr-FR" sz="1200">
                <a:solidFill>
                  <a:prstClr val="black"/>
                </a:solidFill>
                <a:latin typeface="Calibri"/>
              </a:rPr>
              <a:t>Particules subatomiques</a:t>
            </a:r>
          </a:p>
        </p:txBody>
      </p:sp>
      <p:sp>
        <p:nvSpPr>
          <p:cNvPr id="116747" name="Text Box 15"/>
          <p:cNvSpPr txBox="1">
            <a:spLocks noChangeArrowheads="1"/>
          </p:cNvSpPr>
          <p:nvPr/>
        </p:nvSpPr>
        <p:spPr bwMode="auto">
          <a:xfrm>
            <a:off x="6058471" y="4124102"/>
            <a:ext cx="936625" cy="457200"/>
          </a:xfrm>
          <a:prstGeom prst="rect">
            <a:avLst/>
          </a:prstGeom>
          <a:solidFill>
            <a:schemeClr val="bg1"/>
          </a:solidFill>
          <a:ln w="9525">
            <a:noFill/>
            <a:miter lim="800000"/>
            <a:headEnd/>
            <a:tailEnd/>
          </a:ln>
        </p:spPr>
        <p:txBody>
          <a:bodyPr>
            <a:prstTxWarp prst="textNoShape">
              <a:avLst/>
            </a:prstTxWarp>
            <a:spAutoFit/>
          </a:bodyPr>
          <a:lstStyle/>
          <a:p>
            <a:r>
              <a:rPr lang="fr-FR" sz="1200">
                <a:solidFill>
                  <a:prstClr val="black"/>
                </a:solidFill>
                <a:latin typeface="Calibri"/>
              </a:rPr>
              <a:t>Quarks</a:t>
            </a:r>
          </a:p>
          <a:p>
            <a:r>
              <a:rPr lang="fr-FR" sz="1200">
                <a:solidFill>
                  <a:prstClr val="black"/>
                </a:solidFill>
                <a:latin typeface="Calibri"/>
              </a:rPr>
              <a:t>Leptons</a:t>
            </a:r>
          </a:p>
        </p:txBody>
      </p:sp>
      <p:sp>
        <p:nvSpPr>
          <p:cNvPr id="116748" name="Text Box 17"/>
          <p:cNvSpPr txBox="1">
            <a:spLocks noChangeArrowheads="1"/>
          </p:cNvSpPr>
          <p:nvPr/>
        </p:nvSpPr>
        <p:spPr bwMode="auto">
          <a:xfrm>
            <a:off x="203772" y="4235227"/>
            <a:ext cx="2111756" cy="1569660"/>
          </a:xfrm>
          <a:prstGeom prst="rect">
            <a:avLst/>
          </a:prstGeom>
          <a:solidFill>
            <a:schemeClr val="bg1"/>
          </a:solidFill>
          <a:ln w="9525">
            <a:noFill/>
            <a:miter lim="800000"/>
            <a:headEnd/>
            <a:tailEnd/>
          </a:ln>
        </p:spPr>
        <p:txBody>
          <a:bodyPr wrap="square">
            <a:prstTxWarp prst="textNoShape">
              <a:avLst/>
            </a:prstTxWarp>
            <a:spAutoFit/>
          </a:bodyPr>
          <a:lstStyle/>
          <a:p>
            <a:r>
              <a:rPr lang="fr-FR" sz="1600" b="1">
                <a:solidFill>
                  <a:prstClr val="black"/>
                </a:solidFill>
                <a:latin typeface="Tahoma"/>
                <a:ea typeface="Arial" charset="0"/>
                <a:cs typeface="Tahoma"/>
              </a:rPr>
              <a:t>Démocrite : « </a:t>
            </a:r>
          </a:p>
          <a:p>
            <a:r>
              <a:rPr lang="fr-FR" sz="1600" b="1">
                <a:solidFill>
                  <a:prstClr val="black"/>
                </a:solidFill>
                <a:latin typeface="Tahoma"/>
                <a:ea typeface="Arial" charset="0"/>
                <a:cs typeface="Tahoma"/>
              </a:rPr>
              <a:t>Toute chose est</a:t>
            </a:r>
          </a:p>
          <a:p>
            <a:r>
              <a:rPr lang="fr-FR" sz="1600" b="1">
                <a:solidFill>
                  <a:prstClr val="black"/>
                </a:solidFill>
                <a:latin typeface="Tahoma"/>
                <a:ea typeface="Arial" charset="0"/>
                <a:cs typeface="Tahoma"/>
              </a:rPr>
              <a:t>faite de petits </a:t>
            </a:r>
          </a:p>
          <a:p>
            <a:r>
              <a:rPr lang="fr-FR" sz="1600" b="1">
                <a:solidFill>
                  <a:prstClr val="black"/>
                </a:solidFill>
                <a:latin typeface="Tahoma"/>
                <a:ea typeface="Arial" charset="0"/>
                <a:cs typeface="Tahoma"/>
              </a:rPr>
              <a:t>grains incassables</a:t>
            </a:r>
          </a:p>
          <a:p>
            <a:r>
              <a:rPr lang="fr-FR" sz="1600" b="1">
                <a:solidFill>
                  <a:prstClr val="black"/>
                </a:solidFill>
                <a:latin typeface="Tahoma"/>
                <a:ea typeface="Arial" charset="0"/>
                <a:cs typeface="Tahoma"/>
              </a:rPr>
              <a:t>et de vide :</a:t>
            </a:r>
          </a:p>
          <a:p>
            <a:r>
              <a:rPr lang="fr-FR" sz="1600" b="1">
                <a:solidFill>
                  <a:prstClr val="black"/>
                </a:solidFill>
                <a:latin typeface="Tahoma"/>
                <a:ea typeface="Arial" charset="0"/>
                <a:cs typeface="Tahoma"/>
              </a:rPr>
              <a:t> </a:t>
            </a:r>
            <a:r>
              <a:rPr lang="fr-FR" sz="1600" b="1">
                <a:solidFill>
                  <a:srgbClr val="00B050"/>
                </a:solidFill>
                <a:latin typeface="Tahoma"/>
                <a:ea typeface="Arial" charset="0"/>
                <a:cs typeface="Tahoma"/>
              </a:rPr>
              <a:t>ATOMOS</a:t>
            </a:r>
            <a:r>
              <a:rPr lang="fr-FR" sz="1600" b="1">
                <a:solidFill>
                  <a:prstClr val="black"/>
                </a:solidFill>
                <a:latin typeface="Tahoma"/>
                <a:ea typeface="Arial" charset="0"/>
                <a:cs typeface="Tahoma"/>
              </a:rPr>
              <a:t> »</a:t>
            </a:r>
          </a:p>
        </p:txBody>
      </p:sp>
      <p:sp>
        <p:nvSpPr>
          <p:cNvPr id="116749" name="ZoneTexte 18"/>
          <p:cNvSpPr txBox="1">
            <a:spLocks noChangeArrowheads="1"/>
          </p:cNvSpPr>
          <p:nvPr/>
        </p:nvSpPr>
        <p:spPr bwMode="auto">
          <a:xfrm>
            <a:off x="35496" y="764952"/>
            <a:ext cx="9107496" cy="706437"/>
          </a:xfrm>
          <a:prstGeom prst="rect">
            <a:avLst/>
          </a:prstGeom>
          <a:noFill/>
          <a:ln w="9525">
            <a:noFill/>
            <a:miter lim="800000"/>
            <a:headEnd/>
            <a:tailEnd/>
          </a:ln>
        </p:spPr>
        <p:txBody>
          <a:bodyPr wrap="square">
            <a:prstTxWarp prst="textNoShape">
              <a:avLst/>
            </a:prstTxWarp>
            <a:spAutoFit/>
          </a:bodyPr>
          <a:lstStyle/>
          <a:p>
            <a:r>
              <a:rPr lang="fr-FR" sz="2000" b="1" dirty="0">
                <a:solidFill>
                  <a:srgbClr val="000090"/>
                </a:solidFill>
                <a:latin typeface="Tahoma"/>
                <a:ea typeface="Arial" charset="0"/>
                <a:cs typeface="Tahoma"/>
              </a:rPr>
              <a:t>Pas de définition absolue, a évolué avec les découvertes scientifiques </a:t>
            </a:r>
            <a:r>
              <a:rPr lang="fr-FR" sz="2000" b="1" dirty="0">
                <a:solidFill>
                  <a:srgbClr val="FF0000"/>
                </a:solidFill>
                <a:latin typeface="Tahoma"/>
                <a:ea typeface="Arial" charset="0"/>
                <a:cs typeface="Tahoma"/>
              </a:rPr>
              <a:t>Antiquité : 4 éléments : Terre, Air, Feu et Eau  </a:t>
            </a:r>
          </a:p>
        </p:txBody>
      </p:sp>
      <p:pic>
        <p:nvPicPr>
          <p:cNvPr id="116750" name="Picture 2"/>
          <p:cNvPicPr>
            <a:picLocks noChangeAspect="1" noChangeArrowheads="1"/>
          </p:cNvPicPr>
          <p:nvPr/>
        </p:nvPicPr>
        <p:blipFill>
          <a:blip r:embed="rId4" cstate="print"/>
          <a:srcRect/>
          <a:stretch>
            <a:fillRect/>
          </a:stretch>
        </p:blipFill>
        <p:spPr bwMode="auto">
          <a:xfrm>
            <a:off x="297433" y="1638077"/>
            <a:ext cx="1343025" cy="2438400"/>
          </a:xfrm>
          <a:prstGeom prst="rect">
            <a:avLst/>
          </a:prstGeom>
          <a:noFill/>
          <a:ln w="9525">
            <a:noFill/>
            <a:miter lim="800000"/>
            <a:headEnd/>
            <a:tailEnd/>
          </a:ln>
        </p:spPr>
      </p:pic>
      <p:sp>
        <p:nvSpPr>
          <p:cNvPr id="2" name="ZoneTexte 15"/>
          <p:cNvSpPr txBox="1">
            <a:spLocks noChangeArrowheads="1"/>
          </p:cNvSpPr>
          <p:nvPr/>
        </p:nvSpPr>
        <p:spPr bwMode="auto">
          <a:xfrm>
            <a:off x="34925" y="6093296"/>
            <a:ext cx="9109075" cy="400050"/>
          </a:xfrm>
          <a:prstGeom prst="rect">
            <a:avLst/>
          </a:prstGeom>
          <a:solidFill>
            <a:schemeClr val="accent3"/>
          </a:solidFill>
          <a:ln w="9525">
            <a:noFill/>
            <a:miter lim="800000"/>
            <a:headEnd/>
            <a:tailEnd/>
          </a:ln>
        </p:spPr>
        <p:txBody>
          <a:bodyPr wrap="square">
            <a:prstTxWarp prst="textNoShape">
              <a:avLst/>
            </a:prstTxWarp>
            <a:spAutoFit/>
          </a:bodyPr>
          <a:lstStyle/>
          <a:p>
            <a:r>
              <a:rPr lang="fr-FR" sz="2000" b="1">
                <a:solidFill>
                  <a:prstClr val="black"/>
                </a:solidFill>
                <a:latin typeface="Tahoma"/>
                <a:ea typeface="Arial" charset="0"/>
                <a:cs typeface="Tahoma"/>
              </a:rPr>
              <a:t>Notion d’atome restera oubliée jusqu’en 1647  : Pierre Gassendi</a:t>
            </a:r>
            <a:r>
              <a:rPr lang="fr-FR" sz="2000" b="1">
                <a:solidFill>
                  <a:srgbClr val="FF0000"/>
                </a:solidFill>
                <a:latin typeface="Tahoma"/>
                <a:ea typeface="Arial" charset="0"/>
                <a:cs typeface="Tahoma"/>
              </a:rPr>
              <a:t>  </a:t>
            </a:r>
          </a:p>
        </p:txBody>
      </p:sp>
      <p:sp>
        <p:nvSpPr>
          <p:cNvPr id="4" name="Slide Number Placeholder 3"/>
          <p:cNvSpPr>
            <a:spLocks noGrp="1"/>
          </p:cNvSpPr>
          <p:nvPr>
            <p:ph type="sldNum" sz="quarter" idx="12"/>
          </p:nvPr>
        </p:nvSpPr>
        <p:spPr/>
        <p:txBody>
          <a:bodyPr/>
          <a:lstStyle/>
          <a:p>
            <a:fld id="{D752DBC4-3753-084B-A85A-391A694AE64B}" type="slidenum">
              <a:rPr lang="en-US" smtClean="0"/>
              <a:pPr/>
              <a:t>33</a:t>
            </a:fld>
            <a:endParaRPr lang="en-US" dirty="0" smtClean="0"/>
          </a:p>
        </p:txBody>
      </p:sp>
      <p:sp>
        <p:nvSpPr>
          <p:cNvPr id="17" name="Titre 1"/>
          <p:cNvSpPr>
            <a:spLocks noGrp="1"/>
          </p:cNvSpPr>
          <p:nvPr>
            <p:ph type="title"/>
          </p:nvPr>
        </p:nvSpPr>
        <p:spPr>
          <a:xfrm>
            <a:off x="179511" y="11088"/>
            <a:ext cx="8785101" cy="465584"/>
          </a:xfrm>
        </p:spPr>
        <p:txBody>
          <a:bodyPr>
            <a:noAutofit/>
          </a:bodyPr>
          <a:lstStyle/>
          <a:p>
            <a:r>
              <a:rPr lang="fr-FR" sz="3200" dirty="0" smtClean="0"/>
              <a:t>Voyage vers l’infiniment petit</a:t>
            </a:r>
            <a:endParaRPr lang="fr-FR" sz="3200" dirty="0"/>
          </a:p>
        </p:txBody>
      </p:sp>
    </p:spTree>
    <p:extLst>
      <p:ext uri="{BB962C8B-B14F-4D97-AF65-F5344CB8AC3E}">
        <p14:creationId xmlns="" xmlns:p14="http://schemas.microsoft.com/office/powerpoint/2010/main" val="206589857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9"/>
          <p:cNvSpPr/>
          <p:nvPr/>
        </p:nvSpPr>
        <p:spPr bwMode="auto">
          <a:xfrm>
            <a:off x="60960" y="3732272"/>
            <a:ext cx="8964488" cy="2880320"/>
          </a:xfrm>
          <a:prstGeom prst="ellipse">
            <a:avLst/>
          </a:prstGeom>
          <a:noFill/>
          <a:ln w="25400"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 name="Titre 1"/>
          <p:cNvSpPr>
            <a:spLocks noGrp="1"/>
          </p:cNvSpPr>
          <p:nvPr>
            <p:ph type="title"/>
          </p:nvPr>
        </p:nvSpPr>
        <p:spPr/>
        <p:txBody>
          <a:bodyPr/>
          <a:lstStyle/>
          <a:p>
            <a:r>
              <a:rPr lang="en-US" dirty="0" smtClean="0"/>
              <a:t>Le champ de Higgs &amp; nous</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34</a:t>
            </a:fld>
            <a:endParaRPr lang="fr-FR"/>
          </a:p>
        </p:txBody>
      </p:sp>
      <p:pic>
        <p:nvPicPr>
          <p:cNvPr id="128001" name="Picture 1"/>
          <p:cNvPicPr>
            <a:picLocks noChangeAspect="1" noChangeArrowheads="1"/>
          </p:cNvPicPr>
          <p:nvPr/>
        </p:nvPicPr>
        <p:blipFill>
          <a:blip r:embed="rId2" cstate="print"/>
          <a:srcRect/>
          <a:stretch>
            <a:fillRect/>
          </a:stretch>
        </p:blipFill>
        <p:spPr bwMode="auto">
          <a:xfrm>
            <a:off x="228347" y="590209"/>
            <a:ext cx="1967389" cy="2974658"/>
          </a:xfrm>
          <a:prstGeom prst="rect">
            <a:avLst/>
          </a:prstGeom>
          <a:noFill/>
          <a:ln w="9525">
            <a:noFill/>
            <a:miter lim="800000"/>
            <a:headEnd/>
            <a:tailEnd/>
          </a:ln>
        </p:spPr>
      </p:pic>
      <p:sp>
        <p:nvSpPr>
          <p:cNvPr id="6" name="ZoneTexte 5"/>
          <p:cNvSpPr txBox="1"/>
          <p:nvPr/>
        </p:nvSpPr>
        <p:spPr>
          <a:xfrm>
            <a:off x="2510056" y="1052736"/>
            <a:ext cx="6454432" cy="2308324"/>
          </a:xfrm>
          <a:prstGeom prst="rect">
            <a:avLst/>
          </a:prstGeom>
          <a:noFill/>
          <a:ln w="38100" cmpd="dbl">
            <a:solidFill>
              <a:srgbClr val="FF0000"/>
            </a:solidFill>
          </a:ln>
        </p:spPr>
        <p:txBody>
          <a:bodyPr wrap="square" rtlCol="0">
            <a:spAutoFit/>
          </a:bodyPr>
          <a:lstStyle/>
          <a:p>
            <a:pPr algn="ctr"/>
            <a:r>
              <a:rPr lang="en-US" sz="1800" dirty="0" smtClean="0">
                <a:latin typeface="Arial Narrow" pitchFamily="34" charset="0"/>
              </a:rPr>
              <a:t>Nous </a:t>
            </a:r>
            <a:r>
              <a:rPr lang="en-US" sz="1800" dirty="0" err="1" smtClean="0">
                <a:latin typeface="Arial Narrow" pitchFamily="34" charset="0"/>
              </a:rPr>
              <a:t>sommes</a:t>
            </a:r>
            <a:r>
              <a:rPr lang="en-US" sz="1800" dirty="0" smtClean="0">
                <a:latin typeface="Arial Narrow" pitchFamily="34" charset="0"/>
              </a:rPr>
              <a:t> </a:t>
            </a:r>
            <a:r>
              <a:rPr lang="en-US" sz="1800" dirty="0" err="1" smtClean="0">
                <a:latin typeface="Arial Narrow" pitchFamily="34" charset="0"/>
              </a:rPr>
              <a:t>constitués</a:t>
            </a:r>
            <a:r>
              <a:rPr lang="en-US" sz="1800" dirty="0" smtClean="0">
                <a:latin typeface="Arial Narrow" pitchFamily="34" charset="0"/>
              </a:rPr>
              <a:t> </a:t>
            </a:r>
            <a:r>
              <a:rPr lang="en-US" sz="1800" dirty="0" err="1" smtClean="0">
                <a:latin typeface="Arial Narrow" pitchFamily="34" charset="0"/>
              </a:rPr>
              <a:t>d’atomes</a:t>
            </a:r>
            <a:r>
              <a:rPr lang="en-US" sz="1800" dirty="0" smtClean="0">
                <a:latin typeface="Arial Narrow" pitchFamily="34" charset="0"/>
              </a:rPr>
              <a:t>, </a:t>
            </a:r>
            <a:r>
              <a:rPr lang="en-US" sz="1800" dirty="0" err="1" smtClean="0">
                <a:latin typeface="Arial Narrow" pitchFamily="34" charset="0"/>
              </a:rPr>
              <a:t>donc</a:t>
            </a:r>
            <a:r>
              <a:rPr lang="en-US" sz="1800" dirty="0" smtClean="0">
                <a:latin typeface="Arial Narrow" pitchFamily="34" charset="0"/>
              </a:rPr>
              <a:t> de protons &amp; neutrons.</a:t>
            </a:r>
          </a:p>
          <a:p>
            <a:endParaRPr lang="en-US" sz="1800" dirty="0" smtClean="0">
              <a:latin typeface="Arial Narrow" pitchFamily="34" charset="0"/>
            </a:endParaRPr>
          </a:p>
          <a:p>
            <a:pPr>
              <a:buFont typeface="Wingdings" pitchFamily="2" charset="2"/>
              <a:buChar char="§"/>
            </a:pPr>
            <a:r>
              <a:rPr lang="en-US" sz="1800" dirty="0" smtClean="0">
                <a:latin typeface="Arial Narrow" pitchFamily="34" charset="0"/>
              </a:rPr>
              <a:t> m(proton)~1 </a:t>
            </a:r>
            <a:r>
              <a:rPr lang="en-US" sz="1800" dirty="0" err="1" smtClean="0">
                <a:latin typeface="Arial Narrow" pitchFamily="34" charset="0"/>
              </a:rPr>
              <a:t>GeV</a:t>
            </a:r>
            <a:r>
              <a:rPr lang="en-US" sz="1800" dirty="0" smtClean="0">
                <a:latin typeface="Arial Narrow" pitchFamily="34" charset="0"/>
              </a:rPr>
              <a:t> = 1000 </a:t>
            </a:r>
            <a:r>
              <a:rPr lang="en-US" sz="1800" dirty="0" err="1" smtClean="0">
                <a:latin typeface="Arial Narrow" pitchFamily="34" charset="0"/>
              </a:rPr>
              <a:t>MeV</a:t>
            </a:r>
            <a:endParaRPr lang="en-US" sz="1800" dirty="0" smtClean="0">
              <a:latin typeface="Arial Narrow" pitchFamily="34" charset="0"/>
            </a:endParaRPr>
          </a:p>
          <a:p>
            <a:pPr>
              <a:buFont typeface="Wingdings" pitchFamily="2" charset="2"/>
              <a:buChar char="§"/>
            </a:pPr>
            <a:r>
              <a:rPr lang="en-US" sz="1800" dirty="0" smtClean="0">
                <a:latin typeface="Arial Narrow" pitchFamily="34" charset="0"/>
              </a:rPr>
              <a:t> m(u) ~ 2.5 </a:t>
            </a:r>
            <a:r>
              <a:rPr lang="en-US" sz="1800" dirty="0" err="1" smtClean="0">
                <a:latin typeface="Arial Narrow" pitchFamily="34" charset="0"/>
              </a:rPr>
              <a:t>MeV</a:t>
            </a:r>
            <a:r>
              <a:rPr lang="en-US" sz="1800" dirty="0" smtClean="0">
                <a:latin typeface="Arial Narrow" pitchFamily="34" charset="0"/>
              </a:rPr>
              <a:t>, m(d) ~ 4.9 </a:t>
            </a:r>
            <a:r>
              <a:rPr lang="en-US" sz="1800" dirty="0" err="1" smtClean="0">
                <a:latin typeface="Arial Narrow" pitchFamily="34" charset="0"/>
              </a:rPr>
              <a:t>MeV</a:t>
            </a:r>
            <a:r>
              <a:rPr lang="en-US" sz="1800" dirty="0" smtClean="0">
                <a:latin typeface="Arial Narrow" pitchFamily="34" charset="0"/>
              </a:rPr>
              <a:t> (1% de la masse du proton !)</a:t>
            </a:r>
            <a:br>
              <a:rPr lang="en-US" sz="1800" dirty="0" smtClean="0">
                <a:latin typeface="Arial Narrow" pitchFamily="34" charset="0"/>
              </a:rPr>
            </a:br>
            <a:endParaRPr lang="en-US" sz="1800" dirty="0" smtClean="0">
              <a:latin typeface="Arial Narrow" pitchFamily="34" charset="0"/>
            </a:endParaRPr>
          </a:p>
          <a:p>
            <a:pPr>
              <a:buFont typeface="Wingdings" pitchFamily="2" charset="2"/>
              <a:buChar char="Ø"/>
            </a:pP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L’essentiel</a:t>
            </a:r>
            <a:r>
              <a:rPr lang="en-US" sz="1800" b="1" dirty="0" smtClean="0">
                <a:solidFill>
                  <a:srgbClr val="008000"/>
                </a:solidFill>
                <a:latin typeface="Arial Narrow" pitchFamily="34" charset="0"/>
              </a:rPr>
              <a:t> de la masse du proton </a:t>
            </a:r>
            <a:r>
              <a:rPr lang="en-US" sz="1800" b="1" dirty="0" err="1" smtClean="0">
                <a:solidFill>
                  <a:srgbClr val="008000"/>
                </a:solidFill>
                <a:latin typeface="Arial Narrow" pitchFamily="34" charset="0"/>
              </a:rPr>
              <a:t>vient</a:t>
            </a:r>
            <a:r>
              <a:rPr lang="en-US" sz="1800" b="1" dirty="0" smtClean="0">
                <a:solidFill>
                  <a:srgbClr val="008000"/>
                </a:solidFill>
                <a:latin typeface="Arial Narrow" pitchFamily="34" charset="0"/>
              </a:rPr>
              <a:t> de </a:t>
            </a:r>
            <a:r>
              <a:rPr lang="en-US" sz="1800" b="1" dirty="0" err="1" smtClean="0">
                <a:solidFill>
                  <a:srgbClr val="008000"/>
                </a:solidFill>
                <a:latin typeface="Arial Narrow" pitchFamily="34" charset="0"/>
              </a:rPr>
              <a:t>l’énergie</a:t>
            </a:r>
            <a:r>
              <a:rPr lang="en-US" sz="1800" b="1" dirty="0" smtClean="0">
                <a:solidFill>
                  <a:srgbClr val="008000"/>
                </a:solidFill>
                <a:latin typeface="Arial Narrow" pitchFamily="34" charset="0"/>
              </a:rPr>
              <a:t> des gluons </a:t>
            </a:r>
          </a:p>
          <a:p>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liant</a:t>
            </a:r>
            <a:r>
              <a:rPr lang="en-US" sz="1800" b="1" dirty="0" smtClean="0">
                <a:solidFill>
                  <a:srgbClr val="008000"/>
                </a:solidFill>
                <a:latin typeface="Arial Narrow" pitchFamily="34" charset="0"/>
              </a:rPr>
              <a:t> les quarks entre </a:t>
            </a:r>
            <a:r>
              <a:rPr lang="en-US" sz="1800" b="1" dirty="0" err="1" smtClean="0">
                <a:solidFill>
                  <a:srgbClr val="008000"/>
                </a:solidFill>
                <a:latin typeface="Arial Narrow" pitchFamily="34" charset="0"/>
              </a:rPr>
              <a:t>eux</a:t>
            </a:r>
            <a:r>
              <a:rPr lang="en-US" sz="1800" b="1" dirty="0" smtClean="0">
                <a:solidFill>
                  <a:srgbClr val="008000"/>
                </a:solidFill>
                <a:latin typeface="Arial Narrow" pitchFamily="34" charset="0"/>
              </a:rPr>
              <a:t> ! </a:t>
            </a:r>
          </a:p>
          <a:p>
            <a:pPr>
              <a:buFont typeface="Wingdings" pitchFamily="2" charset="2"/>
              <a:buChar char="Ø"/>
            </a:pPr>
            <a:r>
              <a:rPr lang="en-US" sz="1800" b="1" dirty="0" smtClean="0">
                <a:solidFill>
                  <a:srgbClr val="FF0000"/>
                </a:solidFill>
                <a:latin typeface="Arial Narrow" pitchFamily="34" charset="0"/>
              </a:rPr>
              <a:t> Le boson de Higgs </a:t>
            </a:r>
            <a:r>
              <a:rPr lang="en-US" sz="1800" b="1" dirty="0" err="1" smtClean="0">
                <a:solidFill>
                  <a:srgbClr val="FF0000"/>
                </a:solidFill>
                <a:latin typeface="Arial Narrow" pitchFamily="34" charset="0"/>
              </a:rPr>
              <a:t>n’est</a:t>
            </a:r>
            <a:r>
              <a:rPr lang="en-US" sz="1800" b="1" dirty="0" smtClean="0">
                <a:solidFill>
                  <a:srgbClr val="FF0000"/>
                </a:solidFill>
                <a:latin typeface="Arial Narrow" pitchFamily="34" charset="0"/>
              </a:rPr>
              <a:t> pas </a:t>
            </a:r>
            <a:r>
              <a:rPr lang="en-US" sz="1100" b="1" dirty="0" smtClean="0">
                <a:solidFill>
                  <a:srgbClr val="FF0000"/>
                </a:solidFill>
                <a:latin typeface="Arial Narrow" pitchFamily="34" charset="0"/>
              </a:rPr>
              <a:t>(</a:t>
            </a:r>
            <a:r>
              <a:rPr lang="en-US" sz="1100" b="1" dirty="0" err="1" smtClean="0">
                <a:solidFill>
                  <a:srgbClr val="FF0000"/>
                </a:solidFill>
                <a:latin typeface="Arial Narrow" pitchFamily="34" charset="0"/>
              </a:rPr>
              <a:t>directement</a:t>
            </a:r>
            <a:r>
              <a:rPr lang="en-US" sz="1100" b="1" dirty="0" smtClean="0">
                <a:solidFill>
                  <a:srgbClr val="FF0000"/>
                </a:solidFill>
                <a:latin typeface="Arial Narrow" pitchFamily="34" charset="0"/>
              </a:rPr>
              <a:t>)</a:t>
            </a:r>
            <a:r>
              <a:rPr lang="en-US" sz="900" b="1" dirty="0" smtClean="0">
                <a:solidFill>
                  <a:srgbClr val="FF0000"/>
                </a:solidFill>
                <a:latin typeface="Arial Narrow" pitchFamily="34" charset="0"/>
              </a:rPr>
              <a:t> </a:t>
            </a:r>
            <a:r>
              <a:rPr lang="en-US" sz="1800" b="1" dirty="0" err="1" smtClean="0">
                <a:solidFill>
                  <a:srgbClr val="FF0000"/>
                </a:solidFill>
                <a:latin typeface="Arial Narrow" pitchFamily="34" charset="0"/>
              </a:rPr>
              <a:t>responsable</a:t>
            </a:r>
            <a:r>
              <a:rPr lang="en-US" sz="1800" b="1" dirty="0" smtClean="0">
                <a:solidFill>
                  <a:srgbClr val="FF0000"/>
                </a:solidFill>
                <a:latin typeface="Arial Narrow" pitchFamily="34" charset="0"/>
              </a:rPr>
              <a:t> </a:t>
            </a:r>
            <a:r>
              <a:rPr lang="en-US" sz="900" b="1" dirty="0" smtClean="0">
                <a:solidFill>
                  <a:srgbClr val="FF0000"/>
                </a:solidFill>
                <a:latin typeface="Arial Narrow" pitchFamily="34" charset="0"/>
              </a:rPr>
              <a:t>(</a:t>
            </a:r>
            <a:r>
              <a:rPr lang="en-US" sz="1800" b="1" dirty="0" smtClean="0">
                <a:solidFill>
                  <a:srgbClr val="FF0000"/>
                </a:solidFill>
                <a:latin typeface="Arial Narrow" pitchFamily="34" charset="0"/>
              </a:rPr>
              <a:t>de </a:t>
            </a:r>
            <a:r>
              <a:rPr lang="en-US" sz="1800" b="1" dirty="0" err="1" smtClean="0">
                <a:solidFill>
                  <a:srgbClr val="FF0000"/>
                </a:solidFill>
                <a:latin typeface="Arial Narrow" pitchFamily="34" charset="0"/>
              </a:rPr>
              <a:t>notre</a:t>
            </a:r>
            <a:r>
              <a:rPr lang="en-US" sz="1800" b="1" dirty="0" smtClean="0">
                <a:solidFill>
                  <a:srgbClr val="FF0000"/>
                </a:solidFill>
                <a:latin typeface="Arial Narrow" pitchFamily="34" charset="0"/>
              </a:rPr>
              <a:t> masse !</a:t>
            </a:r>
          </a:p>
        </p:txBody>
      </p:sp>
      <p:sp>
        <p:nvSpPr>
          <p:cNvPr id="7" name="ZoneTexte 6"/>
          <p:cNvSpPr txBox="1"/>
          <p:nvPr/>
        </p:nvSpPr>
        <p:spPr>
          <a:xfrm>
            <a:off x="539552" y="4077072"/>
            <a:ext cx="8136904" cy="2308324"/>
          </a:xfrm>
          <a:prstGeom prst="rect">
            <a:avLst/>
          </a:prstGeom>
          <a:noFill/>
        </p:spPr>
        <p:txBody>
          <a:bodyPr wrap="square" rtlCol="0">
            <a:spAutoFit/>
          </a:bodyPr>
          <a:lstStyle/>
          <a:p>
            <a:pPr algn="ctr"/>
            <a:r>
              <a:rPr lang="en-US" sz="1800" b="1" dirty="0" err="1" smtClean="0">
                <a:solidFill>
                  <a:srgbClr val="0066FF"/>
                </a:solidFill>
                <a:latin typeface="Arial Narrow" pitchFamily="34" charset="0"/>
              </a:rPr>
              <a:t>Mais</a:t>
            </a:r>
            <a:r>
              <a:rPr lang="en-US" sz="1800" b="1" dirty="0" smtClean="0">
                <a:solidFill>
                  <a:srgbClr val="0066FF"/>
                </a:solidFill>
                <a:latin typeface="Arial Narrow" pitchFamily="34" charset="0"/>
              </a:rPr>
              <a:t> le Higgs </a:t>
            </a:r>
            <a:r>
              <a:rPr lang="en-US" sz="1800" b="1" dirty="0" err="1" smtClean="0">
                <a:solidFill>
                  <a:srgbClr val="0066FF"/>
                </a:solidFill>
                <a:latin typeface="Arial Narrow" pitchFamily="34" charset="0"/>
              </a:rPr>
              <a:t>est</a:t>
            </a:r>
            <a:r>
              <a:rPr lang="en-US" sz="1800" b="1" dirty="0" smtClean="0">
                <a:solidFill>
                  <a:srgbClr val="0066FF"/>
                </a:solidFill>
                <a:latin typeface="Arial Narrow" pitchFamily="34" charset="0"/>
              </a:rPr>
              <a:t> </a:t>
            </a:r>
            <a:r>
              <a:rPr lang="en-US" sz="1800" b="1" dirty="0" err="1" smtClean="0">
                <a:solidFill>
                  <a:srgbClr val="0066FF"/>
                </a:solidFill>
                <a:latin typeface="Arial Narrow" pitchFamily="34" charset="0"/>
              </a:rPr>
              <a:t>fondamental</a:t>
            </a:r>
            <a:r>
              <a:rPr lang="en-US" sz="1800" b="1" dirty="0" smtClean="0">
                <a:solidFill>
                  <a:srgbClr val="0066FF"/>
                </a:solidFill>
                <a:latin typeface="Arial Narrow" pitchFamily="34" charset="0"/>
              </a:rPr>
              <a:t> pour </a:t>
            </a:r>
            <a:r>
              <a:rPr lang="en-US" sz="1800" b="1" dirty="0" err="1" smtClean="0">
                <a:solidFill>
                  <a:srgbClr val="0066FF"/>
                </a:solidFill>
                <a:latin typeface="Arial Narrow" pitchFamily="34" charset="0"/>
              </a:rPr>
              <a:t>notre</a:t>
            </a:r>
            <a:r>
              <a:rPr lang="en-US" sz="1800" b="1" dirty="0" smtClean="0">
                <a:solidFill>
                  <a:srgbClr val="0066FF"/>
                </a:solidFill>
                <a:latin typeface="Arial Narrow" pitchFamily="34" charset="0"/>
              </a:rPr>
              <a:t> existence !</a:t>
            </a:r>
          </a:p>
          <a:p>
            <a:pPr>
              <a:buFont typeface="Wingdings" pitchFamily="2" charset="2"/>
              <a:buChar char="§"/>
            </a:pPr>
            <a:r>
              <a:rPr lang="en-US" sz="1800" dirty="0" smtClean="0">
                <a:latin typeface="Arial Narrow" pitchFamily="34" charset="0"/>
              </a:rPr>
              <a:t> Sans </a:t>
            </a:r>
            <a:r>
              <a:rPr lang="en-US" sz="1800" dirty="0" err="1" smtClean="0">
                <a:latin typeface="Arial Narrow" pitchFamily="34" charset="0"/>
              </a:rPr>
              <a:t>mécanisme</a:t>
            </a:r>
            <a:r>
              <a:rPr lang="en-US" sz="1800" dirty="0" smtClean="0">
                <a:latin typeface="Arial Narrow" pitchFamily="34" charset="0"/>
              </a:rPr>
              <a:t> de Higgs, </a:t>
            </a:r>
            <a:r>
              <a:rPr lang="en-US" sz="1800" dirty="0" smtClean="0">
                <a:latin typeface="Arial Narrow" pitchFamily="34" charset="0"/>
                <a:sym typeface="Symbol"/>
              </a:rPr>
              <a:t>le proton </a:t>
            </a:r>
            <a:r>
              <a:rPr lang="en-US" sz="1800" dirty="0" err="1" smtClean="0">
                <a:latin typeface="Arial Narrow" pitchFamily="34" charset="0"/>
                <a:sym typeface="Symbol"/>
              </a:rPr>
              <a:t>est</a:t>
            </a:r>
            <a:r>
              <a:rPr lang="en-US" sz="1800" dirty="0" smtClean="0">
                <a:latin typeface="Arial Narrow" pitchFamily="34" charset="0"/>
                <a:sym typeface="Symbol"/>
              </a:rPr>
              <a:t> instable  </a:t>
            </a:r>
            <a:r>
              <a:rPr lang="en-US" sz="1800" b="1" dirty="0" smtClean="0">
                <a:latin typeface="Arial Narrow" pitchFamily="34" charset="0"/>
                <a:sym typeface="Symbol"/>
              </a:rPr>
              <a:t>pas </a:t>
            </a:r>
            <a:r>
              <a:rPr lang="en-US" sz="1800" b="1" dirty="0" err="1" smtClean="0">
                <a:latin typeface="Arial Narrow" pitchFamily="34" charset="0"/>
                <a:sym typeface="Symbol"/>
              </a:rPr>
              <a:t>d’hydrogène</a:t>
            </a:r>
            <a:r>
              <a:rPr lang="en-US" sz="1800" b="1" dirty="0" smtClean="0">
                <a:latin typeface="Arial Narrow" pitchFamily="34" charset="0"/>
                <a:sym typeface="Symbol"/>
              </a:rPr>
              <a:t>, </a:t>
            </a:r>
            <a:r>
              <a:rPr lang="en-US" sz="1800" b="1" dirty="0" err="1" smtClean="0">
                <a:latin typeface="Arial Narrow" pitchFamily="34" charset="0"/>
                <a:sym typeface="Symbol"/>
              </a:rPr>
              <a:t>donc</a:t>
            </a:r>
            <a:r>
              <a:rPr lang="en-US" sz="1800" b="1" dirty="0" smtClean="0">
                <a:latin typeface="Arial Narrow" pitchFamily="34" charset="0"/>
                <a:sym typeface="Symbol"/>
              </a:rPr>
              <a:t> pas </a:t>
            </a:r>
            <a:r>
              <a:rPr lang="en-US" sz="1800" b="1" dirty="0" err="1" smtClean="0">
                <a:latin typeface="Arial Narrow" pitchFamily="34" charset="0"/>
                <a:sym typeface="Symbol"/>
              </a:rPr>
              <a:t>d’eau</a:t>
            </a:r>
            <a:r>
              <a:rPr lang="en-US" sz="1800" b="1" dirty="0" smtClean="0">
                <a:latin typeface="Arial Narrow" pitchFamily="34" charset="0"/>
                <a:sym typeface="Symbol"/>
              </a:rPr>
              <a:t> !</a:t>
            </a:r>
          </a:p>
          <a:p>
            <a:endParaRPr lang="en-US" sz="1800" dirty="0" smtClean="0">
              <a:latin typeface="Arial Narrow" pitchFamily="34" charset="0"/>
              <a:sym typeface="Symbol"/>
            </a:endParaRPr>
          </a:p>
          <a:p>
            <a:pPr>
              <a:buFont typeface="Wingdings" pitchFamily="2" charset="2"/>
              <a:buChar char="§"/>
            </a:pPr>
            <a:r>
              <a:rPr lang="en-US" sz="1800" dirty="0" smtClean="0">
                <a:latin typeface="Arial Narrow" pitchFamily="34" charset="0"/>
                <a:sym typeface="Symbol"/>
              </a:rPr>
              <a:t> Le Soleil “</a:t>
            </a:r>
            <a:r>
              <a:rPr lang="en-US" sz="1800" dirty="0" err="1" smtClean="0">
                <a:latin typeface="Arial Narrow" pitchFamily="34" charset="0"/>
                <a:sym typeface="Symbol"/>
              </a:rPr>
              <a:t>brûle</a:t>
            </a:r>
            <a:r>
              <a:rPr lang="en-US" sz="1800" dirty="0" smtClean="0">
                <a:latin typeface="Arial Narrow" pitchFamily="34" charset="0"/>
                <a:sym typeface="Symbol"/>
              </a:rPr>
              <a:t>” </a:t>
            </a:r>
            <a:r>
              <a:rPr lang="en-US" sz="1800" dirty="0" err="1" smtClean="0">
                <a:latin typeface="Arial Narrow" pitchFamily="34" charset="0"/>
                <a:sym typeface="Symbol"/>
              </a:rPr>
              <a:t>lentement</a:t>
            </a:r>
            <a:r>
              <a:rPr lang="en-US" sz="1800" dirty="0" smtClean="0">
                <a:latin typeface="Arial Narrow" pitchFamily="34" charset="0"/>
                <a:sym typeface="Symbol"/>
              </a:rPr>
              <a:t> en raison de la masse </a:t>
            </a:r>
            <a:r>
              <a:rPr lang="en-US" sz="1800" dirty="0" err="1" smtClean="0">
                <a:latin typeface="Arial Narrow" pitchFamily="34" charset="0"/>
                <a:sym typeface="Symbol"/>
              </a:rPr>
              <a:t>élevée</a:t>
            </a:r>
            <a:r>
              <a:rPr lang="en-US" sz="1800" dirty="0" smtClean="0">
                <a:latin typeface="Arial Narrow" pitchFamily="34" charset="0"/>
                <a:sym typeface="Symbol"/>
              </a:rPr>
              <a:t> des bosons W. </a:t>
            </a:r>
          </a:p>
          <a:p>
            <a:pPr>
              <a:buFont typeface="Wingdings" pitchFamily="2" charset="2"/>
              <a:buChar char="§"/>
            </a:pPr>
            <a:endParaRPr lang="en-US" sz="1800" dirty="0" smtClean="0">
              <a:latin typeface="Arial Narrow" pitchFamily="34" charset="0"/>
              <a:sym typeface="Symbol"/>
            </a:endParaRPr>
          </a:p>
          <a:p>
            <a:pPr>
              <a:buFont typeface="Wingdings" pitchFamily="2" charset="2"/>
              <a:buChar char="§"/>
            </a:pPr>
            <a:endParaRPr lang="en-US" sz="1800" dirty="0" smtClean="0">
              <a:latin typeface="Arial Narrow" pitchFamily="34" charset="0"/>
              <a:sym typeface="Symbol"/>
            </a:endParaRPr>
          </a:p>
          <a:p>
            <a:r>
              <a:rPr lang="en-US" sz="1800" b="1" dirty="0" smtClean="0">
                <a:latin typeface="Arial Narrow" pitchFamily="34" charset="0"/>
                <a:sym typeface="Symbol"/>
              </a:rPr>
              <a:t>        		Sans Higgs, </a:t>
            </a:r>
            <a:r>
              <a:rPr lang="en-US" sz="1800" b="1" dirty="0" err="1" smtClean="0">
                <a:latin typeface="Arial Narrow" pitchFamily="34" charset="0"/>
                <a:sym typeface="Symbol"/>
              </a:rPr>
              <a:t>m</a:t>
            </a:r>
            <a:r>
              <a:rPr lang="en-US" sz="1800" b="1" baseline="-25000" dirty="0" err="1" smtClean="0">
                <a:latin typeface="Arial Narrow" pitchFamily="34" charset="0"/>
                <a:sym typeface="Symbol"/>
              </a:rPr>
              <a:t>W</a:t>
            </a:r>
            <a:r>
              <a:rPr lang="en-US" sz="1800" b="1" dirty="0" smtClean="0">
                <a:latin typeface="Arial Narrow" pitchFamily="34" charset="0"/>
                <a:sym typeface="Symbol"/>
              </a:rPr>
              <a:t>=0  plus de Soleil de </a:t>
            </a:r>
            <a:r>
              <a:rPr lang="en-US" sz="1800" b="1" dirty="0" err="1" smtClean="0">
                <a:latin typeface="Arial Narrow" pitchFamily="34" charset="0"/>
                <a:sym typeface="Symbol"/>
              </a:rPr>
              <a:t>nos</a:t>
            </a:r>
            <a:r>
              <a:rPr lang="en-US" sz="1800" b="1" dirty="0" smtClean="0">
                <a:latin typeface="Arial Narrow" pitchFamily="34" charset="0"/>
                <a:sym typeface="Symbol"/>
              </a:rPr>
              <a:t> </a:t>
            </a:r>
            <a:r>
              <a:rPr lang="en-US" sz="1800" b="1" dirty="0" err="1" smtClean="0">
                <a:latin typeface="Arial Narrow" pitchFamily="34" charset="0"/>
                <a:sym typeface="Symbol"/>
              </a:rPr>
              <a:t>jours</a:t>
            </a:r>
            <a:r>
              <a:rPr lang="en-US" sz="1800" b="1" dirty="0" smtClean="0">
                <a:latin typeface="Arial Narrow" pitchFamily="34" charset="0"/>
                <a:sym typeface="Symbol"/>
              </a:rPr>
              <a:t> !</a:t>
            </a:r>
            <a:br>
              <a:rPr lang="en-US" sz="1800" b="1" dirty="0" smtClean="0">
                <a:latin typeface="Arial Narrow" pitchFamily="34" charset="0"/>
                <a:sym typeface="Symbol"/>
              </a:rPr>
            </a:br>
            <a:r>
              <a:rPr lang="en-US" sz="1800" b="1" dirty="0" smtClean="0">
                <a:latin typeface="Arial Narrow" pitchFamily="34" charset="0"/>
                <a:sym typeface="Symbol"/>
              </a:rPr>
              <a:t>		          </a:t>
            </a:r>
            <a:r>
              <a:rPr lang="en-US" sz="1600" dirty="0" smtClean="0">
                <a:latin typeface="Arial Narrow" pitchFamily="34" charset="0"/>
                <a:sym typeface="Symbol"/>
              </a:rPr>
              <a:t>(</a:t>
            </a:r>
            <a:r>
              <a:rPr lang="en-US" sz="1600" dirty="0" err="1" smtClean="0">
                <a:latin typeface="Arial Narrow" pitchFamily="34" charset="0"/>
                <a:sym typeface="Symbol"/>
              </a:rPr>
              <a:t>il</a:t>
            </a:r>
            <a:r>
              <a:rPr lang="en-US" sz="1600" dirty="0" smtClean="0">
                <a:latin typeface="Arial Narrow" pitchFamily="34" charset="0"/>
                <a:sym typeface="Symbol"/>
              </a:rPr>
              <a:t> </a:t>
            </a:r>
            <a:r>
              <a:rPr lang="en-US" sz="1600" dirty="0" err="1" smtClean="0">
                <a:latin typeface="Arial Narrow" pitchFamily="34" charset="0"/>
                <a:sym typeface="Symbol"/>
              </a:rPr>
              <a:t>aurait</a:t>
            </a:r>
            <a:r>
              <a:rPr lang="en-US" sz="1600" dirty="0" smtClean="0">
                <a:latin typeface="Arial Narrow" pitchFamily="34" charset="0"/>
                <a:sym typeface="Symbol"/>
              </a:rPr>
              <a:t> consommé </a:t>
            </a:r>
            <a:r>
              <a:rPr lang="en-US" sz="1600" dirty="0" err="1" smtClean="0">
                <a:latin typeface="Arial Narrow" pitchFamily="34" charset="0"/>
                <a:sym typeface="Symbol"/>
              </a:rPr>
              <a:t>toutes</a:t>
            </a:r>
            <a:r>
              <a:rPr lang="en-US" sz="1600" dirty="0" smtClean="0">
                <a:latin typeface="Arial Narrow" pitchFamily="34" charset="0"/>
                <a:sym typeface="Symbol"/>
              </a:rPr>
              <a:t> </a:t>
            </a:r>
            <a:r>
              <a:rPr lang="en-US" sz="1600" dirty="0" err="1" smtClean="0">
                <a:latin typeface="Arial Narrow" pitchFamily="34" charset="0"/>
                <a:sym typeface="Symbol"/>
              </a:rPr>
              <a:t>ces</a:t>
            </a:r>
            <a:r>
              <a:rPr lang="en-US" sz="1600" dirty="0" smtClean="0">
                <a:latin typeface="Arial Narrow" pitchFamily="34" charset="0"/>
                <a:sym typeface="Symbol"/>
              </a:rPr>
              <a:t> </a:t>
            </a:r>
            <a:r>
              <a:rPr lang="en-US" sz="1600" dirty="0" err="1" smtClean="0">
                <a:latin typeface="Arial Narrow" pitchFamily="34" charset="0"/>
                <a:sym typeface="Symbol"/>
              </a:rPr>
              <a:t>réserves</a:t>
            </a:r>
            <a:r>
              <a:rPr lang="en-US" sz="1600" dirty="0" smtClean="0">
                <a:latin typeface="Arial Narrow" pitchFamily="34" charset="0"/>
                <a:sym typeface="Symbol"/>
              </a:rPr>
              <a:t>…) !</a:t>
            </a:r>
            <a:endParaRPr lang="en-US" sz="1800" dirty="0">
              <a:latin typeface="Arial Narrow" pitchFamily="34" charset="0"/>
            </a:endParaRPr>
          </a:p>
        </p:txBody>
      </p:sp>
      <p:pic>
        <p:nvPicPr>
          <p:cNvPr id="128002" name="Picture 2"/>
          <p:cNvPicPr>
            <a:picLocks noChangeAspect="1" noChangeArrowheads="1"/>
          </p:cNvPicPr>
          <p:nvPr/>
        </p:nvPicPr>
        <p:blipFill>
          <a:blip r:embed="rId3" cstate="print"/>
          <a:srcRect/>
          <a:stretch>
            <a:fillRect/>
          </a:stretch>
        </p:blipFill>
        <p:spPr bwMode="auto">
          <a:xfrm>
            <a:off x="7321996" y="4704547"/>
            <a:ext cx="1714500" cy="1676781"/>
          </a:xfrm>
          <a:prstGeom prst="rect">
            <a:avLst/>
          </a:prstGeom>
          <a:noFill/>
          <a:ln w="9525">
            <a:noFill/>
            <a:miter lim="800000"/>
            <a:headEnd/>
            <a:tailEnd/>
          </a:ln>
        </p:spPr>
      </p:pic>
      <p:sp>
        <p:nvSpPr>
          <p:cNvPr id="9" name="ZoneTexte 8"/>
          <p:cNvSpPr txBox="1"/>
          <p:nvPr/>
        </p:nvSpPr>
        <p:spPr>
          <a:xfrm>
            <a:off x="2843808" y="5301208"/>
            <a:ext cx="2880320" cy="369332"/>
          </a:xfrm>
          <a:prstGeom prst="rect">
            <a:avLst/>
          </a:prstGeom>
          <a:noFill/>
        </p:spPr>
        <p:txBody>
          <a:bodyPr wrap="square" rtlCol="0">
            <a:spAutoFit/>
          </a:bodyPr>
          <a:lstStyle/>
          <a:p>
            <a:r>
              <a:rPr lang="en-US" sz="1800" dirty="0" smtClean="0">
                <a:latin typeface="Arial Narrow" pitchFamily="34" charset="0"/>
              </a:rPr>
              <a:t>p + p </a:t>
            </a:r>
            <a:r>
              <a:rPr lang="en-US" sz="1800" dirty="0" smtClean="0">
                <a:latin typeface="Arial Narrow" pitchFamily="34" charset="0"/>
                <a:sym typeface="Symbol"/>
              </a:rPr>
              <a:t> deuterium (</a:t>
            </a:r>
            <a:r>
              <a:rPr lang="en-US" sz="1800" dirty="0" err="1" smtClean="0">
                <a:latin typeface="Arial Narrow" pitchFamily="34" charset="0"/>
                <a:sym typeface="Symbol"/>
              </a:rPr>
              <a:t>pn</a:t>
            </a:r>
            <a:r>
              <a:rPr lang="en-US" sz="1800" dirty="0" smtClean="0">
                <a:latin typeface="Arial Narrow" pitchFamily="34" charset="0"/>
                <a:sym typeface="Symbol"/>
              </a:rPr>
              <a:t>) + e + </a:t>
            </a:r>
            <a:endParaRPr lang="en-US" sz="18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checkerboard(across)">
                                      <p:cBhvr>
                                        <p:cTn id="7" dur="500"/>
                                        <p:tgtEl>
                                          <p:spTgt spid="6">
                                            <p:txEl>
                                              <p:pRg st="4" end="4"/>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6">
                                            <p:txEl>
                                              <p:pRg st="5" end="5"/>
                                            </p:txEl>
                                          </p:spTgt>
                                        </p:tgtEl>
                                        <p:attrNameLst>
                                          <p:attrName>style.visibility</p:attrName>
                                        </p:attrNameLst>
                                      </p:cBhvr>
                                      <p:to>
                                        <p:strVal val="visible"/>
                                      </p:to>
                                    </p:set>
                                    <p:animEffect transition="in" filter="checkerboard(across)">
                                      <p:cBhvr>
                                        <p:cTn id="10" dur="500"/>
                                        <p:tgtEl>
                                          <p:spTgt spid="6">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Effect transition="in" filter="checkerboard(across)">
                                      <p:cBhvr>
                                        <p:cTn id="15" dur="500"/>
                                        <p:tgtEl>
                                          <p:spTgt spid="6">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8002"/>
                                        </p:tgtEl>
                                        <p:attrNameLst>
                                          <p:attrName>style.visibility</p:attrName>
                                        </p:attrNameLst>
                                      </p:cBhvr>
                                      <p:to>
                                        <p:strVal val="visible"/>
                                      </p:to>
                                    </p:set>
                                    <p:animEffect transition="in" filter="fade">
                                      <p:cBhvr>
                                        <p:cTn id="30" dur="1000"/>
                                        <p:tgtEl>
                                          <p:spTgt spid="128002"/>
                                        </p:tgtEl>
                                      </p:cBhvr>
                                    </p:animEffect>
                                    <p:anim calcmode="lin" valueType="num">
                                      <p:cBhvr>
                                        <p:cTn id="31" dur="1000" fill="hold"/>
                                        <p:tgtEl>
                                          <p:spTgt spid="128002"/>
                                        </p:tgtEl>
                                        <p:attrNameLst>
                                          <p:attrName>ppt_x</p:attrName>
                                        </p:attrNameLst>
                                      </p:cBhvr>
                                      <p:tavLst>
                                        <p:tav tm="0">
                                          <p:val>
                                            <p:strVal val="#ppt_x"/>
                                          </p:val>
                                        </p:tav>
                                        <p:tav tm="100000">
                                          <p:val>
                                            <p:strVal val="#ppt_x"/>
                                          </p:val>
                                        </p:tav>
                                      </p:tavLst>
                                    </p:anim>
                                    <p:anim calcmode="lin" valueType="num">
                                      <p:cBhvr>
                                        <p:cTn id="32" dur="1000" fill="hold"/>
                                        <p:tgtEl>
                                          <p:spTgt spid="12800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Interlude : Masse et Energie </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35</a:t>
            </a:fld>
            <a:endParaRPr lang="fr-FR"/>
          </a:p>
        </p:txBody>
      </p:sp>
      <p:sp>
        <p:nvSpPr>
          <p:cNvPr id="5" name="ZoneTexte 4"/>
          <p:cNvSpPr txBox="1"/>
          <p:nvPr/>
        </p:nvSpPr>
        <p:spPr>
          <a:xfrm>
            <a:off x="1345708" y="576816"/>
            <a:ext cx="6610668" cy="1323439"/>
          </a:xfrm>
          <a:prstGeom prst="rect">
            <a:avLst/>
          </a:prstGeom>
          <a:noFill/>
        </p:spPr>
        <p:txBody>
          <a:bodyPr wrap="square" rtlCol="0">
            <a:spAutoFit/>
          </a:bodyPr>
          <a:lstStyle/>
          <a:p>
            <a:pPr algn="ctr"/>
            <a:r>
              <a:rPr lang="fr-FR" sz="2000" b="1" dirty="0" smtClean="0">
                <a:latin typeface="Arial Narrow" pitchFamily="34" charset="0"/>
                <a:sym typeface="Symbol"/>
              </a:rPr>
              <a:t> Les particules élémentaires sont très légères </a:t>
            </a:r>
            <a:r>
              <a:rPr lang="fr-FR" sz="2000" dirty="0" smtClean="0">
                <a:latin typeface="Arial Narrow" pitchFamily="34" charset="0"/>
                <a:sym typeface="Symbol"/>
              </a:rPr>
              <a:t/>
            </a:r>
            <a:br>
              <a:rPr lang="fr-FR" sz="2000" dirty="0" smtClean="0">
                <a:latin typeface="Arial Narrow" pitchFamily="34" charset="0"/>
                <a:sym typeface="Symbol"/>
              </a:rPr>
            </a:br>
            <a:r>
              <a:rPr lang="fr-FR" sz="2000" dirty="0" smtClean="0">
                <a:latin typeface="Arial Narrow" pitchFamily="34" charset="0"/>
                <a:sym typeface="Symbol"/>
              </a:rPr>
              <a:t>  (1 </a:t>
            </a:r>
            <a:r>
              <a:rPr lang="fr-FR" sz="2000" dirty="0" err="1" smtClean="0">
                <a:latin typeface="Arial Narrow" pitchFamily="34" charset="0"/>
                <a:sym typeface="Symbol"/>
              </a:rPr>
              <a:t>electron</a:t>
            </a:r>
            <a:r>
              <a:rPr lang="fr-FR" sz="2000" dirty="0" smtClean="0">
                <a:latin typeface="Arial Narrow" pitchFamily="34" charset="0"/>
                <a:sym typeface="Symbol"/>
              </a:rPr>
              <a:t> pèse 9.1 x 10</a:t>
            </a:r>
            <a:r>
              <a:rPr lang="fr-FR" sz="2000" baseline="30000" dirty="0" smtClean="0">
                <a:latin typeface="Arial Narrow" pitchFamily="34" charset="0"/>
                <a:sym typeface="Symbol"/>
              </a:rPr>
              <a:t>-31</a:t>
            </a:r>
            <a:r>
              <a:rPr lang="fr-FR" sz="2000" dirty="0" smtClean="0">
                <a:latin typeface="Arial Narrow" pitchFamily="34" charset="0"/>
                <a:sym typeface="Symbol"/>
              </a:rPr>
              <a:t> kg !! Un proton pèse 1.7x10</a:t>
            </a:r>
            <a:r>
              <a:rPr lang="fr-FR" sz="2000" baseline="30000" dirty="0" smtClean="0">
                <a:latin typeface="Arial Narrow" pitchFamily="34" charset="0"/>
                <a:sym typeface="Symbol"/>
              </a:rPr>
              <a:t>-27</a:t>
            </a:r>
            <a:r>
              <a:rPr lang="fr-FR" sz="2000" dirty="0" smtClean="0">
                <a:latin typeface="Arial Narrow" pitchFamily="34" charset="0"/>
                <a:sym typeface="Symbol"/>
              </a:rPr>
              <a:t> kg !!!):</a:t>
            </a:r>
          </a:p>
          <a:p>
            <a:r>
              <a:rPr lang="fr-FR" sz="2000" b="1" dirty="0" smtClean="0">
                <a:solidFill>
                  <a:srgbClr val="FF0000"/>
                </a:solidFill>
                <a:latin typeface="Arial Narrow" pitchFamily="34" charset="0"/>
                <a:sym typeface="Symbol"/>
              </a:rPr>
              <a:t>   les unités courantes (le kilogramme, etc. ) ne conviennent pas </a:t>
            </a:r>
          </a:p>
          <a:p>
            <a:r>
              <a:rPr lang="fr-FR" sz="2000" dirty="0" smtClean="0">
                <a:latin typeface="Arial Narrow" pitchFamily="34" charset="0"/>
                <a:sym typeface="Symbol"/>
              </a:rPr>
              <a:t>     choix adapté à la discipline.</a:t>
            </a:r>
          </a:p>
        </p:txBody>
      </p:sp>
      <p:sp>
        <p:nvSpPr>
          <p:cNvPr id="6" name="ZoneTexte 5"/>
          <p:cNvSpPr txBox="1"/>
          <p:nvPr/>
        </p:nvSpPr>
        <p:spPr>
          <a:xfrm>
            <a:off x="251520" y="1942926"/>
            <a:ext cx="4680520" cy="400110"/>
          </a:xfrm>
          <a:prstGeom prst="rect">
            <a:avLst/>
          </a:prstGeom>
          <a:noFill/>
        </p:spPr>
        <p:txBody>
          <a:bodyPr wrap="square" rtlCol="0">
            <a:spAutoFit/>
          </a:bodyPr>
          <a:lstStyle/>
          <a:p>
            <a:r>
              <a:rPr lang="fr-FR" sz="2000" dirty="0" smtClean="0">
                <a:latin typeface="Arial Narrow" pitchFamily="34" charset="0"/>
                <a:sym typeface="Symbol"/>
              </a:rPr>
              <a:t> Tirer partie de la relation  célèbre  </a:t>
            </a:r>
            <a:endParaRPr lang="fr-FR" sz="2000" dirty="0">
              <a:latin typeface="Arial Narrow" pitchFamily="34" charset="0"/>
            </a:endParaRPr>
          </a:p>
        </p:txBody>
      </p:sp>
      <p:sp>
        <p:nvSpPr>
          <p:cNvPr id="7" name="ZoneTexte 6"/>
          <p:cNvSpPr txBox="1"/>
          <p:nvPr/>
        </p:nvSpPr>
        <p:spPr>
          <a:xfrm>
            <a:off x="5079732" y="1870918"/>
            <a:ext cx="1316386" cy="523220"/>
          </a:xfrm>
          <a:prstGeom prst="rect">
            <a:avLst/>
          </a:prstGeom>
          <a:noFill/>
        </p:spPr>
        <p:txBody>
          <a:bodyPr wrap="none" rtlCol="0">
            <a:spAutoFit/>
          </a:bodyPr>
          <a:lstStyle/>
          <a:p>
            <a:r>
              <a:rPr lang="fr-FR" sz="2800" b="1" dirty="0" smtClean="0">
                <a:solidFill>
                  <a:srgbClr val="FF0000"/>
                </a:solidFill>
                <a:latin typeface="Arial Narrow" pitchFamily="34" charset="0"/>
              </a:rPr>
              <a:t>E</a:t>
            </a:r>
            <a:r>
              <a:rPr lang="fr-FR" sz="2800" b="1" dirty="0" smtClean="0">
                <a:latin typeface="Arial Narrow" pitchFamily="34" charset="0"/>
              </a:rPr>
              <a:t> = </a:t>
            </a:r>
            <a:r>
              <a:rPr lang="fr-FR" sz="2800" b="1" dirty="0" smtClean="0">
                <a:solidFill>
                  <a:srgbClr val="0000FF"/>
                </a:solidFill>
                <a:latin typeface="Arial Narrow" pitchFamily="34" charset="0"/>
              </a:rPr>
              <a:t>M</a:t>
            </a:r>
            <a:r>
              <a:rPr lang="fr-FR" sz="2800" b="1" dirty="0" smtClean="0">
                <a:latin typeface="Arial Narrow" pitchFamily="34" charset="0"/>
              </a:rPr>
              <a:t> </a:t>
            </a:r>
            <a:r>
              <a:rPr lang="fr-FR" sz="2800" b="1" dirty="0" smtClean="0">
                <a:solidFill>
                  <a:srgbClr val="800080"/>
                </a:solidFill>
                <a:latin typeface="Arial Narrow" pitchFamily="34" charset="0"/>
              </a:rPr>
              <a:t>c</a:t>
            </a:r>
            <a:r>
              <a:rPr lang="fr-FR" sz="2800" b="1" baseline="30000" dirty="0" smtClean="0">
                <a:solidFill>
                  <a:srgbClr val="800080"/>
                </a:solidFill>
                <a:latin typeface="Arial Narrow" pitchFamily="34" charset="0"/>
              </a:rPr>
              <a:t>2</a:t>
            </a:r>
            <a:endParaRPr lang="fr-FR" sz="2800" b="1" dirty="0">
              <a:solidFill>
                <a:srgbClr val="800080"/>
              </a:solidFill>
              <a:latin typeface="Arial Narrow" pitchFamily="34" charset="0"/>
            </a:endParaRPr>
          </a:p>
        </p:txBody>
      </p:sp>
      <p:sp>
        <p:nvSpPr>
          <p:cNvPr id="8" name="ZoneTexte 7"/>
          <p:cNvSpPr txBox="1"/>
          <p:nvPr/>
        </p:nvSpPr>
        <p:spPr>
          <a:xfrm>
            <a:off x="1547664" y="2420888"/>
            <a:ext cx="5908990" cy="707886"/>
          </a:xfrm>
          <a:prstGeom prst="rect">
            <a:avLst/>
          </a:prstGeom>
          <a:noFill/>
        </p:spPr>
        <p:txBody>
          <a:bodyPr wrap="none" rtlCol="0">
            <a:spAutoFit/>
          </a:bodyPr>
          <a:lstStyle/>
          <a:p>
            <a:r>
              <a:rPr lang="fr-FR" dirty="0" smtClean="0">
                <a:latin typeface="Arial Narrow" pitchFamily="34" charset="0"/>
              </a:rPr>
              <a:t>Particule de </a:t>
            </a:r>
            <a:r>
              <a:rPr lang="fr-FR" b="1" dirty="0" smtClean="0">
                <a:solidFill>
                  <a:srgbClr val="0000FF"/>
                </a:solidFill>
                <a:latin typeface="Arial Narrow" pitchFamily="34" charset="0"/>
              </a:rPr>
              <a:t>masse M</a:t>
            </a:r>
            <a:r>
              <a:rPr lang="fr-FR" dirty="0" smtClean="0">
                <a:latin typeface="Arial Narrow" pitchFamily="34" charset="0"/>
              </a:rPr>
              <a:t> et </a:t>
            </a:r>
            <a:r>
              <a:rPr lang="fr-FR" b="1" dirty="0" smtClean="0">
                <a:solidFill>
                  <a:srgbClr val="FF0000"/>
                </a:solidFill>
                <a:latin typeface="Arial Narrow" pitchFamily="34" charset="0"/>
              </a:rPr>
              <a:t>d’énergie E</a:t>
            </a:r>
            <a:r>
              <a:rPr lang="fr-FR" dirty="0" smtClean="0">
                <a:latin typeface="Arial Narrow" pitchFamily="34" charset="0"/>
              </a:rPr>
              <a:t>,</a:t>
            </a:r>
          </a:p>
          <a:p>
            <a:r>
              <a:rPr lang="fr-FR" dirty="0" smtClean="0">
                <a:latin typeface="Arial Narrow" pitchFamily="34" charset="0"/>
              </a:rPr>
              <a:t>avec </a:t>
            </a:r>
            <a:r>
              <a:rPr lang="fr-FR" b="1" dirty="0" smtClean="0">
                <a:solidFill>
                  <a:srgbClr val="800080"/>
                </a:solidFill>
                <a:latin typeface="Arial Narrow" pitchFamily="34" charset="0"/>
              </a:rPr>
              <a:t>c = vitesse de la lumière dans le vide ≈ 300 000 km/s</a:t>
            </a:r>
            <a:endParaRPr lang="fr-FR" b="1" dirty="0">
              <a:solidFill>
                <a:srgbClr val="800080"/>
              </a:solidFill>
              <a:latin typeface="Arial Narrow" pitchFamily="34" charset="0"/>
            </a:endParaRPr>
          </a:p>
        </p:txBody>
      </p:sp>
      <p:sp>
        <p:nvSpPr>
          <p:cNvPr id="10" name="ZoneTexte 9"/>
          <p:cNvSpPr txBox="1"/>
          <p:nvPr/>
        </p:nvSpPr>
        <p:spPr>
          <a:xfrm>
            <a:off x="467544" y="3383086"/>
            <a:ext cx="5760640" cy="461665"/>
          </a:xfrm>
          <a:prstGeom prst="rect">
            <a:avLst/>
          </a:prstGeom>
          <a:noFill/>
        </p:spPr>
        <p:txBody>
          <a:bodyPr wrap="square" rtlCol="0">
            <a:spAutoFit/>
          </a:bodyPr>
          <a:lstStyle/>
          <a:p>
            <a:pPr algn="ctr"/>
            <a:r>
              <a:rPr lang="fr-FR" sz="2000" dirty="0" smtClean="0">
                <a:latin typeface="Arial Narrow" pitchFamily="34" charset="0"/>
                <a:sym typeface="Symbol"/>
              </a:rPr>
              <a:t> </a:t>
            </a:r>
            <a:r>
              <a:rPr lang="fr-FR" sz="2400" b="1" dirty="0" smtClean="0">
                <a:solidFill>
                  <a:srgbClr val="0000FF"/>
                </a:solidFill>
                <a:latin typeface="Arial Narrow" pitchFamily="34" charset="0"/>
                <a:sym typeface="Symbol"/>
              </a:rPr>
              <a:t>masse </a:t>
            </a:r>
            <a:r>
              <a:rPr lang="fr-FR" sz="2400" b="1" dirty="0" smtClean="0">
                <a:latin typeface="Arial Narrow" pitchFamily="34" charset="0"/>
                <a:sym typeface="Symbol"/>
              </a:rPr>
              <a:t> = </a:t>
            </a:r>
            <a:r>
              <a:rPr lang="fr-FR" sz="2400" b="1" dirty="0" smtClean="0">
                <a:solidFill>
                  <a:srgbClr val="FF0000"/>
                </a:solidFill>
                <a:latin typeface="Arial Narrow" pitchFamily="34" charset="0"/>
                <a:sym typeface="Symbol"/>
              </a:rPr>
              <a:t>énergie</a:t>
            </a:r>
            <a:r>
              <a:rPr lang="fr-FR" sz="2000" b="1" dirty="0" smtClean="0">
                <a:latin typeface="Arial Narrow" pitchFamily="34" charset="0"/>
                <a:sym typeface="Symbol"/>
              </a:rPr>
              <a:t>.</a:t>
            </a:r>
            <a:endParaRPr lang="fr-FR" sz="2000" b="1" dirty="0">
              <a:latin typeface="Arial Narrow" pitchFamily="34" charset="0"/>
            </a:endParaRPr>
          </a:p>
        </p:txBody>
      </p:sp>
      <p:sp>
        <p:nvSpPr>
          <p:cNvPr id="11" name="Rectangle 10"/>
          <p:cNvSpPr/>
          <p:nvPr/>
        </p:nvSpPr>
        <p:spPr>
          <a:xfrm>
            <a:off x="467544" y="3863688"/>
            <a:ext cx="8496944" cy="2862322"/>
          </a:xfrm>
          <a:prstGeom prst="rect">
            <a:avLst/>
          </a:prstGeom>
        </p:spPr>
        <p:txBody>
          <a:bodyPr wrap="square">
            <a:spAutoFit/>
          </a:bodyPr>
          <a:lstStyle/>
          <a:p>
            <a:pPr>
              <a:buFont typeface="Symbol"/>
              <a:buChar char="à"/>
            </a:pPr>
            <a:r>
              <a:rPr lang="fr-FR" sz="2000" dirty="0" smtClean="0">
                <a:latin typeface="Arial Narrow" pitchFamily="34" charset="0"/>
                <a:sym typeface="Symbol"/>
              </a:rPr>
              <a:t> Unité d’énergie: celle acquise par un électron accéléré par une</a:t>
            </a:r>
          </a:p>
          <a:p>
            <a:r>
              <a:rPr lang="fr-FR" sz="2000" dirty="0" smtClean="0">
                <a:latin typeface="Arial Narrow" pitchFamily="34" charset="0"/>
                <a:sym typeface="Symbol"/>
              </a:rPr>
              <a:t>   tension de 1 Volt = 1 électron-volt ou eV</a:t>
            </a:r>
          </a:p>
          <a:p>
            <a:r>
              <a:rPr lang="fr-FR" sz="2000" dirty="0" smtClean="0">
                <a:latin typeface="Arial Narrow" pitchFamily="34" charset="0"/>
                <a:sym typeface="Symbol"/>
              </a:rPr>
              <a:t>           Multiples: Kilo-eV (</a:t>
            </a:r>
            <a:r>
              <a:rPr lang="fr-FR" sz="2000" dirty="0" err="1" smtClean="0">
                <a:latin typeface="Arial Narrow" pitchFamily="34" charset="0"/>
                <a:sym typeface="Symbol"/>
              </a:rPr>
              <a:t>KeV</a:t>
            </a:r>
            <a:r>
              <a:rPr lang="fr-FR" sz="2000" dirty="0" smtClean="0">
                <a:latin typeface="Arial Narrow" pitchFamily="34" charset="0"/>
                <a:sym typeface="Symbol"/>
              </a:rPr>
              <a:t>)  = 10</a:t>
            </a:r>
            <a:r>
              <a:rPr lang="fr-FR" sz="2000" baseline="30000" dirty="0" smtClean="0">
                <a:latin typeface="Arial Narrow" pitchFamily="34" charset="0"/>
                <a:sym typeface="Symbol"/>
              </a:rPr>
              <a:t>3</a:t>
            </a:r>
            <a:r>
              <a:rPr lang="fr-FR" sz="2000" dirty="0" smtClean="0">
                <a:latin typeface="Arial Narrow" pitchFamily="34" charset="0"/>
                <a:sym typeface="Symbol"/>
              </a:rPr>
              <a:t> eV   soit 1 millier eV</a:t>
            </a:r>
          </a:p>
          <a:p>
            <a:r>
              <a:rPr lang="fr-FR" sz="2000" dirty="0" smtClean="0">
                <a:latin typeface="Arial Narrow" pitchFamily="34" charset="0"/>
                <a:sym typeface="Symbol"/>
              </a:rPr>
              <a:t>                               Méga-</a:t>
            </a:r>
            <a:r>
              <a:rPr lang="fr-FR" dirty="0" smtClean="0">
                <a:latin typeface="Arial Narrow" pitchFamily="34" charset="0"/>
                <a:sym typeface="Symbol"/>
              </a:rPr>
              <a:t>eV (</a:t>
            </a:r>
            <a:r>
              <a:rPr lang="fr-FR" sz="2000" dirty="0" smtClean="0">
                <a:latin typeface="Arial Narrow" pitchFamily="34" charset="0"/>
                <a:sym typeface="Symbol"/>
              </a:rPr>
              <a:t>MeV) = 10</a:t>
            </a:r>
            <a:r>
              <a:rPr lang="fr-FR" sz="2000" baseline="30000" dirty="0" smtClean="0">
                <a:latin typeface="Arial Narrow" pitchFamily="34" charset="0"/>
                <a:sym typeface="Symbol"/>
              </a:rPr>
              <a:t>6</a:t>
            </a:r>
            <a:r>
              <a:rPr lang="fr-FR" sz="2000" dirty="0" smtClean="0">
                <a:latin typeface="Arial Narrow" pitchFamily="34" charset="0"/>
                <a:sym typeface="Symbol"/>
              </a:rPr>
              <a:t> eV  soit  1 million eV</a:t>
            </a:r>
          </a:p>
          <a:p>
            <a:r>
              <a:rPr lang="fr-FR" sz="2000" dirty="0" smtClean="0">
                <a:latin typeface="Arial Narrow" pitchFamily="34" charset="0"/>
                <a:sym typeface="Symbol"/>
              </a:rPr>
              <a:t>                               Giga-eV (</a:t>
            </a:r>
            <a:r>
              <a:rPr lang="fr-FR" sz="2000" dirty="0" err="1" smtClean="0">
                <a:latin typeface="Arial Narrow" pitchFamily="34" charset="0"/>
                <a:sym typeface="Symbol"/>
              </a:rPr>
              <a:t>GeV</a:t>
            </a:r>
            <a:r>
              <a:rPr lang="fr-FR" sz="2000" dirty="0" smtClean="0">
                <a:latin typeface="Arial Narrow" pitchFamily="34" charset="0"/>
                <a:sym typeface="Symbol"/>
              </a:rPr>
              <a:t>)  = 10</a:t>
            </a:r>
            <a:r>
              <a:rPr lang="fr-FR" sz="2000" baseline="30000" dirty="0" smtClean="0">
                <a:latin typeface="Arial Narrow" pitchFamily="34" charset="0"/>
                <a:sym typeface="Symbol"/>
              </a:rPr>
              <a:t>9</a:t>
            </a:r>
            <a:r>
              <a:rPr lang="fr-FR" sz="2000" dirty="0" smtClean="0">
                <a:latin typeface="Arial Narrow" pitchFamily="34" charset="0"/>
                <a:sym typeface="Symbol"/>
              </a:rPr>
              <a:t> eV  soit  1 milliard eV</a:t>
            </a:r>
          </a:p>
          <a:p>
            <a:r>
              <a:rPr lang="fr-FR" sz="2000" dirty="0" smtClean="0">
                <a:latin typeface="Arial Narrow" pitchFamily="34" charset="0"/>
                <a:sym typeface="Symbol"/>
              </a:rPr>
              <a:t>                               </a:t>
            </a:r>
            <a:r>
              <a:rPr lang="fr-FR" sz="2000" dirty="0" err="1" smtClean="0">
                <a:latin typeface="Arial Narrow" pitchFamily="34" charset="0"/>
                <a:sym typeface="Symbol"/>
              </a:rPr>
              <a:t>Tera</a:t>
            </a:r>
            <a:r>
              <a:rPr lang="fr-FR" sz="2000" dirty="0" smtClean="0">
                <a:latin typeface="Arial Narrow" pitchFamily="34" charset="0"/>
                <a:sym typeface="Symbol"/>
              </a:rPr>
              <a:t>-eV (</a:t>
            </a:r>
            <a:r>
              <a:rPr lang="fr-FR" sz="2000" dirty="0" err="1" smtClean="0">
                <a:latin typeface="Arial Narrow" pitchFamily="34" charset="0"/>
                <a:sym typeface="Symbol"/>
              </a:rPr>
              <a:t>TeV</a:t>
            </a:r>
            <a:r>
              <a:rPr lang="fr-FR" sz="2000" dirty="0" smtClean="0">
                <a:latin typeface="Arial Narrow" pitchFamily="34" charset="0"/>
                <a:sym typeface="Symbol"/>
              </a:rPr>
              <a:t>)  = 10</a:t>
            </a:r>
            <a:r>
              <a:rPr lang="fr-FR" sz="2000" baseline="30000" dirty="0" smtClean="0">
                <a:latin typeface="Arial Narrow" pitchFamily="34" charset="0"/>
                <a:sym typeface="Symbol"/>
              </a:rPr>
              <a:t>12</a:t>
            </a:r>
            <a:r>
              <a:rPr lang="fr-FR" sz="2000" dirty="0" smtClean="0">
                <a:latin typeface="Arial Narrow" pitchFamily="34" charset="0"/>
                <a:sym typeface="Symbol"/>
              </a:rPr>
              <a:t> eV soit  1000 milliards eV</a:t>
            </a:r>
          </a:p>
          <a:p>
            <a:endParaRPr lang="fr-FR" sz="2000" dirty="0" smtClean="0">
              <a:latin typeface="Arial Narrow" pitchFamily="34" charset="0"/>
              <a:sym typeface="Symbol"/>
            </a:endParaRPr>
          </a:p>
          <a:p>
            <a:pPr>
              <a:buFont typeface="Symbol"/>
              <a:buChar char="à"/>
            </a:pPr>
            <a:r>
              <a:rPr lang="fr-FR" sz="2000" i="1" dirty="0" smtClean="0">
                <a:latin typeface="Arial Narrow" pitchFamily="34" charset="0"/>
                <a:sym typeface="Symbol"/>
              </a:rPr>
              <a:t> Exemples: - Un électron a une masse de 511 KeV.</a:t>
            </a:r>
          </a:p>
          <a:p>
            <a:r>
              <a:rPr lang="fr-FR" sz="2000" i="1" dirty="0" smtClean="0">
                <a:latin typeface="Arial Narrow" pitchFamily="34" charset="0"/>
                <a:sym typeface="Symbol"/>
              </a:rPr>
              <a:t>                     - Un proton a une masse de 938 MeV soit presque 1 GeV.</a:t>
            </a:r>
          </a:p>
        </p:txBody>
      </p:sp>
      <p:pic>
        <p:nvPicPr>
          <p:cNvPr id="12" name="Picture 8" descr="Albert Einstein"/>
          <p:cNvPicPr>
            <a:picLocks noChangeAspect="1" noChangeArrowheads="1"/>
          </p:cNvPicPr>
          <p:nvPr/>
        </p:nvPicPr>
        <p:blipFill>
          <a:blip r:embed="rId2" cstate="print"/>
          <a:srcRect/>
          <a:stretch>
            <a:fillRect/>
          </a:stretch>
        </p:blipFill>
        <p:spPr bwMode="auto">
          <a:xfrm>
            <a:off x="7524328" y="1628800"/>
            <a:ext cx="1080135" cy="1513523"/>
          </a:xfrm>
          <a:prstGeom prst="rect">
            <a:avLst/>
          </a:prstGeom>
          <a:noFill/>
        </p:spPr>
      </p:pic>
      <p:sp>
        <p:nvSpPr>
          <p:cNvPr id="13" name="ZoneTexte 12"/>
          <p:cNvSpPr txBox="1"/>
          <p:nvPr/>
        </p:nvSpPr>
        <p:spPr>
          <a:xfrm>
            <a:off x="6839744" y="3193812"/>
            <a:ext cx="2304256" cy="523220"/>
          </a:xfrm>
          <a:prstGeom prst="rect">
            <a:avLst/>
          </a:prstGeom>
          <a:noFill/>
        </p:spPr>
        <p:txBody>
          <a:bodyPr wrap="square" rtlCol="0">
            <a:spAutoFit/>
          </a:bodyPr>
          <a:lstStyle/>
          <a:p>
            <a:pPr algn="ctr"/>
            <a:r>
              <a:rPr lang="en-US" sz="1400" dirty="0" smtClean="0">
                <a:latin typeface="Arial Narrow" pitchFamily="34" charset="0"/>
              </a:rPr>
              <a:t>A. Einstein </a:t>
            </a:r>
          </a:p>
          <a:p>
            <a:pPr algn="ctr"/>
            <a:r>
              <a:rPr lang="en-US" sz="1400" dirty="0" smtClean="0">
                <a:latin typeface="Arial Narrow" pitchFamily="34" charset="0"/>
              </a:rPr>
              <a:t>(Prix Nobel de Physique 1921)</a:t>
            </a:r>
            <a:endParaRPr lang="en-US" sz="14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checkerboard(across)">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checkerboard(across)">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heckerboard(across)">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 CERN</a:t>
            </a:r>
            <a:endParaRPr lang="en-US" dirty="0"/>
          </a:p>
        </p:txBody>
      </p:sp>
      <p:sp>
        <p:nvSpPr>
          <p:cNvPr id="3" name="Espace réservé du numéro de diapositive 2"/>
          <p:cNvSpPr>
            <a:spLocks noGrp="1"/>
          </p:cNvSpPr>
          <p:nvPr>
            <p:ph type="sldNum" sz="quarter" idx="12"/>
          </p:nvPr>
        </p:nvSpPr>
        <p:spPr/>
        <p:txBody>
          <a:bodyPr/>
          <a:lstStyle/>
          <a:p>
            <a:pPr>
              <a:defRPr/>
            </a:pPr>
            <a:fld id="{91B6EEBE-83C1-450D-B051-683A262CCCC4}" type="slidenum">
              <a:rPr lang="fr-FR" smtClean="0"/>
              <a:pPr>
                <a:defRPr/>
              </a:pPr>
              <a:t>36</a:t>
            </a:fld>
            <a:endParaRPr lang="fr-FR"/>
          </a:p>
        </p:txBody>
      </p:sp>
      <p:pic>
        <p:nvPicPr>
          <p:cNvPr id="5" name="Picture 3"/>
          <p:cNvPicPr>
            <a:picLocks noChangeAspect="1" noChangeArrowheads="1"/>
          </p:cNvPicPr>
          <p:nvPr/>
        </p:nvPicPr>
        <p:blipFill>
          <a:blip r:embed="rId2" cstate="print"/>
          <a:srcRect r="16197"/>
          <a:stretch>
            <a:fillRect/>
          </a:stretch>
        </p:blipFill>
        <p:spPr bwMode="auto">
          <a:xfrm>
            <a:off x="0" y="829527"/>
            <a:ext cx="5359680" cy="5890218"/>
          </a:xfrm>
          <a:prstGeom prst="rect">
            <a:avLst/>
          </a:prstGeom>
          <a:noFill/>
          <a:ln w="9525">
            <a:noFill/>
            <a:round/>
            <a:headEnd/>
            <a:tailEnd/>
          </a:ln>
          <a:effectLst/>
        </p:spPr>
      </p:pic>
      <p:sp>
        <p:nvSpPr>
          <p:cNvPr id="6" name="Text Box 5"/>
          <p:cNvSpPr txBox="1">
            <a:spLocks noChangeArrowheads="1"/>
          </p:cNvSpPr>
          <p:nvPr/>
        </p:nvSpPr>
        <p:spPr bwMode="auto">
          <a:xfrm>
            <a:off x="5580112" y="648073"/>
            <a:ext cx="3317760" cy="1556791"/>
          </a:xfrm>
          <a:prstGeom prst="rect">
            <a:avLst/>
          </a:prstGeom>
          <a:noFill/>
          <a:ln w="9525">
            <a:noFill/>
            <a:round/>
            <a:headEnd/>
            <a:tailEnd/>
          </a:ln>
          <a:effectLst/>
        </p:spPr>
        <p:txBody>
          <a:bodyPr lIns="81639" tIns="60086" rIns="81639" bIns="40820">
            <a:prstTxWarp prst="textNoShape">
              <a:avLst/>
            </a:prstTxWarp>
          </a:bodyPr>
          <a:lstStyle/>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800" b="1" dirty="0">
                <a:solidFill>
                  <a:srgbClr val="000000"/>
                </a:solidFill>
                <a:latin typeface="Arial Narrow" pitchFamily="34" charset="0"/>
                <a:ea typeface="WenQuanYi Micro Hei" charset="0"/>
                <a:cs typeface="WenQuanYi Micro Hei" charset="0"/>
              </a:rPr>
              <a:t>1954</a:t>
            </a:r>
            <a:r>
              <a:rPr lang="en-US" sz="1800" dirty="0">
                <a:solidFill>
                  <a:srgbClr val="000000"/>
                </a:solidFill>
                <a:latin typeface="Arial Narrow" pitchFamily="34" charset="0"/>
                <a:ea typeface="WenQuanYi Micro Hei" charset="0"/>
                <a:cs typeface="WenQuanYi Micro Hei" charset="0"/>
              </a:rPr>
              <a:t>  </a:t>
            </a:r>
            <a:r>
              <a:rPr lang="fr-FR" sz="1800" b="1" dirty="0">
                <a:solidFill>
                  <a:srgbClr val="000000"/>
                </a:solidFill>
                <a:latin typeface="Arial Narrow" pitchFamily="34" charset="0"/>
                <a:ea typeface="WenQuanYi Micro Hei" charset="0"/>
                <a:cs typeface="WenQuanYi Micro Hei" charset="0"/>
              </a:rPr>
              <a:t>Gen</a:t>
            </a:r>
            <a:r>
              <a:rPr lang="fr-FR" sz="1800" b="1" dirty="0">
                <a:solidFill>
                  <a:srgbClr val="000000"/>
                </a:solidFill>
                <a:latin typeface="Arial Narrow" pitchFamily="34" charset="0"/>
                <a:ea typeface="Arial" pitchFamily="-84" charset="0"/>
                <a:cs typeface="Arial" pitchFamily="-84" charset="0"/>
              </a:rPr>
              <a:t>è</a:t>
            </a:r>
            <a:r>
              <a:rPr lang="fr-FR" sz="1800" b="1" dirty="0">
                <a:solidFill>
                  <a:srgbClr val="000000"/>
                </a:solidFill>
                <a:latin typeface="Arial Narrow" pitchFamily="34" charset="0"/>
                <a:ea typeface="WenQuanYi Micro Hei" charset="0"/>
                <a:cs typeface="WenQuanYi Micro Hei" charset="0"/>
              </a:rPr>
              <a:t>ve:</a:t>
            </a:r>
          </a:p>
          <a:p>
            <a:pPr algn="ct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fr-FR" sz="1800" dirty="0">
                <a:solidFill>
                  <a:srgbClr val="000000"/>
                </a:solidFill>
                <a:latin typeface="Arial Narrow" pitchFamily="34" charset="0"/>
                <a:ea typeface="WenQuanYi Micro Hei" charset="0"/>
                <a:cs typeface="WenQuanYi Micro Hei" charset="0"/>
              </a:rPr>
              <a:t>12 </a:t>
            </a:r>
            <a:r>
              <a:rPr lang="fr-FR" sz="1800" dirty="0">
                <a:solidFill>
                  <a:srgbClr val="000000"/>
                </a:solidFill>
                <a:latin typeface="Arial Narrow" pitchFamily="34" charset="0"/>
                <a:ea typeface="Arial" pitchFamily="-84" charset="0"/>
                <a:cs typeface="Arial" pitchFamily="-84" charset="0"/>
              </a:rPr>
              <a:t>é</a:t>
            </a:r>
            <a:r>
              <a:rPr lang="fr-FR" sz="1800" dirty="0">
                <a:solidFill>
                  <a:srgbClr val="000000"/>
                </a:solidFill>
                <a:latin typeface="Arial Narrow" pitchFamily="34" charset="0"/>
                <a:ea typeface="WenQuanYi Micro Hei" charset="0"/>
                <a:cs typeface="WenQuanYi Micro Hei" charset="0"/>
              </a:rPr>
              <a:t>tats s'allient pour créer le CERN et reconstruire une communaut</a:t>
            </a:r>
            <a:r>
              <a:rPr lang="fr-FR" sz="1800" dirty="0">
                <a:solidFill>
                  <a:srgbClr val="000000"/>
                </a:solidFill>
                <a:latin typeface="Arial Narrow" pitchFamily="34" charset="0"/>
                <a:ea typeface="Arial" pitchFamily="-84" charset="0"/>
                <a:cs typeface="Arial" pitchFamily="-84" charset="0"/>
              </a:rPr>
              <a:t>é</a:t>
            </a:r>
            <a:r>
              <a:rPr lang="fr-FR" sz="1800" dirty="0">
                <a:solidFill>
                  <a:srgbClr val="000000"/>
                </a:solidFill>
                <a:latin typeface="Arial Narrow" pitchFamily="34" charset="0"/>
                <a:ea typeface="WenQuanYi Micro Hei" charset="0"/>
                <a:cs typeface="WenQuanYi Micro Hei" charset="0"/>
              </a:rPr>
              <a:t> scientifique europ</a:t>
            </a:r>
            <a:r>
              <a:rPr lang="fr-FR" sz="1800" dirty="0">
                <a:solidFill>
                  <a:srgbClr val="000000"/>
                </a:solidFill>
                <a:latin typeface="Arial Narrow" pitchFamily="34" charset="0"/>
                <a:ea typeface="Arial" pitchFamily="-84" charset="0"/>
                <a:cs typeface="Arial" pitchFamily="-84" charset="0"/>
              </a:rPr>
              <a:t>é</a:t>
            </a:r>
            <a:r>
              <a:rPr lang="fr-FR" sz="1800" dirty="0">
                <a:solidFill>
                  <a:srgbClr val="000000"/>
                </a:solidFill>
                <a:latin typeface="Arial Narrow" pitchFamily="34" charset="0"/>
                <a:ea typeface="WenQuanYi Micro Hei" charset="0"/>
                <a:cs typeface="WenQuanYi Micro Hei" charset="0"/>
              </a:rPr>
              <a:t>enne d</a:t>
            </a:r>
            <a:r>
              <a:rPr lang="fr-FR" sz="1800" dirty="0">
                <a:solidFill>
                  <a:srgbClr val="000000"/>
                </a:solidFill>
                <a:latin typeface="Arial Narrow" pitchFamily="34" charset="0"/>
                <a:ea typeface="Arial" pitchFamily="-84" charset="0"/>
                <a:cs typeface="Arial" pitchFamily="-84" charset="0"/>
              </a:rPr>
              <a:t>étruite</a:t>
            </a:r>
            <a:r>
              <a:rPr lang="fr-FR" sz="1800" dirty="0">
                <a:solidFill>
                  <a:srgbClr val="000000"/>
                </a:solidFill>
                <a:latin typeface="Arial Narrow" pitchFamily="34" charset="0"/>
                <a:ea typeface="WenQuanYi Micro Hei" charset="0"/>
                <a:cs typeface="WenQuanYi Micro Hei" charset="0"/>
              </a:rPr>
              <a:t> apr</a:t>
            </a:r>
            <a:r>
              <a:rPr lang="fr-FR" sz="1800" dirty="0">
                <a:solidFill>
                  <a:srgbClr val="000000"/>
                </a:solidFill>
                <a:latin typeface="Arial Narrow" pitchFamily="34" charset="0"/>
                <a:ea typeface="Arial" pitchFamily="-84" charset="0"/>
                <a:cs typeface="Arial" pitchFamily="-84" charset="0"/>
              </a:rPr>
              <a:t>è</a:t>
            </a:r>
            <a:r>
              <a:rPr lang="fr-FR" sz="1800" dirty="0">
                <a:solidFill>
                  <a:srgbClr val="000000"/>
                </a:solidFill>
                <a:latin typeface="Arial Narrow" pitchFamily="34" charset="0"/>
                <a:ea typeface="WenQuanYi Micro Hei" charset="0"/>
                <a:cs typeface="WenQuanYi Micro Hei" charset="0"/>
              </a:rPr>
              <a:t>s la seconde guerre mondiale</a:t>
            </a:r>
          </a:p>
        </p:txBody>
      </p:sp>
      <p:sp>
        <p:nvSpPr>
          <p:cNvPr id="7" name="Text Box 6"/>
          <p:cNvSpPr txBox="1">
            <a:spLocks noChangeArrowheads="1"/>
          </p:cNvSpPr>
          <p:nvPr/>
        </p:nvSpPr>
        <p:spPr bwMode="auto">
          <a:xfrm>
            <a:off x="5508104" y="2472556"/>
            <a:ext cx="3126240" cy="1748532"/>
          </a:xfrm>
          <a:prstGeom prst="rect">
            <a:avLst/>
          </a:prstGeom>
          <a:noFill/>
          <a:ln w="9525">
            <a:noFill/>
            <a:round/>
            <a:headEnd/>
            <a:tailEnd/>
          </a:ln>
          <a:effectLst/>
        </p:spPr>
        <p:txBody>
          <a:bodyPr lIns="33309" tIns="19267" rIns="0" bIns="0">
            <a:prstTxWarp prst="textNoShape">
              <a:avLst/>
            </a:prstTxWarp>
          </a:bodyPr>
          <a:lstStyle/>
          <a:p>
            <a:pPr marL="391686" indent="-292325">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1800" b="1" dirty="0">
                <a:solidFill>
                  <a:srgbClr val="333333"/>
                </a:solidFill>
                <a:latin typeface="Arial Narrow" pitchFamily="34" charset="0"/>
                <a:ea typeface="Arial Unicode MS" pitchFamily="-84" charset="0"/>
                <a:cs typeface="Arial Unicode MS" pitchFamily="-84" charset="0"/>
              </a:rPr>
              <a:t>Aujourd'hui :</a:t>
            </a:r>
            <a:r>
              <a:rPr lang="fr-FR" sz="1800" b="1" dirty="0">
                <a:solidFill>
                  <a:srgbClr val="4C4C4C"/>
                </a:solidFill>
                <a:latin typeface="Arial Narrow" pitchFamily="34" charset="0"/>
                <a:ea typeface="Arial Unicode MS" pitchFamily="-84" charset="0"/>
                <a:cs typeface="Arial Unicode MS" pitchFamily="-84" charset="0"/>
              </a:rPr>
              <a:t> </a:t>
            </a:r>
          </a:p>
          <a:p>
            <a:pPr marL="391686" indent="-292325">
              <a:spcAft>
                <a:spcPts val="1293"/>
              </a:spcAft>
              <a:buSzPct val="76000"/>
              <a:buBlip>
                <a:blip r:embed="rId3"/>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1800" b="1" dirty="0">
                <a:solidFill>
                  <a:srgbClr val="000000"/>
                </a:solidFill>
                <a:latin typeface="Arial Narrow" pitchFamily="34" charset="0"/>
                <a:ea typeface="Arial Unicode MS" pitchFamily="-84" charset="0"/>
                <a:cs typeface="Arial Unicode MS" pitchFamily="-84" charset="0"/>
              </a:rPr>
              <a:t>20</a:t>
            </a:r>
            <a:r>
              <a:rPr lang="fr-FR" sz="1800" dirty="0">
                <a:solidFill>
                  <a:srgbClr val="000000"/>
                </a:solidFill>
                <a:latin typeface="Arial Narrow" pitchFamily="34" charset="0"/>
                <a:ea typeface="Arial Unicode MS" pitchFamily="-84" charset="0"/>
                <a:cs typeface="Arial Unicode MS" pitchFamily="-84" charset="0"/>
              </a:rPr>
              <a:t> </a:t>
            </a:r>
            <a:r>
              <a:rPr lang="fr-FR" sz="1800" dirty="0">
                <a:solidFill>
                  <a:srgbClr val="000000"/>
                </a:solidFill>
                <a:latin typeface="Arial Narrow" pitchFamily="34" charset="0"/>
                <a:ea typeface="Arial" pitchFamily="-84" charset="0"/>
                <a:cs typeface="Arial" pitchFamily="-84" charset="0"/>
              </a:rPr>
              <a:t>é</a:t>
            </a:r>
            <a:r>
              <a:rPr lang="fr-FR" sz="1800" dirty="0">
                <a:solidFill>
                  <a:srgbClr val="000000"/>
                </a:solidFill>
                <a:latin typeface="Arial Narrow" pitchFamily="34" charset="0"/>
                <a:ea typeface="Arial Unicode MS" pitchFamily="-84" charset="0"/>
                <a:cs typeface="Arial Unicode MS" pitchFamily="-84" charset="0"/>
              </a:rPr>
              <a:t>tats membres</a:t>
            </a:r>
          </a:p>
          <a:p>
            <a:pPr marL="391686" indent="-292325">
              <a:spcAft>
                <a:spcPts val="1293"/>
              </a:spcAft>
              <a:buSzPct val="76000"/>
              <a:buBlip>
                <a:blip r:embed="rId3"/>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1800" b="1" dirty="0">
                <a:solidFill>
                  <a:srgbClr val="000000"/>
                </a:solidFill>
                <a:latin typeface="Arial Narrow" pitchFamily="34" charset="0"/>
                <a:ea typeface="Arial Unicode MS" pitchFamily="-84" charset="0"/>
                <a:cs typeface="Arial Unicode MS" pitchFamily="-84" charset="0"/>
              </a:rPr>
              <a:t>2500</a:t>
            </a:r>
            <a:r>
              <a:rPr lang="fr-FR" sz="1800" dirty="0">
                <a:solidFill>
                  <a:srgbClr val="000000"/>
                </a:solidFill>
                <a:latin typeface="Arial Narrow" pitchFamily="34" charset="0"/>
                <a:ea typeface="Arial Unicode MS" pitchFamily="-84" charset="0"/>
                <a:cs typeface="Arial Unicode MS" pitchFamily="-84" charset="0"/>
              </a:rPr>
              <a:t> employ</a:t>
            </a:r>
            <a:r>
              <a:rPr lang="fr-FR" sz="1800" dirty="0">
                <a:solidFill>
                  <a:srgbClr val="000000"/>
                </a:solidFill>
                <a:latin typeface="Arial Narrow" pitchFamily="34" charset="0"/>
                <a:ea typeface="Arial" pitchFamily="-84" charset="0"/>
                <a:cs typeface="Arial" pitchFamily="-84" charset="0"/>
              </a:rPr>
              <a:t>é</a:t>
            </a:r>
            <a:r>
              <a:rPr lang="fr-FR" sz="1800" dirty="0">
                <a:solidFill>
                  <a:srgbClr val="000000"/>
                </a:solidFill>
                <a:latin typeface="Arial Narrow" pitchFamily="34" charset="0"/>
                <a:ea typeface="Arial Unicode MS" pitchFamily="-84" charset="0"/>
                <a:cs typeface="Arial Unicode MS" pitchFamily="-84" charset="0"/>
              </a:rPr>
              <a:t>s</a:t>
            </a:r>
          </a:p>
          <a:p>
            <a:pPr marL="391686" indent="-292325">
              <a:spcAft>
                <a:spcPts val="1293"/>
              </a:spcAft>
              <a:buSzPct val="76000"/>
              <a:buBlip>
                <a:blip r:embed="rId3"/>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1800" b="1" dirty="0">
                <a:solidFill>
                  <a:srgbClr val="000000"/>
                </a:solidFill>
                <a:latin typeface="Arial Narrow" pitchFamily="34" charset="0"/>
                <a:ea typeface="Arial Unicode MS" pitchFamily="-84" charset="0"/>
                <a:cs typeface="Arial Unicode MS" pitchFamily="-84" charset="0"/>
              </a:rPr>
              <a:t>10 000</a:t>
            </a:r>
            <a:r>
              <a:rPr lang="fr-FR" sz="1800" dirty="0" smtClean="0">
                <a:solidFill>
                  <a:srgbClr val="000000"/>
                </a:solidFill>
                <a:latin typeface="Arial Narrow" pitchFamily="34" charset="0"/>
                <a:ea typeface="Arial Unicode MS" pitchFamily="-84" charset="0"/>
                <a:cs typeface="Arial Unicode MS" pitchFamily="-84" charset="0"/>
              </a:rPr>
              <a:t> chercheurs visiteurs</a:t>
            </a:r>
            <a:endParaRPr lang="fr-FR" sz="1800" dirty="0">
              <a:solidFill>
                <a:srgbClr val="000000"/>
              </a:solidFill>
              <a:latin typeface="Arial Narrow" pitchFamily="34" charset="0"/>
              <a:ea typeface="Arial Unicode MS" pitchFamily="-84" charset="0"/>
              <a:cs typeface="Arial Unicode MS" pitchFamily="-84" charset="0"/>
            </a:endParaRPr>
          </a:p>
        </p:txBody>
      </p:sp>
      <p:sp>
        <p:nvSpPr>
          <p:cNvPr id="8" name="Text Box 6"/>
          <p:cNvSpPr txBox="1">
            <a:spLocks noChangeArrowheads="1"/>
          </p:cNvSpPr>
          <p:nvPr/>
        </p:nvSpPr>
        <p:spPr bwMode="auto">
          <a:xfrm>
            <a:off x="5508104" y="4373240"/>
            <a:ext cx="3126240" cy="2368128"/>
          </a:xfrm>
          <a:prstGeom prst="rect">
            <a:avLst/>
          </a:prstGeom>
          <a:noFill/>
          <a:ln w="9525">
            <a:noFill/>
            <a:round/>
            <a:headEnd/>
            <a:tailEnd/>
          </a:ln>
          <a:effectLst/>
        </p:spPr>
        <p:txBody>
          <a:bodyPr lIns="33309" tIns="19267" rIns="0" bIns="0">
            <a:prstTxWarp prst="textNoShape">
              <a:avLst/>
            </a:prstTxWarp>
          </a:bodyPr>
          <a:lstStyle/>
          <a:p>
            <a:pPr marL="391686" indent="-292325">
              <a:spcAft>
                <a:spcPts val="1293"/>
              </a:spcAft>
              <a:buSzPct val="69000"/>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1800" b="1" dirty="0" smtClean="0">
                <a:solidFill>
                  <a:srgbClr val="333333"/>
                </a:solidFill>
                <a:latin typeface="Arial Narrow" pitchFamily="34" charset="0"/>
                <a:ea typeface="Arial Unicode MS" pitchFamily="-84" charset="0"/>
                <a:cs typeface="Arial Unicode MS" pitchFamily="-84" charset="0"/>
              </a:rPr>
              <a:t>Mais aussi:</a:t>
            </a:r>
            <a:r>
              <a:rPr lang="fr-FR" sz="1800" b="1" dirty="0" smtClean="0">
                <a:solidFill>
                  <a:srgbClr val="4C4C4C"/>
                </a:solidFill>
                <a:latin typeface="Arial Narrow" pitchFamily="34" charset="0"/>
                <a:ea typeface="Arial Unicode MS" pitchFamily="-84" charset="0"/>
                <a:cs typeface="Arial Unicode MS" pitchFamily="-84" charset="0"/>
              </a:rPr>
              <a:t>  </a:t>
            </a:r>
          </a:p>
          <a:p>
            <a:pPr marL="391686" indent="-292325">
              <a:spcAft>
                <a:spcPts val="1293"/>
              </a:spcAft>
              <a:buSzPct val="76000"/>
              <a:buBlip>
                <a:blip r:embed="rId3"/>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1800" dirty="0" smtClean="0">
                <a:solidFill>
                  <a:srgbClr val="4C4C4C"/>
                </a:solidFill>
                <a:latin typeface="Arial Narrow" pitchFamily="34" charset="0"/>
                <a:ea typeface="Arial Unicode MS" pitchFamily="-84" charset="0"/>
                <a:cs typeface="Arial Unicode MS" pitchFamily="-84" charset="0"/>
              </a:rPr>
              <a:t>Participation aux expériences au niveau mondial : USA, Japon, Chine, </a:t>
            </a:r>
            <a:r>
              <a:rPr lang="fr-FR" sz="1800" dirty="0" err="1" smtClean="0">
                <a:solidFill>
                  <a:srgbClr val="4C4C4C"/>
                </a:solidFill>
                <a:latin typeface="Arial Narrow" pitchFamily="34" charset="0"/>
                <a:ea typeface="Arial Unicode MS" pitchFamily="-84" charset="0"/>
                <a:cs typeface="Arial Unicode MS" pitchFamily="-84" charset="0"/>
              </a:rPr>
              <a:t>etc</a:t>
            </a:r>
            <a:r>
              <a:rPr lang="fr-FR" sz="1800" dirty="0" smtClean="0">
                <a:solidFill>
                  <a:srgbClr val="4C4C4C"/>
                </a:solidFill>
                <a:latin typeface="Arial Narrow" pitchFamily="34" charset="0"/>
                <a:ea typeface="Arial Unicode MS" pitchFamily="-84" charset="0"/>
                <a:cs typeface="Arial Unicode MS" pitchFamily="-84" charset="0"/>
              </a:rPr>
              <a:t>…</a:t>
            </a:r>
          </a:p>
          <a:p>
            <a:pPr marL="391686" indent="-292325">
              <a:spcAft>
                <a:spcPts val="1293"/>
              </a:spcAft>
              <a:buSzPct val="76000"/>
              <a:buBlip>
                <a:blip r:embed="rId3"/>
              </a:buBlip>
              <a:tabLst>
                <a:tab pos="391686" algn="l"/>
                <a:tab pos="806412" algn="l"/>
                <a:tab pos="1221138" algn="l"/>
                <a:tab pos="1635864" algn="l"/>
                <a:tab pos="2050590" algn="l"/>
                <a:tab pos="2465316" algn="l"/>
                <a:tab pos="2880043" algn="l"/>
                <a:tab pos="3294769" algn="l"/>
                <a:tab pos="3709495" algn="l"/>
                <a:tab pos="4124221" algn="l"/>
                <a:tab pos="4538947" algn="l"/>
                <a:tab pos="4953673" algn="l"/>
                <a:tab pos="5368399" algn="l"/>
                <a:tab pos="5783125" algn="l"/>
                <a:tab pos="6197851" algn="l"/>
                <a:tab pos="6612578" algn="l"/>
                <a:tab pos="7027304" algn="l"/>
                <a:tab pos="7442030" algn="l"/>
                <a:tab pos="7856756" algn="l"/>
                <a:tab pos="8271482" algn="l"/>
                <a:tab pos="8686208" algn="l"/>
              </a:tabLst>
            </a:pPr>
            <a:r>
              <a:rPr lang="fr-FR" sz="1800" dirty="0" err="1" smtClean="0">
                <a:solidFill>
                  <a:srgbClr val="4C4C4C"/>
                </a:solidFill>
                <a:latin typeface="Arial Narrow" pitchFamily="34" charset="0"/>
                <a:ea typeface="Arial Unicode MS" pitchFamily="-84" charset="0"/>
                <a:cs typeface="Arial Unicode MS" pitchFamily="-84" charset="0"/>
                <a:sym typeface="Wingdings"/>
              </a:rPr>
              <a:t></a:t>
            </a:r>
            <a:r>
              <a:rPr lang="fr-FR" sz="1800" dirty="0" smtClean="0">
                <a:solidFill>
                  <a:srgbClr val="4C4C4C"/>
                </a:solidFill>
                <a:latin typeface="Arial Narrow" pitchFamily="34" charset="0"/>
                <a:ea typeface="Arial Unicode MS" pitchFamily="-84" charset="0"/>
                <a:cs typeface="Arial Unicode MS" pitchFamily="-84" charset="0"/>
              </a:rPr>
              <a:t>le premier centre mondial de recherche en physique fondamentale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 LHC en </a:t>
            </a:r>
            <a:r>
              <a:rPr lang="en-US" dirty="0" err="1" smtClean="0"/>
              <a:t>quelques</a:t>
            </a:r>
            <a:r>
              <a:rPr lang="en-US" dirty="0" smtClean="0"/>
              <a:t> </a:t>
            </a:r>
            <a:r>
              <a:rPr lang="en-US" dirty="0" err="1" smtClean="0"/>
              <a:t>chiffres</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37</a:t>
            </a:fld>
            <a:endParaRPr lang="fr-FR"/>
          </a:p>
        </p:txBody>
      </p:sp>
      <p:sp>
        <p:nvSpPr>
          <p:cNvPr id="5" name="ZoneTexte 4"/>
          <p:cNvSpPr txBox="1"/>
          <p:nvPr/>
        </p:nvSpPr>
        <p:spPr>
          <a:xfrm>
            <a:off x="192212" y="620688"/>
            <a:ext cx="8892480" cy="1200329"/>
          </a:xfrm>
          <a:prstGeom prst="rect">
            <a:avLst/>
          </a:prstGeom>
          <a:noFill/>
        </p:spPr>
        <p:txBody>
          <a:bodyPr wrap="square" rtlCol="0">
            <a:spAutoFit/>
          </a:bodyPr>
          <a:lstStyle/>
          <a:p>
            <a:pPr marL="342900" indent="-342900">
              <a:buFont typeface="Wingdings" pitchFamily="2" charset="2"/>
              <a:buChar char="Ø"/>
            </a:pPr>
            <a:r>
              <a:rPr lang="fr-FR" sz="2400" b="1" dirty="0" smtClean="0">
                <a:latin typeface="Arial Narrow" pitchFamily="34" charset="0"/>
              </a:rPr>
              <a:t>La </a:t>
            </a:r>
            <a:r>
              <a:rPr lang="fr-FR" sz="2400" b="1" dirty="0">
                <a:latin typeface="Arial Narrow" pitchFamily="34" charset="0"/>
              </a:rPr>
              <a:t>plus grande "machine" du </a:t>
            </a:r>
            <a:r>
              <a:rPr lang="fr-FR" sz="2400" b="1" dirty="0" smtClean="0">
                <a:latin typeface="Arial Narrow" pitchFamily="34" charset="0"/>
              </a:rPr>
              <a:t>monde</a:t>
            </a:r>
            <a:endParaRPr lang="fr-FR" b="1" dirty="0" smtClean="0">
              <a:latin typeface="Arial Narrow" pitchFamily="34" charset="0"/>
            </a:endParaRPr>
          </a:p>
          <a:p>
            <a:pPr marL="800100" lvl="1" indent="-342900">
              <a:buFont typeface="Wingdings" pitchFamily="2" charset="2"/>
              <a:buChar char="§"/>
            </a:pPr>
            <a:r>
              <a:rPr lang="fr-FR" sz="1600" dirty="0" smtClean="0">
                <a:latin typeface="Arial Narrow" pitchFamily="34" charset="0"/>
              </a:rPr>
              <a:t>27 </a:t>
            </a:r>
            <a:r>
              <a:rPr lang="fr-FR" sz="1600" dirty="0">
                <a:latin typeface="Arial Narrow" pitchFamily="34" charset="0"/>
              </a:rPr>
              <a:t>km de </a:t>
            </a:r>
            <a:r>
              <a:rPr lang="fr-FR" sz="1600" dirty="0" smtClean="0">
                <a:latin typeface="Arial Narrow" pitchFamily="34" charset="0"/>
              </a:rPr>
              <a:t>circonférence; plusieurs </a:t>
            </a:r>
            <a:r>
              <a:rPr lang="fr-FR" sz="1600" dirty="0">
                <a:latin typeface="Arial Narrow" pitchFamily="34" charset="0"/>
              </a:rPr>
              <a:t>milliers </a:t>
            </a:r>
            <a:r>
              <a:rPr lang="fr-FR" sz="1600" dirty="0" smtClean="0">
                <a:latin typeface="Arial Narrow" pitchFamily="34" charset="0"/>
              </a:rPr>
              <a:t>d'aimants (&gt; 9000) supraconducteurs.</a:t>
            </a:r>
          </a:p>
          <a:p>
            <a:pPr marL="800100" lvl="1" indent="-342900">
              <a:buFont typeface="Wingdings" pitchFamily="2" charset="2"/>
              <a:buChar char="§"/>
            </a:pPr>
            <a:r>
              <a:rPr lang="fr-FR" sz="1600" dirty="0" smtClean="0">
                <a:latin typeface="Arial Narrow" pitchFamily="34" charset="0"/>
              </a:rPr>
              <a:t>Champ magnétique pour courber les faisceaux: 8.3 </a:t>
            </a:r>
            <a:r>
              <a:rPr lang="fr-FR" sz="1600" dirty="0">
                <a:latin typeface="Arial Narrow" pitchFamily="34" charset="0"/>
              </a:rPr>
              <a:t>Tesla </a:t>
            </a:r>
            <a:r>
              <a:rPr lang="fr-FR" sz="1600" dirty="0" smtClean="0">
                <a:latin typeface="Arial Narrow" pitchFamily="34" charset="0"/>
              </a:rPr>
              <a:t> (un aimant typique : ~0.2-0.3 Tesla)</a:t>
            </a:r>
            <a:br>
              <a:rPr lang="fr-FR" sz="1600" dirty="0" smtClean="0">
                <a:latin typeface="Arial Narrow" pitchFamily="34" charset="0"/>
              </a:rPr>
            </a:br>
            <a:r>
              <a:rPr lang="fr-FR" sz="1600" dirty="0" smtClean="0">
                <a:latin typeface="Arial Narrow" pitchFamily="34" charset="0"/>
              </a:rPr>
              <a:t>(200000 fois le champ magnétique terrestre !)</a:t>
            </a:r>
            <a:endParaRPr lang="fr-FR" sz="1600" dirty="0">
              <a:latin typeface="Arial Narrow" pitchFamily="34" charset="0"/>
            </a:endParaRPr>
          </a:p>
        </p:txBody>
      </p:sp>
      <p:sp>
        <p:nvSpPr>
          <p:cNvPr id="6" name="ZoneTexte 5"/>
          <p:cNvSpPr txBox="1"/>
          <p:nvPr/>
        </p:nvSpPr>
        <p:spPr>
          <a:xfrm>
            <a:off x="179512" y="1844824"/>
            <a:ext cx="8892480" cy="954107"/>
          </a:xfrm>
          <a:prstGeom prst="rect">
            <a:avLst/>
          </a:prstGeom>
          <a:noFill/>
        </p:spPr>
        <p:txBody>
          <a:bodyPr wrap="square" rtlCol="0">
            <a:spAutoFit/>
          </a:bodyPr>
          <a:lstStyle/>
          <a:p>
            <a:pPr marL="342900" indent="-342900">
              <a:buFont typeface="Wingdings" pitchFamily="2" charset="2"/>
              <a:buChar char="Ø"/>
            </a:pPr>
            <a:r>
              <a:rPr lang="fr-FR" sz="2400" b="1" dirty="0" smtClean="0">
                <a:latin typeface="Arial Narrow" pitchFamily="34" charset="0"/>
              </a:rPr>
              <a:t>Le </a:t>
            </a:r>
            <a:r>
              <a:rPr lang="fr-FR" sz="2400" b="1" dirty="0">
                <a:latin typeface="Arial Narrow" pitchFamily="34" charset="0"/>
              </a:rPr>
              <a:t>plus grand "réfrigérateur" </a:t>
            </a:r>
            <a:r>
              <a:rPr lang="fr-FR" sz="2400" b="1" dirty="0" smtClean="0">
                <a:latin typeface="Arial Narrow" pitchFamily="34" charset="0"/>
              </a:rPr>
              <a:t>connu</a:t>
            </a:r>
          </a:p>
          <a:p>
            <a:pPr marL="800100" lvl="1" indent="-342900">
              <a:buFont typeface="Wingdings" pitchFamily="2" charset="2"/>
              <a:buChar char="§"/>
            </a:pPr>
            <a:r>
              <a:rPr lang="fr-FR" sz="1600" dirty="0" smtClean="0">
                <a:latin typeface="Arial Narrow" pitchFamily="34" charset="0"/>
              </a:rPr>
              <a:t>Refroidissement </a:t>
            </a:r>
            <a:r>
              <a:rPr lang="fr-FR" sz="1600" dirty="0">
                <a:latin typeface="Arial Narrow" pitchFamily="34" charset="0"/>
              </a:rPr>
              <a:t>du système d'aimants </a:t>
            </a:r>
            <a:r>
              <a:rPr lang="fr-FR" sz="1600" dirty="0" smtClean="0">
                <a:latin typeface="Arial Narrow" pitchFamily="34" charset="0"/>
              </a:rPr>
              <a:t>supraconducteurs à l'hélium superfluide à -271°C (1.9 K )</a:t>
            </a:r>
          </a:p>
          <a:p>
            <a:pPr marL="800100" lvl="1" indent="-342900">
              <a:buFont typeface="Wingdings" pitchFamily="2" charset="2"/>
              <a:buChar char="§"/>
            </a:pPr>
            <a:r>
              <a:rPr lang="fr-FR" sz="1600" dirty="0" smtClean="0">
                <a:latin typeface="Arial Narrow" pitchFamily="34" charset="0"/>
              </a:rPr>
              <a:t>Plus </a:t>
            </a:r>
            <a:r>
              <a:rPr lang="fr-FR" sz="1600" dirty="0">
                <a:latin typeface="Arial Narrow" pitchFamily="34" charset="0"/>
              </a:rPr>
              <a:t>froid </a:t>
            </a:r>
            <a:r>
              <a:rPr lang="fr-FR" sz="1600" dirty="0" smtClean="0">
                <a:latin typeface="Arial Narrow" pitchFamily="34" charset="0"/>
              </a:rPr>
              <a:t>que l'espace intersidéral !</a:t>
            </a:r>
          </a:p>
        </p:txBody>
      </p:sp>
      <p:sp>
        <p:nvSpPr>
          <p:cNvPr id="8" name="ZoneTexte 7"/>
          <p:cNvSpPr txBox="1"/>
          <p:nvPr/>
        </p:nvSpPr>
        <p:spPr>
          <a:xfrm>
            <a:off x="205408" y="4180358"/>
            <a:ext cx="8892480" cy="1200329"/>
          </a:xfrm>
          <a:prstGeom prst="rect">
            <a:avLst/>
          </a:prstGeom>
          <a:noFill/>
        </p:spPr>
        <p:txBody>
          <a:bodyPr wrap="square" rtlCol="0">
            <a:spAutoFit/>
          </a:bodyPr>
          <a:lstStyle/>
          <a:p>
            <a:pPr marL="342900" indent="-342900">
              <a:buFont typeface="Wingdings" pitchFamily="2" charset="2"/>
              <a:buChar char="Ø"/>
            </a:pPr>
            <a:r>
              <a:rPr lang="fr-FR" sz="2400" b="1" dirty="0" smtClean="0">
                <a:latin typeface="Arial Narrow" pitchFamily="34" charset="0"/>
              </a:rPr>
              <a:t>Un </a:t>
            </a:r>
            <a:r>
              <a:rPr lang="fr-FR" sz="2400" b="1" dirty="0">
                <a:latin typeface="Arial Narrow" pitchFamily="34" charset="0"/>
              </a:rPr>
              <a:t>circuit </a:t>
            </a:r>
            <a:r>
              <a:rPr lang="fr-FR" sz="2400" b="1" dirty="0" smtClean="0">
                <a:latin typeface="Arial Narrow" pitchFamily="34" charset="0"/>
              </a:rPr>
              <a:t>ultra-rapide</a:t>
            </a:r>
          </a:p>
          <a:p>
            <a:pPr marL="800100" lvl="1" indent="-342900">
              <a:buFont typeface="Wingdings" pitchFamily="2" charset="2"/>
              <a:buChar char="§"/>
            </a:pPr>
            <a:r>
              <a:rPr lang="fr-FR" sz="1600" dirty="0" smtClean="0">
                <a:latin typeface="Arial Narrow" pitchFamily="34" charset="0"/>
              </a:rPr>
              <a:t>Les protons circulent à 99.9999993% de la vitesse de la lumière. (</a:t>
            </a:r>
            <a:r>
              <a:rPr lang="fr-FR" sz="1600" b="1" dirty="0" err="1" smtClean="0">
                <a:latin typeface="Arial Narrow" pitchFamily="34" charset="0"/>
              </a:rPr>
              <a:t>Faiscaux</a:t>
            </a:r>
            <a:r>
              <a:rPr lang="fr-FR" sz="1600" b="1" dirty="0" smtClean="0">
                <a:latin typeface="Arial Narrow" pitchFamily="34" charset="0"/>
              </a:rPr>
              <a:t> de protons de 4 </a:t>
            </a:r>
            <a:r>
              <a:rPr lang="fr-FR" sz="1600" b="1" dirty="0" err="1" smtClean="0">
                <a:latin typeface="Arial Narrow" pitchFamily="34" charset="0"/>
              </a:rPr>
              <a:t>TeV</a:t>
            </a:r>
            <a:r>
              <a:rPr lang="fr-FR" sz="1600" b="1" dirty="0" smtClean="0">
                <a:latin typeface="Arial Narrow" pitchFamily="34" charset="0"/>
              </a:rPr>
              <a:t> </a:t>
            </a:r>
            <a:r>
              <a:rPr lang="fr-FR" sz="1600" dirty="0" smtClean="0">
                <a:latin typeface="Arial Narrow" pitchFamily="34" charset="0"/>
              </a:rPr>
              <a:t>)</a:t>
            </a:r>
            <a:endParaRPr lang="fr-FR" sz="1600" dirty="0">
              <a:latin typeface="Arial Narrow" pitchFamily="34" charset="0"/>
            </a:endParaRPr>
          </a:p>
          <a:p>
            <a:pPr marL="800100" lvl="1" indent="-342900">
              <a:buFont typeface="Wingdings" pitchFamily="2" charset="2"/>
              <a:buChar char="§"/>
            </a:pPr>
            <a:r>
              <a:rPr lang="fr-FR" sz="1600" dirty="0" smtClean="0">
                <a:latin typeface="Arial Narrow" pitchFamily="34" charset="0"/>
              </a:rPr>
              <a:t>362 </a:t>
            </a:r>
            <a:r>
              <a:rPr lang="fr-FR" sz="1600" dirty="0">
                <a:latin typeface="Arial Narrow" pitchFamily="34" charset="0"/>
              </a:rPr>
              <a:t>MJ de stocké par </a:t>
            </a:r>
            <a:r>
              <a:rPr lang="fr-FR" sz="1600" dirty="0" smtClean="0">
                <a:latin typeface="Arial Narrow" pitchFamily="34" charset="0"/>
              </a:rPr>
              <a:t>faisceau</a:t>
            </a:r>
            <a:r>
              <a:rPr lang="fr-FR" sz="1600" dirty="0" smtClean="0">
                <a:solidFill>
                  <a:srgbClr val="FF0000"/>
                </a:solidFill>
                <a:latin typeface="Arial Narrow" pitchFamily="34" charset="0"/>
              </a:rPr>
              <a:t>*</a:t>
            </a:r>
            <a:r>
              <a:rPr lang="fr-FR" sz="1600" dirty="0" smtClean="0">
                <a:latin typeface="Arial Narrow" pitchFamily="34" charset="0"/>
              </a:rPr>
              <a:t> </a:t>
            </a:r>
          </a:p>
          <a:p>
            <a:r>
              <a:rPr lang="fr-FR" sz="1600" dirty="0">
                <a:latin typeface="Arial Narrow" pitchFamily="34" charset="0"/>
              </a:rPr>
              <a:t> </a:t>
            </a:r>
            <a:r>
              <a:rPr lang="fr-FR" sz="1600" dirty="0" smtClean="0">
                <a:latin typeface="Arial Narrow" pitchFamily="34" charset="0"/>
              </a:rPr>
              <a:t>                                                </a:t>
            </a:r>
            <a:r>
              <a:rPr lang="fr-FR" sz="1200" dirty="0" smtClean="0">
                <a:latin typeface="Arial Narrow" pitchFamily="34" charset="0"/>
              </a:rPr>
              <a:t> </a:t>
            </a:r>
            <a:r>
              <a:rPr lang="fr-FR" sz="1200" dirty="0" smtClean="0">
                <a:solidFill>
                  <a:srgbClr val="FF0000"/>
                </a:solidFill>
                <a:latin typeface="Arial Narrow" pitchFamily="34" charset="0"/>
              </a:rPr>
              <a:t>*</a:t>
            </a:r>
            <a:r>
              <a:rPr lang="fr-FR" sz="1200" dirty="0" smtClean="0">
                <a:latin typeface="Arial Narrow" pitchFamily="34" charset="0"/>
              </a:rPr>
              <a:t> </a:t>
            </a:r>
            <a:r>
              <a:rPr lang="fr-FR" sz="1200" dirty="0">
                <a:latin typeface="Arial Narrow" pitchFamily="34" charset="0"/>
              </a:rPr>
              <a:t>Airbus A320 à l'atterrissage !! </a:t>
            </a:r>
            <a:endParaRPr lang="fr-FR" sz="1200" dirty="0" smtClean="0">
              <a:latin typeface="Arial Narrow" pitchFamily="34" charset="0"/>
            </a:endParaRPr>
          </a:p>
        </p:txBody>
      </p:sp>
      <p:sp>
        <p:nvSpPr>
          <p:cNvPr id="10" name="ZoneTexte 9"/>
          <p:cNvSpPr txBox="1"/>
          <p:nvPr/>
        </p:nvSpPr>
        <p:spPr>
          <a:xfrm>
            <a:off x="183704" y="5520134"/>
            <a:ext cx="8892480" cy="954107"/>
          </a:xfrm>
          <a:prstGeom prst="rect">
            <a:avLst/>
          </a:prstGeom>
          <a:noFill/>
        </p:spPr>
        <p:txBody>
          <a:bodyPr wrap="square" rtlCol="0">
            <a:spAutoFit/>
          </a:bodyPr>
          <a:lstStyle/>
          <a:p>
            <a:pPr marL="342900" indent="-342900">
              <a:buFont typeface="Wingdings" pitchFamily="2" charset="2"/>
              <a:buChar char="Ø"/>
            </a:pPr>
            <a:r>
              <a:rPr lang="fr-FR" sz="2400" b="1" dirty="0" smtClean="0">
                <a:latin typeface="Arial Narrow" pitchFamily="34" charset="0"/>
              </a:rPr>
              <a:t>Une </a:t>
            </a:r>
            <a:r>
              <a:rPr lang="fr-FR" sz="2400" b="1" dirty="0">
                <a:latin typeface="Arial Narrow" pitchFamily="34" charset="0"/>
              </a:rPr>
              <a:t>machine de </a:t>
            </a:r>
            <a:r>
              <a:rPr lang="fr-FR" sz="2400" b="1" dirty="0" smtClean="0">
                <a:latin typeface="Arial Narrow" pitchFamily="34" charset="0"/>
              </a:rPr>
              <a:t>précision</a:t>
            </a:r>
          </a:p>
          <a:p>
            <a:pPr marL="800100" lvl="1" indent="-342900">
              <a:buFont typeface="Wingdings" pitchFamily="2" charset="2"/>
              <a:buChar char="§"/>
            </a:pPr>
            <a:r>
              <a:rPr lang="fr-FR" sz="1600" dirty="0" smtClean="0">
                <a:latin typeface="Arial Narrow" pitchFamily="34" charset="0"/>
              </a:rPr>
              <a:t>Croisement </a:t>
            </a:r>
            <a:r>
              <a:rPr lang="fr-FR" sz="1600" dirty="0">
                <a:latin typeface="Arial Narrow" pitchFamily="34" charset="0"/>
              </a:rPr>
              <a:t>de paquets de protons toutes les </a:t>
            </a:r>
            <a:r>
              <a:rPr lang="fr-FR" sz="1600" dirty="0" smtClean="0">
                <a:latin typeface="Arial Narrow" pitchFamily="34" charset="0"/>
              </a:rPr>
              <a:t>50 </a:t>
            </a:r>
            <a:r>
              <a:rPr lang="fr-FR" sz="1600" dirty="0" err="1" smtClean="0">
                <a:latin typeface="Arial Narrow" pitchFamily="34" charset="0"/>
              </a:rPr>
              <a:t>nano-secondes</a:t>
            </a:r>
            <a:r>
              <a:rPr lang="fr-FR" sz="1600" dirty="0" smtClean="0">
                <a:latin typeface="Arial Narrow" pitchFamily="34" charset="0"/>
              </a:rPr>
              <a:t> (10</a:t>
            </a:r>
            <a:r>
              <a:rPr lang="fr-FR" sz="1600" baseline="30000" dirty="0" smtClean="0">
                <a:latin typeface="Arial Narrow" pitchFamily="34" charset="0"/>
              </a:rPr>
              <a:t>-9</a:t>
            </a:r>
            <a:r>
              <a:rPr lang="fr-FR" sz="1600" dirty="0" smtClean="0">
                <a:latin typeface="Arial Narrow" pitchFamily="34" charset="0"/>
              </a:rPr>
              <a:t> secondes)</a:t>
            </a:r>
            <a:endParaRPr lang="fr-FR" sz="1600" dirty="0">
              <a:latin typeface="Arial Narrow" pitchFamily="34" charset="0"/>
            </a:endParaRPr>
          </a:p>
          <a:p>
            <a:pPr marL="800100" lvl="1" indent="-342900">
              <a:buFont typeface="Wingdings" pitchFamily="2" charset="2"/>
              <a:buChar char="§"/>
            </a:pPr>
            <a:r>
              <a:rPr lang="fr-FR" sz="1600" dirty="0" smtClean="0">
                <a:latin typeface="Arial Narrow" pitchFamily="34" charset="0"/>
              </a:rPr>
              <a:t>Des </a:t>
            </a:r>
            <a:r>
              <a:rPr lang="fr-FR" sz="1600" dirty="0">
                <a:latin typeface="Arial Narrow" pitchFamily="34" charset="0"/>
              </a:rPr>
              <a:t>faisceaux de 10 </a:t>
            </a:r>
            <a:r>
              <a:rPr lang="fr-FR" sz="1600" dirty="0" smtClean="0">
                <a:latin typeface="Arial Narrow" pitchFamily="34" charset="0"/>
              </a:rPr>
              <a:t>microns (10</a:t>
            </a:r>
            <a:r>
              <a:rPr lang="fr-FR" sz="1600" baseline="30000" dirty="0" smtClean="0">
                <a:latin typeface="Arial Narrow" pitchFamily="34" charset="0"/>
              </a:rPr>
              <a:t>-6</a:t>
            </a:r>
            <a:r>
              <a:rPr lang="fr-FR" sz="1600" dirty="0" smtClean="0">
                <a:latin typeface="Arial Narrow" pitchFamily="34" charset="0"/>
              </a:rPr>
              <a:t> m) </a:t>
            </a:r>
            <a:r>
              <a:rPr lang="fr-FR" sz="1600" dirty="0">
                <a:latin typeface="Arial Narrow" pitchFamily="34" charset="0"/>
              </a:rPr>
              <a:t>aux points de croisement </a:t>
            </a:r>
            <a:r>
              <a:rPr lang="fr-FR" sz="1600" dirty="0" smtClean="0">
                <a:latin typeface="Arial Narrow" pitchFamily="34" charset="0"/>
              </a:rPr>
              <a:t>! (</a:t>
            </a:r>
            <a:r>
              <a:rPr lang="fr-FR" sz="1600" dirty="0">
                <a:latin typeface="Arial Narrow" pitchFamily="34" charset="0"/>
              </a:rPr>
              <a:t>plus fin qu'un </a:t>
            </a:r>
            <a:r>
              <a:rPr lang="fr-FR" sz="1600" dirty="0" smtClean="0">
                <a:latin typeface="Arial Narrow" pitchFamily="34" charset="0"/>
              </a:rPr>
              <a:t>cheveu) </a:t>
            </a:r>
            <a:endParaRPr lang="fr-FR" sz="1600" dirty="0">
              <a:latin typeface="Arial Narrow" pitchFamily="34" charset="0"/>
            </a:endParaRPr>
          </a:p>
        </p:txBody>
      </p:sp>
      <p:sp>
        <p:nvSpPr>
          <p:cNvPr id="11" name="ZoneTexte 10"/>
          <p:cNvSpPr txBox="1"/>
          <p:nvPr/>
        </p:nvSpPr>
        <p:spPr>
          <a:xfrm>
            <a:off x="179512" y="2996952"/>
            <a:ext cx="8892480" cy="707886"/>
          </a:xfrm>
          <a:prstGeom prst="rect">
            <a:avLst/>
          </a:prstGeom>
          <a:noFill/>
        </p:spPr>
        <p:txBody>
          <a:bodyPr wrap="square" rtlCol="0">
            <a:spAutoFit/>
          </a:bodyPr>
          <a:lstStyle/>
          <a:p>
            <a:pPr marL="342900" indent="-342900">
              <a:buFont typeface="Wingdings" pitchFamily="2" charset="2"/>
              <a:buChar char="Ø"/>
            </a:pPr>
            <a:r>
              <a:rPr lang="fr-FR" sz="2400" b="1" dirty="0" smtClean="0">
                <a:latin typeface="Arial Narrow" pitchFamily="34" charset="0"/>
              </a:rPr>
              <a:t>L’espace le plus vide du Système Solaire</a:t>
            </a:r>
            <a:endParaRPr lang="fr-FR" sz="2400" b="1" dirty="0">
              <a:latin typeface="Arial Narrow" pitchFamily="34" charset="0"/>
            </a:endParaRPr>
          </a:p>
          <a:p>
            <a:pPr marL="800100" lvl="1" indent="-342900">
              <a:buFont typeface="Wingdings" pitchFamily="2" charset="2"/>
              <a:buChar char="§"/>
            </a:pPr>
            <a:r>
              <a:rPr lang="fr-FR" sz="1600" dirty="0" smtClean="0">
                <a:latin typeface="Arial Narrow" pitchFamily="34" charset="0"/>
              </a:rPr>
              <a:t>Une pression </a:t>
            </a:r>
            <a:r>
              <a:rPr lang="fr-FR" sz="1600" dirty="0">
                <a:latin typeface="Arial Narrow" pitchFamily="34" charset="0"/>
              </a:rPr>
              <a:t>10 x plus faible que l'atmosphère </a:t>
            </a:r>
            <a:r>
              <a:rPr lang="fr-FR" sz="1600" dirty="0" smtClean="0">
                <a:latin typeface="Arial Narrow" pitchFamily="34" charset="0"/>
              </a:rPr>
              <a:t>lunaire</a:t>
            </a:r>
            <a:endParaRPr lang="fr-FR" sz="16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38</a:t>
            </a:fld>
            <a:endParaRPr lang="fr-FR"/>
          </a:p>
        </p:txBody>
      </p:sp>
      <p:sp>
        <p:nvSpPr>
          <p:cNvPr id="5" name="Espace réservé du numéro de diapositive 4"/>
          <p:cNvSpPr txBox="1">
            <a:spLocks/>
          </p:cNvSpPr>
          <p:nvPr/>
        </p:nvSpPr>
        <p:spPr bwMode="auto">
          <a:xfrm>
            <a:off x="6997700" y="6281738"/>
            <a:ext cx="1917700" cy="542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4072CF-7C2B-4649-8ABF-C5A89D5935BB}" type="slidenum">
              <a:rPr kumimoji="0" lang="en-US" sz="1050" b="1" i="0" u="none" strike="noStrike" kern="1200" cap="none" spc="0" normalizeH="0" baseline="0" noProof="0" smtClean="0">
                <a:ln>
                  <a:noFill/>
                </a:ln>
                <a:solidFill>
                  <a:schemeClr val="accent2"/>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050" b="1" i="0" u="none" strike="noStrike" kern="1200" cap="none" spc="0" normalizeH="0" baseline="0" noProof="0">
              <a:ln>
                <a:noFill/>
              </a:ln>
              <a:solidFill>
                <a:schemeClr val="accent2"/>
              </a:solidFill>
              <a:effectLst/>
              <a:uLnTx/>
              <a:uFillTx/>
              <a:latin typeface="Arial Narrow" pitchFamily="34" charset="0"/>
              <a:ea typeface="+mn-ea"/>
              <a:cs typeface="+mn-cs"/>
            </a:endParaRPr>
          </a:p>
        </p:txBody>
      </p:sp>
      <p:pic>
        <p:nvPicPr>
          <p:cNvPr id="6" name="Image 6" descr="LHC.jpg"/>
          <p:cNvPicPr>
            <a:picLocks noChangeAspect="1"/>
          </p:cNvPicPr>
          <p:nvPr/>
        </p:nvPicPr>
        <p:blipFill>
          <a:blip r:embed="rId2" cstate="print"/>
          <a:srcRect l="2963" t="7339" r="2963" b="3670"/>
          <a:stretch>
            <a:fillRect/>
          </a:stretch>
        </p:blipFill>
        <p:spPr bwMode="auto">
          <a:xfrm>
            <a:off x="-25400" y="0"/>
            <a:ext cx="9207500" cy="6870700"/>
          </a:xfrm>
          <a:prstGeom prst="rect">
            <a:avLst/>
          </a:prstGeom>
          <a:noFill/>
          <a:ln w="9525">
            <a:noFill/>
            <a:miter lim="800000"/>
            <a:headEnd/>
            <a:tailEnd/>
          </a:ln>
        </p:spPr>
      </p:pic>
      <p:grpSp>
        <p:nvGrpSpPr>
          <p:cNvPr id="7" name="Grouper 26"/>
          <p:cNvGrpSpPr/>
          <p:nvPr/>
        </p:nvGrpSpPr>
        <p:grpSpPr>
          <a:xfrm>
            <a:off x="5080000" y="723900"/>
            <a:ext cx="3886199" cy="3848100"/>
            <a:chOff x="5080000" y="723900"/>
            <a:chExt cx="3886199" cy="3848100"/>
          </a:xfrm>
        </p:grpSpPr>
        <p:pic>
          <p:nvPicPr>
            <p:cNvPr id="8" name="Image 7" descr="a.tiff"/>
            <p:cNvPicPr>
              <a:picLocks noChangeAspect="1"/>
            </p:cNvPicPr>
            <p:nvPr/>
          </p:nvPicPr>
          <p:blipFill>
            <a:blip r:embed="rId3" cstate="print"/>
            <a:stretch>
              <a:fillRect/>
            </a:stretch>
          </p:blipFill>
          <p:spPr>
            <a:xfrm>
              <a:off x="5092802" y="723900"/>
              <a:ext cx="3873397" cy="2879820"/>
            </a:xfrm>
            <a:prstGeom prst="rect">
              <a:avLst/>
            </a:prstGeom>
            <a:ln w="25400">
              <a:solidFill>
                <a:srgbClr val="FF6600"/>
              </a:solidFill>
            </a:ln>
          </p:spPr>
        </p:pic>
        <p:cxnSp>
          <p:nvCxnSpPr>
            <p:cNvPr id="9" name="Connecteur droit 8"/>
            <p:cNvCxnSpPr/>
            <p:nvPr/>
          </p:nvCxnSpPr>
          <p:spPr bwMode="auto">
            <a:xfrm flipV="1">
              <a:off x="7162800" y="3594100"/>
              <a:ext cx="1790700" cy="977900"/>
            </a:xfrm>
            <a:prstGeom prst="line">
              <a:avLst/>
            </a:prstGeom>
            <a:solidFill>
              <a:schemeClr val="accent1"/>
            </a:solidFill>
            <a:ln w="25400" cap="flat" cmpd="sng" algn="ctr">
              <a:solidFill>
                <a:srgbClr val="FF6600"/>
              </a:solidFill>
              <a:prstDash val="dash"/>
              <a:round/>
              <a:headEnd type="none" w="med" len="med"/>
              <a:tailEnd type="none" w="med" len="med"/>
            </a:ln>
            <a:effectLst/>
          </p:spPr>
        </p:cxnSp>
        <p:cxnSp>
          <p:nvCxnSpPr>
            <p:cNvPr id="10" name="Connecteur droit 9"/>
            <p:cNvCxnSpPr/>
            <p:nvPr/>
          </p:nvCxnSpPr>
          <p:spPr bwMode="auto">
            <a:xfrm rot="10800000">
              <a:off x="5080000" y="3581400"/>
              <a:ext cx="2082800" cy="977900"/>
            </a:xfrm>
            <a:prstGeom prst="line">
              <a:avLst/>
            </a:prstGeom>
            <a:solidFill>
              <a:schemeClr val="accent1"/>
            </a:solidFill>
            <a:ln w="25400" cap="flat" cmpd="sng" algn="ctr">
              <a:solidFill>
                <a:srgbClr val="FF6600"/>
              </a:solidFill>
              <a:prstDash val="dash"/>
              <a:round/>
              <a:headEnd type="none" w="med" len="med"/>
              <a:tailEnd type="none" w="med" len="med"/>
            </a:ln>
            <a:effectLst/>
          </p:spPr>
        </p:cxnSp>
      </p:grpSp>
      <p:grpSp>
        <p:nvGrpSpPr>
          <p:cNvPr id="11" name="Grouper 30"/>
          <p:cNvGrpSpPr/>
          <p:nvPr/>
        </p:nvGrpSpPr>
        <p:grpSpPr>
          <a:xfrm>
            <a:off x="1206500" y="533400"/>
            <a:ext cx="3492500" cy="3657600"/>
            <a:chOff x="1206500" y="533400"/>
            <a:chExt cx="3492500" cy="3657600"/>
          </a:xfrm>
        </p:grpSpPr>
        <p:grpSp>
          <p:nvGrpSpPr>
            <p:cNvPr id="12" name="Grouper 32"/>
            <p:cNvGrpSpPr/>
            <p:nvPr/>
          </p:nvGrpSpPr>
          <p:grpSpPr>
            <a:xfrm>
              <a:off x="1219200" y="533400"/>
              <a:ext cx="3479800" cy="2609850"/>
              <a:chOff x="2286000" y="3371850"/>
              <a:chExt cx="3479800" cy="2609850"/>
            </a:xfrm>
          </p:grpSpPr>
          <p:pic>
            <p:nvPicPr>
              <p:cNvPr id="15" name="Image 14"/>
              <p:cNvPicPr>
                <a:picLocks noChangeAspect="1"/>
              </p:cNvPicPr>
              <p:nvPr/>
            </p:nvPicPr>
            <p:blipFill>
              <a:blip r:embed="rId4" cstate="print"/>
              <a:stretch>
                <a:fillRect/>
              </a:stretch>
            </p:blipFill>
            <p:spPr>
              <a:xfrm>
                <a:off x="2286000" y="3371850"/>
                <a:ext cx="3479800" cy="2609850"/>
              </a:xfrm>
              <a:prstGeom prst="rect">
                <a:avLst/>
              </a:prstGeom>
              <a:ln w="25400">
                <a:solidFill>
                  <a:schemeClr val="bg1"/>
                </a:solidFill>
              </a:ln>
            </p:spPr>
          </p:pic>
          <p:sp>
            <p:nvSpPr>
              <p:cNvPr id="16" name="ZoneTexte 15"/>
              <p:cNvSpPr txBox="1"/>
              <p:nvPr/>
            </p:nvSpPr>
            <p:spPr>
              <a:xfrm>
                <a:off x="2468033" y="5333999"/>
                <a:ext cx="428322" cy="215444"/>
              </a:xfrm>
              <a:prstGeom prst="rect">
                <a:avLst/>
              </a:prstGeom>
              <a:solidFill>
                <a:schemeClr val="tx1"/>
              </a:solidFill>
              <a:ln>
                <a:noFill/>
              </a:ln>
            </p:spPr>
            <p:txBody>
              <a:bodyPr wrap="none" rtlCol="0">
                <a:spAutoFit/>
              </a:bodyPr>
              <a:lstStyle/>
              <a:p>
                <a:r>
                  <a:rPr lang="en-GB" sz="800" dirty="0" smtClean="0">
                    <a:solidFill>
                      <a:srgbClr val="FFFFFF"/>
                    </a:solidFill>
                  </a:rPr>
                  <a:t>VELO</a:t>
                </a:r>
                <a:endParaRPr lang="en-GB" sz="800" dirty="0">
                  <a:solidFill>
                    <a:srgbClr val="FFFFFF"/>
                  </a:solidFill>
                </a:endParaRPr>
              </a:p>
            </p:txBody>
          </p:sp>
          <p:sp>
            <p:nvSpPr>
              <p:cNvPr id="17" name="ZoneTexte 16"/>
              <p:cNvSpPr txBox="1"/>
              <p:nvPr/>
            </p:nvSpPr>
            <p:spPr>
              <a:xfrm>
                <a:off x="2307166" y="4622799"/>
                <a:ext cx="417502" cy="215444"/>
              </a:xfrm>
              <a:prstGeom prst="rect">
                <a:avLst/>
              </a:prstGeom>
              <a:solidFill>
                <a:schemeClr val="tx1"/>
              </a:solidFill>
              <a:ln>
                <a:noFill/>
              </a:ln>
            </p:spPr>
            <p:txBody>
              <a:bodyPr wrap="none" rtlCol="0">
                <a:spAutoFit/>
              </a:bodyPr>
              <a:lstStyle/>
              <a:p>
                <a:r>
                  <a:rPr lang="en-GB" sz="800" dirty="0" smtClean="0">
                    <a:solidFill>
                      <a:srgbClr val="FFFFFF"/>
                    </a:solidFill>
                  </a:rPr>
                  <a:t>RHIC</a:t>
                </a:r>
                <a:endParaRPr lang="en-GB" sz="800" dirty="0">
                  <a:solidFill>
                    <a:srgbClr val="FFFFFF"/>
                  </a:solidFill>
                </a:endParaRPr>
              </a:p>
            </p:txBody>
          </p:sp>
          <p:sp>
            <p:nvSpPr>
              <p:cNvPr id="18" name="ZoneTexte 17"/>
              <p:cNvSpPr txBox="1"/>
              <p:nvPr/>
            </p:nvSpPr>
            <p:spPr>
              <a:xfrm>
                <a:off x="3094566" y="3378199"/>
                <a:ext cx="417502" cy="215444"/>
              </a:xfrm>
              <a:prstGeom prst="rect">
                <a:avLst/>
              </a:prstGeom>
              <a:solidFill>
                <a:schemeClr val="tx1"/>
              </a:solidFill>
              <a:ln>
                <a:noFill/>
              </a:ln>
            </p:spPr>
            <p:txBody>
              <a:bodyPr wrap="none" rtlCol="0">
                <a:spAutoFit/>
              </a:bodyPr>
              <a:lstStyle/>
              <a:p>
                <a:r>
                  <a:rPr lang="en-GB" sz="800" dirty="0" smtClean="0">
                    <a:solidFill>
                      <a:srgbClr val="FFFFFF"/>
                    </a:solidFill>
                  </a:rPr>
                  <a:t>RHIC</a:t>
                </a:r>
                <a:endParaRPr lang="en-GB" sz="800" dirty="0">
                  <a:solidFill>
                    <a:srgbClr val="FFFFFF"/>
                  </a:solidFill>
                </a:endParaRPr>
              </a:p>
            </p:txBody>
          </p:sp>
          <p:sp>
            <p:nvSpPr>
              <p:cNvPr id="19" name="ZoneTexte 18"/>
              <p:cNvSpPr txBox="1"/>
              <p:nvPr/>
            </p:nvSpPr>
            <p:spPr>
              <a:xfrm>
                <a:off x="2463800" y="3941232"/>
                <a:ext cx="519794" cy="215444"/>
              </a:xfrm>
              <a:prstGeom prst="rect">
                <a:avLst/>
              </a:prstGeom>
              <a:solidFill>
                <a:schemeClr val="tx1"/>
              </a:solidFill>
              <a:ln>
                <a:noFill/>
              </a:ln>
            </p:spPr>
            <p:txBody>
              <a:bodyPr wrap="none" rtlCol="0">
                <a:spAutoFit/>
              </a:bodyPr>
              <a:lstStyle/>
              <a:p>
                <a:r>
                  <a:rPr lang="en-GB" sz="800" dirty="0" smtClean="0">
                    <a:solidFill>
                      <a:srgbClr val="FFFFFF"/>
                    </a:solidFill>
                  </a:rPr>
                  <a:t>Magnet</a:t>
                </a:r>
                <a:endParaRPr lang="en-GB" sz="800" dirty="0">
                  <a:solidFill>
                    <a:srgbClr val="FFFFFF"/>
                  </a:solidFill>
                </a:endParaRPr>
              </a:p>
            </p:txBody>
          </p:sp>
          <p:sp>
            <p:nvSpPr>
              <p:cNvPr id="20" name="ZoneTexte 19"/>
              <p:cNvSpPr txBox="1"/>
              <p:nvPr/>
            </p:nvSpPr>
            <p:spPr>
              <a:xfrm>
                <a:off x="4673599" y="3759199"/>
                <a:ext cx="787395" cy="215444"/>
              </a:xfrm>
              <a:prstGeom prst="rect">
                <a:avLst/>
              </a:prstGeom>
              <a:solidFill>
                <a:schemeClr val="tx1"/>
              </a:solidFill>
              <a:ln>
                <a:noFill/>
              </a:ln>
            </p:spPr>
            <p:txBody>
              <a:bodyPr wrap="none" rtlCol="0">
                <a:spAutoFit/>
              </a:bodyPr>
              <a:lstStyle/>
              <a:p>
                <a:r>
                  <a:rPr lang="en-GB" sz="800" dirty="0" err="1" smtClean="0">
                    <a:solidFill>
                      <a:srgbClr val="FFFFFF"/>
                    </a:solidFill>
                  </a:rPr>
                  <a:t>Muon</a:t>
                </a:r>
                <a:r>
                  <a:rPr lang="en-GB" sz="800" dirty="0" smtClean="0">
                    <a:solidFill>
                      <a:srgbClr val="FFFFFF"/>
                    </a:solidFill>
                  </a:rPr>
                  <a:t> system</a:t>
                </a:r>
                <a:endParaRPr lang="en-GB" sz="800" dirty="0">
                  <a:solidFill>
                    <a:srgbClr val="FFFFFF"/>
                  </a:solidFill>
                </a:endParaRPr>
              </a:p>
            </p:txBody>
          </p:sp>
          <p:sp>
            <p:nvSpPr>
              <p:cNvPr id="21" name="ZoneTexte 20"/>
              <p:cNvSpPr txBox="1"/>
              <p:nvPr/>
            </p:nvSpPr>
            <p:spPr>
              <a:xfrm>
                <a:off x="4686300" y="4013200"/>
                <a:ext cx="977900" cy="215444"/>
              </a:xfrm>
              <a:prstGeom prst="rect">
                <a:avLst/>
              </a:prstGeom>
              <a:solidFill>
                <a:schemeClr val="tx1"/>
              </a:solidFill>
              <a:ln>
                <a:noFill/>
              </a:ln>
            </p:spPr>
            <p:txBody>
              <a:bodyPr wrap="square" rtlCol="0">
                <a:spAutoFit/>
              </a:bodyPr>
              <a:lstStyle/>
              <a:p>
                <a:r>
                  <a:rPr lang="en-GB" sz="800" dirty="0" err="1" smtClean="0">
                    <a:solidFill>
                      <a:srgbClr val="FFFFFF"/>
                    </a:solidFill>
                  </a:rPr>
                  <a:t>Ecal</a:t>
                </a:r>
                <a:r>
                  <a:rPr lang="en-GB" sz="800" dirty="0" smtClean="0">
                    <a:solidFill>
                      <a:srgbClr val="FFFFFF"/>
                    </a:solidFill>
                  </a:rPr>
                  <a:t>                       </a:t>
                </a:r>
                <a:endParaRPr lang="en-GB" sz="800" dirty="0">
                  <a:solidFill>
                    <a:srgbClr val="FFFFFF"/>
                  </a:solidFill>
                </a:endParaRPr>
              </a:p>
            </p:txBody>
          </p:sp>
          <p:sp>
            <p:nvSpPr>
              <p:cNvPr id="22" name="ZoneTexte 21"/>
              <p:cNvSpPr txBox="1"/>
              <p:nvPr/>
            </p:nvSpPr>
            <p:spPr>
              <a:xfrm>
                <a:off x="4957234" y="4237567"/>
                <a:ext cx="774700" cy="215444"/>
              </a:xfrm>
              <a:prstGeom prst="rect">
                <a:avLst/>
              </a:prstGeom>
              <a:solidFill>
                <a:schemeClr val="tx1"/>
              </a:solidFill>
              <a:ln>
                <a:noFill/>
              </a:ln>
            </p:spPr>
            <p:txBody>
              <a:bodyPr wrap="square" rtlCol="0">
                <a:spAutoFit/>
              </a:bodyPr>
              <a:lstStyle/>
              <a:p>
                <a:r>
                  <a:rPr lang="en-GB" sz="800" dirty="0" err="1" smtClean="0">
                    <a:solidFill>
                      <a:srgbClr val="FFFFFF"/>
                    </a:solidFill>
                  </a:rPr>
                  <a:t>Hcal</a:t>
                </a:r>
                <a:r>
                  <a:rPr lang="en-GB" sz="800" dirty="0" smtClean="0">
                    <a:solidFill>
                      <a:srgbClr val="FFFFFF"/>
                    </a:solidFill>
                  </a:rPr>
                  <a:t>                       </a:t>
                </a:r>
                <a:endParaRPr lang="en-GB" sz="800" dirty="0">
                  <a:solidFill>
                    <a:srgbClr val="FFFFFF"/>
                  </a:solidFill>
                </a:endParaRPr>
              </a:p>
            </p:txBody>
          </p:sp>
          <p:sp>
            <p:nvSpPr>
              <p:cNvPr id="23" name="ZoneTexte 22"/>
              <p:cNvSpPr txBox="1"/>
              <p:nvPr/>
            </p:nvSpPr>
            <p:spPr>
              <a:xfrm>
                <a:off x="3759200" y="5702300"/>
                <a:ext cx="915635" cy="215444"/>
              </a:xfrm>
              <a:prstGeom prst="rect">
                <a:avLst/>
              </a:prstGeom>
              <a:solidFill>
                <a:schemeClr val="tx1"/>
              </a:solidFill>
              <a:ln>
                <a:noFill/>
              </a:ln>
            </p:spPr>
            <p:txBody>
              <a:bodyPr wrap="none" rtlCol="0">
                <a:spAutoFit/>
              </a:bodyPr>
              <a:lstStyle/>
              <a:p>
                <a:r>
                  <a:rPr lang="en-GB" sz="800" dirty="0" smtClean="0">
                    <a:solidFill>
                      <a:srgbClr val="FFFFFF"/>
                    </a:solidFill>
                  </a:rPr>
                  <a:t>Tracking system</a:t>
                </a:r>
                <a:endParaRPr lang="en-GB" sz="800" dirty="0">
                  <a:solidFill>
                    <a:srgbClr val="FFFFFF"/>
                  </a:solidFill>
                </a:endParaRPr>
              </a:p>
            </p:txBody>
          </p:sp>
        </p:grpSp>
        <p:cxnSp>
          <p:nvCxnSpPr>
            <p:cNvPr id="13" name="Connecteur droit 12"/>
            <p:cNvCxnSpPr/>
            <p:nvPr/>
          </p:nvCxnSpPr>
          <p:spPr bwMode="auto">
            <a:xfrm flipV="1">
              <a:off x="3581400" y="3136900"/>
              <a:ext cx="1117600" cy="1054100"/>
            </a:xfrm>
            <a:prstGeom prst="line">
              <a:avLst/>
            </a:prstGeom>
            <a:solidFill>
              <a:schemeClr val="accent1"/>
            </a:solidFill>
            <a:ln w="25400" cap="flat" cmpd="sng" algn="ctr">
              <a:solidFill>
                <a:schemeClr val="bg1"/>
              </a:solidFill>
              <a:prstDash val="dash"/>
              <a:round/>
              <a:headEnd type="none" w="med" len="med"/>
              <a:tailEnd type="none" w="med" len="med"/>
            </a:ln>
            <a:effectLst/>
          </p:spPr>
        </p:cxnSp>
        <p:cxnSp>
          <p:nvCxnSpPr>
            <p:cNvPr id="14" name="Connecteur droit 13"/>
            <p:cNvCxnSpPr/>
            <p:nvPr/>
          </p:nvCxnSpPr>
          <p:spPr bwMode="auto">
            <a:xfrm rot="10800000">
              <a:off x="1206500" y="3149600"/>
              <a:ext cx="2362200" cy="1028700"/>
            </a:xfrm>
            <a:prstGeom prst="line">
              <a:avLst/>
            </a:prstGeom>
            <a:solidFill>
              <a:schemeClr val="accent1"/>
            </a:solidFill>
            <a:ln w="25400" cap="flat" cmpd="sng" algn="ctr">
              <a:solidFill>
                <a:schemeClr val="bg1"/>
              </a:solidFill>
              <a:prstDash val="dash"/>
              <a:round/>
              <a:headEnd type="none" w="med" len="med"/>
              <a:tailEnd type="none" w="med" len="med"/>
            </a:ln>
            <a:effectLst/>
          </p:spPr>
        </p:cxnSp>
      </p:grpSp>
      <p:sp>
        <p:nvSpPr>
          <p:cNvPr id="24" name="ZoneTexte 9"/>
          <p:cNvSpPr txBox="1">
            <a:spLocks noChangeArrowheads="1"/>
          </p:cNvSpPr>
          <p:nvPr/>
        </p:nvSpPr>
        <p:spPr bwMode="auto">
          <a:xfrm>
            <a:off x="939800" y="6261100"/>
            <a:ext cx="6985000" cy="338554"/>
          </a:xfrm>
          <a:prstGeom prst="rect">
            <a:avLst/>
          </a:prstGeom>
          <a:noFill/>
          <a:ln w="9525">
            <a:noFill/>
            <a:miter lim="800000"/>
            <a:headEnd/>
            <a:tailEnd/>
          </a:ln>
        </p:spPr>
        <p:txBody>
          <a:bodyPr wrap="square">
            <a:prstTxWarp prst="textNoShape">
              <a:avLst/>
            </a:prstTxWarp>
            <a:spAutoFit/>
          </a:bodyPr>
          <a:lstStyle/>
          <a:p>
            <a:r>
              <a:rPr lang="fr-FR" sz="1600" dirty="0" smtClean="0">
                <a:solidFill>
                  <a:schemeClr val="bg1"/>
                </a:solidFill>
                <a:latin typeface="Tahoma"/>
                <a:cs typeface="Tahoma"/>
              </a:rPr>
              <a:t>Circonférence : 26.7 km     Profondeur : 45m à 170m     Inclinaison: 1.4</a:t>
            </a:r>
            <a:r>
              <a:rPr lang="fr-FR" sz="1600" dirty="0">
                <a:solidFill>
                  <a:schemeClr val="bg1"/>
                </a:solidFill>
                <a:latin typeface="Tahoma"/>
                <a:cs typeface="Tahoma"/>
              </a:rPr>
              <a:t>%</a:t>
            </a:r>
          </a:p>
        </p:txBody>
      </p:sp>
      <p:sp>
        <p:nvSpPr>
          <p:cNvPr id="25" name="ZoneTexte 24"/>
          <p:cNvSpPr txBox="1"/>
          <p:nvPr/>
        </p:nvSpPr>
        <p:spPr>
          <a:xfrm>
            <a:off x="1533104" y="4840188"/>
            <a:ext cx="854922" cy="338554"/>
          </a:xfrm>
          <a:prstGeom prst="rect">
            <a:avLst/>
          </a:prstGeom>
          <a:noFill/>
        </p:spPr>
        <p:txBody>
          <a:bodyPr wrap="none" rtlCol="0">
            <a:spAutoFit/>
          </a:bodyPr>
          <a:lstStyle/>
          <a:p>
            <a:r>
              <a:rPr lang="fr-FR" sz="1600" dirty="0" smtClean="0">
                <a:solidFill>
                  <a:schemeClr val="bg1"/>
                </a:solidFill>
              </a:rPr>
              <a:t>360 M€</a:t>
            </a:r>
            <a:endParaRPr lang="fr-FR" sz="1600" dirty="0">
              <a:solidFill>
                <a:schemeClr val="bg1"/>
              </a:solidFill>
            </a:endParaRPr>
          </a:p>
        </p:txBody>
      </p:sp>
      <p:grpSp>
        <p:nvGrpSpPr>
          <p:cNvPr id="26" name="Grouper 8"/>
          <p:cNvGrpSpPr/>
          <p:nvPr/>
        </p:nvGrpSpPr>
        <p:grpSpPr>
          <a:xfrm>
            <a:off x="1536700" y="25400"/>
            <a:ext cx="7638454" cy="4203699"/>
            <a:chOff x="1536700" y="25400"/>
            <a:chExt cx="7638454" cy="4203699"/>
          </a:xfrm>
        </p:grpSpPr>
        <p:cxnSp>
          <p:nvCxnSpPr>
            <p:cNvPr id="27" name="Connecteur droit 26"/>
            <p:cNvCxnSpPr/>
            <p:nvPr/>
          </p:nvCxnSpPr>
          <p:spPr bwMode="auto">
            <a:xfrm flipV="1">
              <a:off x="5410200" y="4089400"/>
              <a:ext cx="3657600" cy="139699"/>
            </a:xfrm>
            <a:prstGeom prst="line">
              <a:avLst/>
            </a:prstGeom>
            <a:solidFill>
              <a:schemeClr val="accent1"/>
            </a:solidFill>
            <a:ln w="25400" cap="flat" cmpd="sng" algn="ctr">
              <a:solidFill>
                <a:srgbClr val="0000FF"/>
              </a:solidFill>
              <a:prstDash val="dash"/>
              <a:round/>
              <a:headEnd type="none" w="med" len="med"/>
              <a:tailEnd type="none" w="med" len="med"/>
            </a:ln>
            <a:effectLst/>
          </p:spPr>
        </p:cxnSp>
        <p:cxnSp>
          <p:nvCxnSpPr>
            <p:cNvPr id="28" name="Connecteur droit 27"/>
            <p:cNvCxnSpPr/>
            <p:nvPr/>
          </p:nvCxnSpPr>
          <p:spPr bwMode="auto">
            <a:xfrm flipH="1" flipV="1">
              <a:off x="1536700" y="4114800"/>
              <a:ext cx="3873500" cy="110067"/>
            </a:xfrm>
            <a:prstGeom prst="line">
              <a:avLst/>
            </a:prstGeom>
            <a:solidFill>
              <a:schemeClr val="accent1"/>
            </a:solidFill>
            <a:ln w="38100" cap="flat" cmpd="sng" algn="ctr">
              <a:solidFill>
                <a:srgbClr val="0000FF"/>
              </a:solidFill>
              <a:prstDash val="dash"/>
              <a:round/>
              <a:headEnd type="none" w="med" len="med"/>
              <a:tailEnd type="none" w="med" len="med"/>
            </a:ln>
            <a:effectLst/>
          </p:spPr>
        </p:cxnSp>
        <p:pic>
          <p:nvPicPr>
            <p:cNvPr id="29" name="Image 6" descr="ATLAS_Detector.jpg"/>
            <p:cNvPicPr>
              <a:picLocks noChangeAspect="1"/>
            </p:cNvPicPr>
            <p:nvPr/>
          </p:nvPicPr>
          <p:blipFill>
            <a:blip r:embed="rId5" cstate="print"/>
            <a:srcRect/>
            <a:stretch>
              <a:fillRect/>
            </a:stretch>
          </p:blipFill>
          <p:spPr bwMode="auto">
            <a:xfrm>
              <a:off x="1536700" y="25400"/>
              <a:ext cx="7638454" cy="4054054"/>
            </a:xfrm>
            <a:prstGeom prst="rect">
              <a:avLst/>
            </a:prstGeom>
            <a:noFill/>
            <a:ln w="25400">
              <a:solidFill>
                <a:srgbClr val="0000FF"/>
              </a:solidFill>
              <a:miter lim="800000"/>
              <a:headEnd/>
              <a:tailEnd/>
            </a:ln>
          </p:spPr>
        </p:pic>
        <p:sp>
          <p:nvSpPr>
            <p:cNvPr id="30" name="Text Box 49"/>
            <p:cNvSpPr txBox="1">
              <a:spLocks noChangeArrowheads="1"/>
            </p:cNvSpPr>
            <p:nvPr/>
          </p:nvSpPr>
          <p:spPr bwMode="auto">
            <a:xfrm>
              <a:off x="7363968" y="3134946"/>
              <a:ext cx="1716532" cy="923308"/>
            </a:xfrm>
            <a:prstGeom prst="rect">
              <a:avLst/>
            </a:prstGeom>
            <a:noFill/>
            <a:ln w="9525">
              <a:noFill/>
              <a:miter lim="800000"/>
              <a:headEnd/>
              <a:tailEnd/>
            </a:ln>
          </p:spPr>
          <p:txBody>
            <a:bodyPr wrap="square" lIns="91418" tIns="45709" rIns="91418" bIns="45709">
              <a:spAutoFit/>
            </a:bodyPr>
            <a:lstStyle/>
            <a:p>
              <a:r>
                <a:rPr lang="fr-FR" sz="1800" dirty="0" smtClean="0">
                  <a:solidFill>
                    <a:srgbClr val="0000FF"/>
                  </a:solidFill>
                  <a:latin typeface="Arial Narrow" pitchFamily="34" charset="0"/>
                  <a:ea typeface="ＭＳ Ｐゴシック" charset="-128"/>
                </a:rPr>
                <a:t>Poids 7000 t</a:t>
              </a:r>
            </a:p>
            <a:p>
              <a:r>
                <a:rPr lang="fr-FR" sz="1800" dirty="0" smtClean="0">
                  <a:solidFill>
                    <a:srgbClr val="0000FF"/>
                  </a:solidFill>
                  <a:latin typeface="Arial Narrow" pitchFamily="34" charset="0"/>
                  <a:ea typeface="ＭＳ Ｐゴシック" charset="-128"/>
                </a:rPr>
                <a:t>Diamètre 25 m</a:t>
              </a:r>
            </a:p>
            <a:p>
              <a:r>
                <a:rPr lang="fr-FR" sz="1800" dirty="0" smtClean="0">
                  <a:solidFill>
                    <a:srgbClr val="0000FF"/>
                  </a:solidFill>
                  <a:latin typeface="Arial Narrow" pitchFamily="34" charset="0"/>
                  <a:ea typeface="ＭＳ Ｐゴシック" charset="-128"/>
                </a:rPr>
                <a:t>Longueur 44 m</a:t>
              </a:r>
              <a:endParaRPr lang="fr-FR" sz="1800" dirty="0">
                <a:solidFill>
                  <a:srgbClr val="0000FF"/>
                </a:solidFill>
                <a:latin typeface="Arial Narrow" pitchFamily="34" charset="0"/>
                <a:ea typeface="ＭＳ Ｐゴシック" charset="-128"/>
              </a:endParaRPr>
            </a:p>
          </p:txBody>
        </p:sp>
      </p:grpSp>
      <p:grpSp>
        <p:nvGrpSpPr>
          <p:cNvPr id="31" name="Grouper 62"/>
          <p:cNvGrpSpPr/>
          <p:nvPr/>
        </p:nvGrpSpPr>
        <p:grpSpPr>
          <a:xfrm>
            <a:off x="190500" y="431800"/>
            <a:ext cx="6438900" cy="5435600"/>
            <a:chOff x="190500" y="431800"/>
            <a:chExt cx="6438900" cy="5435600"/>
          </a:xfrm>
        </p:grpSpPr>
        <p:cxnSp>
          <p:nvCxnSpPr>
            <p:cNvPr id="34" name="Connecteur droit 33"/>
            <p:cNvCxnSpPr/>
            <p:nvPr/>
          </p:nvCxnSpPr>
          <p:spPr bwMode="auto">
            <a:xfrm rot="10800000">
              <a:off x="190500" y="5270500"/>
              <a:ext cx="2933700" cy="596900"/>
            </a:xfrm>
            <a:prstGeom prst="line">
              <a:avLst/>
            </a:prstGeom>
            <a:solidFill>
              <a:schemeClr val="accent1"/>
            </a:solidFill>
            <a:ln w="25400" cap="flat" cmpd="sng" algn="ctr">
              <a:solidFill>
                <a:schemeClr val="bg1"/>
              </a:solidFill>
              <a:prstDash val="dash"/>
              <a:round/>
              <a:headEnd type="none" w="med" len="med"/>
              <a:tailEnd type="none" w="med" len="med"/>
            </a:ln>
            <a:effectLst/>
          </p:spPr>
        </p:cxnSp>
        <p:cxnSp>
          <p:nvCxnSpPr>
            <p:cNvPr id="35" name="Connecteur droit 34"/>
            <p:cNvCxnSpPr/>
            <p:nvPr/>
          </p:nvCxnSpPr>
          <p:spPr bwMode="auto">
            <a:xfrm flipV="1">
              <a:off x="3086100" y="5257800"/>
              <a:ext cx="3517900" cy="609600"/>
            </a:xfrm>
            <a:prstGeom prst="line">
              <a:avLst/>
            </a:prstGeom>
            <a:solidFill>
              <a:schemeClr val="accent1"/>
            </a:solidFill>
            <a:ln w="25400" cap="flat" cmpd="sng" algn="ctr">
              <a:solidFill>
                <a:schemeClr val="bg1"/>
              </a:solidFill>
              <a:prstDash val="dash"/>
              <a:round/>
              <a:headEnd type="none" w="med" len="med"/>
              <a:tailEnd type="none" w="med" len="med"/>
            </a:ln>
            <a:effectLst/>
          </p:spPr>
        </p:cxnSp>
        <p:pic>
          <p:nvPicPr>
            <p:cNvPr id="36" name="Image 35" descr="a.pdf"/>
            <p:cNvPicPr>
              <a:picLocks noChangeAspect="1"/>
            </p:cNvPicPr>
            <p:nvPr/>
          </p:nvPicPr>
          <p:blipFill>
            <a:blip r:embed="rId6" cstate="print"/>
            <a:stretch>
              <a:fillRect/>
            </a:stretch>
          </p:blipFill>
          <p:spPr>
            <a:xfrm>
              <a:off x="194671" y="431800"/>
              <a:ext cx="6434729" cy="4843921"/>
            </a:xfrm>
            <a:prstGeom prst="rect">
              <a:avLst/>
            </a:prstGeom>
            <a:ln w="25400">
              <a:solidFill>
                <a:schemeClr val="bg1"/>
              </a:solidFill>
            </a:ln>
          </p:spPr>
        </p:pic>
        <p:sp>
          <p:nvSpPr>
            <p:cNvPr id="37" name="Text Box 49"/>
            <p:cNvSpPr txBox="1">
              <a:spLocks noChangeArrowheads="1"/>
            </p:cNvSpPr>
            <p:nvPr/>
          </p:nvSpPr>
          <p:spPr bwMode="auto">
            <a:xfrm>
              <a:off x="330920" y="485180"/>
              <a:ext cx="1904280" cy="830975"/>
            </a:xfrm>
            <a:prstGeom prst="rect">
              <a:avLst/>
            </a:prstGeom>
            <a:solidFill>
              <a:schemeClr val="tx1"/>
            </a:solidFill>
            <a:ln w="9525">
              <a:noFill/>
              <a:miter lim="800000"/>
              <a:headEnd/>
              <a:tailEnd/>
            </a:ln>
          </p:spPr>
          <p:txBody>
            <a:bodyPr wrap="square" lIns="91418" tIns="45709" rIns="91418" bIns="45709">
              <a:spAutoFit/>
            </a:bodyPr>
            <a:lstStyle/>
            <a:p>
              <a:r>
                <a:rPr lang="en-US" sz="1600" dirty="0" err="1" smtClean="0">
                  <a:solidFill>
                    <a:schemeClr val="bg1"/>
                  </a:solidFill>
                  <a:latin typeface="Arial Narrow" pitchFamily="34" charset="0"/>
                  <a:ea typeface="ＭＳ Ｐゴシック" charset="-128"/>
                </a:rPr>
                <a:t>Poids</a:t>
              </a:r>
              <a:r>
                <a:rPr lang="en-US" sz="1600" dirty="0" smtClean="0">
                  <a:solidFill>
                    <a:schemeClr val="bg1"/>
                  </a:solidFill>
                  <a:latin typeface="Arial Narrow" pitchFamily="34" charset="0"/>
                  <a:ea typeface="ＭＳ Ｐゴシック" charset="-128"/>
                </a:rPr>
                <a:t>  14500 </a:t>
              </a:r>
              <a:r>
                <a:rPr lang="en-US" sz="1600" dirty="0">
                  <a:solidFill>
                    <a:schemeClr val="bg1"/>
                  </a:solidFill>
                  <a:latin typeface="Arial Narrow" pitchFamily="34" charset="0"/>
                  <a:ea typeface="ＭＳ Ｐゴシック" charset="-128"/>
                </a:rPr>
                <a:t>t</a:t>
              </a:r>
              <a:endParaRPr lang="en-US" sz="1600" dirty="0" smtClean="0">
                <a:solidFill>
                  <a:schemeClr val="bg1"/>
                </a:solidFill>
                <a:latin typeface="Arial Narrow" pitchFamily="34" charset="0"/>
                <a:ea typeface="ＭＳ Ｐゴシック" charset="-128"/>
              </a:endParaRPr>
            </a:p>
            <a:p>
              <a:r>
                <a:rPr lang="en-US" sz="1600" dirty="0" err="1" smtClean="0">
                  <a:solidFill>
                    <a:schemeClr val="bg1"/>
                  </a:solidFill>
                  <a:latin typeface="Arial Narrow" pitchFamily="34" charset="0"/>
                  <a:ea typeface="ＭＳ Ｐゴシック" charset="-128"/>
                </a:rPr>
                <a:t>Diamètre</a:t>
              </a:r>
              <a:r>
                <a:rPr lang="en-US" sz="1600" dirty="0" smtClean="0">
                  <a:solidFill>
                    <a:schemeClr val="bg1"/>
                  </a:solidFill>
                  <a:latin typeface="Arial Narrow" pitchFamily="34" charset="0"/>
                  <a:ea typeface="ＭＳ Ｐゴシック" charset="-128"/>
                </a:rPr>
                <a:t> 15 </a:t>
              </a:r>
              <a:r>
                <a:rPr lang="en-US" sz="1600" dirty="0" err="1">
                  <a:solidFill>
                    <a:schemeClr val="bg1"/>
                  </a:solidFill>
                  <a:latin typeface="Arial Narrow" pitchFamily="34" charset="0"/>
                  <a:ea typeface="ＭＳ Ｐゴシック" charset="-128"/>
                </a:rPr>
                <a:t>m</a:t>
              </a:r>
              <a:endParaRPr lang="en-US" sz="1600" dirty="0" smtClean="0">
                <a:solidFill>
                  <a:schemeClr val="bg1"/>
                </a:solidFill>
                <a:latin typeface="Arial Narrow" pitchFamily="34" charset="0"/>
                <a:ea typeface="ＭＳ Ｐゴシック" charset="-128"/>
              </a:endParaRPr>
            </a:p>
            <a:p>
              <a:r>
                <a:rPr lang="en-US" sz="1600" dirty="0" err="1" smtClean="0">
                  <a:solidFill>
                    <a:schemeClr val="bg1"/>
                  </a:solidFill>
                  <a:latin typeface="Arial Narrow" pitchFamily="34" charset="0"/>
                  <a:ea typeface="ＭＳ Ｐゴシック" charset="-128"/>
                </a:rPr>
                <a:t>Longeur</a:t>
              </a:r>
              <a:r>
                <a:rPr lang="en-US" sz="1600" dirty="0" smtClean="0">
                  <a:solidFill>
                    <a:schemeClr val="bg1"/>
                  </a:solidFill>
                  <a:latin typeface="Arial Narrow" pitchFamily="34" charset="0"/>
                  <a:ea typeface="ＭＳ Ｐゴシック" charset="-128"/>
                </a:rPr>
                <a:t>  22 </a:t>
              </a:r>
              <a:r>
                <a:rPr lang="en-US" sz="1600" dirty="0">
                  <a:solidFill>
                    <a:schemeClr val="bg1"/>
                  </a:solidFill>
                  <a:latin typeface="Arial Narrow" pitchFamily="34" charset="0"/>
                  <a:ea typeface="ＭＳ Ｐゴシック" charset="-128"/>
                </a:rPr>
                <a:t>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ATLAS : le géant</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39</a:t>
            </a:fld>
            <a:endParaRPr lang="fr-FR"/>
          </a:p>
        </p:txBody>
      </p:sp>
      <p:pic>
        <p:nvPicPr>
          <p:cNvPr id="5" name="Picture 3"/>
          <p:cNvPicPr>
            <a:picLocks noChangeAspect="1" noChangeArrowheads="1"/>
          </p:cNvPicPr>
          <p:nvPr/>
        </p:nvPicPr>
        <p:blipFill>
          <a:blip r:embed="rId2" cstate="print"/>
          <a:srcRect/>
          <a:stretch>
            <a:fillRect/>
          </a:stretch>
        </p:blipFill>
        <p:spPr bwMode="auto">
          <a:xfrm>
            <a:off x="35496" y="548680"/>
            <a:ext cx="2739686" cy="2007096"/>
          </a:xfrm>
          <a:prstGeom prst="rect">
            <a:avLst/>
          </a:prstGeom>
          <a:noFill/>
          <a:ln w="9525">
            <a:noFill/>
            <a:miter lim="800000"/>
            <a:headEnd/>
            <a:tailEnd/>
          </a:ln>
        </p:spPr>
      </p:pic>
      <p:sp>
        <p:nvSpPr>
          <p:cNvPr id="6" name="Rectangle 5"/>
          <p:cNvSpPr/>
          <p:nvPr/>
        </p:nvSpPr>
        <p:spPr>
          <a:xfrm>
            <a:off x="3203848" y="836712"/>
            <a:ext cx="2574032" cy="1015663"/>
          </a:xfrm>
          <a:prstGeom prst="rect">
            <a:avLst/>
          </a:prstGeom>
        </p:spPr>
        <p:txBody>
          <a:bodyPr wrap="square">
            <a:spAutoFit/>
          </a:bodyPr>
          <a:lstStyle/>
          <a:p>
            <a:r>
              <a:rPr lang="fr-FR" dirty="0" smtClean="0">
                <a:latin typeface="Arial Narrow" pitchFamily="34" charset="0"/>
              </a:rPr>
              <a:t>Longueur : 44 m</a:t>
            </a:r>
          </a:p>
          <a:p>
            <a:r>
              <a:rPr lang="fr-FR" dirty="0" smtClean="0">
                <a:latin typeface="Arial Narrow" pitchFamily="34" charset="0"/>
              </a:rPr>
              <a:t>Diamètre : 25 m</a:t>
            </a:r>
          </a:p>
          <a:p>
            <a:r>
              <a:rPr lang="fr-FR" dirty="0" smtClean="0">
                <a:latin typeface="Arial Narrow" pitchFamily="34" charset="0"/>
              </a:rPr>
              <a:t>Masse : 7000 tonnes</a:t>
            </a:r>
          </a:p>
        </p:txBody>
      </p:sp>
      <p:pic>
        <p:nvPicPr>
          <p:cNvPr id="7" name="Picture 2"/>
          <p:cNvPicPr>
            <a:picLocks noChangeAspect="1" noChangeArrowheads="1"/>
          </p:cNvPicPr>
          <p:nvPr/>
        </p:nvPicPr>
        <p:blipFill>
          <a:blip r:embed="rId3" cstate="print"/>
          <a:srcRect/>
          <a:stretch>
            <a:fillRect/>
          </a:stretch>
        </p:blipFill>
        <p:spPr bwMode="auto">
          <a:xfrm>
            <a:off x="395536" y="3140968"/>
            <a:ext cx="2257425" cy="3376613"/>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3035088" y="2352344"/>
            <a:ext cx="6020424" cy="4066778"/>
          </a:xfrm>
          <a:prstGeom prst="rect">
            <a:avLst/>
          </a:prstGeom>
          <a:noFill/>
          <a:ln w="9525">
            <a:noFill/>
            <a:miter lim="800000"/>
            <a:headEnd/>
            <a:tailEnd/>
          </a:ln>
        </p:spPr>
      </p:pic>
      <p:cxnSp>
        <p:nvCxnSpPr>
          <p:cNvPr id="10" name="Connecteur droit 9"/>
          <p:cNvCxnSpPr/>
          <p:nvPr/>
        </p:nvCxnSpPr>
        <p:spPr bwMode="auto">
          <a:xfrm flipH="1">
            <a:off x="395536" y="1484784"/>
            <a:ext cx="576064" cy="1656184"/>
          </a:xfrm>
          <a:prstGeom prst="line">
            <a:avLst/>
          </a:prstGeom>
          <a:noFill/>
          <a:ln w="19050" cap="flat" cmpd="sng" algn="ctr">
            <a:solidFill>
              <a:schemeClr val="tx1"/>
            </a:solidFill>
            <a:prstDash val="solid"/>
            <a:round/>
            <a:headEnd type="none" w="med" len="med"/>
            <a:tailEnd type="triangle" w="med" len="med"/>
          </a:ln>
          <a:effectLst/>
        </p:spPr>
      </p:cxnSp>
      <p:cxnSp>
        <p:nvCxnSpPr>
          <p:cNvPr id="13" name="Connecteur droit 12"/>
          <p:cNvCxnSpPr/>
          <p:nvPr/>
        </p:nvCxnSpPr>
        <p:spPr bwMode="auto">
          <a:xfrm>
            <a:off x="1187624" y="1484784"/>
            <a:ext cx="1512168" cy="1656184"/>
          </a:xfrm>
          <a:prstGeom prst="line">
            <a:avLst/>
          </a:prstGeom>
          <a:noFill/>
          <a:ln w="19050" cap="flat" cmpd="sng" algn="ctr">
            <a:solidFill>
              <a:schemeClr val="tx1"/>
            </a:solidFill>
            <a:prstDash val="solid"/>
            <a:round/>
            <a:headEnd type="none" w="med" len="med"/>
            <a:tailEnd type="triangle" w="med" len="med"/>
          </a:ln>
          <a:effectLst/>
        </p:spPr>
      </p:cxnSp>
      <p:sp>
        <p:nvSpPr>
          <p:cNvPr id="11" name="ZoneTexte 10"/>
          <p:cNvSpPr txBox="1"/>
          <p:nvPr/>
        </p:nvSpPr>
        <p:spPr>
          <a:xfrm>
            <a:off x="6444208" y="900009"/>
            <a:ext cx="2736304" cy="584775"/>
          </a:xfrm>
          <a:prstGeom prst="rect">
            <a:avLst/>
          </a:prstGeom>
          <a:noFill/>
        </p:spPr>
        <p:txBody>
          <a:bodyPr wrap="square" rtlCol="0">
            <a:spAutoFit/>
          </a:bodyPr>
          <a:lstStyle/>
          <a:p>
            <a:r>
              <a:rPr lang="fr-FR" sz="1600" dirty="0" smtClean="0">
                <a:latin typeface="Arial Narrow" pitchFamily="34" charset="0"/>
              </a:rPr>
              <a:t>3000 km de câbles</a:t>
            </a:r>
          </a:p>
          <a:p>
            <a:r>
              <a:rPr lang="fr-FR" sz="1600" dirty="0" smtClean="0">
                <a:latin typeface="Arial Narrow" pitchFamily="34" charset="0"/>
              </a:rPr>
              <a:t>100 millions de canaux de lecture</a:t>
            </a:r>
            <a:endParaRPr lang="fr-FR" sz="16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Interactions &amp; </a:t>
            </a:r>
            <a:r>
              <a:rPr lang="fr-FR" dirty="0" smtClean="0"/>
              <a:t>Médiateurs</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4</a:t>
            </a:fld>
            <a:endParaRPr lang="fr-FR"/>
          </a:p>
        </p:txBody>
      </p:sp>
      <p:pic>
        <p:nvPicPr>
          <p:cNvPr id="6" name="Picture 19"/>
          <p:cNvPicPr>
            <a:picLocks noChangeAspect="1" noChangeArrowheads="1"/>
          </p:cNvPicPr>
          <p:nvPr/>
        </p:nvPicPr>
        <p:blipFill>
          <a:blip r:embed="rId2" cstate="print"/>
          <a:srcRect/>
          <a:stretch>
            <a:fillRect/>
          </a:stretch>
        </p:blipFill>
        <p:spPr bwMode="auto">
          <a:xfrm>
            <a:off x="1043608" y="1556792"/>
            <a:ext cx="7308850" cy="2081212"/>
          </a:xfrm>
          <a:prstGeom prst="rect">
            <a:avLst/>
          </a:prstGeom>
          <a:noFill/>
          <a:ln w="9525">
            <a:noFill/>
            <a:miter lim="800000"/>
            <a:headEnd/>
            <a:tailEnd/>
          </a:ln>
        </p:spPr>
      </p:pic>
      <p:sp>
        <p:nvSpPr>
          <p:cNvPr id="7" name="Text Box 41"/>
          <p:cNvSpPr txBox="1">
            <a:spLocks noChangeArrowheads="1"/>
          </p:cNvSpPr>
          <p:nvPr/>
        </p:nvSpPr>
        <p:spPr bwMode="auto">
          <a:xfrm>
            <a:off x="2051720" y="836712"/>
            <a:ext cx="5472608" cy="400110"/>
          </a:xfrm>
          <a:prstGeom prst="rect">
            <a:avLst/>
          </a:prstGeom>
          <a:noFill/>
          <a:ln w="9525">
            <a:noFill/>
            <a:miter lim="800000"/>
            <a:headEnd/>
            <a:tailEnd/>
          </a:ln>
          <a:effectLst/>
        </p:spPr>
        <p:txBody>
          <a:bodyPr wrap="square">
            <a:spAutoFit/>
          </a:bodyPr>
          <a:lstStyle/>
          <a:p>
            <a:pPr algn="ctr">
              <a:spcBef>
                <a:spcPct val="50000"/>
              </a:spcBef>
            </a:pPr>
            <a:r>
              <a:rPr lang="fr-FR" dirty="0" smtClean="0">
                <a:latin typeface="Arial Narrow" pitchFamily="34" charset="0"/>
              </a:rPr>
              <a:t>Interaction </a:t>
            </a:r>
            <a:r>
              <a:rPr lang="fr-FR" dirty="0">
                <a:latin typeface="Arial Narrow" pitchFamily="34" charset="0"/>
              </a:rPr>
              <a:t>= </a:t>
            </a:r>
            <a:r>
              <a:rPr lang="fr-FR" dirty="0" smtClean="0">
                <a:latin typeface="Arial Narrow" pitchFamily="34" charset="0"/>
              </a:rPr>
              <a:t>échange de particules</a:t>
            </a:r>
            <a:endParaRPr lang="fr-FR" dirty="0">
              <a:latin typeface="Arial Narrow" pitchFamily="34" charset="0"/>
            </a:endParaRPr>
          </a:p>
        </p:txBody>
      </p:sp>
      <p:sp>
        <p:nvSpPr>
          <p:cNvPr id="9" name="ZoneTexte 8"/>
          <p:cNvSpPr txBox="1"/>
          <p:nvPr/>
        </p:nvSpPr>
        <p:spPr>
          <a:xfrm>
            <a:off x="1069896" y="3735769"/>
            <a:ext cx="7390536" cy="707886"/>
          </a:xfrm>
          <a:prstGeom prst="rect">
            <a:avLst/>
          </a:prstGeom>
          <a:noFill/>
        </p:spPr>
        <p:txBody>
          <a:bodyPr wrap="square" rtlCol="0">
            <a:spAutoFit/>
          </a:bodyPr>
          <a:lstStyle/>
          <a:p>
            <a:pPr>
              <a:buFont typeface="Wingdings" pitchFamily="2" charset="2"/>
              <a:buChar char="§"/>
            </a:pPr>
            <a:r>
              <a:rPr lang="en-US" dirty="0" err="1" smtClean="0">
                <a:latin typeface="Arial Narrow" pitchFamily="34" charset="0"/>
              </a:rPr>
              <a:t>Ici</a:t>
            </a:r>
            <a:r>
              <a:rPr lang="en-US" dirty="0" smtClean="0">
                <a:latin typeface="Arial Narrow" pitchFamily="34" charset="0"/>
              </a:rPr>
              <a:t>, les </a:t>
            </a:r>
            <a:r>
              <a:rPr lang="en-US" b="1" dirty="0" err="1" smtClean="0">
                <a:solidFill>
                  <a:srgbClr val="FF0000"/>
                </a:solidFill>
                <a:latin typeface="Arial Narrow" pitchFamily="34" charset="0"/>
              </a:rPr>
              <a:t>ballons</a:t>
            </a:r>
            <a:r>
              <a:rPr lang="en-US" dirty="0" smtClean="0">
                <a:latin typeface="Arial Narrow" pitchFamily="34" charset="0"/>
              </a:rPr>
              <a:t> </a:t>
            </a:r>
            <a:r>
              <a:rPr lang="en-US" dirty="0" err="1" smtClean="0">
                <a:latin typeface="Arial Narrow" pitchFamily="34" charset="0"/>
              </a:rPr>
              <a:t>sont</a:t>
            </a:r>
            <a:r>
              <a:rPr lang="en-US" dirty="0" smtClean="0">
                <a:latin typeface="Arial Narrow" pitchFamily="34" charset="0"/>
              </a:rPr>
              <a:t> les </a:t>
            </a:r>
            <a:r>
              <a:rPr lang="en-US" b="1" dirty="0" err="1" smtClean="0">
                <a:solidFill>
                  <a:srgbClr val="FF0000"/>
                </a:solidFill>
                <a:latin typeface="Arial Narrow" pitchFamily="34" charset="0"/>
              </a:rPr>
              <a:t>médiateurs</a:t>
            </a:r>
            <a:r>
              <a:rPr lang="en-US" dirty="0" smtClean="0">
                <a:latin typeface="Arial Narrow" pitchFamily="34" charset="0"/>
              </a:rPr>
              <a:t> de la force qui </a:t>
            </a:r>
            <a:r>
              <a:rPr lang="en-US" dirty="0" err="1" smtClean="0">
                <a:latin typeface="Arial Narrow" pitchFamily="34" charset="0"/>
              </a:rPr>
              <a:t>écarte</a:t>
            </a:r>
            <a:r>
              <a:rPr lang="en-US" dirty="0" smtClean="0">
                <a:latin typeface="Arial Narrow" pitchFamily="34" charset="0"/>
              </a:rPr>
              <a:t> les </a:t>
            </a:r>
            <a:r>
              <a:rPr lang="en-US" dirty="0" err="1" smtClean="0">
                <a:latin typeface="Arial Narrow" pitchFamily="34" charset="0"/>
              </a:rPr>
              <a:t>deux</a:t>
            </a:r>
            <a:r>
              <a:rPr lang="en-US" dirty="0" smtClean="0">
                <a:latin typeface="Arial Narrow" pitchFamily="34" charset="0"/>
              </a:rPr>
              <a:t> </a:t>
            </a:r>
            <a:r>
              <a:rPr lang="en-US" dirty="0" err="1" smtClean="0">
                <a:latin typeface="Arial Narrow" pitchFamily="34" charset="0"/>
              </a:rPr>
              <a:t>bâteaux</a:t>
            </a:r>
            <a:endParaRPr lang="en-US" dirty="0" smtClean="0">
              <a:latin typeface="Arial Narrow" pitchFamily="34" charset="0"/>
            </a:endParaRPr>
          </a:p>
          <a:p>
            <a:pPr>
              <a:buFont typeface="Wingdings" pitchFamily="2" charset="2"/>
              <a:buChar char="§"/>
            </a:pPr>
            <a:r>
              <a:rPr lang="en-US" dirty="0" smtClean="0">
                <a:latin typeface="Arial Narrow" pitchFamily="34" charset="0"/>
              </a:rPr>
              <a:t>Sa </a:t>
            </a:r>
            <a:r>
              <a:rPr lang="en-US" b="1" dirty="0" err="1" smtClean="0">
                <a:solidFill>
                  <a:srgbClr val="FF0000"/>
                </a:solidFill>
                <a:latin typeface="Arial Narrow" pitchFamily="34" charset="0"/>
              </a:rPr>
              <a:t>portée</a:t>
            </a:r>
            <a:r>
              <a:rPr lang="en-US" dirty="0" smtClean="0">
                <a:latin typeface="Arial Narrow" pitchFamily="34" charset="0"/>
              </a:rPr>
              <a:t> </a:t>
            </a:r>
            <a:r>
              <a:rPr lang="en-US" dirty="0" err="1" smtClean="0">
                <a:latin typeface="Arial Narrow" pitchFamily="34" charset="0"/>
              </a:rPr>
              <a:t>dépend</a:t>
            </a:r>
            <a:r>
              <a:rPr lang="en-US" dirty="0" smtClean="0">
                <a:latin typeface="Arial Narrow" pitchFamily="34" charset="0"/>
              </a:rPr>
              <a:t> de la </a:t>
            </a:r>
            <a:r>
              <a:rPr lang="en-US" b="1" dirty="0" smtClean="0">
                <a:solidFill>
                  <a:srgbClr val="FF0000"/>
                </a:solidFill>
                <a:latin typeface="Arial Narrow" pitchFamily="34" charset="0"/>
              </a:rPr>
              <a:t>masse</a:t>
            </a:r>
            <a:r>
              <a:rPr lang="en-US" dirty="0" smtClean="0">
                <a:latin typeface="Arial Narrow" pitchFamily="34" charset="0"/>
              </a:rPr>
              <a:t> du </a:t>
            </a:r>
            <a:r>
              <a:rPr lang="en-US" dirty="0" err="1" smtClean="0">
                <a:latin typeface="Arial Narrow" pitchFamily="34" charset="0"/>
              </a:rPr>
              <a:t>ballon</a:t>
            </a:r>
            <a:endParaRPr lang="en-US" dirty="0">
              <a:latin typeface="Arial Narrow" pitchFamily="34" charset="0"/>
            </a:endParaRPr>
          </a:p>
        </p:txBody>
      </p:sp>
      <p:sp>
        <p:nvSpPr>
          <p:cNvPr id="10" name="ZoneTexte 9"/>
          <p:cNvSpPr txBox="1"/>
          <p:nvPr/>
        </p:nvSpPr>
        <p:spPr>
          <a:xfrm>
            <a:off x="611560" y="5301208"/>
            <a:ext cx="8136904" cy="1015663"/>
          </a:xfrm>
          <a:prstGeom prst="rect">
            <a:avLst/>
          </a:prstGeom>
          <a:noFill/>
          <a:ln w="38100" cmpd="dbl">
            <a:solidFill>
              <a:srgbClr val="0000FF"/>
            </a:solidFill>
          </a:ln>
        </p:spPr>
        <p:txBody>
          <a:bodyPr wrap="square" rtlCol="0">
            <a:spAutoFit/>
          </a:bodyPr>
          <a:lstStyle/>
          <a:p>
            <a:pPr>
              <a:buFont typeface="Wingdings" pitchFamily="2" charset="2"/>
              <a:buChar char="§"/>
            </a:pPr>
            <a:r>
              <a:rPr lang="en-US" dirty="0" smtClean="0">
                <a:latin typeface="Arial Narrow" pitchFamily="34" charset="0"/>
              </a:rPr>
              <a:t> Les interactions </a:t>
            </a:r>
            <a:r>
              <a:rPr lang="en-US" dirty="0" err="1" smtClean="0">
                <a:latin typeface="Arial Narrow" pitchFamily="34" charset="0"/>
              </a:rPr>
              <a:t>fondamentales</a:t>
            </a:r>
            <a:r>
              <a:rPr lang="en-US" dirty="0" smtClean="0">
                <a:latin typeface="Arial Narrow" pitchFamily="34" charset="0"/>
              </a:rPr>
              <a:t> </a:t>
            </a:r>
            <a:r>
              <a:rPr lang="en-US" dirty="0" err="1" smtClean="0">
                <a:latin typeface="Arial Narrow" pitchFamily="34" charset="0"/>
              </a:rPr>
              <a:t>peuvent</a:t>
            </a:r>
            <a:r>
              <a:rPr lang="en-US" dirty="0" smtClean="0">
                <a:latin typeface="Arial Narrow" pitchFamily="34" charset="0"/>
              </a:rPr>
              <a:t> </a:t>
            </a:r>
            <a:r>
              <a:rPr lang="en-US" dirty="0" err="1" smtClean="0">
                <a:latin typeface="Arial Narrow" pitchFamily="34" charset="0"/>
              </a:rPr>
              <a:t>être</a:t>
            </a:r>
            <a:r>
              <a:rPr lang="en-US" dirty="0" smtClean="0">
                <a:latin typeface="Arial Narrow" pitchFamily="34" charset="0"/>
              </a:rPr>
              <a:t> </a:t>
            </a:r>
            <a:r>
              <a:rPr lang="en-US" dirty="0" err="1" smtClean="0">
                <a:latin typeface="Arial Narrow" pitchFamily="34" charset="0"/>
              </a:rPr>
              <a:t>attractives</a:t>
            </a:r>
            <a:r>
              <a:rPr lang="en-US" dirty="0" smtClean="0">
                <a:latin typeface="Arial Narrow" pitchFamily="34" charset="0"/>
              </a:rPr>
              <a:t>, </a:t>
            </a:r>
            <a:r>
              <a:rPr lang="en-US" dirty="0" err="1" smtClean="0">
                <a:latin typeface="Arial Narrow" pitchFamily="34" charset="0"/>
              </a:rPr>
              <a:t>répulsives</a:t>
            </a:r>
            <a:endParaRPr lang="en-US" dirty="0" smtClean="0">
              <a:latin typeface="Arial Narrow" pitchFamily="34" charset="0"/>
            </a:endParaRPr>
          </a:p>
          <a:p>
            <a:r>
              <a:rPr lang="en-US" dirty="0" smtClean="0">
                <a:latin typeface="Arial Narrow" pitchFamily="34" charset="0"/>
              </a:rPr>
              <a:t> … </a:t>
            </a:r>
            <a:r>
              <a:rPr lang="en-US" dirty="0" err="1" smtClean="0">
                <a:latin typeface="Arial Narrow" pitchFamily="34" charset="0"/>
              </a:rPr>
              <a:t>ou</a:t>
            </a:r>
            <a:r>
              <a:rPr lang="en-US" dirty="0" smtClean="0">
                <a:latin typeface="Arial Narrow" pitchFamily="34" charset="0"/>
              </a:rPr>
              <a:t> </a:t>
            </a:r>
            <a:r>
              <a:rPr lang="en-US" dirty="0" err="1" smtClean="0">
                <a:latin typeface="Arial Narrow" pitchFamily="34" charset="0"/>
              </a:rPr>
              <a:t>changent</a:t>
            </a:r>
            <a:r>
              <a:rPr lang="en-US" dirty="0" smtClean="0">
                <a:latin typeface="Arial Narrow" pitchFamily="34" charset="0"/>
              </a:rPr>
              <a:t> la nature des </a:t>
            </a:r>
            <a:r>
              <a:rPr lang="en-US" dirty="0" err="1" smtClean="0">
                <a:latin typeface="Arial Narrow" pitchFamily="34" charset="0"/>
              </a:rPr>
              <a:t>particules</a:t>
            </a:r>
            <a:r>
              <a:rPr lang="en-US" dirty="0" smtClean="0">
                <a:latin typeface="Arial Narrow" pitchFamily="34" charset="0"/>
              </a:rPr>
              <a:t> !</a:t>
            </a:r>
          </a:p>
          <a:p>
            <a:pPr>
              <a:buFont typeface="Wingdings" pitchFamily="2" charset="2"/>
              <a:buChar char="§"/>
            </a:pPr>
            <a:r>
              <a:rPr lang="en-US" dirty="0" smtClean="0">
                <a:latin typeface="Arial Narrow" pitchFamily="34" charset="0"/>
              </a:rPr>
              <a:t> </a:t>
            </a:r>
            <a:r>
              <a:rPr lang="en-US" dirty="0" err="1" smtClean="0">
                <a:latin typeface="Arial Narrow" pitchFamily="34" charset="0"/>
              </a:rPr>
              <a:t>Leurs</a:t>
            </a:r>
            <a:r>
              <a:rPr lang="en-US" dirty="0" smtClean="0">
                <a:latin typeface="Arial Narrow" pitchFamily="34" charset="0"/>
              </a:rPr>
              <a:t> </a:t>
            </a:r>
            <a:r>
              <a:rPr lang="en-US" b="1" dirty="0" err="1" smtClean="0">
                <a:solidFill>
                  <a:srgbClr val="0000FF"/>
                </a:solidFill>
                <a:latin typeface="Arial Narrow" pitchFamily="34" charset="0"/>
              </a:rPr>
              <a:t>médiateurs</a:t>
            </a:r>
            <a:r>
              <a:rPr lang="en-US" b="1" dirty="0" smtClean="0">
                <a:solidFill>
                  <a:srgbClr val="FF0066"/>
                </a:solidFill>
                <a:latin typeface="Arial Narrow" pitchFamily="34" charset="0"/>
              </a:rPr>
              <a:t> </a:t>
            </a:r>
            <a:r>
              <a:rPr lang="en-US" dirty="0" err="1" smtClean="0">
                <a:latin typeface="Arial Narrow" pitchFamily="34" charset="0"/>
              </a:rPr>
              <a:t>sont</a:t>
            </a:r>
            <a:r>
              <a:rPr lang="en-US" dirty="0" smtClean="0">
                <a:latin typeface="Arial Narrow" pitchFamily="34" charset="0"/>
              </a:rPr>
              <a:t> </a:t>
            </a:r>
            <a:r>
              <a:rPr lang="en-US" dirty="0" err="1" smtClean="0">
                <a:latin typeface="Arial Narrow" pitchFamily="34" charset="0"/>
              </a:rPr>
              <a:t>appelés</a:t>
            </a:r>
            <a:r>
              <a:rPr lang="en-US" dirty="0" smtClean="0">
                <a:latin typeface="Arial Narrow" pitchFamily="34" charset="0"/>
              </a:rPr>
              <a:t> </a:t>
            </a:r>
            <a:r>
              <a:rPr lang="en-US" b="1" dirty="0" smtClean="0">
                <a:solidFill>
                  <a:srgbClr val="0000FF"/>
                </a:solidFill>
                <a:latin typeface="Arial Narrow" pitchFamily="34" charset="0"/>
              </a:rPr>
              <a:t>“bosons”</a:t>
            </a:r>
            <a:endParaRPr lang="en-US" b="1" dirty="0">
              <a:solidFill>
                <a:srgbClr val="0000FF"/>
              </a:solidFill>
              <a:latin typeface="Arial Narrow"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ATLAS : construction</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40</a:t>
            </a:fld>
            <a:endParaRPr lang="fr-FR"/>
          </a:p>
        </p:txBody>
      </p:sp>
      <p:pic>
        <p:nvPicPr>
          <p:cNvPr id="220163" name="Picture 3"/>
          <p:cNvPicPr>
            <a:picLocks noChangeAspect="1" noChangeArrowheads="1"/>
          </p:cNvPicPr>
          <p:nvPr/>
        </p:nvPicPr>
        <p:blipFill>
          <a:blip r:embed="rId2" cstate="print"/>
          <a:srcRect/>
          <a:stretch>
            <a:fillRect/>
          </a:stretch>
        </p:blipFill>
        <p:spPr bwMode="auto">
          <a:xfrm>
            <a:off x="571422" y="578485"/>
            <a:ext cx="3534842" cy="3063898"/>
          </a:xfrm>
          <a:prstGeom prst="rect">
            <a:avLst/>
          </a:prstGeom>
          <a:noFill/>
          <a:ln w="9525">
            <a:noFill/>
            <a:miter lim="800000"/>
            <a:headEnd/>
            <a:tailEnd/>
          </a:ln>
        </p:spPr>
      </p:pic>
      <p:pic>
        <p:nvPicPr>
          <p:cNvPr id="220164" name="Picture 4"/>
          <p:cNvPicPr>
            <a:picLocks noChangeAspect="1" noChangeArrowheads="1"/>
          </p:cNvPicPr>
          <p:nvPr/>
        </p:nvPicPr>
        <p:blipFill>
          <a:blip r:embed="rId3" cstate="print"/>
          <a:srcRect/>
          <a:stretch>
            <a:fillRect/>
          </a:stretch>
        </p:blipFill>
        <p:spPr bwMode="auto">
          <a:xfrm>
            <a:off x="5000712" y="609956"/>
            <a:ext cx="3688080" cy="3017520"/>
          </a:xfrm>
          <a:prstGeom prst="rect">
            <a:avLst/>
          </a:prstGeom>
          <a:noFill/>
          <a:ln w="9525">
            <a:noFill/>
            <a:miter lim="800000"/>
            <a:headEnd/>
            <a:tailEnd/>
          </a:ln>
        </p:spPr>
      </p:pic>
      <p:pic>
        <p:nvPicPr>
          <p:cNvPr id="220165" name="Picture 5"/>
          <p:cNvPicPr>
            <a:picLocks noChangeAspect="1" noChangeArrowheads="1"/>
          </p:cNvPicPr>
          <p:nvPr/>
        </p:nvPicPr>
        <p:blipFill>
          <a:blip r:embed="rId4" cstate="print"/>
          <a:srcRect/>
          <a:stretch>
            <a:fillRect/>
          </a:stretch>
        </p:blipFill>
        <p:spPr bwMode="auto">
          <a:xfrm>
            <a:off x="464208" y="3732768"/>
            <a:ext cx="3721638" cy="3026866"/>
          </a:xfrm>
          <a:prstGeom prst="rect">
            <a:avLst/>
          </a:prstGeom>
          <a:noFill/>
          <a:ln w="9525">
            <a:noFill/>
            <a:miter lim="800000"/>
            <a:headEnd/>
            <a:tailEnd/>
          </a:ln>
        </p:spPr>
      </p:pic>
      <p:pic>
        <p:nvPicPr>
          <p:cNvPr id="220166" name="Picture 6"/>
          <p:cNvPicPr>
            <a:picLocks noChangeAspect="1" noChangeArrowheads="1"/>
          </p:cNvPicPr>
          <p:nvPr/>
        </p:nvPicPr>
        <p:blipFill>
          <a:blip r:embed="rId5" cstate="print"/>
          <a:srcRect/>
          <a:stretch>
            <a:fillRect/>
          </a:stretch>
        </p:blipFill>
        <p:spPr bwMode="auto">
          <a:xfrm>
            <a:off x="4988312" y="3746836"/>
            <a:ext cx="3688080" cy="3017520"/>
          </a:xfrm>
          <a:prstGeom prst="rect">
            <a:avLst/>
          </a:prstGeom>
          <a:noFill/>
          <a:ln w="9525">
            <a:noFill/>
            <a:miter lim="800000"/>
            <a:headEnd/>
            <a:tailEnd/>
          </a:ln>
        </p:spPr>
      </p:pic>
      <p:sp>
        <p:nvSpPr>
          <p:cNvPr id="10" name="ZoneTexte 9"/>
          <p:cNvSpPr txBox="1"/>
          <p:nvPr/>
        </p:nvSpPr>
        <p:spPr>
          <a:xfrm>
            <a:off x="611560" y="548680"/>
            <a:ext cx="2016224" cy="523220"/>
          </a:xfrm>
          <a:prstGeom prst="rect">
            <a:avLst/>
          </a:prstGeom>
          <a:noFill/>
        </p:spPr>
        <p:txBody>
          <a:bodyPr wrap="square" rtlCol="0">
            <a:spAutoFit/>
          </a:bodyPr>
          <a:lstStyle/>
          <a:p>
            <a:pPr algn="ctr"/>
            <a:r>
              <a:rPr lang="fr-FR" sz="2800" b="1" dirty="0" smtClean="0">
                <a:solidFill>
                  <a:srgbClr val="FFFF00"/>
                </a:solidFill>
                <a:latin typeface="Arial Narrow" pitchFamily="34" charset="0"/>
              </a:rPr>
              <a:t>2002</a:t>
            </a:r>
            <a:endParaRPr lang="fr-FR" sz="2800" b="1" dirty="0">
              <a:solidFill>
                <a:srgbClr val="FFFF00"/>
              </a:solidFill>
              <a:latin typeface="Arial Narrow" pitchFamily="34" charset="0"/>
            </a:endParaRPr>
          </a:p>
        </p:txBody>
      </p:sp>
      <p:sp>
        <p:nvSpPr>
          <p:cNvPr id="11" name="ZoneTexte 10"/>
          <p:cNvSpPr txBox="1"/>
          <p:nvPr/>
        </p:nvSpPr>
        <p:spPr>
          <a:xfrm>
            <a:off x="5004048" y="620688"/>
            <a:ext cx="2016224" cy="523220"/>
          </a:xfrm>
          <a:prstGeom prst="rect">
            <a:avLst/>
          </a:prstGeom>
          <a:noFill/>
        </p:spPr>
        <p:txBody>
          <a:bodyPr wrap="square" rtlCol="0">
            <a:spAutoFit/>
          </a:bodyPr>
          <a:lstStyle/>
          <a:p>
            <a:pPr algn="ctr"/>
            <a:r>
              <a:rPr lang="fr-FR" sz="2800" b="1" dirty="0" smtClean="0">
                <a:solidFill>
                  <a:srgbClr val="FFFF00"/>
                </a:solidFill>
                <a:latin typeface="Arial Narrow" pitchFamily="34" charset="0"/>
              </a:rPr>
              <a:t>2004</a:t>
            </a:r>
            <a:endParaRPr lang="fr-FR" sz="2800" b="1" dirty="0">
              <a:solidFill>
                <a:srgbClr val="FFFF00"/>
              </a:solidFill>
              <a:latin typeface="Arial Narrow" pitchFamily="34" charset="0"/>
            </a:endParaRPr>
          </a:p>
        </p:txBody>
      </p:sp>
      <p:sp>
        <p:nvSpPr>
          <p:cNvPr id="12" name="ZoneTexte 11"/>
          <p:cNvSpPr txBox="1"/>
          <p:nvPr/>
        </p:nvSpPr>
        <p:spPr>
          <a:xfrm>
            <a:off x="2195736" y="6236304"/>
            <a:ext cx="2016224" cy="523220"/>
          </a:xfrm>
          <a:prstGeom prst="rect">
            <a:avLst/>
          </a:prstGeom>
          <a:noFill/>
        </p:spPr>
        <p:txBody>
          <a:bodyPr wrap="square" rtlCol="0">
            <a:spAutoFit/>
          </a:bodyPr>
          <a:lstStyle/>
          <a:p>
            <a:pPr algn="ctr"/>
            <a:r>
              <a:rPr lang="fr-FR" sz="2800" b="1" dirty="0" smtClean="0">
                <a:solidFill>
                  <a:srgbClr val="FFFF00"/>
                </a:solidFill>
                <a:latin typeface="Arial Narrow" pitchFamily="34" charset="0"/>
              </a:rPr>
              <a:t>2005</a:t>
            </a:r>
            <a:endParaRPr lang="fr-FR" sz="2800" b="1" dirty="0">
              <a:solidFill>
                <a:srgbClr val="FFFF00"/>
              </a:solidFill>
              <a:latin typeface="Arial Narrow" pitchFamily="34" charset="0"/>
            </a:endParaRPr>
          </a:p>
        </p:txBody>
      </p:sp>
      <p:sp>
        <p:nvSpPr>
          <p:cNvPr id="13" name="ZoneTexte 12"/>
          <p:cNvSpPr txBox="1"/>
          <p:nvPr/>
        </p:nvSpPr>
        <p:spPr>
          <a:xfrm>
            <a:off x="6660232" y="6236304"/>
            <a:ext cx="2016224" cy="523220"/>
          </a:xfrm>
          <a:prstGeom prst="rect">
            <a:avLst/>
          </a:prstGeom>
          <a:noFill/>
        </p:spPr>
        <p:txBody>
          <a:bodyPr wrap="square" rtlCol="0">
            <a:spAutoFit/>
          </a:bodyPr>
          <a:lstStyle/>
          <a:p>
            <a:pPr algn="ctr"/>
            <a:r>
              <a:rPr lang="fr-FR" sz="2800" b="1" dirty="0" smtClean="0">
                <a:solidFill>
                  <a:srgbClr val="FFFF00"/>
                </a:solidFill>
                <a:latin typeface="Arial Narrow" pitchFamily="34" charset="0"/>
              </a:rPr>
              <a:t>2006</a:t>
            </a:r>
            <a:endParaRPr lang="fr-FR" sz="2800" b="1" dirty="0">
              <a:solidFill>
                <a:srgbClr val="FFFF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220164"/>
                                        </p:tgtEl>
                                        <p:attrNameLst>
                                          <p:attrName>style.visibility</p:attrName>
                                        </p:attrNameLst>
                                      </p:cBhvr>
                                      <p:to>
                                        <p:strVal val="visible"/>
                                      </p:to>
                                    </p:set>
                                    <p:animEffect transition="in" filter="checkerboard(across)">
                                      <p:cBhvr>
                                        <p:cTn id="10" dur="500"/>
                                        <p:tgtEl>
                                          <p:spTgt spid="22016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nodeType="withEffect">
                                  <p:stCondLst>
                                    <p:cond delay="0"/>
                                  </p:stCondLst>
                                  <p:childTnLst>
                                    <p:set>
                                      <p:cBhvr>
                                        <p:cTn id="17" dur="1" fill="hold">
                                          <p:stCondLst>
                                            <p:cond delay="0"/>
                                          </p:stCondLst>
                                        </p:cTn>
                                        <p:tgtEl>
                                          <p:spTgt spid="220165"/>
                                        </p:tgtEl>
                                        <p:attrNameLst>
                                          <p:attrName>style.visibility</p:attrName>
                                        </p:attrNameLst>
                                      </p:cBhvr>
                                      <p:to>
                                        <p:strVal val="visible"/>
                                      </p:to>
                                    </p:set>
                                    <p:animEffect transition="in" filter="checkerboard(across)">
                                      <p:cBhvr>
                                        <p:cTn id="18" dur="500"/>
                                        <p:tgtEl>
                                          <p:spTgt spid="22016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par>
                                <p:cTn id="24" presetID="5" presetClass="entr" presetSubtype="10" fill="hold" nodeType="withEffect">
                                  <p:stCondLst>
                                    <p:cond delay="0"/>
                                  </p:stCondLst>
                                  <p:childTnLst>
                                    <p:set>
                                      <p:cBhvr>
                                        <p:cTn id="25" dur="1" fill="hold">
                                          <p:stCondLst>
                                            <p:cond delay="0"/>
                                          </p:stCondLst>
                                        </p:cTn>
                                        <p:tgtEl>
                                          <p:spTgt spid="220166"/>
                                        </p:tgtEl>
                                        <p:attrNameLst>
                                          <p:attrName>style.visibility</p:attrName>
                                        </p:attrNameLst>
                                      </p:cBhvr>
                                      <p:to>
                                        <p:strVal val="visible"/>
                                      </p:to>
                                    </p:set>
                                    <p:animEffect transition="in" filter="checkerboard(across)">
                                      <p:cBhvr>
                                        <p:cTn id="26" dur="500"/>
                                        <p:tgtEl>
                                          <p:spTgt spid="220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CMS : le mastodonte</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41</a:t>
            </a:fld>
            <a:endParaRPr lang="fr-FR"/>
          </a:p>
        </p:txBody>
      </p:sp>
      <p:grpSp>
        <p:nvGrpSpPr>
          <p:cNvPr id="3" name="Groupe 13"/>
          <p:cNvGrpSpPr>
            <a:grpSpLocks noChangeAspect="1"/>
          </p:cNvGrpSpPr>
          <p:nvPr/>
        </p:nvGrpSpPr>
        <p:grpSpPr>
          <a:xfrm>
            <a:off x="179512" y="548680"/>
            <a:ext cx="4584700" cy="3096344"/>
            <a:chOff x="-88900" y="290662"/>
            <a:chExt cx="9169400" cy="6192688"/>
          </a:xfrm>
        </p:grpSpPr>
        <p:pic>
          <p:nvPicPr>
            <p:cNvPr id="5" name="Picture 27" descr="cms_detector_3d"/>
            <p:cNvPicPr>
              <a:picLocks noChangeAspect="1" noChangeArrowheads="1"/>
            </p:cNvPicPr>
            <p:nvPr/>
          </p:nvPicPr>
          <p:blipFill>
            <a:blip r:embed="rId2" cstate="print"/>
            <a:srcRect/>
            <a:stretch>
              <a:fillRect/>
            </a:stretch>
          </p:blipFill>
          <p:spPr bwMode="auto">
            <a:xfrm>
              <a:off x="533400" y="522288"/>
              <a:ext cx="8547100" cy="5961062"/>
            </a:xfrm>
            <a:prstGeom prst="rect">
              <a:avLst/>
            </a:prstGeom>
            <a:noFill/>
            <a:ln w="9525">
              <a:noFill/>
              <a:miter lim="800000"/>
              <a:headEnd/>
              <a:tailEnd/>
            </a:ln>
            <a:effectLst>
              <a:outerShdw dist="38100" dir="2700000" algn="tl" rotWithShape="0">
                <a:srgbClr val="808080">
                  <a:alpha val="42999"/>
                </a:srgbClr>
              </a:outerShdw>
            </a:effectLst>
          </p:spPr>
        </p:pic>
        <p:sp>
          <p:nvSpPr>
            <p:cNvPr id="6" name="ZoneTexte 5"/>
            <p:cNvSpPr txBox="1">
              <a:spLocks noChangeArrowheads="1"/>
            </p:cNvSpPr>
            <p:nvPr/>
          </p:nvSpPr>
          <p:spPr bwMode="auto">
            <a:xfrm>
              <a:off x="571500" y="4330700"/>
              <a:ext cx="2128292" cy="369332"/>
            </a:xfrm>
            <a:prstGeom prst="rect">
              <a:avLst/>
            </a:prstGeom>
            <a:noFill/>
            <a:ln w="9525">
              <a:noFill/>
              <a:miter lim="800000"/>
              <a:headEnd/>
              <a:tailEnd/>
            </a:ln>
          </p:spPr>
          <p:txBody>
            <a:bodyPr wrap="square">
              <a:spAutoFit/>
            </a:bodyPr>
            <a:lstStyle/>
            <a:p>
              <a:r>
                <a:rPr lang="fr-FR" sz="1800" dirty="0">
                  <a:latin typeface="Arial Narrow" pitchFamily="34" charset="0"/>
                </a:rPr>
                <a:t>12 500 </a:t>
              </a:r>
              <a:r>
                <a:rPr lang="fr-FR" sz="1800" dirty="0" smtClean="0">
                  <a:latin typeface="Arial Narrow" pitchFamily="34" charset="0"/>
                </a:rPr>
                <a:t>tonnes</a:t>
              </a:r>
              <a:endParaRPr lang="fr-FR" sz="1800" dirty="0">
                <a:latin typeface="Arial Narrow" pitchFamily="34" charset="0"/>
              </a:endParaRPr>
            </a:p>
          </p:txBody>
        </p:sp>
        <p:cxnSp>
          <p:nvCxnSpPr>
            <p:cNvPr id="7" name="Connecteur droit avec flèche 9"/>
            <p:cNvCxnSpPr>
              <a:cxnSpLocks noChangeShapeType="1"/>
            </p:cNvCxnSpPr>
            <p:nvPr/>
          </p:nvCxnSpPr>
          <p:spPr bwMode="auto">
            <a:xfrm flipV="1">
              <a:off x="508000" y="590550"/>
              <a:ext cx="698500" cy="495300"/>
            </a:xfrm>
            <a:prstGeom prst="straightConnector1">
              <a:avLst/>
            </a:prstGeom>
            <a:noFill/>
            <a:ln w="19050">
              <a:solidFill>
                <a:schemeClr val="tx1"/>
              </a:solidFill>
              <a:round/>
              <a:headEnd type="arrow" w="med" len="med"/>
              <a:tailEnd type="arrow" w="med" len="med"/>
            </a:ln>
          </p:spPr>
        </p:cxnSp>
        <p:cxnSp>
          <p:nvCxnSpPr>
            <p:cNvPr id="8" name="Connecteur droit avec flèche 22"/>
            <p:cNvCxnSpPr>
              <a:cxnSpLocks noChangeShapeType="1"/>
            </p:cNvCxnSpPr>
            <p:nvPr/>
          </p:nvCxnSpPr>
          <p:spPr bwMode="auto">
            <a:xfrm rot="16200000" flipH="1">
              <a:off x="-659607" y="2310607"/>
              <a:ext cx="2379663" cy="6350"/>
            </a:xfrm>
            <a:prstGeom prst="straightConnector1">
              <a:avLst/>
            </a:prstGeom>
            <a:noFill/>
            <a:ln w="19050">
              <a:solidFill>
                <a:schemeClr val="tx1"/>
              </a:solidFill>
              <a:round/>
              <a:headEnd type="arrow" w="med" len="med"/>
              <a:tailEnd type="arrow" w="med" len="med"/>
            </a:ln>
          </p:spPr>
        </p:cxnSp>
        <p:cxnSp>
          <p:nvCxnSpPr>
            <p:cNvPr id="9" name="Connecteur droit avec flèche 24"/>
            <p:cNvCxnSpPr>
              <a:cxnSpLocks noChangeShapeType="1"/>
            </p:cNvCxnSpPr>
            <p:nvPr/>
          </p:nvCxnSpPr>
          <p:spPr bwMode="auto">
            <a:xfrm>
              <a:off x="584200" y="3467100"/>
              <a:ext cx="6261100" cy="2857500"/>
            </a:xfrm>
            <a:prstGeom prst="straightConnector1">
              <a:avLst/>
            </a:prstGeom>
            <a:noFill/>
            <a:ln w="19050">
              <a:solidFill>
                <a:schemeClr val="tx1"/>
              </a:solidFill>
              <a:round/>
              <a:headEnd type="arrow" w="med" len="med"/>
              <a:tailEnd type="arrow" w="med" len="med"/>
            </a:ln>
          </p:spPr>
        </p:cxnSp>
        <p:sp>
          <p:nvSpPr>
            <p:cNvPr id="10" name="ZoneTexte 25"/>
            <p:cNvSpPr txBox="1">
              <a:spLocks noChangeArrowheads="1"/>
            </p:cNvSpPr>
            <p:nvPr/>
          </p:nvSpPr>
          <p:spPr bwMode="auto">
            <a:xfrm>
              <a:off x="-88900" y="290662"/>
              <a:ext cx="606256" cy="369332"/>
            </a:xfrm>
            <a:prstGeom prst="rect">
              <a:avLst/>
            </a:prstGeom>
            <a:noFill/>
            <a:ln w="9525">
              <a:noFill/>
              <a:miter lim="800000"/>
              <a:headEnd/>
              <a:tailEnd/>
            </a:ln>
          </p:spPr>
          <p:txBody>
            <a:bodyPr wrap="none">
              <a:spAutoFit/>
            </a:bodyPr>
            <a:lstStyle/>
            <a:p>
              <a:r>
                <a:rPr lang="fr-FR" sz="1800" dirty="0">
                  <a:latin typeface="Arial Narrow" pitchFamily="34" charset="0"/>
                </a:rPr>
                <a:t>15 m</a:t>
              </a:r>
            </a:p>
          </p:txBody>
        </p:sp>
        <p:sp>
          <p:nvSpPr>
            <p:cNvPr id="11" name="ZoneTexte 26"/>
            <p:cNvSpPr txBox="1">
              <a:spLocks noChangeArrowheads="1"/>
            </p:cNvSpPr>
            <p:nvPr/>
          </p:nvSpPr>
          <p:spPr bwMode="auto">
            <a:xfrm>
              <a:off x="-88900" y="1968500"/>
              <a:ext cx="606256" cy="369332"/>
            </a:xfrm>
            <a:prstGeom prst="rect">
              <a:avLst/>
            </a:prstGeom>
            <a:noFill/>
            <a:ln w="9525">
              <a:noFill/>
              <a:miter lim="800000"/>
              <a:headEnd/>
              <a:tailEnd/>
            </a:ln>
          </p:spPr>
          <p:txBody>
            <a:bodyPr wrap="none">
              <a:spAutoFit/>
            </a:bodyPr>
            <a:lstStyle/>
            <a:p>
              <a:r>
                <a:rPr lang="fr-FR" sz="1800" dirty="0">
                  <a:latin typeface="Arial Narrow" pitchFamily="34" charset="0"/>
                </a:rPr>
                <a:t>15 m</a:t>
              </a:r>
            </a:p>
          </p:txBody>
        </p:sp>
        <p:sp>
          <p:nvSpPr>
            <p:cNvPr id="12" name="ZoneTexte 27"/>
            <p:cNvSpPr txBox="1">
              <a:spLocks noChangeArrowheads="1"/>
            </p:cNvSpPr>
            <p:nvPr/>
          </p:nvSpPr>
          <p:spPr bwMode="auto">
            <a:xfrm>
              <a:off x="2933700" y="4737100"/>
              <a:ext cx="606256" cy="369332"/>
            </a:xfrm>
            <a:prstGeom prst="rect">
              <a:avLst/>
            </a:prstGeom>
            <a:noFill/>
            <a:ln w="9525">
              <a:noFill/>
              <a:miter lim="800000"/>
              <a:headEnd/>
              <a:tailEnd/>
            </a:ln>
          </p:spPr>
          <p:txBody>
            <a:bodyPr wrap="none">
              <a:spAutoFit/>
            </a:bodyPr>
            <a:lstStyle/>
            <a:p>
              <a:r>
                <a:rPr lang="fr-FR" sz="1800">
                  <a:latin typeface="Arial Narrow" pitchFamily="34" charset="0"/>
                </a:rPr>
                <a:t>21 m</a:t>
              </a:r>
            </a:p>
          </p:txBody>
        </p:sp>
      </p:grpSp>
      <p:pic>
        <p:nvPicPr>
          <p:cNvPr id="15" name="Picture 6" descr="http://hepwww.rl.ac.uk/cmsvpt/bestphotos/Point%205/General%20June%202006/CERN%20Pt5%20Jun%2006%20CMS%20Constn%20Hall%2010.JPG"/>
          <p:cNvPicPr>
            <a:picLocks noChangeAspect="1" noChangeArrowheads="1"/>
          </p:cNvPicPr>
          <p:nvPr/>
        </p:nvPicPr>
        <p:blipFill>
          <a:blip r:embed="rId3" cstate="print"/>
          <a:srcRect/>
          <a:stretch>
            <a:fillRect/>
          </a:stretch>
        </p:blipFill>
        <p:spPr bwMode="auto">
          <a:xfrm>
            <a:off x="5292080" y="3501008"/>
            <a:ext cx="3085719" cy="3082417"/>
          </a:xfrm>
          <a:prstGeom prst="rect">
            <a:avLst/>
          </a:prstGeom>
          <a:noFill/>
        </p:spPr>
      </p:pic>
      <p:pic>
        <p:nvPicPr>
          <p:cNvPr id="18" name="Picture 2" descr="http://wodumedia.com/wp-content/uploads/2012/11/Integration-of-the-three-shells-into-the-ATLAS-pixel-barrel-the-innermost-tracking-device-of-the-experiment.-Claudia-Marcelloni-CERN-960x632.jpg"/>
          <p:cNvPicPr>
            <a:picLocks noChangeAspect="1" noChangeArrowheads="1"/>
          </p:cNvPicPr>
          <p:nvPr/>
        </p:nvPicPr>
        <p:blipFill>
          <a:blip r:embed="rId4" cstate="print"/>
          <a:srcRect/>
          <a:stretch>
            <a:fillRect/>
          </a:stretch>
        </p:blipFill>
        <p:spPr bwMode="auto">
          <a:xfrm>
            <a:off x="5148064" y="692696"/>
            <a:ext cx="3760506" cy="2475666"/>
          </a:xfrm>
          <a:prstGeom prst="rect">
            <a:avLst/>
          </a:prstGeom>
          <a:noFill/>
        </p:spPr>
      </p:pic>
      <p:cxnSp>
        <p:nvCxnSpPr>
          <p:cNvPr id="20" name="Connecteur droit avec flèche 19"/>
          <p:cNvCxnSpPr/>
          <p:nvPr/>
        </p:nvCxnSpPr>
        <p:spPr bwMode="auto">
          <a:xfrm>
            <a:off x="2267744" y="1844824"/>
            <a:ext cx="2952328" cy="576064"/>
          </a:xfrm>
          <a:prstGeom prst="straightConnector1">
            <a:avLst/>
          </a:prstGeom>
          <a:noFill/>
          <a:ln w="19050" cap="flat" cmpd="sng" algn="ctr">
            <a:solidFill>
              <a:schemeClr val="tx1"/>
            </a:solidFill>
            <a:prstDash val="solid"/>
            <a:round/>
            <a:headEnd type="none" w="med" len="med"/>
            <a:tailEnd type="arrow"/>
          </a:ln>
          <a:effectLst/>
        </p:spPr>
      </p:cxnSp>
      <p:pic>
        <p:nvPicPr>
          <p:cNvPr id="21" name="Image 20" descr="Cern_PA_2_ready.jpg"/>
          <p:cNvPicPr>
            <a:picLocks noChangeAspect="1"/>
          </p:cNvPicPr>
          <p:nvPr/>
        </p:nvPicPr>
        <p:blipFill>
          <a:blip r:embed="rId5" cstate="print"/>
          <a:stretch>
            <a:fillRect/>
          </a:stretch>
        </p:blipFill>
        <p:spPr>
          <a:xfrm>
            <a:off x="1521160" y="3768284"/>
            <a:ext cx="2422407" cy="2996952"/>
          </a:xfrm>
          <a:prstGeom prst="rect">
            <a:avLst/>
          </a:prstGeom>
        </p:spPr>
      </p:pic>
      <p:cxnSp>
        <p:nvCxnSpPr>
          <p:cNvPr id="23" name="Connecteur droit avec flèche 22"/>
          <p:cNvCxnSpPr/>
          <p:nvPr/>
        </p:nvCxnSpPr>
        <p:spPr bwMode="auto">
          <a:xfrm>
            <a:off x="2420144" y="1997224"/>
            <a:ext cx="567680" cy="2223864"/>
          </a:xfrm>
          <a:prstGeom prst="straightConnector1">
            <a:avLst/>
          </a:prstGeom>
          <a:noFill/>
          <a:ln w="1905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heckerboard(across)">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par>
                                <p:cTn id="16" presetID="5"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5"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heckerboard(across)">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42</a:t>
            </a:fld>
            <a:endParaRPr lang="fr-FR"/>
          </a:p>
        </p:txBody>
      </p:sp>
      <p:pic>
        <p:nvPicPr>
          <p:cNvPr id="238594" name="Picture 2"/>
          <p:cNvPicPr>
            <a:picLocks noChangeAspect="1" noChangeArrowheads="1"/>
          </p:cNvPicPr>
          <p:nvPr/>
        </p:nvPicPr>
        <p:blipFill>
          <a:blip r:embed="rId2" cstate="print"/>
          <a:srcRect/>
          <a:stretch>
            <a:fillRect/>
          </a:stretch>
        </p:blipFill>
        <p:spPr bwMode="auto">
          <a:xfrm>
            <a:off x="-1" y="0"/>
            <a:ext cx="920589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Acquisition &amp; </a:t>
            </a:r>
            <a:r>
              <a:rPr lang="en-US" dirty="0" err="1" smtClean="0"/>
              <a:t>Traitement</a:t>
            </a:r>
            <a:r>
              <a:rPr lang="en-US" dirty="0" smtClean="0"/>
              <a:t> des </a:t>
            </a:r>
            <a:r>
              <a:rPr lang="en-US" dirty="0" err="1" smtClean="0"/>
              <a:t>données</a:t>
            </a:r>
            <a:r>
              <a:rPr lang="en-US" dirty="0" smtClean="0"/>
              <a:t> : le </a:t>
            </a:r>
            <a:r>
              <a:rPr lang="en-US" dirty="0" err="1" smtClean="0"/>
              <a:t>défi</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43</a:t>
            </a:fld>
            <a:endParaRPr lang="fr-FR"/>
          </a:p>
        </p:txBody>
      </p:sp>
      <p:sp>
        <p:nvSpPr>
          <p:cNvPr id="5" name="Rectangle 4"/>
          <p:cNvSpPr/>
          <p:nvPr/>
        </p:nvSpPr>
        <p:spPr>
          <a:xfrm>
            <a:off x="179512" y="620688"/>
            <a:ext cx="8784976" cy="2751522"/>
          </a:xfrm>
          <a:prstGeom prst="rect">
            <a:avLst/>
          </a:prstGeom>
        </p:spPr>
        <p:txBody>
          <a:bodyPr wrap="square">
            <a:spAutoFit/>
          </a:bodyPr>
          <a:lstStyle/>
          <a:p>
            <a:pPr>
              <a:lnSpc>
                <a:spcPct val="80000"/>
              </a:lnSpc>
              <a:buFont typeface="Wingdings" pitchFamily="2" charset="2"/>
              <a:buChar char="Ø"/>
            </a:pPr>
            <a:r>
              <a:rPr lang="fr-FR" sz="1800" b="1" dirty="0" smtClean="0">
                <a:solidFill>
                  <a:srgbClr val="008000"/>
                </a:solidFill>
                <a:latin typeface="Arial Narrow" pitchFamily="34" charset="0"/>
              </a:rPr>
              <a:t> Quelques chiffres:</a:t>
            </a:r>
          </a:p>
          <a:p>
            <a:pPr lvl="1">
              <a:lnSpc>
                <a:spcPct val="80000"/>
              </a:lnSpc>
              <a:buFont typeface="Wingdings" pitchFamily="2" charset="2"/>
              <a:buChar char="§"/>
            </a:pPr>
            <a:r>
              <a:rPr lang="fr-FR" sz="1800" dirty="0" smtClean="0">
                <a:latin typeface="Arial Narrow" pitchFamily="34" charset="0"/>
              </a:rPr>
              <a:t> Période de collisions: toutes les 50 ns</a:t>
            </a:r>
          </a:p>
          <a:p>
            <a:pPr lvl="2">
              <a:lnSpc>
                <a:spcPct val="80000"/>
              </a:lnSpc>
              <a:buFont typeface="Arial" pitchFamily="34" charset="0"/>
              <a:buChar char="•"/>
            </a:pPr>
            <a:r>
              <a:rPr lang="fr-FR" sz="1800" dirty="0" smtClean="0">
                <a:latin typeface="Arial Narrow" pitchFamily="34" charset="0"/>
              </a:rPr>
              <a:t> 20 To/s</a:t>
            </a:r>
          </a:p>
          <a:p>
            <a:pPr lvl="2">
              <a:lnSpc>
                <a:spcPct val="80000"/>
              </a:lnSpc>
              <a:buFont typeface="Arial" pitchFamily="34" charset="0"/>
              <a:buChar char="•"/>
            </a:pPr>
            <a:r>
              <a:rPr lang="fr-FR" sz="1800" b="1" dirty="0" smtClean="0">
                <a:solidFill>
                  <a:srgbClr val="FF0000"/>
                </a:solidFill>
                <a:latin typeface="Arial Narrow" pitchFamily="34" charset="0"/>
              </a:rPr>
              <a:t> Impossible de tout enregistrer</a:t>
            </a:r>
          </a:p>
          <a:p>
            <a:pPr lvl="2">
              <a:lnSpc>
                <a:spcPct val="80000"/>
              </a:lnSpc>
              <a:buFont typeface="Arial" pitchFamily="34" charset="0"/>
              <a:buChar char="•"/>
            </a:pPr>
            <a:endParaRPr lang="fr-FR" sz="1800" dirty="0" smtClean="0">
              <a:latin typeface="Arial Narrow" pitchFamily="34" charset="0"/>
            </a:endParaRPr>
          </a:p>
          <a:p>
            <a:pPr lvl="1">
              <a:lnSpc>
                <a:spcPct val="80000"/>
              </a:lnSpc>
              <a:buFont typeface="Wingdings" pitchFamily="2" charset="2"/>
              <a:buChar char="§"/>
            </a:pPr>
            <a:r>
              <a:rPr lang="fr-FR" sz="1800" dirty="0" smtClean="0">
                <a:latin typeface="Arial Narrow" pitchFamily="34" charset="0"/>
              </a:rPr>
              <a:t> Besoin de faire une sélection en ligne </a:t>
            </a:r>
            <a:r>
              <a:rPr lang="fr-FR" sz="1800" b="1" dirty="0" smtClean="0">
                <a:solidFill>
                  <a:srgbClr val="FF0000"/>
                </a:solidFill>
                <a:latin typeface="Arial Narrow" pitchFamily="34" charset="0"/>
              </a:rPr>
              <a:t>(« trier » les collisions intéressantes) </a:t>
            </a:r>
          </a:p>
          <a:p>
            <a:pPr lvl="2">
              <a:lnSpc>
                <a:spcPct val="80000"/>
              </a:lnSpc>
              <a:buFont typeface="Arial" pitchFamily="34" charset="0"/>
              <a:buChar char="•"/>
            </a:pPr>
            <a:r>
              <a:rPr lang="fr-FR" sz="1800" dirty="0" smtClean="0">
                <a:latin typeface="Arial Narrow" pitchFamily="34" charset="0"/>
              </a:rPr>
              <a:t> ~200-300 enregistrées par seconde (200Mo/s)  </a:t>
            </a:r>
          </a:p>
          <a:p>
            <a:pPr lvl="2">
              <a:lnSpc>
                <a:spcPct val="80000"/>
              </a:lnSpc>
              <a:buFont typeface="Arial" pitchFamily="34" charset="0"/>
              <a:buChar char="•"/>
            </a:pPr>
            <a:r>
              <a:rPr lang="fr-FR" sz="1800" dirty="0" smtClean="0">
                <a:latin typeface="Arial Narrow" pitchFamily="34" charset="0"/>
              </a:rPr>
              <a:t> 17 To/jour</a:t>
            </a:r>
          </a:p>
          <a:p>
            <a:pPr lvl="2">
              <a:lnSpc>
                <a:spcPct val="80000"/>
              </a:lnSpc>
              <a:buFont typeface="Arial" pitchFamily="34" charset="0"/>
              <a:buChar char="•"/>
            </a:pPr>
            <a:endParaRPr lang="fr-FR" sz="1800" dirty="0" smtClean="0">
              <a:latin typeface="Arial Narrow" pitchFamily="34" charset="0"/>
            </a:endParaRPr>
          </a:p>
          <a:p>
            <a:pPr lvl="1">
              <a:lnSpc>
                <a:spcPct val="80000"/>
              </a:lnSpc>
              <a:buFont typeface="Wingdings" pitchFamily="2" charset="2"/>
              <a:buChar char="§"/>
            </a:pPr>
            <a:r>
              <a:rPr lang="fr-FR" sz="1800" dirty="0" smtClean="0">
                <a:latin typeface="Arial Narrow" pitchFamily="34" charset="0"/>
              </a:rPr>
              <a:t> Par exemple, en 2011:</a:t>
            </a:r>
          </a:p>
          <a:p>
            <a:pPr lvl="2">
              <a:lnSpc>
                <a:spcPct val="80000"/>
              </a:lnSpc>
              <a:buFont typeface="Arial" pitchFamily="34" charset="0"/>
              <a:buChar char="•"/>
            </a:pPr>
            <a:r>
              <a:rPr lang="fr-FR" sz="1800" dirty="0" smtClean="0">
                <a:latin typeface="Arial Narrow" pitchFamily="34" charset="0"/>
              </a:rPr>
              <a:t> 1.3 milliard de collisions d’enregistrés </a:t>
            </a:r>
          </a:p>
          <a:p>
            <a:pPr lvl="2">
              <a:lnSpc>
                <a:spcPct val="80000"/>
              </a:lnSpc>
              <a:buFont typeface="Arial" pitchFamily="34" charset="0"/>
              <a:buChar char="•"/>
            </a:pPr>
            <a:r>
              <a:rPr lang="fr-FR" sz="1800" dirty="0" smtClean="0">
                <a:latin typeface="Arial Narrow" pitchFamily="34" charset="0"/>
              </a:rPr>
              <a:t> 1.3 Po (200 000 DVD soit une tour de 40m de DVD sans pochettes !)</a:t>
            </a:r>
            <a:endParaRPr lang="fr-FR" sz="1800" dirty="0">
              <a:latin typeface="Arial Narrow" pitchFamily="34" charset="0"/>
            </a:endParaRPr>
          </a:p>
        </p:txBody>
      </p:sp>
      <p:sp>
        <p:nvSpPr>
          <p:cNvPr id="8" name="ZoneTexte 7"/>
          <p:cNvSpPr txBox="1"/>
          <p:nvPr/>
        </p:nvSpPr>
        <p:spPr>
          <a:xfrm>
            <a:off x="7020272" y="529516"/>
            <a:ext cx="2088232" cy="523220"/>
          </a:xfrm>
          <a:prstGeom prst="rect">
            <a:avLst/>
          </a:prstGeom>
          <a:noFill/>
        </p:spPr>
        <p:txBody>
          <a:bodyPr wrap="square" rtlCol="0">
            <a:spAutoFit/>
          </a:bodyPr>
          <a:lstStyle/>
          <a:p>
            <a:r>
              <a:rPr lang="en-US" sz="1400" dirty="0" smtClean="0">
                <a:latin typeface="Arial Narrow" pitchFamily="34" charset="0"/>
              </a:rPr>
              <a:t>To=</a:t>
            </a:r>
            <a:r>
              <a:rPr lang="en-US" sz="1400" dirty="0" err="1" smtClean="0">
                <a:latin typeface="Arial Narrow" pitchFamily="34" charset="0"/>
              </a:rPr>
              <a:t>Téra</a:t>
            </a:r>
            <a:r>
              <a:rPr lang="en-US" sz="1400" dirty="0" smtClean="0">
                <a:latin typeface="Arial Narrow" pitchFamily="34" charset="0"/>
              </a:rPr>
              <a:t>-octet (10</a:t>
            </a:r>
            <a:r>
              <a:rPr lang="en-US" sz="1400" baseline="30000" dirty="0" smtClean="0">
                <a:latin typeface="Arial Narrow" pitchFamily="34" charset="0"/>
              </a:rPr>
              <a:t>12</a:t>
            </a:r>
            <a:r>
              <a:rPr lang="en-US" sz="1400" dirty="0" smtClean="0">
                <a:latin typeface="Arial Narrow" pitchFamily="34" charset="0"/>
              </a:rPr>
              <a:t> octets)</a:t>
            </a:r>
          </a:p>
          <a:p>
            <a:r>
              <a:rPr lang="en-US" sz="1400" dirty="0" smtClean="0">
                <a:latin typeface="Arial Narrow" pitchFamily="34" charset="0"/>
              </a:rPr>
              <a:t>Po=</a:t>
            </a:r>
            <a:r>
              <a:rPr lang="en-US" sz="1400" dirty="0" err="1" smtClean="0">
                <a:latin typeface="Arial Narrow" pitchFamily="34" charset="0"/>
              </a:rPr>
              <a:t>Péta</a:t>
            </a:r>
            <a:r>
              <a:rPr lang="en-US" sz="1400" dirty="0" smtClean="0">
                <a:latin typeface="Arial Narrow" pitchFamily="34" charset="0"/>
              </a:rPr>
              <a:t>-octet (10</a:t>
            </a:r>
            <a:r>
              <a:rPr lang="en-US" sz="1400" baseline="30000" dirty="0" smtClean="0">
                <a:latin typeface="Arial Narrow" pitchFamily="34" charset="0"/>
              </a:rPr>
              <a:t>15</a:t>
            </a:r>
            <a:r>
              <a:rPr lang="en-US" sz="1400" dirty="0" smtClean="0">
                <a:latin typeface="Arial Narrow" pitchFamily="34" charset="0"/>
              </a:rPr>
              <a:t> octets)</a:t>
            </a:r>
          </a:p>
        </p:txBody>
      </p:sp>
      <p:pic>
        <p:nvPicPr>
          <p:cNvPr id="9" name="Picture 2" descr="http://inapcache.boston.com/universal/site_graphics/blogs/bigpicture/lhc_11_20/l12_00809016.jpg"/>
          <p:cNvPicPr>
            <a:picLocks noChangeAspect="1" noChangeArrowheads="1"/>
          </p:cNvPicPr>
          <p:nvPr/>
        </p:nvPicPr>
        <p:blipFill>
          <a:blip r:embed="rId2" cstate="print"/>
          <a:srcRect/>
          <a:stretch>
            <a:fillRect/>
          </a:stretch>
        </p:blipFill>
        <p:spPr bwMode="auto">
          <a:xfrm>
            <a:off x="318278" y="3595149"/>
            <a:ext cx="3771900" cy="2594610"/>
          </a:xfrm>
          <a:prstGeom prst="rect">
            <a:avLst/>
          </a:prstGeom>
          <a:noFill/>
        </p:spPr>
      </p:pic>
      <p:pic>
        <p:nvPicPr>
          <p:cNvPr id="10" name="Picture 2" descr="http://home.web.cern.ch/sites/home.web.cern.ch/files/styles/medium/public/image/about_section_page/2013/01/cern-servers.jpg?itok=rsKttLQV"/>
          <p:cNvPicPr>
            <a:picLocks noChangeAspect="1" noChangeArrowheads="1"/>
          </p:cNvPicPr>
          <p:nvPr/>
        </p:nvPicPr>
        <p:blipFill>
          <a:blip r:embed="rId3" cstate="print"/>
          <a:srcRect/>
          <a:stretch>
            <a:fillRect/>
          </a:stretch>
        </p:blipFill>
        <p:spPr bwMode="auto">
          <a:xfrm>
            <a:off x="4654410" y="3588201"/>
            <a:ext cx="4260304" cy="2614762"/>
          </a:xfrm>
          <a:prstGeom prst="rect">
            <a:avLst/>
          </a:prstGeom>
          <a:noFill/>
        </p:spPr>
      </p:pic>
      <p:sp>
        <p:nvSpPr>
          <p:cNvPr id="11" name="ZoneTexte 10"/>
          <p:cNvSpPr txBox="1"/>
          <p:nvPr/>
        </p:nvSpPr>
        <p:spPr>
          <a:xfrm>
            <a:off x="2123728" y="6381328"/>
            <a:ext cx="4752528" cy="400110"/>
          </a:xfrm>
          <a:prstGeom prst="rect">
            <a:avLst/>
          </a:prstGeom>
          <a:noFill/>
        </p:spPr>
        <p:txBody>
          <a:bodyPr wrap="square" rtlCol="0">
            <a:spAutoFit/>
          </a:bodyPr>
          <a:lstStyle/>
          <a:p>
            <a:pPr algn="ctr"/>
            <a:r>
              <a:rPr lang="fr-FR" dirty="0" smtClean="0">
                <a:latin typeface="Arial Narrow" pitchFamily="34" charset="0"/>
              </a:rPr>
              <a:t>Stockage des données au CERN</a:t>
            </a:r>
            <a:endParaRPr lang="fr-FR"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checkerboard(across)">
                                      <p:cBhvr>
                                        <p:cTn id="7" dur="500"/>
                                        <p:tgtEl>
                                          <p:spTgt spid="5">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checkerboard(across)">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checkerboard(across)">
                                      <p:cBhvr>
                                        <p:cTn id="15" dur="500"/>
                                        <p:tgtEl>
                                          <p:spTgt spid="5">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checkerboard(across)">
                                      <p:cBhvr>
                                        <p:cTn id="20" dur="500"/>
                                        <p:tgtEl>
                                          <p:spTgt spid="5">
                                            <p:txEl>
                                              <p:pRg st="6" end="6"/>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checkerboard(across)">
                                      <p:cBhvr>
                                        <p:cTn id="23" dur="500"/>
                                        <p:tgtEl>
                                          <p:spTgt spid="5">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checkerboard(across)">
                                      <p:cBhvr>
                                        <p:cTn id="28" dur="500"/>
                                        <p:tgtEl>
                                          <p:spTgt spid="5">
                                            <p:txEl>
                                              <p:pRg st="9" end="9"/>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checkerboard(across)">
                                      <p:cBhvr>
                                        <p:cTn id="31" dur="500"/>
                                        <p:tgtEl>
                                          <p:spTgt spid="5">
                                            <p:txEl>
                                              <p:pRg st="10" end="10"/>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5">
                                            <p:txEl>
                                              <p:pRg st="11" end="11"/>
                                            </p:txEl>
                                          </p:spTgt>
                                        </p:tgtEl>
                                        <p:attrNameLst>
                                          <p:attrName>style.visibility</p:attrName>
                                        </p:attrNameLst>
                                      </p:cBhvr>
                                      <p:to>
                                        <p:strVal val="visible"/>
                                      </p:to>
                                    </p:set>
                                    <p:animEffect transition="in" filter="checkerboard(across)">
                                      <p:cBhvr>
                                        <p:cTn id="34" dur="500"/>
                                        <p:tgtEl>
                                          <p:spTgt spid="5">
                                            <p:txEl>
                                              <p:pRg st="11" end="1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heckerboard(across)">
                                      <p:cBhvr>
                                        <p:cTn id="39" dur="500"/>
                                        <p:tgtEl>
                                          <p:spTgt spid="9"/>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Acquisition &amp; </a:t>
            </a:r>
            <a:r>
              <a:rPr lang="en-US" dirty="0" err="1" smtClean="0"/>
              <a:t>Traitement</a:t>
            </a:r>
            <a:r>
              <a:rPr lang="en-US" dirty="0" smtClean="0"/>
              <a:t> des </a:t>
            </a:r>
            <a:r>
              <a:rPr lang="en-US" dirty="0" err="1" smtClean="0"/>
              <a:t>données</a:t>
            </a:r>
            <a:r>
              <a:rPr lang="en-US" dirty="0" smtClean="0"/>
              <a:t> : le </a:t>
            </a:r>
            <a:r>
              <a:rPr lang="en-US" dirty="0" err="1" smtClean="0"/>
              <a:t>défi</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44</a:t>
            </a:fld>
            <a:endParaRPr lang="fr-FR"/>
          </a:p>
        </p:txBody>
      </p:sp>
      <p:pic>
        <p:nvPicPr>
          <p:cNvPr id="6" name="Picture 2" descr="http://tid.uio.no/~farido/grid-smaller.GIF"/>
          <p:cNvPicPr>
            <a:picLocks noChangeAspect="1" noChangeArrowheads="1"/>
          </p:cNvPicPr>
          <p:nvPr/>
        </p:nvPicPr>
        <p:blipFill>
          <a:blip r:embed="rId2" cstate="print"/>
          <a:srcRect/>
          <a:stretch>
            <a:fillRect/>
          </a:stretch>
        </p:blipFill>
        <p:spPr bwMode="auto">
          <a:xfrm>
            <a:off x="323528" y="764704"/>
            <a:ext cx="3703320" cy="2217420"/>
          </a:xfrm>
          <a:prstGeom prst="rect">
            <a:avLst/>
          </a:prstGeom>
          <a:noFill/>
        </p:spPr>
      </p:pic>
      <p:sp>
        <p:nvSpPr>
          <p:cNvPr id="7" name="ZoneTexte 6"/>
          <p:cNvSpPr txBox="1"/>
          <p:nvPr/>
        </p:nvSpPr>
        <p:spPr>
          <a:xfrm>
            <a:off x="4175448" y="1181924"/>
            <a:ext cx="4968552" cy="1200329"/>
          </a:xfrm>
          <a:prstGeom prst="rect">
            <a:avLst/>
          </a:prstGeom>
          <a:noFill/>
        </p:spPr>
        <p:txBody>
          <a:bodyPr wrap="square" rtlCol="0">
            <a:spAutoFit/>
          </a:bodyPr>
          <a:lstStyle/>
          <a:p>
            <a:pPr algn="ctr"/>
            <a:r>
              <a:rPr lang="en-US" sz="1800" b="1" dirty="0" smtClean="0">
                <a:solidFill>
                  <a:srgbClr val="0000FF"/>
                </a:solidFill>
                <a:latin typeface="Arial Narrow" pitchFamily="34" charset="0"/>
              </a:rPr>
              <a:t>“Grille” de </a:t>
            </a:r>
            <a:r>
              <a:rPr lang="en-US" sz="1800" b="1" dirty="0" err="1" smtClean="0">
                <a:solidFill>
                  <a:srgbClr val="0000FF"/>
                </a:solidFill>
                <a:latin typeface="Arial Narrow" pitchFamily="34" charset="0"/>
              </a:rPr>
              <a:t>calcul</a:t>
            </a:r>
            <a:r>
              <a:rPr lang="en-US" sz="1800" b="1" dirty="0" smtClean="0">
                <a:solidFill>
                  <a:srgbClr val="0000FF"/>
                </a:solidFill>
                <a:latin typeface="Arial Narrow" pitchFamily="34" charset="0"/>
              </a:rPr>
              <a:t> : </a:t>
            </a:r>
          </a:p>
          <a:p>
            <a:r>
              <a:rPr lang="en-US" sz="1800" dirty="0" err="1" smtClean="0">
                <a:latin typeface="Arial Narrow" pitchFamily="34" charset="0"/>
              </a:rPr>
              <a:t>mise</a:t>
            </a:r>
            <a:r>
              <a:rPr lang="en-US" sz="1800" dirty="0" smtClean="0">
                <a:latin typeface="Arial Narrow" pitchFamily="34" charset="0"/>
              </a:rPr>
              <a:t> en </a:t>
            </a:r>
            <a:r>
              <a:rPr lang="en-US" sz="1800" dirty="0" err="1" smtClean="0">
                <a:latin typeface="Arial Narrow" pitchFamily="34" charset="0"/>
              </a:rPr>
              <a:t>réseau</a:t>
            </a:r>
            <a:r>
              <a:rPr lang="en-US" sz="1800" dirty="0" smtClean="0">
                <a:latin typeface="Arial Narrow" pitchFamily="34" charset="0"/>
              </a:rPr>
              <a:t> de la puissance de </a:t>
            </a:r>
            <a:r>
              <a:rPr lang="en-US" sz="1800" dirty="0" err="1" smtClean="0">
                <a:latin typeface="Arial Narrow" pitchFamily="34" charset="0"/>
              </a:rPr>
              <a:t>calcul</a:t>
            </a:r>
            <a:r>
              <a:rPr lang="en-US" sz="1800" dirty="0" smtClean="0">
                <a:latin typeface="Arial Narrow" pitchFamily="34" charset="0"/>
              </a:rPr>
              <a:t> (</a:t>
            </a:r>
            <a:r>
              <a:rPr lang="en-US" sz="1800" dirty="0" err="1" smtClean="0">
                <a:latin typeface="Arial Narrow" pitchFamily="34" charset="0"/>
              </a:rPr>
              <a:t>processeurs</a:t>
            </a:r>
            <a:r>
              <a:rPr lang="en-US" sz="1800" dirty="0" smtClean="0">
                <a:latin typeface="Arial Narrow" pitchFamily="34" charset="0"/>
              </a:rPr>
              <a:t>, </a:t>
            </a:r>
            <a:r>
              <a:rPr lang="en-US" sz="1800" dirty="0" err="1" smtClean="0">
                <a:latin typeface="Arial Narrow" pitchFamily="34" charset="0"/>
              </a:rPr>
              <a:t>mémoires</a:t>
            </a:r>
            <a:r>
              <a:rPr lang="en-US" sz="1800" dirty="0" smtClean="0">
                <a:latin typeface="Arial Narrow" pitchFamily="34" charset="0"/>
              </a:rPr>
              <a:t>, …) et de </a:t>
            </a:r>
            <a:r>
              <a:rPr lang="en-US" sz="1800" dirty="0" err="1" smtClean="0">
                <a:latin typeface="Arial Narrow" pitchFamily="34" charset="0"/>
              </a:rPr>
              <a:t>stockage</a:t>
            </a:r>
            <a:r>
              <a:rPr lang="en-US" sz="1800" dirty="0" smtClean="0">
                <a:latin typeface="Arial Narrow" pitchFamily="34" charset="0"/>
              </a:rPr>
              <a:t> de plus de 100 000 </a:t>
            </a:r>
            <a:r>
              <a:rPr lang="en-US" sz="1800" dirty="0" err="1" smtClean="0">
                <a:latin typeface="Arial Narrow" pitchFamily="34" charset="0"/>
              </a:rPr>
              <a:t>ordinateurs</a:t>
            </a:r>
            <a:r>
              <a:rPr lang="en-US" sz="1800" dirty="0" smtClean="0">
                <a:latin typeface="Arial Narrow" pitchFamily="34" charset="0"/>
              </a:rPr>
              <a:t> </a:t>
            </a:r>
            <a:r>
              <a:rPr lang="en-US" sz="1800" dirty="0" err="1" smtClean="0">
                <a:latin typeface="Arial Narrow" pitchFamily="34" charset="0"/>
              </a:rPr>
              <a:t>répartis</a:t>
            </a:r>
            <a:r>
              <a:rPr lang="en-US" sz="1800" dirty="0" smtClean="0">
                <a:latin typeface="Arial Narrow" pitchFamily="34" charset="0"/>
              </a:rPr>
              <a:t> </a:t>
            </a:r>
            <a:r>
              <a:rPr lang="en-US" sz="1800" dirty="0" err="1" smtClean="0">
                <a:latin typeface="Arial Narrow" pitchFamily="34" charset="0"/>
              </a:rPr>
              <a:t>dans</a:t>
            </a:r>
            <a:r>
              <a:rPr lang="en-US" sz="1800" dirty="0" smtClean="0">
                <a:latin typeface="Arial Narrow" pitchFamily="34" charset="0"/>
              </a:rPr>
              <a:t> plus de 30 pays. </a:t>
            </a:r>
            <a:endParaRPr lang="en-US" sz="1800" dirty="0">
              <a:latin typeface="Arial Narrow" pitchFamily="34" charset="0"/>
            </a:endParaRPr>
          </a:p>
        </p:txBody>
      </p:sp>
      <p:pic>
        <p:nvPicPr>
          <p:cNvPr id="8" name="Picture 4" descr="http://cache.boston.com/universal/site_graphics/blogs/bigpicture/lhc_08_01/lhc25.jpg"/>
          <p:cNvPicPr>
            <a:picLocks noChangeAspect="1" noChangeArrowheads="1"/>
          </p:cNvPicPr>
          <p:nvPr/>
        </p:nvPicPr>
        <p:blipFill>
          <a:blip r:embed="rId3" cstate="print"/>
          <a:srcRect/>
          <a:stretch>
            <a:fillRect/>
          </a:stretch>
        </p:blipFill>
        <p:spPr bwMode="auto">
          <a:xfrm>
            <a:off x="2483768" y="3501008"/>
            <a:ext cx="4714875" cy="2747963"/>
          </a:xfrm>
          <a:prstGeom prst="rect">
            <a:avLst/>
          </a:prstGeom>
          <a:noFill/>
        </p:spPr>
      </p:pic>
      <p:sp>
        <p:nvSpPr>
          <p:cNvPr id="9" name="ZoneTexte 8"/>
          <p:cNvSpPr txBox="1"/>
          <p:nvPr/>
        </p:nvSpPr>
        <p:spPr>
          <a:xfrm>
            <a:off x="2123728" y="6381328"/>
            <a:ext cx="4752528" cy="400110"/>
          </a:xfrm>
          <a:prstGeom prst="rect">
            <a:avLst/>
          </a:prstGeom>
          <a:noFill/>
        </p:spPr>
        <p:txBody>
          <a:bodyPr wrap="square" rtlCol="0">
            <a:spAutoFit/>
          </a:bodyPr>
          <a:lstStyle/>
          <a:p>
            <a:pPr algn="ctr"/>
            <a:r>
              <a:rPr lang="fr-FR" dirty="0" smtClean="0">
                <a:latin typeface="Arial Narrow" pitchFamily="34" charset="0"/>
              </a:rPr>
              <a:t>« Ferme » de calcul au CERN</a:t>
            </a:r>
            <a:endParaRPr lang="fr-FR"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grpId="1"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 boson de Higgs au LHC : </a:t>
            </a:r>
            <a:r>
              <a:rPr lang="en-US" dirty="0" err="1" smtClean="0"/>
              <a:t>quelques</a:t>
            </a:r>
            <a:r>
              <a:rPr lang="en-US" dirty="0" smtClean="0"/>
              <a:t> </a:t>
            </a:r>
            <a:r>
              <a:rPr lang="en-US" dirty="0" err="1" smtClean="0"/>
              <a:t>chiffres</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45</a:t>
            </a:fld>
            <a:endParaRPr lang="fr-FR"/>
          </a:p>
        </p:txBody>
      </p:sp>
      <p:sp>
        <p:nvSpPr>
          <p:cNvPr id="5" name="Rectangle 4"/>
          <p:cNvSpPr/>
          <p:nvPr/>
        </p:nvSpPr>
        <p:spPr>
          <a:xfrm>
            <a:off x="467544" y="1772816"/>
            <a:ext cx="8424936" cy="3170099"/>
          </a:xfrm>
          <a:prstGeom prst="rect">
            <a:avLst/>
          </a:prstGeom>
        </p:spPr>
        <p:txBody>
          <a:bodyPr wrap="square">
            <a:spAutoFit/>
          </a:bodyPr>
          <a:lstStyle/>
          <a:p>
            <a:pPr>
              <a:buFont typeface="Wingdings" pitchFamily="2" charset="2"/>
              <a:buChar char="Ø"/>
            </a:pPr>
            <a:r>
              <a:rPr lang="fr-FR" dirty="0" smtClean="0">
                <a:latin typeface="Arial Narrow" pitchFamily="34" charset="0"/>
                <a:sym typeface="Symbol" pitchFamily="18" charset="2"/>
              </a:rPr>
              <a:t> Données 2011+2012 (juillet): </a:t>
            </a:r>
            <a:r>
              <a:rPr lang="fr-FR" b="1" dirty="0" smtClean="0">
                <a:latin typeface="Arial Narrow" pitchFamily="34" charset="0"/>
                <a:sym typeface="Symbol" pitchFamily="18" charset="2"/>
              </a:rPr>
              <a:t>1 million de milliard de collisions. </a:t>
            </a:r>
          </a:p>
          <a:p>
            <a:endParaRPr lang="fr-FR" dirty="0" smtClean="0">
              <a:latin typeface="Arial Narrow" pitchFamily="34" charset="0"/>
              <a:sym typeface="Symbol" pitchFamily="18" charset="2"/>
            </a:endParaRPr>
          </a:p>
          <a:p>
            <a:endParaRPr lang="fr-FR" dirty="0" smtClean="0">
              <a:latin typeface="Arial Narrow" pitchFamily="34" charset="0"/>
              <a:sym typeface="Symbol" pitchFamily="18" charset="2"/>
            </a:endParaRPr>
          </a:p>
          <a:p>
            <a:endParaRPr lang="fr-FR" dirty="0" smtClean="0">
              <a:latin typeface="Arial Narrow" pitchFamily="34" charset="0"/>
              <a:sym typeface="Symbol" pitchFamily="18" charset="2"/>
            </a:endParaRPr>
          </a:p>
          <a:p>
            <a:pPr>
              <a:buFont typeface="Wingdings" pitchFamily="2" charset="2"/>
              <a:buChar char="Ø"/>
            </a:pPr>
            <a:r>
              <a:rPr lang="fr-FR" b="1" dirty="0" smtClean="0">
                <a:solidFill>
                  <a:srgbClr val="008000"/>
                </a:solidFill>
                <a:latin typeface="Arial Narrow" pitchFamily="34" charset="0"/>
                <a:sym typeface="Symbol" pitchFamily="18" charset="2"/>
              </a:rPr>
              <a:t> 1 boson de </a:t>
            </a:r>
            <a:r>
              <a:rPr lang="fr-FR" b="1" dirty="0" err="1" smtClean="0">
                <a:solidFill>
                  <a:srgbClr val="008000"/>
                </a:solidFill>
                <a:latin typeface="Arial Narrow" pitchFamily="34" charset="0"/>
                <a:sym typeface="Symbol" pitchFamily="18" charset="2"/>
              </a:rPr>
              <a:t>Higgs</a:t>
            </a:r>
            <a:r>
              <a:rPr lang="fr-FR" b="1" dirty="0" smtClean="0">
                <a:solidFill>
                  <a:srgbClr val="008000"/>
                </a:solidFill>
                <a:latin typeface="Arial Narrow" pitchFamily="34" charset="0"/>
                <a:sym typeface="Symbol" pitchFamily="18" charset="2"/>
              </a:rPr>
              <a:t> (</a:t>
            </a:r>
            <a:r>
              <a:rPr lang="fr-FR" b="1" dirty="0" err="1" smtClean="0">
                <a:solidFill>
                  <a:srgbClr val="008000"/>
                </a:solidFill>
                <a:latin typeface="Arial Narrow" pitchFamily="34" charset="0"/>
                <a:sym typeface="Symbol" pitchFamily="18" charset="2"/>
              </a:rPr>
              <a:t>m</a:t>
            </a:r>
            <a:r>
              <a:rPr lang="fr-FR" b="1" baseline="-25000" dirty="0" err="1" smtClean="0">
                <a:solidFill>
                  <a:srgbClr val="008000"/>
                </a:solidFill>
                <a:latin typeface="Arial Narrow" pitchFamily="34" charset="0"/>
                <a:sym typeface="Symbol" pitchFamily="18" charset="2"/>
              </a:rPr>
              <a:t>H</a:t>
            </a:r>
            <a:r>
              <a:rPr lang="fr-FR" b="1" dirty="0" smtClean="0">
                <a:solidFill>
                  <a:srgbClr val="008000"/>
                </a:solidFill>
                <a:latin typeface="Arial Narrow" pitchFamily="34" charset="0"/>
                <a:sym typeface="Symbol" pitchFamily="18" charset="2"/>
              </a:rPr>
              <a:t>=125GeV) produit pour 5 milliards de collisions.</a:t>
            </a:r>
          </a:p>
          <a:p>
            <a:pPr lvl="1">
              <a:buFont typeface="Wingdings" pitchFamily="2" charset="2"/>
              <a:buChar char="§"/>
            </a:pPr>
            <a:r>
              <a:rPr lang="fr-FR" dirty="0" smtClean="0">
                <a:latin typeface="Arial Narrow" pitchFamily="34" charset="0"/>
                <a:sym typeface="Symbol" pitchFamily="18" charset="2"/>
              </a:rPr>
              <a:t> </a:t>
            </a:r>
            <a:r>
              <a:rPr lang="fr-FR" dirty="0" smtClean="0">
                <a:latin typeface="Arial Narrow" pitchFamily="34" charset="0"/>
                <a:sym typeface="Symbol"/>
              </a:rPr>
              <a:t> </a:t>
            </a:r>
            <a:r>
              <a:rPr lang="fr-FR" dirty="0" smtClean="0">
                <a:latin typeface="Arial Narrow" pitchFamily="34" charset="0"/>
                <a:sym typeface="Symbol" pitchFamily="18" charset="2"/>
              </a:rPr>
              <a:t>200 000 bosons </a:t>
            </a:r>
            <a:r>
              <a:rPr lang="fr-FR" dirty="0" err="1" smtClean="0">
                <a:latin typeface="Arial Narrow" pitchFamily="34" charset="0"/>
                <a:sym typeface="Symbol" pitchFamily="18" charset="2"/>
              </a:rPr>
              <a:t>Higgs</a:t>
            </a:r>
            <a:r>
              <a:rPr lang="fr-FR" dirty="0" smtClean="0">
                <a:latin typeface="Arial Narrow" pitchFamily="34" charset="0"/>
                <a:sym typeface="Symbol" pitchFamily="18" charset="2"/>
              </a:rPr>
              <a:t> créés (s’il existe…)</a:t>
            </a:r>
          </a:p>
          <a:p>
            <a:pPr>
              <a:buFont typeface="Symbol"/>
              <a:buChar char="»"/>
            </a:pPr>
            <a:endParaRPr lang="fr-FR" dirty="0" smtClean="0">
              <a:latin typeface="Arial Narrow" pitchFamily="34" charset="0"/>
              <a:sym typeface="Symbol" pitchFamily="18" charset="2"/>
            </a:endParaRPr>
          </a:p>
          <a:p>
            <a:pPr lvl="2">
              <a:buFont typeface="Arial" pitchFamily="34" charset="0"/>
              <a:buChar char="•"/>
            </a:pPr>
            <a:r>
              <a:rPr lang="fr-FR" dirty="0" smtClean="0">
                <a:latin typeface="Arial Narrow" pitchFamily="34" charset="0"/>
                <a:sym typeface="Symbol" pitchFamily="18" charset="2"/>
              </a:rPr>
              <a:t> ~10 dans le mode H</a:t>
            </a:r>
            <a:r>
              <a:rPr lang="fr-FR" dirty="0" smtClean="0">
                <a:latin typeface="Arial Narrow" pitchFamily="34" charset="0"/>
                <a:sym typeface="Symbol"/>
              </a:rPr>
              <a:t>ZZ4 leptons</a:t>
            </a:r>
          </a:p>
          <a:p>
            <a:pPr lvl="2">
              <a:buFont typeface="Arial" pitchFamily="34" charset="0"/>
              <a:buChar char="•"/>
            </a:pPr>
            <a:r>
              <a:rPr lang="fr-FR" dirty="0" smtClean="0">
                <a:latin typeface="Arial Narrow" pitchFamily="34" charset="0"/>
                <a:sym typeface="Symbol"/>
              </a:rPr>
              <a:t> ~200 dans le mode H2 photons</a:t>
            </a:r>
          </a:p>
          <a:p>
            <a:pPr lvl="3">
              <a:buFont typeface="Arial" pitchFamily="34" charset="0"/>
              <a:buChar char="•"/>
            </a:pPr>
            <a:r>
              <a:rPr lang="fr-FR" b="1" dirty="0" smtClean="0">
                <a:solidFill>
                  <a:srgbClr val="FF0066"/>
                </a:solidFill>
                <a:latin typeface="Arial Narrow" pitchFamily="34" charset="0"/>
                <a:sym typeface="Symbol"/>
              </a:rPr>
              <a:t> Chercher une aiguille dans une botte de foin !!!</a:t>
            </a:r>
            <a:endParaRPr lang="fr-FR" b="1" dirty="0">
              <a:solidFill>
                <a:srgbClr val="FF0066"/>
              </a:solidFill>
              <a:latin typeface="Arial Narrow" pitchFamily="34" charset="0"/>
              <a:sym typeface="Symbol" pitchFamily="18" charset="2"/>
            </a:endParaRPr>
          </a:p>
        </p:txBody>
      </p:sp>
      <p:pic>
        <p:nvPicPr>
          <p:cNvPr id="32770" name="Picture 2" descr="http://chomagemodedemploi.files.wordpress.com/2011/03/needle_haystack2.jpg"/>
          <p:cNvPicPr>
            <a:picLocks noChangeAspect="1" noChangeArrowheads="1"/>
          </p:cNvPicPr>
          <p:nvPr/>
        </p:nvPicPr>
        <p:blipFill>
          <a:blip r:embed="rId2" cstate="print"/>
          <a:srcRect/>
          <a:stretch>
            <a:fillRect/>
          </a:stretch>
        </p:blipFill>
        <p:spPr bwMode="auto">
          <a:xfrm>
            <a:off x="7164288" y="3526120"/>
            <a:ext cx="1617345" cy="242316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Couverture</a:t>
            </a:r>
            <a:r>
              <a:rPr lang="en-US" dirty="0" smtClean="0"/>
              <a:t> </a:t>
            </a:r>
            <a:r>
              <a:rPr lang="en-US" dirty="0" err="1" smtClean="0"/>
              <a:t>presse</a:t>
            </a:r>
            <a:r>
              <a:rPr lang="en-US" dirty="0" smtClean="0"/>
              <a:t>…</a:t>
            </a:r>
            <a:endParaRPr lang="en-US" dirty="0"/>
          </a:p>
        </p:txBody>
      </p:sp>
      <p:sp>
        <p:nvSpPr>
          <p:cNvPr id="4" name="Espace réservé de la date 3"/>
          <p:cNvSpPr>
            <a:spLocks noGrp="1"/>
          </p:cNvSpPr>
          <p:nvPr>
            <p:ph type="dt" sz="half" idx="4294967295"/>
          </p:nvPr>
        </p:nvSpPr>
        <p:spPr>
          <a:xfrm>
            <a:off x="755650" y="6597351"/>
            <a:ext cx="1641475" cy="232073"/>
          </a:xfrm>
          <a:prstGeom prst="rect">
            <a:avLst/>
          </a:prstGeom>
        </p:spPr>
        <p:txBody>
          <a:bodyPr/>
          <a:lstStyle/>
          <a:p>
            <a:pPr>
              <a:defRPr/>
            </a:pPr>
            <a:r>
              <a:rPr lang="fr-FR" smtClean="0"/>
              <a:t>16/10/12</a:t>
            </a:r>
            <a:endParaRPr lang="fr-FR"/>
          </a:p>
        </p:txBody>
      </p:sp>
      <p:sp>
        <p:nvSpPr>
          <p:cNvPr id="5" name="Espace réservé du pied de page 4"/>
          <p:cNvSpPr>
            <a:spLocks noGrp="1"/>
          </p:cNvSpPr>
          <p:nvPr>
            <p:ph type="ftr" sz="quarter" idx="4294967295"/>
          </p:nvPr>
        </p:nvSpPr>
        <p:spPr>
          <a:xfrm>
            <a:off x="2627313" y="6597351"/>
            <a:ext cx="4560887" cy="232073"/>
          </a:xfrm>
          <a:prstGeom prst="rect">
            <a:avLst/>
          </a:prstGeom>
        </p:spPr>
        <p:txBody>
          <a:bodyPr/>
          <a:lstStyle/>
          <a:p>
            <a:pPr>
              <a:defRPr/>
            </a:pPr>
            <a:r>
              <a:rPr lang="fr-FR" smtClean="0"/>
              <a:t>Congrès du LLR</a:t>
            </a:r>
            <a:endParaRPr lang="fr-FR"/>
          </a:p>
        </p:txBody>
      </p:sp>
      <p:sp>
        <p:nvSpPr>
          <p:cNvPr id="6" name="Espace réservé du numéro de diapositive 5"/>
          <p:cNvSpPr>
            <a:spLocks noGrp="1"/>
          </p:cNvSpPr>
          <p:nvPr>
            <p:ph type="sldNum" sz="quarter" idx="12"/>
          </p:nvPr>
        </p:nvSpPr>
        <p:spPr/>
        <p:txBody>
          <a:bodyPr/>
          <a:lstStyle/>
          <a:p>
            <a:pPr>
              <a:defRPr/>
            </a:pPr>
            <a:fld id="{E54FE26C-46A2-4C98-AC9D-1590F5C08311}" type="slidenum">
              <a:rPr lang="fr-FR" smtClean="0"/>
              <a:pPr>
                <a:defRPr/>
              </a:pPr>
              <a:t>46</a:t>
            </a:fld>
            <a:endParaRPr lang="fr-FR"/>
          </a:p>
        </p:txBody>
      </p:sp>
      <p:pic>
        <p:nvPicPr>
          <p:cNvPr id="7" name="Image 6" descr="presse.png"/>
          <p:cNvPicPr preferRelativeResize="0">
            <a:picLocks/>
          </p:cNvPicPr>
          <p:nvPr/>
        </p:nvPicPr>
        <p:blipFill>
          <a:blip r:embed="rId2" cstate="print"/>
          <a:stretch>
            <a:fillRect/>
          </a:stretch>
        </p:blipFill>
        <p:spPr>
          <a:xfrm>
            <a:off x="2275" y="-27384"/>
            <a:ext cx="9144000" cy="6912000"/>
          </a:xfrm>
          <a:prstGeom prst="rect">
            <a:avLst/>
          </a:prstGeom>
        </p:spPr>
      </p:pic>
      <p:pic>
        <p:nvPicPr>
          <p:cNvPr id="8" name="Picture 3" descr="C:\Users\François\Desktop\LHC_collisions\Higgs\Conférence_Higgs\Higgs_SciencesetAvenir.jpg"/>
          <p:cNvPicPr>
            <a:picLocks noChangeAspect="1" noChangeArrowheads="1"/>
          </p:cNvPicPr>
          <p:nvPr/>
        </p:nvPicPr>
        <p:blipFill>
          <a:blip r:embed="rId3" cstate="print"/>
          <a:srcRect/>
          <a:stretch>
            <a:fillRect/>
          </a:stretch>
        </p:blipFill>
        <p:spPr bwMode="auto">
          <a:xfrm>
            <a:off x="7398978" y="0"/>
            <a:ext cx="1718518" cy="2315157"/>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Echelle</a:t>
            </a:r>
            <a:r>
              <a:rPr lang="en-US" dirty="0" smtClean="0"/>
              <a:t> de masse</a:t>
            </a:r>
            <a:endParaRPr lang="en-US" dirty="0"/>
          </a:p>
        </p:txBody>
      </p:sp>
      <p:sp>
        <p:nvSpPr>
          <p:cNvPr id="6" name="Espace réservé du numéro de diapositive 5"/>
          <p:cNvSpPr>
            <a:spLocks noGrp="1"/>
          </p:cNvSpPr>
          <p:nvPr>
            <p:ph type="sldNum" sz="quarter" idx="12"/>
          </p:nvPr>
        </p:nvSpPr>
        <p:spPr/>
        <p:txBody>
          <a:bodyPr/>
          <a:lstStyle/>
          <a:p>
            <a:pPr>
              <a:defRPr/>
            </a:pPr>
            <a:fld id="{E54FE26C-46A2-4C98-AC9D-1590F5C08311}" type="slidenum">
              <a:rPr lang="fr-FR" smtClean="0"/>
              <a:pPr>
                <a:defRPr/>
              </a:pPr>
              <a:t>47</a:t>
            </a:fld>
            <a:endParaRPr lang="fr-FR"/>
          </a:p>
        </p:txBody>
      </p:sp>
      <p:grpSp>
        <p:nvGrpSpPr>
          <p:cNvPr id="3" name="Groupe 6"/>
          <p:cNvGrpSpPr>
            <a:grpSpLocks noChangeAspect="1"/>
          </p:cNvGrpSpPr>
          <p:nvPr/>
        </p:nvGrpSpPr>
        <p:grpSpPr>
          <a:xfrm>
            <a:off x="899592" y="519165"/>
            <a:ext cx="7241502" cy="5257672"/>
            <a:chOff x="342236" y="80690"/>
            <a:chExt cx="8046114" cy="5961079"/>
          </a:xfrm>
        </p:grpSpPr>
        <p:grpSp>
          <p:nvGrpSpPr>
            <p:cNvPr id="4" name="Grouper 61"/>
            <p:cNvGrpSpPr/>
            <p:nvPr/>
          </p:nvGrpSpPr>
          <p:grpSpPr>
            <a:xfrm>
              <a:off x="6058768" y="939800"/>
              <a:ext cx="2113632" cy="3416300"/>
              <a:chOff x="6058768" y="939800"/>
              <a:chExt cx="2113632" cy="3416300"/>
            </a:xfrm>
          </p:grpSpPr>
          <p:sp>
            <p:nvSpPr>
              <p:cNvPr id="90" name="Rectangle 89"/>
              <p:cNvSpPr/>
              <p:nvPr/>
            </p:nvSpPr>
            <p:spPr bwMode="auto">
              <a:xfrm>
                <a:off x="6058768" y="939800"/>
                <a:ext cx="2094632" cy="34163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grpSp>
            <p:nvGrpSpPr>
              <p:cNvPr id="5" name="Grouper 60"/>
              <p:cNvGrpSpPr/>
              <p:nvPr/>
            </p:nvGrpSpPr>
            <p:grpSpPr>
              <a:xfrm>
                <a:off x="6065118" y="1420862"/>
                <a:ext cx="2107282" cy="2432050"/>
                <a:chOff x="6065118" y="1420862"/>
                <a:chExt cx="2107282" cy="2432050"/>
              </a:xfrm>
            </p:grpSpPr>
            <p:cxnSp>
              <p:nvCxnSpPr>
                <p:cNvPr id="92" name="Connecteur droit 91"/>
                <p:cNvCxnSpPr/>
                <p:nvPr/>
              </p:nvCxnSpPr>
              <p:spPr bwMode="auto">
                <a:xfrm>
                  <a:off x="6084168" y="1420862"/>
                  <a:ext cx="20882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Connecteur droit 92"/>
                <p:cNvCxnSpPr/>
                <p:nvPr/>
              </p:nvCxnSpPr>
              <p:spPr bwMode="auto">
                <a:xfrm>
                  <a:off x="6071468" y="1909812"/>
                  <a:ext cx="20882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4" name="Connecteur droit 93"/>
                <p:cNvCxnSpPr/>
                <p:nvPr/>
              </p:nvCxnSpPr>
              <p:spPr bwMode="auto">
                <a:xfrm>
                  <a:off x="6065118" y="2392412"/>
                  <a:ext cx="20882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5" name="Connecteur droit 94"/>
                <p:cNvCxnSpPr/>
                <p:nvPr/>
              </p:nvCxnSpPr>
              <p:spPr bwMode="auto">
                <a:xfrm>
                  <a:off x="6077818" y="2881362"/>
                  <a:ext cx="20882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6" name="Connecteur droit 95"/>
                <p:cNvCxnSpPr/>
                <p:nvPr/>
              </p:nvCxnSpPr>
              <p:spPr bwMode="auto">
                <a:xfrm>
                  <a:off x="6071468" y="3363962"/>
                  <a:ext cx="20882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Connecteur droit 56"/>
                <p:cNvCxnSpPr/>
                <p:nvPr/>
              </p:nvCxnSpPr>
              <p:spPr bwMode="auto">
                <a:xfrm>
                  <a:off x="6077818" y="3852912"/>
                  <a:ext cx="20882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9" name="Ellipse 8"/>
            <p:cNvSpPr/>
            <p:nvPr/>
          </p:nvSpPr>
          <p:spPr bwMode="auto">
            <a:xfrm>
              <a:off x="2044824" y="3571032"/>
              <a:ext cx="266576" cy="232618"/>
            </a:xfrm>
            <a:prstGeom prst="ellipse">
              <a:avLst/>
            </a:prstGeom>
            <a:solidFill>
              <a:srgbClr val="333399"/>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0" name="Ellipse 9"/>
            <p:cNvSpPr/>
            <p:nvPr/>
          </p:nvSpPr>
          <p:spPr bwMode="auto">
            <a:xfrm>
              <a:off x="5086474" y="1177082"/>
              <a:ext cx="266576" cy="232618"/>
            </a:xfrm>
            <a:prstGeom prst="ellipse">
              <a:avLst/>
            </a:prstGeom>
            <a:solidFill>
              <a:srgbClr val="333399"/>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1" name="Ellipse 10"/>
            <p:cNvSpPr/>
            <p:nvPr/>
          </p:nvSpPr>
          <p:spPr bwMode="auto">
            <a:xfrm>
              <a:off x="3540646" y="2590974"/>
              <a:ext cx="266576" cy="232618"/>
            </a:xfrm>
            <a:prstGeom prst="ellipse">
              <a:avLst/>
            </a:prstGeom>
            <a:solidFill>
              <a:srgbClr val="FF0000"/>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2" name="Ellipse 11"/>
            <p:cNvSpPr/>
            <p:nvPr/>
          </p:nvSpPr>
          <p:spPr bwMode="auto">
            <a:xfrm>
              <a:off x="5088756" y="1957090"/>
              <a:ext cx="266576" cy="232618"/>
            </a:xfrm>
            <a:prstGeom prst="ellipse">
              <a:avLst/>
            </a:prstGeom>
            <a:solidFill>
              <a:srgbClr val="FF0000"/>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3" name="Ellipse 12"/>
            <p:cNvSpPr/>
            <p:nvPr/>
          </p:nvSpPr>
          <p:spPr bwMode="auto">
            <a:xfrm>
              <a:off x="2045370" y="3867324"/>
              <a:ext cx="266576" cy="232618"/>
            </a:xfrm>
            <a:prstGeom prst="ellipse">
              <a:avLst/>
            </a:prstGeom>
            <a:solidFill>
              <a:srgbClr val="B5FFA7"/>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4" name="Ellipse 13"/>
            <p:cNvSpPr/>
            <p:nvPr/>
          </p:nvSpPr>
          <p:spPr bwMode="auto">
            <a:xfrm>
              <a:off x="5087020" y="2159174"/>
              <a:ext cx="266576" cy="232618"/>
            </a:xfrm>
            <a:prstGeom prst="ellipse">
              <a:avLst/>
            </a:prstGeom>
            <a:solidFill>
              <a:srgbClr val="B5FFA7"/>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5" name="Ellipse 14"/>
            <p:cNvSpPr/>
            <p:nvPr/>
          </p:nvSpPr>
          <p:spPr bwMode="auto">
            <a:xfrm>
              <a:off x="7428582" y="1176040"/>
              <a:ext cx="266576" cy="232618"/>
            </a:xfrm>
            <a:prstGeom prst="ellipse">
              <a:avLst/>
            </a:prstGeom>
            <a:solidFill>
              <a:schemeClr val="tx1"/>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6" name="Ellipse 15"/>
            <p:cNvSpPr/>
            <p:nvPr/>
          </p:nvSpPr>
          <p:spPr bwMode="auto">
            <a:xfrm>
              <a:off x="6232996" y="1375048"/>
              <a:ext cx="266576" cy="232618"/>
            </a:xfrm>
            <a:prstGeom prst="ellipse">
              <a:avLst/>
            </a:prstGeom>
            <a:solidFill>
              <a:schemeClr val="bg2">
                <a:lumMod val="7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7" name="Ellipse 16"/>
            <p:cNvSpPr/>
            <p:nvPr/>
          </p:nvSpPr>
          <p:spPr bwMode="auto">
            <a:xfrm>
              <a:off x="6652096" y="1336948"/>
              <a:ext cx="266576" cy="232618"/>
            </a:xfrm>
            <a:prstGeom prst="ellipse">
              <a:avLst/>
            </a:prstGeom>
            <a:solidFill>
              <a:schemeClr val="bg2">
                <a:lumMod val="75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8" name="Ellipse 17"/>
            <p:cNvSpPr/>
            <p:nvPr/>
          </p:nvSpPr>
          <p:spPr bwMode="auto">
            <a:xfrm>
              <a:off x="2195612" y="5562054"/>
              <a:ext cx="266576" cy="232618"/>
            </a:xfrm>
            <a:prstGeom prst="ellipse">
              <a:avLst/>
            </a:prstGeom>
            <a:solidFill>
              <a:srgbClr val="CCFFCC"/>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19" name="Ellipse 18"/>
            <p:cNvSpPr/>
            <p:nvPr/>
          </p:nvSpPr>
          <p:spPr bwMode="auto">
            <a:xfrm>
              <a:off x="5173712" y="4871814"/>
              <a:ext cx="266576" cy="232618"/>
            </a:xfrm>
            <a:prstGeom prst="ellipse">
              <a:avLst/>
            </a:prstGeom>
            <a:solidFill>
              <a:srgbClr val="CCFFCC"/>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0" name="Rectangle 19"/>
            <p:cNvSpPr/>
            <p:nvPr/>
          </p:nvSpPr>
          <p:spPr bwMode="auto">
            <a:xfrm>
              <a:off x="6648450" y="4984750"/>
              <a:ext cx="1739900" cy="914400"/>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1" name="Ellipse 20"/>
            <p:cNvSpPr/>
            <p:nvPr/>
          </p:nvSpPr>
          <p:spPr bwMode="auto">
            <a:xfrm>
              <a:off x="6957640" y="5137894"/>
              <a:ext cx="266576" cy="232618"/>
            </a:xfrm>
            <a:prstGeom prst="ellipse">
              <a:avLst/>
            </a:prstGeom>
            <a:solidFill>
              <a:schemeClr val="bg2">
                <a:lumMod val="60000"/>
                <a:lumOff val="40000"/>
              </a:schemeClr>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2" name="Ellipse 21"/>
            <p:cNvSpPr/>
            <p:nvPr/>
          </p:nvSpPr>
          <p:spPr bwMode="auto">
            <a:xfrm>
              <a:off x="6948264" y="5462116"/>
              <a:ext cx="266576" cy="232618"/>
            </a:xfrm>
            <a:prstGeom prst="ellipse">
              <a:avLst/>
            </a:prstGeom>
            <a:gradFill flip="none" rotWithShape="1">
              <a:gsLst>
                <a:gs pos="37000">
                  <a:schemeClr val="accent1">
                    <a:lumMod val="50000"/>
                  </a:schemeClr>
                </a:gs>
                <a:gs pos="100000">
                  <a:srgbClr val="FFFFFF"/>
                </a:gs>
              </a:gsLst>
              <a:lin ang="0" scaled="1"/>
              <a:tileRect/>
            </a:gra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3" name="ZoneTexte 22"/>
            <p:cNvSpPr txBox="1"/>
            <p:nvPr/>
          </p:nvSpPr>
          <p:spPr>
            <a:xfrm>
              <a:off x="6868181" y="4319057"/>
              <a:ext cx="1387845" cy="732802"/>
            </a:xfrm>
            <a:prstGeom prst="rect">
              <a:avLst/>
            </a:prstGeom>
            <a:noFill/>
          </p:spPr>
          <p:txBody>
            <a:bodyPr wrap="none" rtlCol="0">
              <a:spAutoFit/>
            </a:bodyPr>
            <a:lstStyle/>
            <a:p>
              <a:r>
                <a:rPr lang="fr-FR" sz="1800" dirty="0" smtClean="0">
                  <a:latin typeface="Arial Narrow" pitchFamily="34" charset="0"/>
                </a:rPr>
                <a:t>Bosons de</a:t>
              </a:r>
            </a:p>
            <a:p>
              <a:r>
                <a:rPr lang="fr-FR" sz="1800" dirty="0">
                  <a:latin typeface="Arial Narrow" pitchFamily="34" charset="0"/>
                </a:rPr>
                <a:t>m</a:t>
              </a:r>
              <a:r>
                <a:rPr lang="fr-FR" sz="1800" dirty="0" smtClean="0">
                  <a:latin typeface="Arial Narrow" pitchFamily="34" charset="0"/>
                </a:rPr>
                <a:t>asse nulle:</a:t>
              </a:r>
              <a:endParaRPr lang="fr-FR" sz="1800" dirty="0">
                <a:latin typeface="Arial Narrow" pitchFamily="34" charset="0"/>
              </a:endParaRPr>
            </a:p>
          </p:txBody>
        </p:sp>
        <p:sp>
          <p:nvSpPr>
            <p:cNvPr id="24" name="ZoneTexte 23"/>
            <p:cNvSpPr txBox="1"/>
            <p:nvPr/>
          </p:nvSpPr>
          <p:spPr>
            <a:xfrm>
              <a:off x="7389315" y="5057378"/>
              <a:ext cx="851730" cy="418744"/>
            </a:xfrm>
            <a:prstGeom prst="rect">
              <a:avLst/>
            </a:prstGeom>
            <a:noFill/>
          </p:spPr>
          <p:txBody>
            <a:bodyPr wrap="none" rtlCol="0">
              <a:spAutoFit/>
            </a:bodyPr>
            <a:lstStyle/>
            <a:p>
              <a:r>
                <a:rPr lang="fr-FR" sz="1800" dirty="0">
                  <a:latin typeface="Arial Narrow" pitchFamily="34" charset="0"/>
                </a:rPr>
                <a:t>p</a:t>
              </a:r>
              <a:r>
                <a:rPr lang="fr-FR" sz="1800" dirty="0" smtClean="0">
                  <a:latin typeface="Arial Narrow" pitchFamily="34" charset="0"/>
                </a:rPr>
                <a:t>hoton</a:t>
              </a:r>
              <a:endParaRPr lang="fr-FR" sz="1800" dirty="0">
                <a:latin typeface="Arial Narrow" pitchFamily="34" charset="0"/>
              </a:endParaRPr>
            </a:p>
          </p:txBody>
        </p:sp>
        <p:sp>
          <p:nvSpPr>
            <p:cNvPr id="25" name="ZoneTexte 24"/>
            <p:cNvSpPr txBox="1"/>
            <p:nvPr/>
          </p:nvSpPr>
          <p:spPr>
            <a:xfrm>
              <a:off x="7401520" y="5375623"/>
              <a:ext cx="721708" cy="418744"/>
            </a:xfrm>
            <a:prstGeom prst="rect">
              <a:avLst/>
            </a:prstGeom>
            <a:noFill/>
          </p:spPr>
          <p:txBody>
            <a:bodyPr wrap="none" rtlCol="0">
              <a:spAutoFit/>
            </a:bodyPr>
            <a:lstStyle/>
            <a:p>
              <a:r>
                <a:rPr lang="fr-FR" sz="1800" dirty="0">
                  <a:latin typeface="Arial Narrow" pitchFamily="34" charset="0"/>
                </a:rPr>
                <a:t>g</a:t>
              </a:r>
              <a:r>
                <a:rPr lang="fr-FR" sz="1800" dirty="0" smtClean="0">
                  <a:latin typeface="Arial Narrow" pitchFamily="34" charset="0"/>
                </a:rPr>
                <a:t>luon</a:t>
              </a:r>
              <a:endParaRPr lang="fr-FR" sz="1800" dirty="0">
                <a:latin typeface="Arial Narrow" pitchFamily="34" charset="0"/>
              </a:endParaRPr>
            </a:p>
          </p:txBody>
        </p:sp>
        <p:sp>
          <p:nvSpPr>
            <p:cNvPr id="26" name="ZoneTexte 25"/>
            <p:cNvSpPr txBox="1"/>
            <p:nvPr/>
          </p:nvSpPr>
          <p:spPr>
            <a:xfrm rot="16200000">
              <a:off x="-479597" y="2505997"/>
              <a:ext cx="2088233" cy="444567"/>
            </a:xfrm>
            <a:prstGeom prst="rect">
              <a:avLst/>
            </a:prstGeom>
            <a:noFill/>
          </p:spPr>
          <p:txBody>
            <a:bodyPr wrap="square" rtlCol="0">
              <a:spAutoFit/>
            </a:bodyPr>
            <a:lstStyle/>
            <a:p>
              <a:r>
                <a:rPr lang="fr-FR" dirty="0" smtClean="0">
                  <a:latin typeface="Arial Narrow" pitchFamily="34" charset="0"/>
                </a:rPr>
                <a:t>Masse (</a:t>
              </a:r>
              <a:r>
                <a:rPr lang="fr-FR" dirty="0" err="1" smtClean="0">
                  <a:latin typeface="Arial Narrow" pitchFamily="34" charset="0"/>
                </a:rPr>
                <a:t>GeV</a:t>
              </a:r>
              <a:r>
                <a:rPr lang="fr-FR" dirty="0" smtClean="0">
                  <a:latin typeface="Arial Narrow" pitchFamily="34" charset="0"/>
                </a:rPr>
                <a:t>)</a:t>
              </a:r>
              <a:endParaRPr lang="fr-FR" dirty="0">
                <a:latin typeface="Arial Narrow" pitchFamily="34" charset="0"/>
              </a:endParaRPr>
            </a:p>
          </p:txBody>
        </p:sp>
        <p:grpSp>
          <p:nvGrpSpPr>
            <p:cNvPr id="7" name="Grouper 1"/>
            <p:cNvGrpSpPr/>
            <p:nvPr/>
          </p:nvGrpSpPr>
          <p:grpSpPr>
            <a:xfrm>
              <a:off x="759519" y="770715"/>
              <a:ext cx="5323781" cy="5271054"/>
              <a:chOff x="759519" y="770715"/>
              <a:chExt cx="5323781" cy="5271054"/>
            </a:xfrm>
          </p:grpSpPr>
          <p:grpSp>
            <p:nvGrpSpPr>
              <p:cNvPr id="8" name="Grouper 86"/>
              <p:cNvGrpSpPr/>
              <p:nvPr/>
            </p:nvGrpSpPr>
            <p:grpSpPr>
              <a:xfrm>
                <a:off x="759519" y="770715"/>
                <a:ext cx="5256046" cy="5271054"/>
                <a:chOff x="759519" y="770715"/>
                <a:chExt cx="5256046" cy="5271054"/>
              </a:xfrm>
            </p:grpSpPr>
            <p:cxnSp>
              <p:nvCxnSpPr>
                <p:cNvPr id="64" name="Connecteur droit 63"/>
                <p:cNvCxnSpPr/>
                <p:nvPr/>
              </p:nvCxnSpPr>
              <p:spPr bwMode="auto">
                <a:xfrm flipH="1">
                  <a:off x="4489450" y="934120"/>
                  <a:ext cx="1166" cy="490153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27" name="Grouper 85"/>
                <p:cNvGrpSpPr/>
                <p:nvPr/>
              </p:nvGrpSpPr>
              <p:grpSpPr>
                <a:xfrm>
                  <a:off x="759519" y="770715"/>
                  <a:ext cx="5256046" cy="5271054"/>
                  <a:chOff x="759519" y="770715"/>
                  <a:chExt cx="5256046" cy="5271054"/>
                </a:xfrm>
              </p:grpSpPr>
              <p:grpSp>
                <p:nvGrpSpPr>
                  <p:cNvPr id="56" name="Grouper 24"/>
                  <p:cNvGrpSpPr/>
                  <p:nvPr/>
                </p:nvGrpSpPr>
                <p:grpSpPr>
                  <a:xfrm>
                    <a:off x="1363133" y="939800"/>
                    <a:ext cx="4652432" cy="4889499"/>
                    <a:chOff x="1363133" y="939800"/>
                    <a:chExt cx="4652432" cy="4889499"/>
                  </a:xfrm>
                </p:grpSpPr>
                <p:sp>
                  <p:nvSpPr>
                    <p:cNvPr id="79" name="Rectangle 78"/>
                    <p:cNvSpPr/>
                    <p:nvPr/>
                  </p:nvSpPr>
                  <p:spPr bwMode="auto">
                    <a:xfrm>
                      <a:off x="1371599" y="939800"/>
                      <a:ext cx="4622801" cy="4889499"/>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grpSp>
                  <p:nvGrpSpPr>
                    <p:cNvPr id="62" name="Grouper 23"/>
                    <p:cNvGrpSpPr/>
                    <p:nvPr/>
                  </p:nvGrpSpPr>
                  <p:grpSpPr>
                    <a:xfrm>
                      <a:off x="1363133" y="1422401"/>
                      <a:ext cx="4652432" cy="3911599"/>
                      <a:chOff x="1363133" y="1422401"/>
                      <a:chExt cx="4652432" cy="3911599"/>
                    </a:xfrm>
                  </p:grpSpPr>
                  <p:cxnSp>
                    <p:nvCxnSpPr>
                      <p:cNvPr id="81" name="Connecteur droit 80"/>
                      <p:cNvCxnSpPr/>
                      <p:nvPr/>
                    </p:nvCxnSpPr>
                    <p:spPr bwMode="auto">
                      <a:xfrm flipV="1">
                        <a:off x="1363133" y="1422401"/>
                        <a:ext cx="4622800" cy="84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Connecteur droit 81"/>
                      <p:cNvCxnSpPr/>
                      <p:nvPr/>
                    </p:nvCxnSpPr>
                    <p:spPr bwMode="auto">
                      <a:xfrm flipV="1">
                        <a:off x="1380067" y="1913467"/>
                        <a:ext cx="4622800" cy="84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Connecteur droit 82"/>
                      <p:cNvCxnSpPr/>
                      <p:nvPr/>
                    </p:nvCxnSpPr>
                    <p:spPr bwMode="auto">
                      <a:xfrm flipV="1">
                        <a:off x="1371600" y="2878667"/>
                        <a:ext cx="4622800" cy="84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Connecteur droit 83"/>
                      <p:cNvCxnSpPr/>
                      <p:nvPr/>
                    </p:nvCxnSpPr>
                    <p:spPr bwMode="auto">
                      <a:xfrm flipV="1">
                        <a:off x="1388533" y="3361266"/>
                        <a:ext cx="4622800" cy="84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5" name="Connecteur droit 84"/>
                      <p:cNvCxnSpPr/>
                      <p:nvPr/>
                    </p:nvCxnSpPr>
                    <p:spPr bwMode="auto">
                      <a:xfrm flipV="1">
                        <a:off x="1392765" y="3852334"/>
                        <a:ext cx="4622800" cy="84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Connecteur droit 85"/>
                      <p:cNvCxnSpPr/>
                      <p:nvPr/>
                    </p:nvCxnSpPr>
                    <p:spPr bwMode="auto">
                      <a:xfrm flipV="1">
                        <a:off x="1371600" y="4343401"/>
                        <a:ext cx="4622800" cy="84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Connecteur droit 86"/>
                      <p:cNvCxnSpPr/>
                      <p:nvPr/>
                    </p:nvCxnSpPr>
                    <p:spPr bwMode="auto">
                      <a:xfrm flipV="1">
                        <a:off x="1371600" y="4834468"/>
                        <a:ext cx="4622800" cy="84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Connecteur droit 87"/>
                      <p:cNvCxnSpPr/>
                      <p:nvPr/>
                    </p:nvCxnSpPr>
                    <p:spPr bwMode="auto">
                      <a:xfrm flipV="1">
                        <a:off x="1371599" y="5325534"/>
                        <a:ext cx="4622800" cy="84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9" name="Connecteur droit 21"/>
                      <p:cNvCxnSpPr/>
                      <p:nvPr/>
                    </p:nvCxnSpPr>
                    <p:spPr bwMode="auto">
                      <a:xfrm flipV="1">
                        <a:off x="1371599" y="2396068"/>
                        <a:ext cx="4622800" cy="846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cxnSp>
                <p:nvCxnSpPr>
                  <p:cNvPr id="67" name="Connecteur droit 66"/>
                  <p:cNvCxnSpPr/>
                  <p:nvPr/>
                </p:nvCxnSpPr>
                <p:spPr bwMode="auto">
                  <a:xfrm flipH="1">
                    <a:off x="2901950" y="934120"/>
                    <a:ext cx="1166" cy="490153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8" name="ZoneTexte 67"/>
                  <p:cNvSpPr txBox="1"/>
                  <p:nvPr/>
                </p:nvSpPr>
                <p:spPr>
                  <a:xfrm>
                    <a:off x="759519" y="5623025"/>
                    <a:ext cx="643339"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smtClean="0">
                        <a:latin typeface="Arial Narrow" pitchFamily="34" charset="0"/>
                      </a:rPr>
                      <a:t>-12</a:t>
                    </a:r>
                    <a:endParaRPr lang="fr-FR" sz="1800" baseline="30000" dirty="0">
                      <a:latin typeface="Arial Narrow" pitchFamily="34" charset="0"/>
                    </a:endParaRPr>
                  </a:p>
                </p:txBody>
              </p:sp>
              <p:sp>
                <p:nvSpPr>
                  <p:cNvPr id="69" name="ZoneTexte 68"/>
                  <p:cNvSpPr txBox="1"/>
                  <p:nvPr/>
                </p:nvSpPr>
                <p:spPr>
                  <a:xfrm>
                    <a:off x="767987" y="5152916"/>
                    <a:ext cx="633079"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smtClean="0">
                        <a:latin typeface="Arial Narrow" pitchFamily="34" charset="0"/>
                      </a:rPr>
                      <a:t>-11</a:t>
                    </a:r>
                    <a:endParaRPr lang="fr-FR" sz="1800" baseline="30000" dirty="0">
                      <a:latin typeface="Arial Narrow" pitchFamily="34" charset="0"/>
                    </a:endParaRPr>
                  </a:p>
                </p:txBody>
              </p:sp>
              <p:sp>
                <p:nvSpPr>
                  <p:cNvPr id="70" name="ZoneTexte 69"/>
                  <p:cNvSpPr txBox="1"/>
                  <p:nvPr/>
                </p:nvSpPr>
                <p:spPr>
                  <a:xfrm>
                    <a:off x="793428" y="4174811"/>
                    <a:ext cx="564970"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smtClean="0">
                        <a:latin typeface="Arial Narrow" pitchFamily="34" charset="0"/>
                      </a:rPr>
                      <a:t>-4</a:t>
                    </a:r>
                    <a:endParaRPr lang="fr-FR" sz="1800" baseline="30000" dirty="0">
                      <a:latin typeface="Arial Narrow" pitchFamily="34" charset="0"/>
                    </a:endParaRPr>
                  </a:p>
                </p:txBody>
              </p:sp>
              <p:sp>
                <p:nvSpPr>
                  <p:cNvPr id="71" name="ZoneTexte 70"/>
                  <p:cNvSpPr txBox="1"/>
                  <p:nvPr/>
                </p:nvSpPr>
                <p:spPr>
                  <a:xfrm>
                    <a:off x="768027" y="4661646"/>
                    <a:ext cx="643339"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smtClean="0">
                        <a:latin typeface="Arial Narrow" pitchFamily="34" charset="0"/>
                      </a:rPr>
                      <a:t>-10</a:t>
                    </a:r>
                    <a:endParaRPr lang="fr-FR" sz="1800" baseline="30000" dirty="0">
                      <a:latin typeface="Arial Narrow" pitchFamily="34" charset="0"/>
                    </a:endParaRPr>
                  </a:p>
                </p:txBody>
              </p:sp>
              <p:sp>
                <p:nvSpPr>
                  <p:cNvPr id="72" name="ZoneTexte 71"/>
                  <p:cNvSpPr txBox="1"/>
                  <p:nvPr/>
                </p:nvSpPr>
                <p:spPr>
                  <a:xfrm>
                    <a:off x="797620" y="3683537"/>
                    <a:ext cx="564970"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smtClean="0">
                        <a:latin typeface="Arial Narrow" pitchFamily="34" charset="0"/>
                      </a:rPr>
                      <a:t>-3</a:t>
                    </a:r>
                    <a:endParaRPr lang="fr-FR" sz="1800" baseline="30000" dirty="0">
                      <a:latin typeface="Arial Narrow" pitchFamily="34" charset="0"/>
                    </a:endParaRPr>
                  </a:p>
                </p:txBody>
              </p:sp>
              <p:sp>
                <p:nvSpPr>
                  <p:cNvPr id="73" name="ZoneTexte 72"/>
                  <p:cNvSpPr txBox="1"/>
                  <p:nvPr/>
                </p:nvSpPr>
                <p:spPr>
                  <a:xfrm>
                    <a:off x="797537" y="3188114"/>
                    <a:ext cx="564970"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smtClean="0">
                        <a:latin typeface="Arial Narrow" pitchFamily="34" charset="0"/>
                      </a:rPr>
                      <a:t>-2</a:t>
                    </a:r>
                    <a:endParaRPr lang="fr-FR" sz="1800" baseline="30000" dirty="0">
                      <a:latin typeface="Arial Narrow" pitchFamily="34" charset="0"/>
                    </a:endParaRPr>
                  </a:p>
                </p:txBody>
              </p:sp>
              <p:sp>
                <p:nvSpPr>
                  <p:cNvPr id="74" name="ZoneTexte 73"/>
                  <p:cNvSpPr txBox="1"/>
                  <p:nvPr/>
                </p:nvSpPr>
                <p:spPr>
                  <a:xfrm>
                    <a:off x="793263" y="2701115"/>
                    <a:ext cx="564970"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smtClean="0">
                        <a:latin typeface="Arial Narrow" pitchFamily="34" charset="0"/>
                      </a:rPr>
                      <a:t>-1</a:t>
                    </a:r>
                    <a:endParaRPr lang="fr-FR" sz="1800" baseline="30000" dirty="0">
                      <a:latin typeface="Arial Narrow" pitchFamily="34" charset="0"/>
                    </a:endParaRPr>
                  </a:p>
                </p:txBody>
              </p:sp>
              <p:sp>
                <p:nvSpPr>
                  <p:cNvPr id="75" name="ZoneTexte 74"/>
                  <p:cNvSpPr txBox="1"/>
                  <p:nvPr/>
                </p:nvSpPr>
                <p:spPr>
                  <a:xfrm>
                    <a:off x="882536" y="2209139"/>
                    <a:ext cx="320958" cy="418744"/>
                  </a:xfrm>
                  <a:prstGeom prst="rect">
                    <a:avLst/>
                  </a:prstGeom>
                  <a:noFill/>
                </p:spPr>
                <p:txBody>
                  <a:bodyPr wrap="none" rtlCol="0">
                    <a:spAutoFit/>
                  </a:bodyPr>
                  <a:lstStyle/>
                  <a:p>
                    <a:r>
                      <a:rPr lang="fr-FR" sz="1800" dirty="0" smtClean="0">
                        <a:latin typeface="Arial Narrow" pitchFamily="34" charset="0"/>
                      </a:rPr>
                      <a:t>1</a:t>
                    </a:r>
                    <a:endParaRPr lang="fr-FR" sz="1800" baseline="30000" dirty="0">
                      <a:latin typeface="Arial Narrow" pitchFamily="34" charset="0"/>
                    </a:endParaRPr>
                  </a:p>
                </p:txBody>
              </p:sp>
              <p:sp>
                <p:nvSpPr>
                  <p:cNvPr id="76" name="ZoneTexte 75"/>
                  <p:cNvSpPr txBox="1"/>
                  <p:nvPr/>
                </p:nvSpPr>
                <p:spPr>
                  <a:xfrm>
                    <a:off x="827377" y="1734799"/>
                    <a:ext cx="518660"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smtClean="0">
                        <a:latin typeface="Arial Narrow" pitchFamily="34" charset="0"/>
                      </a:rPr>
                      <a:t>1</a:t>
                    </a:r>
                    <a:endParaRPr lang="fr-FR" sz="1800" baseline="30000" dirty="0">
                      <a:latin typeface="Arial Narrow" pitchFamily="34" charset="0"/>
                    </a:endParaRPr>
                  </a:p>
                </p:txBody>
              </p:sp>
              <p:sp>
                <p:nvSpPr>
                  <p:cNvPr id="77" name="ZoneTexte 76"/>
                  <p:cNvSpPr txBox="1"/>
                  <p:nvPr/>
                </p:nvSpPr>
                <p:spPr>
                  <a:xfrm>
                    <a:off x="827378" y="1243443"/>
                    <a:ext cx="518660"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a:latin typeface="Arial Narrow" pitchFamily="34" charset="0"/>
                      </a:rPr>
                      <a:t>2</a:t>
                    </a:r>
                  </a:p>
                </p:txBody>
              </p:sp>
              <p:sp>
                <p:nvSpPr>
                  <p:cNvPr id="78" name="ZoneTexte 77"/>
                  <p:cNvSpPr txBox="1"/>
                  <p:nvPr/>
                </p:nvSpPr>
                <p:spPr>
                  <a:xfrm>
                    <a:off x="822895" y="770715"/>
                    <a:ext cx="518660" cy="418744"/>
                  </a:xfrm>
                  <a:prstGeom prst="rect">
                    <a:avLst/>
                  </a:prstGeom>
                  <a:noFill/>
                </p:spPr>
                <p:txBody>
                  <a:bodyPr wrap="none" rtlCol="0">
                    <a:spAutoFit/>
                  </a:bodyPr>
                  <a:lstStyle/>
                  <a:p>
                    <a:r>
                      <a:rPr lang="fr-FR" sz="1800" dirty="0" smtClean="0">
                        <a:latin typeface="Arial Narrow" pitchFamily="34" charset="0"/>
                      </a:rPr>
                      <a:t>10</a:t>
                    </a:r>
                    <a:r>
                      <a:rPr lang="fr-FR" sz="1800" baseline="30000" dirty="0">
                        <a:latin typeface="Arial Narrow" pitchFamily="34" charset="0"/>
                      </a:rPr>
                      <a:t>3</a:t>
                    </a:r>
                  </a:p>
                </p:txBody>
              </p:sp>
            </p:grpSp>
          </p:grpSp>
          <p:sp>
            <p:nvSpPr>
              <p:cNvPr id="63" name="Rectangle 62"/>
              <p:cNvSpPr/>
              <p:nvPr/>
            </p:nvSpPr>
            <p:spPr bwMode="auto">
              <a:xfrm>
                <a:off x="1141016" y="4483720"/>
                <a:ext cx="4942284" cy="2406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grpSp>
        <p:sp>
          <p:nvSpPr>
            <p:cNvPr id="28" name="Forme libre 27"/>
            <p:cNvSpPr/>
            <p:nvPr/>
          </p:nvSpPr>
          <p:spPr>
            <a:xfrm>
              <a:off x="1371600" y="4400550"/>
              <a:ext cx="4622800" cy="76200"/>
            </a:xfrm>
            <a:custGeom>
              <a:avLst/>
              <a:gdLst>
                <a:gd name="connsiteX0" fmla="*/ 0 w 4622800"/>
                <a:gd name="connsiteY0" fmla="*/ 76200 h 76200"/>
                <a:gd name="connsiteX1" fmla="*/ 793750 w 4622800"/>
                <a:gd name="connsiteY1" fmla="*/ 19050 h 76200"/>
                <a:gd name="connsiteX2" fmla="*/ 1530350 w 4622800"/>
                <a:gd name="connsiteY2" fmla="*/ 76200 h 76200"/>
                <a:gd name="connsiteX3" fmla="*/ 2305050 w 4622800"/>
                <a:gd name="connsiteY3" fmla="*/ 0 h 76200"/>
                <a:gd name="connsiteX4" fmla="*/ 3117850 w 4622800"/>
                <a:gd name="connsiteY4" fmla="*/ 76200 h 76200"/>
                <a:gd name="connsiteX5" fmla="*/ 3892550 w 4622800"/>
                <a:gd name="connsiteY5" fmla="*/ 0 h 76200"/>
                <a:gd name="connsiteX6" fmla="*/ 4622800 w 4622800"/>
                <a:gd name="connsiteY6" fmla="*/ 698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800" h="76200">
                  <a:moveTo>
                    <a:pt x="0" y="76200"/>
                  </a:moveTo>
                  <a:lnTo>
                    <a:pt x="793750" y="19050"/>
                  </a:lnTo>
                  <a:lnTo>
                    <a:pt x="1530350" y="76200"/>
                  </a:lnTo>
                  <a:lnTo>
                    <a:pt x="2305050" y="0"/>
                  </a:lnTo>
                  <a:lnTo>
                    <a:pt x="3117850" y="76200"/>
                  </a:lnTo>
                  <a:lnTo>
                    <a:pt x="3892550" y="0"/>
                  </a:lnTo>
                  <a:lnTo>
                    <a:pt x="4622800" y="69850"/>
                  </a:lnTo>
                </a:path>
              </a:pathLst>
            </a:cu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9" name="Ellipse 28"/>
            <p:cNvSpPr/>
            <p:nvPr/>
          </p:nvSpPr>
          <p:spPr bwMode="auto">
            <a:xfrm>
              <a:off x="2042046" y="3314874"/>
              <a:ext cx="266576" cy="232618"/>
            </a:xfrm>
            <a:prstGeom prst="ellipse">
              <a:avLst/>
            </a:prstGeom>
            <a:solidFill>
              <a:srgbClr val="FF0000"/>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30" name="Ellipse 29"/>
            <p:cNvSpPr/>
            <p:nvPr/>
          </p:nvSpPr>
          <p:spPr bwMode="auto">
            <a:xfrm>
              <a:off x="3531270" y="2717974"/>
              <a:ext cx="266576" cy="232618"/>
            </a:xfrm>
            <a:prstGeom prst="ellipse">
              <a:avLst/>
            </a:prstGeom>
            <a:solidFill>
              <a:srgbClr val="B5FFA7"/>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31" name="Ellipse 30"/>
            <p:cNvSpPr/>
            <p:nvPr/>
          </p:nvSpPr>
          <p:spPr bwMode="auto">
            <a:xfrm>
              <a:off x="3549774" y="2237532"/>
              <a:ext cx="266576" cy="232618"/>
            </a:xfrm>
            <a:prstGeom prst="ellipse">
              <a:avLst/>
            </a:prstGeom>
            <a:solidFill>
              <a:srgbClr val="333399"/>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32" name="Ellipse 31"/>
            <p:cNvSpPr/>
            <p:nvPr/>
          </p:nvSpPr>
          <p:spPr bwMode="auto">
            <a:xfrm>
              <a:off x="3601988" y="5261446"/>
              <a:ext cx="266576" cy="232618"/>
            </a:xfrm>
            <a:prstGeom prst="ellipse">
              <a:avLst/>
            </a:prstGeom>
            <a:solidFill>
              <a:srgbClr val="CCFFCC"/>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143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33" name="Forme libre 32"/>
            <p:cNvSpPr/>
            <p:nvPr/>
          </p:nvSpPr>
          <p:spPr>
            <a:xfrm>
              <a:off x="1365250" y="4654550"/>
              <a:ext cx="4622800" cy="76200"/>
            </a:xfrm>
            <a:custGeom>
              <a:avLst/>
              <a:gdLst>
                <a:gd name="connsiteX0" fmla="*/ 0 w 4622800"/>
                <a:gd name="connsiteY0" fmla="*/ 76200 h 76200"/>
                <a:gd name="connsiteX1" fmla="*/ 793750 w 4622800"/>
                <a:gd name="connsiteY1" fmla="*/ 19050 h 76200"/>
                <a:gd name="connsiteX2" fmla="*/ 1530350 w 4622800"/>
                <a:gd name="connsiteY2" fmla="*/ 76200 h 76200"/>
                <a:gd name="connsiteX3" fmla="*/ 2305050 w 4622800"/>
                <a:gd name="connsiteY3" fmla="*/ 0 h 76200"/>
                <a:gd name="connsiteX4" fmla="*/ 3117850 w 4622800"/>
                <a:gd name="connsiteY4" fmla="*/ 76200 h 76200"/>
                <a:gd name="connsiteX5" fmla="*/ 3892550 w 4622800"/>
                <a:gd name="connsiteY5" fmla="*/ 0 h 76200"/>
                <a:gd name="connsiteX6" fmla="*/ 4622800 w 4622800"/>
                <a:gd name="connsiteY6" fmla="*/ 698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800" h="76200">
                  <a:moveTo>
                    <a:pt x="0" y="76200"/>
                  </a:moveTo>
                  <a:lnTo>
                    <a:pt x="793750" y="19050"/>
                  </a:lnTo>
                  <a:lnTo>
                    <a:pt x="1530350" y="76200"/>
                  </a:lnTo>
                  <a:lnTo>
                    <a:pt x="2305050" y="0"/>
                  </a:lnTo>
                  <a:lnTo>
                    <a:pt x="3117850" y="76200"/>
                  </a:lnTo>
                  <a:lnTo>
                    <a:pt x="3892550" y="0"/>
                  </a:lnTo>
                  <a:lnTo>
                    <a:pt x="4622800" y="69850"/>
                  </a:lnTo>
                </a:path>
              </a:pathLst>
            </a:cu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34" name="ZoneTexte 33"/>
            <p:cNvSpPr txBox="1"/>
            <p:nvPr/>
          </p:nvSpPr>
          <p:spPr>
            <a:xfrm>
              <a:off x="1456731" y="527348"/>
              <a:ext cx="1166987" cy="383848"/>
            </a:xfrm>
            <a:prstGeom prst="rect">
              <a:avLst/>
            </a:prstGeom>
            <a:noFill/>
          </p:spPr>
          <p:txBody>
            <a:bodyPr wrap="none" rtlCol="0">
              <a:spAutoFit/>
            </a:bodyPr>
            <a:lstStyle/>
            <a:p>
              <a:r>
                <a:rPr lang="fr-FR" sz="1600" dirty="0" smtClean="0">
                  <a:latin typeface="Arial Narrow" pitchFamily="34" charset="0"/>
                </a:rPr>
                <a:t>1</a:t>
              </a:r>
              <a:r>
                <a:rPr lang="fr-FR" sz="1600" baseline="30000" dirty="0" smtClean="0">
                  <a:latin typeface="Arial Narrow" pitchFamily="34" charset="0"/>
                </a:rPr>
                <a:t>ière</a:t>
              </a:r>
              <a:r>
                <a:rPr lang="fr-FR" sz="1600" dirty="0" smtClean="0">
                  <a:latin typeface="Arial Narrow" pitchFamily="34" charset="0"/>
                </a:rPr>
                <a:t> Famille</a:t>
              </a:r>
              <a:endParaRPr lang="fr-FR" sz="1600" dirty="0">
                <a:latin typeface="Arial Narrow" pitchFamily="34" charset="0"/>
              </a:endParaRPr>
            </a:p>
          </p:txBody>
        </p:sp>
        <p:sp>
          <p:nvSpPr>
            <p:cNvPr id="35" name="ZoneTexte 34"/>
            <p:cNvSpPr txBox="1"/>
            <p:nvPr/>
          </p:nvSpPr>
          <p:spPr>
            <a:xfrm>
              <a:off x="2931294" y="531540"/>
              <a:ext cx="1229326" cy="383848"/>
            </a:xfrm>
            <a:prstGeom prst="rect">
              <a:avLst/>
            </a:prstGeom>
            <a:noFill/>
          </p:spPr>
          <p:txBody>
            <a:bodyPr wrap="none" rtlCol="0">
              <a:spAutoFit/>
            </a:bodyPr>
            <a:lstStyle/>
            <a:p>
              <a:r>
                <a:rPr lang="fr-FR" sz="1600" dirty="0" smtClean="0">
                  <a:latin typeface="Arial Narrow" pitchFamily="34" charset="0"/>
                </a:rPr>
                <a:t>2</a:t>
              </a:r>
              <a:r>
                <a:rPr lang="fr-FR" sz="1600" baseline="30000" dirty="0" smtClean="0">
                  <a:latin typeface="Arial Narrow" pitchFamily="34" charset="0"/>
                </a:rPr>
                <a:t>ième</a:t>
              </a:r>
              <a:r>
                <a:rPr lang="fr-FR" sz="1600" dirty="0" smtClean="0">
                  <a:latin typeface="Arial Narrow" pitchFamily="34" charset="0"/>
                </a:rPr>
                <a:t> Famille</a:t>
              </a:r>
              <a:endParaRPr lang="fr-FR" sz="1600" dirty="0">
                <a:latin typeface="Arial Narrow" pitchFamily="34" charset="0"/>
              </a:endParaRPr>
            </a:p>
          </p:txBody>
        </p:sp>
        <p:sp>
          <p:nvSpPr>
            <p:cNvPr id="36" name="ZoneTexte 35"/>
            <p:cNvSpPr txBox="1"/>
            <p:nvPr/>
          </p:nvSpPr>
          <p:spPr>
            <a:xfrm>
              <a:off x="4471144" y="527348"/>
              <a:ext cx="1229326" cy="383848"/>
            </a:xfrm>
            <a:prstGeom prst="rect">
              <a:avLst/>
            </a:prstGeom>
            <a:noFill/>
          </p:spPr>
          <p:txBody>
            <a:bodyPr wrap="none" rtlCol="0">
              <a:spAutoFit/>
            </a:bodyPr>
            <a:lstStyle/>
            <a:p>
              <a:r>
                <a:rPr lang="fr-FR" sz="1600" dirty="0" smtClean="0">
                  <a:latin typeface="Arial Narrow" pitchFamily="34" charset="0"/>
                </a:rPr>
                <a:t>3</a:t>
              </a:r>
              <a:r>
                <a:rPr lang="fr-FR" sz="1600" baseline="30000" dirty="0" smtClean="0">
                  <a:latin typeface="Arial Narrow" pitchFamily="34" charset="0"/>
                </a:rPr>
                <a:t>ième</a:t>
              </a:r>
              <a:r>
                <a:rPr lang="fr-FR" sz="1600" dirty="0" smtClean="0">
                  <a:latin typeface="Arial Narrow" pitchFamily="34" charset="0"/>
                </a:rPr>
                <a:t> Famille</a:t>
              </a:r>
              <a:endParaRPr lang="fr-FR" sz="1600" dirty="0">
                <a:latin typeface="Arial Narrow" pitchFamily="34" charset="0"/>
              </a:endParaRPr>
            </a:p>
          </p:txBody>
        </p:sp>
        <p:sp>
          <p:nvSpPr>
            <p:cNvPr id="37" name="ZoneTexte 36"/>
            <p:cNvSpPr txBox="1"/>
            <p:nvPr/>
          </p:nvSpPr>
          <p:spPr>
            <a:xfrm>
              <a:off x="2565001" y="80690"/>
              <a:ext cx="2556256" cy="453639"/>
            </a:xfrm>
            <a:prstGeom prst="rect">
              <a:avLst/>
            </a:prstGeom>
            <a:noFill/>
          </p:spPr>
          <p:txBody>
            <a:bodyPr wrap="none" rtlCol="0">
              <a:spAutoFit/>
            </a:bodyPr>
            <a:lstStyle/>
            <a:p>
              <a:r>
                <a:rPr lang="fr-FR" dirty="0" smtClean="0">
                  <a:latin typeface="Arial Narrow" pitchFamily="34" charset="0"/>
                </a:rPr>
                <a:t>Fermions (« briques »)</a:t>
              </a:r>
              <a:endParaRPr lang="fr-FR" dirty="0">
                <a:latin typeface="Arial Narrow" pitchFamily="34" charset="0"/>
              </a:endParaRPr>
            </a:p>
          </p:txBody>
        </p:sp>
        <p:cxnSp>
          <p:nvCxnSpPr>
            <p:cNvPr id="38" name="Connecteur en angle 37"/>
            <p:cNvCxnSpPr/>
            <p:nvPr/>
          </p:nvCxnSpPr>
          <p:spPr bwMode="auto">
            <a:xfrm>
              <a:off x="5015974" y="330498"/>
              <a:ext cx="960000" cy="215602"/>
            </a:xfrm>
            <a:prstGeom prst="bentConnector3">
              <a:avLst>
                <a:gd name="adj1" fmla="val 99935"/>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Connecteur en angle 38"/>
            <p:cNvCxnSpPr/>
            <p:nvPr/>
          </p:nvCxnSpPr>
          <p:spPr bwMode="auto">
            <a:xfrm rot="10800000" flipV="1">
              <a:off x="1382352" y="337784"/>
              <a:ext cx="1200000" cy="204082"/>
            </a:xfrm>
            <a:prstGeom prst="bentConnector3">
              <a:avLst>
                <a:gd name="adj1" fmla="val 99750"/>
              </a:avLst>
            </a:prstGeom>
            <a:solidFill>
              <a:schemeClr val="accent1"/>
            </a:solidFill>
            <a:ln w="9525" cap="flat" cmpd="sng" algn="ctr">
              <a:solidFill>
                <a:schemeClr val="tx1"/>
              </a:solidFill>
              <a:prstDash val="solid"/>
              <a:round/>
              <a:headEnd type="none" w="med" len="med"/>
              <a:tailEnd type="none" w="med" len="med"/>
            </a:ln>
            <a:effectLst/>
          </p:spPr>
        </p:cxnSp>
        <p:sp>
          <p:nvSpPr>
            <p:cNvPr id="40" name="ZoneTexte 39"/>
            <p:cNvSpPr txBox="1"/>
            <p:nvPr/>
          </p:nvSpPr>
          <p:spPr>
            <a:xfrm>
              <a:off x="6182885" y="80690"/>
              <a:ext cx="2078917" cy="418744"/>
            </a:xfrm>
            <a:prstGeom prst="rect">
              <a:avLst/>
            </a:prstGeom>
            <a:noFill/>
          </p:spPr>
          <p:txBody>
            <a:bodyPr wrap="none" rtlCol="0">
              <a:spAutoFit/>
            </a:bodyPr>
            <a:lstStyle/>
            <a:p>
              <a:r>
                <a:rPr lang="fr-FR" sz="1800" dirty="0" smtClean="0">
                  <a:latin typeface="Arial Narrow" pitchFamily="34" charset="0"/>
                </a:rPr>
                <a:t>Bosons (« ciment »)</a:t>
              </a:r>
              <a:endParaRPr lang="fr-FR" sz="1800" dirty="0">
                <a:latin typeface="Arial Narrow" pitchFamily="34" charset="0"/>
              </a:endParaRPr>
            </a:p>
          </p:txBody>
        </p:sp>
        <p:cxnSp>
          <p:nvCxnSpPr>
            <p:cNvPr id="41" name="Connecteur en angle 40"/>
            <p:cNvCxnSpPr/>
            <p:nvPr/>
          </p:nvCxnSpPr>
          <p:spPr bwMode="auto">
            <a:xfrm>
              <a:off x="8103099" y="330498"/>
              <a:ext cx="80000" cy="215602"/>
            </a:xfrm>
            <a:prstGeom prst="bentConnector3">
              <a:avLst>
                <a:gd name="adj1" fmla="val 99823"/>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Connecteur en angle 41"/>
            <p:cNvCxnSpPr/>
            <p:nvPr/>
          </p:nvCxnSpPr>
          <p:spPr bwMode="auto">
            <a:xfrm rot="10800000" flipV="1">
              <a:off x="6224730" y="332656"/>
              <a:ext cx="80000" cy="213444"/>
            </a:xfrm>
            <a:prstGeom prst="bentConnector3">
              <a:avLst>
                <a:gd name="adj1" fmla="val 98967"/>
              </a:avLst>
            </a:prstGeom>
            <a:solidFill>
              <a:schemeClr val="accent1"/>
            </a:solidFill>
            <a:ln w="9525" cap="flat" cmpd="sng" algn="ctr">
              <a:solidFill>
                <a:schemeClr val="tx1"/>
              </a:solidFill>
              <a:prstDash val="solid"/>
              <a:round/>
              <a:headEnd type="none" w="med" len="med"/>
              <a:tailEnd type="none" w="med" len="med"/>
            </a:ln>
            <a:effectLst/>
          </p:spPr>
        </p:cxnSp>
        <p:sp>
          <p:nvSpPr>
            <p:cNvPr id="43" name="ZoneTexte 42"/>
            <p:cNvSpPr txBox="1"/>
            <p:nvPr/>
          </p:nvSpPr>
          <p:spPr>
            <a:xfrm>
              <a:off x="1750492" y="4023443"/>
              <a:ext cx="889132" cy="383848"/>
            </a:xfrm>
            <a:prstGeom prst="rect">
              <a:avLst/>
            </a:prstGeom>
            <a:noFill/>
          </p:spPr>
          <p:txBody>
            <a:bodyPr wrap="none" rtlCol="0">
              <a:spAutoFit/>
            </a:bodyPr>
            <a:lstStyle/>
            <a:p>
              <a:r>
                <a:rPr lang="fr-FR" sz="1600" dirty="0" smtClean="0">
                  <a:latin typeface="Arial Narrow" pitchFamily="34" charset="0"/>
                </a:rPr>
                <a:t>Electron</a:t>
              </a:r>
              <a:endParaRPr lang="fr-FR" sz="1600" dirty="0">
                <a:latin typeface="Arial Narrow" pitchFamily="34" charset="0"/>
              </a:endParaRPr>
            </a:p>
          </p:txBody>
        </p:sp>
        <p:sp>
          <p:nvSpPr>
            <p:cNvPr id="44" name="ZoneTexte 43"/>
            <p:cNvSpPr txBox="1"/>
            <p:nvPr/>
          </p:nvSpPr>
          <p:spPr>
            <a:xfrm>
              <a:off x="3349774" y="2901702"/>
              <a:ext cx="670056" cy="383848"/>
            </a:xfrm>
            <a:prstGeom prst="rect">
              <a:avLst/>
            </a:prstGeom>
            <a:noFill/>
          </p:spPr>
          <p:txBody>
            <a:bodyPr wrap="none" rtlCol="0">
              <a:spAutoFit/>
            </a:bodyPr>
            <a:lstStyle/>
            <a:p>
              <a:r>
                <a:rPr lang="fr-FR" sz="1600" dirty="0" smtClean="0">
                  <a:latin typeface="Arial Narrow" pitchFamily="34" charset="0"/>
                </a:rPr>
                <a:t>Muon</a:t>
              </a:r>
              <a:endParaRPr lang="fr-FR" sz="1600" dirty="0">
                <a:latin typeface="Arial Narrow" pitchFamily="34" charset="0"/>
              </a:endParaRPr>
            </a:p>
          </p:txBody>
        </p:sp>
        <p:sp>
          <p:nvSpPr>
            <p:cNvPr id="45" name="ZoneTexte 44"/>
            <p:cNvSpPr txBox="1"/>
            <p:nvPr/>
          </p:nvSpPr>
          <p:spPr>
            <a:xfrm>
              <a:off x="5008240" y="2400052"/>
              <a:ext cx="505053" cy="383848"/>
            </a:xfrm>
            <a:prstGeom prst="rect">
              <a:avLst/>
            </a:prstGeom>
            <a:noFill/>
          </p:spPr>
          <p:txBody>
            <a:bodyPr wrap="none" rtlCol="0">
              <a:spAutoFit/>
            </a:bodyPr>
            <a:lstStyle/>
            <a:p>
              <a:r>
                <a:rPr lang="fr-FR" sz="1600" dirty="0" smtClean="0">
                  <a:latin typeface="Arial Narrow" pitchFamily="34" charset="0"/>
                </a:rPr>
                <a:t>Tau</a:t>
              </a:r>
              <a:endParaRPr lang="fr-FR" sz="1600" dirty="0">
                <a:latin typeface="Arial Narrow" pitchFamily="34" charset="0"/>
              </a:endParaRPr>
            </a:p>
          </p:txBody>
        </p:sp>
        <p:sp>
          <p:nvSpPr>
            <p:cNvPr id="46" name="ZoneTexte 45"/>
            <p:cNvSpPr txBox="1"/>
            <p:nvPr/>
          </p:nvSpPr>
          <p:spPr>
            <a:xfrm>
              <a:off x="2321744" y="3477468"/>
              <a:ext cx="411793" cy="383848"/>
            </a:xfrm>
            <a:prstGeom prst="rect">
              <a:avLst/>
            </a:prstGeom>
            <a:noFill/>
          </p:spPr>
          <p:txBody>
            <a:bodyPr wrap="none" rtlCol="0">
              <a:spAutoFit/>
            </a:bodyPr>
            <a:lstStyle/>
            <a:p>
              <a:r>
                <a:rPr lang="fr-FR" sz="1600" dirty="0" smtClean="0">
                  <a:solidFill>
                    <a:srgbClr val="0000FF"/>
                  </a:solidFill>
                  <a:latin typeface="Arial Narrow" pitchFamily="34" charset="0"/>
                </a:rPr>
                <a:t>up</a:t>
              </a:r>
              <a:endParaRPr lang="fr-FR" sz="1600" dirty="0">
                <a:solidFill>
                  <a:srgbClr val="0000FF"/>
                </a:solidFill>
                <a:latin typeface="Arial Narrow" pitchFamily="34" charset="0"/>
              </a:endParaRPr>
            </a:p>
          </p:txBody>
        </p:sp>
        <p:sp>
          <p:nvSpPr>
            <p:cNvPr id="47" name="ZoneTexte 46"/>
            <p:cNvSpPr txBox="1"/>
            <p:nvPr/>
          </p:nvSpPr>
          <p:spPr>
            <a:xfrm>
              <a:off x="3651549" y="1898590"/>
              <a:ext cx="723489" cy="383848"/>
            </a:xfrm>
            <a:prstGeom prst="rect">
              <a:avLst/>
            </a:prstGeom>
            <a:noFill/>
          </p:spPr>
          <p:txBody>
            <a:bodyPr wrap="none" rtlCol="0">
              <a:spAutoFit/>
            </a:bodyPr>
            <a:lstStyle/>
            <a:p>
              <a:r>
                <a:rPr lang="fr-FR" sz="1600" dirty="0" err="1" smtClean="0">
                  <a:solidFill>
                    <a:srgbClr val="0000FF"/>
                  </a:solidFill>
                  <a:latin typeface="Arial Narrow" pitchFamily="34" charset="0"/>
                </a:rPr>
                <a:t>charm</a:t>
              </a:r>
              <a:endParaRPr lang="fr-FR" sz="1600" dirty="0">
                <a:solidFill>
                  <a:srgbClr val="0000FF"/>
                </a:solidFill>
                <a:latin typeface="Arial Narrow" pitchFamily="34" charset="0"/>
              </a:endParaRPr>
            </a:p>
          </p:txBody>
        </p:sp>
        <p:sp>
          <p:nvSpPr>
            <p:cNvPr id="48" name="ZoneTexte 47"/>
            <p:cNvSpPr txBox="1"/>
            <p:nvPr/>
          </p:nvSpPr>
          <p:spPr>
            <a:xfrm>
              <a:off x="5388000" y="981045"/>
              <a:ext cx="463447" cy="383848"/>
            </a:xfrm>
            <a:prstGeom prst="rect">
              <a:avLst/>
            </a:prstGeom>
            <a:noFill/>
          </p:spPr>
          <p:txBody>
            <a:bodyPr wrap="none" rtlCol="0">
              <a:spAutoFit/>
            </a:bodyPr>
            <a:lstStyle/>
            <a:p>
              <a:r>
                <a:rPr lang="fr-FR" sz="1600" dirty="0" smtClean="0">
                  <a:solidFill>
                    <a:srgbClr val="0000FF"/>
                  </a:solidFill>
                  <a:latin typeface="Arial Narrow" pitchFamily="34" charset="0"/>
                </a:rPr>
                <a:t>top</a:t>
              </a:r>
              <a:endParaRPr lang="fr-FR" sz="1600" dirty="0">
                <a:solidFill>
                  <a:srgbClr val="0000FF"/>
                </a:solidFill>
                <a:latin typeface="Arial Narrow" pitchFamily="34" charset="0"/>
              </a:endParaRPr>
            </a:p>
          </p:txBody>
        </p:sp>
        <p:sp>
          <p:nvSpPr>
            <p:cNvPr id="49" name="ZoneTexte 48"/>
            <p:cNvSpPr txBox="1"/>
            <p:nvPr/>
          </p:nvSpPr>
          <p:spPr>
            <a:xfrm>
              <a:off x="2266876" y="3231852"/>
              <a:ext cx="650463" cy="383848"/>
            </a:xfrm>
            <a:prstGeom prst="rect">
              <a:avLst/>
            </a:prstGeom>
            <a:noFill/>
          </p:spPr>
          <p:txBody>
            <a:bodyPr wrap="none" rtlCol="0">
              <a:spAutoFit/>
            </a:bodyPr>
            <a:lstStyle/>
            <a:p>
              <a:r>
                <a:rPr lang="fr-FR" sz="1600" dirty="0" smtClean="0">
                  <a:solidFill>
                    <a:srgbClr val="FF0000"/>
                  </a:solidFill>
                  <a:latin typeface="Arial Narrow" pitchFamily="34" charset="0"/>
                </a:rPr>
                <a:t>down</a:t>
              </a:r>
              <a:endParaRPr lang="fr-FR" sz="1600" dirty="0">
                <a:solidFill>
                  <a:srgbClr val="FF0000"/>
                </a:solidFill>
                <a:latin typeface="Arial Narrow" pitchFamily="34" charset="0"/>
              </a:endParaRPr>
            </a:p>
          </p:txBody>
        </p:sp>
        <p:sp>
          <p:nvSpPr>
            <p:cNvPr id="50" name="ZoneTexte 49"/>
            <p:cNvSpPr txBox="1"/>
            <p:nvPr/>
          </p:nvSpPr>
          <p:spPr>
            <a:xfrm>
              <a:off x="3799756" y="2493158"/>
              <a:ext cx="826793" cy="383848"/>
            </a:xfrm>
            <a:prstGeom prst="rect">
              <a:avLst/>
            </a:prstGeom>
            <a:solidFill>
              <a:schemeClr val="bg1">
                <a:alpha val="25000"/>
              </a:schemeClr>
            </a:solidFill>
          </p:spPr>
          <p:txBody>
            <a:bodyPr wrap="none" rtlCol="0">
              <a:spAutoFit/>
            </a:bodyPr>
            <a:lstStyle/>
            <a:p>
              <a:r>
                <a:rPr lang="fr-FR" sz="1600" dirty="0" err="1" smtClean="0">
                  <a:solidFill>
                    <a:srgbClr val="FF0000"/>
                  </a:solidFill>
                  <a:latin typeface="Arial Narrow" pitchFamily="34" charset="0"/>
                </a:rPr>
                <a:t>strange</a:t>
              </a:r>
              <a:endParaRPr lang="fr-FR" sz="1600" dirty="0">
                <a:solidFill>
                  <a:srgbClr val="FF0000"/>
                </a:solidFill>
                <a:latin typeface="Arial Narrow" pitchFamily="34" charset="0"/>
              </a:endParaRPr>
            </a:p>
          </p:txBody>
        </p:sp>
        <p:sp>
          <p:nvSpPr>
            <p:cNvPr id="51" name="ZoneTexte 50"/>
            <p:cNvSpPr txBox="1"/>
            <p:nvPr/>
          </p:nvSpPr>
          <p:spPr>
            <a:xfrm>
              <a:off x="5016748" y="1624608"/>
              <a:ext cx="773360" cy="383848"/>
            </a:xfrm>
            <a:prstGeom prst="rect">
              <a:avLst/>
            </a:prstGeom>
            <a:solidFill>
              <a:schemeClr val="bg1">
                <a:alpha val="25000"/>
              </a:schemeClr>
            </a:solidFill>
          </p:spPr>
          <p:txBody>
            <a:bodyPr wrap="none" rtlCol="0">
              <a:spAutoFit/>
            </a:bodyPr>
            <a:lstStyle/>
            <a:p>
              <a:r>
                <a:rPr lang="fr-FR" sz="1600" dirty="0" err="1" smtClean="0">
                  <a:solidFill>
                    <a:srgbClr val="FF0000"/>
                  </a:solidFill>
                  <a:latin typeface="Arial Narrow" pitchFamily="34" charset="0"/>
                </a:rPr>
                <a:t>bottom</a:t>
              </a:r>
              <a:endParaRPr lang="fr-FR" sz="1600" dirty="0">
                <a:solidFill>
                  <a:srgbClr val="FF0000"/>
                </a:solidFill>
                <a:latin typeface="Arial Narrow" pitchFamily="34" charset="0"/>
              </a:endParaRPr>
            </a:p>
          </p:txBody>
        </p:sp>
        <p:sp>
          <p:nvSpPr>
            <p:cNvPr id="52" name="ZoneTexte 51"/>
            <p:cNvSpPr txBox="1"/>
            <p:nvPr/>
          </p:nvSpPr>
          <p:spPr>
            <a:xfrm>
              <a:off x="6157640" y="1559644"/>
              <a:ext cx="465227" cy="383848"/>
            </a:xfrm>
            <a:prstGeom prst="rect">
              <a:avLst/>
            </a:prstGeom>
            <a:noFill/>
          </p:spPr>
          <p:txBody>
            <a:bodyPr wrap="none" rtlCol="0">
              <a:spAutoFit/>
            </a:bodyPr>
            <a:lstStyle/>
            <a:p>
              <a:r>
                <a:rPr lang="fr-FR" sz="1600" dirty="0" smtClean="0">
                  <a:latin typeface="Arial Narrow" pitchFamily="34" charset="0"/>
                </a:rPr>
                <a:t>W</a:t>
              </a:r>
              <a:r>
                <a:rPr lang="fr-FR" sz="1600" baseline="30000" dirty="0" smtClean="0">
                  <a:latin typeface="Arial Narrow" pitchFamily="34" charset="0"/>
                </a:rPr>
                <a:t>±</a:t>
              </a:r>
              <a:endParaRPr lang="fr-FR" sz="1600" baseline="30000" dirty="0">
                <a:latin typeface="Arial Narrow" pitchFamily="34" charset="0"/>
              </a:endParaRPr>
            </a:p>
          </p:txBody>
        </p:sp>
        <p:sp>
          <p:nvSpPr>
            <p:cNvPr id="53" name="ZoneTexte 52"/>
            <p:cNvSpPr txBox="1"/>
            <p:nvPr/>
          </p:nvSpPr>
          <p:spPr>
            <a:xfrm>
              <a:off x="6632352" y="1508968"/>
              <a:ext cx="319176" cy="383848"/>
            </a:xfrm>
            <a:prstGeom prst="rect">
              <a:avLst/>
            </a:prstGeom>
            <a:noFill/>
          </p:spPr>
          <p:txBody>
            <a:bodyPr wrap="none" rtlCol="0">
              <a:spAutoFit/>
            </a:bodyPr>
            <a:lstStyle/>
            <a:p>
              <a:r>
                <a:rPr lang="fr-FR" sz="1600" dirty="0" smtClean="0">
                  <a:latin typeface="Arial Narrow" pitchFamily="34" charset="0"/>
                </a:rPr>
                <a:t>Z</a:t>
              </a:r>
              <a:endParaRPr lang="fr-FR" sz="1600" dirty="0">
                <a:latin typeface="Arial Narrow" pitchFamily="34" charset="0"/>
              </a:endParaRPr>
            </a:p>
          </p:txBody>
        </p:sp>
        <p:sp>
          <p:nvSpPr>
            <p:cNvPr id="54" name="ZoneTexte 53"/>
            <p:cNvSpPr txBox="1"/>
            <p:nvPr/>
          </p:nvSpPr>
          <p:spPr>
            <a:xfrm>
              <a:off x="7417792" y="1458044"/>
              <a:ext cx="357865" cy="400110"/>
            </a:xfrm>
            <a:prstGeom prst="rect">
              <a:avLst/>
            </a:prstGeom>
            <a:noFill/>
          </p:spPr>
          <p:txBody>
            <a:bodyPr wrap="none" rtlCol="0">
              <a:spAutoFit/>
            </a:bodyPr>
            <a:lstStyle/>
            <a:p>
              <a:r>
                <a:rPr lang="fr-FR" dirty="0" smtClean="0"/>
                <a:t>H</a:t>
              </a:r>
              <a:endParaRPr lang="fr-FR" dirty="0"/>
            </a:p>
          </p:txBody>
        </p:sp>
        <p:sp>
          <p:nvSpPr>
            <p:cNvPr id="55" name="Rectangle 54"/>
            <p:cNvSpPr/>
            <p:nvPr/>
          </p:nvSpPr>
          <p:spPr bwMode="auto">
            <a:xfrm>
              <a:off x="7308304" y="1124744"/>
              <a:ext cx="576064" cy="720080"/>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dirty="0">
                <a:ln>
                  <a:noFill/>
                </a:ln>
                <a:solidFill>
                  <a:schemeClr val="tx1"/>
                </a:solidFill>
                <a:effectLst/>
                <a:latin typeface="Tahoma" charset="0"/>
              </a:endParaRPr>
            </a:p>
          </p:txBody>
        </p:sp>
        <p:grpSp>
          <p:nvGrpSpPr>
            <p:cNvPr id="65" name="Grouper 6"/>
            <p:cNvGrpSpPr/>
            <p:nvPr/>
          </p:nvGrpSpPr>
          <p:grpSpPr>
            <a:xfrm>
              <a:off x="7248996" y="1090836"/>
              <a:ext cx="675804" cy="763364"/>
              <a:chOff x="7236296" y="1103536"/>
              <a:chExt cx="675804" cy="763364"/>
            </a:xfrm>
          </p:grpSpPr>
          <p:sp>
            <p:nvSpPr>
              <p:cNvPr id="60" name="Rectangle 2"/>
              <p:cNvSpPr/>
              <p:nvPr/>
            </p:nvSpPr>
            <p:spPr bwMode="auto">
              <a:xfrm>
                <a:off x="7236296" y="1103536"/>
                <a:ext cx="675804" cy="7633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61" name="ZoneTexte 60"/>
              <p:cNvSpPr txBox="1"/>
              <p:nvPr/>
            </p:nvSpPr>
            <p:spPr>
              <a:xfrm>
                <a:off x="7410772" y="1124744"/>
                <a:ext cx="354735" cy="523220"/>
              </a:xfrm>
              <a:prstGeom prst="rect">
                <a:avLst/>
              </a:prstGeom>
              <a:noFill/>
            </p:spPr>
            <p:txBody>
              <a:bodyPr wrap="none" rtlCol="0">
                <a:spAutoFit/>
              </a:bodyPr>
              <a:lstStyle/>
              <a:p>
                <a:r>
                  <a:rPr lang="fr-FR" sz="2800" dirty="0" smtClean="0"/>
                  <a:t>?</a:t>
                </a:r>
                <a:endParaRPr lang="fr-FR" sz="2800" dirty="0"/>
              </a:p>
            </p:txBody>
          </p:sp>
        </p:grpSp>
        <p:sp>
          <p:nvSpPr>
            <p:cNvPr id="57" name="ZoneTexte 56"/>
            <p:cNvSpPr txBox="1"/>
            <p:nvPr/>
          </p:nvSpPr>
          <p:spPr>
            <a:xfrm>
              <a:off x="1794570" y="5324822"/>
              <a:ext cx="408293" cy="400110"/>
            </a:xfrm>
            <a:prstGeom prst="rect">
              <a:avLst/>
            </a:prstGeom>
            <a:noFill/>
          </p:spPr>
          <p:txBody>
            <a:bodyPr wrap="none" rtlCol="0">
              <a:spAutoFit/>
            </a:bodyPr>
            <a:lstStyle/>
            <a:p>
              <a:r>
                <a:rPr lang="fr-FR" dirty="0" smtClean="0">
                  <a:latin typeface="Symbol" charset="2"/>
                  <a:cs typeface="Symbol" charset="2"/>
                </a:rPr>
                <a:t>n</a:t>
              </a:r>
              <a:r>
                <a:rPr lang="fr-FR" baseline="-25000" dirty="0" smtClean="0"/>
                <a:t>e</a:t>
              </a:r>
              <a:endParaRPr lang="fr-FR" baseline="-25000" dirty="0"/>
            </a:p>
          </p:txBody>
        </p:sp>
        <p:sp>
          <p:nvSpPr>
            <p:cNvPr id="58" name="ZoneTexte 57"/>
            <p:cNvSpPr txBox="1"/>
            <p:nvPr/>
          </p:nvSpPr>
          <p:spPr>
            <a:xfrm>
              <a:off x="3227884" y="4914354"/>
              <a:ext cx="416809" cy="400110"/>
            </a:xfrm>
            <a:prstGeom prst="rect">
              <a:avLst/>
            </a:prstGeom>
            <a:noFill/>
          </p:spPr>
          <p:txBody>
            <a:bodyPr wrap="none" rtlCol="0">
              <a:spAutoFit/>
            </a:bodyPr>
            <a:lstStyle/>
            <a:p>
              <a:r>
                <a:rPr lang="fr-FR" dirty="0" smtClean="0">
                  <a:latin typeface="Symbol" charset="2"/>
                  <a:cs typeface="Symbol" charset="2"/>
                </a:rPr>
                <a:t>n</a:t>
              </a:r>
              <a:r>
                <a:rPr lang="fr-FR" baseline="-25000" dirty="0" smtClean="0">
                  <a:latin typeface="Symbol" charset="2"/>
                  <a:cs typeface="Symbol" charset="2"/>
                </a:rPr>
                <a:t>m</a:t>
              </a:r>
              <a:endParaRPr lang="fr-FR" baseline="-25000" dirty="0">
                <a:latin typeface="Symbol" charset="2"/>
                <a:cs typeface="Symbol" charset="2"/>
              </a:endParaRPr>
            </a:p>
          </p:txBody>
        </p:sp>
        <p:sp>
          <p:nvSpPr>
            <p:cNvPr id="59" name="ZoneTexte 58"/>
            <p:cNvSpPr txBox="1"/>
            <p:nvPr/>
          </p:nvSpPr>
          <p:spPr>
            <a:xfrm>
              <a:off x="4851822" y="4855170"/>
              <a:ext cx="393348" cy="400110"/>
            </a:xfrm>
            <a:prstGeom prst="rect">
              <a:avLst/>
            </a:prstGeom>
            <a:noFill/>
          </p:spPr>
          <p:txBody>
            <a:bodyPr wrap="none" rtlCol="0">
              <a:spAutoFit/>
            </a:bodyPr>
            <a:lstStyle/>
            <a:p>
              <a:r>
                <a:rPr lang="fr-FR" dirty="0" smtClean="0">
                  <a:latin typeface="Symbol" charset="2"/>
                  <a:cs typeface="Symbol" charset="2"/>
                </a:rPr>
                <a:t>n</a:t>
              </a:r>
              <a:r>
                <a:rPr lang="fr-FR" baseline="-25000" dirty="0" smtClean="0">
                  <a:latin typeface="Symbol" charset="2"/>
                  <a:cs typeface="Symbol" charset="2"/>
                </a:rPr>
                <a:t>t</a:t>
              </a:r>
              <a:endParaRPr lang="fr-FR" baseline="-25000" dirty="0">
                <a:latin typeface="Symbol" charset="2"/>
                <a:cs typeface="Symbol" charset="2"/>
              </a:endParaRPr>
            </a:p>
          </p:txBody>
        </p:sp>
      </p:grpSp>
      <p:sp>
        <p:nvSpPr>
          <p:cNvPr id="99" name="Rectangle 98"/>
          <p:cNvSpPr/>
          <p:nvPr/>
        </p:nvSpPr>
        <p:spPr>
          <a:xfrm>
            <a:off x="611560" y="5877272"/>
            <a:ext cx="8532440" cy="923330"/>
          </a:xfrm>
          <a:prstGeom prst="rect">
            <a:avLst/>
          </a:prstGeom>
        </p:spPr>
        <p:txBody>
          <a:bodyPr wrap="square">
            <a:spAutoFit/>
          </a:bodyPr>
          <a:lstStyle/>
          <a:p>
            <a:pPr>
              <a:buFont typeface="Wingdings" pitchFamily="2" charset="2"/>
              <a:buChar char="§"/>
            </a:pPr>
            <a:r>
              <a:rPr lang="en-US" sz="1800" dirty="0" smtClean="0">
                <a:latin typeface="Arial Narrow" pitchFamily="34" charset="0"/>
              </a:rPr>
              <a:t> 1 </a:t>
            </a:r>
            <a:r>
              <a:rPr lang="en-US" sz="1800" dirty="0" err="1" smtClean="0">
                <a:latin typeface="Arial Narrow" pitchFamily="34" charset="0"/>
              </a:rPr>
              <a:t>GeV</a:t>
            </a:r>
            <a:r>
              <a:rPr lang="en-US" sz="1800" dirty="0" smtClean="0">
                <a:latin typeface="Arial Narrow" pitchFamily="34" charset="0"/>
              </a:rPr>
              <a:t> =1,8.10</a:t>
            </a:r>
            <a:r>
              <a:rPr lang="en-US" sz="1800" baseline="30000" dirty="0" smtClean="0">
                <a:latin typeface="Arial Narrow" pitchFamily="34" charset="0"/>
              </a:rPr>
              <a:t>‐27</a:t>
            </a:r>
            <a:r>
              <a:rPr lang="en-US" sz="1800" dirty="0" smtClean="0">
                <a:latin typeface="Arial Narrow" pitchFamily="34" charset="0"/>
              </a:rPr>
              <a:t> kg ~ masse d’un proton, d’un neutron </a:t>
            </a:r>
            <a:r>
              <a:rPr lang="en-US" sz="1800" dirty="0" err="1" smtClean="0">
                <a:latin typeface="Arial Narrow" pitchFamily="34" charset="0"/>
              </a:rPr>
              <a:t>ou</a:t>
            </a:r>
            <a:r>
              <a:rPr lang="en-US" sz="1800" dirty="0" smtClean="0">
                <a:latin typeface="Arial Narrow" pitchFamily="34" charset="0"/>
              </a:rPr>
              <a:t> d’un </a:t>
            </a:r>
            <a:r>
              <a:rPr lang="en-US" sz="1800" dirty="0" err="1" smtClean="0">
                <a:latin typeface="Arial Narrow" pitchFamily="34" charset="0"/>
              </a:rPr>
              <a:t>atome</a:t>
            </a:r>
            <a:r>
              <a:rPr lang="en-US" sz="1800" dirty="0" smtClean="0">
                <a:latin typeface="Arial Narrow" pitchFamily="34" charset="0"/>
              </a:rPr>
              <a:t> </a:t>
            </a:r>
            <a:r>
              <a:rPr lang="en-US" sz="1800" dirty="0" err="1" smtClean="0">
                <a:latin typeface="Arial Narrow" pitchFamily="34" charset="0"/>
              </a:rPr>
              <a:t>d’hydrogène</a:t>
            </a:r>
            <a:endParaRPr lang="en-US" sz="1800" dirty="0" smtClean="0">
              <a:latin typeface="Arial Narrow" pitchFamily="34" charset="0"/>
            </a:endParaRPr>
          </a:p>
          <a:p>
            <a:pPr>
              <a:buFont typeface="Wingdings" pitchFamily="2" charset="2"/>
              <a:buChar char="§"/>
            </a:pPr>
            <a:r>
              <a:rPr lang="en-US" sz="1800" b="1" dirty="0" smtClean="0">
                <a:latin typeface="Arial Narrow" pitchFamily="34" charset="0"/>
              </a:rPr>
              <a:t> 2e et 3e </a:t>
            </a:r>
            <a:r>
              <a:rPr lang="en-US" sz="1800" b="1" dirty="0" err="1" smtClean="0">
                <a:latin typeface="Arial Narrow" pitchFamily="34" charset="0"/>
              </a:rPr>
              <a:t>famille</a:t>
            </a:r>
            <a:r>
              <a:rPr lang="en-US" sz="1800" b="1" dirty="0" smtClean="0">
                <a:latin typeface="Arial Narrow" pitchFamily="34" charset="0"/>
              </a:rPr>
              <a:t> plus </a:t>
            </a:r>
            <a:r>
              <a:rPr lang="en-US" sz="1800" b="1" dirty="0" err="1" smtClean="0">
                <a:latin typeface="Arial Narrow" pitchFamily="34" charset="0"/>
              </a:rPr>
              <a:t>massives</a:t>
            </a:r>
            <a:r>
              <a:rPr lang="en-US" sz="1800" b="1" dirty="0" smtClean="0">
                <a:latin typeface="Arial Narrow" pitchFamily="34" charset="0"/>
              </a:rPr>
              <a:t> </a:t>
            </a:r>
            <a:r>
              <a:rPr lang="en-US" sz="1800" b="1" dirty="0" err="1" smtClean="0">
                <a:latin typeface="Arial Narrow" pitchFamily="34" charset="0"/>
              </a:rPr>
              <a:t>mais</a:t>
            </a:r>
            <a:r>
              <a:rPr lang="en-US" sz="1800" b="1" dirty="0" smtClean="0">
                <a:latin typeface="Arial Narrow" pitchFamily="34" charset="0"/>
              </a:rPr>
              <a:t> </a:t>
            </a:r>
            <a:r>
              <a:rPr lang="en-US" sz="1800" b="1" dirty="0" err="1" smtClean="0">
                <a:latin typeface="Arial Narrow" pitchFamily="34" charset="0"/>
              </a:rPr>
              <a:t>instables</a:t>
            </a:r>
            <a:r>
              <a:rPr lang="en-US" sz="1800" b="1" dirty="0" smtClean="0">
                <a:latin typeface="Arial Narrow" pitchFamily="34" charset="0"/>
              </a:rPr>
              <a:t>. </a:t>
            </a:r>
            <a:br>
              <a:rPr lang="en-US" sz="1800" b="1" dirty="0" smtClean="0">
                <a:latin typeface="Arial Narrow" pitchFamily="34" charset="0"/>
              </a:rPr>
            </a:br>
            <a:r>
              <a:rPr lang="en-US" sz="1800" b="1" dirty="0" smtClean="0">
                <a:latin typeface="Arial Narrow" pitchFamily="34" charset="0"/>
              </a:rPr>
              <a:t>   </a:t>
            </a:r>
            <a:r>
              <a:rPr lang="en-US" sz="1800" dirty="0" err="1" smtClean="0">
                <a:latin typeface="Arial Narrow" pitchFamily="34" charset="0"/>
              </a:rPr>
              <a:t>Peuvent</a:t>
            </a:r>
            <a:r>
              <a:rPr lang="en-US" sz="1800" dirty="0" smtClean="0">
                <a:latin typeface="Arial Narrow" pitchFamily="34" charset="0"/>
              </a:rPr>
              <a:t> </a:t>
            </a:r>
            <a:r>
              <a:rPr lang="en-US" sz="1800" dirty="0" err="1" smtClean="0">
                <a:latin typeface="Arial Narrow" pitchFamily="34" charset="0"/>
              </a:rPr>
              <a:t>être</a:t>
            </a:r>
            <a:r>
              <a:rPr lang="en-US" sz="1800" dirty="0" smtClean="0">
                <a:latin typeface="Arial Narrow" pitchFamily="34" charset="0"/>
              </a:rPr>
              <a:t> </a:t>
            </a:r>
            <a:r>
              <a:rPr lang="en-US" sz="1800" dirty="0" err="1" smtClean="0">
                <a:latin typeface="Arial Narrow" pitchFamily="34" charset="0"/>
              </a:rPr>
              <a:t>recréées</a:t>
            </a:r>
            <a:r>
              <a:rPr lang="en-US" sz="1800" dirty="0" smtClean="0">
                <a:latin typeface="Arial Narrow" pitchFamily="34" charset="0"/>
              </a:rPr>
              <a:t> </a:t>
            </a:r>
            <a:r>
              <a:rPr lang="en-US" sz="1800" dirty="0" err="1" smtClean="0">
                <a:latin typeface="Arial Narrow" pitchFamily="34" charset="0"/>
              </a:rPr>
              <a:t>dans</a:t>
            </a:r>
            <a:r>
              <a:rPr lang="en-US" sz="1800" dirty="0" smtClean="0">
                <a:latin typeface="Arial Narrow" pitchFamily="34" charset="0"/>
              </a:rPr>
              <a:t> des </a:t>
            </a:r>
            <a:r>
              <a:rPr lang="en-US" sz="1800" dirty="0" err="1" smtClean="0">
                <a:latin typeface="Arial Narrow" pitchFamily="34" charset="0"/>
              </a:rPr>
              <a:t>accélérateurs</a:t>
            </a:r>
            <a:r>
              <a:rPr lang="en-US" sz="1800" dirty="0" smtClean="0">
                <a:latin typeface="Arial Narrow" pitchFamily="34" charset="0"/>
              </a:rPr>
              <a:t> </a:t>
            </a:r>
            <a:r>
              <a:rPr lang="en-US" sz="1800" dirty="0" err="1" smtClean="0">
                <a:latin typeface="Arial Narrow" pitchFamily="34" charset="0"/>
              </a:rPr>
              <a:t>naturels</a:t>
            </a:r>
            <a:r>
              <a:rPr lang="en-US" sz="1800" dirty="0" smtClean="0">
                <a:latin typeface="Arial Narrow" pitchFamily="34" charset="0"/>
              </a:rPr>
              <a:t> (</a:t>
            </a:r>
            <a:r>
              <a:rPr lang="en-US" sz="1800" dirty="0" err="1" smtClean="0">
                <a:latin typeface="Arial Narrow" pitchFamily="34" charset="0"/>
              </a:rPr>
              <a:t>rayons</a:t>
            </a:r>
            <a:r>
              <a:rPr lang="en-US" sz="1800" dirty="0" smtClean="0">
                <a:latin typeface="Arial Narrow" pitchFamily="34" charset="0"/>
              </a:rPr>
              <a:t> </a:t>
            </a:r>
            <a:r>
              <a:rPr lang="en-US" sz="1800" dirty="0" err="1" smtClean="0">
                <a:latin typeface="Arial Narrow" pitchFamily="34" charset="0"/>
              </a:rPr>
              <a:t>cosmiques</a:t>
            </a:r>
            <a:r>
              <a:rPr lang="en-US" sz="1800" dirty="0" smtClean="0">
                <a:latin typeface="Arial Narrow" pitchFamily="34" charset="0"/>
              </a:rPr>
              <a:t>) </a:t>
            </a:r>
            <a:r>
              <a:rPr lang="en-US" sz="1800" dirty="0" err="1" smtClean="0">
                <a:latin typeface="Arial Narrow" pitchFamily="34" charset="0"/>
              </a:rPr>
              <a:t>ou</a:t>
            </a:r>
            <a:r>
              <a:rPr lang="en-US" sz="1800" dirty="0" smtClean="0">
                <a:latin typeface="Arial Narrow" pitchFamily="34" charset="0"/>
              </a:rPr>
              <a:t> </a:t>
            </a:r>
            <a:r>
              <a:rPr lang="en-US" sz="1800" dirty="0" err="1" smtClean="0">
                <a:latin typeface="Arial Narrow" pitchFamily="34" charset="0"/>
              </a:rPr>
              <a:t>artificiels</a:t>
            </a:r>
            <a:r>
              <a:rPr lang="en-US" sz="1800" dirty="0" smtClean="0">
                <a:latin typeface="Arial Narrow" pitchFamily="34" charset="0"/>
              </a:rPr>
              <a:t>. </a:t>
            </a:r>
            <a:endParaRPr lang="en-US" sz="1800" dirty="0">
              <a:latin typeface="Arial Narrow"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t>
            </a:r>
            <a:r>
              <a:rPr lang="fr-FR" dirty="0" smtClean="0"/>
              <a:t>Voir</a:t>
            </a:r>
            <a:r>
              <a:rPr lang="en-US" dirty="0" smtClean="0"/>
              <a:t>” </a:t>
            </a:r>
            <a:r>
              <a:rPr lang="en-US" dirty="0" err="1" smtClean="0"/>
              <a:t>l’infiniment</a:t>
            </a:r>
            <a:r>
              <a:rPr lang="en-US" dirty="0" smtClean="0"/>
              <a:t> petit</a:t>
            </a:r>
            <a:endParaRPr lang="en-US" dirty="0"/>
          </a:p>
        </p:txBody>
      </p:sp>
      <p:sp>
        <p:nvSpPr>
          <p:cNvPr id="3" name="Espace réservé du numéro de diapositive 2"/>
          <p:cNvSpPr>
            <a:spLocks noGrp="1"/>
          </p:cNvSpPr>
          <p:nvPr>
            <p:ph type="sldNum" sz="quarter" idx="12"/>
          </p:nvPr>
        </p:nvSpPr>
        <p:spPr/>
        <p:txBody>
          <a:bodyPr/>
          <a:lstStyle/>
          <a:p>
            <a:pPr>
              <a:defRPr/>
            </a:pPr>
            <a:fld id="{91B6EEBE-83C1-450D-B051-683A262CCCC4}" type="slidenum">
              <a:rPr lang="fr-FR" smtClean="0"/>
              <a:pPr>
                <a:defRPr/>
              </a:pPr>
              <a:t>48</a:t>
            </a:fld>
            <a:endParaRPr lang="fr-FR"/>
          </a:p>
        </p:txBody>
      </p:sp>
      <p:pic>
        <p:nvPicPr>
          <p:cNvPr id="4" name="Image 3" descr="loupe1.jpg"/>
          <p:cNvPicPr>
            <a:picLocks noChangeAspect="1"/>
          </p:cNvPicPr>
          <p:nvPr/>
        </p:nvPicPr>
        <p:blipFill>
          <a:blip r:embed="rId3" cstate="print"/>
          <a:stretch>
            <a:fillRect/>
          </a:stretch>
        </p:blipFill>
        <p:spPr>
          <a:xfrm>
            <a:off x="395536" y="1052736"/>
            <a:ext cx="2159000" cy="1437640"/>
          </a:xfrm>
          <a:prstGeom prst="rect">
            <a:avLst/>
          </a:prstGeom>
        </p:spPr>
      </p:pic>
      <p:sp>
        <p:nvSpPr>
          <p:cNvPr id="5" name="ZoneTexte 4"/>
          <p:cNvSpPr txBox="1"/>
          <p:nvPr/>
        </p:nvSpPr>
        <p:spPr>
          <a:xfrm>
            <a:off x="251520" y="2492896"/>
            <a:ext cx="2843808" cy="707886"/>
          </a:xfrm>
          <a:prstGeom prst="rect">
            <a:avLst/>
          </a:prstGeom>
          <a:noFill/>
        </p:spPr>
        <p:txBody>
          <a:bodyPr wrap="square" rtlCol="0">
            <a:spAutoFit/>
          </a:bodyPr>
          <a:lstStyle/>
          <a:p>
            <a:pPr algn="ctr"/>
            <a:r>
              <a:rPr lang="fr-FR" dirty="0" smtClean="0">
                <a:latin typeface="Arial Narrow" pitchFamily="34" charset="0"/>
              </a:rPr>
              <a:t>Typiquement, un grossissement de x3</a:t>
            </a:r>
            <a:endParaRPr lang="fr-FR" dirty="0">
              <a:latin typeface="Arial Narrow" pitchFamily="34" charset="0"/>
            </a:endParaRPr>
          </a:p>
        </p:txBody>
      </p:sp>
      <p:pic>
        <p:nvPicPr>
          <p:cNvPr id="6" name="Image 5" descr="micro_optique.jpg"/>
          <p:cNvPicPr>
            <a:picLocks noChangeAspect="1"/>
          </p:cNvPicPr>
          <p:nvPr/>
        </p:nvPicPr>
        <p:blipFill>
          <a:blip r:embed="rId4" cstate="print"/>
          <a:stretch>
            <a:fillRect/>
          </a:stretch>
        </p:blipFill>
        <p:spPr>
          <a:xfrm>
            <a:off x="3963144" y="841821"/>
            <a:ext cx="1905000" cy="2443163"/>
          </a:xfrm>
          <a:prstGeom prst="rect">
            <a:avLst/>
          </a:prstGeom>
        </p:spPr>
      </p:pic>
      <p:sp>
        <p:nvSpPr>
          <p:cNvPr id="7" name="ZoneTexte 6"/>
          <p:cNvSpPr txBox="1"/>
          <p:nvPr/>
        </p:nvSpPr>
        <p:spPr>
          <a:xfrm>
            <a:off x="1187624" y="620688"/>
            <a:ext cx="1152128" cy="400110"/>
          </a:xfrm>
          <a:prstGeom prst="rect">
            <a:avLst/>
          </a:prstGeom>
          <a:noFill/>
        </p:spPr>
        <p:txBody>
          <a:bodyPr wrap="square" rtlCol="0">
            <a:spAutoFit/>
          </a:bodyPr>
          <a:lstStyle/>
          <a:p>
            <a:pPr algn="ctr"/>
            <a:r>
              <a:rPr lang="fr-FR" dirty="0" smtClean="0">
                <a:latin typeface="Arial Narrow" pitchFamily="34" charset="0"/>
              </a:rPr>
              <a:t>Loupe</a:t>
            </a:r>
            <a:endParaRPr lang="fr-FR" dirty="0">
              <a:latin typeface="Arial Narrow" pitchFamily="34" charset="0"/>
            </a:endParaRPr>
          </a:p>
        </p:txBody>
      </p:sp>
      <p:sp>
        <p:nvSpPr>
          <p:cNvPr id="8" name="ZoneTexte 7"/>
          <p:cNvSpPr txBox="1"/>
          <p:nvPr/>
        </p:nvSpPr>
        <p:spPr>
          <a:xfrm>
            <a:off x="3707904" y="548680"/>
            <a:ext cx="2232248" cy="400110"/>
          </a:xfrm>
          <a:prstGeom prst="rect">
            <a:avLst/>
          </a:prstGeom>
          <a:noFill/>
        </p:spPr>
        <p:txBody>
          <a:bodyPr wrap="square" rtlCol="0">
            <a:spAutoFit/>
          </a:bodyPr>
          <a:lstStyle/>
          <a:p>
            <a:pPr algn="ctr"/>
            <a:r>
              <a:rPr lang="fr-FR" dirty="0" smtClean="0">
                <a:latin typeface="Arial Narrow" pitchFamily="34" charset="0"/>
              </a:rPr>
              <a:t>Microscope Optique</a:t>
            </a:r>
            <a:endParaRPr lang="fr-FR" dirty="0">
              <a:latin typeface="Arial Narrow" pitchFamily="34" charset="0"/>
            </a:endParaRPr>
          </a:p>
        </p:txBody>
      </p:sp>
      <p:sp>
        <p:nvSpPr>
          <p:cNvPr id="9" name="ZoneTexte 8"/>
          <p:cNvSpPr txBox="1"/>
          <p:nvPr/>
        </p:nvSpPr>
        <p:spPr>
          <a:xfrm>
            <a:off x="3707904" y="3140968"/>
            <a:ext cx="5436096" cy="400110"/>
          </a:xfrm>
          <a:prstGeom prst="rect">
            <a:avLst/>
          </a:prstGeom>
          <a:noFill/>
        </p:spPr>
        <p:txBody>
          <a:bodyPr wrap="square" rtlCol="0">
            <a:spAutoFit/>
          </a:bodyPr>
          <a:lstStyle/>
          <a:p>
            <a:r>
              <a:rPr lang="fr-FR" dirty="0" smtClean="0">
                <a:latin typeface="Arial Narrow" pitchFamily="34" charset="0"/>
              </a:rPr>
              <a:t>Permet de voir des objets jusqu’à ~0.2 microns (~10</a:t>
            </a:r>
            <a:r>
              <a:rPr lang="fr-FR" baseline="30000" dirty="0" smtClean="0">
                <a:latin typeface="Arial Narrow" pitchFamily="34" charset="0"/>
              </a:rPr>
              <a:t>-6</a:t>
            </a:r>
            <a:r>
              <a:rPr lang="fr-FR" dirty="0" smtClean="0">
                <a:latin typeface="Arial Narrow" pitchFamily="34" charset="0"/>
              </a:rPr>
              <a:t> m) </a:t>
            </a:r>
          </a:p>
        </p:txBody>
      </p:sp>
      <p:pic>
        <p:nvPicPr>
          <p:cNvPr id="105474" name="Picture 2" descr="http://www.larousse.fr/encyclopedie/data/images/1012379-Cellule_vue_au_microscope.jpg"/>
          <p:cNvPicPr>
            <a:picLocks noChangeAspect="1" noChangeArrowheads="1"/>
          </p:cNvPicPr>
          <p:nvPr/>
        </p:nvPicPr>
        <p:blipFill>
          <a:blip r:embed="rId5" cstate="print"/>
          <a:srcRect/>
          <a:stretch>
            <a:fillRect/>
          </a:stretch>
        </p:blipFill>
        <p:spPr bwMode="auto">
          <a:xfrm>
            <a:off x="6152331" y="1196752"/>
            <a:ext cx="2524125" cy="1905000"/>
          </a:xfrm>
          <a:prstGeom prst="rect">
            <a:avLst/>
          </a:prstGeom>
          <a:noFill/>
        </p:spPr>
      </p:pic>
      <p:sp>
        <p:nvSpPr>
          <p:cNvPr id="11" name="ZoneTexte 10"/>
          <p:cNvSpPr txBox="1"/>
          <p:nvPr/>
        </p:nvSpPr>
        <p:spPr>
          <a:xfrm>
            <a:off x="6876256" y="764704"/>
            <a:ext cx="1152128" cy="400110"/>
          </a:xfrm>
          <a:prstGeom prst="rect">
            <a:avLst/>
          </a:prstGeom>
          <a:noFill/>
        </p:spPr>
        <p:txBody>
          <a:bodyPr wrap="square" rtlCol="0">
            <a:spAutoFit/>
          </a:bodyPr>
          <a:lstStyle/>
          <a:p>
            <a:pPr algn="ctr"/>
            <a:r>
              <a:rPr lang="fr-FR" dirty="0" smtClean="0">
                <a:latin typeface="Arial Narrow" pitchFamily="34" charset="0"/>
              </a:rPr>
              <a:t>cellule</a:t>
            </a:r>
            <a:endParaRPr lang="fr-FR" dirty="0">
              <a:latin typeface="Arial Narrow" pitchFamily="34" charset="0"/>
            </a:endParaRPr>
          </a:p>
        </p:txBody>
      </p:sp>
      <p:pic>
        <p:nvPicPr>
          <p:cNvPr id="105476" name="Picture 4" descr="Atomes de fer vus par un microscope à effet tunnel"/>
          <p:cNvPicPr>
            <a:picLocks noChangeAspect="1" noChangeArrowheads="1"/>
          </p:cNvPicPr>
          <p:nvPr/>
        </p:nvPicPr>
        <p:blipFill>
          <a:blip r:embed="rId6" cstate="print"/>
          <a:srcRect/>
          <a:stretch>
            <a:fillRect/>
          </a:stretch>
        </p:blipFill>
        <p:spPr bwMode="auto">
          <a:xfrm>
            <a:off x="4595962" y="4005064"/>
            <a:ext cx="2568326" cy="1997588"/>
          </a:xfrm>
          <a:prstGeom prst="rect">
            <a:avLst/>
          </a:prstGeom>
          <a:noFill/>
        </p:spPr>
      </p:pic>
      <p:pic>
        <p:nvPicPr>
          <p:cNvPr id="105478" name="Picture 6" descr="microscope à force atomique (AFM)"/>
          <p:cNvPicPr>
            <a:picLocks noChangeAspect="1" noChangeArrowheads="1"/>
          </p:cNvPicPr>
          <p:nvPr/>
        </p:nvPicPr>
        <p:blipFill>
          <a:blip r:embed="rId7" cstate="print"/>
          <a:srcRect/>
          <a:stretch>
            <a:fillRect/>
          </a:stretch>
        </p:blipFill>
        <p:spPr bwMode="auto">
          <a:xfrm>
            <a:off x="275482" y="3721574"/>
            <a:ext cx="3720454" cy="2515738"/>
          </a:xfrm>
          <a:prstGeom prst="rect">
            <a:avLst/>
          </a:prstGeom>
          <a:noFill/>
        </p:spPr>
      </p:pic>
      <p:sp>
        <p:nvSpPr>
          <p:cNvPr id="15" name="ZoneTexte 14"/>
          <p:cNvSpPr txBox="1"/>
          <p:nvPr/>
        </p:nvSpPr>
        <p:spPr>
          <a:xfrm>
            <a:off x="467544" y="6309320"/>
            <a:ext cx="3168352" cy="400110"/>
          </a:xfrm>
          <a:prstGeom prst="rect">
            <a:avLst/>
          </a:prstGeom>
          <a:noFill/>
        </p:spPr>
        <p:txBody>
          <a:bodyPr wrap="square" rtlCol="0">
            <a:spAutoFit/>
          </a:bodyPr>
          <a:lstStyle/>
          <a:p>
            <a:pPr algn="ctr"/>
            <a:r>
              <a:rPr lang="fr-FR" dirty="0" smtClean="0">
                <a:latin typeface="Arial Narrow" pitchFamily="34" charset="0"/>
              </a:rPr>
              <a:t>Microscope à « effet tunnel »</a:t>
            </a:r>
            <a:endParaRPr lang="fr-FR" dirty="0">
              <a:latin typeface="Arial Narrow" pitchFamily="34" charset="0"/>
            </a:endParaRPr>
          </a:p>
        </p:txBody>
      </p:sp>
      <p:sp>
        <p:nvSpPr>
          <p:cNvPr id="16" name="ZoneTexte 15"/>
          <p:cNvSpPr txBox="1"/>
          <p:nvPr/>
        </p:nvSpPr>
        <p:spPr>
          <a:xfrm>
            <a:off x="7164288" y="4429561"/>
            <a:ext cx="1979712" cy="1015663"/>
          </a:xfrm>
          <a:prstGeom prst="rect">
            <a:avLst/>
          </a:prstGeom>
          <a:noFill/>
        </p:spPr>
        <p:txBody>
          <a:bodyPr wrap="square" rtlCol="0">
            <a:spAutoFit/>
          </a:bodyPr>
          <a:lstStyle/>
          <a:p>
            <a:pPr algn="ctr"/>
            <a:r>
              <a:rPr lang="fr-FR" dirty="0" smtClean="0">
                <a:latin typeface="Arial Narrow" pitchFamily="34" charset="0"/>
              </a:rPr>
              <a:t>Atomes de cuivre dans un « enclos » d’atomes de fer</a:t>
            </a:r>
            <a:endParaRPr lang="fr-FR" dirty="0">
              <a:latin typeface="Arial Narrow" pitchFamily="34" charset="0"/>
            </a:endParaRPr>
          </a:p>
        </p:txBody>
      </p:sp>
      <p:sp>
        <p:nvSpPr>
          <p:cNvPr id="17" name="ZoneTexte 16"/>
          <p:cNvSpPr txBox="1"/>
          <p:nvPr/>
        </p:nvSpPr>
        <p:spPr>
          <a:xfrm>
            <a:off x="4211960" y="6341258"/>
            <a:ext cx="4932040" cy="400110"/>
          </a:xfrm>
          <a:prstGeom prst="rect">
            <a:avLst/>
          </a:prstGeom>
          <a:noFill/>
        </p:spPr>
        <p:txBody>
          <a:bodyPr wrap="square" rtlCol="0">
            <a:spAutoFit/>
          </a:bodyPr>
          <a:lstStyle/>
          <a:p>
            <a:r>
              <a:rPr lang="fr-FR" dirty="0" smtClean="0">
                <a:latin typeface="Arial Narrow" pitchFamily="34" charset="0"/>
              </a:rPr>
              <a:t>Permet de voir des objets jusqu’à ~10 nm (~10</a:t>
            </a:r>
            <a:r>
              <a:rPr lang="fr-FR" baseline="30000" dirty="0" smtClean="0">
                <a:latin typeface="Arial Narrow" pitchFamily="34" charset="0"/>
              </a:rPr>
              <a:t>-9</a:t>
            </a:r>
            <a:r>
              <a:rPr lang="fr-FR" dirty="0" smtClean="0">
                <a:latin typeface="Arial Narrow" pitchFamily="34" charset="0"/>
              </a:rPr>
              <a:t> 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05474"/>
                                        </p:tgtEl>
                                        <p:attrNameLst>
                                          <p:attrName>style.visibility</p:attrName>
                                        </p:attrNameLst>
                                      </p:cBhvr>
                                      <p:to>
                                        <p:strVal val="visible"/>
                                      </p:to>
                                    </p:set>
                                    <p:animEffect transition="in" filter="checkerboard(across)">
                                      <p:cBhvr>
                                        <p:cTn id="28" dur="500"/>
                                        <p:tgtEl>
                                          <p:spTgt spid="10547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heckerboard(across)">
                                      <p:cBhvr>
                                        <p:cTn id="31" dur="500"/>
                                        <p:tgtEl>
                                          <p:spTgt spid="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5478"/>
                                        </p:tgtEl>
                                        <p:attrNameLst>
                                          <p:attrName>style.visibility</p:attrName>
                                        </p:attrNameLst>
                                      </p:cBhvr>
                                      <p:to>
                                        <p:strVal val="visible"/>
                                      </p:to>
                                    </p:set>
                                    <p:animEffect transition="in" filter="wipe(down)">
                                      <p:cBhvr>
                                        <p:cTn id="39" dur="500"/>
                                        <p:tgtEl>
                                          <p:spTgt spid="10547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5476"/>
                                        </p:tgtEl>
                                        <p:attrNameLst>
                                          <p:attrName>style.visibility</p:attrName>
                                        </p:attrNameLst>
                                      </p:cBhvr>
                                      <p:to>
                                        <p:strVal val="visible"/>
                                      </p:to>
                                    </p:set>
                                    <p:animEffect transition="in" filter="fade">
                                      <p:cBhvr>
                                        <p:cTn id="47" dur="2000"/>
                                        <p:tgtEl>
                                          <p:spTgt spid="1054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checkerboard(across)">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Retombées ou… « à quoi ça sert ? »</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49</a:t>
            </a:fld>
            <a:endParaRPr lang="fr-FR"/>
          </a:p>
        </p:txBody>
      </p:sp>
      <p:sp>
        <p:nvSpPr>
          <p:cNvPr id="5" name="ZoneTexte 4"/>
          <p:cNvSpPr txBox="1"/>
          <p:nvPr/>
        </p:nvSpPr>
        <p:spPr>
          <a:xfrm>
            <a:off x="124908" y="548680"/>
            <a:ext cx="8568952" cy="1323439"/>
          </a:xfrm>
          <a:prstGeom prst="rect">
            <a:avLst/>
          </a:prstGeom>
          <a:noFill/>
        </p:spPr>
        <p:txBody>
          <a:bodyPr wrap="square" rtlCol="0">
            <a:spAutoFit/>
          </a:bodyPr>
          <a:lstStyle/>
          <a:p>
            <a:pPr>
              <a:buFont typeface="Wingdings" pitchFamily="2" charset="2"/>
              <a:buChar char="Ø"/>
            </a:pPr>
            <a:r>
              <a:rPr lang="fr-FR" b="1" dirty="0" smtClean="0">
                <a:solidFill>
                  <a:srgbClr val="FF0000"/>
                </a:solidFill>
                <a:latin typeface="Arial Narrow" pitchFamily="34" charset="0"/>
              </a:rPr>
              <a:t> Invention du WEB (Internet) au CERN ! (~1990)</a:t>
            </a:r>
          </a:p>
          <a:p>
            <a:pPr lvl="1">
              <a:buFont typeface="Wingdings" pitchFamily="2" charset="2"/>
              <a:buChar char="§"/>
            </a:pPr>
            <a:r>
              <a:rPr lang="fr-FR" dirty="0" smtClean="0">
                <a:latin typeface="Arial Narrow" pitchFamily="34" charset="0"/>
              </a:rPr>
              <a:t> Besoin pour la communauté aux quatre coins du monde, </a:t>
            </a:r>
            <a:br>
              <a:rPr lang="fr-FR" dirty="0" smtClean="0">
                <a:latin typeface="Arial Narrow" pitchFamily="34" charset="0"/>
              </a:rPr>
            </a:br>
            <a:r>
              <a:rPr lang="fr-FR" dirty="0" smtClean="0">
                <a:latin typeface="Arial Narrow" pitchFamily="34" charset="0"/>
              </a:rPr>
              <a:t>   de communiquer, d’échanger des informations, </a:t>
            </a:r>
            <a:r>
              <a:rPr lang="fr-FR" dirty="0" err="1" smtClean="0">
                <a:latin typeface="Arial Narrow" pitchFamily="34" charset="0"/>
              </a:rPr>
              <a:t>etc</a:t>
            </a:r>
            <a:r>
              <a:rPr lang="fr-FR" dirty="0" smtClean="0">
                <a:latin typeface="Arial Narrow" pitchFamily="34" charset="0"/>
              </a:rPr>
              <a:t>…</a:t>
            </a:r>
          </a:p>
          <a:p>
            <a:pPr lvl="1">
              <a:buFont typeface="Wingdings" pitchFamily="2" charset="2"/>
              <a:buChar char="§"/>
            </a:pPr>
            <a:r>
              <a:rPr lang="fr-FR" b="1" dirty="0" smtClean="0">
                <a:latin typeface="Arial Narrow" pitchFamily="34" charset="0"/>
              </a:rPr>
              <a:t> A aujourd’hui changé nos vies !  </a:t>
            </a:r>
            <a:endParaRPr lang="fr-FR" b="1" dirty="0">
              <a:latin typeface="Arial Narrow" pitchFamily="34" charset="0"/>
            </a:endParaRPr>
          </a:p>
        </p:txBody>
      </p:sp>
      <p:pic>
        <p:nvPicPr>
          <p:cNvPr id="156674" name="Picture 2" descr="http://home.web.cern.ch/sites/home.web.cern.ch/files/styles/medium/public/image/about_section_page/2013/01/bernerslee.jpeg?itok=iBHERfmO"/>
          <p:cNvPicPr>
            <a:picLocks noChangeAspect="1" noChangeArrowheads="1"/>
          </p:cNvPicPr>
          <p:nvPr/>
        </p:nvPicPr>
        <p:blipFill>
          <a:blip r:embed="rId2" cstate="print"/>
          <a:srcRect/>
          <a:stretch>
            <a:fillRect/>
          </a:stretch>
        </p:blipFill>
        <p:spPr bwMode="auto">
          <a:xfrm>
            <a:off x="5868144" y="1238956"/>
            <a:ext cx="3048000" cy="1954530"/>
          </a:xfrm>
          <a:prstGeom prst="rect">
            <a:avLst/>
          </a:prstGeom>
          <a:noFill/>
        </p:spPr>
      </p:pic>
      <p:sp>
        <p:nvSpPr>
          <p:cNvPr id="6" name="ZoneTexte 5"/>
          <p:cNvSpPr txBox="1"/>
          <p:nvPr/>
        </p:nvSpPr>
        <p:spPr>
          <a:xfrm>
            <a:off x="77700" y="3393313"/>
            <a:ext cx="9144000" cy="1015663"/>
          </a:xfrm>
          <a:prstGeom prst="rect">
            <a:avLst/>
          </a:prstGeom>
          <a:noFill/>
        </p:spPr>
        <p:txBody>
          <a:bodyPr wrap="square" rtlCol="0">
            <a:spAutoFit/>
          </a:bodyPr>
          <a:lstStyle/>
          <a:p>
            <a:pPr>
              <a:buFont typeface="Wingdings" pitchFamily="2" charset="2"/>
              <a:buChar char="Ø"/>
            </a:pPr>
            <a:r>
              <a:rPr lang="fr-FR" b="1" dirty="0" smtClean="0">
                <a:latin typeface="Arial Narrow" pitchFamily="34" charset="0"/>
              </a:rPr>
              <a:t> Physique médicale:</a:t>
            </a:r>
          </a:p>
          <a:p>
            <a:pPr lvl="1">
              <a:buFont typeface="Wingdings" pitchFamily="2" charset="2"/>
              <a:buChar char="§"/>
            </a:pPr>
            <a:r>
              <a:rPr lang="fr-FR" dirty="0" smtClean="0">
                <a:latin typeface="Arial Narrow" pitchFamily="34" charset="0"/>
              </a:rPr>
              <a:t> Imagerie (PET-scan, IRM, …)</a:t>
            </a:r>
          </a:p>
          <a:p>
            <a:pPr lvl="1">
              <a:buFont typeface="Wingdings" pitchFamily="2" charset="2"/>
              <a:buChar char="§"/>
            </a:pPr>
            <a:r>
              <a:rPr lang="fr-FR" dirty="0" smtClean="0">
                <a:latin typeface="Arial Narrow" pitchFamily="34" charset="0"/>
              </a:rPr>
              <a:t> (Hadron-)Thérapie pour soigner les cancers (moins invasif que les rayons X ou la chimio)</a:t>
            </a:r>
            <a:endParaRPr lang="fr-FR" dirty="0">
              <a:latin typeface="Arial Narrow" pitchFamily="34" charset="0"/>
            </a:endParaRPr>
          </a:p>
        </p:txBody>
      </p:sp>
      <p:sp>
        <p:nvSpPr>
          <p:cNvPr id="7" name="Rectangle 6"/>
          <p:cNvSpPr/>
          <p:nvPr/>
        </p:nvSpPr>
        <p:spPr>
          <a:xfrm>
            <a:off x="5579527" y="3183172"/>
            <a:ext cx="3672993" cy="400110"/>
          </a:xfrm>
          <a:prstGeom prst="rect">
            <a:avLst/>
          </a:prstGeom>
        </p:spPr>
        <p:txBody>
          <a:bodyPr wrap="none">
            <a:spAutoFit/>
          </a:bodyPr>
          <a:lstStyle/>
          <a:p>
            <a:r>
              <a:rPr lang="fr-FR" dirty="0" smtClean="0">
                <a:latin typeface="Arial Narrow" pitchFamily="34" charset="0"/>
              </a:rPr>
              <a:t>Tim </a:t>
            </a:r>
            <a:r>
              <a:rPr lang="fr-FR" dirty="0" err="1" smtClean="0">
                <a:latin typeface="Arial Narrow" pitchFamily="34" charset="0"/>
              </a:rPr>
              <a:t>Berners</a:t>
            </a:r>
            <a:r>
              <a:rPr lang="fr-FR" dirty="0" smtClean="0">
                <a:latin typeface="Arial Narrow" pitchFamily="34" charset="0"/>
              </a:rPr>
              <a:t>-Lee, l’inventeur du web. </a:t>
            </a:r>
            <a:endParaRPr lang="fr-FR" dirty="0">
              <a:latin typeface="Arial Narrow" pitchFamily="34" charset="0"/>
            </a:endParaRPr>
          </a:p>
        </p:txBody>
      </p:sp>
      <p:pic>
        <p:nvPicPr>
          <p:cNvPr id="156676" name="Picture 4" descr="Des particules lourdes contre les cancers  - 15807812.jpg"/>
          <p:cNvPicPr>
            <a:picLocks noChangeAspect="1" noChangeArrowheads="1"/>
          </p:cNvPicPr>
          <p:nvPr/>
        </p:nvPicPr>
        <p:blipFill>
          <a:blip r:embed="rId3" cstate="print"/>
          <a:srcRect/>
          <a:stretch>
            <a:fillRect/>
          </a:stretch>
        </p:blipFill>
        <p:spPr bwMode="auto">
          <a:xfrm>
            <a:off x="1269884" y="4537898"/>
            <a:ext cx="2942076" cy="2059454"/>
          </a:xfrm>
          <a:prstGeom prst="rect">
            <a:avLst/>
          </a:prstGeom>
          <a:noFill/>
        </p:spPr>
      </p:pic>
      <p:pic>
        <p:nvPicPr>
          <p:cNvPr id="156678" name="Picture 6" descr="The superconducting proton cyclotron (left) developed by ACCEL, and its associated gantry."/>
          <p:cNvPicPr>
            <a:picLocks noChangeAspect="1" noChangeArrowheads="1"/>
          </p:cNvPicPr>
          <p:nvPr/>
        </p:nvPicPr>
        <p:blipFill>
          <a:blip r:embed="rId4" cstate="print"/>
          <a:srcRect/>
          <a:stretch>
            <a:fillRect/>
          </a:stretch>
        </p:blipFill>
        <p:spPr bwMode="auto">
          <a:xfrm>
            <a:off x="4953027" y="4580338"/>
            <a:ext cx="3408754" cy="201701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1"/>
          <p:cNvPicPr>
            <a:picLocks noChangeAspect="1" noChangeArrowheads="1"/>
          </p:cNvPicPr>
          <p:nvPr/>
        </p:nvPicPr>
        <p:blipFill>
          <a:blip r:embed="rId2" cstate="print"/>
          <a:srcRect/>
          <a:stretch>
            <a:fillRect/>
          </a:stretch>
        </p:blipFill>
        <p:spPr bwMode="auto">
          <a:xfrm>
            <a:off x="3138360" y="1293669"/>
            <a:ext cx="5715000" cy="5449621"/>
          </a:xfrm>
          <a:prstGeom prst="rect">
            <a:avLst/>
          </a:prstGeom>
          <a:noFill/>
          <a:ln w="9525">
            <a:noFill/>
            <a:miter lim="800000"/>
            <a:headEnd/>
            <a:tailEnd/>
          </a:ln>
        </p:spPr>
      </p:pic>
      <p:sp>
        <p:nvSpPr>
          <p:cNvPr id="2" name="Titre 1"/>
          <p:cNvSpPr>
            <a:spLocks noGrp="1"/>
          </p:cNvSpPr>
          <p:nvPr>
            <p:ph type="title"/>
          </p:nvPr>
        </p:nvSpPr>
        <p:spPr/>
        <p:txBody>
          <a:bodyPr/>
          <a:lstStyle/>
          <a:p>
            <a:r>
              <a:rPr lang="en-US" dirty="0" smtClean="0"/>
              <a:t>Le </a:t>
            </a:r>
            <a:r>
              <a:rPr lang="en-US" dirty="0" err="1" smtClean="0"/>
              <a:t>Modèle</a:t>
            </a:r>
            <a:r>
              <a:rPr lang="en-US" dirty="0" smtClean="0"/>
              <a:t> Standard</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5</a:t>
            </a:fld>
            <a:endParaRPr lang="fr-FR"/>
          </a:p>
        </p:txBody>
      </p:sp>
      <p:grpSp>
        <p:nvGrpSpPr>
          <p:cNvPr id="12" name="Group 112"/>
          <p:cNvGrpSpPr>
            <a:grpSpLocks/>
          </p:cNvGrpSpPr>
          <p:nvPr/>
        </p:nvGrpSpPr>
        <p:grpSpPr bwMode="auto">
          <a:xfrm>
            <a:off x="314198" y="1326376"/>
            <a:ext cx="8456612" cy="5487000"/>
            <a:chOff x="480" y="462"/>
            <a:chExt cx="5327" cy="3523"/>
          </a:xfrm>
        </p:grpSpPr>
        <p:pic>
          <p:nvPicPr>
            <p:cNvPr id="13" name="Picture 113"/>
            <p:cNvPicPr>
              <a:picLocks noChangeAspect="1" noChangeArrowheads="1"/>
            </p:cNvPicPr>
            <p:nvPr/>
          </p:nvPicPr>
          <p:blipFill>
            <a:blip r:embed="rId3" cstate="print"/>
            <a:srcRect/>
            <a:stretch>
              <a:fillRect/>
            </a:stretch>
          </p:blipFill>
          <p:spPr bwMode="auto">
            <a:xfrm>
              <a:off x="860" y="835"/>
              <a:ext cx="987" cy="2874"/>
            </a:xfrm>
            <a:prstGeom prst="rect">
              <a:avLst/>
            </a:prstGeom>
            <a:noFill/>
            <a:ln w="9525">
              <a:noFill/>
              <a:miter lim="800000"/>
              <a:headEnd/>
              <a:tailEnd/>
            </a:ln>
          </p:spPr>
        </p:pic>
        <p:sp>
          <p:nvSpPr>
            <p:cNvPr id="14" name="Rectangle 114"/>
            <p:cNvSpPr>
              <a:spLocks noChangeArrowheads="1"/>
            </p:cNvSpPr>
            <p:nvPr/>
          </p:nvSpPr>
          <p:spPr bwMode="auto">
            <a:xfrm>
              <a:off x="4082" y="2313"/>
              <a:ext cx="1725" cy="1571"/>
            </a:xfrm>
            <a:prstGeom prst="rect">
              <a:avLst/>
            </a:prstGeom>
            <a:noFill/>
            <a:ln w="11113">
              <a:solidFill>
                <a:srgbClr val="80A7FF"/>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15" name="Rectangle 115"/>
            <p:cNvSpPr>
              <a:spLocks noChangeArrowheads="1"/>
            </p:cNvSpPr>
            <p:nvPr/>
          </p:nvSpPr>
          <p:spPr bwMode="auto">
            <a:xfrm>
              <a:off x="4075" y="2306"/>
              <a:ext cx="1725" cy="1572"/>
            </a:xfrm>
            <a:prstGeom prst="rect">
              <a:avLst/>
            </a:prstGeom>
            <a:noFill/>
            <a:ln w="11113">
              <a:solidFill>
                <a:srgbClr val="002780"/>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16" name="Rectangle 116"/>
            <p:cNvSpPr>
              <a:spLocks noChangeArrowheads="1"/>
            </p:cNvSpPr>
            <p:nvPr/>
          </p:nvSpPr>
          <p:spPr bwMode="auto">
            <a:xfrm>
              <a:off x="2321" y="2313"/>
              <a:ext cx="1712" cy="1571"/>
            </a:xfrm>
            <a:prstGeom prst="rect">
              <a:avLst/>
            </a:prstGeom>
            <a:noFill/>
            <a:ln w="11113">
              <a:solidFill>
                <a:srgbClr val="B469EB"/>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17" name="Rectangle 117"/>
            <p:cNvSpPr>
              <a:spLocks noChangeArrowheads="1"/>
            </p:cNvSpPr>
            <p:nvPr/>
          </p:nvSpPr>
          <p:spPr bwMode="auto">
            <a:xfrm>
              <a:off x="2315" y="2306"/>
              <a:ext cx="1711" cy="1572"/>
            </a:xfrm>
            <a:prstGeom prst="rect">
              <a:avLst/>
            </a:prstGeom>
            <a:noFill/>
            <a:ln w="11113">
              <a:solidFill>
                <a:srgbClr val="470F70"/>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18" name="Rectangle 118"/>
            <p:cNvSpPr>
              <a:spLocks noChangeArrowheads="1"/>
            </p:cNvSpPr>
            <p:nvPr/>
          </p:nvSpPr>
          <p:spPr bwMode="auto">
            <a:xfrm>
              <a:off x="2321" y="553"/>
              <a:ext cx="1712" cy="1569"/>
            </a:xfrm>
            <a:prstGeom prst="rect">
              <a:avLst/>
            </a:prstGeom>
            <a:noFill/>
            <a:ln w="11113">
              <a:solidFill>
                <a:srgbClr val="FF8455"/>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19" name="Rectangle 119"/>
            <p:cNvSpPr>
              <a:spLocks noChangeArrowheads="1"/>
            </p:cNvSpPr>
            <p:nvPr/>
          </p:nvSpPr>
          <p:spPr bwMode="auto">
            <a:xfrm>
              <a:off x="2315" y="546"/>
              <a:ext cx="1711" cy="1570"/>
            </a:xfrm>
            <a:prstGeom prst="rect">
              <a:avLst/>
            </a:prstGeom>
            <a:noFill/>
            <a:ln w="11113">
              <a:solidFill>
                <a:srgbClr val="550004"/>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20" name="Rectangle 120"/>
            <p:cNvSpPr>
              <a:spLocks noChangeArrowheads="1"/>
            </p:cNvSpPr>
            <p:nvPr/>
          </p:nvSpPr>
          <p:spPr bwMode="auto">
            <a:xfrm>
              <a:off x="2315" y="575"/>
              <a:ext cx="1711" cy="1541"/>
            </a:xfrm>
            <a:prstGeom prst="rect">
              <a:avLst/>
            </a:prstGeom>
            <a:noFill/>
            <a:ln w="11113">
              <a:solidFill>
                <a:srgbClr val="550004"/>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21" name="Rectangle 121"/>
            <p:cNvSpPr>
              <a:spLocks noChangeArrowheads="1"/>
            </p:cNvSpPr>
            <p:nvPr/>
          </p:nvSpPr>
          <p:spPr bwMode="auto">
            <a:xfrm>
              <a:off x="2415" y="773"/>
              <a:ext cx="685" cy="15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600" b="1" dirty="0">
                  <a:solidFill>
                    <a:srgbClr val="000000"/>
                  </a:solidFill>
                  <a:latin typeface="Tahoma"/>
                  <a:cs typeface="Tahoma"/>
                </a:rPr>
                <a:t>Gluons (8)</a:t>
              </a:r>
              <a:endParaRPr lang="en-GB" b="1" dirty="0">
                <a:solidFill>
                  <a:prstClr val="black"/>
                </a:solidFill>
                <a:latin typeface="Tahoma"/>
                <a:cs typeface="Tahoma"/>
              </a:endParaRPr>
            </a:p>
          </p:txBody>
        </p:sp>
        <p:sp>
          <p:nvSpPr>
            <p:cNvPr id="22" name="Rectangle 122"/>
            <p:cNvSpPr>
              <a:spLocks noChangeArrowheads="1"/>
            </p:cNvSpPr>
            <p:nvPr/>
          </p:nvSpPr>
          <p:spPr bwMode="auto">
            <a:xfrm>
              <a:off x="3041" y="773"/>
              <a:ext cx="0" cy="15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600" b="1">
                  <a:solidFill>
                    <a:srgbClr val="000000"/>
                  </a:solidFill>
                  <a:latin typeface="Tahoma"/>
                  <a:cs typeface="Tahoma"/>
                </a:rPr>
                <a:t> </a:t>
              </a:r>
              <a:endParaRPr lang="en-GB" b="1">
                <a:solidFill>
                  <a:prstClr val="black"/>
                </a:solidFill>
                <a:latin typeface="Tahoma"/>
                <a:cs typeface="Tahoma"/>
              </a:endParaRPr>
            </a:p>
          </p:txBody>
        </p:sp>
        <p:sp>
          <p:nvSpPr>
            <p:cNvPr id="23" name="Rectangle 123"/>
            <p:cNvSpPr>
              <a:spLocks noChangeArrowheads="1"/>
            </p:cNvSpPr>
            <p:nvPr/>
          </p:nvSpPr>
          <p:spPr bwMode="auto">
            <a:xfrm>
              <a:off x="2492" y="1410"/>
              <a:ext cx="316"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Quarks</a:t>
              </a:r>
              <a:endParaRPr lang="en-GB" b="1">
                <a:solidFill>
                  <a:prstClr val="black"/>
                </a:solidFill>
                <a:latin typeface="Tahoma"/>
                <a:cs typeface="Tahoma"/>
              </a:endParaRPr>
            </a:p>
          </p:txBody>
        </p:sp>
        <p:sp>
          <p:nvSpPr>
            <p:cNvPr id="24" name="Rectangle 124"/>
            <p:cNvSpPr>
              <a:spLocks noChangeArrowheads="1"/>
            </p:cNvSpPr>
            <p:nvPr/>
          </p:nvSpPr>
          <p:spPr bwMode="auto">
            <a:xfrm>
              <a:off x="2506" y="1810"/>
              <a:ext cx="335"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Mesons</a:t>
              </a:r>
              <a:endParaRPr lang="en-GB" b="1">
                <a:solidFill>
                  <a:prstClr val="black"/>
                </a:solidFill>
                <a:latin typeface="Tahoma"/>
                <a:cs typeface="Tahoma"/>
              </a:endParaRPr>
            </a:p>
          </p:txBody>
        </p:sp>
        <p:sp>
          <p:nvSpPr>
            <p:cNvPr id="25" name="Rectangle 125"/>
            <p:cNvSpPr>
              <a:spLocks noChangeArrowheads="1"/>
            </p:cNvSpPr>
            <p:nvPr/>
          </p:nvSpPr>
          <p:spPr bwMode="auto">
            <a:xfrm>
              <a:off x="2820" y="1810"/>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26" name="Rectangle 126"/>
            <p:cNvSpPr>
              <a:spLocks noChangeArrowheads="1"/>
            </p:cNvSpPr>
            <p:nvPr/>
          </p:nvSpPr>
          <p:spPr bwMode="auto">
            <a:xfrm>
              <a:off x="2492" y="1908"/>
              <a:ext cx="361"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Baryons</a:t>
              </a:r>
              <a:endParaRPr lang="en-GB" b="1">
                <a:solidFill>
                  <a:prstClr val="black"/>
                </a:solidFill>
                <a:latin typeface="Tahoma"/>
                <a:cs typeface="Tahoma"/>
              </a:endParaRPr>
            </a:p>
          </p:txBody>
        </p:sp>
        <p:sp>
          <p:nvSpPr>
            <p:cNvPr id="27" name="Rectangle 127"/>
            <p:cNvSpPr>
              <a:spLocks noChangeArrowheads="1"/>
            </p:cNvSpPr>
            <p:nvPr/>
          </p:nvSpPr>
          <p:spPr bwMode="auto">
            <a:xfrm>
              <a:off x="3344" y="1930"/>
              <a:ext cx="279"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Nuclei</a:t>
              </a:r>
              <a:endParaRPr lang="en-GB" b="1">
                <a:solidFill>
                  <a:prstClr val="black"/>
                </a:solidFill>
                <a:latin typeface="Tahoma"/>
                <a:cs typeface="Tahoma"/>
              </a:endParaRPr>
            </a:p>
          </p:txBody>
        </p:sp>
        <p:sp>
          <p:nvSpPr>
            <p:cNvPr id="28" name="Rectangle 128"/>
            <p:cNvSpPr>
              <a:spLocks noChangeArrowheads="1"/>
            </p:cNvSpPr>
            <p:nvPr/>
          </p:nvSpPr>
          <p:spPr bwMode="auto">
            <a:xfrm>
              <a:off x="2421" y="2549"/>
              <a:ext cx="671" cy="15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600" b="1">
                  <a:solidFill>
                    <a:srgbClr val="000000"/>
                  </a:solidFill>
                  <a:latin typeface="Tahoma"/>
                  <a:cs typeface="Tahoma"/>
                </a:rPr>
                <a:t>Graviton ?</a:t>
              </a:r>
              <a:endParaRPr lang="en-GB" b="1">
                <a:solidFill>
                  <a:prstClr val="black"/>
                </a:solidFill>
                <a:latin typeface="Tahoma"/>
                <a:cs typeface="Tahoma"/>
              </a:endParaRPr>
            </a:p>
          </p:txBody>
        </p:sp>
        <p:sp>
          <p:nvSpPr>
            <p:cNvPr id="29" name="Rectangle 129"/>
            <p:cNvSpPr>
              <a:spLocks noChangeArrowheads="1"/>
            </p:cNvSpPr>
            <p:nvPr/>
          </p:nvSpPr>
          <p:spPr bwMode="auto">
            <a:xfrm>
              <a:off x="3055" y="2549"/>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30" name="Rectangle 130"/>
            <p:cNvSpPr>
              <a:spLocks noChangeArrowheads="1"/>
            </p:cNvSpPr>
            <p:nvPr/>
          </p:nvSpPr>
          <p:spPr bwMode="auto">
            <a:xfrm>
              <a:off x="4182" y="2535"/>
              <a:ext cx="464" cy="15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600" b="1">
                  <a:solidFill>
                    <a:srgbClr val="000000"/>
                  </a:solidFill>
                  <a:latin typeface="Tahoma"/>
                  <a:cs typeface="Tahoma"/>
                </a:rPr>
                <a:t>Bosons</a:t>
              </a:r>
              <a:endParaRPr lang="en-GB" b="1">
                <a:solidFill>
                  <a:prstClr val="black"/>
                </a:solidFill>
                <a:latin typeface="Tahoma"/>
                <a:cs typeface="Tahoma"/>
              </a:endParaRPr>
            </a:p>
          </p:txBody>
        </p:sp>
        <p:sp>
          <p:nvSpPr>
            <p:cNvPr id="31" name="Rectangle 131"/>
            <p:cNvSpPr>
              <a:spLocks noChangeArrowheads="1"/>
            </p:cNvSpPr>
            <p:nvPr/>
          </p:nvSpPr>
          <p:spPr bwMode="auto">
            <a:xfrm>
              <a:off x="4647" y="2535"/>
              <a:ext cx="0" cy="15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600" b="1">
                  <a:solidFill>
                    <a:srgbClr val="000000"/>
                  </a:solidFill>
                  <a:latin typeface="Tahoma"/>
                  <a:cs typeface="Tahoma"/>
                </a:rPr>
                <a:t> </a:t>
              </a:r>
              <a:endParaRPr lang="en-GB" b="1">
                <a:solidFill>
                  <a:prstClr val="black"/>
                </a:solidFill>
                <a:latin typeface="Tahoma"/>
                <a:cs typeface="Tahoma"/>
              </a:endParaRPr>
            </a:p>
          </p:txBody>
        </p:sp>
        <p:sp>
          <p:nvSpPr>
            <p:cNvPr id="32" name="Rectangle 132"/>
            <p:cNvSpPr>
              <a:spLocks noChangeArrowheads="1"/>
            </p:cNvSpPr>
            <p:nvPr/>
          </p:nvSpPr>
          <p:spPr bwMode="auto">
            <a:xfrm>
              <a:off x="4260" y="2682"/>
              <a:ext cx="371" cy="15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600" b="1">
                  <a:solidFill>
                    <a:srgbClr val="000000"/>
                  </a:solidFill>
                  <a:latin typeface="Tahoma"/>
                  <a:cs typeface="Tahoma"/>
                </a:rPr>
                <a:t>(W,Z)</a:t>
              </a:r>
              <a:endParaRPr lang="en-GB" b="1">
                <a:solidFill>
                  <a:prstClr val="black"/>
                </a:solidFill>
                <a:latin typeface="Tahoma"/>
                <a:cs typeface="Tahoma"/>
              </a:endParaRPr>
            </a:p>
          </p:txBody>
        </p:sp>
        <p:sp>
          <p:nvSpPr>
            <p:cNvPr id="33" name="Rectangle 133"/>
            <p:cNvSpPr>
              <a:spLocks noChangeArrowheads="1"/>
            </p:cNvSpPr>
            <p:nvPr/>
          </p:nvSpPr>
          <p:spPr bwMode="auto">
            <a:xfrm>
              <a:off x="4576" y="2682"/>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34" name="Rectangle 134"/>
            <p:cNvSpPr>
              <a:spLocks noChangeArrowheads="1"/>
            </p:cNvSpPr>
            <p:nvPr/>
          </p:nvSpPr>
          <p:spPr bwMode="auto">
            <a:xfrm>
              <a:off x="4175" y="1606"/>
              <a:ext cx="291"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Atoms</a:t>
              </a:r>
              <a:endParaRPr lang="en-GB" b="1">
                <a:solidFill>
                  <a:prstClr val="black"/>
                </a:solidFill>
                <a:latin typeface="Tahoma"/>
                <a:cs typeface="Tahoma"/>
              </a:endParaRPr>
            </a:p>
          </p:txBody>
        </p:sp>
        <p:sp>
          <p:nvSpPr>
            <p:cNvPr id="35" name="Rectangle 135"/>
            <p:cNvSpPr>
              <a:spLocks noChangeArrowheads="1"/>
            </p:cNvSpPr>
            <p:nvPr/>
          </p:nvSpPr>
          <p:spPr bwMode="auto">
            <a:xfrm>
              <a:off x="4439" y="1606"/>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36" name="Rectangle 136"/>
            <p:cNvSpPr>
              <a:spLocks noChangeArrowheads="1"/>
            </p:cNvSpPr>
            <p:nvPr/>
          </p:nvSpPr>
          <p:spPr bwMode="auto">
            <a:xfrm>
              <a:off x="4175" y="1706"/>
              <a:ext cx="227"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Light</a:t>
              </a:r>
              <a:endParaRPr lang="en-GB" b="1">
                <a:solidFill>
                  <a:prstClr val="black"/>
                </a:solidFill>
                <a:latin typeface="Tahoma"/>
                <a:cs typeface="Tahoma"/>
              </a:endParaRPr>
            </a:p>
          </p:txBody>
        </p:sp>
        <p:sp>
          <p:nvSpPr>
            <p:cNvPr id="37" name="Rectangle 137"/>
            <p:cNvSpPr>
              <a:spLocks noChangeArrowheads="1"/>
            </p:cNvSpPr>
            <p:nvPr/>
          </p:nvSpPr>
          <p:spPr bwMode="auto">
            <a:xfrm>
              <a:off x="4381" y="1706"/>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38" name="Rectangle 138"/>
            <p:cNvSpPr>
              <a:spLocks noChangeArrowheads="1"/>
            </p:cNvSpPr>
            <p:nvPr/>
          </p:nvSpPr>
          <p:spPr bwMode="auto">
            <a:xfrm>
              <a:off x="4175" y="1804"/>
              <a:ext cx="460"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Chemistry</a:t>
              </a:r>
              <a:endParaRPr lang="en-GB" b="1">
                <a:solidFill>
                  <a:prstClr val="black"/>
                </a:solidFill>
                <a:latin typeface="Tahoma"/>
                <a:cs typeface="Tahoma"/>
              </a:endParaRPr>
            </a:p>
          </p:txBody>
        </p:sp>
        <p:sp>
          <p:nvSpPr>
            <p:cNvPr id="39" name="Rectangle 139"/>
            <p:cNvSpPr>
              <a:spLocks noChangeArrowheads="1"/>
            </p:cNvSpPr>
            <p:nvPr/>
          </p:nvSpPr>
          <p:spPr bwMode="auto">
            <a:xfrm>
              <a:off x="4589" y="1804"/>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40" name="Rectangle 140"/>
            <p:cNvSpPr>
              <a:spLocks noChangeArrowheads="1"/>
            </p:cNvSpPr>
            <p:nvPr/>
          </p:nvSpPr>
          <p:spPr bwMode="auto">
            <a:xfrm>
              <a:off x="4175" y="1903"/>
              <a:ext cx="488"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Electronics</a:t>
              </a:r>
              <a:endParaRPr lang="en-GB" b="1">
                <a:solidFill>
                  <a:prstClr val="black"/>
                </a:solidFill>
                <a:latin typeface="Tahoma"/>
                <a:cs typeface="Tahoma"/>
              </a:endParaRPr>
            </a:p>
          </p:txBody>
        </p:sp>
        <p:sp>
          <p:nvSpPr>
            <p:cNvPr id="41" name="Rectangle 141"/>
            <p:cNvSpPr>
              <a:spLocks noChangeArrowheads="1"/>
            </p:cNvSpPr>
            <p:nvPr/>
          </p:nvSpPr>
          <p:spPr bwMode="auto">
            <a:xfrm>
              <a:off x="2408" y="3432"/>
              <a:ext cx="573"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Solar system</a:t>
              </a:r>
              <a:endParaRPr lang="en-GB" b="1">
                <a:solidFill>
                  <a:prstClr val="black"/>
                </a:solidFill>
                <a:latin typeface="Tahoma"/>
                <a:cs typeface="Tahoma"/>
              </a:endParaRPr>
            </a:p>
          </p:txBody>
        </p:sp>
        <p:sp>
          <p:nvSpPr>
            <p:cNvPr id="42" name="Rectangle 142"/>
            <p:cNvSpPr>
              <a:spLocks noChangeArrowheads="1"/>
            </p:cNvSpPr>
            <p:nvPr/>
          </p:nvSpPr>
          <p:spPr bwMode="auto">
            <a:xfrm>
              <a:off x="2933" y="3432"/>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43" name="Rectangle 143"/>
            <p:cNvSpPr>
              <a:spLocks noChangeArrowheads="1"/>
            </p:cNvSpPr>
            <p:nvPr/>
          </p:nvSpPr>
          <p:spPr bwMode="auto">
            <a:xfrm>
              <a:off x="2408" y="3528"/>
              <a:ext cx="378"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Galaxies</a:t>
              </a:r>
              <a:endParaRPr lang="en-GB" b="1">
                <a:solidFill>
                  <a:prstClr val="black"/>
                </a:solidFill>
                <a:latin typeface="Tahoma"/>
                <a:cs typeface="Tahoma"/>
              </a:endParaRPr>
            </a:p>
          </p:txBody>
        </p:sp>
        <p:sp>
          <p:nvSpPr>
            <p:cNvPr id="44" name="Rectangle 144"/>
            <p:cNvSpPr>
              <a:spLocks noChangeArrowheads="1"/>
            </p:cNvSpPr>
            <p:nvPr/>
          </p:nvSpPr>
          <p:spPr bwMode="auto">
            <a:xfrm>
              <a:off x="2756" y="3528"/>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45" name="Rectangle 145"/>
            <p:cNvSpPr>
              <a:spLocks noChangeArrowheads="1"/>
            </p:cNvSpPr>
            <p:nvPr/>
          </p:nvSpPr>
          <p:spPr bwMode="auto">
            <a:xfrm>
              <a:off x="2408" y="3628"/>
              <a:ext cx="504"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Black holes</a:t>
              </a:r>
              <a:endParaRPr lang="en-GB" b="1">
                <a:solidFill>
                  <a:prstClr val="black"/>
                </a:solidFill>
                <a:latin typeface="Tahoma"/>
                <a:cs typeface="Tahoma"/>
              </a:endParaRPr>
            </a:p>
          </p:txBody>
        </p:sp>
        <p:sp>
          <p:nvSpPr>
            <p:cNvPr id="46" name="Rectangle 146"/>
            <p:cNvSpPr>
              <a:spLocks noChangeArrowheads="1"/>
            </p:cNvSpPr>
            <p:nvPr/>
          </p:nvSpPr>
          <p:spPr bwMode="auto">
            <a:xfrm>
              <a:off x="4153" y="3373"/>
              <a:ext cx="677"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Neutron decay</a:t>
              </a:r>
              <a:endParaRPr lang="en-GB" b="1">
                <a:solidFill>
                  <a:prstClr val="black"/>
                </a:solidFill>
                <a:latin typeface="Tahoma"/>
                <a:cs typeface="Tahoma"/>
              </a:endParaRPr>
            </a:p>
          </p:txBody>
        </p:sp>
        <p:sp>
          <p:nvSpPr>
            <p:cNvPr id="47" name="Rectangle 147"/>
            <p:cNvSpPr>
              <a:spLocks noChangeArrowheads="1"/>
            </p:cNvSpPr>
            <p:nvPr/>
          </p:nvSpPr>
          <p:spPr bwMode="auto">
            <a:xfrm>
              <a:off x="4739" y="3373"/>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48" name="Rectangle 148"/>
            <p:cNvSpPr>
              <a:spLocks noChangeArrowheads="1"/>
            </p:cNvSpPr>
            <p:nvPr/>
          </p:nvSpPr>
          <p:spPr bwMode="auto">
            <a:xfrm>
              <a:off x="4153" y="3473"/>
              <a:ext cx="816"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Beta radioactivity</a:t>
              </a:r>
              <a:endParaRPr lang="en-GB" b="1">
                <a:solidFill>
                  <a:prstClr val="black"/>
                </a:solidFill>
                <a:latin typeface="Tahoma"/>
                <a:cs typeface="Tahoma"/>
              </a:endParaRPr>
            </a:p>
          </p:txBody>
        </p:sp>
        <p:sp>
          <p:nvSpPr>
            <p:cNvPr id="49" name="Rectangle 149"/>
            <p:cNvSpPr>
              <a:spLocks noChangeArrowheads="1"/>
            </p:cNvSpPr>
            <p:nvPr/>
          </p:nvSpPr>
          <p:spPr bwMode="auto">
            <a:xfrm>
              <a:off x="4858" y="3473"/>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50" name="Rectangle 150"/>
            <p:cNvSpPr>
              <a:spLocks noChangeArrowheads="1"/>
            </p:cNvSpPr>
            <p:nvPr/>
          </p:nvSpPr>
          <p:spPr bwMode="auto">
            <a:xfrm>
              <a:off x="4153" y="3571"/>
              <a:ext cx="978"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Neutrino interactions</a:t>
              </a:r>
              <a:endParaRPr lang="en-GB" b="1">
                <a:solidFill>
                  <a:prstClr val="black"/>
                </a:solidFill>
                <a:latin typeface="Tahoma"/>
                <a:cs typeface="Tahoma"/>
              </a:endParaRPr>
            </a:p>
          </p:txBody>
        </p:sp>
        <p:sp>
          <p:nvSpPr>
            <p:cNvPr id="51" name="Rectangle 151"/>
            <p:cNvSpPr>
              <a:spLocks noChangeArrowheads="1"/>
            </p:cNvSpPr>
            <p:nvPr/>
          </p:nvSpPr>
          <p:spPr bwMode="auto">
            <a:xfrm>
              <a:off x="5003" y="3571"/>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52" name="Rectangle 152"/>
            <p:cNvSpPr>
              <a:spLocks noChangeArrowheads="1"/>
            </p:cNvSpPr>
            <p:nvPr/>
          </p:nvSpPr>
          <p:spPr bwMode="auto">
            <a:xfrm>
              <a:off x="4153" y="3670"/>
              <a:ext cx="852"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Burning of the sun</a:t>
              </a:r>
              <a:endParaRPr lang="en-GB" b="1">
                <a:solidFill>
                  <a:prstClr val="black"/>
                </a:solidFill>
                <a:latin typeface="Tahoma"/>
                <a:cs typeface="Tahoma"/>
              </a:endParaRPr>
            </a:p>
          </p:txBody>
        </p:sp>
        <p:sp>
          <p:nvSpPr>
            <p:cNvPr id="53" name="Rectangle 153"/>
            <p:cNvSpPr>
              <a:spLocks noChangeArrowheads="1"/>
            </p:cNvSpPr>
            <p:nvPr/>
          </p:nvSpPr>
          <p:spPr bwMode="auto">
            <a:xfrm>
              <a:off x="2316" y="546"/>
              <a:ext cx="1710" cy="71"/>
            </a:xfrm>
            <a:prstGeom prst="rect">
              <a:avLst/>
            </a:prstGeom>
            <a:solidFill>
              <a:srgbClr val="AA0008"/>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54" name="Rectangle 154"/>
            <p:cNvSpPr>
              <a:spLocks noChangeArrowheads="1"/>
            </p:cNvSpPr>
            <p:nvPr/>
          </p:nvSpPr>
          <p:spPr bwMode="auto">
            <a:xfrm>
              <a:off x="2315" y="2328"/>
              <a:ext cx="1711" cy="1550"/>
            </a:xfrm>
            <a:prstGeom prst="rect">
              <a:avLst/>
            </a:prstGeom>
            <a:noFill/>
            <a:ln w="11113">
              <a:solidFill>
                <a:srgbClr val="470F70"/>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55" name="Rectangle 155"/>
            <p:cNvSpPr>
              <a:spLocks noChangeArrowheads="1"/>
            </p:cNvSpPr>
            <p:nvPr/>
          </p:nvSpPr>
          <p:spPr bwMode="auto">
            <a:xfrm>
              <a:off x="4075" y="2328"/>
              <a:ext cx="1725" cy="1550"/>
            </a:xfrm>
            <a:prstGeom prst="rect">
              <a:avLst/>
            </a:prstGeom>
            <a:noFill/>
            <a:ln w="11113">
              <a:solidFill>
                <a:srgbClr val="002780"/>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56" name="Rectangle 156"/>
            <p:cNvSpPr>
              <a:spLocks noChangeArrowheads="1"/>
            </p:cNvSpPr>
            <p:nvPr/>
          </p:nvSpPr>
          <p:spPr bwMode="auto">
            <a:xfrm>
              <a:off x="2850" y="462"/>
              <a:ext cx="662" cy="182"/>
            </a:xfrm>
            <a:prstGeom prst="rect">
              <a:avLst/>
            </a:prstGeom>
            <a:solidFill>
              <a:srgbClr val="FFFFFF"/>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57" name="Rectangle 157"/>
            <p:cNvSpPr>
              <a:spLocks noChangeArrowheads="1"/>
            </p:cNvSpPr>
            <p:nvPr/>
          </p:nvSpPr>
          <p:spPr bwMode="auto">
            <a:xfrm>
              <a:off x="2960" y="481"/>
              <a:ext cx="331" cy="19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b="1" dirty="0">
                  <a:solidFill>
                    <a:srgbClr val="AA2E00"/>
                  </a:solidFill>
                  <a:latin typeface="Arial Narrow" pitchFamily="34" charset="0"/>
                  <a:cs typeface="Tahoma"/>
                </a:rPr>
                <a:t>Forte</a:t>
              </a:r>
              <a:endParaRPr lang="en-GB" b="1" dirty="0">
                <a:solidFill>
                  <a:prstClr val="black"/>
                </a:solidFill>
                <a:latin typeface="Arial Narrow" pitchFamily="34" charset="0"/>
                <a:cs typeface="Tahoma"/>
              </a:endParaRPr>
            </a:p>
          </p:txBody>
        </p:sp>
        <p:sp>
          <p:nvSpPr>
            <p:cNvPr id="58" name="Rectangle 158"/>
            <p:cNvSpPr>
              <a:spLocks noChangeArrowheads="1"/>
            </p:cNvSpPr>
            <p:nvPr/>
          </p:nvSpPr>
          <p:spPr bwMode="auto">
            <a:xfrm>
              <a:off x="4160" y="790"/>
              <a:ext cx="464" cy="15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600" b="1">
                  <a:solidFill>
                    <a:srgbClr val="000000"/>
                  </a:solidFill>
                  <a:latin typeface="Tahoma"/>
                  <a:cs typeface="Tahoma"/>
                </a:rPr>
                <a:t>Photon</a:t>
              </a:r>
              <a:endParaRPr lang="en-GB" b="1">
                <a:solidFill>
                  <a:prstClr val="black"/>
                </a:solidFill>
                <a:latin typeface="Tahoma"/>
                <a:cs typeface="Tahoma"/>
              </a:endParaRPr>
            </a:p>
          </p:txBody>
        </p:sp>
        <p:sp>
          <p:nvSpPr>
            <p:cNvPr id="59" name="Rectangle 159"/>
            <p:cNvSpPr>
              <a:spLocks noChangeArrowheads="1"/>
            </p:cNvSpPr>
            <p:nvPr/>
          </p:nvSpPr>
          <p:spPr bwMode="auto">
            <a:xfrm>
              <a:off x="4596" y="790"/>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60" name="Rectangle 160"/>
            <p:cNvSpPr>
              <a:spLocks noChangeArrowheads="1"/>
            </p:cNvSpPr>
            <p:nvPr/>
          </p:nvSpPr>
          <p:spPr bwMode="auto">
            <a:xfrm>
              <a:off x="4075" y="575"/>
              <a:ext cx="1725" cy="1541"/>
            </a:xfrm>
            <a:prstGeom prst="rect">
              <a:avLst/>
            </a:prstGeom>
            <a:noFill/>
            <a:ln w="11113">
              <a:solidFill>
                <a:srgbClr val="098A75"/>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61" name="Freeform 161"/>
            <p:cNvSpPr>
              <a:spLocks/>
            </p:cNvSpPr>
            <p:nvPr/>
          </p:nvSpPr>
          <p:spPr bwMode="auto">
            <a:xfrm>
              <a:off x="4073" y="546"/>
              <a:ext cx="1727" cy="78"/>
            </a:xfrm>
            <a:custGeom>
              <a:avLst/>
              <a:gdLst>
                <a:gd name="T0" fmla="*/ 0 w 1727"/>
                <a:gd name="T1" fmla="*/ 71 h 78"/>
                <a:gd name="T2" fmla="*/ 2 w 1727"/>
                <a:gd name="T3" fmla="*/ 0 h 78"/>
                <a:gd name="T4" fmla="*/ 1727 w 1727"/>
                <a:gd name="T5" fmla="*/ 7 h 78"/>
                <a:gd name="T6" fmla="*/ 1726 w 1727"/>
                <a:gd name="T7" fmla="*/ 78 h 78"/>
                <a:gd name="T8" fmla="*/ 0 w 1727"/>
                <a:gd name="T9" fmla="*/ 71 h 78"/>
                <a:gd name="T10" fmla="*/ 0 60000 65536"/>
                <a:gd name="T11" fmla="*/ 0 60000 65536"/>
                <a:gd name="T12" fmla="*/ 0 60000 65536"/>
                <a:gd name="T13" fmla="*/ 0 60000 65536"/>
                <a:gd name="T14" fmla="*/ 0 60000 65536"/>
                <a:gd name="T15" fmla="*/ 0 w 1727"/>
                <a:gd name="T16" fmla="*/ 0 h 78"/>
                <a:gd name="T17" fmla="*/ 1727 w 1727"/>
                <a:gd name="T18" fmla="*/ 78 h 78"/>
              </a:gdLst>
              <a:ahLst/>
              <a:cxnLst>
                <a:cxn ang="T10">
                  <a:pos x="T0" y="T1"/>
                </a:cxn>
                <a:cxn ang="T11">
                  <a:pos x="T2" y="T3"/>
                </a:cxn>
                <a:cxn ang="T12">
                  <a:pos x="T4" y="T5"/>
                </a:cxn>
                <a:cxn ang="T13">
                  <a:pos x="T6" y="T7"/>
                </a:cxn>
                <a:cxn ang="T14">
                  <a:pos x="T8" y="T9"/>
                </a:cxn>
              </a:cxnLst>
              <a:rect l="T15" t="T16" r="T17" b="T18"/>
              <a:pathLst>
                <a:path w="1727" h="78">
                  <a:moveTo>
                    <a:pt x="0" y="71"/>
                  </a:moveTo>
                  <a:lnTo>
                    <a:pt x="2" y="0"/>
                  </a:lnTo>
                  <a:lnTo>
                    <a:pt x="1727" y="7"/>
                  </a:lnTo>
                  <a:lnTo>
                    <a:pt x="1726" y="78"/>
                  </a:lnTo>
                  <a:lnTo>
                    <a:pt x="0" y="71"/>
                  </a:lnTo>
                  <a:close/>
                </a:path>
              </a:pathLst>
            </a:custGeom>
            <a:solidFill>
              <a:srgbClr val="098A75"/>
            </a:solidFill>
            <a:ln w="9525">
              <a:noFill/>
              <a:round/>
              <a:headEnd/>
              <a:tailEnd/>
            </a:ln>
          </p:spPr>
          <p:txBody>
            <a:bodyPr>
              <a:prstTxWarp prst="textNoShape">
                <a:avLst/>
              </a:prstTxWarp>
            </a:bodyPr>
            <a:lstStyle/>
            <a:p>
              <a:endParaRPr lang="en-GB" b="1">
                <a:solidFill>
                  <a:prstClr val="black"/>
                </a:solidFill>
                <a:latin typeface="Tahoma"/>
                <a:cs typeface="Tahoma"/>
              </a:endParaRPr>
            </a:p>
          </p:txBody>
        </p:sp>
        <p:sp>
          <p:nvSpPr>
            <p:cNvPr id="62" name="Rectangle 162"/>
            <p:cNvSpPr>
              <a:spLocks noChangeArrowheads="1"/>
            </p:cNvSpPr>
            <p:nvPr/>
          </p:nvSpPr>
          <p:spPr bwMode="auto">
            <a:xfrm>
              <a:off x="4286" y="504"/>
              <a:ext cx="1296" cy="182"/>
            </a:xfrm>
            <a:prstGeom prst="rect">
              <a:avLst/>
            </a:prstGeom>
            <a:solidFill>
              <a:srgbClr val="FFFFFF"/>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63" name="Rectangle 163"/>
            <p:cNvSpPr>
              <a:spLocks noChangeArrowheads="1"/>
            </p:cNvSpPr>
            <p:nvPr/>
          </p:nvSpPr>
          <p:spPr bwMode="auto">
            <a:xfrm>
              <a:off x="2316" y="2306"/>
              <a:ext cx="1710" cy="71"/>
            </a:xfrm>
            <a:prstGeom prst="rect">
              <a:avLst/>
            </a:prstGeom>
            <a:solidFill>
              <a:srgbClr val="7719BC"/>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64" name="Rectangle 164"/>
            <p:cNvSpPr>
              <a:spLocks noChangeArrowheads="1"/>
            </p:cNvSpPr>
            <p:nvPr/>
          </p:nvSpPr>
          <p:spPr bwMode="auto">
            <a:xfrm>
              <a:off x="2652" y="2244"/>
              <a:ext cx="1036" cy="182"/>
            </a:xfrm>
            <a:prstGeom prst="rect">
              <a:avLst/>
            </a:prstGeom>
            <a:solidFill>
              <a:srgbClr val="FFFFFF"/>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65" name="Rectangle 165"/>
            <p:cNvSpPr>
              <a:spLocks noChangeArrowheads="1"/>
            </p:cNvSpPr>
            <p:nvPr/>
          </p:nvSpPr>
          <p:spPr bwMode="auto">
            <a:xfrm>
              <a:off x="2768" y="2256"/>
              <a:ext cx="699" cy="19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b="1" dirty="0">
                  <a:solidFill>
                    <a:srgbClr val="470F70"/>
                  </a:solidFill>
                  <a:latin typeface="Arial Narrow" pitchFamily="34" charset="0"/>
                  <a:cs typeface="Tahoma"/>
                </a:rPr>
                <a:t>Gravitation</a:t>
              </a:r>
              <a:endParaRPr lang="en-GB" b="1" dirty="0">
                <a:solidFill>
                  <a:prstClr val="black"/>
                </a:solidFill>
                <a:latin typeface="Arial Narrow" pitchFamily="34" charset="0"/>
                <a:cs typeface="Tahoma"/>
              </a:endParaRPr>
            </a:p>
          </p:txBody>
        </p:sp>
        <p:sp>
          <p:nvSpPr>
            <p:cNvPr id="66" name="Rectangle 166"/>
            <p:cNvSpPr>
              <a:spLocks noChangeArrowheads="1"/>
            </p:cNvSpPr>
            <p:nvPr/>
          </p:nvSpPr>
          <p:spPr bwMode="auto">
            <a:xfrm>
              <a:off x="4075" y="2306"/>
              <a:ext cx="1725" cy="71"/>
            </a:xfrm>
            <a:prstGeom prst="rect">
              <a:avLst/>
            </a:prstGeom>
            <a:solidFill>
              <a:srgbClr val="0034AA"/>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67" name="Rectangle 167"/>
            <p:cNvSpPr>
              <a:spLocks noChangeArrowheads="1"/>
            </p:cNvSpPr>
            <p:nvPr/>
          </p:nvSpPr>
          <p:spPr bwMode="auto">
            <a:xfrm>
              <a:off x="4597" y="2221"/>
              <a:ext cx="698" cy="195"/>
            </a:xfrm>
            <a:prstGeom prst="rect">
              <a:avLst/>
            </a:prstGeom>
            <a:solidFill>
              <a:srgbClr val="FFFFFF"/>
            </a:solidFill>
            <a:ln w="9525">
              <a:noFill/>
              <a:miter lim="800000"/>
              <a:headEnd/>
              <a:tailEnd/>
            </a:ln>
          </p:spPr>
          <p:txBody>
            <a:bodyPr>
              <a:prstTxWarp prst="textNoShape">
                <a:avLst/>
              </a:prstTxWarp>
            </a:bodyPr>
            <a:lstStyle/>
            <a:p>
              <a:pPr algn="ctr"/>
              <a:r>
                <a:rPr lang="fr-FR" b="1" dirty="0">
                  <a:solidFill>
                    <a:srgbClr val="0000FF"/>
                  </a:solidFill>
                  <a:latin typeface="Arial Narrow" pitchFamily="34" charset="0"/>
                  <a:cs typeface="Tahoma"/>
                </a:rPr>
                <a:t>F</a:t>
              </a:r>
              <a:r>
                <a:rPr lang="fr-FR" b="1" dirty="0" smtClean="0">
                  <a:solidFill>
                    <a:srgbClr val="0000FF"/>
                  </a:solidFill>
                  <a:latin typeface="Arial Narrow" pitchFamily="34" charset="0"/>
                  <a:cs typeface="Tahoma"/>
                </a:rPr>
                <a:t>aible</a:t>
              </a:r>
              <a:endParaRPr lang="fr-FR" b="1" dirty="0">
                <a:solidFill>
                  <a:srgbClr val="0000FF"/>
                </a:solidFill>
                <a:latin typeface="Arial Narrow" pitchFamily="34" charset="0"/>
                <a:cs typeface="Tahoma"/>
              </a:endParaRPr>
            </a:p>
          </p:txBody>
        </p:sp>
        <p:sp>
          <p:nvSpPr>
            <p:cNvPr id="68" name="Rectangle 168"/>
            <p:cNvSpPr>
              <a:spLocks noChangeArrowheads="1"/>
            </p:cNvSpPr>
            <p:nvPr/>
          </p:nvSpPr>
          <p:spPr bwMode="auto">
            <a:xfrm>
              <a:off x="4715" y="2245"/>
              <a:ext cx="0" cy="178"/>
            </a:xfrm>
            <a:prstGeom prst="rect">
              <a:avLst/>
            </a:prstGeom>
            <a:noFill/>
            <a:ln w="9525">
              <a:noFill/>
              <a:miter lim="800000"/>
              <a:headEnd/>
              <a:tailEnd/>
            </a:ln>
          </p:spPr>
          <p:txBody>
            <a:bodyPr wrap="none" lIns="0" tIns="0" rIns="0" bIns="0">
              <a:prstTxWarp prst="textNoShape">
                <a:avLst/>
              </a:prstTxWarp>
              <a:spAutoFit/>
            </a:bodyPr>
            <a:lstStyle/>
            <a:p>
              <a:pPr eaLnBrk="0" hangingPunct="0"/>
              <a:endParaRPr lang="en-GB" b="1">
                <a:solidFill>
                  <a:prstClr val="black"/>
                </a:solidFill>
                <a:latin typeface="Tahoma"/>
                <a:cs typeface="Tahoma"/>
              </a:endParaRPr>
            </a:p>
          </p:txBody>
        </p:sp>
        <p:sp>
          <p:nvSpPr>
            <p:cNvPr id="69" name="Rectangle 169"/>
            <p:cNvSpPr>
              <a:spLocks noChangeArrowheads="1"/>
            </p:cNvSpPr>
            <p:nvPr/>
          </p:nvSpPr>
          <p:spPr bwMode="auto">
            <a:xfrm>
              <a:off x="2681" y="3936"/>
              <a:ext cx="1160" cy="4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500" b="1">
                  <a:solidFill>
                    <a:srgbClr val="717171"/>
                  </a:solidFill>
                  <a:latin typeface="Tahoma"/>
                  <a:cs typeface="Tahoma"/>
                </a:rPr>
                <a:t>The particle drawings are simple artistic representations</a:t>
              </a:r>
              <a:endParaRPr lang="en-GB" sz="500" b="1">
                <a:solidFill>
                  <a:prstClr val="black"/>
                </a:solidFill>
                <a:latin typeface="Tahoma"/>
                <a:cs typeface="Tahoma"/>
              </a:endParaRPr>
            </a:p>
          </p:txBody>
        </p:sp>
        <p:sp>
          <p:nvSpPr>
            <p:cNvPr id="70" name="Rectangle 170"/>
            <p:cNvSpPr>
              <a:spLocks noChangeArrowheads="1"/>
            </p:cNvSpPr>
            <p:nvPr/>
          </p:nvSpPr>
          <p:spPr bwMode="auto">
            <a:xfrm>
              <a:off x="4375" y="489"/>
              <a:ext cx="1193" cy="198"/>
            </a:xfrm>
            <a:prstGeom prst="rect">
              <a:avLst/>
            </a:prstGeom>
            <a:solidFill>
              <a:schemeClr val="bg1"/>
            </a:solidFill>
            <a:ln w="9525">
              <a:noFill/>
              <a:miter lim="800000"/>
              <a:headEnd/>
              <a:tailEnd/>
            </a:ln>
          </p:spPr>
          <p:txBody>
            <a:bodyPr wrap="none" lIns="0" tIns="0" rIns="0" bIns="0">
              <a:prstTxWarp prst="textNoShape">
                <a:avLst/>
              </a:prstTxWarp>
              <a:spAutoFit/>
            </a:bodyPr>
            <a:lstStyle/>
            <a:p>
              <a:pPr algn="ctr" eaLnBrk="0" hangingPunct="0"/>
              <a:r>
                <a:rPr lang="fr-FR" b="1" dirty="0">
                  <a:solidFill>
                    <a:srgbClr val="008077"/>
                  </a:solidFill>
                  <a:latin typeface="Arial Narrow" pitchFamily="34" charset="0"/>
                  <a:cs typeface="Tahoma"/>
                </a:rPr>
                <a:t>Electromagnétique</a:t>
              </a:r>
              <a:endParaRPr lang="fr-FR" b="1" dirty="0">
                <a:solidFill>
                  <a:prstClr val="black"/>
                </a:solidFill>
                <a:latin typeface="Arial Narrow" pitchFamily="34" charset="0"/>
                <a:cs typeface="Tahoma"/>
              </a:endParaRPr>
            </a:p>
          </p:txBody>
        </p:sp>
        <p:sp>
          <p:nvSpPr>
            <p:cNvPr id="71" name="Rectangle 171"/>
            <p:cNvSpPr>
              <a:spLocks noChangeArrowheads="1"/>
            </p:cNvSpPr>
            <p:nvPr/>
          </p:nvSpPr>
          <p:spPr bwMode="auto">
            <a:xfrm>
              <a:off x="481" y="546"/>
              <a:ext cx="1710" cy="71"/>
            </a:xfrm>
            <a:prstGeom prst="rect">
              <a:avLst/>
            </a:prstGeom>
            <a:solidFill>
              <a:srgbClr val="098A75"/>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72" name="Rectangle 172"/>
            <p:cNvSpPr>
              <a:spLocks noChangeArrowheads="1"/>
            </p:cNvSpPr>
            <p:nvPr/>
          </p:nvSpPr>
          <p:spPr bwMode="auto">
            <a:xfrm>
              <a:off x="696" y="881"/>
              <a:ext cx="158"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dirty="0">
                  <a:solidFill>
                    <a:srgbClr val="000000"/>
                  </a:solidFill>
                  <a:latin typeface="Arial Narrow" pitchFamily="34" charset="0"/>
                  <a:cs typeface="Tahoma"/>
                </a:rPr>
                <a:t>Tau</a:t>
              </a:r>
              <a:endParaRPr lang="en-GB" sz="1400" b="1" dirty="0">
                <a:solidFill>
                  <a:prstClr val="black"/>
                </a:solidFill>
                <a:latin typeface="Arial Narrow" pitchFamily="34" charset="0"/>
                <a:cs typeface="Tahoma"/>
              </a:endParaRPr>
            </a:p>
          </p:txBody>
        </p:sp>
        <p:sp>
          <p:nvSpPr>
            <p:cNvPr id="73" name="Rectangle 173"/>
            <p:cNvSpPr>
              <a:spLocks noChangeArrowheads="1"/>
            </p:cNvSpPr>
            <p:nvPr/>
          </p:nvSpPr>
          <p:spPr bwMode="auto">
            <a:xfrm>
              <a:off x="618" y="1297"/>
              <a:ext cx="247"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Muon</a:t>
              </a:r>
              <a:endParaRPr lang="en-GB" sz="1400" b="1">
                <a:solidFill>
                  <a:prstClr val="black"/>
                </a:solidFill>
                <a:latin typeface="Arial Narrow" pitchFamily="34" charset="0"/>
                <a:cs typeface="Tahoma"/>
              </a:endParaRPr>
            </a:p>
          </p:txBody>
        </p:sp>
        <p:sp>
          <p:nvSpPr>
            <p:cNvPr id="74" name="Rectangle 174"/>
            <p:cNvSpPr>
              <a:spLocks noChangeArrowheads="1"/>
            </p:cNvSpPr>
            <p:nvPr/>
          </p:nvSpPr>
          <p:spPr bwMode="auto">
            <a:xfrm>
              <a:off x="507" y="1712"/>
              <a:ext cx="372"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Electron</a:t>
              </a:r>
              <a:endParaRPr lang="en-GB" sz="1400" b="1">
                <a:solidFill>
                  <a:prstClr val="black"/>
                </a:solidFill>
                <a:latin typeface="Arial Narrow" pitchFamily="34" charset="0"/>
                <a:cs typeface="Tahoma"/>
              </a:endParaRPr>
            </a:p>
          </p:txBody>
        </p:sp>
        <p:sp>
          <p:nvSpPr>
            <p:cNvPr id="75" name="Rectangle 175"/>
            <p:cNvSpPr>
              <a:spLocks noChangeArrowheads="1"/>
            </p:cNvSpPr>
            <p:nvPr/>
          </p:nvSpPr>
          <p:spPr bwMode="auto">
            <a:xfrm>
              <a:off x="1800" y="859"/>
              <a:ext cx="158"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Tau</a:t>
              </a:r>
              <a:endParaRPr lang="en-GB" sz="1400" b="1">
                <a:solidFill>
                  <a:prstClr val="black"/>
                </a:solidFill>
                <a:latin typeface="Arial Narrow" pitchFamily="34" charset="0"/>
                <a:cs typeface="Tahoma"/>
              </a:endParaRPr>
            </a:p>
          </p:txBody>
        </p:sp>
        <p:sp>
          <p:nvSpPr>
            <p:cNvPr id="76" name="Rectangle 176"/>
            <p:cNvSpPr>
              <a:spLocks noChangeArrowheads="1"/>
            </p:cNvSpPr>
            <p:nvPr/>
          </p:nvSpPr>
          <p:spPr bwMode="auto">
            <a:xfrm>
              <a:off x="1800" y="945"/>
              <a:ext cx="382"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dirty="0">
                  <a:solidFill>
                    <a:srgbClr val="000000"/>
                  </a:solidFill>
                  <a:latin typeface="Arial Narrow" pitchFamily="34" charset="0"/>
                  <a:cs typeface="Tahoma"/>
                </a:rPr>
                <a:t>Neutrino</a:t>
              </a:r>
              <a:endParaRPr lang="en-GB" sz="1400" b="1" dirty="0">
                <a:solidFill>
                  <a:prstClr val="black"/>
                </a:solidFill>
                <a:latin typeface="Arial Narrow" pitchFamily="34" charset="0"/>
                <a:cs typeface="Tahoma"/>
              </a:endParaRPr>
            </a:p>
          </p:txBody>
        </p:sp>
        <p:sp>
          <p:nvSpPr>
            <p:cNvPr id="77" name="Rectangle 177"/>
            <p:cNvSpPr>
              <a:spLocks noChangeArrowheads="1"/>
            </p:cNvSpPr>
            <p:nvPr/>
          </p:nvSpPr>
          <p:spPr bwMode="auto">
            <a:xfrm>
              <a:off x="1800" y="1282"/>
              <a:ext cx="247"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Muon</a:t>
              </a:r>
              <a:endParaRPr lang="en-GB" sz="1400" b="1">
                <a:solidFill>
                  <a:prstClr val="black"/>
                </a:solidFill>
                <a:latin typeface="Arial Narrow" pitchFamily="34" charset="0"/>
                <a:cs typeface="Tahoma"/>
              </a:endParaRPr>
            </a:p>
          </p:txBody>
        </p:sp>
        <p:sp>
          <p:nvSpPr>
            <p:cNvPr id="78" name="Rectangle 178"/>
            <p:cNvSpPr>
              <a:spLocks noChangeArrowheads="1"/>
            </p:cNvSpPr>
            <p:nvPr/>
          </p:nvSpPr>
          <p:spPr bwMode="auto">
            <a:xfrm>
              <a:off x="1800" y="1367"/>
              <a:ext cx="382"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Neutrino</a:t>
              </a:r>
              <a:endParaRPr lang="en-GB" sz="1400" b="1">
                <a:solidFill>
                  <a:prstClr val="black"/>
                </a:solidFill>
                <a:latin typeface="Arial Narrow" pitchFamily="34" charset="0"/>
                <a:cs typeface="Tahoma"/>
              </a:endParaRPr>
            </a:p>
          </p:txBody>
        </p:sp>
        <p:sp>
          <p:nvSpPr>
            <p:cNvPr id="79" name="Rectangle 179"/>
            <p:cNvSpPr>
              <a:spLocks noChangeArrowheads="1"/>
            </p:cNvSpPr>
            <p:nvPr/>
          </p:nvSpPr>
          <p:spPr bwMode="auto">
            <a:xfrm>
              <a:off x="1800" y="1712"/>
              <a:ext cx="372"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dirty="0">
                  <a:solidFill>
                    <a:srgbClr val="000000"/>
                  </a:solidFill>
                  <a:latin typeface="Arial Narrow" pitchFamily="34" charset="0"/>
                  <a:cs typeface="Tahoma"/>
                </a:rPr>
                <a:t>Electron</a:t>
              </a:r>
              <a:endParaRPr lang="en-GB" sz="1400" b="1" dirty="0">
                <a:solidFill>
                  <a:prstClr val="black"/>
                </a:solidFill>
                <a:latin typeface="Arial Narrow" pitchFamily="34" charset="0"/>
                <a:cs typeface="Tahoma"/>
              </a:endParaRPr>
            </a:p>
          </p:txBody>
        </p:sp>
        <p:sp>
          <p:nvSpPr>
            <p:cNvPr id="80" name="Rectangle 180"/>
            <p:cNvSpPr>
              <a:spLocks noChangeArrowheads="1"/>
            </p:cNvSpPr>
            <p:nvPr/>
          </p:nvSpPr>
          <p:spPr bwMode="auto">
            <a:xfrm>
              <a:off x="1800" y="1798"/>
              <a:ext cx="382"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Neutrino</a:t>
              </a:r>
              <a:endParaRPr lang="en-GB" sz="1400" b="1">
                <a:solidFill>
                  <a:prstClr val="black"/>
                </a:solidFill>
                <a:latin typeface="Arial Narrow" pitchFamily="34" charset="0"/>
                <a:cs typeface="Tahoma"/>
              </a:endParaRPr>
            </a:p>
          </p:txBody>
        </p:sp>
        <p:sp>
          <p:nvSpPr>
            <p:cNvPr id="81" name="Rectangle 181"/>
            <p:cNvSpPr>
              <a:spLocks noChangeArrowheads="1"/>
            </p:cNvSpPr>
            <p:nvPr/>
          </p:nvSpPr>
          <p:spPr bwMode="auto">
            <a:xfrm>
              <a:off x="480" y="553"/>
              <a:ext cx="1718" cy="1556"/>
            </a:xfrm>
            <a:prstGeom prst="rect">
              <a:avLst/>
            </a:prstGeom>
            <a:noFill/>
            <a:ln w="11113">
              <a:solidFill>
                <a:srgbClr val="098A75"/>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82" name="Rectangle 182"/>
            <p:cNvSpPr>
              <a:spLocks noChangeArrowheads="1"/>
            </p:cNvSpPr>
            <p:nvPr/>
          </p:nvSpPr>
          <p:spPr bwMode="auto">
            <a:xfrm>
              <a:off x="960" y="480"/>
              <a:ext cx="720" cy="164"/>
            </a:xfrm>
            <a:prstGeom prst="rect">
              <a:avLst/>
            </a:prstGeom>
            <a:solidFill>
              <a:srgbClr val="FFFFFF"/>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83" name="Rectangle 183"/>
            <p:cNvSpPr>
              <a:spLocks noChangeArrowheads="1"/>
            </p:cNvSpPr>
            <p:nvPr/>
          </p:nvSpPr>
          <p:spPr bwMode="auto">
            <a:xfrm>
              <a:off x="1213" y="892"/>
              <a:ext cx="95"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-1</a:t>
              </a:r>
              <a:endParaRPr lang="en-GB" b="1">
                <a:solidFill>
                  <a:prstClr val="black"/>
                </a:solidFill>
                <a:latin typeface="Tahoma"/>
                <a:cs typeface="Tahoma"/>
              </a:endParaRPr>
            </a:p>
          </p:txBody>
        </p:sp>
        <p:sp>
          <p:nvSpPr>
            <p:cNvPr id="84" name="Rectangle 184"/>
            <p:cNvSpPr>
              <a:spLocks noChangeArrowheads="1"/>
            </p:cNvSpPr>
            <p:nvPr/>
          </p:nvSpPr>
          <p:spPr bwMode="auto">
            <a:xfrm>
              <a:off x="1213" y="1321"/>
              <a:ext cx="95"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-1</a:t>
              </a:r>
              <a:endParaRPr lang="en-GB" b="1">
                <a:solidFill>
                  <a:prstClr val="black"/>
                </a:solidFill>
                <a:latin typeface="Tahoma"/>
                <a:cs typeface="Tahoma"/>
              </a:endParaRPr>
            </a:p>
          </p:txBody>
        </p:sp>
        <p:sp>
          <p:nvSpPr>
            <p:cNvPr id="85" name="Rectangle 185"/>
            <p:cNvSpPr>
              <a:spLocks noChangeArrowheads="1"/>
            </p:cNvSpPr>
            <p:nvPr/>
          </p:nvSpPr>
          <p:spPr bwMode="auto">
            <a:xfrm>
              <a:off x="1198" y="1729"/>
              <a:ext cx="95"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-1</a:t>
              </a:r>
              <a:endParaRPr lang="en-GB" b="1">
                <a:solidFill>
                  <a:prstClr val="black"/>
                </a:solidFill>
                <a:latin typeface="Tahoma"/>
                <a:cs typeface="Tahoma"/>
              </a:endParaRPr>
            </a:p>
          </p:txBody>
        </p:sp>
        <p:sp>
          <p:nvSpPr>
            <p:cNvPr id="86" name="Rectangle 186"/>
            <p:cNvSpPr>
              <a:spLocks noChangeArrowheads="1"/>
            </p:cNvSpPr>
            <p:nvPr/>
          </p:nvSpPr>
          <p:spPr bwMode="auto">
            <a:xfrm>
              <a:off x="1403" y="899"/>
              <a:ext cx="57"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0</a:t>
              </a:r>
              <a:endParaRPr lang="en-GB" b="1">
                <a:solidFill>
                  <a:prstClr val="black"/>
                </a:solidFill>
                <a:latin typeface="Tahoma"/>
                <a:cs typeface="Tahoma"/>
              </a:endParaRPr>
            </a:p>
          </p:txBody>
        </p:sp>
        <p:sp>
          <p:nvSpPr>
            <p:cNvPr id="87" name="Rectangle 187"/>
            <p:cNvSpPr>
              <a:spLocks noChangeArrowheads="1"/>
            </p:cNvSpPr>
            <p:nvPr/>
          </p:nvSpPr>
          <p:spPr bwMode="auto">
            <a:xfrm>
              <a:off x="1403" y="1321"/>
              <a:ext cx="57"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0</a:t>
              </a:r>
              <a:endParaRPr lang="en-GB" b="1">
                <a:solidFill>
                  <a:prstClr val="black"/>
                </a:solidFill>
                <a:latin typeface="Tahoma"/>
                <a:cs typeface="Tahoma"/>
              </a:endParaRPr>
            </a:p>
          </p:txBody>
        </p:sp>
        <p:sp>
          <p:nvSpPr>
            <p:cNvPr id="88" name="Rectangle 188"/>
            <p:cNvSpPr>
              <a:spLocks noChangeArrowheads="1"/>
            </p:cNvSpPr>
            <p:nvPr/>
          </p:nvSpPr>
          <p:spPr bwMode="auto">
            <a:xfrm>
              <a:off x="1389" y="1729"/>
              <a:ext cx="57"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0</a:t>
              </a:r>
              <a:endParaRPr lang="en-GB" b="1">
                <a:solidFill>
                  <a:prstClr val="black"/>
                </a:solidFill>
                <a:latin typeface="Tahoma"/>
                <a:cs typeface="Tahoma"/>
              </a:endParaRPr>
            </a:p>
          </p:txBody>
        </p:sp>
        <p:sp>
          <p:nvSpPr>
            <p:cNvPr id="89" name="Rectangle 189"/>
            <p:cNvSpPr>
              <a:spLocks noChangeArrowheads="1"/>
            </p:cNvSpPr>
            <p:nvPr/>
          </p:nvSpPr>
          <p:spPr bwMode="auto">
            <a:xfrm>
              <a:off x="480" y="2326"/>
              <a:ext cx="1725" cy="1562"/>
            </a:xfrm>
            <a:prstGeom prst="rect">
              <a:avLst/>
            </a:prstGeom>
            <a:noFill/>
            <a:ln w="11113">
              <a:solidFill>
                <a:srgbClr val="550004"/>
              </a:solid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90" name="Rectangle 190"/>
            <p:cNvSpPr>
              <a:spLocks noChangeArrowheads="1"/>
            </p:cNvSpPr>
            <p:nvPr/>
          </p:nvSpPr>
          <p:spPr bwMode="auto">
            <a:xfrm>
              <a:off x="549" y="2641"/>
              <a:ext cx="325"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Bottom</a:t>
              </a:r>
              <a:endParaRPr lang="en-GB" sz="2800" b="1">
                <a:solidFill>
                  <a:prstClr val="black"/>
                </a:solidFill>
                <a:latin typeface="Arial Narrow" pitchFamily="34" charset="0"/>
                <a:cs typeface="Tahoma"/>
              </a:endParaRPr>
            </a:p>
          </p:txBody>
        </p:sp>
        <p:sp>
          <p:nvSpPr>
            <p:cNvPr id="91" name="Rectangle 191"/>
            <p:cNvSpPr>
              <a:spLocks noChangeArrowheads="1"/>
            </p:cNvSpPr>
            <p:nvPr/>
          </p:nvSpPr>
          <p:spPr bwMode="auto">
            <a:xfrm>
              <a:off x="534" y="3033"/>
              <a:ext cx="345"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Strange</a:t>
              </a:r>
              <a:endParaRPr lang="en-GB" sz="2800" b="1">
                <a:solidFill>
                  <a:prstClr val="black"/>
                </a:solidFill>
                <a:latin typeface="Arial Narrow" pitchFamily="34" charset="0"/>
                <a:cs typeface="Tahoma"/>
              </a:endParaRPr>
            </a:p>
          </p:txBody>
        </p:sp>
        <p:sp>
          <p:nvSpPr>
            <p:cNvPr id="92" name="Rectangle 192"/>
            <p:cNvSpPr>
              <a:spLocks noChangeArrowheads="1"/>
            </p:cNvSpPr>
            <p:nvPr/>
          </p:nvSpPr>
          <p:spPr bwMode="auto">
            <a:xfrm>
              <a:off x="612" y="3400"/>
              <a:ext cx="251"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Down</a:t>
              </a:r>
              <a:endParaRPr lang="en-GB" sz="2800" b="1">
                <a:solidFill>
                  <a:prstClr val="black"/>
                </a:solidFill>
                <a:latin typeface="Arial Narrow" pitchFamily="34" charset="0"/>
                <a:cs typeface="Tahoma"/>
              </a:endParaRPr>
            </a:p>
          </p:txBody>
        </p:sp>
        <p:sp>
          <p:nvSpPr>
            <p:cNvPr id="93" name="Rectangle 193"/>
            <p:cNvSpPr>
              <a:spLocks noChangeArrowheads="1"/>
            </p:cNvSpPr>
            <p:nvPr/>
          </p:nvSpPr>
          <p:spPr bwMode="auto">
            <a:xfrm>
              <a:off x="1800" y="2633"/>
              <a:ext cx="163"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dirty="0">
                  <a:solidFill>
                    <a:srgbClr val="000000"/>
                  </a:solidFill>
                  <a:latin typeface="Arial Narrow" pitchFamily="34" charset="0"/>
                  <a:cs typeface="Tahoma"/>
                </a:rPr>
                <a:t>Top</a:t>
              </a:r>
              <a:endParaRPr lang="en-GB" sz="2800" b="1" dirty="0">
                <a:solidFill>
                  <a:prstClr val="black"/>
                </a:solidFill>
                <a:latin typeface="Arial Narrow" pitchFamily="34" charset="0"/>
                <a:cs typeface="Tahoma"/>
              </a:endParaRPr>
            </a:p>
          </p:txBody>
        </p:sp>
        <p:sp>
          <p:nvSpPr>
            <p:cNvPr id="94" name="Rectangle 194"/>
            <p:cNvSpPr>
              <a:spLocks noChangeArrowheads="1"/>
            </p:cNvSpPr>
            <p:nvPr/>
          </p:nvSpPr>
          <p:spPr bwMode="auto">
            <a:xfrm>
              <a:off x="1800" y="3063"/>
              <a:ext cx="294"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Charm</a:t>
              </a:r>
              <a:endParaRPr lang="en-GB" sz="2800" b="1">
                <a:solidFill>
                  <a:prstClr val="black"/>
                </a:solidFill>
                <a:latin typeface="Arial Narrow" pitchFamily="34" charset="0"/>
                <a:cs typeface="Tahoma"/>
              </a:endParaRPr>
            </a:p>
          </p:txBody>
        </p:sp>
        <p:sp>
          <p:nvSpPr>
            <p:cNvPr id="95" name="Rectangle 195"/>
            <p:cNvSpPr>
              <a:spLocks noChangeArrowheads="1"/>
            </p:cNvSpPr>
            <p:nvPr/>
          </p:nvSpPr>
          <p:spPr bwMode="auto">
            <a:xfrm>
              <a:off x="1807" y="3444"/>
              <a:ext cx="123" cy="13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400" b="1">
                  <a:solidFill>
                    <a:srgbClr val="000000"/>
                  </a:solidFill>
                  <a:latin typeface="Arial Narrow" pitchFamily="34" charset="0"/>
                  <a:cs typeface="Tahoma"/>
                </a:rPr>
                <a:t>Up</a:t>
              </a:r>
              <a:endParaRPr lang="en-GB" sz="2800" b="1">
                <a:solidFill>
                  <a:prstClr val="black"/>
                </a:solidFill>
                <a:latin typeface="Arial Narrow" pitchFamily="34" charset="0"/>
                <a:cs typeface="Tahoma"/>
              </a:endParaRPr>
            </a:p>
          </p:txBody>
        </p:sp>
        <p:sp>
          <p:nvSpPr>
            <p:cNvPr id="96" name="Rectangle 196"/>
            <p:cNvSpPr>
              <a:spLocks noChangeArrowheads="1"/>
            </p:cNvSpPr>
            <p:nvPr/>
          </p:nvSpPr>
          <p:spPr bwMode="auto">
            <a:xfrm>
              <a:off x="481" y="2305"/>
              <a:ext cx="1726" cy="71"/>
            </a:xfrm>
            <a:prstGeom prst="rect">
              <a:avLst/>
            </a:prstGeom>
            <a:solidFill>
              <a:srgbClr val="800006"/>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97" name="Rectangle 197"/>
            <p:cNvSpPr>
              <a:spLocks noChangeArrowheads="1"/>
            </p:cNvSpPr>
            <p:nvPr/>
          </p:nvSpPr>
          <p:spPr bwMode="auto">
            <a:xfrm>
              <a:off x="1347" y="2677"/>
              <a:ext cx="164"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2/3</a:t>
              </a:r>
              <a:endParaRPr lang="en-GB" b="1">
                <a:solidFill>
                  <a:prstClr val="black"/>
                </a:solidFill>
                <a:latin typeface="Tahoma"/>
                <a:cs typeface="Tahoma"/>
              </a:endParaRPr>
            </a:p>
          </p:txBody>
        </p:sp>
        <p:sp>
          <p:nvSpPr>
            <p:cNvPr id="98" name="Rectangle 198"/>
            <p:cNvSpPr>
              <a:spLocks noChangeArrowheads="1"/>
            </p:cNvSpPr>
            <p:nvPr/>
          </p:nvSpPr>
          <p:spPr bwMode="auto">
            <a:xfrm>
              <a:off x="1347" y="3093"/>
              <a:ext cx="164"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2/3</a:t>
              </a:r>
              <a:endParaRPr lang="en-GB" b="1">
                <a:solidFill>
                  <a:prstClr val="black"/>
                </a:solidFill>
                <a:latin typeface="Tahoma"/>
                <a:cs typeface="Tahoma"/>
              </a:endParaRPr>
            </a:p>
          </p:txBody>
        </p:sp>
        <p:sp>
          <p:nvSpPr>
            <p:cNvPr id="99" name="Rectangle 199"/>
            <p:cNvSpPr>
              <a:spLocks noChangeArrowheads="1"/>
            </p:cNvSpPr>
            <p:nvPr/>
          </p:nvSpPr>
          <p:spPr bwMode="auto">
            <a:xfrm>
              <a:off x="1347" y="3480"/>
              <a:ext cx="164"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a:solidFill>
                    <a:srgbClr val="000000"/>
                  </a:solidFill>
                  <a:latin typeface="Tahoma"/>
                  <a:cs typeface="Tahoma"/>
                </a:rPr>
                <a:t>2/3</a:t>
              </a:r>
              <a:endParaRPr lang="en-GB" b="1">
                <a:solidFill>
                  <a:prstClr val="black"/>
                </a:solidFill>
                <a:latin typeface="Tahoma"/>
                <a:cs typeface="Tahoma"/>
              </a:endParaRPr>
            </a:p>
          </p:txBody>
        </p:sp>
        <p:sp>
          <p:nvSpPr>
            <p:cNvPr id="100" name="Rectangle 200"/>
            <p:cNvSpPr>
              <a:spLocks noChangeArrowheads="1"/>
            </p:cNvSpPr>
            <p:nvPr/>
          </p:nvSpPr>
          <p:spPr bwMode="auto">
            <a:xfrm>
              <a:off x="1142" y="2557"/>
              <a:ext cx="203"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dirty="0">
                  <a:solidFill>
                    <a:srgbClr val="000000"/>
                  </a:solidFill>
                  <a:latin typeface="Tahoma"/>
                  <a:cs typeface="Tahoma"/>
                </a:rPr>
                <a:t>-1/3</a:t>
              </a:r>
              <a:endParaRPr lang="en-GB" b="1" dirty="0">
                <a:solidFill>
                  <a:prstClr val="black"/>
                </a:solidFill>
                <a:latin typeface="Tahoma"/>
                <a:cs typeface="Tahoma"/>
              </a:endParaRPr>
            </a:p>
          </p:txBody>
        </p:sp>
        <p:sp>
          <p:nvSpPr>
            <p:cNvPr id="101" name="Rectangle 201"/>
            <p:cNvSpPr>
              <a:spLocks noChangeArrowheads="1"/>
            </p:cNvSpPr>
            <p:nvPr/>
          </p:nvSpPr>
          <p:spPr bwMode="auto">
            <a:xfrm>
              <a:off x="1142" y="2963"/>
              <a:ext cx="203"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dirty="0">
                  <a:solidFill>
                    <a:srgbClr val="000000"/>
                  </a:solidFill>
                  <a:latin typeface="Tahoma"/>
                  <a:cs typeface="Tahoma"/>
                </a:rPr>
                <a:t>-1/3</a:t>
              </a:r>
              <a:endParaRPr lang="en-GB" b="1" dirty="0">
                <a:solidFill>
                  <a:prstClr val="black"/>
                </a:solidFill>
                <a:latin typeface="Tahoma"/>
                <a:cs typeface="Tahoma"/>
              </a:endParaRPr>
            </a:p>
          </p:txBody>
        </p:sp>
        <p:sp>
          <p:nvSpPr>
            <p:cNvPr id="102" name="Rectangle 202"/>
            <p:cNvSpPr>
              <a:spLocks noChangeArrowheads="1"/>
            </p:cNvSpPr>
            <p:nvPr/>
          </p:nvSpPr>
          <p:spPr bwMode="auto">
            <a:xfrm>
              <a:off x="1142" y="3360"/>
              <a:ext cx="203" cy="10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1100" b="1" dirty="0">
                  <a:solidFill>
                    <a:srgbClr val="000000"/>
                  </a:solidFill>
                  <a:latin typeface="Tahoma"/>
                  <a:cs typeface="Tahoma"/>
                </a:rPr>
                <a:t>-1/3</a:t>
              </a:r>
              <a:endParaRPr lang="en-GB" b="1" dirty="0">
                <a:solidFill>
                  <a:prstClr val="black"/>
                </a:solidFill>
                <a:latin typeface="Tahoma"/>
                <a:cs typeface="Tahoma"/>
              </a:endParaRPr>
            </a:p>
          </p:txBody>
        </p:sp>
        <p:sp>
          <p:nvSpPr>
            <p:cNvPr id="103" name="Rectangle 203"/>
            <p:cNvSpPr>
              <a:spLocks noChangeArrowheads="1"/>
            </p:cNvSpPr>
            <p:nvPr/>
          </p:nvSpPr>
          <p:spPr bwMode="auto">
            <a:xfrm>
              <a:off x="769" y="3736"/>
              <a:ext cx="452" cy="8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900" b="1">
                  <a:solidFill>
                    <a:srgbClr val="000000"/>
                  </a:solidFill>
                  <a:latin typeface="Tahoma"/>
                  <a:cs typeface="Tahoma"/>
                </a:rPr>
                <a:t> each quark: </a:t>
              </a:r>
              <a:endParaRPr lang="en-GB" b="1">
                <a:solidFill>
                  <a:prstClr val="black"/>
                </a:solidFill>
                <a:latin typeface="Tahoma"/>
                <a:cs typeface="Tahoma"/>
              </a:endParaRPr>
            </a:p>
          </p:txBody>
        </p:sp>
        <p:sp>
          <p:nvSpPr>
            <p:cNvPr id="104" name="Rectangle 204"/>
            <p:cNvSpPr>
              <a:spLocks noChangeArrowheads="1"/>
            </p:cNvSpPr>
            <p:nvPr/>
          </p:nvSpPr>
          <p:spPr bwMode="auto">
            <a:xfrm>
              <a:off x="1169" y="3669"/>
              <a:ext cx="0" cy="19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2000" b="1">
                  <a:solidFill>
                    <a:srgbClr val="FF1923"/>
                  </a:solidFill>
                  <a:latin typeface="Tahoma"/>
                  <a:cs typeface="Tahoma"/>
                </a:rPr>
                <a:t> </a:t>
              </a:r>
              <a:endParaRPr lang="en-GB" b="1">
                <a:solidFill>
                  <a:prstClr val="black"/>
                </a:solidFill>
                <a:latin typeface="Tahoma"/>
                <a:cs typeface="Tahoma"/>
              </a:endParaRPr>
            </a:p>
          </p:txBody>
        </p:sp>
        <p:sp>
          <p:nvSpPr>
            <p:cNvPr id="105" name="Rectangle 205"/>
            <p:cNvSpPr>
              <a:spLocks noChangeArrowheads="1"/>
            </p:cNvSpPr>
            <p:nvPr/>
          </p:nvSpPr>
          <p:spPr bwMode="auto">
            <a:xfrm>
              <a:off x="1212" y="3736"/>
              <a:ext cx="74" cy="8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900" b="1">
                  <a:solidFill>
                    <a:srgbClr val="FF1923"/>
                  </a:solidFill>
                  <a:latin typeface="Tahoma"/>
                  <a:cs typeface="Tahoma"/>
                </a:rPr>
                <a:t> R</a:t>
              </a:r>
              <a:endParaRPr lang="en-GB" b="1">
                <a:solidFill>
                  <a:prstClr val="black"/>
                </a:solidFill>
                <a:latin typeface="Tahoma"/>
                <a:cs typeface="Tahoma"/>
              </a:endParaRPr>
            </a:p>
          </p:txBody>
        </p:sp>
        <p:sp>
          <p:nvSpPr>
            <p:cNvPr id="106" name="Rectangle 206"/>
            <p:cNvSpPr>
              <a:spLocks noChangeArrowheads="1"/>
            </p:cNvSpPr>
            <p:nvPr/>
          </p:nvSpPr>
          <p:spPr bwMode="auto">
            <a:xfrm>
              <a:off x="1281" y="3736"/>
              <a:ext cx="23" cy="8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900" b="1">
                  <a:solidFill>
                    <a:srgbClr val="000000"/>
                  </a:solidFill>
                  <a:latin typeface="Tahoma"/>
                  <a:cs typeface="Tahoma"/>
                </a:rPr>
                <a:t>,  </a:t>
              </a:r>
              <a:endParaRPr lang="en-GB" b="1">
                <a:solidFill>
                  <a:prstClr val="black"/>
                </a:solidFill>
                <a:latin typeface="Tahoma"/>
                <a:cs typeface="Tahoma"/>
              </a:endParaRPr>
            </a:p>
          </p:txBody>
        </p:sp>
        <p:sp>
          <p:nvSpPr>
            <p:cNvPr id="107" name="Rectangle 207"/>
            <p:cNvSpPr>
              <a:spLocks noChangeArrowheads="1"/>
            </p:cNvSpPr>
            <p:nvPr/>
          </p:nvSpPr>
          <p:spPr bwMode="auto">
            <a:xfrm>
              <a:off x="1338" y="3736"/>
              <a:ext cx="92" cy="8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900" b="1">
                  <a:solidFill>
                    <a:srgbClr val="0065FF"/>
                  </a:solidFill>
                  <a:latin typeface="Tahoma"/>
                  <a:cs typeface="Tahoma"/>
                </a:rPr>
                <a:t>  B</a:t>
              </a:r>
              <a:endParaRPr lang="en-GB" b="1">
                <a:solidFill>
                  <a:prstClr val="black"/>
                </a:solidFill>
                <a:latin typeface="Tahoma"/>
                <a:cs typeface="Tahoma"/>
              </a:endParaRPr>
            </a:p>
          </p:txBody>
        </p:sp>
        <p:sp>
          <p:nvSpPr>
            <p:cNvPr id="108" name="Rectangle 208"/>
            <p:cNvSpPr>
              <a:spLocks noChangeArrowheads="1"/>
            </p:cNvSpPr>
            <p:nvPr/>
          </p:nvSpPr>
          <p:spPr bwMode="auto">
            <a:xfrm>
              <a:off x="1423" y="3736"/>
              <a:ext cx="23" cy="8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900" b="1">
                  <a:solidFill>
                    <a:srgbClr val="000000"/>
                  </a:solidFill>
                  <a:latin typeface="Tahoma"/>
                  <a:cs typeface="Tahoma"/>
                </a:rPr>
                <a:t>, </a:t>
              </a:r>
              <a:endParaRPr lang="en-GB" b="1">
                <a:solidFill>
                  <a:prstClr val="black"/>
                </a:solidFill>
                <a:latin typeface="Tahoma"/>
                <a:cs typeface="Tahoma"/>
              </a:endParaRPr>
            </a:p>
          </p:txBody>
        </p:sp>
        <p:sp>
          <p:nvSpPr>
            <p:cNvPr id="109" name="Rectangle 209"/>
            <p:cNvSpPr>
              <a:spLocks noChangeArrowheads="1"/>
            </p:cNvSpPr>
            <p:nvPr/>
          </p:nvSpPr>
          <p:spPr bwMode="auto">
            <a:xfrm>
              <a:off x="1462" y="3736"/>
              <a:ext cx="118" cy="8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900" b="1">
                  <a:solidFill>
                    <a:srgbClr val="1CAA00"/>
                  </a:solidFill>
                  <a:latin typeface="Tahoma"/>
                  <a:cs typeface="Tahoma"/>
                </a:rPr>
                <a:t>   G</a:t>
              </a:r>
              <a:endParaRPr lang="en-GB" b="1">
                <a:solidFill>
                  <a:prstClr val="black"/>
                </a:solidFill>
                <a:latin typeface="Tahoma"/>
                <a:cs typeface="Tahoma"/>
              </a:endParaRPr>
            </a:p>
          </p:txBody>
        </p:sp>
        <p:sp>
          <p:nvSpPr>
            <p:cNvPr id="110" name="Rectangle 210"/>
            <p:cNvSpPr>
              <a:spLocks noChangeArrowheads="1"/>
            </p:cNvSpPr>
            <p:nvPr/>
          </p:nvSpPr>
          <p:spPr bwMode="auto">
            <a:xfrm>
              <a:off x="1573" y="3736"/>
              <a:ext cx="397" cy="8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900" b="1">
                  <a:solidFill>
                    <a:srgbClr val="000000"/>
                  </a:solidFill>
                  <a:latin typeface="Tahoma"/>
                  <a:cs typeface="Tahoma"/>
                </a:rPr>
                <a:t>   3 colours</a:t>
              </a:r>
              <a:endParaRPr lang="en-GB" b="1">
                <a:solidFill>
                  <a:prstClr val="black"/>
                </a:solidFill>
                <a:latin typeface="Tahoma"/>
                <a:cs typeface="Tahoma"/>
              </a:endParaRPr>
            </a:p>
          </p:txBody>
        </p:sp>
        <p:sp>
          <p:nvSpPr>
            <p:cNvPr id="111" name="Rectangle 211"/>
            <p:cNvSpPr>
              <a:spLocks noChangeArrowheads="1"/>
            </p:cNvSpPr>
            <p:nvPr/>
          </p:nvSpPr>
          <p:spPr bwMode="auto">
            <a:xfrm>
              <a:off x="1056" y="2248"/>
              <a:ext cx="624" cy="184"/>
            </a:xfrm>
            <a:prstGeom prst="rect">
              <a:avLst/>
            </a:prstGeom>
            <a:solidFill>
              <a:srgbClr val="FFFFFF"/>
            </a:solidFill>
            <a:ln w="9525">
              <a:noFill/>
              <a:miter lim="800000"/>
              <a:headEnd/>
              <a:tailEnd/>
            </a:ln>
          </p:spPr>
          <p:txBody>
            <a:bodyPr>
              <a:prstTxWarp prst="textNoShape">
                <a:avLst/>
              </a:prstTxWarp>
            </a:bodyPr>
            <a:lstStyle/>
            <a:p>
              <a:endParaRPr lang="fr-FR" b="1">
                <a:solidFill>
                  <a:prstClr val="black"/>
                </a:solidFill>
                <a:latin typeface="Tahoma"/>
                <a:cs typeface="Tahoma"/>
              </a:endParaRPr>
            </a:p>
          </p:txBody>
        </p:sp>
        <p:sp>
          <p:nvSpPr>
            <p:cNvPr id="112" name="Rectangle 212"/>
            <p:cNvSpPr>
              <a:spLocks noChangeArrowheads="1"/>
            </p:cNvSpPr>
            <p:nvPr/>
          </p:nvSpPr>
          <p:spPr bwMode="auto">
            <a:xfrm>
              <a:off x="1104" y="2229"/>
              <a:ext cx="456" cy="198"/>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b="1">
                  <a:solidFill>
                    <a:srgbClr val="800006"/>
                  </a:solidFill>
                  <a:latin typeface="Arial Narrow" pitchFamily="34" charset="0"/>
                  <a:cs typeface="Tahoma"/>
                </a:rPr>
                <a:t>Quarks</a:t>
              </a:r>
              <a:endParaRPr lang="en-GB" b="1">
                <a:solidFill>
                  <a:prstClr val="black"/>
                </a:solidFill>
                <a:latin typeface="Arial Narrow" pitchFamily="34" charset="0"/>
                <a:cs typeface="Tahoma"/>
              </a:endParaRPr>
            </a:p>
          </p:txBody>
        </p:sp>
        <p:sp>
          <p:nvSpPr>
            <p:cNvPr id="113" name="Rectangle 213"/>
            <p:cNvSpPr>
              <a:spLocks noChangeArrowheads="1"/>
            </p:cNvSpPr>
            <p:nvPr/>
          </p:nvSpPr>
          <p:spPr bwMode="auto">
            <a:xfrm>
              <a:off x="1056" y="2448"/>
              <a:ext cx="551" cy="8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900" b="1">
                  <a:solidFill>
                    <a:srgbClr val="555555"/>
                  </a:solidFill>
                  <a:latin typeface="Tahoma"/>
                  <a:cs typeface="Tahoma"/>
                </a:rPr>
                <a:t>Electric Charge</a:t>
              </a:r>
              <a:endParaRPr lang="en-GB" b="1">
                <a:solidFill>
                  <a:prstClr val="black"/>
                </a:solidFill>
                <a:latin typeface="Tahoma"/>
                <a:cs typeface="Tahoma"/>
              </a:endParaRPr>
            </a:p>
          </p:txBody>
        </p:sp>
        <p:sp>
          <p:nvSpPr>
            <p:cNvPr id="114" name="Rectangle 214"/>
            <p:cNvSpPr>
              <a:spLocks noChangeArrowheads="1"/>
            </p:cNvSpPr>
            <p:nvPr/>
          </p:nvSpPr>
          <p:spPr bwMode="auto">
            <a:xfrm>
              <a:off x="1035" y="481"/>
              <a:ext cx="645" cy="198"/>
            </a:xfrm>
            <a:prstGeom prst="rect">
              <a:avLst/>
            </a:prstGeom>
            <a:noFill/>
            <a:ln w="9525">
              <a:noFill/>
              <a:miter lim="800000"/>
              <a:headEnd/>
              <a:tailEnd/>
            </a:ln>
          </p:spPr>
          <p:txBody>
            <a:bodyPr wrap="square" lIns="0" tIns="0" rIns="0" bIns="0">
              <a:prstTxWarp prst="textNoShape">
                <a:avLst/>
              </a:prstTxWarp>
              <a:spAutoFit/>
            </a:bodyPr>
            <a:lstStyle/>
            <a:p>
              <a:pPr eaLnBrk="0" hangingPunct="0"/>
              <a:r>
                <a:rPr lang="en-GB" b="1" dirty="0">
                  <a:solidFill>
                    <a:srgbClr val="098A75"/>
                  </a:solidFill>
                  <a:latin typeface="Arial Narrow" pitchFamily="34" charset="0"/>
                  <a:cs typeface="Tahoma"/>
                </a:rPr>
                <a:t>Leptons</a:t>
              </a:r>
              <a:endParaRPr lang="en-GB" b="1" dirty="0">
                <a:solidFill>
                  <a:prstClr val="black"/>
                </a:solidFill>
                <a:latin typeface="Arial Narrow" pitchFamily="34" charset="0"/>
                <a:cs typeface="Tahoma"/>
              </a:endParaRPr>
            </a:p>
          </p:txBody>
        </p:sp>
        <p:sp>
          <p:nvSpPr>
            <p:cNvPr id="115" name="Rectangle 215"/>
            <p:cNvSpPr>
              <a:spLocks noChangeArrowheads="1"/>
            </p:cNvSpPr>
            <p:nvPr/>
          </p:nvSpPr>
          <p:spPr bwMode="auto">
            <a:xfrm>
              <a:off x="1104" y="720"/>
              <a:ext cx="551" cy="89"/>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GB" sz="900" b="1">
                  <a:solidFill>
                    <a:srgbClr val="555555"/>
                  </a:solidFill>
                  <a:latin typeface="Tahoma"/>
                  <a:cs typeface="Tahoma"/>
                </a:rPr>
                <a:t>Electric Charge</a:t>
              </a:r>
              <a:endParaRPr lang="en-GB" b="1">
                <a:solidFill>
                  <a:prstClr val="black"/>
                </a:solidFill>
                <a:latin typeface="Tahoma"/>
                <a:cs typeface="Tahoma"/>
              </a:endParaRPr>
            </a:p>
          </p:txBody>
        </p:sp>
      </p:grpSp>
      <p:cxnSp>
        <p:nvCxnSpPr>
          <p:cNvPr id="117" name="Connecteur droit 116"/>
          <p:cNvCxnSpPr>
            <a:cxnSpLocks noChangeShapeType="1"/>
          </p:cNvCxnSpPr>
          <p:nvPr/>
        </p:nvCxnSpPr>
        <p:spPr bwMode="auto">
          <a:xfrm rot="10800000" flipH="1" flipV="1">
            <a:off x="3228848" y="4253659"/>
            <a:ext cx="2712462" cy="2408642"/>
          </a:xfrm>
          <a:prstGeom prst="line">
            <a:avLst/>
          </a:prstGeom>
          <a:noFill/>
          <a:ln w="38100">
            <a:solidFill>
              <a:schemeClr val="tx1"/>
            </a:solidFill>
            <a:round/>
            <a:headEnd/>
            <a:tailEnd/>
          </a:ln>
        </p:spPr>
      </p:cxnSp>
      <p:cxnSp>
        <p:nvCxnSpPr>
          <p:cNvPr id="118" name="Connecteur droit 117"/>
          <p:cNvCxnSpPr>
            <a:cxnSpLocks noChangeShapeType="1"/>
          </p:cNvCxnSpPr>
          <p:nvPr/>
        </p:nvCxnSpPr>
        <p:spPr bwMode="auto">
          <a:xfrm flipV="1">
            <a:off x="3224395" y="4253659"/>
            <a:ext cx="2719078" cy="2369248"/>
          </a:xfrm>
          <a:prstGeom prst="line">
            <a:avLst/>
          </a:prstGeom>
          <a:noFill/>
          <a:ln w="38100">
            <a:solidFill>
              <a:schemeClr val="tx1"/>
            </a:solidFill>
            <a:round/>
            <a:headEnd/>
            <a:tailEnd/>
          </a:ln>
        </p:spPr>
      </p:cxnSp>
      <p:sp>
        <p:nvSpPr>
          <p:cNvPr id="119" name="ZoneTexte 118"/>
          <p:cNvSpPr txBox="1"/>
          <p:nvPr/>
        </p:nvSpPr>
        <p:spPr>
          <a:xfrm>
            <a:off x="395536" y="548680"/>
            <a:ext cx="2592288" cy="400110"/>
          </a:xfrm>
          <a:prstGeom prst="rect">
            <a:avLst/>
          </a:prstGeom>
          <a:noFill/>
        </p:spPr>
        <p:txBody>
          <a:bodyPr wrap="square" rtlCol="0">
            <a:spAutoFit/>
          </a:bodyPr>
          <a:lstStyle/>
          <a:p>
            <a:pPr algn="ctr"/>
            <a:r>
              <a:rPr lang="en-US" b="1" dirty="0" err="1" smtClean="0">
                <a:latin typeface="Arial Narrow" pitchFamily="34" charset="0"/>
              </a:rPr>
              <a:t>Matière</a:t>
            </a:r>
            <a:r>
              <a:rPr lang="en-US" b="1" dirty="0" smtClean="0">
                <a:latin typeface="Arial Narrow" pitchFamily="34" charset="0"/>
              </a:rPr>
              <a:t> = “</a:t>
            </a:r>
            <a:r>
              <a:rPr lang="en-US" b="1" dirty="0" err="1" smtClean="0">
                <a:latin typeface="Arial Narrow" pitchFamily="34" charset="0"/>
              </a:rPr>
              <a:t>briques</a:t>
            </a:r>
            <a:r>
              <a:rPr lang="en-US" b="1" dirty="0" smtClean="0">
                <a:latin typeface="Arial Narrow" pitchFamily="34" charset="0"/>
              </a:rPr>
              <a:t>”</a:t>
            </a:r>
            <a:endParaRPr lang="en-US" b="1" dirty="0">
              <a:latin typeface="Arial Narrow" pitchFamily="34" charset="0"/>
            </a:endParaRPr>
          </a:p>
        </p:txBody>
      </p:sp>
      <p:sp>
        <p:nvSpPr>
          <p:cNvPr id="120" name="ZoneTexte 119"/>
          <p:cNvSpPr txBox="1"/>
          <p:nvPr/>
        </p:nvSpPr>
        <p:spPr>
          <a:xfrm>
            <a:off x="3203848" y="548680"/>
            <a:ext cx="5544616" cy="400110"/>
          </a:xfrm>
          <a:prstGeom prst="rect">
            <a:avLst/>
          </a:prstGeom>
          <a:noFill/>
        </p:spPr>
        <p:txBody>
          <a:bodyPr wrap="square" rtlCol="0">
            <a:spAutoFit/>
          </a:bodyPr>
          <a:lstStyle/>
          <a:p>
            <a:pPr algn="ctr"/>
            <a:r>
              <a:rPr lang="en-US" b="1" dirty="0" smtClean="0">
                <a:latin typeface="Arial Narrow" pitchFamily="34" charset="0"/>
              </a:rPr>
              <a:t>Interactions = “</a:t>
            </a:r>
            <a:r>
              <a:rPr lang="en-US" b="1" dirty="0" err="1" smtClean="0">
                <a:latin typeface="Arial Narrow" pitchFamily="34" charset="0"/>
              </a:rPr>
              <a:t>ciment</a:t>
            </a:r>
            <a:r>
              <a:rPr lang="en-US" b="1" dirty="0" smtClean="0">
                <a:latin typeface="Arial Narrow" pitchFamily="34" charset="0"/>
              </a:rPr>
              <a:t>”</a:t>
            </a:r>
            <a:endParaRPr lang="en-US" b="1" dirty="0">
              <a:latin typeface="Arial Narrow" pitchFamily="34" charset="0"/>
            </a:endParaRPr>
          </a:p>
        </p:txBody>
      </p:sp>
      <p:sp>
        <p:nvSpPr>
          <p:cNvPr id="121" name="Accolade fermante 120"/>
          <p:cNvSpPr/>
          <p:nvPr/>
        </p:nvSpPr>
        <p:spPr bwMode="auto">
          <a:xfrm rot="-5400000">
            <a:off x="1421528" y="-204028"/>
            <a:ext cx="504000" cy="2700000"/>
          </a:xfrm>
          <a:prstGeom prst="rightBrace">
            <a:avLst/>
          </a:prstGeom>
          <a:noFill/>
          <a:ln w="222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22" name="Accolade fermante 121"/>
          <p:cNvSpPr/>
          <p:nvPr/>
        </p:nvSpPr>
        <p:spPr bwMode="auto">
          <a:xfrm rot="-5400000">
            <a:off x="5759856" y="-1575280"/>
            <a:ext cx="504000" cy="5472000"/>
          </a:xfrm>
          <a:prstGeom prst="rightBrace">
            <a:avLst/>
          </a:prstGeom>
          <a:noFill/>
          <a:ln w="2222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5057166" y="3068960"/>
            <a:ext cx="1834136" cy="2242492"/>
          </a:xfrm>
          <a:prstGeom prst="rect">
            <a:avLst/>
          </a:prstGeom>
          <a:noFill/>
          <a:ln w="9525">
            <a:noFill/>
            <a:miter lim="800000"/>
            <a:headEnd/>
            <a:tailEnd/>
          </a:ln>
        </p:spPr>
      </p:pic>
      <p:sp>
        <p:nvSpPr>
          <p:cNvPr id="2" name="Titre 1"/>
          <p:cNvSpPr>
            <a:spLocks noGrp="1"/>
          </p:cNvSpPr>
          <p:nvPr>
            <p:ph type="title"/>
          </p:nvPr>
        </p:nvSpPr>
        <p:spPr/>
        <p:txBody>
          <a:bodyPr/>
          <a:lstStyle/>
          <a:p>
            <a:r>
              <a:rPr lang="en-US" dirty="0" smtClean="0"/>
              <a:t>Interlude : Un monde de </a:t>
            </a:r>
            <a:r>
              <a:rPr lang="en-US" dirty="0" err="1" smtClean="0"/>
              <a:t>matière</a:t>
            </a:r>
            <a:r>
              <a:rPr lang="en-US" dirty="0" smtClean="0"/>
              <a:t>… et </a:t>
            </a:r>
            <a:r>
              <a:rPr lang="en-US" dirty="0" err="1" smtClean="0"/>
              <a:t>d’anti-matière</a:t>
            </a:r>
            <a:r>
              <a:rPr lang="en-US" dirty="0" smtClean="0"/>
              <a:t> !</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50</a:t>
            </a:fld>
            <a:endParaRPr lang="fr-FR"/>
          </a:p>
        </p:txBody>
      </p:sp>
      <p:sp>
        <p:nvSpPr>
          <p:cNvPr id="17" name="ZoneTexte 16"/>
          <p:cNvSpPr txBox="1"/>
          <p:nvPr/>
        </p:nvSpPr>
        <p:spPr>
          <a:xfrm>
            <a:off x="179512" y="764704"/>
            <a:ext cx="8496944" cy="1015663"/>
          </a:xfrm>
          <a:prstGeom prst="rect">
            <a:avLst/>
          </a:prstGeom>
          <a:noFill/>
        </p:spPr>
        <p:txBody>
          <a:bodyPr wrap="square" rtlCol="0">
            <a:spAutoFit/>
          </a:bodyPr>
          <a:lstStyle/>
          <a:p>
            <a:pPr>
              <a:buFont typeface="Wingdings" pitchFamily="2" charset="2"/>
              <a:buChar char="Ø"/>
            </a:pPr>
            <a:r>
              <a:rPr lang="en-US" b="1" dirty="0" smtClean="0">
                <a:solidFill>
                  <a:srgbClr val="008000"/>
                </a:solidFill>
                <a:latin typeface="Arial Narrow" pitchFamily="34" charset="0"/>
              </a:rPr>
              <a:t> </a:t>
            </a:r>
            <a:r>
              <a:rPr lang="en-US" b="1" dirty="0" err="1" smtClean="0">
                <a:solidFill>
                  <a:srgbClr val="008000"/>
                </a:solidFill>
                <a:latin typeface="Arial Narrow" pitchFamily="34" charset="0"/>
              </a:rPr>
              <a:t>Particule</a:t>
            </a:r>
            <a:r>
              <a:rPr lang="en-US" b="1" dirty="0" smtClean="0">
                <a:solidFill>
                  <a:srgbClr val="008000"/>
                </a:solidFill>
                <a:latin typeface="Arial Narrow" pitchFamily="34" charset="0"/>
              </a:rPr>
              <a:t> de </a:t>
            </a:r>
            <a:r>
              <a:rPr lang="en-US" b="1" dirty="0" err="1" smtClean="0">
                <a:solidFill>
                  <a:srgbClr val="008000"/>
                </a:solidFill>
                <a:latin typeface="Arial Narrow" pitchFamily="34" charset="0"/>
              </a:rPr>
              <a:t>matière</a:t>
            </a:r>
            <a:r>
              <a:rPr lang="en-US" b="1" dirty="0" smtClean="0">
                <a:solidFill>
                  <a:srgbClr val="008000"/>
                </a:solidFill>
                <a:latin typeface="Arial Narrow" pitchFamily="34" charset="0"/>
              </a:rPr>
              <a:t> </a:t>
            </a:r>
            <a:r>
              <a:rPr lang="en-US" b="1" dirty="0" smtClean="0">
                <a:solidFill>
                  <a:srgbClr val="008000"/>
                </a:solidFill>
                <a:latin typeface="Arial Narrow" pitchFamily="34" charset="0"/>
                <a:sym typeface="Symbol"/>
              </a:rPr>
              <a:t> (anti-) </a:t>
            </a:r>
            <a:r>
              <a:rPr lang="en-US" b="1" dirty="0" err="1" smtClean="0">
                <a:solidFill>
                  <a:srgbClr val="008000"/>
                </a:solidFill>
                <a:latin typeface="Arial Narrow" pitchFamily="34" charset="0"/>
                <a:sym typeface="Symbol"/>
              </a:rPr>
              <a:t>particule</a:t>
            </a:r>
            <a:r>
              <a:rPr lang="en-US" b="1" dirty="0" smtClean="0">
                <a:solidFill>
                  <a:srgbClr val="008000"/>
                </a:solidFill>
                <a:latin typeface="Arial Narrow" pitchFamily="34" charset="0"/>
                <a:sym typeface="Symbol"/>
              </a:rPr>
              <a:t> aux </a:t>
            </a:r>
            <a:r>
              <a:rPr lang="en-US" b="1" dirty="0" err="1" smtClean="0">
                <a:solidFill>
                  <a:srgbClr val="008000"/>
                </a:solidFill>
                <a:latin typeface="Arial Narrow" pitchFamily="34" charset="0"/>
                <a:sym typeface="Symbol"/>
              </a:rPr>
              <a:t>propriétés</a:t>
            </a:r>
            <a:r>
              <a:rPr lang="en-US" b="1" dirty="0" smtClean="0">
                <a:solidFill>
                  <a:srgbClr val="008000"/>
                </a:solidFill>
                <a:latin typeface="Arial Narrow" pitchFamily="34" charset="0"/>
                <a:sym typeface="Symbol"/>
              </a:rPr>
              <a:t> </a:t>
            </a:r>
            <a:r>
              <a:rPr lang="en-US" b="1" dirty="0" err="1" smtClean="0">
                <a:solidFill>
                  <a:srgbClr val="008000"/>
                </a:solidFill>
                <a:latin typeface="Arial Narrow" pitchFamily="34" charset="0"/>
                <a:sym typeface="Symbol"/>
              </a:rPr>
              <a:t>similaires</a:t>
            </a:r>
            <a:r>
              <a:rPr lang="en-US" b="1" dirty="0" smtClean="0">
                <a:solidFill>
                  <a:srgbClr val="008000"/>
                </a:solidFill>
                <a:latin typeface="Arial Narrow" pitchFamily="34" charset="0"/>
                <a:sym typeface="Symbol"/>
              </a:rPr>
              <a:t>, </a:t>
            </a:r>
            <a:r>
              <a:rPr lang="en-US" dirty="0" err="1" smtClean="0">
                <a:latin typeface="Arial Narrow" pitchFamily="34" charset="0"/>
                <a:sym typeface="Symbol"/>
              </a:rPr>
              <a:t>notamment</a:t>
            </a:r>
            <a:r>
              <a:rPr lang="en-US" dirty="0" smtClean="0">
                <a:latin typeface="Arial Narrow" pitchFamily="34" charset="0"/>
                <a:sym typeface="Symbol"/>
              </a:rPr>
              <a:t>:</a:t>
            </a:r>
          </a:p>
          <a:p>
            <a:pPr lvl="1">
              <a:buFont typeface="Wingdings" pitchFamily="2" charset="2"/>
              <a:buChar char="§"/>
            </a:pPr>
            <a:r>
              <a:rPr lang="en-US" dirty="0" smtClean="0">
                <a:latin typeface="Arial Narrow" pitchFamily="34" charset="0"/>
                <a:sym typeface="Symbol"/>
              </a:rPr>
              <a:t> </a:t>
            </a:r>
            <a:r>
              <a:rPr lang="en-US" dirty="0" err="1" smtClean="0">
                <a:latin typeface="Arial Narrow" pitchFamily="34" charset="0"/>
                <a:sym typeface="Symbol"/>
              </a:rPr>
              <a:t>même</a:t>
            </a:r>
            <a:r>
              <a:rPr lang="en-US" dirty="0" smtClean="0">
                <a:latin typeface="Arial Narrow" pitchFamily="34" charset="0"/>
                <a:sym typeface="Symbol"/>
              </a:rPr>
              <a:t> masse, sensible aux </a:t>
            </a:r>
            <a:r>
              <a:rPr lang="en-US" dirty="0" err="1" smtClean="0">
                <a:latin typeface="Arial Narrow" pitchFamily="34" charset="0"/>
                <a:sym typeface="Symbol"/>
              </a:rPr>
              <a:t>mêmes</a:t>
            </a:r>
            <a:r>
              <a:rPr lang="en-US" dirty="0" smtClean="0">
                <a:latin typeface="Arial Narrow" pitchFamily="34" charset="0"/>
                <a:sym typeface="Symbol"/>
              </a:rPr>
              <a:t> interactions…</a:t>
            </a:r>
          </a:p>
          <a:p>
            <a:pPr lvl="1">
              <a:buFont typeface="Wingdings" pitchFamily="2" charset="2"/>
              <a:buChar char="§"/>
            </a:pPr>
            <a:r>
              <a:rPr lang="en-US" b="1" dirty="0" smtClean="0">
                <a:latin typeface="Arial Narrow" pitchFamily="34" charset="0"/>
                <a:sym typeface="Symbol"/>
              </a:rPr>
              <a:t>… </a:t>
            </a:r>
            <a:r>
              <a:rPr lang="en-US" b="1" dirty="0" err="1" smtClean="0">
                <a:latin typeface="Arial Narrow" pitchFamily="34" charset="0"/>
                <a:sym typeface="Symbol"/>
              </a:rPr>
              <a:t>mais</a:t>
            </a:r>
            <a:r>
              <a:rPr lang="en-US" b="1" dirty="0" smtClean="0">
                <a:latin typeface="Arial Narrow" pitchFamily="34" charset="0"/>
                <a:sym typeface="Symbol"/>
              </a:rPr>
              <a:t> charge(s) </a:t>
            </a:r>
            <a:r>
              <a:rPr lang="en-US" b="1" dirty="0" err="1" smtClean="0">
                <a:latin typeface="Arial Narrow" pitchFamily="34" charset="0"/>
                <a:sym typeface="Symbol"/>
              </a:rPr>
              <a:t>opposée</a:t>
            </a:r>
            <a:r>
              <a:rPr lang="en-US" b="1" dirty="0" smtClean="0">
                <a:latin typeface="Arial Narrow" pitchFamily="34" charset="0"/>
                <a:sym typeface="Symbol"/>
              </a:rPr>
              <a:t>(s).</a:t>
            </a:r>
          </a:p>
        </p:txBody>
      </p:sp>
      <p:grpSp>
        <p:nvGrpSpPr>
          <p:cNvPr id="3" name="Group 899"/>
          <p:cNvGrpSpPr>
            <a:grpSpLocks/>
          </p:cNvGrpSpPr>
          <p:nvPr/>
        </p:nvGrpSpPr>
        <p:grpSpPr bwMode="auto">
          <a:xfrm>
            <a:off x="4355976" y="1564343"/>
            <a:ext cx="1120776" cy="1016000"/>
            <a:chOff x="3507" y="709"/>
            <a:chExt cx="706" cy="640"/>
          </a:xfrm>
        </p:grpSpPr>
        <p:sp>
          <p:nvSpPr>
            <p:cNvPr id="19" name="Oval 671"/>
            <p:cNvSpPr>
              <a:spLocks noChangeArrowheads="1"/>
            </p:cNvSpPr>
            <p:nvPr/>
          </p:nvSpPr>
          <p:spPr bwMode="auto">
            <a:xfrm>
              <a:off x="3814" y="709"/>
              <a:ext cx="276" cy="276"/>
            </a:xfrm>
            <a:prstGeom prst="ellipse">
              <a:avLst/>
            </a:prstGeom>
            <a:gradFill rotWithShape="1">
              <a:gsLst>
                <a:gs pos="0">
                  <a:srgbClr val="9900CC"/>
                </a:gs>
                <a:gs pos="100000">
                  <a:srgbClr val="FFFFFF">
                    <a:alpha val="0"/>
                  </a:srgbClr>
                </a:gs>
              </a:gsLst>
              <a:path path="shape">
                <a:fillToRect l="50000" t="50000" r="50000" b="50000"/>
              </a:path>
            </a:gradFill>
            <a:ln w="9525">
              <a:noFill/>
              <a:round/>
              <a:headEnd/>
              <a:tailEnd/>
            </a:ln>
          </p:spPr>
          <p:txBody>
            <a:bodyPr wrap="none" anchor="ctr"/>
            <a:lstStyle/>
            <a:p>
              <a:endParaRPr lang="fr-FR" sz="2000">
                <a:latin typeface="Arial Narrow" pitchFamily="34" charset="0"/>
              </a:endParaRPr>
            </a:p>
          </p:txBody>
        </p:sp>
        <p:sp>
          <p:nvSpPr>
            <p:cNvPr id="20" name="Text Box 896"/>
            <p:cNvSpPr txBox="1">
              <a:spLocks noChangeArrowheads="1"/>
            </p:cNvSpPr>
            <p:nvPr/>
          </p:nvSpPr>
          <p:spPr bwMode="auto">
            <a:xfrm>
              <a:off x="3507" y="981"/>
              <a:ext cx="706" cy="368"/>
            </a:xfrm>
            <a:prstGeom prst="rect">
              <a:avLst/>
            </a:prstGeom>
            <a:noFill/>
            <a:ln w="9525">
              <a:noFill/>
              <a:miter lim="800000"/>
              <a:headEnd/>
              <a:tailEnd/>
            </a:ln>
          </p:spPr>
          <p:txBody>
            <a:bodyPr wrap="none">
              <a:spAutoFit/>
            </a:bodyPr>
            <a:lstStyle/>
            <a:p>
              <a:r>
                <a:rPr lang="fr-FR" sz="1600" dirty="0">
                  <a:solidFill>
                    <a:srgbClr val="9933FF"/>
                  </a:solidFill>
                  <a:latin typeface="Arial Narrow" pitchFamily="34" charset="0"/>
                </a:rPr>
                <a:t>quark u</a:t>
              </a:r>
            </a:p>
            <a:p>
              <a:r>
                <a:rPr lang="fr-FR" sz="1600" dirty="0">
                  <a:solidFill>
                    <a:srgbClr val="9933FF"/>
                  </a:solidFill>
                  <a:latin typeface="Arial Narrow" pitchFamily="34" charset="0"/>
                </a:rPr>
                <a:t>charge + 2/3</a:t>
              </a:r>
            </a:p>
          </p:txBody>
        </p:sp>
      </p:grpSp>
      <p:sp>
        <p:nvSpPr>
          <p:cNvPr id="21" name="AutoShape 900"/>
          <p:cNvSpPr>
            <a:spLocks noChangeArrowheads="1"/>
          </p:cNvSpPr>
          <p:nvPr/>
        </p:nvSpPr>
        <p:spPr bwMode="auto">
          <a:xfrm>
            <a:off x="5719636" y="1662768"/>
            <a:ext cx="358775" cy="215900"/>
          </a:xfrm>
          <a:prstGeom prst="rightArrow">
            <a:avLst>
              <a:gd name="adj1" fmla="val 50000"/>
              <a:gd name="adj2" fmla="val 41544"/>
            </a:avLst>
          </a:prstGeom>
          <a:solidFill>
            <a:schemeClr val="accent1"/>
          </a:solidFill>
          <a:ln w="9525">
            <a:solidFill>
              <a:schemeClr val="tx1"/>
            </a:solidFill>
            <a:miter lim="800000"/>
            <a:headEnd/>
            <a:tailEnd/>
          </a:ln>
        </p:spPr>
        <p:txBody>
          <a:bodyPr wrap="none" anchor="ctr"/>
          <a:lstStyle/>
          <a:p>
            <a:endParaRPr lang="fr-FR"/>
          </a:p>
        </p:txBody>
      </p:sp>
      <p:grpSp>
        <p:nvGrpSpPr>
          <p:cNvPr id="5" name="Group 903"/>
          <p:cNvGrpSpPr>
            <a:grpSpLocks/>
          </p:cNvGrpSpPr>
          <p:nvPr/>
        </p:nvGrpSpPr>
        <p:grpSpPr bwMode="auto">
          <a:xfrm>
            <a:off x="6014911" y="1564343"/>
            <a:ext cx="1079500" cy="1016000"/>
            <a:chOff x="4552" y="709"/>
            <a:chExt cx="680" cy="640"/>
          </a:xfrm>
        </p:grpSpPr>
        <p:grpSp>
          <p:nvGrpSpPr>
            <p:cNvPr id="6" name="Group 898"/>
            <p:cNvGrpSpPr>
              <a:grpSpLocks/>
            </p:cNvGrpSpPr>
            <p:nvPr/>
          </p:nvGrpSpPr>
          <p:grpSpPr bwMode="auto">
            <a:xfrm>
              <a:off x="4552" y="709"/>
              <a:ext cx="680" cy="640"/>
              <a:chOff x="4552" y="709"/>
              <a:chExt cx="680" cy="640"/>
            </a:xfrm>
          </p:grpSpPr>
          <p:grpSp>
            <p:nvGrpSpPr>
              <p:cNvPr id="7" name="Group 880"/>
              <p:cNvGrpSpPr>
                <a:grpSpLocks/>
              </p:cNvGrpSpPr>
              <p:nvPr/>
            </p:nvGrpSpPr>
            <p:grpSpPr bwMode="auto">
              <a:xfrm>
                <a:off x="4854" y="709"/>
                <a:ext cx="276" cy="276"/>
                <a:chOff x="4967" y="2160"/>
                <a:chExt cx="276" cy="276"/>
              </a:xfrm>
            </p:grpSpPr>
            <p:sp>
              <p:nvSpPr>
                <p:cNvPr id="27" name="Oval 837"/>
                <p:cNvSpPr>
                  <a:spLocks noChangeArrowheads="1"/>
                </p:cNvSpPr>
                <p:nvPr/>
              </p:nvSpPr>
              <p:spPr bwMode="auto">
                <a:xfrm>
                  <a:off x="4967" y="2160"/>
                  <a:ext cx="276" cy="276"/>
                </a:xfrm>
                <a:prstGeom prst="ellipse">
                  <a:avLst/>
                </a:prstGeom>
                <a:gradFill rotWithShape="1">
                  <a:gsLst>
                    <a:gs pos="0">
                      <a:srgbClr val="9900CC"/>
                    </a:gs>
                    <a:gs pos="100000">
                      <a:srgbClr val="FFFFFF">
                        <a:alpha val="0"/>
                      </a:srgbClr>
                    </a:gs>
                  </a:gsLst>
                  <a:path path="shape">
                    <a:fillToRect l="50000" t="50000" r="50000" b="50000"/>
                  </a:path>
                </a:gradFill>
                <a:ln w="9525">
                  <a:noFill/>
                  <a:round/>
                  <a:headEnd/>
                  <a:tailEnd/>
                </a:ln>
              </p:spPr>
              <p:txBody>
                <a:bodyPr wrap="none" anchor="ctr"/>
                <a:lstStyle/>
                <a:p>
                  <a:endParaRPr lang="fr-FR" sz="2000">
                    <a:latin typeface="Arial Narrow" pitchFamily="34" charset="0"/>
                  </a:endParaRPr>
                </a:p>
              </p:txBody>
            </p:sp>
            <p:sp>
              <p:nvSpPr>
                <p:cNvPr id="28" name="Oval 871"/>
                <p:cNvSpPr>
                  <a:spLocks noChangeArrowheads="1"/>
                </p:cNvSpPr>
                <p:nvPr/>
              </p:nvSpPr>
              <p:spPr bwMode="auto">
                <a:xfrm>
                  <a:off x="5053" y="2243"/>
                  <a:ext cx="96" cy="102"/>
                </a:xfrm>
                <a:prstGeom prst="ellipse">
                  <a:avLst/>
                </a:prstGeom>
                <a:gradFill rotWithShape="1">
                  <a:gsLst>
                    <a:gs pos="0">
                      <a:schemeClr val="bg1"/>
                    </a:gs>
                    <a:gs pos="100000">
                      <a:schemeClr val="bg1">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fr-FR" sz="2000">
                    <a:latin typeface="Arial Narrow" pitchFamily="34" charset="0"/>
                  </a:endParaRPr>
                </a:p>
              </p:txBody>
            </p:sp>
          </p:grpSp>
          <p:sp>
            <p:nvSpPr>
              <p:cNvPr id="26" name="Text Box 897"/>
              <p:cNvSpPr txBox="1">
                <a:spLocks noChangeArrowheads="1"/>
              </p:cNvSpPr>
              <p:nvPr/>
            </p:nvSpPr>
            <p:spPr bwMode="auto">
              <a:xfrm>
                <a:off x="4552" y="981"/>
                <a:ext cx="680" cy="368"/>
              </a:xfrm>
              <a:prstGeom prst="rect">
                <a:avLst/>
              </a:prstGeom>
              <a:noFill/>
              <a:ln w="9525">
                <a:noFill/>
                <a:miter lim="800000"/>
                <a:headEnd/>
                <a:tailEnd/>
              </a:ln>
            </p:spPr>
            <p:txBody>
              <a:bodyPr wrap="none">
                <a:spAutoFit/>
              </a:bodyPr>
              <a:lstStyle/>
              <a:p>
                <a:r>
                  <a:rPr lang="fr-FR" sz="1600">
                    <a:solidFill>
                      <a:srgbClr val="9933FF"/>
                    </a:solidFill>
                    <a:latin typeface="Arial Narrow" pitchFamily="34" charset="0"/>
                  </a:rPr>
                  <a:t>antiquark u</a:t>
                </a:r>
              </a:p>
              <a:p>
                <a:r>
                  <a:rPr lang="fr-FR" sz="1600">
                    <a:solidFill>
                      <a:srgbClr val="9933FF"/>
                    </a:solidFill>
                    <a:latin typeface="Arial Narrow" pitchFamily="34" charset="0"/>
                  </a:rPr>
                  <a:t>charge - 2/3</a:t>
                </a:r>
              </a:p>
            </p:txBody>
          </p:sp>
        </p:grpSp>
        <p:sp>
          <p:nvSpPr>
            <p:cNvPr id="24" name="Text Box 902"/>
            <p:cNvSpPr txBox="1">
              <a:spLocks noChangeArrowheads="1"/>
            </p:cNvSpPr>
            <p:nvPr/>
          </p:nvSpPr>
          <p:spPr bwMode="auto">
            <a:xfrm>
              <a:off x="5012" y="909"/>
              <a:ext cx="152" cy="213"/>
            </a:xfrm>
            <a:prstGeom prst="rect">
              <a:avLst/>
            </a:prstGeom>
            <a:noFill/>
            <a:ln w="9525">
              <a:noFill/>
              <a:miter lim="800000"/>
              <a:headEnd/>
              <a:tailEnd/>
            </a:ln>
          </p:spPr>
          <p:txBody>
            <a:bodyPr wrap="none">
              <a:spAutoFit/>
            </a:bodyPr>
            <a:lstStyle/>
            <a:p>
              <a:r>
                <a:rPr lang="fr-FR" sz="1600" b="1" dirty="0">
                  <a:solidFill>
                    <a:srgbClr val="9933FF"/>
                  </a:solidFill>
                  <a:latin typeface="Arial Narrow" pitchFamily="34" charset="0"/>
                </a:rPr>
                <a:t>-</a:t>
              </a:r>
            </a:p>
          </p:txBody>
        </p:sp>
      </p:grpSp>
      <p:sp>
        <p:nvSpPr>
          <p:cNvPr id="29" name="ZoneTexte 28"/>
          <p:cNvSpPr txBox="1"/>
          <p:nvPr/>
        </p:nvSpPr>
        <p:spPr>
          <a:xfrm>
            <a:off x="179512" y="2708920"/>
            <a:ext cx="8712968" cy="400110"/>
          </a:xfrm>
          <a:prstGeom prst="rect">
            <a:avLst/>
          </a:prstGeom>
          <a:noFill/>
        </p:spPr>
        <p:txBody>
          <a:bodyPr wrap="square" rtlCol="0">
            <a:spAutoFit/>
          </a:bodyPr>
          <a:lstStyle/>
          <a:p>
            <a:pPr>
              <a:buFont typeface="Wingdings" pitchFamily="2" charset="2"/>
              <a:buChar char="Ø"/>
            </a:pPr>
            <a:r>
              <a:rPr lang="en-US" dirty="0" smtClean="0">
                <a:latin typeface="Arial Narrow" pitchFamily="34" charset="0"/>
              </a:rPr>
              <a:t> Anti-</a:t>
            </a:r>
            <a:r>
              <a:rPr lang="en-US" dirty="0" err="1" smtClean="0">
                <a:latin typeface="Arial Narrow" pitchFamily="34" charset="0"/>
              </a:rPr>
              <a:t>électron</a:t>
            </a:r>
            <a:r>
              <a:rPr lang="en-US" dirty="0" smtClean="0">
                <a:latin typeface="Arial Narrow" pitchFamily="34" charset="0"/>
              </a:rPr>
              <a:t> (</a:t>
            </a:r>
            <a:r>
              <a:rPr lang="en-US" dirty="0" err="1" smtClean="0">
                <a:latin typeface="Arial Narrow" pitchFamily="34" charset="0"/>
              </a:rPr>
              <a:t>ou</a:t>
            </a:r>
            <a:r>
              <a:rPr lang="en-US" dirty="0" smtClean="0">
                <a:latin typeface="Arial Narrow" pitchFamily="34" charset="0"/>
              </a:rPr>
              <a:t> “positron”) </a:t>
            </a:r>
            <a:r>
              <a:rPr lang="en-US" dirty="0" err="1" smtClean="0">
                <a:latin typeface="Arial Narrow" pitchFamily="34" charset="0"/>
              </a:rPr>
              <a:t>découvert</a:t>
            </a:r>
            <a:r>
              <a:rPr lang="en-US" dirty="0" smtClean="0">
                <a:latin typeface="Arial Narrow" pitchFamily="34" charset="0"/>
              </a:rPr>
              <a:t> en 1932 (et </a:t>
            </a:r>
            <a:r>
              <a:rPr lang="en-US" dirty="0" err="1" smtClean="0">
                <a:latin typeface="Arial Narrow" pitchFamily="34" charset="0"/>
              </a:rPr>
              <a:t>prédit</a:t>
            </a:r>
            <a:r>
              <a:rPr lang="en-US" dirty="0" smtClean="0">
                <a:latin typeface="Arial Narrow" pitchFamily="34" charset="0"/>
              </a:rPr>
              <a:t> </a:t>
            </a:r>
            <a:r>
              <a:rPr lang="en-US" dirty="0" err="1" smtClean="0">
                <a:latin typeface="Arial Narrow" pitchFamily="34" charset="0"/>
              </a:rPr>
              <a:t>dès</a:t>
            </a:r>
            <a:r>
              <a:rPr lang="en-US" dirty="0" smtClean="0">
                <a:latin typeface="Arial Narrow" pitchFamily="34" charset="0"/>
              </a:rPr>
              <a:t> 1928 par P.A.M. Dirac)</a:t>
            </a:r>
            <a:endParaRPr lang="en-US" dirty="0">
              <a:latin typeface="Arial Narrow" pitchFamily="34" charset="0"/>
            </a:endParaRPr>
          </a:p>
        </p:txBody>
      </p:sp>
      <p:sp>
        <p:nvSpPr>
          <p:cNvPr id="30" name="Rectangle 29"/>
          <p:cNvSpPr/>
          <p:nvPr/>
        </p:nvSpPr>
        <p:spPr>
          <a:xfrm>
            <a:off x="1754526" y="4582869"/>
            <a:ext cx="2810386" cy="646331"/>
          </a:xfrm>
          <a:prstGeom prst="rect">
            <a:avLst/>
          </a:prstGeom>
        </p:spPr>
        <p:txBody>
          <a:bodyPr wrap="none">
            <a:spAutoFit/>
          </a:bodyPr>
          <a:lstStyle/>
          <a:p>
            <a:pPr algn="ctr"/>
            <a:r>
              <a:rPr lang="fr-FR" sz="1800" dirty="0" smtClean="0">
                <a:latin typeface="Arial Narrow" pitchFamily="34" charset="0"/>
              </a:rPr>
              <a:t>C. D. Anderson</a:t>
            </a:r>
          </a:p>
          <a:p>
            <a:pPr algn="ctr"/>
            <a:r>
              <a:rPr lang="fr-FR" sz="1800" dirty="0" smtClean="0">
                <a:latin typeface="Arial Narrow" pitchFamily="34" charset="0"/>
              </a:rPr>
              <a:t>(Prix Nobel  de Physique 1936)</a:t>
            </a:r>
            <a:endParaRPr lang="fr-FR" sz="1800" dirty="0">
              <a:latin typeface="Arial Narrow" pitchFamily="34" charset="0"/>
            </a:endParaRPr>
          </a:p>
        </p:txBody>
      </p:sp>
      <p:pic>
        <p:nvPicPr>
          <p:cNvPr id="31" name="Picture 14" descr="Carl David Anderson"/>
          <p:cNvPicPr>
            <a:picLocks noChangeAspect="1" noChangeArrowheads="1"/>
          </p:cNvPicPr>
          <p:nvPr/>
        </p:nvPicPr>
        <p:blipFill>
          <a:blip r:embed="rId3" cstate="print"/>
          <a:srcRect/>
          <a:stretch>
            <a:fillRect/>
          </a:stretch>
        </p:blipFill>
        <p:spPr bwMode="auto">
          <a:xfrm>
            <a:off x="2695947" y="3356992"/>
            <a:ext cx="867017" cy="1210334"/>
          </a:xfrm>
          <a:prstGeom prst="rect">
            <a:avLst/>
          </a:prstGeom>
          <a:noFill/>
        </p:spPr>
      </p:pic>
      <p:sp>
        <p:nvSpPr>
          <p:cNvPr id="32" name="ZoneTexte 31"/>
          <p:cNvSpPr txBox="1"/>
          <p:nvPr/>
        </p:nvSpPr>
        <p:spPr>
          <a:xfrm>
            <a:off x="251520" y="5877272"/>
            <a:ext cx="7272808" cy="707886"/>
          </a:xfrm>
          <a:prstGeom prst="rect">
            <a:avLst/>
          </a:prstGeom>
          <a:noFill/>
        </p:spPr>
        <p:txBody>
          <a:bodyPr wrap="square" rtlCol="0">
            <a:spAutoFit/>
          </a:bodyPr>
          <a:lstStyle/>
          <a:p>
            <a:pPr>
              <a:buFont typeface="Wingdings" pitchFamily="2" charset="2"/>
              <a:buChar char="Ø"/>
            </a:pPr>
            <a:r>
              <a:rPr lang="en-US" dirty="0" smtClean="0">
                <a:latin typeface="Arial Narrow" pitchFamily="34" charset="0"/>
              </a:rPr>
              <a:t> </a:t>
            </a:r>
            <a:r>
              <a:rPr lang="en-US" dirty="0" err="1" smtClean="0">
                <a:latin typeface="Arial Narrow" pitchFamily="34" charset="0"/>
              </a:rPr>
              <a:t>Lorsque</a:t>
            </a:r>
            <a:r>
              <a:rPr lang="en-US" dirty="0" smtClean="0">
                <a:latin typeface="Arial Narrow" pitchFamily="34" charset="0"/>
              </a:rPr>
              <a:t> </a:t>
            </a:r>
            <a:r>
              <a:rPr lang="en-US" dirty="0" err="1" smtClean="0">
                <a:latin typeface="Arial Narrow" pitchFamily="34" charset="0"/>
              </a:rPr>
              <a:t>matière</a:t>
            </a:r>
            <a:r>
              <a:rPr lang="en-US" dirty="0" smtClean="0">
                <a:latin typeface="Arial Narrow" pitchFamily="34" charset="0"/>
              </a:rPr>
              <a:t> et anti-</a:t>
            </a:r>
            <a:r>
              <a:rPr lang="en-US" dirty="0" err="1" smtClean="0">
                <a:latin typeface="Arial Narrow" pitchFamily="34" charset="0"/>
              </a:rPr>
              <a:t>matière</a:t>
            </a:r>
            <a:r>
              <a:rPr lang="en-US" dirty="0" smtClean="0">
                <a:latin typeface="Arial Narrow" pitchFamily="34" charset="0"/>
              </a:rPr>
              <a:t> se </a:t>
            </a:r>
            <a:r>
              <a:rPr lang="en-US" dirty="0" err="1" smtClean="0">
                <a:latin typeface="Arial Narrow" pitchFamily="34" charset="0"/>
              </a:rPr>
              <a:t>rencontrent</a:t>
            </a:r>
            <a:r>
              <a:rPr lang="en-US" dirty="0" smtClean="0">
                <a:latin typeface="Arial Narrow" pitchFamily="34" charset="0"/>
              </a:rPr>
              <a:t>… </a:t>
            </a:r>
            <a:br>
              <a:rPr lang="en-US" dirty="0" smtClean="0">
                <a:latin typeface="Arial Narrow" pitchFamily="34" charset="0"/>
              </a:rPr>
            </a:br>
            <a:r>
              <a:rPr lang="en-US" dirty="0" smtClean="0">
                <a:latin typeface="Arial Narrow" pitchFamily="34" charset="0"/>
              </a:rPr>
              <a:t>    … </a:t>
            </a:r>
            <a:r>
              <a:rPr lang="en-US" dirty="0" err="1" smtClean="0">
                <a:latin typeface="Arial Narrow" pitchFamily="34" charset="0"/>
              </a:rPr>
              <a:t>ils</a:t>
            </a:r>
            <a:r>
              <a:rPr lang="en-US" dirty="0" smtClean="0">
                <a:latin typeface="Arial Narrow" pitchFamily="34" charset="0"/>
              </a:rPr>
              <a:t> </a:t>
            </a:r>
            <a:r>
              <a:rPr lang="en-US" dirty="0" err="1" smtClean="0">
                <a:latin typeface="Arial Narrow" pitchFamily="34" charset="0"/>
              </a:rPr>
              <a:t>s’annihilent</a:t>
            </a:r>
            <a:r>
              <a:rPr lang="en-US" dirty="0" smtClean="0">
                <a:latin typeface="Arial Narrow" pitchFamily="34" charset="0"/>
              </a:rPr>
              <a:t> !</a:t>
            </a:r>
            <a:endParaRPr lang="en-US" dirty="0">
              <a:latin typeface="Arial Narrow" pitchFamily="34" charset="0"/>
            </a:endParaRPr>
          </a:p>
        </p:txBody>
      </p:sp>
      <p:grpSp>
        <p:nvGrpSpPr>
          <p:cNvPr id="8" name="Group 888"/>
          <p:cNvGrpSpPr>
            <a:grpSpLocks/>
          </p:cNvGrpSpPr>
          <p:nvPr/>
        </p:nvGrpSpPr>
        <p:grpSpPr bwMode="auto">
          <a:xfrm rot="629026">
            <a:off x="6478112" y="5554423"/>
            <a:ext cx="2157413" cy="1362075"/>
            <a:chOff x="3288" y="1888"/>
            <a:chExt cx="1359" cy="858"/>
          </a:xfrm>
        </p:grpSpPr>
        <p:sp>
          <p:nvSpPr>
            <p:cNvPr id="34" name="Oval 673"/>
            <p:cNvSpPr>
              <a:spLocks noChangeArrowheads="1"/>
            </p:cNvSpPr>
            <p:nvPr/>
          </p:nvSpPr>
          <p:spPr bwMode="auto">
            <a:xfrm>
              <a:off x="4087" y="1888"/>
              <a:ext cx="276" cy="276"/>
            </a:xfrm>
            <a:prstGeom prst="ellipse">
              <a:avLst/>
            </a:prstGeom>
            <a:gradFill rotWithShape="1">
              <a:gsLst>
                <a:gs pos="0">
                  <a:srgbClr val="0066FF"/>
                </a:gs>
                <a:gs pos="100000">
                  <a:srgbClr val="FFFFFF">
                    <a:alpha val="0"/>
                  </a:srgbClr>
                </a:gs>
              </a:gsLst>
              <a:path path="shape">
                <a:fillToRect l="50000" t="50000" r="50000" b="50000"/>
              </a:path>
            </a:gradFill>
            <a:ln w="9525">
              <a:noFill/>
              <a:round/>
              <a:headEnd/>
              <a:tailEnd/>
            </a:ln>
          </p:spPr>
          <p:txBody>
            <a:bodyPr wrap="none" anchor="ctr"/>
            <a:lstStyle/>
            <a:p>
              <a:endParaRPr lang="fr-FR"/>
            </a:p>
          </p:txBody>
        </p:sp>
        <p:grpSp>
          <p:nvGrpSpPr>
            <p:cNvPr id="9" name="Group 786"/>
            <p:cNvGrpSpPr>
              <a:grpSpLocks/>
            </p:cNvGrpSpPr>
            <p:nvPr/>
          </p:nvGrpSpPr>
          <p:grpSpPr bwMode="auto">
            <a:xfrm>
              <a:off x="3570" y="2470"/>
              <a:ext cx="276" cy="276"/>
              <a:chOff x="3157" y="2031"/>
              <a:chExt cx="276" cy="276"/>
            </a:xfrm>
          </p:grpSpPr>
          <p:sp>
            <p:nvSpPr>
              <p:cNvPr id="40" name="Oval 784"/>
              <p:cNvSpPr>
                <a:spLocks noChangeArrowheads="1"/>
              </p:cNvSpPr>
              <p:nvPr/>
            </p:nvSpPr>
            <p:spPr bwMode="auto">
              <a:xfrm>
                <a:off x="3157" y="2031"/>
                <a:ext cx="276" cy="276"/>
              </a:xfrm>
              <a:prstGeom prst="ellipse">
                <a:avLst/>
              </a:prstGeom>
              <a:gradFill rotWithShape="1">
                <a:gsLst>
                  <a:gs pos="0">
                    <a:srgbClr val="0066FF"/>
                  </a:gs>
                  <a:gs pos="100000">
                    <a:srgbClr val="FFFFFF">
                      <a:alpha val="0"/>
                    </a:srgbClr>
                  </a:gs>
                </a:gsLst>
                <a:path path="shape">
                  <a:fillToRect l="50000" t="50000" r="50000" b="50000"/>
                </a:path>
              </a:gradFill>
              <a:ln w="9525">
                <a:noFill/>
                <a:round/>
                <a:headEnd/>
                <a:tailEnd/>
              </a:ln>
            </p:spPr>
            <p:txBody>
              <a:bodyPr wrap="none" anchor="ctr"/>
              <a:lstStyle/>
              <a:p>
                <a:endParaRPr lang="fr-FR"/>
              </a:p>
            </p:txBody>
          </p:sp>
          <p:sp>
            <p:nvSpPr>
              <p:cNvPr id="41" name="Oval 785"/>
              <p:cNvSpPr>
                <a:spLocks noChangeArrowheads="1"/>
              </p:cNvSpPr>
              <p:nvPr/>
            </p:nvSpPr>
            <p:spPr bwMode="auto">
              <a:xfrm>
                <a:off x="3231" y="2102"/>
                <a:ext cx="96" cy="102"/>
              </a:xfrm>
              <a:prstGeom prst="ellipse">
                <a:avLst/>
              </a:prstGeom>
              <a:gradFill rotWithShape="1">
                <a:gsLst>
                  <a:gs pos="0">
                    <a:schemeClr val="bg1"/>
                  </a:gs>
                  <a:gs pos="100000">
                    <a:schemeClr val="bg1">
                      <a:gamma/>
                      <a:tint val="0"/>
                      <a:invGamma/>
                      <a:alpha val="0"/>
                    </a:schemeClr>
                  </a:gs>
                </a:gsLst>
                <a:path path="shape">
                  <a:fillToRect l="50000" t="50000" r="50000" b="50000"/>
                </a:path>
              </a:gradFill>
              <a:ln w="9525">
                <a:noFill/>
                <a:round/>
                <a:headEnd/>
                <a:tailEnd/>
              </a:ln>
              <a:effectLst/>
            </p:spPr>
            <p:txBody>
              <a:bodyPr wrap="none" anchor="ctr"/>
              <a:lstStyle/>
              <a:p>
                <a:pPr>
                  <a:defRPr/>
                </a:pPr>
                <a:endParaRPr lang="fr-FR"/>
              </a:p>
            </p:txBody>
          </p:sp>
        </p:grpSp>
        <p:sp>
          <p:nvSpPr>
            <p:cNvPr id="36" name="AutoShape 883"/>
            <p:cNvSpPr>
              <a:spLocks noChangeArrowheads="1"/>
            </p:cNvSpPr>
            <p:nvPr/>
          </p:nvSpPr>
          <p:spPr bwMode="auto">
            <a:xfrm flipH="1" flipV="1">
              <a:off x="3967" y="2323"/>
              <a:ext cx="680" cy="272"/>
            </a:xfrm>
            <a:prstGeom prst="lightningBolt">
              <a:avLst/>
            </a:prstGeom>
            <a:gradFill rotWithShape="1">
              <a:gsLst>
                <a:gs pos="0">
                  <a:srgbClr val="FFCC00"/>
                </a:gs>
                <a:gs pos="100000">
                  <a:srgbClr val="FFFFFF">
                    <a:alpha val="0"/>
                  </a:srgbClr>
                </a:gs>
              </a:gsLst>
              <a:path path="rect">
                <a:fillToRect l="50000" t="50000" r="50000" b="50000"/>
              </a:path>
            </a:gradFill>
            <a:ln w="9525">
              <a:noFill/>
              <a:miter lim="800000"/>
              <a:headEnd/>
              <a:tailEnd/>
            </a:ln>
          </p:spPr>
          <p:txBody>
            <a:bodyPr wrap="none" anchor="ctr"/>
            <a:lstStyle/>
            <a:p>
              <a:endParaRPr lang="fr-FR"/>
            </a:p>
          </p:txBody>
        </p:sp>
        <p:sp>
          <p:nvSpPr>
            <p:cNvPr id="37" name="AutoShape 884"/>
            <p:cNvSpPr>
              <a:spLocks noChangeArrowheads="1"/>
            </p:cNvSpPr>
            <p:nvPr/>
          </p:nvSpPr>
          <p:spPr bwMode="auto">
            <a:xfrm>
              <a:off x="3288" y="2049"/>
              <a:ext cx="680" cy="272"/>
            </a:xfrm>
            <a:prstGeom prst="lightningBolt">
              <a:avLst/>
            </a:prstGeom>
            <a:gradFill rotWithShape="1">
              <a:gsLst>
                <a:gs pos="0">
                  <a:srgbClr val="FFCC00"/>
                </a:gs>
                <a:gs pos="100000">
                  <a:srgbClr val="FFFFFF">
                    <a:alpha val="0"/>
                  </a:srgbClr>
                </a:gs>
              </a:gsLst>
              <a:path path="rect">
                <a:fillToRect l="50000" t="50000" r="50000" b="50000"/>
              </a:path>
            </a:gradFill>
            <a:ln w="9525">
              <a:noFill/>
              <a:miter lim="800000"/>
              <a:headEnd/>
              <a:tailEnd/>
            </a:ln>
          </p:spPr>
          <p:txBody>
            <a:bodyPr wrap="none" anchor="ctr"/>
            <a:lstStyle/>
            <a:p>
              <a:endParaRPr lang="fr-FR"/>
            </a:p>
          </p:txBody>
        </p:sp>
        <p:sp>
          <p:nvSpPr>
            <p:cNvPr id="38" name="Line 885"/>
            <p:cNvSpPr>
              <a:spLocks noChangeShapeType="1"/>
            </p:cNvSpPr>
            <p:nvPr/>
          </p:nvSpPr>
          <p:spPr bwMode="auto">
            <a:xfrm flipH="1">
              <a:off x="3972" y="2119"/>
              <a:ext cx="177" cy="195"/>
            </a:xfrm>
            <a:prstGeom prst="line">
              <a:avLst/>
            </a:prstGeom>
            <a:noFill/>
            <a:ln w="38100">
              <a:solidFill>
                <a:srgbClr val="0066FF"/>
              </a:solidFill>
              <a:round/>
              <a:headEnd/>
              <a:tailEnd type="triangle" w="med" len="med"/>
            </a:ln>
          </p:spPr>
          <p:txBody>
            <a:bodyPr/>
            <a:lstStyle/>
            <a:p>
              <a:endParaRPr lang="fr-FR"/>
            </a:p>
          </p:txBody>
        </p:sp>
        <p:sp>
          <p:nvSpPr>
            <p:cNvPr id="39" name="Line 886"/>
            <p:cNvSpPr>
              <a:spLocks noChangeShapeType="1"/>
            </p:cNvSpPr>
            <p:nvPr/>
          </p:nvSpPr>
          <p:spPr bwMode="auto">
            <a:xfrm flipV="1">
              <a:off x="3781" y="2328"/>
              <a:ext cx="177" cy="195"/>
            </a:xfrm>
            <a:prstGeom prst="line">
              <a:avLst/>
            </a:prstGeom>
            <a:noFill/>
            <a:ln w="38100">
              <a:solidFill>
                <a:srgbClr val="0066FF"/>
              </a:solidFill>
              <a:round/>
              <a:headEnd/>
              <a:tailEnd type="triangle" w="med" len="med"/>
            </a:ln>
          </p:spPr>
          <p:txBody>
            <a:bodyPr/>
            <a:lstStyle/>
            <a:p>
              <a:endParaRPr lang="fr-FR"/>
            </a:p>
          </p:txBody>
        </p:sp>
      </p:grpSp>
      <p:sp>
        <p:nvSpPr>
          <p:cNvPr id="42" name="ZoneTexte 41"/>
          <p:cNvSpPr txBox="1"/>
          <p:nvPr/>
        </p:nvSpPr>
        <p:spPr>
          <a:xfrm>
            <a:off x="6516216" y="6413266"/>
            <a:ext cx="504056" cy="400110"/>
          </a:xfrm>
          <a:prstGeom prst="rect">
            <a:avLst/>
          </a:prstGeom>
          <a:noFill/>
        </p:spPr>
        <p:txBody>
          <a:bodyPr wrap="square" rtlCol="0">
            <a:spAutoFit/>
          </a:bodyPr>
          <a:lstStyle/>
          <a:p>
            <a:r>
              <a:rPr lang="en-US" dirty="0" smtClean="0">
                <a:latin typeface="Arial Narrow" pitchFamily="34" charset="0"/>
              </a:rPr>
              <a:t>e+</a:t>
            </a:r>
            <a:endParaRPr lang="en-US" dirty="0">
              <a:latin typeface="Arial Narrow" pitchFamily="34" charset="0"/>
            </a:endParaRPr>
          </a:p>
        </p:txBody>
      </p:sp>
      <p:sp>
        <p:nvSpPr>
          <p:cNvPr id="43" name="ZoneTexte 42"/>
          <p:cNvSpPr txBox="1"/>
          <p:nvPr/>
        </p:nvSpPr>
        <p:spPr>
          <a:xfrm>
            <a:off x="8172400" y="5445224"/>
            <a:ext cx="504056" cy="400110"/>
          </a:xfrm>
          <a:prstGeom prst="rect">
            <a:avLst/>
          </a:prstGeom>
          <a:noFill/>
        </p:spPr>
        <p:txBody>
          <a:bodyPr wrap="square" rtlCol="0">
            <a:spAutoFit/>
          </a:bodyPr>
          <a:lstStyle/>
          <a:p>
            <a:r>
              <a:rPr lang="en-US" dirty="0" smtClean="0">
                <a:latin typeface="Arial Narrow" pitchFamily="34" charset="0"/>
              </a:rPr>
              <a:t>e-</a:t>
            </a:r>
            <a:endParaRPr lang="en-US" dirty="0">
              <a:latin typeface="Arial Narrow" pitchFamily="34" charset="0"/>
            </a:endParaRPr>
          </a:p>
        </p:txBody>
      </p:sp>
      <p:cxnSp>
        <p:nvCxnSpPr>
          <p:cNvPr id="44" name="Connecteur droit avec flèche 43"/>
          <p:cNvCxnSpPr/>
          <p:nvPr/>
        </p:nvCxnSpPr>
        <p:spPr>
          <a:xfrm flipV="1">
            <a:off x="5118720" y="5057048"/>
            <a:ext cx="389384" cy="4320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5" name="ZoneTexte 44"/>
          <p:cNvSpPr txBox="1"/>
          <p:nvPr/>
        </p:nvSpPr>
        <p:spPr>
          <a:xfrm>
            <a:off x="6839944" y="4046984"/>
            <a:ext cx="1289135" cy="307777"/>
          </a:xfrm>
          <a:prstGeom prst="rect">
            <a:avLst/>
          </a:prstGeom>
          <a:noFill/>
        </p:spPr>
        <p:txBody>
          <a:bodyPr wrap="none" rtlCol="0">
            <a:spAutoFit/>
          </a:bodyPr>
          <a:lstStyle/>
          <a:p>
            <a:r>
              <a:rPr lang="fr-FR" sz="1400" dirty="0" smtClean="0">
                <a:latin typeface="Arial Narrow" pitchFamily="34" charset="0"/>
              </a:rPr>
              <a:t>Plaque de plomb</a:t>
            </a:r>
            <a:endParaRPr lang="fr-FR" sz="1400" dirty="0">
              <a:latin typeface="Arial Narrow" pitchFamily="34" charset="0"/>
            </a:endParaRPr>
          </a:p>
        </p:txBody>
      </p:sp>
      <p:grpSp>
        <p:nvGrpSpPr>
          <p:cNvPr id="10" name="Grouper 20"/>
          <p:cNvGrpSpPr>
            <a:grpSpLocks noChangeAspect="1"/>
          </p:cNvGrpSpPr>
          <p:nvPr/>
        </p:nvGrpSpPr>
        <p:grpSpPr>
          <a:xfrm>
            <a:off x="6012160" y="4509120"/>
            <a:ext cx="182880" cy="182880"/>
            <a:chOff x="6019800" y="5410200"/>
            <a:chExt cx="457200" cy="457200"/>
          </a:xfrm>
        </p:grpSpPr>
        <p:sp>
          <p:nvSpPr>
            <p:cNvPr id="47" name="Ellipse 46"/>
            <p:cNvSpPr/>
            <p:nvPr/>
          </p:nvSpPr>
          <p:spPr>
            <a:xfrm>
              <a:off x="6019800" y="5410200"/>
              <a:ext cx="457200" cy="457200"/>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cxnSp>
          <p:nvCxnSpPr>
            <p:cNvPr id="48" name="Connecteur droit 47"/>
            <p:cNvCxnSpPr>
              <a:stCxn id="47" idx="1"/>
            </p:cNvCxnSpPr>
            <p:nvPr/>
          </p:nvCxnSpPr>
          <p:spPr>
            <a:xfrm rot="16200000" flipH="1">
              <a:off x="6086754" y="5477155"/>
              <a:ext cx="314045" cy="3140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Connecteur droit 48"/>
            <p:cNvCxnSpPr>
              <a:endCxn id="47" idx="7"/>
            </p:cNvCxnSpPr>
            <p:nvPr/>
          </p:nvCxnSpPr>
          <p:spPr>
            <a:xfrm rot="5400000" flipH="1" flipV="1">
              <a:off x="6096000" y="5477156"/>
              <a:ext cx="314045" cy="3140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0" name="ZoneTexte 49"/>
          <p:cNvSpPr txBox="1"/>
          <p:nvPr/>
        </p:nvSpPr>
        <p:spPr>
          <a:xfrm>
            <a:off x="6228184" y="4437112"/>
            <a:ext cx="1470274" cy="307777"/>
          </a:xfrm>
          <a:prstGeom prst="rect">
            <a:avLst/>
          </a:prstGeom>
          <a:noFill/>
        </p:spPr>
        <p:txBody>
          <a:bodyPr wrap="none" rtlCol="0">
            <a:spAutoFit/>
          </a:bodyPr>
          <a:lstStyle/>
          <a:p>
            <a:r>
              <a:rPr lang="fr-FR" sz="1400" dirty="0" smtClean="0">
                <a:latin typeface="Arial Narrow" pitchFamily="34" charset="0"/>
              </a:rPr>
              <a:t>Champ magnétique</a:t>
            </a:r>
            <a:endParaRPr lang="fr-FR" sz="14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86018"/>
                                        </p:tgtEl>
                                        <p:attrNameLst>
                                          <p:attrName>style.visibility</p:attrName>
                                        </p:attrNameLst>
                                      </p:cBhvr>
                                      <p:to>
                                        <p:strVal val="visible"/>
                                      </p:to>
                                    </p:set>
                                    <p:animEffect transition="in" filter="checkerboard(across)">
                                      <p:cBhvr>
                                        <p:cTn id="21" dur="500"/>
                                        <p:tgtEl>
                                          <p:spTgt spid="8601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heckerboard(across)">
                                      <p:cBhvr>
                                        <p:cTn id="24" dur="500"/>
                                        <p:tgtEl>
                                          <p:spTgt spid="2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heckerboard(across)">
                                      <p:cBhvr>
                                        <p:cTn id="27" dur="500"/>
                                        <p:tgtEl>
                                          <p:spTgt spid="30"/>
                                        </p:tgtEl>
                                      </p:cBhvr>
                                    </p:animEffect>
                                  </p:childTnLst>
                                </p:cTn>
                              </p:par>
                              <p:par>
                                <p:cTn id="28" presetID="5"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checkerboard(across)">
                                      <p:cBhvr>
                                        <p:cTn id="30" dur="500"/>
                                        <p:tgtEl>
                                          <p:spTgt spid="31"/>
                                        </p:tgtEl>
                                      </p:cBhvr>
                                    </p:animEffect>
                                  </p:childTnLst>
                                </p:cTn>
                              </p:par>
                              <p:par>
                                <p:cTn id="31" presetID="5" presetClass="entr" presetSubtype="1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heckerboard(across)">
                                      <p:cBhvr>
                                        <p:cTn id="33" dur="500"/>
                                        <p:tgtEl>
                                          <p:spTgt spid="44"/>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heckerboard(across)">
                                      <p:cBhvr>
                                        <p:cTn id="36" dur="500"/>
                                        <p:tgtEl>
                                          <p:spTgt spid="45"/>
                                        </p:tgtEl>
                                      </p:cBhvr>
                                    </p:animEffect>
                                  </p:childTnLst>
                                </p:cTn>
                              </p:par>
                              <p:par>
                                <p:cTn id="37" presetID="5" presetClass="entr" presetSubtype="1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checkerboard(across)">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checkerboard(across)">
                                      <p:cBhvr>
                                        <p:cTn id="47" dur="500"/>
                                        <p:tgtEl>
                                          <p:spTgt spid="3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checkerboard(across)">
                                      <p:cBhvr>
                                        <p:cTn id="50" dur="500"/>
                                        <p:tgtEl>
                                          <p:spTgt spid="42"/>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checkerboard(across)">
                                      <p:cBhvr>
                                        <p:cTn id="53" dur="500"/>
                                        <p:tgtEl>
                                          <p:spTgt spid="43"/>
                                        </p:tgtEl>
                                      </p:cBhvr>
                                    </p:animEffect>
                                  </p:childTnLst>
                                </p:cTn>
                              </p:par>
                              <p:par>
                                <p:cTn id="54" presetID="5" presetClass="entr" presetSubtype="1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9" grpId="0"/>
      <p:bldP spid="30" grpId="0"/>
      <p:bldP spid="32" grpId="0"/>
      <p:bldP spid="42" grpId="0"/>
      <p:bldP spid="43" grpId="0"/>
      <p:bldP spid="45" grpId="0"/>
      <p:bldP spid="5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L’anti-matière</a:t>
            </a:r>
            <a:r>
              <a:rPr lang="en-US" dirty="0" smtClean="0"/>
              <a:t>…  pas de la Science-Fiction ! </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51</a:t>
            </a:fld>
            <a:endParaRPr lang="fr-FR"/>
          </a:p>
        </p:txBody>
      </p:sp>
      <p:sp>
        <p:nvSpPr>
          <p:cNvPr id="5" name="ZoneTexte 4"/>
          <p:cNvSpPr txBox="1"/>
          <p:nvPr/>
        </p:nvSpPr>
        <p:spPr>
          <a:xfrm>
            <a:off x="179512" y="620688"/>
            <a:ext cx="3672408" cy="400110"/>
          </a:xfrm>
          <a:prstGeom prst="rect">
            <a:avLst/>
          </a:prstGeom>
          <a:noFill/>
        </p:spPr>
        <p:txBody>
          <a:bodyPr wrap="square" rtlCol="0">
            <a:spAutoFit/>
          </a:bodyPr>
          <a:lstStyle/>
          <a:p>
            <a:pPr>
              <a:buFont typeface="Wingdings" pitchFamily="2" charset="2"/>
              <a:buChar char="Ø"/>
            </a:pPr>
            <a:r>
              <a:rPr lang="en-US" dirty="0" smtClean="0">
                <a:latin typeface="Arial Narrow" pitchFamily="34" charset="0"/>
              </a:rPr>
              <a:t> </a:t>
            </a:r>
            <a:r>
              <a:rPr lang="en-US" dirty="0" err="1" smtClean="0">
                <a:latin typeface="Arial Narrow" pitchFamily="34" charset="0"/>
              </a:rPr>
              <a:t>Radioactivité</a:t>
            </a:r>
            <a:r>
              <a:rPr lang="en-US" dirty="0" smtClean="0">
                <a:latin typeface="Arial Narrow" pitchFamily="34" charset="0"/>
              </a:rPr>
              <a:t> “beta +”:</a:t>
            </a:r>
          </a:p>
        </p:txBody>
      </p:sp>
      <p:graphicFrame>
        <p:nvGraphicFramePr>
          <p:cNvPr id="6" name="Objet 5"/>
          <p:cNvGraphicFramePr>
            <a:graphicFrameLocks noChangeAspect="1"/>
          </p:cNvGraphicFramePr>
          <p:nvPr/>
        </p:nvGraphicFramePr>
        <p:xfrm>
          <a:off x="1908175" y="1373188"/>
          <a:ext cx="2019300" cy="509587"/>
        </p:xfrm>
        <a:graphic>
          <a:graphicData uri="http://schemas.openxmlformats.org/presentationml/2006/ole">
            <p:oleObj spid="_x0000_s218114" name="Équation" r:id="rId4" imgW="1155600" imgH="241200" progId="Equation.3">
              <p:embed/>
            </p:oleObj>
          </a:graphicData>
        </a:graphic>
      </p:graphicFrame>
      <p:pic>
        <p:nvPicPr>
          <p:cNvPr id="7" name="Image 6" descr="Beta-plus-decay_2.PNG"/>
          <p:cNvPicPr>
            <a:picLocks noChangeAspect="1"/>
          </p:cNvPicPr>
          <p:nvPr/>
        </p:nvPicPr>
        <p:blipFill>
          <a:blip r:embed="rId5" cstate="print"/>
          <a:stretch>
            <a:fillRect/>
          </a:stretch>
        </p:blipFill>
        <p:spPr>
          <a:xfrm>
            <a:off x="4290608" y="812354"/>
            <a:ext cx="2993198" cy="1608534"/>
          </a:xfrm>
          <a:prstGeom prst="rect">
            <a:avLst/>
          </a:prstGeom>
        </p:spPr>
      </p:pic>
      <p:sp>
        <p:nvSpPr>
          <p:cNvPr id="9" name="ZoneTexte 8"/>
          <p:cNvSpPr txBox="1"/>
          <p:nvPr/>
        </p:nvSpPr>
        <p:spPr>
          <a:xfrm>
            <a:off x="2627784" y="2060848"/>
            <a:ext cx="1512168" cy="369332"/>
          </a:xfrm>
          <a:prstGeom prst="rect">
            <a:avLst/>
          </a:prstGeom>
          <a:noFill/>
        </p:spPr>
        <p:txBody>
          <a:bodyPr wrap="square" rtlCol="0">
            <a:spAutoFit/>
          </a:bodyPr>
          <a:lstStyle/>
          <a:p>
            <a:pPr algn="ctr"/>
            <a:r>
              <a:rPr lang="en-US" sz="1800" b="1" dirty="0" smtClean="0">
                <a:solidFill>
                  <a:srgbClr val="FF0000"/>
                </a:solidFill>
                <a:latin typeface="Arial Narrow" pitchFamily="34" charset="0"/>
              </a:rPr>
              <a:t>anti-electron</a:t>
            </a:r>
            <a:endParaRPr lang="en-US" sz="1800" b="1" dirty="0">
              <a:solidFill>
                <a:srgbClr val="FF0000"/>
              </a:solidFill>
              <a:latin typeface="Arial Narrow" pitchFamily="34" charset="0"/>
            </a:endParaRPr>
          </a:p>
        </p:txBody>
      </p:sp>
      <p:sp>
        <p:nvSpPr>
          <p:cNvPr id="10" name="Ellipse 9"/>
          <p:cNvSpPr/>
          <p:nvPr/>
        </p:nvSpPr>
        <p:spPr bwMode="auto">
          <a:xfrm>
            <a:off x="3130172" y="1320568"/>
            <a:ext cx="432048" cy="612000"/>
          </a:xfrm>
          <a:prstGeom prst="ellipse">
            <a:avLst/>
          </a:prstGeom>
          <a:noFill/>
          <a:ln w="222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1" name="ZoneTexte 10"/>
          <p:cNvSpPr txBox="1"/>
          <p:nvPr/>
        </p:nvSpPr>
        <p:spPr>
          <a:xfrm>
            <a:off x="3419872" y="2492896"/>
            <a:ext cx="2736304" cy="400110"/>
          </a:xfrm>
          <a:prstGeom prst="rect">
            <a:avLst/>
          </a:prstGeom>
          <a:noFill/>
        </p:spPr>
        <p:txBody>
          <a:bodyPr wrap="square" rtlCol="0">
            <a:spAutoFit/>
          </a:bodyPr>
          <a:lstStyle/>
          <a:p>
            <a:pPr algn="ctr"/>
            <a:r>
              <a:rPr lang="en-US" b="1" dirty="0" err="1" smtClean="0">
                <a:latin typeface="Arial Narrow" pitchFamily="34" charset="0"/>
              </a:rPr>
              <a:t>phénomène</a:t>
            </a:r>
            <a:r>
              <a:rPr lang="en-US" b="1" dirty="0" smtClean="0">
                <a:latin typeface="Arial Narrow" pitchFamily="34" charset="0"/>
              </a:rPr>
              <a:t> </a:t>
            </a:r>
            <a:r>
              <a:rPr lang="en-US" b="1" dirty="0" err="1" smtClean="0">
                <a:latin typeface="Arial Narrow" pitchFamily="34" charset="0"/>
              </a:rPr>
              <a:t>naturel</a:t>
            </a:r>
            <a:r>
              <a:rPr lang="en-US" b="1" dirty="0" smtClean="0">
                <a:latin typeface="Arial Narrow" pitchFamily="34" charset="0"/>
              </a:rPr>
              <a:t> !!!</a:t>
            </a:r>
            <a:endParaRPr lang="en-US" b="1" dirty="0">
              <a:latin typeface="Arial Narrow" pitchFamily="34" charset="0"/>
            </a:endParaRPr>
          </a:p>
        </p:txBody>
      </p:sp>
      <p:sp>
        <p:nvSpPr>
          <p:cNvPr id="12" name="ZoneTexte 11"/>
          <p:cNvSpPr txBox="1"/>
          <p:nvPr/>
        </p:nvSpPr>
        <p:spPr>
          <a:xfrm>
            <a:off x="0" y="3429000"/>
            <a:ext cx="8496944" cy="400110"/>
          </a:xfrm>
          <a:prstGeom prst="rect">
            <a:avLst/>
          </a:prstGeom>
          <a:noFill/>
        </p:spPr>
        <p:txBody>
          <a:bodyPr wrap="square" rtlCol="0">
            <a:spAutoFit/>
          </a:bodyPr>
          <a:lstStyle/>
          <a:p>
            <a:pPr>
              <a:buFont typeface="Wingdings" pitchFamily="2" charset="2"/>
              <a:buChar char="Ø"/>
            </a:pPr>
            <a:r>
              <a:rPr lang="en-US" dirty="0" smtClean="0">
                <a:latin typeface="Arial Narrow" pitchFamily="34" charset="0"/>
              </a:rPr>
              <a:t> </a:t>
            </a:r>
            <a:r>
              <a:rPr lang="en-US" dirty="0" err="1" smtClean="0">
                <a:latin typeface="Arial Narrow" pitchFamily="34" charset="0"/>
              </a:rPr>
              <a:t>Imagerie</a:t>
            </a:r>
            <a:r>
              <a:rPr lang="en-US" dirty="0" smtClean="0">
                <a:latin typeface="Arial Narrow" pitchFamily="34" charset="0"/>
              </a:rPr>
              <a:t> </a:t>
            </a:r>
            <a:r>
              <a:rPr lang="en-US" dirty="0" err="1" smtClean="0">
                <a:latin typeface="Arial Narrow" pitchFamily="34" charset="0"/>
              </a:rPr>
              <a:t>médicale</a:t>
            </a:r>
            <a:r>
              <a:rPr lang="en-US" dirty="0" smtClean="0">
                <a:latin typeface="Arial Narrow" pitchFamily="34" charset="0"/>
              </a:rPr>
              <a:t>: “</a:t>
            </a:r>
            <a:r>
              <a:rPr lang="en-US" dirty="0" err="1" smtClean="0">
                <a:latin typeface="Arial Narrow" pitchFamily="34" charset="0"/>
              </a:rPr>
              <a:t>Tomographie</a:t>
            </a:r>
            <a:r>
              <a:rPr lang="en-US" dirty="0" smtClean="0">
                <a:latin typeface="Arial Narrow" pitchFamily="34" charset="0"/>
              </a:rPr>
              <a:t> à </a:t>
            </a:r>
            <a:r>
              <a:rPr lang="en-US" dirty="0" err="1" smtClean="0">
                <a:latin typeface="Arial Narrow" pitchFamily="34" charset="0"/>
              </a:rPr>
              <a:t>émission</a:t>
            </a:r>
            <a:r>
              <a:rPr lang="en-US" dirty="0" smtClean="0">
                <a:latin typeface="Arial Narrow" pitchFamily="34" charset="0"/>
              </a:rPr>
              <a:t> de positrons”</a:t>
            </a:r>
            <a:endParaRPr lang="en-US" dirty="0">
              <a:latin typeface="Arial Narrow" pitchFamily="34" charset="0"/>
            </a:endParaRPr>
          </a:p>
        </p:txBody>
      </p:sp>
      <p:pic>
        <p:nvPicPr>
          <p:cNvPr id="101380" name="Picture 4" descr="http://www.futura-sciences.com/uploads/tx_oxcsfutura/PET_scan.JPG"/>
          <p:cNvPicPr>
            <a:picLocks noChangeAspect="1" noChangeArrowheads="1"/>
          </p:cNvPicPr>
          <p:nvPr/>
        </p:nvPicPr>
        <p:blipFill>
          <a:blip r:embed="rId6" cstate="print"/>
          <a:srcRect/>
          <a:stretch>
            <a:fillRect/>
          </a:stretch>
        </p:blipFill>
        <p:spPr bwMode="auto">
          <a:xfrm>
            <a:off x="1115616" y="4077072"/>
            <a:ext cx="3174683" cy="2381726"/>
          </a:xfrm>
          <a:prstGeom prst="rect">
            <a:avLst/>
          </a:prstGeom>
          <a:noFill/>
        </p:spPr>
      </p:pic>
      <p:pic>
        <p:nvPicPr>
          <p:cNvPr id="101384" name="Picture 8" descr="alzheimer"/>
          <p:cNvPicPr>
            <a:picLocks noChangeAspect="1" noChangeArrowheads="1"/>
          </p:cNvPicPr>
          <p:nvPr/>
        </p:nvPicPr>
        <p:blipFill>
          <a:blip r:embed="rId7" cstate="print"/>
          <a:srcRect/>
          <a:stretch>
            <a:fillRect/>
          </a:stretch>
        </p:blipFill>
        <p:spPr bwMode="auto">
          <a:xfrm>
            <a:off x="5206040" y="4120554"/>
            <a:ext cx="3110376" cy="23327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101380"/>
                                        </p:tgtEl>
                                        <p:attrNameLst>
                                          <p:attrName>style.visibility</p:attrName>
                                        </p:attrNameLst>
                                      </p:cBhvr>
                                      <p:to>
                                        <p:strVal val="visible"/>
                                      </p:to>
                                    </p:set>
                                    <p:animEffect transition="in" filter="checkerboard(across)">
                                      <p:cBhvr>
                                        <p:cTn id="15" dur="500"/>
                                        <p:tgtEl>
                                          <p:spTgt spid="101380"/>
                                        </p:tgtEl>
                                      </p:cBhvr>
                                    </p:animEffect>
                                  </p:childTnLst>
                                </p:cTn>
                              </p:par>
                              <p:par>
                                <p:cTn id="16" presetID="5" presetClass="entr" presetSubtype="10" fill="hold" nodeType="withEffect">
                                  <p:stCondLst>
                                    <p:cond delay="0"/>
                                  </p:stCondLst>
                                  <p:childTnLst>
                                    <p:set>
                                      <p:cBhvr>
                                        <p:cTn id="17" dur="1" fill="hold">
                                          <p:stCondLst>
                                            <p:cond delay="0"/>
                                          </p:stCondLst>
                                        </p:cTn>
                                        <p:tgtEl>
                                          <p:spTgt spid="101384"/>
                                        </p:tgtEl>
                                        <p:attrNameLst>
                                          <p:attrName>style.visibility</p:attrName>
                                        </p:attrNameLst>
                                      </p:cBhvr>
                                      <p:to>
                                        <p:strVal val="visible"/>
                                      </p:to>
                                    </p:set>
                                    <p:animEffect transition="in" filter="checkerboard(across)">
                                      <p:cBhvr>
                                        <p:cTn id="18" dur="500"/>
                                        <p:tgtEl>
                                          <p:spTgt spid="10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3059832" y="980728"/>
            <a:ext cx="6012160" cy="5341462"/>
          </a:xfrm>
          <a:prstGeom prst="rect">
            <a:avLst/>
          </a:prstGeom>
        </p:spPr>
        <p:txBody>
          <a:bodyPr wrap="square">
            <a:spAutoFit/>
          </a:bodyPr>
          <a:lstStyle/>
          <a:p>
            <a:pPr algn="ctr">
              <a:lnSpc>
                <a:spcPct val="90000"/>
              </a:lnSpc>
            </a:pPr>
            <a:r>
              <a:rPr lang="fr-FR" sz="2800" dirty="0" smtClean="0">
                <a:latin typeface="Arial Narrow" pitchFamily="34" charset="0"/>
              </a:rPr>
              <a:t>Un « métier/passion » à multiples facettes:</a:t>
            </a:r>
          </a:p>
          <a:p>
            <a:pPr>
              <a:lnSpc>
                <a:spcPct val="90000"/>
              </a:lnSpc>
            </a:pPr>
            <a:endParaRPr lang="fr-FR" sz="1300" dirty="0" smtClean="0">
              <a:latin typeface="Arial Narrow" pitchFamily="34" charset="0"/>
            </a:endParaRPr>
          </a:p>
          <a:p>
            <a:pPr lvl="1">
              <a:lnSpc>
                <a:spcPct val="90000"/>
              </a:lnSpc>
              <a:buFont typeface="Wingdings" pitchFamily="2" charset="2"/>
              <a:buChar char="Ø"/>
            </a:pPr>
            <a:r>
              <a:rPr lang="fr-FR" sz="1800" dirty="0" smtClean="0">
                <a:latin typeface="Arial Narrow" pitchFamily="34" charset="0"/>
              </a:rPr>
              <a:t> Conception et réalisation des détecteurs</a:t>
            </a:r>
          </a:p>
          <a:p>
            <a:pPr lvl="2">
              <a:lnSpc>
                <a:spcPct val="90000"/>
              </a:lnSpc>
            </a:pPr>
            <a:r>
              <a:rPr lang="fr-FR" sz="1600" dirty="0" smtClean="0">
                <a:latin typeface="Arial Narrow" pitchFamily="34" charset="0"/>
              </a:rPr>
              <a:t>Électronique, mécanique,…</a:t>
            </a:r>
          </a:p>
          <a:p>
            <a:pPr lvl="2">
              <a:lnSpc>
                <a:spcPct val="90000"/>
              </a:lnSpc>
            </a:pPr>
            <a:endParaRPr lang="fr-FR" sz="1600" dirty="0" smtClean="0">
              <a:latin typeface="Arial Narrow" pitchFamily="34" charset="0"/>
            </a:endParaRPr>
          </a:p>
          <a:p>
            <a:pPr lvl="1">
              <a:lnSpc>
                <a:spcPct val="90000"/>
              </a:lnSpc>
              <a:buFont typeface="Wingdings" pitchFamily="2" charset="2"/>
              <a:buChar char="Ø"/>
            </a:pPr>
            <a:r>
              <a:rPr lang="fr-FR" sz="1800" dirty="0" smtClean="0">
                <a:latin typeface="Arial Narrow" pitchFamily="34" charset="0"/>
              </a:rPr>
              <a:t> Simulation</a:t>
            </a:r>
          </a:p>
          <a:p>
            <a:pPr lvl="1">
              <a:lnSpc>
                <a:spcPct val="90000"/>
              </a:lnSpc>
            </a:pPr>
            <a:endParaRPr lang="fr-FR" sz="1800" dirty="0" smtClean="0">
              <a:latin typeface="Arial Narrow" pitchFamily="34" charset="0"/>
            </a:endParaRPr>
          </a:p>
          <a:p>
            <a:pPr lvl="1">
              <a:lnSpc>
                <a:spcPct val="90000"/>
              </a:lnSpc>
              <a:buFont typeface="Wingdings" pitchFamily="2" charset="2"/>
              <a:buChar char="Ø"/>
            </a:pPr>
            <a:r>
              <a:rPr lang="fr-FR" sz="1800" dirty="0" smtClean="0">
                <a:latin typeface="Arial Narrow" pitchFamily="34" charset="0"/>
              </a:rPr>
              <a:t>Acquisition, prise de données</a:t>
            </a:r>
          </a:p>
          <a:p>
            <a:pPr lvl="1">
              <a:lnSpc>
                <a:spcPct val="90000"/>
              </a:lnSpc>
              <a:buFont typeface="Wingdings" pitchFamily="2" charset="2"/>
              <a:buChar char="Ø"/>
            </a:pPr>
            <a:endParaRPr lang="fr-FR" sz="1800" dirty="0" smtClean="0">
              <a:latin typeface="Arial Narrow" pitchFamily="34" charset="0"/>
            </a:endParaRPr>
          </a:p>
          <a:p>
            <a:pPr lvl="1">
              <a:lnSpc>
                <a:spcPct val="90000"/>
              </a:lnSpc>
              <a:buFont typeface="Wingdings" pitchFamily="2" charset="2"/>
              <a:buChar char="Ø"/>
            </a:pPr>
            <a:r>
              <a:rPr lang="fr-FR" sz="1800" dirty="0" smtClean="0">
                <a:latin typeface="Arial Narrow" pitchFamily="34" charset="0"/>
              </a:rPr>
              <a:t>Analyse des données</a:t>
            </a:r>
          </a:p>
          <a:p>
            <a:pPr lvl="2">
              <a:lnSpc>
                <a:spcPct val="90000"/>
              </a:lnSpc>
              <a:buFont typeface="Wingdings" pitchFamily="2" charset="2"/>
              <a:buChar char="§"/>
            </a:pPr>
            <a:r>
              <a:rPr lang="fr-FR" sz="1600" dirty="0" smtClean="0">
                <a:latin typeface="Arial Narrow" pitchFamily="34" charset="0"/>
              </a:rPr>
              <a:t>Software, analyse statistique,…</a:t>
            </a:r>
          </a:p>
          <a:p>
            <a:pPr lvl="2">
              <a:lnSpc>
                <a:spcPct val="90000"/>
              </a:lnSpc>
              <a:buFont typeface="Wingdings" pitchFamily="2" charset="2"/>
              <a:buChar char="Ø"/>
            </a:pPr>
            <a:endParaRPr lang="fr-FR" sz="1600" dirty="0" smtClean="0">
              <a:latin typeface="Arial Narrow" pitchFamily="34" charset="0"/>
            </a:endParaRPr>
          </a:p>
          <a:p>
            <a:pPr lvl="1">
              <a:lnSpc>
                <a:spcPct val="90000"/>
              </a:lnSpc>
              <a:buFont typeface="Wingdings" pitchFamily="2" charset="2"/>
              <a:buChar char="Ø"/>
            </a:pPr>
            <a:r>
              <a:rPr lang="fr-FR" sz="1800" dirty="0" smtClean="0">
                <a:latin typeface="Arial Narrow" pitchFamily="34" charset="0"/>
              </a:rPr>
              <a:t>Phénoménologie</a:t>
            </a:r>
          </a:p>
          <a:p>
            <a:pPr lvl="2">
              <a:lnSpc>
                <a:spcPct val="90000"/>
              </a:lnSpc>
              <a:buFont typeface="Wingdings" pitchFamily="2" charset="2"/>
              <a:buChar char="§"/>
            </a:pPr>
            <a:r>
              <a:rPr lang="fr-FR" sz="1600" dirty="0" smtClean="0">
                <a:latin typeface="Arial Narrow" pitchFamily="34" charset="0"/>
              </a:rPr>
              <a:t>Lien avec la théorie</a:t>
            </a:r>
          </a:p>
          <a:p>
            <a:pPr lvl="2">
              <a:lnSpc>
                <a:spcPct val="90000"/>
              </a:lnSpc>
              <a:buFont typeface="Wingdings" pitchFamily="2" charset="2"/>
              <a:buChar char="Ø"/>
            </a:pPr>
            <a:endParaRPr lang="fr-FR" sz="1600" dirty="0" smtClean="0">
              <a:latin typeface="Arial Narrow" pitchFamily="34" charset="0"/>
            </a:endParaRPr>
          </a:p>
          <a:p>
            <a:pPr lvl="1">
              <a:lnSpc>
                <a:spcPct val="90000"/>
              </a:lnSpc>
              <a:buFont typeface="Wingdings" pitchFamily="2" charset="2"/>
              <a:buChar char="Ø"/>
            </a:pPr>
            <a:r>
              <a:rPr lang="fr-FR" sz="1800" dirty="0" smtClean="0">
                <a:latin typeface="Arial Narrow" pitchFamily="34" charset="0"/>
              </a:rPr>
              <a:t>Meeting, workshop,…</a:t>
            </a:r>
          </a:p>
          <a:p>
            <a:pPr lvl="2">
              <a:lnSpc>
                <a:spcPct val="90000"/>
              </a:lnSpc>
              <a:buFont typeface="Wingdings" pitchFamily="2" charset="2"/>
              <a:buChar char="§"/>
            </a:pPr>
            <a:r>
              <a:rPr lang="fr-FR" sz="1600" dirty="0" err="1" smtClean="0">
                <a:latin typeface="Arial Narrow" pitchFamily="34" charset="0"/>
              </a:rPr>
              <a:t>Bcp</a:t>
            </a:r>
            <a:r>
              <a:rPr lang="fr-FR" sz="1600" dirty="0" smtClean="0">
                <a:latin typeface="Arial Narrow" pitchFamily="34" charset="0"/>
              </a:rPr>
              <a:t> de temps en réunion…</a:t>
            </a:r>
          </a:p>
          <a:p>
            <a:pPr lvl="2">
              <a:lnSpc>
                <a:spcPct val="90000"/>
              </a:lnSpc>
              <a:buFont typeface="Wingdings" pitchFamily="2" charset="2"/>
              <a:buChar char="§"/>
            </a:pPr>
            <a:r>
              <a:rPr lang="fr-FR" sz="1600" dirty="0" smtClean="0">
                <a:latin typeface="Arial Narrow" pitchFamily="34" charset="0"/>
              </a:rPr>
              <a:t>Communauté internationale</a:t>
            </a:r>
          </a:p>
          <a:p>
            <a:pPr lvl="2">
              <a:lnSpc>
                <a:spcPct val="90000"/>
              </a:lnSpc>
              <a:buFont typeface="Wingdings" pitchFamily="2" charset="2"/>
              <a:buChar char="§"/>
            </a:pPr>
            <a:r>
              <a:rPr lang="fr-FR" sz="1600" dirty="0" smtClean="0">
                <a:latin typeface="Arial Narrow" pitchFamily="34" charset="0"/>
              </a:rPr>
              <a:t> Beaucoup de voyages</a:t>
            </a:r>
          </a:p>
          <a:p>
            <a:pPr lvl="2">
              <a:lnSpc>
                <a:spcPct val="90000"/>
              </a:lnSpc>
              <a:buFont typeface="Wingdings" pitchFamily="2" charset="2"/>
              <a:buChar char="Ø"/>
            </a:pPr>
            <a:endParaRPr lang="fr-FR" sz="1600" dirty="0" smtClean="0">
              <a:latin typeface="Arial Narrow" pitchFamily="34" charset="0"/>
            </a:endParaRPr>
          </a:p>
          <a:p>
            <a:pPr lvl="1">
              <a:lnSpc>
                <a:spcPct val="90000"/>
              </a:lnSpc>
              <a:buFont typeface="Wingdings" pitchFamily="2" charset="2"/>
              <a:buChar char="Ø"/>
            </a:pPr>
            <a:r>
              <a:rPr lang="fr-FR" sz="1800" dirty="0" smtClean="0">
                <a:latin typeface="Arial Narrow" pitchFamily="34" charset="0"/>
              </a:rPr>
              <a:t>Communication des résultats</a:t>
            </a:r>
          </a:p>
          <a:p>
            <a:pPr lvl="2">
              <a:lnSpc>
                <a:spcPct val="90000"/>
              </a:lnSpc>
              <a:buFont typeface="Wingdings" pitchFamily="2" charset="2"/>
              <a:buChar char="§"/>
            </a:pPr>
            <a:r>
              <a:rPr lang="fr-FR" sz="1600" dirty="0" smtClean="0">
                <a:latin typeface="Arial Narrow" pitchFamily="34" charset="0"/>
              </a:rPr>
              <a:t>Journaux scientifiques, grand public,…</a:t>
            </a:r>
            <a:endParaRPr lang="fr-FR" sz="1600" dirty="0">
              <a:latin typeface="Arial Narrow" pitchFamily="34" charset="0"/>
            </a:endParaRPr>
          </a:p>
        </p:txBody>
      </p:sp>
      <p:pic>
        <p:nvPicPr>
          <p:cNvPr id="29" name="Picture 4" descr="0710011_05-A4-at-144-dpi"/>
          <p:cNvPicPr>
            <a:picLocks noChangeAspect="1" noChangeArrowheads="1"/>
          </p:cNvPicPr>
          <p:nvPr/>
        </p:nvPicPr>
        <p:blipFill>
          <a:blip r:embed="rId2" cstate="print"/>
          <a:srcRect/>
          <a:stretch>
            <a:fillRect/>
          </a:stretch>
        </p:blipFill>
        <p:spPr bwMode="auto">
          <a:xfrm>
            <a:off x="7332528" y="5153684"/>
            <a:ext cx="1703968" cy="1140394"/>
          </a:xfrm>
          <a:prstGeom prst="rect">
            <a:avLst/>
          </a:prstGeom>
          <a:noFill/>
        </p:spPr>
      </p:pic>
      <p:pic>
        <p:nvPicPr>
          <p:cNvPr id="30" name="Picture 5" descr="7"/>
          <p:cNvPicPr>
            <a:picLocks noChangeAspect="1" noChangeArrowheads="1"/>
          </p:cNvPicPr>
          <p:nvPr/>
        </p:nvPicPr>
        <p:blipFill>
          <a:blip r:embed="rId3" cstate="print"/>
          <a:srcRect/>
          <a:stretch>
            <a:fillRect/>
          </a:stretch>
        </p:blipFill>
        <p:spPr bwMode="auto">
          <a:xfrm>
            <a:off x="7315640" y="1556792"/>
            <a:ext cx="1707582" cy="1142804"/>
          </a:xfrm>
          <a:prstGeom prst="rect">
            <a:avLst/>
          </a:prstGeom>
          <a:noFill/>
        </p:spPr>
      </p:pic>
      <p:pic>
        <p:nvPicPr>
          <p:cNvPr id="31" name="Picture 6"/>
          <p:cNvPicPr>
            <a:picLocks noChangeAspect="1" noChangeArrowheads="1"/>
          </p:cNvPicPr>
          <p:nvPr/>
        </p:nvPicPr>
        <p:blipFill>
          <a:blip r:embed="rId4" cstate="print"/>
          <a:srcRect/>
          <a:stretch>
            <a:fillRect/>
          </a:stretch>
        </p:blipFill>
        <p:spPr bwMode="auto">
          <a:xfrm>
            <a:off x="7324645" y="3389451"/>
            <a:ext cx="1694334" cy="1127148"/>
          </a:xfrm>
          <a:prstGeom prst="rect">
            <a:avLst/>
          </a:prstGeom>
          <a:noFill/>
          <a:ln w="28575">
            <a:noFill/>
            <a:miter lim="800000"/>
            <a:headEnd/>
            <a:tailEnd/>
          </a:ln>
          <a:effectLst/>
        </p:spPr>
      </p:pic>
      <p:sp>
        <p:nvSpPr>
          <p:cNvPr id="19" name="ZoneTexte 18"/>
          <p:cNvSpPr txBox="1"/>
          <p:nvPr/>
        </p:nvSpPr>
        <p:spPr>
          <a:xfrm>
            <a:off x="1475656" y="1530288"/>
            <a:ext cx="2016224" cy="584775"/>
          </a:xfrm>
          <a:prstGeom prst="rect">
            <a:avLst/>
          </a:prstGeom>
          <a:noFill/>
        </p:spPr>
        <p:txBody>
          <a:bodyPr wrap="square" rtlCol="0">
            <a:spAutoFit/>
          </a:bodyPr>
          <a:lstStyle/>
          <a:p>
            <a:pPr algn="ctr"/>
            <a:r>
              <a:rPr lang="fr-FR" sz="1600" dirty="0" smtClean="0">
                <a:latin typeface="Arial Narrow" pitchFamily="34" charset="0"/>
              </a:rPr>
              <a:t>Université, </a:t>
            </a:r>
            <a:br>
              <a:rPr lang="fr-FR" sz="1600" dirty="0" smtClean="0">
                <a:latin typeface="Arial Narrow" pitchFamily="34" charset="0"/>
              </a:rPr>
            </a:br>
            <a:r>
              <a:rPr lang="fr-FR" sz="1600" dirty="0" smtClean="0">
                <a:latin typeface="Arial Narrow" pitchFamily="34" charset="0"/>
              </a:rPr>
              <a:t>Grandes Ecoles</a:t>
            </a:r>
            <a:endParaRPr lang="fr-FR" sz="1600" dirty="0">
              <a:latin typeface="Arial Narrow" pitchFamily="34" charset="0"/>
            </a:endParaRPr>
          </a:p>
        </p:txBody>
      </p:sp>
      <p:sp>
        <p:nvSpPr>
          <p:cNvPr id="2" name="Titre 1"/>
          <p:cNvSpPr>
            <a:spLocks noGrp="1"/>
          </p:cNvSpPr>
          <p:nvPr>
            <p:ph type="title"/>
          </p:nvPr>
        </p:nvSpPr>
        <p:spPr/>
        <p:txBody>
          <a:bodyPr/>
          <a:lstStyle/>
          <a:p>
            <a:r>
              <a:rPr lang="fr-FR" dirty="0" smtClean="0"/>
              <a:t>Métiers de la Recherche</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52</a:t>
            </a:fld>
            <a:endParaRPr lang="fr-FR"/>
          </a:p>
        </p:txBody>
      </p:sp>
      <p:sp>
        <p:nvSpPr>
          <p:cNvPr id="6" name="Rectangle à coins arrondis 5"/>
          <p:cNvSpPr/>
          <p:nvPr/>
        </p:nvSpPr>
        <p:spPr bwMode="auto">
          <a:xfrm>
            <a:off x="643812" y="870720"/>
            <a:ext cx="2304256" cy="720080"/>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Comic Sans MS" pitchFamily="66" charset="0"/>
            </a:endParaRPr>
          </a:p>
        </p:txBody>
      </p:sp>
      <p:sp>
        <p:nvSpPr>
          <p:cNvPr id="7" name="Rectangle à coins arrondis 6"/>
          <p:cNvSpPr/>
          <p:nvPr/>
        </p:nvSpPr>
        <p:spPr bwMode="auto">
          <a:xfrm>
            <a:off x="630560" y="2036100"/>
            <a:ext cx="2304256" cy="720080"/>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Comic Sans MS" pitchFamily="66" charset="0"/>
            </a:endParaRPr>
          </a:p>
        </p:txBody>
      </p:sp>
      <p:sp>
        <p:nvSpPr>
          <p:cNvPr id="8" name="ZoneTexte 7"/>
          <p:cNvSpPr txBox="1"/>
          <p:nvPr/>
        </p:nvSpPr>
        <p:spPr>
          <a:xfrm>
            <a:off x="643812" y="1014736"/>
            <a:ext cx="2304256" cy="400110"/>
          </a:xfrm>
          <a:prstGeom prst="rect">
            <a:avLst/>
          </a:prstGeom>
          <a:noFill/>
        </p:spPr>
        <p:txBody>
          <a:bodyPr wrap="square" rtlCol="0">
            <a:spAutoFit/>
          </a:bodyPr>
          <a:lstStyle/>
          <a:p>
            <a:pPr algn="ctr"/>
            <a:r>
              <a:rPr lang="fr-FR" dirty="0" smtClean="0"/>
              <a:t>BAC</a:t>
            </a:r>
            <a:endParaRPr lang="fr-FR" dirty="0"/>
          </a:p>
        </p:txBody>
      </p:sp>
      <p:sp>
        <p:nvSpPr>
          <p:cNvPr id="9" name="ZoneTexte 8"/>
          <p:cNvSpPr txBox="1"/>
          <p:nvPr/>
        </p:nvSpPr>
        <p:spPr>
          <a:xfrm>
            <a:off x="630560" y="2212054"/>
            <a:ext cx="2304256" cy="400110"/>
          </a:xfrm>
          <a:prstGeom prst="rect">
            <a:avLst/>
          </a:prstGeom>
          <a:noFill/>
        </p:spPr>
        <p:txBody>
          <a:bodyPr wrap="square" rtlCol="0">
            <a:spAutoFit/>
          </a:bodyPr>
          <a:lstStyle/>
          <a:p>
            <a:pPr algn="ctr"/>
            <a:r>
              <a:rPr lang="fr-FR" dirty="0" smtClean="0"/>
              <a:t>Licence (BAC+3)</a:t>
            </a:r>
            <a:endParaRPr lang="fr-FR" dirty="0"/>
          </a:p>
        </p:txBody>
      </p:sp>
      <p:sp>
        <p:nvSpPr>
          <p:cNvPr id="10" name="Rectangle à coins arrondis 9"/>
          <p:cNvSpPr/>
          <p:nvPr/>
        </p:nvSpPr>
        <p:spPr bwMode="auto">
          <a:xfrm>
            <a:off x="630560" y="3241236"/>
            <a:ext cx="2304256" cy="720080"/>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Comic Sans MS" pitchFamily="66" charset="0"/>
            </a:endParaRPr>
          </a:p>
        </p:txBody>
      </p:sp>
      <p:sp>
        <p:nvSpPr>
          <p:cNvPr id="11" name="ZoneTexte 10"/>
          <p:cNvSpPr txBox="1"/>
          <p:nvPr/>
        </p:nvSpPr>
        <p:spPr>
          <a:xfrm>
            <a:off x="630560" y="3417190"/>
            <a:ext cx="2304256" cy="400110"/>
          </a:xfrm>
          <a:prstGeom prst="rect">
            <a:avLst/>
          </a:prstGeom>
          <a:noFill/>
        </p:spPr>
        <p:txBody>
          <a:bodyPr wrap="square" rtlCol="0">
            <a:spAutoFit/>
          </a:bodyPr>
          <a:lstStyle/>
          <a:p>
            <a:pPr algn="ctr"/>
            <a:r>
              <a:rPr lang="fr-FR" dirty="0" smtClean="0"/>
              <a:t>Master (BAC+5)</a:t>
            </a:r>
            <a:endParaRPr lang="fr-FR" dirty="0"/>
          </a:p>
        </p:txBody>
      </p:sp>
      <p:sp>
        <p:nvSpPr>
          <p:cNvPr id="12" name="Rectangle à coins arrondis 11"/>
          <p:cNvSpPr/>
          <p:nvPr/>
        </p:nvSpPr>
        <p:spPr bwMode="auto">
          <a:xfrm>
            <a:off x="643812" y="4437112"/>
            <a:ext cx="2304256" cy="720080"/>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Comic Sans MS" pitchFamily="66" charset="0"/>
            </a:endParaRPr>
          </a:p>
        </p:txBody>
      </p:sp>
      <p:sp>
        <p:nvSpPr>
          <p:cNvPr id="13" name="ZoneTexte 12"/>
          <p:cNvSpPr txBox="1"/>
          <p:nvPr/>
        </p:nvSpPr>
        <p:spPr>
          <a:xfrm>
            <a:off x="643812" y="4613066"/>
            <a:ext cx="2304256" cy="400110"/>
          </a:xfrm>
          <a:prstGeom prst="rect">
            <a:avLst/>
          </a:prstGeom>
          <a:noFill/>
        </p:spPr>
        <p:txBody>
          <a:bodyPr wrap="square" rtlCol="0">
            <a:spAutoFit/>
          </a:bodyPr>
          <a:lstStyle/>
          <a:p>
            <a:pPr algn="ctr"/>
            <a:r>
              <a:rPr lang="fr-FR" dirty="0" smtClean="0"/>
              <a:t>Doctorat (BAC+8)</a:t>
            </a:r>
            <a:endParaRPr lang="fr-FR" dirty="0"/>
          </a:p>
        </p:txBody>
      </p:sp>
      <p:cxnSp>
        <p:nvCxnSpPr>
          <p:cNvPr id="15" name="Connecteur droit avec flèche 14"/>
          <p:cNvCxnSpPr/>
          <p:nvPr/>
        </p:nvCxnSpPr>
        <p:spPr bwMode="auto">
          <a:xfrm flipH="1">
            <a:off x="1782688" y="1604052"/>
            <a:ext cx="13252" cy="432048"/>
          </a:xfrm>
          <a:prstGeom prst="straightConnector1">
            <a:avLst/>
          </a:prstGeom>
          <a:noFill/>
          <a:ln w="25400" cap="flat" cmpd="sng" algn="ctr">
            <a:solidFill>
              <a:schemeClr val="tx2"/>
            </a:solidFill>
            <a:prstDash val="solid"/>
            <a:round/>
            <a:headEnd type="none" w="med" len="med"/>
            <a:tailEnd type="arrow"/>
          </a:ln>
          <a:effectLst/>
        </p:spPr>
      </p:cxnSp>
      <p:cxnSp>
        <p:nvCxnSpPr>
          <p:cNvPr id="17" name="Connecteur droit avec flèche 16"/>
          <p:cNvCxnSpPr/>
          <p:nvPr/>
        </p:nvCxnSpPr>
        <p:spPr bwMode="auto">
          <a:xfrm flipH="1">
            <a:off x="1769436" y="2814936"/>
            <a:ext cx="13252" cy="432048"/>
          </a:xfrm>
          <a:prstGeom prst="straightConnector1">
            <a:avLst/>
          </a:prstGeom>
          <a:noFill/>
          <a:ln w="25400" cap="flat" cmpd="sng" algn="ctr">
            <a:solidFill>
              <a:schemeClr val="tx2"/>
            </a:solidFill>
            <a:prstDash val="solid"/>
            <a:round/>
            <a:headEnd type="none" w="med" len="med"/>
            <a:tailEnd type="arrow"/>
          </a:ln>
          <a:effectLst/>
        </p:spPr>
      </p:cxnSp>
      <p:cxnSp>
        <p:nvCxnSpPr>
          <p:cNvPr id="18" name="Connecteur droit avec flèche 17"/>
          <p:cNvCxnSpPr/>
          <p:nvPr/>
        </p:nvCxnSpPr>
        <p:spPr bwMode="auto">
          <a:xfrm flipH="1">
            <a:off x="1769436" y="3972812"/>
            <a:ext cx="13252" cy="432048"/>
          </a:xfrm>
          <a:prstGeom prst="straightConnector1">
            <a:avLst/>
          </a:prstGeom>
          <a:noFill/>
          <a:ln w="25400" cap="flat" cmpd="sng" algn="ctr">
            <a:solidFill>
              <a:schemeClr val="tx2"/>
            </a:solidFill>
            <a:prstDash val="solid"/>
            <a:round/>
            <a:headEnd type="none" w="med" len="med"/>
            <a:tailEnd type="arrow"/>
          </a:ln>
          <a:effectLst/>
        </p:spPr>
      </p:cxnSp>
      <p:cxnSp>
        <p:nvCxnSpPr>
          <p:cNvPr id="24" name="Connecteur droit avec flèche 23"/>
          <p:cNvCxnSpPr/>
          <p:nvPr/>
        </p:nvCxnSpPr>
        <p:spPr bwMode="auto">
          <a:xfrm>
            <a:off x="464032" y="876468"/>
            <a:ext cx="0" cy="3024336"/>
          </a:xfrm>
          <a:prstGeom prst="straightConnector1">
            <a:avLst/>
          </a:prstGeom>
          <a:noFill/>
          <a:ln w="25400" cap="flat" cmpd="sng" algn="ctr">
            <a:solidFill>
              <a:schemeClr val="tx2"/>
            </a:solidFill>
            <a:prstDash val="solid"/>
            <a:round/>
            <a:headEnd type="arrow"/>
            <a:tailEnd type="arrow"/>
          </a:ln>
          <a:effectLst/>
        </p:spPr>
      </p:cxnSp>
      <p:cxnSp>
        <p:nvCxnSpPr>
          <p:cNvPr id="25" name="Connecteur droit avec flèche 24"/>
          <p:cNvCxnSpPr/>
          <p:nvPr/>
        </p:nvCxnSpPr>
        <p:spPr bwMode="auto">
          <a:xfrm>
            <a:off x="464032" y="4329352"/>
            <a:ext cx="0" cy="2268000"/>
          </a:xfrm>
          <a:prstGeom prst="straightConnector1">
            <a:avLst/>
          </a:prstGeom>
          <a:noFill/>
          <a:ln w="25400" cap="flat" cmpd="sng" algn="ctr">
            <a:solidFill>
              <a:schemeClr val="tx2"/>
            </a:solidFill>
            <a:prstDash val="solid"/>
            <a:round/>
            <a:headEnd type="arrow"/>
            <a:tailEnd type="arrow"/>
          </a:ln>
          <a:effectLst/>
        </p:spPr>
      </p:cxnSp>
      <p:sp>
        <p:nvSpPr>
          <p:cNvPr id="26" name="ZoneTexte 25"/>
          <p:cNvSpPr txBox="1"/>
          <p:nvPr/>
        </p:nvSpPr>
        <p:spPr>
          <a:xfrm rot="-5400000">
            <a:off x="-988077" y="2112821"/>
            <a:ext cx="2376264" cy="400110"/>
          </a:xfrm>
          <a:prstGeom prst="rect">
            <a:avLst/>
          </a:prstGeom>
          <a:noFill/>
        </p:spPr>
        <p:txBody>
          <a:bodyPr wrap="square" rtlCol="0">
            <a:spAutoFit/>
          </a:bodyPr>
          <a:lstStyle/>
          <a:p>
            <a:pPr algn="ctr"/>
            <a:r>
              <a:rPr lang="fr-FR" b="1" dirty="0" smtClean="0">
                <a:latin typeface="Arial Narrow" pitchFamily="34" charset="0"/>
              </a:rPr>
              <a:t>Etudes</a:t>
            </a:r>
            <a:endParaRPr lang="fr-FR" b="1" dirty="0">
              <a:latin typeface="Arial Narrow" pitchFamily="34" charset="0"/>
            </a:endParaRPr>
          </a:p>
        </p:txBody>
      </p:sp>
      <p:sp>
        <p:nvSpPr>
          <p:cNvPr id="27" name="ZoneTexte 26"/>
          <p:cNvSpPr txBox="1"/>
          <p:nvPr/>
        </p:nvSpPr>
        <p:spPr>
          <a:xfrm rot="-5400000">
            <a:off x="-1096597" y="5209165"/>
            <a:ext cx="2520280" cy="400110"/>
          </a:xfrm>
          <a:prstGeom prst="rect">
            <a:avLst/>
          </a:prstGeom>
          <a:noFill/>
        </p:spPr>
        <p:txBody>
          <a:bodyPr wrap="square" rtlCol="0">
            <a:spAutoFit/>
          </a:bodyPr>
          <a:lstStyle/>
          <a:p>
            <a:pPr algn="ctr"/>
            <a:r>
              <a:rPr lang="fr-FR" b="1" dirty="0" smtClean="0">
                <a:latin typeface="Arial Narrow" pitchFamily="34" charset="0"/>
              </a:rPr>
              <a:t>Recherche, Création,…</a:t>
            </a:r>
            <a:endParaRPr lang="fr-FR" b="1"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1000"/>
                                        <p:tgtEl>
                                          <p:spTgt spid="13"/>
                                        </p:tgtEl>
                                      </p:cBhvr>
                                    </p:animEffect>
                                    <p:anim calcmode="lin" valueType="num">
                                      <p:cBhvr>
                                        <p:cTn id="72" dur="1000" fill="hold"/>
                                        <p:tgtEl>
                                          <p:spTgt spid="13"/>
                                        </p:tgtEl>
                                        <p:attrNameLst>
                                          <p:attrName>ppt_x</p:attrName>
                                        </p:attrNameLst>
                                      </p:cBhvr>
                                      <p:tavLst>
                                        <p:tav tm="0">
                                          <p:val>
                                            <p:strVal val="#ppt_x"/>
                                          </p:val>
                                        </p:tav>
                                        <p:tav tm="100000">
                                          <p:val>
                                            <p:strVal val="#ppt_x"/>
                                          </p:val>
                                        </p:tav>
                                      </p:tavLst>
                                    </p:anim>
                                    <p:anim calcmode="lin" valueType="num">
                                      <p:cBhvr>
                                        <p:cTn id="73" dur="1000" fill="hold"/>
                                        <p:tgtEl>
                                          <p:spTgt spid="13"/>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1000"/>
                                        <p:tgtEl>
                                          <p:spTgt spid="12"/>
                                        </p:tgtEl>
                                      </p:cBhvr>
                                    </p:animEffect>
                                    <p:anim calcmode="lin" valueType="num">
                                      <p:cBhvr>
                                        <p:cTn id="77" dur="1000" fill="hold"/>
                                        <p:tgtEl>
                                          <p:spTgt spid="12"/>
                                        </p:tgtEl>
                                        <p:attrNameLst>
                                          <p:attrName>ppt_x</p:attrName>
                                        </p:attrNameLst>
                                      </p:cBhvr>
                                      <p:tavLst>
                                        <p:tav tm="0">
                                          <p:val>
                                            <p:strVal val="#ppt_x"/>
                                          </p:val>
                                        </p:tav>
                                        <p:tav tm="100000">
                                          <p:val>
                                            <p:strVal val="#ppt_x"/>
                                          </p:val>
                                        </p:tav>
                                      </p:tavLst>
                                    </p:anim>
                                    <p:anim calcmode="lin" valueType="num">
                                      <p:cBhvr>
                                        <p:cTn id="7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1000"/>
                                        <p:tgtEl>
                                          <p:spTgt spid="27"/>
                                        </p:tgtEl>
                                      </p:cBhvr>
                                    </p:animEffect>
                                    <p:anim calcmode="lin" valueType="num">
                                      <p:cBhvr>
                                        <p:cTn id="84" dur="1000" fill="hold"/>
                                        <p:tgtEl>
                                          <p:spTgt spid="27"/>
                                        </p:tgtEl>
                                        <p:attrNameLst>
                                          <p:attrName>ppt_x</p:attrName>
                                        </p:attrNameLst>
                                      </p:cBhvr>
                                      <p:tavLst>
                                        <p:tav tm="0">
                                          <p:val>
                                            <p:strVal val="#ppt_x"/>
                                          </p:val>
                                        </p:tav>
                                        <p:tav tm="100000">
                                          <p:val>
                                            <p:strVal val="#ppt_x"/>
                                          </p:val>
                                        </p:tav>
                                      </p:tavLst>
                                    </p:anim>
                                    <p:anim calcmode="lin" valueType="num">
                                      <p:cBhvr>
                                        <p:cTn id="85" dur="1000" fill="hold"/>
                                        <p:tgtEl>
                                          <p:spTgt spid="27"/>
                                        </p:tgtEl>
                                        <p:attrNameLst>
                                          <p:attrName>ppt_y</p:attrName>
                                        </p:attrNameLst>
                                      </p:cBhvr>
                                      <p:tavLst>
                                        <p:tav tm="0">
                                          <p:val>
                                            <p:strVal val="#ppt_y-.1"/>
                                          </p:val>
                                        </p:tav>
                                        <p:tav tm="100000">
                                          <p:val>
                                            <p:strVal val="#ppt_y"/>
                                          </p:val>
                                        </p:tav>
                                      </p:tavLst>
                                    </p:anim>
                                  </p:childTnLst>
                                </p:cTn>
                              </p:par>
                              <p:par>
                                <p:cTn id="86" presetID="47"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checkerboard(across)">
                                      <p:cBhvr>
                                        <p:cTn id="95" dur="500"/>
                                        <p:tgtEl>
                                          <p:spTgt spid="29"/>
                                        </p:tgtEl>
                                      </p:cBhvr>
                                    </p:animEffect>
                                  </p:childTnLst>
                                </p:cTn>
                              </p:par>
                              <p:par>
                                <p:cTn id="96" presetID="5" presetClass="entr" presetSubtype="10" fill="hold" nodeType="with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checkerboard(across)">
                                      <p:cBhvr>
                                        <p:cTn id="98" dur="500"/>
                                        <p:tgtEl>
                                          <p:spTgt spid="30"/>
                                        </p:tgtEl>
                                      </p:cBhvr>
                                    </p:animEffect>
                                  </p:childTnLst>
                                </p:cTn>
                              </p:par>
                              <p:par>
                                <p:cTn id="99" presetID="5" presetClass="entr" presetSubtype="10"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checkerboard(across)">
                                      <p:cBhvr>
                                        <p:cTn id="101" dur="500"/>
                                        <p:tgtEl>
                                          <p:spTgt spid="31"/>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checkerboard(across)">
                                      <p:cBhvr>
                                        <p:cTn id="10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9" grpId="0"/>
      <p:bldP spid="6" grpId="0" animBg="1"/>
      <p:bldP spid="7" grpId="0" animBg="1"/>
      <p:bldP spid="8" grpId="0"/>
      <p:bldP spid="9" grpId="0"/>
      <p:bldP spid="10" grpId="0" animBg="1"/>
      <p:bldP spid="11" grpId="0"/>
      <p:bldP spid="12" grpId="0" animBg="1"/>
      <p:bldP spid="13" grpId="0"/>
      <p:bldP spid="26"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Grandes</a:t>
            </a:r>
            <a:r>
              <a:rPr lang="en-US" dirty="0" smtClean="0"/>
              <a:t> questions de la Physique </a:t>
            </a:r>
            <a:r>
              <a:rPr lang="en-US" dirty="0" err="1" smtClean="0"/>
              <a:t>Moderne</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53</a:t>
            </a:fld>
            <a:endParaRPr lang="fr-FR"/>
          </a:p>
        </p:txBody>
      </p:sp>
      <p:sp>
        <p:nvSpPr>
          <p:cNvPr id="5" name="ZoneTexte 4"/>
          <p:cNvSpPr txBox="1"/>
          <p:nvPr/>
        </p:nvSpPr>
        <p:spPr>
          <a:xfrm>
            <a:off x="214184" y="650736"/>
            <a:ext cx="8784976" cy="5355312"/>
          </a:xfrm>
          <a:prstGeom prst="rect">
            <a:avLst/>
          </a:prstGeom>
          <a:noFill/>
          <a:ln w="38100" cmpd="dbl">
            <a:solidFill>
              <a:srgbClr val="993300"/>
            </a:solidFill>
          </a:ln>
        </p:spPr>
        <p:txBody>
          <a:bodyPr wrap="square" rtlCol="0">
            <a:spAutoFit/>
          </a:bodyPr>
          <a:lstStyle/>
          <a:p>
            <a:pPr algn="ctr"/>
            <a:r>
              <a:rPr lang="en-US" sz="1800" b="1" dirty="0" smtClean="0">
                <a:solidFill>
                  <a:srgbClr val="993300"/>
                </a:solidFill>
                <a:latin typeface="Arial Narrow" pitchFamily="34" charset="0"/>
              </a:rPr>
              <a:t>Le boson de Higgs </a:t>
            </a:r>
            <a:r>
              <a:rPr lang="en-US" sz="1800" b="1" dirty="0" err="1" smtClean="0">
                <a:solidFill>
                  <a:srgbClr val="993300"/>
                </a:solidFill>
                <a:latin typeface="Arial Narrow" pitchFamily="34" charset="0"/>
              </a:rPr>
              <a:t>n’explique</a:t>
            </a:r>
            <a:r>
              <a:rPr lang="en-US" sz="1800" b="1" dirty="0" smtClean="0">
                <a:solidFill>
                  <a:srgbClr val="993300"/>
                </a:solidFill>
                <a:latin typeface="Arial Narrow" pitchFamily="34" charset="0"/>
              </a:rPr>
              <a:t> pas tout, loin de </a:t>
            </a:r>
            <a:r>
              <a:rPr lang="en-US" sz="1800" b="1" dirty="0" err="1" smtClean="0">
                <a:solidFill>
                  <a:srgbClr val="993300"/>
                </a:solidFill>
                <a:latin typeface="Arial Narrow" pitchFamily="34" charset="0"/>
              </a:rPr>
              <a:t>là</a:t>
            </a:r>
            <a:r>
              <a:rPr lang="en-US" sz="1800" b="1" dirty="0" smtClean="0">
                <a:solidFill>
                  <a:srgbClr val="993300"/>
                </a:solidFill>
                <a:latin typeface="Arial Narrow" pitchFamily="34" charset="0"/>
              </a:rPr>
              <a:t>… </a:t>
            </a:r>
          </a:p>
          <a:p>
            <a:endParaRPr lang="en-US" sz="1800" dirty="0" smtClean="0">
              <a:latin typeface="Arial Narrow" pitchFamily="34" charset="0"/>
            </a:endParaRPr>
          </a:p>
          <a:p>
            <a:pPr>
              <a:buFont typeface="Wingdings" pitchFamily="2" charset="2"/>
              <a:buChar char="Ø"/>
            </a:pPr>
            <a:r>
              <a:rPr lang="en-US" sz="1800" b="1" dirty="0" err="1" smtClean="0">
                <a:solidFill>
                  <a:srgbClr val="008000"/>
                </a:solidFill>
                <a:latin typeface="Arial Narrow" pitchFamily="34" charset="0"/>
              </a:rPr>
              <a:t>Hiérarchie</a:t>
            </a:r>
            <a:r>
              <a:rPr lang="en-US" sz="1800" b="1" dirty="0" smtClean="0">
                <a:solidFill>
                  <a:srgbClr val="008000"/>
                </a:solidFill>
                <a:latin typeface="Arial Narrow" pitchFamily="34" charset="0"/>
              </a:rPr>
              <a:t> des masses</a:t>
            </a:r>
          </a:p>
          <a:p>
            <a:pPr lvl="1">
              <a:buFont typeface="Wingdings" pitchFamily="2" charset="2"/>
              <a:buChar char="§"/>
            </a:pPr>
            <a:r>
              <a:rPr lang="en-US" sz="1800" dirty="0" smtClean="0">
                <a:latin typeface="Arial Narrow" pitchFamily="34" charset="0"/>
              </a:rPr>
              <a:t> </a:t>
            </a:r>
            <a:r>
              <a:rPr lang="en-US" sz="1800" dirty="0" err="1" smtClean="0">
                <a:latin typeface="Arial Narrow" pitchFamily="34" charset="0"/>
              </a:rPr>
              <a:t>Pourquoi</a:t>
            </a:r>
            <a:r>
              <a:rPr lang="en-US" sz="1800" dirty="0" smtClean="0">
                <a:latin typeface="Arial Narrow" pitchFamily="34" charset="0"/>
              </a:rPr>
              <a:t> </a:t>
            </a:r>
            <a:r>
              <a:rPr lang="en-US" sz="1800" dirty="0" err="1" smtClean="0">
                <a:latin typeface="Arial Narrow" pitchFamily="34" charset="0"/>
              </a:rPr>
              <a:t>une</a:t>
            </a:r>
            <a:r>
              <a:rPr lang="en-US" sz="1800" dirty="0" smtClean="0">
                <a:latin typeface="Arial Narrow" pitchFamily="34" charset="0"/>
              </a:rPr>
              <a:t> </a:t>
            </a:r>
            <a:r>
              <a:rPr lang="en-US" sz="1800" dirty="0" err="1" smtClean="0">
                <a:latin typeface="Arial Narrow" pitchFamily="34" charset="0"/>
              </a:rPr>
              <a:t>tel</a:t>
            </a:r>
            <a:r>
              <a:rPr lang="en-US" sz="1800" dirty="0" smtClean="0">
                <a:latin typeface="Arial Narrow" pitchFamily="34" charset="0"/>
              </a:rPr>
              <a:t> </a:t>
            </a:r>
            <a:r>
              <a:rPr lang="en-US" sz="1800" dirty="0" err="1" smtClean="0">
                <a:latin typeface="Arial Narrow" pitchFamily="34" charset="0"/>
              </a:rPr>
              <a:t>écart</a:t>
            </a:r>
            <a:r>
              <a:rPr lang="en-US" sz="1800" dirty="0" smtClean="0">
                <a:latin typeface="Arial Narrow" pitchFamily="34" charset="0"/>
              </a:rPr>
              <a:t> (15 </a:t>
            </a:r>
            <a:r>
              <a:rPr lang="en-US" sz="1800" dirty="0" err="1" smtClean="0">
                <a:latin typeface="Arial Narrow" pitchFamily="34" charset="0"/>
              </a:rPr>
              <a:t>ordres</a:t>
            </a:r>
            <a:r>
              <a:rPr lang="en-US" sz="1800" dirty="0" smtClean="0">
                <a:latin typeface="Arial Narrow" pitchFamily="34" charset="0"/>
              </a:rPr>
              <a:t> de grandeur!) entre la masse des neutrinos et le quark top ?</a:t>
            </a:r>
          </a:p>
          <a:p>
            <a:endParaRPr lang="en-US" sz="1800" dirty="0" smtClean="0">
              <a:latin typeface="Arial Narrow" pitchFamily="34" charset="0"/>
            </a:endParaRPr>
          </a:p>
          <a:p>
            <a:pPr>
              <a:buFont typeface="Wingdings" pitchFamily="2" charset="2"/>
              <a:buChar char="Ø"/>
            </a:pP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Pourquoi</a:t>
            </a:r>
            <a:r>
              <a:rPr lang="en-US" sz="1800" b="1" dirty="0" smtClean="0">
                <a:solidFill>
                  <a:srgbClr val="008000"/>
                </a:solidFill>
                <a:latin typeface="Arial Narrow" pitchFamily="34" charset="0"/>
              </a:rPr>
              <a:t> 3 </a:t>
            </a:r>
            <a:r>
              <a:rPr lang="en-US" sz="1800" b="1" dirty="0" err="1" smtClean="0">
                <a:solidFill>
                  <a:srgbClr val="008000"/>
                </a:solidFill>
                <a:latin typeface="Arial Narrow" pitchFamily="34" charset="0"/>
              </a:rPr>
              <a:t>familles</a:t>
            </a:r>
            <a:r>
              <a:rPr lang="en-US" sz="1800" b="1" dirty="0" smtClean="0">
                <a:solidFill>
                  <a:srgbClr val="008000"/>
                </a:solidFill>
                <a:latin typeface="Arial Narrow" pitchFamily="34" charset="0"/>
              </a:rPr>
              <a:t> ? </a:t>
            </a:r>
            <a:r>
              <a:rPr lang="en-US" sz="1800" b="1" dirty="0" err="1" smtClean="0">
                <a:solidFill>
                  <a:srgbClr val="008000"/>
                </a:solidFill>
                <a:latin typeface="Arial Narrow" pitchFamily="34" charset="0"/>
              </a:rPr>
              <a:t>Y’en</a:t>
            </a:r>
            <a:r>
              <a:rPr lang="en-US" sz="1800" b="1" dirty="0" smtClean="0">
                <a:solidFill>
                  <a:srgbClr val="008000"/>
                </a:solidFill>
                <a:latin typeface="Arial Narrow" pitchFamily="34" charset="0"/>
              </a:rPr>
              <a:t>-t-</a:t>
            </a:r>
            <a:r>
              <a:rPr lang="en-US" sz="1800" b="1" dirty="0" err="1" smtClean="0">
                <a:solidFill>
                  <a:srgbClr val="008000"/>
                </a:solidFill>
                <a:latin typeface="Arial Narrow" pitchFamily="34" charset="0"/>
              </a:rPr>
              <a:t>il</a:t>
            </a: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d’autres</a:t>
            </a:r>
            <a:r>
              <a:rPr lang="en-US" sz="1800" b="1" dirty="0" smtClean="0">
                <a:solidFill>
                  <a:srgbClr val="008000"/>
                </a:solidFill>
                <a:latin typeface="Arial Narrow" pitchFamily="34" charset="0"/>
              </a:rPr>
              <a:t> ?</a:t>
            </a:r>
          </a:p>
          <a:p>
            <a:endParaRPr lang="en-US" sz="1800" dirty="0" smtClean="0">
              <a:latin typeface="Arial Narrow" pitchFamily="34" charset="0"/>
            </a:endParaRPr>
          </a:p>
          <a:p>
            <a:pPr>
              <a:buFont typeface="Wingdings" pitchFamily="2" charset="2"/>
              <a:buChar char="Ø"/>
            </a:pP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Peut</a:t>
            </a:r>
            <a:r>
              <a:rPr lang="en-US" sz="1800" b="1" dirty="0" smtClean="0">
                <a:solidFill>
                  <a:srgbClr val="008000"/>
                </a:solidFill>
                <a:latin typeface="Arial Narrow" pitchFamily="34" charset="0"/>
              </a:rPr>
              <a:t>-on unifier la gravitation et les </a:t>
            </a:r>
            <a:r>
              <a:rPr lang="en-US" sz="1800" b="1" dirty="0" err="1" smtClean="0">
                <a:solidFill>
                  <a:srgbClr val="008000"/>
                </a:solidFill>
                <a:latin typeface="Arial Narrow" pitchFamily="34" charset="0"/>
              </a:rPr>
              <a:t>autres</a:t>
            </a:r>
            <a:r>
              <a:rPr lang="en-US" sz="1800" b="1" dirty="0" smtClean="0">
                <a:solidFill>
                  <a:srgbClr val="008000"/>
                </a:solidFill>
                <a:latin typeface="Arial Narrow" pitchFamily="34" charset="0"/>
              </a:rPr>
              <a:t> interactions ? </a:t>
            </a:r>
          </a:p>
          <a:p>
            <a:pPr lvl="1">
              <a:buFont typeface="Wingdings" pitchFamily="2" charset="2"/>
              <a:buChar char="§"/>
            </a:pPr>
            <a:r>
              <a:rPr lang="en-US" sz="1800" dirty="0" smtClean="0">
                <a:latin typeface="Arial Narrow" pitchFamily="34" charset="0"/>
              </a:rPr>
              <a:t> </a:t>
            </a:r>
            <a:r>
              <a:rPr lang="en-US" sz="1800" dirty="0" err="1" smtClean="0">
                <a:latin typeface="Arial Narrow" pitchFamily="34" charset="0"/>
              </a:rPr>
              <a:t>Mariage</a:t>
            </a:r>
            <a:r>
              <a:rPr lang="en-US" sz="1800" dirty="0" smtClean="0">
                <a:latin typeface="Arial Narrow" pitchFamily="34" charset="0"/>
              </a:rPr>
              <a:t> </a:t>
            </a:r>
            <a:r>
              <a:rPr lang="en-US" sz="1800" dirty="0" err="1" smtClean="0">
                <a:latin typeface="Arial Narrow" pitchFamily="34" charset="0"/>
              </a:rPr>
              <a:t>Relativité</a:t>
            </a:r>
            <a:r>
              <a:rPr lang="en-US" sz="1800" dirty="0" smtClean="0">
                <a:latin typeface="Arial Narrow" pitchFamily="34" charset="0"/>
              </a:rPr>
              <a:t> </a:t>
            </a:r>
            <a:r>
              <a:rPr lang="en-US" sz="1800" dirty="0" err="1" smtClean="0">
                <a:latin typeface="Arial Narrow" pitchFamily="34" charset="0"/>
              </a:rPr>
              <a:t>Générale</a:t>
            </a:r>
            <a:r>
              <a:rPr lang="en-US" sz="1800" dirty="0" smtClean="0">
                <a:latin typeface="Arial Narrow" pitchFamily="34" charset="0"/>
              </a:rPr>
              <a:t> + </a:t>
            </a:r>
            <a:r>
              <a:rPr lang="en-US" sz="1800" dirty="0" err="1" smtClean="0">
                <a:latin typeface="Arial Narrow" pitchFamily="34" charset="0"/>
              </a:rPr>
              <a:t>Mécanique</a:t>
            </a:r>
            <a:r>
              <a:rPr lang="en-US" sz="1800" dirty="0" smtClean="0">
                <a:latin typeface="Arial Narrow" pitchFamily="34" charset="0"/>
              </a:rPr>
              <a:t> </a:t>
            </a:r>
            <a:r>
              <a:rPr lang="en-US" sz="1800" dirty="0" err="1" smtClean="0">
                <a:latin typeface="Arial Narrow" pitchFamily="34" charset="0"/>
              </a:rPr>
              <a:t>Quantique</a:t>
            </a:r>
            <a:endParaRPr lang="en-US" sz="1800" dirty="0" smtClean="0">
              <a:latin typeface="Arial Narrow" pitchFamily="34" charset="0"/>
            </a:endParaRPr>
          </a:p>
          <a:p>
            <a:pPr lvl="1">
              <a:buFont typeface="Wingdings" pitchFamily="2" charset="2"/>
              <a:buChar char="§"/>
            </a:pPr>
            <a:r>
              <a:rPr lang="en-US" sz="1800" dirty="0" smtClean="0">
                <a:latin typeface="Arial Narrow" pitchFamily="34" charset="0"/>
              </a:rPr>
              <a:t> Indispensable pour </a:t>
            </a:r>
            <a:r>
              <a:rPr lang="en-US" sz="1800" dirty="0" err="1" smtClean="0">
                <a:latin typeface="Arial Narrow" pitchFamily="34" charset="0"/>
              </a:rPr>
              <a:t>comprendre</a:t>
            </a:r>
            <a:r>
              <a:rPr lang="en-US" sz="1800" dirty="0" smtClean="0">
                <a:latin typeface="Arial Narrow" pitchFamily="34" charset="0"/>
              </a:rPr>
              <a:t> </a:t>
            </a:r>
            <a:r>
              <a:rPr lang="en-US" sz="1800" dirty="0" err="1" smtClean="0">
                <a:latin typeface="Arial Narrow" pitchFamily="34" charset="0"/>
              </a:rPr>
              <a:t>l’origine</a:t>
            </a:r>
            <a:r>
              <a:rPr lang="en-US" sz="1800" dirty="0" smtClean="0">
                <a:latin typeface="Arial Narrow" pitchFamily="34" charset="0"/>
              </a:rPr>
              <a:t> de </a:t>
            </a:r>
            <a:r>
              <a:rPr lang="en-US" sz="1800" dirty="0" err="1" smtClean="0">
                <a:latin typeface="Arial Narrow" pitchFamily="34" charset="0"/>
              </a:rPr>
              <a:t>l’Univers</a:t>
            </a:r>
            <a:r>
              <a:rPr lang="en-US" sz="1800" dirty="0" smtClean="0">
                <a:latin typeface="Arial Narrow" pitchFamily="34" charset="0"/>
              </a:rPr>
              <a:t>. </a:t>
            </a:r>
          </a:p>
          <a:p>
            <a:endParaRPr lang="en-US" sz="1800" dirty="0" smtClean="0">
              <a:latin typeface="Arial Narrow" pitchFamily="34" charset="0"/>
            </a:endParaRPr>
          </a:p>
          <a:p>
            <a:pPr>
              <a:buFont typeface="Wingdings" pitchFamily="2" charset="2"/>
              <a:buChar char="Ø"/>
            </a:pP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Pourquoi</a:t>
            </a: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l’anti-matière</a:t>
            </a:r>
            <a:r>
              <a:rPr lang="en-US" sz="1800" b="1" dirty="0" smtClean="0">
                <a:solidFill>
                  <a:srgbClr val="008000"/>
                </a:solidFill>
                <a:latin typeface="Arial Narrow" pitchFamily="34" charset="0"/>
              </a:rPr>
              <a:t> a </a:t>
            </a:r>
            <a:r>
              <a:rPr lang="en-US" sz="1800" b="1" dirty="0" err="1" smtClean="0">
                <a:solidFill>
                  <a:srgbClr val="008000"/>
                </a:solidFill>
                <a:latin typeface="Arial Narrow" pitchFamily="34" charset="0"/>
              </a:rPr>
              <a:t>disparu</a:t>
            </a:r>
            <a:r>
              <a:rPr lang="en-US" sz="1800" b="1" dirty="0" smtClean="0">
                <a:solidFill>
                  <a:srgbClr val="008000"/>
                </a:solidFill>
                <a:latin typeface="Arial Narrow" pitchFamily="34" charset="0"/>
              </a:rPr>
              <a:t> ? </a:t>
            </a:r>
          </a:p>
          <a:p>
            <a:pPr lvl="1">
              <a:buFont typeface="Wingdings" pitchFamily="2" charset="2"/>
              <a:buChar char="§"/>
            </a:pPr>
            <a:r>
              <a:rPr lang="en-US" sz="1800" dirty="0" smtClean="0">
                <a:latin typeface="Arial Narrow" pitchFamily="34" charset="0"/>
              </a:rPr>
              <a:t> </a:t>
            </a:r>
            <a:r>
              <a:rPr lang="en-US" sz="1800" dirty="0" err="1" smtClean="0">
                <a:latin typeface="Arial Narrow" pitchFamily="34" charset="0"/>
              </a:rPr>
              <a:t>Quelle</a:t>
            </a:r>
            <a:r>
              <a:rPr lang="en-US" sz="1800" dirty="0" smtClean="0">
                <a:latin typeface="Arial Narrow" pitchFamily="34" charset="0"/>
              </a:rPr>
              <a:t> </a:t>
            </a:r>
            <a:r>
              <a:rPr lang="en-US" sz="1800" dirty="0" err="1" smtClean="0">
                <a:latin typeface="Arial Narrow" pitchFamily="34" charset="0"/>
              </a:rPr>
              <a:t>est</a:t>
            </a:r>
            <a:r>
              <a:rPr lang="en-US" sz="1800" dirty="0" smtClean="0">
                <a:latin typeface="Arial Narrow" pitchFamily="34" charset="0"/>
              </a:rPr>
              <a:t> </a:t>
            </a:r>
            <a:r>
              <a:rPr lang="en-US" sz="1800" dirty="0" err="1" smtClean="0">
                <a:latin typeface="Arial Narrow" pitchFamily="34" charset="0"/>
              </a:rPr>
              <a:t>l’origine</a:t>
            </a:r>
            <a:r>
              <a:rPr lang="en-US" sz="1800" dirty="0" smtClean="0">
                <a:latin typeface="Arial Narrow" pitchFamily="34" charset="0"/>
              </a:rPr>
              <a:t> de </a:t>
            </a:r>
            <a:r>
              <a:rPr lang="en-US" sz="1800" dirty="0" err="1" smtClean="0">
                <a:latin typeface="Arial Narrow" pitchFamily="34" charset="0"/>
              </a:rPr>
              <a:t>l’aymétrie</a:t>
            </a:r>
            <a:r>
              <a:rPr lang="en-US" sz="1800" dirty="0" smtClean="0">
                <a:latin typeface="Arial Narrow" pitchFamily="34" charset="0"/>
              </a:rPr>
              <a:t> </a:t>
            </a:r>
            <a:r>
              <a:rPr lang="en-US" sz="1800" dirty="0" err="1" smtClean="0">
                <a:latin typeface="Arial Narrow" pitchFamily="34" charset="0"/>
              </a:rPr>
              <a:t>matière-antimatière</a:t>
            </a:r>
            <a:endParaRPr lang="en-US" sz="1800" dirty="0" smtClean="0">
              <a:latin typeface="Arial Narrow" pitchFamily="34" charset="0"/>
            </a:endParaRPr>
          </a:p>
          <a:p>
            <a:pPr lvl="1"/>
            <a:r>
              <a:rPr lang="en-US" sz="1800" dirty="0" smtClean="0">
                <a:latin typeface="Arial Narrow" pitchFamily="34" charset="0"/>
              </a:rPr>
              <a:t>   (</a:t>
            </a:r>
            <a:r>
              <a:rPr lang="en-US" sz="1800" dirty="0" err="1" smtClean="0">
                <a:latin typeface="Arial Narrow" pitchFamily="34" charset="0"/>
              </a:rPr>
              <a:t>initialement</a:t>
            </a:r>
            <a:r>
              <a:rPr lang="en-US" sz="1800" dirty="0" smtClean="0">
                <a:latin typeface="Arial Narrow" pitchFamily="34" charset="0"/>
              </a:rPr>
              <a:t> </a:t>
            </a:r>
            <a:r>
              <a:rPr lang="en-US" sz="1800" dirty="0" err="1" smtClean="0">
                <a:latin typeface="Arial Narrow" pitchFamily="34" charset="0"/>
              </a:rPr>
              <a:t>produite</a:t>
            </a:r>
            <a:r>
              <a:rPr lang="en-US" sz="1800" dirty="0" smtClean="0">
                <a:latin typeface="Arial Narrow" pitchFamily="34" charset="0"/>
              </a:rPr>
              <a:t> en </a:t>
            </a:r>
            <a:r>
              <a:rPr lang="en-US" sz="1800" dirty="0" err="1" smtClean="0">
                <a:latin typeface="Arial Narrow" pitchFamily="34" charset="0"/>
              </a:rPr>
              <a:t>quantité</a:t>
            </a:r>
            <a:r>
              <a:rPr lang="en-US" sz="1800" dirty="0" smtClean="0">
                <a:latin typeface="Arial Narrow" pitchFamily="34" charset="0"/>
              </a:rPr>
              <a:t> </a:t>
            </a:r>
            <a:r>
              <a:rPr lang="en-US" sz="1800" dirty="0" err="1" smtClean="0">
                <a:latin typeface="Arial Narrow" pitchFamily="34" charset="0"/>
              </a:rPr>
              <a:t>égale</a:t>
            </a:r>
            <a:r>
              <a:rPr lang="en-US" sz="1800" dirty="0" smtClean="0">
                <a:latin typeface="Arial Narrow" pitchFamily="34" charset="0"/>
              </a:rPr>
              <a:t>…)</a:t>
            </a:r>
          </a:p>
          <a:p>
            <a:endParaRPr lang="en-US" sz="1800" dirty="0" smtClean="0">
              <a:latin typeface="Arial Narrow" pitchFamily="34" charset="0"/>
            </a:endParaRPr>
          </a:p>
          <a:p>
            <a:pPr>
              <a:buFont typeface="Wingdings" pitchFamily="2" charset="2"/>
              <a:buChar char="Ø"/>
            </a:pP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Quelle</a:t>
            </a: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est</a:t>
            </a:r>
            <a:r>
              <a:rPr lang="en-US" sz="1800" b="1" dirty="0" smtClean="0">
                <a:solidFill>
                  <a:srgbClr val="008000"/>
                </a:solidFill>
                <a:latin typeface="Arial Narrow" pitchFamily="34" charset="0"/>
              </a:rPr>
              <a:t> la composition de </a:t>
            </a:r>
            <a:r>
              <a:rPr lang="en-US" sz="1800" b="1" dirty="0" err="1" smtClean="0">
                <a:solidFill>
                  <a:srgbClr val="008000"/>
                </a:solidFill>
                <a:latin typeface="Arial Narrow" pitchFamily="34" charset="0"/>
              </a:rPr>
              <a:t>l’Univers</a:t>
            </a:r>
            <a:r>
              <a:rPr lang="en-US" sz="1800" b="1" dirty="0" smtClean="0">
                <a:solidFill>
                  <a:srgbClr val="008000"/>
                </a:solidFill>
                <a:latin typeface="Arial Narrow" pitchFamily="34" charset="0"/>
              </a:rPr>
              <a:t> ?</a:t>
            </a:r>
          </a:p>
          <a:p>
            <a:pPr lvl="1">
              <a:buFont typeface="Wingdings" pitchFamily="2" charset="2"/>
              <a:buChar char="§"/>
            </a:pPr>
            <a:r>
              <a:rPr lang="en-US" sz="1800" dirty="0" smtClean="0">
                <a:latin typeface="Arial Narrow" pitchFamily="34" charset="0"/>
              </a:rPr>
              <a:t> </a:t>
            </a:r>
            <a:r>
              <a:rPr lang="en-US" sz="1800" dirty="0" err="1" smtClean="0">
                <a:latin typeface="Arial Narrow" pitchFamily="34" charset="0"/>
              </a:rPr>
              <a:t>Qu’est-ce</a:t>
            </a:r>
            <a:r>
              <a:rPr lang="en-US" sz="1800" dirty="0" smtClean="0">
                <a:latin typeface="Arial Narrow" pitchFamily="34" charset="0"/>
              </a:rPr>
              <a:t> </a:t>
            </a:r>
            <a:r>
              <a:rPr lang="en-US" sz="1800" dirty="0" err="1" smtClean="0">
                <a:latin typeface="Arial Narrow" pitchFamily="34" charset="0"/>
              </a:rPr>
              <a:t>que</a:t>
            </a:r>
            <a:r>
              <a:rPr lang="en-US" sz="1800" dirty="0" smtClean="0">
                <a:latin typeface="Arial Narrow" pitchFamily="34" charset="0"/>
              </a:rPr>
              <a:t> la </a:t>
            </a:r>
            <a:r>
              <a:rPr lang="en-US" sz="1800" dirty="0" err="1" smtClean="0">
                <a:latin typeface="Arial Narrow" pitchFamily="34" charset="0"/>
              </a:rPr>
              <a:t>Matière</a:t>
            </a:r>
            <a:r>
              <a:rPr lang="en-US" sz="1800" dirty="0" smtClean="0">
                <a:latin typeface="Arial Narrow" pitchFamily="34" charset="0"/>
              </a:rPr>
              <a:t> Noire ? </a:t>
            </a:r>
          </a:p>
          <a:p>
            <a:pPr lvl="1">
              <a:buFont typeface="Wingdings" pitchFamily="2" charset="2"/>
              <a:buChar char="§"/>
            </a:pPr>
            <a:r>
              <a:rPr lang="en-US" sz="1800" dirty="0" smtClean="0">
                <a:latin typeface="Arial Narrow" pitchFamily="34" charset="0"/>
              </a:rPr>
              <a:t> </a:t>
            </a:r>
            <a:r>
              <a:rPr lang="en-US" sz="1800" dirty="0" err="1" smtClean="0">
                <a:latin typeface="Arial Narrow" pitchFamily="34" charset="0"/>
              </a:rPr>
              <a:t>Qu’est-ce</a:t>
            </a:r>
            <a:r>
              <a:rPr lang="en-US" sz="1800" dirty="0" smtClean="0">
                <a:latin typeface="Arial Narrow" pitchFamily="34" charset="0"/>
              </a:rPr>
              <a:t> </a:t>
            </a:r>
            <a:r>
              <a:rPr lang="en-US" sz="1800" dirty="0" err="1" smtClean="0">
                <a:latin typeface="Arial Narrow" pitchFamily="34" charset="0"/>
              </a:rPr>
              <a:t>que</a:t>
            </a:r>
            <a:r>
              <a:rPr lang="en-US" sz="1800" dirty="0" smtClean="0">
                <a:latin typeface="Arial Narrow" pitchFamily="34" charset="0"/>
              </a:rPr>
              <a:t> </a:t>
            </a:r>
            <a:r>
              <a:rPr lang="en-US" sz="1800" dirty="0" err="1" smtClean="0">
                <a:latin typeface="Arial Narrow" pitchFamily="34" charset="0"/>
              </a:rPr>
              <a:t>l’Energie</a:t>
            </a:r>
            <a:r>
              <a:rPr lang="en-US" sz="1800" dirty="0" smtClean="0">
                <a:latin typeface="Arial Narrow" pitchFamily="34" charset="0"/>
              </a:rPr>
              <a:t> Noire ? </a:t>
            </a:r>
          </a:p>
          <a:p>
            <a:pPr lvl="1"/>
            <a:r>
              <a:rPr lang="en-US" sz="1800" dirty="0" smtClean="0">
                <a:latin typeface="Arial Narrow" pitchFamily="34" charset="0"/>
              </a:rPr>
              <a:t>   (</a:t>
            </a:r>
            <a:r>
              <a:rPr lang="en-US" sz="1800" dirty="0" err="1" smtClean="0">
                <a:latin typeface="Arial Narrow" pitchFamily="34" charset="0"/>
              </a:rPr>
              <a:t>accélération</a:t>
            </a:r>
            <a:r>
              <a:rPr lang="en-US" sz="1800" dirty="0" smtClean="0">
                <a:latin typeface="Arial Narrow" pitchFamily="34" charset="0"/>
              </a:rPr>
              <a:t> de </a:t>
            </a:r>
            <a:r>
              <a:rPr lang="en-US" sz="1800" dirty="0" err="1" smtClean="0">
                <a:latin typeface="Arial Narrow" pitchFamily="34" charset="0"/>
              </a:rPr>
              <a:t>l’expansion</a:t>
            </a:r>
            <a:r>
              <a:rPr lang="en-US" sz="1800" dirty="0" smtClean="0">
                <a:latin typeface="Arial Narrow" pitchFamily="34" charset="0"/>
              </a:rPr>
              <a:t> de </a:t>
            </a:r>
            <a:r>
              <a:rPr lang="en-US" sz="1800" dirty="0" err="1" smtClean="0">
                <a:latin typeface="Arial Narrow" pitchFamily="34" charset="0"/>
              </a:rPr>
              <a:t>l’Univers</a:t>
            </a:r>
            <a:r>
              <a:rPr lang="en-US" sz="1800" dirty="0" smtClean="0">
                <a:latin typeface="Arial Narrow" pitchFamily="34" charset="0"/>
              </a:rPr>
              <a:t>)</a:t>
            </a:r>
          </a:p>
        </p:txBody>
      </p:sp>
      <p:pic>
        <p:nvPicPr>
          <p:cNvPr id="6" name="Picture 5" descr="iceberg-lg"/>
          <p:cNvPicPr>
            <a:picLocks noChangeAspect="1" noChangeArrowheads="1"/>
          </p:cNvPicPr>
          <p:nvPr/>
        </p:nvPicPr>
        <p:blipFill>
          <a:blip r:embed="rId2" cstate="print"/>
          <a:srcRect/>
          <a:stretch>
            <a:fillRect/>
          </a:stretch>
        </p:blipFill>
        <p:spPr bwMode="auto">
          <a:xfrm>
            <a:off x="5940152" y="2594952"/>
            <a:ext cx="2800350" cy="3332417"/>
          </a:xfrm>
          <a:prstGeom prst="rect">
            <a:avLst/>
          </a:prstGeom>
          <a:noFill/>
        </p:spPr>
      </p:pic>
      <p:sp>
        <p:nvSpPr>
          <p:cNvPr id="7" name="Text Box 8"/>
          <p:cNvSpPr txBox="1">
            <a:spLocks noChangeArrowheads="1"/>
          </p:cNvSpPr>
          <p:nvPr/>
        </p:nvSpPr>
        <p:spPr bwMode="auto">
          <a:xfrm>
            <a:off x="6676976" y="2687009"/>
            <a:ext cx="1619250" cy="274638"/>
          </a:xfrm>
          <a:prstGeom prst="rect">
            <a:avLst/>
          </a:prstGeom>
          <a:solidFill>
            <a:schemeClr val="bg1"/>
          </a:solidFill>
          <a:ln w="9525" algn="ctr">
            <a:noFill/>
            <a:miter lim="800000"/>
            <a:headEnd/>
            <a:tailEnd/>
          </a:ln>
          <a:effectLst/>
        </p:spPr>
        <p:txBody>
          <a:bodyPr wrap="none">
            <a:spAutoFit/>
          </a:bodyPr>
          <a:lstStyle/>
          <a:p>
            <a:r>
              <a:rPr lang="fr-FR" sz="1200" dirty="0"/>
              <a:t>4% matière visible</a:t>
            </a:r>
          </a:p>
        </p:txBody>
      </p:sp>
      <p:sp>
        <p:nvSpPr>
          <p:cNvPr id="8" name="Text Box 9"/>
          <p:cNvSpPr txBox="1">
            <a:spLocks noChangeArrowheads="1"/>
          </p:cNvSpPr>
          <p:nvPr/>
        </p:nvSpPr>
        <p:spPr bwMode="auto">
          <a:xfrm>
            <a:off x="6626176" y="3263073"/>
            <a:ext cx="1622425" cy="274638"/>
          </a:xfrm>
          <a:prstGeom prst="rect">
            <a:avLst/>
          </a:prstGeom>
          <a:solidFill>
            <a:schemeClr val="bg1"/>
          </a:solidFill>
          <a:ln w="9525" algn="ctr">
            <a:noFill/>
            <a:miter lim="800000"/>
            <a:headEnd/>
            <a:tailEnd/>
          </a:ln>
          <a:effectLst/>
        </p:spPr>
        <p:txBody>
          <a:bodyPr wrap="none">
            <a:spAutoFit/>
          </a:bodyPr>
          <a:lstStyle/>
          <a:p>
            <a:r>
              <a:rPr lang="fr-FR" sz="1200" dirty="0"/>
              <a:t>23% matière noire</a:t>
            </a:r>
          </a:p>
        </p:txBody>
      </p:sp>
      <p:sp>
        <p:nvSpPr>
          <p:cNvPr id="9" name="Text Box 10"/>
          <p:cNvSpPr txBox="1">
            <a:spLocks noChangeArrowheads="1"/>
          </p:cNvSpPr>
          <p:nvPr/>
        </p:nvSpPr>
        <p:spPr bwMode="auto">
          <a:xfrm>
            <a:off x="6626176" y="3983153"/>
            <a:ext cx="1604963" cy="274638"/>
          </a:xfrm>
          <a:prstGeom prst="rect">
            <a:avLst/>
          </a:prstGeom>
          <a:solidFill>
            <a:schemeClr val="bg1"/>
          </a:solidFill>
          <a:ln w="9525" algn="ctr">
            <a:noFill/>
            <a:miter lim="800000"/>
            <a:headEnd/>
            <a:tailEnd/>
          </a:ln>
          <a:effectLst/>
        </p:spPr>
        <p:txBody>
          <a:bodyPr wrap="none">
            <a:spAutoFit/>
          </a:bodyPr>
          <a:lstStyle/>
          <a:p>
            <a:r>
              <a:rPr lang="fr-FR" sz="1200" dirty="0"/>
              <a:t>73% énergie noire</a:t>
            </a:r>
          </a:p>
        </p:txBody>
      </p:sp>
      <p:sp>
        <p:nvSpPr>
          <p:cNvPr id="10" name="ZoneTexte 9"/>
          <p:cNvSpPr txBox="1"/>
          <p:nvPr/>
        </p:nvSpPr>
        <p:spPr>
          <a:xfrm>
            <a:off x="827584" y="6093296"/>
            <a:ext cx="7524328" cy="646331"/>
          </a:xfrm>
          <a:prstGeom prst="rect">
            <a:avLst/>
          </a:prstGeom>
          <a:noFill/>
        </p:spPr>
        <p:txBody>
          <a:bodyPr wrap="square" rtlCol="0">
            <a:spAutoFit/>
          </a:bodyPr>
          <a:lstStyle/>
          <a:p>
            <a:pPr algn="ctr"/>
            <a:r>
              <a:rPr lang="en-US" sz="1800" b="1" dirty="0" smtClean="0">
                <a:solidFill>
                  <a:srgbClr val="FF0000"/>
                </a:solidFill>
                <a:latin typeface="Arial Narrow" pitchFamily="34" charset="0"/>
              </a:rPr>
              <a:t>Les </a:t>
            </a:r>
            <a:r>
              <a:rPr lang="en-US" sz="1800" b="1" dirty="0" err="1" smtClean="0">
                <a:solidFill>
                  <a:srgbClr val="FF0000"/>
                </a:solidFill>
                <a:latin typeface="Arial Narrow" pitchFamily="34" charset="0"/>
              </a:rPr>
              <a:t>réponses</a:t>
            </a:r>
            <a:r>
              <a:rPr lang="en-US" sz="1800" b="1" dirty="0" smtClean="0">
                <a:solidFill>
                  <a:srgbClr val="FF0000"/>
                </a:solidFill>
                <a:latin typeface="Arial Narrow" pitchFamily="34" charset="0"/>
              </a:rPr>
              <a:t> à </a:t>
            </a:r>
            <a:r>
              <a:rPr lang="en-US" sz="1800" b="1" dirty="0" err="1" smtClean="0">
                <a:solidFill>
                  <a:srgbClr val="FF0000"/>
                </a:solidFill>
                <a:latin typeface="Arial Narrow" pitchFamily="34" charset="0"/>
              </a:rPr>
              <a:t>ces</a:t>
            </a:r>
            <a:r>
              <a:rPr lang="en-US" sz="1800" b="1" dirty="0" smtClean="0">
                <a:solidFill>
                  <a:srgbClr val="FF0000"/>
                </a:solidFill>
                <a:latin typeface="Arial Narrow" pitchFamily="34" charset="0"/>
              </a:rPr>
              <a:t> questions </a:t>
            </a:r>
            <a:r>
              <a:rPr lang="en-US" sz="1800" b="1" dirty="0" err="1" smtClean="0">
                <a:solidFill>
                  <a:srgbClr val="FF0000"/>
                </a:solidFill>
                <a:latin typeface="Arial Narrow" pitchFamily="34" charset="0"/>
              </a:rPr>
              <a:t>impliquent</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peut-être</a:t>
            </a:r>
            <a:r>
              <a:rPr lang="en-US" sz="1800" b="1" dirty="0" smtClean="0">
                <a:solidFill>
                  <a:srgbClr val="FF0000"/>
                </a:solidFill>
                <a:latin typeface="Arial Narrow" pitchFamily="34" charset="0"/>
              </a:rPr>
              <a:t>) </a:t>
            </a:r>
            <a:r>
              <a:rPr lang="en-US" sz="1800" b="1" dirty="0" err="1" smtClean="0">
                <a:solidFill>
                  <a:srgbClr val="FF0000"/>
                </a:solidFill>
                <a:latin typeface="Arial Narrow" pitchFamily="34" charset="0"/>
              </a:rPr>
              <a:t>une</a:t>
            </a:r>
            <a:r>
              <a:rPr lang="en-US" sz="1800" b="1" dirty="0" smtClean="0">
                <a:solidFill>
                  <a:srgbClr val="FF0000"/>
                </a:solidFill>
                <a:latin typeface="Arial Narrow" pitchFamily="34" charset="0"/>
              </a:rPr>
              <a:t> Nouvelle Physique, </a:t>
            </a:r>
            <a:br>
              <a:rPr lang="en-US" sz="1800" b="1" dirty="0" smtClean="0">
                <a:solidFill>
                  <a:srgbClr val="FF0000"/>
                </a:solidFill>
                <a:latin typeface="Arial Narrow" pitchFamily="34" charset="0"/>
              </a:rPr>
            </a:br>
            <a:r>
              <a:rPr lang="en-US" sz="1800" dirty="0" smtClean="0">
                <a:latin typeface="Arial Narrow" pitchFamily="34" charset="0"/>
              </a:rPr>
              <a:t>au-</a:t>
            </a:r>
            <a:r>
              <a:rPr lang="en-US" sz="1800" dirty="0" err="1" smtClean="0">
                <a:latin typeface="Arial Narrow" pitchFamily="34" charset="0"/>
              </a:rPr>
              <a:t>delà</a:t>
            </a:r>
            <a:r>
              <a:rPr lang="en-US" sz="1800" dirty="0" smtClean="0">
                <a:latin typeface="Arial Narrow" pitchFamily="34" charset="0"/>
              </a:rPr>
              <a:t> du </a:t>
            </a:r>
            <a:r>
              <a:rPr lang="en-US" sz="1800" dirty="0" err="1" smtClean="0">
                <a:latin typeface="Arial Narrow" pitchFamily="34" charset="0"/>
              </a:rPr>
              <a:t>Modèle</a:t>
            </a:r>
            <a:r>
              <a:rPr lang="en-US" sz="1800" dirty="0" smtClean="0">
                <a:latin typeface="Arial Narrow" pitchFamily="34" charset="0"/>
              </a:rPr>
              <a:t> Standard (dimensions </a:t>
            </a:r>
            <a:r>
              <a:rPr lang="en-US" sz="1800" dirty="0" err="1" smtClean="0">
                <a:latin typeface="Arial Narrow" pitchFamily="34" charset="0"/>
              </a:rPr>
              <a:t>supplémentaires</a:t>
            </a:r>
            <a:r>
              <a:rPr lang="en-US" sz="1800" dirty="0" smtClean="0">
                <a:latin typeface="Arial Narrow" pitchFamily="34" charset="0"/>
              </a:rPr>
              <a:t>, </a:t>
            </a:r>
            <a:r>
              <a:rPr lang="en-US" sz="1800" dirty="0" err="1" smtClean="0">
                <a:latin typeface="Arial Narrow" pitchFamily="34" charset="0"/>
              </a:rPr>
              <a:t>SuperSymmétrie</a:t>
            </a:r>
            <a:r>
              <a:rPr lang="en-US" sz="1800" dirty="0" smtClean="0">
                <a:latin typeface="Arial Narrow" pitchFamily="34" charset="0"/>
              </a:rPr>
              <a:t>, etc… )</a:t>
            </a:r>
            <a:endParaRPr lang="en-US" sz="1800" dirty="0">
              <a:latin typeface="Arial Narrow"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6" name="Espace réservé du numéro de diapositive 5"/>
          <p:cNvSpPr>
            <a:spLocks noGrp="1"/>
          </p:cNvSpPr>
          <p:nvPr>
            <p:ph type="sldNum" sz="quarter" idx="12"/>
          </p:nvPr>
        </p:nvSpPr>
        <p:spPr/>
        <p:txBody>
          <a:bodyPr/>
          <a:lstStyle/>
          <a:p>
            <a:pPr>
              <a:defRPr/>
            </a:pPr>
            <a:fld id="{E54FE26C-46A2-4C98-AC9D-1590F5C08311}" type="slidenum">
              <a:rPr lang="fr-FR" smtClean="0"/>
              <a:pPr>
                <a:defRPr/>
              </a:pPr>
              <a:t>54</a:t>
            </a:fld>
            <a:endParaRPr lang="fr-FR"/>
          </a:p>
        </p:txBody>
      </p:sp>
      <p:grpSp>
        <p:nvGrpSpPr>
          <p:cNvPr id="3" name="Groupe 28"/>
          <p:cNvGrpSpPr/>
          <p:nvPr/>
        </p:nvGrpSpPr>
        <p:grpSpPr>
          <a:xfrm>
            <a:off x="0" y="-3187"/>
            <a:ext cx="9144000" cy="6861187"/>
            <a:chOff x="0" y="-3187"/>
            <a:chExt cx="9144000" cy="6861187"/>
          </a:xfrm>
        </p:grpSpPr>
        <p:pic>
          <p:nvPicPr>
            <p:cNvPr id="7" name="Image 6" descr="BigBang_Image11.jpg"/>
            <p:cNvPicPr>
              <a:picLocks noChangeAspect="1"/>
            </p:cNvPicPr>
            <p:nvPr/>
          </p:nvPicPr>
          <p:blipFill>
            <a:blip r:embed="rId2" cstate="print">
              <a:lum bright="5000"/>
            </a:blip>
            <a:stretch>
              <a:fillRect/>
            </a:stretch>
          </p:blipFill>
          <p:spPr>
            <a:xfrm>
              <a:off x="0" y="-3187"/>
              <a:ext cx="9144000" cy="6861187"/>
            </a:xfrm>
            <a:prstGeom prst="rect">
              <a:avLst/>
            </a:prstGeom>
          </p:spPr>
        </p:pic>
        <p:sp>
          <p:nvSpPr>
            <p:cNvPr id="8" name="ZoneTexte 7"/>
            <p:cNvSpPr txBox="1"/>
            <p:nvPr/>
          </p:nvSpPr>
          <p:spPr>
            <a:xfrm>
              <a:off x="520700" y="1308100"/>
              <a:ext cx="1600200" cy="400110"/>
            </a:xfrm>
            <a:prstGeom prst="rect">
              <a:avLst/>
            </a:prstGeom>
            <a:solidFill>
              <a:schemeClr val="tx1"/>
            </a:solidFill>
          </p:spPr>
          <p:txBody>
            <a:bodyPr wrap="square" rtlCol="0">
              <a:spAutoFit/>
            </a:bodyPr>
            <a:lstStyle/>
            <a:p>
              <a:r>
                <a:rPr lang="en-GB" dirty="0" smtClean="0">
                  <a:solidFill>
                    <a:schemeClr val="bg1"/>
                  </a:solidFill>
                </a:rPr>
                <a:t>   ~ 10</a:t>
              </a:r>
              <a:r>
                <a:rPr lang="en-GB" baseline="30000" dirty="0" smtClean="0">
                  <a:solidFill>
                    <a:schemeClr val="bg1"/>
                  </a:solidFill>
                </a:rPr>
                <a:t>-12 </a:t>
              </a:r>
              <a:r>
                <a:rPr lang="en-GB" dirty="0" smtClean="0">
                  <a:solidFill>
                    <a:schemeClr val="bg1"/>
                  </a:solidFill>
                </a:rPr>
                <a:t>s</a:t>
              </a:r>
              <a:endParaRPr lang="en-GB" dirty="0">
                <a:solidFill>
                  <a:schemeClr val="bg1"/>
                </a:solidFill>
              </a:endParaRPr>
            </a:p>
          </p:txBody>
        </p:sp>
        <p:sp>
          <p:nvSpPr>
            <p:cNvPr id="9" name="ZoneTexte 8"/>
            <p:cNvSpPr txBox="1"/>
            <p:nvPr/>
          </p:nvSpPr>
          <p:spPr>
            <a:xfrm>
              <a:off x="1955800" y="1143000"/>
              <a:ext cx="967783" cy="369332"/>
            </a:xfrm>
            <a:prstGeom prst="rect">
              <a:avLst/>
            </a:prstGeom>
            <a:solidFill>
              <a:schemeClr val="tx1"/>
            </a:solidFill>
          </p:spPr>
          <p:txBody>
            <a:bodyPr wrap="none" rtlCol="0">
              <a:spAutoFit/>
            </a:bodyPr>
            <a:lstStyle/>
            <a:p>
              <a:r>
                <a:rPr lang="en-GB" sz="1800" dirty="0" smtClean="0">
                  <a:solidFill>
                    <a:schemeClr val="bg1"/>
                  </a:solidFill>
                </a:rPr>
                <a:t>~ 10</a:t>
              </a:r>
              <a:r>
                <a:rPr lang="en-GB" sz="1800" baseline="30000" dirty="0" smtClean="0">
                  <a:solidFill>
                    <a:schemeClr val="bg1"/>
                  </a:solidFill>
                </a:rPr>
                <a:t>-6 </a:t>
              </a:r>
              <a:r>
                <a:rPr lang="en-GB" sz="1800" dirty="0" err="1" smtClean="0">
                  <a:solidFill>
                    <a:schemeClr val="bg1"/>
                  </a:solidFill>
                </a:rPr>
                <a:t>s</a:t>
              </a:r>
              <a:endParaRPr lang="en-GB" sz="1800" dirty="0">
                <a:solidFill>
                  <a:schemeClr val="bg1"/>
                </a:solidFill>
              </a:endParaRPr>
            </a:p>
          </p:txBody>
        </p:sp>
        <p:sp>
          <p:nvSpPr>
            <p:cNvPr id="10" name="Rectangle 9"/>
            <p:cNvSpPr/>
            <p:nvPr/>
          </p:nvSpPr>
          <p:spPr bwMode="auto">
            <a:xfrm>
              <a:off x="2209800" y="1600200"/>
              <a:ext cx="457200" cy="228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cxnSp>
          <p:nvCxnSpPr>
            <p:cNvPr id="11" name="Connecteur droit avec flèche 10"/>
            <p:cNvCxnSpPr/>
            <p:nvPr/>
          </p:nvCxnSpPr>
          <p:spPr bwMode="auto">
            <a:xfrm rot="5400000">
              <a:off x="2159794" y="1751806"/>
              <a:ext cx="457200" cy="1588"/>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sp>
          <p:nvSpPr>
            <p:cNvPr id="12" name="ZoneTexte 11"/>
            <p:cNvSpPr txBox="1"/>
            <p:nvPr/>
          </p:nvSpPr>
          <p:spPr>
            <a:xfrm>
              <a:off x="3670300" y="482600"/>
              <a:ext cx="1012867" cy="467649"/>
            </a:xfrm>
            <a:prstGeom prst="rect">
              <a:avLst/>
            </a:prstGeom>
            <a:solidFill>
              <a:schemeClr val="tx1"/>
            </a:solidFill>
          </p:spPr>
          <p:txBody>
            <a:bodyPr wrap="none" rtlCol="0">
              <a:spAutoFit/>
            </a:bodyPr>
            <a:lstStyle/>
            <a:p>
              <a:pPr>
                <a:lnSpc>
                  <a:spcPts val="1360"/>
                </a:lnSpc>
                <a:spcAft>
                  <a:spcPts val="0"/>
                </a:spcAft>
              </a:pPr>
              <a:r>
                <a:rPr lang="en-GB" sz="1800" dirty="0" smtClean="0">
                  <a:solidFill>
                    <a:schemeClr val="bg1"/>
                  </a:solidFill>
                </a:rPr>
                <a:t>380 000</a:t>
              </a:r>
            </a:p>
            <a:p>
              <a:pPr>
                <a:lnSpc>
                  <a:spcPts val="1360"/>
                </a:lnSpc>
                <a:spcAft>
                  <a:spcPts val="0"/>
                </a:spcAft>
              </a:pPr>
              <a:r>
                <a:rPr lang="en-GB" sz="1800" dirty="0" smtClean="0">
                  <a:solidFill>
                    <a:schemeClr val="bg1"/>
                  </a:solidFill>
                </a:rPr>
                <a:t>   </a:t>
              </a:r>
              <a:r>
                <a:rPr lang="en-GB" sz="1800" dirty="0" err="1" smtClean="0">
                  <a:solidFill>
                    <a:schemeClr val="bg1"/>
                  </a:solidFill>
                </a:rPr>
                <a:t>ans</a:t>
              </a:r>
              <a:endParaRPr lang="en-GB" sz="1800" dirty="0">
                <a:solidFill>
                  <a:schemeClr val="bg1"/>
                </a:solidFill>
              </a:endParaRPr>
            </a:p>
          </p:txBody>
        </p:sp>
        <p:sp>
          <p:nvSpPr>
            <p:cNvPr id="13" name="Rectangle 12"/>
            <p:cNvSpPr/>
            <p:nvPr/>
          </p:nvSpPr>
          <p:spPr bwMode="auto">
            <a:xfrm>
              <a:off x="3810000" y="1219200"/>
              <a:ext cx="685800"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cxnSp>
          <p:nvCxnSpPr>
            <p:cNvPr id="14" name="Connecteur droit avec flèche 13"/>
            <p:cNvCxnSpPr/>
            <p:nvPr/>
          </p:nvCxnSpPr>
          <p:spPr bwMode="auto">
            <a:xfrm rot="5400000">
              <a:off x="3886994" y="1294606"/>
              <a:ext cx="457200" cy="1588"/>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sp>
          <p:nvSpPr>
            <p:cNvPr id="15" name="ZoneTexte 14"/>
            <p:cNvSpPr txBox="1"/>
            <p:nvPr/>
          </p:nvSpPr>
          <p:spPr>
            <a:xfrm>
              <a:off x="695511" y="660400"/>
              <a:ext cx="1171389" cy="707886"/>
            </a:xfrm>
            <a:prstGeom prst="rect">
              <a:avLst/>
            </a:prstGeom>
            <a:noFill/>
          </p:spPr>
          <p:txBody>
            <a:bodyPr wrap="none" rtlCol="0">
              <a:spAutoFit/>
            </a:bodyPr>
            <a:lstStyle/>
            <a:p>
              <a:r>
                <a:rPr lang="en-GB" dirty="0" smtClean="0">
                  <a:solidFill>
                    <a:schemeClr val="bg1"/>
                  </a:solidFill>
                </a:rPr>
                <a:t>Champ </a:t>
              </a:r>
            </a:p>
            <a:p>
              <a:r>
                <a:rPr lang="en-GB" dirty="0" smtClean="0">
                  <a:solidFill>
                    <a:schemeClr val="bg1"/>
                  </a:solidFill>
                </a:rPr>
                <a:t>de Higgs</a:t>
              </a:r>
              <a:endParaRPr lang="en-GB" dirty="0">
                <a:solidFill>
                  <a:schemeClr val="bg1"/>
                </a:solidFill>
              </a:endParaRPr>
            </a:p>
          </p:txBody>
        </p:sp>
        <p:sp>
          <p:nvSpPr>
            <p:cNvPr id="16" name="Rectangle 15"/>
            <p:cNvSpPr/>
            <p:nvPr/>
          </p:nvSpPr>
          <p:spPr bwMode="auto">
            <a:xfrm>
              <a:off x="1231900" y="5257800"/>
              <a:ext cx="914400" cy="1549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17" name="ZoneTexte 16"/>
            <p:cNvSpPr txBox="1"/>
            <p:nvPr/>
          </p:nvSpPr>
          <p:spPr>
            <a:xfrm>
              <a:off x="1257300" y="5270500"/>
              <a:ext cx="903876" cy="1200329"/>
            </a:xfrm>
            <a:prstGeom prst="rect">
              <a:avLst/>
            </a:prstGeom>
            <a:noFill/>
          </p:spPr>
          <p:txBody>
            <a:bodyPr wrap="none" rtlCol="0">
              <a:spAutoFit/>
            </a:bodyPr>
            <a:lstStyle/>
            <a:p>
              <a:r>
                <a:rPr lang="en-GB" sz="1800" dirty="0" smtClean="0">
                  <a:solidFill>
                    <a:srgbClr val="FFFFFF"/>
                  </a:solidFill>
                </a:rPr>
                <a:t>Plasma </a:t>
              </a:r>
            </a:p>
            <a:p>
              <a:r>
                <a:rPr lang="en-GB" sz="1800" dirty="0" smtClean="0">
                  <a:solidFill>
                    <a:srgbClr val="FFFFFF"/>
                  </a:solidFill>
                </a:rPr>
                <a:t>de</a:t>
              </a:r>
            </a:p>
            <a:p>
              <a:r>
                <a:rPr lang="en-GB" sz="1800" dirty="0" smtClean="0">
                  <a:solidFill>
                    <a:srgbClr val="FFFFFF"/>
                  </a:solidFill>
                </a:rPr>
                <a:t>Quark-</a:t>
              </a:r>
            </a:p>
            <a:p>
              <a:r>
                <a:rPr lang="en-GB" sz="1800" dirty="0" smtClean="0">
                  <a:solidFill>
                    <a:srgbClr val="FFFFFF"/>
                  </a:solidFill>
                </a:rPr>
                <a:t>Gluon</a:t>
              </a:r>
              <a:endParaRPr lang="en-GB" sz="1800" dirty="0">
                <a:solidFill>
                  <a:srgbClr val="FFFFFF"/>
                </a:solidFill>
              </a:endParaRPr>
            </a:p>
          </p:txBody>
        </p:sp>
        <p:sp>
          <p:nvSpPr>
            <p:cNvPr id="18" name="Flèche vers le bas 17"/>
            <p:cNvSpPr/>
            <p:nvPr/>
          </p:nvSpPr>
          <p:spPr bwMode="auto">
            <a:xfrm>
              <a:off x="1028700" y="1701800"/>
              <a:ext cx="266700" cy="673100"/>
            </a:xfrm>
            <a:prstGeom prst="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19" name="Flèche vers le haut 18"/>
            <p:cNvSpPr/>
            <p:nvPr/>
          </p:nvSpPr>
          <p:spPr bwMode="auto">
            <a:xfrm>
              <a:off x="1612900" y="4445000"/>
              <a:ext cx="304800" cy="800100"/>
            </a:xfrm>
            <a:prstGeom prst="up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20" name="Rectangle 19"/>
            <p:cNvSpPr/>
            <p:nvPr/>
          </p:nvSpPr>
          <p:spPr bwMode="auto">
            <a:xfrm>
              <a:off x="1295400" y="1752600"/>
              <a:ext cx="457200" cy="4191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21" name="ZoneTexte 20"/>
            <p:cNvSpPr txBox="1"/>
            <p:nvPr/>
          </p:nvSpPr>
          <p:spPr>
            <a:xfrm>
              <a:off x="2971800" y="1041400"/>
              <a:ext cx="533400" cy="369332"/>
            </a:xfrm>
            <a:prstGeom prst="rect">
              <a:avLst/>
            </a:prstGeom>
            <a:solidFill>
              <a:schemeClr val="tx1"/>
            </a:solidFill>
          </p:spPr>
          <p:txBody>
            <a:bodyPr wrap="square" rtlCol="0">
              <a:spAutoFit/>
            </a:bodyPr>
            <a:lstStyle/>
            <a:p>
              <a:r>
                <a:rPr lang="en-GB" sz="1800" smtClean="0">
                  <a:solidFill>
                    <a:schemeClr val="bg1"/>
                  </a:solidFill>
                </a:rPr>
                <a:t>1</a:t>
              </a:r>
              <a:r>
                <a:rPr lang="en-GB" sz="1800" baseline="30000" smtClean="0">
                  <a:solidFill>
                    <a:schemeClr val="bg1"/>
                  </a:solidFill>
                </a:rPr>
                <a:t> </a:t>
              </a:r>
              <a:r>
                <a:rPr lang="en-GB" sz="1800" dirty="0" err="1" smtClean="0">
                  <a:solidFill>
                    <a:schemeClr val="bg1"/>
                  </a:solidFill>
                </a:rPr>
                <a:t>s</a:t>
              </a:r>
              <a:endParaRPr lang="en-GB" sz="1800" dirty="0">
                <a:solidFill>
                  <a:schemeClr val="bg1"/>
                </a:solidFill>
              </a:endParaRPr>
            </a:p>
          </p:txBody>
        </p:sp>
        <p:cxnSp>
          <p:nvCxnSpPr>
            <p:cNvPr id="22" name="Connecteur droit avec flèche 21"/>
            <p:cNvCxnSpPr/>
            <p:nvPr/>
          </p:nvCxnSpPr>
          <p:spPr bwMode="auto">
            <a:xfrm rot="5400000">
              <a:off x="2947194" y="1637506"/>
              <a:ext cx="457200" cy="1588"/>
            </a:xfrm>
            <a:prstGeom prst="straightConnector1">
              <a:avLst/>
            </a:prstGeom>
            <a:solidFill>
              <a:schemeClr val="accent1"/>
            </a:solidFill>
            <a:ln w="19050" cap="flat" cmpd="sng" algn="ctr">
              <a:solidFill>
                <a:schemeClr val="bg1"/>
              </a:solidFill>
              <a:prstDash val="solid"/>
              <a:round/>
              <a:headEnd type="none" w="med" len="med"/>
              <a:tailEnd type="triangle" w="med" len="med"/>
            </a:ln>
            <a:effectLst/>
          </p:spPr>
        </p:cxnSp>
        <p:sp>
          <p:nvSpPr>
            <p:cNvPr id="23" name="Rectangle 22"/>
            <p:cNvSpPr/>
            <p:nvPr/>
          </p:nvSpPr>
          <p:spPr bwMode="auto">
            <a:xfrm>
              <a:off x="3200400" y="5257800"/>
              <a:ext cx="952500" cy="15621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24" name="Rectangle 23"/>
            <p:cNvSpPr/>
            <p:nvPr/>
          </p:nvSpPr>
          <p:spPr bwMode="auto">
            <a:xfrm>
              <a:off x="2895600" y="4724400"/>
              <a:ext cx="609600" cy="685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25" name="ZoneTexte 24"/>
            <p:cNvSpPr txBox="1"/>
            <p:nvPr/>
          </p:nvSpPr>
          <p:spPr>
            <a:xfrm>
              <a:off x="2667000" y="4826000"/>
              <a:ext cx="1544960" cy="923330"/>
            </a:xfrm>
            <a:prstGeom prst="rect">
              <a:avLst/>
            </a:prstGeom>
            <a:solidFill>
              <a:schemeClr val="tx1"/>
            </a:solidFill>
          </p:spPr>
          <p:txBody>
            <a:bodyPr wrap="square" rtlCol="0">
              <a:spAutoFit/>
            </a:bodyPr>
            <a:lstStyle/>
            <a:p>
              <a:r>
                <a:rPr lang="en-GB" sz="1800" dirty="0" err="1" smtClean="0">
                  <a:solidFill>
                    <a:srgbClr val="FFFFFF"/>
                  </a:solidFill>
                </a:rPr>
                <a:t>Asymétrie</a:t>
              </a:r>
              <a:r>
                <a:rPr lang="en-GB" sz="1800" dirty="0" smtClean="0">
                  <a:solidFill>
                    <a:srgbClr val="FFFFFF"/>
                  </a:solidFill>
                </a:rPr>
                <a:t> </a:t>
              </a:r>
            </a:p>
            <a:p>
              <a:r>
                <a:rPr lang="en-GB" sz="1800" dirty="0" err="1" smtClean="0">
                  <a:solidFill>
                    <a:srgbClr val="FFFFFF"/>
                  </a:solidFill>
                </a:rPr>
                <a:t>matière</a:t>
              </a:r>
              <a:r>
                <a:rPr lang="en-GB" sz="1800" dirty="0" smtClean="0">
                  <a:solidFill>
                    <a:srgbClr val="FFFFFF"/>
                  </a:solidFill>
                </a:rPr>
                <a:t>-</a:t>
              </a:r>
            </a:p>
            <a:p>
              <a:r>
                <a:rPr lang="en-GB" sz="1800" dirty="0" err="1" smtClean="0">
                  <a:solidFill>
                    <a:srgbClr val="FFFFFF"/>
                  </a:solidFill>
                </a:rPr>
                <a:t>antimatière</a:t>
              </a:r>
              <a:endParaRPr lang="en-GB" sz="1800" dirty="0" smtClean="0">
                <a:solidFill>
                  <a:srgbClr val="FFFFFF"/>
                </a:solidFill>
              </a:endParaRPr>
            </a:p>
          </p:txBody>
        </p:sp>
        <p:sp>
          <p:nvSpPr>
            <p:cNvPr id="26" name="Flèche vers le haut 25"/>
            <p:cNvSpPr/>
            <p:nvPr/>
          </p:nvSpPr>
          <p:spPr bwMode="auto">
            <a:xfrm>
              <a:off x="3086100" y="4635500"/>
              <a:ext cx="228600" cy="279400"/>
            </a:xfrm>
            <a:prstGeom prst="up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27" name="Espace réservé du numéro de diapositive 23"/>
            <p:cNvSpPr txBox="1">
              <a:spLocks/>
            </p:cNvSpPr>
            <p:nvPr/>
          </p:nvSpPr>
          <p:spPr bwMode="auto">
            <a:xfrm>
              <a:off x="6997700" y="6281738"/>
              <a:ext cx="1917700" cy="542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4072CF-7C2B-4649-8ABF-C5A89D5935BB}" type="slidenum">
                <a:rPr kumimoji="0" lang="en-US" sz="1050" b="1" i="0" u="none" strike="noStrike" kern="1200" cap="none" spc="0" normalizeH="0" baseline="0" noProof="0" smtClean="0">
                  <a:ln>
                    <a:noFill/>
                  </a:ln>
                  <a:solidFill>
                    <a:schemeClr val="accent2"/>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050" b="1" i="0" u="none" strike="noStrike" kern="1200" cap="none" spc="0" normalizeH="0" baseline="0" noProof="0">
                <a:ln>
                  <a:noFill/>
                </a:ln>
                <a:solidFill>
                  <a:schemeClr val="accent2"/>
                </a:solidFill>
                <a:effectLst/>
                <a:uLnTx/>
                <a:uFillTx/>
                <a:latin typeface="Arial Narrow" pitchFamily="34" charset="0"/>
                <a:ea typeface="+mn-ea"/>
                <a:cs typeface="+mn-cs"/>
              </a:endParaRPr>
            </a:p>
          </p:txBody>
        </p:sp>
        <p:sp>
          <p:nvSpPr>
            <p:cNvPr id="28" name="Espace réservé du pied de page 1"/>
            <p:cNvSpPr txBox="1">
              <a:spLocks/>
            </p:cNvSpPr>
            <p:nvPr/>
          </p:nvSpPr>
          <p:spPr bwMode="auto">
            <a:xfrm>
              <a:off x="0" y="0"/>
              <a:ext cx="2914650" cy="271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smtClean="0">
                  <a:ln>
                    <a:noFill/>
                  </a:ln>
                  <a:solidFill>
                    <a:schemeClr val="accent2"/>
                  </a:solidFill>
                  <a:effectLst/>
                  <a:uLnTx/>
                  <a:uFillTx/>
                  <a:latin typeface="Arial Narrow" pitchFamily="34" charset="0"/>
                  <a:ea typeface="+mn-ea"/>
                  <a:cs typeface="+mn-cs"/>
                </a:rPr>
                <a:t>Y. </a:t>
              </a:r>
              <a:r>
                <a:rPr kumimoji="0" lang="en-US" sz="1050" b="1" i="0" u="none" strike="noStrike" kern="1200" cap="none" spc="0" normalizeH="0" baseline="0" noProof="0" dirty="0" err="1" smtClean="0">
                  <a:ln>
                    <a:noFill/>
                  </a:ln>
                  <a:solidFill>
                    <a:schemeClr val="accent2"/>
                  </a:solidFill>
                  <a:effectLst/>
                  <a:uLnTx/>
                  <a:uFillTx/>
                  <a:latin typeface="Arial Narrow" pitchFamily="34" charset="0"/>
                  <a:ea typeface="+mn-ea"/>
                  <a:cs typeface="+mn-cs"/>
                </a:rPr>
                <a:t>Sirois</a:t>
              </a:r>
              <a:r>
                <a:rPr kumimoji="0" lang="en-US" sz="1050" b="1" i="0" u="none" strike="noStrike" kern="1200" cap="none" spc="0" normalizeH="0" baseline="0" noProof="0" dirty="0" smtClean="0">
                  <a:ln>
                    <a:noFill/>
                  </a:ln>
                  <a:solidFill>
                    <a:schemeClr val="accent2"/>
                  </a:solidFill>
                  <a:effectLst/>
                  <a:uLnTx/>
                  <a:uFillTx/>
                  <a:latin typeface="Arial Narrow" pitchFamily="34" charset="0"/>
                  <a:ea typeface="+mn-ea"/>
                  <a:cs typeface="+mn-cs"/>
                </a:rPr>
                <a:t> - </a:t>
              </a:r>
              <a:r>
                <a:rPr kumimoji="0" lang="en-US" sz="1050" b="1" i="0" u="none" strike="noStrike" kern="1200" cap="none" spc="0" normalizeH="0" baseline="0" noProof="0" dirty="0" err="1" smtClean="0">
                  <a:ln>
                    <a:noFill/>
                  </a:ln>
                  <a:solidFill>
                    <a:schemeClr val="accent2"/>
                  </a:solidFill>
                  <a:effectLst/>
                  <a:uLnTx/>
                  <a:uFillTx/>
                  <a:latin typeface="Arial Narrow" pitchFamily="34" charset="0"/>
                  <a:ea typeface="+mn-ea"/>
                  <a:cs typeface="+mn-cs"/>
                </a:rPr>
                <a:t>Ecole</a:t>
              </a:r>
              <a:r>
                <a:rPr kumimoji="0" lang="en-US" sz="1050" b="1" i="0" u="none" strike="noStrike" kern="1200" cap="none" spc="0" normalizeH="0" baseline="0" noProof="0" dirty="0" smtClean="0">
                  <a:ln>
                    <a:noFill/>
                  </a:ln>
                  <a:solidFill>
                    <a:schemeClr val="accent2"/>
                  </a:solidFill>
                  <a:effectLst/>
                  <a:uLnTx/>
                  <a:uFillTx/>
                  <a:latin typeface="Arial Narrow" pitchFamily="34" charset="0"/>
                  <a:ea typeface="+mn-ea"/>
                  <a:cs typeface="+mn-cs"/>
                </a:rPr>
                <a:t> </a:t>
              </a:r>
              <a:r>
                <a:rPr kumimoji="0" lang="en-US" sz="1050" b="1" i="0" u="none" strike="noStrike" kern="1200" cap="none" spc="0" normalizeH="0" baseline="0" noProof="0" dirty="0" err="1" smtClean="0">
                  <a:ln>
                    <a:noFill/>
                  </a:ln>
                  <a:solidFill>
                    <a:schemeClr val="accent2"/>
                  </a:solidFill>
                  <a:effectLst/>
                  <a:uLnTx/>
                  <a:uFillTx/>
                  <a:latin typeface="Arial Narrow" pitchFamily="34" charset="0"/>
                  <a:ea typeface="+mn-ea"/>
                  <a:cs typeface="+mn-cs"/>
                </a:rPr>
                <a:t>Polytechnique</a:t>
              </a:r>
              <a:endParaRPr kumimoji="0" lang="en-US" sz="1050" b="1" i="0" u="none" strike="noStrike" kern="1200" cap="none" spc="0" normalizeH="0" baseline="0" noProof="0" dirty="0">
                <a:ln>
                  <a:noFill/>
                </a:ln>
                <a:solidFill>
                  <a:schemeClr val="accent2"/>
                </a:solidFill>
                <a:effectLst/>
                <a:uLnTx/>
                <a:uFillTx/>
                <a:latin typeface="Arial Narrow" pitchFamily="34" charset="0"/>
                <a:ea typeface="+mn-ea"/>
                <a:cs typeface="+mn-cs"/>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Un </a:t>
            </a:r>
            <a:r>
              <a:rPr lang="en-US" dirty="0" err="1" smtClean="0"/>
              <a:t>besoin</a:t>
            </a:r>
            <a:r>
              <a:rPr lang="en-US" dirty="0" smtClean="0"/>
              <a:t> </a:t>
            </a:r>
            <a:r>
              <a:rPr lang="en-US" dirty="0" err="1" smtClean="0"/>
              <a:t>d’unification</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55</a:t>
            </a:fld>
            <a:endParaRPr lang="fr-FR"/>
          </a:p>
        </p:txBody>
      </p:sp>
      <p:sp>
        <p:nvSpPr>
          <p:cNvPr id="16" name="ZoneTexte 15"/>
          <p:cNvSpPr txBox="1"/>
          <p:nvPr/>
        </p:nvSpPr>
        <p:spPr>
          <a:xfrm>
            <a:off x="0" y="545633"/>
            <a:ext cx="9144000" cy="400110"/>
          </a:xfrm>
          <a:prstGeom prst="rect">
            <a:avLst/>
          </a:prstGeom>
          <a:noFill/>
        </p:spPr>
        <p:txBody>
          <a:bodyPr wrap="square" rtlCol="0">
            <a:spAutoFit/>
          </a:bodyPr>
          <a:lstStyle/>
          <a:p>
            <a:pPr algn="ctr"/>
            <a:r>
              <a:rPr lang="en-US" b="1" dirty="0" smtClean="0">
                <a:solidFill>
                  <a:srgbClr val="FF0000"/>
                </a:solidFill>
                <a:latin typeface="Arial Narrow" pitchFamily="34" charset="0"/>
              </a:rPr>
              <a:t>Unification de </a:t>
            </a:r>
            <a:r>
              <a:rPr lang="en-US" b="1" dirty="0" err="1" smtClean="0">
                <a:solidFill>
                  <a:srgbClr val="FF0000"/>
                </a:solidFill>
                <a:latin typeface="Arial Narrow" pitchFamily="34" charset="0"/>
              </a:rPr>
              <a:t>l’interaction</a:t>
            </a: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faible</a:t>
            </a:r>
            <a:r>
              <a:rPr lang="en-US" b="1" dirty="0" smtClean="0">
                <a:solidFill>
                  <a:srgbClr val="FF0000"/>
                </a:solidFill>
                <a:latin typeface="Arial Narrow" pitchFamily="34" charset="0"/>
              </a:rPr>
              <a:t> et de </a:t>
            </a:r>
            <a:r>
              <a:rPr lang="en-US" b="1" dirty="0" err="1" smtClean="0">
                <a:solidFill>
                  <a:srgbClr val="FF0000"/>
                </a:solidFill>
                <a:latin typeface="Arial Narrow" pitchFamily="34" charset="0"/>
              </a:rPr>
              <a:t>l’interaction</a:t>
            </a: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électromagnétique</a:t>
            </a:r>
            <a:endParaRPr lang="en-US" b="1" dirty="0">
              <a:solidFill>
                <a:srgbClr val="FF0000"/>
              </a:solidFill>
              <a:latin typeface="Arial Narrow" pitchFamily="34" charset="0"/>
            </a:endParaRPr>
          </a:p>
        </p:txBody>
      </p:sp>
      <p:pic>
        <p:nvPicPr>
          <p:cNvPr id="17" name="Picture 2" descr="C:\Users\François\Desktop\LHC_collisions\Higgs\Conférence_Higgs\glashow.jpg"/>
          <p:cNvPicPr>
            <a:picLocks noChangeAspect="1" noChangeArrowheads="1"/>
          </p:cNvPicPr>
          <p:nvPr/>
        </p:nvPicPr>
        <p:blipFill>
          <a:blip r:embed="rId3" cstate="print"/>
          <a:srcRect/>
          <a:stretch>
            <a:fillRect/>
          </a:stretch>
        </p:blipFill>
        <p:spPr bwMode="auto">
          <a:xfrm>
            <a:off x="2987824" y="1017751"/>
            <a:ext cx="925830" cy="1297305"/>
          </a:xfrm>
          <a:prstGeom prst="rect">
            <a:avLst/>
          </a:prstGeom>
          <a:noFill/>
        </p:spPr>
      </p:pic>
      <p:pic>
        <p:nvPicPr>
          <p:cNvPr id="18" name="Picture 3" descr="C:\Users\François\Desktop\LHC_collisions\Higgs\Conférence_Higgs\salam.jpg"/>
          <p:cNvPicPr>
            <a:picLocks noChangeAspect="1" noChangeArrowheads="1"/>
          </p:cNvPicPr>
          <p:nvPr/>
        </p:nvPicPr>
        <p:blipFill>
          <a:blip r:embed="rId4" cstate="print"/>
          <a:srcRect/>
          <a:stretch>
            <a:fillRect/>
          </a:stretch>
        </p:blipFill>
        <p:spPr bwMode="auto">
          <a:xfrm>
            <a:off x="4067944" y="1017751"/>
            <a:ext cx="925830" cy="1297305"/>
          </a:xfrm>
          <a:prstGeom prst="rect">
            <a:avLst/>
          </a:prstGeom>
          <a:noFill/>
        </p:spPr>
      </p:pic>
      <p:pic>
        <p:nvPicPr>
          <p:cNvPr id="19" name="Picture 4" descr="C:\Users\François\Desktop\LHC_collisions\Higgs\Conférence_Higgs\weinberg.jpg"/>
          <p:cNvPicPr>
            <a:picLocks noChangeAspect="1" noChangeArrowheads="1"/>
          </p:cNvPicPr>
          <p:nvPr/>
        </p:nvPicPr>
        <p:blipFill>
          <a:blip r:embed="rId5" cstate="print"/>
          <a:srcRect/>
          <a:stretch>
            <a:fillRect/>
          </a:stretch>
        </p:blipFill>
        <p:spPr bwMode="auto">
          <a:xfrm>
            <a:off x="5148064" y="1017751"/>
            <a:ext cx="925830" cy="1297305"/>
          </a:xfrm>
          <a:prstGeom prst="rect">
            <a:avLst/>
          </a:prstGeom>
          <a:noFill/>
        </p:spPr>
      </p:pic>
      <p:sp>
        <p:nvSpPr>
          <p:cNvPr id="20" name="Rectangle 19"/>
          <p:cNvSpPr/>
          <p:nvPr/>
        </p:nvSpPr>
        <p:spPr>
          <a:xfrm>
            <a:off x="2915816" y="2313895"/>
            <a:ext cx="1101584" cy="307777"/>
          </a:xfrm>
          <a:prstGeom prst="rect">
            <a:avLst/>
          </a:prstGeom>
        </p:spPr>
        <p:txBody>
          <a:bodyPr wrap="none">
            <a:spAutoFit/>
          </a:bodyPr>
          <a:lstStyle/>
          <a:p>
            <a:r>
              <a:rPr lang="fr-FR" sz="1400" dirty="0" smtClean="0">
                <a:latin typeface="Arial Narrow" pitchFamily="34" charset="0"/>
              </a:rPr>
              <a:t>S. L. Glashow</a:t>
            </a:r>
            <a:endParaRPr lang="fr-FR" sz="1400" dirty="0">
              <a:latin typeface="Arial Narrow" pitchFamily="34" charset="0"/>
            </a:endParaRPr>
          </a:p>
        </p:txBody>
      </p:sp>
      <p:sp>
        <p:nvSpPr>
          <p:cNvPr id="21" name="Rectangle 20"/>
          <p:cNvSpPr/>
          <p:nvPr/>
        </p:nvSpPr>
        <p:spPr>
          <a:xfrm>
            <a:off x="4139952" y="2324943"/>
            <a:ext cx="782587" cy="307777"/>
          </a:xfrm>
          <a:prstGeom prst="rect">
            <a:avLst/>
          </a:prstGeom>
        </p:spPr>
        <p:txBody>
          <a:bodyPr wrap="none">
            <a:spAutoFit/>
          </a:bodyPr>
          <a:lstStyle/>
          <a:p>
            <a:r>
              <a:rPr lang="fr-FR" sz="1400" dirty="0" smtClean="0">
                <a:latin typeface="Arial Narrow" pitchFamily="34" charset="0"/>
              </a:rPr>
              <a:t>A. Salam</a:t>
            </a:r>
            <a:endParaRPr lang="fr-FR" sz="1400" dirty="0">
              <a:latin typeface="Arial Narrow" pitchFamily="34" charset="0"/>
            </a:endParaRPr>
          </a:p>
        </p:txBody>
      </p:sp>
      <p:sp>
        <p:nvSpPr>
          <p:cNvPr id="22" name="Rectangle 21"/>
          <p:cNvSpPr/>
          <p:nvPr/>
        </p:nvSpPr>
        <p:spPr>
          <a:xfrm>
            <a:off x="5076056" y="2313895"/>
            <a:ext cx="993221" cy="307777"/>
          </a:xfrm>
          <a:prstGeom prst="rect">
            <a:avLst/>
          </a:prstGeom>
        </p:spPr>
        <p:txBody>
          <a:bodyPr wrap="none">
            <a:spAutoFit/>
          </a:bodyPr>
          <a:lstStyle/>
          <a:p>
            <a:r>
              <a:rPr lang="fr-FR" sz="1400" dirty="0" smtClean="0">
                <a:latin typeface="Arial Narrow" pitchFamily="34" charset="0"/>
              </a:rPr>
              <a:t>S. Weinberg</a:t>
            </a:r>
            <a:endParaRPr lang="fr-FR" sz="1400" dirty="0">
              <a:latin typeface="Arial Narrow" pitchFamily="34" charset="0"/>
            </a:endParaRPr>
          </a:p>
        </p:txBody>
      </p:sp>
      <p:sp>
        <p:nvSpPr>
          <p:cNvPr id="23" name="ZoneTexte 22"/>
          <p:cNvSpPr txBox="1"/>
          <p:nvPr/>
        </p:nvSpPr>
        <p:spPr>
          <a:xfrm>
            <a:off x="2987824" y="2545159"/>
            <a:ext cx="3096344" cy="307777"/>
          </a:xfrm>
          <a:prstGeom prst="rect">
            <a:avLst/>
          </a:prstGeom>
          <a:noFill/>
        </p:spPr>
        <p:txBody>
          <a:bodyPr wrap="square" rtlCol="0">
            <a:spAutoFit/>
          </a:bodyPr>
          <a:lstStyle/>
          <a:p>
            <a:pPr algn="ctr"/>
            <a:r>
              <a:rPr lang="en-US" sz="1400" dirty="0" smtClean="0">
                <a:latin typeface="Arial Narrow" pitchFamily="34" charset="0"/>
              </a:rPr>
              <a:t>(Prix Nobel de Physique 1979)</a:t>
            </a:r>
            <a:endParaRPr lang="en-US" sz="1400" dirty="0">
              <a:latin typeface="Arial Narrow" pitchFamily="34" charset="0"/>
            </a:endParaRPr>
          </a:p>
        </p:txBody>
      </p:sp>
      <p:sp>
        <p:nvSpPr>
          <p:cNvPr id="24" name="ZoneTexte 23"/>
          <p:cNvSpPr txBox="1"/>
          <p:nvPr/>
        </p:nvSpPr>
        <p:spPr>
          <a:xfrm>
            <a:off x="1331640" y="2924944"/>
            <a:ext cx="7056784" cy="923330"/>
          </a:xfrm>
          <a:prstGeom prst="rect">
            <a:avLst/>
          </a:prstGeom>
          <a:noFill/>
        </p:spPr>
        <p:txBody>
          <a:bodyPr wrap="square" rtlCol="0">
            <a:spAutoFit/>
          </a:bodyPr>
          <a:lstStyle/>
          <a:p>
            <a:pPr>
              <a:buFont typeface="Wingdings" pitchFamily="2" charset="2"/>
              <a:buChar char="§"/>
            </a:pPr>
            <a:r>
              <a:rPr lang="en-US" sz="1800" dirty="0" smtClean="0">
                <a:latin typeface="Arial Narrow" pitchFamily="34" charset="0"/>
              </a:rPr>
              <a:t> </a:t>
            </a:r>
            <a:r>
              <a:rPr lang="en-US" sz="1800" dirty="0" err="1" smtClean="0">
                <a:latin typeface="Arial Narrow" pitchFamily="34" charset="0"/>
              </a:rPr>
              <a:t>Basé</a:t>
            </a:r>
            <a:r>
              <a:rPr lang="en-US" sz="1800" dirty="0" smtClean="0">
                <a:latin typeface="Arial Narrow" pitchFamily="34" charset="0"/>
              </a:rPr>
              <a:t> </a:t>
            </a:r>
            <a:r>
              <a:rPr lang="en-US" sz="1800" dirty="0" err="1" smtClean="0">
                <a:latin typeface="Arial Narrow" pitchFamily="34" charset="0"/>
              </a:rPr>
              <a:t>sur</a:t>
            </a:r>
            <a:r>
              <a:rPr lang="en-US" sz="1800" dirty="0" smtClean="0">
                <a:latin typeface="Arial Narrow" pitchFamily="34" charset="0"/>
              </a:rPr>
              <a:t> </a:t>
            </a:r>
            <a:r>
              <a:rPr lang="en-US" sz="1800" dirty="0" err="1" smtClean="0">
                <a:latin typeface="Arial Narrow" pitchFamily="34" charset="0"/>
              </a:rPr>
              <a:t>une</a:t>
            </a:r>
            <a:r>
              <a:rPr lang="en-US" sz="1800" dirty="0" smtClean="0">
                <a:latin typeface="Arial Narrow" pitchFamily="34" charset="0"/>
              </a:rPr>
              <a:t> </a:t>
            </a:r>
            <a:r>
              <a:rPr lang="en-US" sz="1800" dirty="0" err="1" smtClean="0">
                <a:latin typeface="Arial Narrow" pitchFamily="34" charset="0"/>
              </a:rPr>
              <a:t>symétrie</a:t>
            </a:r>
            <a:r>
              <a:rPr lang="en-US" sz="1800" dirty="0" smtClean="0">
                <a:latin typeface="Arial Narrow" pitchFamily="34" charset="0"/>
              </a:rPr>
              <a:t> </a:t>
            </a:r>
            <a:r>
              <a:rPr lang="en-US" sz="1800" dirty="0" err="1" smtClean="0">
                <a:latin typeface="Arial Narrow" pitchFamily="34" charset="0"/>
              </a:rPr>
              <a:t>appelée</a:t>
            </a:r>
            <a:r>
              <a:rPr lang="en-US" sz="1800" dirty="0" smtClean="0">
                <a:latin typeface="Arial Narrow" pitchFamily="34" charset="0"/>
              </a:rPr>
              <a:t> “SU(2)</a:t>
            </a:r>
            <a:r>
              <a:rPr lang="en-US" sz="1800" dirty="0" err="1" smtClean="0">
                <a:latin typeface="Arial Narrow" pitchFamily="34" charset="0"/>
              </a:rPr>
              <a:t>xU</a:t>
            </a:r>
            <a:r>
              <a:rPr lang="en-US" sz="1800" dirty="0" smtClean="0">
                <a:latin typeface="Arial Narrow" pitchFamily="34" charset="0"/>
              </a:rPr>
              <a:t>(1)” </a:t>
            </a:r>
            <a:r>
              <a:rPr lang="en-US" sz="1800" dirty="0" err="1" smtClean="0">
                <a:latin typeface="Arial Narrow" pitchFamily="34" charset="0"/>
              </a:rPr>
              <a:t>ou</a:t>
            </a:r>
            <a:r>
              <a:rPr lang="en-US" sz="1800" dirty="0" smtClean="0">
                <a:latin typeface="Arial Narrow" pitchFamily="34" charset="0"/>
              </a:rPr>
              <a:t> </a:t>
            </a:r>
            <a:r>
              <a:rPr lang="en-US" sz="1800" b="1" dirty="0" err="1" smtClean="0">
                <a:solidFill>
                  <a:srgbClr val="800080"/>
                </a:solidFill>
                <a:latin typeface="Arial Narrow" pitchFamily="34" charset="0"/>
              </a:rPr>
              <a:t>symétrie</a:t>
            </a:r>
            <a:r>
              <a:rPr lang="en-US" sz="1800" b="1" dirty="0" smtClean="0">
                <a:solidFill>
                  <a:srgbClr val="800080"/>
                </a:solidFill>
                <a:latin typeface="Arial Narrow" pitchFamily="34" charset="0"/>
              </a:rPr>
              <a:t> “</a:t>
            </a:r>
            <a:r>
              <a:rPr lang="en-US" sz="1800" b="1" dirty="0" err="1" smtClean="0">
                <a:solidFill>
                  <a:srgbClr val="800080"/>
                </a:solidFill>
                <a:latin typeface="Arial Narrow" pitchFamily="34" charset="0"/>
              </a:rPr>
              <a:t>électrofaible</a:t>
            </a:r>
            <a:r>
              <a:rPr lang="en-US" sz="1800" b="1" dirty="0" smtClean="0">
                <a:solidFill>
                  <a:srgbClr val="800080"/>
                </a:solidFill>
                <a:latin typeface="Arial Narrow" pitchFamily="34" charset="0"/>
              </a:rPr>
              <a:t>”. </a:t>
            </a:r>
          </a:p>
          <a:p>
            <a:pPr>
              <a:buFont typeface="Wingdings" pitchFamily="2" charset="2"/>
              <a:buChar char="§"/>
            </a:pPr>
            <a:r>
              <a:rPr lang="en-US" sz="1800" dirty="0" smtClean="0">
                <a:latin typeface="Arial Narrow" pitchFamily="34" charset="0"/>
              </a:rPr>
              <a:t> </a:t>
            </a:r>
            <a:r>
              <a:rPr lang="en-US" sz="1800" dirty="0" err="1" smtClean="0">
                <a:latin typeface="Arial Narrow" pitchFamily="34" charset="0"/>
              </a:rPr>
              <a:t>Mais</a:t>
            </a:r>
            <a:r>
              <a:rPr lang="en-US" sz="1800" dirty="0" smtClean="0">
                <a:latin typeface="Arial Narrow" pitchFamily="34" charset="0"/>
              </a:rPr>
              <a:t>… les </a:t>
            </a:r>
            <a:r>
              <a:rPr lang="en-US" sz="1800" dirty="0" err="1" smtClean="0">
                <a:latin typeface="Arial Narrow" pitchFamily="34" charset="0"/>
              </a:rPr>
              <a:t>calculs</a:t>
            </a:r>
            <a:r>
              <a:rPr lang="en-US" sz="1800" dirty="0" smtClean="0">
                <a:latin typeface="Arial Narrow" pitchFamily="34" charset="0"/>
              </a:rPr>
              <a:t> </a:t>
            </a:r>
            <a:r>
              <a:rPr lang="en-US" sz="1800" dirty="0" err="1" smtClean="0">
                <a:latin typeface="Arial Narrow" pitchFamily="34" charset="0"/>
              </a:rPr>
              <a:t>impliquent</a:t>
            </a:r>
            <a:r>
              <a:rPr lang="en-US" sz="1800" dirty="0" smtClean="0">
                <a:latin typeface="Arial Narrow" pitchFamily="34" charset="0"/>
              </a:rPr>
              <a:t> </a:t>
            </a:r>
            <a:r>
              <a:rPr lang="en-US" sz="1800" dirty="0" err="1" smtClean="0">
                <a:latin typeface="Arial Narrow" pitchFamily="34" charset="0"/>
              </a:rPr>
              <a:t>que</a:t>
            </a:r>
            <a:r>
              <a:rPr lang="en-US" sz="1800" dirty="0" smtClean="0">
                <a:latin typeface="Arial Narrow" pitchFamily="34" charset="0"/>
              </a:rPr>
              <a:t> les bosons </a:t>
            </a:r>
            <a:r>
              <a:rPr lang="en-US" sz="1800" dirty="0" err="1" smtClean="0">
                <a:latin typeface="Arial Narrow" pitchFamily="34" charset="0"/>
              </a:rPr>
              <a:t>médiateurs</a:t>
            </a:r>
            <a:r>
              <a:rPr lang="en-US" sz="1800" dirty="0" smtClean="0">
                <a:latin typeface="Arial Narrow" pitchFamily="34" charset="0"/>
              </a:rPr>
              <a:t> </a:t>
            </a:r>
            <a:r>
              <a:rPr lang="en-US" sz="1800" dirty="0" err="1" smtClean="0">
                <a:latin typeface="Arial Narrow" pitchFamily="34" charset="0"/>
              </a:rPr>
              <a:t>sont</a:t>
            </a:r>
            <a:r>
              <a:rPr lang="en-US" sz="1800" dirty="0" smtClean="0">
                <a:latin typeface="Arial Narrow" pitchFamily="34" charset="0"/>
              </a:rPr>
              <a:t> de masse </a:t>
            </a:r>
            <a:r>
              <a:rPr lang="en-US" sz="1800" dirty="0" err="1" smtClean="0">
                <a:latin typeface="Arial Narrow" pitchFamily="34" charset="0"/>
              </a:rPr>
              <a:t>nulle</a:t>
            </a:r>
            <a:r>
              <a:rPr lang="en-US" sz="1800" dirty="0" smtClean="0">
                <a:latin typeface="Arial Narrow" pitchFamily="34" charset="0"/>
              </a:rPr>
              <a:t> !</a:t>
            </a:r>
          </a:p>
          <a:p>
            <a:pPr lvl="1">
              <a:buFont typeface="Arial" pitchFamily="34" charset="0"/>
              <a:buChar char="•"/>
            </a:pPr>
            <a:r>
              <a:rPr lang="en-US" sz="1800" b="1" dirty="0" smtClean="0">
                <a:solidFill>
                  <a:srgbClr val="008000"/>
                </a:solidFill>
                <a:latin typeface="Arial Narrow" pitchFamily="34" charset="0"/>
              </a:rPr>
              <a:t> En contradiction avec </a:t>
            </a:r>
            <a:r>
              <a:rPr lang="en-US" sz="1800" b="1" dirty="0" err="1" smtClean="0">
                <a:solidFill>
                  <a:srgbClr val="008000"/>
                </a:solidFill>
                <a:latin typeface="Arial Narrow" pitchFamily="34" charset="0"/>
              </a:rPr>
              <a:t>l’expérience</a:t>
            </a:r>
            <a:r>
              <a:rPr lang="en-US" sz="1800" b="1" dirty="0" smtClean="0">
                <a:solidFill>
                  <a:srgbClr val="008000"/>
                </a:solidFill>
                <a:latin typeface="Arial Narrow" pitchFamily="34" charset="0"/>
              </a:rPr>
              <a:t> !  </a:t>
            </a:r>
          </a:p>
        </p:txBody>
      </p:sp>
      <p:pic>
        <p:nvPicPr>
          <p:cNvPr id="25" name="Picture 2"/>
          <p:cNvPicPr>
            <a:picLocks noChangeAspect="1" noChangeArrowheads="1"/>
          </p:cNvPicPr>
          <p:nvPr/>
        </p:nvPicPr>
        <p:blipFill>
          <a:blip r:embed="rId6" cstate="print"/>
          <a:srcRect/>
          <a:stretch>
            <a:fillRect/>
          </a:stretch>
        </p:blipFill>
        <p:spPr bwMode="auto">
          <a:xfrm>
            <a:off x="438572" y="4760560"/>
            <a:ext cx="5753100" cy="1188720"/>
          </a:xfrm>
          <a:prstGeom prst="rect">
            <a:avLst/>
          </a:prstGeom>
          <a:noFill/>
          <a:ln w="9525">
            <a:noFill/>
            <a:miter lim="800000"/>
            <a:headEnd/>
            <a:tailEnd/>
          </a:ln>
        </p:spPr>
      </p:pic>
      <p:sp>
        <p:nvSpPr>
          <p:cNvPr id="26" name="ZoneTexte 25"/>
          <p:cNvSpPr txBox="1"/>
          <p:nvPr/>
        </p:nvSpPr>
        <p:spPr>
          <a:xfrm>
            <a:off x="6263680" y="5025370"/>
            <a:ext cx="2880320" cy="707886"/>
          </a:xfrm>
          <a:prstGeom prst="rect">
            <a:avLst/>
          </a:prstGeom>
          <a:noFill/>
        </p:spPr>
        <p:txBody>
          <a:bodyPr wrap="square" rtlCol="0">
            <a:spAutoFit/>
          </a:bodyPr>
          <a:lstStyle/>
          <a:p>
            <a:pPr algn="ctr"/>
            <a:r>
              <a:rPr lang="en-US" dirty="0" smtClean="0">
                <a:latin typeface="Arial Narrow" pitchFamily="34" charset="0"/>
              </a:rPr>
              <a:t>A haute E, </a:t>
            </a:r>
          </a:p>
          <a:p>
            <a:pPr algn="ctr"/>
            <a:r>
              <a:rPr lang="en-US" dirty="0" err="1" smtClean="0">
                <a:latin typeface="Arial Narrow" pitchFamily="34" charset="0"/>
              </a:rPr>
              <a:t>probabilité</a:t>
            </a:r>
            <a:r>
              <a:rPr lang="en-US" dirty="0" smtClean="0">
                <a:latin typeface="Arial Narrow" pitchFamily="34" charset="0"/>
              </a:rPr>
              <a:t> de diffusion &gt; 1 !!! </a:t>
            </a:r>
            <a:endParaRPr lang="en-US" dirty="0">
              <a:latin typeface="Arial Narrow" pitchFamily="34" charset="0"/>
            </a:endParaRPr>
          </a:p>
        </p:txBody>
      </p:sp>
      <p:sp>
        <p:nvSpPr>
          <p:cNvPr id="27" name="Rectangle 26"/>
          <p:cNvSpPr/>
          <p:nvPr/>
        </p:nvSpPr>
        <p:spPr>
          <a:xfrm>
            <a:off x="1619672" y="4017258"/>
            <a:ext cx="6084168" cy="646331"/>
          </a:xfrm>
          <a:prstGeom prst="rect">
            <a:avLst/>
          </a:prstGeom>
        </p:spPr>
        <p:txBody>
          <a:bodyPr wrap="square">
            <a:spAutoFit/>
          </a:bodyPr>
          <a:lstStyle/>
          <a:p>
            <a:pPr algn="ctr"/>
            <a:r>
              <a:rPr lang="en-US" sz="1800" dirty="0" smtClean="0">
                <a:latin typeface="Arial Narrow" pitchFamily="34" charset="0"/>
              </a:rPr>
              <a:t>De plus, en </a:t>
            </a:r>
            <a:r>
              <a:rPr lang="en-US" sz="1800" dirty="0" err="1" smtClean="0">
                <a:latin typeface="Arial Narrow" pitchFamily="34" charset="0"/>
              </a:rPr>
              <a:t>l’absence</a:t>
            </a:r>
            <a:r>
              <a:rPr lang="en-US" sz="1800" dirty="0" smtClean="0">
                <a:latin typeface="Arial Narrow" pitchFamily="34" charset="0"/>
              </a:rPr>
              <a:t> de “</a:t>
            </a:r>
            <a:r>
              <a:rPr lang="en-US" sz="1800" dirty="0" err="1" smtClean="0">
                <a:latin typeface="Arial Narrow" pitchFamily="34" charset="0"/>
              </a:rPr>
              <a:t>régulation</a:t>
            </a:r>
            <a:r>
              <a:rPr lang="en-US" sz="1800" dirty="0" smtClean="0">
                <a:latin typeface="Arial Narrow" pitchFamily="34" charset="0"/>
              </a:rPr>
              <a:t>” </a:t>
            </a:r>
            <a:r>
              <a:rPr lang="en-US" sz="1800" dirty="0" err="1" smtClean="0">
                <a:latin typeface="Arial Narrow" pitchFamily="34" charset="0"/>
              </a:rPr>
              <a:t>appropriée</a:t>
            </a:r>
            <a:r>
              <a:rPr lang="en-US" sz="1800" dirty="0" smtClean="0">
                <a:latin typeface="Arial Narrow" pitchFamily="34" charset="0"/>
              </a:rPr>
              <a:t>, </a:t>
            </a:r>
          </a:p>
          <a:p>
            <a:pPr algn="ctr"/>
            <a:r>
              <a:rPr lang="en-US" sz="1800" dirty="0" smtClean="0">
                <a:latin typeface="Arial Narrow" pitchFamily="34" charset="0"/>
              </a:rPr>
              <a:t>la </a:t>
            </a:r>
            <a:r>
              <a:rPr lang="en-US" sz="1800" dirty="0" err="1" smtClean="0">
                <a:latin typeface="Arial Narrow" pitchFamily="34" charset="0"/>
              </a:rPr>
              <a:t>théorie</a:t>
            </a:r>
            <a:r>
              <a:rPr lang="en-US" sz="1800" dirty="0" smtClean="0">
                <a:latin typeface="Arial Narrow" pitchFamily="34" charset="0"/>
              </a:rPr>
              <a:t> </a:t>
            </a:r>
            <a:r>
              <a:rPr lang="en-US" sz="1800" dirty="0" err="1" smtClean="0">
                <a:latin typeface="Arial Narrow" pitchFamily="34" charset="0"/>
              </a:rPr>
              <a:t>donne</a:t>
            </a:r>
            <a:r>
              <a:rPr lang="en-US" sz="1800" dirty="0" smtClean="0">
                <a:latin typeface="Arial Narrow" pitchFamily="34" charset="0"/>
              </a:rPr>
              <a:t> des </a:t>
            </a:r>
            <a:r>
              <a:rPr lang="en-US" sz="1800" b="1" dirty="0" err="1" smtClean="0">
                <a:latin typeface="Arial Narrow" pitchFamily="34" charset="0"/>
              </a:rPr>
              <a:t>résultats</a:t>
            </a:r>
            <a:r>
              <a:rPr lang="en-US" sz="1800" b="1" dirty="0" smtClean="0">
                <a:latin typeface="Arial Narrow" pitchFamily="34" charset="0"/>
              </a:rPr>
              <a:t> </a:t>
            </a:r>
            <a:r>
              <a:rPr lang="en-US" sz="1800" b="1" dirty="0" err="1" smtClean="0">
                <a:latin typeface="Arial Narrow" pitchFamily="34" charset="0"/>
              </a:rPr>
              <a:t>absurdes</a:t>
            </a:r>
            <a:r>
              <a:rPr lang="en-US" sz="1800" b="1" dirty="0" smtClean="0">
                <a:latin typeface="Arial Narrow" pitchFamily="34" charset="0"/>
              </a:rPr>
              <a:t> à haute </a:t>
            </a:r>
            <a:r>
              <a:rPr lang="en-US" sz="1800" b="1" dirty="0" err="1" smtClean="0">
                <a:latin typeface="Arial Narrow" pitchFamily="34" charset="0"/>
              </a:rPr>
              <a:t>énergie</a:t>
            </a:r>
            <a:endParaRPr lang="en-US" sz="1800" b="1" dirty="0">
              <a:latin typeface="Arial Narrow" pitchFamily="34" charset="0"/>
            </a:endParaRPr>
          </a:p>
        </p:txBody>
      </p:sp>
      <p:sp>
        <p:nvSpPr>
          <p:cNvPr id="28" name="ZoneTexte 27"/>
          <p:cNvSpPr txBox="1"/>
          <p:nvPr/>
        </p:nvSpPr>
        <p:spPr>
          <a:xfrm>
            <a:off x="1979712" y="6093296"/>
            <a:ext cx="5976664" cy="646331"/>
          </a:xfrm>
          <a:prstGeom prst="rect">
            <a:avLst/>
          </a:prstGeom>
          <a:noFill/>
          <a:ln w="25400">
            <a:solidFill>
              <a:srgbClr val="FF0000"/>
            </a:solidFill>
          </a:ln>
        </p:spPr>
        <p:txBody>
          <a:bodyPr wrap="square" rtlCol="0">
            <a:spAutoFit/>
          </a:bodyPr>
          <a:lstStyle/>
          <a:p>
            <a:pPr algn="ctr"/>
            <a:r>
              <a:rPr lang="en-US" sz="1800" b="1" dirty="0" smtClean="0">
                <a:solidFill>
                  <a:srgbClr val="FF0066"/>
                </a:solidFill>
                <a:latin typeface="Arial Narrow" pitchFamily="34" charset="0"/>
              </a:rPr>
              <a:t>Il </a:t>
            </a:r>
            <a:r>
              <a:rPr lang="en-US" sz="1800" b="1" dirty="0" err="1" smtClean="0">
                <a:solidFill>
                  <a:srgbClr val="FF0066"/>
                </a:solidFill>
                <a:latin typeface="Arial Narrow" pitchFamily="34" charset="0"/>
              </a:rPr>
              <a:t>faut</a:t>
            </a:r>
            <a:r>
              <a:rPr lang="en-US" sz="1800" b="1" dirty="0" smtClean="0">
                <a:solidFill>
                  <a:srgbClr val="FF0066"/>
                </a:solidFill>
                <a:latin typeface="Arial Narrow" pitchFamily="34" charset="0"/>
              </a:rPr>
              <a:t> “</a:t>
            </a:r>
            <a:r>
              <a:rPr lang="en-US" sz="1800" b="1" dirty="0" err="1" smtClean="0">
                <a:solidFill>
                  <a:srgbClr val="FF0066"/>
                </a:solidFill>
                <a:latin typeface="Arial Narrow" pitchFamily="34" charset="0"/>
              </a:rPr>
              <a:t>quelque</a:t>
            </a:r>
            <a:r>
              <a:rPr lang="en-US" sz="1800" b="1" dirty="0" smtClean="0">
                <a:solidFill>
                  <a:srgbClr val="FF0066"/>
                </a:solidFill>
                <a:latin typeface="Arial Narrow" pitchFamily="34" charset="0"/>
              </a:rPr>
              <a:t> chose” pour </a:t>
            </a:r>
            <a:r>
              <a:rPr lang="en-US" sz="1800" b="1" dirty="0" err="1" smtClean="0">
                <a:solidFill>
                  <a:srgbClr val="FF0066"/>
                </a:solidFill>
                <a:latin typeface="Arial Narrow" pitchFamily="34" charset="0"/>
              </a:rPr>
              <a:t>donner</a:t>
            </a:r>
            <a:r>
              <a:rPr lang="en-US" sz="1800" b="1" dirty="0" smtClean="0">
                <a:solidFill>
                  <a:srgbClr val="FF0066"/>
                </a:solidFill>
                <a:latin typeface="Arial Narrow" pitchFamily="34" charset="0"/>
              </a:rPr>
              <a:t> </a:t>
            </a:r>
            <a:r>
              <a:rPr lang="en-US" sz="1800" b="1" dirty="0" err="1" smtClean="0">
                <a:solidFill>
                  <a:srgbClr val="FF0066"/>
                </a:solidFill>
                <a:latin typeface="Arial Narrow" pitchFamily="34" charset="0"/>
              </a:rPr>
              <a:t>une</a:t>
            </a:r>
            <a:r>
              <a:rPr lang="en-US" sz="1800" b="1" dirty="0" smtClean="0">
                <a:solidFill>
                  <a:srgbClr val="FF0066"/>
                </a:solidFill>
                <a:latin typeface="Arial Narrow" pitchFamily="34" charset="0"/>
              </a:rPr>
              <a:t> masse aux </a:t>
            </a:r>
            <a:r>
              <a:rPr lang="en-US" sz="1800" b="1" dirty="0" err="1" smtClean="0">
                <a:solidFill>
                  <a:srgbClr val="FF0066"/>
                </a:solidFill>
                <a:latin typeface="Arial Narrow" pitchFamily="34" charset="0"/>
              </a:rPr>
              <a:t>particules</a:t>
            </a:r>
            <a:endParaRPr lang="en-US" sz="1800" dirty="0" smtClean="0">
              <a:solidFill>
                <a:srgbClr val="FF0066"/>
              </a:solidFill>
              <a:latin typeface="Arial Narrow" pitchFamily="34" charset="0"/>
            </a:endParaRPr>
          </a:p>
          <a:p>
            <a:pPr algn="ctr"/>
            <a:r>
              <a:rPr lang="en-US" sz="1800" b="1" dirty="0" smtClean="0">
                <a:solidFill>
                  <a:srgbClr val="FF0066"/>
                </a:solidFill>
                <a:latin typeface="Arial Narrow" pitchFamily="34" charset="0"/>
              </a:rPr>
              <a:t>ET </a:t>
            </a:r>
            <a:r>
              <a:rPr lang="en-US" sz="1800" b="1" dirty="0" err="1" smtClean="0">
                <a:solidFill>
                  <a:srgbClr val="FF0066"/>
                </a:solidFill>
                <a:latin typeface="Arial Narrow" pitchFamily="34" charset="0"/>
              </a:rPr>
              <a:t>préserver</a:t>
            </a:r>
            <a:r>
              <a:rPr lang="en-US" sz="1800" b="1" dirty="0" smtClean="0">
                <a:solidFill>
                  <a:srgbClr val="FF0066"/>
                </a:solidFill>
                <a:latin typeface="Arial Narrow" pitchFamily="34" charset="0"/>
              </a:rPr>
              <a:t> </a:t>
            </a:r>
            <a:r>
              <a:rPr lang="en-US" sz="1800" b="1" dirty="0" err="1" smtClean="0">
                <a:solidFill>
                  <a:srgbClr val="FF0066"/>
                </a:solidFill>
                <a:latin typeface="Arial Narrow" pitchFamily="34" charset="0"/>
              </a:rPr>
              <a:t>l’unitarité</a:t>
            </a:r>
            <a:endParaRPr lang="en-US" sz="1800" b="1" dirty="0">
              <a:solidFill>
                <a:srgbClr val="FF0066"/>
              </a:solidFill>
              <a:latin typeface="Arial Narrow" pitchFamily="34" charset="0"/>
            </a:endParaRPr>
          </a:p>
        </p:txBody>
      </p:sp>
      <p:sp>
        <p:nvSpPr>
          <p:cNvPr id="29" name="Rectangle 28"/>
          <p:cNvSpPr/>
          <p:nvPr/>
        </p:nvSpPr>
        <p:spPr bwMode="auto">
          <a:xfrm>
            <a:off x="4823520" y="4709904"/>
            <a:ext cx="1440160" cy="12961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Un boson… et après ?</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56</a:t>
            </a:fld>
            <a:endParaRPr lang="fr-FR"/>
          </a:p>
        </p:txBody>
      </p:sp>
      <p:sp>
        <p:nvSpPr>
          <p:cNvPr id="5" name="ZoneTexte 4"/>
          <p:cNvSpPr txBox="1"/>
          <p:nvPr/>
        </p:nvSpPr>
        <p:spPr>
          <a:xfrm>
            <a:off x="395536" y="1124744"/>
            <a:ext cx="8136904" cy="1261884"/>
          </a:xfrm>
          <a:prstGeom prst="rect">
            <a:avLst/>
          </a:prstGeom>
          <a:noFill/>
        </p:spPr>
        <p:txBody>
          <a:bodyPr wrap="square" rtlCol="0">
            <a:spAutoFit/>
          </a:bodyPr>
          <a:lstStyle/>
          <a:p>
            <a:pPr>
              <a:buFont typeface="Wingdings" pitchFamily="2" charset="2"/>
              <a:buChar char="Ø"/>
            </a:pPr>
            <a:r>
              <a:rPr lang="en-US" dirty="0" smtClean="0">
                <a:latin typeface="Arial Narrow" pitchFamily="34" charset="0"/>
              </a:rPr>
              <a:t> </a:t>
            </a:r>
            <a:r>
              <a:rPr lang="en-US" dirty="0" err="1" smtClean="0">
                <a:latin typeface="Arial Narrow" pitchFamily="34" charset="0"/>
              </a:rPr>
              <a:t>Nécessité</a:t>
            </a:r>
            <a:r>
              <a:rPr lang="en-US" dirty="0" smtClean="0">
                <a:latin typeface="Arial Narrow" pitchFamily="34" charset="0"/>
              </a:rPr>
              <a:t> </a:t>
            </a:r>
            <a:r>
              <a:rPr lang="en-US" dirty="0" err="1" smtClean="0">
                <a:latin typeface="Arial Narrow" pitchFamily="34" charset="0"/>
              </a:rPr>
              <a:t>d’établir</a:t>
            </a:r>
            <a:r>
              <a:rPr lang="en-US" dirty="0" smtClean="0">
                <a:latin typeface="Arial Narrow" pitchFamily="34" charset="0"/>
              </a:rPr>
              <a:t> </a:t>
            </a:r>
            <a:r>
              <a:rPr lang="en-US" b="1" dirty="0" smtClean="0">
                <a:solidFill>
                  <a:srgbClr val="FF0066"/>
                </a:solidFill>
                <a:latin typeface="Arial Narrow" pitchFamily="34" charset="0"/>
              </a:rPr>
              <a:t>carte </a:t>
            </a:r>
            <a:r>
              <a:rPr lang="en-US" b="1" dirty="0" err="1" smtClean="0">
                <a:solidFill>
                  <a:srgbClr val="FF0066"/>
                </a:solidFill>
                <a:latin typeface="Arial Narrow" pitchFamily="34" charset="0"/>
              </a:rPr>
              <a:t>d’identité</a:t>
            </a:r>
            <a:r>
              <a:rPr lang="en-US" b="1" dirty="0" smtClean="0">
                <a:solidFill>
                  <a:srgbClr val="FF0066"/>
                </a:solidFill>
                <a:latin typeface="Arial Narrow" pitchFamily="34" charset="0"/>
              </a:rPr>
              <a:t> </a:t>
            </a:r>
            <a:r>
              <a:rPr lang="en-US" b="1" dirty="0" err="1" smtClean="0">
                <a:solidFill>
                  <a:srgbClr val="FF0066"/>
                </a:solidFill>
                <a:latin typeface="Arial Narrow" pitchFamily="34" charset="0"/>
              </a:rPr>
              <a:t>complète</a:t>
            </a:r>
            <a:r>
              <a:rPr lang="en-US" dirty="0" smtClean="0">
                <a:latin typeface="Arial Narrow" pitchFamily="34" charset="0"/>
              </a:rPr>
              <a:t>:</a:t>
            </a:r>
          </a:p>
          <a:p>
            <a:pPr lvl="1">
              <a:buFont typeface="Wingdings" pitchFamily="2" charset="2"/>
              <a:buChar char="§"/>
            </a:pPr>
            <a:r>
              <a:rPr lang="en-US" b="1" dirty="0" smtClean="0">
                <a:solidFill>
                  <a:srgbClr val="008000"/>
                </a:solidFill>
                <a:latin typeface="Arial Narrow" pitchFamily="34" charset="0"/>
              </a:rPr>
              <a:t> </a:t>
            </a:r>
            <a:r>
              <a:rPr lang="en-US" b="1" dirty="0" err="1" smtClean="0">
                <a:solidFill>
                  <a:srgbClr val="008000"/>
                </a:solidFill>
                <a:latin typeface="Arial Narrow" pitchFamily="34" charset="0"/>
              </a:rPr>
              <a:t>nombres</a:t>
            </a:r>
            <a:r>
              <a:rPr lang="en-US" b="1" dirty="0" smtClean="0">
                <a:solidFill>
                  <a:srgbClr val="008000"/>
                </a:solidFill>
                <a:latin typeface="Arial Narrow" pitchFamily="34" charset="0"/>
              </a:rPr>
              <a:t> “</a:t>
            </a:r>
            <a:r>
              <a:rPr lang="en-US" b="1" dirty="0" err="1" smtClean="0">
                <a:solidFill>
                  <a:srgbClr val="008000"/>
                </a:solidFill>
                <a:latin typeface="Arial Narrow" pitchFamily="34" charset="0"/>
              </a:rPr>
              <a:t>quantiques</a:t>
            </a:r>
            <a:r>
              <a:rPr lang="en-US" b="1" dirty="0" smtClean="0">
                <a:solidFill>
                  <a:srgbClr val="008000"/>
                </a:solidFill>
                <a:latin typeface="Arial Narrow" pitchFamily="34" charset="0"/>
              </a:rPr>
              <a:t>”</a:t>
            </a:r>
          </a:p>
          <a:p>
            <a:pPr lvl="2">
              <a:buFont typeface="Arial" pitchFamily="34" charset="0"/>
              <a:buChar char="•"/>
            </a:pPr>
            <a:r>
              <a:rPr lang="en-US" sz="1800" dirty="0" smtClean="0">
                <a:latin typeface="Arial Narrow" pitchFamily="34" charset="0"/>
              </a:rPr>
              <a:t> Spin: boson de Higgs (S=0) </a:t>
            </a:r>
            <a:r>
              <a:rPr lang="en-US" sz="1800" dirty="0" err="1" smtClean="0">
                <a:latin typeface="Arial Narrow" pitchFamily="34" charset="0"/>
              </a:rPr>
              <a:t>ou</a:t>
            </a:r>
            <a:r>
              <a:rPr lang="en-US" sz="1800" dirty="0" smtClean="0">
                <a:latin typeface="Arial Narrow" pitchFamily="34" charset="0"/>
              </a:rPr>
              <a:t> Graviton (S=2) ??</a:t>
            </a:r>
          </a:p>
          <a:p>
            <a:pPr lvl="2">
              <a:buFont typeface="Arial" pitchFamily="34" charset="0"/>
              <a:buChar char="•"/>
            </a:pPr>
            <a:r>
              <a:rPr lang="en-US" sz="1800" dirty="0" smtClean="0">
                <a:latin typeface="Arial Narrow" pitchFamily="34" charset="0"/>
              </a:rPr>
              <a:t> </a:t>
            </a:r>
            <a:r>
              <a:rPr lang="en-US" sz="1800" dirty="0" err="1" smtClean="0">
                <a:latin typeface="Arial Narrow" pitchFamily="34" charset="0"/>
              </a:rPr>
              <a:t>Parité</a:t>
            </a:r>
            <a:r>
              <a:rPr lang="en-US" sz="1800" dirty="0" smtClean="0">
                <a:latin typeface="Arial Narrow" pitchFamily="34" charset="0"/>
              </a:rPr>
              <a:t> (“</a:t>
            </a:r>
            <a:r>
              <a:rPr lang="en-US" sz="1800" dirty="0" err="1" smtClean="0">
                <a:latin typeface="Arial Narrow" pitchFamily="34" charset="0"/>
              </a:rPr>
              <a:t>comportement</a:t>
            </a:r>
            <a:r>
              <a:rPr lang="en-US" sz="1800" dirty="0" smtClean="0">
                <a:latin typeface="Arial Narrow" pitchFamily="34" charset="0"/>
              </a:rPr>
              <a:t> </a:t>
            </a:r>
            <a:r>
              <a:rPr lang="en-US" sz="1800" dirty="0" err="1" smtClean="0">
                <a:latin typeface="Arial Narrow" pitchFamily="34" charset="0"/>
              </a:rPr>
              <a:t>dans</a:t>
            </a:r>
            <a:r>
              <a:rPr lang="en-US" sz="1800" dirty="0" smtClean="0">
                <a:latin typeface="Arial Narrow" pitchFamily="34" charset="0"/>
              </a:rPr>
              <a:t> un </a:t>
            </a:r>
            <a:r>
              <a:rPr lang="en-US" sz="1800" dirty="0" err="1" smtClean="0">
                <a:latin typeface="Arial Narrow" pitchFamily="34" charset="0"/>
              </a:rPr>
              <a:t>miroir</a:t>
            </a:r>
            <a:r>
              <a:rPr lang="en-US" sz="1800" dirty="0" smtClean="0">
                <a:latin typeface="Arial Narrow" pitchFamily="34" charset="0"/>
              </a:rPr>
              <a:t>”): 0+ </a:t>
            </a:r>
            <a:r>
              <a:rPr lang="en-US" sz="1800" dirty="0" err="1" smtClean="0">
                <a:latin typeface="Arial Narrow" pitchFamily="34" charset="0"/>
              </a:rPr>
              <a:t>ou</a:t>
            </a:r>
            <a:r>
              <a:rPr lang="en-US" sz="1800" dirty="0" smtClean="0">
                <a:latin typeface="Arial Narrow" pitchFamily="34" charset="0"/>
              </a:rPr>
              <a:t> 0- ?</a:t>
            </a:r>
          </a:p>
        </p:txBody>
      </p:sp>
      <p:sp>
        <p:nvSpPr>
          <p:cNvPr id="6" name="ZoneTexte 5"/>
          <p:cNvSpPr txBox="1"/>
          <p:nvPr/>
        </p:nvSpPr>
        <p:spPr>
          <a:xfrm>
            <a:off x="0" y="548680"/>
            <a:ext cx="9144000" cy="400110"/>
          </a:xfrm>
          <a:prstGeom prst="rect">
            <a:avLst/>
          </a:prstGeom>
          <a:noFill/>
        </p:spPr>
        <p:txBody>
          <a:bodyPr wrap="square" rtlCol="0">
            <a:spAutoFit/>
          </a:bodyPr>
          <a:lstStyle/>
          <a:p>
            <a:pPr algn="ctr"/>
            <a:r>
              <a:rPr lang="en-US" b="1" dirty="0" err="1" smtClean="0">
                <a:solidFill>
                  <a:srgbClr val="FF0000"/>
                </a:solidFill>
                <a:latin typeface="Arial Narrow" pitchFamily="34" charset="0"/>
              </a:rPr>
              <a:t>Est-ce</a:t>
            </a: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vraiment</a:t>
            </a:r>
            <a:r>
              <a:rPr lang="en-US" b="1" dirty="0" smtClean="0">
                <a:solidFill>
                  <a:srgbClr val="FF0000"/>
                </a:solidFill>
                <a:latin typeface="Arial Narrow" pitchFamily="34" charset="0"/>
              </a:rPr>
              <a:t> le boson de Higgs… </a:t>
            </a:r>
            <a:r>
              <a:rPr lang="en-US" b="1" dirty="0" err="1" smtClean="0">
                <a:solidFill>
                  <a:srgbClr val="FF0000"/>
                </a:solidFill>
                <a:latin typeface="Arial Narrow" pitchFamily="34" charset="0"/>
              </a:rPr>
              <a:t>ou</a:t>
            </a: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autre</a:t>
            </a:r>
            <a:r>
              <a:rPr lang="en-US" b="1" dirty="0" smtClean="0">
                <a:solidFill>
                  <a:srgbClr val="FF0000"/>
                </a:solidFill>
                <a:latin typeface="Arial Narrow" pitchFamily="34" charset="0"/>
              </a:rPr>
              <a:t> chose ? </a:t>
            </a:r>
            <a:endParaRPr lang="en-US" b="1" dirty="0">
              <a:solidFill>
                <a:srgbClr val="FF0000"/>
              </a:solidFill>
              <a:latin typeface="Arial Narrow" pitchFamily="34" charset="0"/>
            </a:endParaRPr>
          </a:p>
        </p:txBody>
      </p:sp>
      <p:sp>
        <p:nvSpPr>
          <p:cNvPr id="7" name="Rectangle 6"/>
          <p:cNvSpPr/>
          <p:nvPr/>
        </p:nvSpPr>
        <p:spPr>
          <a:xfrm>
            <a:off x="395536" y="2492896"/>
            <a:ext cx="8568952" cy="677108"/>
          </a:xfrm>
          <a:prstGeom prst="rect">
            <a:avLst/>
          </a:prstGeom>
        </p:spPr>
        <p:txBody>
          <a:bodyPr wrap="square">
            <a:spAutoFit/>
          </a:bodyPr>
          <a:lstStyle/>
          <a:p>
            <a:pPr lvl="1">
              <a:buFont typeface="Wingdings" pitchFamily="2" charset="2"/>
              <a:buChar char="§"/>
            </a:pPr>
            <a:r>
              <a:rPr lang="en-US" dirty="0" smtClean="0">
                <a:solidFill>
                  <a:srgbClr val="008000"/>
                </a:solidFill>
                <a:latin typeface="Arial Narrow" pitchFamily="34" charset="0"/>
              </a:rPr>
              <a:t> </a:t>
            </a:r>
            <a:r>
              <a:rPr lang="en-US" b="1" dirty="0" err="1" smtClean="0">
                <a:solidFill>
                  <a:srgbClr val="008000"/>
                </a:solidFill>
                <a:latin typeface="Arial Narrow" pitchFamily="34" charset="0"/>
              </a:rPr>
              <a:t>couplage</a:t>
            </a:r>
            <a:r>
              <a:rPr lang="en-US" b="1" dirty="0" smtClean="0">
                <a:solidFill>
                  <a:srgbClr val="008000"/>
                </a:solidFill>
                <a:latin typeface="Arial Narrow" pitchFamily="34" charset="0"/>
              </a:rPr>
              <a:t> aux </a:t>
            </a:r>
            <a:r>
              <a:rPr lang="en-US" b="1" dirty="0" err="1" smtClean="0">
                <a:solidFill>
                  <a:srgbClr val="008000"/>
                </a:solidFill>
                <a:latin typeface="Arial Narrow" pitchFamily="34" charset="0"/>
              </a:rPr>
              <a:t>particules</a:t>
            </a:r>
            <a:r>
              <a:rPr lang="en-US" b="1" dirty="0" smtClean="0">
                <a:solidFill>
                  <a:srgbClr val="008000"/>
                </a:solidFill>
                <a:latin typeface="Arial Narrow" pitchFamily="34" charset="0"/>
              </a:rPr>
              <a:t> </a:t>
            </a:r>
            <a:r>
              <a:rPr lang="en-US" dirty="0" smtClean="0">
                <a:latin typeface="Arial Narrow" pitchFamily="34" charset="0"/>
              </a:rPr>
              <a:t>(</a:t>
            </a:r>
            <a:r>
              <a:rPr lang="en-US" dirty="0" smtClean="0">
                <a:latin typeface="Arial Narrow" pitchFamily="34" charset="0"/>
                <a:sym typeface="Symbol"/>
              </a:rPr>
              <a:t></a:t>
            </a:r>
            <a:r>
              <a:rPr lang="en-US" dirty="0" smtClean="0">
                <a:latin typeface="Arial Narrow" pitchFamily="34" charset="0"/>
              </a:rPr>
              <a:t> interactions </a:t>
            </a:r>
            <a:r>
              <a:rPr lang="en-US" dirty="0" smtClean="0">
                <a:latin typeface="Arial Narrow" pitchFamily="34" charset="0"/>
                <a:sym typeface="Symbol"/>
              </a:rPr>
              <a:t></a:t>
            </a:r>
            <a:r>
              <a:rPr lang="en-US" dirty="0" smtClean="0">
                <a:latin typeface="Arial Narrow" pitchFamily="34" charset="0"/>
              </a:rPr>
              <a:t> </a:t>
            </a:r>
            <a:r>
              <a:rPr lang="en-US" dirty="0" err="1" smtClean="0">
                <a:latin typeface="Arial Narrow" pitchFamily="34" charset="0"/>
              </a:rPr>
              <a:t>preuve</a:t>
            </a:r>
            <a:r>
              <a:rPr lang="en-US" dirty="0" smtClean="0">
                <a:latin typeface="Arial Narrow" pitchFamily="34" charset="0"/>
              </a:rPr>
              <a:t> </a:t>
            </a:r>
            <a:r>
              <a:rPr lang="en-US" dirty="0" err="1" smtClean="0">
                <a:latin typeface="Arial Narrow" pitchFamily="34" charset="0"/>
              </a:rPr>
              <a:t>qu’il</a:t>
            </a:r>
            <a:r>
              <a:rPr lang="en-US" dirty="0" smtClean="0">
                <a:latin typeface="Arial Narrow" pitchFamily="34" charset="0"/>
              </a:rPr>
              <a:t> </a:t>
            </a:r>
            <a:r>
              <a:rPr lang="en-US" dirty="0" err="1" smtClean="0">
                <a:latin typeface="Arial Narrow" pitchFamily="34" charset="0"/>
              </a:rPr>
              <a:t>leur</a:t>
            </a:r>
            <a:r>
              <a:rPr lang="en-US" dirty="0" smtClean="0">
                <a:latin typeface="Arial Narrow" pitchFamily="34" charset="0"/>
              </a:rPr>
              <a:t> </a:t>
            </a:r>
            <a:r>
              <a:rPr lang="en-US" dirty="0" err="1" smtClean="0">
                <a:latin typeface="Arial Narrow" pitchFamily="34" charset="0"/>
              </a:rPr>
              <a:t>donne</a:t>
            </a:r>
            <a:r>
              <a:rPr lang="en-US" dirty="0" smtClean="0">
                <a:latin typeface="Arial Narrow" pitchFamily="34" charset="0"/>
              </a:rPr>
              <a:t> </a:t>
            </a:r>
            <a:r>
              <a:rPr lang="en-US" dirty="0" err="1" smtClean="0">
                <a:latin typeface="Arial Narrow" pitchFamily="34" charset="0"/>
              </a:rPr>
              <a:t>leur</a:t>
            </a:r>
            <a:r>
              <a:rPr lang="en-US" dirty="0" smtClean="0">
                <a:latin typeface="Arial Narrow" pitchFamily="34" charset="0"/>
              </a:rPr>
              <a:t> masse), </a:t>
            </a:r>
          </a:p>
          <a:p>
            <a:pPr lvl="2">
              <a:buFont typeface="Wingdings" pitchFamily="2" charset="2"/>
              <a:buChar char="§"/>
            </a:pPr>
            <a:r>
              <a:rPr lang="en-US" sz="1800" dirty="0" smtClean="0">
                <a:latin typeface="Arial Narrow" pitchFamily="34" charset="0"/>
              </a:rPr>
              <a:t> aux bosons ? aux fermions (quarks &amp; leptons) ?</a:t>
            </a:r>
          </a:p>
        </p:txBody>
      </p:sp>
      <p:sp>
        <p:nvSpPr>
          <p:cNvPr id="16" name="Rectangle 15"/>
          <p:cNvSpPr/>
          <p:nvPr/>
        </p:nvSpPr>
        <p:spPr>
          <a:xfrm>
            <a:off x="251520" y="4581128"/>
            <a:ext cx="8424936" cy="1015663"/>
          </a:xfrm>
          <a:prstGeom prst="rect">
            <a:avLst/>
          </a:prstGeom>
        </p:spPr>
        <p:txBody>
          <a:bodyPr wrap="square">
            <a:spAutoFit/>
          </a:bodyPr>
          <a:lstStyle/>
          <a:p>
            <a:pPr>
              <a:buFont typeface="Wingdings" pitchFamily="2" charset="2"/>
              <a:buChar char="Ø"/>
            </a:pPr>
            <a:r>
              <a:rPr lang="en-US" b="1" dirty="0" smtClean="0">
                <a:solidFill>
                  <a:srgbClr val="008000"/>
                </a:solidFill>
                <a:latin typeface="Arial Narrow" pitchFamily="34" charset="0"/>
              </a:rPr>
              <a:t> </a:t>
            </a:r>
            <a:r>
              <a:rPr lang="en-US" b="1" dirty="0" err="1" smtClean="0">
                <a:solidFill>
                  <a:srgbClr val="008000"/>
                </a:solidFill>
                <a:latin typeface="Arial Narrow" pitchFamily="34" charset="0"/>
              </a:rPr>
              <a:t>Est-il</a:t>
            </a:r>
            <a:r>
              <a:rPr lang="en-US" b="1" dirty="0" smtClean="0">
                <a:solidFill>
                  <a:srgbClr val="008000"/>
                </a:solidFill>
                <a:latin typeface="Arial Narrow" pitchFamily="34" charset="0"/>
              </a:rPr>
              <a:t> </a:t>
            </a:r>
            <a:r>
              <a:rPr lang="en-US" b="1" dirty="0" err="1" smtClean="0">
                <a:solidFill>
                  <a:srgbClr val="008000"/>
                </a:solidFill>
                <a:latin typeface="Arial Narrow" pitchFamily="34" charset="0"/>
              </a:rPr>
              <a:t>élémentaire</a:t>
            </a:r>
            <a:r>
              <a:rPr lang="en-US" b="1" dirty="0" smtClean="0">
                <a:solidFill>
                  <a:srgbClr val="008000"/>
                </a:solidFill>
                <a:latin typeface="Arial Narrow" pitchFamily="34" charset="0"/>
              </a:rPr>
              <a:t> ? </a:t>
            </a:r>
          </a:p>
          <a:p>
            <a:pPr>
              <a:buFont typeface="Wingdings" pitchFamily="2" charset="2"/>
              <a:buChar char="Ø"/>
            </a:pPr>
            <a:endParaRPr lang="en-US" b="1" dirty="0" smtClean="0">
              <a:solidFill>
                <a:srgbClr val="008000"/>
              </a:solidFill>
              <a:latin typeface="Arial Narrow" pitchFamily="34" charset="0"/>
            </a:endParaRPr>
          </a:p>
          <a:p>
            <a:pPr>
              <a:buFont typeface="Wingdings" pitchFamily="2" charset="2"/>
              <a:buChar char="Ø"/>
            </a:pPr>
            <a:r>
              <a:rPr lang="en-US" b="1" dirty="0" smtClean="0">
                <a:solidFill>
                  <a:srgbClr val="008000"/>
                </a:solidFill>
                <a:latin typeface="Arial Narrow" pitchFamily="34" charset="0"/>
              </a:rPr>
              <a:t>… </a:t>
            </a:r>
            <a:r>
              <a:rPr lang="en-US" b="1" dirty="0" err="1" smtClean="0">
                <a:solidFill>
                  <a:srgbClr val="008000"/>
                </a:solidFill>
                <a:latin typeface="Arial Narrow" pitchFamily="34" charset="0"/>
              </a:rPr>
              <a:t>y’en</a:t>
            </a:r>
            <a:r>
              <a:rPr lang="en-US" b="1" dirty="0" smtClean="0">
                <a:solidFill>
                  <a:srgbClr val="008000"/>
                </a:solidFill>
                <a:latin typeface="Arial Narrow" pitchFamily="34" charset="0"/>
              </a:rPr>
              <a:t> a-t-</a:t>
            </a:r>
            <a:r>
              <a:rPr lang="en-US" b="1" dirty="0" err="1" smtClean="0">
                <a:solidFill>
                  <a:srgbClr val="008000"/>
                </a:solidFill>
                <a:latin typeface="Arial Narrow" pitchFamily="34" charset="0"/>
              </a:rPr>
              <a:t>il</a:t>
            </a:r>
            <a:r>
              <a:rPr lang="en-US" b="1" dirty="0" smtClean="0">
                <a:solidFill>
                  <a:srgbClr val="008000"/>
                </a:solidFill>
                <a:latin typeface="Arial Narrow" pitchFamily="34" charset="0"/>
              </a:rPr>
              <a:t> </a:t>
            </a:r>
            <a:r>
              <a:rPr lang="en-US" b="1" dirty="0" err="1" smtClean="0">
                <a:solidFill>
                  <a:srgbClr val="008000"/>
                </a:solidFill>
                <a:latin typeface="Arial Narrow" pitchFamily="34" charset="0"/>
              </a:rPr>
              <a:t>d’autres</a:t>
            </a:r>
            <a:r>
              <a:rPr lang="en-US" b="1" dirty="0" smtClean="0">
                <a:solidFill>
                  <a:srgbClr val="008000"/>
                </a:solidFill>
                <a:latin typeface="Arial Narrow" pitchFamily="34" charset="0"/>
              </a:rPr>
              <a:t> ??</a:t>
            </a:r>
          </a:p>
        </p:txBody>
      </p:sp>
      <p:sp>
        <p:nvSpPr>
          <p:cNvPr id="17" name="Rectangle 16"/>
          <p:cNvSpPr/>
          <p:nvPr/>
        </p:nvSpPr>
        <p:spPr>
          <a:xfrm>
            <a:off x="408630" y="3140968"/>
            <a:ext cx="3716082" cy="369332"/>
          </a:xfrm>
          <a:prstGeom prst="rect">
            <a:avLst/>
          </a:prstGeom>
        </p:spPr>
        <p:txBody>
          <a:bodyPr wrap="none">
            <a:spAutoFit/>
          </a:bodyPr>
          <a:lstStyle/>
          <a:p>
            <a:pPr lvl="2">
              <a:buFont typeface="Wingdings" pitchFamily="2" charset="2"/>
              <a:buChar char="§"/>
            </a:pPr>
            <a:r>
              <a:rPr lang="en-US" sz="1800" dirty="0" smtClean="0">
                <a:latin typeface="Arial Narrow" pitchFamily="34" charset="0"/>
              </a:rPr>
              <a:t>… et avec la </a:t>
            </a:r>
            <a:r>
              <a:rPr lang="en-US" sz="1800" dirty="0" err="1" smtClean="0">
                <a:latin typeface="Arial Narrow" pitchFamily="34" charset="0"/>
              </a:rPr>
              <a:t>bonne</a:t>
            </a:r>
            <a:r>
              <a:rPr lang="en-US" sz="1800" dirty="0" smtClean="0">
                <a:latin typeface="Arial Narrow" pitchFamily="34" charset="0"/>
              </a:rPr>
              <a:t> </a:t>
            </a:r>
            <a:r>
              <a:rPr lang="en-US" sz="1800" dirty="0" err="1" smtClean="0">
                <a:latin typeface="Arial Narrow" pitchFamily="34" charset="0"/>
              </a:rPr>
              <a:t>intensité</a:t>
            </a:r>
            <a:r>
              <a:rPr lang="en-US" sz="1800" dirty="0" smtClean="0">
                <a:latin typeface="Arial Narrow" pitchFamily="34" charset="0"/>
              </a:rPr>
              <a:t> !</a:t>
            </a:r>
          </a:p>
        </p:txBody>
      </p:sp>
      <p:pic>
        <p:nvPicPr>
          <p:cNvPr id="18" name="Picture 2" descr="http://blog.parcspassion.org/blog/images/panneau-attention.jpg"/>
          <p:cNvPicPr>
            <a:picLocks noChangeAspect="1" noChangeArrowheads="1"/>
          </p:cNvPicPr>
          <p:nvPr/>
        </p:nvPicPr>
        <p:blipFill>
          <a:blip r:embed="rId2" cstate="print"/>
          <a:srcRect/>
          <a:stretch>
            <a:fillRect/>
          </a:stretch>
        </p:blipFill>
        <p:spPr bwMode="auto">
          <a:xfrm>
            <a:off x="7164288" y="1124744"/>
            <a:ext cx="1371600" cy="124015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srcRect/>
          <a:stretch>
            <a:fillRect/>
          </a:stretch>
        </p:blipFill>
        <p:spPr bwMode="auto">
          <a:xfrm>
            <a:off x="6372200" y="692696"/>
            <a:ext cx="2387600" cy="3197225"/>
          </a:xfrm>
          <a:prstGeom prst="rect">
            <a:avLst/>
          </a:prstGeom>
          <a:noFill/>
          <a:ln w="9525">
            <a:noFill/>
            <a:miter lim="800000"/>
            <a:headEnd/>
            <a:tailEnd/>
          </a:ln>
        </p:spPr>
      </p:pic>
      <p:sp>
        <p:nvSpPr>
          <p:cNvPr id="2" name="Titre 1"/>
          <p:cNvSpPr>
            <a:spLocks noGrp="1"/>
          </p:cNvSpPr>
          <p:nvPr>
            <p:ph type="title"/>
          </p:nvPr>
        </p:nvSpPr>
        <p:spPr/>
        <p:txBody>
          <a:bodyPr/>
          <a:lstStyle/>
          <a:p>
            <a:r>
              <a:rPr lang="en-US" dirty="0" err="1" smtClean="0"/>
              <a:t>Mais</a:t>
            </a:r>
            <a:r>
              <a:rPr lang="en-US" dirty="0" smtClean="0"/>
              <a:t> au fait… </a:t>
            </a:r>
            <a:r>
              <a:rPr lang="en-US" dirty="0" err="1" smtClean="0"/>
              <a:t>qu’a</a:t>
            </a:r>
            <a:r>
              <a:rPr lang="en-US" dirty="0" smtClean="0"/>
              <a:t>-t-on </a:t>
            </a:r>
            <a:r>
              <a:rPr lang="en-US" dirty="0" err="1" smtClean="0"/>
              <a:t>découvert</a:t>
            </a:r>
            <a:r>
              <a:rPr lang="en-US" dirty="0" smtClean="0"/>
              <a:t> ?!</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57</a:t>
            </a:fld>
            <a:endParaRPr lang="fr-FR"/>
          </a:p>
        </p:txBody>
      </p:sp>
      <p:sp>
        <p:nvSpPr>
          <p:cNvPr id="6" name="ZoneTexte 5"/>
          <p:cNvSpPr txBox="1"/>
          <p:nvPr/>
        </p:nvSpPr>
        <p:spPr>
          <a:xfrm>
            <a:off x="323528" y="764704"/>
            <a:ext cx="8640960" cy="2308324"/>
          </a:xfrm>
          <a:prstGeom prst="rect">
            <a:avLst/>
          </a:prstGeom>
          <a:noFill/>
        </p:spPr>
        <p:txBody>
          <a:bodyPr wrap="square" rtlCol="0">
            <a:spAutoFit/>
          </a:bodyPr>
          <a:lstStyle/>
          <a:p>
            <a:pPr>
              <a:lnSpc>
                <a:spcPct val="90000"/>
              </a:lnSpc>
              <a:buFont typeface="Wingdings" pitchFamily="2" charset="2"/>
              <a:buChar char="§"/>
            </a:pPr>
            <a:r>
              <a:rPr lang="en-US" b="1" dirty="0" smtClean="0">
                <a:solidFill>
                  <a:srgbClr val="FF0000"/>
                </a:solidFill>
                <a:latin typeface="Arial Narrow" pitchFamily="34" charset="0"/>
              </a:rPr>
              <a:t> On a </a:t>
            </a:r>
            <a:r>
              <a:rPr lang="en-US" b="1" dirty="0" err="1" smtClean="0">
                <a:solidFill>
                  <a:srgbClr val="FF0000"/>
                </a:solidFill>
                <a:latin typeface="Arial Narrow" pitchFamily="34" charset="0"/>
              </a:rPr>
              <a:t>découvert</a:t>
            </a: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une</a:t>
            </a:r>
            <a:r>
              <a:rPr lang="en-US" b="1" dirty="0" smtClean="0">
                <a:solidFill>
                  <a:srgbClr val="FF0000"/>
                </a:solidFill>
                <a:latin typeface="Arial Narrow" pitchFamily="34" charset="0"/>
              </a:rPr>
              <a:t> nouvelle </a:t>
            </a:r>
            <a:r>
              <a:rPr lang="en-US" b="1" dirty="0" err="1" smtClean="0">
                <a:solidFill>
                  <a:srgbClr val="FF0000"/>
                </a:solidFill>
                <a:latin typeface="Arial Narrow" pitchFamily="34" charset="0"/>
              </a:rPr>
              <a:t>particule</a:t>
            </a:r>
            <a:r>
              <a:rPr lang="en-US" b="1" dirty="0" smtClean="0">
                <a:solidFill>
                  <a:srgbClr val="FF0000"/>
                </a:solidFill>
                <a:latin typeface="Arial Narrow" pitchFamily="34" charset="0"/>
              </a:rPr>
              <a:t> ! </a:t>
            </a:r>
          </a:p>
          <a:p>
            <a:pPr lvl="1">
              <a:lnSpc>
                <a:spcPct val="90000"/>
              </a:lnSpc>
              <a:buFont typeface="Arial" pitchFamily="34" charset="0"/>
              <a:buChar char="•"/>
            </a:pPr>
            <a:r>
              <a:rPr lang="fr-FR" dirty="0" smtClean="0">
                <a:latin typeface="Arial Narrow" pitchFamily="34" charset="0"/>
              </a:rPr>
              <a:t> Probabilité de moins de 2</a:t>
            </a:r>
            <a:r>
              <a:rPr lang="fr-FR" dirty="0" smtClean="0">
                <a:latin typeface="Arial Narrow" pitchFamily="34" charset="0"/>
                <a:sym typeface="Symbol" pitchFamily="18" charset="2"/>
              </a:rPr>
              <a:t></a:t>
            </a:r>
            <a:r>
              <a:rPr lang="fr-FR" dirty="0" smtClean="0">
                <a:latin typeface="Arial Narrow" pitchFamily="34" charset="0"/>
              </a:rPr>
              <a:t>10</a:t>
            </a:r>
            <a:r>
              <a:rPr lang="fr-FR" baseline="30000" dirty="0" smtClean="0">
                <a:latin typeface="Arial Narrow" pitchFamily="34" charset="0"/>
              </a:rPr>
              <a:t>-9</a:t>
            </a:r>
            <a:r>
              <a:rPr lang="fr-FR" dirty="0" smtClean="0">
                <a:latin typeface="Arial Narrow" pitchFamily="34" charset="0"/>
              </a:rPr>
              <a:t> que ce soit </a:t>
            </a:r>
            <a:br>
              <a:rPr lang="fr-FR" dirty="0" smtClean="0">
                <a:latin typeface="Arial Narrow" pitchFamily="34" charset="0"/>
              </a:rPr>
            </a:br>
            <a:r>
              <a:rPr lang="fr-FR" dirty="0" smtClean="0">
                <a:latin typeface="Arial Narrow" pitchFamily="34" charset="0"/>
              </a:rPr>
              <a:t>   du à une fluctuation du bruit de fond…</a:t>
            </a:r>
          </a:p>
          <a:p>
            <a:pPr>
              <a:lnSpc>
                <a:spcPct val="90000"/>
              </a:lnSpc>
            </a:pPr>
            <a:endParaRPr lang="fr-FR" dirty="0" smtClean="0">
              <a:latin typeface="Arial Narrow" pitchFamily="34" charset="0"/>
            </a:endParaRPr>
          </a:p>
          <a:p>
            <a:pPr>
              <a:lnSpc>
                <a:spcPct val="90000"/>
              </a:lnSpc>
              <a:buFont typeface="Wingdings" pitchFamily="2" charset="2"/>
              <a:buChar char="§"/>
            </a:pPr>
            <a:r>
              <a:rPr lang="fr-FR" b="1" dirty="0" smtClean="0">
                <a:solidFill>
                  <a:srgbClr val="008000"/>
                </a:solidFill>
                <a:latin typeface="Arial Narrow" pitchFamily="34" charset="0"/>
              </a:rPr>
              <a:t> C’est un boson ! </a:t>
            </a:r>
            <a:r>
              <a:rPr lang="fr-FR" sz="1600" dirty="0" smtClean="0">
                <a:latin typeface="Arial Narrow" pitchFamily="34" charset="0"/>
              </a:rPr>
              <a:t>(son « spin »(*) est entier. Il peut être 0 ou 2…)</a:t>
            </a:r>
            <a:endParaRPr lang="fr-FR" dirty="0" smtClean="0">
              <a:latin typeface="Arial Narrow" pitchFamily="34" charset="0"/>
            </a:endParaRPr>
          </a:p>
          <a:p>
            <a:pPr>
              <a:lnSpc>
                <a:spcPct val="90000"/>
              </a:lnSpc>
            </a:pPr>
            <a:endParaRPr lang="fr-FR" dirty="0" smtClean="0">
              <a:latin typeface="Arial Narrow" pitchFamily="34" charset="0"/>
            </a:endParaRPr>
          </a:p>
          <a:p>
            <a:pPr>
              <a:lnSpc>
                <a:spcPct val="90000"/>
              </a:lnSpc>
            </a:pPr>
            <a:endParaRPr lang="fr-FR" dirty="0" smtClean="0">
              <a:latin typeface="Arial Narrow" pitchFamily="34" charset="0"/>
            </a:endParaRPr>
          </a:p>
          <a:p>
            <a:pPr>
              <a:lnSpc>
                <a:spcPct val="90000"/>
              </a:lnSpc>
              <a:buFont typeface="Wingdings" pitchFamily="2" charset="2"/>
              <a:buChar char="§"/>
            </a:pPr>
            <a:r>
              <a:rPr lang="fr-FR" b="1" dirty="0" smtClean="0">
                <a:solidFill>
                  <a:srgbClr val="0066FF"/>
                </a:solidFill>
                <a:latin typeface="Arial Narrow" pitchFamily="34" charset="0"/>
              </a:rPr>
              <a:t> Sa masse est ~125 </a:t>
            </a:r>
            <a:r>
              <a:rPr lang="fr-FR" b="1" dirty="0" err="1" smtClean="0">
                <a:solidFill>
                  <a:srgbClr val="0066FF"/>
                </a:solidFill>
                <a:latin typeface="Arial Narrow" pitchFamily="34" charset="0"/>
              </a:rPr>
              <a:t>GeV</a:t>
            </a:r>
            <a:r>
              <a:rPr lang="fr-FR" b="1" dirty="0" smtClean="0">
                <a:solidFill>
                  <a:srgbClr val="0066FF"/>
                </a:solidFill>
                <a:latin typeface="Arial Narrow" pitchFamily="34" charset="0"/>
              </a:rPr>
              <a:t>. </a:t>
            </a:r>
          </a:p>
        </p:txBody>
      </p:sp>
      <p:sp>
        <p:nvSpPr>
          <p:cNvPr id="7" name="Rectangle 6"/>
          <p:cNvSpPr/>
          <p:nvPr/>
        </p:nvSpPr>
        <p:spPr>
          <a:xfrm>
            <a:off x="35496" y="6300609"/>
            <a:ext cx="8784976" cy="584775"/>
          </a:xfrm>
          <a:prstGeom prst="rect">
            <a:avLst/>
          </a:prstGeom>
        </p:spPr>
        <p:txBody>
          <a:bodyPr wrap="square">
            <a:spAutoFit/>
          </a:bodyPr>
          <a:lstStyle/>
          <a:p>
            <a:r>
              <a:rPr lang="fr-FR" sz="1600" dirty="0" smtClean="0">
                <a:latin typeface="Arial Narrow" pitchFamily="34" charset="0"/>
              </a:rPr>
              <a:t>(*) spin: propriété quantique intrinsèque des particules. </a:t>
            </a:r>
          </a:p>
          <a:p>
            <a:r>
              <a:rPr lang="fr-FR" sz="1600" dirty="0" smtClean="0">
                <a:latin typeface="Arial Narrow" pitchFamily="34" charset="0"/>
              </a:rPr>
              <a:t>     De manière générale, les bosons en un spin entier (0, 1, 2,…), les fermions demi-entier (1/2, 3/2, …) </a:t>
            </a:r>
            <a:endParaRPr lang="en-US" sz="1600" dirty="0">
              <a:latin typeface="Arial Narrow" pitchFamily="34" charset="0"/>
            </a:endParaRPr>
          </a:p>
        </p:txBody>
      </p:sp>
      <p:pic>
        <p:nvPicPr>
          <p:cNvPr id="110594" name="Picture 2" descr="http://cms-higgs-results.web.cern.ch/cms-higgs-results/Comb/HIG-12-020/sqr_mass_scan_1d_all.png"/>
          <p:cNvPicPr>
            <a:picLocks noChangeAspect="1" noChangeArrowheads="1"/>
          </p:cNvPicPr>
          <p:nvPr/>
        </p:nvPicPr>
        <p:blipFill>
          <a:blip r:embed="rId3" cstate="print"/>
          <a:srcRect/>
          <a:stretch>
            <a:fillRect/>
          </a:stretch>
        </p:blipFill>
        <p:spPr bwMode="auto">
          <a:xfrm>
            <a:off x="3275856" y="2276872"/>
            <a:ext cx="2520889" cy="2418631"/>
          </a:xfrm>
          <a:prstGeom prst="rect">
            <a:avLst/>
          </a:prstGeom>
          <a:noFill/>
        </p:spPr>
      </p:pic>
      <p:sp>
        <p:nvSpPr>
          <p:cNvPr id="10" name="Rectangle 9"/>
          <p:cNvSpPr/>
          <p:nvPr/>
        </p:nvSpPr>
        <p:spPr>
          <a:xfrm>
            <a:off x="179512" y="4787860"/>
            <a:ext cx="8299648" cy="1477328"/>
          </a:xfrm>
          <a:prstGeom prst="rect">
            <a:avLst/>
          </a:prstGeom>
        </p:spPr>
        <p:txBody>
          <a:bodyPr wrap="square">
            <a:spAutoFit/>
          </a:bodyPr>
          <a:lstStyle/>
          <a:p>
            <a:pPr>
              <a:lnSpc>
                <a:spcPct val="90000"/>
              </a:lnSpc>
              <a:buFont typeface="Wingdings" pitchFamily="2" charset="2"/>
              <a:buChar char="§"/>
            </a:pPr>
            <a:r>
              <a:rPr lang="fr-FR" dirty="0" smtClean="0">
                <a:latin typeface="Arial Narrow" pitchFamily="34" charset="0"/>
              </a:rPr>
              <a:t> Il se désintègre en paire de bosons (</a:t>
            </a:r>
            <a:r>
              <a:rPr lang="fr-FR" dirty="0" smtClean="0">
                <a:latin typeface="Arial Narrow" pitchFamily="34" charset="0"/>
                <a:sym typeface="Symbol"/>
              </a:rPr>
              <a:t>, </a:t>
            </a:r>
            <a:r>
              <a:rPr lang="fr-FR" dirty="0" smtClean="0">
                <a:latin typeface="Arial Narrow" pitchFamily="34" charset="0"/>
              </a:rPr>
              <a:t>ZZ + fortes indications en WW)</a:t>
            </a:r>
          </a:p>
          <a:p>
            <a:pPr>
              <a:lnSpc>
                <a:spcPct val="90000"/>
              </a:lnSpc>
              <a:buFont typeface="Wingdings" pitchFamily="2" charset="2"/>
              <a:buChar char="§"/>
            </a:pPr>
            <a:endParaRPr lang="fr-FR" dirty="0" smtClean="0">
              <a:latin typeface="Arial Narrow" pitchFamily="34" charset="0"/>
            </a:endParaRPr>
          </a:p>
          <a:p>
            <a:pPr>
              <a:lnSpc>
                <a:spcPct val="90000"/>
              </a:lnSpc>
              <a:buFont typeface="Wingdings" pitchFamily="2" charset="2"/>
              <a:buChar char="§"/>
            </a:pPr>
            <a:r>
              <a:rPr lang="fr-FR" dirty="0" smtClean="0">
                <a:latin typeface="Arial Narrow" pitchFamily="34" charset="0"/>
              </a:rPr>
              <a:t> Les premières mesures sont </a:t>
            </a:r>
            <a:r>
              <a:rPr lang="fr-FR" b="1" dirty="0" smtClean="0">
                <a:solidFill>
                  <a:srgbClr val="800080"/>
                </a:solidFill>
                <a:latin typeface="Arial Narrow" pitchFamily="34" charset="0"/>
              </a:rPr>
              <a:t>compatibles</a:t>
            </a:r>
            <a:r>
              <a:rPr lang="fr-FR" dirty="0" smtClean="0">
                <a:latin typeface="Arial Narrow" pitchFamily="34" charset="0"/>
              </a:rPr>
              <a:t>, au vu des grandes erreurs de mesure </a:t>
            </a:r>
          </a:p>
          <a:p>
            <a:pPr>
              <a:lnSpc>
                <a:spcPct val="90000"/>
              </a:lnSpc>
            </a:pPr>
            <a:r>
              <a:rPr lang="fr-FR" dirty="0" smtClean="0">
                <a:latin typeface="Arial Narrow" pitchFamily="34" charset="0"/>
              </a:rPr>
              <a:t>   actuelles,  avec ce qui est attendu par </a:t>
            </a:r>
            <a:r>
              <a:rPr lang="fr-FR" b="1" dirty="0" smtClean="0">
                <a:solidFill>
                  <a:srgbClr val="800080"/>
                </a:solidFill>
                <a:latin typeface="Arial Narrow" pitchFamily="34" charset="0"/>
              </a:rPr>
              <a:t>les calculs du Modèle Standard pour un </a:t>
            </a:r>
          </a:p>
          <a:p>
            <a:pPr>
              <a:lnSpc>
                <a:spcPct val="90000"/>
              </a:lnSpc>
            </a:pPr>
            <a:r>
              <a:rPr lang="fr-FR" b="1" dirty="0" smtClean="0">
                <a:solidFill>
                  <a:srgbClr val="800080"/>
                </a:solidFill>
                <a:latin typeface="Arial Narrow" pitchFamily="34" charset="0"/>
              </a:rPr>
              <a:t>   boson de </a:t>
            </a:r>
            <a:r>
              <a:rPr lang="fr-FR" b="1" dirty="0" err="1" smtClean="0">
                <a:solidFill>
                  <a:srgbClr val="800080"/>
                </a:solidFill>
                <a:latin typeface="Arial Narrow" pitchFamily="34" charset="0"/>
              </a:rPr>
              <a:t>Higgs</a:t>
            </a:r>
            <a:r>
              <a:rPr lang="fr-FR" b="1" dirty="0" smtClean="0">
                <a:solidFill>
                  <a:srgbClr val="800080"/>
                </a:solidFill>
                <a:latin typeface="Arial Narrow" pitchFamily="34" charset="0"/>
              </a:rPr>
              <a:t> </a:t>
            </a:r>
            <a:r>
              <a:rPr lang="fr-FR" dirty="0" smtClean="0">
                <a:latin typeface="Arial Narrow" pitchFamily="34" charset="0"/>
              </a:rPr>
              <a:t>mais…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Le boson de Higgs : </a:t>
            </a:r>
            <a:r>
              <a:rPr lang="en-US" dirty="0" err="1" smtClean="0"/>
              <a:t>principaux</a:t>
            </a:r>
            <a:r>
              <a:rPr lang="en-US" dirty="0" smtClean="0"/>
              <a:t> “</a:t>
            </a:r>
            <a:r>
              <a:rPr lang="en-US" dirty="0" err="1" smtClean="0"/>
              <a:t>canaux</a:t>
            </a:r>
            <a:r>
              <a:rPr lang="en-US" dirty="0" smtClean="0"/>
              <a:t>” de </a:t>
            </a:r>
            <a:r>
              <a:rPr lang="en-US" dirty="0" err="1" smtClean="0"/>
              <a:t>recherche</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58</a:t>
            </a:fld>
            <a:endParaRPr lang="fr-FR"/>
          </a:p>
        </p:txBody>
      </p:sp>
      <p:pic>
        <p:nvPicPr>
          <p:cNvPr id="5" name="Picture 2"/>
          <p:cNvPicPr>
            <a:picLocks noChangeAspect="1" noChangeArrowheads="1"/>
          </p:cNvPicPr>
          <p:nvPr/>
        </p:nvPicPr>
        <p:blipFill>
          <a:blip r:embed="rId2" cstate="print"/>
          <a:srcRect/>
          <a:stretch>
            <a:fillRect/>
          </a:stretch>
        </p:blipFill>
        <p:spPr bwMode="auto">
          <a:xfrm>
            <a:off x="2765458" y="1530505"/>
            <a:ext cx="4253865" cy="3806476"/>
          </a:xfrm>
          <a:prstGeom prst="rect">
            <a:avLst/>
          </a:prstGeom>
          <a:noFill/>
          <a:ln w="9525">
            <a:noFill/>
            <a:round/>
            <a:headEnd/>
            <a:tailEnd/>
          </a:ln>
          <a:effectLst/>
        </p:spPr>
      </p:pic>
      <p:sp>
        <p:nvSpPr>
          <p:cNvPr id="6" name="ZoneTexte 5"/>
          <p:cNvSpPr txBox="1"/>
          <p:nvPr/>
        </p:nvSpPr>
        <p:spPr>
          <a:xfrm>
            <a:off x="1259632" y="5517232"/>
            <a:ext cx="2304256" cy="861774"/>
          </a:xfrm>
          <a:prstGeom prst="rect">
            <a:avLst/>
          </a:prstGeom>
          <a:noFill/>
          <a:ln w="25400" cmpd="dbl">
            <a:solidFill>
              <a:srgbClr val="800080"/>
            </a:solidFill>
          </a:ln>
        </p:spPr>
        <p:txBody>
          <a:bodyPr wrap="square" rtlCol="0">
            <a:spAutoFit/>
          </a:bodyPr>
          <a:lstStyle/>
          <a:p>
            <a:pPr algn="ctr"/>
            <a:r>
              <a:rPr lang="en-US" sz="1800" b="1" dirty="0" smtClean="0">
                <a:solidFill>
                  <a:srgbClr val="800080"/>
                </a:solidFill>
                <a:latin typeface="Arial Narrow" pitchFamily="34" charset="0"/>
              </a:rPr>
              <a:t>H</a:t>
            </a:r>
            <a:r>
              <a:rPr lang="en-US" sz="1800" b="1" dirty="0" smtClean="0">
                <a:solidFill>
                  <a:srgbClr val="800080"/>
                </a:solidFill>
                <a:latin typeface="Arial Narrow" pitchFamily="34" charset="0"/>
                <a:sym typeface="Symbol"/>
              </a:rPr>
              <a:t> 2 photons</a:t>
            </a:r>
          </a:p>
          <a:p>
            <a:pPr algn="ctr"/>
            <a:r>
              <a:rPr lang="en-US" sz="1600" dirty="0" err="1" smtClean="0">
                <a:latin typeface="Arial Narrow" pitchFamily="34" charset="0"/>
                <a:sym typeface="Symbol"/>
              </a:rPr>
              <a:t>Très</a:t>
            </a:r>
            <a:r>
              <a:rPr lang="en-US" sz="1600" dirty="0" smtClean="0">
                <a:latin typeface="Arial Narrow" pitchFamily="34" charset="0"/>
                <a:sym typeface="Symbol"/>
              </a:rPr>
              <a:t> rare… </a:t>
            </a:r>
            <a:r>
              <a:rPr lang="en-US" sz="1600" dirty="0" err="1" smtClean="0">
                <a:latin typeface="Arial Narrow" pitchFamily="34" charset="0"/>
                <a:sym typeface="Symbol"/>
              </a:rPr>
              <a:t>mais</a:t>
            </a:r>
            <a:r>
              <a:rPr lang="en-US" sz="1600" dirty="0" smtClean="0">
                <a:latin typeface="Arial Narrow" pitchFamily="34" charset="0"/>
                <a:sym typeface="Symbol"/>
              </a:rPr>
              <a:t> </a:t>
            </a:r>
            <a:r>
              <a:rPr lang="en-US" sz="1600" dirty="0" err="1" smtClean="0">
                <a:latin typeface="Arial Narrow" pitchFamily="34" charset="0"/>
                <a:sym typeface="Symbol"/>
              </a:rPr>
              <a:t>très</a:t>
            </a:r>
            <a:r>
              <a:rPr lang="en-US" sz="1600" dirty="0" smtClean="0">
                <a:latin typeface="Arial Narrow" pitchFamily="34" charset="0"/>
                <a:sym typeface="Symbol"/>
              </a:rPr>
              <a:t> précis à </a:t>
            </a:r>
            <a:r>
              <a:rPr lang="en-US" sz="1600" dirty="0" err="1" smtClean="0">
                <a:latin typeface="Arial Narrow" pitchFamily="34" charset="0"/>
                <a:sym typeface="Symbol"/>
              </a:rPr>
              <a:t>basse</a:t>
            </a:r>
            <a:r>
              <a:rPr lang="en-US" sz="1600" dirty="0" smtClean="0">
                <a:latin typeface="Arial Narrow" pitchFamily="34" charset="0"/>
                <a:sym typeface="Symbol"/>
              </a:rPr>
              <a:t> masse !</a:t>
            </a:r>
            <a:endParaRPr lang="en-US" sz="1600" dirty="0">
              <a:latin typeface="Arial Narrow" pitchFamily="34" charset="0"/>
            </a:endParaRPr>
          </a:p>
        </p:txBody>
      </p:sp>
      <p:sp>
        <p:nvSpPr>
          <p:cNvPr id="7" name="ZoneTexte 6"/>
          <p:cNvSpPr txBox="1"/>
          <p:nvPr/>
        </p:nvSpPr>
        <p:spPr>
          <a:xfrm>
            <a:off x="903784" y="581779"/>
            <a:ext cx="2660104" cy="861774"/>
          </a:xfrm>
          <a:prstGeom prst="rect">
            <a:avLst/>
          </a:prstGeom>
          <a:noFill/>
          <a:ln w="25400" cmpd="dbl">
            <a:solidFill>
              <a:schemeClr val="tx1"/>
            </a:solidFill>
          </a:ln>
        </p:spPr>
        <p:txBody>
          <a:bodyPr wrap="square" rtlCol="0">
            <a:spAutoFit/>
          </a:bodyPr>
          <a:lstStyle/>
          <a:p>
            <a:pPr algn="ctr"/>
            <a:r>
              <a:rPr lang="en-US" sz="1800" b="1" dirty="0" smtClean="0">
                <a:latin typeface="Arial Narrow" pitchFamily="34" charset="0"/>
              </a:rPr>
              <a:t>H</a:t>
            </a:r>
            <a:r>
              <a:rPr lang="en-US" sz="1800" b="1" dirty="0" smtClean="0">
                <a:latin typeface="Arial Narrow" pitchFamily="34" charset="0"/>
                <a:sym typeface="Symbol"/>
              </a:rPr>
              <a:t> quark b, anti-quark b</a:t>
            </a:r>
          </a:p>
          <a:p>
            <a:pPr algn="ctr"/>
            <a:r>
              <a:rPr lang="en-US" sz="1600" dirty="0" smtClean="0">
                <a:latin typeface="Arial Narrow" pitchFamily="34" charset="0"/>
                <a:sym typeface="Symbol"/>
              </a:rPr>
              <a:t>Important à “</a:t>
            </a:r>
            <a:r>
              <a:rPr lang="en-US" sz="1600" dirty="0" err="1" smtClean="0">
                <a:latin typeface="Arial Narrow" pitchFamily="34" charset="0"/>
                <a:sym typeface="Symbol"/>
              </a:rPr>
              <a:t>basse</a:t>
            </a:r>
            <a:r>
              <a:rPr lang="en-US" sz="1600" dirty="0" smtClean="0">
                <a:latin typeface="Arial Narrow" pitchFamily="34" charset="0"/>
                <a:sym typeface="Symbol"/>
              </a:rPr>
              <a:t>” masse… </a:t>
            </a:r>
            <a:br>
              <a:rPr lang="en-US" sz="1600" dirty="0" smtClean="0">
                <a:latin typeface="Arial Narrow" pitchFamily="34" charset="0"/>
                <a:sym typeface="Symbol"/>
              </a:rPr>
            </a:br>
            <a:r>
              <a:rPr lang="en-US" sz="1600" dirty="0" smtClean="0">
                <a:latin typeface="Arial Narrow" pitchFamily="34" charset="0"/>
                <a:sym typeface="Symbol"/>
              </a:rPr>
              <a:t>… </a:t>
            </a:r>
            <a:r>
              <a:rPr lang="en-US" sz="1600" dirty="0" err="1" smtClean="0">
                <a:latin typeface="Arial Narrow" pitchFamily="34" charset="0"/>
                <a:sym typeface="Symbol"/>
              </a:rPr>
              <a:t>mais</a:t>
            </a:r>
            <a:r>
              <a:rPr lang="en-US" sz="1600" dirty="0" smtClean="0">
                <a:latin typeface="Arial Narrow" pitchFamily="34" charset="0"/>
                <a:sym typeface="Symbol"/>
              </a:rPr>
              <a:t> </a:t>
            </a:r>
            <a:r>
              <a:rPr lang="en-US" sz="1600" dirty="0" err="1" smtClean="0">
                <a:latin typeface="Arial Narrow" pitchFamily="34" charset="0"/>
                <a:sym typeface="Symbol"/>
              </a:rPr>
              <a:t>très</a:t>
            </a:r>
            <a:r>
              <a:rPr lang="en-US" sz="1600" dirty="0" smtClean="0">
                <a:latin typeface="Arial Narrow" pitchFamily="34" charset="0"/>
                <a:sym typeface="Symbol"/>
              </a:rPr>
              <a:t> </a:t>
            </a:r>
            <a:r>
              <a:rPr lang="en-US" sz="1600" dirty="0" err="1" smtClean="0">
                <a:latin typeface="Arial Narrow" pitchFamily="34" charset="0"/>
                <a:sym typeface="Symbol"/>
              </a:rPr>
              <a:t>difficile</a:t>
            </a:r>
            <a:r>
              <a:rPr lang="en-US" sz="1600" dirty="0" smtClean="0">
                <a:latin typeface="Arial Narrow" pitchFamily="34" charset="0"/>
                <a:sym typeface="Symbol"/>
              </a:rPr>
              <a:t> à </a:t>
            </a:r>
            <a:r>
              <a:rPr lang="en-US" sz="1600" dirty="0" err="1" smtClean="0">
                <a:latin typeface="Arial Narrow" pitchFamily="34" charset="0"/>
                <a:sym typeface="Symbol"/>
              </a:rPr>
              <a:t>détecter</a:t>
            </a:r>
            <a:endParaRPr lang="en-US" sz="1600" dirty="0" smtClean="0">
              <a:latin typeface="Arial Narrow" pitchFamily="34" charset="0"/>
              <a:sym typeface="Symbol"/>
            </a:endParaRPr>
          </a:p>
        </p:txBody>
      </p:sp>
      <p:sp>
        <p:nvSpPr>
          <p:cNvPr id="9" name="ZoneTexte 8"/>
          <p:cNvSpPr txBox="1"/>
          <p:nvPr/>
        </p:nvSpPr>
        <p:spPr>
          <a:xfrm>
            <a:off x="6156176" y="548680"/>
            <a:ext cx="2916832" cy="923330"/>
          </a:xfrm>
          <a:prstGeom prst="rect">
            <a:avLst/>
          </a:prstGeom>
          <a:noFill/>
          <a:ln w="25400" cmpd="dbl">
            <a:solidFill>
              <a:srgbClr val="008000"/>
            </a:solidFill>
          </a:ln>
        </p:spPr>
        <p:txBody>
          <a:bodyPr wrap="square" rtlCol="0">
            <a:spAutoFit/>
          </a:bodyPr>
          <a:lstStyle/>
          <a:p>
            <a:pPr algn="ctr"/>
            <a:r>
              <a:rPr lang="en-US" sz="1800" b="1" dirty="0" smtClean="0">
                <a:solidFill>
                  <a:srgbClr val="008000"/>
                </a:solidFill>
                <a:latin typeface="Arial Narrow" pitchFamily="34" charset="0"/>
              </a:rPr>
              <a:t>H</a:t>
            </a:r>
            <a:r>
              <a:rPr lang="en-US" sz="1800" b="1" dirty="0" smtClean="0">
                <a:solidFill>
                  <a:srgbClr val="008000"/>
                </a:solidFill>
                <a:latin typeface="Arial Narrow" pitchFamily="34" charset="0"/>
                <a:sym typeface="Symbol"/>
              </a:rPr>
              <a:t> boson W+, boson W-</a:t>
            </a:r>
          </a:p>
          <a:p>
            <a:pPr algn="ctr"/>
            <a:r>
              <a:rPr lang="en-US" sz="1800" dirty="0" smtClean="0">
                <a:latin typeface="Arial Narrow" pitchFamily="34" charset="0"/>
                <a:sym typeface="Symbol"/>
              </a:rPr>
              <a:t>Fort </a:t>
            </a:r>
            <a:r>
              <a:rPr lang="en-US" sz="1800" dirty="0" err="1" smtClean="0">
                <a:latin typeface="Arial Narrow" pitchFamily="34" charset="0"/>
                <a:sym typeface="Symbol"/>
              </a:rPr>
              <a:t>taux</a:t>
            </a:r>
            <a:r>
              <a:rPr lang="en-US" sz="1800" dirty="0" smtClean="0">
                <a:latin typeface="Arial Narrow" pitchFamily="34" charset="0"/>
                <a:sym typeface="Symbol"/>
              </a:rPr>
              <a:t> de </a:t>
            </a:r>
            <a:r>
              <a:rPr lang="en-US" sz="1800" dirty="0" err="1" smtClean="0">
                <a:latin typeface="Arial Narrow" pitchFamily="34" charset="0"/>
                <a:sym typeface="Symbol"/>
              </a:rPr>
              <a:t>désintégration</a:t>
            </a:r>
            <a:r>
              <a:rPr lang="en-US" sz="1800" dirty="0" smtClean="0">
                <a:latin typeface="Arial Narrow" pitchFamily="34" charset="0"/>
                <a:sym typeface="Symbol"/>
              </a:rPr>
              <a:t>… …</a:t>
            </a:r>
            <a:r>
              <a:rPr lang="en-US" sz="1800" dirty="0" err="1" smtClean="0">
                <a:latin typeface="Arial Narrow" pitchFamily="34" charset="0"/>
                <a:sym typeface="Symbol"/>
              </a:rPr>
              <a:t>mais</a:t>
            </a:r>
            <a:r>
              <a:rPr lang="en-US" sz="1800" dirty="0" smtClean="0">
                <a:latin typeface="Arial Narrow" pitchFamily="34" charset="0"/>
                <a:sym typeface="Symbol"/>
              </a:rPr>
              <a:t> </a:t>
            </a:r>
            <a:r>
              <a:rPr lang="en-US" sz="1800" dirty="0" err="1" smtClean="0">
                <a:latin typeface="Arial Narrow" pitchFamily="34" charset="0"/>
                <a:sym typeface="Symbol"/>
              </a:rPr>
              <a:t>détection</a:t>
            </a:r>
            <a:r>
              <a:rPr lang="en-US" sz="1800" dirty="0" smtClean="0">
                <a:latin typeface="Arial Narrow" pitchFamily="34" charset="0"/>
                <a:sym typeface="Symbol"/>
              </a:rPr>
              <a:t> </a:t>
            </a:r>
            <a:r>
              <a:rPr lang="en-US" sz="1800" dirty="0" err="1" smtClean="0">
                <a:latin typeface="Arial Narrow" pitchFamily="34" charset="0"/>
                <a:sym typeface="Symbol"/>
              </a:rPr>
              <a:t>peu</a:t>
            </a:r>
            <a:r>
              <a:rPr lang="en-US" sz="1800" dirty="0" smtClean="0">
                <a:latin typeface="Arial Narrow" pitchFamily="34" charset="0"/>
                <a:sym typeface="Symbol"/>
              </a:rPr>
              <a:t> </a:t>
            </a:r>
            <a:r>
              <a:rPr lang="en-US" sz="1800" dirty="0" err="1" smtClean="0">
                <a:latin typeface="Arial Narrow" pitchFamily="34" charset="0"/>
                <a:sym typeface="Symbol"/>
              </a:rPr>
              <a:t>précise</a:t>
            </a:r>
            <a:endParaRPr lang="en-US" sz="1800" dirty="0">
              <a:latin typeface="Arial Narrow" pitchFamily="34" charset="0"/>
            </a:endParaRPr>
          </a:p>
        </p:txBody>
      </p:sp>
      <p:sp>
        <p:nvSpPr>
          <p:cNvPr id="10" name="ZoneTexte 9"/>
          <p:cNvSpPr txBox="1"/>
          <p:nvPr/>
        </p:nvSpPr>
        <p:spPr>
          <a:xfrm>
            <a:off x="6106776" y="5323304"/>
            <a:ext cx="2800944" cy="1354217"/>
          </a:xfrm>
          <a:prstGeom prst="rect">
            <a:avLst/>
          </a:prstGeom>
          <a:noFill/>
          <a:ln w="25400" cmpd="dbl">
            <a:solidFill>
              <a:srgbClr val="0000FF"/>
            </a:solidFill>
          </a:ln>
        </p:spPr>
        <p:txBody>
          <a:bodyPr wrap="square" rtlCol="0">
            <a:spAutoFit/>
          </a:bodyPr>
          <a:lstStyle/>
          <a:p>
            <a:pPr algn="ctr"/>
            <a:r>
              <a:rPr lang="en-US" sz="1800" b="1" dirty="0" smtClean="0">
                <a:solidFill>
                  <a:srgbClr val="0000FF"/>
                </a:solidFill>
                <a:latin typeface="Arial Narrow" pitchFamily="34" charset="0"/>
              </a:rPr>
              <a:t>H</a:t>
            </a:r>
            <a:r>
              <a:rPr lang="en-US" sz="1800" b="1" dirty="0" smtClean="0">
                <a:solidFill>
                  <a:srgbClr val="0000FF"/>
                </a:solidFill>
                <a:latin typeface="Arial Narrow" pitchFamily="34" charset="0"/>
                <a:sym typeface="Symbol"/>
              </a:rPr>
              <a:t> 2 boson Z</a:t>
            </a:r>
            <a:r>
              <a:rPr lang="en-US" sz="1800" b="1" baseline="30000" dirty="0" smtClean="0">
                <a:solidFill>
                  <a:srgbClr val="0000FF"/>
                </a:solidFill>
                <a:latin typeface="Arial Narrow" pitchFamily="34" charset="0"/>
                <a:sym typeface="Symbol"/>
              </a:rPr>
              <a:t>0 </a:t>
            </a:r>
            <a:r>
              <a:rPr lang="en-US" sz="1800" b="1" dirty="0" smtClean="0">
                <a:solidFill>
                  <a:srgbClr val="0000FF"/>
                </a:solidFill>
                <a:latin typeface="Arial Narrow" pitchFamily="34" charset="0"/>
                <a:sym typeface="Symbol"/>
              </a:rPr>
              <a:t> 4 leptons:</a:t>
            </a:r>
            <a:br>
              <a:rPr lang="en-US" sz="1800" b="1" dirty="0" smtClean="0">
                <a:solidFill>
                  <a:srgbClr val="0000FF"/>
                </a:solidFill>
                <a:latin typeface="Arial Narrow" pitchFamily="34" charset="0"/>
                <a:sym typeface="Symbol"/>
              </a:rPr>
            </a:br>
            <a:r>
              <a:rPr lang="en-US" sz="1600" dirty="0" smtClean="0">
                <a:latin typeface="Arial Narrow" pitchFamily="34" charset="0"/>
                <a:sym typeface="Symbol"/>
              </a:rPr>
              <a:t>Z </a:t>
            </a:r>
            <a:r>
              <a:rPr lang="en-US" sz="1600" dirty="0" err="1" smtClean="0">
                <a:latin typeface="Arial Narrow" pitchFamily="34" charset="0"/>
                <a:sym typeface="Symbol"/>
              </a:rPr>
              <a:t>e+e</a:t>
            </a:r>
            <a:r>
              <a:rPr lang="en-US" sz="1600" dirty="0" smtClean="0">
                <a:latin typeface="Arial Narrow" pitchFamily="34" charset="0"/>
                <a:sym typeface="Symbol"/>
              </a:rPr>
              <a:t>-, Z </a:t>
            </a:r>
            <a:r>
              <a:rPr lang="en-US" sz="1600" dirty="0" err="1" smtClean="0">
                <a:latin typeface="Arial Narrow" pitchFamily="34" charset="0"/>
                <a:sym typeface="Symbol"/>
              </a:rPr>
              <a:t>e+e</a:t>
            </a:r>
            <a:r>
              <a:rPr lang="en-US" sz="1600" dirty="0" smtClean="0">
                <a:latin typeface="Arial Narrow" pitchFamily="34" charset="0"/>
                <a:sym typeface="Symbol"/>
              </a:rPr>
              <a:t>-</a:t>
            </a:r>
          </a:p>
          <a:p>
            <a:pPr algn="ctr"/>
            <a:r>
              <a:rPr lang="en-US" sz="1600" dirty="0" err="1" smtClean="0">
                <a:latin typeface="Arial Narrow" pitchFamily="34" charset="0"/>
                <a:sym typeface="Symbol"/>
              </a:rPr>
              <a:t>ou</a:t>
            </a:r>
            <a:r>
              <a:rPr lang="en-US" sz="1600" dirty="0" smtClean="0">
                <a:latin typeface="Arial Narrow" pitchFamily="34" charset="0"/>
                <a:sym typeface="Symbol"/>
              </a:rPr>
              <a:t> Z+-, Z+-</a:t>
            </a:r>
          </a:p>
          <a:p>
            <a:pPr algn="ctr"/>
            <a:r>
              <a:rPr lang="en-US" sz="1600" dirty="0" err="1" smtClean="0">
                <a:latin typeface="Arial Narrow" pitchFamily="34" charset="0"/>
                <a:sym typeface="Symbol"/>
              </a:rPr>
              <a:t>ou</a:t>
            </a:r>
            <a:r>
              <a:rPr lang="en-US" sz="1600" dirty="0" smtClean="0">
                <a:latin typeface="Arial Narrow" pitchFamily="34" charset="0"/>
                <a:sym typeface="Symbol"/>
              </a:rPr>
              <a:t> Z </a:t>
            </a:r>
            <a:r>
              <a:rPr lang="en-US" sz="1600" dirty="0" err="1" smtClean="0">
                <a:latin typeface="Arial Narrow" pitchFamily="34" charset="0"/>
                <a:sym typeface="Symbol"/>
              </a:rPr>
              <a:t>e+e</a:t>
            </a:r>
            <a:r>
              <a:rPr lang="en-US" sz="1600" dirty="0" smtClean="0">
                <a:latin typeface="Arial Narrow" pitchFamily="34" charset="0"/>
                <a:sym typeface="Symbol"/>
              </a:rPr>
              <a:t>-, Z+-</a:t>
            </a:r>
          </a:p>
          <a:p>
            <a:pPr algn="ctr"/>
            <a:r>
              <a:rPr lang="en-US" sz="1600" b="1" dirty="0" smtClean="0">
                <a:latin typeface="Arial Narrow" pitchFamily="34" charset="0"/>
                <a:sym typeface="Symbol"/>
              </a:rPr>
              <a:t>“Canal en or”</a:t>
            </a:r>
            <a:endParaRPr lang="en-US" sz="1600" b="1" dirty="0">
              <a:latin typeface="Arial Narrow" pitchFamily="34" charset="0"/>
            </a:endParaRPr>
          </a:p>
        </p:txBody>
      </p:sp>
      <p:sp>
        <p:nvSpPr>
          <p:cNvPr id="11" name="Rectangle 10"/>
          <p:cNvSpPr/>
          <p:nvPr/>
        </p:nvSpPr>
        <p:spPr>
          <a:xfrm>
            <a:off x="150697" y="3143290"/>
            <a:ext cx="2549095" cy="861774"/>
          </a:xfrm>
          <a:prstGeom prst="rect">
            <a:avLst/>
          </a:prstGeom>
          <a:ln w="25400" cmpd="dbl">
            <a:solidFill>
              <a:srgbClr val="FF0000"/>
            </a:solidFill>
          </a:ln>
        </p:spPr>
        <p:txBody>
          <a:bodyPr wrap="none">
            <a:spAutoFit/>
          </a:bodyPr>
          <a:lstStyle/>
          <a:p>
            <a:pPr algn="ctr"/>
            <a:r>
              <a:rPr lang="en-US" sz="1800" b="1" dirty="0" smtClean="0">
                <a:solidFill>
                  <a:srgbClr val="FF0000"/>
                </a:solidFill>
                <a:latin typeface="Arial Narrow" pitchFamily="34" charset="0"/>
              </a:rPr>
              <a:t>H</a:t>
            </a:r>
            <a:r>
              <a:rPr lang="en-US" sz="1800" b="1" dirty="0" smtClean="0">
                <a:solidFill>
                  <a:srgbClr val="FF0000"/>
                </a:solidFill>
                <a:latin typeface="Arial Narrow" pitchFamily="34" charset="0"/>
                <a:sym typeface="Symbol"/>
              </a:rPr>
              <a:t> lepton , anti-lepton </a:t>
            </a:r>
          </a:p>
          <a:p>
            <a:pPr algn="ctr"/>
            <a:r>
              <a:rPr lang="en-US" sz="1600" dirty="0" smtClean="0">
                <a:latin typeface="Arial Narrow" pitchFamily="34" charset="0"/>
                <a:sym typeface="Symbol"/>
              </a:rPr>
              <a:t>Important à “</a:t>
            </a:r>
            <a:r>
              <a:rPr lang="en-US" sz="1600" dirty="0" err="1" smtClean="0">
                <a:latin typeface="Arial Narrow" pitchFamily="34" charset="0"/>
                <a:sym typeface="Symbol"/>
              </a:rPr>
              <a:t>basse</a:t>
            </a:r>
            <a:r>
              <a:rPr lang="en-US" sz="1600" dirty="0" smtClean="0">
                <a:latin typeface="Arial Narrow" pitchFamily="34" charset="0"/>
                <a:sym typeface="Symbol"/>
              </a:rPr>
              <a:t>” masse… </a:t>
            </a:r>
            <a:br>
              <a:rPr lang="en-US" sz="1600" dirty="0" smtClean="0">
                <a:latin typeface="Arial Narrow" pitchFamily="34" charset="0"/>
                <a:sym typeface="Symbol"/>
              </a:rPr>
            </a:br>
            <a:r>
              <a:rPr lang="en-US" sz="1600" dirty="0" smtClean="0">
                <a:latin typeface="Arial Narrow" pitchFamily="34" charset="0"/>
                <a:sym typeface="Symbol"/>
              </a:rPr>
              <a:t>… </a:t>
            </a:r>
            <a:r>
              <a:rPr lang="en-US" sz="1600" dirty="0" err="1" smtClean="0">
                <a:latin typeface="Arial Narrow" pitchFamily="34" charset="0"/>
                <a:sym typeface="Symbol"/>
              </a:rPr>
              <a:t>mais</a:t>
            </a:r>
            <a:r>
              <a:rPr lang="en-US" sz="1600" dirty="0" smtClean="0">
                <a:latin typeface="Arial Narrow" pitchFamily="34" charset="0"/>
                <a:sym typeface="Symbol"/>
              </a:rPr>
              <a:t> </a:t>
            </a:r>
            <a:r>
              <a:rPr lang="en-US" sz="1600" dirty="0" err="1" smtClean="0">
                <a:latin typeface="Arial Narrow" pitchFamily="34" charset="0"/>
                <a:sym typeface="Symbol"/>
              </a:rPr>
              <a:t>très</a:t>
            </a:r>
            <a:r>
              <a:rPr lang="en-US" sz="1600" dirty="0" smtClean="0">
                <a:latin typeface="Arial Narrow" pitchFamily="34" charset="0"/>
                <a:sym typeface="Symbol"/>
              </a:rPr>
              <a:t> </a:t>
            </a:r>
            <a:r>
              <a:rPr lang="en-US" sz="1600" dirty="0" err="1" smtClean="0">
                <a:latin typeface="Arial Narrow" pitchFamily="34" charset="0"/>
                <a:sym typeface="Symbol"/>
              </a:rPr>
              <a:t>difficile</a:t>
            </a:r>
            <a:r>
              <a:rPr lang="en-US" sz="1600" dirty="0" smtClean="0">
                <a:latin typeface="Arial Narrow" pitchFamily="34" charset="0"/>
                <a:sym typeface="Symbol"/>
              </a:rPr>
              <a:t> à </a:t>
            </a:r>
            <a:r>
              <a:rPr lang="en-US" sz="1600" dirty="0" err="1" smtClean="0">
                <a:latin typeface="Arial Narrow" pitchFamily="34" charset="0"/>
                <a:sym typeface="Symbol"/>
              </a:rPr>
              <a:t>détecter</a:t>
            </a:r>
            <a:endParaRPr lang="en-US" sz="1600" dirty="0" smtClean="0">
              <a:latin typeface="Arial Narrow" pitchFamily="34" charset="0"/>
              <a:sym typeface="Symbol"/>
            </a:endParaRPr>
          </a:p>
        </p:txBody>
      </p:sp>
      <p:sp>
        <p:nvSpPr>
          <p:cNvPr id="12" name="ZoneTexte 11"/>
          <p:cNvSpPr txBox="1"/>
          <p:nvPr/>
        </p:nvSpPr>
        <p:spPr>
          <a:xfrm rot="-5400000">
            <a:off x="1201532" y="3079703"/>
            <a:ext cx="3384376" cy="338554"/>
          </a:xfrm>
          <a:prstGeom prst="rect">
            <a:avLst/>
          </a:prstGeom>
          <a:solidFill>
            <a:schemeClr val="bg1"/>
          </a:solidFill>
          <a:ln>
            <a:solidFill>
              <a:schemeClr val="bg1"/>
            </a:solidFill>
          </a:ln>
        </p:spPr>
        <p:txBody>
          <a:bodyPr wrap="square" rtlCol="0">
            <a:spAutoFit/>
          </a:bodyPr>
          <a:lstStyle/>
          <a:p>
            <a:pPr algn="ctr"/>
            <a:r>
              <a:rPr lang="en-US" sz="1600" b="1" dirty="0" err="1" smtClean="0">
                <a:latin typeface="Arial Narrow" pitchFamily="34" charset="0"/>
              </a:rPr>
              <a:t>Taux</a:t>
            </a:r>
            <a:r>
              <a:rPr lang="en-US" sz="1600" b="1" dirty="0" smtClean="0">
                <a:latin typeface="Arial Narrow" pitchFamily="34" charset="0"/>
              </a:rPr>
              <a:t> de </a:t>
            </a:r>
            <a:r>
              <a:rPr lang="en-US" sz="1600" b="1" dirty="0" err="1" smtClean="0">
                <a:latin typeface="Arial Narrow" pitchFamily="34" charset="0"/>
              </a:rPr>
              <a:t>désintégration</a:t>
            </a:r>
            <a:r>
              <a:rPr lang="en-US" sz="1600" b="1" dirty="0" smtClean="0">
                <a:latin typeface="Arial Narrow" pitchFamily="34" charset="0"/>
              </a:rPr>
              <a:t>, , 1=100%</a:t>
            </a:r>
            <a:endParaRPr lang="en-US" sz="1600" b="1" dirty="0">
              <a:latin typeface="Arial Narrow"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5"/>
          <p:cNvSpPr>
            <a:spLocks noGrp="1"/>
          </p:cNvSpPr>
          <p:nvPr>
            <p:ph type="sldNum" sz="quarter" idx="12"/>
          </p:nvPr>
        </p:nvSpPr>
        <p:spPr/>
        <p:txBody>
          <a:bodyPr/>
          <a:lstStyle/>
          <a:p>
            <a:fld id="{9C52B7C5-A5F2-6E41-90BE-7CA32E290AA3}" type="slidenum">
              <a:rPr lang="fr-FR"/>
              <a:pPr/>
              <a:t>59</a:t>
            </a:fld>
            <a:endParaRPr lang="fr-FR"/>
          </a:p>
        </p:txBody>
      </p:sp>
      <p:sp>
        <p:nvSpPr>
          <p:cNvPr id="1344514" name="Rectangle 2"/>
          <p:cNvSpPr>
            <a:spLocks noChangeArrowheads="1"/>
          </p:cNvSpPr>
          <p:nvPr/>
        </p:nvSpPr>
        <p:spPr bwMode="auto">
          <a:xfrm>
            <a:off x="1447800" y="266700"/>
            <a:ext cx="6324600" cy="719138"/>
          </a:xfrm>
          <a:prstGeom prst="rect">
            <a:avLst/>
          </a:prstGeom>
          <a:gradFill rotWithShape="0">
            <a:gsLst>
              <a:gs pos="0">
                <a:schemeClr val="accent1"/>
              </a:gs>
              <a:gs pos="50000">
                <a:srgbClr val="FED6FF"/>
              </a:gs>
              <a:gs pos="100000">
                <a:schemeClr val="accent1"/>
              </a:gs>
            </a:gsLst>
            <a:lin ang="0" scaled="1"/>
          </a:gradFill>
          <a:ln w="15875">
            <a:solidFill>
              <a:schemeClr val="accent1"/>
            </a:solidFill>
            <a:miter lim="800000"/>
            <a:headEnd/>
            <a:tailEnd/>
          </a:ln>
          <a:effectLst>
            <a:outerShdw blurRad="63500" dist="101599" dir="19200029" algn="ctr" rotWithShape="0">
              <a:srgbClr val="79B9FF">
                <a:alpha val="74998"/>
              </a:srgbClr>
            </a:outerShdw>
          </a:effectLst>
        </p:spPr>
        <p:txBody>
          <a:bodyPr lIns="92075" tIns="46038" rIns="92075" bIns="46038" anchor="ctr"/>
          <a:lstStyle/>
          <a:p>
            <a:r>
              <a:rPr lang="fr-FR" sz="2400" i="1" dirty="0" smtClean="0">
                <a:solidFill>
                  <a:srgbClr val="7D7D7D"/>
                </a:solidFill>
                <a:effectLst>
                  <a:outerShdw blurRad="38100" dist="38100" dir="2700000" algn="tl">
                    <a:srgbClr val="000000"/>
                  </a:outerShdw>
                </a:effectLst>
                <a:latin typeface="Chalkboard Bold" charset="0"/>
              </a:rPr>
              <a:t>Comment obtenir des hautes énergies?</a:t>
            </a:r>
            <a:endParaRPr lang="fr-FR" sz="2400" dirty="0">
              <a:solidFill>
                <a:srgbClr val="7D7D7D"/>
              </a:solidFill>
              <a:effectLst>
                <a:outerShdw blurRad="38100" dist="38100" dir="2700000" algn="tl">
                  <a:srgbClr val="000000"/>
                </a:outerShdw>
              </a:effectLst>
              <a:latin typeface="Chalkboard Bold" charset="0"/>
            </a:endParaRPr>
          </a:p>
        </p:txBody>
      </p:sp>
      <p:sp>
        <p:nvSpPr>
          <p:cNvPr id="1344522" name="Rectangle 10"/>
          <p:cNvSpPr>
            <a:spLocks noChangeArrowheads="1"/>
          </p:cNvSpPr>
          <p:nvPr/>
        </p:nvSpPr>
        <p:spPr bwMode="auto">
          <a:xfrm>
            <a:off x="4267156" y="1437154"/>
            <a:ext cx="4876844" cy="402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chemeClr val="folHlink"/>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lIns="90000" tIns="46800" rIns="90000" bIns="46800" anchor="ctr">
            <a:spAutoFit/>
          </a:bodyPr>
          <a:lstStyle/>
          <a:p>
            <a:r>
              <a:rPr lang="fr-FR" sz="2000" dirty="0" smtClean="0">
                <a:latin typeface="Chalkboard" charset="0"/>
              </a:rPr>
              <a:t>Historiquement</a:t>
            </a:r>
            <a:r>
              <a:rPr lang="fr-FR" sz="2000" dirty="0" smtClean="0">
                <a:solidFill>
                  <a:srgbClr val="3366FF"/>
                </a:solidFill>
                <a:latin typeface="Chalkboard" charset="0"/>
              </a:rPr>
              <a:t>: les </a:t>
            </a:r>
            <a:r>
              <a:rPr lang="fr-FR" sz="2000" dirty="0" smtClean="0">
                <a:solidFill>
                  <a:srgbClr val="FF0000"/>
                </a:solidFill>
                <a:latin typeface="Chalkboard" charset="0"/>
              </a:rPr>
              <a:t>rayons cosmiques </a:t>
            </a:r>
          </a:p>
        </p:txBody>
      </p:sp>
      <p:pic>
        <p:nvPicPr>
          <p:cNvPr id="4" name="Image 3" descr="toto.gi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99" y="1467708"/>
            <a:ext cx="4052835" cy="4983892"/>
          </a:xfrm>
          <a:prstGeom prst="rect">
            <a:avLst/>
          </a:prstGeom>
        </p:spPr>
      </p:pic>
      <p:pic>
        <p:nvPicPr>
          <p:cNvPr id="5" name="Image 4" descr="tot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36855" y="1841500"/>
            <a:ext cx="4246285" cy="3582321"/>
          </a:xfrm>
          <a:prstGeom prst="rect">
            <a:avLst/>
          </a:prstGeom>
        </p:spPr>
      </p:pic>
      <p:sp>
        <p:nvSpPr>
          <p:cNvPr id="15" name="Rectangle 10"/>
          <p:cNvSpPr>
            <a:spLocks noChangeArrowheads="1"/>
          </p:cNvSpPr>
          <p:nvPr/>
        </p:nvSpPr>
        <p:spPr bwMode="auto">
          <a:xfrm>
            <a:off x="4749800" y="5465742"/>
            <a:ext cx="4394200" cy="371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chemeClr val="folHlink"/>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lIns="90000" tIns="46800" rIns="90000" bIns="46800" anchor="ctr">
            <a:spAutoFit/>
          </a:bodyPr>
          <a:lstStyle/>
          <a:p>
            <a:r>
              <a:rPr lang="fr-FR" sz="1800" dirty="0" smtClean="0">
                <a:solidFill>
                  <a:srgbClr val="3366FF"/>
                </a:solidFill>
                <a:latin typeface="Chalkboard" charset="0"/>
              </a:rPr>
              <a:t>découverte de nombreuses particules</a:t>
            </a:r>
            <a:endParaRPr lang="fr-FR" sz="1800" dirty="0" smtClean="0">
              <a:solidFill>
                <a:srgbClr val="FF0000"/>
              </a:solidFill>
              <a:latin typeface="Chalkboard" charset="0"/>
            </a:endParaRPr>
          </a:p>
        </p:txBody>
      </p:sp>
      <p:sp>
        <p:nvSpPr>
          <p:cNvPr id="16" name="Flèche vers la droite 15"/>
          <p:cNvSpPr/>
          <p:nvPr/>
        </p:nvSpPr>
        <p:spPr bwMode="auto">
          <a:xfrm>
            <a:off x="4356100" y="5549900"/>
            <a:ext cx="406400" cy="304800"/>
          </a:xfrm>
          <a:prstGeom prst="rightArrow">
            <a:avLst/>
          </a:prstGeom>
          <a:solidFill>
            <a:schemeClr val="accent1"/>
          </a:solidFill>
          <a:ln w="190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600" b="1" i="0" u="none" strike="noStrike" cap="none" normalizeH="0" baseline="0">
              <a:ln>
                <a:noFill/>
              </a:ln>
              <a:solidFill>
                <a:srgbClr val="000000"/>
              </a:solidFill>
              <a:effectLst/>
              <a:latin typeface="Arial" charset="0"/>
              <a:ea typeface="ＭＳ Ｐゴシック" charset="0"/>
            </a:endParaRPr>
          </a:p>
        </p:txBody>
      </p:sp>
      <p:sp>
        <p:nvSpPr>
          <p:cNvPr id="17" name="Rectangle 10"/>
          <p:cNvSpPr>
            <a:spLocks noChangeArrowheads="1"/>
          </p:cNvSpPr>
          <p:nvPr/>
        </p:nvSpPr>
        <p:spPr bwMode="auto">
          <a:xfrm>
            <a:off x="4660900" y="5759043"/>
            <a:ext cx="4394200" cy="64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chemeClr val="folHlink"/>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lIns="90000" tIns="46800" rIns="90000" bIns="46800" anchor="ctr">
            <a:spAutoFit/>
          </a:bodyPr>
          <a:lstStyle/>
          <a:p>
            <a:r>
              <a:rPr lang="fr-FR" sz="1800" dirty="0" smtClean="0">
                <a:solidFill>
                  <a:srgbClr val="3366FF"/>
                </a:solidFill>
                <a:latin typeface="Chalkboard" charset="0"/>
              </a:rPr>
              <a:t>Reste le seul moyen d’atteindre les ultra hautes énergies</a:t>
            </a:r>
            <a:endParaRPr lang="fr-FR" sz="1800" dirty="0" smtClean="0">
              <a:solidFill>
                <a:srgbClr val="FF0000"/>
              </a:solidFill>
              <a:latin typeface="Chalkboard" charset="0"/>
            </a:endParaRPr>
          </a:p>
        </p:txBody>
      </p:sp>
      <p:sp>
        <p:nvSpPr>
          <p:cNvPr id="18" name="Rectangle 10"/>
          <p:cNvSpPr>
            <a:spLocks noChangeArrowheads="1"/>
          </p:cNvSpPr>
          <p:nvPr/>
        </p:nvSpPr>
        <p:spPr bwMode="auto">
          <a:xfrm>
            <a:off x="1612900" y="5757842"/>
            <a:ext cx="1803400" cy="371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chemeClr val="folHlink"/>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lIns="90000" tIns="46800" rIns="90000" bIns="46800" anchor="ctr">
            <a:spAutoFit/>
          </a:bodyPr>
          <a:lstStyle/>
          <a:p>
            <a:r>
              <a:rPr lang="fr-FR" sz="1800" dirty="0" smtClean="0">
                <a:solidFill>
                  <a:srgbClr val="3366FF"/>
                </a:solidFill>
                <a:latin typeface="Chalkboard" charset="0"/>
              </a:rPr>
              <a:t>50 Joules !!!</a:t>
            </a:r>
            <a:endParaRPr lang="fr-FR" sz="1800" dirty="0" smtClean="0">
              <a:solidFill>
                <a:srgbClr val="FF0000"/>
              </a:solidFill>
              <a:latin typeface="Chalkboard" charset="0"/>
            </a:endParaRPr>
          </a:p>
        </p:txBody>
      </p:sp>
      <p:cxnSp>
        <p:nvCxnSpPr>
          <p:cNvPr id="7" name="Connecteur droit avec flèche 6"/>
          <p:cNvCxnSpPr/>
          <p:nvPr/>
        </p:nvCxnSpPr>
        <p:spPr bwMode="auto">
          <a:xfrm flipV="1">
            <a:off x="3251200" y="5943600"/>
            <a:ext cx="584200" cy="762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 name="Ellipse 1"/>
          <p:cNvSpPr/>
          <p:nvPr/>
        </p:nvSpPr>
        <p:spPr bwMode="auto">
          <a:xfrm>
            <a:off x="7292975" y="2546350"/>
            <a:ext cx="177800" cy="177800"/>
          </a:xfrm>
          <a:prstGeom prst="ellipse">
            <a:avLst/>
          </a:prstGeom>
          <a:noFill/>
          <a:ln w="19050" cap="flat" cmpd="sng" algn="ctr">
            <a:solidFill>
              <a:srgbClr val="FF0000"/>
            </a:solidFill>
            <a:prstDash val="solid"/>
            <a:round/>
            <a:headEnd type="none" w="med" len="med"/>
            <a:tailEnd type="triangle" w="med" len="med"/>
          </a:ln>
          <a:effectLs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rgbClr val="000000"/>
              </a:solidFill>
              <a:effectLst/>
              <a:latin typeface="Arial" charset="0"/>
              <a:ea typeface="ＭＳ Ｐゴシック" charset="0"/>
            </a:endParaRPr>
          </a:p>
        </p:txBody>
      </p:sp>
      <p:sp>
        <p:nvSpPr>
          <p:cNvPr id="19" name="Ellipse 18"/>
          <p:cNvSpPr/>
          <p:nvPr/>
        </p:nvSpPr>
        <p:spPr bwMode="auto">
          <a:xfrm>
            <a:off x="6772275" y="3003550"/>
            <a:ext cx="177800" cy="177800"/>
          </a:xfrm>
          <a:prstGeom prst="ellipse">
            <a:avLst/>
          </a:prstGeom>
          <a:noFill/>
          <a:ln w="19050" cap="flat" cmpd="sng" algn="ctr">
            <a:solidFill>
              <a:srgbClr val="FF0000"/>
            </a:solidFill>
            <a:prstDash val="solid"/>
            <a:round/>
            <a:headEnd type="none" w="med" len="med"/>
            <a:tailEnd type="triangle" w="med" len="med"/>
          </a:ln>
          <a:effectLs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rgbClr val="000000"/>
              </a:solidFill>
              <a:effectLst/>
              <a:latin typeface="Arial" charset="0"/>
              <a:ea typeface="ＭＳ Ｐゴシック" charset="0"/>
            </a:endParaRPr>
          </a:p>
        </p:txBody>
      </p:sp>
      <p:sp>
        <p:nvSpPr>
          <p:cNvPr id="20" name="Ellipse 19"/>
          <p:cNvSpPr/>
          <p:nvPr/>
        </p:nvSpPr>
        <p:spPr bwMode="auto">
          <a:xfrm>
            <a:off x="5397500" y="2778125"/>
            <a:ext cx="177800" cy="177800"/>
          </a:xfrm>
          <a:prstGeom prst="ellipse">
            <a:avLst/>
          </a:prstGeom>
          <a:noFill/>
          <a:ln w="19050" cap="flat" cmpd="sng" algn="ctr">
            <a:solidFill>
              <a:srgbClr val="FF0000"/>
            </a:solidFill>
            <a:prstDash val="solid"/>
            <a:round/>
            <a:headEnd type="none" w="med" len="med"/>
            <a:tailEnd type="triangle" w="med" len="med"/>
          </a:ln>
          <a:effectLs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rgbClr val="000000"/>
              </a:solidFill>
              <a:effectLst/>
              <a:latin typeface="Arial" charset="0"/>
              <a:ea typeface="ＭＳ Ｐゴシック" charset="0"/>
            </a:endParaRPr>
          </a:p>
        </p:txBody>
      </p:sp>
      <p:sp>
        <p:nvSpPr>
          <p:cNvPr id="21" name="Ellipse 20"/>
          <p:cNvSpPr/>
          <p:nvPr/>
        </p:nvSpPr>
        <p:spPr bwMode="auto">
          <a:xfrm>
            <a:off x="7959725" y="2686050"/>
            <a:ext cx="177800" cy="177800"/>
          </a:xfrm>
          <a:prstGeom prst="ellipse">
            <a:avLst/>
          </a:prstGeom>
          <a:noFill/>
          <a:ln w="19050" cap="flat" cmpd="sng" algn="ctr">
            <a:solidFill>
              <a:srgbClr val="FF0000"/>
            </a:solidFill>
            <a:prstDash val="solid"/>
            <a:round/>
            <a:headEnd type="none" w="med" len="med"/>
            <a:tailEnd type="triangle" w="med" len="med"/>
          </a:ln>
          <a:effectLs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rgbClr val="000000"/>
              </a:solidFill>
              <a:effectLst/>
              <a:latin typeface="Arial" charset="0"/>
              <a:ea typeface="ＭＳ Ｐゴシック" charset="0"/>
            </a:endParaRPr>
          </a:p>
        </p:txBody>
      </p:sp>
      <p:sp>
        <p:nvSpPr>
          <p:cNvPr id="22" name="Ellipse 21"/>
          <p:cNvSpPr/>
          <p:nvPr/>
        </p:nvSpPr>
        <p:spPr bwMode="auto">
          <a:xfrm>
            <a:off x="7383992" y="3845983"/>
            <a:ext cx="177800" cy="177800"/>
          </a:xfrm>
          <a:prstGeom prst="ellipse">
            <a:avLst/>
          </a:prstGeom>
          <a:noFill/>
          <a:ln w="19050" cap="flat" cmpd="sng" algn="ctr">
            <a:solidFill>
              <a:srgbClr val="FF0000"/>
            </a:solidFill>
            <a:prstDash val="solid"/>
            <a:round/>
            <a:headEnd type="none" w="med" len="med"/>
            <a:tailEnd type="triangle" w="med" len="med"/>
          </a:ln>
          <a:effectLst/>
          <a:extLst/>
        </p:spPr>
        <p:txBody>
          <a:bodyPr vert="horz" wrap="none" lIns="90000" tIns="46800" rIns="90000" bIns="4680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1"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xmlns="" val="3841177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9000"/>
            <a:lum/>
          </a:blip>
          <a:srcRect/>
          <a:stretch>
            <a:fillRect l="-11000" r="-11000"/>
          </a:stretch>
        </a:blip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057400"/>
            <a:ext cx="9144000" cy="2739211"/>
          </a:xfrm>
          <a:prstGeom prst="rect">
            <a:avLst/>
          </a:prstGeom>
          <a:noFill/>
          <a:ln w="9525">
            <a:noFill/>
            <a:miter lim="800000"/>
            <a:headEnd/>
            <a:tailEnd/>
          </a:ln>
        </p:spPr>
        <p:txBody>
          <a:bodyPr wrap="square">
            <a:spAutoFit/>
          </a:bodyPr>
          <a:lstStyle/>
          <a:p>
            <a:pPr algn="ctr">
              <a:spcBef>
                <a:spcPct val="50000"/>
              </a:spcBef>
            </a:pPr>
            <a:r>
              <a:rPr lang="en-US" sz="6600" b="1" dirty="0" smtClean="0">
                <a:solidFill>
                  <a:srgbClr val="0000FF"/>
                </a:solidFill>
                <a:latin typeface="Arial Black" pitchFamily="34" charset="0"/>
              </a:rPr>
              <a:t>Le </a:t>
            </a:r>
            <a:r>
              <a:rPr lang="en-US" sz="6600" b="1" dirty="0" err="1" smtClean="0">
                <a:solidFill>
                  <a:srgbClr val="0000FF"/>
                </a:solidFill>
                <a:latin typeface="Arial Black" pitchFamily="34" charset="0"/>
              </a:rPr>
              <a:t>Modèle</a:t>
            </a:r>
            <a:r>
              <a:rPr lang="en-US" sz="6600" b="1" dirty="0" smtClean="0">
                <a:solidFill>
                  <a:srgbClr val="0000FF"/>
                </a:solidFill>
                <a:latin typeface="Arial Black" pitchFamily="34" charset="0"/>
              </a:rPr>
              <a:t> Standard</a:t>
            </a:r>
            <a:br>
              <a:rPr lang="en-US" sz="6600" b="1" dirty="0" smtClean="0">
                <a:solidFill>
                  <a:srgbClr val="0000FF"/>
                </a:solidFill>
                <a:latin typeface="Arial Black" pitchFamily="34" charset="0"/>
              </a:rPr>
            </a:br>
            <a:r>
              <a:rPr lang="en-US" sz="4000" b="1" dirty="0" smtClean="0">
                <a:solidFill>
                  <a:srgbClr val="0000FF"/>
                </a:solidFill>
                <a:latin typeface="Arial Black" pitchFamily="34" charset="0"/>
              </a:rPr>
              <a:t>et le boson de Higgs</a:t>
            </a:r>
            <a:endParaRPr lang="fr-FR" sz="6600" b="1" dirty="0">
              <a:solidFill>
                <a:srgbClr val="0000FF"/>
              </a:solidFill>
              <a:latin typeface="Arial Black"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ChangeArrowheads="1"/>
          </p:cNvSpPr>
          <p:nvPr/>
        </p:nvSpPr>
        <p:spPr bwMode="auto">
          <a:xfrm>
            <a:off x="334963" y="5561013"/>
            <a:ext cx="1012825" cy="276225"/>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Particules</a:t>
            </a:r>
            <a:endParaRPr lang="en-US" sz="2800">
              <a:latin typeface="Times" pitchFamily="1" charset="0"/>
              <a:ea typeface="ＭＳ Ｐゴシック" pitchFamily="1" charset="-128"/>
              <a:cs typeface="ＭＳ Ｐゴシック" pitchFamily="1" charset="-128"/>
            </a:endParaRPr>
          </a:p>
        </p:txBody>
      </p:sp>
      <p:pic>
        <p:nvPicPr>
          <p:cNvPr id="34818" name="Picture 4"/>
          <p:cNvPicPr>
            <a:picLocks noChangeAspect="1" noChangeArrowheads="1"/>
          </p:cNvPicPr>
          <p:nvPr/>
        </p:nvPicPr>
        <p:blipFill>
          <a:blip r:embed="rId3" cstate="print"/>
          <a:srcRect/>
          <a:stretch>
            <a:fillRect/>
          </a:stretch>
        </p:blipFill>
        <p:spPr bwMode="auto">
          <a:xfrm>
            <a:off x="790575" y="908050"/>
            <a:ext cx="3694113" cy="1179513"/>
          </a:xfrm>
          <a:prstGeom prst="rect">
            <a:avLst/>
          </a:prstGeom>
          <a:noFill/>
          <a:ln w="9525">
            <a:noFill/>
            <a:miter lim="800000"/>
            <a:headEnd/>
            <a:tailEnd/>
          </a:ln>
        </p:spPr>
      </p:pic>
      <p:pic>
        <p:nvPicPr>
          <p:cNvPr id="34819" name="Picture 5"/>
          <p:cNvPicPr>
            <a:picLocks noChangeAspect="1" noChangeArrowheads="1"/>
          </p:cNvPicPr>
          <p:nvPr/>
        </p:nvPicPr>
        <p:blipFill>
          <a:blip r:embed="rId4" cstate="print"/>
          <a:srcRect/>
          <a:stretch>
            <a:fillRect/>
          </a:stretch>
        </p:blipFill>
        <p:spPr bwMode="auto">
          <a:xfrm>
            <a:off x="942975" y="4159250"/>
            <a:ext cx="3338513" cy="674688"/>
          </a:xfrm>
          <a:prstGeom prst="rect">
            <a:avLst/>
          </a:prstGeom>
          <a:noFill/>
          <a:ln w="9525">
            <a:noFill/>
            <a:miter lim="800000"/>
            <a:headEnd/>
            <a:tailEnd/>
          </a:ln>
        </p:spPr>
      </p:pic>
      <p:pic>
        <p:nvPicPr>
          <p:cNvPr id="34820" name="Picture 6"/>
          <p:cNvPicPr>
            <a:picLocks noChangeAspect="1" noChangeArrowheads="1"/>
          </p:cNvPicPr>
          <p:nvPr/>
        </p:nvPicPr>
        <p:blipFill>
          <a:blip r:embed="rId5" cstate="print"/>
          <a:srcRect/>
          <a:stretch>
            <a:fillRect/>
          </a:stretch>
        </p:blipFill>
        <p:spPr bwMode="auto">
          <a:xfrm>
            <a:off x="774700" y="3052763"/>
            <a:ext cx="3709988" cy="877887"/>
          </a:xfrm>
          <a:prstGeom prst="rect">
            <a:avLst/>
          </a:prstGeom>
          <a:noFill/>
          <a:ln w="9525">
            <a:noFill/>
            <a:miter lim="800000"/>
            <a:headEnd/>
            <a:tailEnd/>
          </a:ln>
        </p:spPr>
      </p:pic>
      <p:sp>
        <p:nvSpPr>
          <p:cNvPr id="34821" name="Rectangle 7"/>
          <p:cNvSpPr>
            <a:spLocks noChangeArrowheads="1"/>
          </p:cNvSpPr>
          <p:nvPr/>
        </p:nvSpPr>
        <p:spPr bwMode="auto">
          <a:xfrm>
            <a:off x="3606800" y="1590675"/>
            <a:ext cx="3175" cy="3175"/>
          </a:xfrm>
          <a:prstGeom prst="rect">
            <a:avLst/>
          </a:prstGeom>
          <a:solidFill>
            <a:srgbClr val="000000"/>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4822" name="Oval 8"/>
          <p:cNvSpPr>
            <a:spLocks noChangeArrowheads="1"/>
          </p:cNvSpPr>
          <p:nvPr/>
        </p:nvSpPr>
        <p:spPr bwMode="auto">
          <a:xfrm>
            <a:off x="3609975" y="1758950"/>
            <a:ext cx="252413" cy="228600"/>
          </a:xfrm>
          <a:prstGeom prst="ellipse">
            <a:avLst/>
          </a:prstGeom>
          <a:noFill/>
          <a:ln w="15875">
            <a:solidFill>
              <a:srgbClr val="FFBB00"/>
            </a:solidFill>
            <a:round/>
            <a:headEnd/>
            <a:tailEnd/>
          </a:ln>
        </p:spPr>
        <p:txBody>
          <a:bodyPr/>
          <a:lstStyle/>
          <a:p>
            <a:endParaRPr lang="fr-FR">
              <a:ea typeface="ＭＳ Ｐゴシック" pitchFamily="1" charset="-128"/>
              <a:cs typeface="ＭＳ Ｐゴシック" pitchFamily="1" charset="-128"/>
            </a:endParaRPr>
          </a:p>
        </p:txBody>
      </p:sp>
      <p:sp>
        <p:nvSpPr>
          <p:cNvPr id="34823" name="Oval 9"/>
          <p:cNvSpPr>
            <a:spLocks noChangeArrowheads="1"/>
          </p:cNvSpPr>
          <p:nvPr/>
        </p:nvSpPr>
        <p:spPr bwMode="auto">
          <a:xfrm>
            <a:off x="3613150" y="1758950"/>
            <a:ext cx="247650" cy="228600"/>
          </a:xfrm>
          <a:prstGeom prst="ellipse">
            <a:avLst/>
          </a:prstGeom>
          <a:noFill/>
          <a:ln w="15875">
            <a:solidFill>
              <a:srgbClr val="FFBD06"/>
            </a:solidFill>
            <a:round/>
            <a:headEnd/>
            <a:tailEnd/>
          </a:ln>
        </p:spPr>
        <p:txBody>
          <a:bodyPr/>
          <a:lstStyle/>
          <a:p>
            <a:endParaRPr lang="fr-FR">
              <a:ea typeface="ＭＳ Ｐゴシック" pitchFamily="1" charset="-128"/>
              <a:cs typeface="ＭＳ Ｐゴシック" pitchFamily="1" charset="-128"/>
            </a:endParaRPr>
          </a:p>
        </p:txBody>
      </p:sp>
      <p:sp>
        <p:nvSpPr>
          <p:cNvPr id="34824" name="Oval 10"/>
          <p:cNvSpPr>
            <a:spLocks noChangeArrowheads="1"/>
          </p:cNvSpPr>
          <p:nvPr/>
        </p:nvSpPr>
        <p:spPr bwMode="auto">
          <a:xfrm>
            <a:off x="3616325" y="1762125"/>
            <a:ext cx="241300" cy="222250"/>
          </a:xfrm>
          <a:prstGeom prst="ellipse">
            <a:avLst/>
          </a:prstGeom>
          <a:noFill/>
          <a:ln w="15875">
            <a:solidFill>
              <a:srgbClr val="FFBE0C"/>
            </a:solidFill>
            <a:round/>
            <a:headEnd/>
            <a:tailEnd/>
          </a:ln>
        </p:spPr>
        <p:txBody>
          <a:bodyPr/>
          <a:lstStyle/>
          <a:p>
            <a:endParaRPr lang="fr-FR">
              <a:ea typeface="ＭＳ Ｐゴシック" pitchFamily="1" charset="-128"/>
              <a:cs typeface="ＭＳ Ｐゴシック" pitchFamily="1" charset="-128"/>
            </a:endParaRPr>
          </a:p>
        </p:txBody>
      </p:sp>
      <p:sp>
        <p:nvSpPr>
          <p:cNvPr id="34825" name="Oval 11"/>
          <p:cNvSpPr>
            <a:spLocks noChangeArrowheads="1"/>
          </p:cNvSpPr>
          <p:nvPr/>
        </p:nvSpPr>
        <p:spPr bwMode="auto">
          <a:xfrm>
            <a:off x="3619500" y="1765300"/>
            <a:ext cx="234950" cy="215900"/>
          </a:xfrm>
          <a:prstGeom prst="ellipse">
            <a:avLst/>
          </a:prstGeom>
          <a:noFill/>
          <a:ln w="15875">
            <a:solidFill>
              <a:srgbClr val="FFC013"/>
            </a:solidFill>
            <a:round/>
            <a:headEnd/>
            <a:tailEnd/>
          </a:ln>
        </p:spPr>
        <p:txBody>
          <a:bodyPr/>
          <a:lstStyle/>
          <a:p>
            <a:endParaRPr lang="fr-FR">
              <a:ea typeface="ＭＳ Ｐゴシック" pitchFamily="1" charset="-128"/>
              <a:cs typeface="ＭＳ Ｐゴシック" pitchFamily="1" charset="-128"/>
            </a:endParaRPr>
          </a:p>
        </p:txBody>
      </p:sp>
      <p:sp>
        <p:nvSpPr>
          <p:cNvPr id="34826" name="Oval 12"/>
          <p:cNvSpPr>
            <a:spLocks noChangeArrowheads="1"/>
          </p:cNvSpPr>
          <p:nvPr/>
        </p:nvSpPr>
        <p:spPr bwMode="auto">
          <a:xfrm>
            <a:off x="3622675" y="1766888"/>
            <a:ext cx="228600" cy="211137"/>
          </a:xfrm>
          <a:prstGeom prst="ellipse">
            <a:avLst/>
          </a:prstGeom>
          <a:noFill/>
          <a:ln w="15875">
            <a:solidFill>
              <a:srgbClr val="FFC219"/>
            </a:solidFill>
            <a:round/>
            <a:headEnd/>
            <a:tailEnd/>
          </a:ln>
        </p:spPr>
        <p:txBody>
          <a:bodyPr/>
          <a:lstStyle/>
          <a:p>
            <a:endParaRPr lang="fr-FR">
              <a:ea typeface="ＭＳ Ｐゴシック" pitchFamily="1" charset="-128"/>
              <a:cs typeface="ＭＳ Ｐゴシック" pitchFamily="1" charset="-128"/>
            </a:endParaRPr>
          </a:p>
        </p:txBody>
      </p:sp>
      <p:sp>
        <p:nvSpPr>
          <p:cNvPr id="34827" name="Oval 13"/>
          <p:cNvSpPr>
            <a:spLocks noChangeArrowheads="1"/>
          </p:cNvSpPr>
          <p:nvPr/>
        </p:nvSpPr>
        <p:spPr bwMode="auto">
          <a:xfrm>
            <a:off x="3625850" y="1770063"/>
            <a:ext cx="222250" cy="204787"/>
          </a:xfrm>
          <a:prstGeom prst="ellipse">
            <a:avLst/>
          </a:prstGeom>
          <a:noFill/>
          <a:ln w="15875">
            <a:solidFill>
              <a:srgbClr val="FFC41F"/>
            </a:solidFill>
            <a:round/>
            <a:headEnd/>
            <a:tailEnd/>
          </a:ln>
        </p:spPr>
        <p:txBody>
          <a:bodyPr/>
          <a:lstStyle/>
          <a:p>
            <a:endParaRPr lang="fr-FR">
              <a:ea typeface="ＭＳ Ｐゴシック" pitchFamily="1" charset="-128"/>
              <a:cs typeface="ＭＳ Ｐゴシック" pitchFamily="1" charset="-128"/>
            </a:endParaRPr>
          </a:p>
        </p:txBody>
      </p:sp>
      <p:sp>
        <p:nvSpPr>
          <p:cNvPr id="34828" name="Oval 14"/>
          <p:cNvSpPr>
            <a:spLocks noChangeArrowheads="1"/>
          </p:cNvSpPr>
          <p:nvPr/>
        </p:nvSpPr>
        <p:spPr bwMode="auto">
          <a:xfrm>
            <a:off x="3629025" y="1773238"/>
            <a:ext cx="215900" cy="198437"/>
          </a:xfrm>
          <a:prstGeom prst="ellipse">
            <a:avLst/>
          </a:prstGeom>
          <a:noFill/>
          <a:ln w="15875">
            <a:solidFill>
              <a:srgbClr val="FFC526"/>
            </a:solidFill>
            <a:round/>
            <a:headEnd/>
            <a:tailEnd/>
          </a:ln>
        </p:spPr>
        <p:txBody>
          <a:bodyPr/>
          <a:lstStyle/>
          <a:p>
            <a:endParaRPr lang="fr-FR">
              <a:ea typeface="ＭＳ Ｐゴシック" pitchFamily="1" charset="-128"/>
              <a:cs typeface="ＭＳ Ｐゴシック" pitchFamily="1" charset="-128"/>
            </a:endParaRPr>
          </a:p>
        </p:txBody>
      </p:sp>
      <p:sp>
        <p:nvSpPr>
          <p:cNvPr id="34829" name="Oval 15"/>
          <p:cNvSpPr>
            <a:spLocks noChangeArrowheads="1"/>
          </p:cNvSpPr>
          <p:nvPr/>
        </p:nvSpPr>
        <p:spPr bwMode="auto">
          <a:xfrm>
            <a:off x="3632200" y="1776413"/>
            <a:ext cx="209550" cy="192087"/>
          </a:xfrm>
          <a:prstGeom prst="ellipse">
            <a:avLst/>
          </a:prstGeom>
          <a:noFill/>
          <a:ln w="15875">
            <a:solidFill>
              <a:srgbClr val="FFC72C"/>
            </a:solidFill>
            <a:round/>
            <a:headEnd/>
            <a:tailEnd/>
          </a:ln>
        </p:spPr>
        <p:txBody>
          <a:bodyPr/>
          <a:lstStyle/>
          <a:p>
            <a:endParaRPr lang="fr-FR">
              <a:ea typeface="ＭＳ Ｐゴシック" pitchFamily="1" charset="-128"/>
              <a:cs typeface="ＭＳ Ｐゴシック" pitchFamily="1" charset="-128"/>
            </a:endParaRPr>
          </a:p>
        </p:txBody>
      </p:sp>
      <p:sp>
        <p:nvSpPr>
          <p:cNvPr id="34830" name="Oval 16"/>
          <p:cNvSpPr>
            <a:spLocks noChangeArrowheads="1"/>
          </p:cNvSpPr>
          <p:nvPr/>
        </p:nvSpPr>
        <p:spPr bwMode="auto">
          <a:xfrm>
            <a:off x="3633788" y="1779588"/>
            <a:ext cx="204787" cy="185737"/>
          </a:xfrm>
          <a:prstGeom prst="ellipse">
            <a:avLst/>
          </a:prstGeom>
          <a:noFill/>
          <a:ln w="15875">
            <a:solidFill>
              <a:srgbClr val="FFC933"/>
            </a:solidFill>
            <a:round/>
            <a:headEnd/>
            <a:tailEnd/>
          </a:ln>
        </p:spPr>
        <p:txBody>
          <a:bodyPr/>
          <a:lstStyle/>
          <a:p>
            <a:endParaRPr lang="fr-FR">
              <a:ea typeface="ＭＳ Ｐゴシック" pitchFamily="1" charset="-128"/>
              <a:cs typeface="ＭＳ Ｐゴシック" pitchFamily="1" charset="-128"/>
            </a:endParaRPr>
          </a:p>
        </p:txBody>
      </p:sp>
      <p:sp>
        <p:nvSpPr>
          <p:cNvPr id="34831" name="Oval 17"/>
          <p:cNvSpPr>
            <a:spLocks noChangeArrowheads="1"/>
          </p:cNvSpPr>
          <p:nvPr/>
        </p:nvSpPr>
        <p:spPr bwMode="auto">
          <a:xfrm>
            <a:off x="3636963" y="1782763"/>
            <a:ext cx="198437" cy="179387"/>
          </a:xfrm>
          <a:prstGeom prst="ellipse">
            <a:avLst/>
          </a:prstGeom>
          <a:noFill/>
          <a:ln w="15875">
            <a:solidFill>
              <a:srgbClr val="FFCA39"/>
            </a:solidFill>
            <a:round/>
            <a:headEnd/>
            <a:tailEnd/>
          </a:ln>
        </p:spPr>
        <p:txBody>
          <a:bodyPr/>
          <a:lstStyle/>
          <a:p>
            <a:endParaRPr lang="fr-FR">
              <a:ea typeface="ＭＳ Ｐゴシック" pitchFamily="1" charset="-128"/>
              <a:cs typeface="ＭＳ Ｐゴシック" pitchFamily="1" charset="-128"/>
            </a:endParaRPr>
          </a:p>
        </p:txBody>
      </p:sp>
      <p:sp>
        <p:nvSpPr>
          <p:cNvPr id="34832" name="Oval 18"/>
          <p:cNvSpPr>
            <a:spLocks noChangeArrowheads="1"/>
          </p:cNvSpPr>
          <p:nvPr/>
        </p:nvSpPr>
        <p:spPr bwMode="auto">
          <a:xfrm>
            <a:off x="3640138" y="1785938"/>
            <a:ext cx="192087" cy="173037"/>
          </a:xfrm>
          <a:prstGeom prst="ellipse">
            <a:avLst/>
          </a:prstGeom>
          <a:noFill/>
          <a:ln w="15875">
            <a:solidFill>
              <a:srgbClr val="FFCC3F"/>
            </a:solidFill>
            <a:round/>
            <a:headEnd/>
            <a:tailEnd/>
          </a:ln>
        </p:spPr>
        <p:txBody>
          <a:bodyPr/>
          <a:lstStyle/>
          <a:p>
            <a:endParaRPr lang="fr-FR">
              <a:ea typeface="ＭＳ Ｐゴシック" pitchFamily="1" charset="-128"/>
              <a:cs typeface="ＭＳ Ｐゴシック" pitchFamily="1" charset="-128"/>
            </a:endParaRPr>
          </a:p>
        </p:txBody>
      </p:sp>
      <p:sp>
        <p:nvSpPr>
          <p:cNvPr id="34833" name="Oval 19"/>
          <p:cNvSpPr>
            <a:spLocks noChangeArrowheads="1"/>
          </p:cNvSpPr>
          <p:nvPr/>
        </p:nvSpPr>
        <p:spPr bwMode="auto">
          <a:xfrm>
            <a:off x="3643313" y="1785938"/>
            <a:ext cx="185737" cy="169862"/>
          </a:xfrm>
          <a:prstGeom prst="ellipse">
            <a:avLst/>
          </a:prstGeom>
          <a:noFill/>
          <a:ln w="15875">
            <a:solidFill>
              <a:srgbClr val="FFCE46"/>
            </a:solidFill>
            <a:round/>
            <a:headEnd/>
            <a:tailEnd/>
          </a:ln>
        </p:spPr>
        <p:txBody>
          <a:bodyPr/>
          <a:lstStyle/>
          <a:p>
            <a:endParaRPr lang="fr-FR">
              <a:ea typeface="ＭＳ Ｐゴシック" pitchFamily="1" charset="-128"/>
              <a:cs typeface="ＭＳ Ｐゴシック" pitchFamily="1" charset="-128"/>
            </a:endParaRPr>
          </a:p>
        </p:txBody>
      </p:sp>
      <p:sp>
        <p:nvSpPr>
          <p:cNvPr id="34834" name="Oval 20"/>
          <p:cNvSpPr>
            <a:spLocks noChangeArrowheads="1"/>
          </p:cNvSpPr>
          <p:nvPr/>
        </p:nvSpPr>
        <p:spPr bwMode="auto">
          <a:xfrm>
            <a:off x="3646488" y="1789113"/>
            <a:ext cx="179387" cy="165100"/>
          </a:xfrm>
          <a:prstGeom prst="ellipse">
            <a:avLst/>
          </a:prstGeom>
          <a:noFill/>
          <a:ln w="15875">
            <a:solidFill>
              <a:srgbClr val="FFD04C"/>
            </a:solidFill>
            <a:round/>
            <a:headEnd/>
            <a:tailEnd/>
          </a:ln>
        </p:spPr>
        <p:txBody>
          <a:bodyPr/>
          <a:lstStyle/>
          <a:p>
            <a:endParaRPr lang="fr-FR">
              <a:ea typeface="ＭＳ Ｐゴシック" pitchFamily="1" charset="-128"/>
              <a:cs typeface="ＭＳ Ｐゴシック" pitchFamily="1" charset="-128"/>
            </a:endParaRPr>
          </a:p>
        </p:txBody>
      </p:sp>
      <p:sp>
        <p:nvSpPr>
          <p:cNvPr id="34835" name="Oval 21"/>
          <p:cNvSpPr>
            <a:spLocks noChangeArrowheads="1"/>
          </p:cNvSpPr>
          <p:nvPr/>
        </p:nvSpPr>
        <p:spPr bwMode="auto">
          <a:xfrm>
            <a:off x="3649663" y="1792288"/>
            <a:ext cx="173037" cy="158750"/>
          </a:xfrm>
          <a:prstGeom prst="ellipse">
            <a:avLst/>
          </a:prstGeom>
          <a:noFill/>
          <a:ln w="15875">
            <a:solidFill>
              <a:srgbClr val="FFD153"/>
            </a:solidFill>
            <a:round/>
            <a:headEnd/>
            <a:tailEnd/>
          </a:ln>
        </p:spPr>
        <p:txBody>
          <a:bodyPr/>
          <a:lstStyle/>
          <a:p>
            <a:endParaRPr lang="fr-FR">
              <a:ea typeface="ＭＳ Ｐゴシック" pitchFamily="1" charset="-128"/>
              <a:cs typeface="ＭＳ Ｐゴシック" pitchFamily="1" charset="-128"/>
            </a:endParaRPr>
          </a:p>
        </p:txBody>
      </p:sp>
      <p:sp>
        <p:nvSpPr>
          <p:cNvPr id="34836" name="Oval 22"/>
          <p:cNvSpPr>
            <a:spLocks noChangeArrowheads="1"/>
          </p:cNvSpPr>
          <p:nvPr/>
        </p:nvSpPr>
        <p:spPr bwMode="auto">
          <a:xfrm>
            <a:off x="3652838" y="1795463"/>
            <a:ext cx="168275" cy="155575"/>
          </a:xfrm>
          <a:prstGeom prst="ellipse">
            <a:avLst/>
          </a:prstGeom>
          <a:noFill/>
          <a:ln w="15875">
            <a:solidFill>
              <a:srgbClr val="FFD359"/>
            </a:solidFill>
            <a:round/>
            <a:headEnd/>
            <a:tailEnd/>
          </a:ln>
        </p:spPr>
        <p:txBody>
          <a:bodyPr/>
          <a:lstStyle/>
          <a:p>
            <a:endParaRPr lang="fr-FR">
              <a:ea typeface="ＭＳ Ｐゴシック" pitchFamily="1" charset="-128"/>
              <a:cs typeface="ＭＳ Ｐゴシック" pitchFamily="1" charset="-128"/>
            </a:endParaRPr>
          </a:p>
        </p:txBody>
      </p:sp>
      <p:sp>
        <p:nvSpPr>
          <p:cNvPr id="34837" name="Oval 23"/>
          <p:cNvSpPr>
            <a:spLocks noChangeArrowheads="1"/>
          </p:cNvSpPr>
          <p:nvPr/>
        </p:nvSpPr>
        <p:spPr bwMode="auto">
          <a:xfrm>
            <a:off x="3656013" y="1798638"/>
            <a:ext cx="161925" cy="149225"/>
          </a:xfrm>
          <a:prstGeom prst="ellipse">
            <a:avLst/>
          </a:prstGeom>
          <a:noFill/>
          <a:ln w="15875">
            <a:solidFill>
              <a:srgbClr val="FFD55F"/>
            </a:solidFill>
            <a:round/>
            <a:headEnd/>
            <a:tailEnd/>
          </a:ln>
        </p:spPr>
        <p:txBody>
          <a:bodyPr/>
          <a:lstStyle/>
          <a:p>
            <a:endParaRPr lang="fr-FR">
              <a:ea typeface="ＭＳ Ｐゴシック" pitchFamily="1" charset="-128"/>
              <a:cs typeface="ＭＳ Ｐゴシック" pitchFamily="1" charset="-128"/>
            </a:endParaRPr>
          </a:p>
        </p:txBody>
      </p:sp>
      <p:sp>
        <p:nvSpPr>
          <p:cNvPr id="34838" name="Oval 24"/>
          <p:cNvSpPr>
            <a:spLocks noChangeArrowheads="1"/>
          </p:cNvSpPr>
          <p:nvPr/>
        </p:nvSpPr>
        <p:spPr bwMode="auto">
          <a:xfrm>
            <a:off x="3659188" y="1801813"/>
            <a:ext cx="155575" cy="142875"/>
          </a:xfrm>
          <a:prstGeom prst="ellipse">
            <a:avLst/>
          </a:prstGeom>
          <a:noFill/>
          <a:ln w="15875">
            <a:solidFill>
              <a:srgbClr val="FFD666"/>
            </a:solidFill>
            <a:round/>
            <a:headEnd/>
            <a:tailEnd/>
          </a:ln>
        </p:spPr>
        <p:txBody>
          <a:bodyPr/>
          <a:lstStyle/>
          <a:p>
            <a:endParaRPr lang="fr-FR">
              <a:ea typeface="ＭＳ Ｐゴシック" pitchFamily="1" charset="-128"/>
              <a:cs typeface="ＭＳ Ｐゴシック" pitchFamily="1" charset="-128"/>
            </a:endParaRPr>
          </a:p>
        </p:txBody>
      </p:sp>
      <p:sp>
        <p:nvSpPr>
          <p:cNvPr id="34839" name="Oval 25"/>
          <p:cNvSpPr>
            <a:spLocks noChangeArrowheads="1"/>
          </p:cNvSpPr>
          <p:nvPr/>
        </p:nvSpPr>
        <p:spPr bwMode="auto">
          <a:xfrm>
            <a:off x="3662363" y="1803400"/>
            <a:ext cx="149225" cy="138113"/>
          </a:xfrm>
          <a:prstGeom prst="ellipse">
            <a:avLst/>
          </a:prstGeom>
          <a:noFill/>
          <a:ln w="15875">
            <a:solidFill>
              <a:srgbClr val="FFD86C"/>
            </a:solidFill>
            <a:round/>
            <a:headEnd/>
            <a:tailEnd/>
          </a:ln>
        </p:spPr>
        <p:txBody>
          <a:bodyPr/>
          <a:lstStyle/>
          <a:p>
            <a:endParaRPr lang="fr-FR">
              <a:ea typeface="ＭＳ Ｐゴシック" pitchFamily="1" charset="-128"/>
              <a:cs typeface="ＭＳ Ｐゴシック" pitchFamily="1" charset="-128"/>
            </a:endParaRPr>
          </a:p>
        </p:txBody>
      </p:sp>
      <p:sp>
        <p:nvSpPr>
          <p:cNvPr id="34840" name="Oval 26"/>
          <p:cNvSpPr>
            <a:spLocks noChangeArrowheads="1"/>
          </p:cNvSpPr>
          <p:nvPr/>
        </p:nvSpPr>
        <p:spPr bwMode="auto">
          <a:xfrm>
            <a:off x="3665538" y="1806575"/>
            <a:ext cx="142875" cy="131763"/>
          </a:xfrm>
          <a:prstGeom prst="ellipse">
            <a:avLst/>
          </a:prstGeom>
          <a:noFill/>
          <a:ln w="15875">
            <a:solidFill>
              <a:srgbClr val="FFDA73"/>
            </a:solidFill>
            <a:round/>
            <a:headEnd/>
            <a:tailEnd/>
          </a:ln>
        </p:spPr>
        <p:txBody>
          <a:bodyPr/>
          <a:lstStyle/>
          <a:p>
            <a:endParaRPr lang="fr-FR">
              <a:ea typeface="ＭＳ Ｐゴシック" pitchFamily="1" charset="-128"/>
              <a:cs typeface="ＭＳ Ｐゴシック" pitchFamily="1" charset="-128"/>
            </a:endParaRPr>
          </a:p>
        </p:txBody>
      </p:sp>
      <p:sp>
        <p:nvSpPr>
          <p:cNvPr id="34841" name="Oval 27"/>
          <p:cNvSpPr>
            <a:spLocks noChangeArrowheads="1"/>
          </p:cNvSpPr>
          <p:nvPr/>
        </p:nvSpPr>
        <p:spPr bwMode="auto">
          <a:xfrm>
            <a:off x="3668713" y="1809750"/>
            <a:ext cx="136525" cy="125413"/>
          </a:xfrm>
          <a:prstGeom prst="ellipse">
            <a:avLst/>
          </a:prstGeom>
          <a:noFill/>
          <a:ln w="15875">
            <a:solidFill>
              <a:srgbClr val="FFDC79"/>
            </a:solidFill>
            <a:round/>
            <a:headEnd/>
            <a:tailEnd/>
          </a:ln>
        </p:spPr>
        <p:txBody>
          <a:bodyPr/>
          <a:lstStyle/>
          <a:p>
            <a:endParaRPr lang="fr-FR">
              <a:ea typeface="ＭＳ Ｐゴシック" pitchFamily="1" charset="-128"/>
              <a:cs typeface="ＭＳ Ｐゴシック" pitchFamily="1" charset="-128"/>
            </a:endParaRPr>
          </a:p>
        </p:txBody>
      </p:sp>
      <p:sp>
        <p:nvSpPr>
          <p:cNvPr id="34842" name="Oval 28"/>
          <p:cNvSpPr>
            <a:spLocks noChangeArrowheads="1"/>
          </p:cNvSpPr>
          <p:nvPr/>
        </p:nvSpPr>
        <p:spPr bwMode="auto">
          <a:xfrm>
            <a:off x="3670300" y="1812925"/>
            <a:ext cx="131763" cy="119063"/>
          </a:xfrm>
          <a:prstGeom prst="ellipse">
            <a:avLst/>
          </a:prstGeom>
          <a:noFill/>
          <a:ln w="15875">
            <a:solidFill>
              <a:srgbClr val="FFDD7F"/>
            </a:solidFill>
            <a:round/>
            <a:headEnd/>
            <a:tailEnd/>
          </a:ln>
        </p:spPr>
        <p:txBody>
          <a:bodyPr/>
          <a:lstStyle/>
          <a:p>
            <a:endParaRPr lang="fr-FR">
              <a:ea typeface="ＭＳ Ｐゴシック" pitchFamily="1" charset="-128"/>
              <a:cs typeface="ＭＳ Ｐゴシック" pitchFamily="1" charset="-128"/>
            </a:endParaRPr>
          </a:p>
        </p:txBody>
      </p:sp>
      <p:sp>
        <p:nvSpPr>
          <p:cNvPr id="34843" name="Oval 29"/>
          <p:cNvSpPr>
            <a:spLocks noChangeArrowheads="1"/>
          </p:cNvSpPr>
          <p:nvPr/>
        </p:nvSpPr>
        <p:spPr bwMode="auto">
          <a:xfrm>
            <a:off x="3673475" y="1812925"/>
            <a:ext cx="125413" cy="115888"/>
          </a:xfrm>
          <a:prstGeom prst="ellipse">
            <a:avLst/>
          </a:prstGeom>
          <a:noFill/>
          <a:ln w="15875">
            <a:solidFill>
              <a:srgbClr val="FFDF86"/>
            </a:solidFill>
            <a:round/>
            <a:headEnd/>
            <a:tailEnd/>
          </a:ln>
        </p:spPr>
        <p:txBody>
          <a:bodyPr/>
          <a:lstStyle/>
          <a:p>
            <a:endParaRPr lang="fr-FR">
              <a:ea typeface="ＭＳ Ｐゴシック" pitchFamily="1" charset="-128"/>
              <a:cs typeface="ＭＳ Ｐゴシック" pitchFamily="1" charset="-128"/>
            </a:endParaRPr>
          </a:p>
        </p:txBody>
      </p:sp>
      <p:sp>
        <p:nvSpPr>
          <p:cNvPr id="34844" name="Oval 30"/>
          <p:cNvSpPr>
            <a:spLocks noChangeArrowheads="1"/>
          </p:cNvSpPr>
          <p:nvPr/>
        </p:nvSpPr>
        <p:spPr bwMode="auto">
          <a:xfrm>
            <a:off x="3676650" y="1816100"/>
            <a:ext cx="119063" cy="109538"/>
          </a:xfrm>
          <a:prstGeom prst="ellipse">
            <a:avLst/>
          </a:prstGeom>
          <a:noFill/>
          <a:ln w="15875">
            <a:solidFill>
              <a:srgbClr val="FFE18C"/>
            </a:solidFill>
            <a:round/>
            <a:headEnd/>
            <a:tailEnd/>
          </a:ln>
        </p:spPr>
        <p:txBody>
          <a:bodyPr/>
          <a:lstStyle/>
          <a:p>
            <a:endParaRPr lang="fr-FR">
              <a:ea typeface="ＭＳ Ｐゴシック" pitchFamily="1" charset="-128"/>
              <a:cs typeface="ＭＳ Ｐゴシック" pitchFamily="1" charset="-128"/>
            </a:endParaRPr>
          </a:p>
        </p:txBody>
      </p:sp>
      <p:sp>
        <p:nvSpPr>
          <p:cNvPr id="34845" name="Oval 31"/>
          <p:cNvSpPr>
            <a:spLocks noChangeArrowheads="1"/>
          </p:cNvSpPr>
          <p:nvPr/>
        </p:nvSpPr>
        <p:spPr bwMode="auto">
          <a:xfrm>
            <a:off x="3679825" y="1819275"/>
            <a:ext cx="112713" cy="103188"/>
          </a:xfrm>
          <a:prstGeom prst="ellipse">
            <a:avLst/>
          </a:prstGeom>
          <a:noFill/>
          <a:ln w="15875">
            <a:solidFill>
              <a:srgbClr val="FFE293"/>
            </a:solidFill>
            <a:round/>
            <a:headEnd/>
            <a:tailEnd/>
          </a:ln>
        </p:spPr>
        <p:txBody>
          <a:bodyPr/>
          <a:lstStyle/>
          <a:p>
            <a:endParaRPr lang="fr-FR">
              <a:ea typeface="ＭＳ Ｐゴシック" pitchFamily="1" charset="-128"/>
              <a:cs typeface="ＭＳ Ｐゴシック" pitchFamily="1" charset="-128"/>
            </a:endParaRPr>
          </a:p>
        </p:txBody>
      </p:sp>
      <p:sp>
        <p:nvSpPr>
          <p:cNvPr id="34846" name="Oval 32"/>
          <p:cNvSpPr>
            <a:spLocks noChangeArrowheads="1"/>
          </p:cNvSpPr>
          <p:nvPr/>
        </p:nvSpPr>
        <p:spPr bwMode="auto">
          <a:xfrm>
            <a:off x="3683000" y="1822450"/>
            <a:ext cx="106363" cy="96838"/>
          </a:xfrm>
          <a:prstGeom prst="ellipse">
            <a:avLst/>
          </a:prstGeom>
          <a:noFill/>
          <a:ln w="15875">
            <a:solidFill>
              <a:srgbClr val="FFE499"/>
            </a:solidFill>
            <a:round/>
            <a:headEnd/>
            <a:tailEnd/>
          </a:ln>
        </p:spPr>
        <p:txBody>
          <a:bodyPr/>
          <a:lstStyle/>
          <a:p>
            <a:endParaRPr lang="fr-FR">
              <a:ea typeface="ＭＳ Ｐゴシック" pitchFamily="1" charset="-128"/>
              <a:cs typeface="ＭＳ Ｐゴシック" pitchFamily="1" charset="-128"/>
            </a:endParaRPr>
          </a:p>
        </p:txBody>
      </p:sp>
      <p:sp>
        <p:nvSpPr>
          <p:cNvPr id="34847" name="Oval 33"/>
          <p:cNvSpPr>
            <a:spLocks noChangeArrowheads="1"/>
          </p:cNvSpPr>
          <p:nvPr/>
        </p:nvSpPr>
        <p:spPr bwMode="auto">
          <a:xfrm>
            <a:off x="3686175" y="1825625"/>
            <a:ext cx="100013" cy="92075"/>
          </a:xfrm>
          <a:prstGeom prst="ellipse">
            <a:avLst/>
          </a:prstGeom>
          <a:noFill/>
          <a:ln w="15875">
            <a:solidFill>
              <a:srgbClr val="FFE69F"/>
            </a:solidFill>
            <a:round/>
            <a:headEnd/>
            <a:tailEnd/>
          </a:ln>
        </p:spPr>
        <p:txBody>
          <a:bodyPr/>
          <a:lstStyle/>
          <a:p>
            <a:endParaRPr lang="fr-FR">
              <a:ea typeface="ＭＳ Ｐゴシック" pitchFamily="1" charset="-128"/>
              <a:cs typeface="ＭＳ Ｐゴシック" pitchFamily="1" charset="-128"/>
            </a:endParaRPr>
          </a:p>
        </p:txBody>
      </p:sp>
      <p:sp>
        <p:nvSpPr>
          <p:cNvPr id="34848" name="Oval 34"/>
          <p:cNvSpPr>
            <a:spLocks noChangeArrowheads="1"/>
          </p:cNvSpPr>
          <p:nvPr/>
        </p:nvSpPr>
        <p:spPr bwMode="auto">
          <a:xfrm>
            <a:off x="3689350" y="1828800"/>
            <a:ext cx="95250" cy="85725"/>
          </a:xfrm>
          <a:prstGeom prst="ellipse">
            <a:avLst/>
          </a:prstGeom>
          <a:noFill/>
          <a:ln w="15875">
            <a:solidFill>
              <a:srgbClr val="FFE8A6"/>
            </a:solidFill>
            <a:round/>
            <a:headEnd/>
            <a:tailEnd/>
          </a:ln>
        </p:spPr>
        <p:txBody>
          <a:bodyPr/>
          <a:lstStyle/>
          <a:p>
            <a:endParaRPr lang="fr-FR">
              <a:ea typeface="ＭＳ Ｐゴシック" pitchFamily="1" charset="-128"/>
              <a:cs typeface="ＭＳ Ｐゴシック" pitchFamily="1" charset="-128"/>
            </a:endParaRPr>
          </a:p>
        </p:txBody>
      </p:sp>
      <p:sp>
        <p:nvSpPr>
          <p:cNvPr id="34849" name="Oval 35"/>
          <p:cNvSpPr>
            <a:spLocks noChangeArrowheads="1"/>
          </p:cNvSpPr>
          <p:nvPr/>
        </p:nvSpPr>
        <p:spPr bwMode="auto">
          <a:xfrm>
            <a:off x="3692525" y="1831975"/>
            <a:ext cx="88900" cy="79375"/>
          </a:xfrm>
          <a:prstGeom prst="ellipse">
            <a:avLst/>
          </a:prstGeom>
          <a:noFill/>
          <a:ln w="15875">
            <a:solidFill>
              <a:srgbClr val="FFE9AC"/>
            </a:solidFill>
            <a:round/>
            <a:headEnd/>
            <a:tailEnd/>
          </a:ln>
        </p:spPr>
        <p:txBody>
          <a:bodyPr/>
          <a:lstStyle/>
          <a:p>
            <a:endParaRPr lang="fr-FR">
              <a:ea typeface="ＭＳ Ｐゴシック" pitchFamily="1" charset="-128"/>
              <a:cs typeface="ＭＳ Ｐゴシック" pitchFamily="1" charset="-128"/>
            </a:endParaRPr>
          </a:p>
        </p:txBody>
      </p:sp>
      <p:sp>
        <p:nvSpPr>
          <p:cNvPr id="34850" name="Oval 36"/>
          <p:cNvSpPr>
            <a:spLocks noChangeArrowheads="1"/>
          </p:cNvSpPr>
          <p:nvPr/>
        </p:nvSpPr>
        <p:spPr bwMode="auto">
          <a:xfrm>
            <a:off x="3695700" y="1835150"/>
            <a:ext cx="82550" cy="76200"/>
          </a:xfrm>
          <a:prstGeom prst="ellipse">
            <a:avLst/>
          </a:prstGeom>
          <a:noFill/>
          <a:ln w="15875">
            <a:solidFill>
              <a:srgbClr val="FFEBB3"/>
            </a:solidFill>
            <a:round/>
            <a:headEnd/>
            <a:tailEnd/>
          </a:ln>
        </p:spPr>
        <p:txBody>
          <a:bodyPr/>
          <a:lstStyle/>
          <a:p>
            <a:endParaRPr lang="fr-FR">
              <a:ea typeface="ＭＳ Ｐゴシック" pitchFamily="1" charset="-128"/>
              <a:cs typeface="ＭＳ Ｐゴシック" pitchFamily="1" charset="-128"/>
            </a:endParaRPr>
          </a:p>
        </p:txBody>
      </p:sp>
      <p:sp>
        <p:nvSpPr>
          <p:cNvPr id="34851" name="Oval 37"/>
          <p:cNvSpPr>
            <a:spLocks noChangeArrowheads="1"/>
          </p:cNvSpPr>
          <p:nvPr/>
        </p:nvSpPr>
        <p:spPr bwMode="auto">
          <a:xfrm>
            <a:off x="3698875" y="1838325"/>
            <a:ext cx="76200" cy="69850"/>
          </a:xfrm>
          <a:prstGeom prst="ellipse">
            <a:avLst/>
          </a:prstGeom>
          <a:noFill/>
          <a:ln w="15875">
            <a:solidFill>
              <a:srgbClr val="FFEDB9"/>
            </a:solidFill>
            <a:round/>
            <a:headEnd/>
            <a:tailEnd/>
          </a:ln>
        </p:spPr>
        <p:txBody>
          <a:bodyPr/>
          <a:lstStyle/>
          <a:p>
            <a:endParaRPr lang="fr-FR">
              <a:ea typeface="ＭＳ Ｐゴシック" pitchFamily="1" charset="-128"/>
              <a:cs typeface="ＭＳ Ｐゴシック" pitchFamily="1" charset="-128"/>
            </a:endParaRPr>
          </a:p>
        </p:txBody>
      </p:sp>
      <p:sp>
        <p:nvSpPr>
          <p:cNvPr id="34852" name="Oval 38"/>
          <p:cNvSpPr>
            <a:spLocks noChangeArrowheads="1"/>
          </p:cNvSpPr>
          <p:nvPr/>
        </p:nvSpPr>
        <p:spPr bwMode="auto">
          <a:xfrm>
            <a:off x="3702050" y="1841500"/>
            <a:ext cx="69850" cy="63500"/>
          </a:xfrm>
          <a:prstGeom prst="ellipse">
            <a:avLst/>
          </a:prstGeom>
          <a:noFill/>
          <a:ln w="15875">
            <a:solidFill>
              <a:srgbClr val="FFEEBF"/>
            </a:solidFill>
            <a:round/>
            <a:headEnd/>
            <a:tailEnd/>
          </a:ln>
        </p:spPr>
        <p:txBody>
          <a:bodyPr/>
          <a:lstStyle/>
          <a:p>
            <a:endParaRPr lang="fr-FR">
              <a:ea typeface="ＭＳ Ｐゴシック" pitchFamily="1" charset="-128"/>
              <a:cs typeface="ＭＳ Ｐゴシック" pitchFamily="1" charset="-128"/>
            </a:endParaRPr>
          </a:p>
        </p:txBody>
      </p:sp>
      <p:sp>
        <p:nvSpPr>
          <p:cNvPr id="34853" name="Oval 39"/>
          <p:cNvSpPr>
            <a:spLocks noChangeArrowheads="1"/>
          </p:cNvSpPr>
          <p:nvPr/>
        </p:nvSpPr>
        <p:spPr bwMode="auto">
          <a:xfrm>
            <a:off x="3705225" y="1841500"/>
            <a:ext cx="63500" cy="60325"/>
          </a:xfrm>
          <a:prstGeom prst="ellipse">
            <a:avLst/>
          </a:prstGeom>
          <a:noFill/>
          <a:ln w="15875">
            <a:solidFill>
              <a:srgbClr val="FFF0C6"/>
            </a:solidFill>
            <a:round/>
            <a:headEnd/>
            <a:tailEnd/>
          </a:ln>
        </p:spPr>
        <p:txBody>
          <a:bodyPr/>
          <a:lstStyle/>
          <a:p>
            <a:endParaRPr lang="fr-FR">
              <a:ea typeface="ＭＳ Ｐゴシック" pitchFamily="1" charset="-128"/>
              <a:cs typeface="ＭＳ Ｐゴシック" pitchFamily="1" charset="-128"/>
            </a:endParaRPr>
          </a:p>
        </p:txBody>
      </p:sp>
      <p:sp>
        <p:nvSpPr>
          <p:cNvPr id="34854" name="Oval 40"/>
          <p:cNvSpPr>
            <a:spLocks noChangeArrowheads="1"/>
          </p:cNvSpPr>
          <p:nvPr/>
        </p:nvSpPr>
        <p:spPr bwMode="auto">
          <a:xfrm>
            <a:off x="3708400" y="1843088"/>
            <a:ext cx="57150" cy="55562"/>
          </a:xfrm>
          <a:prstGeom prst="ellipse">
            <a:avLst/>
          </a:prstGeom>
          <a:noFill/>
          <a:ln w="15875">
            <a:solidFill>
              <a:srgbClr val="FFF2CC"/>
            </a:solidFill>
            <a:round/>
            <a:headEnd/>
            <a:tailEnd/>
          </a:ln>
        </p:spPr>
        <p:txBody>
          <a:bodyPr/>
          <a:lstStyle/>
          <a:p>
            <a:endParaRPr lang="fr-FR">
              <a:ea typeface="ＭＳ Ｐゴシック" pitchFamily="1" charset="-128"/>
              <a:cs typeface="ＭＳ Ｐゴシック" pitchFamily="1" charset="-128"/>
            </a:endParaRPr>
          </a:p>
        </p:txBody>
      </p:sp>
      <p:sp>
        <p:nvSpPr>
          <p:cNvPr id="34855" name="Oval 41"/>
          <p:cNvSpPr>
            <a:spLocks noChangeArrowheads="1"/>
          </p:cNvSpPr>
          <p:nvPr/>
        </p:nvSpPr>
        <p:spPr bwMode="auto">
          <a:xfrm>
            <a:off x="3709988" y="1846263"/>
            <a:ext cx="52387" cy="49212"/>
          </a:xfrm>
          <a:prstGeom prst="ellipse">
            <a:avLst/>
          </a:prstGeom>
          <a:noFill/>
          <a:ln w="15875">
            <a:solidFill>
              <a:srgbClr val="FFF4D3"/>
            </a:solidFill>
            <a:round/>
            <a:headEnd/>
            <a:tailEnd/>
          </a:ln>
        </p:spPr>
        <p:txBody>
          <a:bodyPr/>
          <a:lstStyle/>
          <a:p>
            <a:endParaRPr lang="fr-FR">
              <a:ea typeface="ＭＳ Ｐゴシック" pitchFamily="1" charset="-128"/>
              <a:cs typeface="ＭＳ Ｐゴシック" pitchFamily="1" charset="-128"/>
            </a:endParaRPr>
          </a:p>
        </p:txBody>
      </p:sp>
      <p:sp>
        <p:nvSpPr>
          <p:cNvPr id="34856" name="Oval 42"/>
          <p:cNvSpPr>
            <a:spLocks noChangeArrowheads="1"/>
          </p:cNvSpPr>
          <p:nvPr/>
        </p:nvSpPr>
        <p:spPr bwMode="auto">
          <a:xfrm>
            <a:off x="3713163" y="1849438"/>
            <a:ext cx="46037" cy="42862"/>
          </a:xfrm>
          <a:prstGeom prst="ellipse">
            <a:avLst/>
          </a:prstGeom>
          <a:noFill/>
          <a:ln w="15875">
            <a:solidFill>
              <a:srgbClr val="FFF5D9"/>
            </a:solidFill>
            <a:round/>
            <a:headEnd/>
            <a:tailEnd/>
          </a:ln>
        </p:spPr>
        <p:txBody>
          <a:bodyPr/>
          <a:lstStyle/>
          <a:p>
            <a:endParaRPr lang="fr-FR">
              <a:ea typeface="ＭＳ Ｐゴシック" pitchFamily="1" charset="-128"/>
              <a:cs typeface="ＭＳ Ｐゴシック" pitchFamily="1" charset="-128"/>
            </a:endParaRPr>
          </a:p>
        </p:txBody>
      </p:sp>
      <p:sp>
        <p:nvSpPr>
          <p:cNvPr id="34857" name="Oval 43"/>
          <p:cNvSpPr>
            <a:spLocks noChangeArrowheads="1"/>
          </p:cNvSpPr>
          <p:nvPr/>
        </p:nvSpPr>
        <p:spPr bwMode="auto">
          <a:xfrm>
            <a:off x="3716338" y="1852613"/>
            <a:ext cx="39687" cy="36512"/>
          </a:xfrm>
          <a:prstGeom prst="ellipse">
            <a:avLst/>
          </a:prstGeom>
          <a:noFill/>
          <a:ln w="15875">
            <a:solidFill>
              <a:srgbClr val="FFF7DF"/>
            </a:solidFill>
            <a:round/>
            <a:headEnd/>
            <a:tailEnd/>
          </a:ln>
        </p:spPr>
        <p:txBody>
          <a:bodyPr/>
          <a:lstStyle/>
          <a:p>
            <a:endParaRPr lang="fr-FR">
              <a:ea typeface="ＭＳ Ｐゴシック" pitchFamily="1" charset="-128"/>
              <a:cs typeface="ＭＳ Ｐゴシック" pitchFamily="1" charset="-128"/>
            </a:endParaRPr>
          </a:p>
        </p:txBody>
      </p:sp>
      <p:sp>
        <p:nvSpPr>
          <p:cNvPr id="34858" name="Oval 44"/>
          <p:cNvSpPr>
            <a:spLocks noChangeArrowheads="1"/>
          </p:cNvSpPr>
          <p:nvPr/>
        </p:nvSpPr>
        <p:spPr bwMode="auto">
          <a:xfrm>
            <a:off x="3719513" y="1855788"/>
            <a:ext cx="33337" cy="30162"/>
          </a:xfrm>
          <a:prstGeom prst="ellipse">
            <a:avLst/>
          </a:prstGeom>
          <a:noFill/>
          <a:ln w="15875">
            <a:solidFill>
              <a:srgbClr val="FFF9E6"/>
            </a:solidFill>
            <a:round/>
            <a:headEnd/>
            <a:tailEnd/>
          </a:ln>
        </p:spPr>
        <p:txBody>
          <a:bodyPr/>
          <a:lstStyle/>
          <a:p>
            <a:endParaRPr lang="fr-FR">
              <a:ea typeface="ＭＳ Ｐゴシック" pitchFamily="1" charset="-128"/>
              <a:cs typeface="ＭＳ Ｐゴシック" pitchFamily="1" charset="-128"/>
            </a:endParaRPr>
          </a:p>
        </p:txBody>
      </p:sp>
      <p:sp>
        <p:nvSpPr>
          <p:cNvPr id="34859" name="Oval 45"/>
          <p:cNvSpPr>
            <a:spLocks noChangeArrowheads="1"/>
          </p:cNvSpPr>
          <p:nvPr/>
        </p:nvSpPr>
        <p:spPr bwMode="auto">
          <a:xfrm>
            <a:off x="3722688" y="1858963"/>
            <a:ext cx="26987" cy="23812"/>
          </a:xfrm>
          <a:prstGeom prst="ellipse">
            <a:avLst/>
          </a:prstGeom>
          <a:noFill/>
          <a:ln w="15875">
            <a:solidFill>
              <a:srgbClr val="FFFAEC"/>
            </a:solidFill>
            <a:round/>
            <a:headEnd/>
            <a:tailEnd/>
          </a:ln>
        </p:spPr>
        <p:txBody>
          <a:bodyPr/>
          <a:lstStyle/>
          <a:p>
            <a:endParaRPr lang="fr-FR">
              <a:ea typeface="ＭＳ Ｐゴシック" pitchFamily="1" charset="-128"/>
              <a:cs typeface="ＭＳ Ｐゴシック" pitchFamily="1" charset="-128"/>
            </a:endParaRPr>
          </a:p>
        </p:txBody>
      </p:sp>
      <p:sp>
        <p:nvSpPr>
          <p:cNvPr id="34860" name="Oval 46"/>
          <p:cNvSpPr>
            <a:spLocks noChangeArrowheads="1"/>
          </p:cNvSpPr>
          <p:nvPr/>
        </p:nvSpPr>
        <p:spPr bwMode="auto">
          <a:xfrm>
            <a:off x="3725863" y="1862138"/>
            <a:ext cx="20637" cy="17462"/>
          </a:xfrm>
          <a:prstGeom prst="ellipse">
            <a:avLst/>
          </a:prstGeom>
          <a:noFill/>
          <a:ln w="15875">
            <a:solidFill>
              <a:srgbClr val="FFFCF3"/>
            </a:solidFill>
            <a:round/>
            <a:headEnd/>
            <a:tailEnd/>
          </a:ln>
        </p:spPr>
        <p:txBody>
          <a:bodyPr/>
          <a:lstStyle/>
          <a:p>
            <a:endParaRPr lang="fr-FR">
              <a:ea typeface="ＭＳ Ｐゴシック" pitchFamily="1" charset="-128"/>
              <a:cs typeface="ＭＳ Ｐゴシック" pitchFamily="1" charset="-128"/>
            </a:endParaRPr>
          </a:p>
        </p:txBody>
      </p:sp>
      <p:sp>
        <p:nvSpPr>
          <p:cNvPr id="34861" name="Oval 47"/>
          <p:cNvSpPr>
            <a:spLocks noChangeArrowheads="1"/>
          </p:cNvSpPr>
          <p:nvPr/>
        </p:nvSpPr>
        <p:spPr bwMode="auto">
          <a:xfrm>
            <a:off x="3729038" y="1865313"/>
            <a:ext cx="15875" cy="12700"/>
          </a:xfrm>
          <a:prstGeom prst="ellipse">
            <a:avLst/>
          </a:prstGeom>
          <a:noFill/>
          <a:ln w="15875">
            <a:solidFill>
              <a:srgbClr val="FFFEF9"/>
            </a:solidFill>
            <a:round/>
            <a:headEnd/>
            <a:tailEnd/>
          </a:ln>
        </p:spPr>
        <p:txBody>
          <a:bodyPr/>
          <a:lstStyle/>
          <a:p>
            <a:endParaRPr lang="fr-FR">
              <a:ea typeface="ＭＳ Ｐゴシック" pitchFamily="1" charset="-128"/>
              <a:cs typeface="ＭＳ Ｐゴシック" pitchFamily="1" charset="-128"/>
            </a:endParaRPr>
          </a:p>
        </p:txBody>
      </p:sp>
      <p:sp>
        <p:nvSpPr>
          <p:cNvPr id="34862" name="Oval 48"/>
          <p:cNvSpPr>
            <a:spLocks noChangeArrowheads="1"/>
          </p:cNvSpPr>
          <p:nvPr/>
        </p:nvSpPr>
        <p:spPr bwMode="auto">
          <a:xfrm>
            <a:off x="3732213" y="1868488"/>
            <a:ext cx="9525" cy="6350"/>
          </a:xfrm>
          <a:prstGeom prst="ellipse">
            <a:avLst/>
          </a:prstGeom>
          <a:noFill/>
          <a:ln w="15875">
            <a:solidFill>
              <a:srgbClr val="FFFFFF"/>
            </a:solidFill>
            <a:round/>
            <a:headEnd/>
            <a:tailEnd/>
          </a:ln>
        </p:spPr>
        <p:txBody>
          <a:bodyPr/>
          <a:lstStyle/>
          <a:p>
            <a:endParaRPr lang="fr-FR">
              <a:ea typeface="ＭＳ Ｐゴシック" pitchFamily="1" charset="-128"/>
              <a:cs typeface="ＭＳ Ｐゴシック" pitchFamily="1" charset="-128"/>
            </a:endParaRPr>
          </a:p>
        </p:txBody>
      </p:sp>
      <p:sp>
        <p:nvSpPr>
          <p:cNvPr id="34863" name="Oval 49"/>
          <p:cNvSpPr>
            <a:spLocks noChangeArrowheads="1"/>
          </p:cNvSpPr>
          <p:nvPr/>
        </p:nvSpPr>
        <p:spPr bwMode="auto">
          <a:xfrm>
            <a:off x="3609975" y="1758950"/>
            <a:ext cx="252413" cy="228600"/>
          </a:xfrm>
          <a:prstGeom prst="ellipse">
            <a:avLst/>
          </a:prstGeom>
          <a:noFill/>
          <a:ln w="3175">
            <a:solidFill>
              <a:srgbClr val="2F12D5"/>
            </a:solidFill>
            <a:round/>
            <a:headEnd/>
            <a:tailEnd/>
          </a:ln>
        </p:spPr>
        <p:txBody>
          <a:bodyPr/>
          <a:lstStyle/>
          <a:p>
            <a:endParaRPr lang="fr-FR">
              <a:ea typeface="ＭＳ Ｐゴシック" pitchFamily="1" charset="-128"/>
              <a:cs typeface="ＭＳ Ｐゴシック" pitchFamily="1" charset="-128"/>
            </a:endParaRPr>
          </a:p>
        </p:txBody>
      </p:sp>
      <p:sp>
        <p:nvSpPr>
          <p:cNvPr id="34864" name="Rectangle 50"/>
          <p:cNvSpPr>
            <a:spLocks noChangeArrowheads="1"/>
          </p:cNvSpPr>
          <p:nvPr/>
        </p:nvSpPr>
        <p:spPr bwMode="auto">
          <a:xfrm>
            <a:off x="4051300" y="1449388"/>
            <a:ext cx="3175" cy="3175"/>
          </a:xfrm>
          <a:prstGeom prst="rect">
            <a:avLst/>
          </a:prstGeom>
          <a:solidFill>
            <a:srgbClr val="2F12D5"/>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4865" name="Oval 51"/>
          <p:cNvSpPr>
            <a:spLocks noChangeArrowheads="1"/>
          </p:cNvSpPr>
          <p:nvPr/>
        </p:nvSpPr>
        <p:spPr bwMode="auto">
          <a:xfrm>
            <a:off x="4054475" y="1617663"/>
            <a:ext cx="254000" cy="177800"/>
          </a:xfrm>
          <a:prstGeom prst="ellipse">
            <a:avLst/>
          </a:prstGeom>
          <a:noFill/>
          <a:ln w="15875">
            <a:solidFill>
              <a:srgbClr val="FFBB00"/>
            </a:solidFill>
            <a:round/>
            <a:headEnd/>
            <a:tailEnd/>
          </a:ln>
        </p:spPr>
        <p:txBody>
          <a:bodyPr/>
          <a:lstStyle/>
          <a:p>
            <a:endParaRPr lang="fr-FR">
              <a:ea typeface="ＭＳ Ｐゴシック" pitchFamily="1" charset="-128"/>
              <a:cs typeface="ＭＳ Ｐゴシック" pitchFamily="1" charset="-128"/>
            </a:endParaRPr>
          </a:p>
        </p:txBody>
      </p:sp>
      <p:sp>
        <p:nvSpPr>
          <p:cNvPr id="34866" name="Oval 52"/>
          <p:cNvSpPr>
            <a:spLocks noChangeArrowheads="1"/>
          </p:cNvSpPr>
          <p:nvPr/>
        </p:nvSpPr>
        <p:spPr bwMode="auto">
          <a:xfrm>
            <a:off x="4057650" y="1617663"/>
            <a:ext cx="247650" cy="177800"/>
          </a:xfrm>
          <a:prstGeom prst="ellipse">
            <a:avLst/>
          </a:prstGeom>
          <a:noFill/>
          <a:ln w="15875">
            <a:solidFill>
              <a:srgbClr val="FFBD06"/>
            </a:solidFill>
            <a:round/>
            <a:headEnd/>
            <a:tailEnd/>
          </a:ln>
        </p:spPr>
        <p:txBody>
          <a:bodyPr/>
          <a:lstStyle/>
          <a:p>
            <a:endParaRPr lang="fr-FR">
              <a:ea typeface="ＭＳ Ｐゴシック" pitchFamily="1" charset="-128"/>
              <a:cs typeface="ＭＳ Ｐゴシック" pitchFamily="1" charset="-128"/>
            </a:endParaRPr>
          </a:p>
        </p:txBody>
      </p:sp>
      <p:sp>
        <p:nvSpPr>
          <p:cNvPr id="34867" name="Oval 53"/>
          <p:cNvSpPr>
            <a:spLocks noChangeArrowheads="1"/>
          </p:cNvSpPr>
          <p:nvPr/>
        </p:nvSpPr>
        <p:spPr bwMode="auto">
          <a:xfrm>
            <a:off x="4060825" y="1620838"/>
            <a:ext cx="241300" cy="171450"/>
          </a:xfrm>
          <a:prstGeom prst="ellipse">
            <a:avLst/>
          </a:prstGeom>
          <a:noFill/>
          <a:ln w="15875">
            <a:solidFill>
              <a:srgbClr val="FFBE0C"/>
            </a:solidFill>
            <a:round/>
            <a:headEnd/>
            <a:tailEnd/>
          </a:ln>
        </p:spPr>
        <p:txBody>
          <a:bodyPr/>
          <a:lstStyle/>
          <a:p>
            <a:endParaRPr lang="fr-FR">
              <a:ea typeface="ＭＳ Ｐゴシック" pitchFamily="1" charset="-128"/>
              <a:cs typeface="ＭＳ Ｐゴシック" pitchFamily="1" charset="-128"/>
            </a:endParaRPr>
          </a:p>
        </p:txBody>
      </p:sp>
      <p:sp>
        <p:nvSpPr>
          <p:cNvPr id="34868" name="Oval 54"/>
          <p:cNvSpPr>
            <a:spLocks noChangeArrowheads="1"/>
          </p:cNvSpPr>
          <p:nvPr/>
        </p:nvSpPr>
        <p:spPr bwMode="auto">
          <a:xfrm>
            <a:off x="4064000" y="1624013"/>
            <a:ext cx="234950" cy="165100"/>
          </a:xfrm>
          <a:prstGeom prst="ellipse">
            <a:avLst/>
          </a:prstGeom>
          <a:noFill/>
          <a:ln w="15875">
            <a:solidFill>
              <a:srgbClr val="FFC013"/>
            </a:solidFill>
            <a:round/>
            <a:headEnd/>
            <a:tailEnd/>
          </a:ln>
        </p:spPr>
        <p:txBody>
          <a:bodyPr/>
          <a:lstStyle/>
          <a:p>
            <a:endParaRPr lang="fr-FR">
              <a:ea typeface="ＭＳ Ｐゴシック" pitchFamily="1" charset="-128"/>
              <a:cs typeface="ＭＳ Ｐゴシック" pitchFamily="1" charset="-128"/>
            </a:endParaRPr>
          </a:p>
        </p:txBody>
      </p:sp>
      <p:sp>
        <p:nvSpPr>
          <p:cNvPr id="34869" name="Oval 55"/>
          <p:cNvSpPr>
            <a:spLocks noChangeArrowheads="1"/>
          </p:cNvSpPr>
          <p:nvPr/>
        </p:nvSpPr>
        <p:spPr bwMode="auto">
          <a:xfrm>
            <a:off x="4067175" y="1624013"/>
            <a:ext cx="228600" cy="165100"/>
          </a:xfrm>
          <a:prstGeom prst="ellipse">
            <a:avLst/>
          </a:prstGeom>
          <a:noFill/>
          <a:ln w="15875">
            <a:solidFill>
              <a:srgbClr val="FFC219"/>
            </a:solidFill>
            <a:round/>
            <a:headEnd/>
            <a:tailEnd/>
          </a:ln>
        </p:spPr>
        <p:txBody>
          <a:bodyPr/>
          <a:lstStyle/>
          <a:p>
            <a:endParaRPr lang="fr-FR">
              <a:ea typeface="ＭＳ Ｐゴシック" pitchFamily="1" charset="-128"/>
              <a:cs typeface="ＭＳ Ｐゴシック" pitchFamily="1" charset="-128"/>
            </a:endParaRPr>
          </a:p>
        </p:txBody>
      </p:sp>
      <p:sp>
        <p:nvSpPr>
          <p:cNvPr id="34870" name="Oval 56"/>
          <p:cNvSpPr>
            <a:spLocks noChangeArrowheads="1"/>
          </p:cNvSpPr>
          <p:nvPr/>
        </p:nvSpPr>
        <p:spPr bwMode="auto">
          <a:xfrm>
            <a:off x="4070350" y="1627188"/>
            <a:ext cx="222250" cy="158750"/>
          </a:xfrm>
          <a:prstGeom prst="ellipse">
            <a:avLst/>
          </a:prstGeom>
          <a:noFill/>
          <a:ln w="15875">
            <a:solidFill>
              <a:srgbClr val="FFC41F"/>
            </a:solidFill>
            <a:round/>
            <a:headEnd/>
            <a:tailEnd/>
          </a:ln>
        </p:spPr>
        <p:txBody>
          <a:bodyPr/>
          <a:lstStyle/>
          <a:p>
            <a:endParaRPr lang="fr-FR">
              <a:ea typeface="ＭＳ Ｐゴシック" pitchFamily="1" charset="-128"/>
              <a:cs typeface="ＭＳ Ｐゴシック" pitchFamily="1" charset="-128"/>
            </a:endParaRPr>
          </a:p>
        </p:txBody>
      </p:sp>
      <p:sp>
        <p:nvSpPr>
          <p:cNvPr id="34871" name="Oval 57"/>
          <p:cNvSpPr>
            <a:spLocks noChangeArrowheads="1"/>
          </p:cNvSpPr>
          <p:nvPr/>
        </p:nvSpPr>
        <p:spPr bwMode="auto">
          <a:xfrm>
            <a:off x="4073525" y="1630363"/>
            <a:ext cx="215900" cy="152400"/>
          </a:xfrm>
          <a:prstGeom prst="ellipse">
            <a:avLst/>
          </a:prstGeom>
          <a:noFill/>
          <a:ln w="15875">
            <a:solidFill>
              <a:srgbClr val="FFC526"/>
            </a:solidFill>
            <a:round/>
            <a:headEnd/>
            <a:tailEnd/>
          </a:ln>
        </p:spPr>
        <p:txBody>
          <a:bodyPr/>
          <a:lstStyle/>
          <a:p>
            <a:endParaRPr lang="fr-FR">
              <a:ea typeface="ＭＳ Ｐゴシック" pitchFamily="1" charset="-128"/>
              <a:cs typeface="ＭＳ Ｐゴシック" pitchFamily="1" charset="-128"/>
            </a:endParaRPr>
          </a:p>
        </p:txBody>
      </p:sp>
      <p:sp>
        <p:nvSpPr>
          <p:cNvPr id="34872" name="Oval 58"/>
          <p:cNvSpPr>
            <a:spLocks noChangeArrowheads="1"/>
          </p:cNvSpPr>
          <p:nvPr/>
        </p:nvSpPr>
        <p:spPr bwMode="auto">
          <a:xfrm>
            <a:off x="4076700" y="1630363"/>
            <a:ext cx="209550" cy="152400"/>
          </a:xfrm>
          <a:prstGeom prst="ellipse">
            <a:avLst/>
          </a:prstGeom>
          <a:noFill/>
          <a:ln w="15875">
            <a:solidFill>
              <a:srgbClr val="FFC72C"/>
            </a:solidFill>
            <a:round/>
            <a:headEnd/>
            <a:tailEnd/>
          </a:ln>
        </p:spPr>
        <p:txBody>
          <a:bodyPr/>
          <a:lstStyle/>
          <a:p>
            <a:endParaRPr lang="fr-FR">
              <a:ea typeface="ＭＳ Ｐゴシック" pitchFamily="1" charset="-128"/>
              <a:cs typeface="ＭＳ Ｐゴシック" pitchFamily="1" charset="-128"/>
            </a:endParaRPr>
          </a:p>
        </p:txBody>
      </p:sp>
      <p:sp>
        <p:nvSpPr>
          <p:cNvPr id="34873" name="Oval 59"/>
          <p:cNvSpPr>
            <a:spLocks noChangeArrowheads="1"/>
          </p:cNvSpPr>
          <p:nvPr/>
        </p:nvSpPr>
        <p:spPr bwMode="auto">
          <a:xfrm>
            <a:off x="4079875" y="1633538"/>
            <a:ext cx="203200" cy="146050"/>
          </a:xfrm>
          <a:prstGeom prst="ellipse">
            <a:avLst/>
          </a:prstGeom>
          <a:noFill/>
          <a:ln w="15875">
            <a:solidFill>
              <a:srgbClr val="FFC933"/>
            </a:solidFill>
            <a:round/>
            <a:headEnd/>
            <a:tailEnd/>
          </a:ln>
        </p:spPr>
        <p:txBody>
          <a:bodyPr/>
          <a:lstStyle/>
          <a:p>
            <a:endParaRPr lang="fr-FR">
              <a:ea typeface="ＭＳ Ｐゴシック" pitchFamily="1" charset="-128"/>
              <a:cs typeface="ＭＳ Ｐゴシック" pitchFamily="1" charset="-128"/>
            </a:endParaRPr>
          </a:p>
        </p:txBody>
      </p:sp>
      <p:sp>
        <p:nvSpPr>
          <p:cNvPr id="34874" name="Oval 60"/>
          <p:cNvSpPr>
            <a:spLocks noChangeArrowheads="1"/>
          </p:cNvSpPr>
          <p:nvPr/>
        </p:nvSpPr>
        <p:spPr bwMode="auto">
          <a:xfrm>
            <a:off x="4083050" y="1636713"/>
            <a:ext cx="198438" cy="139700"/>
          </a:xfrm>
          <a:prstGeom prst="ellipse">
            <a:avLst/>
          </a:prstGeom>
          <a:noFill/>
          <a:ln w="15875">
            <a:solidFill>
              <a:srgbClr val="FFCA39"/>
            </a:solidFill>
            <a:round/>
            <a:headEnd/>
            <a:tailEnd/>
          </a:ln>
        </p:spPr>
        <p:txBody>
          <a:bodyPr/>
          <a:lstStyle/>
          <a:p>
            <a:endParaRPr lang="fr-FR">
              <a:ea typeface="ＭＳ Ｐゴシック" pitchFamily="1" charset="-128"/>
              <a:cs typeface="ＭＳ Ｐゴシック" pitchFamily="1" charset="-128"/>
            </a:endParaRPr>
          </a:p>
        </p:txBody>
      </p:sp>
      <p:sp>
        <p:nvSpPr>
          <p:cNvPr id="34875" name="Oval 61"/>
          <p:cNvSpPr>
            <a:spLocks noChangeArrowheads="1"/>
          </p:cNvSpPr>
          <p:nvPr/>
        </p:nvSpPr>
        <p:spPr bwMode="auto">
          <a:xfrm>
            <a:off x="4086225" y="1639888"/>
            <a:ext cx="192088" cy="133350"/>
          </a:xfrm>
          <a:prstGeom prst="ellipse">
            <a:avLst/>
          </a:prstGeom>
          <a:noFill/>
          <a:ln w="15875">
            <a:solidFill>
              <a:srgbClr val="FFCC3F"/>
            </a:solidFill>
            <a:round/>
            <a:headEnd/>
            <a:tailEnd/>
          </a:ln>
        </p:spPr>
        <p:txBody>
          <a:bodyPr/>
          <a:lstStyle/>
          <a:p>
            <a:endParaRPr lang="fr-FR">
              <a:ea typeface="ＭＳ Ｐゴシック" pitchFamily="1" charset="-128"/>
              <a:cs typeface="ＭＳ Ｐゴシック" pitchFamily="1" charset="-128"/>
            </a:endParaRPr>
          </a:p>
        </p:txBody>
      </p:sp>
      <p:sp>
        <p:nvSpPr>
          <p:cNvPr id="34876" name="Oval 62"/>
          <p:cNvSpPr>
            <a:spLocks noChangeArrowheads="1"/>
          </p:cNvSpPr>
          <p:nvPr/>
        </p:nvSpPr>
        <p:spPr bwMode="auto">
          <a:xfrm>
            <a:off x="4089400" y="1639888"/>
            <a:ext cx="185738" cy="133350"/>
          </a:xfrm>
          <a:prstGeom prst="ellipse">
            <a:avLst/>
          </a:prstGeom>
          <a:noFill/>
          <a:ln w="15875">
            <a:solidFill>
              <a:srgbClr val="FFCE46"/>
            </a:solidFill>
            <a:round/>
            <a:headEnd/>
            <a:tailEnd/>
          </a:ln>
        </p:spPr>
        <p:txBody>
          <a:bodyPr/>
          <a:lstStyle/>
          <a:p>
            <a:endParaRPr lang="fr-FR">
              <a:ea typeface="ＭＳ Ｐゴシック" pitchFamily="1" charset="-128"/>
              <a:cs typeface="ＭＳ Ｐゴシック" pitchFamily="1" charset="-128"/>
            </a:endParaRPr>
          </a:p>
        </p:txBody>
      </p:sp>
      <p:sp>
        <p:nvSpPr>
          <p:cNvPr id="34877" name="Oval 63"/>
          <p:cNvSpPr>
            <a:spLocks noChangeArrowheads="1"/>
          </p:cNvSpPr>
          <p:nvPr/>
        </p:nvSpPr>
        <p:spPr bwMode="auto">
          <a:xfrm>
            <a:off x="4090988" y="1643063"/>
            <a:ext cx="180975" cy="127000"/>
          </a:xfrm>
          <a:prstGeom prst="ellipse">
            <a:avLst/>
          </a:prstGeom>
          <a:noFill/>
          <a:ln w="15875">
            <a:solidFill>
              <a:srgbClr val="FFD04C"/>
            </a:solidFill>
            <a:round/>
            <a:headEnd/>
            <a:tailEnd/>
          </a:ln>
        </p:spPr>
        <p:txBody>
          <a:bodyPr/>
          <a:lstStyle/>
          <a:p>
            <a:endParaRPr lang="fr-FR">
              <a:ea typeface="ＭＳ Ｐゴシック" pitchFamily="1" charset="-128"/>
              <a:cs typeface="ＭＳ Ｐゴシック" pitchFamily="1" charset="-128"/>
            </a:endParaRPr>
          </a:p>
        </p:txBody>
      </p:sp>
      <p:sp>
        <p:nvSpPr>
          <p:cNvPr id="34878" name="Oval 64"/>
          <p:cNvSpPr>
            <a:spLocks noChangeArrowheads="1"/>
          </p:cNvSpPr>
          <p:nvPr/>
        </p:nvSpPr>
        <p:spPr bwMode="auto">
          <a:xfrm>
            <a:off x="4094163" y="1646238"/>
            <a:ext cx="174625" cy="120650"/>
          </a:xfrm>
          <a:prstGeom prst="ellipse">
            <a:avLst/>
          </a:prstGeom>
          <a:noFill/>
          <a:ln w="15875">
            <a:solidFill>
              <a:srgbClr val="FFD153"/>
            </a:solidFill>
            <a:round/>
            <a:headEnd/>
            <a:tailEnd/>
          </a:ln>
        </p:spPr>
        <p:txBody>
          <a:bodyPr/>
          <a:lstStyle/>
          <a:p>
            <a:endParaRPr lang="fr-FR">
              <a:ea typeface="ＭＳ Ｐゴシック" pitchFamily="1" charset="-128"/>
              <a:cs typeface="ＭＳ Ｐゴシック" pitchFamily="1" charset="-128"/>
            </a:endParaRPr>
          </a:p>
        </p:txBody>
      </p:sp>
      <p:sp>
        <p:nvSpPr>
          <p:cNvPr id="34879" name="Oval 65"/>
          <p:cNvSpPr>
            <a:spLocks noChangeArrowheads="1"/>
          </p:cNvSpPr>
          <p:nvPr/>
        </p:nvSpPr>
        <p:spPr bwMode="auto">
          <a:xfrm>
            <a:off x="4097338" y="1646238"/>
            <a:ext cx="168275" cy="120650"/>
          </a:xfrm>
          <a:prstGeom prst="ellipse">
            <a:avLst/>
          </a:prstGeom>
          <a:noFill/>
          <a:ln w="15875">
            <a:solidFill>
              <a:srgbClr val="FFD359"/>
            </a:solidFill>
            <a:round/>
            <a:headEnd/>
            <a:tailEnd/>
          </a:ln>
        </p:spPr>
        <p:txBody>
          <a:bodyPr/>
          <a:lstStyle/>
          <a:p>
            <a:endParaRPr lang="fr-FR">
              <a:ea typeface="ＭＳ Ｐゴシック" pitchFamily="1" charset="-128"/>
              <a:cs typeface="ＭＳ Ｐゴシック" pitchFamily="1" charset="-128"/>
            </a:endParaRPr>
          </a:p>
        </p:txBody>
      </p:sp>
      <p:sp>
        <p:nvSpPr>
          <p:cNvPr id="34880" name="Oval 66"/>
          <p:cNvSpPr>
            <a:spLocks noChangeArrowheads="1"/>
          </p:cNvSpPr>
          <p:nvPr/>
        </p:nvSpPr>
        <p:spPr bwMode="auto">
          <a:xfrm>
            <a:off x="4100513" y="1649413"/>
            <a:ext cx="161925" cy="115887"/>
          </a:xfrm>
          <a:prstGeom prst="ellipse">
            <a:avLst/>
          </a:prstGeom>
          <a:noFill/>
          <a:ln w="15875">
            <a:solidFill>
              <a:srgbClr val="FFD55F"/>
            </a:solidFill>
            <a:round/>
            <a:headEnd/>
            <a:tailEnd/>
          </a:ln>
        </p:spPr>
        <p:txBody>
          <a:bodyPr/>
          <a:lstStyle/>
          <a:p>
            <a:endParaRPr lang="fr-FR">
              <a:ea typeface="ＭＳ Ｐゴシック" pitchFamily="1" charset="-128"/>
              <a:cs typeface="ＭＳ Ｐゴシック" pitchFamily="1" charset="-128"/>
            </a:endParaRPr>
          </a:p>
        </p:txBody>
      </p:sp>
      <p:sp>
        <p:nvSpPr>
          <p:cNvPr id="34881" name="Oval 67"/>
          <p:cNvSpPr>
            <a:spLocks noChangeArrowheads="1"/>
          </p:cNvSpPr>
          <p:nvPr/>
        </p:nvSpPr>
        <p:spPr bwMode="auto">
          <a:xfrm>
            <a:off x="4103688" y="1651000"/>
            <a:ext cx="155575" cy="111125"/>
          </a:xfrm>
          <a:prstGeom prst="ellipse">
            <a:avLst/>
          </a:prstGeom>
          <a:noFill/>
          <a:ln w="15875">
            <a:solidFill>
              <a:srgbClr val="FFD666"/>
            </a:solidFill>
            <a:round/>
            <a:headEnd/>
            <a:tailEnd/>
          </a:ln>
        </p:spPr>
        <p:txBody>
          <a:bodyPr/>
          <a:lstStyle/>
          <a:p>
            <a:endParaRPr lang="fr-FR">
              <a:ea typeface="ＭＳ Ｐゴシック" pitchFamily="1" charset="-128"/>
              <a:cs typeface="ＭＳ Ｐゴシック" pitchFamily="1" charset="-128"/>
            </a:endParaRPr>
          </a:p>
        </p:txBody>
      </p:sp>
      <p:sp>
        <p:nvSpPr>
          <p:cNvPr id="34882" name="Oval 68"/>
          <p:cNvSpPr>
            <a:spLocks noChangeArrowheads="1"/>
          </p:cNvSpPr>
          <p:nvPr/>
        </p:nvSpPr>
        <p:spPr bwMode="auto">
          <a:xfrm>
            <a:off x="4106863" y="1654175"/>
            <a:ext cx="149225" cy="104775"/>
          </a:xfrm>
          <a:prstGeom prst="ellipse">
            <a:avLst/>
          </a:prstGeom>
          <a:noFill/>
          <a:ln w="15875">
            <a:solidFill>
              <a:srgbClr val="FFD86C"/>
            </a:solidFill>
            <a:round/>
            <a:headEnd/>
            <a:tailEnd/>
          </a:ln>
        </p:spPr>
        <p:txBody>
          <a:bodyPr/>
          <a:lstStyle/>
          <a:p>
            <a:endParaRPr lang="fr-FR">
              <a:ea typeface="ＭＳ Ｐゴシック" pitchFamily="1" charset="-128"/>
              <a:cs typeface="ＭＳ Ｐゴシック" pitchFamily="1" charset="-128"/>
            </a:endParaRPr>
          </a:p>
        </p:txBody>
      </p:sp>
      <p:sp>
        <p:nvSpPr>
          <p:cNvPr id="34883" name="Oval 69"/>
          <p:cNvSpPr>
            <a:spLocks noChangeArrowheads="1"/>
          </p:cNvSpPr>
          <p:nvPr/>
        </p:nvSpPr>
        <p:spPr bwMode="auto">
          <a:xfrm>
            <a:off x="4110038" y="1654175"/>
            <a:ext cx="142875" cy="104775"/>
          </a:xfrm>
          <a:prstGeom prst="ellipse">
            <a:avLst/>
          </a:prstGeom>
          <a:noFill/>
          <a:ln w="15875">
            <a:solidFill>
              <a:srgbClr val="FFDA73"/>
            </a:solidFill>
            <a:round/>
            <a:headEnd/>
            <a:tailEnd/>
          </a:ln>
        </p:spPr>
        <p:txBody>
          <a:bodyPr/>
          <a:lstStyle/>
          <a:p>
            <a:endParaRPr lang="fr-FR">
              <a:ea typeface="ＭＳ Ｐゴシック" pitchFamily="1" charset="-128"/>
              <a:cs typeface="ＭＳ Ｐゴシック" pitchFamily="1" charset="-128"/>
            </a:endParaRPr>
          </a:p>
        </p:txBody>
      </p:sp>
      <p:sp>
        <p:nvSpPr>
          <p:cNvPr id="34884" name="Oval 70"/>
          <p:cNvSpPr>
            <a:spLocks noChangeArrowheads="1"/>
          </p:cNvSpPr>
          <p:nvPr/>
        </p:nvSpPr>
        <p:spPr bwMode="auto">
          <a:xfrm>
            <a:off x="4113213" y="1657350"/>
            <a:ext cx="136525" cy="98425"/>
          </a:xfrm>
          <a:prstGeom prst="ellipse">
            <a:avLst/>
          </a:prstGeom>
          <a:noFill/>
          <a:ln w="15875">
            <a:solidFill>
              <a:srgbClr val="FFDC79"/>
            </a:solidFill>
            <a:round/>
            <a:headEnd/>
            <a:tailEnd/>
          </a:ln>
        </p:spPr>
        <p:txBody>
          <a:bodyPr/>
          <a:lstStyle/>
          <a:p>
            <a:endParaRPr lang="fr-FR">
              <a:ea typeface="ＭＳ Ｐゴシック" pitchFamily="1" charset="-128"/>
              <a:cs typeface="ＭＳ Ｐゴシック" pitchFamily="1" charset="-128"/>
            </a:endParaRPr>
          </a:p>
        </p:txBody>
      </p:sp>
      <p:sp>
        <p:nvSpPr>
          <p:cNvPr id="34885" name="Oval 71"/>
          <p:cNvSpPr>
            <a:spLocks noChangeArrowheads="1"/>
          </p:cNvSpPr>
          <p:nvPr/>
        </p:nvSpPr>
        <p:spPr bwMode="auto">
          <a:xfrm>
            <a:off x="4116388" y="1660525"/>
            <a:ext cx="130175" cy="92075"/>
          </a:xfrm>
          <a:prstGeom prst="ellipse">
            <a:avLst/>
          </a:prstGeom>
          <a:noFill/>
          <a:ln w="15875">
            <a:solidFill>
              <a:srgbClr val="FFDD7F"/>
            </a:solidFill>
            <a:round/>
            <a:headEnd/>
            <a:tailEnd/>
          </a:ln>
        </p:spPr>
        <p:txBody>
          <a:bodyPr/>
          <a:lstStyle/>
          <a:p>
            <a:endParaRPr lang="fr-FR">
              <a:ea typeface="ＭＳ Ｐゴシック" pitchFamily="1" charset="-128"/>
              <a:cs typeface="ＭＳ Ｐゴシック" pitchFamily="1" charset="-128"/>
            </a:endParaRPr>
          </a:p>
        </p:txBody>
      </p:sp>
      <p:sp>
        <p:nvSpPr>
          <p:cNvPr id="34886" name="Oval 72"/>
          <p:cNvSpPr>
            <a:spLocks noChangeArrowheads="1"/>
          </p:cNvSpPr>
          <p:nvPr/>
        </p:nvSpPr>
        <p:spPr bwMode="auto">
          <a:xfrm>
            <a:off x="4119563" y="1660525"/>
            <a:ext cx="123825" cy="92075"/>
          </a:xfrm>
          <a:prstGeom prst="ellipse">
            <a:avLst/>
          </a:prstGeom>
          <a:noFill/>
          <a:ln w="15875">
            <a:solidFill>
              <a:srgbClr val="FFDF86"/>
            </a:solidFill>
            <a:round/>
            <a:headEnd/>
            <a:tailEnd/>
          </a:ln>
        </p:spPr>
        <p:txBody>
          <a:bodyPr/>
          <a:lstStyle/>
          <a:p>
            <a:endParaRPr lang="fr-FR">
              <a:ea typeface="ＭＳ Ｐゴシック" pitchFamily="1" charset="-128"/>
              <a:cs typeface="ＭＳ Ｐゴシック" pitchFamily="1" charset="-128"/>
            </a:endParaRPr>
          </a:p>
        </p:txBody>
      </p:sp>
      <p:sp>
        <p:nvSpPr>
          <p:cNvPr id="34887" name="Oval 73"/>
          <p:cNvSpPr>
            <a:spLocks noChangeArrowheads="1"/>
          </p:cNvSpPr>
          <p:nvPr/>
        </p:nvSpPr>
        <p:spPr bwMode="auto">
          <a:xfrm>
            <a:off x="4122738" y="1663700"/>
            <a:ext cx="119062" cy="85725"/>
          </a:xfrm>
          <a:prstGeom prst="ellipse">
            <a:avLst/>
          </a:prstGeom>
          <a:noFill/>
          <a:ln w="15875">
            <a:solidFill>
              <a:srgbClr val="FFE18C"/>
            </a:solidFill>
            <a:round/>
            <a:headEnd/>
            <a:tailEnd/>
          </a:ln>
        </p:spPr>
        <p:txBody>
          <a:bodyPr/>
          <a:lstStyle/>
          <a:p>
            <a:endParaRPr lang="fr-FR">
              <a:ea typeface="ＭＳ Ｐゴシック" pitchFamily="1" charset="-128"/>
              <a:cs typeface="ＭＳ Ｐゴシック" pitchFamily="1" charset="-128"/>
            </a:endParaRPr>
          </a:p>
        </p:txBody>
      </p:sp>
      <p:sp>
        <p:nvSpPr>
          <p:cNvPr id="34888" name="Oval 74"/>
          <p:cNvSpPr>
            <a:spLocks noChangeArrowheads="1"/>
          </p:cNvSpPr>
          <p:nvPr/>
        </p:nvSpPr>
        <p:spPr bwMode="auto">
          <a:xfrm>
            <a:off x="4125913" y="1666875"/>
            <a:ext cx="112712" cy="79375"/>
          </a:xfrm>
          <a:prstGeom prst="ellipse">
            <a:avLst/>
          </a:prstGeom>
          <a:noFill/>
          <a:ln w="15875">
            <a:solidFill>
              <a:srgbClr val="FFE293"/>
            </a:solidFill>
            <a:round/>
            <a:headEnd/>
            <a:tailEnd/>
          </a:ln>
        </p:spPr>
        <p:txBody>
          <a:bodyPr/>
          <a:lstStyle/>
          <a:p>
            <a:endParaRPr lang="fr-FR">
              <a:ea typeface="ＭＳ Ｐゴシック" pitchFamily="1" charset="-128"/>
              <a:cs typeface="ＭＳ Ｐゴシック" pitchFamily="1" charset="-128"/>
            </a:endParaRPr>
          </a:p>
        </p:txBody>
      </p:sp>
      <p:sp>
        <p:nvSpPr>
          <p:cNvPr id="34889" name="Oval 75"/>
          <p:cNvSpPr>
            <a:spLocks noChangeArrowheads="1"/>
          </p:cNvSpPr>
          <p:nvPr/>
        </p:nvSpPr>
        <p:spPr bwMode="auto">
          <a:xfrm>
            <a:off x="4127500" y="1666875"/>
            <a:ext cx="107950" cy="79375"/>
          </a:xfrm>
          <a:prstGeom prst="ellipse">
            <a:avLst/>
          </a:prstGeom>
          <a:noFill/>
          <a:ln w="15875">
            <a:solidFill>
              <a:srgbClr val="FFE499"/>
            </a:solidFill>
            <a:round/>
            <a:headEnd/>
            <a:tailEnd/>
          </a:ln>
        </p:spPr>
        <p:txBody>
          <a:bodyPr/>
          <a:lstStyle/>
          <a:p>
            <a:endParaRPr lang="fr-FR">
              <a:ea typeface="ＭＳ Ｐゴシック" pitchFamily="1" charset="-128"/>
              <a:cs typeface="ＭＳ Ｐゴシック" pitchFamily="1" charset="-128"/>
            </a:endParaRPr>
          </a:p>
        </p:txBody>
      </p:sp>
      <p:sp>
        <p:nvSpPr>
          <p:cNvPr id="34890" name="Oval 76"/>
          <p:cNvSpPr>
            <a:spLocks noChangeArrowheads="1"/>
          </p:cNvSpPr>
          <p:nvPr/>
        </p:nvSpPr>
        <p:spPr bwMode="auto">
          <a:xfrm>
            <a:off x="4130675" y="1670050"/>
            <a:ext cx="101600" cy="73025"/>
          </a:xfrm>
          <a:prstGeom prst="ellipse">
            <a:avLst/>
          </a:prstGeom>
          <a:noFill/>
          <a:ln w="15875">
            <a:solidFill>
              <a:srgbClr val="FFE69F"/>
            </a:solidFill>
            <a:round/>
            <a:headEnd/>
            <a:tailEnd/>
          </a:ln>
        </p:spPr>
        <p:txBody>
          <a:bodyPr/>
          <a:lstStyle/>
          <a:p>
            <a:endParaRPr lang="fr-FR">
              <a:ea typeface="ＭＳ Ｐゴシック" pitchFamily="1" charset="-128"/>
              <a:cs typeface="ＭＳ Ｐゴシック" pitchFamily="1" charset="-128"/>
            </a:endParaRPr>
          </a:p>
        </p:txBody>
      </p:sp>
      <p:sp>
        <p:nvSpPr>
          <p:cNvPr id="34891" name="Oval 77"/>
          <p:cNvSpPr>
            <a:spLocks noChangeArrowheads="1"/>
          </p:cNvSpPr>
          <p:nvPr/>
        </p:nvSpPr>
        <p:spPr bwMode="auto">
          <a:xfrm>
            <a:off x="4133850" y="1673225"/>
            <a:ext cx="95250" cy="66675"/>
          </a:xfrm>
          <a:prstGeom prst="ellipse">
            <a:avLst/>
          </a:prstGeom>
          <a:noFill/>
          <a:ln w="15875">
            <a:solidFill>
              <a:srgbClr val="FFE8A6"/>
            </a:solidFill>
            <a:round/>
            <a:headEnd/>
            <a:tailEnd/>
          </a:ln>
        </p:spPr>
        <p:txBody>
          <a:bodyPr/>
          <a:lstStyle/>
          <a:p>
            <a:endParaRPr lang="fr-FR">
              <a:ea typeface="ＭＳ Ｐゴシック" pitchFamily="1" charset="-128"/>
              <a:cs typeface="ＭＳ Ｐゴシック" pitchFamily="1" charset="-128"/>
            </a:endParaRPr>
          </a:p>
        </p:txBody>
      </p:sp>
      <p:sp>
        <p:nvSpPr>
          <p:cNvPr id="34892" name="Oval 78"/>
          <p:cNvSpPr>
            <a:spLocks noChangeArrowheads="1"/>
          </p:cNvSpPr>
          <p:nvPr/>
        </p:nvSpPr>
        <p:spPr bwMode="auto">
          <a:xfrm>
            <a:off x="4137025" y="1676400"/>
            <a:ext cx="88900" cy="60325"/>
          </a:xfrm>
          <a:prstGeom prst="ellipse">
            <a:avLst/>
          </a:prstGeom>
          <a:noFill/>
          <a:ln w="15875">
            <a:solidFill>
              <a:srgbClr val="FFE9AC"/>
            </a:solidFill>
            <a:round/>
            <a:headEnd/>
            <a:tailEnd/>
          </a:ln>
        </p:spPr>
        <p:txBody>
          <a:bodyPr/>
          <a:lstStyle/>
          <a:p>
            <a:endParaRPr lang="fr-FR">
              <a:ea typeface="ＭＳ Ｐゴシック" pitchFamily="1" charset="-128"/>
              <a:cs typeface="ＭＳ Ｐゴシック" pitchFamily="1" charset="-128"/>
            </a:endParaRPr>
          </a:p>
        </p:txBody>
      </p:sp>
      <p:sp>
        <p:nvSpPr>
          <p:cNvPr id="34893" name="Oval 79"/>
          <p:cNvSpPr>
            <a:spLocks noChangeArrowheads="1"/>
          </p:cNvSpPr>
          <p:nvPr/>
        </p:nvSpPr>
        <p:spPr bwMode="auto">
          <a:xfrm>
            <a:off x="4140200" y="1676400"/>
            <a:ext cx="82550" cy="60325"/>
          </a:xfrm>
          <a:prstGeom prst="ellipse">
            <a:avLst/>
          </a:prstGeom>
          <a:noFill/>
          <a:ln w="15875">
            <a:solidFill>
              <a:srgbClr val="FFEBB3"/>
            </a:solidFill>
            <a:round/>
            <a:headEnd/>
            <a:tailEnd/>
          </a:ln>
        </p:spPr>
        <p:txBody>
          <a:bodyPr/>
          <a:lstStyle/>
          <a:p>
            <a:endParaRPr lang="fr-FR">
              <a:ea typeface="ＭＳ Ｐゴシック" pitchFamily="1" charset="-128"/>
              <a:cs typeface="ＭＳ Ｐゴシック" pitchFamily="1" charset="-128"/>
            </a:endParaRPr>
          </a:p>
        </p:txBody>
      </p:sp>
      <p:sp>
        <p:nvSpPr>
          <p:cNvPr id="34894" name="Oval 80"/>
          <p:cNvSpPr>
            <a:spLocks noChangeArrowheads="1"/>
          </p:cNvSpPr>
          <p:nvPr/>
        </p:nvSpPr>
        <p:spPr bwMode="auto">
          <a:xfrm>
            <a:off x="4143375" y="1679575"/>
            <a:ext cx="76200" cy="53975"/>
          </a:xfrm>
          <a:prstGeom prst="ellipse">
            <a:avLst/>
          </a:prstGeom>
          <a:noFill/>
          <a:ln w="15875">
            <a:solidFill>
              <a:srgbClr val="FFEDB9"/>
            </a:solidFill>
            <a:round/>
            <a:headEnd/>
            <a:tailEnd/>
          </a:ln>
        </p:spPr>
        <p:txBody>
          <a:bodyPr/>
          <a:lstStyle/>
          <a:p>
            <a:endParaRPr lang="fr-FR">
              <a:ea typeface="ＭＳ Ｐゴシック" pitchFamily="1" charset="-128"/>
              <a:cs typeface="ＭＳ Ｐゴシック" pitchFamily="1" charset="-128"/>
            </a:endParaRPr>
          </a:p>
        </p:txBody>
      </p:sp>
      <p:sp>
        <p:nvSpPr>
          <p:cNvPr id="34895" name="Oval 81"/>
          <p:cNvSpPr>
            <a:spLocks noChangeArrowheads="1"/>
          </p:cNvSpPr>
          <p:nvPr/>
        </p:nvSpPr>
        <p:spPr bwMode="auto">
          <a:xfrm>
            <a:off x="4146550" y="1682750"/>
            <a:ext cx="69850" cy="47625"/>
          </a:xfrm>
          <a:prstGeom prst="ellipse">
            <a:avLst/>
          </a:prstGeom>
          <a:noFill/>
          <a:ln w="15875">
            <a:solidFill>
              <a:srgbClr val="FFEEBF"/>
            </a:solidFill>
            <a:round/>
            <a:headEnd/>
            <a:tailEnd/>
          </a:ln>
        </p:spPr>
        <p:txBody>
          <a:bodyPr/>
          <a:lstStyle/>
          <a:p>
            <a:endParaRPr lang="fr-FR">
              <a:ea typeface="ＭＳ Ｐゴシック" pitchFamily="1" charset="-128"/>
              <a:cs typeface="ＭＳ Ｐゴシック" pitchFamily="1" charset="-128"/>
            </a:endParaRPr>
          </a:p>
        </p:txBody>
      </p:sp>
      <p:sp>
        <p:nvSpPr>
          <p:cNvPr id="34896" name="Oval 82"/>
          <p:cNvSpPr>
            <a:spLocks noChangeArrowheads="1"/>
          </p:cNvSpPr>
          <p:nvPr/>
        </p:nvSpPr>
        <p:spPr bwMode="auto">
          <a:xfrm>
            <a:off x="4149725" y="1682750"/>
            <a:ext cx="63500" cy="47625"/>
          </a:xfrm>
          <a:prstGeom prst="ellipse">
            <a:avLst/>
          </a:prstGeom>
          <a:noFill/>
          <a:ln w="15875">
            <a:solidFill>
              <a:srgbClr val="FFF0C6"/>
            </a:solidFill>
            <a:round/>
            <a:headEnd/>
            <a:tailEnd/>
          </a:ln>
        </p:spPr>
        <p:txBody>
          <a:bodyPr/>
          <a:lstStyle/>
          <a:p>
            <a:endParaRPr lang="fr-FR">
              <a:ea typeface="ＭＳ Ｐゴシック" pitchFamily="1" charset="-128"/>
              <a:cs typeface="ＭＳ Ｐゴシック" pitchFamily="1" charset="-128"/>
            </a:endParaRPr>
          </a:p>
        </p:txBody>
      </p:sp>
      <p:sp>
        <p:nvSpPr>
          <p:cNvPr id="34897" name="Oval 83"/>
          <p:cNvSpPr>
            <a:spLocks noChangeArrowheads="1"/>
          </p:cNvSpPr>
          <p:nvPr/>
        </p:nvSpPr>
        <p:spPr bwMode="auto">
          <a:xfrm>
            <a:off x="4152900" y="1685925"/>
            <a:ext cx="57150" cy="41275"/>
          </a:xfrm>
          <a:prstGeom prst="ellipse">
            <a:avLst/>
          </a:prstGeom>
          <a:noFill/>
          <a:ln w="15875">
            <a:solidFill>
              <a:srgbClr val="FFF2CC"/>
            </a:solidFill>
            <a:round/>
            <a:headEnd/>
            <a:tailEnd/>
          </a:ln>
        </p:spPr>
        <p:txBody>
          <a:bodyPr/>
          <a:lstStyle/>
          <a:p>
            <a:endParaRPr lang="fr-FR">
              <a:ea typeface="ＭＳ Ｐゴシック" pitchFamily="1" charset="-128"/>
              <a:cs typeface="ＭＳ Ｐゴシック" pitchFamily="1" charset="-128"/>
            </a:endParaRPr>
          </a:p>
        </p:txBody>
      </p:sp>
      <p:sp>
        <p:nvSpPr>
          <p:cNvPr id="34898" name="Oval 84"/>
          <p:cNvSpPr>
            <a:spLocks noChangeArrowheads="1"/>
          </p:cNvSpPr>
          <p:nvPr/>
        </p:nvSpPr>
        <p:spPr bwMode="auto">
          <a:xfrm>
            <a:off x="4156075" y="1689100"/>
            <a:ext cx="50800" cy="36513"/>
          </a:xfrm>
          <a:prstGeom prst="ellipse">
            <a:avLst/>
          </a:prstGeom>
          <a:noFill/>
          <a:ln w="15875">
            <a:solidFill>
              <a:srgbClr val="FFF4D3"/>
            </a:solidFill>
            <a:round/>
            <a:headEnd/>
            <a:tailEnd/>
          </a:ln>
        </p:spPr>
        <p:txBody>
          <a:bodyPr/>
          <a:lstStyle/>
          <a:p>
            <a:endParaRPr lang="fr-FR">
              <a:ea typeface="ＭＳ Ｐゴシック" pitchFamily="1" charset="-128"/>
              <a:cs typeface="ＭＳ Ｐゴシック" pitchFamily="1" charset="-128"/>
            </a:endParaRPr>
          </a:p>
        </p:txBody>
      </p:sp>
      <p:sp>
        <p:nvSpPr>
          <p:cNvPr id="34899" name="Oval 85"/>
          <p:cNvSpPr>
            <a:spLocks noChangeArrowheads="1"/>
          </p:cNvSpPr>
          <p:nvPr/>
        </p:nvSpPr>
        <p:spPr bwMode="auto">
          <a:xfrm>
            <a:off x="4159250" y="1690688"/>
            <a:ext cx="44450" cy="31750"/>
          </a:xfrm>
          <a:prstGeom prst="ellipse">
            <a:avLst/>
          </a:prstGeom>
          <a:noFill/>
          <a:ln w="15875">
            <a:solidFill>
              <a:srgbClr val="FFF5D9"/>
            </a:solidFill>
            <a:round/>
            <a:headEnd/>
            <a:tailEnd/>
          </a:ln>
        </p:spPr>
        <p:txBody>
          <a:bodyPr/>
          <a:lstStyle/>
          <a:p>
            <a:endParaRPr lang="fr-FR">
              <a:ea typeface="ＭＳ Ｐゴシック" pitchFamily="1" charset="-128"/>
              <a:cs typeface="ＭＳ Ｐゴシック" pitchFamily="1" charset="-128"/>
            </a:endParaRPr>
          </a:p>
        </p:txBody>
      </p:sp>
      <p:sp>
        <p:nvSpPr>
          <p:cNvPr id="34900" name="Oval 86"/>
          <p:cNvSpPr>
            <a:spLocks noChangeArrowheads="1"/>
          </p:cNvSpPr>
          <p:nvPr/>
        </p:nvSpPr>
        <p:spPr bwMode="auto">
          <a:xfrm>
            <a:off x="4162425" y="1690688"/>
            <a:ext cx="39688" cy="31750"/>
          </a:xfrm>
          <a:prstGeom prst="ellipse">
            <a:avLst/>
          </a:prstGeom>
          <a:noFill/>
          <a:ln w="15875">
            <a:solidFill>
              <a:srgbClr val="FFF7DF"/>
            </a:solidFill>
            <a:round/>
            <a:headEnd/>
            <a:tailEnd/>
          </a:ln>
        </p:spPr>
        <p:txBody>
          <a:bodyPr/>
          <a:lstStyle/>
          <a:p>
            <a:endParaRPr lang="fr-FR">
              <a:ea typeface="ＭＳ Ｐゴシック" pitchFamily="1" charset="-128"/>
              <a:cs typeface="ＭＳ Ｐゴシック" pitchFamily="1" charset="-128"/>
            </a:endParaRPr>
          </a:p>
        </p:txBody>
      </p:sp>
      <p:sp>
        <p:nvSpPr>
          <p:cNvPr id="34901" name="Oval 87"/>
          <p:cNvSpPr>
            <a:spLocks noChangeArrowheads="1"/>
          </p:cNvSpPr>
          <p:nvPr/>
        </p:nvSpPr>
        <p:spPr bwMode="auto">
          <a:xfrm>
            <a:off x="4165600" y="1693863"/>
            <a:ext cx="33338" cy="25400"/>
          </a:xfrm>
          <a:prstGeom prst="ellipse">
            <a:avLst/>
          </a:prstGeom>
          <a:noFill/>
          <a:ln w="15875">
            <a:solidFill>
              <a:srgbClr val="FFF9E6"/>
            </a:solidFill>
            <a:round/>
            <a:headEnd/>
            <a:tailEnd/>
          </a:ln>
        </p:spPr>
        <p:txBody>
          <a:bodyPr/>
          <a:lstStyle/>
          <a:p>
            <a:endParaRPr lang="fr-FR">
              <a:ea typeface="ＭＳ Ｐゴシック" pitchFamily="1" charset="-128"/>
              <a:cs typeface="ＭＳ Ｐゴシック" pitchFamily="1" charset="-128"/>
            </a:endParaRPr>
          </a:p>
        </p:txBody>
      </p:sp>
      <p:sp>
        <p:nvSpPr>
          <p:cNvPr id="34902" name="Oval 88"/>
          <p:cNvSpPr>
            <a:spLocks noChangeArrowheads="1"/>
          </p:cNvSpPr>
          <p:nvPr/>
        </p:nvSpPr>
        <p:spPr bwMode="auto">
          <a:xfrm>
            <a:off x="4167188" y="1697038"/>
            <a:ext cx="28575" cy="19050"/>
          </a:xfrm>
          <a:prstGeom prst="ellipse">
            <a:avLst/>
          </a:prstGeom>
          <a:noFill/>
          <a:ln w="15875">
            <a:solidFill>
              <a:srgbClr val="FFFAEC"/>
            </a:solidFill>
            <a:round/>
            <a:headEnd/>
            <a:tailEnd/>
          </a:ln>
        </p:spPr>
        <p:txBody>
          <a:bodyPr/>
          <a:lstStyle/>
          <a:p>
            <a:endParaRPr lang="fr-FR">
              <a:ea typeface="ＭＳ Ｐゴシック" pitchFamily="1" charset="-128"/>
              <a:cs typeface="ＭＳ Ｐゴシック" pitchFamily="1" charset="-128"/>
            </a:endParaRPr>
          </a:p>
        </p:txBody>
      </p:sp>
      <p:sp>
        <p:nvSpPr>
          <p:cNvPr id="34903" name="Oval 89"/>
          <p:cNvSpPr>
            <a:spLocks noChangeArrowheads="1"/>
          </p:cNvSpPr>
          <p:nvPr/>
        </p:nvSpPr>
        <p:spPr bwMode="auto">
          <a:xfrm>
            <a:off x="4170363" y="1697038"/>
            <a:ext cx="22225" cy="19050"/>
          </a:xfrm>
          <a:prstGeom prst="ellipse">
            <a:avLst/>
          </a:prstGeom>
          <a:noFill/>
          <a:ln w="15875">
            <a:solidFill>
              <a:srgbClr val="FFFCF3"/>
            </a:solidFill>
            <a:round/>
            <a:headEnd/>
            <a:tailEnd/>
          </a:ln>
        </p:spPr>
        <p:txBody>
          <a:bodyPr/>
          <a:lstStyle/>
          <a:p>
            <a:endParaRPr lang="fr-FR">
              <a:ea typeface="ＭＳ Ｐゴシック" pitchFamily="1" charset="-128"/>
              <a:cs typeface="ＭＳ Ｐゴシック" pitchFamily="1" charset="-128"/>
            </a:endParaRPr>
          </a:p>
        </p:txBody>
      </p:sp>
      <p:sp>
        <p:nvSpPr>
          <p:cNvPr id="34904" name="Oval 90"/>
          <p:cNvSpPr>
            <a:spLocks noChangeArrowheads="1"/>
          </p:cNvSpPr>
          <p:nvPr/>
        </p:nvSpPr>
        <p:spPr bwMode="auto">
          <a:xfrm>
            <a:off x="4173538" y="1700213"/>
            <a:ext cx="15875" cy="12700"/>
          </a:xfrm>
          <a:prstGeom prst="ellipse">
            <a:avLst/>
          </a:prstGeom>
          <a:noFill/>
          <a:ln w="15875">
            <a:solidFill>
              <a:srgbClr val="FFFEF9"/>
            </a:solidFill>
            <a:round/>
            <a:headEnd/>
            <a:tailEnd/>
          </a:ln>
        </p:spPr>
        <p:txBody>
          <a:bodyPr/>
          <a:lstStyle/>
          <a:p>
            <a:endParaRPr lang="fr-FR">
              <a:ea typeface="ＭＳ Ｐゴシック" pitchFamily="1" charset="-128"/>
              <a:cs typeface="ＭＳ Ｐゴシック" pitchFamily="1" charset="-128"/>
            </a:endParaRPr>
          </a:p>
        </p:txBody>
      </p:sp>
      <p:sp>
        <p:nvSpPr>
          <p:cNvPr id="34905" name="Oval 91"/>
          <p:cNvSpPr>
            <a:spLocks noChangeArrowheads="1"/>
          </p:cNvSpPr>
          <p:nvPr/>
        </p:nvSpPr>
        <p:spPr bwMode="auto">
          <a:xfrm>
            <a:off x="4176713" y="1703388"/>
            <a:ext cx="9525" cy="6350"/>
          </a:xfrm>
          <a:prstGeom prst="ellipse">
            <a:avLst/>
          </a:prstGeom>
          <a:noFill/>
          <a:ln w="15875">
            <a:solidFill>
              <a:srgbClr val="FFFFFF"/>
            </a:solidFill>
            <a:round/>
            <a:headEnd/>
            <a:tailEnd/>
          </a:ln>
        </p:spPr>
        <p:txBody>
          <a:bodyPr/>
          <a:lstStyle/>
          <a:p>
            <a:endParaRPr lang="fr-FR">
              <a:ea typeface="ＭＳ Ｐゴシック" pitchFamily="1" charset="-128"/>
              <a:cs typeface="ＭＳ Ｐゴシック" pitchFamily="1" charset="-128"/>
            </a:endParaRPr>
          </a:p>
        </p:txBody>
      </p:sp>
      <p:sp>
        <p:nvSpPr>
          <p:cNvPr id="34906" name="Oval 92"/>
          <p:cNvSpPr>
            <a:spLocks noChangeArrowheads="1"/>
          </p:cNvSpPr>
          <p:nvPr/>
        </p:nvSpPr>
        <p:spPr bwMode="auto">
          <a:xfrm>
            <a:off x="4054475" y="1617663"/>
            <a:ext cx="254000" cy="177800"/>
          </a:xfrm>
          <a:prstGeom prst="ellipse">
            <a:avLst/>
          </a:prstGeom>
          <a:noFill/>
          <a:ln w="3175">
            <a:solidFill>
              <a:srgbClr val="2F12D5"/>
            </a:solidFill>
            <a:round/>
            <a:headEnd/>
            <a:tailEnd/>
          </a:ln>
        </p:spPr>
        <p:txBody>
          <a:bodyPr/>
          <a:lstStyle/>
          <a:p>
            <a:endParaRPr lang="fr-FR">
              <a:ea typeface="ＭＳ Ｐゴシック" pitchFamily="1" charset="-128"/>
              <a:cs typeface="ＭＳ Ｐゴシック" pitchFamily="1" charset="-128"/>
            </a:endParaRPr>
          </a:p>
        </p:txBody>
      </p:sp>
      <p:sp>
        <p:nvSpPr>
          <p:cNvPr id="34907" name="Rectangle 93"/>
          <p:cNvSpPr>
            <a:spLocks noChangeArrowheads="1"/>
          </p:cNvSpPr>
          <p:nvPr/>
        </p:nvSpPr>
        <p:spPr bwMode="auto">
          <a:xfrm>
            <a:off x="4241800" y="1273175"/>
            <a:ext cx="1588" cy="3175"/>
          </a:xfrm>
          <a:prstGeom prst="rect">
            <a:avLst/>
          </a:prstGeom>
          <a:solidFill>
            <a:srgbClr val="2F12D5"/>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4908" name="Oval 94"/>
          <p:cNvSpPr>
            <a:spLocks noChangeArrowheads="1"/>
          </p:cNvSpPr>
          <p:nvPr/>
        </p:nvSpPr>
        <p:spPr bwMode="auto">
          <a:xfrm>
            <a:off x="4243388" y="1441450"/>
            <a:ext cx="141287" cy="136525"/>
          </a:xfrm>
          <a:prstGeom prst="ellipse">
            <a:avLst/>
          </a:prstGeom>
          <a:noFill/>
          <a:ln w="15875">
            <a:solidFill>
              <a:srgbClr val="FFBB00"/>
            </a:solidFill>
            <a:round/>
            <a:headEnd/>
            <a:tailEnd/>
          </a:ln>
        </p:spPr>
        <p:txBody>
          <a:bodyPr/>
          <a:lstStyle/>
          <a:p>
            <a:endParaRPr lang="fr-FR">
              <a:ea typeface="ＭＳ Ｐゴシック" pitchFamily="1" charset="-128"/>
              <a:cs typeface="ＭＳ Ｐゴシック" pitchFamily="1" charset="-128"/>
            </a:endParaRPr>
          </a:p>
        </p:txBody>
      </p:sp>
      <p:sp>
        <p:nvSpPr>
          <p:cNvPr id="34909" name="Oval 95"/>
          <p:cNvSpPr>
            <a:spLocks noChangeArrowheads="1"/>
          </p:cNvSpPr>
          <p:nvPr/>
        </p:nvSpPr>
        <p:spPr bwMode="auto">
          <a:xfrm>
            <a:off x="4246563" y="1441450"/>
            <a:ext cx="134937" cy="133350"/>
          </a:xfrm>
          <a:prstGeom prst="ellipse">
            <a:avLst/>
          </a:prstGeom>
          <a:noFill/>
          <a:ln w="15875">
            <a:solidFill>
              <a:srgbClr val="FFBE0B"/>
            </a:solidFill>
            <a:round/>
            <a:headEnd/>
            <a:tailEnd/>
          </a:ln>
        </p:spPr>
        <p:txBody>
          <a:bodyPr/>
          <a:lstStyle/>
          <a:p>
            <a:endParaRPr lang="fr-FR">
              <a:ea typeface="ＭＳ Ｐゴシック" pitchFamily="1" charset="-128"/>
              <a:cs typeface="ＭＳ Ｐゴシック" pitchFamily="1" charset="-128"/>
            </a:endParaRPr>
          </a:p>
        </p:txBody>
      </p:sp>
      <p:sp>
        <p:nvSpPr>
          <p:cNvPr id="34910" name="Oval 96"/>
          <p:cNvSpPr>
            <a:spLocks noChangeArrowheads="1"/>
          </p:cNvSpPr>
          <p:nvPr/>
        </p:nvSpPr>
        <p:spPr bwMode="auto">
          <a:xfrm>
            <a:off x="4249738" y="1444625"/>
            <a:ext cx="128587" cy="128588"/>
          </a:xfrm>
          <a:prstGeom prst="ellipse">
            <a:avLst/>
          </a:prstGeom>
          <a:noFill/>
          <a:ln w="15875">
            <a:solidFill>
              <a:srgbClr val="FFC117"/>
            </a:solidFill>
            <a:round/>
            <a:headEnd/>
            <a:tailEnd/>
          </a:ln>
        </p:spPr>
        <p:txBody>
          <a:bodyPr/>
          <a:lstStyle/>
          <a:p>
            <a:endParaRPr lang="fr-FR">
              <a:ea typeface="ＭＳ Ｐゴシック" pitchFamily="1" charset="-128"/>
              <a:cs typeface="ＭＳ Ｐゴシック" pitchFamily="1" charset="-128"/>
            </a:endParaRPr>
          </a:p>
        </p:txBody>
      </p:sp>
      <p:sp>
        <p:nvSpPr>
          <p:cNvPr id="34911" name="Oval 97"/>
          <p:cNvSpPr>
            <a:spLocks noChangeArrowheads="1"/>
          </p:cNvSpPr>
          <p:nvPr/>
        </p:nvSpPr>
        <p:spPr bwMode="auto">
          <a:xfrm>
            <a:off x="4252913" y="1447800"/>
            <a:ext cx="122237" cy="122238"/>
          </a:xfrm>
          <a:prstGeom prst="ellipse">
            <a:avLst/>
          </a:prstGeom>
          <a:noFill/>
          <a:ln w="15875">
            <a:solidFill>
              <a:srgbClr val="FFC422"/>
            </a:solidFill>
            <a:round/>
            <a:headEnd/>
            <a:tailEnd/>
          </a:ln>
        </p:spPr>
        <p:txBody>
          <a:bodyPr/>
          <a:lstStyle/>
          <a:p>
            <a:endParaRPr lang="fr-FR">
              <a:ea typeface="ＭＳ Ｐゴシック" pitchFamily="1" charset="-128"/>
              <a:cs typeface="ＭＳ Ｐゴシック" pitchFamily="1" charset="-128"/>
            </a:endParaRPr>
          </a:p>
        </p:txBody>
      </p:sp>
      <p:sp>
        <p:nvSpPr>
          <p:cNvPr id="34912" name="Oval 98"/>
          <p:cNvSpPr>
            <a:spLocks noChangeArrowheads="1"/>
          </p:cNvSpPr>
          <p:nvPr/>
        </p:nvSpPr>
        <p:spPr bwMode="auto">
          <a:xfrm>
            <a:off x="4256088" y="1450975"/>
            <a:ext cx="115887" cy="115888"/>
          </a:xfrm>
          <a:prstGeom prst="ellipse">
            <a:avLst/>
          </a:prstGeom>
          <a:noFill/>
          <a:ln w="15875">
            <a:solidFill>
              <a:srgbClr val="FFC72E"/>
            </a:solidFill>
            <a:round/>
            <a:headEnd/>
            <a:tailEnd/>
          </a:ln>
        </p:spPr>
        <p:txBody>
          <a:bodyPr/>
          <a:lstStyle/>
          <a:p>
            <a:endParaRPr lang="fr-FR">
              <a:ea typeface="ＭＳ Ｐゴシック" pitchFamily="1" charset="-128"/>
              <a:cs typeface="ＭＳ Ｐゴシック" pitchFamily="1" charset="-128"/>
            </a:endParaRPr>
          </a:p>
        </p:txBody>
      </p:sp>
      <p:sp>
        <p:nvSpPr>
          <p:cNvPr id="34913" name="Oval 99"/>
          <p:cNvSpPr>
            <a:spLocks noChangeArrowheads="1"/>
          </p:cNvSpPr>
          <p:nvPr/>
        </p:nvSpPr>
        <p:spPr bwMode="auto">
          <a:xfrm>
            <a:off x="4259263" y="1454150"/>
            <a:ext cx="109537" cy="109538"/>
          </a:xfrm>
          <a:prstGeom prst="ellipse">
            <a:avLst/>
          </a:prstGeom>
          <a:noFill/>
          <a:ln w="15875">
            <a:solidFill>
              <a:srgbClr val="FFCB3A"/>
            </a:solidFill>
            <a:round/>
            <a:headEnd/>
            <a:tailEnd/>
          </a:ln>
        </p:spPr>
        <p:txBody>
          <a:bodyPr/>
          <a:lstStyle/>
          <a:p>
            <a:endParaRPr lang="fr-FR">
              <a:ea typeface="ＭＳ Ｐゴシック" pitchFamily="1" charset="-128"/>
              <a:cs typeface="ＭＳ Ｐゴシック" pitchFamily="1" charset="-128"/>
            </a:endParaRPr>
          </a:p>
        </p:txBody>
      </p:sp>
      <p:sp>
        <p:nvSpPr>
          <p:cNvPr id="34914" name="Oval 100"/>
          <p:cNvSpPr>
            <a:spLocks noChangeArrowheads="1"/>
          </p:cNvSpPr>
          <p:nvPr/>
        </p:nvSpPr>
        <p:spPr bwMode="auto">
          <a:xfrm>
            <a:off x="4262438" y="1457325"/>
            <a:ext cx="103187" cy="103188"/>
          </a:xfrm>
          <a:prstGeom prst="ellipse">
            <a:avLst/>
          </a:prstGeom>
          <a:noFill/>
          <a:ln w="15875">
            <a:solidFill>
              <a:srgbClr val="FFCE45"/>
            </a:solidFill>
            <a:round/>
            <a:headEnd/>
            <a:tailEnd/>
          </a:ln>
        </p:spPr>
        <p:txBody>
          <a:bodyPr/>
          <a:lstStyle/>
          <a:p>
            <a:endParaRPr lang="fr-FR">
              <a:ea typeface="ＭＳ Ｐゴシック" pitchFamily="1" charset="-128"/>
              <a:cs typeface="ＭＳ Ｐゴシック" pitchFamily="1" charset="-128"/>
            </a:endParaRPr>
          </a:p>
        </p:txBody>
      </p:sp>
      <p:sp>
        <p:nvSpPr>
          <p:cNvPr id="34915" name="Oval 101"/>
          <p:cNvSpPr>
            <a:spLocks noChangeArrowheads="1"/>
          </p:cNvSpPr>
          <p:nvPr/>
        </p:nvSpPr>
        <p:spPr bwMode="auto">
          <a:xfrm>
            <a:off x="4265613" y="1460500"/>
            <a:ext cx="96837" cy="96838"/>
          </a:xfrm>
          <a:prstGeom prst="ellipse">
            <a:avLst/>
          </a:prstGeom>
          <a:noFill/>
          <a:ln w="15875">
            <a:solidFill>
              <a:srgbClr val="FFD151"/>
            </a:solidFill>
            <a:round/>
            <a:headEnd/>
            <a:tailEnd/>
          </a:ln>
        </p:spPr>
        <p:txBody>
          <a:bodyPr/>
          <a:lstStyle/>
          <a:p>
            <a:endParaRPr lang="fr-FR">
              <a:ea typeface="ＭＳ Ｐゴシック" pitchFamily="1" charset="-128"/>
              <a:cs typeface="ＭＳ Ｐゴシック" pitchFamily="1" charset="-128"/>
            </a:endParaRPr>
          </a:p>
        </p:txBody>
      </p:sp>
      <p:sp>
        <p:nvSpPr>
          <p:cNvPr id="34916" name="Oval 102"/>
          <p:cNvSpPr>
            <a:spLocks noChangeArrowheads="1"/>
          </p:cNvSpPr>
          <p:nvPr/>
        </p:nvSpPr>
        <p:spPr bwMode="auto">
          <a:xfrm>
            <a:off x="4268788" y="1462088"/>
            <a:ext cx="90487" cy="92075"/>
          </a:xfrm>
          <a:prstGeom prst="ellipse">
            <a:avLst/>
          </a:prstGeom>
          <a:noFill/>
          <a:ln w="15875">
            <a:solidFill>
              <a:srgbClr val="FFD45D"/>
            </a:solidFill>
            <a:round/>
            <a:headEnd/>
            <a:tailEnd/>
          </a:ln>
        </p:spPr>
        <p:txBody>
          <a:bodyPr/>
          <a:lstStyle/>
          <a:p>
            <a:endParaRPr lang="fr-FR">
              <a:ea typeface="ＭＳ Ｐゴシック" pitchFamily="1" charset="-128"/>
              <a:cs typeface="ＭＳ Ｐゴシック" pitchFamily="1" charset="-128"/>
            </a:endParaRPr>
          </a:p>
        </p:txBody>
      </p:sp>
      <p:sp>
        <p:nvSpPr>
          <p:cNvPr id="34917" name="Oval 103"/>
          <p:cNvSpPr>
            <a:spLocks noChangeArrowheads="1"/>
          </p:cNvSpPr>
          <p:nvPr/>
        </p:nvSpPr>
        <p:spPr bwMode="auto">
          <a:xfrm>
            <a:off x="4271963" y="1465263"/>
            <a:ext cx="85725" cy="85725"/>
          </a:xfrm>
          <a:prstGeom prst="ellipse">
            <a:avLst/>
          </a:prstGeom>
          <a:noFill/>
          <a:ln w="15875">
            <a:solidFill>
              <a:srgbClr val="FFD768"/>
            </a:solidFill>
            <a:round/>
            <a:headEnd/>
            <a:tailEnd/>
          </a:ln>
        </p:spPr>
        <p:txBody>
          <a:bodyPr/>
          <a:lstStyle/>
          <a:p>
            <a:endParaRPr lang="fr-FR">
              <a:ea typeface="ＭＳ Ｐゴシック" pitchFamily="1" charset="-128"/>
              <a:cs typeface="ＭＳ Ｐゴシック" pitchFamily="1" charset="-128"/>
            </a:endParaRPr>
          </a:p>
        </p:txBody>
      </p:sp>
      <p:sp>
        <p:nvSpPr>
          <p:cNvPr id="34918" name="Oval 104"/>
          <p:cNvSpPr>
            <a:spLocks noChangeArrowheads="1"/>
          </p:cNvSpPr>
          <p:nvPr/>
        </p:nvSpPr>
        <p:spPr bwMode="auto">
          <a:xfrm>
            <a:off x="4275138" y="1468438"/>
            <a:ext cx="79375" cy="79375"/>
          </a:xfrm>
          <a:prstGeom prst="ellipse">
            <a:avLst/>
          </a:prstGeom>
          <a:noFill/>
          <a:ln w="15875">
            <a:solidFill>
              <a:srgbClr val="FFDA74"/>
            </a:solidFill>
            <a:round/>
            <a:headEnd/>
            <a:tailEnd/>
          </a:ln>
        </p:spPr>
        <p:txBody>
          <a:bodyPr/>
          <a:lstStyle/>
          <a:p>
            <a:endParaRPr lang="fr-FR">
              <a:ea typeface="ＭＳ Ｐゴシック" pitchFamily="1" charset="-128"/>
              <a:cs typeface="ＭＳ Ｐゴシック" pitchFamily="1" charset="-128"/>
            </a:endParaRPr>
          </a:p>
        </p:txBody>
      </p:sp>
      <p:sp>
        <p:nvSpPr>
          <p:cNvPr id="34919" name="Oval 105"/>
          <p:cNvSpPr>
            <a:spLocks noChangeArrowheads="1"/>
          </p:cNvSpPr>
          <p:nvPr/>
        </p:nvSpPr>
        <p:spPr bwMode="auto">
          <a:xfrm>
            <a:off x="4278313" y="1471613"/>
            <a:ext cx="73025" cy="73025"/>
          </a:xfrm>
          <a:prstGeom prst="ellipse">
            <a:avLst/>
          </a:prstGeom>
          <a:noFill/>
          <a:ln w="15875">
            <a:solidFill>
              <a:srgbClr val="FFDD7F"/>
            </a:solidFill>
            <a:round/>
            <a:headEnd/>
            <a:tailEnd/>
          </a:ln>
        </p:spPr>
        <p:txBody>
          <a:bodyPr/>
          <a:lstStyle/>
          <a:p>
            <a:endParaRPr lang="fr-FR">
              <a:ea typeface="ＭＳ Ｐゴシック" pitchFamily="1" charset="-128"/>
              <a:cs typeface="ＭＳ Ｐゴシック" pitchFamily="1" charset="-128"/>
            </a:endParaRPr>
          </a:p>
        </p:txBody>
      </p:sp>
      <p:sp>
        <p:nvSpPr>
          <p:cNvPr id="34920" name="Oval 106"/>
          <p:cNvSpPr>
            <a:spLocks noChangeArrowheads="1"/>
          </p:cNvSpPr>
          <p:nvPr/>
        </p:nvSpPr>
        <p:spPr bwMode="auto">
          <a:xfrm>
            <a:off x="4281488" y="1474788"/>
            <a:ext cx="66675" cy="66675"/>
          </a:xfrm>
          <a:prstGeom prst="ellipse">
            <a:avLst/>
          </a:prstGeom>
          <a:noFill/>
          <a:ln w="15875">
            <a:solidFill>
              <a:srgbClr val="FFE08B"/>
            </a:solidFill>
            <a:round/>
            <a:headEnd/>
            <a:tailEnd/>
          </a:ln>
        </p:spPr>
        <p:txBody>
          <a:bodyPr/>
          <a:lstStyle/>
          <a:p>
            <a:endParaRPr lang="fr-FR">
              <a:ea typeface="ＭＳ Ｐゴシック" pitchFamily="1" charset="-128"/>
              <a:cs typeface="ＭＳ Ｐゴシック" pitchFamily="1" charset="-128"/>
            </a:endParaRPr>
          </a:p>
        </p:txBody>
      </p:sp>
      <p:sp>
        <p:nvSpPr>
          <p:cNvPr id="34921" name="Oval 107"/>
          <p:cNvSpPr>
            <a:spLocks noChangeArrowheads="1"/>
          </p:cNvSpPr>
          <p:nvPr/>
        </p:nvSpPr>
        <p:spPr bwMode="auto">
          <a:xfrm>
            <a:off x="4283075" y="1477963"/>
            <a:ext cx="61913" cy="60325"/>
          </a:xfrm>
          <a:prstGeom prst="ellipse">
            <a:avLst/>
          </a:prstGeom>
          <a:noFill/>
          <a:ln w="15875">
            <a:solidFill>
              <a:srgbClr val="FFE397"/>
            </a:solidFill>
            <a:round/>
            <a:headEnd/>
            <a:tailEnd/>
          </a:ln>
        </p:spPr>
        <p:txBody>
          <a:bodyPr/>
          <a:lstStyle/>
          <a:p>
            <a:endParaRPr lang="fr-FR">
              <a:ea typeface="ＭＳ Ｐゴシック" pitchFamily="1" charset="-128"/>
              <a:cs typeface="ＭＳ Ｐゴシック" pitchFamily="1" charset="-128"/>
            </a:endParaRPr>
          </a:p>
        </p:txBody>
      </p:sp>
      <p:sp>
        <p:nvSpPr>
          <p:cNvPr id="34922" name="Oval 108"/>
          <p:cNvSpPr>
            <a:spLocks noChangeArrowheads="1"/>
          </p:cNvSpPr>
          <p:nvPr/>
        </p:nvSpPr>
        <p:spPr bwMode="auto">
          <a:xfrm>
            <a:off x="4286250" y="1481138"/>
            <a:ext cx="55563" cy="55562"/>
          </a:xfrm>
          <a:prstGeom prst="ellipse">
            <a:avLst/>
          </a:prstGeom>
          <a:noFill/>
          <a:ln w="15875">
            <a:solidFill>
              <a:srgbClr val="FFE7A2"/>
            </a:solidFill>
            <a:round/>
            <a:headEnd/>
            <a:tailEnd/>
          </a:ln>
        </p:spPr>
        <p:txBody>
          <a:bodyPr/>
          <a:lstStyle/>
          <a:p>
            <a:endParaRPr lang="fr-FR">
              <a:ea typeface="ＭＳ Ｐゴシック" pitchFamily="1" charset="-128"/>
              <a:cs typeface="ＭＳ Ｐゴシック" pitchFamily="1" charset="-128"/>
            </a:endParaRPr>
          </a:p>
        </p:txBody>
      </p:sp>
      <p:sp>
        <p:nvSpPr>
          <p:cNvPr id="34923" name="Oval 109"/>
          <p:cNvSpPr>
            <a:spLocks noChangeArrowheads="1"/>
          </p:cNvSpPr>
          <p:nvPr/>
        </p:nvSpPr>
        <p:spPr bwMode="auto">
          <a:xfrm>
            <a:off x="4289425" y="1484313"/>
            <a:ext cx="49213" cy="49212"/>
          </a:xfrm>
          <a:prstGeom prst="ellipse">
            <a:avLst/>
          </a:prstGeom>
          <a:noFill/>
          <a:ln w="15875">
            <a:solidFill>
              <a:srgbClr val="FFEAAE"/>
            </a:solidFill>
            <a:round/>
            <a:headEnd/>
            <a:tailEnd/>
          </a:ln>
        </p:spPr>
        <p:txBody>
          <a:bodyPr/>
          <a:lstStyle/>
          <a:p>
            <a:endParaRPr lang="fr-FR">
              <a:ea typeface="ＭＳ Ｐゴシック" pitchFamily="1" charset="-128"/>
              <a:cs typeface="ＭＳ Ｐゴシック" pitchFamily="1" charset="-128"/>
            </a:endParaRPr>
          </a:p>
        </p:txBody>
      </p:sp>
      <p:sp>
        <p:nvSpPr>
          <p:cNvPr id="34924" name="Oval 110"/>
          <p:cNvSpPr>
            <a:spLocks noChangeArrowheads="1"/>
          </p:cNvSpPr>
          <p:nvPr/>
        </p:nvSpPr>
        <p:spPr bwMode="auto">
          <a:xfrm>
            <a:off x="4292600" y="1487488"/>
            <a:ext cx="42863" cy="42862"/>
          </a:xfrm>
          <a:prstGeom prst="ellipse">
            <a:avLst/>
          </a:prstGeom>
          <a:noFill/>
          <a:ln w="15875">
            <a:solidFill>
              <a:srgbClr val="FFEDBA"/>
            </a:solidFill>
            <a:round/>
            <a:headEnd/>
            <a:tailEnd/>
          </a:ln>
        </p:spPr>
        <p:txBody>
          <a:bodyPr/>
          <a:lstStyle/>
          <a:p>
            <a:endParaRPr lang="fr-FR">
              <a:ea typeface="ＭＳ Ｐゴシック" pitchFamily="1" charset="-128"/>
              <a:cs typeface="ＭＳ Ｐゴシック" pitchFamily="1" charset="-128"/>
            </a:endParaRPr>
          </a:p>
        </p:txBody>
      </p:sp>
      <p:sp>
        <p:nvSpPr>
          <p:cNvPr id="34925" name="Oval 111"/>
          <p:cNvSpPr>
            <a:spLocks noChangeArrowheads="1"/>
          </p:cNvSpPr>
          <p:nvPr/>
        </p:nvSpPr>
        <p:spPr bwMode="auto">
          <a:xfrm>
            <a:off x="4295775" y="1490663"/>
            <a:ext cx="36513" cy="36512"/>
          </a:xfrm>
          <a:prstGeom prst="ellipse">
            <a:avLst/>
          </a:prstGeom>
          <a:noFill/>
          <a:ln w="15875">
            <a:solidFill>
              <a:srgbClr val="FFF0C5"/>
            </a:solidFill>
            <a:round/>
            <a:headEnd/>
            <a:tailEnd/>
          </a:ln>
        </p:spPr>
        <p:txBody>
          <a:bodyPr/>
          <a:lstStyle/>
          <a:p>
            <a:endParaRPr lang="fr-FR">
              <a:ea typeface="ＭＳ Ｐゴシック" pitchFamily="1" charset="-128"/>
              <a:cs typeface="ＭＳ Ｐゴシック" pitchFamily="1" charset="-128"/>
            </a:endParaRPr>
          </a:p>
        </p:txBody>
      </p:sp>
      <p:sp>
        <p:nvSpPr>
          <p:cNvPr id="34926" name="Oval 112"/>
          <p:cNvSpPr>
            <a:spLocks noChangeArrowheads="1"/>
          </p:cNvSpPr>
          <p:nvPr/>
        </p:nvSpPr>
        <p:spPr bwMode="auto">
          <a:xfrm>
            <a:off x="4298950" y="1493838"/>
            <a:ext cx="30163" cy="30162"/>
          </a:xfrm>
          <a:prstGeom prst="ellipse">
            <a:avLst/>
          </a:prstGeom>
          <a:noFill/>
          <a:ln w="15875">
            <a:solidFill>
              <a:srgbClr val="FFF3D1"/>
            </a:solidFill>
            <a:round/>
            <a:headEnd/>
            <a:tailEnd/>
          </a:ln>
        </p:spPr>
        <p:txBody>
          <a:bodyPr/>
          <a:lstStyle/>
          <a:p>
            <a:endParaRPr lang="fr-FR">
              <a:ea typeface="ＭＳ Ｐゴシック" pitchFamily="1" charset="-128"/>
              <a:cs typeface="ＭＳ Ｐゴシック" pitchFamily="1" charset="-128"/>
            </a:endParaRPr>
          </a:p>
        </p:txBody>
      </p:sp>
      <p:sp>
        <p:nvSpPr>
          <p:cNvPr id="34927" name="Oval 113"/>
          <p:cNvSpPr>
            <a:spLocks noChangeArrowheads="1"/>
          </p:cNvSpPr>
          <p:nvPr/>
        </p:nvSpPr>
        <p:spPr bwMode="auto">
          <a:xfrm>
            <a:off x="4302125" y="1497013"/>
            <a:ext cx="23813" cy="23812"/>
          </a:xfrm>
          <a:prstGeom prst="ellipse">
            <a:avLst/>
          </a:prstGeom>
          <a:noFill/>
          <a:ln w="15875">
            <a:solidFill>
              <a:srgbClr val="FFF6DD"/>
            </a:solidFill>
            <a:round/>
            <a:headEnd/>
            <a:tailEnd/>
          </a:ln>
        </p:spPr>
        <p:txBody>
          <a:bodyPr/>
          <a:lstStyle/>
          <a:p>
            <a:endParaRPr lang="fr-FR">
              <a:ea typeface="ＭＳ Ｐゴシック" pitchFamily="1" charset="-128"/>
              <a:cs typeface="ＭＳ Ｐゴシック" pitchFamily="1" charset="-128"/>
            </a:endParaRPr>
          </a:p>
        </p:txBody>
      </p:sp>
      <p:sp>
        <p:nvSpPr>
          <p:cNvPr id="34928" name="Oval 114"/>
          <p:cNvSpPr>
            <a:spLocks noChangeArrowheads="1"/>
          </p:cNvSpPr>
          <p:nvPr/>
        </p:nvSpPr>
        <p:spPr bwMode="auto">
          <a:xfrm>
            <a:off x="4305300" y="1498600"/>
            <a:ext cx="17463" cy="19050"/>
          </a:xfrm>
          <a:prstGeom prst="ellipse">
            <a:avLst/>
          </a:prstGeom>
          <a:noFill/>
          <a:ln w="15875">
            <a:solidFill>
              <a:srgbClr val="FFF9E8"/>
            </a:solidFill>
            <a:round/>
            <a:headEnd/>
            <a:tailEnd/>
          </a:ln>
        </p:spPr>
        <p:txBody>
          <a:bodyPr/>
          <a:lstStyle/>
          <a:p>
            <a:endParaRPr lang="fr-FR">
              <a:ea typeface="ＭＳ Ｐゴシック" pitchFamily="1" charset="-128"/>
              <a:cs typeface="ＭＳ Ｐゴシック" pitchFamily="1" charset="-128"/>
            </a:endParaRPr>
          </a:p>
        </p:txBody>
      </p:sp>
      <p:sp>
        <p:nvSpPr>
          <p:cNvPr id="34929" name="Oval 115"/>
          <p:cNvSpPr>
            <a:spLocks noChangeArrowheads="1"/>
          </p:cNvSpPr>
          <p:nvPr/>
        </p:nvSpPr>
        <p:spPr bwMode="auto">
          <a:xfrm>
            <a:off x="4308475" y="1501775"/>
            <a:ext cx="11113" cy="12700"/>
          </a:xfrm>
          <a:prstGeom prst="ellipse">
            <a:avLst/>
          </a:prstGeom>
          <a:noFill/>
          <a:ln w="15875">
            <a:solidFill>
              <a:srgbClr val="FFFCF4"/>
            </a:solidFill>
            <a:round/>
            <a:headEnd/>
            <a:tailEnd/>
          </a:ln>
        </p:spPr>
        <p:txBody>
          <a:bodyPr/>
          <a:lstStyle/>
          <a:p>
            <a:endParaRPr lang="fr-FR">
              <a:ea typeface="ＭＳ Ｐゴシック" pitchFamily="1" charset="-128"/>
              <a:cs typeface="ＭＳ Ｐゴシック" pitchFamily="1" charset="-128"/>
            </a:endParaRPr>
          </a:p>
        </p:txBody>
      </p:sp>
      <p:sp>
        <p:nvSpPr>
          <p:cNvPr id="34930" name="Oval 116"/>
          <p:cNvSpPr>
            <a:spLocks noChangeArrowheads="1"/>
          </p:cNvSpPr>
          <p:nvPr/>
        </p:nvSpPr>
        <p:spPr bwMode="auto">
          <a:xfrm>
            <a:off x="4311650" y="1504950"/>
            <a:ext cx="6350" cy="6350"/>
          </a:xfrm>
          <a:prstGeom prst="ellipse">
            <a:avLst/>
          </a:prstGeom>
          <a:noFill/>
          <a:ln w="15875">
            <a:solidFill>
              <a:srgbClr val="FFFFFF"/>
            </a:solidFill>
            <a:round/>
            <a:headEnd/>
            <a:tailEnd/>
          </a:ln>
        </p:spPr>
        <p:txBody>
          <a:bodyPr/>
          <a:lstStyle/>
          <a:p>
            <a:endParaRPr lang="fr-FR">
              <a:ea typeface="ＭＳ Ｐゴシック" pitchFamily="1" charset="-128"/>
              <a:cs typeface="ＭＳ Ｐゴシック" pitchFamily="1" charset="-128"/>
            </a:endParaRPr>
          </a:p>
        </p:txBody>
      </p:sp>
      <p:sp>
        <p:nvSpPr>
          <p:cNvPr id="34931" name="Oval 117"/>
          <p:cNvSpPr>
            <a:spLocks noChangeArrowheads="1"/>
          </p:cNvSpPr>
          <p:nvPr/>
        </p:nvSpPr>
        <p:spPr bwMode="auto">
          <a:xfrm>
            <a:off x="4243388" y="1441450"/>
            <a:ext cx="141287" cy="136525"/>
          </a:xfrm>
          <a:prstGeom prst="ellipse">
            <a:avLst/>
          </a:prstGeom>
          <a:noFill/>
          <a:ln w="3175">
            <a:solidFill>
              <a:srgbClr val="2F12D5"/>
            </a:solidFill>
            <a:round/>
            <a:headEnd/>
            <a:tailEnd/>
          </a:ln>
        </p:spPr>
        <p:txBody>
          <a:bodyPr/>
          <a:lstStyle/>
          <a:p>
            <a:endParaRPr lang="fr-FR">
              <a:ea typeface="ＭＳ Ｐゴシック" pitchFamily="1" charset="-128"/>
              <a:cs typeface="ＭＳ Ｐゴシック" pitchFamily="1" charset="-128"/>
            </a:endParaRPr>
          </a:p>
        </p:txBody>
      </p:sp>
      <p:sp>
        <p:nvSpPr>
          <p:cNvPr id="34932" name="Rectangle 118"/>
          <p:cNvSpPr>
            <a:spLocks noChangeArrowheads="1"/>
          </p:cNvSpPr>
          <p:nvPr/>
        </p:nvSpPr>
        <p:spPr bwMode="auto">
          <a:xfrm>
            <a:off x="1293813" y="1260475"/>
            <a:ext cx="3175" cy="3175"/>
          </a:xfrm>
          <a:prstGeom prst="rect">
            <a:avLst/>
          </a:prstGeom>
          <a:solidFill>
            <a:srgbClr val="2F12D5"/>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4933" name="Oval 119"/>
          <p:cNvSpPr>
            <a:spLocks noChangeArrowheads="1"/>
          </p:cNvSpPr>
          <p:nvPr/>
        </p:nvSpPr>
        <p:spPr bwMode="auto">
          <a:xfrm>
            <a:off x="1296988" y="1428750"/>
            <a:ext cx="279400" cy="188913"/>
          </a:xfrm>
          <a:prstGeom prst="ellipse">
            <a:avLst/>
          </a:prstGeom>
          <a:noFill/>
          <a:ln w="15875">
            <a:solidFill>
              <a:srgbClr val="FFBB00"/>
            </a:solidFill>
            <a:round/>
            <a:headEnd/>
            <a:tailEnd/>
          </a:ln>
        </p:spPr>
        <p:txBody>
          <a:bodyPr/>
          <a:lstStyle/>
          <a:p>
            <a:endParaRPr lang="fr-FR">
              <a:ea typeface="ＭＳ Ｐゴシック" pitchFamily="1" charset="-128"/>
              <a:cs typeface="ＭＳ Ｐゴシック" pitchFamily="1" charset="-128"/>
            </a:endParaRPr>
          </a:p>
        </p:txBody>
      </p:sp>
      <p:sp>
        <p:nvSpPr>
          <p:cNvPr id="34934" name="Oval 120"/>
          <p:cNvSpPr>
            <a:spLocks noChangeArrowheads="1"/>
          </p:cNvSpPr>
          <p:nvPr/>
        </p:nvSpPr>
        <p:spPr bwMode="auto">
          <a:xfrm>
            <a:off x="1300163" y="1428750"/>
            <a:ext cx="273050" cy="188913"/>
          </a:xfrm>
          <a:prstGeom prst="ellipse">
            <a:avLst/>
          </a:prstGeom>
          <a:noFill/>
          <a:ln w="15875">
            <a:solidFill>
              <a:srgbClr val="FFBD05"/>
            </a:solidFill>
            <a:round/>
            <a:headEnd/>
            <a:tailEnd/>
          </a:ln>
        </p:spPr>
        <p:txBody>
          <a:bodyPr/>
          <a:lstStyle/>
          <a:p>
            <a:endParaRPr lang="fr-FR">
              <a:ea typeface="ＭＳ Ｐゴシック" pitchFamily="1" charset="-128"/>
              <a:cs typeface="ＭＳ Ｐゴシック" pitchFamily="1" charset="-128"/>
            </a:endParaRPr>
          </a:p>
        </p:txBody>
      </p:sp>
      <p:sp>
        <p:nvSpPr>
          <p:cNvPr id="34935" name="Oval 121"/>
          <p:cNvSpPr>
            <a:spLocks noChangeArrowheads="1"/>
          </p:cNvSpPr>
          <p:nvPr/>
        </p:nvSpPr>
        <p:spPr bwMode="auto">
          <a:xfrm>
            <a:off x="1303338" y="1431925"/>
            <a:ext cx="268287" cy="182563"/>
          </a:xfrm>
          <a:prstGeom prst="ellipse">
            <a:avLst/>
          </a:prstGeom>
          <a:noFill/>
          <a:ln w="15875">
            <a:solidFill>
              <a:srgbClr val="FFBE0B"/>
            </a:solidFill>
            <a:round/>
            <a:headEnd/>
            <a:tailEnd/>
          </a:ln>
        </p:spPr>
        <p:txBody>
          <a:bodyPr/>
          <a:lstStyle/>
          <a:p>
            <a:endParaRPr lang="fr-FR">
              <a:ea typeface="ＭＳ Ｐゴシック" pitchFamily="1" charset="-128"/>
              <a:cs typeface="ＭＳ Ｐゴシック" pitchFamily="1" charset="-128"/>
            </a:endParaRPr>
          </a:p>
        </p:txBody>
      </p:sp>
      <p:sp>
        <p:nvSpPr>
          <p:cNvPr id="34936" name="Oval 122"/>
          <p:cNvSpPr>
            <a:spLocks noChangeArrowheads="1"/>
          </p:cNvSpPr>
          <p:nvPr/>
        </p:nvSpPr>
        <p:spPr bwMode="auto">
          <a:xfrm>
            <a:off x="1304925" y="1435100"/>
            <a:ext cx="263525" cy="177800"/>
          </a:xfrm>
          <a:prstGeom prst="ellipse">
            <a:avLst/>
          </a:prstGeom>
          <a:noFill/>
          <a:ln w="15875">
            <a:solidFill>
              <a:srgbClr val="FFC011"/>
            </a:solidFill>
            <a:round/>
            <a:headEnd/>
            <a:tailEnd/>
          </a:ln>
        </p:spPr>
        <p:txBody>
          <a:bodyPr/>
          <a:lstStyle/>
          <a:p>
            <a:endParaRPr lang="fr-FR">
              <a:ea typeface="ＭＳ Ｐゴシック" pitchFamily="1" charset="-128"/>
              <a:cs typeface="ＭＳ Ｐゴシック" pitchFamily="1" charset="-128"/>
            </a:endParaRPr>
          </a:p>
        </p:txBody>
      </p:sp>
      <p:sp>
        <p:nvSpPr>
          <p:cNvPr id="34937" name="Oval 123"/>
          <p:cNvSpPr>
            <a:spLocks noChangeArrowheads="1"/>
          </p:cNvSpPr>
          <p:nvPr/>
        </p:nvSpPr>
        <p:spPr bwMode="auto">
          <a:xfrm>
            <a:off x="1308100" y="1435100"/>
            <a:ext cx="257175" cy="177800"/>
          </a:xfrm>
          <a:prstGeom prst="ellipse">
            <a:avLst/>
          </a:prstGeom>
          <a:noFill/>
          <a:ln w="15875">
            <a:solidFill>
              <a:srgbClr val="FFC116"/>
            </a:solidFill>
            <a:round/>
            <a:headEnd/>
            <a:tailEnd/>
          </a:ln>
        </p:spPr>
        <p:txBody>
          <a:bodyPr/>
          <a:lstStyle/>
          <a:p>
            <a:endParaRPr lang="fr-FR">
              <a:ea typeface="ＭＳ Ｐゴシック" pitchFamily="1" charset="-128"/>
              <a:cs typeface="ＭＳ Ｐゴシック" pitchFamily="1" charset="-128"/>
            </a:endParaRPr>
          </a:p>
        </p:txBody>
      </p:sp>
      <p:sp>
        <p:nvSpPr>
          <p:cNvPr id="34938" name="Oval 124"/>
          <p:cNvSpPr>
            <a:spLocks noChangeArrowheads="1"/>
          </p:cNvSpPr>
          <p:nvPr/>
        </p:nvSpPr>
        <p:spPr bwMode="auto">
          <a:xfrm>
            <a:off x="1311275" y="1438275"/>
            <a:ext cx="250825" cy="171450"/>
          </a:xfrm>
          <a:prstGeom prst="ellipse">
            <a:avLst/>
          </a:prstGeom>
          <a:noFill/>
          <a:ln w="15875">
            <a:solidFill>
              <a:srgbClr val="FFC31C"/>
            </a:solidFill>
            <a:round/>
            <a:headEnd/>
            <a:tailEnd/>
          </a:ln>
        </p:spPr>
        <p:txBody>
          <a:bodyPr/>
          <a:lstStyle/>
          <a:p>
            <a:endParaRPr lang="fr-FR">
              <a:ea typeface="ＭＳ Ｐゴシック" pitchFamily="1" charset="-128"/>
              <a:cs typeface="ＭＳ Ｐゴシック" pitchFamily="1" charset="-128"/>
            </a:endParaRPr>
          </a:p>
        </p:txBody>
      </p:sp>
      <p:sp>
        <p:nvSpPr>
          <p:cNvPr id="34939" name="Oval 125"/>
          <p:cNvSpPr>
            <a:spLocks noChangeArrowheads="1"/>
          </p:cNvSpPr>
          <p:nvPr/>
        </p:nvSpPr>
        <p:spPr bwMode="auto">
          <a:xfrm>
            <a:off x="1314450" y="1441450"/>
            <a:ext cx="244475" cy="165100"/>
          </a:xfrm>
          <a:prstGeom prst="ellipse">
            <a:avLst/>
          </a:prstGeom>
          <a:noFill/>
          <a:ln w="15875">
            <a:solidFill>
              <a:srgbClr val="FFC422"/>
            </a:solidFill>
            <a:round/>
            <a:headEnd/>
            <a:tailEnd/>
          </a:ln>
        </p:spPr>
        <p:txBody>
          <a:bodyPr/>
          <a:lstStyle/>
          <a:p>
            <a:endParaRPr lang="fr-FR">
              <a:ea typeface="ＭＳ Ｐゴシック" pitchFamily="1" charset="-128"/>
              <a:cs typeface="ＭＳ Ｐゴシック" pitchFamily="1" charset="-128"/>
            </a:endParaRPr>
          </a:p>
        </p:txBody>
      </p:sp>
      <p:sp>
        <p:nvSpPr>
          <p:cNvPr id="34940" name="Oval 126"/>
          <p:cNvSpPr>
            <a:spLocks noChangeArrowheads="1"/>
          </p:cNvSpPr>
          <p:nvPr/>
        </p:nvSpPr>
        <p:spPr bwMode="auto">
          <a:xfrm>
            <a:off x="1317625" y="1441450"/>
            <a:ext cx="238125" cy="165100"/>
          </a:xfrm>
          <a:prstGeom prst="ellipse">
            <a:avLst/>
          </a:prstGeom>
          <a:noFill/>
          <a:ln w="15875">
            <a:solidFill>
              <a:srgbClr val="FFC627"/>
            </a:solidFill>
            <a:round/>
            <a:headEnd/>
            <a:tailEnd/>
          </a:ln>
        </p:spPr>
        <p:txBody>
          <a:bodyPr/>
          <a:lstStyle/>
          <a:p>
            <a:endParaRPr lang="fr-FR">
              <a:ea typeface="ＭＳ Ｐゴシック" pitchFamily="1" charset="-128"/>
              <a:cs typeface="ＭＳ Ｐゴシック" pitchFamily="1" charset="-128"/>
            </a:endParaRPr>
          </a:p>
        </p:txBody>
      </p:sp>
      <p:sp>
        <p:nvSpPr>
          <p:cNvPr id="34941" name="Oval 127"/>
          <p:cNvSpPr>
            <a:spLocks noChangeArrowheads="1"/>
          </p:cNvSpPr>
          <p:nvPr/>
        </p:nvSpPr>
        <p:spPr bwMode="auto">
          <a:xfrm>
            <a:off x="1320800" y="1444625"/>
            <a:ext cx="231775" cy="158750"/>
          </a:xfrm>
          <a:prstGeom prst="ellipse">
            <a:avLst/>
          </a:prstGeom>
          <a:noFill/>
          <a:ln w="15875">
            <a:solidFill>
              <a:srgbClr val="FFC72D"/>
            </a:solidFill>
            <a:round/>
            <a:headEnd/>
            <a:tailEnd/>
          </a:ln>
        </p:spPr>
        <p:txBody>
          <a:bodyPr/>
          <a:lstStyle/>
          <a:p>
            <a:endParaRPr lang="fr-FR">
              <a:ea typeface="ＭＳ Ｐゴシック" pitchFamily="1" charset="-128"/>
              <a:cs typeface="ＭＳ Ｐゴシック" pitchFamily="1" charset="-128"/>
            </a:endParaRPr>
          </a:p>
        </p:txBody>
      </p:sp>
      <p:sp>
        <p:nvSpPr>
          <p:cNvPr id="34942" name="Oval 128"/>
          <p:cNvSpPr>
            <a:spLocks noChangeArrowheads="1"/>
          </p:cNvSpPr>
          <p:nvPr/>
        </p:nvSpPr>
        <p:spPr bwMode="auto">
          <a:xfrm>
            <a:off x="1323975" y="1447800"/>
            <a:ext cx="225425" cy="152400"/>
          </a:xfrm>
          <a:prstGeom prst="ellipse">
            <a:avLst/>
          </a:prstGeom>
          <a:noFill/>
          <a:ln w="15875">
            <a:solidFill>
              <a:srgbClr val="FFC933"/>
            </a:solidFill>
            <a:round/>
            <a:headEnd/>
            <a:tailEnd/>
          </a:ln>
        </p:spPr>
        <p:txBody>
          <a:bodyPr/>
          <a:lstStyle/>
          <a:p>
            <a:endParaRPr lang="fr-FR">
              <a:ea typeface="ＭＳ Ｐゴシック" pitchFamily="1" charset="-128"/>
              <a:cs typeface="ＭＳ Ｐゴシック" pitchFamily="1" charset="-128"/>
            </a:endParaRPr>
          </a:p>
        </p:txBody>
      </p:sp>
      <p:sp>
        <p:nvSpPr>
          <p:cNvPr id="34943" name="Oval 129"/>
          <p:cNvSpPr>
            <a:spLocks noChangeArrowheads="1"/>
          </p:cNvSpPr>
          <p:nvPr/>
        </p:nvSpPr>
        <p:spPr bwMode="auto">
          <a:xfrm>
            <a:off x="1327150" y="1447800"/>
            <a:ext cx="219075" cy="152400"/>
          </a:xfrm>
          <a:prstGeom prst="ellipse">
            <a:avLst/>
          </a:prstGeom>
          <a:noFill/>
          <a:ln w="15875">
            <a:solidFill>
              <a:srgbClr val="FFCA38"/>
            </a:solidFill>
            <a:round/>
            <a:headEnd/>
            <a:tailEnd/>
          </a:ln>
        </p:spPr>
        <p:txBody>
          <a:bodyPr/>
          <a:lstStyle/>
          <a:p>
            <a:endParaRPr lang="fr-FR">
              <a:ea typeface="ＭＳ Ｐゴシック" pitchFamily="1" charset="-128"/>
              <a:cs typeface="ＭＳ Ｐゴシック" pitchFamily="1" charset="-128"/>
            </a:endParaRPr>
          </a:p>
        </p:txBody>
      </p:sp>
      <p:sp>
        <p:nvSpPr>
          <p:cNvPr id="34944" name="Oval 130"/>
          <p:cNvSpPr>
            <a:spLocks noChangeArrowheads="1"/>
          </p:cNvSpPr>
          <p:nvPr/>
        </p:nvSpPr>
        <p:spPr bwMode="auto">
          <a:xfrm>
            <a:off x="1330325" y="1450975"/>
            <a:ext cx="212725" cy="146050"/>
          </a:xfrm>
          <a:prstGeom prst="ellipse">
            <a:avLst/>
          </a:prstGeom>
          <a:noFill/>
          <a:ln w="15875">
            <a:solidFill>
              <a:srgbClr val="FFCC3E"/>
            </a:solidFill>
            <a:round/>
            <a:headEnd/>
            <a:tailEnd/>
          </a:ln>
        </p:spPr>
        <p:txBody>
          <a:bodyPr/>
          <a:lstStyle/>
          <a:p>
            <a:endParaRPr lang="fr-FR">
              <a:ea typeface="ＭＳ Ｐゴシック" pitchFamily="1" charset="-128"/>
              <a:cs typeface="ＭＳ Ｐゴシック" pitchFamily="1" charset="-128"/>
            </a:endParaRPr>
          </a:p>
        </p:txBody>
      </p:sp>
      <p:sp>
        <p:nvSpPr>
          <p:cNvPr id="34945" name="Oval 131"/>
          <p:cNvSpPr>
            <a:spLocks noChangeArrowheads="1"/>
          </p:cNvSpPr>
          <p:nvPr/>
        </p:nvSpPr>
        <p:spPr bwMode="auto">
          <a:xfrm>
            <a:off x="1333500" y="1454150"/>
            <a:ext cx="206375" cy="139700"/>
          </a:xfrm>
          <a:prstGeom prst="ellipse">
            <a:avLst/>
          </a:prstGeom>
          <a:noFill/>
          <a:ln w="15875">
            <a:solidFill>
              <a:srgbClr val="FFCD44"/>
            </a:solidFill>
            <a:round/>
            <a:headEnd/>
            <a:tailEnd/>
          </a:ln>
        </p:spPr>
        <p:txBody>
          <a:bodyPr/>
          <a:lstStyle/>
          <a:p>
            <a:endParaRPr lang="fr-FR">
              <a:ea typeface="ＭＳ Ｐゴシック" pitchFamily="1" charset="-128"/>
              <a:cs typeface="ＭＳ Ｐゴシック" pitchFamily="1" charset="-128"/>
            </a:endParaRPr>
          </a:p>
        </p:txBody>
      </p:sp>
      <p:sp>
        <p:nvSpPr>
          <p:cNvPr id="34946" name="Oval 132"/>
          <p:cNvSpPr>
            <a:spLocks noChangeArrowheads="1"/>
          </p:cNvSpPr>
          <p:nvPr/>
        </p:nvSpPr>
        <p:spPr bwMode="auto">
          <a:xfrm>
            <a:off x="1336675" y="1454150"/>
            <a:ext cx="200025" cy="139700"/>
          </a:xfrm>
          <a:prstGeom prst="ellipse">
            <a:avLst/>
          </a:prstGeom>
          <a:noFill/>
          <a:ln w="15875">
            <a:solidFill>
              <a:srgbClr val="FFCF49"/>
            </a:solidFill>
            <a:round/>
            <a:headEnd/>
            <a:tailEnd/>
          </a:ln>
        </p:spPr>
        <p:txBody>
          <a:bodyPr/>
          <a:lstStyle/>
          <a:p>
            <a:endParaRPr lang="fr-FR">
              <a:ea typeface="ＭＳ Ｐゴシック" pitchFamily="1" charset="-128"/>
              <a:cs typeface="ＭＳ Ｐゴシック" pitchFamily="1" charset="-128"/>
            </a:endParaRPr>
          </a:p>
        </p:txBody>
      </p:sp>
      <p:sp>
        <p:nvSpPr>
          <p:cNvPr id="34947" name="Oval 133"/>
          <p:cNvSpPr>
            <a:spLocks noChangeArrowheads="1"/>
          </p:cNvSpPr>
          <p:nvPr/>
        </p:nvSpPr>
        <p:spPr bwMode="auto">
          <a:xfrm>
            <a:off x="1339850" y="1457325"/>
            <a:ext cx="193675" cy="133350"/>
          </a:xfrm>
          <a:prstGeom prst="ellipse">
            <a:avLst/>
          </a:prstGeom>
          <a:noFill/>
          <a:ln w="15875">
            <a:solidFill>
              <a:srgbClr val="FFD04F"/>
            </a:solidFill>
            <a:round/>
            <a:headEnd/>
            <a:tailEnd/>
          </a:ln>
        </p:spPr>
        <p:txBody>
          <a:bodyPr/>
          <a:lstStyle/>
          <a:p>
            <a:endParaRPr lang="fr-FR">
              <a:ea typeface="ＭＳ Ｐゴシック" pitchFamily="1" charset="-128"/>
              <a:cs typeface="ＭＳ Ｐゴシック" pitchFamily="1" charset="-128"/>
            </a:endParaRPr>
          </a:p>
        </p:txBody>
      </p:sp>
      <p:sp>
        <p:nvSpPr>
          <p:cNvPr id="34948" name="Oval 134"/>
          <p:cNvSpPr>
            <a:spLocks noChangeArrowheads="1"/>
          </p:cNvSpPr>
          <p:nvPr/>
        </p:nvSpPr>
        <p:spPr bwMode="auto">
          <a:xfrm>
            <a:off x="1343025" y="1460500"/>
            <a:ext cx="188913" cy="127000"/>
          </a:xfrm>
          <a:prstGeom prst="ellipse">
            <a:avLst/>
          </a:prstGeom>
          <a:noFill/>
          <a:ln w="15875">
            <a:solidFill>
              <a:srgbClr val="FFD255"/>
            </a:solidFill>
            <a:round/>
            <a:headEnd/>
            <a:tailEnd/>
          </a:ln>
        </p:spPr>
        <p:txBody>
          <a:bodyPr/>
          <a:lstStyle/>
          <a:p>
            <a:endParaRPr lang="fr-FR">
              <a:ea typeface="ＭＳ Ｐゴシック" pitchFamily="1" charset="-128"/>
              <a:cs typeface="ＭＳ Ｐゴシック" pitchFamily="1" charset="-128"/>
            </a:endParaRPr>
          </a:p>
        </p:txBody>
      </p:sp>
      <p:sp>
        <p:nvSpPr>
          <p:cNvPr id="34949" name="Oval 135"/>
          <p:cNvSpPr>
            <a:spLocks noChangeArrowheads="1"/>
          </p:cNvSpPr>
          <p:nvPr/>
        </p:nvSpPr>
        <p:spPr bwMode="auto">
          <a:xfrm>
            <a:off x="1344613" y="1460500"/>
            <a:ext cx="184150" cy="127000"/>
          </a:xfrm>
          <a:prstGeom prst="ellipse">
            <a:avLst/>
          </a:prstGeom>
          <a:noFill/>
          <a:ln w="15875">
            <a:solidFill>
              <a:srgbClr val="FFD35B"/>
            </a:solidFill>
            <a:round/>
            <a:headEnd/>
            <a:tailEnd/>
          </a:ln>
        </p:spPr>
        <p:txBody>
          <a:bodyPr/>
          <a:lstStyle/>
          <a:p>
            <a:endParaRPr lang="fr-FR">
              <a:ea typeface="ＭＳ Ｐゴシック" pitchFamily="1" charset="-128"/>
              <a:cs typeface="ＭＳ Ｐゴシック" pitchFamily="1" charset="-128"/>
            </a:endParaRPr>
          </a:p>
        </p:txBody>
      </p:sp>
      <p:sp>
        <p:nvSpPr>
          <p:cNvPr id="34950" name="Oval 136"/>
          <p:cNvSpPr>
            <a:spLocks noChangeArrowheads="1"/>
          </p:cNvSpPr>
          <p:nvPr/>
        </p:nvSpPr>
        <p:spPr bwMode="auto">
          <a:xfrm>
            <a:off x="1347788" y="1462088"/>
            <a:ext cx="177800" cy="122237"/>
          </a:xfrm>
          <a:prstGeom prst="ellipse">
            <a:avLst/>
          </a:prstGeom>
          <a:noFill/>
          <a:ln w="15875">
            <a:solidFill>
              <a:srgbClr val="FFD560"/>
            </a:solidFill>
            <a:round/>
            <a:headEnd/>
            <a:tailEnd/>
          </a:ln>
        </p:spPr>
        <p:txBody>
          <a:bodyPr/>
          <a:lstStyle/>
          <a:p>
            <a:endParaRPr lang="fr-FR">
              <a:ea typeface="ＭＳ Ｐゴシック" pitchFamily="1" charset="-128"/>
              <a:cs typeface="ＭＳ Ｐゴシック" pitchFamily="1" charset="-128"/>
            </a:endParaRPr>
          </a:p>
        </p:txBody>
      </p:sp>
      <p:sp>
        <p:nvSpPr>
          <p:cNvPr id="34951" name="Oval 137"/>
          <p:cNvSpPr>
            <a:spLocks noChangeArrowheads="1"/>
          </p:cNvSpPr>
          <p:nvPr/>
        </p:nvSpPr>
        <p:spPr bwMode="auto">
          <a:xfrm>
            <a:off x="1350963" y="1465263"/>
            <a:ext cx="171450" cy="115887"/>
          </a:xfrm>
          <a:prstGeom prst="ellipse">
            <a:avLst/>
          </a:prstGeom>
          <a:noFill/>
          <a:ln w="15875">
            <a:solidFill>
              <a:srgbClr val="FFD666"/>
            </a:solidFill>
            <a:round/>
            <a:headEnd/>
            <a:tailEnd/>
          </a:ln>
        </p:spPr>
        <p:txBody>
          <a:bodyPr/>
          <a:lstStyle/>
          <a:p>
            <a:endParaRPr lang="fr-FR">
              <a:ea typeface="ＭＳ Ｐゴシック" pitchFamily="1" charset="-128"/>
              <a:cs typeface="ＭＳ Ｐゴシック" pitchFamily="1" charset="-128"/>
            </a:endParaRPr>
          </a:p>
        </p:txBody>
      </p:sp>
      <p:sp>
        <p:nvSpPr>
          <p:cNvPr id="34952" name="Oval 138"/>
          <p:cNvSpPr>
            <a:spLocks noChangeArrowheads="1"/>
          </p:cNvSpPr>
          <p:nvPr/>
        </p:nvSpPr>
        <p:spPr bwMode="auto">
          <a:xfrm>
            <a:off x="1354138" y="1465263"/>
            <a:ext cx="165100" cy="115887"/>
          </a:xfrm>
          <a:prstGeom prst="ellipse">
            <a:avLst/>
          </a:prstGeom>
          <a:noFill/>
          <a:ln w="15875">
            <a:solidFill>
              <a:srgbClr val="FFD86C"/>
            </a:solidFill>
            <a:round/>
            <a:headEnd/>
            <a:tailEnd/>
          </a:ln>
        </p:spPr>
        <p:txBody>
          <a:bodyPr/>
          <a:lstStyle/>
          <a:p>
            <a:endParaRPr lang="fr-FR">
              <a:ea typeface="ＭＳ Ｐゴシック" pitchFamily="1" charset="-128"/>
              <a:cs typeface="ＭＳ Ｐゴシック" pitchFamily="1" charset="-128"/>
            </a:endParaRPr>
          </a:p>
        </p:txBody>
      </p:sp>
      <p:sp>
        <p:nvSpPr>
          <p:cNvPr id="34953" name="Oval 139"/>
          <p:cNvSpPr>
            <a:spLocks noChangeArrowheads="1"/>
          </p:cNvSpPr>
          <p:nvPr/>
        </p:nvSpPr>
        <p:spPr bwMode="auto">
          <a:xfrm>
            <a:off x="1357313" y="1468438"/>
            <a:ext cx="158750" cy="109537"/>
          </a:xfrm>
          <a:prstGeom prst="ellipse">
            <a:avLst/>
          </a:prstGeom>
          <a:noFill/>
          <a:ln w="15875">
            <a:solidFill>
              <a:srgbClr val="FFD971"/>
            </a:solidFill>
            <a:round/>
            <a:headEnd/>
            <a:tailEnd/>
          </a:ln>
        </p:spPr>
        <p:txBody>
          <a:bodyPr/>
          <a:lstStyle/>
          <a:p>
            <a:endParaRPr lang="fr-FR">
              <a:ea typeface="ＭＳ Ｐゴシック" pitchFamily="1" charset="-128"/>
              <a:cs typeface="ＭＳ Ｐゴシック" pitchFamily="1" charset="-128"/>
            </a:endParaRPr>
          </a:p>
        </p:txBody>
      </p:sp>
      <p:sp>
        <p:nvSpPr>
          <p:cNvPr id="34954" name="Oval 140"/>
          <p:cNvSpPr>
            <a:spLocks noChangeArrowheads="1"/>
          </p:cNvSpPr>
          <p:nvPr/>
        </p:nvSpPr>
        <p:spPr bwMode="auto">
          <a:xfrm>
            <a:off x="1360488" y="1471613"/>
            <a:ext cx="152400" cy="103187"/>
          </a:xfrm>
          <a:prstGeom prst="ellipse">
            <a:avLst/>
          </a:prstGeom>
          <a:noFill/>
          <a:ln w="15875">
            <a:solidFill>
              <a:srgbClr val="FFDB77"/>
            </a:solidFill>
            <a:round/>
            <a:headEnd/>
            <a:tailEnd/>
          </a:ln>
        </p:spPr>
        <p:txBody>
          <a:bodyPr/>
          <a:lstStyle/>
          <a:p>
            <a:endParaRPr lang="fr-FR">
              <a:ea typeface="ＭＳ Ｐゴシック" pitchFamily="1" charset="-128"/>
              <a:cs typeface="ＭＳ Ｐゴシック" pitchFamily="1" charset="-128"/>
            </a:endParaRPr>
          </a:p>
        </p:txBody>
      </p:sp>
      <p:sp>
        <p:nvSpPr>
          <p:cNvPr id="34955" name="Oval 141"/>
          <p:cNvSpPr>
            <a:spLocks noChangeArrowheads="1"/>
          </p:cNvSpPr>
          <p:nvPr/>
        </p:nvSpPr>
        <p:spPr bwMode="auto">
          <a:xfrm>
            <a:off x="1363663" y="1471613"/>
            <a:ext cx="146050" cy="103187"/>
          </a:xfrm>
          <a:prstGeom prst="ellipse">
            <a:avLst/>
          </a:prstGeom>
          <a:noFill/>
          <a:ln w="15875">
            <a:solidFill>
              <a:srgbClr val="FFDC7D"/>
            </a:solidFill>
            <a:round/>
            <a:headEnd/>
            <a:tailEnd/>
          </a:ln>
        </p:spPr>
        <p:txBody>
          <a:bodyPr/>
          <a:lstStyle/>
          <a:p>
            <a:endParaRPr lang="fr-FR">
              <a:ea typeface="ＭＳ Ｐゴシック" pitchFamily="1" charset="-128"/>
              <a:cs typeface="ＭＳ Ｐゴシック" pitchFamily="1" charset="-128"/>
            </a:endParaRPr>
          </a:p>
        </p:txBody>
      </p:sp>
      <p:sp>
        <p:nvSpPr>
          <p:cNvPr id="34956" name="Oval 142"/>
          <p:cNvSpPr>
            <a:spLocks noChangeArrowheads="1"/>
          </p:cNvSpPr>
          <p:nvPr/>
        </p:nvSpPr>
        <p:spPr bwMode="auto">
          <a:xfrm>
            <a:off x="1366838" y="1474788"/>
            <a:ext cx="139700" cy="98425"/>
          </a:xfrm>
          <a:prstGeom prst="ellipse">
            <a:avLst/>
          </a:prstGeom>
          <a:noFill/>
          <a:ln w="15875">
            <a:solidFill>
              <a:srgbClr val="FFDE82"/>
            </a:solidFill>
            <a:round/>
            <a:headEnd/>
            <a:tailEnd/>
          </a:ln>
        </p:spPr>
        <p:txBody>
          <a:bodyPr/>
          <a:lstStyle/>
          <a:p>
            <a:endParaRPr lang="fr-FR">
              <a:ea typeface="ＭＳ Ｐゴシック" pitchFamily="1" charset="-128"/>
              <a:cs typeface="ＭＳ Ｐゴシック" pitchFamily="1" charset="-128"/>
            </a:endParaRPr>
          </a:p>
        </p:txBody>
      </p:sp>
      <p:sp>
        <p:nvSpPr>
          <p:cNvPr id="34957" name="Oval 143"/>
          <p:cNvSpPr>
            <a:spLocks noChangeArrowheads="1"/>
          </p:cNvSpPr>
          <p:nvPr/>
        </p:nvSpPr>
        <p:spPr bwMode="auto">
          <a:xfrm>
            <a:off x="1370013" y="1477963"/>
            <a:ext cx="133350" cy="92075"/>
          </a:xfrm>
          <a:prstGeom prst="ellipse">
            <a:avLst/>
          </a:prstGeom>
          <a:noFill/>
          <a:ln w="15875">
            <a:solidFill>
              <a:srgbClr val="FFE088"/>
            </a:solidFill>
            <a:round/>
            <a:headEnd/>
            <a:tailEnd/>
          </a:ln>
        </p:spPr>
        <p:txBody>
          <a:bodyPr/>
          <a:lstStyle/>
          <a:p>
            <a:endParaRPr lang="fr-FR">
              <a:ea typeface="ＭＳ Ｐゴシック" pitchFamily="1" charset="-128"/>
              <a:cs typeface="ＭＳ Ｐゴシック" pitchFamily="1" charset="-128"/>
            </a:endParaRPr>
          </a:p>
        </p:txBody>
      </p:sp>
      <p:sp>
        <p:nvSpPr>
          <p:cNvPr id="34958" name="Oval 144"/>
          <p:cNvSpPr>
            <a:spLocks noChangeArrowheads="1"/>
          </p:cNvSpPr>
          <p:nvPr/>
        </p:nvSpPr>
        <p:spPr bwMode="auto">
          <a:xfrm>
            <a:off x="1373188" y="1477963"/>
            <a:ext cx="127000" cy="92075"/>
          </a:xfrm>
          <a:prstGeom prst="ellipse">
            <a:avLst/>
          </a:prstGeom>
          <a:noFill/>
          <a:ln w="15875">
            <a:solidFill>
              <a:srgbClr val="FFE18E"/>
            </a:solidFill>
            <a:round/>
            <a:headEnd/>
            <a:tailEnd/>
          </a:ln>
        </p:spPr>
        <p:txBody>
          <a:bodyPr/>
          <a:lstStyle/>
          <a:p>
            <a:endParaRPr lang="fr-FR">
              <a:ea typeface="ＭＳ Ｐゴシック" pitchFamily="1" charset="-128"/>
              <a:cs typeface="ＭＳ Ｐゴシック" pitchFamily="1" charset="-128"/>
            </a:endParaRPr>
          </a:p>
        </p:txBody>
      </p:sp>
      <p:sp>
        <p:nvSpPr>
          <p:cNvPr id="34959" name="Oval 145"/>
          <p:cNvSpPr>
            <a:spLocks noChangeArrowheads="1"/>
          </p:cNvSpPr>
          <p:nvPr/>
        </p:nvSpPr>
        <p:spPr bwMode="auto">
          <a:xfrm>
            <a:off x="1376363" y="1481138"/>
            <a:ext cx="120650" cy="85725"/>
          </a:xfrm>
          <a:prstGeom prst="ellipse">
            <a:avLst/>
          </a:prstGeom>
          <a:noFill/>
          <a:ln w="15875">
            <a:solidFill>
              <a:srgbClr val="FFE393"/>
            </a:solidFill>
            <a:round/>
            <a:headEnd/>
            <a:tailEnd/>
          </a:ln>
        </p:spPr>
        <p:txBody>
          <a:bodyPr/>
          <a:lstStyle/>
          <a:p>
            <a:endParaRPr lang="fr-FR">
              <a:ea typeface="ＭＳ Ｐゴシック" pitchFamily="1" charset="-128"/>
              <a:cs typeface="ＭＳ Ｐゴシック" pitchFamily="1" charset="-128"/>
            </a:endParaRPr>
          </a:p>
        </p:txBody>
      </p:sp>
      <p:sp>
        <p:nvSpPr>
          <p:cNvPr id="34960" name="Oval 146"/>
          <p:cNvSpPr>
            <a:spLocks noChangeArrowheads="1"/>
          </p:cNvSpPr>
          <p:nvPr/>
        </p:nvSpPr>
        <p:spPr bwMode="auto">
          <a:xfrm>
            <a:off x="1379538" y="1484313"/>
            <a:ext cx="115887" cy="79375"/>
          </a:xfrm>
          <a:prstGeom prst="ellipse">
            <a:avLst/>
          </a:prstGeom>
          <a:noFill/>
          <a:ln w="15875">
            <a:solidFill>
              <a:srgbClr val="FFE499"/>
            </a:solidFill>
            <a:round/>
            <a:headEnd/>
            <a:tailEnd/>
          </a:ln>
        </p:spPr>
        <p:txBody>
          <a:bodyPr/>
          <a:lstStyle/>
          <a:p>
            <a:endParaRPr lang="fr-FR">
              <a:ea typeface="ＭＳ Ｐゴシック" pitchFamily="1" charset="-128"/>
              <a:cs typeface="ＭＳ Ｐゴシック" pitchFamily="1" charset="-128"/>
            </a:endParaRPr>
          </a:p>
        </p:txBody>
      </p:sp>
      <p:sp>
        <p:nvSpPr>
          <p:cNvPr id="34961" name="Oval 147"/>
          <p:cNvSpPr>
            <a:spLocks noChangeArrowheads="1"/>
          </p:cNvSpPr>
          <p:nvPr/>
        </p:nvSpPr>
        <p:spPr bwMode="auto">
          <a:xfrm>
            <a:off x="1381125" y="1484313"/>
            <a:ext cx="111125" cy="79375"/>
          </a:xfrm>
          <a:prstGeom prst="ellipse">
            <a:avLst/>
          </a:prstGeom>
          <a:noFill/>
          <a:ln w="15875">
            <a:solidFill>
              <a:srgbClr val="FFE69F"/>
            </a:solidFill>
            <a:round/>
            <a:headEnd/>
            <a:tailEnd/>
          </a:ln>
        </p:spPr>
        <p:txBody>
          <a:bodyPr/>
          <a:lstStyle/>
          <a:p>
            <a:endParaRPr lang="fr-FR">
              <a:ea typeface="ＭＳ Ｐゴシック" pitchFamily="1" charset="-128"/>
              <a:cs typeface="ＭＳ Ｐゴシック" pitchFamily="1" charset="-128"/>
            </a:endParaRPr>
          </a:p>
        </p:txBody>
      </p:sp>
      <p:sp>
        <p:nvSpPr>
          <p:cNvPr id="34962" name="Oval 148"/>
          <p:cNvSpPr>
            <a:spLocks noChangeArrowheads="1"/>
          </p:cNvSpPr>
          <p:nvPr/>
        </p:nvSpPr>
        <p:spPr bwMode="auto">
          <a:xfrm>
            <a:off x="1384300" y="1487488"/>
            <a:ext cx="104775" cy="73025"/>
          </a:xfrm>
          <a:prstGeom prst="ellipse">
            <a:avLst/>
          </a:prstGeom>
          <a:noFill/>
          <a:ln w="15875">
            <a:solidFill>
              <a:srgbClr val="FFE7A4"/>
            </a:solidFill>
            <a:round/>
            <a:headEnd/>
            <a:tailEnd/>
          </a:ln>
        </p:spPr>
        <p:txBody>
          <a:bodyPr/>
          <a:lstStyle/>
          <a:p>
            <a:endParaRPr lang="fr-FR">
              <a:ea typeface="ＭＳ Ｐゴシック" pitchFamily="1" charset="-128"/>
              <a:cs typeface="ＭＳ Ｐゴシック" pitchFamily="1" charset="-128"/>
            </a:endParaRPr>
          </a:p>
        </p:txBody>
      </p:sp>
      <p:sp>
        <p:nvSpPr>
          <p:cNvPr id="34963" name="Oval 149"/>
          <p:cNvSpPr>
            <a:spLocks noChangeArrowheads="1"/>
          </p:cNvSpPr>
          <p:nvPr/>
        </p:nvSpPr>
        <p:spPr bwMode="auto">
          <a:xfrm>
            <a:off x="1387475" y="1490663"/>
            <a:ext cx="98425" cy="66675"/>
          </a:xfrm>
          <a:prstGeom prst="ellipse">
            <a:avLst/>
          </a:prstGeom>
          <a:noFill/>
          <a:ln w="15875">
            <a:solidFill>
              <a:srgbClr val="FFE9AA"/>
            </a:solidFill>
            <a:round/>
            <a:headEnd/>
            <a:tailEnd/>
          </a:ln>
        </p:spPr>
        <p:txBody>
          <a:bodyPr/>
          <a:lstStyle/>
          <a:p>
            <a:endParaRPr lang="fr-FR">
              <a:ea typeface="ＭＳ Ｐゴシック" pitchFamily="1" charset="-128"/>
              <a:cs typeface="ＭＳ Ｐゴシック" pitchFamily="1" charset="-128"/>
            </a:endParaRPr>
          </a:p>
        </p:txBody>
      </p:sp>
      <p:sp>
        <p:nvSpPr>
          <p:cNvPr id="34964" name="Oval 150"/>
          <p:cNvSpPr>
            <a:spLocks noChangeArrowheads="1"/>
          </p:cNvSpPr>
          <p:nvPr/>
        </p:nvSpPr>
        <p:spPr bwMode="auto">
          <a:xfrm>
            <a:off x="1390650" y="1490663"/>
            <a:ext cx="92075" cy="66675"/>
          </a:xfrm>
          <a:prstGeom prst="ellipse">
            <a:avLst/>
          </a:prstGeom>
          <a:noFill/>
          <a:ln w="15875">
            <a:solidFill>
              <a:srgbClr val="FFEAB0"/>
            </a:solidFill>
            <a:round/>
            <a:headEnd/>
            <a:tailEnd/>
          </a:ln>
        </p:spPr>
        <p:txBody>
          <a:bodyPr/>
          <a:lstStyle/>
          <a:p>
            <a:endParaRPr lang="fr-FR">
              <a:ea typeface="ＭＳ Ｐゴシック" pitchFamily="1" charset="-128"/>
              <a:cs typeface="ＭＳ Ｐゴシック" pitchFamily="1" charset="-128"/>
            </a:endParaRPr>
          </a:p>
        </p:txBody>
      </p:sp>
      <p:sp>
        <p:nvSpPr>
          <p:cNvPr id="34965" name="Oval 151"/>
          <p:cNvSpPr>
            <a:spLocks noChangeArrowheads="1"/>
          </p:cNvSpPr>
          <p:nvPr/>
        </p:nvSpPr>
        <p:spPr bwMode="auto">
          <a:xfrm>
            <a:off x="1393825" y="1493838"/>
            <a:ext cx="85725" cy="60325"/>
          </a:xfrm>
          <a:prstGeom prst="ellipse">
            <a:avLst/>
          </a:prstGeom>
          <a:noFill/>
          <a:ln w="15875">
            <a:solidFill>
              <a:srgbClr val="FFECB6"/>
            </a:solidFill>
            <a:round/>
            <a:headEnd/>
            <a:tailEnd/>
          </a:ln>
        </p:spPr>
        <p:txBody>
          <a:bodyPr/>
          <a:lstStyle/>
          <a:p>
            <a:endParaRPr lang="fr-FR">
              <a:ea typeface="ＭＳ Ｐゴシック" pitchFamily="1" charset="-128"/>
              <a:cs typeface="ＭＳ Ｐゴシック" pitchFamily="1" charset="-128"/>
            </a:endParaRPr>
          </a:p>
        </p:txBody>
      </p:sp>
      <p:sp>
        <p:nvSpPr>
          <p:cNvPr id="34966" name="Oval 152"/>
          <p:cNvSpPr>
            <a:spLocks noChangeArrowheads="1"/>
          </p:cNvSpPr>
          <p:nvPr/>
        </p:nvSpPr>
        <p:spPr bwMode="auto">
          <a:xfrm>
            <a:off x="1397000" y="1497013"/>
            <a:ext cx="79375" cy="53975"/>
          </a:xfrm>
          <a:prstGeom prst="ellipse">
            <a:avLst/>
          </a:prstGeom>
          <a:noFill/>
          <a:ln w="15875">
            <a:solidFill>
              <a:srgbClr val="FFEDBB"/>
            </a:solidFill>
            <a:round/>
            <a:headEnd/>
            <a:tailEnd/>
          </a:ln>
        </p:spPr>
        <p:txBody>
          <a:bodyPr/>
          <a:lstStyle/>
          <a:p>
            <a:endParaRPr lang="fr-FR">
              <a:ea typeface="ＭＳ Ｐゴシック" pitchFamily="1" charset="-128"/>
              <a:cs typeface="ＭＳ Ｐゴシック" pitchFamily="1" charset="-128"/>
            </a:endParaRPr>
          </a:p>
        </p:txBody>
      </p:sp>
      <p:sp>
        <p:nvSpPr>
          <p:cNvPr id="34967" name="Oval 153"/>
          <p:cNvSpPr>
            <a:spLocks noChangeArrowheads="1"/>
          </p:cNvSpPr>
          <p:nvPr/>
        </p:nvSpPr>
        <p:spPr bwMode="auto">
          <a:xfrm>
            <a:off x="1400175" y="1497013"/>
            <a:ext cx="73025" cy="53975"/>
          </a:xfrm>
          <a:prstGeom prst="ellipse">
            <a:avLst/>
          </a:prstGeom>
          <a:noFill/>
          <a:ln w="15875">
            <a:solidFill>
              <a:srgbClr val="FFEFC1"/>
            </a:solidFill>
            <a:round/>
            <a:headEnd/>
            <a:tailEnd/>
          </a:ln>
        </p:spPr>
        <p:txBody>
          <a:bodyPr/>
          <a:lstStyle/>
          <a:p>
            <a:endParaRPr lang="fr-FR">
              <a:ea typeface="ＭＳ Ｐゴシック" pitchFamily="1" charset="-128"/>
              <a:cs typeface="ＭＳ Ｐゴシック" pitchFamily="1" charset="-128"/>
            </a:endParaRPr>
          </a:p>
        </p:txBody>
      </p:sp>
      <p:sp>
        <p:nvSpPr>
          <p:cNvPr id="34968" name="Oval 154"/>
          <p:cNvSpPr>
            <a:spLocks noChangeArrowheads="1"/>
          </p:cNvSpPr>
          <p:nvPr/>
        </p:nvSpPr>
        <p:spPr bwMode="auto">
          <a:xfrm>
            <a:off x="1403350" y="1498600"/>
            <a:ext cx="66675" cy="49213"/>
          </a:xfrm>
          <a:prstGeom prst="ellipse">
            <a:avLst/>
          </a:prstGeom>
          <a:noFill/>
          <a:ln w="15875">
            <a:solidFill>
              <a:srgbClr val="FFF0C7"/>
            </a:solidFill>
            <a:round/>
            <a:headEnd/>
            <a:tailEnd/>
          </a:ln>
        </p:spPr>
        <p:txBody>
          <a:bodyPr/>
          <a:lstStyle/>
          <a:p>
            <a:endParaRPr lang="fr-FR">
              <a:ea typeface="ＭＳ Ｐゴシック" pitchFamily="1" charset="-128"/>
              <a:cs typeface="ＭＳ Ｐゴシック" pitchFamily="1" charset="-128"/>
            </a:endParaRPr>
          </a:p>
        </p:txBody>
      </p:sp>
      <p:sp>
        <p:nvSpPr>
          <p:cNvPr id="34969" name="Oval 155"/>
          <p:cNvSpPr>
            <a:spLocks noChangeArrowheads="1"/>
          </p:cNvSpPr>
          <p:nvPr/>
        </p:nvSpPr>
        <p:spPr bwMode="auto">
          <a:xfrm>
            <a:off x="1406525" y="1501775"/>
            <a:ext cx="60325" cy="42863"/>
          </a:xfrm>
          <a:prstGeom prst="ellipse">
            <a:avLst/>
          </a:prstGeom>
          <a:noFill/>
          <a:ln w="15875">
            <a:solidFill>
              <a:srgbClr val="FFF2CC"/>
            </a:solidFill>
            <a:round/>
            <a:headEnd/>
            <a:tailEnd/>
          </a:ln>
        </p:spPr>
        <p:txBody>
          <a:bodyPr/>
          <a:lstStyle/>
          <a:p>
            <a:endParaRPr lang="fr-FR">
              <a:ea typeface="ＭＳ Ｐゴシック" pitchFamily="1" charset="-128"/>
              <a:cs typeface="ＭＳ Ｐゴシック" pitchFamily="1" charset="-128"/>
            </a:endParaRPr>
          </a:p>
        </p:txBody>
      </p:sp>
      <p:sp>
        <p:nvSpPr>
          <p:cNvPr id="34970" name="Oval 156"/>
          <p:cNvSpPr>
            <a:spLocks noChangeArrowheads="1"/>
          </p:cNvSpPr>
          <p:nvPr/>
        </p:nvSpPr>
        <p:spPr bwMode="auto">
          <a:xfrm>
            <a:off x="1409700" y="1501775"/>
            <a:ext cx="53975" cy="42863"/>
          </a:xfrm>
          <a:prstGeom prst="ellipse">
            <a:avLst/>
          </a:prstGeom>
          <a:noFill/>
          <a:ln w="15875">
            <a:solidFill>
              <a:srgbClr val="FFF3D2"/>
            </a:solidFill>
            <a:round/>
            <a:headEnd/>
            <a:tailEnd/>
          </a:ln>
        </p:spPr>
        <p:txBody>
          <a:bodyPr/>
          <a:lstStyle/>
          <a:p>
            <a:endParaRPr lang="fr-FR">
              <a:ea typeface="ＭＳ Ｐゴシック" pitchFamily="1" charset="-128"/>
              <a:cs typeface="ＭＳ Ｐゴシック" pitchFamily="1" charset="-128"/>
            </a:endParaRPr>
          </a:p>
        </p:txBody>
      </p:sp>
      <p:sp>
        <p:nvSpPr>
          <p:cNvPr id="34971" name="Oval 157"/>
          <p:cNvSpPr>
            <a:spLocks noChangeArrowheads="1"/>
          </p:cNvSpPr>
          <p:nvPr/>
        </p:nvSpPr>
        <p:spPr bwMode="auto">
          <a:xfrm>
            <a:off x="1412875" y="1504950"/>
            <a:ext cx="47625" cy="36513"/>
          </a:xfrm>
          <a:prstGeom prst="ellipse">
            <a:avLst/>
          </a:prstGeom>
          <a:noFill/>
          <a:ln w="15875">
            <a:solidFill>
              <a:srgbClr val="FFF5D8"/>
            </a:solidFill>
            <a:round/>
            <a:headEnd/>
            <a:tailEnd/>
          </a:ln>
        </p:spPr>
        <p:txBody>
          <a:bodyPr/>
          <a:lstStyle/>
          <a:p>
            <a:endParaRPr lang="fr-FR">
              <a:ea typeface="ＭＳ Ｐゴシック" pitchFamily="1" charset="-128"/>
              <a:cs typeface="ＭＳ Ｐゴシック" pitchFamily="1" charset="-128"/>
            </a:endParaRPr>
          </a:p>
        </p:txBody>
      </p:sp>
      <p:sp>
        <p:nvSpPr>
          <p:cNvPr id="34972" name="Oval 158"/>
          <p:cNvSpPr>
            <a:spLocks noChangeArrowheads="1"/>
          </p:cNvSpPr>
          <p:nvPr/>
        </p:nvSpPr>
        <p:spPr bwMode="auto">
          <a:xfrm>
            <a:off x="1416050" y="1508125"/>
            <a:ext cx="41275" cy="30163"/>
          </a:xfrm>
          <a:prstGeom prst="ellipse">
            <a:avLst/>
          </a:prstGeom>
          <a:noFill/>
          <a:ln w="15875">
            <a:solidFill>
              <a:srgbClr val="FFF6DD"/>
            </a:solidFill>
            <a:round/>
            <a:headEnd/>
            <a:tailEnd/>
          </a:ln>
        </p:spPr>
        <p:txBody>
          <a:bodyPr/>
          <a:lstStyle/>
          <a:p>
            <a:endParaRPr lang="fr-FR">
              <a:ea typeface="ＭＳ Ｐゴシック" pitchFamily="1" charset="-128"/>
              <a:cs typeface="ＭＳ Ｐゴシック" pitchFamily="1" charset="-128"/>
            </a:endParaRPr>
          </a:p>
        </p:txBody>
      </p:sp>
      <p:sp>
        <p:nvSpPr>
          <p:cNvPr id="34973" name="Oval 159"/>
          <p:cNvSpPr>
            <a:spLocks noChangeArrowheads="1"/>
          </p:cNvSpPr>
          <p:nvPr/>
        </p:nvSpPr>
        <p:spPr bwMode="auto">
          <a:xfrm>
            <a:off x="1419225" y="1508125"/>
            <a:ext cx="36513" cy="30163"/>
          </a:xfrm>
          <a:prstGeom prst="ellipse">
            <a:avLst/>
          </a:prstGeom>
          <a:noFill/>
          <a:ln w="15875">
            <a:solidFill>
              <a:srgbClr val="FFF8E3"/>
            </a:solidFill>
            <a:round/>
            <a:headEnd/>
            <a:tailEnd/>
          </a:ln>
        </p:spPr>
        <p:txBody>
          <a:bodyPr/>
          <a:lstStyle/>
          <a:p>
            <a:endParaRPr lang="fr-FR">
              <a:ea typeface="ＭＳ Ｐゴシック" pitchFamily="1" charset="-128"/>
              <a:cs typeface="ＭＳ Ｐゴシック" pitchFamily="1" charset="-128"/>
            </a:endParaRPr>
          </a:p>
        </p:txBody>
      </p:sp>
      <p:sp>
        <p:nvSpPr>
          <p:cNvPr id="34974" name="Oval 160"/>
          <p:cNvSpPr>
            <a:spLocks noChangeArrowheads="1"/>
          </p:cNvSpPr>
          <p:nvPr/>
        </p:nvSpPr>
        <p:spPr bwMode="auto">
          <a:xfrm>
            <a:off x="1420813" y="1511300"/>
            <a:ext cx="31750" cy="25400"/>
          </a:xfrm>
          <a:prstGeom prst="ellipse">
            <a:avLst/>
          </a:prstGeom>
          <a:noFill/>
          <a:ln w="15875">
            <a:solidFill>
              <a:srgbClr val="FFF9E9"/>
            </a:solidFill>
            <a:round/>
            <a:headEnd/>
            <a:tailEnd/>
          </a:ln>
        </p:spPr>
        <p:txBody>
          <a:bodyPr/>
          <a:lstStyle/>
          <a:p>
            <a:endParaRPr lang="fr-FR">
              <a:ea typeface="ＭＳ Ｐゴシック" pitchFamily="1" charset="-128"/>
              <a:cs typeface="ＭＳ Ｐゴシック" pitchFamily="1" charset="-128"/>
            </a:endParaRPr>
          </a:p>
        </p:txBody>
      </p:sp>
      <p:sp>
        <p:nvSpPr>
          <p:cNvPr id="34975" name="Oval 161"/>
          <p:cNvSpPr>
            <a:spLocks noChangeArrowheads="1"/>
          </p:cNvSpPr>
          <p:nvPr/>
        </p:nvSpPr>
        <p:spPr bwMode="auto">
          <a:xfrm>
            <a:off x="1423988" y="1514475"/>
            <a:ext cx="25400" cy="19050"/>
          </a:xfrm>
          <a:prstGeom prst="ellipse">
            <a:avLst/>
          </a:prstGeom>
          <a:noFill/>
          <a:ln w="15875">
            <a:solidFill>
              <a:srgbClr val="FFFBEE"/>
            </a:solidFill>
            <a:round/>
            <a:headEnd/>
            <a:tailEnd/>
          </a:ln>
        </p:spPr>
        <p:txBody>
          <a:bodyPr/>
          <a:lstStyle/>
          <a:p>
            <a:endParaRPr lang="fr-FR">
              <a:ea typeface="ＭＳ Ｐゴシック" pitchFamily="1" charset="-128"/>
              <a:cs typeface="ＭＳ Ｐゴシック" pitchFamily="1" charset="-128"/>
            </a:endParaRPr>
          </a:p>
        </p:txBody>
      </p:sp>
      <p:sp>
        <p:nvSpPr>
          <p:cNvPr id="34976" name="Oval 162"/>
          <p:cNvSpPr>
            <a:spLocks noChangeArrowheads="1"/>
          </p:cNvSpPr>
          <p:nvPr/>
        </p:nvSpPr>
        <p:spPr bwMode="auto">
          <a:xfrm>
            <a:off x="1427163" y="1514475"/>
            <a:ext cx="19050" cy="19050"/>
          </a:xfrm>
          <a:prstGeom prst="ellipse">
            <a:avLst/>
          </a:prstGeom>
          <a:noFill/>
          <a:ln w="15875">
            <a:solidFill>
              <a:srgbClr val="FFFCF4"/>
            </a:solidFill>
            <a:round/>
            <a:headEnd/>
            <a:tailEnd/>
          </a:ln>
        </p:spPr>
        <p:txBody>
          <a:bodyPr/>
          <a:lstStyle/>
          <a:p>
            <a:endParaRPr lang="fr-FR">
              <a:ea typeface="ＭＳ Ｐゴシック" pitchFamily="1" charset="-128"/>
              <a:cs typeface="ＭＳ Ｐゴシック" pitchFamily="1" charset="-128"/>
            </a:endParaRPr>
          </a:p>
        </p:txBody>
      </p:sp>
      <p:sp>
        <p:nvSpPr>
          <p:cNvPr id="34977" name="Oval 163"/>
          <p:cNvSpPr>
            <a:spLocks noChangeArrowheads="1"/>
          </p:cNvSpPr>
          <p:nvPr/>
        </p:nvSpPr>
        <p:spPr bwMode="auto">
          <a:xfrm>
            <a:off x="1430338" y="1517650"/>
            <a:ext cx="12700" cy="12700"/>
          </a:xfrm>
          <a:prstGeom prst="ellipse">
            <a:avLst/>
          </a:prstGeom>
          <a:noFill/>
          <a:ln w="15875">
            <a:solidFill>
              <a:srgbClr val="FFFEFA"/>
            </a:solidFill>
            <a:round/>
            <a:headEnd/>
            <a:tailEnd/>
          </a:ln>
        </p:spPr>
        <p:txBody>
          <a:bodyPr/>
          <a:lstStyle/>
          <a:p>
            <a:endParaRPr lang="fr-FR">
              <a:ea typeface="ＭＳ Ｐゴシック" pitchFamily="1" charset="-128"/>
              <a:cs typeface="ＭＳ Ｐゴシック" pitchFamily="1" charset="-128"/>
            </a:endParaRPr>
          </a:p>
        </p:txBody>
      </p:sp>
      <p:sp>
        <p:nvSpPr>
          <p:cNvPr id="34978" name="Oval 164"/>
          <p:cNvSpPr>
            <a:spLocks noChangeArrowheads="1"/>
          </p:cNvSpPr>
          <p:nvPr/>
        </p:nvSpPr>
        <p:spPr bwMode="auto">
          <a:xfrm>
            <a:off x="1433513" y="1520825"/>
            <a:ext cx="6350" cy="6350"/>
          </a:xfrm>
          <a:prstGeom prst="ellipse">
            <a:avLst/>
          </a:prstGeom>
          <a:noFill/>
          <a:ln w="15875">
            <a:solidFill>
              <a:srgbClr val="FFFFFF"/>
            </a:solidFill>
            <a:round/>
            <a:headEnd/>
            <a:tailEnd/>
          </a:ln>
        </p:spPr>
        <p:txBody>
          <a:bodyPr/>
          <a:lstStyle/>
          <a:p>
            <a:endParaRPr lang="fr-FR">
              <a:ea typeface="ＭＳ Ｐゴシック" pitchFamily="1" charset="-128"/>
              <a:cs typeface="ＭＳ Ｐゴシック" pitchFamily="1" charset="-128"/>
            </a:endParaRPr>
          </a:p>
        </p:txBody>
      </p:sp>
      <p:sp>
        <p:nvSpPr>
          <p:cNvPr id="34979" name="Oval 165"/>
          <p:cNvSpPr>
            <a:spLocks noChangeArrowheads="1"/>
          </p:cNvSpPr>
          <p:nvPr/>
        </p:nvSpPr>
        <p:spPr bwMode="auto">
          <a:xfrm>
            <a:off x="1296988" y="1428750"/>
            <a:ext cx="279400" cy="188913"/>
          </a:xfrm>
          <a:prstGeom prst="ellipse">
            <a:avLst/>
          </a:prstGeom>
          <a:noFill/>
          <a:ln w="3175">
            <a:solidFill>
              <a:srgbClr val="2F12D5"/>
            </a:solidFill>
            <a:round/>
            <a:headEnd/>
            <a:tailEnd/>
          </a:ln>
        </p:spPr>
        <p:txBody>
          <a:bodyPr/>
          <a:lstStyle/>
          <a:p>
            <a:endParaRPr lang="fr-FR">
              <a:ea typeface="ＭＳ Ｐゴシック" pitchFamily="1" charset="-128"/>
              <a:cs typeface="ＭＳ Ｐゴシック" pitchFamily="1" charset="-128"/>
            </a:endParaRPr>
          </a:p>
        </p:txBody>
      </p:sp>
      <p:sp>
        <p:nvSpPr>
          <p:cNvPr id="34980" name="Rectangle 166"/>
          <p:cNvSpPr>
            <a:spLocks noChangeArrowheads="1"/>
          </p:cNvSpPr>
          <p:nvPr/>
        </p:nvSpPr>
        <p:spPr bwMode="auto">
          <a:xfrm>
            <a:off x="989013" y="1120775"/>
            <a:ext cx="3175" cy="3175"/>
          </a:xfrm>
          <a:prstGeom prst="rect">
            <a:avLst/>
          </a:prstGeom>
          <a:solidFill>
            <a:srgbClr val="2F12D5"/>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4981" name="Oval 167"/>
          <p:cNvSpPr>
            <a:spLocks noChangeArrowheads="1"/>
          </p:cNvSpPr>
          <p:nvPr/>
        </p:nvSpPr>
        <p:spPr bwMode="auto">
          <a:xfrm>
            <a:off x="992188" y="1289050"/>
            <a:ext cx="228600" cy="188913"/>
          </a:xfrm>
          <a:prstGeom prst="ellipse">
            <a:avLst/>
          </a:prstGeom>
          <a:noFill/>
          <a:ln w="15875">
            <a:solidFill>
              <a:srgbClr val="FFBB00"/>
            </a:solidFill>
            <a:round/>
            <a:headEnd/>
            <a:tailEnd/>
          </a:ln>
        </p:spPr>
        <p:txBody>
          <a:bodyPr/>
          <a:lstStyle/>
          <a:p>
            <a:endParaRPr lang="fr-FR">
              <a:ea typeface="ＭＳ Ｐゴシック" pitchFamily="1" charset="-128"/>
              <a:cs typeface="ＭＳ Ｐゴシック" pitchFamily="1" charset="-128"/>
            </a:endParaRPr>
          </a:p>
        </p:txBody>
      </p:sp>
      <p:sp>
        <p:nvSpPr>
          <p:cNvPr id="34982" name="Oval 168"/>
          <p:cNvSpPr>
            <a:spLocks noChangeArrowheads="1"/>
          </p:cNvSpPr>
          <p:nvPr/>
        </p:nvSpPr>
        <p:spPr bwMode="auto">
          <a:xfrm>
            <a:off x="995363" y="1289050"/>
            <a:ext cx="222250" cy="188913"/>
          </a:xfrm>
          <a:prstGeom prst="ellipse">
            <a:avLst/>
          </a:prstGeom>
          <a:noFill/>
          <a:ln w="15875">
            <a:solidFill>
              <a:srgbClr val="FFBD07"/>
            </a:solidFill>
            <a:round/>
            <a:headEnd/>
            <a:tailEnd/>
          </a:ln>
        </p:spPr>
        <p:txBody>
          <a:bodyPr/>
          <a:lstStyle/>
          <a:p>
            <a:endParaRPr lang="fr-FR">
              <a:ea typeface="ＭＳ Ｐゴシック" pitchFamily="1" charset="-128"/>
              <a:cs typeface="ＭＳ Ｐゴシック" pitchFamily="1" charset="-128"/>
            </a:endParaRPr>
          </a:p>
        </p:txBody>
      </p:sp>
      <p:sp>
        <p:nvSpPr>
          <p:cNvPr id="34983" name="Oval 169"/>
          <p:cNvSpPr>
            <a:spLocks noChangeArrowheads="1"/>
          </p:cNvSpPr>
          <p:nvPr/>
        </p:nvSpPr>
        <p:spPr bwMode="auto">
          <a:xfrm>
            <a:off x="998538" y="1292225"/>
            <a:ext cx="215900" cy="182563"/>
          </a:xfrm>
          <a:prstGeom prst="ellipse">
            <a:avLst/>
          </a:prstGeom>
          <a:noFill/>
          <a:ln w="15875">
            <a:solidFill>
              <a:srgbClr val="FFBF0E"/>
            </a:solidFill>
            <a:round/>
            <a:headEnd/>
            <a:tailEnd/>
          </a:ln>
        </p:spPr>
        <p:txBody>
          <a:bodyPr/>
          <a:lstStyle/>
          <a:p>
            <a:endParaRPr lang="fr-FR">
              <a:ea typeface="ＭＳ Ｐゴシック" pitchFamily="1" charset="-128"/>
              <a:cs typeface="ＭＳ Ｐゴシック" pitchFamily="1" charset="-128"/>
            </a:endParaRPr>
          </a:p>
        </p:txBody>
      </p:sp>
      <p:sp>
        <p:nvSpPr>
          <p:cNvPr id="34984" name="Oval 170"/>
          <p:cNvSpPr>
            <a:spLocks noChangeArrowheads="1"/>
          </p:cNvSpPr>
          <p:nvPr/>
        </p:nvSpPr>
        <p:spPr bwMode="auto">
          <a:xfrm>
            <a:off x="1000125" y="1295400"/>
            <a:ext cx="211138" cy="176213"/>
          </a:xfrm>
          <a:prstGeom prst="ellipse">
            <a:avLst/>
          </a:prstGeom>
          <a:noFill/>
          <a:ln w="15875">
            <a:solidFill>
              <a:srgbClr val="FFC115"/>
            </a:solidFill>
            <a:round/>
            <a:headEnd/>
            <a:tailEnd/>
          </a:ln>
        </p:spPr>
        <p:txBody>
          <a:bodyPr/>
          <a:lstStyle/>
          <a:p>
            <a:endParaRPr lang="fr-FR">
              <a:ea typeface="ＭＳ Ｐゴシック" pitchFamily="1" charset="-128"/>
              <a:cs typeface="ＭＳ Ｐゴシック" pitchFamily="1" charset="-128"/>
            </a:endParaRPr>
          </a:p>
        </p:txBody>
      </p:sp>
      <p:sp>
        <p:nvSpPr>
          <p:cNvPr id="34985" name="Oval 171"/>
          <p:cNvSpPr>
            <a:spLocks noChangeArrowheads="1"/>
          </p:cNvSpPr>
          <p:nvPr/>
        </p:nvSpPr>
        <p:spPr bwMode="auto">
          <a:xfrm>
            <a:off x="1003300" y="1298575"/>
            <a:ext cx="204788" cy="169863"/>
          </a:xfrm>
          <a:prstGeom prst="ellipse">
            <a:avLst/>
          </a:prstGeom>
          <a:noFill/>
          <a:ln w="15875">
            <a:solidFill>
              <a:srgbClr val="FFC31C"/>
            </a:solidFill>
            <a:round/>
            <a:headEnd/>
            <a:tailEnd/>
          </a:ln>
        </p:spPr>
        <p:txBody>
          <a:bodyPr/>
          <a:lstStyle/>
          <a:p>
            <a:endParaRPr lang="fr-FR">
              <a:ea typeface="ＭＳ Ｐゴシック" pitchFamily="1" charset="-128"/>
              <a:cs typeface="ＭＳ Ｐゴシック" pitchFamily="1" charset="-128"/>
            </a:endParaRPr>
          </a:p>
        </p:txBody>
      </p:sp>
      <p:sp>
        <p:nvSpPr>
          <p:cNvPr id="34986" name="Oval 172"/>
          <p:cNvSpPr>
            <a:spLocks noChangeArrowheads="1"/>
          </p:cNvSpPr>
          <p:nvPr/>
        </p:nvSpPr>
        <p:spPr bwMode="auto">
          <a:xfrm>
            <a:off x="1006475" y="1301750"/>
            <a:ext cx="198438" cy="163513"/>
          </a:xfrm>
          <a:prstGeom prst="ellipse">
            <a:avLst/>
          </a:prstGeom>
          <a:noFill/>
          <a:ln w="15875">
            <a:solidFill>
              <a:srgbClr val="FFC523"/>
            </a:solidFill>
            <a:round/>
            <a:headEnd/>
            <a:tailEnd/>
          </a:ln>
        </p:spPr>
        <p:txBody>
          <a:bodyPr/>
          <a:lstStyle/>
          <a:p>
            <a:endParaRPr lang="fr-FR">
              <a:ea typeface="ＭＳ Ｐゴシック" pitchFamily="1" charset="-128"/>
              <a:cs typeface="ＭＳ Ｐゴシック" pitchFamily="1" charset="-128"/>
            </a:endParaRPr>
          </a:p>
        </p:txBody>
      </p:sp>
      <p:sp>
        <p:nvSpPr>
          <p:cNvPr id="34987" name="Oval 173"/>
          <p:cNvSpPr>
            <a:spLocks noChangeArrowheads="1"/>
          </p:cNvSpPr>
          <p:nvPr/>
        </p:nvSpPr>
        <p:spPr bwMode="auto">
          <a:xfrm>
            <a:off x="1009650" y="1304925"/>
            <a:ext cx="192088" cy="157163"/>
          </a:xfrm>
          <a:prstGeom prst="ellipse">
            <a:avLst/>
          </a:prstGeom>
          <a:noFill/>
          <a:ln w="15875">
            <a:solidFill>
              <a:srgbClr val="FFC62A"/>
            </a:solidFill>
            <a:round/>
            <a:headEnd/>
            <a:tailEnd/>
          </a:ln>
        </p:spPr>
        <p:txBody>
          <a:bodyPr/>
          <a:lstStyle/>
          <a:p>
            <a:endParaRPr lang="fr-FR">
              <a:ea typeface="ＭＳ Ｐゴシック" pitchFamily="1" charset="-128"/>
              <a:cs typeface="ＭＳ Ｐゴシック" pitchFamily="1" charset="-128"/>
            </a:endParaRPr>
          </a:p>
        </p:txBody>
      </p:sp>
      <p:sp>
        <p:nvSpPr>
          <p:cNvPr id="34988" name="Oval 174"/>
          <p:cNvSpPr>
            <a:spLocks noChangeArrowheads="1"/>
          </p:cNvSpPr>
          <p:nvPr/>
        </p:nvSpPr>
        <p:spPr bwMode="auto">
          <a:xfrm>
            <a:off x="1012825" y="1304925"/>
            <a:ext cx="185738" cy="157163"/>
          </a:xfrm>
          <a:prstGeom prst="ellipse">
            <a:avLst/>
          </a:prstGeom>
          <a:noFill/>
          <a:ln w="15875">
            <a:solidFill>
              <a:srgbClr val="FFC831"/>
            </a:solidFill>
            <a:round/>
            <a:headEnd/>
            <a:tailEnd/>
          </a:ln>
        </p:spPr>
        <p:txBody>
          <a:bodyPr/>
          <a:lstStyle/>
          <a:p>
            <a:endParaRPr lang="fr-FR">
              <a:ea typeface="ＭＳ Ｐゴシック" pitchFamily="1" charset="-128"/>
              <a:cs typeface="ＭＳ Ｐゴシック" pitchFamily="1" charset="-128"/>
            </a:endParaRPr>
          </a:p>
        </p:txBody>
      </p:sp>
      <p:sp>
        <p:nvSpPr>
          <p:cNvPr id="34989" name="Oval 175"/>
          <p:cNvSpPr>
            <a:spLocks noChangeArrowheads="1"/>
          </p:cNvSpPr>
          <p:nvPr/>
        </p:nvSpPr>
        <p:spPr bwMode="auto">
          <a:xfrm>
            <a:off x="1016000" y="1308100"/>
            <a:ext cx="179388" cy="152400"/>
          </a:xfrm>
          <a:prstGeom prst="ellipse">
            <a:avLst/>
          </a:prstGeom>
          <a:noFill/>
          <a:ln w="15875">
            <a:solidFill>
              <a:srgbClr val="FFCA38"/>
            </a:solidFill>
            <a:round/>
            <a:headEnd/>
            <a:tailEnd/>
          </a:ln>
        </p:spPr>
        <p:txBody>
          <a:bodyPr/>
          <a:lstStyle/>
          <a:p>
            <a:endParaRPr lang="fr-FR">
              <a:ea typeface="ＭＳ Ｐゴシック" pitchFamily="1" charset="-128"/>
              <a:cs typeface="ＭＳ Ｐゴシック" pitchFamily="1" charset="-128"/>
            </a:endParaRPr>
          </a:p>
        </p:txBody>
      </p:sp>
      <p:sp>
        <p:nvSpPr>
          <p:cNvPr id="34990" name="Oval 176"/>
          <p:cNvSpPr>
            <a:spLocks noChangeArrowheads="1"/>
          </p:cNvSpPr>
          <p:nvPr/>
        </p:nvSpPr>
        <p:spPr bwMode="auto">
          <a:xfrm>
            <a:off x="1019175" y="1309688"/>
            <a:ext cx="173038" cy="147637"/>
          </a:xfrm>
          <a:prstGeom prst="ellipse">
            <a:avLst/>
          </a:prstGeom>
          <a:noFill/>
          <a:ln w="15875">
            <a:solidFill>
              <a:srgbClr val="FFCC3F"/>
            </a:solidFill>
            <a:round/>
            <a:headEnd/>
            <a:tailEnd/>
          </a:ln>
        </p:spPr>
        <p:txBody>
          <a:bodyPr/>
          <a:lstStyle/>
          <a:p>
            <a:endParaRPr lang="fr-FR">
              <a:ea typeface="ＭＳ Ｐゴシック" pitchFamily="1" charset="-128"/>
              <a:cs typeface="ＭＳ Ｐゴシック" pitchFamily="1" charset="-128"/>
            </a:endParaRPr>
          </a:p>
        </p:txBody>
      </p:sp>
      <p:sp>
        <p:nvSpPr>
          <p:cNvPr id="34991" name="Oval 177"/>
          <p:cNvSpPr>
            <a:spLocks noChangeArrowheads="1"/>
          </p:cNvSpPr>
          <p:nvPr/>
        </p:nvSpPr>
        <p:spPr bwMode="auto">
          <a:xfrm>
            <a:off x="1022350" y="1312863"/>
            <a:ext cx="166688" cy="141287"/>
          </a:xfrm>
          <a:prstGeom prst="ellipse">
            <a:avLst/>
          </a:prstGeom>
          <a:noFill/>
          <a:ln w="15875">
            <a:solidFill>
              <a:srgbClr val="FFCE47"/>
            </a:solidFill>
            <a:round/>
            <a:headEnd/>
            <a:tailEnd/>
          </a:ln>
        </p:spPr>
        <p:txBody>
          <a:bodyPr/>
          <a:lstStyle/>
          <a:p>
            <a:endParaRPr lang="fr-FR">
              <a:ea typeface="ＭＳ Ｐゴシック" pitchFamily="1" charset="-128"/>
              <a:cs typeface="ＭＳ Ｐゴシック" pitchFamily="1" charset="-128"/>
            </a:endParaRPr>
          </a:p>
        </p:txBody>
      </p:sp>
      <p:sp>
        <p:nvSpPr>
          <p:cNvPr id="34992" name="Oval 178"/>
          <p:cNvSpPr>
            <a:spLocks noChangeArrowheads="1"/>
          </p:cNvSpPr>
          <p:nvPr/>
        </p:nvSpPr>
        <p:spPr bwMode="auto">
          <a:xfrm>
            <a:off x="1025525" y="1316038"/>
            <a:ext cx="161925" cy="134937"/>
          </a:xfrm>
          <a:prstGeom prst="ellipse">
            <a:avLst/>
          </a:prstGeom>
          <a:noFill/>
          <a:ln w="15875">
            <a:solidFill>
              <a:srgbClr val="FFD04E"/>
            </a:solidFill>
            <a:round/>
            <a:headEnd/>
            <a:tailEnd/>
          </a:ln>
        </p:spPr>
        <p:txBody>
          <a:bodyPr/>
          <a:lstStyle/>
          <a:p>
            <a:endParaRPr lang="fr-FR">
              <a:ea typeface="ＭＳ Ｐゴシック" pitchFamily="1" charset="-128"/>
              <a:cs typeface="ＭＳ Ｐゴシック" pitchFamily="1" charset="-128"/>
            </a:endParaRPr>
          </a:p>
        </p:txBody>
      </p:sp>
      <p:sp>
        <p:nvSpPr>
          <p:cNvPr id="34993" name="Oval 179"/>
          <p:cNvSpPr>
            <a:spLocks noChangeArrowheads="1"/>
          </p:cNvSpPr>
          <p:nvPr/>
        </p:nvSpPr>
        <p:spPr bwMode="auto">
          <a:xfrm>
            <a:off x="1028700" y="1319213"/>
            <a:ext cx="155575" cy="128587"/>
          </a:xfrm>
          <a:prstGeom prst="ellipse">
            <a:avLst/>
          </a:prstGeom>
          <a:noFill/>
          <a:ln w="15875">
            <a:solidFill>
              <a:srgbClr val="FFD255"/>
            </a:solidFill>
            <a:round/>
            <a:headEnd/>
            <a:tailEnd/>
          </a:ln>
        </p:spPr>
        <p:txBody>
          <a:bodyPr/>
          <a:lstStyle/>
          <a:p>
            <a:endParaRPr lang="fr-FR">
              <a:ea typeface="ＭＳ Ｐゴシック" pitchFamily="1" charset="-128"/>
              <a:cs typeface="ＭＳ Ｐゴシック" pitchFamily="1" charset="-128"/>
            </a:endParaRPr>
          </a:p>
        </p:txBody>
      </p:sp>
      <p:sp>
        <p:nvSpPr>
          <p:cNvPr id="34994" name="Oval 180"/>
          <p:cNvSpPr>
            <a:spLocks noChangeArrowheads="1"/>
          </p:cNvSpPr>
          <p:nvPr/>
        </p:nvSpPr>
        <p:spPr bwMode="auto">
          <a:xfrm>
            <a:off x="1031875" y="1319213"/>
            <a:ext cx="149225" cy="128587"/>
          </a:xfrm>
          <a:prstGeom prst="ellipse">
            <a:avLst/>
          </a:prstGeom>
          <a:noFill/>
          <a:ln w="15875">
            <a:solidFill>
              <a:srgbClr val="FFD45C"/>
            </a:solidFill>
            <a:round/>
            <a:headEnd/>
            <a:tailEnd/>
          </a:ln>
        </p:spPr>
        <p:txBody>
          <a:bodyPr/>
          <a:lstStyle/>
          <a:p>
            <a:endParaRPr lang="fr-FR">
              <a:ea typeface="ＭＳ Ｐゴシック" pitchFamily="1" charset="-128"/>
              <a:cs typeface="ＭＳ Ｐゴシック" pitchFamily="1" charset="-128"/>
            </a:endParaRPr>
          </a:p>
        </p:txBody>
      </p:sp>
      <p:sp>
        <p:nvSpPr>
          <p:cNvPr id="34995" name="Oval 181"/>
          <p:cNvSpPr>
            <a:spLocks noChangeArrowheads="1"/>
          </p:cNvSpPr>
          <p:nvPr/>
        </p:nvSpPr>
        <p:spPr bwMode="auto">
          <a:xfrm>
            <a:off x="1035050" y="1322388"/>
            <a:ext cx="142875" cy="122237"/>
          </a:xfrm>
          <a:prstGeom prst="ellipse">
            <a:avLst/>
          </a:prstGeom>
          <a:noFill/>
          <a:ln w="15875">
            <a:solidFill>
              <a:srgbClr val="FFD663"/>
            </a:solidFill>
            <a:round/>
            <a:headEnd/>
            <a:tailEnd/>
          </a:ln>
        </p:spPr>
        <p:txBody>
          <a:bodyPr/>
          <a:lstStyle/>
          <a:p>
            <a:endParaRPr lang="fr-FR">
              <a:ea typeface="ＭＳ Ｐゴシック" pitchFamily="1" charset="-128"/>
              <a:cs typeface="ＭＳ Ｐゴシック" pitchFamily="1" charset="-128"/>
            </a:endParaRPr>
          </a:p>
        </p:txBody>
      </p:sp>
      <p:sp>
        <p:nvSpPr>
          <p:cNvPr id="34996" name="Oval 182"/>
          <p:cNvSpPr>
            <a:spLocks noChangeArrowheads="1"/>
          </p:cNvSpPr>
          <p:nvPr/>
        </p:nvSpPr>
        <p:spPr bwMode="auto">
          <a:xfrm>
            <a:off x="1036638" y="1325563"/>
            <a:ext cx="138112" cy="115887"/>
          </a:xfrm>
          <a:prstGeom prst="ellipse">
            <a:avLst/>
          </a:prstGeom>
          <a:noFill/>
          <a:ln w="15875">
            <a:solidFill>
              <a:srgbClr val="FFD86A"/>
            </a:solidFill>
            <a:round/>
            <a:headEnd/>
            <a:tailEnd/>
          </a:ln>
        </p:spPr>
        <p:txBody>
          <a:bodyPr/>
          <a:lstStyle/>
          <a:p>
            <a:endParaRPr lang="fr-FR">
              <a:ea typeface="ＭＳ Ｐゴシック" pitchFamily="1" charset="-128"/>
              <a:cs typeface="ＭＳ Ｐゴシック" pitchFamily="1" charset="-128"/>
            </a:endParaRPr>
          </a:p>
        </p:txBody>
      </p:sp>
      <p:sp>
        <p:nvSpPr>
          <p:cNvPr id="34997" name="Oval 183"/>
          <p:cNvSpPr>
            <a:spLocks noChangeArrowheads="1"/>
          </p:cNvSpPr>
          <p:nvPr/>
        </p:nvSpPr>
        <p:spPr bwMode="auto">
          <a:xfrm>
            <a:off x="1039813" y="1328738"/>
            <a:ext cx="131762" cy="109537"/>
          </a:xfrm>
          <a:prstGeom prst="ellipse">
            <a:avLst/>
          </a:prstGeom>
          <a:noFill/>
          <a:ln w="15875">
            <a:solidFill>
              <a:srgbClr val="FFD971"/>
            </a:solidFill>
            <a:round/>
            <a:headEnd/>
            <a:tailEnd/>
          </a:ln>
        </p:spPr>
        <p:txBody>
          <a:bodyPr/>
          <a:lstStyle/>
          <a:p>
            <a:endParaRPr lang="fr-FR">
              <a:ea typeface="ＭＳ Ｐゴシック" pitchFamily="1" charset="-128"/>
              <a:cs typeface="ＭＳ Ｐゴシック" pitchFamily="1" charset="-128"/>
            </a:endParaRPr>
          </a:p>
        </p:txBody>
      </p:sp>
      <p:sp>
        <p:nvSpPr>
          <p:cNvPr id="34998" name="Oval 184"/>
          <p:cNvSpPr>
            <a:spLocks noChangeArrowheads="1"/>
          </p:cNvSpPr>
          <p:nvPr/>
        </p:nvSpPr>
        <p:spPr bwMode="auto">
          <a:xfrm>
            <a:off x="1042988" y="1331913"/>
            <a:ext cx="125412" cy="103187"/>
          </a:xfrm>
          <a:prstGeom prst="ellipse">
            <a:avLst/>
          </a:prstGeom>
          <a:noFill/>
          <a:ln w="15875">
            <a:solidFill>
              <a:srgbClr val="FFDB78"/>
            </a:solidFill>
            <a:round/>
            <a:headEnd/>
            <a:tailEnd/>
          </a:ln>
        </p:spPr>
        <p:txBody>
          <a:bodyPr/>
          <a:lstStyle/>
          <a:p>
            <a:endParaRPr lang="fr-FR">
              <a:ea typeface="ＭＳ Ｐゴシック" pitchFamily="1" charset="-128"/>
              <a:cs typeface="ＭＳ Ｐゴシック" pitchFamily="1" charset="-128"/>
            </a:endParaRPr>
          </a:p>
        </p:txBody>
      </p:sp>
      <p:sp>
        <p:nvSpPr>
          <p:cNvPr id="34999" name="Oval 185"/>
          <p:cNvSpPr>
            <a:spLocks noChangeArrowheads="1"/>
          </p:cNvSpPr>
          <p:nvPr/>
        </p:nvSpPr>
        <p:spPr bwMode="auto">
          <a:xfrm>
            <a:off x="1046163" y="1335088"/>
            <a:ext cx="119062" cy="96837"/>
          </a:xfrm>
          <a:prstGeom prst="ellipse">
            <a:avLst/>
          </a:prstGeom>
          <a:noFill/>
          <a:ln w="15875">
            <a:solidFill>
              <a:srgbClr val="FFDD7F"/>
            </a:solidFill>
            <a:round/>
            <a:headEnd/>
            <a:tailEnd/>
          </a:ln>
        </p:spPr>
        <p:txBody>
          <a:bodyPr/>
          <a:lstStyle/>
          <a:p>
            <a:endParaRPr lang="fr-FR">
              <a:ea typeface="ＭＳ Ｐゴシック" pitchFamily="1" charset="-128"/>
              <a:cs typeface="ＭＳ Ｐゴシック" pitchFamily="1" charset="-128"/>
            </a:endParaRPr>
          </a:p>
        </p:txBody>
      </p:sp>
      <p:sp>
        <p:nvSpPr>
          <p:cNvPr id="35000" name="Oval 186"/>
          <p:cNvSpPr>
            <a:spLocks noChangeArrowheads="1"/>
          </p:cNvSpPr>
          <p:nvPr/>
        </p:nvSpPr>
        <p:spPr bwMode="auto">
          <a:xfrm>
            <a:off x="1049338" y="1335088"/>
            <a:ext cx="112712" cy="96837"/>
          </a:xfrm>
          <a:prstGeom prst="ellipse">
            <a:avLst/>
          </a:prstGeom>
          <a:noFill/>
          <a:ln w="15875">
            <a:solidFill>
              <a:srgbClr val="FFDF87"/>
            </a:solidFill>
            <a:round/>
            <a:headEnd/>
            <a:tailEnd/>
          </a:ln>
        </p:spPr>
        <p:txBody>
          <a:bodyPr/>
          <a:lstStyle/>
          <a:p>
            <a:endParaRPr lang="fr-FR">
              <a:ea typeface="ＭＳ Ｐゴシック" pitchFamily="1" charset="-128"/>
              <a:cs typeface="ＭＳ Ｐゴシック" pitchFamily="1" charset="-128"/>
            </a:endParaRPr>
          </a:p>
        </p:txBody>
      </p:sp>
      <p:sp>
        <p:nvSpPr>
          <p:cNvPr id="35001" name="Oval 187"/>
          <p:cNvSpPr>
            <a:spLocks noChangeArrowheads="1"/>
          </p:cNvSpPr>
          <p:nvPr/>
        </p:nvSpPr>
        <p:spPr bwMode="auto">
          <a:xfrm>
            <a:off x="1052513" y="1338263"/>
            <a:ext cx="106362" cy="90487"/>
          </a:xfrm>
          <a:prstGeom prst="ellipse">
            <a:avLst/>
          </a:prstGeom>
          <a:noFill/>
          <a:ln w="15875">
            <a:solidFill>
              <a:srgbClr val="FFE18E"/>
            </a:solidFill>
            <a:round/>
            <a:headEnd/>
            <a:tailEnd/>
          </a:ln>
        </p:spPr>
        <p:txBody>
          <a:bodyPr/>
          <a:lstStyle/>
          <a:p>
            <a:endParaRPr lang="fr-FR">
              <a:ea typeface="ＭＳ Ｐゴシック" pitchFamily="1" charset="-128"/>
              <a:cs typeface="ＭＳ Ｐゴシック" pitchFamily="1" charset="-128"/>
            </a:endParaRPr>
          </a:p>
        </p:txBody>
      </p:sp>
      <p:sp>
        <p:nvSpPr>
          <p:cNvPr id="35002" name="Oval 188"/>
          <p:cNvSpPr>
            <a:spLocks noChangeArrowheads="1"/>
          </p:cNvSpPr>
          <p:nvPr/>
        </p:nvSpPr>
        <p:spPr bwMode="auto">
          <a:xfrm>
            <a:off x="1055688" y="1341438"/>
            <a:ext cx="100012" cy="84137"/>
          </a:xfrm>
          <a:prstGeom prst="ellipse">
            <a:avLst/>
          </a:prstGeom>
          <a:noFill/>
          <a:ln w="15875">
            <a:solidFill>
              <a:srgbClr val="FFE395"/>
            </a:solidFill>
            <a:round/>
            <a:headEnd/>
            <a:tailEnd/>
          </a:ln>
        </p:spPr>
        <p:txBody>
          <a:bodyPr/>
          <a:lstStyle/>
          <a:p>
            <a:endParaRPr lang="fr-FR">
              <a:ea typeface="ＭＳ Ｐゴシック" pitchFamily="1" charset="-128"/>
              <a:cs typeface="ＭＳ Ｐゴシック" pitchFamily="1" charset="-128"/>
            </a:endParaRPr>
          </a:p>
        </p:txBody>
      </p:sp>
      <p:sp>
        <p:nvSpPr>
          <p:cNvPr id="35003" name="Oval 189"/>
          <p:cNvSpPr>
            <a:spLocks noChangeArrowheads="1"/>
          </p:cNvSpPr>
          <p:nvPr/>
        </p:nvSpPr>
        <p:spPr bwMode="auto">
          <a:xfrm>
            <a:off x="1058863" y="1344613"/>
            <a:ext cx="93662" cy="77787"/>
          </a:xfrm>
          <a:prstGeom prst="ellipse">
            <a:avLst/>
          </a:prstGeom>
          <a:noFill/>
          <a:ln w="15875">
            <a:solidFill>
              <a:srgbClr val="FFE59C"/>
            </a:solidFill>
            <a:round/>
            <a:headEnd/>
            <a:tailEnd/>
          </a:ln>
        </p:spPr>
        <p:txBody>
          <a:bodyPr/>
          <a:lstStyle/>
          <a:p>
            <a:endParaRPr lang="fr-FR">
              <a:ea typeface="ＭＳ Ｐゴシック" pitchFamily="1" charset="-128"/>
              <a:cs typeface="ＭＳ Ｐゴシック" pitchFamily="1" charset="-128"/>
            </a:endParaRPr>
          </a:p>
        </p:txBody>
      </p:sp>
      <p:sp>
        <p:nvSpPr>
          <p:cNvPr id="35004" name="Oval 190"/>
          <p:cNvSpPr>
            <a:spLocks noChangeArrowheads="1"/>
          </p:cNvSpPr>
          <p:nvPr/>
        </p:nvSpPr>
        <p:spPr bwMode="auto">
          <a:xfrm>
            <a:off x="1062038" y="1346200"/>
            <a:ext cx="88900" cy="74613"/>
          </a:xfrm>
          <a:prstGeom prst="ellipse">
            <a:avLst/>
          </a:prstGeom>
          <a:noFill/>
          <a:ln w="15875">
            <a:solidFill>
              <a:srgbClr val="FFE7A3"/>
            </a:solidFill>
            <a:round/>
            <a:headEnd/>
            <a:tailEnd/>
          </a:ln>
        </p:spPr>
        <p:txBody>
          <a:bodyPr/>
          <a:lstStyle/>
          <a:p>
            <a:endParaRPr lang="fr-FR">
              <a:ea typeface="ＭＳ Ｐゴシック" pitchFamily="1" charset="-128"/>
              <a:cs typeface="ＭＳ Ｐゴシック" pitchFamily="1" charset="-128"/>
            </a:endParaRPr>
          </a:p>
        </p:txBody>
      </p:sp>
      <p:sp>
        <p:nvSpPr>
          <p:cNvPr id="35005" name="Oval 191"/>
          <p:cNvSpPr>
            <a:spLocks noChangeArrowheads="1"/>
          </p:cNvSpPr>
          <p:nvPr/>
        </p:nvSpPr>
        <p:spPr bwMode="auto">
          <a:xfrm>
            <a:off x="1065213" y="1349375"/>
            <a:ext cx="82550" cy="68263"/>
          </a:xfrm>
          <a:prstGeom prst="ellipse">
            <a:avLst/>
          </a:prstGeom>
          <a:noFill/>
          <a:ln w="15875">
            <a:solidFill>
              <a:srgbClr val="FFE9AA"/>
            </a:solidFill>
            <a:round/>
            <a:headEnd/>
            <a:tailEnd/>
          </a:ln>
        </p:spPr>
        <p:txBody>
          <a:bodyPr/>
          <a:lstStyle/>
          <a:p>
            <a:endParaRPr lang="fr-FR">
              <a:ea typeface="ＭＳ Ｐゴシック" pitchFamily="1" charset="-128"/>
              <a:cs typeface="ＭＳ Ｐゴシック" pitchFamily="1" charset="-128"/>
            </a:endParaRPr>
          </a:p>
        </p:txBody>
      </p:sp>
      <p:sp>
        <p:nvSpPr>
          <p:cNvPr id="35006" name="Oval 192"/>
          <p:cNvSpPr>
            <a:spLocks noChangeArrowheads="1"/>
          </p:cNvSpPr>
          <p:nvPr/>
        </p:nvSpPr>
        <p:spPr bwMode="auto">
          <a:xfrm>
            <a:off x="1068388" y="1349375"/>
            <a:ext cx="76200" cy="68263"/>
          </a:xfrm>
          <a:prstGeom prst="ellipse">
            <a:avLst/>
          </a:prstGeom>
          <a:noFill/>
          <a:ln w="15875">
            <a:solidFill>
              <a:srgbClr val="FFEBB1"/>
            </a:solidFill>
            <a:round/>
            <a:headEnd/>
            <a:tailEnd/>
          </a:ln>
        </p:spPr>
        <p:txBody>
          <a:bodyPr/>
          <a:lstStyle/>
          <a:p>
            <a:endParaRPr lang="fr-FR">
              <a:ea typeface="ＭＳ Ｐゴシック" pitchFamily="1" charset="-128"/>
              <a:cs typeface="ＭＳ Ｐゴシック" pitchFamily="1" charset="-128"/>
            </a:endParaRPr>
          </a:p>
        </p:txBody>
      </p:sp>
      <p:sp>
        <p:nvSpPr>
          <p:cNvPr id="35007" name="Oval 193"/>
          <p:cNvSpPr>
            <a:spLocks noChangeArrowheads="1"/>
          </p:cNvSpPr>
          <p:nvPr/>
        </p:nvSpPr>
        <p:spPr bwMode="auto">
          <a:xfrm>
            <a:off x="1071563" y="1352550"/>
            <a:ext cx="69850" cy="61913"/>
          </a:xfrm>
          <a:prstGeom prst="ellipse">
            <a:avLst/>
          </a:prstGeom>
          <a:noFill/>
          <a:ln w="15875">
            <a:solidFill>
              <a:srgbClr val="FFECB8"/>
            </a:solidFill>
            <a:round/>
            <a:headEnd/>
            <a:tailEnd/>
          </a:ln>
        </p:spPr>
        <p:txBody>
          <a:bodyPr/>
          <a:lstStyle/>
          <a:p>
            <a:endParaRPr lang="fr-FR">
              <a:ea typeface="ＭＳ Ｐゴシック" pitchFamily="1" charset="-128"/>
              <a:cs typeface="ＭＳ Ｐゴシック" pitchFamily="1" charset="-128"/>
            </a:endParaRPr>
          </a:p>
        </p:txBody>
      </p:sp>
      <p:sp>
        <p:nvSpPr>
          <p:cNvPr id="35008" name="Oval 194"/>
          <p:cNvSpPr>
            <a:spLocks noChangeArrowheads="1"/>
          </p:cNvSpPr>
          <p:nvPr/>
        </p:nvSpPr>
        <p:spPr bwMode="auto">
          <a:xfrm>
            <a:off x="1074738" y="1355725"/>
            <a:ext cx="63500" cy="55563"/>
          </a:xfrm>
          <a:prstGeom prst="ellipse">
            <a:avLst/>
          </a:prstGeom>
          <a:noFill/>
          <a:ln w="15875">
            <a:solidFill>
              <a:srgbClr val="FFEEBF"/>
            </a:solidFill>
            <a:round/>
            <a:headEnd/>
            <a:tailEnd/>
          </a:ln>
        </p:spPr>
        <p:txBody>
          <a:bodyPr/>
          <a:lstStyle/>
          <a:p>
            <a:endParaRPr lang="fr-FR">
              <a:ea typeface="ＭＳ Ｐゴシック" pitchFamily="1" charset="-128"/>
              <a:cs typeface="ＭＳ Ｐゴシック" pitchFamily="1" charset="-128"/>
            </a:endParaRPr>
          </a:p>
        </p:txBody>
      </p:sp>
      <p:sp>
        <p:nvSpPr>
          <p:cNvPr id="35009" name="Oval 195"/>
          <p:cNvSpPr>
            <a:spLocks noChangeArrowheads="1"/>
          </p:cNvSpPr>
          <p:nvPr/>
        </p:nvSpPr>
        <p:spPr bwMode="auto">
          <a:xfrm>
            <a:off x="1076325" y="1358900"/>
            <a:ext cx="58738" cy="49213"/>
          </a:xfrm>
          <a:prstGeom prst="ellipse">
            <a:avLst/>
          </a:prstGeom>
          <a:noFill/>
          <a:ln w="15875">
            <a:solidFill>
              <a:srgbClr val="FFF0C7"/>
            </a:solidFill>
            <a:round/>
            <a:headEnd/>
            <a:tailEnd/>
          </a:ln>
        </p:spPr>
        <p:txBody>
          <a:bodyPr/>
          <a:lstStyle/>
          <a:p>
            <a:endParaRPr lang="fr-FR">
              <a:ea typeface="ＭＳ Ｐゴシック" pitchFamily="1" charset="-128"/>
              <a:cs typeface="ＭＳ Ｐゴシック" pitchFamily="1" charset="-128"/>
            </a:endParaRPr>
          </a:p>
        </p:txBody>
      </p:sp>
      <p:sp>
        <p:nvSpPr>
          <p:cNvPr id="35010" name="Oval 196"/>
          <p:cNvSpPr>
            <a:spLocks noChangeArrowheads="1"/>
          </p:cNvSpPr>
          <p:nvPr/>
        </p:nvSpPr>
        <p:spPr bwMode="auto">
          <a:xfrm>
            <a:off x="1079500" y="1362075"/>
            <a:ext cx="52388" cy="42863"/>
          </a:xfrm>
          <a:prstGeom prst="ellipse">
            <a:avLst/>
          </a:prstGeom>
          <a:noFill/>
          <a:ln w="15875">
            <a:solidFill>
              <a:srgbClr val="FFF2CE"/>
            </a:solidFill>
            <a:round/>
            <a:headEnd/>
            <a:tailEnd/>
          </a:ln>
        </p:spPr>
        <p:txBody>
          <a:bodyPr/>
          <a:lstStyle/>
          <a:p>
            <a:endParaRPr lang="fr-FR">
              <a:ea typeface="ＭＳ Ｐゴシック" pitchFamily="1" charset="-128"/>
              <a:cs typeface="ＭＳ Ｐゴシック" pitchFamily="1" charset="-128"/>
            </a:endParaRPr>
          </a:p>
        </p:txBody>
      </p:sp>
      <p:sp>
        <p:nvSpPr>
          <p:cNvPr id="35011" name="Oval 197"/>
          <p:cNvSpPr>
            <a:spLocks noChangeArrowheads="1"/>
          </p:cNvSpPr>
          <p:nvPr/>
        </p:nvSpPr>
        <p:spPr bwMode="auto">
          <a:xfrm>
            <a:off x="1082675" y="1365250"/>
            <a:ext cx="46038" cy="36513"/>
          </a:xfrm>
          <a:prstGeom prst="ellipse">
            <a:avLst/>
          </a:prstGeom>
          <a:noFill/>
          <a:ln w="15875">
            <a:solidFill>
              <a:srgbClr val="FFF4D5"/>
            </a:solidFill>
            <a:round/>
            <a:headEnd/>
            <a:tailEnd/>
          </a:ln>
        </p:spPr>
        <p:txBody>
          <a:bodyPr/>
          <a:lstStyle/>
          <a:p>
            <a:endParaRPr lang="fr-FR">
              <a:ea typeface="ＭＳ Ｐゴシック" pitchFamily="1" charset="-128"/>
              <a:cs typeface="ＭＳ Ｐゴシック" pitchFamily="1" charset="-128"/>
            </a:endParaRPr>
          </a:p>
        </p:txBody>
      </p:sp>
      <p:sp>
        <p:nvSpPr>
          <p:cNvPr id="35012" name="Oval 198"/>
          <p:cNvSpPr>
            <a:spLocks noChangeArrowheads="1"/>
          </p:cNvSpPr>
          <p:nvPr/>
        </p:nvSpPr>
        <p:spPr bwMode="auto">
          <a:xfrm>
            <a:off x="1085850" y="1365250"/>
            <a:ext cx="39688" cy="36513"/>
          </a:xfrm>
          <a:prstGeom prst="ellipse">
            <a:avLst/>
          </a:prstGeom>
          <a:noFill/>
          <a:ln w="15875">
            <a:solidFill>
              <a:srgbClr val="FFF6DC"/>
            </a:solidFill>
            <a:round/>
            <a:headEnd/>
            <a:tailEnd/>
          </a:ln>
        </p:spPr>
        <p:txBody>
          <a:bodyPr/>
          <a:lstStyle/>
          <a:p>
            <a:endParaRPr lang="fr-FR">
              <a:ea typeface="ＭＳ Ｐゴシック" pitchFamily="1" charset="-128"/>
              <a:cs typeface="ＭＳ Ｐゴシック" pitchFamily="1" charset="-128"/>
            </a:endParaRPr>
          </a:p>
        </p:txBody>
      </p:sp>
      <p:sp>
        <p:nvSpPr>
          <p:cNvPr id="35013" name="Oval 199"/>
          <p:cNvSpPr>
            <a:spLocks noChangeArrowheads="1"/>
          </p:cNvSpPr>
          <p:nvPr/>
        </p:nvSpPr>
        <p:spPr bwMode="auto">
          <a:xfrm>
            <a:off x="1089025" y="1368425"/>
            <a:ext cx="33338" cy="30163"/>
          </a:xfrm>
          <a:prstGeom prst="ellipse">
            <a:avLst/>
          </a:prstGeom>
          <a:noFill/>
          <a:ln w="15875">
            <a:solidFill>
              <a:srgbClr val="FFF8E3"/>
            </a:solidFill>
            <a:round/>
            <a:headEnd/>
            <a:tailEnd/>
          </a:ln>
        </p:spPr>
        <p:txBody>
          <a:bodyPr/>
          <a:lstStyle/>
          <a:p>
            <a:endParaRPr lang="fr-FR">
              <a:ea typeface="ＭＳ Ｐゴシック" pitchFamily="1" charset="-128"/>
              <a:cs typeface="ＭＳ Ｐゴシック" pitchFamily="1" charset="-128"/>
            </a:endParaRPr>
          </a:p>
        </p:txBody>
      </p:sp>
      <p:sp>
        <p:nvSpPr>
          <p:cNvPr id="35014" name="Oval 200"/>
          <p:cNvSpPr>
            <a:spLocks noChangeArrowheads="1"/>
          </p:cNvSpPr>
          <p:nvPr/>
        </p:nvSpPr>
        <p:spPr bwMode="auto">
          <a:xfrm>
            <a:off x="1092200" y="1371600"/>
            <a:ext cx="26988" cy="23813"/>
          </a:xfrm>
          <a:prstGeom prst="ellipse">
            <a:avLst/>
          </a:prstGeom>
          <a:noFill/>
          <a:ln w="15875">
            <a:solidFill>
              <a:srgbClr val="FFFAEA"/>
            </a:solidFill>
            <a:round/>
            <a:headEnd/>
            <a:tailEnd/>
          </a:ln>
        </p:spPr>
        <p:txBody>
          <a:bodyPr/>
          <a:lstStyle/>
          <a:p>
            <a:endParaRPr lang="fr-FR">
              <a:ea typeface="ＭＳ Ｐゴシック" pitchFamily="1" charset="-128"/>
              <a:cs typeface="ＭＳ Ｐゴシック" pitchFamily="1" charset="-128"/>
            </a:endParaRPr>
          </a:p>
        </p:txBody>
      </p:sp>
      <p:sp>
        <p:nvSpPr>
          <p:cNvPr id="35015" name="Oval 201"/>
          <p:cNvSpPr>
            <a:spLocks noChangeArrowheads="1"/>
          </p:cNvSpPr>
          <p:nvPr/>
        </p:nvSpPr>
        <p:spPr bwMode="auto">
          <a:xfrm>
            <a:off x="1095375" y="1374775"/>
            <a:ext cx="20638" cy="17463"/>
          </a:xfrm>
          <a:prstGeom prst="ellipse">
            <a:avLst/>
          </a:prstGeom>
          <a:noFill/>
          <a:ln w="15875">
            <a:solidFill>
              <a:srgbClr val="FFFCF1"/>
            </a:solidFill>
            <a:round/>
            <a:headEnd/>
            <a:tailEnd/>
          </a:ln>
        </p:spPr>
        <p:txBody>
          <a:bodyPr/>
          <a:lstStyle/>
          <a:p>
            <a:endParaRPr lang="fr-FR">
              <a:ea typeface="ＭＳ Ｐゴシック" pitchFamily="1" charset="-128"/>
              <a:cs typeface="ＭＳ Ｐゴシック" pitchFamily="1" charset="-128"/>
            </a:endParaRPr>
          </a:p>
        </p:txBody>
      </p:sp>
      <p:sp>
        <p:nvSpPr>
          <p:cNvPr id="35016" name="Oval 202"/>
          <p:cNvSpPr>
            <a:spLocks noChangeArrowheads="1"/>
          </p:cNvSpPr>
          <p:nvPr/>
        </p:nvSpPr>
        <p:spPr bwMode="auto">
          <a:xfrm>
            <a:off x="1098550" y="1377950"/>
            <a:ext cx="14288" cy="11113"/>
          </a:xfrm>
          <a:prstGeom prst="ellipse">
            <a:avLst/>
          </a:prstGeom>
          <a:noFill/>
          <a:ln w="15875">
            <a:solidFill>
              <a:srgbClr val="FFFEF8"/>
            </a:solidFill>
            <a:round/>
            <a:headEnd/>
            <a:tailEnd/>
          </a:ln>
        </p:spPr>
        <p:txBody>
          <a:bodyPr/>
          <a:lstStyle/>
          <a:p>
            <a:endParaRPr lang="fr-FR">
              <a:ea typeface="ＭＳ Ｐゴシック" pitchFamily="1" charset="-128"/>
              <a:cs typeface="ＭＳ Ｐゴシック" pitchFamily="1" charset="-128"/>
            </a:endParaRPr>
          </a:p>
        </p:txBody>
      </p:sp>
      <p:sp>
        <p:nvSpPr>
          <p:cNvPr id="35017" name="Oval 203"/>
          <p:cNvSpPr>
            <a:spLocks noChangeArrowheads="1"/>
          </p:cNvSpPr>
          <p:nvPr/>
        </p:nvSpPr>
        <p:spPr bwMode="auto">
          <a:xfrm>
            <a:off x="1101725" y="1381125"/>
            <a:ext cx="9525" cy="4763"/>
          </a:xfrm>
          <a:prstGeom prst="ellipse">
            <a:avLst/>
          </a:prstGeom>
          <a:noFill/>
          <a:ln w="15875">
            <a:solidFill>
              <a:srgbClr val="FFFFFF"/>
            </a:solidFill>
            <a:round/>
            <a:headEnd/>
            <a:tailEnd/>
          </a:ln>
        </p:spPr>
        <p:txBody>
          <a:bodyPr/>
          <a:lstStyle/>
          <a:p>
            <a:endParaRPr lang="fr-FR">
              <a:ea typeface="ＭＳ Ｐゴシック" pitchFamily="1" charset="-128"/>
              <a:cs typeface="ＭＳ Ｐゴシック" pitchFamily="1" charset="-128"/>
            </a:endParaRPr>
          </a:p>
        </p:txBody>
      </p:sp>
      <p:sp>
        <p:nvSpPr>
          <p:cNvPr id="35018" name="Oval 204"/>
          <p:cNvSpPr>
            <a:spLocks noChangeArrowheads="1"/>
          </p:cNvSpPr>
          <p:nvPr/>
        </p:nvSpPr>
        <p:spPr bwMode="auto">
          <a:xfrm>
            <a:off x="992188" y="1289050"/>
            <a:ext cx="228600" cy="188913"/>
          </a:xfrm>
          <a:prstGeom prst="ellipse">
            <a:avLst/>
          </a:prstGeom>
          <a:noFill/>
          <a:ln w="3175">
            <a:solidFill>
              <a:srgbClr val="2F12D5"/>
            </a:solidFill>
            <a:round/>
            <a:headEnd/>
            <a:tailEnd/>
          </a:ln>
        </p:spPr>
        <p:txBody>
          <a:bodyPr/>
          <a:lstStyle/>
          <a:p>
            <a:endParaRPr lang="fr-FR">
              <a:ea typeface="ＭＳ Ｐゴシック" pitchFamily="1" charset="-128"/>
              <a:cs typeface="ＭＳ Ｐゴシック" pitchFamily="1" charset="-128"/>
            </a:endParaRPr>
          </a:p>
        </p:txBody>
      </p:sp>
      <p:sp>
        <p:nvSpPr>
          <p:cNvPr id="35019" name="Rectangle 205"/>
          <p:cNvSpPr>
            <a:spLocks noChangeArrowheads="1"/>
          </p:cNvSpPr>
          <p:nvPr/>
        </p:nvSpPr>
        <p:spPr bwMode="auto">
          <a:xfrm>
            <a:off x="1000125" y="952500"/>
            <a:ext cx="3175" cy="3175"/>
          </a:xfrm>
          <a:prstGeom prst="rect">
            <a:avLst/>
          </a:prstGeom>
          <a:solidFill>
            <a:srgbClr val="2F12D5"/>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20" name="Oval 206"/>
          <p:cNvSpPr>
            <a:spLocks noChangeArrowheads="1"/>
          </p:cNvSpPr>
          <p:nvPr/>
        </p:nvSpPr>
        <p:spPr bwMode="auto">
          <a:xfrm>
            <a:off x="1003300" y="1120775"/>
            <a:ext cx="165100" cy="104775"/>
          </a:xfrm>
          <a:prstGeom prst="ellipse">
            <a:avLst/>
          </a:prstGeom>
          <a:noFill/>
          <a:ln w="15875">
            <a:solidFill>
              <a:srgbClr val="FFBB00"/>
            </a:solidFill>
            <a:round/>
            <a:headEnd/>
            <a:tailEnd/>
          </a:ln>
        </p:spPr>
        <p:txBody>
          <a:bodyPr/>
          <a:lstStyle/>
          <a:p>
            <a:endParaRPr lang="fr-FR">
              <a:ea typeface="ＭＳ Ｐゴシック" pitchFamily="1" charset="-128"/>
              <a:cs typeface="ＭＳ Ｐゴシック" pitchFamily="1" charset="-128"/>
            </a:endParaRPr>
          </a:p>
        </p:txBody>
      </p:sp>
      <p:sp>
        <p:nvSpPr>
          <p:cNvPr id="35021" name="Oval 207"/>
          <p:cNvSpPr>
            <a:spLocks noChangeArrowheads="1"/>
          </p:cNvSpPr>
          <p:nvPr/>
        </p:nvSpPr>
        <p:spPr bwMode="auto">
          <a:xfrm>
            <a:off x="1006475" y="1120775"/>
            <a:ext cx="158750" cy="104775"/>
          </a:xfrm>
          <a:prstGeom prst="ellipse">
            <a:avLst/>
          </a:prstGeom>
          <a:noFill/>
          <a:ln w="15875">
            <a:solidFill>
              <a:srgbClr val="FFBE09"/>
            </a:solidFill>
            <a:round/>
            <a:headEnd/>
            <a:tailEnd/>
          </a:ln>
        </p:spPr>
        <p:txBody>
          <a:bodyPr/>
          <a:lstStyle/>
          <a:p>
            <a:endParaRPr lang="fr-FR">
              <a:ea typeface="ＭＳ Ｐゴシック" pitchFamily="1" charset="-128"/>
              <a:cs typeface="ＭＳ Ｐゴシック" pitchFamily="1" charset="-128"/>
            </a:endParaRPr>
          </a:p>
        </p:txBody>
      </p:sp>
      <p:sp>
        <p:nvSpPr>
          <p:cNvPr id="35022" name="Oval 208"/>
          <p:cNvSpPr>
            <a:spLocks noChangeArrowheads="1"/>
          </p:cNvSpPr>
          <p:nvPr/>
        </p:nvSpPr>
        <p:spPr bwMode="auto">
          <a:xfrm>
            <a:off x="1009650" y="1123950"/>
            <a:ext cx="152400" cy="98425"/>
          </a:xfrm>
          <a:prstGeom prst="ellipse">
            <a:avLst/>
          </a:prstGeom>
          <a:noFill/>
          <a:ln w="15875">
            <a:solidFill>
              <a:srgbClr val="FFC013"/>
            </a:solidFill>
            <a:round/>
            <a:headEnd/>
            <a:tailEnd/>
          </a:ln>
        </p:spPr>
        <p:txBody>
          <a:bodyPr/>
          <a:lstStyle/>
          <a:p>
            <a:endParaRPr lang="fr-FR">
              <a:ea typeface="ＭＳ Ｐゴシック" pitchFamily="1" charset="-128"/>
              <a:cs typeface="ＭＳ Ｐゴシック" pitchFamily="1" charset="-128"/>
            </a:endParaRPr>
          </a:p>
        </p:txBody>
      </p:sp>
      <p:sp>
        <p:nvSpPr>
          <p:cNvPr id="35023" name="Oval 209"/>
          <p:cNvSpPr>
            <a:spLocks noChangeArrowheads="1"/>
          </p:cNvSpPr>
          <p:nvPr/>
        </p:nvSpPr>
        <p:spPr bwMode="auto">
          <a:xfrm>
            <a:off x="1012825" y="1123950"/>
            <a:ext cx="146050" cy="98425"/>
          </a:xfrm>
          <a:prstGeom prst="ellipse">
            <a:avLst/>
          </a:prstGeom>
          <a:noFill/>
          <a:ln w="15875">
            <a:solidFill>
              <a:srgbClr val="FFC31D"/>
            </a:solidFill>
            <a:round/>
            <a:headEnd/>
            <a:tailEnd/>
          </a:ln>
        </p:spPr>
        <p:txBody>
          <a:bodyPr/>
          <a:lstStyle/>
          <a:p>
            <a:endParaRPr lang="fr-FR">
              <a:ea typeface="ＭＳ Ｐゴシック" pitchFamily="1" charset="-128"/>
              <a:cs typeface="ＭＳ Ｐゴシック" pitchFamily="1" charset="-128"/>
            </a:endParaRPr>
          </a:p>
        </p:txBody>
      </p:sp>
      <p:sp>
        <p:nvSpPr>
          <p:cNvPr id="35024" name="Oval 210"/>
          <p:cNvSpPr>
            <a:spLocks noChangeArrowheads="1"/>
          </p:cNvSpPr>
          <p:nvPr/>
        </p:nvSpPr>
        <p:spPr bwMode="auto">
          <a:xfrm>
            <a:off x="1016000" y="1127125"/>
            <a:ext cx="139700" cy="92075"/>
          </a:xfrm>
          <a:prstGeom prst="ellipse">
            <a:avLst/>
          </a:prstGeom>
          <a:noFill/>
          <a:ln w="15875">
            <a:solidFill>
              <a:srgbClr val="FFC627"/>
            </a:solidFill>
            <a:round/>
            <a:headEnd/>
            <a:tailEnd/>
          </a:ln>
        </p:spPr>
        <p:txBody>
          <a:bodyPr/>
          <a:lstStyle/>
          <a:p>
            <a:endParaRPr lang="fr-FR">
              <a:ea typeface="ＭＳ Ｐゴシック" pitchFamily="1" charset="-128"/>
              <a:cs typeface="ＭＳ Ｐゴシック" pitchFamily="1" charset="-128"/>
            </a:endParaRPr>
          </a:p>
        </p:txBody>
      </p:sp>
      <p:sp>
        <p:nvSpPr>
          <p:cNvPr id="35025" name="Oval 211"/>
          <p:cNvSpPr>
            <a:spLocks noChangeArrowheads="1"/>
          </p:cNvSpPr>
          <p:nvPr/>
        </p:nvSpPr>
        <p:spPr bwMode="auto">
          <a:xfrm>
            <a:off x="1019175" y="1130300"/>
            <a:ext cx="133350" cy="85725"/>
          </a:xfrm>
          <a:prstGeom prst="ellipse">
            <a:avLst/>
          </a:prstGeom>
          <a:noFill/>
          <a:ln w="15875">
            <a:solidFill>
              <a:srgbClr val="FFC831"/>
            </a:solidFill>
            <a:round/>
            <a:headEnd/>
            <a:tailEnd/>
          </a:ln>
        </p:spPr>
        <p:txBody>
          <a:bodyPr/>
          <a:lstStyle/>
          <a:p>
            <a:endParaRPr lang="fr-FR">
              <a:ea typeface="ＭＳ Ｐゴシック" pitchFamily="1" charset="-128"/>
              <a:cs typeface="ＭＳ Ｐゴシック" pitchFamily="1" charset="-128"/>
            </a:endParaRPr>
          </a:p>
        </p:txBody>
      </p:sp>
      <p:sp>
        <p:nvSpPr>
          <p:cNvPr id="35026" name="Oval 212"/>
          <p:cNvSpPr>
            <a:spLocks noChangeArrowheads="1"/>
          </p:cNvSpPr>
          <p:nvPr/>
        </p:nvSpPr>
        <p:spPr bwMode="auto">
          <a:xfrm>
            <a:off x="1022350" y="1130300"/>
            <a:ext cx="128588" cy="85725"/>
          </a:xfrm>
          <a:prstGeom prst="ellipse">
            <a:avLst/>
          </a:prstGeom>
          <a:noFill/>
          <a:ln w="15875">
            <a:solidFill>
              <a:srgbClr val="FFCB3B"/>
            </a:solidFill>
            <a:round/>
            <a:headEnd/>
            <a:tailEnd/>
          </a:ln>
        </p:spPr>
        <p:txBody>
          <a:bodyPr/>
          <a:lstStyle/>
          <a:p>
            <a:endParaRPr lang="fr-FR">
              <a:ea typeface="ＭＳ Ｐゴシック" pitchFamily="1" charset="-128"/>
              <a:cs typeface="ＭＳ Ｐゴシック" pitchFamily="1" charset="-128"/>
            </a:endParaRPr>
          </a:p>
        </p:txBody>
      </p:sp>
      <p:sp>
        <p:nvSpPr>
          <p:cNvPr id="35027" name="Oval 213"/>
          <p:cNvSpPr>
            <a:spLocks noChangeArrowheads="1"/>
          </p:cNvSpPr>
          <p:nvPr/>
        </p:nvSpPr>
        <p:spPr bwMode="auto">
          <a:xfrm>
            <a:off x="1025525" y="1133475"/>
            <a:ext cx="122238" cy="79375"/>
          </a:xfrm>
          <a:prstGeom prst="ellipse">
            <a:avLst/>
          </a:prstGeom>
          <a:noFill/>
          <a:ln w="15875">
            <a:solidFill>
              <a:srgbClr val="FFCD44"/>
            </a:solidFill>
            <a:round/>
            <a:headEnd/>
            <a:tailEnd/>
          </a:ln>
        </p:spPr>
        <p:txBody>
          <a:bodyPr/>
          <a:lstStyle/>
          <a:p>
            <a:endParaRPr lang="fr-FR">
              <a:ea typeface="ＭＳ Ｐゴシック" pitchFamily="1" charset="-128"/>
              <a:cs typeface="ＭＳ Ｐゴシック" pitchFamily="1" charset="-128"/>
            </a:endParaRPr>
          </a:p>
        </p:txBody>
      </p:sp>
      <p:sp>
        <p:nvSpPr>
          <p:cNvPr id="35028" name="Oval 214"/>
          <p:cNvSpPr>
            <a:spLocks noChangeArrowheads="1"/>
          </p:cNvSpPr>
          <p:nvPr/>
        </p:nvSpPr>
        <p:spPr bwMode="auto">
          <a:xfrm>
            <a:off x="1028700" y="1136650"/>
            <a:ext cx="115888" cy="73025"/>
          </a:xfrm>
          <a:prstGeom prst="ellipse">
            <a:avLst/>
          </a:prstGeom>
          <a:noFill/>
          <a:ln w="15875">
            <a:solidFill>
              <a:srgbClr val="FFD04E"/>
            </a:solidFill>
            <a:round/>
            <a:headEnd/>
            <a:tailEnd/>
          </a:ln>
        </p:spPr>
        <p:txBody>
          <a:bodyPr/>
          <a:lstStyle/>
          <a:p>
            <a:endParaRPr lang="fr-FR">
              <a:ea typeface="ＭＳ Ｐゴシック" pitchFamily="1" charset="-128"/>
              <a:cs typeface="ＭＳ Ｐゴシック" pitchFamily="1" charset="-128"/>
            </a:endParaRPr>
          </a:p>
        </p:txBody>
      </p:sp>
      <p:sp>
        <p:nvSpPr>
          <p:cNvPr id="35029" name="Oval 215"/>
          <p:cNvSpPr>
            <a:spLocks noChangeArrowheads="1"/>
          </p:cNvSpPr>
          <p:nvPr/>
        </p:nvSpPr>
        <p:spPr bwMode="auto">
          <a:xfrm>
            <a:off x="1031875" y="1136650"/>
            <a:ext cx="109538" cy="73025"/>
          </a:xfrm>
          <a:prstGeom prst="ellipse">
            <a:avLst/>
          </a:prstGeom>
          <a:noFill/>
          <a:ln w="15875">
            <a:solidFill>
              <a:srgbClr val="FFD358"/>
            </a:solidFill>
            <a:round/>
            <a:headEnd/>
            <a:tailEnd/>
          </a:ln>
        </p:spPr>
        <p:txBody>
          <a:bodyPr/>
          <a:lstStyle/>
          <a:p>
            <a:endParaRPr lang="fr-FR">
              <a:ea typeface="ＭＳ Ｐゴシック" pitchFamily="1" charset="-128"/>
              <a:cs typeface="ＭＳ Ｐゴシック" pitchFamily="1" charset="-128"/>
            </a:endParaRPr>
          </a:p>
        </p:txBody>
      </p:sp>
      <p:sp>
        <p:nvSpPr>
          <p:cNvPr id="35030" name="Oval 216"/>
          <p:cNvSpPr>
            <a:spLocks noChangeArrowheads="1"/>
          </p:cNvSpPr>
          <p:nvPr/>
        </p:nvSpPr>
        <p:spPr bwMode="auto">
          <a:xfrm>
            <a:off x="1035050" y="1139825"/>
            <a:ext cx="103188" cy="66675"/>
          </a:xfrm>
          <a:prstGeom prst="ellipse">
            <a:avLst/>
          </a:prstGeom>
          <a:noFill/>
          <a:ln w="15875">
            <a:solidFill>
              <a:srgbClr val="FFD562"/>
            </a:solidFill>
            <a:round/>
            <a:headEnd/>
            <a:tailEnd/>
          </a:ln>
        </p:spPr>
        <p:txBody>
          <a:bodyPr/>
          <a:lstStyle/>
          <a:p>
            <a:endParaRPr lang="fr-FR">
              <a:ea typeface="ＭＳ Ｐゴシック" pitchFamily="1" charset="-128"/>
              <a:cs typeface="ＭＳ Ｐゴシック" pitchFamily="1" charset="-128"/>
            </a:endParaRPr>
          </a:p>
        </p:txBody>
      </p:sp>
      <p:sp>
        <p:nvSpPr>
          <p:cNvPr id="35031" name="Oval 217"/>
          <p:cNvSpPr>
            <a:spLocks noChangeArrowheads="1"/>
          </p:cNvSpPr>
          <p:nvPr/>
        </p:nvSpPr>
        <p:spPr bwMode="auto">
          <a:xfrm>
            <a:off x="1036638" y="1139825"/>
            <a:ext cx="98425" cy="66675"/>
          </a:xfrm>
          <a:prstGeom prst="ellipse">
            <a:avLst/>
          </a:prstGeom>
          <a:noFill/>
          <a:ln w="15875">
            <a:solidFill>
              <a:srgbClr val="FFD86C"/>
            </a:solidFill>
            <a:round/>
            <a:headEnd/>
            <a:tailEnd/>
          </a:ln>
        </p:spPr>
        <p:txBody>
          <a:bodyPr/>
          <a:lstStyle/>
          <a:p>
            <a:endParaRPr lang="fr-FR">
              <a:ea typeface="ＭＳ Ｐゴシック" pitchFamily="1" charset="-128"/>
              <a:cs typeface="ＭＳ Ｐゴシック" pitchFamily="1" charset="-128"/>
            </a:endParaRPr>
          </a:p>
        </p:txBody>
      </p:sp>
      <p:sp>
        <p:nvSpPr>
          <p:cNvPr id="35032" name="Oval 218"/>
          <p:cNvSpPr>
            <a:spLocks noChangeArrowheads="1"/>
          </p:cNvSpPr>
          <p:nvPr/>
        </p:nvSpPr>
        <p:spPr bwMode="auto">
          <a:xfrm>
            <a:off x="1039813" y="1143000"/>
            <a:ext cx="92075" cy="60325"/>
          </a:xfrm>
          <a:prstGeom prst="ellipse">
            <a:avLst/>
          </a:prstGeom>
          <a:noFill/>
          <a:ln w="15875">
            <a:solidFill>
              <a:srgbClr val="FFDB76"/>
            </a:solidFill>
            <a:round/>
            <a:headEnd/>
            <a:tailEnd/>
          </a:ln>
        </p:spPr>
        <p:txBody>
          <a:bodyPr/>
          <a:lstStyle/>
          <a:p>
            <a:endParaRPr lang="fr-FR">
              <a:ea typeface="ＭＳ Ｐゴシック" pitchFamily="1" charset="-128"/>
              <a:cs typeface="ＭＳ Ｐゴシック" pitchFamily="1" charset="-128"/>
            </a:endParaRPr>
          </a:p>
        </p:txBody>
      </p:sp>
      <p:sp>
        <p:nvSpPr>
          <p:cNvPr id="35033" name="Oval 219"/>
          <p:cNvSpPr>
            <a:spLocks noChangeArrowheads="1"/>
          </p:cNvSpPr>
          <p:nvPr/>
        </p:nvSpPr>
        <p:spPr bwMode="auto">
          <a:xfrm>
            <a:off x="1042988" y="1146175"/>
            <a:ext cx="85725" cy="53975"/>
          </a:xfrm>
          <a:prstGeom prst="ellipse">
            <a:avLst/>
          </a:prstGeom>
          <a:noFill/>
          <a:ln w="15875">
            <a:solidFill>
              <a:srgbClr val="FFDD7F"/>
            </a:solidFill>
            <a:round/>
            <a:headEnd/>
            <a:tailEnd/>
          </a:ln>
        </p:spPr>
        <p:txBody>
          <a:bodyPr/>
          <a:lstStyle/>
          <a:p>
            <a:endParaRPr lang="fr-FR">
              <a:ea typeface="ＭＳ Ｐゴシック" pitchFamily="1" charset="-128"/>
              <a:cs typeface="ＭＳ Ｐゴシック" pitchFamily="1" charset="-128"/>
            </a:endParaRPr>
          </a:p>
        </p:txBody>
      </p:sp>
      <p:sp>
        <p:nvSpPr>
          <p:cNvPr id="35034" name="Oval 220"/>
          <p:cNvSpPr>
            <a:spLocks noChangeArrowheads="1"/>
          </p:cNvSpPr>
          <p:nvPr/>
        </p:nvSpPr>
        <p:spPr bwMode="auto">
          <a:xfrm>
            <a:off x="1046163" y="1146175"/>
            <a:ext cx="79375" cy="53975"/>
          </a:xfrm>
          <a:prstGeom prst="ellipse">
            <a:avLst/>
          </a:prstGeom>
          <a:noFill/>
          <a:ln w="15875">
            <a:solidFill>
              <a:srgbClr val="FFE089"/>
            </a:solidFill>
            <a:round/>
            <a:headEnd/>
            <a:tailEnd/>
          </a:ln>
        </p:spPr>
        <p:txBody>
          <a:bodyPr/>
          <a:lstStyle/>
          <a:p>
            <a:endParaRPr lang="fr-FR">
              <a:ea typeface="ＭＳ Ｐゴシック" pitchFamily="1" charset="-128"/>
              <a:cs typeface="ＭＳ Ｐゴシック" pitchFamily="1" charset="-128"/>
            </a:endParaRPr>
          </a:p>
        </p:txBody>
      </p:sp>
      <p:sp>
        <p:nvSpPr>
          <p:cNvPr id="35035" name="Oval 221"/>
          <p:cNvSpPr>
            <a:spLocks noChangeArrowheads="1"/>
          </p:cNvSpPr>
          <p:nvPr/>
        </p:nvSpPr>
        <p:spPr bwMode="auto">
          <a:xfrm>
            <a:off x="1049338" y="1149350"/>
            <a:ext cx="73025" cy="47625"/>
          </a:xfrm>
          <a:prstGeom prst="ellipse">
            <a:avLst/>
          </a:prstGeom>
          <a:noFill/>
          <a:ln w="15875">
            <a:solidFill>
              <a:srgbClr val="FFE393"/>
            </a:solidFill>
            <a:round/>
            <a:headEnd/>
            <a:tailEnd/>
          </a:ln>
        </p:spPr>
        <p:txBody>
          <a:bodyPr/>
          <a:lstStyle/>
          <a:p>
            <a:endParaRPr lang="fr-FR">
              <a:ea typeface="ＭＳ Ｐゴシック" pitchFamily="1" charset="-128"/>
              <a:cs typeface="ＭＳ Ｐゴシック" pitchFamily="1" charset="-128"/>
            </a:endParaRPr>
          </a:p>
        </p:txBody>
      </p:sp>
      <p:sp>
        <p:nvSpPr>
          <p:cNvPr id="35036" name="Oval 222"/>
          <p:cNvSpPr>
            <a:spLocks noChangeArrowheads="1"/>
          </p:cNvSpPr>
          <p:nvPr/>
        </p:nvSpPr>
        <p:spPr bwMode="auto">
          <a:xfrm>
            <a:off x="1052513" y="1152525"/>
            <a:ext cx="66675" cy="41275"/>
          </a:xfrm>
          <a:prstGeom prst="ellipse">
            <a:avLst/>
          </a:prstGeom>
          <a:noFill/>
          <a:ln w="15875">
            <a:solidFill>
              <a:srgbClr val="FFE59D"/>
            </a:solidFill>
            <a:round/>
            <a:headEnd/>
            <a:tailEnd/>
          </a:ln>
        </p:spPr>
        <p:txBody>
          <a:bodyPr/>
          <a:lstStyle/>
          <a:p>
            <a:endParaRPr lang="fr-FR">
              <a:ea typeface="ＭＳ Ｐゴシック" pitchFamily="1" charset="-128"/>
              <a:cs typeface="ＭＳ Ｐゴシック" pitchFamily="1" charset="-128"/>
            </a:endParaRPr>
          </a:p>
        </p:txBody>
      </p:sp>
      <p:sp>
        <p:nvSpPr>
          <p:cNvPr id="35037" name="Oval 223"/>
          <p:cNvSpPr>
            <a:spLocks noChangeArrowheads="1"/>
          </p:cNvSpPr>
          <p:nvPr/>
        </p:nvSpPr>
        <p:spPr bwMode="auto">
          <a:xfrm>
            <a:off x="1055688" y="1152525"/>
            <a:ext cx="60325" cy="41275"/>
          </a:xfrm>
          <a:prstGeom prst="ellipse">
            <a:avLst/>
          </a:prstGeom>
          <a:noFill/>
          <a:ln w="15875">
            <a:solidFill>
              <a:srgbClr val="FFE8A7"/>
            </a:solidFill>
            <a:round/>
            <a:headEnd/>
            <a:tailEnd/>
          </a:ln>
        </p:spPr>
        <p:txBody>
          <a:bodyPr/>
          <a:lstStyle/>
          <a:p>
            <a:endParaRPr lang="fr-FR">
              <a:ea typeface="ＭＳ Ｐゴシック" pitchFamily="1" charset="-128"/>
              <a:cs typeface="ＭＳ Ｐゴシック" pitchFamily="1" charset="-128"/>
            </a:endParaRPr>
          </a:p>
        </p:txBody>
      </p:sp>
      <p:sp>
        <p:nvSpPr>
          <p:cNvPr id="35038" name="Oval 224"/>
          <p:cNvSpPr>
            <a:spLocks noChangeArrowheads="1"/>
          </p:cNvSpPr>
          <p:nvPr/>
        </p:nvSpPr>
        <p:spPr bwMode="auto">
          <a:xfrm>
            <a:off x="1058863" y="1154113"/>
            <a:ext cx="53975" cy="38100"/>
          </a:xfrm>
          <a:prstGeom prst="ellipse">
            <a:avLst/>
          </a:prstGeom>
          <a:noFill/>
          <a:ln w="15875">
            <a:solidFill>
              <a:srgbClr val="FFEAB1"/>
            </a:solidFill>
            <a:round/>
            <a:headEnd/>
            <a:tailEnd/>
          </a:ln>
        </p:spPr>
        <p:txBody>
          <a:bodyPr/>
          <a:lstStyle/>
          <a:p>
            <a:endParaRPr lang="fr-FR">
              <a:ea typeface="ＭＳ Ｐゴシック" pitchFamily="1" charset="-128"/>
              <a:cs typeface="ＭＳ Ｐゴシック" pitchFamily="1" charset="-128"/>
            </a:endParaRPr>
          </a:p>
        </p:txBody>
      </p:sp>
      <p:sp>
        <p:nvSpPr>
          <p:cNvPr id="35039" name="Oval 225"/>
          <p:cNvSpPr>
            <a:spLocks noChangeArrowheads="1"/>
          </p:cNvSpPr>
          <p:nvPr/>
        </p:nvSpPr>
        <p:spPr bwMode="auto">
          <a:xfrm>
            <a:off x="1062038" y="1154113"/>
            <a:ext cx="49212" cy="38100"/>
          </a:xfrm>
          <a:prstGeom prst="ellipse">
            <a:avLst/>
          </a:prstGeom>
          <a:noFill/>
          <a:ln w="15875">
            <a:solidFill>
              <a:srgbClr val="FFEDBB"/>
            </a:solidFill>
            <a:round/>
            <a:headEnd/>
            <a:tailEnd/>
          </a:ln>
        </p:spPr>
        <p:txBody>
          <a:bodyPr/>
          <a:lstStyle/>
          <a:p>
            <a:endParaRPr lang="fr-FR">
              <a:ea typeface="ＭＳ Ｐゴシック" pitchFamily="1" charset="-128"/>
              <a:cs typeface="ＭＳ Ｐゴシック" pitchFamily="1" charset="-128"/>
            </a:endParaRPr>
          </a:p>
        </p:txBody>
      </p:sp>
      <p:sp>
        <p:nvSpPr>
          <p:cNvPr id="35040" name="Oval 226"/>
          <p:cNvSpPr>
            <a:spLocks noChangeArrowheads="1"/>
          </p:cNvSpPr>
          <p:nvPr/>
        </p:nvSpPr>
        <p:spPr bwMode="auto">
          <a:xfrm>
            <a:off x="1065213" y="1157288"/>
            <a:ext cx="42862" cy="31750"/>
          </a:xfrm>
          <a:prstGeom prst="ellipse">
            <a:avLst/>
          </a:prstGeom>
          <a:noFill/>
          <a:ln w="15875">
            <a:solidFill>
              <a:srgbClr val="FFF0C4"/>
            </a:solidFill>
            <a:round/>
            <a:headEnd/>
            <a:tailEnd/>
          </a:ln>
        </p:spPr>
        <p:txBody>
          <a:bodyPr/>
          <a:lstStyle/>
          <a:p>
            <a:endParaRPr lang="fr-FR">
              <a:ea typeface="ＭＳ Ｐゴシック" pitchFamily="1" charset="-128"/>
              <a:cs typeface="ＭＳ Ｐゴシック" pitchFamily="1" charset="-128"/>
            </a:endParaRPr>
          </a:p>
        </p:txBody>
      </p:sp>
      <p:sp>
        <p:nvSpPr>
          <p:cNvPr id="35041" name="Oval 227"/>
          <p:cNvSpPr>
            <a:spLocks noChangeArrowheads="1"/>
          </p:cNvSpPr>
          <p:nvPr/>
        </p:nvSpPr>
        <p:spPr bwMode="auto">
          <a:xfrm>
            <a:off x="1068388" y="1160463"/>
            <a:ext cx="36512" cy="25400"/>
          </a:xfrm>
          <a:prstGeom prst="ellipse">
            <a:avLst/>
          </a:prstGeom>
          <a:noFill/>
          <a:ln w="15875">
            <a:solidFill>
              <a:srgbClr val="FFF2CE"/>
            </a:solidFill>
            <a:round/>
            <a:headEnd/>
            <a:tailEnd/>
          </a:ln>
        </p:spPr>
        <p:txBody>
          <a:bodyPr/>
          <a:lstStyle/>
          <a:p>
            <a:endParaRPr lang="fr-FR">
              <a:ea typeface="ＭＳ Ｐゴシック" pitchFamily="1" charset="-128"/>
              <a:cs typeface="ＭＳ Ｐゴシック" pitchFamily="1" charset="-128"/>
            </a:endParaRPr>
          </a:p>
        </p:txBody>
      </p:sp>
      <p:sp>
        <p:nvSpPr>
          <p:cNvPr id="35042" name="Oval 228"/>
          <p:cNvSpPr>
            <a:spLocks noChangeArrowheads="1"/>
          </p:cNvSpPr>
          <p:nvPr/>
        </p:nvSpPr>
        <p:spPr bwMode="auto">
          <a:xfrm>
            <a:off x="1071563" y="1160463"/>
            <a:ext cx="30162" cy="25400"/>
          </a:xfrm>
          <a:prstGeom prst="ellipse">
            <a:avLst/>
          </a:prstGeom>
          <a:noFill/>
          <a:ln w="15875">
            <a:solidFill>
              <a:srgbClr val="FFF5D8"/>
            </a:solidFill>
            <a:round/>
            <a:headEnd/>
            <a:tailEnd/>
          </a:ln>
        </p:spPr>
        <p:txBody>
          <a:bodyPr/>
          <a:lstStyle/>
          <a:p>
            <a:endParaRPr lang="fr-FR">
              <a:ea typeface="ＭＳ Ｐゴシック" pitchFamily="1" charset="-128"/>
              <a:cs typeface="ＭＳ Ｐゴシック" pitchFamily="1" charset="-128"/>
            </a:endParaRPr>
          </a:p>
        </p:txBody>
      </p:sp>
      <p:sp>
        <p:nvSpPr>
          <p:cNvPr id="35043" name="Oval 229"/>
          <p:cNvSpPr>
            <a:spLocks noChangeArrowheads="1"/>
          </p:cNvSpPr>
          <p:nvPr/>
        </p:nvSpPr>
        <p:spPr bwMode="auto">
          <a:xfrm>
            <a:off x="1074738" y="1163638"/>
            <a:ext cx="23812" cy="19050"/>
          </a:xfrm>
          <a:prstGeom prst="ellipse">
            <a:avLst/>
          </a:prstGeom>
          <a:noFill/>
          <a:ln w="15875">
            <a:solidFill>
              <a:srgbClr val="FFF8E2"/>
            </a:solidFill>
            <a:round/>
            <a:headEnd/>
            <a:tailEnd/>
          </a:ln>
        </p:spPr>
        <p:txBody>
          <a:bodyPr/>
          <a:lstStyle/>
          <a:p>
            <a:endParaRPr lang="fr-FR">
              <a:ea typeface="ＭＳ Ｐゴシック" pitchFamily="1" charset="-128"/>
              <a:cs typeface="ＭＳ Ｐゴシック" pitchFamily="1" charset="-128"/>
            </a:endParaRPr>
          </a:p>
        </p:txBody>
      </p:sp>
      <p:sp>
        <p:nvSpPr>
          <p:cNvPr id="35044" name="Oval 230"/>
          <p:cNvSpPr>
            <a:spLocks noChangeArrowheads="1"/>
          </p:cNvSpPr>
          <p:nvPr/>
        </p:nvSpPr>
        <p:spPr bwMode="auto">
          <a:xfrm>
            <a:off x="1076325" y="1166813"/>
            <a:ext cx="19050" cy="12700"/>
          </a:xfrm>
          <a:prstGeom prst="ellipse">
            <a:avLst/>
          </a:prstGeom>
          <a:noFill/>
          <a:ln w="15875">
            <a:solidFill>
              <a:srgbClr val="FFFAEC"/>
            </a:solidFill>
            <a:round/>
            <a:headEnd/>
            <a:tailEnd/>
          </a:ln>
        </p:spPr>
        <p:txBody>
          <a:bodyPr/>
          <a:lstStyle/>
          <a:p>
            <a:endParaRPr lang="fr-FR">
              <a:ea typeface="ＭＳ Ｐゴシック" pitchFamily="1" charset="-128"/>
              <a:cs typeface="ＭＳ Ｐゴシック" pitchFamily="1" charset="-128"/>
            </a:endParaRPr>
          </a:p>
        </p:txBody>
      </p:sp>
      <p:sp>
        <p:nvSpPr>
          <p:cNvPr id="35045" name="Oval 231"/>
          <p:cNvSpPr>
            <a:spLocks noChangeArrowheads="1"/>
          </p:cNvSpPr>
          <p:nvPr/>
        </p:nvSpPr>
        <p:spPr bwMode="auto">
          <a:xfrm>
            <a:off x="1079500" y="1166813"/>
            <a:ext cx="12700" cy="12700"/>
          </a:xfrm>
          <a:prstGeom prst="ellipse">
            <a:avLst/>
          </a:prstGeom>
          <a:noFill/>
          <a:ln w="15875">
            <a:solidFill>
              <a:srgbClr val="FFFDF6"/>
            </a:solidFill>
            <a:round/>
            <a:headEnd/>
            <a:tailEnd/>
          </a:ln>
        </p:spPr>
        <p:txBody>
          <a:bodyPr/>
          <a:lstStyle/>
          <a:p>
            <a:endParaRPr lang="fr-FR">
              <a:ea typeface="ＭＳ Ｐゴシック" pitchFamily="1" charset="-128"/>
              <a:cs typeface="ＭＳ Ｐゴシック" pitchFamily="1" charset="-128"/>
            </a:endParaRPr>
          </a:p>
        </p:txBody>
      </p:sp>
      <p:sp>
        <p:nvSpPr>
          <p:cNvPr id="35046" name="Oval 232"/>
          <p:cNvSpPr>
            <a:spLocks noChangeArrowheads="1"/>
          </p:cNvSpPr>
          <p:nvPr/>
        </p:nvSpPr>
        <p:spPr bwMode="auto">
          <a:xfrm>
            <a:off x="1082675" y="1169988"/>
            <a:ext cx="6350" cy="6350"/>
          </a:xfrm>
          <a:prstGeom prst="ellipse">
            <a:avLst/>
          </a:prstGeom>
          <a:noFill/>
          <a:ln w="15875">
            <a:solidFill>
              <a:srgbClr val="FFFFFF"/>
            </a:solidFill>
            <a:round/>
            <a:headEnd/>
            <a:tailEnd/>
          </a:ln>
        </p:spPr>
        <p:txBody>
          <a:bodyPr/>
          <a:lstStyle/>
          <a:p>
            <a:endParaRPr lang="fr-FR">
              <a:ea typeface="ＭＳ Ｐゴシック" pitchFamily="1" charset="-128"/>
              <a:cs typeface="ＭＳ Ｐゴシック" pitchFamily="1" charset="-128"/>
            </a:endParaRPr>
          </a:p>
        </p:txBody>
      </p:sp>
      <p:sp>
        <p:nvSpPr>
          <p:cNvPr id="35047" name="Oval 233"/>
          <p:cNvSpPr>
            <a:spLocks noChangeArrowheads="1"/>
          </p:cNvSpPr>
          <p:nvPr/>
        </p:nvSpPr>
        <p:spPr bwMode="auto">
          <a:xfrm>
            <a:off x="1003300" y="1120775"/>
            <a:ext cx="165100" cy="104775"/>
          </a:xfrm>
          <a:prstGeom prst="ellipse">
            <a:avLst/>
          </a:prstGeom>
          <a:noFill/>
          <a:ln w="3175">
            <a:solidFill>
              <a:srgbClr val="2F12D5"/>
            </a:solidFill>
            <a:round/>
            <a:headEnd/>
            <a:tailEnd/>
          </a:ln>
        </p:spPr>
        <p:txBody>
          <a:bodyPr/>
          <a:lstStyle/>
          <a:p>
            <a:endParaRPr lang="fr-FR">
              <a:ea typeface="ＭＳ Ｐゴシック" pitchFamily="1" charset="-128"/>
              <a:cs typeface="ＭＳ Ｐゴシック" pitchFamily="1" charset="-128"/>
            </a:endParaRPr>
          </a:p>
        </p:txBody>
      </p:sp>
      <p:sp>
        <p:nvSpPr>
          <p:cNvPr id="35048" name="Rectangle 234"/>
          <p:cNvSpPr>
            <a:spLocks noChangeArrowheads="1"/>
          </p:cNvSpPr>
          <p:nvPr/>
        </p:nvSpPr>
        <p:spPr bwMode="auto">
          <a:xfrm>
            <a:off x="2643188" y="5619750"/>
            <a:ext cx="3175" cy="3175"/>
          </a:xfrm>
          <a:prstGeom prst="rect">
            <a:avLst/>
          </a:prstGeom>
          <a:solidFill>
            <a:srgbClr val="000000"/>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49" name="Rectangle 235"/>
          <p:cNvSpPr>
            <a:spLocks noChangeArrowheads="1"/>
          </p:cNvSpPr>
          <p:nvPr/>
        </p:nvSpPr>
        <p:spPr bwMode="auto">
          <a:xfrm>
            <a:off x="2643188" y="5619750"/>
            <a:ext cx="3175" cy="254000"/>
          </a:xfrm>
          <a:prstGeom prst="rect">
            <a:avLst/>
          </a:prstGeom>
          <a:solidFill>
            <a:srgbClr val="FF000C"/>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0" name="Rectangle 236"/>
          <p:cNvSpPr>
            <a:spLocks noChangeArrowheads="1"/>
          </p:cNvSpPr>
          <p:nvPr/>
        </p:nvSpPr>
        <p:spPr bwMode="auto">
          <a:xfrm>
            <a:off x="2659063" y="5619750"/>
            <a:ext cx="3175" cy="254000"/>
          </a:xfrm>
          <a:prstGeom prst="rect">
            <a:avLst/>
          </a:prstGeom>
          <a:solidFill>
            <a:srgbClr val="FF070C"/>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1" name="Rectangle 237"/>
          <p:cNvSpPr>
            <a:spLocks noChangeArrowheads="1"/>
          </p:cNvSpPr>
          <p:nvPr/>
        </p:nvSpPr>
        <p:spPr bwMode="auto">
          <a:xfrm>
            <a:off x="2671763" y="5619750"/>
            <a:ext cx="3175" cy="254000"/>
          </a:xfrm>
          <a:prstGeom prst="rect">
            <a:avLst/>
          </a:prstGeom>
          <a:solidFill>
            <a:srgbClr val="FF0D0B"/>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2" name="Rectangle 238"/>
          <p:cNvSpPr>
            <a:spLocks noChangeArrowheads="1"/>
          </p:cNvSpPr>
          <p:nvPr/>
        </p:nvSpPr>
        <p:spPr bwMode="auto">
          <a:xfrm>
            <a:off x="2692400" y="5619750"/>
            <a:ext cx="3175" cy="254000"/>
          </a:xfrm>
          <a:prstGeom prst="rect">
            <a:avLst/>
          </a:prstGeom>
          <a:solidFill>
            <a:srgbClr val="FF170A"/>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3" name="Rectangle 239"/>
          <p:cNvSpPr>
            <a:spLocks noChangeArrowheads="1"/>
          </p:cNvSpPr>
          <p:nvPr/>
        </p:nvSpPr>
        <p:spPr bwMode="auto">
          <a:xfrm>
            <a:off x="2705100" y="5619750"/>
            <a:ext cx="3175" cy="254000"/>
          </a:xfrm>
          <a:prstGeom prst="rect">
            <a:avLst/>
          </a:prstGeom>
          <a:solidFill>
            <a:srgbClr val="FF1D0A"/>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4" name="Rectangle 240"/>
          <p:cNvSpPr>
            <a:spLocks noChangeArrowheads="1"/>
          </p:cNvSpPr>
          <p:nvPr/>
        </p:nvSpPr>
        <p:spPr bwMode="auto">
          <a:xfrm>
            <a:off x="2708275" y="5619750"/>
            <a:ext cx="3175" cy="254000"/>
          </a:xfrm>
          <a:prstGeom prst="rect">
            <a:avLst/>
          </a:prstGeom>
          <a:solidFill>
            <a:srgbClr val="FF1E0A"/>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5" name="Rectangle 241"/>
          <p:cNvSpPr>
            <a:spLocks noChangeArrowheads="1"/>
          </p:cNvSpPr>
          <p:nvPr/>
        </p:nvSpPr>
        <p:spPr bwMode="auto">
          <a:xfrm>
            <a:off x="2755900" y="5619750"/>
            <a:ext cx="3175" cy="254000"/>
          </a:xfrm>
          <a:prstGeom prst="rect">
            <a:avLst/>
          </a:prstGeom>
          <a:solidFill>
            <a:srgbClr val="FF3608"/>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6" name="Rectangle 242"/>
          <p:cNvSpPr>
            <a:spLocks noChangeArrowheads="1"/>
          </p:cNvSpPr>
          <p:nvPr/>
        </p:nvSpPr>
        <p:spPr bwMode="auto">
          <a:xfrm>
            <a:off x="2768600" y="5619750"/>
            <a:ext cx="3175" cy="254000"/>
          </a:xfrm>
          <a:prstGeom prst="rect">
            <a:avLst/>
          </a:prstGeom>
          <a:solidFill>
            <a:srgbClr val="FF3C08"/>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7" name="Rectangle 243"/>
          <p:cNvSpPr>
            <a:spLocks noChangeArrowheads="1"/>
          </p:cNvSpPr>
          <p:nvPr/>
        </p:nvSpPr>
        <p:spPr bwMode="auto">
          <a:xfrm>
            <a:off x="2781300" y="5619750"/>
            <a:ext cx="3175" cy="254000"/>
          </a:xfrm>
          <a:prstGeom prst="rect">
            <a:avLst/>
          </a:prstGeom>
          <a:solidFill>
            <a:srgbClr val="FF4108"/>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8" name="Rectangle 244"/>
          <p:cNvSpPr>
            <a:spLocks noChangeArrowheads="1"/>
          </p:cNvSpPr>
          <p:nvPr/>
        </p:nvSpPr>
        <p:spPr bwMode="auto">
          <a:xfrm>
            <a:off x="2795588" y="5619750"/>
            <a:ext cx="3175" cy="254000"/>
          </a:xfrm>
          <a:prstGeom prst="rect">
            <a:avLst/>
          </a:prstGeom>
          <a:solidFill>
            <a:srgbClr val="FF4907"/>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59" name="Rectangle 245"/>
          <p:cNvSpPr>
            <a:spLocks noChangeArrowheads="1"/>
          </p:cNvSpPr>
          <p:nvPr/>
        </p:nvSpPr>
        <p:spPr bwMode="auto">
          <a:xfrm>
            <a:off x="2824163" y="5619750"/>
            <a:ext cx="3175" cy="254000"/>
          </a:xfrm>
          <a:prstGeom prst="rect">
            <a:avLst/>
          </a:prstGeom>
          <a:solidFill>
            <a:srgbClr val="FF5606"/>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0" name="Rectangle 246"/>
          <p:cNvSpPr>
            <a:spLocks noChangeArrowheads="1"/>
          </p:cNvSpPr>
          <p:nvPr/>
        </p:nvSpPr>
        <p:spPr bwMode="auto">
          <a:xfrm>
            <a:off x="2832100" y="5619750"/>
            <a:ext cx="3175" cy="254000"/>
          </a:xfrm>
          <a:prstGeom prst="rect">
            <a:avLst/>
          </a:prstGeom>
          <a:solidFill>
            <a:srgbClr val="FF5A06"/>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1" name="Rectangle 247"/>
          <p:cNvSpPr>
            <a:spLocks noChangeArrowheads="1"/>
          </p:cNvSpPr>
          <p:nvPr/>
        </p:nvSpPr>
        <p:spPr bwMode="auto">
          <a:xfrm>
            <a:off x="2838450" y="5619750"/>
            <a:ext cx="3175" cy="254000"/>
          </a:xfrm>
          <a:prstGeom prst="rect">
            <a:avLst/>
          </a:prstGeom>
          <a:solidFill>
            <a:srgbClr val="FF5D06"/>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2" name="Rectangle 248"/>
          <p:cNvSpPr>
            <a:spLocks noChangeArrowheads="1"/>
          </p:cNvSpPr>
          <p:nvPr/>
        </p:nvSpPr>
        <p:spPr bwMode="auto">
          <a:xfrm>
            <a:off x="2844800" y="5619750"/>
            <a:ext cx="3175" cy="254000"/>
          </a:xfrm>
          <a:prstGeom prst="rect">
            <a:avLst/>
          </a:prstGeom>
          <a:solidFill>
            <a:srgbClr val="FF6006"/>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3" name="Rectangle 249"/>
          <p:cNvSpPr>
            <a:spLocks noChangeArrowheads="1"/>
          </p:cNvSpPr>
          <p:nvPr/>
        </p:nvSpPr>
        <p:spPr bwMode="auto">
          <a:xfrm>
            <a:off x="2860675" y="5619750"/>
            <a:ext cx="3175" cy="254000"/>
          </a:xfrm>
          <a:prstGeom prst="rect">
            <a:avLst/>
          </a:prstGeom>
          <a:solidFill>
            <a:srgbClr val="FF6805"/>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4" name="Rectangle 250"/>
          <p:cNvSpPr>
            <a:spLocks noChangeArrowheads="1"/>
          </p:cNvSpPr>
          <p:nvPr/>
        </p:nvSpPr>
        <p:spPr bwMode="auto">
          <a:xfrm>
            <a:off x="2874963" y="5619750"/>
            <a:ext cx="3175" cy="254000"/>
          </a:xfrm>
          <a:prstGeom prst="rect">
            <a:avLst/>
          </a:prstGeom>
          <a:solidFill>
            <a:srgbClr val="FF6F05"/>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5" name="Rectangle 251"/>
          <p:cNvSpPr>
            <a:spLocks noChangeArrowheads="1"/>
          </p:cNvSpPr>
          <p:nvPr/>
        </p:nvSpPr>
        <p:spPr bwMode="auto">
          <a:xfrm>
            <a:off x="2900363" y="5619750"/>
            <a:ext cx="3175" cy="254000"/>
          </a:xfrm>
          <a:prstGeom prst="rect">
            <a:avLst/>
          </a:prstGeom>
          <a:solidFill>
            <a:srgbClr val="FF7B04"/>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6" name="Rectangle 252"/>
          <p:cNvSpPr>
            <a:spLocks noChangeArrowheads="1"/>
          </p:cNvSpPr>
          <p:nvPr/>
        </p:nvSpPr>
        <p:spPr bwMode="auto">
          <a:xfrm>
            <a:off x="2911475" y="5619750"/>
            <a:ext cx="3175" cy="254000"/>
          </a:xfrm>
          <a:prstGeom prst="rect">
            <a:avLst/>
          </a:prstGeom>
          <a:solidFill>
            <a:srgbClr val="FF8003"/>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7" name="Rectangle 253"/>
          <p:cNvSpPr>
            <a:spLocks noChangeArrowheads="1"/>
          </p:cNvSpPr>
          <p:nvPr/>
        </p:nvSpPr>
        <p:spPr bwMode="auto">
          <a:xfrm>
            <a:off x="2914650" y="5619750"/>
            <a:ext cx="3175" cy="254000"/>
          </a:xfrm>
          <a:prstGeom prst="rect">
            <a:avLst/>
          </a:prstGeom>
          <a:solidFill>
            <a:srgbClr val="FF8203"/>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8" name="Rectangle 254"/>
          <p:cNvSpPr>
            <a:spLocks noChangeArrowheads="1"/>
          </p:cNvSpPr>
          <p:nvPr/>
        </p:nvSpPr>
        <p:spPr bwMode="auto">
          <a:xfrm>
            <a:off x="2924175" y="5619750"/>
            <a:ext cx="3175" cy="254000"/>
          </a:xfrm>
          <a:prstGeom prst="rect">
            <a:avLst/>
          </a:prstGeom>
          <a:solidFill>
            <a:srgbClr val="FF8603"/>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69" name="Rectangle 255"/>
          <p:cNvSpPr>
            <a:spLocks noChangeArrowheads="1"/>
          </p:cNvSpPr>
          <p:nvPr/>
        </p:nvSpPr>
        <p:spPr bwMode="auto">
          <a:xfrm>
            <a:off x="2951163" y="5619750"/>
            <a:ext cx="3175" cy="254000"/>
          </a:xfrm>
          <a:prstGeom prst="rect">
            <a:avLst/>
          </a:prstGeom>
          <a:solidFill>
            <a:srgbClr val="FF9302"/>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0" name="Rectangle 256"/>
          <p:cNvSpPr>
            <a:spLocks noChangeArrowheads="1"/>
          </p:cNvSpPr>
          <p:nvPr/>
        </p:nvSpPr>
        <p:spPr bwMode="auto">
          <a:xfrm>
            <a:off x="2963863" y="5619750"/>
            <a:ext cx="3175" cy="254000"/>
          </a:xfrm>
          <a:prstGeom prst="rect">
            <a:avLst/>
          </a:prstGeom>
          <a:solidFill>
            <a:srgbClr val="FF9902"/>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1" name="Rectangle 257"/>
          <p:cNvSpPr>
            <a:spLocks noChangeArrowheads="1"/>
          </p:cNvSpPr>
          <p:nvPr/>
        </p:nvSpPr>
        <p:spPr bwMode="auto">
          <a:xfrm>
            <a:off x="2973388" y="5619750"/>
            <a:ext cx="3175" cy="254000"/>
          </a:xfrm>
          <a:prstGeom prst="rect">
            <a:avLst/>
          </a:prstGeom>
          <a:solidFill>
            <a:srgbClr val="FF9E01"/>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2" name="Rectangle 258"/>
          <p:cNvSpPr>
            <a:spLocks noChangeArrowheads="1"/>
          </p:cNvSpPr>
          <p:nvPr/>
        </p:nvSpPr>
        <p:spPr bwMode="auto">
          <a:xfrm>
            <a:off x="2976563" y="5619750"/>
            <a:ext cx="3175" cy="254000"/>
          </a:xfrm>
          <a:prstGeom prst="rect">
            <a:avLst/>
          </a:prstGeom>
          <a:solidFill>
            <a:srgbClr val="FF9F01"/>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3" name="Rectangle 259"/>
          <p:cNvSpPr>
            <a:spLocks noChangeArrowheads="1"/>
          </p:cNvSpPr>
          <p:nvPr/>
        </p:nvSpPr>
        <p:spPr bwMode="auto">
          <a:xfrm>
            <a:off x="2984500" y="5619750"/>
            <a:ext cx="3175" cy="254000"/>
          </a:xfrm>
          <a:prstGeom prst="rect">
            <a:avLst/>
          </a:prstGeom>
          <a:solidFill>
            <a:srgbClr val="FFA401"/>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4" name="Rectangle 260"/>
          <p:cNvSpPr>
            <a:spLocks noChangeArrowheads="1"/>
          </p:cNvSpPr>
          <p:nvPr/>
        </p:nvSpPr>
        <p:spPr bwMode="auto">
          <a:xfrm>
            <a:off x="2987675" y="5619750"/>
            <a:ext cx="3175" cy="254000"/>
          </a:xfrm>
          <a:prstGeom prst="rect">
            <a:avLst/>
          </a:prstGeom>
          <a:solidFill>
            <a:srgbClr val="FFA501"/>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5" name="Rectangle 261"/>
          <p:cNvSpPr>
            <a:spLocks noChangeArrowheads="1"/>
          </p:cNvSpPr>
          <p:nvPr/>
        </p:nvSpPr>
        <p:spPr bwMode="auto">
          <a:xfrm>
            <a:off x="2990850" y="5619750"/>
            <a:ext cx="3175" cy="254000"/>
          </a:xfrm>
          <a:prstGeom prst="rect">
            <a:avLst/>
          </a:prstGeom>
          <a:solidFill>
            <a:srgbClr val="FFA601"/>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6" name="Rectangle 262"/>
          <p:cNvSpPr>
            <a:spLocks noChangeArrowheads="1"/>
          </p:cNvSpPr>
          <p:nvPr/>
        </p:nvSpPr>
        <p:spPr bwMode="auto">
          <a:xfrm>
            <a:off x="2997200" y="5619750"/>
            <a:ext cx="3175" cy="254000"/>
          </a:xfrm>
          <a:prstGeom prst="rect">
            <a:avLst/>
          </a:prstGeom>
          <a:solidFill>
            <a:srgbClr val="FFA901"/>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7" name="Rectangle 263"/>
          <p:cNvSpPr>
            <a:spLocks noChangeArrowheads="1"/>
          </p:cNvSpPr>
          <p:nvPr/>
        </p:nvSpPr>
        <p:spPr bwMode="auto">
          <a:xfrm>
            <a:off x="3000375" y="5619750"/>
            <a:ext cx="3175" cy="254000"/>
          </a:xfrm>
          <a:prstGeom prst="rect">
            <a:avLst/>
          </a:prstGeom>
          <a:solidFill>
            <a:srgbClr val="FFAB01"/>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8" name="Rectangle 264"/>
          <p:cNvSpPr>
            <a:spLocks noChangeArrowheads="1"/>
          </p:cNvSpPr>
          <p:nvPr/>
        </p:nvSpPr>
        <p:spPr bwMode="auto">
          <a:xfrm>
            <a:off x="3009900" y="5619750"/>
            <a:ext cx="3175" cy="254000"/>
          </a:xfrm>
          <a:prstGeom prst="rect">
            <a:avLst/>
          </a:prstGeom>
          <a:solidFill>
            <a:srgbClr val="FFAF00"/>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79" name="Rectangle 265"/>
          <p:cNvSpPr>
            <a:spLocks noChangeArrowheads="1"/>
          </p:cNvSpPr>
          <p:nvPr/>
        </p:nvSpPr>
        <p:spPr bwMode="auto">
          <a:xfrm>
            <a:off x="3016250" y="5619750"/>
            <a:ext cx="3175" cy="254000"/>
          </a:xfrm>
          <a:prstGeom prst="rect">
            <a:avLst/>
          </a:prstGeom>
          <a:solidFill>
            <a:srgbClr val="FFB200"/>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80" name="Rectangle 266"/>
          <p:cNvSpPr>
            <a:spLocks noChangeArrowheads="1"/>
          </p:cNvSpPr>
          <p:nvPr/>
        </p:nvSpPr>
        <p:spPr bwMode="auto">
          <a:xfrm>
            <a:off x="3027363" y="5619750"/>
            <a:ext cx="3175" cy="254000"/>
          </a:xfrm>
          <a:prstGeom prst="rect">
            <a:avLst/>
          </a:prstGeom>
          <a:solidFill>
            <a:srgbClr val="FFB800"/>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81" name="Rectangle 267"/>
          <p:cNvSpPr>
            <a:spLocks noChangeArrowheads="1"/>
          </p:cNvSpPr>
          <p:nvPr/>
        </p:nvSpPr>
        <p:spPr bwMode="auto">
          <a:xfrm>
            <a:off x="5186363" y="920750"/>
            <a:ext cx="1676400" cy="274638"/>
          </a:xfrm>
          <a:prstGeom prst="rect">
            <a:avLst/>
          </a:prstGeom>
          <a:noFill/>
          <a:ln w="9525">
            <a:noFill/>
            <a:miter lim="800000"/>
            <a:headEnd/>
            <a:tailEnd/>
          </a:ln>
        </p:spPr>
        <p:txBody>
          <a:bodyPr wrap="none" lIns="0" tIns="0" rIns="0" bIns="0">
            <a:spAutoFit/>
          </a:bodyPr>
          <a:lstStyle/>
          <a:p>
            <a:pPr eaLnBrk="0" hangingPunct="0"/>
            <a:r>
              <a:rPr lang="en-US" sz="1800">
                <a:solidFill>
                  <a:srgbClr val="0065FF"/>
                </a:solidFill>
                <a:latin typeface="Helvetica" pitchFamily="1" charset="0"/>
                <a:ea typeface="ＭＳ Ｐゴシック" pitchFamily="1" charset="-128"/>
                <a:cs typeface="ＭＳ Ｐゴシック" pitchFamily="1" charset="-128"/>
              </a:rPr>
              <a:t>Proton </a:t>
            </a:r>
            <a:r>
              <a:rPr lang="en-US" sz="1800">
                <a:latin typeface="Helvetica" pitchFamily="1" charset="0"/>
                <a:ea typeface="ＭＳ Ｐゴシック" pitchFamily="1" charset="-128"/>
                <a:cs typeface="ＭＳ Ｐゴシック" pitchFamily="1" charset="-128"/>
              </a:rPr>
              <a:t>-</a:t>
            </a:r>
            <a:r>
              <a:rPr lang="en-US" sz="1800">
                <a:solidFill>
                  <a:srgbClr val="0065FF"/>
                </a:solidFill>
                <a:latin typeface="Helvetica" pitchFamily="1" charset="0"/>
                <a:ea typeface="ＭＳ Ｐゴシック" pitchFamily="1" charset="-128"/>
                <a:cs typeface="ＭＳ Ｐゴシック" pitchFamily="1" charset="-128"/>
              </a:rPr>
              <a:t> </a:t>
            </a:r>
            <a:r>
              <a:rPr lang="en-US" sz="1800">
                <a:solidFill>
                  <a:srgbClr val="FF1923"/>
                </a:solidFill>
                <a:latin typeface="Arial" pitchFamily="34" charset="0"/>
                <a:ea typeface="ＭＳ Ｐゴシック" pitchFamily="1" charset="-128"/>
                <a:cs typeface="ＭＳ Ｐゴシック" pitchFamily="1" charset="-128"/>
              </a:rPr>
              <a:t>Proton</a:t>
            </a:r>
          </a:p>
        </p:txBody>
      </p:sp>
      <p:sp>
        <p:nvSpPr>
          <p:cNvPr id="35082" name="Rectangle 268"/>
          <p:cNvSpPr>
            <a:spLocks noChangeArrowheads="1"/>
          </p:cNvSpPr>
          <p:nvPr/>
        </p:nvSpPr>
        <p:spPr bwMode="auto">
          <a:xfrm>
            <a:off x="6891338" y="919163"/>
            <a:ext cx="2179637" cy="277812"/>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1300 + 1300 paquets</a:t>
            </a:r>
            <a:endParaRPr lang="en-US" sz="1800">
              <a:latin typeface="Times" pitchFamily="1" charset="0"/>
              <a:ea typeface="ＭＳ Ｐゴシック" pitchFamily="1" charset="-128"/>
              <a:cs typeface="ＭＳ Ｐゴシック" pitchFamily="1" charset="-128"/>
            </a:endParaRPr>
          </a:p>
        </p:txBody>
      </p:sp>
      <p:sp>
        <p:nvSpPr>
          <p:cNvPr id="35083" name="Rectangle 269"/>
          <p:cNvSpPr>
            <a:spLocks noChangeArrowheads="1"/>
          </p:cNvSpPr>
          <p:nvPr/>
        </p:nvSpPr>
        <p:spPr bwMode="auto">
          <a:xfrm>
            <a:off x="9043988" y="920750"/>
            <a:ext cx="63500" cy="274638"/>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 </a:t>
            </a:r>
            <a:endParaRPr lang="en-US" sz="2800">
              <a:latin typeface="Times" pitchFamily="1" charset="0"/>
              <a:ea typeface="ＭＳ Ｐゴシック" pitchFamily="1" charset="-128"/>
              <a:cs typeface="ＭＳ Ｐゴシック" pitchFamily="1" charset="-128"/>
            </a:endParaRPr>
          </a:p>
        </p:txBody>
      </p:sp>
      <p:sp>
        <p:nvSpPr>
          <p:cNvPr id="35084" name="Rectangle 270"/>
          <p:cNvSpPr>
            <a:spLocks noChangeArrowheads="1"/>
          </p:cNvSpPr>
          <p:nvPr/>
        </p:nvSpPr>
        <p:spPr bwMode="auto">
          <a:xfrm>
            <a:off x="5186363" y="1241425"/>
            <a:ext cx="1963737" cy="276225"/>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Protons par paquet</a:t>
            </a:r>
            <a:endParaRPr lang="en-US" sz="2800">
              <a:latin typeface="Times" pitchFamily="1" charset="0"/>
              <a:ea typeface="ＭＳ Ｐゴシック" pitchFamily="1" charset="-128"/>
              <a:cs typeface="ＭＳ Ｐゴシック" pitchFamily="1" charset="-128"/>
            </a:endParaRPr>
          </a:p>
        </p:txBody>
      </p:sp>
      <p:sp>
        <p:nvSpPr>
          <p:cNvPr id="35085" name="Rectangle 271"/>
          <p:cNvSpPr>
            <a:spLocks noChangeArrowheads="1"/>
          </p:cNvSpPr>
          <p:nvPr/>
        </p:nvSpPr>
        <p:spPr bwMode="auto">
          <a:xfrm>
            <a:off x="7386638" y="1241425"/>
            <a:ext cx="550862" cy="276225"/>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~10</a:t>
            </a:r>
            <a:r>
              <a:rPr lang="en-US" sz="1800" baseline="30000">
                <a:solidFill>
                  <a:srgbClr val="000000"/>
                </a:solidFill>
                <a:latin typeface="Helvetica" pitchFamily="1" charset="0"/>
                <a:ea typeface="ＭＳ Ｐゴシック" pitchFamily="1" charset="-128"/>
                <a:cs typeface="ＭＳ Ｐゴシック" pitchFamily="1" charset="-128"/>
              </a:rPr>
              <a:t>11</a:t>
            </a:r>
            <a:endParaRPr lang="en-US" sz="2800" baseline="30000">
              <a:latin typeface="Times" pitchFamily="1" charset="0"/>
              <a:ea typeface="ＭＳ Ｐゴシック" pitchFamily="1" charset="-128"/>
              <a:cs typeface="ＭＳ Ｐゴシック" pitchFamily="1" charset="-128"/>
            </a:endParaRPr>
          </a:p>
        </p:txBody>
      </p:sp>
      <p:sp>
        <p:nvSpPr>
          <p:cNvPr id="35086" name="Rectangle 272"/>
          <p:cNvSpPr>
            <a:spLocks noChangeArrowheads="1"/>
          </p:cNvSpPr>
          <p:nvPr/>
        </p:nvSpPr>
        <p:spPr bwMode="auto">
          <a:xfrm>
            <a:off x="7164388" y="1320800"/>
            <a:ext cx="0" cy="427038"/>
          </a:xfrm>
          <a:prstGeom prst="rect">
            <a:avLst/>
          </a:prstGeom>
          <a:noFill/>
          <a:ln w="9525">
            <a:noFill/>
            <a:miter lim="800000"/>
            <a:headEnd/>
            <a:tailEnd/>
          </a:ln>
        </p:spPr>
        <p:txBody>
          <a:bodyPr wrap="none" lIns="0" tIns="0" rIns="0" bIns="0">
            <a:spAutoFit/>
          </a:bodyPr>
          <a:lstStyle/>
          <a:p>
            <a:pPr eaLnBrk="0" hangingPunct="0"/>
            <a:endParaRPr lang="en-GB" sz="2800">
              <a:latin typeface="Times" pitchFamily="1" charset="0"/>
              <a:ea typeface="ＭＳ Ｐゴシック" pitchFamily="1" charset="-128"/>
              <a:cs typeface="ＭＳ Ｐゴシック" pitchFamily="1" charset="-128"/>
            </a:endParaRPr>
          </a:p>
        </p:txBody>
      </p:sp>
      <p:sp>
        <p:nvSpPr>
          <p:cNvPr id="35087" name="Rectangle 273"/>
          <p:cNvSpPr>
            <a:spLocks noChangeArrowheads="1"/>
          </p:cNvSpPr>
          <p:nvPr/>
        </p:nvSpPr>
        <p:spPr bwMode="auto">
          <a:xfrm>
            <a:off x="5197475" y="2098675"/>
            <a:ext cx="1219200" cy="274638"/>
          </a:xfrm>
          <a:prstGeom prst="rect">
            <a:avLst/>
          </a:prstGeom>
          <a:noFill/>
          <a:ln w="9525">
            <a:noFill/>
            <a:miter lim="800000"/>
            <a:headEnd/>
            <a:tailEnd/>
          </a:ln>
        </p:spPr>
        <p:txBody>
          <a:bodyPr wrap="none" lIns="0" tIns="0" rIns="0" bIns="0">
            <a:spAutoFit/>
          </a:bodyPr>
          <a:lstStyle/>
          <a:p>
            <a:pPr eaLnBrk="0" hangingPunct="0"/>
            <a:r>
              <a:rPr lang="en-US" sz="1800" dirty="0" err="1">
                <a:solidFill>
                  <a:srgbClr val="000000"/>
                </a:solidFill>
                <a:latin typeface="Helvetica" pitchFamily="1" charset="0"/>
                <a:ea typeface="ＭＳ Ｐゴシック" pitchFamily="1" charset="-128"/>
                <a:cs typeface="ＭＳ Ｐゴシック" pitchFamily="1" charset="-128"/>
              </a:rPr>
              <a:t>Luminosité</a:t>
            </a:r>
            <a:endParaRPr lang="en-US" sz="2800" dirty="0">
              <a:latin typeface="Times" pitchFamily="1" charset="0"/>
              <a:ea typeface="ＭＳ Ｐゴシック" pitchFamily="1" charset="-128"/>
              <a:cs typeface="ＭＳ Ｐゴシック" pitchFamily="1" charset="-128"/>
            </a:endParaRPr>
          </a:p>
        </p:txBody>
      </p:sp>
      <p:sp>
        <p:nvSpPr>
          <p:cNvPr id="35088" name="Rectangle 274"/>
          <p:cNvSpPr>
            <a:spLocks noChangeArrowheads="1"/>
          </p:cNvSpPr>
          <p:nvPr/>
        </p:nvSpPr>
        <p:spPr bwMode="auto">
          <a:xfrm>
            <a:off x="7034213" y="2092325"/>
            <a:ext cx="1673225" cy="276225"/>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~7 x 10</a:t>
            </a:r>
            <a:r>
              <a:rPr lang="en-US" sz="1800" baseline="30000">
                <a:solidFill>
                  <a:srgbClr val="000000"/>
                </a:solidFill>
                <a:latin typeface="Helvetica" pitchFamily="1" charset="0"/>
                <a:ea typeface="ＭＳ Ｐゴシック" pitchFamily="1" charset="-128"/>
                <a:cs typeface="ＭＳ Ｐゴシック" pitchFamily="1" charset="-128"/>
              </a:rPr>
              <a:t>33 </a:t>
            </a:r>
            <a:r>
              <a:rPr lang="en-US" sz="1800">
                <a:solidFill>
                  <a:srgbClr val="000000"/>
                </a:solidFill>
                <a:latin typeface="Arial" pitchFamily="34" charset="0"/>
                <a:ea typeface="ＭＳ Ｐゴシック" pitchFamily="1" charset="-128"/>
                <a:cs typeface="ＭＳ Ｐゴシック" pitchFamily="1" charset="-128"/>
              </a:rPr>
              <a:t>cm</a:t>
            </a:r>
            <a:r>
              <a:rPr lang="en-US" sz="1800" baseline="30000">
                <a:solidFill>
                  <a:srgbClr val="000000"/>
                </a:solidFill>
                <a:latin typeface="Arial" pitchFamily="34" charset="0"/>
                <a:ea typeface="ＭＳ Ｐゴシック" pitchFamily="1" charset="-128"/>
                <a:cs typeface="ＭＳ Ｐゴシック" pitchFamily="1" charset="-128"/>
              </a:rPr>
              <a:t>-2</a:t>
            </a:r>
            <a:r>
              <a:rPr lang="en-US" sz="1800">
                <a:solidFill>
                  <a:srgbClr val="000000"/>
                </a:solidFill>
                <a:latin typeface="Arial" pitchFamily="34" charset="0"/>
                <a:ea typeface="ＭＳ Ｐゴシック" pitchFamily="1" charset="-128"/>
                <a:cs typeface="ＭＳ Ｐゴシック" pitchFamily="1" charset="-128"/>
              </a:rPr>
              <a:t>s</a:t>
            </a:r>
            <a:r>
              <a:rPr lang="en-US" sz="1800" baseline="30000">
                <a:solidFill>
                  <a:srgbClr val="000000"/>
                </a:solidFill>
                <a:latin typeface="Arial" pitchFamily="34" charset="0"/>
                <a:ea typeface="ＭＳ Ｐゴシック" pitchFamily="1" charset="-128"/>
                <a:cs typeface="ＭＳ Ｐゴシック" pitchFamily="1" charset="-128"/>
              </a:rPr>
              <a:t>-1</a:t>
            </a:r>
            <a:endParaRPr lang="en-US" baseline="30000">
              <a:latin typeface="Times" pitchFamily="1" charset="0"/>
              <a:ea typeface="ＭＳ Ｐゴシック" pitchFamily="1" charset="-128"/>
              <a:cs typeface="ＭＳ Ｐゴシック" pitchFamily="1" charset="-128"/>
            </a:endParaRPr>
          </a:p>
        </p:txBody>
      </p:sp>
      <p:sp>
        <p:nvSpPr>
          <p:cNvPr id="35089" name="Rectangle 275"/>
          <p:cNvSpPr>
            <a:spLocks noChangeArrowheads="1"/>
          </p:cNvSpPr>
          <p:nvPr/>
        </p:nvSpPr>
        <p:spPr bwMode="auto">
          <a:xfrm>
            <a:off x="7519988" y="1874838"/>
            <a:ext cx="63500" cy="274637"/>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 </a:t>
            </a:r>
            <a:endParaRPr lang="en-US" sz="2800">
              <a:latin typeface="Times" pitchFamily="1" charset="0"/>
              <a:ea typeface="ＭＳ Ｐゴシック" pitchFamily="1" charset="-128"/>
              <a:cs typeface="ＭＳ Ｐゴシック" pitchFamily="1" charset="-128"/>
            </a:endParaRPr>
          </a:p>
        </p:txBody>
      </p:sp>
      <p:sp>
        <p:nvSpPr>
          <p:cNvPr id="35090" name="Rectangle 276"/>
          <p:cNvSpPr>
            <a:spLocks noChangeArrowheads="1"/>
          </p:cNvSpPr>
          <p:nvPr/>
        </p:nvSpPr>
        <p:spPr bwMode="auto">
          <a:xfrm>
            <a:off x="5181600" y="2514600"/>
            <a:ext cx="2819400" cy="274638"/>
          </a:xfrm>
          <a:prstGeom prst="rect">
            <a:avLst/>
          </a:prstGeom>
          <a:noFill/>
          <a:ln w="9525">
            <a:noFill/>
            <a:miter lim="800000"/>
            <a:headEnd/>
            <a:tailEnd/>
          </a:ln>
        </p:spPr>
        <p:txBody>
          <a:bodyPr wrap="none" lIns="0" tIns="0" rIns="0" bIns="0">
            <a:spAutoFit/>
          </a:bodyPr>
          <a:lstStyle/>
          <a:p>
            <a:pPr eaLnBrk="0" hangingPunct="0"/>
            <a:r>
              <a:rPr lang="en-US" sz="1800">
                <a:latin typeface="Helvetica" pitchFamily="1" charset="0"/>
                <a:ea typeface="ＭＳ Ｐゴシック" pitchFamily="1" charset="-128"/>
                <a:cs typeface="ＭＳ Ｐゴシック" pitchFamily="1" charset="-128"/>
              </a:rPr>
              <a:t>Croisements de faisceaux:</a:t>
            </a:r>
          </a:p>
        </p:txBody>
      </p:sp>
      <p:sp>
        <p:nvSpPr>
          <p:cNvPr id="35091" name="Rectangle 277"/>
          <p:cNvSpPr>
            <a:spLocks noChangeArrowheads="1"/>
          </p:cNvSpPr>
          <p:nvPr/>
        </p:nvSpPr>
        <p:spPr bwMode="auto">
          <a:xfrm>
            <a:off x="6302375" y="2509838"/>
            <a:ext cx="0" cy="427037"/>
          </a:xfrm>
          <a:prstGeom prst="rect">
            <a:avLst/>
          </a:prstGeom>
          <a:noFill/>
          <a:ln w="9525">
            <a:noFill/>
            <a:miter lim="800000"/>
            <a:headEnd/>
            <a:tailEnd/>
          </a:ln>
        </p:spPr>
        <p:txBody>
          <a:bodyPr wrap="none" lIns="0" tIns="0" rIns="0" bIns="0">
            <a:spAutoFit/>
          </a:bodyPr>
          <a:lstStyle/>
          <a:p>
            <a:pPr eaLnBrk="0" hangingPunct="0"/>
            <a:endParaRPr lang="en-GB" sz="2800">
              <a:latin typeface="Times" pitchFamily="1" charset="0"/>
              <a:ea typeface="ＭＳ Ｐゴシック" pitchFamily="1" charset="-128"/>
              <a:cs typeface="ＭＳ Ｐゴシック" pitchFamily="1" charset="-128"/>
            </a:endParaRPr>
          </a:p>
        </p:txBody>
      </p:sp>
      <p:sp>
        <p:nvSpPr>
          <p:cNvPr id="35092" name="Rectangle 278"/>
          <p:cNvSpPr>
            <a:spLocks noChangeArrowheads="1"/>
          </p:cNvSpPr>
          <p:nvPr/>
        </p:nvSpPr>
        <p:spPr bwMode="auto">
          <a:xfrm>
            <a:off x="7935913" y="2532063"/>
            <a:ext cx="858837" cy="554037"/>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20 MHz, </a:t>
            </a:r>
          </a:p>
          <a:p>
            <a:pPr eaLnBrk="0" hangingPunct="0"/>
            <a:r>
              <a:rPr lang="en-US" sz="1800">
                <a:solidFill>
                  <a:srgbClr val="000000"/>
                </a:solidFill>
                <a:latin typeface="Helvetica" pitchFamily="1" charset="0"/>
                <a:ea typeface="ＭＳ Ｐゴシック" pitchFamily="1" charset="-128"/>
                <a:cs typeface="ＭＳ Ｐゴシック" pitchFamily="1" charset="-128"/>
              </a:rPr>
              <a:t>(50 ns)</a:t>
            </a:r>
            <a:endParaRPr lang="en-US" sz="2800">
              <a:latin typeface="Times" pitchFamily="1" charset="0"/>
              <a:ea typeface="ＭＳ Ｐゴシック" pitchFamily="1" charset="-128"/>
              <a:cs typeface="ＭＳ Ｐゴシック" pitchFamily="1" charset="-128"/>
            </a:endParaRPr>
          </a:p>
        </p:txBody>
      </p:sp>
      <p:sp>
        <p:nvSpPr>
          <p:cNvPr id="35093" name="Rectangle 279"/>
          <p:cNvSpPr>
            <a:spLocks noChangeArrowheads="1"/>
          </p:cNvSpPr>
          <p:nvPr/>
        </p:nvSpPr>
        <p:spPr bwMode="auto">
          <a:xfrm>
            <a:off x="7558088" y="2509838"/>
            <a:ext cx="0" cy="427037"/>
          </a:xfrm>
          <a:prstGeom prst="rect">
            <a:avLst/>
          </a:prstGeom>
          <a:noFill/>
          <a:ln w="9525">
            <a:noFill/>
            <a:miter lim="800000"/>
            <a:headEnd/>
            <a:tailEnd/>
          </a:ln>
        </p:spPr>
        <p:txBody>
          <a:bodyPr wrap="none" lIns="0" tIns="0" rIns="0" bIns="0">
            <a:spAutoFit/>
          </a:bodyPr>
          <a:lstStyle/>
          <a:p>
            <a:pPr eaLnBrk="0" hangingPunct="0"/>
            <a:endParaRPr lang="en-GB" sz="2800">
              <a:latin typeface="Times" pitchFamily="1" charset="0"/>
              <a:ea typeface="ＭＳ Ｐゴシック" pitchFamily="1" charset="-128"/>
              <a:cs typeface="ＭＳ Ｐゴシック" pitchFamily="1" charset="-128"/>
            </a:endParaRPr>
          </a:p>
        </p:txBody>
      </p:sp>
      <p:sp>
        <p:nvSpPr>
          <p:cNvPr id="35094" name="Rectangle 280"/>
          <p:cNvSpPr>
            <a:spLocks noChangeArrowheads="1"/>
          </p:cNvSpPr>
          <p:nvPr/>
        </p:nvSpPr>
        <p:spPr bwMode="auto">
          <a:xfrm>
            <a:off x="5186363" y="3275013"/>
            <a:ext cx="2333625" cy="277812"/>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Collisions de protons ≈</a:t>
            </a:r>
            <a:endParaRPr lang="en-US" sz="2800">
              <a:latin typeface="Times" pitchFamily="1" charset="0"/>
              <a:ea typeface="ＭＳ Ｐゴシック" pitchFamily="1" charset="-128"/>
              <a:cs typeface="ＭＳ Ｐゴシック" pitchFamily="1" charset="-128"/>
            </a:endParaRPr>
          </a:p>
        </p:txBody>
      </p:sp>
      <p:sp>
        <p:nvSpPr>
          <p:cNvPr id="35095" name="Rectangle 281"/>
          <p:cNvSpPr>
            <a:spLocks noChangeArrowheads="1"/>
          </p:cNvSpPr>
          <p:nvPr/>
        </p:nvSpPr>
        <p:spPr bwMode="auto">
          <a:xfrm>
            <a:off x="6173788" y="3463925"/>
            <a:ext cx="0" cy="427038"/>
          </a:xfrm>
          <a:prstGeom prst="rect">
            <a:avLst/>
          </a:prstGeom>
          <a:noFill/>
          <a:ln w="9525">
            <a:noFill/>
            <a:miter lim="800000"/>
            <a:headEnd/>
            <a:tailEnd/>
          </a:ln>
        </p:spPr>
        <p:txBody>
          <a:bodyPr wrap="none" lIns="0" tIns="0" rIns="0" bIns="0">
            <a:spAutoFit/>
          </a:bodyPr>
          <a:lstStyle/>
          <a:p>
            <a:pPr eaLnBrk="0" hangingPunct="0"/>
            <a:endParaRPr lang="en-GB" sz="2800">
              <a:latin typeface="Times" pitchFamily="1" charset="0"/>
              <a:ea typeface="ＭＳ Ｐゴシック" pitchFamily="1" charset="-128"/>
              <a:cs typeface="ＭＳ Ｐゴシック" pitchFamily="1" charset="-128"/>
            </a:endParaRPr>
          </a:p>
        </p:txBody>
      </p:sp>
      <p:sp>
        <p:nvSpPr>
          <p:cNvPr id="35096" name="Rectangle 282"/>
          <p:cNvSpPr>
            <a:spLocks noChangeArrowheads="1"/>
          </p:cNvSpPr>
          <p:nvPr/>
        </p:nvSpPr>
        <p:spPr bwMode="auto">
          <a:xfrm>
            <a:off x="7707313" y="3287713"/>
            <a:ext cx="1225550" cy="274637"/>
          </a:xfrm>
          <a:prstGeom prst="rect">
            <a:avLst/>
          </a:prstGeom>
          <a:noFill/>
          <a:ln w="9525">
            <a:noFill/>
            <a:miter lim="800000"/>
            <a:headEnd/>
            <a:tailEnd/>
          </a:ln>
        </p:spPr>
        <p:txBody>
          <a:bodyPr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10</a:t>
            </a:r>
            <a:r>
              <a:rPr lang="en-US" sz="1800" baseline="30000">
                <a:solidFill>
                  <a:srgbClr val="000000"/>
                </a:solidFill>
                <a:latin typeface="Helvetica" pitchFamily="1" charset="0"/>
                <a:ea typeface="ＭＳ Ｐゴシック" pitchFamily="1" charset="-128"/>
                <a:cs typeface="ＭＳ Ｐゴシック" pitchFamily="1" charset="-128"/>
              </a:rPr>
              <a:t>7</a:t>
            </a:r>
            <a:r>
              <a:rPr lang="en-US" sz="1800">
                <a:solidFill>
                  <a:srgbClr val="000000"/>
                </a:solidFill>
                <a:latin typeface="Helvetica" pitchFamily="1" charset="0"/>
                <a:ea typeface="ＭＳ Ｐゴシック" pitchFamily="1" charset="-128"/>
                <a:cs typeface="ＭＳ Ｐゴシック" pitchFamily="1" charset="-128"/>
              </a:rPr>
              <a:t>-10</a:t>
            </a:r>
            <a:r>
              <a:rPr lang="en-US" sz="1800" baseline="30000">
                <a:solidFill>
                  <a:srgbClr val="000000"/>
                </a:solidFill>
                <a:latin typeface="Helvetica" pitchFamily="1" charset="0"/>
                <a:ea typeface="ＭＳ Ｐゴシック" pitchFamily="1" charset="-128"/>
                <a:cs typeface="ＭＳ Ｐゴシック" pitchFamily="1" charset="-128"/>
              </a:rPr>
              <a:t>9 </a:t>
            </a:r>
            <a:r>
              <a:rPr lang="en-US" sz="1800">
                <a:solidFill>
                  <a:srgbClr val="000000"/>
                </a:solidFill>
                <a:latin typeface="Helvetica" pitchFamily="1" charset="0"/>
                <a:ea typeface="ＭＳ Ｐゴシック" pitchFamily="1" charset="-128"/>
                <a:cs typeface="ＭＳ Ｐゴシック" pitchFamily="1" charset="-128"/>
              </a:rPr>
              <a:t>Hz</a:t>
            </a:r>
          </a:p>
        </p:txBody>
      </p:sp>
      <p:sp>
        <p:nvSpPr>
          <p:cNvPr id="35097" name="Rectangle 283"/>
          <p:cNvSpPr>
            <a:spLocks noChangeArrowheads="1"/>
          </p:cNvSpPr>
          <p:nvPr/>
        </p:nvSpPr>
        <p:spPr bwMode="auto">
          <a:xfrm>
            <a:off x="2301875" y="5672138"/>
            <a:ext cx="3175" cy="533400"/>
          </a:xfrm>
          <a:prstGeom prst="rect">
            <a:avLst/>
          </a:prstGeom>
          <a:solidFill>
            <a:srgbClr val="FF220A"/>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98" name="Rectangle 284"/>
          <p:cNvSpPr>
            <a:spLocks noChangeArrowheads="1"/>
          </p:cNvSpPr>
          <p:nvPr/>
        </p:nvSpPr>
        <p:spPr bwMode="auto">
          <a:xfrm>
            <a:off x="2311400" y="5672138"/>
            <a:ext cx="3175" cy="533400"/>
          </a:xfrm>
          <a:prstGeom prst="rect">
            <a:avLst/>
          </a:prstGeom>
          <a:solidFill>
            <a:srgbClr val="FF2D09"/>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099" name="Rectangle 285"/>
          <p:cNvSpPr>
            <a:spLocks noChangeArrowheads="1"/>
          </p:cNvSpPr>
          <p:nvPr/>
        </p:nvSpPr>
        <p:spPr bwMode="auto">
          <a:xfrm>
            <a:off x="2314575" y="5672138"/>
            <a:ext cx="3175" cy="533400"/>
          </a:xfrm>
          <a:prstGeom prst="rect">
            <a:avLst/>
          </a:prstGeom>
          <a:solidFill>
            <a:srgbClr val="FF3109"/>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100" name="Rectangle 286"/>
          <p:cNvSpPr>
            <a:spLocks noChangeArrowheads="1"/>
          </p:cNvSpPr>
          <p:nvPr/>
        </p:nvSpPr>
        <p:spPr bwMode="auto">
          <a:xfrm>
            <a:off x="2324100" y="5672138"/>
            <a:ext cx="3175" cy="533400"/>
          </a:xfrm>
          <a:prstGeom prst="rect">
            <a:avLst/>
          </a:prstGeom>
          <a:solidFill>
            <a:srgbClr val="FF3D08"/>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101" name="Rectangle 287"/>
          <p:cNvSpPr>
            <a:spLocks noChangeArrowheads="1"/>
          </p:cNvSpPr>
          <p:nvPr/>
        </p:nvSpPr>
        <p:spPr bwMode="auto">
          <a:xfrm>
            <a:off x="2381250" y="5672138"/>
            <a:ext cx="3175" cy="533400"/>
          </a:xfrm>
          <a:prstGeom prst="rect">
            <a:avLst/>
          </a:prstGeom>
          <a:solidFill>
            <a:srgbClr val="FF8503"/>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102" name="Rectangle 288"/>
          <p:cNvSpPr>
            <a:spLocks noChangeArrowheads="1"/>
          </p:cNvSpPr>
          <p:nvPr/>
        </p:nvSpPr>
        <p:spPr bwMode="auto">
          <a:xfrm>
            <a:off x="2400300" y="5672138"/>
            <a:ext cx="3175" cy="533400"/>
          </a:xfrm>
          <a:prstGeom prst="rect">
            <a:avLst/>
          </a:prstGeom>
          <a:solidFill>
            <a:srgbClr val="FF9C02"/>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103" name="Rectangle 289"/>
          <p:cNvSpPr>
            <a:spLocks noChangeArrowheads="1"/>
          </p:cNvSpPr>
          <p:nvPr/>
        </p:nvSpPr>
        <p:spPr bwMode="auto">
          <a:xfrm>
            <a:off x="323850" y="4289425"/>
            <a:ext cx="795338" cy="276225"/>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Partons</a:t>
            </a:r>
            <a:endParaRPr lang="en-US" sz="2800">
              <a:latin typeface="Times" pitchFamily="1" charset="0"/>
              <a:ea typeface="ＭＳ Ｐゴシック" pitchFamily="1" charset="-128"/>
              <a:cs typeface="ＭＳ Ｐゴシック" pitchFamily="1" charset="-128"/>
            </a:endParaRPr>
          </a:p>
        </p:txBody>
      </p:sp>
      <p:sp>
        <p:nvSpPr>
          <p:cNvPr id="35104" name="Rectangle 290"/>
          <p:cNvSpPr>
            <a:spLocks noChangeArrowheads="1"/>
          </p:cNvSpPr>
          <p:nvPr/>
        </p:nvSpPr>
        <p:spPr bwMode="auto">
          <a:xfrm>
            <a:off x="703263" y="4289425"/>
            <a:ext cx="0" cy="427038"/>
          </a:xfrm>
          <a:prstGeom prst="rect">
            <a:avLst/>
          </a:prstGeom>
          <a:noFill/>
          <a:ln w="9525">
            <a:noFill/>
            <a:miter lim="800000"/>
            <a:headEnd/>
            <a:tailEnd/>
          </a:ln>
        </p:spPr>
        <p:txBody>
          <a:bodyPr wrap="none" lIns="0" tIns="0" rIns="0" bIns="0">
            <a:spAutoFit/>
          </a:bodyPr>
          <a:lstStyle/>
          <a:p>
            <a:pPr eaLnBrk="0" hangingPunct="0"/>
            <a:endParaRPr lang="en-GB" sz="2800">
              <a:latin typeface="Times" pitchFamily="1" charset="0"/>
              <a:ea typeface="ＭＳ Ｐゴシック" pitchFamily="1" charset="-128"/>
              <a:cs typeface="ＭＳ Ｐゴシック" pitchFamily="1" charset="-128"/>
            </a:endParaRPr>
          </a:p>
        </p:txBody>
      </p:sp>
      <p:sp>
        <p:nvSpPr>
          <p:cNvPr id="35105" name="Rectangle 291"/>
          <p:cNvSpPr>
            <a:spLocks noChangeArrowheads="1"/>
          </p:cNvSpPr>
          <p:nvPr/>
        </p:nvSpPr>
        <p:spPr bwMode="auto">
          <a:xfrm>
            <a:off x="323850" y="4557713"/>
            <a:ext cx="1287463" cy="215900"/>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(quarks, gluons)</a:t>
            </a:r>
            <a:endParaRPr lang="en-US" sz="2800">
              <a:latin typeface="Times" pitchFamily="1" charset="0"/>
              <a:ea typeface="ＭＳ Ｐゴシック" pitchFamily="1" charset="-128"/>
              <a:cs typeface="ＭＳ Ｐゴシック" pitchFamily="1" charset="-128"/>
            </a:endParaRPr>
          </a:p>
        </p:txBody>
      </p:sp>
      <p:sp>
        <p:nvSpPr>
          <p:cNvPr id="35106" name="Rectangle 292"/>
          <p:cNvSpPr>
            <a:spLocks noChangeArrowheads="1"/>
          </p:cNvSpPr>
          <p:nvPr/>
        </p:nvSpPr>
        <p:spPr bwMode="auto">
          <a:xfrm>
            <a:off x="334963" y="3362325"/>
            <a:ext cx="795337" cy="276225"/>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Protons</a:t>
            </a:r>
            <a:endParaRPr lang="en-US" sz="2800">
              <a:latin typeface="Times" pitchFamily="1" charset="0"/>
              <a:ea typeface="ＭＳ Ｐゴシック" pitchFamily="1" charset="-128"/>
              <a:cs typeface="ＭＳ Ｐゴシック" pitchFamily="1" charset="-128"/>
            </a:endParaRPr>
          </a:p>
        </p:txBody>
      </p:sp>
      <p:sp>
        <p:nvSpPr>
          <p:cNvPr id="94501" name="Rectangle 293"/>
          <p:cNvSpPr>
            <a:spLocks noChangeArrowheads="1"/>
          </p:cNvSpPr>
          <p:nvPr/>
        </p:nvSpPr>
        <p:spPr bwMode="auto">
          <a:xfrm>
            <a:off x="5113338" y="5656263"/>
            <a:ext cx="3887787" cy="890587"/>
          </a:xfrm>
          <a:prstGeom prst="rect">
            <a:avLst/>
          </a:prstGeom>
          <a:solidFill>
            <a:srgbClr val="FFCC99"/>
          </a:solidFill>
          <a:ln w="3175">
            <a:solidFill>
              <a:srgbClr val="000000"/>
            </a:solidFill>
            <a:miter lim="800000"/>
            <a:headEnd/>
            <a:tailEnd/>
          </a:ln>
          <a:effectLst>
            <a:outerShdw blurRad="63500" dist="38099" dir="2700000" algn="ctr" rotWithShape="0">
              <a:srgbClr val="000000">
                <a:alpha val="74998"/>
              </a:srgbClr>
            </a:outerShdw>
          </a:effectLst>
        </p:spPr>
        <p:txBody>
          <a:bodyPr/>
          <a:lstStyle/>
          <a:p>
            <a:pPr eaLnBrk="0" hangingPunct="0"/>
            <a:r>
              <a:rPr lang="en-US" sz="2400">
                <a:solidFill>
                  <a:srgbClr val="0000CC"/>
                </a:solidFill>
                <a:latin typeface="Arial" pitchFamily="34" charset="0"/>
                <a:ea typeface="ＭＳ Ｐゴシック" pitchFamily="1" charset="-128"/>
                <a:cs typeface="ＭＳ Ｐゴシック" pitchFamily="1" charset="-128"/>
              </a:rPr>
              <a:t>Selection d</a:t>
            </a:r>
            <a:r>
              <a:rPr lang="en-US" altLang="en-US" sz="2400">
                <a:solidFill>
                  <a:srgbClr val="0000CC"/>
                </a:solidFill>
                <a:latin typeface="Arial" pitchFamily="34" charset="0"/>
                <a:ea typeface="ＭＳ Ｐゴシック" pitchFamily="1" charset="-128"/>
                <a:cs typeface="ＭＳ Ｐゴシック" pitchFamily="1" charset="-128"/>
              </a:rPr>
              <a:t>’</a:t>
            </a:r>
            <a:r>
              <a:rPr lang="en-US" sz="2400">
                <a:solidFill>
                  <a:srgbClr val="0000CC"/>
                </a:solidFill>
                <a:latin typeface="Arial" pitchFamily="34" charset="0"/>
                <a:ea typeface="ＭＳ Ｐゴシック" pitchFamily="1" charset="-128"/>
                <a:cs typeface="ＭＳ Ｐゴシック" pitchFamily="1" charset="-128"/>
              </a:rPr>
              <a:t>évenements:</a:t>
            </a:r>
          </a:p>
          <a:p>
            <a:pPr eaLnBrk="0" hangingPunct="0"/>
            <a:r>
              <a:rPr lang="en-US" sz="2400">
                <a:solidFill>
                  <a:schemeClr val="tx2"/>
                </a:solidFill>
                <a:latin typeface="Arial" pitchFamily="34" charset="0"/>
                <a:ea typeface="ＭＳ Ｐゴシック" pitchFamily="1" charset="-128"/>
                <a:cs typeface="ＭＳ Ｐゴシック" pitchFamily="1" charset="-128"/>
              </a:rPr>
              <a:t>1</a:t>
            </a:r>
            <a:r>
              <a:rPr lang="en-US" sz="2400">
                <a:solidFill>
                  <a:srgbClr val="AA0008"/>
                </a:solidFill>
                <a:latin typeface="Arial" pitchFamily="34" charset="0"/>
                <a:ea typeface="ＭＳ Ｐゴシック" pitchFamily="1" charset="-128"/>
                <a:cs typeface="ＭＳ Ｐゴシック" pitchFamily="1" charset="-128"/>
              </a:rPr>
              <a:t> </a:t>
            </a:r>
            <a:r>
              <a:rPr lang="en-US" sz="2400">
                <a:solidFill>
                  <a:schemeClr val="tx2"/>
                </a:solidFill>
                <a:latin typeface="Arial" pitchFamily="34" charset="0"/>
                <a:ea typeface="ＭＳ Ｐゴシック" pitchFamily="1" charset="-128"/>
                <a:cs typeface="ＭＳ Ｐゴシック" pitchFamily="1" charset="-128"/>
              </a:rPr>
              <a:t>/</a:t>
            </a:r>
            <a:r>
              <a:rPr lang="en-US" sz="2400">
                <a:solidFill>
                  <a:srgbClr val="AA0008"/>
                </a:solidFill>
                <a:latin typeface="Arial" pitchFamily="34" charset="0"/>
                <a:ea typeface="ＭＳ Ｐゴシック" pitchFamily="1" charset="-128"/>
                <a:cs typeface="ＭＳ Ｐゴシック" pitchFamily="1" charset="-128"/>
              </a:rPr>
              <a:t> 10,000,000,000,000</a:t>
            </a:r>
            <a:endParaRPr kumimoji="1" lang="el-GR" sz="2400">
              <a:latin typeface="Arial" pitchFamily="34" charset="0"/>
              <a:ea typeface="ＭＳ Ｐゴシック" pitchFamily="1" charset="-128"/>
              <a:cs typeface="ＭＳ Ｐゴシック" pitchFamily="1" charset="-128"/>
            </a:endParaRPr>
          </a:p>
        </p:txBody>
      </p:sp>
      <p:sp>
        <p:nvSpPr>
          <p:cNvPr id="35108" name="Rectangle 294"/>
          <p:cNvSpPr>
            <a:spLocks noChangeArrowheads="1"/>
          </p:cNvSpPr>
          <p:nvPr/>
        </p:nvSpPr>
        <p:spPr bwMode="auto">
          <a:xfrm>
            <a:off x="8472488" y="4906963"/>
            <a:ext cx="92075" cy="396875"/>
          </a:xfrm>
          <a:prstGeom prst="rect">
            <a:avLst/>
          </a:prstGeom>
          <a:noFill/>
          <a:ln w="9525">
            <a:noFill/>
            <a:miter lim="800000"/>
            <a:headEnd/>
            <a:tailEnd/>
          </a:ln>
        </p:spPr>
        <p:txBody>
          <a:bodyPr wrap="none" lIns="0" tIns="0" rIns="0" bIns="0">
            <a:spAutoFit/>
          </a:bodyPr>
          <a:lstStyle/>
          <a:p>
            <a:pPr eaLnBrk="0" hangingPunct="0"/>
            <a:r>
              <a:rPr lang="en-US" sz="2600">
                <a:solidFill>
                  <a:srgbClr val="AA0008"/>
                </a:solidFill>
                <a:latin typeface="Helvetica" pitchFamily="1" charset="0"/>
                <a:ea typeface="ＭＳ Ｐゴシック" pitchFamily="1" charset="-128"/>
                <a:cs typeface="ＭＳ Ｐゴシック" pitchFamily="1" charset="-128"/>
              </a:rPr>
              <a:t> </a:t>
            </a:r>
            <a:endParaRPr lang="en-US" sz="2800">
              <a:latin typeface="Times" pitchFamily="1" charset="0"/>
              <a:ea typeface="ＭＳ Ｐゴシック" pitchFamily="1" charset="-128"/>
              <a:cs typeface="ＭＳ Ｐゴシック" pitchFamily="1" charset="-128"/>
            </a:endParaRPr>
          </a:p>
        </p:txBody>
      </p:sp>
      <p:pic>
        <p:nvPicPr>
          <p:cNvPr id="35109" name="Picture 295"/>
          <p:cNvPicPr>
            <a:picLocks noChangeAspect="1" noChangeArrowheads="1"/>
          </p:cNvPicPr>
          <p:nvPr/>
        </p:nvPicPr>
        <p:blipFill>
          <a:blip r:embed="rId6" cstate="print"/>
          <a:srcRect/>
          <a:stretch>
            <a:fillRect/>
          </a:stretch>
        </p:blipFill>
        <p:spPr bwMode="auto">
          <a:xfrm>
            <a:off x="827088" y="2178050"/>
            <a:ext cx="1612900" cy="747713"/>
          </a:xfrm>
          <a:prstGeom prst="rect">
            <a:avLst/>
          </a:prstGeom>
          <a:noFill/>
          <a:ln w="9525">
            <a:noFill/>
            <a:miter lim="800000"/>
            <a:headEnd/>
            <a:tailEnd/>
          </a:ln>
        </p:spPr>
      </p:pic>
      <p:pic>
        <p:nvPicPr>
          <p:cNvPr id="35110" name="Picture 296"/>
          <p:cNvPicPr>
            <a:picLocks noChangeAspect="1" noChangeArrowheads="1"/>
          </p:cNvPicPr>
          <p:nvPr/>
        </p:nvPicPr>
        <p:blipFill>
          <a:blip r:embed="rId7" cstate="print"/>
          <a:srcRect/>
          <a:stretch>
            <a:fillRect/>
          </a:stretch>
        </p:blipFill>
        <p:spPr bwMode="auto">
          <a:xfrm>
            <a:off x="2682875" y="2203450"/>
            <a:ext cx="1625600" cy="762000"/>
          </a:xfrm>
          <a:prstGeom prst="rect">
            <a:avLst/>
          </a:prstGeom>
          <a:noFill/>
          <a:ln w="9525">
            <a:noFill/>
            <a:miter lim="800000"/>
            <a:headEnd/>
            <a:tailEnd/>
          </a:ln>
        </p:spPr>
      </p:pic>
      <p:sp>
        <p:nvSpPr>
          <p:cNvPr id="35111" name="Line 297"/>
          <p:cNvSpPr>
            <a:spLocks noChangeShapeType="1"/>
          </p:cNvSpPr>
          <p:nvPr/>
        </p:nvSpPr>
        <p:spPr bwMode="auto">
          <a:xfrm flipH="1">
            <a:off x="1870075" y="2559050"/>
            <a:ext cx="139700" cy="863600"/>
          </a:xfrm>
          <a:prstGeom prst="line">
            <a:avLst/>
          </a:prstGeom>
          <a:noFill/>
          <a:ln w="3175">
            <a:solidFill>
              <a:srgbClr val="000000"/>
            </a:solidFill>
            <a:round/>
            <a:headEnd/>
            <a:tailEnd/>
          </a:ln>
        </p:spPr>
        <p:txBody>
          <a:bodyPr/>
          <a:lstStyle/>
          <a:p>
            <a:endParaRPr lang="en-US"/>
          </a:p>
        </p:txBody>
      </p:sp>
      <p:sp>
        <p:nvSpPr>
          <p:cNvPr id="35112" name="Line 298"/>
          <p:cNvSpPr>
            <a:spLocks noChangeShapeType="1"/>
          </p:cNvSpPr>
          <p:nvPr/>
        </p:nvSpPr>
        <p:spPr bwMode="auto">
          <a:xfrm>
            <a:off x="2058988" y="2559050"/>
            <a:ext cx="407987" cy="722313"/>
          </a:xfrm>
          <a:prstGeom prst="line">
            <a:avLst/>
          </a:prstGeom>
          <a:noFill/>
          <a:ln w="3175">
            <a:solidFill>
              <a:srgbClr val="000000"/>
            </a:solidFill>
            <a:round/>
            <a:headEnd/>
            <a:tailEnd/>
          </a:ln>
        </p:spPr>
        <p:txBody>
          <a:bodyPr/>
          <a:lstStyle/>
          <a:p>
            <a:endParaRPr lang="en-US"/>
          </a:p>
        </p:txBody>
      </p:sp>
      <p:sp>
        <p:nvSpPr>
          <p:cNvPr id="35113" name="Line 299"/>
          <p:cNvSpPr>
            <a:spLocks noChangeShapeType="1"/>
          </p:cNvSpPr>
          <p:nvPr/>
        </p:nvSpPr>
        <p:spPr bwMode="auto">
          <a:xfrm flipH="1">
            <a:off x="2744788" y="2559050"/>
            <a:ext cx="319087" cy="736600"/>
          </a:xfrm>
          <a:prstGeom prst="line">
            <a:avLst/>
          </a:prstGeom>
          <a:noFill/>
          <a:ln w="3175">
            <a:solidFill>
              <a:srgbClr val="000000"/>
            </a:solidFill>
            <a:round/>
            <a:headEnd/>
            <a:tailEnd/>
          </a:ln>
        </p:spPr>
        <p:txBody>
          <a:bodyPr/>
          <a:lstStyle/>
          <a:p>
            <a:endParaRPr lang="en-US"/>
          </a:p>
        </p:txBody>
      </p:sp>
      <p:sp>
        <p:nvSpPr>
          <p:cNvPr id="35114" name="Line 300"/>
          <p:cNvSpPr>
            <a:spLocks noChangeShapeType="1"/>
          </p:cNvSpPr>
          <p:nvPr/>
        </p:nvSpPr>
        <p:spPr bwMode="auto">
          <a:xfrm>
            <a:off x="3100388" y="2559050"/>
            <a:ext cx="192087" cy="750888"/>
          </a:xfrm>
          <a:prstGeom prst="line">
            <a:avLst/>
          </a:prstGeom>
          <a:noFill/>
          <a:ln w="3175">
            <a:solidFill>
              <a:srgbClr val="000000"/>
            </a:solidFill>
            <a:round/>
            <a:headEnd/>
            <a:tailEnd/>
          </a:ln>
        </p:spPr>
        <p:txBody>
          <a:bodyPr/>
          <a:lstStyle/>
          <a:p>
            <a:endParaRPr lang="en-US"/>
          </a:p>
        </p:txBody>
      </p:sp>
      <p:sp>
        <p:nvSpPr>
          <p:cNvPr id="35115" name="Line 301"/>
          <p:cNvSpPr>
            <a:spLocks noChangeShapeType="1"/>
          </p:cNvSpPr>
          <p:nvPr/>
        </p:nvSpPr>
        <p:spPr bwMode="auto">
          <a:xfrm flipH="1">
            <a:off x="2274888" y="4681538"/>
            <a:ext cx="215900" cy="709612"/>
          </a:xfrm>
          <a:prstGeom prst="line">
            <a:avLst/>
          </a:prstGeom>
          <a:noFill/>
          <a:ln w="3175">
            <a:solidFill>
              <a:srgbClr val="000000"/>
            </a:solidFill>
            <a:round/>
            <a:headEnd/>
            <a:tailEnd/>
          </a:ln>
        </p:spPr>
        <p:txBody>
          <a:bodyPr/>
          <a:lstStyle/>
          <a:p>
            <a:endParaRPr lang="en-US"/>
          </a:p>
        </p:txBody>
      </p:sp>
      <p:sp>
        <p:nvSpPr>
          <p:cNvPr id="35116" name="Line 302"/>
          <p:cNvSpPr>
            <a:spLocks noChangeShapeType="1"/>
          </p:cNvSpPr>
          <p:nvPr/>
        </p:nvSpPr>
        <p:spPr bwMode="auto">
          <a:xfrm>
            <a:off x="2555875" y="4681538"/>
            <a:ext cx="39688" cy="682625"/>
          </a:xfrm>
          <a:prstGeom prst="line">
            <a:avLst/>
          </a:prstGeom>
          <a:noFill/>
          <a:ln w="3175">
            <a:solidFill>
              <a:srgbClr val="000000"/>
            </a:solidFill>
            <a:round/>
            <a:headEnd/>
            <a:tailEnd/>
          </a:ln>
        </p:spPr>
        <p:txBody>
          <a:bodyPr/>
          <a:lstStyle/>
          <a:p>
            <a:endParaRPr lang="en-US"/>
          </a:p>
        </p:txBody>
      </p:sp>
      <p:sp>
        <p:nvSpPr>
          <p:cNvPr id="35117" name="Rectangle 303"/>
          <p:cNvSpPr>
            <a:spLocks noChangeArrowheads="1"/>
          </p:cNvSpPr>
          <p:nvPr/>
        </p:nvSpPr>
        <p:spPr bwMode="auto">
          <a:xfrm>
            <a:off x="2271713" y="5235575"/>
            <a:ext cx="3175" cy="3175"/>
          </a:xfrm>
          <a:prstGeom prst="rect">
            <a:avLst/>
          </a:prstGeom>
          <a:solidFill>
            <a:srgbClr val="000000"/>
          </a:solidFill>
          <a:ln w="9525">
            <a:noFill/>
            <a:miter lim="800000"/>
            <a:headEnd/>
            <a:tailEnd/>
          </a:ln>
        </p:spPr>
        <p:txBody>
          <a:bodyPr/>
          <a:lstStyle/>
          <a:p>
            <a:endParaRPr lang="fr-FR">
              <a:ea typeface="ＭＳ Ｐゴシック" pitchFamily="1" charset="-128"/>
              <a:cs typeface="ＭＳ Ｐゴシック" pitchFamily="1" charset="-128"/>
            </a:endParaRPr>
          </a:p>
        </p:txBody>
      </p:sp>
      <p:grpSp>
        <p:nvGrpSpPr>
          <p:cNvPr id="4" name="Group 304"/>
          <p:cNvGrpSpPr>
            <a:grpSpLocks/>
          </p:cNvGrpSpPr>
          <p:nvPr/>
        </p:nvGrpSpPr>
        <p:grpSpPr bwMode="auto">
          <a:xfrm>
            <a:off x="1757363" y="4983163"/>
            <a:ext cx="1476375" cy="1168400"/>
            <a:chOff x="1219" y="2948"/>
            <a:chExt cx="1260" cy="997"/>
          </a:xfrm>
        </p:grpSpPr>
        <p:sp>
          <p:nvSpPr>
            <p:cNvPr id="35345" name="Rectangle 305"/>
            <p:cNvSpPr>
              <a:spLocks noChangeArrowheads="1"/>
            </p:cNvSpPr>
            <p:nvPr/>
          </p:nvSpPr>
          <p:spPr bwMode="auto">
            <a:xfrm>
              <a:off x="1327" y="3083"/>
              <a:ext cx="34" cy="182"/>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l</a:t>
              </a:r>
              <a:endParaRPr lang="en-US" sz="2800">
                <a:latin typeface="Times" pitchFamily="1" charset="0"/>
                <a:ea typeface="ＭＳ Ｐゴシック" pitchFamily="1" charset="-128"/>
                <a:cs typeface="ＭＳ Ｐゴシック" pitchFamily="1" charset="-128"/>
              </a:endParaRPr>
            </a:p>
          </p:txBody>
        </p:sp>
        <p:sp>
          <p:nvSpPr>
            <p:cNvPr id="35346" name="Rectangle 306"/>
            <p:cNvSpPr>
              <a:spLocks noChangeArrowheads="1"/>
            </p:cNvSpPr>
            <p:nvPr/>
          </p:nvSpPr>
          <p:spPr bwMode="auto">
            <a:xfrm>
              <a:off x="2128" y="2948"/>
              <a:ext cx="34" cy="182"/>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l</a:t>
              </a:r>
              <a:endParaRPr lang="en-US" sz="2800">
                <a:latin typeface="Times" pitchFamily="1" charset="0"/>
                <a:ea typeface="ＭＳ Ｐゴシック" pitchFamily="1" charset="-128"/>
                <a:cs typeface="ＭＳ Ｐゴシック" pitchFamily="1" charset="-128"/>
              </a:endParaRPr>
            </a:p>
          </p:txBody>
        </p:sp>
        <p:sp>
          <p:nvSpPr>
            <p:cNvPr id="35347" name="Rectangle 307"/>
            <p:cNvSpPr>
              <a:spLocks noChangeArrowheads="1"/>
            </p:cNvSpPr>
            <p:nvPr/>
          </p:nvSpPr>
          <p:spPr bwMode="auto">
            <a:xfrm>
              <a:off x="2319" y="3763"/>
              <a:ext cx="160" cy="182"/>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jet</a:t>
              </a:r>
              <a:endParaRPr lang="en-US" sz="2800">
                <a:latin typeface="Times" pitchFamily="1" charset="0"/>
                <a:ea typeface="ＭＳ Ｐゴシック" pitchFamily="1" charset="-128"/>
                <a:cs typeface="ＭＳ Ｐゴシック" pitchFamily="1" charset="-128"/>
              </a:endParaRPr>
            </a:p>
          </p:txBody>
        </p:sp>
        <p:sp>
          <p:nvSpPr>
            <p:cNvPr id="35348" name="Rectangle 308"/>
            <p:cNvSpPr>
              <a:spLocks noChangeArrowheads="1"/>
            </p:cNvSpPr>
            <p:nvPr/>
          </p:nvSpPr>
          <p:spPr bwMode="auto">
            <a:xfrm>
              <a:off x="1298" y="3745"/>
              <a:ext cx="159" cy="181"/>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jet</a:t>
              </a:r>
              <a:endParaRPr lang="en-US" sz="2800">
                <a:latin typeface="Times" pitchFamily="1" charset="0"/>
                <a:ea typeface="ＭＳ Ｐゴシック" pitchFamily="1" charset="-128"/>
                <a:cs typeface="ＭＳ Ｐゴシック" pitchFamily="1" charset="-128"/>
              </a:endParaRPr>
            </a:p>
          </p:txBody>
        </p:sp>
        <p:sp>
          <p:nvSpPr>
            <p:cNvPr id="35349" name="Line 309"/>
            <p:cNvSpPr>
              <a:spLocks noChangeShapeType="1"/>
            </p:cNvSpPr>
            <p:nvPr/>
          </p:nvSpPr>
          <p:spPr bwMode="auto">
            <a:xfrm flipH="1" flipV="1">
              <a:off x="1269" y="3214"/>
              <a:ext cx="320" cy="67"/>
            </a:xfrm>
            <a:prstGeom prst="line">
              <a:avLst/>
            </a:prstGeom>
            <a:noFill/>
            <a:ln w="12700">
              <a:solidFill>
                <a:srgbClr val="000000"/>
              </a:solidFill>
              <a:round/>
              <a:headEnd/>
              <a:tailEnd/>
            </a:ln>
          </p:spPr>
          <p:txBody>
            <a:bodyPr/>
            <a:lstStyle/>
            <a:p>
              <a:endParaRPr lang="en-US"/>
            </a:p>
          </p:txBody>
        </p:sp>
        <p:sp>
          <p:nvSpPr>
            <p:cNvPr id="35350" name="Freeform 310"/>
            <p:cNvSpPr>
              <a:spLocks/>
            </p:cNvSpPr>
            <p:nvPr/>
          </p:nvSpPr>
          <p:spPr bwMode="auto">
            <a:xfrm>
              <a:off x="1219" y="3191"/>
              <a:ext cx="59" cy="54"/>
            </a:xfrm>
            <a:custGeom>
              <a:avLst/>
              <a:gdLst>
                <a:gd name="T0" fmla="*/ 59 w 59"/>
                <a:gd name="T1" fmla="*/ 27 h 54"/>
                <a:gd name="T2" fmla="*/ 59 w 59"/>
                <a:gd name="T3" fmla="*/ 0 h 54"/>
                <a:gd name="T4" fmla="*/ 0 w 59"/>
                <a:gd name="T5" fmla="*/ 15 h 54"/>
                <a:gd name="T6" fmla="*/ 48 w 59"/>
                <a:gd name="T7" fmla="*/ 54 h 54"/>
                <a:gd name="T8" fmla="*/ 59 w 59"/>
                <a:gd name="T9" fmla="*/ 27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54">
                  <a:moveTo>
                    <a:pt x="59" y="27"/>
                  </a:moveTo>
                  <a:lnTo>
                    <a:pt x="59" y="0"/>
                  </a:lnTo>
                  <a:lnTo>
                    <a:pt x="0" y="15"/>
                  </a:lnTo>
                  <a:lnTo>
                    <a:pt x="48" y="54"/>
                  </a:lnTo>
                  <a:lnTo>
                    <a:pt x="59" y="27"/>
                  </a:lnTo>
                  <a:close/>
                </a:path>
              </a:pathLst>
            </a:custGeom>
            <a:solidFill>
              <a:srgbClr val="000000"/>
            </a:solidFill>
            <a:ln w="9525">
              <a:noFill/>
              <a:round/>
              <a:headEnd/>
              <a:tailEnd/>
            </a:ln>
          </p:spPr>
          <p:txBody>
            <a:bodyPr/>
            <a:lstStyle/>
            <a:p>
              <a:endParaRPr lang="en-US"/>
            </a:p>
          </p:txBody>
        </p:sp>
        <p:sp>
          <p:nvSpPr>
            <p:cNvPr id="35351" name="Freeform 311"/>
            <p:cNvSpPr>
              <a:spLocks/>
            </p:cNvSpPr>
            <p:nvPr/>
          </p:nvSpPr>
          <p:spPr bwMode="auto">
            <a:xfrm>
              <a:off x="2196" y="3022"/>
              <a:ext cx="62" cy="54"/>
            </a:xfrm>
            <a:custGeom>
              <a:avLst/>
              <a:gdLst>
                <a:gd name="T0" fmla="*/ 12 w 62"/>
                <a:gd name="T1" fmla="*/ 35 h 54"/>
                <a:gd name="T2" fmla="*/ 31 w 62"/>
                <a:gd name="T3" fmla="*/ 54 h 54"/>
                <a:gd name="T4" fmla="*/ 62 w 62"/>
                <a:gd name="T5" fmla="*/ 0 h 54"/>
                <a:gd name="T6" fmla="*/ 0 w 62"/>
                <a:gd name="T7" fmla="*/ 8 h 54"/>
                <a:gd name="T8" fmla="*/ 12 w 62"/>
                <a:gd name="T9" fmla="*/ 35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54">
                  <a:moveTo>
                    <a:pt x="12" y="35"/>
                  </a:moveTo>
                  <a:lnTo>
                    <a:pt x="31" y="54"/>
                  </a:lnTo>
                  <a:lnTo>
                    <a:pt x="62" y="0"/>
                  </a:lnTo>
                  <a:lnTo>
                    <a:pt x="0" y="8"/>
                  </a:lnTo>
                  <a:lnTo>
                    <a:pt x="12" y="35"/>
                  </a:lnTo>
                  <a:close/>
                </a:path>
              </a:pathLst>
            </a:custGeom>
            <a:solidFill>
              <a:srgbClr val="000000"/>
            </a:solidFill>
            <a:ln w="9525">
              <a:noFill/>
              <a:round/>
              <a:headEnd/>
              <a:tailEnd/>
            </a:ln>
          </p:spPr>
          <p:txBody>
            <a:bodyPr/>
            <a:lstStyle/>
            <a:p>
              <a:endParaRPr lang="en-US"/>
            </a:p>
          </p:txBody>
        </p:sp>
        <p:sp>
          <p:nvSpPr>
            <p:cNvPr id="35352" name="Line 312"/>
            <p:cNvSpPr>
              <a:spLocks noChangeShapeType="1"/>
            </p:cNvSpPr>
            <p:nvPr/>
          </p:nvSpPr>
          <p:spPr bwMode="auto">
            <a:xfrm flipV="1">
              <a:off x="1950" y="3049"/>
              <a:ext cx="258" cy="177"/>
            </a:xfrm>
            <a:prstGeom prst="line">
              <a:avLst/>
            </a:prstGeom>
            <a:noFill/>
            <a:ln w="12700">
              <a:solidFill>
                <a:srgbClr val="000000"/>
              </a:solidFill>
              <a:round/>
              <a:headEnd/>
              <a:tailEnd/>
            </a:ln>
          </p:spPr>
          <p:txBody>
            <a:bodyPr/>
            <a:lstStyle/>
            <a:p>
              <a:endParaRPr lang="en-US"/>
            </a:p>
          </p:txBody>
        </p:sp>
        <p:sp>
          <p:nvSpPr>
            <p:cNvPr id="35353" name="Line 313"/>
            <p:cNvSpPr>
              <a:spLocks noChangeShapeType="1"/>
            </p:cNvSpPr>
            <p:nvPr/>
          </p:nvSpPr>
          <p:spPr bwMode="auto">
            <a:xfrm>
              <a:off x="2031" y="3491"/>
              <a:ext cx="159" cy="303"/>
            </a:xfrm>
            <a:prstGeom prst="line">
              <a:avLst/>
            </a:prstGeom>
            <a:noFill/>
            <a:ln w="12700">
              <a:solidFill>
                <a:srgbClr val="000000"/>
              </a:solidFill>
              <a:round/>
              <a:headEnd/>
              <a:tailEnd/>
            </a:ln>
          </p:spPr>
          <p:txBody>
            <a:bodyPr/>
            <a:lstStyle/>
            <a:p>
              <a:endParaRPr lang="en-US"/>
            </a:p>
          </p:txBody>
        </p:sp>
        <p:sp>
          <p:nvSpPr>
            <p:cNvPr id="35354" name="Freeform 314"/>
            <p:cNvSpPr>
              <a:spLocks/>
            </p:cNvSpPr>
            <p:nvPr/>
          </p:nvSpPr>
          <p:spPr bwMode="auto">
            <a:xfrm>
              <a:off x="2169" y="3784"/>
              <a:ext cx="50" cy="62"/>
            </a:xfrm>
            <a:custGeom>
              <a:avLst/>
              <a:gdLst>
                <a:gd name="T0" fmla="*/ 21 w 50"/>
                <a:gd name="T1" fmla="*/ 8 h 62"/>
                <a:gd name="T2" fmla="*/ 0 w 50"/>
                <a:gd name="T3" fmla="*/ 25 h 62"/>
                <a:gd name="T4" fmla="*/ 50 w 50"/>
                <a:gd name="T5" fmla="*/ 62 h 62"/>
                <a:gd name="T6" fmla="*/ 48 w 50"/>
                <a:gd name="T7" fmla="*/ 0 h 62"/>
                <a:gd name="T8" fmla="*/ 21 w 50"/>
                <a:gd name="T9" fmla="*/ 8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62">
                  <a:moveTo>
                    <a:pt x="21" y="8"/>
                  </a:moveTo>
                  <a:lnTo>
                    <a:pt x="0" y="25"/>
                  </a:lnTo>
                  <a:lnTo>
                    <a:pt x="50" y="62"/>
                  </a:lnTo>
                  <a:lnTo>
                    <a:pt x="48" y="0"/>
                  </a:lnTo>
                  <a:lnTo>
                    <a:pt x="21" y="8"/>
                  </a:lnTo>
                  <a:close/>
                </a:path>
              </a:pathLst>
            </a:custGeom>
            <a:solidFill>
              <a:srgbClr val="000000"/>
            </a:solidFill>
            <a:ln w="9525">
              <a:noFill/>
              <a:round/>
              <a:headEnd/>
              <a:tailEnd/>
            </a:ln>
          </p:spPr>
          <p:txBody>
            <a:bodyPr/>
            <a:lstStyle/>
            <a:p>
              <a:endParaRPr lang="en-US"/>
            </a:p>
          </p:txBody>
        </p:sp>
        <p:sp>
          <p:nvSpPr>
            <p:cNvPr id="35355" name="Freeform 315"/>
            <p:cNvSpPr>
              <a:spLocks/>
            </p:cNvSpPr>
            <p:nvPr/>
          </p:nvSpPr>
          <p:spPr bwMode="auto">
            <a:xfrm>
              <a:off x="2284" y="3671"/>
              <a:ext cx="62" cy="54"/>
            </a:xfrm>
            <a:custGeom>
              <a:avLst/>
              <a:gdLst>
                <a:gd name="T0" fmla="*/ 10 w 62"/>
                <a:gd name="T1" fmla="*/ 21 h 54"/>
                <a:gd name="T2" fmla="*/ 0 w 62"/>
                <a:gd name="T3" fmla="*/ 48 h 54"/>
                <a:gd name="T4" fmla="*/ 62 w 62"/>
                <a:gd name="T5" fmla="*/ 54 h 54"/>
                <a:gd name="T6" fmla="*/ 31 w 62"/>
                <a:gd name="T7" fmla="*/ 0 h 54"/>
                <a:gd name="T8" fmla="*/ 10 w 62"/>
                <a:gd name="T9" fmla="*/ 21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54">
                  <a:moveTo>
                    <a:pt x="10" y="21"/>
                  </a:moveTo>
                  <a:lnTo>
                    <a:pt x="0" y="48"/>
                  </a:lnTo>
                  <a:lnTo>
                    <a:pt x="62" y="54"/>
                  </a:lnTo>
                  <a:lnTo>
                    <a:pt x="31" y="0"/>
                  </a:lnTo>
                  <a:lnTo>
                    <a:pt x="10" y="21"/>
                  </a:lnTo>
                  <a:close/>
                </a:path>
              </a:pathLst>
            </a:custGeom>
            <a:solidFill>
              <a:srgbClr val="000000"/>
            </a:solidFill>
            <a:ln w="9525">
              <a:noFill/>
              <a:round/>
              <a:headEnd/>
              <a:tailEnd/>
            </a:ln>
          </p:spPr>
          <p:txBody>
            <a:bodyPr/>
            <a:lstStyle/>
            <a:p>
              <a:endParaRPr lang="en-US"/>
            </a:p>
          </p:txBody>
        </p:sp>
        <p:sp>
          <p:nvSpPr>
            <p:cNvPr id="35356" name="Line 316"/>
            <p:cNvSpPr>
              <a:spLocks noChangeShapeType="1"/>
            </p:cNvSpPr>
            <p:nvPr/>
          </p:nvSpPr>
          <p:spPr bwMode="auto">
            <a:xfrm>
              <a:off x="2071" y="3546"/>
              <a:ext cx="225" cy="146"/>
            </a:xfrm>
            <a:prstGeom prst="line">
              <a:avLst/>
            </a:prstGeom>
            <a:noFill/>
            <a:ln w="12700">
              <a:solidFill>
                <a:srgbClr val="000000"/>
              </a:solidFill>
              <a:round/>
              <a:headEnd/>
              <a:tailEnd/>
            </a:ln>
          </p:spPr>
          <p:txBody>
            <a:bodyPr/>
            <a:lstStyle/>
            <a:p>
              <a:endParaRPr lang="en-US"/>
            </a:p>
          </p:txBody>
        </p:sp>
        <p:sp>
          <p:nvSpPr>
            <p:cNvPr id="35357" name="Line 317"/>
            <p:cNvSpPr>
              <a:spLocks noChangeShapeType="1"/>
            </p:cNvSpPr>
            <p:nvPr/>
          </p:nvSpPr>
          <p:spPr bwMode="auto">
            <a:xfrm>
              <a:off x="2062" y="3514"/>
              <a:ext cx="259" cy="61"/>
            </a:xfrm>
            <a:prstGeom prst="line">
              <a:avLst/>
            </a:prstGeom>
            <a:noFill/>
            <a:ln w="12700">
              <a:solidFill>
                <a:srgbClr val="000000"/>
              </a:solidFill>
              <a:round/>
              <a:headEnd/>
              <a:tailEnd/>
            </a:ln>
          </p:spPr>
          <p:txBody>
            <a:bodyPr/>
            <a:lstStyle/>
            <a:p>
              <a:endParaRPr lang="en-US"/>
            </a:p>
          </p:txBody>
        </p:sp>
        <p:sp>
          <p:nvSpPr>
            <p:cNvPr id="35358" name="Freeform 318"/>
            <p:cNvSpPr>
              <a:spLocks/>
            </p:cNvSpPr>
            <p:nvPr/>
          </p:nvSpPr>
          <p:spPr bwMode="auto">
            <a:xfrm>
              <a:off x="2319" y="3552"/>
              <a:ext cx="60" cy="52"/>
            </a:xfrm>
            <a:custGeom>
              <a:avLst/>
              <a:gdLst>
                <a:gd name="T0" fmla="*/ 0 w 60"/>
                <a:gd name="T1" fmla="*/ 25 h 52"/>
                <a:gd name="T2" fmla="*/ 0 w 60"/>
                <a:gd name="T3" fmla="*/ 52 h 52"/>
                <a:gd name="T4" fmla="*/ 60 w 60"/>
                <a:gd name="T5" fmla="*/ 38 h 52"/>
                <a:gd name="T6" fmla="*/ 12 w 60"/>
                <a:gd name="T7" fmla="*/ 0 h 52"/>
                <a:gd name="T8" fmla="*/ 0 w 60"/>
                <a:gd name="T9" fmla="*/ 2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52">
                  <a:moveTo>
                    <a:pt x="0" y="25"/>
                  </a:moveTo>
                  <a:lnTo>
                    <a:pt x="0" y="52"/>
                  </a:lnTo>
                  <a:lnTo>
                    <a:pt x="60" y="38"/>
                  </a:lnTo>
                  <a:lnTo>
                    <a:pt x="12" y="0"/>
                  </a:lnTo>
                  <a:lnTo>
                    <a:pt x="0" y="25"/>
                  </a:lnTo>
                  <a:close/>
                </a:path>
              </a:pathLst>
            </a:custGeom>
            <a:solidFill>
              <a:srgbClr val="000000"/>
            </a:solidFill>
            <a:ln w="9525">
              <a:noFill/>
              <a:round/>
              <a:headEnd/>
              <a:tailEnd/>
            </a:ln>
          </p:spPr>
          <p:txBody>
            <a:bodyPr/>
            <a:lstStyle/>
            <a:p>
              <a:endParaRPr lang="en-US"/>
            </a:p>
          </p:txBody>
        </p:sp>
        <p:sp>
          <p:nvSpPr>
            <p:cNvPr id="35359" name="Freeform 319"/>
            <p:cNvSpPr>
              <a:spLocks/>
            </p:cNvSpPr>
            <p:nvPr/>
          </p:nvSpPr>
          <p:spPr bwMode="auto">
            <a:xfrm>
              <a:off x="1872" y="3408"/>
              <a:ext cx="240" cy="152"/>
            </a:xfrm>
            <a:custGeom>
              <a:avLst/>
              <a:gdLst>
                <a:gd name="T0" fmla="*/ 0 w 240"/>
                <a:gd name="T1" fmla="*/ 25 h 152"/>
                <a:gd name="T2" fmla="*/ 64 w 240"/>
                <a:gd name="T3" fmla="*/ 89 h 152"/>
                <a:gd name="T4" fmla="*/ 104 w 240"/>
                <a:gd name="T5" fmla="*/ 137 h 152"/>
                <a:gd name="T6" fmla="*/ 129 w 240"/>
                <a:gd name="T7" fmla="*/ 152 h 152"/>
                <a:gd name="T8" fmla="*/ 185 w 240"/>
                <a:gd name="T9" fmla="*/ 152 h 152"/>
                <a:gd name="T10" fmla="*/ 217 w 240"/>
                <a:gd name="T11" fmla="*/ 144 h 152"/>
                <a:gd name="T12" fmla="*/ 233 w 240"/>
                <a:gd name="T13" fmla="*/ 129 h 152"/>
                <a:gd name="T14" fmla="*/ 240 w 240"/>
                <a:gd name="T15" fmla="*/ 89 h 152"/>
                <a:gd name="T16" fmla="*/ 217 w 240"/>
                <a:gd name="T17" fmla="*/ 48 h 152"/>
                <a:gd name="T18" fmla="*/ 129 w 240"/>
                <a:gd name="T19" fmla="*/ 0 h 152"/>
                <a:gd name="T20" fmla="*/ 169 w 240"/>
                <a:gd name="T21" fmla="*/ 48 h 152"/>
                <a:gd name="T22" fmla="*/ 56 w 240"/>
                <a:gd name="T23" fmla="*/ 0 h 152"/>
                <a:gd name="T24" fmla="*/ 112 w 240"/>
                <a:gd name="T25" fmla="*/ 56 h 152"/>
                <a:gd name="T26" fmla="*/ 89 w 240"/>
                <a:gd name="T27" fmla="*/ 48 h 152"/>
                <a:gd name="T28" fmla="*/ 64 w 240"/>
                <a:gd name="T29" fmla="*/ 48 h 152"/>
                <a:gd name="T30" fmla="*/ 16 w 240"/>
                <a:gd name="T31" fmla="*/ 25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152">
                  <a:moveTo>
                    <a:pt x="0" y="25"/>
                  </a:moveTo>
                  <a:lnTo>
                    <a:pt x="64" y="89"/>
                  </a:lnTo>
                  <a:lnTo>
                    <a:pt x="104" y="137"/>
                  </a:lnTo>
                  <a:lnTo>
                    <a:pt x="129" y="152"/>
                  </a:lnTo>
                  <a:lnTo>
                    <a:pt x="185" y="152"/>
                  </a:lnTo>
                  <a:lnTo>
                    <a:pt x="217" y="144"/>
                  </a:lnTo>
                  <a:lnTo>
                    <a:pt x="233" y="129"/>
                  </a:lnTo>
                  <a:lnTo>
                    <a:pt x="240" y="89"/>
                  </a:lnTo>
                  <a:lnTo>
                    <a:pt x="217" y="48"/>
                  </a:lnTo>
                  <a:lnTo>
                    <a:pt x="129" y="0"/>
                  </a:lnTo>
                  <a:lnTo>
                    <a:pt x="169" y="48"/>
                  </a:lnTo>
                  <a:lnTo>
                    <a:pt x="56" y="0"/>
                  </a:lnTo>
                  <a:lnTo>
                    <a:pt x="112" y="56"/>
                  </a:lnTo>
                  <a:lnTo>
                    <a:pt x="89" y="48"/>
                  </a:lnTo>
                  <a:lnTo>
                    <a:pt x="64" y="48"/>
                  </a:lnTo>
                  <a:lnTo>
                    <a:pt x="16" y="25"/>
                  </a:lnTo>
                </a:path>
              </a:pathLst>
            </a:custGeom>
            <a:solidFill>
              <a:srgbClr val="FF6600"/>
            </a:solidFill>
            <a:ln w="3175">
              <a:solidFill>
                <a:srgbClr val="FFCC00"/>
              </a:solidFill>
              <a:prstDash val="solid"/>
              <a:round/>
              <a:headEnd/>
              <a:tailEnd/>
            </a:ln>
          </p:spPr>
          <p:txBody>
            <a:bodyPr/>
            <a:lstStyle/>
            <a:p>
              <a:endParaRPr lang="en-US"/>
            </a:p>
          </p:txBody>
        </p:sp>
        <p:sp>
          <p:nvSpPr>
            <p:cNvPr id="35360" name="Line 320"/>
            <p:cNvSpPr>
              <a:spLocks noChangeShapeType="1"/>
            </p:cNvSpPr>
            <p:nvPr/>
          </p:nvSpPr>
          <p:spPr bwMode="auto">
            <a:xfrm flipH="1">
              <a:off x="1547" y="3625"/>
              <a:ext cx="179" cy="207"/>
            </a:xfrm>
            <a:prstGeom prst="line">
              <a:avLst/>
            </a:prstGeom>
            <a:noFill/>
            <a:ln w="12700">
              <a:solidFill>
                <a:srgbClr val="000000"/>
              </a:solidFill>
              <a:round/>
              <a:headEnd/>
              <a:tailEnd/>
            </a:ln>
          </p:spPr>
          <p:txBody>
            <a:bodyPr/>
            <a:lstStyle/>
            <a:p>
              <a:endParaRPr lang="en-US"/>
            </a:p>
          </p:txBody>
        </p:sp>
        <p:sp>
          <p:nvSpPr>
            <p:cNvPr id="35361" name="Freeform 321"/>
            <p:cNvSpPr>
              <a:spLocks/>
            </p:cNvSpPr>
            <p:nvPr/>
          </p:nvSpPr>
          <p:spPr bwMode="auto">
            <a:xfrm>
              <a:off x="1515" y="3819"/>
              <a:ext cx="55" cy="59"/>
            </a:xfrm>
            <a:custGeom>
              <a:avLst/>
              <a:gdLst>
                <a:gd name="T0" fmla="*/ 40 w 55"/>
                <a:gd name="T1" fmla="*/ 13 h 59"/>
                <a:gd name="T2" fmla="*/ 15 w 55"/>
                <a:gd name="T3" fmla="*/ 0 h 59"/>
                <a:gd name="T4" fmla="*/ 0 w 55"/>
                <a:gd name="T5" fmla="*/ 59 h 59"/>
                <a:gd name="T6" fmla="*/ 55 w 55"/>
                <a:gd name="T7" fmla="*/ 36 h 59"/>
                <a:gd name="T8" fmla="*/ 40 w 55"/>
                <a:gd name="T9" fmla="*/ 13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9">
                  <a:moveTo>
                    <a:pt x="40" y="13"/>
                  </a:moveTo>
                  <a:lnTo>
                    <a:pt x="15" y="0"/>
                  </a:lnTo>
                  <a:lnTo>
                    <a:pt x="0" y="59"/>
                  </a:lnTo>
                  <a:lnTo>
                    <a:pt x="55" y="36"/>
                  </a:lnTo>
                  <a:lnTo>
                    <a:pt x="40" y="13"/>
                  </a:lnTo>
                  <a:close/>
                </a:path>
              </a:pathLst>
            </a:custGeom>
            <a:solidFill>
              <a:srgbClr val="000000"/>
            </a:solidFill>
            <a:ln w="9525">
              <a:noFill/>
              <a:round/>
              <a:headEnd/>
              <a:tailEnd/>
            </a:ln>
          </p:spPr>
          <p:txBody>
            <a:bodyPr/>
            <a:lstStyle/>
            <a:p>
              <a:endParaRPr lang="en-US"/>
            </a:p>
          </p:txBody>
        </p:sp>
        <p:sp>
          <p:nvSpPr>
            <p:cNvPr id="35362" name="Freeform 322"/>
            <p:cNvSpPr>
              <a:spLocks/>
            </p:cNvSpPr>
            <p:nvPr/>
          </p:nvSpPr>
          <p:spPr bwMode="auto">
            <a:xfrm>
              <a:off x="1560" y="3882"/>
              <a:ext cx="52" cy="59"/>
            </a:xfrm>
            <a:custGeom>
              <a:avLst/>
              <a:gdLst>
                <a:gd name="T0" fmla="*/ 27 w 52"/>
                <a:gd name="T1" fmla="*/ 2 h 59"/>
                <a:gd name="T2" fmla="*/ 0 w 52"/>
                <a:gd name="T3" fmla="*/ 0 h 59"/>
                <a:gd name="T4" fmla="*/ 10 w 52"/>
                <a:gd name="T5" fmla="*/ 59 h 59"/>
                <a:gd name="T6" fmla="*/ 52 w 52"/>
                <a:gd name="T7" fmla="*/ 15 h 59"/>
                <a:gd name="T8" fmla="*/ 27 w 52"/>
                <a:gd name="T9" fmla="*/ 2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9">
                  <a:moveTo>
                    <a:pt x="27" y="2"/>
                  </a:moveTo>
                  <a:lnTo>
                    <a:pt x="0" y="0"/>
                  </a:lnTo>
                  <a:lnTo>
                    <a:pt x="10" y="59"/>
                  </a:lnTo>
                  <a:lnTo>
                    <a:pt x="52" y="15"/>
                  </a:lnTo>
                  <a:lnTo>
                    <a:pt x="27" y="2"/>
                  </a:lnTo>
                  <a:close/>
                </a:path>
              </a:pathLst>
            </a:custGeom>
            <a:solidFill>
              <a:srgbClr val="000000"/>
            </a:solidFill>
            <a:ln w="9525">
              <a:noFill/>
              <a:round/>
              <a:headEnd/>
              <a:tailEnd/>
            </a:ln>
          </p:spPr>
          <p:txBody>
            <a:bodyPr/>
            <a:lstStyle/>
            <a:p>
              <a:endParaRPr lang="en-US"/>
            </a:p>
          </p:txBody>
        </p:sp>
        <p:sp>
          <p:nvSpPr>
            <p:cNvPr id="35363" name="Line 323"/>
            <p:cNvSpPr>
              <a:spLocks noChangeShapeType="1"/>
            </p:cNvSpPr>
            <p:nvPr/>
          </p:nvSpPr>
          <p:spPr bwMode="auto">
            <a:xfrm flipH="1">
              <a:off x="1584" y="3673"/>
              <a:ext cx="101" cy="215"/>
            </a:xfrm>
            <a:prstGeom prst="line">
              <a:avLst/>
            </a:prstGeom>
            <a:noFill/>
            <a:ln w="12700">
              <a:solidFill>
                <a:srgbClr val="000000"/>
              </a:solidFill>
              <a:round/>
              <a:headEnd/>
              <a:tailEnd/>
            </a:ln>
          </p:spPr>
          <p:txBody>
            <a:bodyPr/>
            <a:lstStyle/>
            <a:p>
              <a:endParaRPr lang="en-US"/>
            </a:p>
          </p:txBody>
        </p:sp>
        <p:sp>
          <p:nvSpPr>
            <p:cNvPr id="35364" name="Line 324"/>
            <p:cNvSpPr>
              <a:spLocks noChangeShapeType="1"/>
            </p:cNvSpPr>
            <p:nvPr/>
          </p:nvSpPr>
          <p:spPr bwMode="auto">
            <a:xfrm flipH="1">
              <a:off x="1680" y="3665"/>
              <a:ext cx="23" cy="223"/>
            </a:xfrm>
            <a:prstGeom prst="line">
              <a:avLst/>
            </a:prstGeom>
            <a:noFill/>
            <a:ln w="12700">
              <a:solidFill>
                <a:srgbClr val="000000"/>
              </a:solidFill>
              <a:round/>
              <a:headEnd/>
              <a:tailEnd/>
            </a:ln>
          </p:spPr>
          <p:txBody>
            <a:bodyPr/>
            <a:lstStyle/>
            <a:p>
              <a:endParaRPr lang="en-US"/>
            </a:p>
          </p:txBody>
        </p:sp>
        <p:sp>
          <p:nvSpPr>
            <p:cNvPr id="35365" name="Freeform 325"/>
            <p:cNvSpPr>
              <a:spLocks/>
            </p:cNvSpPr>
            <p:nvPr/>
          </p:nvSpPr>
          <p:spPr bwMode="auto">
            <a:xfrm>
              <a:off x="1664" y="3864"/>
              <a:ext cx="54" cy="60"/>
            </a:xfrm>
            <a:custGeom>
              <a:avLst/>
              <a:gdLst>
                <a:gd name="T0" fmla="*/ 27 w 54"/>
                <a:gd name="T1" fmla="*/ 0 h 60"/>
                <a:gd name="T2" fmla="*/ 0 w 54"/>
                <a:gd name="T3" fmla="*/ 2 h 60"/>
                <a:gd name="T4" fmla="*/ 21 w 54"/>
                <a:gd name="T5" fmla="*/ 60 h 60"/>
                <a:gd name="T6" fmla="*/ 54 w 54"/>
                <a:gd name="T7" fmla="*/ 8 h 60"/>
                <a:gd name="T8" fmla="*/ 27 w 54"/>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0">
                  <a:moveTo>
                    <a:pt x="27" y="0"/>
                  </a:moveTo>
                  <a:lnTo>
                    <a:pt x="0" y="2"/>
                  </a:lnTo>
                  <a:lnTo>
                    <a:pt x="21" y="60"/>
                  </a:lnTo>
                  <a:lnTo>
                    <a:pt x="54" y="8"/>
                  </a:lnTo>
                  <a:lnTo>
                    <a:pt x="27" y="0"/>
                  </a:lnTo>
                  <a:close/>
                </a:path>
              </a:pathLst>
            </a:custGeom>
            <a:solidFill>
              <a:srgbClr val="000000"/>
            </a:solidFill>
            <a:ln w="9525">
              <a:noFill/>
              <a:round/>
              <a:headEnd/>
              <a:tailEnd/>
            </a:ln>
          </p:spPr>
          <p:txBody>
            <a:bodyPr/>
            <a:lstStyle/>
            <a:p>
              <a:endParaRPr lang="en-US"/>
            </a:p>
          </p:txBody>
        </p:sp>
        <p:sp>
          <p:nvSpPr>
            <p:cNvPr id="35366" name="Freeform 326"/>
            <p:cNvSpPr>
              <a:spLocks/>
            </p:cNvSpPr>
            <p:nvPr/>
          </p:nvSpPr>
          <p:spPr bwMode="auto">
            <a:xfrm>
              <a:off x="1680" y="3408"/>
              <a:ext cx="88" cy="328"/>
            </a:xfrm>
            <a:custGeom>
              <a:avLst/>
              <a:gdLst>
                <a:gd name="T0" fmla="*/ 81 w 88"/>
                <a:gd name="T1" fmla="*/ 0 h 328"/>
                <a:gd name="T2" fmla="*/ 33 w 88"/>
                <a:gd name="T3" fmla="*/ 88 h 328"/>
                <a:gd name="T4" fmla="*/ 8 w 88"/>
                <a:gd name="T5" fmla="*/ 129 h 328"/>
                <a:gd name="T6" fmla="*/ 0 w 88"/>
                <a:gd name="T7" fmla="*/ 167 h 328"/>
                <a:gd name="T8" fmla="*/ 0 w 88"/>
                <a:gd name="T9" fmla="*/ 240 h 328"/>
                <a:gd name="T10" fmla="*/ 0 w 88"/>
                <a:gd name="T11" fmla="*/ 273 h 328"/>
                <a:gd name="T12" fmla="*/ 8 w 88"/>
                <a:gd name="T13" fmla="*/ 313 h 328"/>
                <a:gd name="T14" fmla="*/ 33 w 88"/>
                <a:gd name="T15" fmla="*/ 328 h 328"/>
                <a:gd name="T16" fmla="*/ 63 w 88"/>
                <a:gd name="T17" fmla="*/ 280 h 328"/>
                <a:gd name="T18" fmla="*/ 88 w 88"/>
                <a:gd name="T19" fmla="*/ 167 h 328"/>
                <a:gd name="T20" fmla="*/ 63 w 88"/>
                <a:gd name="T21" fmla="*/ 215 h 328"/>
                <a:gd name="T22" fmla="*/ 88 w 88"/>
                <a:gd name="T23" fmla="*/ 71 h 328"/>
                <a:gd name="T24" fmla="*/ 56 w 88"/>
                <a:gd name="T25" fmla="*/ 144 h 328"/>
                <a:gd name="T26" fmla="*/ 63 w 88"/>
                <a:gd name="T27" fmla="*/ 111 h 328"/>
                <a:gd name="T28" fmla="*/ 63 w 88"/>
                <a:gd name="T29" fmla="*/ 88 h 328"/>
                <a:gd name="T30" fmla="*/ 81 w 88"/>
                <a:gd name="T31" fmla="*/ 8 h 3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8" h="328">
                  <a:moveTo>
                    <a:pt x="81" y="0"/>
                  </a:moveTo>
                  <a:lnTo>
                    <a:pt x="33" y="88"/>
                  </a:lnTo>
                  <a:lnTo>
                    <a:pt x="8" y="129"/>
                  </a:lnTo>
                  <a:lnTo>
                    <a:pt x="0" y="167"/>
                  </a:lnTo>
                  <a:lnTo>
                    <a:pt x="0" y="240"/>
                  </a:lnTo>
                  <a:lnTo>
                    <a:pt x="0" y="273"/>
                  </a:lnTo>
                  <a:lnTo>
                    <a:pt x="8" y="313"/>
                  </a:lnTo>
                  <a:lnTo>
                    <a:pt x="33" y="328"/>
                  </a:lnTo>
                  <a:lnTo>
                    <a:pt x="63" y="280"/>
                  </a:lnTo>
                  <a:lnTo>
                    <a:pt x="88" y="167"/>
                  </a:lnTo>
                  <a:lnTo>
                    <a:pt x="63" y="215"/>
                  </a:lnTo>
                  <a:lnTo>
                    <a:pt x="88" y="71"/>
                  </a:lnTo>
                  <a:lnTo>
                    <a:pt x="56" y="144"/>
                  </a:lnTo>
                  <a:lnTo>
                    <a:pt x="63" y="111"/>
                  </a:lnTo>
                  <a:lnTo>
                    <a:pt x="63" y="88"/>
                  </a:lnTo>
                  <a:lnTo>
                    <a:pt x="81" y="8"/>
                  </a:lnTo>
                </a:path>
              </a:pathLst>
            </a:custGeom>
            <a:solidFill>
              <a:srgbClr val="FF6600"/>
            </a:solidFill>
            <a:ln w="3175">
              <a:solidFill>
                <a:srgbClr val="000000"/>
              </a:solidFill>
              <a:prstDash val="solid"/>
              <a:round/>
              <a:headEnd/>
              <a:tailEnd/>
            </a:ln>
          </p:spPr>
          <p:txBody>
            <a:bodyPr/>
            <a:lstStyle/>
            <a:p>
              <a:endParaRPr lang="en-US"/>
            </a:p>
          </p:txBody>
        </p:sp>
        <p:sp>
          <p:nvSpPr>
            <p:cNvPr id="35367" name="Oval 327"/>
            <p:cNvSpPr>
              <a:spLocks noChangeArrowheads="1"/>
            </p:cNvSpPr>
            <p:nvPr/>
          </p:nvSpPr>
          <p:spPr bwMode="auto">
            <a:xfrm>
              <a:off x="1670" y="3185"/>
              <a:ext cx="265" cy="256"/>
            </a:xfrm>
            <a:prstGeom prst="ellipse">
              <a:avLst/>
            </a:prstGeom>
            <a:noFill/>
            <a:ln w="15875">
              <a:solidFill>
                <a:srgbClr val="FFBB00"/>
              </a:solidFill>
              <a:round/>
              <a:headEnd/>
              <a:tailEnd/>
            </a:ln>
          </p:spPr>
          <p:txBody>
            <a:bodyPr/>
            <a:lstStyle/>
            <a:p>
              <a:endParaRPr lang="fr-FR">
                <a:ea typeface="ＭＳ Ｐゴシック" pitchFamily="1" charset="-128"/>
                <a:cs typeface="ＭＳ Ｐゴシック" pitchFamily="1" charset="-128"/>
              </a:endParaRPr>
            </a:p>
          </p:txBody>
        </p:sp>
        <p:sp>
          <p:nvSpPr>
            <p:cNvPr id="35368" name="Oval 328"/>
            <p:cNvSpPr>
              <a:spLocks noChangeArrowheads="1"/>
            </p:cNvSpPr>
            <p:nvPr/>
          </p:nvSpPr>
          <p:spPr bwMode="auto">
            <a:xfrm>
              <a:off x="1672" y="3185"/>
              <a:ext cx="261" cy="256"/>
            </a:xfrm>
            <a:prstGeom prst="ellipse">
              <a:avLst/>
            </a:prstGeom>
            <a:noFill/>
            <a:ln w="15875">
              <a:solidFill>
                <a:srgbClr val="FFB800"/>
              </a:solidFill>
              <a:round/>
              <a:headEnd/>
              <a:tailEnd/>
            </a:ln>
          </p:spPr>
          <p:txBody>
            <a:bodyPr/>
            <a:lstStyle/>
            <a:p>
              <a:endParaRPr lang="fr-FR">
                <a:ea typeface="ＭＳ Ｐゴシック" pitchFamily="1" charset="-128"/>
                <a:cs typeface="ＭＳ Ｐゴシック" pitchFamily="1" charset="-128"/>
              </a:endParaRPr>
            </a:p>
          </p:txBody>
        </p:sp>
        <p:sp>
          <p:nvSpPr>
            <p:cNvPr id="35369" name="Oval 329"/>
            <p:cNvSpPr>
              <a:spLocks noChangeArrowheads="1"/>
            </p:cNvSpPr>
            <p:nvPr/>
          </p:nvSpPr>
          <p:spPr bwMode="auto">
            <a:xfrm>
              <a:off x="1674" y="3187"/>
              <a:ext cx="257" cy="252"/>
            </a:xfrm>
            <a:prstGeom prst="ellipse">
              <a:avLst/>
            </a:prstGeom>
            <a:noFill/>
            <a:ln w="15875">
              <a:solidFill>
                <a:srgbClr val="FFB500"/>
              </a:solidFill>
              <a:round/>
              <a:headEnd/>
              <a:tailEnd/>
            </a:ln>
          </p:spPr>
          <p:txBody>
            <a:bodyPr/>
            <a:lstStyle/>
            <a:p>
              <a:endParaRPr lang="fr-FR">
                <a:ea typeface="ＭＳ Ｐゴシック" pitchFamily="1" charset="-128"/>
                <a:cs typeface="ＭＳ Ｐゴシック" pitchFamily="1" charset="-128"/>
              </a:endParaRPr>
            </a:p>
          </p:txBody>
        </p:sp>
        <p:sp>
          <p:nvSpPr>
            <p:cNvPr id="35370" name="Oval 330"/>
            <p:cNvSpPr>
              <a:spLocks noChangeArrowheads="1"/>
            </p:cNvSpPr>
            <p:nvPr/>
          </p:nvSpPr>
          <p:spPr bwMode="auto">
            <a:xfrm>
              <a:off x="1676" y="3189"/>
              <a:ext cx="253" cy="248"/>
            </a:xfrm>
            <a:prstGeom prst="ellipse">
              <a:avLst/>
            </a:prstGeom>
            <a:noFill/>
            <a:ln w="15875">
              <a:solidFill>
                <a:srgbClr val="FFB300"/>
              </a:solidFill>
              <a:round/>
              <a:headEnd/>
              <a:tailEnd/>
            </a:ln>
          </p:spPr>
          <p:txBody>
            <a:bodyPr/>
            <a:lstStyle/>
            <a:p>
              <a:endParaRPr lang="fr-FR">
                <a:ea typeface="ＭＳ Ｐゴシック" pitchFamily="1" charset="-128"/>
                <a:cs typeface="ＭＳ Ｐゴシック" pitchFamily="1" charset="-128"/>
              </a:endParaRPr>
            </a:p>
          </p:txBody>
        </p:sp>
        <p:sp>
          <p:nvSpPr>
            <p:cNvPr id="35371" name="Oval 331"/>
            <p:cNvSpPr>
              <a:spLocks noChangeArrowheads="1"/>
            </p:cNvSpPr>
            <p:nvPr/>
          </p:nvSpPr>
          <p:spPr bwMode="auto">
            <a:xfrm>
              <a:off x="1678" y="3191"/>
              <a:ext cx="249" cy="244"/>
            </a:xfrm>
            <a:prstGeom prst="ellipse">
              <a:avLst/>
            </a:prstGeom>
            <a:noFill/>
            <a:ln w="15875">
              <a:solidFill>
                <a:srgbClr val="FFB000"/>
              </a:solidFill>
              <a:round/>
              <a:headEnd/>
              <a:tailEnd/>
            </a:ln>
          </p:spPr>
          <p:txBody>
            <a:bodyPr/>
            <a:lstStyle/>
            <a:p>
              <a:endParaRPr lang="fr-FR">
                <a:ea typeface="ＭＳ Ｐゴシック" pitchFamily="1" charset="-128"/>
                <a:cs typeface="ＭＳ Ｐゴシック" pitchFamily="1" charset="-128"/>
              </a:endParaRPr>
            </a:p>
          </p:txBody>
        </p:sp>
        <p:sp>
          <p:nvSpPr>
            <p:cNvPr id="35372" name="Oval 332"/>
            <p:cNvSpPr>
              <a:spLocks noChangeArrowheads="1"/>
            </p:cNvSpPr>
            <p:nvPr/>
          </p:nvSpPr>
          <p:spPr bwMode="auto">
            <a:xfrm>
              <a:off x="1680" y="3193"/>
              <a:ext cx="245" cy="240"/>
            </a:xfrm>
            <a:prstGeom prst="ellipse">
              <a:avLst/>
            </a:prstGeom>
            <a:noFill/>
            <a:ln w="15875">
              <a:solidFill>
                <a:srgbClr val="FFAD00"/>
              </a:solidFill>
              <a:round/>
              <a:headEnd/>
              <a:tailEnd/>
            </a:ln>
          </p:spPr>
          <p:txBody>
            <a:bodyPr/>
            <a:lstStyle/>
            <a:p>
              <a:endParaRPr lang="fr-FR">
                <a:ea typeface="ＭＳ Ｐゴシック" pitchFamily="1" charset="-128"/>
                <a:cs typeface="ＭＳ Ｐゴシック" pitchFamily="1" charset="-128"/>
              </a:endParaRPr>
            </a:p>
          </p:txBody>
        </p:sp>
        <p:sp>
          <p:nvSpPr>
            <p:cNvPr id="35373" name="Oval 333"/>
            <p:cNvSpPr>
              <a:spLocks noChangeArrowheads="1"/>
            </p:cNvSpPr>
            <p:nvPr/>
          </p:nvSpPr>
          <p:spPr bwMode="auto">
            <a:xfrm>
              <a:off x="1682" y="3195"/>
              <a:ext cx="242" cy="236"/>
            </a:xfrm>
            <a:prstGeom prst="ellipse">
              <a:avLst/>
            </a:prstGeom>
            <a:noFill/>
            <a:ln w="15875">
              <a:solidFill>
                <a:srgbClr val="FFAA01"/>
              </a:solidFill>
              <a:round/>
              <a:headEnd/>
              <a:tailEnd/>
            </a:ln>
          </p:spPr>
          <p:txBody>
            <a:bodyPr/>
            <a:lstStyle/>
            <a:p>
              <a:endParaRPr lang="fr-FR">
                <a:ea typeface="ＭＳ Ｐゴシック" pitchFamily="1" charset="-128"/>
                <a:cs typeface="ＭＳ Ｐゴシック" pitchFamily="1" charset="-128"/>
              </a:endParaRPr>
            </a:p>
          </p:txBody>
        </p:sp>
        <p:sp>
          <p:nvSpPr>
            <p:cNvPr id="35374" name="Oval 334"/>
            <p:cNvSpPr>
              <a:spLocks noChangeArrowheads="1"/>
            </p:cNvSpPr>
            <p:nvPr/>
          </p:nvSpPr>
          <p:spPr bwMode="auto">
            <a:xfrm>
              <a:off x="1684" y="3197"/>
              <a:ext cx="238" cy="232"/>
            </a:xfrm>
            <a:prstGeom prst="ellipse">
              <a:avLst/>
            </a:prstGeom>
            <a:noFill/>
            <a:ln w="15875">
              <a:solidFill>
                <a:srgbClr val="FFA801"/>
              </a:solidFill>
              <a:round/>
              <a:headEnd/>
              <a:tailEnd/>
            </a:ln>
          </p:spPr>
          <p:txBody>
            <a:bodyPr/>
            <a:lstStyle/>
            <a:p>
              <a:endParaRPr lang="fr-FR">
                <a:ea typeface="ＭＳ Ｐゴシック" pitchFamily="1" charset="-128"/>
                <a:cs typeface="ＭＳ Ｐゴシック" pitchFamily="1" charset="-128"/>
              </a:endParaRPr>
            </a:p>
          </p:txBody>
        </p:sp>
        <p:sp>
          <p:nvSpPr>
            <p:cNvPr id="35375" name="Oval 335"/>
            <p:cNvSpPr>
              <a:spLocks noChangeArrowheads="1"/>
            </p:cNvSpPr>
            <p:nvPr/>
          </p:nvSpPr>
          <p:spPr bwMode="auto">
            <a:xfrm>
              <a:off x="1685" y="3199"/>
              <a:ext cx="235" cy="228"/>
            </a:xfrm>
            <a:prstGeom prst="ellipse">
              <a:avLst/>
            </a:prstGeom>
            <a:noFill/>
            <a:ln w="15875">
              <a:solidFill>
                <a:srgbClr val="FFA501"/>
              </a:solidFill>
              <a:round/>
              <a:headEnd/>
              <a:tailEnd/>
            </a:ln>
          </p:spPr>
          <p:txBody>
            <a:bodyPr/>
            <a:lstStyle/>
            <a:p>
              <a:endParaRPr lang="fr-FR">
                <a:ea typeface="ＭＳ Ｐゴシック" pitchFamily="1" charset="-128"/>
                <a:cs typeface="ＭＳ Ｐゴシック" pitchFamily="1" charset="-128"/>
              </a:endParaRPr>
            </a:p>
          </p:txBody>
        </p:sp>
        <p:sp>
          <p:nvSpPr>
            <p:cNvPr id="35376" name="Oval 336"/>
            <p:cNvSpPr>
              <a:spLocks noChangeArrowheads="1"/>
            </p:cNvSpPr>
            <p:nvPr/>
          </p:nvSpPr>
          <p:spPr bwMode="auto">
            <a:xfrm>
              <a:off x="1687" y="3201"/>
              <a:ext cx="231" cy="224"/>
            </a:xfrm>
            <a:prstGeom prst="ellipse">
              <a:avLst/>
            </a:prstGeom>
            <a:noFill/>
            <a:ln w="15875">
              <a:solidFill>
                <a:srgbClr val="FFA201"/>
              </a:solidFill>
              <a:round/>
              <a:headEnd/>
              <a:tailEnd/>
            </a:ln>
          </p:spPr>
          <p:txBody>
            <a:bodyPr/>
            <a:lstStyle/>
            <a:p>
              <a:endParaRPr lang="fr-FR">
                <a:ea typeface="ＭＳ Ｐゴシック" pitchFamily="1" charset="-128"/>
                <a:cs typeface="ＭＳ Ｐゴシック" pitchFamily="1" charset="-128"/>
              </a:endParaRPr>
            </a:p>
          </p:txBody>
        </p:sp>
        <p:sp>
          <p:nvSpPr>
            <p:cNvPr id="35377" name="Oval 337"/>
            <p:cNvSpPr>
              <a:spLocks noChangeArrowheads="1"/>
            </p:cNvSpPr>
            <p:nvPr/>
          </p:nvSpPr>
          <p:spPr bwMode="auto">
            <a:xfrm>
              <a:off x="1689" y="3202"/>
              <a:ext cx="227" cy="221"/>
            </a:xfrm>
            <a:prstGeom prst="ellipse">
              <a:avLst/>
            </a:prstGeom>
            <a:noFill/>
            <a:ln w="15875">
              <a:solidFill>
                <a:srgbClr val="FF9F01"/>
              </a:solidFill>
              <a:round/>
              <a:headEnd/>
              <a:tailEnd/>
            </a:ln>
          </p:spPr>
          <p:txBody>
            <a:bodyPr/>
            <a:lstStyle/>
            <a:p>
              <a:endParaRPr lang="fr-FR">
                <a:ea typeface="ＭＳ Ｐゴシック" pitchFamily="1" charset="-128"/>
                <a:cs typeface="ＭＳ Ｐゴシック" pitchFamily="1" charset="-128"/>
              </a:endParaRPr>
            </a:p>
          </p:txBody>
        </p:sp>
        <p:sp>
          <p:nvSpPr>
            <p:cNvPr id="35378" name="Oval 338"/>
            <p:cNvSpPr>
              <a:spLocks noChangeArrowheads="1"/>
            </p:cNvSpPr>
            <p:nvPr/>
          </p:nvSpPr>
          <p:spPr bwMode="auto">
            <a:xfrm>
              <a:off x="1691" y="3204"/>
              <a:ext cx="223" cy="217"/>
            </a:xfrm>
            <a:prstGeom prst="ellipse">
              <a:avLst/>
            </a:prstGeom>
            <a:noFill/>
            <a:ln w="15875">
              <a:solidFill>
                <a:srgbClr val="FF9D02"/>
              </a:solidFill>
              <a:round/>
              <a:headEnd/>
              <a:tailEnd/>
            </a:ln>
          </p:spPr>
          <p:txBody>
            <a:bodyPr/>
            <a:lstStyle/>
            <a:p>
              <a:endParaRPr lang="fr-FR">
                <a:ea typeface="ＭＳ Ｐゴシック" pitchFamily="1" charset="-128"/>
                <a:cs typeface="ＭＳ Ｐゴシック" pitchFamily="1" charset="-128"/>
              </a:endParaRPr>
            </a:p>
          </p:txBody>
        </p:sp>
        <p:sp>
          <p:nvSpPr>
            <p:cNvPr id="35379" name="Oval 339"/>
            <p:cNvSpPr>
              <a:spLocks noChangeArrowheads="1"/>
            </p:cNvSpPr>
            <p:nvPr/>
          </p:nvSpPr>
          <p:spPr bwMode="auto">
            <a:xfrm>
              <a:off x="1693" y="3206"/>
              <a:ext cx="219" cy="213"/>
            </a:xfrm>
            <a:prstGeom prst="ellipse">
              <a:avLst/>
            </a:prstGeom>
            <a:noFill/>
            <a:ln w="15875">
              <a:solidFill>
                <a:srgbClr val="FF9A02"/>
              </a:solidFill>
              <a:round/>
              <a:headEnd/>
              <a:tailEnd/>
            </a:ln>
          </p:spPr>
          <p:txBody>
            <a:bodyPr/>
            <a:lstStyle/>
            <a:p>
              <a:endParaRPr lang="fr-FR">
                <a:ea typeface="ＭＳ Ｐゴシック" pitchFamily="1" charset="-128"/>
                <a:cs typeface="ＭＳ Ｐゴシック" pitchFamily="1" charset="-128"/>
              </a:endParaRPr>
            </a:p>
          </p:txBody>
        </p:sp>
        <p:sp>
          <p:nvSpPr>
            <p:cNvPr id="35380" name="Oval 340"/>
            <p:cNvSpPr>
              <a:spLocks noChangeArrowheads="1"/>
            </p:cNvSpPr>
            <p:nvPr/>
          </p:nvSpPr>
          <p:spPr bwMode="auto">
            <a:xfrm>
              <a:off x="1695" y="3208"/>
              <a:ext cx="215" cy="210"/>
            </a:xfrm>
            <a:prstGeom prst="ellipse">
              <a:avLst/>
            </a:prstGeom>
            <a:noFill/>
            <a:ln w="15875">
              <a:solidFill>
                <a:srgbClr val="FF9702"/>
              </a:solidFill>
              <a:round/>
              <a:headEnd/>
              <a:tailEnd/>
            </a:ln>
          </p:spPr>
          <p:txBody>
            <a:bodyPr/>
            <a:lstStyle/>
            <a:p>
              <a:endParaRPr lang="fr-FR">
                <a:ea typeface="ＭＳ Ｐゴシック" pitchFamily="1" charset="-128"/>
                <a:cs typeface="ＭＳ Ｐゴシック" pitchFamily="1" charset="-128"/>
              </a:endParaRPr>
            </a:p>
          </p:txBody>
        </p:sp>
        <p:sp>
          <p:nvSpPr>
            <p:cNvPr id="35381" name="Oval 341"/>
            <p:cNvSpPr>
              <a:spLocks noChangeArrowheads="1"/>
            </p:cNvSpPr>
            <p:nvPr/>
          </p:nvSpPr>
          <p:spPr bwMode="auto">
            <a:xfrm>
              <a:off x="1697" y="3210"/>
              <a:ext cx="211" cy="206"/>
            </a:xfrm>
            <a:prstGeom prst="ellipse">
              <a:avLst/>
            </a:prstGeom>
            <a:noFill/>
            <a:ln w="15875">
              <a:solidFill>
                <a:srgbClr val="FF9402"/>
              </a:solidFill>
              <a:round/>
              <a:headEnd/>
              <a:tailEnd/>
            </a:ln>
          </p:spPr>
          <p:txBody>
            <a:bodyPr/>
            <a:lstStyle/>
            <a:p>
              <a:endParaRPr lang="fr-FR">
                <a:ea typeface="ＭＳ Ｐゴシック" pitchFamily="1" charset="-128"/>
                <a:cs typeface="ＭＳ Ｐゴシック" pitchFamily="1" charset="-128"/>
              </a:endParaRPr>
            </a:p>
          </p:txBody>
        </p:sp>
        <p:sp>
          <p:nvSpPr>
            <p:cNvPr id="35382" name="Oval 342"/>
            <p:cNvSpPr>
              <a:spLocks noChangeArrowheads="1"/>
            </p:cNvSpPr>
            <p:nvPr/>
          </p:nvSpPr>
          <p:spPr bwMode="auto">
            <a:xfrm>
              <a:off x="1699" y="3212"/>
              <a:ext cx="207" cy="202"/>
            </a:xfrm>
            <a:prstGeom prst="ellipse">
              <a:avLst/>
            </a:prstGeom>
            <a:noFill/>
            <a:ln w="15875">
              <a:solidFill>
                <a:srgbClr val="FF9202"/>
              </a:solidFill>
              <a:round/>
              <a:headEnd/>
              <a:tailEnd/>
            </a:ln>
          </p:spPr>
          <p:txBody>
            <a:bodyPr/>
            <a:lstStyle/>
            <a:p>
              <a:endParaRPr lang="fr-FR">
                <a:ea typeface="ＭＳ Ｐゴシック" pitchFamily="1" charset="-128"/>
                <a:cs typeface="ＭＳ Ｐゴシック" pitchFamily="1" charset="-128"/>
              </a:endParaRPr>
            </a:p>
          </p:txBody>
        </p:sp>
        <p:sp>
          <p:nvSpPr>
            <p:cNvPr id="35383" name="Oval 343"/>
            <p:cNvSpPr>
              <a:spLocks noChangeArrowheads="1"/>
            </p:cNvSpPr>
            <p:nvPr/>
          </p:nvSpPr>
          <p:spPr bwMode="auto">
            <a:xfrm>
              <a:off x="1701" y="3214"/>
              <a:ext cx="203" cy="198"/>
            </a:xfrm>
            <a:prstGeom prst="ellipse">
              <a:avLst/>
            </a:prstGeom>
            <a:noFill/>
            <a:ln w="15875">
              <a:solidFill>
                <a:srgbClr val="FF8F02"/>
              </a:solidFill>
              <a:round/>
              <a:headEnd/>
              <a:tailEnd/>
            </a:ln>
          </p:spPr>
          <p:txBody>
            <a:bodyPr/>
            <a:lstStyle/>
            <a:p>
              <a:endParaRPr lang="fr-FR">
                <a:ea typeface="ＭＳ Ｐゴシック" pitchFamily="1" charset="-128"/>
                <a:cs typeface="ＭＳ Ｐゴシック" pitchFamily="1" charset="-128"/>
              </a:endParaRPr>
            </a:p>
          </p:txBody>
        </p:sp>
        <p:sp>
          <p:nvSpPr>
            <p:cNvPr id="35384" name="Oval 344"/>
            <p:cNvSpPr>
              <a:spLocks noChangeArrowheads="1"/>
            </p:cNvSpPr>
            <p:nvPr/>
          </p:nvSpPr>
          <p:spPr bwMode="auto">
            <a:xfrm>
              <a:off x="1703" y="3216"/>
              <a:ext cx="199" cy="194"/>
            </a:xfrm>
            <a:prstGeom prst="ellipse">
              <a:avLst/>
            </a:prstGeom>
            <a:noFill/>
            <a:ln w="15875">
              <a:solidFill>
                <a:srgbClr val="FF8C03"/>
              </a:solidFill>
              <a:round/>
              <a:headEnd/>
              <a:tailEnd/>
            </a:ln>
          </p:spPr>
          <p:txBody>
            <a:bodyPr/>
            <a:lstStyle/>
            <a:p>
              <a:endParaRPr lang="fr-FR">
                <a:ea typeface="ＭＳ Ｐゴシック" pitchFamily="1" charset="-128"/>
                <a:cs typeface="ＭＳ Ｐゴシック" pitchFamily="1" charset="-128"/>
              </a:endParaRPr>
            </a:p>
          </p:txBody>
        </p:sp>
        <p:sp>
          <p:nvSpPr>
            <p:cNvPr id="35385" name="Oval 345"/>
            <p:cNvSpPr>
              <a:spLocks noChangeArrowheads="1"/>
            </p:cNvSpPr>
            <p:nvPr/>
          </p:nvSpPr>
          <p:spPr bwMode="auto">
            <a:xfrm>
              <a:off x="1705" y="3218"/>
              <a:ext cx="195" cy="190"/>
            </a:xfrm>
            <a:prstGeom prst="ellipse">
              <a:avLst/>
            </a:prstGeom>
            <a:noFill/>
            <a:ln w="15875">
              <a:solidFill>
                <a:srgbClr val="FF8903"/>
              </a:solidFill>
              <a:round/>
              <a:headEnd/>
              <a:tailEnd/>
            </a:ln>
          </p:spPr>
          <p:txBody>
            <a:bodyPr/>
            <a:lstStyle/>
            <a:p>
              <a:endParaRPr lang="fr-FR">
                <a:ea typeface="ＭＳ Ｐゴシック" pitchFamily="1" charset="-128"/>
                <a:cs typeface="ＭＳ Ｐゴシック" pitchFamily="1" charset="-128"/>
              </a:endParaRPr>
            </a:p>
          </p:txBody>
        </p:sp>
        <p:sp>
          <p:nvSpPr>
            <p:cNvPr id="35386" name="Oval 346"/>
            <p:cNvSpPr>
              <a:spLocks noChangeArrowheads="1"/>
            </p:cNvSpPr>
            <p:nvPr/>
          </p:nvSpPr>
          <p:spPr bwMode="auto">
            <a:xfrm>
              <a:off x="1707" y="3220"/>
              <a:ext cx="192" cy="186"/>
            </a:xfrm>
            <a:prstGeom prst="ellipse">
              <a:avLst/>
            </a:prstGeom>
            <a:noFill/>
            <a:ln w="15875">
              <a:solidFill>
                <a:srgbClr val="FF8703"/>
              </a:solidFill>
              <a:round/>
              <a:headEnd/>
              <a:tailEnd/>
            </a:ln>
          </p:spPr>
          <p:txBody>
            <a:bodyPr/>
            <a:lstStyle/>
            <a:p>
              <a:endParaRPr lang="fr-FR">
                <a:ea typeface="ＭＳ Ｐゴシック" pitchFamily="1" charset="-128"/>
                <a:cs typeface="ＭＳ Ｐゴシック" pitchFamily="1" charset="-128"/>
              </a:endParaRPr>
            </a:p>
          </p:txBody>
        </p:sp>
        <p:sp>
          <p:nvSpPr>
            <p:cNvPr id="35387" name="Oval 347"/>
            <p:cNvSpPr>
              <a:spLocks noChangeArrowheads="1"/>
            </p:cNvSpPr>
            <p:nvPr/>
          </p:nvSpPr>
          <p:spPr bwMode="auto">
            <a:xfrm>
              <a:off x="1708" y="3222"/>
              <a:ext cx="189" cy="182"/>
            </a:xfrm>
            <a:prstGeom prst="ellipse">
              <a:avLst/>
            </a:prstGeom>
            <a:noFill/>
            <a:ln w="15875">
              <a:solidFill>
                <a:srgbClr val="FF8403"/>
              </a:solidFill>
              <a:round/>
              <a:headEnd/>
              <a:tailEnd/>
            </a:ln>
          </p:spPr>
          <p:txBody>
            <a:bodyPr/>
            <a:lstStyle/>
            <a:p>
              <a:endParaRPr lang="fr-FR">
                <a:ea typeface="ＭＳ Ｐゴシック" pitchFamily="1" charset="-128"/>
                <a:cs typeface="ＭＳ Ｐゴシック" pitchFamily="1" charset="-128"/>
              </a:endParaRPr>
            </a:p>
          </p:txBody>
        </p:sp>
        <p:sp>
          <p:nvSpPr>
            <p:cNvPr id="35388" name="Oval 348"/>
            <p:cNvSpPr>
              <a:spLocks noChangeArrowheads="1"/>
            </p:cNvSpPr>
            <p:nvPr/>
          </p:nvSpPr>
          <p:spPr bwMode="auto">
            <a:xfrm>
              <a:off x="1710" y="3224"/>
              <a:ext cx="185" cy="178"/>
            </a:xfrm>
            <a:prstGeom prst="ellipse">
              <a:avLst/>
            </a:prstGeom>
            <a:noFill/>
            <a:ln w="15875">
              <a:solidFill>
                <a:srgbClr val="FF8103"/>
              </a:solidFill>
              <a:round/>
              <a:headEnd/>
              <a:tailEnd/>
            </a:ln>
          </p:spPr>
          <p:txBody>
            <a:bodyPr/>
            <a:lstStyle/>
            <a:p>
              <a:endParaRPr lang="fr-FR">
                <a:ea typeface="ＭＳ Ｐゴシック" pitchFamily="1" charset="-128"/>
                <a:cs typeface="ＭＳ Ｐゴシック" pitchFamily="1" charset="-128"/>
              </a:endParaRPr>
            </a:p>
          </p:txBody>
        </p:sp>
        <p:sp>
          <p:nvSpPr>
            <p:cNvPr id="35389" name="Oval 349"/>
            <p:cNvSpPr>
              <a:spLocks noChangeArrowheads="1"/>
            </p:cNvSpPr>
            <p:nvPr/>
          </p:nvSpPr>
          <p:spPr bwMode="auto">
            <a:xfrm>
              <a:off x="1712" y="3226"/>
              <a:ext cx="181" cy="174"/>
            </a:xfrm>
            <a:prstGeom prst="ellipse">
              <a:avLst/>
            </a:prstGeom>
            <a:noFill/>
            <a:ln w="15875">
              <a:solidFill>
                <a:srgbClr val="FF7E04"/>
              </a:solidFill>
              <a:round/>
              <a:headEnd/>
              <a:tailEnd/>
            </a:ln>
          </p:spPr>
          <p:txBody>
            <a:bodyPr/>
            <a:lstStyle/>
            <a:p>
              <a:endParaRPr lang="fr-FR">
                <a:ea typeface="ＭＳ Ｐゴシック" pitchFamily="1" charset="-128"/>
                <a:cs typeface="ＭＳ Ｐゴシック" pitchFamily="1" charset="-128"/>
              </a:endParaRPr>
            </a:p>
          </p:txBody>
        </p:sp>
        <p:sp>
          <p:nvSpPr>
            <p:cNvPr id="35390" name="Oval 350"/>
            <p:cNvSpPr>
              <a:spLocks noChangeArrowheads="1"/>
            </p:cNvSpPr>
            <p:nvPr/>
          </p:nvSpPr>
          <p:spPr bwMode="auto">
            <a:xfrm>
              <a:off x="1714" y="3227"/>
              <a:ext cx="177" cy="171"/>
            </a:xfrm>
            <a:prstGeom prst="ellipse">
              <a:avLst/>
            </a:prstGeom>
            <a:noFill/>
            <a:ln w="15875">
              <a:solidFill>
                <a:srgbClr val="FF7C04"/>
              </a:solidFill>
              <a:round/>
              <a:headEnd/>
              <a:tailEnd/>
            </a:ln>
          </p:spPr>
          <p:txBody>
            <a:bodyPr/>
            <a:lstStyle/>
            <a:p>
              <a:endParaRPr lang="fr-FR">
                <a:ea typeface="ＭＳ Ｐゴシック" pitchFamily="1" charset="-128"/>
                <a:cs typeface="ＭＳ Ｐゴシック" pitchFamily="1" charset="-128"/>
              </a:endParaRPr>
            </a:p>
          </p:txBody>
        </p:sp>
        <p:sp>
          <p:nvSpPr>
            <p:cNvPr id="35391" name="Oval 351"/>
            <p:cNvSpPr>
              <a:spLocks noChangeArrowheads="1"/>
            </p:cNvSpPr>
            <p:nvPr/>
          </p:nvSpPr>
          <p:spPr bwMode="auto">
            <a:xfrm>
              <a:off x="1716" y="3227"/>
              <a:ext cx="173" cy="169"/>
            </a:xfrm>
            <a:prstGeom prst="ellipse">
              <a:avLst/>
            </a:prstGeom>
            <a:noFill/>
            <a:ln w="15875">
              <a:solidFill>
                <a:srgbClr val="FF7904"/>
              </a:solidFill>
              <a:round/>
              <a:headEnd/>
              <a:tailEnd/>
            </a:ln>
          </p:spPr>
          <p:txBody>
            <a:bodyPr/>
            <a:lstStyle/>
            <a:p>
              <a:endParaRPr lang="fr-FR">
                <a:ea typeface="ＭＳ Ｐゴシック" pitchFamily="1" charset="-128"/>
                <a:cs typeface="ＭＳ Ｐゴシック" pitchFamily="1" charset="-128"/>
              </a:endParaRPr>
            </a:p>
          </p:txBody>
        </p:sp>
        <p:sp>
          <p:nvSpPr>
            <p:cNvPr id="35392" name="Oval 352"/>
            <p:cNvSpPr>
              <a:spLocks noChangeArrowheads="1"/>
            </p:cNvSpPr>
            <p:nvPr/>
          </p:nvSpPr>
          <p:spPr bwMode="auto">
            <a:xfrm>
              <a:off x="1718" y="3229"/>
              <a:ext cx="169" cy="165"/>
            </a:xfrm>
            <a:prstGeom prst="ellipse">
              <a:avLst/>
            </a:prstGeom>
            <a:noFill/>
            <a:ln w="15875">
              <a:solidFill>
                <a:srgbClr val="FF7604"/>
              </a:solidFill>
              <a:round/>
              <a:headEnd/>
              <a:tailEnd/>
            </a:ln>
          </p:spPr>
          <p:txBody>
            <a:bodyPr/>
            <a:lstStyle/>
            <a:p>
              <a:endParaRPr lang="fr-FR">
                <a:ea typeface="ＭＳ Ｐゴシック" pitchFamily="1" charset="-128"/>
                <a:cs typeface="ＭＳ Ｐゴシック" pitchFamily="1" charset="-128"/>
              </a:endParaRPr>
            </a:p>
          </p:txBody>
        </p:sp>
        <p:sp>
          <p:nvSpPr>
            <p:cNvPr id="35393" name="Oval 353"/>
            <p:cNvSpPr>
              <a:spLocks noChangeArrowheads="1"/>
            </p:cNvSpPr>
            <p:nvPr/>
          </p:nvSpPr>
          <p:spPr bwMode="auto">
            <a:xfrm>
              <a:off x="1720" y="3231"/>
              <a:ext cx="165" cy="162"/>
            </a:xfrm>
            <a:prstGeom prst="ellipse">
              <a:avLst/>
            </a:prstGeom>
            <a:noFill/>
            <a:ln w="15875">
              <a:solidFill>
                <a:srgbClr val="FF7304"/>
              </a:solidFill>
              <a:round/>
              <a:headEnd/>
              <a:tailEnd/>
            </a:ln>
          </p:spPr>
          <p:txBody>
            <a:bodyPr/>
            <a:lstStyle/>
            <a:p>
              <a:endParaRPr lang="fr-FR">
                <a:ea typeface="ＭＳ Ｐゴシック" pitchFamily="1" charset="-128"/>
                <a:cs typeface="ＭＳ Ｐゴシック" pitchFamily="1" charset="-128"/>
              </a:endParaRPr>
            </a:p>
          </p:txBody>
        </p:sp>
        <p:sp>
          <p:nvSpPr>
            <p:cNvPr id="35394" name="Oval 354"/>
            <p:cNvSpPr>
              <a:spLocks noChangeArrowheads="1"/>
            </p:cNvSpPr>
            <p:nvPr/>
          </p:nvSpPr>
          <p:spPr bwMode="auto">
            <a:xfrm>
              <a:off x="1722" y="3233"/>
              <a:ext cx="161" cy="158"/>
            </a:xfrm>
            <a:prstGeom prst="ellipse">
              <a:avLst/>
            </a:prstGeom>
            <a:noFill/>
            <a:ln w="15875">
              <a:solidFill>
                <a:srgbClr val="FF7104"/>
              </a:solidFill>
              <a:round/>
              <a:headEnd/>
              <a:tailEnd/>
            </a:ln>
          </p:spPr>
          <p:txBody>
            <a:bodyPr/>
            <a:lstStyle/>
            <a:p>
              <a:endParaRPr lang="fr-FR">
                <a:ea typeface="ＭＳ Ｐゴシック" pitchFamily="1" charset="-128"/>
                <a:cs typeface="ＭＳ Ｐゴシック" pitchFamily="1" charset="-128"/>
              </a:endParaRPr>
            </a:p>
          </p:txBody>
        </p:sp>
        <p:sp>
          <p:nvSpPr>
            <p:cNvPr id="35395" name="Oval 355"/>
            <p:cNvSpPr>
              <a:spLocks noChangeArrowheads="1"/>
            </p:cNvSpPr>
            <p:nvPr/>
          </p:nvSpPr>
          <p:spPr bwMode="auto">
            <a:xfrm>
              <a:off x="1724" y="3235"/>
              <a:ext cx="157" cy="154"/>
            </a:xfrm>
            <a:prstGeom prst="ellipse">
              <a:avLst/>
            </a:prstGeom>
            <a:noFill/>
            <a:ln w="15875">
              <a:solidFill>
                <a:srgbClr val="FF6E05"/>
              </a:solidFill>
              <a:round/>
              <a:headEnd/>
              <a:tailEnd/>
            </a:ln>
          </p:spPr>
          <p:txBody>
            <a:bodyPr/>
            <a:lstStyle/>
            <a:p>
              <a:endParaRPr lang="fr-FR">
                <a:ea typeface="ＭＳ Ｐゴシック" pitchFamily="1" charset="-128"/>
                <a:cs typeface="ＭＳ Ｐゴシック" pitchFamily="1" charset="-128"/>
              </a:endParaRPr>
            </a:p>
          </p:txBody>
        </p:sp>
        <p:sp>
          <p:nvSpPr>
            <p:cNvPr id="35396" name="Oval 356"/>
            <p:cNvSpPr>
              <a:spLocks noChangeArrowheads="1"/>
            </p:cNvSpPr>
            <p:nvPr/>
          </p:nvSpPr>
          <p:spPr bwMode="auto">
            <a:xfrm>
              <a:off x="1726" y="3237"/>
              <a:ext cx="153" cy="150"/>
            </a:xfrm>
            <a:prstGeom prst="ellipse">
              <a:avLst/>
            </a:prstGeom>
            <a:noFill/>
            <a:ln w="15875">
              <a:solidFill>
                <a:srgbClr val="FF6B05"/>
              </a:solidFill>
              <a:round/>
              <a:headEnd/>
              <a:tailEnd/>
            </a:ln>
          </p:spPr>
          <p:txBody>
            <a:bodyPr/>
            <a:lstStyle/>
            <a:p>
              <a:endParaRPr lang="fr-FR">
                <a:ea typeface="ＭＳ Ｐゴシック" pitchFamily="1" charset="-128"/>
                <a:cs typeface="ＭＳ Ｐゴシック" pitchFamily="1" charset="-128"/>
              </a:endParaRPr>
            </a:p>
          </p:txBody>
        </p:sp>
        <p:sp>
          <p:nvSpPr>
            <p:cNvPr id="35397" name="Oval 357"/>
            <p:cNvSpPr>
              <a:spLocks noChangeArrowheads="1"/>
            </p:cNvSpPr>
            <p:nvPr/>
          </p:nvSpPr>
          <p:spPr bwMode="auto">
            <a:xfrm>
              <a:off x="1728" y="3239"/>
              <a:ext cx="149" cy="146"/>
            </a:xfrm>
            <a:prstGeom prst="ellipse">
              <a:avLst/>
            </a:prstGeom>
            <a:noFill/>
            <a:ln w="15875">
              <a:solidFill>
                <a:srgbClr val="FF6805"/>
              </a:solidFill>
              <a:round/>
              <a:headEnd/>
              <a:tailEnd/>
            </a:ln>
          </p:spPr>
          <p:txBody>
            <a:bodyPr/>
            <a:lstStyle/>
            <a:p>
              <a:endParaRPr lang="fr-FR">
                <a:ea typeface="ＭＳ Ｐゴシック" pitchFamily="1" charset="-128"/>
                <a:cs typeface="ＭＳ Ｐゴシック" pitchFamily="1" charset="-128"/>
              </a:endParaRPr>
            </a:p>
          </p:txBody>
        </p:sp>
        <p:sp>
          <p:nvSpPr>
            <p:cNvPr id="35398" name="Oval 358"/>
            <p:cNvSpPr>
              <a:spLocks noChangeArrowheads="1"/>
            </p:cNvSpPr>
            <p:nvPr/>
          </p:nvSpPr>
          <p:spPr bwMode="auto">
            <a:xfrm>
              <a:off x="1730" y="3241"/>
              <a:ext cx="146" cy="142"/>
            </a:xfrm>
            <a:prstGeom prst="ellipse">
              <a:avLst/>
            </a:prstGeom>
            <a:noFill/>
            <a:ln w="15875">
              <a:solidFill>
                <a:srgbClr val="FF6605"/>
              </a:solidFill>
              <a:round/>
              <a:headEnd/>
              <a:tailEnd/>
            </a:ln>
          </p:spPr>
          <p:txBody>
            <a:bodyPr/>
            <a:lstStyle/>
            <a:p>
              <a:endParaRPr lang="fr-FR">
                <a:ea typeface="ＭＳ Ｐゴシック" pitchFamily="1" charset="-128"/>
                <a:cs typeface="ＭＳ Ｐゴシック" pitchFamily="1" charset="-128"/>
              </a:endParaRPr>
            </a:p>
          </p:txBody>
        </p:sp>
        <p:sp>
          <p:nvSpPr>
            <p:cNvPr id="35399" name="Oval 359"/>
            <p:cNvSpPr>
              <a:spLocks noChangeArrowheads="1"/>
            </p:cNvSpPr>
            <p:nvPr/>
          </p:nvSpPr>
          <p:spPr bwMode="auto">
            <a:xfrm>
              <a:off x="1732" y="3243"/>
              <a:ext cx="142" cy="138"/>
            </a:xfrm>
            <a:prstGeom prst="ellipse">
              <a:avLst/>
            </a:prstGeom>
            <a:noFill/>
            <a:ln w="15875">
              <a:solidFill>
                <a:srgbClr val="FF6305"/>
              </a:solidFill>
              <a:round/>
              <a:headEnd/>
              <a:tailEnd/>
            </a:ln>
          </p:spPr>
          <p:txBody>
            <a:bodyPr/>
            <a:lstStyle/>
            <a:p>
              <a:endParaRPr lang="fr-FR">
                <a:ea typeface="ＭＳ Ｐゴシック" pitchFamily="1" charset="-128"/>
                <a:cs typeface="ＭＳ Ｐゴシック" pitchFamily="1" charset="-128"/>
              </a:endParaRPr>
            </a:p>
          </p:txBody>
        </p:sp>
        <p:sp>
          <p:nvSpPr>
            <p:cNvPr id="35400" name="Oval 360"/>
            <p:cNvSpPr>
              <a:spLocks noChangeArrowheads="1"/>
            </p:cNvSpPr>
            <p:nvPr/>
          </p:nvSpPr>
          <p:spPr bwMode="auto">
            <a:xfrm>
              <a:off x="1733" y="3245"/>
              <a:ext cx="139" cy="134"/>
            </a:xfrm>
            <a:prstGeom prst="ellipse">
              <a:avLst/>
            </a:prstGeom>
            <a:noFill/>
            <a:ln w="15875">
              <a:solidFill>
                <a:srgbClr val="FF6006"/>
              </a:solidFill>
              <a:round/>
              <a:headEnd/>
              <a:tailEnd/>
            </a:ln>
          </p:spPr>
          <p:txBody>
            <a:bodyPr/>
            <a:lstStyle/>
            <a:p>
              <a:endParaRPr lang="fr-FR">
                <a:ea typeface="ＭＳ Ｐゴシック" pitchFamily="1" charset="-128"/>
                <a:cs typeface="ＭＳ Ｐゴシック" pitchFamily="1" charset="-128"/>
              </a:endParaRPr>
            </a:p>
          </p:txBody>
        </p:sp>
        <p:sp>
          <p:nvSpPr>
            <p:cNvPr id="35401" name="Oval 361"/>
            <p:cNvSpPr>
              <a:spLocks noChangeArrowheads="1"/>
            </p:cNvSpPr>
            <p:nvPr/>
          </p:nvSpPr>
          <p:spPr bwMode="auto">
            <a:xfrm>
              <a:off x="1735" y="3247"/>
              <a:ext cx="135" cy="130"/>
            </a:xfrm>
            <a:prstGeom prst="ellipse">
              <a:avLst/>
            </a:prstGeom>
            <a:noFill/>
            <a:ln w="15875">
              <a:solidFill>
                <a:srgbClr val="FF5D06"/>
              </a:solidFill>
              <a:round/>
              <a:headEnd/>
              <a:tailEnd/>
            </a:ln>
          </p:spPr>
          <p:txBody>
            <a:bodyPr/>
            <a:lstStyle/>
            <a:p>
              <a:endParaRPr lang="fr-FR">
                <a:ea typeface="ＭＳ Ｐゴシック" pitchFamily="1" charset="-128"/>
                <a:cs typeface="ＭＳ Ｐゴシック" pitchFamily="1" charset="-128"/>
              </a:endParaRPr>
            </a:p>
          </p:txBody>
        </p:sp>
        <p:sp>
          <p:nvSpPr>
            <p:cNvPr id="35402" name="Oval 362"/>
            <p:cNvSpPr>
              <a:spLocks noChangeArrowheads="1"/>
            </p:cNvSpPr>
            <p:nvPr/>
          </p:nvSpPr>
          <p:spPr bwMode="auto">
            <a:xfrm>
              <a:off x="1737" y="3249"/>
              <a:ext cx="131" cy="128"/>
            </a:xfrm>
            <a:prstGeom prst="ellipse">
              <a:avLst/>
            </a:prstGeom>
            <a:noFill/>
            <a:ln w="15875">
              <a:solidFill>
                <a:srgbClr val="FF5A06"/>
              </a:solidFill>
              <a:round/>
              <a:headEnd/>
              <a:tailEnd/>
            </a:ln>
          </p:spPr>
          <p:txBody>
            <a:bodyPr/>
            <a:lstStyle/>
            <a:p>
              <a:endParaRPr lang="fr-FR">
                <a:ea typeface="ＭＳ Ｐゴシック" pitchFamily="1" charset="-128"/>
                <a:cs typeface="ＭＳ Ｐゴシック" pitchFamily="1" charset="-128"/>
              </a:endParaRPr>
            </a:p>
          </p:txBody>
        </p:sp>
        <p:sp>
          <p:nvSpPr>
            <p:cNvPr id="35403" name="Oval 363"/>
            <p:cNvSpPr>
              <a:spLocks noChangeArrowheads="1"/>
            </p:cNvSpPr>
            <p:nvPr/>
          </p:nvSpPr>
          <p:spPr bwMode="auto">
            <a:xfrm>
              <a:off x="1739" y="3250"/>
              <a:ext cx="127" cy="125"/>
            </a:xfrm>
            <a:prstGeom prst="ellipse">
              <a:avLst/>
            </a:prstGeom>
            <a:noFill/>
            <a:ln w="15875">
              <a:solidFill>
                <a:srgbClr val="FF5806"/>
              </a:solidFill>
              <a:round/>
              <a:headEnd/>
              <a:tailEnd/>
            </a:ln>
          </p:spPr>
          <p:txBody>
            <a:bodyPr/>
            <a:lstStyle/>
            <a:p>
              <a:endParaRPr lang="fr-FR">
                <a:ea typeface="ＭＳ Ｐゴシック" pitchFamily="1" charset="-128"/>
                <a:cs typeface="ＭＳ Ｐゴシック" pitchFamily="1" charset="-128"/>
              </a:endParaRPr>
            </a:p>
          </p:txBody>
        </p:sp>
        <p:sp>
          <p:nvSpPr>
            <p:cNvPr id="35404" name="Oval 364"/>
            <p:cNvSpPr>
              <a:spLocks noChangeArrowheads="1"/>
            </p:cNvSpPr>
            <p:nvPr/>
          </p:nvSpPr>
          <p:spPr bwMode="auto">
            <a:xfrm>
              <a:off x="1741" y="3252"/>
              <a:ext cx="123" cy="121"/>
            </a:xfrm>
            <a:prstGeom prst="ellipse">
              <a:avLst/>
            </a:prstGeom>
            <a:noFill/>
            <a:ln w="15875">
              <a:solidFill>
                <a:srgbClr val="FF5506"/>
              </a:solidFill>
              <a:round/>
              <a:headEnd/>
              <a:tailEnd/>
            </a:ln>
          </p:spPr>
          <p:txBody>
            <a:bodyPr/>
            <a:lstStyle/>
            <a:p>
              <a:endParaRPr lang="fr-FR">
                <a:ea typeface="ＭＳ Ｐゴシック" pitchFamily="1" charset="-128"/>
                <a:cs typeface="ＭＳ Ｐゴシック" pitchFamily="1" charset="-128"/>
              </a:endParaRPr>
            </a:p>
          </p:txBody>
        </p:sp>
        <p:sp>
          <p:nvSpPr>
            <p:cNvPr id="35405" name="Oval 365"/>
            <p:cNvSpPr>
              <a:spLocks noChangeArrowheads="1"/>
            </p:cNvSpPr>
            <p:nvPr/>
          </p:nvSpPr>
          <p:spPr bwMode="auto">
            <a:xfrm>
              <a:off x="1743" y="3254"/>
              <a:ext cx="119" cy="117"/>
            </a:xfrm>
            <a:prstGeom prst="ellipse">
              <a:avLst/>
            </a:prstGeom>
            <a:noFill/>
            <a:ln w="15875">
              <a:solidFill>
                <a:srgbClr val="FF5207"/>
              </a:solidFill>
              <a:round/>
              <a:headEnd/>
              <a:tailEnd/>
            </a:ln>
          </p:spPr>
          <p:txBody>
            <a:bodyPr/>
            <a:lstStyle/>
            <a:p>
              <a:endParaRPr lang="fr-FR">
                <a:ea typeface="ＭＳ Ｐゴシック" pitchFamily="1" charset="-128"/>
                <a:cs typeface="ＭＳ Ｐゴシック" pitchFamily="1" charset="-128"/>
              </a:endParaRPr>
            </a:p>
          </p:txBody>
        </p:sp>
        <p:sp>
          <p:nvSpPr>
            <p:cNvPr id="35406" name="Oval 366"/>
            <p:cNvSpPr>
              <a:spLocks noChangeArrowheads="1"/>
            </p:cNvSpPr>
            <p:nvPr/>
          </p:nvSpPr>
          <p:spPr bwMode="auto">
            <a:xfrm>
              <a:off x="1745" y="3256"/>
              <a:ext cx="115" cy="114"/>
            </a:xfrm>
            <a:prstGeom prst="ellipse">
              <a:avLst/>
            </a:prstGeom>
            <a:noFill/>
            <a:ln w="15875">
              <a:solidFill>
                <a:srgbClr val="FF4F07"/>
              </a:solidFill>
              <a:round/>
              <a:headEnd/>
              <a:tailEnd/>
            </a:ln>
          </p:spPr>
          <p:txBody>
            <a:bodyPr/>
            <a:lstStyle/>
            <a:p>
              <a:endParaRPr lang="fr-FR">
                <a:ea typeface="ＭＳ Ｐゴシック" pitchFamily="1" charset="-128"/>
                <a:cs typeface="ＭＳ Ｐゴシック" pitchFamily="1" charset="-128"/>
              </a:endParaRPr>
            </a:p>
          </p:txBody>
        </p:sp>
        <p:sp>
          <p:nvSpPr>
            <p:cNvPr id="35407" name="Oval 367"/>
            <p:cNvSpPr>
              <a:spLocks noChangeArrowheads="1"/>
            </p:cNvSpPr>
            <p:nvPr/>
          </p:nvSpPr>
          <p:spPr bwMode="auto">
            <a:xfrm>
              <a:off x="1747" y="3258"/>
              <a:ext cx="111" cy="110"/>
            </a:xfrm>
            <a:prstGeom prst="ellipse">
              <a:avLst/>
            </a:prstGeom>
            <a:noFill/>
            <a:ln w="15875">
              <a:solidFill>
                <a:srgbClr val="FF4D07"/>
              </a:solidFill>
              <a:round/>
              <a:headEnd/>
              <a:tailEnd/>
            </a:ln>
          </p:spPr>
          <p:txBody>
            <a:bodyPr/>
            <a:lstStyle/>
            <a:p>
              <a:endParaRPr lang="fr-FR">
                <a:ea typeface="ＭＳ Ｐゴシック" pitchFamily="1" charset="-128"/>
                <a:cs typeface="ＭＳ Ｐゴシック" pitchFamily="1" charset="-128"/>
              </a:endParaRPr>
            </a:p>
          </p:txBody>
        </p:sp>
        <p:sp>
          <p:nvSpPr>
            <p:cNvPr id="35408" name="Oval 368"/>
            <p:cNvSpPr>
              <a:spLocks noChangeArrowheads="1"/>
            </p:cNvSpPr>
            <p:nvPr/>
          </p:nvSpPr>
          <p:spPr bwMode="auto">
            <a:xfrm>
              <a:off x="1749" y="3260"/>
              <a:ext cx="107" cy="106"/>
            </a:xfrm>
            <a:prstGeom prst="ellipse">
              <a:avLst/>
            </a:prstGeom>
            <a:noFill/>
            <a:ln w="15875">
              <a:solidFill>
                <a:srgbClr val="FF4A07"/>
              </a:solidFill>
              <a:round/>
              <a:headEnd/>
              <a:tailEnd/>
            </a:ln>
          </p:spPr>
          <p:txBody>
            <a:bodyPr/>
            <a:lstStyle/>
            <a:p>
              <a:endParaRPr lang="fr-FR">
                <a:ea typeface="ＭＳ Ｐゴシック" pitchFamily="1" charset="-128"/>
                <a:cs typeface="ＭＳ Ｐゴシック" pitchFamily="1" charset="-128"/>
              </a:endParaRPr>
            </a:p>
          </p:txBody>
        </p:sp>
        <p:sp>
          <p:nvSpPr>
            <p:cNvPr id="35409" name="Oval 369"/>
            <p:cNvSpPr>
              <a:spLocks noChangeArrowheads="1"/>
            </p:cNvSpPr>
            <p:nvPr/>
          </p:nvSpPr>
          <p:spPr bwMode="auto">
            <a:xfrm>
              <a:off x="1751" y="3262"/>
              <a:ext cx="103" cy="102"/>
            </a:xfrm>
            <a:prstGeom prst="ellipse">
              <a:avLst/>
            </a:prstGeom>
            <a:noFill/>
            <a:ln w="15875">
              <a:solidFill>
                <a:srgbClr val="FF4707"/>
              </a:solidFill>
              <a:round/>
              <a:headEnd/>
              <a:tailEnd/>
            </a:ln>
          </p:spPr>
          <p:txBody>
            <a:bodyPr/>
            <a:lstStyle/>
            <a:p>
              <a:endParaRPr lang="fr-FR">
                <a:ea typeface="ＭＳ Ｐゴシック" pitchFamily="1" charset="-128"/>
                <a:cs typeface="ＭＳ Ｐゴシック" pitchFamily="1" charset="-128"/>
              </a:endParaRPr>
            </a:p>
          </p:txBody>
        </p:sp>
        <p:sp>
          <p:nvSpPr>
            <p:cNvPr id="35410" name="Oval 370"/>
            <p:cNvSpPr>
              <a:spLocks noChangeArrowheads="1"/>
            </p:cNvSpPr>
            <p:nvPr/>
          </p:nvSpPr>
          <p:spPr bwMode="auto">
            <a:xfrm>
              <a:off x="1753" y="3264"/>
              <a:ext cx="99" cy="98"/>
            </a:xfrm>
            <a:prstGeom prst="ellipse">
              <a:avLst/>
            </a:prstGeom>
            <a:noFill/>
            <a:ln w="15875">
              <a:solidFill>
                <a:srgbClr val="FF4407"/>
              </a:solidFill>
              <a:round/>
              <a:headEnd/>
              <a:tailEnd/>
            </a:ln>
          </p:spPr>
          <p:txBody>
            <a:bodyPr/>
            <a:lstStyle/>
            <a:p>
              <a:endParaRPr lang="fr-FR">
                <a:ea typeface="ＭＳ Ｐゴシック" pitchFamily="1" charset="-128"/>
                <a:cs typeface="ＭＳ Ｐゴシック" pitchFamily="1" charset="-128"/>
              </a:endParaRPr>
            </a:p>
          </p:txBody>
        </p:sp>
        <p:sp>
          <p:nvSpPr>
            <p:cNvPr id="35411" name="Oval 371"/>
            <p:cNvSpPr>
              <a:spLocks noChangeArrowheads="1"/>
            </p:cNvSpPr>
            <p:nvPr/>
          </p:nvSpPr>
          <p:spPr bwMode="auto">
            <a:xfrm>
              <a:off x="1755" y="3266"/>
              <a:ext cx="96" cy="94"/>
            </a:xfrm>
            <a:prstGeom prst="ellipse">
              <a:avLst/>
            </a:prstGeom>
            <a:noFill/>
            <a:ln w="15875">
              <a:solidFill>
                <a:srgbClr val="FF4208"/>
              </a:solidFill>
              <a:round/>
              <a:headEnd/>
              <a:tailEnd/>
            </a:ln>
          </p:spPr>
          <p:txBody>
            <a:bodyPr/>
            <a:lstStyle/>
            <a:p>
              <a:endParaRPr lang="fr-FR">
                <a:ea typeface="ＭＳ Ｐゴシック" pitchFamily="1" charset="-128"/>
                <a:cs typeface="ＭＳ Ｐゴシック" pitchFamily="1" charset="-128"/>
              </a:endParaRPr>
            </a:p>
          </p:txBody>
        </p:sp>
        <p:sp>
          <p:nvSpPr>
            <p:cNvPr id="35412" name="Oval 372"/>
            <p:cNvSpPr>
              <a:spLocks noChangeArrowheads="1"/>
            </p:cNvSpPr>
            <p:nvPr/>
          </p:nvSpPr>
          <p:spPr bwMode="auto">
            <a:xfrm>
              <a:off x="1756" y="3268"/>
              <a:ext cx="93" cy="90"/>
            </a:xfrm>
            <a:prstGeom prst="ellipse">
              <a:avLst/>
            </a:prstGeom>
            <a:noFill/>
            <a:ln w="15875">
              <a:solidFill>
                <a:srgbClr val="FF3F08"/>
              </a:solidFill>
              <a:round/>
              <a:headEnd/>
              <a:tailEnd/>
            </a:ln>
          </p:spPr>
          <p:txBody>
            <a:bodyPr/>
            <a:lstStyle/>
            <a:p>
              <a:endParaRPr lang="fr-FR">
                <a:ea typeface="ＭＳ Ｐゴシック" pitchFamily="1" charset="-128"/>
                <a:cs typeface="ＭＳ Ｐゴシック" pitchFamily="1" charset="-128"/>
              </a:endParaRPr>
            </a:p>
          </p:txBody>
        </p:sp>
        <p:sp>
          <p:nvSpPr>
            <p:cNvPr id="35413" name="Oval 373"/>
            <p:cNvSpPr>
              <a:spLocks noChangeArrowheads="1"/>
            </p:cNvSpPr>
            <p:nvPr/>
          </p:nvSpPr>
          <p:spPr bwMode="auto">
            <a:xfrm>
              <a:off x="1758" y="3270"/>
              <a:ext cx="89" cy="86"/>
            </a:xfrm>
            <a:prstGeom prst="ellipse">
              <a:avLst/>
            </a:prstGeom>
            <a:noFill/>
            <a:ln w="15875">
              <a:solidFill>
                <a:srgbClr val="FF3C08"/>
              </a:solidFill>
              <a:round/>
              <a:headEnd/>
              <a:tailEnd/>
            </a:ln>
          </p:spPr>
          <p:txBody>
            <a:bodyPr/>
            <a:lstStyle/>
            <a:p>
              <a:endParaRPr lang="fr-FR">
                <a:ea typeface="ＭＳ Ｐゴシック" pitchFamily="1" charset="-128"/>
                <a:cs typeface="ＭＳ Ｐゴシック" pitchFamily="1" charset="-128"/>
              </a:endParaRPr>
            </a:p>
          </p:txBody>
        </p:sp>
        <p:sp>
          <p:nvSpPr>
            <p:cNvPr id="35414" name="Oval 374"/>
            <p:cNvSpPr>
              <a:spLocks noChangeArrowheads="1"/>
            </p:cNvSpPr>
            <p:nvPr/>
          </p:nvSpPr>
          <p:spPr bwMode="auto">
            <a:xfrm>
              <a:off x="1760" y="3270"/>
              <a:ext cx="85" cy="84"/>
            </a:xfrm>
            <a:prstGeom prst="ellipse">
              <a:avLst/>
            </a:prstGeom>
            <a:noFill/>
            <a:ln w="15875">
              <a:solidFill>
                <a:srgbClr val="FF3908"/>
              </a:solidFill>
              <a:round/>
              <a:headEnd/>
              <a:tailEnd/>
            </a:ln>
          </p:spPr>
          <p:txBody>
            <a:bodyPr/>
            <a:lstStyle/>
            <a:p>
              <a:endParaRPr lang="fr-FR">
                <a:ea typeface="ＭＳ Ｐゴシック" pitchFamily="1" charset="-128"/>
                <a:cs typeface="ＭＳ Ｐゴシック" pitchFamily="1" charset="-128"/>
              </a:endParaRPr>
            </a:p>
          </p:txBody>
        </p:sp>
        <p:sp>
          <p:nvSpPr>
            <p:cNvPr id="35415" name="Oval 375"/>
            <p:cNvSpPr>
              <a:spLocks noChangeArrowheads="1"/>
            </p:cNvSpPr>
            <p:nvPr/>
          </p:nvSpPr>
          <p:spPr bwMode="auto">
            <a:xfrm>
              <a:off x="1762" y="3272"/>
              <a:ext cx="81" cy="80"/>
            </a:xfrm>
            <a:prstGeom prst="ellipse">
              <a:avLst/>
            </a:prstGeom>
            <a:noFill/>
            <a:ln w="15875">
              <a:solidFill>
                <a:srgbClr val="FF3708"/>
              </a:solidFill>
              <a:round/>
              <a:headEnd/>
              <a:tailEnd/>
            </a:ln>
          </p:spPr>
          <p:txBody>
            <a:bodyPr/>
            <a:lstStyle/>
            <a:p>
              <a:endParaRPr lang="fr-FR">
                <a:ea typeface="ＭＳ Ｐゴシック" pitchFamily="1" charset="-128"/>
                <a:cs typeface="ＭＳ Ｐゴシック" pitchFamily="1" charset="-128"/>
              </a:endParaRPr>
            </a:p>
          </p:txBody>
        </p:sp>
        <p:sp>
          <p:nvSpPr>
            <p:cNvPr id="35416" name="Oval 376"/>
            <p:cNvSpPr>
              <a:spLocks noChangeArrowheads="1"/>
            </p:cNvSpPr>
            <p:nvPr/>
          </p:nvSpPr>
          <p:spPr bwMode="auto">
            <a:xfrm>
              <a:off x="1764" y="3274"/>
              <a:ext cx="77" cy="76"/>
            </a:xfrm>
            <a:prstGeom prst="ellipse">
              <a:avLst/>
            </a:prstGeom>
            <a:noFill/>
            <a:ln w="15875">
              <a:solidFill>
                <a:srgbClr val="FF3409"/>
              </a:solidFill>
              <a:round/>
              <a:headEnd/>
              <a:tailEnd/>
            </a:ln>
          </p:spPr>
          <p:txBody>
            <a:bodyPr/>
            <a:lstStyle/>
            <a:p>
              <a:endParaRPr lang="fr-FR">
                <a:ea typeface="ＭＳ Ｐゴシック" pitchFamily="1" charset="-128"/>
                <a:cs typeface="ＭＳ Ｐゴシック" pitchFamily="1" charset="-128"/>
              </a:endParaRPr>
            </a:p>
          </p:txBody>
        </p:sp>
        <p:sp>
          <p:nvSpPr>
            <p:cNvPr id="35417" name="Oval 377"/>
            <p:cNvSpPr>
              <a:spLocks noChangeArrowheads="1"/>
            </p:cNvSpPr>
            <p:nvPr/>
          </p:nvSpPr>
          <p:spPr bwMode="auto">
            <a:xfrm>
              <a:off x="1766" y="3275"/>
              <a:ext cx="73" cy="73"/>
            </a:xfrm>
            <a:prstGeom prst="ellipse">
              <a:avLst/>
            </a:prstGeom>
            <a:noFill/>
            <a:ln w="15875">
              <a:solidFill>
                <a:srgbClr val="FF3109"/>
              </a:solidFill>
              <a:round/>
              <a:headEnd/>
              <a:tailEnd/>
            </a:ln>
          </p:spPr>
          <p:txBody>
            <a:bodyPr/>
            <a:lstStyle/>
            <a:p>
              <a:endParaRPr lang="fr-FR">
                <a:ea typeface="ＭＳ Ｐゴシック" pitchFamily="1" charset="-128"/>
                <a:cs typeface="ＭＳ Ｐゴシック" pitchFamily="1" charset="-128"/>
              </a:endParaRPr>
            </a:p>
          </p:txBody>
        </p:sp>
        <p:sp>
          <p:nvSpPr>
            <p:cNvPr id="35418" name="Oval 378"/>
            <p:cNvSpPr>
              <a:spLocks noChangeArrowheads="1"/>
            </p:cNvSpPr>
            <p:nvPr/>
          </p:nvSpPr>
          <p:spPr bwMode="auto">
            <a:xfrm>
              <a:off x="1768" y="3277"/>
              <a:ext cx="69" cy="69"/>
            </a:xfrm>
            <a:prstGeom prst="ellipse">
              <a:avLst/>
            </a:prstGeom>
            <a:noFill/>
            <a:ln w="15875">
              <a:solidFill>
                <a:srgbClr val="FF2E09"/>
              </a:solidFill>
              <a:round/>
              <a:headEnd/>
              <a:tailEnd/>
            </a:ln>
          </p:spPr>
          <p:txBody>
            <a:bodyPr/>
            <a:lstStyle/>
            <a:p>
              <a:endParaRPr lang="fr-FR">
                <a:ea typeface="ＭＳ Ｐゴシック" pitchFamily="1" charset="-128"/>
                <a:cs typeface="ＭＳ Ｐゴシック" pitchFamily="1" charset="-128"/>
              </a:endParaRPr>
            </a:p>
          </p:txBody>
        </p:sp>
        <p:sp>
          <p:nvSpPr>
            <p:cNvPr id="35419" name="Oval 379"/>
            <p:cNvSpPr>
              <a:spLocks noChangeArrowheads="1"/>
            </p:cNvSpPr>
            <p:nvPr/>
          </p:nvSpPr>
          <p:spPr bwMode="auto">
            <a:xfrm>
              <a:off x="1770" y="3279"/>
              <a:ext cx="65" cy="66"/>
            </a:xfrm>
            <a:prstGeom prst="ellipse">
              <a:avLst/>
            </a:prstGeom>
            <a:noFill/>
            <a:ln w="15875">
              <a:solidFill>
                <a:srgbClr val="FF2C09"/>
              </a:solidFill>
              <a:round/>
              <a:headEnd/>
              <a:tailEnd/>
            </a:ln>
          </p:spPr>
          <p:txBody>
            <a:bodyPr/>
            <a:lstStyle/>
            <a:p>
              <a:endParaRPr lang="fr-FR">
                <a:ea typeface="ＭＳ Ｐゴシック" pitchFamily="1" charset="-128"/>
                <a:cs typeface="ＭＳ Ｐゴシック" pitchFamily="1" charset="-128"/>
              </a:endParaRPr>
            </a:p>
          </p:txBody>
        </p:sp>
        <p:sp>
          <p:nvSpPr>
            <p:cNvPr id="35420" name="Oval 380"/>
            <p:cNvSpPr>
              <a:spLocks noChangeArrowheads="1"/>
            </p:cNvSpPr>
            <p:nvPr/>
          </p:nvSpPr>
          <p:spPr bwMode="auto">
            <a:xfrm>
              <a:off x="1772" y="3281"/>
              <a:ext cx="61" cy="62"/>
            </a:xfrm>
            <a:prstGeom prst="ellipse">
              <a:avLst/>
            </a:prstGeom>
            <a:noFill/>
            <a:ln w="15875">
              <a:solidFill>
                <a:srgbClr val="FF2909"/>
              </a:solidFill>
              <a:round/>
              <a:headEnd/>
              <a:tailEnd/>
            </a:ln>
          </p:spPr>
          <p:txBody>
            <a:bodyPr/>
            <a:lstStyle/>
            <a:p>
              <a:endParaRPr lang="fr-FR">
                <a:ea typeface="ＭＳ Ｐゴシック" pitchFamily="1" charset="-128"/>
                <a:cs typeface="ＭＳ Ｐゴシック" pitchFamily="1" charset="-128"/>
              </a:endParaRPr>
            </a:p>
          </p:txBody>
        </p:sp>
        <p:sp>
          <p:nvSpPr>
            <p:cNvPr id="35421" name="Oval 381"/>
            <p:cNvSpPr>
              <a:spLocks noChangeArrowheads="1"/>
            </p:cNvSpPr>
            <p:nvPr/>
          </p:nvSpPr>
          <p:spPr bwMode="auto">
            <a:xfrm>
              <a:off x="1774" y="3283"/>
              <a:ext cx="57" cy="58"/>
            </a:xfrm>
            <a:prstGeom prst="ellipse">
              <a:avLst/>
            </a:prstGeom>
            <a:noFill/>
            <a:ln w="15875">
              <a:solidFill>
                <a:srgbClr val="FF2609"/>
              </a:solidFill>
              <a:round/>
              <a:headEnd/>
              <a:tailEnd/>
            </a:ln>
          </p:spPr>
          <p:txBody>
            <a:bodyPr/>
            <a:lstStyle/>
            <a:p>
              <a:endParaRPr lang="fr-FR">
                <a:ea typeface="ＭＳ Ｐゴシック" pitchFamily="1" charset="-128"/>
                <a:cs typeface="ＭＳ Ｐゴシック" pitchFamily="1" charset="-128"/>
              </a:endParaRPr>
            </a:p>
          </p:txBody>
        </p:sp>
        <p:sp>
          <p:nvSpPr>
            <p:cNvPr id="35422" name="Oval 382"/>
            <p:cNvSpPr>
              <a:spLocks noChangeArrowheads="1"/>
            </p:cNvSpPr>
            <p:nvPr/>
          </p:nvSpPr>
          <p:spPr bwMode="auto">
            <a:xfrm>
              <a:off x="1776" y="3285"/>
              <a:ext cx="53" cy="54"/>
            </a:xfrm>
            <a:prstGeom prst="ellipse">
              <a:avLst/>
            </a:prstGeom>
            <a:noFill/>
            <a:ln w="15875">
              <a:solidFill>
                <a:srgbClr val="FF230A"/>
              </a:solidFill>
              <a:round/>
              <a:headEnd/>
              <a:tailEnd/>
            </a:ln>
          </p:spPr>
          <p:txBody>
            <a:bodyPr/>
            <a:lstStyle/>
            <a:p>
              <a:endParaRPr lang="fr-FR">
                <a:ea typeface="ＭＳ Ｐゴシック" pitchFamily="1" charset="-128"/>
                <a:cs typeface="ＭＳ Ｐゴシック" pitchFamily="1" charset="-128"/>
              </a:endParaRPr>
            </a:p>
          </p:txBody>
        </p:sp>
        <p:sp>
          <p:nvSpPr>
            <p:cNvPr id="35423" name="Oval 383"/>
            <p:cNvSpPr>
              <a:spLocks noChangeArrowheads="1"/>
            </p:cNvSpPr>
            <p:nvPr/>
          </p:nvSpPr>
          <p:spPr bwMode="auto">
            <a:xfrm>
              <a:off x="1778" y="3287"/>
              <a:ext cx="50" cy="50"/>
            </a:xfrm>
            <a:prstGeom prst="ellipse">
              <a:avLst/>
            </a:prstGeom>
            <a:noFill/>
            <a:ln w="15875">
              <a:solidFill>
                <a:srgbClr val="FF210A"/>
              </a:solidFill>
              <a:round/>
              <a:headEnd/>
              <a:tailEnd/>
            </a:ln>
          </p:spPr>
          <p:txBody>
            <a:bodyPr/>
            <a:lstStyle/>
            <a:p>
              <a:endParaRPr lang="fr-FR">
                <a:ea typeface="ＭＳ Ｐゴシック" pitchFamily="1" charset="-128"/>
                <a:cs typeface="ＭＳ Ｐゴシック" pitchFamily="1" charset="-128"/>
              </a:endParaRPr>
            </a:p>
          </p:txBody>
        </p:sp>
        <p:sp>
          <p:nvSpPr>
            <p:cNvPr id="35424" name="Oval 384"/>
            <p:cNvSpPr>
              <a:spLocks noChangeArrowheads="1"/>
            </p:cNvSpPr>
            <p:nvPr/>
          </p:nvSpPr>
          <p:spPr bwMode="auto">
            <a:xfrm>
              <a:off x="1780" y="3289"/>
              <a:ext cx="46" cy="46"/>
            </a:xfrm>
            <a:prstGeom prst="ellipse">
              <a:avLst/>
            </a:prstGeom>
            <a:noFill/>
            <a:ln w="15875">
              <a:solidFill>
                <a:srgbClr val="FF1E0A"/>
              </a:solidFill>
              <a:round/>
              <a:headEnd/>
              <a:tailEnd/>
            </a:ln>
          </p:spPr>
          <p:txBody>
            <a:bodyPr/>
            <a:lstStyle/>
            <a:p>
              <a:endParaRPr lang="fr-FR">
                <a:ea typeface="ＭＳ Ｐゴシック" pitchFamily="1" charset="-128"/>
                <a:cs typeface="ＭＳ Ｐゴシック" pitchFamily="1" charset="-128"/>
              </a:endParaRPr>
            </a:p>
          </p:txBody>
        </p:sp>
        <p:sp>
          <p:nvSpPr>
            <p:cNvPr id="35425" name="Oval 385"/>
            <p:cNvSpPr>
              <a:spLocks noChangeArrowheads="1"/>
            </p:cNvSpPr>
            <p:nvPr/>
          </p:nvSpPr>
          <p:spPr bwMode="auto">
            <a:xfrm>
              <a:off x="1781" y="3291"/>
              <a:ext cx="43" cy="42"/>
            </a:xfrm>
            <a:prstGeom prst="ellipse">
              <a:avLst/>
            </a:prstGeom>
            <a:noFill/>
            <a:ln w="15875">
              <a:solidFill>
                <a:srgbClr val="FF1B0A"/>
              </a:solidFill>
              <a:round/>
              <a:headEnd/>
              <a:tailEnd/>
            </a:ln>
          </p:spPr>
          <p:txBody>
            <a:bodyPr/>
            <a:lstStyle/>
            <a:p>
              <a:endParaRPr lang="fr-FR">
                <a:ea typeface="ＭＳ Ｐゴシック" pitchFamily="1" charset="-128"/>
                <a:cs typeface="ＭＳ Ｐゴシック" pitchFamily="1" charset="-128"/>
              </a:endParaRPr>
            </a:p>
          </p:txBody>
        </p:sp>
        <p:sp>
          <p:nvSpPr>
            <p:cNvPr id="35426" name="Oval 386"/>
            <p:cNvSpPr>
              <a:spLocks noChangeArrowheads="1"/>
            </p:cNvSpPr>
            <p:nvPr/>
          </p:nvSpPr>
          <p:spPr bwMode="auto">
            <a:xfrm>
              <a:off x="1783" y="3293"/>
              <a:ext cx="39" cy="38"/>
            </a:xfrm>
            <a:prstGeom prst="ellipse">
              <a:avLst/>
            </a:prstGeom>
            <a:noFill/>
            <a:ln w="15875">
              <a:solidFill>
                <a:srgbClr val="FF180A"/>
              </a:solidFill>
              <a:round/>
              <a:headEnd/>
              <a:tailEnd/>
            </a:ln>
          </p:spPr>
          <p:txBody>
            <a:bodyPr/>
            <a:lstStyle/>
            <a:p>
              <a:endParaRPr lang="fr-FR">
                <a:ea typeface="ＭＳ Ｐゴシック" pitchFamily="1" charset="-128"/>
                <a:cs typeface="ＭＳ Ｐゴシック" pitchFamily="1" charset="-128"/>
              </a:endParaRPr>
            </a:p>
          </p:txBody>
        </p:sp>
        <p:sp>
          <p:nvSpPr>
            <p:cNvPr id="35427" name="Oval 387"/>
            <p:cNvSpPr>
              <a:spLocks noChangeArrowheads="1"/>
            </p:cNvSpPr>
            <p:nvPr/>
          </p:nvSpPr>
          <p:spPr bwMode="auto">
            <a:xfrm>
              <a:off x="1785" y="3295"/>
              <a:ext cx="35" cy="34"/>
            </a:xfrm>
            <a:prstGeom prst="ellipse">
              <a:avLst/>
            </a:prstGeom>
            <a:noFill/>
            <a:ln w="15875">
              <a:solidFill>
                <a:srgbClr val="FF160B"/>
              </a:solidFill>
              <a:round/>
              <a:headEnd/>
              <a:tailEnd/>
            </a:ln>
          </p:spPr>
          <p:txBody>
            <a:bodyPr/>
            <a:lstStyle/>
            <a:p>
              <a:endParaRPr lang="fr-FR">
                <a:ea typeface="ＭＳ Ｐゴシック" pitchFamily="1" charset="-128"/>
                <a:cs typeface="ＭＳ Ｐゴシック" pitchFamily="1" charset="-128"/>
              </a:endParaRPr>
            </a:p>
          </p:txBody>
        </p:sp>
        <p:sp>
          <p:nvSpPr>
            <p:cNvPr id="35428" name="Oval 388"/>
            <p:cNvSpPr>
              <a:spLocks noChangeArrowheads="1"/>
            </p:cNvSpPr>
            <p:nvPr/>
          </p:nvSpPr>
          <p:spPr bwMode="auto">
            <a:xfrm>
              <a:off x="1787" y="3297"/>
              <a:ext cx="31" cy="30"/>
            </a:xfrm>
            <a:prstGeom prst="ellipse">
              <a:avLst/>
            </a:prstGeom>
            <a:noFill/>
            <a:ln w="15875">
              <a:solidFill>
                <a:srgbClr val="FF130B"/>
              </a:solidFill>
              <a:round/>
              <a:headEnd/>
              <a:tailEnd/>
            </a:ln>
          </p:spPr>
          <p:txBody>
            <a:bodyPr/>
            <a:lstStyle/>
            <a:p>
              <a:endParaRPr lang="fr-FR">
                <a:ea typeface="ＭＳ Ｐゴシック" pitchFamily="1" charset="-128"/>
                <a:cs typeface="ＭＳ Ｐゴシック" pitchFamily="1" charset="-128"/>
              </a:endParaRPr>
            </a:p>
          </p:txBody>
        </p:sp>
        <p:sp>
          <p:nvSpPr>
            <p:cNvPr id="35429" name="Oval 389"/>
            <p:cNvSpPr>
              <a:spLocks noChangeArrowheads="1"/>
            </p:cNvSpPr>
            <p:nvPr/>
          </p:nvSpPr>
          <p:spPr bwMode="auto">
            <a:xfrm>
              <a:off x="1789" y="3298"/>
              <a:ext cx="27" cy="27"/>
            </a:xfrm>
            <a:prstGeom prst="ellipse">
              <a:avLst/>
            </a:prstGeom>
            <a:noFill/>
            <a:ln w="15875">
              <a:solidFill>
                <a:srgbClr val="FF100B"/>
              </a:solidFill>
              <a:round/>
              <a:headEnd/>
              <a:tailEnd/>
            </a:ln>
          </p:spPr>
          <p:txBody>
            <a:bodyPr/>
            <a:lstStyle/>
            <a:p>
              <a:endParaRPr lang="fr-FR">
                <a:ea typeface="ＭＳ Ｐゴシック" pitchFamily="1" charset="-128"/>
                <a:cs typeface="ＭＳ Ｐゴシック" pitchFamily="1" charset="-128"/>
              </a:endParaRPr>
            </a:p>
          </p:txBody>
        </p:sp>
        <p:sp>
          <p:nvSpPr>
            <p:cNvPr id="35430" name="Oval 390"/>
            <p:cNvSpPr>
              <a:spLocks noChangeArrowheads="1"/>
            </p:cNvSpPr>
            <p:nvPr/>
          </p:nvSpPr>
          <p:spPr bwMode="auto">
            <a:xfrm>
              <a:off x="1791" y="3300"/>
              <a:ext cx="23" cy="23"/>
            </a:xfrm>
            <a:prstGeom prst="ellipse">
              <a:avLst/>
            </a:prstGeom>
            <a:noFill/>
            <a:ln w="15875">
              <a:solidFill>
                <a:srgbClr val="FF0D0B"/>
              </a:solidFill>
              <a:round/>
              <a:headEnd/>
              <a:tailEnd/>
            </a:ln>
          </p:spPr>
          <p:txBody>
            <a:bodyPr/>
            <a:lstStyle/>
            <a:p>
              <a:endParaRPr lang="fr-FR">
                <a:ea typeface="ＭＳ Ｐゴシック" pitchFamily="1" charset="-128"/>
                <a:cs typeface="ＭＳ Ｐゴシック" pitchFamily="1" charset="-128"/>
              </a:endParaRPr>
            </a:p>
          </p:txBody>
        </p:sp>
        <p:sp>
          <p:nvSpPr>
            <p:cNvPr id="35431" name="Oval 391"/>
            <p:cNvSpPr>
              <a:spLocks noChangeArrowheads="1"/>
            </p:cNvSpPr>
            <p:nvPr/>
          </p:nvSpPr>
          <p:spPr bwMode="auto">
            <a:xfrm>
              <a:off x="1793" y="3302"/>
              <a:ext cx="19" cy="20"/>
            </a:xfrm>
            <a:prstGeom prst="ellipse">
              <a:avLst/>
            </a:prstGeom>
            <a:noFill/>
            <a:ln w="15875">
              <a:solidFill>
                <a:srgbClr val="FF0B0B"/>
              </a:solidFill>
              <a:round/>
              <a:headEnd/>
              <a:tailEnd/>
            </a:ln>
          </p:spPr>
          <p:txBody>
            <a:bodyPr/>
            <a:lstStyle/>
            <a:p>
              <a:endParaRPr lang="fr-FR">
                <a:ea typeface="ＭＳ Ｐゴシック" pitchFamily="1" charset="-128"/>
                <a:cs typeface="ＭＳ Ｐゴシック" pitchFamily="1" charset="-128"/>
              </a:endParaRPr>
            </a:p>
          </p:txBody>
        </p:sp>
        <p:sp>
          <p:nvSpPr>
            <p:cNvPr id="35432" name="Oval 392"/>
            <p:cNvSpPr>
              <a:spLocks noChangeArrowheads="1"/>
            </p:cNvSpPr>
            <p:nvPr/>
          </p:nvSpPr>
          <p:spPr bwMode="auto">
            <a:xfrm>
              <a:off x="1795" y="3304"/>
              <a:ext cx="15" cy="16"/>
            </a:xfrm>
            <a:prstGeom prst="ellipse">
              <a:avLst/>
            </a:prstGeom>
            <a:noFill/>
            <a:ln w="15875">
              <a:solidFill>
                <a:srgbClr val="FF080C"/>
              </a:solidFill>
              <a:round/>
              <a:headEnd/>
              <a:tailEnd/>
            </a:ln>
          </p:spPr>
          <p:txBody>
            <a:bodyPr/>
            <a:lstStyle/>
            <a:p>
              <a:endParaRPr lang="fr-FR">
                <a:ea typeface="ＭＳ Ｐゴシック" pitchFamily="1" charset="-128"/>
                <a:cs typeface="ＭＳ Ｐゴシック" pitchFamily="1" charset="-128"/>
              </a:endParaRPr>
            </a:p>
          </p:txBody>
        </p:sp>
        <p:sp>
          <p:nvSpPr>
            <p:cNvPr id="35433" name="Oval 393"/>
            <p:cNvSpPr>
              <a:spLocks noChangeArrowheads="1"/>
            </p:cNvSpPr>
            <p:nvPr/>
          </p:nvSpPr>
          <p:spPr bwMode="auto">
            <a:xfrm>
              <a:off x="1797" y="3306"/>
              <a:ext cx="11" cy="12"/>
            </a:xfrm>
            <a:prstGeom prst="ellipse">
              <a:avLst/>
            </a:prstGeom>
            <a:noFill/>
            <a:ln w="15875">
              <a:solidFill>
                <a:srgbClr val="FF050C"/>
              </a:solidFill>
              <a:round/>
              <a:headEnd/>
              <a:tailEnd/>
            </a:ln>
          </p:spPr>
          <p:txBody>
            <a:bodyPr/>
            <a:lstStyle/>
            <a:p>
              <a:endParaRPr lang="fr-FR">
                <a:ea typeface="ＭＳ Ｐゴシック" pitchFamily="1" charset="-128"/>
                <a:cs typeface="ＭＳ Ｐゴシック" pitchFamily="1" charset="-128"/>
              </a:endParaRPr>
            </a:p>
          </p:txBody>
        </p:sp>
        <p:sp>
          <p:nvSpPr>
            <p:cNvPr id="35434" name="Oval 394"/>
            <p:cNvSpPr>
              <a:spLocks noChangeArrowheads="1"/>
            </p:cNvSpPr>
            <p:nvPr/>
          </p:nvSpPr>
          <p:spPr bwMode="auto">
            <a:xfrm>
              <a:off x="1799" y="3308"/>
              <a:ext cx="7" cy="8"/>
            </a:xfrm>
            <a:prstGeom prst="ellipse">
              <a:avLst/>
            </a:prstGeom>
            <a:noFill/>
            <a:ln w="15875">
              <a:solidFill>
                <a:srgbClr val="FF020C"/>
              </a:solidFill>
              <a:round/>
              <a:headEnd/>
              <a:tailEnd/>
            </a:ln>
          </p:spPr>
          <p:txBody>
            <a:bodyPr/>
            <a:lstStyle/>
            <a:p>
              <a:endParaRPr lang="fr-FR">
                <a:ea typeface="ＭＳ Ｐゴシック" pitchFamily="1" charset="-128"/>
                <a:cs typeface="ＭＳ Ｐゴシック" pitchFamily="1" charset="-128"/>
              </a:endParaRPr>
            </a:p>
          </p:txBody>
        </p:sp>
        <p:sp>
          <p:nvSpPr>
            <p:cNvPr id="35435" name="Oval 395"/>
            <p:cNvSpPr>
              <a:spLocks noChangeArrowheads="1"/>
            </p:cNvSpPr>
            <p:nvPr/>
          </p:nvSpPr>
          <p:spPr bwMode="auto">
            <a:xfrm>
              <a:off x="1801" y="3310"/>
              <a:ext cx="3" cy="4"/>
            </a:xfrm>
            <a:prstGeom prst="ellipse">
              <a:avLst/>
            </a:prstGeom>
            <a:noFill/>
            <a:ln w="15875">
              <a:solidFill>
                <a:srgbClr val="FF000C"/>
              </a:solidFill>
              <a:round/>
              <a:headEnd/>
              <a:tailEnd/>
            </a:ln>
          </p:spPr>
          <p:txBody>
            <a:bodyPr/>
            <a:lstStyle/>
            <a:p>
              <a:endParaRPr lang="fr-FR">
                <a:ea typeface="ＭＳ Ｐゴシック" pitchFamily="1" charset="-128"/>
                <a:cs typeface="ＭＳ Ｐゴシック" pitchFamily="1" charset="-128"/>
              </a:endParaRPr>
            </a:p>
          </p:txBody>
        </p:sp>
      </p:grpSp>
      <p:sp>
        <p:nvSpPr>
          <p:cNvPr id="35119" name="Line 396"/>
          <p:cNvSpPr>
            <a:spLocks noChangeShapeType="1"/>
          </p:cNvSpPr>
          <p:nvPr/>
        </p:nvSpPr>
        <p:spPr bwMode="auto">
          <a:xfrm>
            <a:off x="2287588" y="3538538"/>
            <a:ext cx="127000" cy="1077912"/>
          </a:xfrm>
          <a:prstGeom prst="line">
            <a:avLst/>
          </a:prstGeom>
          <a:noFill/>
          <a:ln w="3175">
            <a:solidFill>
              <a:srgbClr val="000000"/>
            </a:solidFill>
            <a:round/>
            <a:headEnd/>
            <a:tailEnd/>
          </a:ln>
        </p:spPr>
        <p:txBody>
          <a:bodyPr/>
          <a:lstStyle/>
          <a:p>
            <a:endParaRPr lang="en-US"/>
          </a:p>
        </p:txBody>
      </p:sp>
      <p:sp>
        <p:nvSpPr>
          <p:cNvPr id="35120" name="Line 397"/>
          <p:cNvSpPr>
            <a:spLocks noChangeShapeType="1"/>
          </p:cNvSpPr>
          <p:nvPr/>
        </p:nvSpPr>
        <p:spPr bwMode="auto">
          <a:xfrm>
            <a:off x="2298700" y="3549650"/>
            <a:ext cx="257175" cy="903288"/>
          </a:xfrm>
          <a:prstGeom prst="line">
            <a:avLst/>
          </a:prstGeom>
          <a:noFill/>
          <a:ln w="3175">
            <a:solidFill>
              <a:srgbClr val="000000"/>
            </a:solidFill>
            <a:round/>
            <a:headEnd/>
            <a:tailEnd/>
          </a:ln>
        </p:spPr>
        <p:txBody>
          <a:bodyPr/>
          <a:lstStyle/>
          <a:p>
            <a:endParaRPr lang="en-US"/>
          </a:p>
        </p:txBody>
      </p:sp>
      <p:sp>
        <p:nvSpPr>
          <p:cNvPr id="35121" name="Line 398"/>
          <p:cNvSpPr>
            <a:spLocks noChangeShapeType="1"/>
          </p:cNvSpPr>
          <p:nvPr/>
        </p:nvSpPr>
        <p:spPr bwMode="auto">
          <a:xfrm flipH="1">
            <a:off x="2490788" y="3473450"/>
            <a:ext cx="393700" cy="1016000"/>
          </a:xfrm>
          <a:prstGeom prst="line">
            <a:avLst/>
          </a:prstGeom>
          <a:noFill/>
          <a:ln w="3175">
            <a:solidFill>
              <a:srgbClr val="000000"/>
            </a:solidFill>
            <a:round/>
            <a:headEnd/>
            <a:tailEnd/>
          </a:ln>
        </p:spPr>
        <p:txBody>
          <a:bodyPr/>
          <a:lstStyle/>
          <a:p>
            <a:endParaRPr lang="en-US"/>
          </a:p>
        </p:txBody>
      </p:sp>
      <p:sp>
        <p:nvSpPr>
          <p:cNvPr id="35122" name="Line 399"/>
          <p:cNvSpPr>
            <a:spLocks noChangeShapeType="1"/>
          </p:cNvSpPr>
          <p:nvPr/>
        </p:nvSpPr>
        <p:spPr bwMode="auto">
          <a:xfrm flipH="1">
            <a:off x="2668588" y="3473450"/>
            <a:ext cx="215900" cy="1092200"/>
          </a:xfrm>
          <a:prstGeom prst="line">
            <a:avLst/>
          </a:prstGeom>
          <a:noFill/>
          <a:ln w="3175">
            <a:solidFill>
              <a:srgbClr val="000000"/>
            </a:solidFill>
            <a:round/>
            <a:headEnd/>
            <a:tailEnd/>
          </a:ln>
        </p:spPr>
        <p:txBody>
          <a:bodyPr/>
          <a:lstStyle/>
          <a:p>
            <a:endParaRPr lang="en-US"/>
          </a:p>
        </p:txBody>
      </p:sp>
      <p:sp>
        <p:nvSpPr>
          <p:cNvPr id="35123" name="Rectangle 401"/>
          <p:cNvSpPr>
            <a:spLocks noChangeArrowheads="1"/>
          </p:cNvSpPr>
          <p:nvPr/>
        </p:nvSpPr>
        <p:spPr bwMode="auto">
          <a:xfrm>
            <a:off x="1814513" y="1309688"/>
            <a:ext cx="3175" cy="3175"/>
          </a:xfrm>
          <a:prstGeom prst="rect">
            <a:avLst/>
          </a:prstGeom>
          <a:solidFill>
            <a:srgbClr val="8E8E8E"/>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124" name="Oval 402"/>
          <p:cNvSpPr>
            <a:spLocks noChangeArrowheads="1"/>
          </p:cNvSpPr>
          <p:nvPr/>
        </p:nvSpPr>
        <p:spPr bwMode="auto">
          <a:xfrm>
            <a:off x="1817688" y="1477963"/>
            <a:ext cx="317500" cy="204787"/>
          </a:xfrm>
          <a:prstGeom prst="ellipse">
            <a:avLst/>
          </a:prstGeom>
          <a:noFill/>
          <a:ln w="15875">
            <a:solidFill>
              <a:srgbClr val="FFBB00"/>
            </a:solidFill>
            <a:round/>
            <a:headEnd/>
            <a:tailEnd/>
          </a:ln>
        </p:spPr>
        <p:txBody>
          <a:bodyPr/>
          <a:lstStyle/>
          <a:p>
            <a:endParaRPr lang="fr-FR">
              <a:ea typeface="ＭＳ Ｐゴシック" pitchFamily="1" charset="-128"/>
              <a:cs typeface="ＭＳ Ｐゴシック" pitchFamily="1" charset="-128"/>
            </a:endParaRPr>
          </a:p>
        </p:txBody>
      </p:sp>
      <p:sp>
        <p:nvSpPr>
          <p:cNvPr id="35125" name="Oval 403"/>
          <p:cNvSpPr>
            <a:spLocks noChangeArrowheads="1"/>
          </p:cNvSpPr>
          <p:nvPr/>
        </p:nvSpPr>
        <p:spPr bwMode="auto">
          <a:xfrm>
            <a:off x="1820863" y="1477963"/>
            <a:ext cx="311150" cy="204787"/>
          </a:xfrm>
          <a:prstGeom prst="ellipse">
            <a:avLst/>
          </a:prstGeom>
          <a:noFill/>
          <a:ln w="15875">
            <a:solidFill>
              <a:srgbClr val="FFBC05"/>
            </a:solidFill>
            <a:round/>
            <a:headEnd/>
            <a:tailEnd/>
          </a:ln>
        </p:spPr>
        <p:txBody>
          <a:bodyPr/>
          <a:lstStyle/>
          <a:p>
            <a:endParaRPr lang="fr-FR">
              <a:ea typeface="ＭＳ Ｐゴシック" pitchFamily="1" charset="-128"/>
              <a:cs typeface="ＭＳ Ｐゴシック" pitchFamily="1" charset="-128"/>
            </a:endParaRPr>
          </a:p>
        </p:txBody>
      </p:sp>
      <p:sp>
        <p:nvSpPr>
          <p:cNvPr id="35126" name="Oval 404"/>
          <p:cNvSpPr>
            <a:spLocks noChangeArrowheads="1"/>
          </p:cNvSpPr>
          <p:nvPr/>
        </p:nvSpPr>
        <p:spPr bwMode="auto">
          <a:xfrm>
            <a:off x="1824038" y="1481138"/>
            <a:ext cx="304800" cy="198437"/>
          </a:xfrm>
          <a:prstGeom prst="ellipse">
            <a:avLst/>
          </a:prstGeom>
          <a:noFill/>
          <a:ln w="15875">
            <a:solidFill>
              <a:srgbClr val="FFBE0A"/>
            </a:solidFill>
            <a:round/>
            <a:headEnd/>
            <a:tailEnd/>
          </a:ln>
        </p:spPr>
        <p:txBody>
          <a:bodyPr/>
          <a:lstStyle/>
          <a:p>
            <a:endParaRPr lang="fr-FR">
              <a:ea typeface="ＭＳ Ｐゴシック" pitchFamily="1" charset="-128"/>
              <a:cs typeface="ＭＳ Ｐゴシック" pitchFamily="1" charset="-128"/>
            </a:endParaRPr>
          </a:p>
        </p:txBody>
      </p:sp>
      <p:sp>
        <p:nvSpPr>
          <p:cNvPr id="35127" name="Oval 405"/>
          <p:cNvSpPr>
            <a:spLocks noChangeArrowheads="1"/>
          </p:cNvSpPr>
          <p:nvPr/>
        </p:nvSpPr>
        <p:spPr bwMode="auto">
          <a:xfrm>
            <a:off x="1827213" y="1481138"/>
            <a:ext cx="298450" cy="198437"/>
          </a:xfrm>
          <a:prstGeom prst="ellipse">
            <a:avLst/>
          </a:prstGeom>
          <a:noFill/>
          <a:ln w="15875">
            <a:solidFill>
              <a:srgbClr val="FFBF0F"/>
            </a:solidFill>
            <a:round/>
            <a:headEnd/>
            <a:tailEnd/>
          </a:ln>
        </p:spPr>
        <p:txBody>
          <a:bodyPr/>
          <a:lstStyle/>
          <a:p>
            <a:endParaRPr lang="fr-FR">
              <a:ea typeface="ＭＳ Ｐゴシック" pitchFamily="1" charset="-128"/>
              <a:cs typeface="ＭＳ Ｐゴシック" pitchFamily="1" charset="-128"/>
            </a:endParaRPr>
          </a:p>
        </p:txBody>
      </p:sp>
      <p:sp>
        <p:nvSpPr>
          <p:cNvPr id="35128" name="Oval 406"/>
          <p:cNvSpPr>
            <a:spLocks noChangeArrowheads="1"/>
          </p:cNvSpPr>
          <p:nvPr/>
        </p:nvSpPr>
        <p:spPr bwMode="auto">
          <a:xfrm>
            <a:off x="1830388" y="1484313"/>
            <a:ext cx="292100" cy="192087"/>
          </a:xfrm>
          <a:prstGeom prst="ellipse">
            <a:avLst/>
          </a:prstGeom>
          <a:noFill/>
          <a:ln w="15875">
            <a:solidFill>
              <a:srgbClr val="FFC014"/>
            </a:solidFill>
            <a:round/>
            <a:headEnd/>
            <a:tailEnd/>
          </a:ln>
        </p:spPr>
        <p:txBody>
          <a:bodyPr/>
          <a:lstStyle/>
          <a:p>
            <a:endParaRPr lang="fr-FR">
              <a:ea typeface="ＭＳ Ｐゴシック" pitchFamily="1" charset="-128"/>
              <a:cs typeface="ＭＳ Ｐゴシック" pitchFamily="1" charset="-128"/>
            </a:endParaRPr>
          </a:p>
        </p:txBody>
      </p:sp>
      <p:sp>
        <p:nvSpPr>
          <p:cNvPr id="35129" name="Oval 407"/>
          <p:cNvSpPr>
            <a:spLocks noChangeArrowheads="1"/>
          </p:cNvSpPr>
          <p:nvPr/>
        </p:nvSpPr>
        <p:spPr bwMode="auto">
          <a:xfrm>
            <a:off x="1833563" y="1487488"/>
            <a:ext cx="285750" cy="185737"/>
          </a:xfrm>
          <a:prstGeom prst="ellipse">
            <a:avLst/>
          </a:prstGeom>
          <a:noFill/>
          <a:ln w="15875">
            <a:solidFill>
              <a:srgbClr val="FFC219"/>
            </a:solidFill>
            <a:round/>
            <a:headEnd/>
            <a:tailEnd/>
          </a:ln>
        </p:spPr>
        <p:txBody>
          <a:bodyPr/>
          <a:lstStyle/>
          <a:p>
            <a:endParaRPr lang="fr-FR">
              <a:ea typeface="ＭＳ Ｐゴシック" pitchFamily="1" charset="-128"/>
              <a:cs typeface="ＭＳ Ｐゴシック" pitchFamily="1" charset="-128"/>
            </a:endParaRPr>
          </a:p>
        </p:txBody>
      </p:sp>
      <p:sp>
        <p:nvSpPr>
          <p:cNvPr id="35130" name="Oval 408"/>
          <p:cNvSpPr>
            <a:spLocks noChangeArrowheads="1"/>
          </p:cNvSpPr>
          <p:nvPr/>
        </p:nvSpPr>
        <p:spPr bwMode="auto">
          <a:xfrm>
            <a:off x="1836738" y="1487488"/>
            <a:ext cx="279400" cy="185737"/>
          </a:xfrm>
          <a:prstGeom prst="ellipse">
            <a:avLst/>
          </a:prstGeom>
          <a:noFill/>
          <a:ln w="15875">
            <a:solidFill>
              <a:srgbClr val="FFC31E"/>
            </a:solidFill>
            <a:round/>
            <a:headEnd/>
            <a:tailEnd/>
          </a:ln>
        </p:spPr>
        <p:txBody>
          <a:bodyPr/>
          <a:lstStyle/>
          <a:p>
            <a:endParaRPr lang="fr-FR">
              <a:ea typeface="ＭＳ Ｐゴシック" pitchFamily="1" charset="-128"/>
              <a:cs typeface="ＭＳ Ｐゴシック" pitchFamily="1" charset="-128"/>
            </a:endParaRPr>
          </a:p>
        </p:txBody>
      </p:sp>
      <p:sp>
        <p:nvSpPr>
          <p:cNvPr id="35131" name="Oval 409"/>
          <p:cNvSpPr>
            <a:spLocks noChangeArrowheads="1"/>
          </p:cNvSpPr>
          <p:nvPr/>
        </p:nvSpPr>
        <p:spPr bwMode="auto">
          <a:xfrm>
            <a:off x="1838325" y="1490663"/>
            <a:ext cx="274638" cy="179387"/>
          </a:xfrm>
          <a:prstGeom prst="ellipse">
            <a:avLst/>
          </a:prstGeom>
          <a:noFill/>
          <a:ln w="15875">
            <a:solidFill>
              <a:srgbClr val="FFC423"/>
            </a:solidFill>
            <a:round/>
            <a:headEnd/>
            <a:tailEnd/>
          </a:ln>
        </p:spPr>
        <p:txBody>
          <a:bodyPr/>
          <a:lstStyle/>
          <a:p>
            <a:endParaRPr lang="fr-FR">
              <a:ea typeface="ＭＳ Ｐゴシック" pitchFamily="1" charset="-128"/>
              <a:cs typeface="ＭＳ Ｐゴシック" pitchFamily="1" charset="-128"/>
            </a:endParaRPr>
          </a:p>
        </p:txBody>
      </p:sp>
      <p:sp>
        <p:nvSpPr>
          <p:cNvPr id="35132" name="Oval 410"/>
          <p:cNvSpPr>
            <a:spLocks noChangeArrowheads="1"/>
          </p:cNvSpPr>
          <p:nvPr/>
        </p:nvSpPr>
        <p:spPr bwMode="auto">
          <a:xfrm>
            <a:off x="1841500" y="1493838"/>
            <a:ext cx="268288" cy="173037"/>
          </a:xfrm>
          <a:prstGeom prst="ellipse">
            <a:avLst/>
          </a:prstGeom>
          <a:noFill/>
          <a:ln w="15875">
            <a:solidFill>
              <a:srgbClr val="FFC628"/>
            </a:solidFill>
            <a:round/>
            <a:headEnd/>
            <a:tailEnd/>
          </a:ln>
        </p:spPr>
        <p:txBody>
          <a:bodyPr/>
          <a:lstStyle/>
          <a:p>
            <a:endParaRPr lang="fr-FR">
              <a:ea typeface="ＭＳ Ｐゴシック" pitchFamily="1" charset="-128"/>
              <a:cs typeface="ＭＳ Ｐゴシック" pitchFamily="1" charset="-128"/>
            </a:endParaRPr>
          </a:p>
        </p:txBody>
      </p:sp>
      <p:sp>
        <p:nvSpPr>
          <p:cNvPr id="35133" name="Oval 411"/>
          <p:cNvSpPr>
            <a:spLocks noChangeArrowheads="1"/>
          </p:cNvSpPr>
          <p:nvPr/>
        </p:nvSpPr>
        <p:spPr bwMode="auto">
          <a:xfrm>
            <a:off x="1844675" y="1493838"/>
            <a:ext cx="261938" cy="173037"/>
          </a:xfrm>
          <a:prstGeom prst="ellipse">
            <a:avLst/>
          </a:prstGeom>
          <a:noFill/>
          <a:ln w="15875">
            <a:solidFill>
              <a:srgbClr val="FFC72D"/>
            </a:solidFill>
            <a:round/>
            <a:headEnd/>
            <a:tailEnd/>
          </a:ln>
        </p:spPr>
        <p:txBody>
          <a:bodyPr/>
          <a:lstStyle/>
          <a:p>
            <a:endParaRPr lang="fr-FR">
              <a:ea typeface="ＭＳ Ｐゴシック" pitchFamily="1" charset="-128"/>
              <a:cs typeface="ＭＳ Ｐゴシック" pitchFamily="1" charset="-128"/>
            </a:endParaRPr>
          </a:p>
        </p:txBody>
      </p:sp>
      <p:sp>
        <p:nvSpPr>
          <p:cNvPr id="35134" name="Oval 412"/>
          <p:cNvSpPr>
            <a:spLocks noChangeArrowheads="1"/>
          </p:cNvSpPr>
          <p:nvPr/>
        </p:nvSpPr>
        <p:spPr bwMode="auto">
          <a:xfrm>
            <a:off x="1847850" y="1497013"/>
            <a:ext cx="257175" cy="166687"/>
          </a:xfrm>
          <a:prstGeom prst="ellipse">
            <a:avLst/>
          </a:prstGeom>
          <a:noFill/>
          <a:ln w="15875">
            <a:solidFill>
              <a:srgbClr val="FFC832"/>
            </a:solidFill>
            <a:round/>
            <a:headEnd/>
            <a:tailEnd/>
          </a:ln>
        </p:spPr>
        <p:txBody>
          <a:bodyPr/>
          <a:lstStyle/>
          <a:p>
            <a:endParaRPr lang="fr-FR">
              <a:ea typeface="ＭＳ Ｐゴシック" pitchFamily="1" charset="-128"/>
              <a:cs typeface="ＭＳ Ｐゴシック" pitchFamily="1" charset="-128"/>
            </a:endParaRPr>
          </a:p>
        </p:txBody>
      </p:sp>
      <p:sp>
        <p:nvSpPr>
          <p:cNvPr id="35135" name="Oval 413"/>
          <p:cNvSpPr>
            <a:spLocks noChangeArrowheads="1"/>
          </p:cNvSpPr>
          <p:nvPr/>
        </p:nvSpPr>
        <p:spPr bwMode="auto">
          <a:xfrm>
            <a:off x="1851025" y="1497013"/>
            <a:ext cx="250825" cy="163512"/>
          </a:xfrm>
          <a:prstGeom prst="ellipse">
            <a:avLst/>
          </a:prstGeom>
          <a:noFill/>
          <a:ln w="15875">
            <a:solidFill>
              <a:srgbClr val="FFCA37"/>
            </a:solidFill>
            <a:round/>
            <a:headEnd/>
            <a:tailEnd/>
          </a:ln>
        </p:spPr>
        <p:txBody>
          <a:bodyPr/>
          <a:lstStyle/>
          <a:p>
            <a:endParaRPr lang="fr-FR">
              <a:ea typeface="ＭＳ Ｐゴシック" pitchFamily="1" charset="-128"/>
              <a:cs typeface="ＭＳ Ｐゴシック" pitchFamily="1" charset="-128"/>
            </a:endParaRPr>
          </a:p>
        </p:txBody>
      </p:sp>
      <p:sp>
        <p:nvSpPr>
          <p:cNvPr id="35136" name="Oval 414"/>
          <p:cNvSpPr>
            <a:spLocks noChangeArrowheads="1"/>
          </p:cNvSpPr>
          <p:nvPr/>
        </p:nvSpPr>
        <p:spPr bwMode="auto">
          <a:xfrm>
            <a:off x="1854200" y="1498600"/>
            <a:ext cx="244475" cy="161925"/>
          </a:xfrm>
          <a:prstGeom prst="ellipse">
            <a:avLst/>
          </a:prstGeom>
          <a:noFill/>
          <a:ln w="15875">
            <a:solidFill>
              <a:srgbClr val="FFCB3C"/>
            </a:solidFill>
            <a:round/>
            <a:headEnd/>
            <a:tailEnd/>
          </a:ln>
        </p:spPr>
        <p:txBody>
          <a:bodyPr/>
          <a:lstStyle/>
          <a:p>
            <a:endParaRPr lang="fr-FR">
              <a:ea typeface="ＭＳ Ｐゴシック" pitchFamily="1" charset="-128"/>
              <a:cs typeface="ＭＳ Ｐゴシック" pitchFamily="1" charset="-128"/>
            </a:endParaRPr>
          </a:p>
        </p:txBody>
      </p:sp>
      <p:sp>
        <p:nvSpPr>
          <p:cNvPr id="35137" name="Oval 415"/>
          <p:cNvSpPr>
            <a:spLocks noChangeArrowheads="1"/>
          </p:cNvSpPr>
          <p:nvPr/>
        </p:nvSpPr>
        <p:spPr bwMode="auto">
          <a:xfrm>
            <a:off x="1857375" y="1501775"/>
            <a:ext cx="238125" cy="155575"/>
          </a:xfrm>
          <a:prstGeom prst="ellipse">
            <a:avLst/>
          </a:prstGeom>
          <a:noFill/>
          <a:ln w="15875">
            <a:solidFill>
              <a:srgbClr val="FFCC41"/>
            </a:solidFill>
            <a:round/>
            <a:headEnd/>
            <a:tailEnd/>
          </a:ln>
        </p:spPr>
        <p:txBody>
          <a:bodyPr/>
          <a:lstStyle/>
          <a:p>
            <a:endParaRPr lang="fr-FR">
              <a:ea typeface="ＭＳ Ｐゴシック" pitchFamily="1" charset="-128"/>
              <a:cs typeface="ＭＳ Ｐゴシック" pitchFamily="1" charset="-128"/>
            </a:endParaRPr>
          </a:p>
        </p:txBody>
      </p:sp>
      <p:sp>
        <p:nvSpPr>
          <p:cNvPr id="35138" name="Oval 416"/>
          <p:cNvSpPr>
            <a:spLocks noChangeArrowheads="1"/>
          </p:cNvSpPr>
          <p:nvPr/>
        </p:nvSpPr>
        <p:spPr bwMode="auto">
          <a:xfrm>
            <a:off x="1860550" y="1501775"/>
            <a:ext cx="231775" cy="152400"/>
          </a:xfrm>
          <a:prstGeom prst="ellipse">
            <a:avLst/>
          </a:prstGeom>
          <a:noFill/>
          <a:ln w="15875">
            <a:solidFill>
              <a:srgbClr val="FFCE46"/>
            </a:solidFill>
            <a:round/>
            <a:headEnd/>
            <a:tailEnd/>
          </a:ln>
        </p:spPr>
        <p:txBody>
          <a:bodyPr/>
          <a:lstStyle/>
          <a:p>
            <a:endParaRPr lang="fr-FR">
              <a:ea typeface="ＭＳ Ｐゴシック" pitchFamily="1" charset="-128"/>
              <a:cs typeface="ＭＳ Ｐゴシック" pitchFamily="1" charset="-128"/>
            </a:endParaRPr>
          </a:p>
        </p:txBody>
      </p:sp>
      <p:sp>
        <p:nvSpPr>
          <p:cNvPr id="35139" name="Oval 417"/>
          <p:cNvSpPr>
            <a:spLocks noChangeArrowheads="1"/>
          </p:cNvSpPr>
          <p:nvPr/>
        </p:nvSpPr>
        <p:spPr bwMode="auto">
          <a:xfrm>
            <a:off x="1863725" y="1504950"/>
            <a:ext cx="225425" cy="149225"/>
          </a:xfrm>
          <a:prstGeom prst="ellipse">
            <a:avLst/>
          </a:prstGeom>
          <a:noFill/>
          <a:ln w="15875">
            <a:solidFill>
              <a:srgbClr val="FFCF4B"/>
            </a:solidFill>
            <a:round/>
            <a:headEnd/>
            <a:tailEnd/>
          </a:ln>
        </p:spPr>
        <p:txBody>
          <a:bodyPr/>
          <a:lstStyle/>
          <a:p>
            <a:endParaRPr lang="fr-FR">
              <a:ea typeface="ＭＳ Ｐゴシック" pitchFamily="1" charset="-128"/>
              <a:cs typeface="ＭＳ Ｐゴシック" pitchFamily="1" charset="-128"/>
            </a:endParaRPr>
          </a:p>
        </p:txBody>
      </p:sp>
      <p:sp>
        <p:nvSpPr>
          <p:cNvPr id="35140" name="Oval 418"/>
          <p:cNvSpPr>
            <a:spLocks noChangeArrowheads="1"/>
          </p:cNvSpPr>
          <p:nvPr/>
        </p:nvSpPr>
        <p:spPr bwMode="auto">
          <a:xfrm>
            <a:off x="1866900" y="1508125"/>
            <a:ext cx="219075" cy="142875"/>
          </a:xfrm>
          <a:prstGeom prst="ellipse">
            <a:avLst/>
          </a:prstGeom>
          <a:noFill/>
          <a:ln w="15875">
            <a:solidFill>
              <a:srgbClr val="FFD050"/>
            </a:solidFill>
            <a:round/>
            <a:headEnd/>
            <a:tailEnd/>
          </a:ln>
        </p:spPr>
        <p:txBody>
          <a:bodyPr/>
          <a:lstStyle/>
          <a:p>
            <a:endParaRPr lang="fr-FR">
              <a:ea typeface="ＭＳ Ｐゴシック" pitchFamily="1" charset="-128"/>
              <a:cs typeface="ＭＳ Ｐゴシック" pitchFamily="1" charset="-128"/>
            </a:endParaRPr>
          </a:p>
        </p:txBody>
      </p:sp>
      <p:sp>
        <p:nvSpPr>
          <p:cNvPr id="35141" name="Oval 419"/>
          <p:cNvSpPr>
            <a:spLocks noChangeArrowheads="1"/>
          </p:cNvSpPr>
          <p:nvPr/>
        </p:nvSpPr>
        <p:spPr bwMode="auto">
          <a:xfrm>
            <a:off x="1870075" y="1508125"/>
            <a:ext cx="212725" cy="141288"/>
          </a:xfrm>
          <a:prstGeom prst="ellipse">
            <a:avLst/>
          </a:prstGeom>
          <a:noFill/>
          <a:ln w="15875">
            <a:solidFill>
              <a:srgbClr val="FFD255"/>
            </a:solidFill>
            <a:round/>
            <a:headEnd/>
            <a:tailEnd/>
          </a:ln>
        </p:spPr>
        <p:txBody>
          <a:bodyPr/>
          <a:lstStyle/>
          <a:p>
            <a:endParaRPr lang="fr-FR">
              <a:ea typeface="ＭＳ Ｐゴシック" pitchFamily="1" charset="-128"/>
              <a:cs typeface="ＭＳ Ｐゴシック" pitchFamily="1" charset="-128"/>
            </a:endParaRPr>
          </a:p>
        </p:txBody>
      </p:sp>
      <p:sp>
        <p:nvSpPr>
          <p:cNvPr id="35142" name="Oval 420"/>
          <p:cNvSpPr>
            <a:spLocks noChangeArrowheads="1"/>
          </p:cNvSpPr>
          <p:nvPr/>
        </p:nvSpPr>
        <p:spPr bwMode="auto">
          <a:xfrm>
            <a:off x="1873250" y="1511300"/>
            <a:ext cx="206375" cy="138113"/>
          </a:xfrm>
          <a:prstGeom prst="ellipse">
            <a:avLst/>
          </a:prstGeom>
          <a:noFill/>
          <a:ln w="15875">
            <a:solidFill>
              <a:srgbClr val="FFD35A"/>
            </a:solidFill>
            <a:round/>
            <a:headEnd/>
            <a:tailEnd/>
          </a:ln>
        </p:spPr>
        <p:txBody>
          <a:bodyPr/>
          <a:lstStyle/>
          <a:p>
            <a:endParaRPr lang="fr-FR">
              <a:ea typeface="ＭＳ Ｐゴシック" pitchFamily="1" charset="-128"/>
              <a:cs typeface="ＭＳ Ｐゴシック" pitchFamily="1" charset="-128"/>
            </a:endParaRPr>
          </a:p>
        </p:txBody>
      </p:sp>
      <p:sp>
        <p:nvSpPr>
          <p:cNvPr id="35143" name="Oval 421"/>
          <p:cNvSpPr>
            <a:spLocks noChangeArrowheads="1"/>
          </p:cNvSpPr>
          <p:nvPr/>
        </p:nvSpPr>
        <p:spPr bwMode="auto">
          <a:xfrm>
            <a:off x="1876425" y="1514475"/>
            <a:ext cx="200025" cy="131763"/>
          </a:xfrm>
          <a:prstGeom prst="ellipse">
            <a:avLst/>
          </a:prstGeom>
          <a:noFill/>
          <a:ln w="15875">
            <a:solidFill>
              <a:srgbClr val="FFD55F"/>
            </a:solidFill>
            <a:round/>
            <a:headEnd/>
            <a:tailEnd/>
          </a:ln>
        </p:spPr>
        <p:txBody>
          <a:bodyPr/>
          <a:lstStyle/>
          <a:p>
            <a:endParaRPr lang="fr-FR">
              <a:ea typeface="ＭＳ Ｐゴシック" pitchFamily="1" charset="-128"/>
              <a:cs typeface="ＭＳ Ｐゴシック" pitchFamily="1" charset="-128"/>
            </a:endParaRPr>
          </a:p>
        </p:txBody>
      </p:sp>
      <p:sp>
        <p:nvSpPr>
          <p:cNvPr id="35144" name="Oval 422"/>
          <p:cNvSpPr>
            <a:spLocks noChangeArrowheads="1"/>
          </p:cNvSpPr>
          <p:nvPr/>
        </p:nvSpPr>
        <p:spPr bwMode="auto">
          <a:xfrm>
            <a:off x="1878013" y="1514475"/>
            <a:ext cx="195262" cy="128588"/>
          </a:xfrm>
          <a:prstGeom prst="ellipse">
            <a:avLst/>
          </a:prstGeom>
          <a:noFill/>
          <a:ln w="15875">
            <a:solidFill>
              <a:srgbClr val="FFD664"/>
            </a:solidFill>
            <a:round/>
            <a:headEnd/>
            <a:tailEnd/>
          </a:ln>
        </p:spPr>
        <p:txBody>
          <a:bodyPr/>
          <a:lstStyle/>
          <a:p>
            <a:endParaRPr lang="fr-FR">
              <a:ea typeface="ＭＳ Ｐゴシック" pitchFamily="1" charset="-128"/>
              <a:cs typeface="ＭＳ Ｐゴシック" pitchFamily="1" charset="-128"/>
            </a:endParaRPr>
          </a:p>
        </p:txBody>
      </p:sp>
      <p:sp>
        <p:nvSpPr>
          <p:cNvPr id="35145" name="Oval 423"/>
          <p:cNvSpPr>
            <a:spLocks noChangeArrowheads="1"/>
          </p:cNvSpPr>
          <p:nvPr/>
        </p:nvSpPr>
        <p:spPr bwMode="auto">
          <a:xfrm>
            <a:off x="1881188" y="1517650"/>
            <a:ext cx="188912" cy="125413"/>
          </a:xfrm>
          <a:prstGeom prst="ellipse">
            <a:avLst/>
          </a:prstGeom>
          <a:noFill/>
          <a:ln w="15875">
            <a:solidFill>
              <a:srgbClr val="FFD769"/>
            </a:solidFill>
            <a:round/>
            <a:headEnd/>
            <a:tailEnd/>
          </a:ln>
        </p:spPr>
        <p:txBody>
          <a:bodyPr/>
          <a:lstStyle/>
          <a:p>
            <a:endParaRPr lang="fr-FR">
              <a:ea typeface="ＭＳ Ｐゴシック" pitchFamily="1" charset="-128"/>
              <a:cs typeface="ＭＳ Ｐゴシック" pitchFamily="1" charset="-128"/>
            </a:endParaRPr>
          </a:p>
        </p:txBody>
      </p:sp>
      <p:sp>
        <p:nvSpPr>
          <p:cNvPr id="35146" name="Oval 424"/>
          <p:cNvSpPr>
            <a:spLocks noChangeArrowheads="1"/>
          </p:cNvSpPr>
          <p:nvPr/>
        </p:nvSpPr>
        <p:spPr bwMode="auto">
          <a:xfrm>
            <a:off x="1884363" y="1517650"/>
            <a:ext cx="182562" cy="122238"/>
          </a:xfrm>
          <a:prstGeom prst="ellipse">
            <a:avLst/>
          </a:prstGeom>
          <a:noFill/>
          <a:ln w="15875">
            <a:solidFill>
              <a:srgbClr val="FFD96E"/>
            </a:solidFill>
            <a:round/>
            <a:headEnd/>
            <a:tailEnd/>
          </a:ln>
        </p:spPr>
        <p:txBody>
          <a:bodyPr/>
          <a:lstStyle/>
          <a:p>
            <a:endParaRPr lang="fr-FR">
              <a:ea typeface="ＭＳ Ｐゴシック" pitchFamily="1" charset="-128"/>
              <a:cs typeface="ＭＳ Ｐゴシック" pitchFamily="1" charset="-128"/>
            </a:endParaRPr>
          </a:p>
        </p:txBody>
      </p:sp>
      <p:sp>
        <p:nvSpPr>
          <p:cNvPr id="35147" name="Oval 425"/>
          <p:cNvSpPr>
            <a:spLocks noChangeArrowheads="1"/>
          </p:cNvSpPr>
          <p:nvPr/>
        </p:nvSpPr>
        <p:spPr bwMode="auto">
          <a:xfrm>
            <a:off x="1887538" y="1520825"/>
            <a:ext cx="177800" cy="115888"/>
          </a:xfrm>
          <a:prstGeom prst="ellipse">
            <a:avLst/>
          </a:prstGeom>
          <a:noFill/>
          <a:ln w="15875">
            <a:solidFill>
              <a:srgbClr val="FFDA73"/>
            </a:solidFill>
            <a:round/>
            <a:headEnd/>
            <a:tailEnd/>
          </a:ln>
        </p:spPr>
        <p:txBody>
          <a:bodyPr/>
          <a:lstStyle/>
          <a:p>
            <a:endParaRPr lang="fr-FR">
              <a:ea typeface="ＭＳ Ｐゴシック" pitchFamily="1" charset="-128"/>
              <a:cs typeface="ＭＳ Ｐゴシック" pitchFamily="1" charset="-128"/>
            </a:endParaRPr>
          </a:p>
        </p:txBody>
      </p:sp>
      <p:sp>
        <p:nvSpPr>
          <p:cNvPr id="35148" name="Oval 426"/>
          <p:cNvSpPr>
            <a:spLocks noChangeArrowheads="1"/>
          </p:cNvSpPr>
          <p:nvPr/>
        </p:nvSpPr>
        <p:spPr bwMode="auto">
          <a:xfrm>
            <a:off x="1890713" y="1524000"/>
            <a:ext cx="171450" cy="112713"/>
          </a:xfrm>
          <a:prstGeom prst="ellipse">
            <a:avLst/>
          </a:prstGeom>
          <a:noFill/>
          <a:ln w="15875">
            <a:solidFill>
              <a:srgbClr val="FFDB78"/>
            </a:solidFill>
            <a:round/>
            <a:headEnd/>
            <a:tailEnd/>
          </a:ln>
        </p:spPr>
        <p:txBody>
          <a:bodyPr/>
          <a:lstStyle/>
          <a:p>
            <a:endParaRPr lang="fr-FR">
              <a:ea typeface="ＭＳ Ｐゴシック" pitchFamily="1" charset="-128"/>
              <a:cs typeface="ＭＳ Ｐゴシック" pitchFamily="1" charset="-128"/>
            </a:endParaRPr>
          </a:p>
        </p:txBody>
      </p:sp>
      <p:sp>
        <p:nvSpPr>
          <p:cNvPr id="35149" name="Oval 427"/>
          <p:cNvSpPr>
            <a:spLocks noChangeArrowheads="1"/>
          </p:cNvSpPr>
          <p:nvPr/>
        </p:nvSpPr>
        <p:spPr bwMode="auto">
          <a:xfrm>
            <a:off x="1893888" y="1524000"/>
            <a:ext cx="165100" cy="109538"/>
          </a:xfrm>
          <a:prstGeom prst="ellipse">
            <a:avLst/>
          </a:prstGeom>
          <a:noFill/>
          <a:ln w="15875">
            <a:solidFill>
              <a:srgbClr val="FFDD7D"/>
            </a:solidFill>
            <a:round/>
            <a:headEnd/>
            <a:tailEnd/>
          </a:ln>
        </p:spPr>
        <p:txBody>
          <a:bodyPr/>
          <a:lstStyle/>
          <a:p>
            <a:endParaRPr lang="fr-FR">
              <a:ea typeface="ＭＳ Ｐゴシック" pitchFamily="1" charset="-128"/>
              <a:cs typeface="ＭＳ Ｐゴシック" pitchFamily="1" charset="-128"/>
            </a:endParaRPr>
          </a:p>
        </p:txBody>
      </p:sp>
      <p:sp>
        <p:nvSpPr>
          <p:cNvPr id="35150" name="Oval 428"/>
          <p:cNvSpPr>
            <a:spLocks noChangeArrowheads="1"/>
          </p:cNvSpPr>
          <p:nvPr/>
        </p:nvSpPr>
        <p:spPr bwMode="auto">
          <a:xfrm>
            <a:off x="1897063" y="1527175"/>
            <a:ext cx="158750" cy="103188"/>
          </a:xfrm>
          <a:prstGeom prst="ellipse">
            <a:avLst/>
          </a:prstGeom>
          <a:noFill/>
          <a:ln w="15875">
            <a:solidFill>
              <a:srgbClr val="FFDE82"/>
            </a:solidFill>
            <a:round/>
            <a:headEnd/>
            <a:tailEnd/>
          </a:ln>
        </p:spPr>
        <p:txBody>
          <a:bodyPr/>
          <a:lstStyle/>
          <a:p>
            <a:endParaRPr lang="fr-FR">
              <a:ea typeface="ＭＳ Ｐゴシック" pitchFamily="1" charset="-128"/>
              <a:cs typeface="ＭＳ Ｐゴシック" pitchFamily="1" charset="-128"/>
            </a:endParaRPr>
          </a:p>
        </p:txBody>
      </p:sp>
      <p:sp>
        <p:nvSpPr>
          <p:cNvPr id="35151" name="Oval 429"/>
          <p:cNvSpPr>
            <a:spLocks noChangeArrowheads="1"/>
          </p:cNvSpPr>
          <p:nvPr/>
        </p:nvSpPr>
        <p:spPr bwMode="auto">
          <a:xfrm>
            <a:off x="1900238" y="1530350"/>
            <a:ext cx="152400" cy="100013"/>
          </a:xfrm>
          <a:prstGeom prst="ellipse">
            <a:avLst/>
          </a:prstGeom>
          <a:noFill/>
          <a:ln w="15875">
            <a:solidFill>
              <a:srgbClr val="FFDF87"/>
            </a:solidFill>
            <a:round/>
            <a:headEnd/>
            <a:tailEnd/>
          </a:ln>
        </p:spPr>
        <p:txBody>
          <a:bodyPr/>
          <a:lstStyle/>
          <a:p>
            <a:endParaRPr lang="fr-FR">
              <a:ea typeface="ＭＳ Ｐゴシック" pitchFamily="1" charset="-128"/>
              <a:cs typeface="ＭＳ Ｐゴシック" pitchFamily="1" charset="-128"/>
            </a:endParaRPr>
          </a:p>
        </p:txBody>
      </p:sp>
      <p:sp>
        <p:nvSpPr>
          <p:cNvPr id="35152" name="Oval 430"/>
          <p:cNvSpPr>
            <a:spLocks noChangeArrowheads="1"/>
          </p:cNvSpPr>
          <p:nvPr/>
        </p:nvSpPr>
        <p:spPr bwMode="auto">
          <a:xfrm>
            <a:off x="1903413" y="1530350"/>
            <a:ext cx="146050" cy="96838"/>
          </a:xfrm>
          <a:prstGeom prst="ellipse">
            <a:avLst/>
          </a:prstGeom>
          <a:noFill/>
          <a:ln w="15875">
            <a:solidFill>
              <a:srgbClr val="FFE18C"/>
            </a:solidFill>
            <a:round/>
            <a:headEnd/>
            <a:tailEnd/>
          </a:ln>
        </p:spPr>
        <p:txBody>
          <a:bodyPr/>
          <a:lstStyle/>
          <a:p>
            <a:endParaRPr lang="fr-FR">
              <a:ea typeface="ＭＳ Ｐゴシック" pitchFamily="1" charset="-128"/>
              <a:cs typeface="ＭＳ Ｐゴシック" pitchFamily="1" charset="-128"/>
            </a:endParaRPr>
          </a:p>
        </p:txBody>
      </p:sp>
      <p:sp>
        <p:nvSpPr>
          <p:cNvPr id="35153" name="Oval 431"/>
          <p:cNvSpPr>
            <a:spLocks noChangeArrowheads="1"/>
          </p:cNvSpPr>
          <p:nvPr/>
        </p:nvSpPr>
        <p:spPr bwMode="auto">
          <a:xfrm>
            <a:off x="1906588" y="1533525"/>
            <a:ext cx="139700" cy="93663"/>
          </a:xfrm>
          <a:prstGeom prst="ellipse">
            <a:avLst/>
          </a:prstGeom>
          <a:noFill/>
          <a:ln w="15875">
            <a:solidFill>
              <a:srgbClr val="FFE291"/>
            </a:solidFill>
            <a:round/>
            <a:headEnd/>
            <a:tailEnd/>
          </a:ln>
        </p:spPr>
        <p:txBody>
          <a:bodyPr/>
          <a:lstStyle/>
          <a:p>
            <a:endParaRPr lang="fr-FR">
              <a:ea typeface="ＭＳ Ｐゴシック" pitchFamily="1" charset="-128"/>
              <a:cs typeface="ＭＳ Ｐゴシック" pitchFamily="1" charset="-128"/>
            </a:endParaRPr>
          </a:p>
        </p:txBody>
      </p:sp>
      <p:sp>
        <p:nvSpPr>
          <p:cNvPr id="35154" name="Oval 432"/>
          <p:cNvSpPr>
            <a:spLocks noChangeArrowheads="1"/>
          </p:cNvSpPr>
          <p:nvPr/>
        </p:nvSpPr>
        <p:spPr bwMode="auto">
          <a:xfrm>
            <a:off x="1909763" y="1536700"/>
            <a:ext cx="133350" cy="87313"/>
          </a:xfrm>
          <a:prstGeom prst="ellipse">
            <a:avLst/>
          </a:prstGeom>
          <a:noFill/>
          <a:ln w="15875">
            <a:solidFill>
              <a:srgbClr val="FFE396"/>
            </a:solidFill>
            <a:round/>
            <a:headEnd/>
            <a:tailEnd/>
          </a:ln>
        </p:spPr>
        <p:txBody>
          <a:bodyPr/>
          <a:lstStyle/>
          <a:p>
            <a:endParaRPr lang="fr-FR">
              <a:ea typeface="ＭＳ Ｐゴシック" pitchFamily="1" charset="-128"/>
              <a:cs typeface="ＭＳ Ｐゴシック" pitchFamily="1" charset="-128"/>
            </a:endParaRPr>
          </a:p>
        </p:txBody>
      </p:sp>
      <p:sp>
        <p:nvSpPr>
          <p:cNvPr id="35155" name="Oval 433"/>
          <p:cNvSpPr>
            <a:spLocks noChangeArrowheads="1"/>
          </p:cNvSpPr>
          <p:nvPr/>
        </p:nvSpPr>
        <p:spPr bwMode="auto">
          <a:xfrm>
            <a:off x="1912938" y="1536700"/>
            <a:ext cx="127000" cy="84138"/>
          </a:xfrm>
          <a:prstGeom prst="ellipse">
            <a:avLst/>
          </a:prstGeom>
          <a:noFill/>
          <a:ln w="15875">
            <a:solidFill>
              <a:srgbClr val="FFE59B"/>
            </a:solidFill>
            <a:round/>
            <a:headEnd/>
            <a:tailEnd/>
          </a:ln>
        </p:spPr>
        <p:txBody>
          <a:bodyPr/>
          <a:lstStyle/>
          <a:p>
            <a:endParaRPr lang="fr-FR">
              <a:ea typeface="ＭＳ Ｐゴシック" pitchFamily="1" charset="-128"/>
              <a:cs typeface="ＭＳ Ｐゴシック" pitchFamily="1" charset="-128"/>
            </a:endParaRPr>
          </a:p>
        </p:txBody>
      </p:sp>
      <p:sp>
        <p:nvSpPr>
          <p:cNvPr id="35156" name="Oval 434"/>
          <p:cNvSpPr>
            <a:spLocks noChangeArrowheads="1"/>
          </p:cNvSpPr>
          <p:nvPr/>
        </p:nvSpPr>
        <p:spPr bwMode="auto">
          <a:xfrm>
            <a:off x="1914525" y="1538288"/>
            <a:ext cx="122238" cy="82550"/>
          </a:xfrm>
          <a:prstGeom prst="ellipse">
            <a:avLst/>
          </a:prstGeom>
          <a:noFill/>
          <a:ln w="15875">
            <a:solidFill>
              <a:srgbClr val="FFE6A0"/>
            </a:solidFill>
            <a:round/>
            <a:headEnd/>
            <a:tailEnd/>
          </a:ln>
        </p:spPr>
        <p:txBody>
          <a:bodyPr/>
          <a:lstStyle/>
          <a:p>
            <a:endParaRPr lang="fr-FR">
              <a:ea typeface="ＭＳ Ｐゴシック" pitchFamily="1" charset="-128"/>
              <a:cs typeface="ＭＳ Ｐゴシック" pitchFamily="1" charset="-128"/>
            </a:endParaRPr>
          </a:p>
        </p:txBody>
      </p:sp>
      <p:sp>
        <p:nvSpPr>
          <p:cNvPr id="35157" name="Oval 435"/>
          <p:cNvSpPr>
            <a:spLocks noChangeArrowheads="1"/>
          </p:cNvSpPr>
          <p:nvPr/>
        </p:nvSpPr>
        <p:spPr bwMode="auto">
          <a:xfrm>
            <a:off x="1917700" y="1538288"/>
            <a:ext cx="115888" cy="79375"/>
          </a:xfrm>
          <a:prstGeom prst="ellipse">
            <a:avLst/>
          </a:prstGeom>
          <a:noFill/>
          <a:ln w="15875">
            <a:solidFill>
              <a:srgbClr val="FFE7A5"/>
            </a:solidFill>
            <a:round/>
            <a:headEnd/>
            <a:tailEnd/>
          </a:ln>
        </p:spPr>
        <p:txBody>
          <a:bodyPr/>
          <a:lstStyle/>
          <a:p>
            <a:endParaRPr lang="fr-FR">
              <a:ea typeface="ＭＳ Ｐゴシック" pitchFamily="1" charset="-128"/>
              <a:cs typeface="ＭＳ Ｐゴシック" pitchFamily="1" charset="-128"/>
            </a:endParaRPr>
          </a:p>
        </p:txBody>
      </p:sp>
      <p:sp>
        <p:nvSpPr>
          <p:cNvPr id="35158" name="Oval 436"/>
          <p:cNvSpPr>
            <a:spLocks noChangeArrowheads="1"/>
          </p:cNvSpPr>
          <p:nvPr/>
        </p:nvSpPr>
        <p:spPr bwMode="auto">
          <a:xfrm>
            <a:off x="1920875" y="1541463"/>
            <a:ext cx="109538" cy="73025"/>
          </a:xfrm>
          <a:prstGeom prst="ellipse">
            <a:avLst/>
          </a:prstGeom>
          <a:noFill/>
          <a:ln w="15875">
            <a:solidFill>
              <a:srgbClr val="FFE9AA"/>
            </a:solidFill>
            <a:round/>
            <a:headEnd/>
            <a:tailEnd/>
          </a:ln>
        </p:spPr>
        <p:txBody>
          <a:bodyPr/>
          <a:lstStyle/>
          <a:p>
            <a:endParaRPr lang="fr-FR">
              <a:ea typeface="ＭＳ Ｐゴシック" pitchFamily="1" charset="-128"/>
              <a:cs typeface="ＭＳ Ｐゴシック" pitchFamily="1" charset="-128"/>
            </a:endParaRPr>
          </a:p>
        </p:txBody>
      </p:sp>
      <p:sp>
        <p:nvSpPr>
          <p:cNvPr id="35159" name="Oval 437"/>
          <p:cNvSpPr>
            <a:spLocks noChangeArrowheads="1"/>
          </p:cNvSpPr>
          <p:nvPr/>
        </p:nvSpPr>
        <p:spPr bwMode="auto">
          <a:xfrm>
            <a:off x="1924050" y="1544638"/>
            <a:ext cx="104775" cy="69850"/>
          </a:xfrm>
          <a:prstGeom prst="ellipse">
            <a:avLst/>
          </a:prstGeom>
          <a:noFill/>
          <a:ln w="15875">
            <a:solidFill>
              <a:srgbClr val="FFEAAF"/>
            </a:solidFill>
            <a:round/>
            <a:headEnd/>
            <a:tailEnd/>
          </a:ln>
        </p:spPr>
        <p:txBody>
          <a:bodyPr/>
          <a:lstStyle/>
          <a:p>
            <a:endParaRPr lang="fr-FR">
              <a:ea typeface="ＭＳ Ｐゴシック" pitchFamily="1" charset="-128"/>
              <a:cs typeface="ＭＳ Ｐゴシック" pitchFamily="1" charset="-128"/>
            </a:endParaRPr>
          </a:p>
        </p:txBody>
      </p:sp>
      <p:sp>
        <p:nvSpPr>
          <p:cNvPr id="35160" name="Oval 438"/>
          <p:cNvSpPr>
            <a:spLocks noChangeArrowheads="1"/>
          </p:cNvSpPr>
          <p:nvPr/>
        </p:nvSpPr>
        <p:spPr bwMode="auto">
          <a:xfrm>
            <a:off x="1927225" y="1544638"/>
            <a:ext cx="98425" cy="68262"/>
          </a:xfrm>
          <a:prstGeom prst="ellipse">
            <a:avLst/>
          </a:prstGeom>
          <a:noFill/>
          <a:ln w="15875">
            <a:solidFill>
              <a:srgbClr val="FFEBB4"/>
            </a:solidFill>
            <a:round/>
            <a:headEnd/>
            <a:tailEnd/>
          </a:ln>
        </p:spPr>
        <p:txBody>
          <a:bodyPr/>
          <a:lstStyle/>
          <a:p>
            <a:endParaRPr lang="fr-FR">
              <a:ea typeface="ＭＳ Ｐゴシック" pitchFamily="1" charset="-128"/>
              <a:cs typeface="ＭＳ Ｐゴシック" pitchFamily="1" charset="-128"/>
            </a:endParaRPr>
          </a:p>
        </p:txBody>
      </p:sp>
      <p:sp>
        <p:nvSpPr>
          <p:cNvPr id="35161" name="Oval 439"/>
          <p:cNvSpPr>
            <a:spLocks noChangeArrowheads="1"/>
          </p:cNvSpPr>
          <p:nvPr/>
        </p:nvSpPr>
        <p:spPr bwMode="auto">
          <a:xfrm>
            <a:off x="1930400" y="1547813"/>
            <a:ext cx="92075" cy="61912"/>
          </a:xfrm>
          <a:prstGeom prst="ellipse">
            <a:avLst/>
          </a:prstGeom>
          <a:noFill/>
          <a:ln w="15875">
            <a:solidFill>
              <a:srgbClr val="FFEDB9"/>
            </a:solidFill>
            <a:round/>
            <a:headEnd/>
            <a:tailEnd/>
          </a:ln>
        </p:spPr>
        <p:txBody>
          <a:bodyPr/>
          <a:lstStyle/>
          <a:p>
            <a:endParaRPr lang="fr-FR">
              <a:ea typeface="ＭＳ Ｐゴシック" pitchFamily="1" charset="-128"/>
              <a:cs typeface="ＭＳ Ｐゴシック" pitchFamily="1" charset="-128"/>
            </a:endParaRPr>
          </a:p>
        </p:txBody>
      </p:sp>
      <p:sp>
        <p:nvSpPr>
          <p:cNvPr id="35162" name="Oval 440"/>
          <p:cNvSpPr>
            <a:spLocks noChangeArrowheads="1"/>
          </p:cNvSpPr>
          <p:nvPr/>
        </p:nvSpPr>
        <p:spPr bwMode="auto">
          <a:xfrm>
            <a:off x="1933575" y="1550988"/>
            <a:ext cx="85725" cy="58737"/>
          </a:xfrm>
          <a:prstGeom prst="ellipse">
            <a:avLst/>
          </a:prstGeom>
          <a:noFill/>
          <a:ln w="15875">
            <a:solidFill>
              <a:srgbClr val="FFEEBE"/>
            </a:solidFill>
            <a:round/>
            <a:headEnd/>
            <a:tailEnd/>
          </a:ln>
        </p:spPr>
        <p:txBody>
          <a:bodyPr/>
          <a:lstStyle/>
          <a:p>
            <a:endParaRPr lang="fr-FR">
              <a:ea typeface="ＭＳ Ｐゴシック" pitchFamily="1" charset="-128"/>
              <a:cs typeface="ＭＳ Ｐゴシック" pitchFamily="1" charset="-128"/>
            </a:endParaRPr>
          </a:p>
        </p:txBody>
      </p:sp>
      <p:sp>
        <p:nvSpPr>
          <p:cNvPr id="35163" name="Oval 441"/>
          <p:cNvSpPr>
            <a:spLocks noChangeArrowheads="1"/>
          </p:cNvSpPr>
          <p:nvPr/>
        </p:nvSpPr>
        <p:spPr bwMode="auto">
          <a:xfrm>
            <a:off x="1936750" y="1550988"/>
            <a:ext cx="79375" cy="55562"/>
          </a:xfrm>
          <a:prstGeom prst="ellipse">
            <a:avLst/>
          </a:prstGeom>
          <a:noFill/>
          <a:ln w="15875">
            <a:solidFill>
              <a:srgbClr val="FFEFC3"/>
            </a:solidFill>
            <a:round/>
            <a:headEnd/>
            <a:tailEnd/>
          </a:ln>
        </p:spPr>
        <p:txBody>
          <a:bodyPr/>
          <a:lstStyle/>
          <a:p>
            <a:endParaRPr lang="fr-FR">
              <a:ea typeface="ＭＳ Ｐゴシック" pitchFamily="1" charset="-128"/>
              <a:cs typeface="ＭＳ Ｐゴシック" pitchFamily="1" charset="-128"/>
            </a:endParaRPr>
          </a:p>
        </p:txBody>
      </p:sp>
      <p:sp>
        <p:nvSpPr>
          <p:cNvPr id="35164" name="Oval 442"/>
          <p:cNvSpPr>
            <a:spLocks noChangeArrowheads="1"/>
          </p:cNvSpPr>
          <p:nvPr/>
        </p:nvSpPr>
        <p:spPr bwMode="auto">
          <a:xfrm>
            <a:off x="1939925" y="1554163"/>
            <a:ext cx="73025" cy="49212"/>
          </a:xfrm>
          <a:prstGeom prst="ellipse">
            <a:avLst/>
          </a:prstGeom>
          <a:noFill/>
          <a:ln w="15875">
            <a:solidFill>
              <a:srgbClr val="FFF1C8"/>
            </a:solidFill>
            <a:round/>
            <a:headEnd/>
            <a:tailEnd/>
          </a:ln>
        </p:spPr>
        <p:txBody>
          <a:bodyPr/>
          <a:lstStyle/>
          <a:p>
            <a:endParaRPr lang="fr-FR">
              <a:ea typeface="ＭＳ Ｐゴシック" pitchFamily="1" charset="-128"/>
              <a:cs typeface="ＭＳ Ｐゴシック" pitchFamily="1" charset="-128"/>
            </a:endParaRPr>
          </a:p>
        </p:txBody>
      </p:sp>
      <p:sp>
        <p:nvSpPr>
          <p:cNvPr id="35165" name="Oval 443"/>
          <p:cNvSpPr>
            <a:spLocks noChangeArrowheads="1"/>
          </p:cNvSpPr>
          <p:nvPr/>
        </p:nvSpPr>
        <p:spPr bwMode="auto">
          <a:xfrm>
            <a:off x="1943100" y="1557338"/>
            <a:ext cx="66675" cy="46037"/>
          </a:xfrm>
          <a:prstGeom prst="ellipse">
            <a:avLst/>
          </a:prstGeom>
          <a:noFill/>
          <a:ln w="15875">
            <a:solidFill>
              <a:srgbClr val="FFF2CD"/>
            </a:solidFill>
            <a:round/>
            <a:headEnd/>
            <a:tailEnd/>
          </a:ln>
        </p:spPr>
        <p:txBody>
          <a:bodyPr/>
          <a:lstStyle/>
          <a:p>
            <a:endParaRPr lang="fr-FR">
              <a:ea typeface="ＭＳ Ｐゴシック" pitchFamily="1" charset="-128"/>
              <a:cs typeface="ＭＳ Ｐゴシック" pitchFamily="1" charset="-128"/>
            </a:endParaRPr>
          </a:p>
        </p:txBody>
      </p:sp>
      <p:sp>
        <p:nvSpPr>
          <p:cNvPr id="35166" name="Oval 444"/>
          <p:cNvSpPr>
            <a:spLocks noChangeArrowheads="1"/>
          </p:cNvSpPr>
          <p:nvPr/>
        </p:nvSpPr>
        <p:spPr bwMode="auto">
          <a:xfrm>
            <a:off x="1946275" y="1557338"/>
            <a:ext cx="60325" cy="42862"/>
          </a:xfrm>
          <a:prstGeom prst="ellipse">
            <a:avLst/>
          </a:prstGeom>
          <a:noFill/>
          <a:ln w="15875">
            <a:solidFill>
              <a:srgbClr val="FFF3D2"/>
            </a:solidFill>
            <a:round/>
            <a:headEnd/>
            <a:tailEnd/>
          </a:ln>
        </p:spPr>
        <p:txBody>
          <a:bodyPr/>
          <a:lstStyle/>
          <a:p>
            <a:endParaRPr lang="fr-FR">
              <a:ea typeface="ＭＳ Ｐゴシック" pitchFamily="1" charset="-128"/>
              <a:cs typeface="ＭＳ Ｐゴシック" pitchFamily="1" charset="-128"/>
            </a:endParaRPr>
          </a:p>
        </p:txBody>
      </p:sp>
      <p:sp>
        <p:nvSpPr>
          <p:cNvPr id="35167" name="Oval 445"/>
          <p:cNvSpPr>
            <a:spLocks noChangeArrowheads="1"/>
          </p:cNvSpPr>
          <p:nvPr/>
        </p:nvSpPr>
        <p:spPr bwMode="auto">
          <a:xfrm>
            <a:off x="1949450" y="1560513"/>
            <a:ext cx="53975" cy="36512"/>
          </a:xfrm>
          <a:prstGeom prst="ellipse">
            <a:avLst/>
          </a:prstGeom>
          <a:noFill/>
          <a:ln w="15875">
            <a:solidFill>
              <a:srgbClr val="FFF5D7"/>
            </a:solidFill>
            <a:round/>
            <a:headEnd/>
            <a:tailEnd/>
          </a:ln>
        </p:spPr>
        <p:txBody>
          <a:bodyPr/>
          <a:lstStyle/>
          <a:p>
            <a:endParaRPr lang="fr-FR">
              <a:ea typeface="ＭＳ Ｐゴシック" pitchFamily="1" charset="-128"/>
              <a:cs typeface="ＭＳ Ｐゴシック" pitchFamily="1" charset="-128"/>
            </a:endParaRPr>
          </a:p>
        </p:txBody>
      </p:sp>
      <p:sp>
        <p:nvSpPr>
          <p:cNvPr id="35168" name="Oval 446"/>
          <p:cNvSpPr>
            <a:spLocks noChangeArrowheads="1"/>
          </p:cNvSpPr>
          <p:nvPr/>
        </p:nvSpPr>
        <p:spPr bwMode="auto">
          <a:xfrm>
            <a:off x="1952625" y="1560513"/>
            <a:ext cx="47625" cy="36512"/>
          </a:xfrm>
          <a:prstGeom prst="ellipse">
            <a:avLst/>
          </a:prstGeom>
          <a:noFill/>
          <a:ln w="15875">
            <a:solidFill>
              <a:srgbClr val="FFF6DC"/>
            </a:solidFill>
            <a:round/>
            <a:headEnd/>
            <a:tailEnd/>
          </a:ln>
        </p:spPr>
        <p:txBody>
          <a:bodyPr/>
          <a:lstStyle/>
          <a:p>
            <a:endParaRPr lang="fr-FR">
              <a:ea typeface="ＭＳ Ｐゴシック" pitchFamily="1" charset="-128"/>
              <a:cs typeface="ＭＳ Ｐゴシック" pitchFamily="1" charset="-128"/>
            </a:endParaRPr>
          </a:p>
        </p:txBody>
      </p:sp>
      <p:sp>
        <p:nvSpPr>
          <p:cNvPr id="35169" name="Oval 447"/>
          <p:cNvSpPr>
            <a:spLocks noChangeArrowheads="1"/>
          </p:cNvSpPr>
          <p:nvPr/>
        </p:nvSpPr>
        <p:spPr bwMode="auto">
          <a:xfrm>
            <a:off x="1954213" y="1563688"/>
            <a:ext cx="42862" cy="30162"/>
          </a:xfrm>
          <a:prstGeom prst="ellipse">
            <a:avLst/>
          </a:prstGeom>
          <a:noFill/>
          <a:ln w="15875">
            <a:solidFill>
              <a:srgbClr val="FFF7E1"/>
            </a:solidFill>
            <a:round/>
            <a:headEnd/>
            <a:tailEnd/>
          </a:ln>
        </p:spPr>
        <p:txBody>
          <a:bodyPr/>
          <a:lstStyle/>
          <a:p>
            <a:endParaRPr lang="fr-FR">
              <a:ea typeface="ＭＳ Ｐゴシック" pitchFamily="1" charset="-128"/>
              <a:cs typeface="ＭＳ Ｐゴシック" pitchFamily="1" charset="-128"/>
            </a:endParaRPr>
          </a:p>
        </p:txBody>
      </p:sp>
      <p:sp>
        <p:nvSpPr>
          <p:cNvPr id="35170" name="Oval 448"/>
          <p:cNvSpPr>
            <a:spLocks noChangeArrowheads="1"/>
          </p:cNvSpPr>
          <p:nvPr/>
        </p:nvSpPr>
        <p:spPr bwMode="auto">
          <a:xfrm>
            <a:off x="1957388" y="1566863"/>
            <a:ext cx="36512" cy="23812"/>
          </a:xfrm>
          <a:prstGeom prst="ellipse">
            <a:avLst/>
          </a:prstGeom>
          <a:noFill/>
          <a:ln w="15875">
            <a:solidFill>
              <a:srgbClr val="FFF9E6"/>
            </a:solidFill>
            <a:round/>
            <a:headEnd/>
            <a:tailEnd/>
          </a:ln>
        </p:spPr>
        <p:txBody>
          <a:bodyPr/>
          <a:lstStyle/>
          <a:p>
            <a:endParaRPr lang="fr-FR">
              <a:ea typeface="ＭＳ Ｐゴシック" pitchFamily="1" charset="-128"/>
              <a:cs typeface="ＭＳ Ｐゴシック" pitchFamily="1" charset="-128"/>
            </a:endParaRPr>
          </a:p>
        </p:txBody>
      </p:sp>
      <p:sp>
        <p:nvSpPr>
          <p:cNvPr id="35171" name="Oval 449"/>
          <p:cNvSpPr>
            <a:spLocks noChangeArrowheads="1"/>
          </p:cNvSpPr>
          <p:nvPr/>
        </p:nvSpPr>
        <p:spPr bwMode="auto">
          <a:xfrm>
            <a:off x="1960563" y="1566863"/>
            <a:ext cx="30162" cy="23812"/>
          </a:xfrm>
          <a:prstGeom prst="ellipse">
            <a:avLst/>
          </a:prstGeom>
          <a:noFill/>
          <a:ln w="15875">
            <a:solidFill>
              <a:srgbClr val="FFFAEB"/>
            </a:solidFill>
            <a:round/>
            <a:headEnd/>
            <a:tailEnd/>
          </a:ln>
        </p:spPr>
        <p:txBody>
          <a:bodyPr/>
          <a:lstStyle/>
          <a:p>
            <a:endParaRPr lang="fr-FR">
              <a:ea typeface="ＭＳ Ｐゴシック" pitchFamily="1" charset="-128"/>
              <a:cs typeface="ＭＳ Ｐゴシック" pitchFamily="1" charset="-128"/>
            </a:endParaRPr>
          </a:p>
        </p:txBody>
      </p:sp>
      <p:sp>
        <p:nvSpPr>
          <p:cNvPr id="35172" name="Oval 450"/>
          <p:cNvSpPr>
            <a:spLocks noChangeArrowheads="1"/>
          </p:cNvSpPr>
          <p:nvPr/>
        </p:nvSpPr>
        <p:spPr bwMode="auto">
          <a:xfrm>
            <a:off x="1963738" y="1570038"/>
            <a:ext cx="25400" cy="17462"/>
          </a:xfrm>
          <a:prstGeom prst="ellipse">
            <a:avLst/>
          </a:prstGeom>
          <a:noFill/>
          <a:ln w="15875">
            <a:solidFill>
              <a:srgbClr val="FFFBF0"/>
            </a:solidFill>
            <a:round/>
            <a:headEnd/>
            <a:tailEnd/>
          </a:ln>
        </p:spPr>
        <p:txBody>
          <a:bodyPr/>
          <a:lstStyle/>
          <a:p>
            <a:endParaRPr lang="fr-FR">
              <a:ea typeface="ＭＳ Ｐゴシック" pitchFamily="1" charset="-128"/>
              <a:cs typeface="ＭＳ Ｐゴシック" pitchFamily="1" charset="-128"/>
            </a:endParaRPr>
          </a:p>
        </p:txBody>
      </p:sp>
      <p:sp>
        <p:nvSpPr>
          <p:cNvPr id="35173" name="Oval 451"/>
          <p:cNvSpPr>
            <a:spLocks noChangeArrowheads="1"/>
          </p:cNvSpPr>
          <p:nvPr/>
        </p:nvSpPr>
        <p:spPr bwMode="auto">
          <a:xfrm>
            <a:off x="1966913" y="1573213"/>
            <a:ext cx="19050" cy="11112"/>
          </a:xfrm>
          <a:prstGeom prst="ellipse">
            <a:avLst/>
          </a:prstGeom>
          <a:noFill/>
          <a:ln w="15875">
            <a:solidFill>
              <a:srgbClr val="FFFDF5"/>
            </a:solidFill>
            <a:round/>
            <a:headEnd/>
            <a:tailEnd/>
          </a:ln>
        </p:spPr>
        <p:txBody>
          <a:bodyPr/>
          <a:lstStyle/>
          <a:p>
            <a:endParaRPr lang="fr-FR">
              <a:ea typeface="ＭＳ Ｐゴシック" pitchFamily="1" charset="-128"/>
              <a:cs typeface="ＭＳ Ｐゴシック" pitchFamily="1" charset="-128"/>
            </a:endParaRPr>
          </a:p>
        </p:txBody>
      </p:sp>
      <p:sp>
        <p:nvSpPr>
          <p:cNvPr id="35174" name="Oval 452"/>
          <p:cNvSpPr>
            <a:spLocks noChangeArrowheads="1"/>
          </p:cNvSpPr>
          <p:nvPr/>
        </p:nvSpPr>
        <p:spPr bwMode="auto">
          <a:xfrm>
            <a:off x="1970088" y="1573213"/>
            <a:ext cx="12700" cy="11112"/>
          </a:xfrm>
          <a:prstGeom prst="ellipse">
            <a:avLst/>
          </a:prstGeom>
          <a:noFill/>
          <a:ln w="15875">
            <a:solidFill>
              <a:srgbClr val="FFFEFA"/>
            </a:solidFill>
            <a:round/>
            <a:headEnd/>
            <a:tailEnd/>
          </a:ln>
        </p:spPr>
        <p:txBody>
          <a:bodyPr/>
          <a:lstStyle/>
          <a:p>
            <a:endParaRPr lang="fr-FR">
              <a:ea typeface="ＭＳ Ｐゴシック" pitchFamily="1" charset="-128"/>
              <a:cs typeface="ＭＳ Ｐゴシック" pitchFamily="1" charset="-128"/>
            </a:endParaRPr>
          </a:p>
        </p:txBody>
      </p:sp>
      <p:sp>
        <p:nvSpPr>
          <p:cNvPr id="35175" name="Oval 453"/>
          <p:cNvSpPr>
            <a:spLocks noChangeArrowheads="1"/>
          </p:cNvSpPr>
          <p:nvPr/>
        </p:nvSpPr>
        <p:spPr bwMode="auto">
          <a:xfrm>
            <a:off x="1973263" y="1574800"/>
            <a:ext cx="6350" cy="6350"/>
          </a:xfrm>
          <a:prstGeom prst="ellipse">
            <a:avLst/>
          </a:prstGeom>
          <a:noFill/>
          <a:ln w="15875">
            <a:solidFill>
              <a:srgbClr val="FFFFFF"/>
            </a:solidFill>
            <a:round/>
            <a:headEnd/>
            <a:tailEnd/>
          </a:ln>
        </p:spPr>
        <p:txBody>
          <a:bodyPr/>
          <a:lstStyle/>
          <a:p>
            <a:endParaRPr lang="fr-FR">
              <a:ea typeface="ＭＳ Ｐゴシック" pitchFamily="1" charset="-128"/>
              <a:cs typeface="ＭＳ Ｐゴシック" pitchFamily="1" charset="-128"/>
            </a:endParaRPr>
          </a:p>
        </p:txBody>
      </p:sp>
      <p:sp>
        <p:nvSpPr>
          <p:cNvPr id="35176" name="Oval 454"/>
          <p:cNvSpPr>
            <a:spLocks noChangeArrowheads="1"/>
          </p:cNvSpPr>
          <p:nvPr/>
        </p:nvSpPr>
        <p:spPr bwMode="auto">
          <a:xfrm>
            <a:off x="1817688" y="1477963"/>
            <a:ext cx="317500" cy="204787"/>
          </a:xfrm>
          <a:prstGeom prst="ellipse">
            <a:avLst/>
          </a:prstGeom>
          <a:noFill/>
          <a:ln w="3175">
            <a:solidFill>
              <a:srgbClr val="2F12D5"/>
            </a:solidFill>
            <a:round/>
            <a:headEnd/>
            <a:tailEnd/>
          </a:ln>
        </p:spPr>
        <p:txBody>
          <a:bodyPr/>
          <a:lstStyle/>
          <a:p>
            <a:endParaRPr lang="fr-FR">
              <a:ea typeface="ＭＳ Ｐゴシック" pitchFamily="1" charset="-128"/>
              <a:cs typeface="ＭＳ Ｐゴシック" pitchFamily="1" charset="-128"/>
            </a:endParaRPr>
          </a:p>
        </p:txBody>
      </p:sp>
      <p:sp>
        <p:nvSpPr>
          <p:cNvPr id="35177" name="Rectangle 456"/>
          <p:cNvSpPr>
            <a:spLocks noChangeArrowheads="1"/>
          </p:cNvSpPr>
          <p:nvPr/>
        </p:nvSpPr>
        <p:spPr bwMode="auto">
          <a:xfrm>
            <a:off x="2970213" y="1703388"/>
            <a:ext cx="3175" cy="3175"/>
          </a:xfrm>
          <a:prstGeom prst="rect">
            <a:avLst/>
          </a:prstGeom>
          <a:solidFill>
            <a:srgbClr val="AAAAAA"/>
          </a:solidFill>
          <a:ln w="9525">
            <a:noFill/>
            <a:miter lim="800000"/>
            <a:headEnd/>
            <a:tailEnd/>
          </a:ln>
        </p:spPr>
        <p:txBody>
          <a:bodyPr/>
          <a:lstStyle/>
          <a:p>
            <a:endParaRPr lang="fr-FR">
              <a:ea typeface="ＭＳ Ｐゴシック" pitchFamily="1" charset="-128"/>
              <a:cs typeface="ＭＳ Ｐゴシック" pitchFamily="1" charset="-128"/>
            </a:endParaRPr>
          </a:p>
        </p:txBody>
      </p:sp>
      <p:sp>
        <p:nvSpPr>
          <p:cNvPr id="35178" name="Oval 457"/>
          <p:cNvSpPr>
            <a:spLocks noChangeArrowheads="1"/>
          </p:cNvSpPr>
          <p:nvPr/>
        </p:nvSpPr>
        <p:spPr bwMode="auto">
          <a:xfrm>
            <a:off x="2973388" y="1871663"/>
            <a:ext cx="315912" cy="203200"/>
          </a:xfrm>
          <a:prstGeom prst="ellipse">
            <a:avLst/>
          </a:prstGeom>
          <a:noFill/>
          <a:ln w="15875">
            <a:solidFill>
              <a:srgbClr val="FFBB00"/>
            </a:solidFill>
            <a:round/>
            <a:headEnd/>
            <a:tailEnd/>
          </a:ln>
        </p:spPr>
        <p:txBody>
          <a:bodyPr/>
          <a:lstStyle/>
          <a:p>
            <a:endParaRPr lang="fr-FR">
              <a:ea typeface="ＭＳ Ｐゴシック" pitchFamily="1" charset="-128"/>
              <a:cs typeface="ＭＳ Ｐゴシック" pitchFamily="1" charset="-128"/>
            </a:endParaRPr>
          </a:p>
        </p:txBody>
      </p:sp>
      <p:sp>
        <p:nvSpPr>
          <p:cNvPr id="35179" name="Oval 458"/>
          <p:cNvSpPr>
            <a:spLocks noChangeArrowheads="1"/>
          </p:cNvSpPr>
          <p:nvPr/>
        </p:nvSpPr>
        <p:spPr bwMode="auto">
          <a:xfrm>
            <a:off x="2976563" y="1871663"/>
            <a:ext cx="311150" cy="203200"/>
          </a:xfrm>
          <a:prstGeom prst="ellipse">
            <a:avLst/>
          </a:prstGeom>
          <a:noFill/>
          <a:ln w="15875">
            <a:solidFill>
              <a:srgbClr val="FFBC05"/>
            </a:solidFill>
            <a:round/>
            <a:headEnd/>
            <a:tailEnd/>
          </a:ln>
        </p:spPr>
        <p:txBody>
          <a:bodyPr/>
          <a:lstStyle/>
          <a:p>
            <a:endParaRPr lang="fr-FR">
              <a:ea typeface="ＭＳ Ｐゴシック" pitchFamily="1" charset="-128"/>
              <a:cs typeface="ＭＳ Ｐゴシック" pitchFamily="1" charset="-128"/>
            </a:endParaRPr>
          </a:p>
        </p:txBody>
      </p:sp>
      <p:sp>
        <p:nvSpPr>
          <p:cNvPr id="35180" name="Oval 459"/>
          <p:cNvSpPr>
            <a:spLocks noChangeArrowheads="1"/>
          </p:cNvSpPr>
          <p:nvPr/>
        </p:nvSpPr>
        <p:spPr bwMode="auto">
          <a:xfrm>
            <a:off x="2979738" y="1874838"/>
            <a:ext cx="304800" cy="196850"/>
          </a:xfrm>
          <a:prstGeom prst="ellipse">
            <a:avLst/>
          </a:prstGeom>
          <a:noFill/>
          <a:ln w="15875">
            <a:solidFill>
              <a:srgbClr val="FFBE0A"/>
            </a:solidFill>
            <a:round/>
            <a:headEnd/>
            <a:tailEnd/>
          </a:ln>
        </p:spPr>
        <p:txBody>
          <a:bodyPr/>
          <a:lstStyle/>
          <a:p>
            <a:endParaRPr lang="fr-FR">
              <a:ea typeface="ＭＳ Ｐゴシック" pitchFamily="1" charset="-128"/>
              <a:cs typeface="ＭＳ Ｐゴシック" pitchFamily="1" charset="-128"/>
            </a:endParaRPr>
          </a:p>
        </p:txBody>
      </p:sp>
      <p:sp>
        <p:nvSpPr>
          <p:cNvPr id="35181" name="Oval 460"/>
          <p:cNvSpPr>
            <a:spLocks noChangeArrowheads="1"/>
          </p:cNvSpPr>
          <p:nvPr/>
        </p:nvSpPr>
        <p:spPr bwMode="auto">
          <a:xfrm>
            <a:off x="2982913" y="1874838"/>
            <a:ext cx="298450" cy="196850"/>
          </a:xfrm>
          <a:prstGeom prst="ellipse">
            <a:avLst/>
          </a:prstGeom>
          <a:noFill/>
          <a:ln w="15875">
            <a:solidFill>
              <a:srgbClr val="FFBF0F"/>
            </a:solidFill>
            <a:round/>
            <a:headEnd/>
            <a:tailEnd/>
          </a:ln>
        </p:spPr>
        <p:txBody>
          <a:bodyPr/>
          <a:lstStyle/>
          <a:p>
            <a:endParaRPr lang="fr-FR">
              <a:ea typeface="ＭＳ Ｐゴシック" pitchFamily="1" charset="-128"/>
              <a:cs typeface="ＭＳ Ｐゴシック" pitchFamily="1" charset="-128"/>
            </a:endParaRPr>
          </a:p>
        </p:txBody>
      </p:sp>
      <p:sp>
        <p:nvSpPr>
          <p:cNvPr id="35182" name="Oval 461"/>
          <p:cNvSpPr>
            <a:spLocks noChangeArrowheads="1"/>
          </p:cNvSpPr>
          <p:nvPr/>
        </p:nvSpPr>
        <p:spPr bwMode="auto">
          <a:xfrm>
            <a:off x="2984500" y="1878013"/>
            <a:ext cx="293688" cy="192087"/>
          </a:xfrm>
          <a:prstGeom prst="ellipse">
            <a:avLst/>
          </a:prstGeom>
          <a:noFill/>
          <a:ln w="15875">
            <a:solidFill>
              <a:srgbClr val="FFC014"/>
            </a:solidFill>
            <a:round/>
            <a:headEnd/>
            <a:tailEnd/>
          </a:ln>
        </p:spPr>
        <p:txBody>
          <a:bodyPr/>
          <a:lstStyle/>
          <a:p>
            <a:endParaRPr lang="fr-FR">
              <a:ea typeface="ＭＳ Ｐゴシック" pitchFamily="1" charset="-128"/>
              <a:cs typeface="ＭＳ Ｐゴシック" pitchFamily="1" charset="-128"/>
            </a:endParaRPr>
          </a:p>
        </p:txBody>
      </p:sp>
      <p:sp>
        <p:nvSpPr>
          <p:cNvPr id="35183" name="Oval 462"/>
          <p:cNvSpPr>
            <a:spLocks noChangeArrowheads="1"/>
          </p:cNvSpPr>
          <p:nvPr/>
        </p:nvSpPr>
        <p:spPr bwMode="auto">
          <a:xfrm>
            <a:off x="2987675" y="1879600"/>
            <a:ext cx="287338" cy="187325"/>
          </a:xfrm>
          <a:prstGeom prst="ellipse">
            <a:avLst/>
          </a:prstGeom>
          <a:noFill/>
          <a:ln w="15875">
            <a:solidFill>
              <a:srgbClr val="FFC219"/>
            </a:solidFill>
            <a:round/>
            <a:headEnd/>
            <a:tailEnd/>
          </a:ln>
        </p:spPr>
        <p:txBody>
          <a:bodyPr/>
          <a:lstStyle/>
          <a:p>
            <a:endParaRPr lang="fr-FR">
              <a:ea typeface="ＭＳ Ｐゴシック" pitchFamily="1" charset="-128"/>
              <a:cs typeface="ＭＳ Ｐゴシック" pitchFamily="1" charset="-128"/>
            </a:endParaRPr>
          </a:p>
        </p:txBody>
      </p:sp>
      <p:sp>
        <p:nvSpPr>
          <p:cNvPr id="35184" name="Oval 463"/>
          <p:cNvSpPr>
            <a:spLocks noChangeArrowheads="1"/>
          </p:cNvSpPr>
          <p:nvPr/>
        </p:nvSpPr>
        <p:spPr bwMode="auto">
          <a:xfrm>
            <a:off x="2990850" y="1879600"/>
            <a:ext cx="280988" cy="187325"/>
          </a:xfrm>
          <a:prstGeom prst="ellipse">
            <a:avLst/>
          </a:prstGeom>
          <a:noFill/>
          <a:ln w="15875">
            <a:solidFill>
              <a:srgbClr val="FFC31E"/>
            </a:solidFill>
            <a:round/>
            <a:headEnd/>
            <a:tailEnd/>
          </a:ln>
        </p:spPr>
        <p:txBody>
          <a:bodyPr/>
          <a:lstStyle/>
          <a:p>
            <a:endParaRPr lang="fr-FR">
              <a:ea typeface="ＭＳ Ｐゴシック" pitchFamily="1" charset="-128"/>
              <a:cs typeface="ＭＳ Ｐゴシック" pitchFamily="1" charset="-128"/>
            </a:endParaRPr>
          </a:p>
        </p:txBody>
      </p:sp>
      <p:sp>
        <p:nvSpPr>
          <p:cNvPr id="35185" name="Oval 464"/>
          <p:cNvSpPr>
            <a:spLocks noChangeArrowheads="1"/>
          </p:cNvSpPr>
          <p:nvPr/>
        </p:nvSpPr>
        <p:spPr bwMode="auto">
          <a:xfrm>
            <a:off x="2994025" y="1882775"/>
            <a:ext cx="274638" cy="180975"/>
          </a:xfrm>
          <a:prstGeom prst="ellipse">
            <a:avLst/>
          </a:prstGeom>
          <a:noFill/>
          <a:ln w="15875">
            <a:solidFill>
              <a:srgbClr val="FFC423"/>
            </a:solidFill>
            <a:round/>
            <a:headEnd/>
            <a:tailEnd/>
          </a:ln>
        </p:spPr>
        <p:txBody>
          <a:bodyPr/>
          <a:lstStyle/>
          <a:p>
            <a:endParaRPr lang="fr-FR">
              <a:ea typeface="ＭＳ Ｐゴシック" pitchFamily="1" charset="-128"/>
              <a:cs typeface="ＭＳ Ｐゴシック" pitchFamily="1" charset="-128"/>
            </a:endParaRPr>
          </a:p>
        </p:txBody>
      </p:sp>
      <p:sp>
        <p:nvSpPr>
          <p:cNvPr id="35186" name="Oval 465"/>
          <p:cNvSpPr>
            <a:spLocks noChangeArrowheads="1"/>
          </p:cNvSpPr>
          <p:nvPr/>
        </p:nvSpPr>
        <p:spPr bwMode="auto">
          <a:xfrm>
            <a:off x="2997200" y="1885950"/>
            <a:ext cx="268288" cy="174625"/>
          </a:xfrm>
          <a:prstGeom prst="ellipse">
            <a:avLst/>
          </a:prstGeom>
          <a:noFill/>
          <a:ln w="15875">
            <a:solidFill>
              <a:srgbClr val="FFC628"/>
            </a:solidFill>
            <a:round/>
            <a:headEnd/>
            <a:tailEnd/>
          </a:ln>
        </p:spPr>
        <p:txBody>
          <a:bodyPr/>
          <a:lstStyle/>
          <a:p>
            <a:endParaRPr lang="fr-FR">
              <a:ea typeface="ＭＳ Ｐゴシック" pitchFamily="1" charset="-128"/>
              <a:cs typeface="ＭＳ Ｐゴシック" pitchFamily="1" charset="-128"/>
            </a:endParaRPr>
          </a:p>
        </p:txBody>
      </p:sp>
      <p:sp>
        <p:nvSpPr>
          <p:cNvPr id="35187" name="Oval 466"/>
          <p:cNvSpPr>
            <a:spLocks noChangeArrowheads="1"/>
          </p:cNvSpPr>
          <p:nvPr/>
        </p:nvSpPr>
        <p:spPr bwMode="auto">
          <a:xfrm>
            <a:off x="3000375" y="1885950"/>
            <a:ext cx="261938" cy="174625"/>
          </a:xfrm>
          <a:prstGeom prst="ellipse">
            <a:avLst/>
          </a:prstGeom>
          <a:noFill/>
          <a:ln w="15875">
            <a:solidFill>
              <a:srgbClr val="FFC72D"/>
            </a:solidFill>
            <a:round/>
            <a:headEnd/>
            <a:tailEnd/>
          </a:ln>
        </p:spPr>
        <p:txBody>
          <a:bodyPr/>
          <a:lstStyle/>
          <a:p>
            <a:endParaRPr lang="fr-FR">
              <a:ea typeface="ＭＳ Ｐゴシック" pitchFamily="1" charset="-128"/>
              <a:cs typeface="ＭＳ Ｐゴシック" pitchFamily="1" charset="-128"/>
            </a:endParaRPr>
          </a:p>
        </p:txBody>
      </p:sp>
      <p:sp>
        <p:nvSpPr>
          <p:cNvPr id="35188" name="Oval 467"/>
          <p:cNvSpPr>
            <a:spLocks noChangeArrowheads="1"/>
          </p:cNvSpPr>
          <p:nvPr/>
        </p:nvSpPr>
        <p:spPr bwMode="auto">
          <a:xfrm>
            <a:off x="3003550" y="1889125"/>
            <a:ext cx="255588" cy="168275"/>
          </a:xfrm>
          <a:prstGeom prst="ellipse">
            <a:avLst/>
          </a:prstGeom>
          <a:noFill/>
          <a:ln w="15875">
            <a:solidFill>
              <a:srgbClr val="FFC832"/>
            </a:solidFill>
            <a:round/>
            <a:headEnd/>
            <a:tailEnd/>
          </a:ln>
        </p:spPr>
        <p:txBody>
          <a:bodyPr/>
          <a:lstStyle/>
          <a:p>
            <a:endParaRPr lang="fr-FR">
              <a:ea typeface="ＭＳ Ｐゴシック" pitchFamily="1" charset="-128"/>
              <a:cs typeface="ＭＳ Ｐゴシック" pitchFamily="1" charset="-128"/>
            </a:endParaRPr>
          </a:p>
        </p:txBody>
      </p:sp>
      <p:sp>
        <p:nvSpPr>
          <p:cNvPr id="35189" name="Oval 468"/>
          <p:cNvSpPr>
            <a:spLocks noChangeArrowheads="1"/>
          </p:cNvSpPr>
          <p:nvPr/>
        </p:nvSpPr>
        <p:spPr bwMode="auto">
          <a:xfrm>
            <a:off x="3006725" y="1889125"/>
            <a:ext cx="249238" cy="165100"/>
          </a:xfrm>
          <a:prstGeom prst="ellipse">
            <a:avLst/>
          </a:prstGeom>
          <a:noFill/>
          <a:ln w="15875">
            <a:solidFill>
              <a:srgbClr val="FFCA37"/>
            </a:solidFill>
            <a:round/>
            <a:headEnd/>
            <a:tailEnd/>
          </a:ln>
        </p:spPr>
        <p:txBody>
          <a:bodyPr/>
          <a:lstStyle/>
          <a:p>
            <a:endParaRPr lang="fr-FR">
              <a:ea typeface="ＭＳ Ｐゴシック" pitchFamily="1" charset="-128"/>
              <a:cs typeface="ＭＳ Ｐゴシック" pitchFamily="1" charset="-128"/>
            </a:endParaRPr>
          </a:p>
        </p:txBody>
      </p:sp>
      <p:sp>
        <p:nvSpPr>
          <p:cNvPr id="35190" name="Oval 469"/>
          <p:cNvSpPr>
            <a:spLocks noChangeArrowheads="1"/>
          </p:cNvSpPr>
          <p:nvPr/>
        </p:nvSpPr>
        <p:spPr bwMode="auto">
          <a:xfrm>
            <a:off x="3009900" y="1892300"/>
            <a:ext cx="242888" cy="161925"/>
          </a:xfrm>
          <a:prstGeom prst="ellipse">
            <a:avLst/>
          </a:prstGeom>
          <a:noFill/>
          <a:ln w="15875">
            <a:solidFill>
              <a:srgbClr val="FFCB3C"/>
            </a:solidFill>
            <a:round/>
            <a:headEnd/>
            <a:tailEnd/>
          </a:ln>
        </p:spPr>
        <p:txBody>
          <a:bodyPr/>
          <a:lstStyle/>
          <a:p>
            <a:endParaRPr lang="fr-FR">
              <a:ea typeface="ＭＳ Ｐゴシック" pitchFamily="1" charset="-128"/>
              <a:cs typeface="ＭＳ Ｐゴシック" pitchFamily="1" charset="-128"/>
            </a:endParaRPr>
          </a:p>
        </p:txBody>
      </p:sp>
      <p:sp>
        <p:nvSpPr>
          <p:cNvPr id="35191" name="Oval 470"/>
          <p:cNvSpPr>
            <a:spLocks noChangeArrowheads="1"/>
          </p:cNvSpPr>
          <p:nvPr/>
        </p:nvSpPr>
        <p:spPr bwMode="auto">
          <a:xfrm>
            <a:off x="3013075" y="1895475"/>
            <a:ext cx="236538" cy="155575"/>
          </a:xfrm>
          <a:prstGeom prst="ellipse">
            <a:avLst/>
          </a:prstGeom>
          <a:noFill/>
          <a:ln w="15875">
            <a:solidFill>
              <a:srgbClr val="FFCC41"/>
            </a:solidFill>
            <a:round/>
            <a:headEnd/>
            <a:tailEnd/>
          </a:ln>
        </p:spPr>
        <p:txBody>
          <a:bodyPr/>
          <a:lstStyle/>
          <a:p>
            <a:endParaRPr lang="fr-FR">
              <a:ea typeface="ＭＳ Ｐゴシック" pitchFamily="1" charset="-128"/>
              <a:cs typeface="ＭＳ Ｐゴシック" pitchFamily="1" charset="-128"/>
            </a:endParaRPr>
          </a:p>
        </p:txBody>
      </p:sp>
      <p:sp>
        <p:nvSpPr>
          <p:cNvPr id="35192" name="Oval 471"/>
          <p:cNvSpPr>
            <a:spLocks noChangeArrowheads="1"/>
          </p:cNvSpPr>
          <p:nvPr/>
        </p:nvSpPr>
        <p:spPr bwMode="auto">
          <a:xfrm>
            <a:off x="3016250" y="1895475"/>
            <a:ext cx="231775" cy="152400"/>
          </a:xfrm>
          <a:prstGeom prst="ellipse">
            <a:avLst/>
          </a:prstGeom>
          <a:noFill/>
          <a:ln w="15875">
            <a:solidFill>
              <a:srgbClr val="FFCE46"/>
            </a:solidFill>
            <a:round/>
            <a:headEnd/>
            <a:tailEnd/>
          </a:ln>
        </p:spPr>
        <p:txBody>
          <a:bodyPr/>
          <a:lstStyle/>
          <a:p>
            <a:endParaRPr lang="fr-FR">
              <a:ea typeface="ＭＳ Ｐゴシック" pitchFamily="1" charset="-128"/>
              <a:cs typeface="ＭＳ Ｐゴシック" pitchFamily="1" charset="-128"/>
            </a:endParaRPr>
          </a:p>
        </p:txBody>
      </p:sp>
      <p:sp>
        <p:nvSpPr>
          <p:cNvPr id="35193" name="Oval 472"/>
          <p:cNvSpPr>
            <a:spLocks noChangeArrowheads="1"/>
          </p:cNvSpPr>
          <p:nvPr/>
        </p:nvSpPr>
        <p:spPr bwMode="auto">
          <a:xfrm>
            <a:off x="3019425" y="1898650"/>
            <a:ext cx="225425" cy="149225"/>
          </a:xfrm>
          <a:prstGeom prst="ellipse">
            <a:avLst/>
          </a:prstGeom>
          <a:noFill/>
          <a:ln w="15875">
            <a:solidFill>
              <a:srgbClr val="FFCF4B"/>
            </a:solidFill>
            <a:round/>
            <a:headEnd/>
            <a:tailEnd/>
          </a:ln>
        </p:spPr>
        <p:txBody>
          <a:bodyPr/>
          <a:lstStyle/>
          <a:p>
            <a:endParaRPr lang="fr-FR">
              <a:ea typeface="ＭＳ Ｐゴシック" pitchFamily="1" charset="-128"/>
              <a:cs typeface="ＭＳ Ｐゴシック" pitchFamily="1" charset="-128"/>
            </a:endParaRPr>
          </a:p>
        </p:txBody>
      </p:sp>
      <p:sp>
        <p:nvSpPr>
          <p:cNvPr id="35194" name="Oval 473"/>
          <p:cNvSpPr>
            <a:spLocks noChangeArrowheads="1"/>
          </p:cNvSpPr>
          <p:nvPr/>
        </p:nvSpPr>
        <p:spPr bwMode="auto">
          <a:xfrm>
            <a:off x="3021013" y="1901825"/>
            <a:ext cx="220662" cy="142875"/>
          </a:xfrm>
          <a:prstGeom prst="ellipse">
            <a:avLst/>
          </a:prstGeom>
          <a:noFill/>
          <a:ln w="15875">
            <a:solidFill>
              <a:srgbClr val="FFD050"/>
            </a:solidFill>
            <a:round/>
            <a:headEnd/>
            <a:tailEnd/>
          </a:ln>
        </p:spPr>
        <p:txBody>
          <a:bodyPr/>
          <a:lstStyle/>
          <a:p>
            <a:endParaRPr lang="fr-FR">
              <a:ea typeface="ＭＳ Ｐゴシック" pitchFamily="1" charset="-128"/>
              <a:cs typeface="ＭＳ Ｐゴシック" pitchFamily="1" charset="-128"/>
            </a:endParaRPr>
          </a:p>
        </p:txBody>
      </p:sp>
      <p:sp>
        <p:nvSpPr>
          <p:cNvPr id="35195" name="Oval 474"/>
          <p:cNvSpPr>
            <a:spLocks noChangeArrowheads="1"/>
          </p:cNvSpPr>
          <p:nvPr/>
        </p:nvSpPr>
        <p:spPr bwMode="auto">
          <a:xfrm>
            <a:off x="3024188" y="1901825"/>
            <a:ext cx="214312" cy="139700"/>
          </a:xfrm>
          <a:prstGeom prst="ellipse">
            <a:avLst/>
          </a:prstGeom>
          <a:noFill/>
          <a:ln w="15875">
            <a:solidFill>
              <a:srgbClr val="FFD255"/>
            </a:solidFill>
            <a:round/>
            <a:headEnd/>
            <a:tailEnd/>
          </a:ln>
        </p:spPr>
        <p:txBody>
          <a:bodyPr/>
          <a:lstStyle/>
          <a:p>
            <a:endParaRPr lang="fr-FR">
              <a:ea typeface="ＭＳ Ｐゴシック" pitchFamily="1" charset="-128"/>
              <a:cs typeface="ＭＳ Ｐゴシック" pitchFamily="1" charset="-128"/>
            </a:endParaRPr>
          </a:p>
        </p:txBody>
      </p:sp>
      <p:sp>
        <p:nvSpPr>
          <p:cNvPr id="35196" name="Oval 475"/>
          <p:cNvSpPr>
            <a:spLocks noChangeArrowheads="1"/>
          </p:cNvSpPr>
          <p:nvPr/>
        </p:nvSpPr>
        <p:spPr bwMode="auto">
          <a:xfrm>
            <a:off x="3027363" y="1905000"/>
            <a:ext cx="207962" cy="136525"/>
          </a:xfrm>
          <a:prstGeom prst="ellipse">
            <a:avLst/>
          </a:prstGeom>
          <a:noFill/>
          <a:ln w="15875">
            <a:solidFill>
              <a:srgbClr val="FFD35A"/>
            </a:solidFill>
            <a:round/>
            <a:headEnd/>
            <a:tailEnd/>
          </a:ln>
        </p:spPr>
        <p:txBody>
          <a:bodyPr/>
          <a:lstStyle/>
          <a:p>
            <a:endParaRPr lang="fr-FR">
              <a:ea typeface="ＭＳ Ｐゴシック" pitchFamily="1" charset="-128"/>
              <a:cs typeface="ＭＳ Ｐゴシック" pitchFamily="1" charset="-128"/>
            </a:endParaRPr>
          </a:p>
        </p:txBody>
      </p:sp>
      <p:sp>
        <p:nvSpPr>
          <p:cNvPr id="35197" name="Oval 476"/>
          <p:cNvSpPr>
            <a:spLocks noChangeArrowheads="1"/>
          </p:cNvSpPr>
          <p:nvPr/>
        </p:nvSpPr>
        <p:spPr bwMode="auto">
          <a:xfrm>
            <a:off x="3030538" y="1908175"/>
            <a:ext cx="201612" cy="130175"/>
          </a:xfrm>
          <a:prstGeom prst="ellipse">
            <a:avLst/>
          </a:prstGeom>
          <a:noFill/>
          <a:ln w="15875">
            <a:solidFill>
              <a:srgbClr val="FFD55F"/>
            </a:solidFill>
            <a:round/>
            <a:headEnd/>
            <a:tailEnd/>
          </a:ln>
        </p:spPr>
        <p:txBody>
          <a:bodyPr/>
          <a:lstStyle/>
          <a:p>
            <a:endParaRPr lang="fr-FR">
              <a:ea typeface="ＭＳ Ｐゴシック" pitchFamily="1" charset="-128"/>
              <a:cs typeface="ＭＳ Ｐゴシック" pitchFamily="1" charset="-128"/>
            </a:endParaRPr>
          </a:p>
        </p:txBody>
      </p:sp>
      <p:sp>
        <p:nvSpPr>
          <p:cNvPr id="35198" name="Oval 477"/>
          <p:cNvSpPr>
            <a:spLocks noChangeArrowheads="1"/>
          </p:cNvSpPr>
          <p:nvPr/>
        </p:nvSpPr>
        <p:spPr bwMode="auto">
          <a:xfrm>
            <a:off x="3033713" y="1908175"/>
            <a:ext cx="195262" cy="127000"/>
          </a:xfrm>
          <a:prstGeom prst="ellipse">
            <a:avLst/>
          </a:prstGeom>
          <a:noFill/>
          <a:ln w="15875">
            <a:solidFill>
              <a:srgbClr val="FFD664"/>
            </a:solidFill>
            <a:round/>
            <a:headEnd/>
            <a:tailEnd/>
          </a:ln>
        </p:spPr>
        <p:txBody>
          <a:bodyPr/>
          <a:lstStyle/>
          <a:p>
            <a:endParaRPr lang="fr-FR">
              <a:ea typeface="ＭＳ Ｐゴシック" pitchFamily="1" charset="-128"/>
              <a:cs typeface="ＭＳ Ｐゴシック" pitchFamily="1" charset="-128"/>
            </a:endParaRPr>
          </a:p>
        </p:txBody>
      </p:sp>
      <p:sp>
        <p:nvSpPr>
          <p:cNvPr id="35199" name="Oval 478"/>
          <p:cNvSpPr>
            <a:spLocks noChangeArrowheads="1"/>
          </p:cNvSpPr>
          <p:nvPr/>
        </p:nvSpPr>
        <p:spPr bwMode="auto">
          <a:xfrm>
            <a:off x="3036888" y="1911350"/>
            <a:ext cx="188912" cy="123825"/>
          </a:xfrm>
          <a:prstGeom prst="ellipse">
            <a:avLst/>
          </a:prstGeom>
          <a:noFill/>
          <a:ln w="15875">
            <a:solidFill>
              <a:srgbClr val="FFD769"/>
            </a:solidFill>
            <a:round/>
            <a:headEnd/>
            <a:tailEnd/>
          </a:ln>
        </p:spPr>
        <p:txBody>
          <a:bodyPr/>
          <a:lstStyle/>
          <a:p>
            <a:endParaRPr lang="fr-FR">
              <a:ea typeface="ＭＳ Ｐゴシック" pitchFamily="1" charset="-128"/>
              <a:cs typeface="ＭＳ Ｐゴシック" pitchFamily="1" charset="-128"/>
            </a:endParaRPr>
          </a:p>
        </p:txBody>
      </p:sp>
      <p:sp>
        <p:nvSpPr>
          <p:cNvPr id="35200" name="Oval 479"/>
          <p:cNvSpPr>
            <a:spLocks noChangeArrowheads="1"/>
          </p:cNvSpPr>
          <p:nvPr/>
        </p:nvSpPr>
        <p:spPr bwMode="auto">
          <a:xfrm>
            <a:off x="3040063" y="1911350"/>
            <a:ext cx="182562" cy="122238"/>
          </a:xfrm>
          <a:prstGeom prst="ellipse">
            <a:avLst/>
          </a:prstGeom>
          <a:noFill/>
          <a:ln w="15875">
            <a:solidFill>
              <a:srgbClr val="FFD96E"/>
            </a:solidFill>
            <a:round/>
            <a:headEnd/>
            <a:tailEnd/>
          </a:ln>
        </p:spPr>
        <p:txBody>
          <a:bodyPr/>
          <a:lstStyle/>
          <a:p>
            <a:endParaRPr lang="fr-FR">
              <a:ea typeface="ＭＳ Ｐゴシック" pitchFamily="1" charset="-128"/>
              <a:cs typeface="ＭＳ Ｐゴシック" pitchFamily="1" charset="-128"/>
            </a:endParaRPr>
          </a:p>
        </p:txBody>
      </p:sp>
      <p:sp>
        <p:nvSpPr>
          <p:cNvPr id="35201" name="Oval 480"/>
          <p:cNvSpPr>
            <a:spLocks noChangeArrowheads="1"/>
          </p:cNvSpPr>
          <p:nvPr/>
        </p:nvSpPr>
        <p:spPr bwMode="auto">
          <a:xfrm>
            <a:off x="3043238" y="1914525"/>
            <a:ext cx="176212" cy="115888"/>
          </a:xfrm>
          <a:prstGeom prst="ellipse">
            <a:avLst/>
          </a:prstGeom>
          <a:noFill/>
          <a:ln w="15875">
            <a:solidFill>
              <a:srgbClr val="FFDA73"/>
            </a:solidFill>
            <a:round/>
            <a:headEnd/>
            <a:tailEnd/>
          </a:ln>
        </p:spPr>
        <p:txBody>
          <a:bodyPr/>
          <a:lstStyle/>
          <a:p>
            <a:endParaRPr lang="fr-FR">
              <a:ea typeface="ＭＳ Ｐゴシック" pitchFamily="1" charset="-128"/>
              <a:cs typeface="ＭＳ Ｐゴシック" pitchFamily="1" charset="-128"/>
            </a:endParaRPr>
          </a:p>
        </p:txBody>
      </p:sp>
      <p:sp>
        <p:nvSpPr>
          <p:cNvPr id="35202" name="Oval 481"/>
          <p:cNvSpPr>
            <a:spLocks noChangeArrowheads="1"/>
          </p:cNvSpPr>
          <p:nvPr/>
        </p:nvSpPr>
        <p:spPr bwMode="auto">
          <a:xfrm>
            <a:off x="3046413" y="1917700"/>
            <a:ext cx="169862" cy="112713"/>
          </a:xfrm>
          <a:prstGeom prst="ellipse">
            <a:avLst/>
          </a:prstGeom>
          <a:noFill/>
          <a:ln w="15875">
            <a:solidFill>
              <a:srgbClr val="FFDB78"/>
            </a:solidFill>
            <a:round/>
            <a:headEnd/>
            <a:tailEnd/>
          </a:ln>
        </p:spPr>
        <p:txBody>
          <a:bodyPr/>
          <a:lstStyle/>
          <a:p>
            <a:endParaRPr lang="fr-FR">
              <a:ea typeface="ＭＳ Ｐゴシック" pitchFamily="1" charset="-128"/>
              <a:cs typeface="ＭＳ Ｐゴシック" pitchFamily="1" charset="-128"/>
            </a:endParaRPr>
          </a:p>
        </p:txBody>
      </p:sp>
      <p:sp>
        <p:nvSpPr>
          <p:cNvPr id="35203" name="Oval 482"/>
          <p:cNvSpPr>
            <a:spLocks noChangeArrowheads="1"/>
          </p:cNvSpPr>
          <p:nvPr/>
        </p:nvSpPr>
        <p:spPr bwMode="auto">
          <a:xfrm>
            <a:off x="3049588" y="1917700"/>
            <a:ext cx="163512" cy="109538"/>
          </a:xfrm>
          <a:prstGeom prst="ellipse">
            <a:avLst/>
          </a:prstGeom>
          <a:noFill/>
          <a:ln w="15875">
            <a:solidFill>
              <a:srgbClr val="FFDD7D"/>
            </a:solidFill>
            <a:round/>
            <a:headEnd/>
            <a:tailEnd/>
          </a:ln>
        </p:spPr>
        <p:txBody>
          <a:bodyPr/>
          <a:lstStyle/>
          <a:p>
            <a:endParaRPr lang="fr-FR">
              <a:ea typeface="ＭＳ Ｐゴシック" pitchFamily="1" charset="-128"/>
              <a:cs typeface="ＭＳ Ｐゴシック" pitchFamily="1" charset="-128"/>
            </a:endParaRPr>
          </a:p>
        </p:txBody>
      </p:sp>
      <p:sp>
        <p:nvSpPr>
          <p:cNvPr id="35204" name="Oval 483"/>
          <p:cNvSpPr>
            <a:spLocks noChangeArrowheads="1"/>
          </p:cNvSpPr>
          <p:nvPr/>
        </p:nvSpPr>
        <p:spPr bwMode="auto">
          <a:xfrm>
            <a:off x="3052763" y="1919288"/>
            <a:ext cx="158750" cy="104775"/>
          </a:xfrm>
          <a:prstGeom prst="ellipse">
            <a:avLst/>
          </a:prstGeom>
          <a:noFill/>
          <a:ln w="15875">
            <a:solidFill>
              <a:srgbClr val="FFDE82"/>
            </a:solidFill>
            <a:round/>
            <a:headEnd/>
            <a:tailEnd/>
          </a:ln>
        </p:spPr>
        <p:txBody>
          <a:bodyPr/>
          <a:lstStyle/>
          <a:p>
            <a:endParaRPr lang="fr-FR">
              <a:ea typeface="ＭＳ Ｐゴシック" pitchFamily="1" charset="-128"/>
              <a:cs typeface="ＭＳ Ｐゴシック" pitchFamily="1" charset="-128"/>
            </a:endParaRPr>
          </a:p>
        </p:txBody>
      </p:sp>
      <p:sp>
        <p:nvSpPr>
          <p:cNvPr id="35205" name="Oval 484"/>
          <p:cNvSpPr>
            <a:spLocks noChangeArrowheads="1"/>
          </p:cNvSpPr>
          <p:nvPr/>
        </p:nvSpPr>
        <p:spPr bwMode="auto">
          <a:xfrm>
            <a:off x="3055938" y="1922463"/>
            <a:ext cx="152400" cy="101600"/>
          </a:xfrm>
          <a:prstGeom prst="ellipse">
            <a:avLst/>
          </a:prstGeom>
          <a:noFill/>
          <a:ln w="15875">
            <a:solidFill>
              <a:srgbClr val="FFDF87"/>
            </a:solidFill>
            <a:round/>
            <a:headEnd/>
            <a:tailEnd/>
          </a:ln>
        </p:spPr>
        <p:txBody>
          <a:bodyPr/>
          <a:lstStyle/>
          <a:p>
            <a:endParaRPr lang="fr-FR">
              <a:ea typeface="ＭＳ Ｐゴシック" pitchFamily="1" charset="-128"/>
              <a:cs typeface="ＭＳ Ｐゴシック" pitchFamily="1" charset="-128"/>
            </a:endParaRPr>
          </a:p>
        </p:txBody>
      </p:sp>
      <p:sp>
        <p:nvSpPr>
          <p:cNvPr id="35206" name="Oval 485"/>
          <p:cNvSpPr>
            <a:spLocks noChangeArrowheads="1"/>
          </p:cNvSpPr>
          <p:nvPr/>
        </p:nvSpPr>
        <p:spPr bwMode="auto">
          <a:xfrm>
            <a:off x="3059113" y="1922463"/>
            <a:ext cx="146050" cy="98425"/>
          </a:xfrm>
          <a:prstGeom prst="ellipse">
            <a:avLst/>
          </a:prstGeom>
          <a:noFill/>
          <a:ln w="15875">
            <a:solidFill>
              <a:srgbClr val="FFE18C"/>
            </a:solidFill>
            <a:round/>
            <a:headEnd/>
            <a:tailEnd/>
          </a:ln>
        </p:spPr>
        <p:txBody>
          <a:bodyPr/>
          <a:lstStyle/>
          <a:p>
            <a:endParaRPr lang="fr-FR">
              <a:ea typeface="ＭＳ Ｐゴシック" pitchFamily="1" charset="-128"/>
              <a:cs typeface="ＭＳ Ｐゴシック" pitchFamily="1" charset="-128"/>
            </a:endParaRPr>
          </a:p>
        </p:txBody>
      </p:sp>
      <p:sp>
        <p:nvSpPr>
          <p:cNvPr id="35207" name="Oval 486"/>
          <p:cNvSpPr>
            <a:spLocks noChangeArrowheads="1"/>
          </p:cNvSpPr>
          <p:nvPr/>
        </p:nvSpPr>
        <p:spPr bwMode="auto">
          <a:xfrm>
            <a:off x="3060700" y="1925638"/>
            <a:ext cx="141288" cy="95250"/>
          </a:xfrm>
          <a:prstGeom prst="ellipse">
            <a:avLst/>
          </a:prstGeom>
          <a:noFill/>
          <a:ln w="15875">
            <a:solidFill>
              <a:srgbClr val="FFE291"/>
            </a:solidFill>
            <a:round/>
            <a:headEnd/>
            <a:tailEnd/>
          </a:ln>
        </p:spPr>
        <p:txBody>
          <a:bodyPr/>
          <a:lstStyle/>
          <a:p>
            <a:endParaRPr lang="fr-FR">
              <a:ea typeface="ＭＳ Ｐゴシック" pitchFamily="1" charset="-128"/>
              <a:cs typeface="ＭＳ Ｐゴシック" pitchFamily="1" charset="-128"/>
            </a:endParaRPr>
          </a:p>
        </p:txBody>
      </p:sp>
      <p:sp>
        <p:nvSpPr>
          <p:cNvPr id="35208" name="Oval 487"/>
          <p:cNvSpPr>
            <a:spLocks noChangeArrowheads="1"/>
          </p:cNvSpPr>
          <p:nvPr/>
        </p:nvSpPr>
        <p:spPr bwMode="auto">
          <a:xfrm>
            <a:off x="3063875" y="1928813"/>
            <a:ext cx="134938" cy="88900"/>
          </a:xfrm>
          <a:prstGeom prst="ellipse">
            <a:avLst/>
          </a:prstGeom>
          <a:noFill/>
          <a:ln w="15875">
            <a:solidFill>
              <a:srgbClr val="FFE396"/>
            </a:solidFill>
            <a:round/>
            <a:headEnd/>
            <a:tailEnd/>
          </a:ln>
        </p:spPr>
        <p:txBody>
          <a:bodyPr/>
          <a:lstStyle/>
          <a:p>
            <a:endParaRPr lang="fr-FR">
              <a:ea typeface="ＭＳ Ｐゴシック" pitchFamily="1" charset="-128"/>
              <a:cs typeface="ＭＳ Ｐゴシック" pitchFamily="1" charset="-128"/>
            </a:endParaRPr>
          </a:p>
        </p:txBody>
      </p:sp>
      <p:sp>
        <p:nvSpPr>
          <p:cNvPr id="35209" name="Oval 488"/>
          <p:cNvSpPr>
            <a:spLocks noChangeArrowheads="1"/>
          </p:cNvSpPr>
          <p:nvPr/>
        </p:nvSpPr>
        <p:spPr bwMode="auto">
          <a:xfrm>
            <a:off x="3067050" y="1928813"/>
            <a:ext cx="128588" cy="85725"/>
          </a:xfrm>
          <a:prstGeom prst="ellipse">
            <a:avLst/>
          </a:prstGeom>
          <a:noFill/>
          <a:ln w="15875">
            <a:solidFill>
              <a:srgbClr val="FFE59B"/>
            </a:solidFill>
            <a:round/>
            <a:headEnd/>
            <a:tailEnd/>
          </a:ln>
        </p:spPr>
        <p:txBody>
          <a:bodyPr/>
          <a:lstStyle/>
          <a:p>
            <a:endParaRPr lang="fr-FR">
              <a:ea typeface="ＭＳ Ｐゴシック" pitchFamily="1" charset="-128"/>
              <a:cs typeface="ＭＳ Ｐゴシック" pitchFamily="1" charset="-128"/>
            </a:endParaRPr>
          </a:p>
        </p:txBody>
      </p:sp>
      <p:sp>
        <p:nvSpPr>
          <p:cNvPr id="35210" name="Oval 489"/>
          <p:cNvSpPr>
            <a:spLocks noChangeArrowheads="1"/>
          </p:cNvSpPr>
          <p:nvPr/>
        </p:nvSpPr>
        <p:spPr bwMode="auto">
          <a:xfrm>
            <a:off x="3070225" y="1931988"/>
            <a:ext cx="122238" cy="82550"/>
          </a:xfrm>
          <a:prstGeom prst="ellipse">
            <a:avLst/>
          </a:prstGeom>
          <a:noFill/>
          <a:ln w="15875">
            <a:solidFill>
              <a:srgbClr val="FFE6A0"/>
            </a:solidFill>
            <a:round/>
            <a:headEnd/>
            <a:tailEnd/>
          </a:ln>
        </p:spPr>
        <p:txBody>
          <a:bodyPr/>
          <a:lstStyle/>
          <a:p>
            <a:endParaRPr lang="fr-FR">
              <a:ea typeface="ＭＳ Ｐゴシック" pitchFamily="1" charset="-128"/>
              <a:cs typeface="ＭＳ Ｐゴシック" pitchFamily="1" charset="-128"/>
            </a:endParaRPr>
          </a:p>
        </p:txBody>
      </p:sp>
      <p:sp>
        <p:nvSpPr>
          <p:cNvPr id="35211" name="Oval 490"/>
          <p:cNvSpPr>
            <a:spLocks noChangeArrowheads="1"/>
          </p:cNvSpPr>
          <p:nvPr/>
        </p:nvSpPr>
        <p:spPr bwMode="auto">
          <a:xfrm>
            <a:off x="3073400" y="1931988"/>
            <a:ext cx="115888" cy="79375"/>
          </a:xfrm>
          <a:prstGeom prst="ellipse">
            <a:avLst/>
          </a:prstGeom>
          <a:noFill/>
          <a:ln w="15875">
            <a:solidFill>
              <a:srgbClr val="FFE7A5"/>
            </a:solidFill>
            <a:round/>
            <a:headEnd/>
            <a:tailEnd/>
          </a:ln>
        </p:spPr>
        <p:txBody>
          <a:bodyPr/>
          <a:lstStyle/>
          <a:p>
            <a:endParaRPr lang="fr-FR">
              <a:ea typeface="ＭＳ Ｐゴシック" pitchFamily="1" charset="-128"/>
              <a:cs typeface="ＭＳ Ｐゴシック" pitchFamily="1" charset="-128"/>
            </a:endParaRPr>
          </a:p>
        </p:txBody>
      </p:sp>
      <p:sp>
        <p:nvSpPr>
          <p:cNvPr id="35212" name="Oval 491"/>
          <p:cNvSpPr>
            <a:spLocks noChangeArrowheads="1"/>
          </p:cNvSpPr>
          <p:nvPr/>
        </p:nvSpPr>
        <p:spPr bwMode="auto">
          <a:xfrm>
            <a:off x="3076575" y="1935163"/>
            <a:ext cx="109538" cy="73025"/>
          </a:xfrm>
          <a:prstGeom prst="ellipse">
            <a:avLst/>
          </a:prstGeom>
          <a:noFill/>
          <a:ln w="15875">
            <a:solidFill>
              <a:srgbClr val="FFE9AA"/>
            </a:solidFill>
            <a:round/>
            <a:headEnd/>
            <a:tailEnd/>
          </a:ln>
        </p:spPr>
        <p:txBody>
          <a:bodyPr/>
          <a:lstStyle/>
          <a:p>
            <a:endParaRPr lang="fr-FR">
              <a:ea typeface="ＭＳ Ｐゴシック" pitchFamily="1" charset="-128"/>
              <a:cs typeface="ＭＳ Ｐゴシック" pitchFamily="1" charset="-128"/>
            </a:endParaRPr>
          </a:p>
        </p:txBody>
      </p:sp>
      <p:sp>
        <p:nvSpPr>
          <p:cNvPr id="35213" name="Oval 492"/>
          <p:cNvSpPr>
            <a:spLocks noChangeArrowheads="1"/>
          </p:cNvSpPr>
          <p:nvPr/>
        </p:nvSpPr>
        <p:spPr bwMode="auto">
          <a:xfrm>
            <a:off x="3079750" y="1938338"/>
            <a:ext cx="103188" cy="69850"/>
          </a:xfrm>
          <a:prstGeom prst="ellipse">
            <a:avLst/>
          </a:prstGeom>
          <a:noFill/>
          <a:ln w="15875">
            <a:solidFill>
              <a:srgbClr val="FFEAAF"/>
            </a:solidFill>
            <a:round/>
            <a:headEnd/>
            <a:tailEnd/>
          </a:ln>
        </p:spPr>
        <p:txBody>
          <a:bodyPr/>
          <a:lstStyle/>
          <a:p>
            <a:endParaRPr lang="fr-FR">
              <a:ea typeface="ＭＳ Ｐゴシック" pitchFamily="1" charset="-128"/>
              <a:cs typeface="ＭＳ Ｐゴシック" pitchFamily="1" charset="-128"/>
            </a:endParaRPr>
          </a:p>
        </p:txBody>
      </p:sp>
      <p:sp>
        <p:nvSpPr>
          <p:cNvPr id="35214" name="Oval 493"/>
          <p:cNvSpPr>
            <a:spLocks noChangeArrowheads="1"/>
          </p:cNvSpPr>
          <p:nvPr/>
        </p:nvSpPr>
        <p:spPr bwMode="auto">
          <a:xfrm>
            <a:off x="3082925" y="1938338"/>
            <a:ext cx="96838" cy="66675"/>
          </a:xfrm>
          <a:prstGeom prst="ellipse">
            <a:avLst/>
          </a:prstGeom>
          <a:noFill/>
          <a:ln w="15875">
            <a:solidFill>
              <a:srgbClr val="FFEBB4"/>
            </a:solidFill>
            <a:round/>
            <a:headEnd/>
            <a:tailEnd/>
          </a:ln>
        </p:spPr>
        <p:txBody>
          <a:bodyPr/>
          <a:lstStyle/>
          <a:p>
            <a:endParaRPr lang="fr-FR">
              <a:ea typeface="ＭＳ Ｐゴシック" pitchFamily="1" charset="-128"/>
              <a:cs typeface="ＭＳ Ｐゴシック" pitchFamily="1" charset="-128"/>
            </a:endParaRPr>
          </a:p>
        </p:txBody>
      </p:sp>
      <p:sp>
        <p:nvSpPr>
          <p:cNvPr id="35215" name="Oval 494"/>
          <p:cNvSpPr>
            <a:spLocks noChangeArrowheads="1"/>
          </p:cNvSpPr>
          <p:nvPr/>
        </p:nvSpPr>
        <p:spPr bwMode="auto">
          <a:xfrm>
            <a:off x="3086100" y="1941513"/>
            <a:ext cx="90488" cy="60325"/>
          </a:xfrm>
          <a:prstGeom prst="ellipse">
            <a:avLst/>
          </a:prstGeom>
          <a:noFill/>
          <a:ln w="15875">
            <a:solidFill>
              <a:srgbClr val="FFEDB9"/>
            </a:solidFill>
            <a:round/>
            <a:headEnd/>
            <a:tailEnd/>
          </a:ln>
        </p:spPr>
        <p:txBody>
          <a:bodyPr/>
          <a:lstStyle/>
          <a:p>
            <a:endParaRPr lang="fr-FR">
              <a:ea typeface="ＭＳ Ｐゴシック" pitchFamily="1" charset="-128"/>
              <a:cs typeface="ＭＳ Ｐゴシック" pitchFamily="1" charset="-128"/>
            </a:endParaRPr>
          </a:p>
        </p:txBody>
      </p:sp>
      <p:sp>
        <p:nvSpPr>
          <p:cNvPr id="35216" name="Oval 495"/>
          <p:cNvSpPr>
            <a:spLocks noChangeArrowheads="1"/>
          </p:cNvSpPr>
          <p:nvPr/>
        </p:nvSpPr>
        <p:spPr bwMode="auto">
          <a:xfrm>
            <a:off x="3089275" y="1944688"/>
            <a:ext cx="84138" cy="57150"/>
          </a:xfrm>
          <a:prstGeom prst="ellipse">
            <a:avLst/>
          </a:prstGeom>
          <a:noFill/>
          <a:ln w="15875">
            <a:solidFill>
              <a:srgbClr val="FFEEBE"/>
            </a:solidFill>
            <a:round/>
            <a:headEnd/>
            <a:tailEnd/>
          </a:ln>
        </p:spPr>
        <p:txBody>
          <a:bodyPr/>
          <a:lstStyle/>
          <a:p>
            <a:endParaRPr lang="fr-FR">
              <a:ea typeface="ＭＳ Ｐゴシック" pitchFamily="1" charset="-128"/>
              <a:cs typeface="ＭＳ Ｐゴシック" pitchFamily="1" charset="-128"/>
            </a:endParaRPr>
          </a:p>
        </p:txBody>
      </p:sp>
      <p:sp>
        <p:nvSpPr>
          <p:cNvPr id="35217" name="Oval 496"/>
          <p:cNvSpPr>
            <a:spLocks noChangeArrowheads="1"/>
          </p:cNvSpPr>
          <p:nvPr/>
        </p:nvSpPr>
        <p:spPr bwMode="auto">
          <a:xfrm>
            <a:off x="3092450" y="1944688"/>
            <a:ext cx="79375" cy="53975"/>
          </a:xfrm>
          <a:prstGeom prst="ellipse">
            <a:avLst/>
          </a:prstGeom>
          <a:noFill/>
          <a:ln w="15875">
            <a:solidFill>
              <a:srgbClr val="FFEFC3"/>
            </a:solidFill>
            <a:round/>
            <a:headEnd/>
            <a:tailEnd/>
          </a:ln>
        </p:spPr>
        <p:txBody>
          <a:bodyPr/>
          <a:lstStyle/>
          <a:p>
            <a:endParaRPr lang="fr-FR">
              <a:ea typeface="ＭＳ Ｐゴシック" pitchFamily="1" charset="-128"/>
              <a:cs typeface="ＭＳ Ｐゴシック" pitchFamily="1" charset="-128"/>
            </a:endParaRPr>
          </a:p>
        </p:txBody>
      </p:sp>
      <p:sp>
        <p:nvSpPr>
          <p:cNvPr id="35218" name="Oval 497"/>
          <p:cNvSpPr>
            <a:spLocks noChangeArrowheads="1"/>
          </p:cNvSpPr>
          <p:nvPr/>
        </p:nvSpPr>
        <p:spPr bwMode="auto">
          <a:xfrm>
            <a:off x="3095625" y="1947863"/>
            <a:ext cx="73025" cy="47625"/>
          </a:xfrm>
          <a:prstGeom prst="ellipse">
            <a:avLst/>
          </a:prstGeom>
          <a:noFill/>
          <a:ln w="15875">
            <a:solidFill>
              <a:srgbClr val="FFF1C8"/>
            </a:solidFill>
            <a:round/>
            <a:headEnd/>
            <a:tailEnd/>
          </a:ln>
        </p:spPr>
        <p:txBody>
          <a:bodyPr/>
          <a:lstStyle/>
          <a:p>
            <a:endParaRPr lang="fr-FR">
              <a:ea typeface="ＭＳ Ｐゴシック" pitchFamily="1" charset="-128"/>
              <a:cs typeface="ＭＳ Ｐゴシック" pitchFamily="1" charset="-128"/>
            </a:endParaRPr>
          </a:p>
        </p:txBody>
      </p:sp>
      <p:sp>
        <p:nvSpPr>
          <p:cNvPr id="35219" name="Oval 498"/>
          <p:cNvSpPr>
            <a:spLocks noChangeArrowheads="1"/>
          </p:cNvSpPr>
          <p:nvPr/>
        </p:nvSpPr>
        <p:spPr bwMode="auto">
          <a:xfrm>
            <a:off x="3097213" y="1951038"/>
            <a:ext cx="68262" cy="44450"/>
          </a:xfrm>
          <a:prstGeom prst="ellipse">
            <a:avLst/>
          </a:prstGeom>
          <a:noFill/>
          <a:ln w="15875">
            <a:solidFill>
              <a:srgbClr val="FFF2CD"/>
            </a:solidFill>
            <a:round/>
            <a:headEnd/>
            <a:tailEnd/>
          </a:ln>
        </p:spPr>
        <p:txBody>
          <a:bodyPr/>
          <a:lstStyle/>
          <a:p>
            <a:endParaRPr lang="fr-FR">
              <a:ea typeface="ＭＳ Ｐゴシック" pitchFamily="1" charset="-128"/>
              <a:cs typeface="ＭＳ Ｐゴシック" pitchFamily="1" charset="-128"/>
            </a:endParaRPr>
          </a:p>
        </p:txBody>
      </p:sp>
      <p:sp>
        <p:nvSpPr>
          <p:cNvPr id="35220" name="Oval 499"/>
          <p:cNvSpPr>
            <a:spLocks noChangeArrowheads="1"/>
          </p:cNvSpPr>
          <p:nvPr/>
        </p:nvSpPr>
        <p:spPr bwMode="auto">
          <a:xfrm>
            <a:off x="3100388" y="1951038"/>
            <a:ext cx="61912" cy="42862"/>
          </a:xfrm>
          <a:prstGeom prst="ellipse">
            <a:avLst/>
          </a:prstGeom>
          <a:noFill/>
          <a:ln w="15875">
            <a:solidFill>
              <a:srgbClr val="FFF3D2"/>
            </a:solidFill>
            <a:round/>
            <a:headEnd/>
            <a:tailEnd/>
          </a:ln>
        </p:spPr>
        <p:txBody>
          <a:bodyPr/>
          <a:lstStyle/>
          <a:p>
            <a:endParaRPr lang="fr-FR">
              <a:ea typeface="ＭＳ Ｐゴシック" pitchFamily="1" charset="-128"/>
              <a:cs typeface="ＭＳ Ｐゴシック" pitchFamily="1" charset="-128"/>
            </a:endParaRPr>
          </a:p>
        </p:txBody>
      </p:sp>
      <p:sp>
        <p:nvSpPr>
          <p:cNvPr id="35221" name="Oval 500"/>
          <p:cNvSpPr>
            <a:spLocks noChangeArrowheads="1"/>
          </p:cNvSpPr>
          <p:nvPr/>
        </p:nvSpPr>
        <p:spPr bwMode="auto">
          <a:xfrm>
            <a:off x="3103563" y="1954213"/>
            <a:ext cx="55562" cy="36512"/>
          </a:xfrm>
          <a:prstGeom prst="ellipse">
            <a:avLst/>
          </a:prstGeom>
          <a:noFill/>
          <a:ln w="15875">
            <a:solidFill>
              <a:srgbClr val="FFF5D7"/>
            </a:solidFill>
            <a:round/>
            <a:headEnd/>
            <a:tailEnd/>
          </a:ln>
        </p:spPr>
        <p:txBody>
          <a:bodyPr/>
          <a:lstStyle/>
          <a:p>
            <a:endParaRPr lang="fr-FR">
              <a:ea typeface="ＭＳ Ｐゴシック" pitchFamily="1" charset="-128"/>
              <a:cs typeface="ＭＳ Ｐゴシック" pitchFamily="1" charset="-128"/>
            </a:endParaRPr>
          </a:p>
        </p:txBody>
      </p:sp>
      <p:sp>
        <p:nvSpPr>
          <p:cNvPr id="35222" name="Oval 501"/>
          <p:cNvSpPr>
            <a:spLocks noChangeArrowheads="1"/>
          </p:cNvSpPr>
          <p:nvPr/>
        </p:nvSpPr>
        <p:spPr bwMode="auto">
          <a:xfrm>
            <a:off x="3106738" y="1954213"/>
            <a:ext cx="49212" cy="36512"/>
          </a:xfrm>
          <a:prstGeom prst="ellipse">
            <a:avLst/>
          </a:prstGeom>
          <a:noFill/>
          <a:ln w="15875">
            <a:solidFill>
              <a:srgbClr val="FFF6DC"/>
            </a:solidFill>
            <a:round/>
            <a:headEnd/>
            <a:tailEnd/>
          </a:ln>
        </p:spPr>
        <p:txBody>
          <a:bodyPr/>
          <a:lstStyle/>
          <a:p>
            <a:endParaRPr lang="fr-FR">
              <a:ea typeface="ＭＳ Ｐゴシック" pitchFamily="1" charset="-128"/>
              <a:cs typeface="ＭＳ Ｐゴシック" pitchFamily="1" charset="-128"/>
            </a:endParaRPr>
          </a:p>
        </p:txBody>
      </p:sp>
      <p:sp>
        <p:nvSpPr>
          <p:cNvPr id="35223" name="Oval 502"/>
          <p:cNvSpPr>
            <a:spLocks noChangeArrowheads="1"/>
          </p:cNvSpPr>
          <p:nvPr/>
        </p:nvSpPr>
        <p:spPr bwMode="auto">
          <a:xfrm>
            <a:off x="3109913" y="1955800"/>
            <a:ext cx="42862" cy="31750"/>
          </a:xfrm>
          <a:prstGeom prst="ellipse">
            <a:avLst/>
          </a:prstGeom>
          <a:noFill/>
          <a:ln w="15875">
            <a:solidFill>
              <a:srgbClr val="FFF7E1"/>
            </a:solidFill>
            <a:round/>
            <a:headEnd/>
            <a:tailEnd/>
          </a:ln>
        </p:spPr>
        <p:txBody>
          <a:bodyPr/>
          <a:lstStyle/>
          <a:p>
            <a:endParaRPr lang="fr-FR">
              <a:ea typeface="ＭＳ Ｐゴシック" pitchFamily="1" charset="-128"/>
              <a:cs typeface="ＭＳ Ｐゴシック" pitchFamily="1" charset="-128"/>
            </a:endParaRPr>
          </a:p>
        </p:txBody>
      </p:sp>
      <p:sp>
        <p:nvSpPr>
          <p:cNvPr id="35224" name="Oval 503"/>
          <p:cNvSpPr>
            <a:spLocks noChangeArrowheads="1"/>
          </p:cNvSpPr>
          <p:nvPr/>
        </p:nvSpPr>
        <p:spPr bwMode="auto">
          <a:xfrm>
            <a:off x="3113088" y="1958975"/>
            <a:ext cx="36512" cy="25400"/>
          </a:xfrm>
          <a:prstGeom prst="ellipse">
            <a:avLst/>
          </a:prstGeom>
          <a:noFill/>
          <a:ln w="15875">
            <a:solidFill>
              <a:srgbClr val="FFF9E6"/>
            </a:solidFill>
            <a:round/>
            <a:headEnd/>
            <a:tailEnd/>
          </a:ln>
        </p:spPr>
        <p:txBody>
          <a:bodyPr/>
          <a:lstStyle/>
          <a:p>
            <a:endParaRPr lang="fr-FR">
              <a:ea typeface="ＭＳ Ｐゴシック" pitchFamily="1" charset="-128"/>
              <a:cs typeface="ＭＳ Ｐゴシック" pitchFamily="1" charset="-128"/>
            </a:endParaRPr>
          </a:p>
        </p:txBody>
      </p:sp>
      <p:sp>
        <p:nvSpPr>
          <p:cNvPr id="35225" name="Oval 504"/>
          <p:cNvSpPr>
            <a:spLocks noChangeArrowheads="1"/>
          </p:cNvSpPr>
          <p:nvPr/>
        </p:nvSpPr>
        <p:spPr bwMode="auto">
          <a:xfrm>
            <a:off x="3116263" y="1958975"/>
            <a:ext cx="30162" cy="25400"/>
          </a:xfrm>
          <a:prstGeom prst="ellipse">
            <a:avLst/>
          </a:prstGeom>
          <a:noFill/>
          <a:ln w="15875">
            <a:solidFill>
              <a:srgbClr val="FFFAEB"/>
            </a:solidFill>
            <a:round/>
            <a:headEnd/>
            <a:tailEnd/>
          </a:ln>
        </p:spPr>
        <p:txBody>
          <a:bodyPr/>
          <a:lstStyle/>
          <a:p>
            <a:endParaRPr lang="fr-FR">
              <a:ea typeface="ＭＳ Ｐゴシック" pitchFamily="1" charset="-128"/>
              <a:cs typeface="ＭＳ Ｐゴシック" pitchFamily="1" charset="-128"/>
            </a:endParaRPr>
          </a:p>
        </p:txBody>
      </p:sp>
      <p:sp>
        <p:nvSpPr>
          <p:cNvPr id="35226" name="Oval 505"/>
          <p:cNvSpPr>
            <a:spLocks noChangeArrowheads="1"/>
          </p:cNvSpPr>
          <p:nvPr/>
        </p:nvSpPr>
        <p:spPr bwMode="auto">
          <a:xfrm>
            <a:off x="3119438" y="1962150"/>
            <a:ext cx="23812" cy="19050"/>
          </a:xfrm>
          <a:prstGeom prst="ellipse">
            <a:avLst/>
          </a:prstGeom>
          <a:noFill/>
          <a:ln w="15875">
            <a:solidFill>
              <a:srgbClr val="FFFBF0"/>
            </a:solidFill>
            <a:round/>
            <a:headEnd/>
            <a:tailEnd/>
          </a:ln>
        </p:spPr>
        <p:txBody>
          <a:bodyPr/>
          <a:lstStyle/>
          <a:p>
            <a:endParaRPr lang="fr-FR">
              <a:ea typeface="ＭＳ Ｐゴシック" pitchFamily="1" charset="-128"/>
              <a:cs typeface="ＭＳ Ｐゴシック" pitchFamily="1" charset="-128"/>
            </a:endParaRPr>
          </a:p>
        </p:txBody>
      </p:sp>
      <p:sp>
        <p:nvSpPr>
          <p:cNvPr id="35227" name="Oval 506"/>
          <p:cNvSpPr>
            <a:spLocks noChangeArrowheads="1"/>
          </p:cNvSpPr>
          <p:nvPr/>
        </p:nvSpPr>
        <p:spPr bwMode="auto">
          <a:xfrm>
            <a:off x="3122613" y="1965325"/>
            <a:ext cx="17462" cy="12700"/>
          </a:xfrm>
          <a:prstGeom prst="ellipse">
            <a:avLst/>
          </a:prstGeom>
          <a:noFill/>
          <a:ln w="15875">
            <a:solidFill>
              <a:srgbClr val="FFFDF5"/>
            </a:solidFill>
            <a:round/>
            <a:headEnd/>
            <a:tailEnd/>
          </a:ln>
        </p:spPr>
        <p:txBody>
          <a:bodyPr/>
          <a:lstStyle/>
          <a:p>
            <a:endParaRPr lang="fr-FR">
              <a:ea typeface="ＭＳ Ｐゴシック" pitchFamily="1" charset="-128"/>
              <a:cs typeface="ＭＳ Ｐゴシック" pitchFamily="1" charset="-128"/>
            </a:endParaRPr>
          </a:p>
        </p:txBody>
      </p:sp>
      <p:sp>
        <p:nvSpPr>
          <p:cNvPr id="35228" name="Oval 507"/>
          <p:cNvSpPr>
            <a:spLocks noChangeArrowheads="1"/>
          </p:cNvSpPr>
          <p:nvPr/>
        </p:nvSpPr>
        <p:spPr bwMode="auto">
          <a:xfrm>
            <a:off x="3125788" y="1965325"/>
            <a:ext cx="11112" cy="12700"/>
          </a:xfrm>
          <a:prstGeom prst="ellipse">
            <a:avLst/>
          </a:prstGeom>
          <a:noFill/>
          <a:ln w="15875">
            <a:solidFill>
              <a:srgbClr val="FFFEFA"/>
            </a:solidFill>
            <a:round/>
            <a:headEnd/>
            <a:tailEnd/>
          </a:ln>
        </p:spPr>
        <p:txBody>
          <a:bodyPr/>
          <a:lstStyle/>
          <a:p>
            <a:endParaRPr lang="fr-FR">
              <a:ea typeface="ＭＳ Ｐゴシック" pitchFamily="1" charset="-128"/>
              <a:cs typeface="ＭＳ Ｐゴシック" pitchFamily="1" charset="-128"/>
            </a:endParaRPr>
          </a:p>
        </p:txBody>
      </p:sp>
      <p:sp>
        <p:nvSpPr>
          <p:cNvPr id="35229" name="Oval 508"/>
          <p:cNvSpPr>
            <a:spLocks noChangeArrowheads="1"/>
          </p:cNvSpPr>
          <p:nvPr/>
        </p:nvSpPr>
        <p:spPr bwMode="auto">
          <a:xfrm>
            <a:off x="3128963" y="1968500"/>
            <a:ext cx="6350" cy="6350"/>
          </a:xfrm>
          <a:prstGeom prst="ellipse">
            <a:avLst/>
          </a:prstGeom>
          <a:noFill/>
          <a:ln w="15875">
            <a:solidFill>
              <a:srgbClr val="FFFFFF"/>
            </a:solidFill>
            <a:round/>
            <a:headEnd/>
            <a:tailEnd/>
          </a:ln>
        </p:spPr>
        <p:txBody>
          <a:bodyPr/>
          <a:lstStyle/>
          <a:p>
            <a:endParaRPr lang="fr-FR">
              <a:ea typeface="ＭＳ Ｐゴシック" pitchFamily="1" charset="-128"/>
              <a:cs typeface="ＭＳ Ｐゴシック" pitchFamily="1" charset="-128"/>
            </a:endParaRPr>
          </a:p>
        </p:txBody>
      </p:sp>
      <p:sp>
        <p:nvSpPr>
          <p:cNvPr id="35230" name="Oval 509"/>
          <p:cNvSpPr>
            <a:spLocks noChangeArrowheads="1"/>
          </p:cNvSpPr>
          <p:nvPr/>
        </p:nvSpPr>
        <p:spPr bwMode="auto">
          <a:xfrm>
            <a:off x="2973388" y="1871663"/>
            <a:ext cx="315912" cy="203200"/>
          </a:xfrm>
          <a:prstGeom prst="ellipse">
            <a:avLst/>
          </a:prstGeom>
          <a:noFill/>
          <a:ln w="3175">
            <a:solidFill>
              <a:srgbClr val="2F12D5"/>
            </a:solidFill>
            <a:round/>
            <a:headEnd/>
            <a:tailEnd/>
          </a:ln>
        </p:spPr>
        <p:txBody>
          <a:bodyPr/>
          <a:lstStyle/>
          <a:p>
            <a:endParaRPr lang="fr-FR">
              <a:ea typeface="ＭＳ Ｐゴシック" pitchFamily="1" charset="-128"/>
              <a:cs typeface="ＭＳ Ｐゴシック" pitchFamily="1" charset="-128"/>
            </a:endParaRPr>
          </a:p>
        </p:txBody>
      </p:sp>
      <p:sp>
        <p:nvSpPr>
          <p:cNvPr id="35231" name="Rectangle 510"/>
          <p:cNvSpPr>
            <a:spLocks noChangeArrowheads="1"/>
          </p:cNvSpPr>
          <p:nvPr/>
        </p:nvSpPr>
        <p:spPr bwMode="auto">
          <a:xfrm>
            <a:off x="347663" y="2449513"/>
            <a:ext cx="846137" cy="277812"/>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Paquets</a:t>
            </a:r>
            <a:endParaRPr lang="en-US" sz="2800">
              <a:latin typeface="Times" pitchFamily="1" charset="0"/>
              <a:ea typeface="ＭＳ Ｐゴシック" pitchFamily="1" charset="-128"/>
              <a:cs typeface="ＭＳ Ｐゴシック" pitchFamily="1" charset="-128"/>
            </a:endParaRPr>
          </a:p>
        </p:txBody>
      </p:sp>
      <p:sp>
        <p:nvSpPr>
          <p:cNvPr id="35232" name="Line 511"/>
          <p:cNvSpPr>
            <a:spLocks noChangeShapeType="1"/>
          </p:cNvSpPr>
          <p:nvPr/>
        </p:nvSpPr>
        <p:spPr bwMode="auto">
          <a:xfrm>
            <a:off x="1857375" y="1414463"/>
            <a:ext cx="277813" cy="1587"/>
          </a:xfrm>
          <a:prstGeom prst="line">
            <a:avLst/>
          </a:prstGeom>
          <a:noFill/>
          <a:ln w="12700">
            <a:solidFill>
              <a:srgbClr val="000000"/>
            </a:solidFill>
            <a:round/>
            <a:headEnd/>
            <a:tailEnd/>
          </a:ln>
        </p:spPr>
        <p:txBody>
          <a:bodyPr/>
          <a:lstStyle/>
          <a:p>
            <a:endParaRPr lang="en-US"/>
          </a:p>
        </p:txBody>
      </p:sp>
      <p:sp>
        <p:nvSpPr>
          <p:cNvPr id="35233" name="Freeform 512"/>
          <p:cNvSpPr>
            <a:spLocks/>
          </p:cNvSpPr>
          <p:nvPr/>
        </p:nvSpPr>
        <p:spPr bwMode="auto">
          <a:xfrm>
            <a:off x="2132013" y="1377950"/>
            <a:ext cx="96837" cy="84138"/>
          </a:xfrm>
          <a:custGeom>
            <a:avLst/>
            <a:gdLst>
              <a:gd name="T0" fmla="*/ 0 w 61"/>
              <a:gd name="T1" fmla="*/ 68045417 h 53"/>
              <a:gd name="T2" fmla="*/ 15120859 w 61"/>
              <a:gd name="T3" fmla="*/ 133569869 h 53"/>
              <a:gd name="T4" fmla="*/ 153727944 w 61"/>
              <a:gd name="T5" fmla="*/ 68045417 h 53"/>
              <a:gd name="T6" fmla="*/ 15120859 w 61"/>
              <a:gd name="T7" fmla="*/ 0 h 53"/>
              <a:gd name="T8" fmla="*/ 0 w 61"/>
              <a:gd name="T9" fmla="*/ 6804541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53">
                <a:moveTo>
                  <a:pt x="0" y="27"/>
                </a:moveTo>
                <a:lnTo>
                  <a:pt x="6" y="53"/>
                </a:lnTo>
                <a:lnTo>
                  <a:pt x="61" y="27"/>
                </a:lnTo>
                <a:lnTo>
                  <a:pt x="6" y="0"/>
                </a:lnTo>
                <a:lnTo>
                  <a:pt x="0" y="27"/>
                </a:lnTo>
                <a:close/>
              </a:path>
            </a:pathLst>
          </a:custGeom>
          <a:solidFill>
            <a:srgbClr val="000000"/>
          </a:solidFill>
          <a:ln w="9525">
            <a:noFill/>
            <a:round/>
            <a:headEnd/>
            <a:tailEnd/>
          </a:ln>
        </p:spPr>
        <p:txBody>
          <a:bodyPr/>
          <a:lstStyle/>
          <a:p>
            <a:endParaRPr lang="en-US"/>
          </a:p>
        </p:txBody>
      </p:sp>
      <p:sp>
        <p:nvSpPr>
          <p:cNvPr id="35234" name="Freeform 513"/>
          <p:cNvSpPr>
            <a:spLocks/>
          </p:cNvSpPr>
          <p:nvPr/>
        </p:nvSpPr>
        <p:spPr bwMode="auto">
          <a:xfrm>
            <a:off x="2930525" y="1773238"/>
            <a:ext cx="96838" cy="85725"/>
          </a:xfrm>
          <a:custGeom>
            <a:avLst/>
            <a:gdLst>
              <a:gd name="T0" fmla="*/ 153731119 w 61"/>
              <a:gd name="T1" fmla="*/ 68045013 h 54"/>
              <a:gd name="T2" fmla="*/ 141129479 w 61"/>
              <a:gd name="T3" fmla="*/ 0 h 54"/>
              <a:gd name="T4" fmla="*/ 0 w 61"/>
              <a:gd name="T5" fmla="*/ 68045013 h 54"/>
              <a:gd name="T6" fmla="*/ 141129479 w 61"/>
              <a:gd name="T7" fmla="*/ 136088438 h 54"/>
              <a:gd name="T8" fmla="*/ 153731119 w 61"/>
              <a:gd name="T9" fmla="*/ 6804501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54">
                <a:moveTo>
                  <a:pt x="61" y="27"/>
                </a:moveTo>
                <a:lnTo>
                  <a:pt x="56" y="0"/>
                </a:lnTo>
                <a:lnTo>
                  <a:pt x="0" y="27"/>
                </a:lnTo>
                <a:lnTo>
                  <a:pt x="56" y="54"/>
                </a:lnTo>
                <a:lnTo>
                  <a:pt x="61" y="27"/>
                </a:lnTo>
                <a:close/>
              </a:path>
            </a:pathLst>
          </a:custGeom>
          <a:solidFill>
            <a:srgbClr val="000000"/>
          </a:solidFill>
          <a:ln w="9525">
            <a:noFill/>
            <a:round/>
            <a:headEnd/>
            <a:tailEnd/>
          </a:ln>
        </p:spPr>
        <p:txBody>
          <a:bodyPr/>
          <a:lstStyle/>
          <a:p>
            <a:endParaRPr lang="en-US"/>
          </a:p>
        </p:txBody>
      </p:sp>
      <p:sp>
        <p:nvSpPr>
          <p:cNvPr id="35235" name="Line 514"/>
          <p:cNvSpPr>
            <a:spLocks noChangeShapeType="1"/>
          </p:cNvSpPr>
          <p:nvPr/>
        </p:nvSpPr>
        <p:spPr bwMode="auto">
          <a:xfrm flipH="1">
            <a:off x="3013075" y="1809750"/>
            <a:ext cx="292100" cy="1588"/>
          </a:xfrm>
          <a:prstGeom prst="line">
            <a:avLst/>
          </a:prstGeom>
          <a:noFill/>
          <a:ln w="12700">
            <a:solidFill>
              <a:srgbClr val="000000"/>
            </a:solidFill>
            <a:round/>
            <a:headEnd/>
            <a:tailEnd/>
          </a:ln>
        </p:spPr>
        <p:txBody>
          <a:bodyPr/>
          <a:lstStyle/>
          <a:p>
            <a:endParaRPr lang="en-US"/>
          </a:p>
        </p:txBody>
      </p:sp>
      <p:sp>
        <p:nvSpPr>
          <p:cNvPr id="35236" name="Rectangle 515"/>
          <p:cNvSpPr>
            <a:spLocks noChangeArrowheads="1"/>
          </p:cNvSpPr>
          <p:nvPr/>
        </p:nvSpPr>
        <p:spPr bwMode="auto">
          <a:xfrm>
            <a:off x="4405313" y="5568950"/>
            <a:ext cx="3175" cy="1588"/>
          </a:xfrm>
          <a:prstGeom prst="rect">
            <a:avLst/>
          </a:prstGeom>
          <a:solidFill>
            <a:srgbClr val="000000"/>
          </a:solidFill>
          <a:ln w="9525">
            <a:noFill/>
            <a:miter lim="800000"/>
            <a:headEnd/>
            <a:tailEnd/>
          </a:ln>
        </p:spPr>
        <p:txBody>
          <a:bodyPr/>
          <a:lstStyle/>
          <a:p>
            <a:endParaRPr lang="fr-FR">
              <a:ea typeface="ＭＳ Ｐゴシック" pitchFamily="1" charset="-128"/>
              <a:cs typeface="ＭＳ Ｐゴシック" pitchFamily="1" charset="-128"/>
            </a:endParaRPr>
          </a:p>
        </p:txBody>
      </p:sp>
      <p:grpSp>
        <p:nvGrpSpPr>
          <p:cNvPr id="5" name="Group 516"/>
          <p:cNvGrpSpPr>
            <a:grpSpLocks/>
          </p:cNvGrpSpPr>
          <p:nvPr/>
        </p:nvGrpSpPr>
        <p:grpSpPr bwMode="auto">
          <a:xfrm>
            <a:off x="3281363" y="4906963"/>
            <a:ext cx="1789112" cy="1441450"/>
            <a:chOff x="2519" y="3036"/>
            <a:chExt cx="1179" cy="1021"/>
          </a:xfrm>
        </p:grpSpPr>
        <p:sp>
          <p:nvSpPr>
            <p:cNvPr id="35243" name="Rectangle 517"/>
            <p:cNvSpPr>
              <a:spLocks noChangeArrowheads="1"/>
            </p:cNvSpPr>
            <p:nvPr/>
          </p:nvSpPr>
          <p:spPr bwMode="auto">
            <a:xfrm>
              <a:off x="2939" y="3841"/>
              <a:ext cx="687" cy="216"/>
            </a:xfrm>
            <a:prstGeom prst="rect">
              <a:avLst/>
            </a:prstGeom>
            <a:noFill/>
            <a:ln w="9525">
              <a:noFill/>
              <a:miter lim="800000"/>
              <a:headEnd/>
              <a:tailEnd/>
            </a:ln>
          </p:spPr>
          <p:txBody>
            <a:bodyPr wrap="none" lIns="0" tIns="0" rIns="0" bIns="0">
              <a:spAutoFit/>
            </a:bodyPr>
            <a:lstStyle/>
            <a:p>
              <a:pPr eaLnBrk="0" hangingPunct="0"/>
              <a:r>
                <a:rPr lang="en-US">
                  <a:solidFill>
                    <a:srgbClr val="004EFF"/>
                  </a:solidFill>
                  <a:latin typeface="Helvetica" pitchFamily="1" charset="0"/>
                  <a:ea typeface="ＭＳ Ｐゴシック" pitchFamily="1" charset="-128"/>
                  <a:cs typeface="ＭＳ Ｐゴシック" pitchFamily="1" charset="-128"/>
                </a:rPr>
                <a:t>SUSY.....</a:t>
              </a:r>
              <a:endParaRPr lang="en-US">
                <a:latin typeface="Times" pitchFamily="1" charset="0"/>
                <a:ea typeface="ＭＳ Ｐゴシック" pitchFamily="1" charset="-128"/>
                <a:cs typeface="ＭＳ Ｐゴシック" pitchFamily="1" charset="-128"/>
              </a:endParaRPr>
            </a:p>
          </p:txBody>
        </p:sp>
        <p:sp>
          <p:nvSpPr>
            <p:cNvPr id="35244" name="Rectangle 518"/>
            <p:cNvSpPr>
              <a:spLocks noChangeArrowheads="1"/>
            </p:cNvSpPr>
            <p:nvPr/>
          </p:nvSpPr>
          <p:spPr bwMode="auto">
            <a:xfrm>
              <a:off x="2939" y="3138"/>
              <a:ext cx="428" cy="216"/>
            </a:xfrm>
            <a:prstGeom prst="rect">
              <a:avLst/>
            </a:prstGeom>
            <a:noFill/>
            <a:ln w="9525">
              <a:noFill/>
              <a:miter lim="800000"/>
              <a:headEnd/>
              <a:tailEnd/>
            </a:ln>
          </p:spPr>
          <p:txBody>
            <a:bodyPr wrap="none" lIns="0" tIns="0" rIns="0" bIns="0">
              <a:spAutoFit/>
            </a:bodyPr>
            <a:lstStyle/>
            <a:p>
              <a:pPr eaLnBrk="0" hangingPunct="0"/>
              <a:r>
                <a:rPr lang="en-US">
                  <a:solidFill>
                    <a:srgbClr val="004EFF"/>
                  </a:solidFill>
                  <a:latin typeface="Helvetica" pitchFamily="1" charset="0"/>
                  <a:ea typeface="ＭＳ Ｐゴシック" pitchFamily="1" charset="-128"/>
                  <a:cs typeface="ＭＳ Ｐゴシック" pitchFamily="1" charset="-128"/>
                </a:rPr>
                <a:t>Higgs</a:t>
              </a:r>
              <a:endParaRPr lang="en-US">
                <a:latin typeface="Times" pitchFamily="1" charset="0"/>
                <a:ea typeface="ＭＳ Ｐゴシック" pitchFamily="1" charset="-128"/>
                <a:cs typeface="ＭＳ Ｐゴシック" pitchFamily="1" charset="-128"/>
              </a:endParaRPr>
            </a:p>
          </p:txBody>
        </p:sp>
        <p:sp>
          <p:nvSpPr>
            <p:cNvPr id="35245" name="Rectangle 519"/>
            <p:cNvSpPr>
              <a:spLocks noChangeArrowheads="1"/>
            </p:cNvSpPr>
            <p:nvPr/>
          </p:nvSpPr>
          <p:spPr bwMode="auto">
            <a:xfrm>
              <a:off x="3417" y="3539"/>
              <a:ext cx="71" cy="151"/>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Z</a:t>
              </a:r>
              <a:endParaRPr lang="en-US" sz="2800">
                <a:latin typeface="Times" pitchFamily="1" charset="0"/>
                <a:ea typeface="ＭＳ Ｐゴシック" pitchFamily="1" charset="-128"/>
                <a:cs typeface="ＭＳ Ｐゴシック" pitchFamily="1" charset="-128"/>
              </a:endParaRPr>
            </a:p>
          </p:txBody>
        </p:sp>
        <p:sp>
          <p:nvSpPr>
            <p:cNvPr id="35246" name="Rectangle 520"/>
            <p:cNvSpPr>
              <a:spLocks noChangeArrowheads="1"/>
            </p:cNvSpPr>
            <p:nvPr/>
          </p:nvSpPr>
          <p:spPr bwMode="auto">
            <a:xfrm>
              <a:off x="3485" y="3547"/>
              <a:ext cx="37" cy="87"/>
            </a:xfrm>
            <a:prstGeom prst="rect">
              <a:avLst/>
            </a:prstGeom>
            <a:noFill/>
            <a:ln w="9525">
              <a:noFill/>
              <a:miter lim="800000"/>
              <a:headEnd/>
              <a:tailEnd/>
            </a:ln>
          </p:spPr>
          <p:txBody>
            <a:bodyPr wrap="none" lIns="0" tIns="0" rIns="0" bIns="0">
              <a:spAutoFit/>
            </a:bodyPr>
            <a:lstStyle/>
            <a:p>
              <a:pPr eaLnBrk="0" hangingPunct="0"/>
              <a:r>
                <a:rPr lang="en-US" sz="800">
                  <a:solidFill>
                    <a:srgbClr val="000000"/>
                  </a:solidFill>
                  <a:latin typeface="Helvetica" pitchFamily="1" charset="0"/>
                  <a:ea typeface="ＭＳ Ｐゴシック" pitchFamily="1" charset="-128"/>
                  <a:cs typeface="ＭＳ Ｐゴシック" pitchFamily="1" charset="-128"/>
                </a:rPr>
                <a:t>o</a:t>
              </a:r>
              <a:endParaRPr lang="en-US" sz="2800">
                <a:latin typeface="Times" pitchFamily="1" charset="0"/>
                <a:ea typeface="ＭＳ Ｐゴシック" pitchFamily="1" charset="-128"/>
                <a:cs typeface="ＭＳ Ｐゴシック" pitchFamily="1" charset="-128"/>
              </a:endParaRPr>
            </a:p>
          </p:txBody>
        </p:sp>
        <p:sp>
          <p:nvSpPr>
            <p:cNvPr id="35247" name="Rectangle 521"/>
            <p:cNvSpPr>
              <a:spLocks noChangeArrowheads="1"/>
            </p:cNvSpPr>
            <p:nvPr/>
          </p:nvSpPr>
          <p:spPr bwMode="auto">
            <a:xfrm>
              <a:off x="2974" y="3724"/>
              <a:ext cx="71" cy="150"/>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Z</a:t>
              </a:r>
              <a:endParaRPr lang="en-US" sz="2800">
                <a:latin typeface="Times" pitchFamily="1" charset="0"/>
                <a:ea typeface="ＭＳ Ｐゴシック" pitchFamily="1" charset="-128"/>
                <a:cs typeface="ＭＳ Ｐゴシック" pitchFamily="1" charset="-128"/>
              </a:endParaRPr>
            </a:p>
          </p:txBody>
        </p:sp>
        <p:sp>
          <p:nvSpPr>
            <p:cNvPr id="35248" name="Rectangle 522"/>
            <p:cNvSpPr>
              <a:spLocks noChangeArrowheads="1"/>
            </p:cNvSpPr>
            <p:nvPr/>
          </p:nvSpPr>
          <p:spPr bwMode="auto">
            <a:xfrm>
              <a:off x="3042" y="3732"/>
              <a:ext cx="38" cy="86"/>
            </a:xfrm>
            <a:prstGeom prst="rect">
              <a:avLst/>
            </a:prstGeom>
            <a:noFill/>
            <a:ln w="9525">
              <a:noFill/>
              <a:miter lim="800000"/>
              <a:headEnd/>
              <a:tailEnd/>
            </a:ln>
          </p:spPr>
          <p:txBody>
            <a:bodyPr wrap="none" lIns="0" tIns="0" rIns="0" bIns="0">
              <a:spAutoFit/>
            </a:bodyPr>
            <a:lstStyle/>
            <a:p>
              <a:pPr eaLnBrk="0" hangingPunct="0"/>
              <a:r>
                <a:rPr lang="en-US" sz="800">
                  <a:solidFill>
                    <a:srgbClr val="000000"/>
                  </a:solidFill>
                  <a:latin typeface="Helvetica" pitchFamily="1" charset="0"/>
                  <a:ea typeface="ＭＳ Ｐゴシック" pitchFamily="1" charset="-128"/>
                  <a:cs typeface="ＭＳ Ｐゴシック" pitchFamily="1" charset="-128"/>
                </a:rPr>
                <a:t>o</a:t>
              </a:r>
              <a:endParaRPr lang="en-US" sz="2800">
                <a:latin typeface="Times" pitchFamily="1" charset="0"/>
                <a:ea typeface="ＭＳ Ｐゴシック" pitchFamily="1" charset="-128"/>
                <a:cs typeface="ＭＳ Ｐゴシック" pitchFamily="1" charset="-128"/>
              </a:endParaRPr>
            </a:p>
          </p:txBody>
        </p:sp>
        <p:sp>
          <p:nvSpPr>
            <p:cNvPr id="35249" name="Oval 523"/>
            <p:cNvSpPr>
              <a:spLocks noChangeArrowheads="1"/>
            </p:cNvSpPr>
            <p:nvPr/>
          </p:nvSpPr>
          <p:spPr bwMode="auto">
            <a:xfrm>
              <a:off x="3271" y="3346"/>
              <a:ext cx="183" cy="168"/>
            </a:xfrm>
            <a:prstGeom prst="ellipse">
              <a:avLst/>
            </a:prstGeom>
            <a:solidFill>
              <a:srgbClr val="C7C7C7"/>
            </a:solidFill>
            <a:ln w="9525">
              <a:noFill/>
              <a:round/>
              <a:headEnd/>
              <a:tailEnd/>
            </a:ln>
          </p:spPr>
          <p:txBody>
            <a:bodyPr/>
            <a:lstStyle/>
            <a:p>
              <a:endParaRPr lang="fr-FR">
                <a:ea typeface="ＭＳ Ｐゴシック" pitchFamily="1" charset="-128"/>
                <a:cs typeface="ＭＳ Ｐゴシック" pitchFamily="1" charset="-128"/>
              </a:endParaRPr>
            </a:p>
          </p:txBody>
        </p:sp>
        <p:sp>
          <p:nvSpPr>
            <p:cNvPr id="35250" name="Oval 524"/>
            <p:cNvSpPr>
              <a:spLocks noChangeArrowheads="1"/>
            </p:cNvSpPr>
            <p:nvPr/>
          </p:nvSpPr>
          <p:spPr bwMode="auto">
            <a:xfrm>
              <a:off x="2839" y="3554"/>
              <a:ext cx="183" cy="167"/>
            </a:xfrm>
            <a:prstGeom prst="ellipse">
              <a:avLst/>
            </a:prstGeom>
            <a:solidFill>
              <a:srgbClr val="C7C7C7"/>
            </a:solidFill>
            <a:ln w="9525">
              <a:noFill/>
              <a:round/>
              <a:headEnd/>
              <a:tailEnd/>
            </a:ln>
          </p:spPr>
          <p:txBody>
            <a:bodyPr/>
            <a:lstStyle/>
            <a:p>
              <a:endParaRPr lang="fr-FR">
                <a:ea typeface="ＭＳ Ｐゴシック" pitchFamily="1" charset="-128"/>
                <a:cs typeface="ＭＳ Ｐゴシック" pitchFamily="1" charset="-128"/>
              </a:endParaRPr>
            </a:p>
          </p:txBody>
        </p:sp>
        <p:sp>
          <p:nvSpPr>
            <p:cNvPr id="35251" name="Line 525"/>
            <p:cNvSpPr>
              <a:spLocks noChangeShapeType="1"/>
            </p:cNvSpPr>
            <p:nvPr/>
          </p:nvSpPr>
          <p:spPr bwMode="auto">
            <a:xfrm flipV="1">
              <a:off x="3150" y="3435"/>
              <a:ext cx="175" cy="86"/>
            </a:xfrm>
            <a:prstGeom prst="line">
              <a:avLst/>
            </a:prstGeom>
            <a:noFill/>
            <a:ln w="12700">
              <a:solidFill>
                <a:srgbClr val="000000"/>
              </a:solidFill>
              <a:round/>
              <a:headEnd/>
              <a:tailEnd/>
            </a:ln>
          </p:spPr>
          <p:txBody>
            <a:bodyPr/>
            <a:lstStyle/>
            <a:p>
              <a:endParaRPr lang="en-US"/>
            </a:p>
          </p:txBody>
        </p:sp>
        <p:sp>
          <p:nvSpPr>
            <p:cNvPr id="35252" name="Freeform 526"/>
            <p:cNvSpPr>
              <a:spLocks/>
            </p:cNvSpPr>
            <p:nvPr/>
          </p:nvSpPr>
          <p:spPr bwMode="auto">
            <a:xfrm>
              <a:off x="3318" y="3414"/>
              <a:ext cx="61" cy="48"/>
            </a:xfrm>
            <a:custGeom>
              <a:avLst/>
              <a:gdLst>
                <a:gd name="T0" fmla="*/ 7 w 61"/>
                <a:gd name="T1" fmla="*/ 27 h 48"/>
                <a:gd name="T2" fmla="*/ 24 w 61"/>
                <a:gd name="T3" fmla="*/ 48 h 48"/>
                <a:gd name="T4" fmla="*/ 61 w 61"/>
                <a:gd name="T5" fmla="*/ 0 h 48"/>
                <a:gd name="T6" fmla="*/ 0 w 61"/>
                <a:gd name="T7" fmla="*/ 0 h 48"/>
                <a:gd name="T8" fmla="*/ 7 w 61"/>
                <a:gd name="T9" fmla="*/ 2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48">
                  <a:moveTo>
                    <a:pt x="7" y="27"/>
                  </a:moveTo>
                  <a:lnTo>
                    <a:pt x="24" y="48"/>
                  </a:lnTo>
                  <a:lnTo>
                    <a:pt x="61" y="0"/>
                  </a:lnTo>
                  <a:lnTo>
                    <a:pt x="0" y="0"/>
                  </a:lnTo>
                  <a:lnTo>
                    <a:pt x="7" y="27"/>
                  </a:lnTo>
                  <a:close/>
                </a:path>
              </a:pathLst>
            </a:custGeom>
            <a:solidFill>
              <a:srgbClr val="000000"/>
            </a:solidFill>
            <a:ln w="9525">
              <a:noFill/>
              <a:round/>
              <a:headEnd/>
              <a:tailEnd/>
            </a:ln>
          </p:spPr>
          <p:txBody>
            <a:bodyPr/>
            <a:lstStyle/>
            <a:p>
              <a:endParaRPr lang="en-US"/>
            </a:p>
          </p:txBody>
        </p:sp>
        <p:sp>
          <p:nvSpPr>
            <p:cNvPr id="35253" name="Freeform 527"/>
            <p:cNvSpPr>
              <a:spLocks/>
            </p:cNvSpPr>
            <p:nvPr/>
          </p:nvSpPr>
          <p:spPr bwMode="auto">
            <a:xfrm>
              <a:off x="2899" y="3598"/>
              <a:ext cx="61" cy="48"/>
            </a:xfrm>
            <a:custGeom>
              <a:avLst/>
              <a:gdLst>
                <a:gd name="T0" fmla="*/ 54 w 61"/>
                <a:gd name="T1" fmla="*/ 21 h 48"/>
                <a:gd name="T2" fmla="*/ 36 w 61"/>
                <a:gd name="T3" fmla="*/ 0 h 48"/>
                <a:gd name="T4" fmla="*/ 0 w 61"/>
                <a:gd name="T5" fmla="*/ 48 h 48"/>
                <a:gd name="T6" fmla="*/ 61 w 61"/>
                <a:gd name="T7" fmla="*/ 48 h 48"/>
                <a:gd name="T8" fmla="*/ 54 w 61"/>
                <a:gd name="T9" fmla="*/ 21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48">
                  <a:moveTo>
                    <a:pt x="54" y="21"/>
                  </a:moveTo>
                  <a:lnTo>
                    <a:pt x="36" y="0"/>
                  </a:lnTo>
                  <a:lnTo>
                    <a:pt x="0" y="48"/>
                  </a:lnTo>
                  <a:lnTo>
                    <a:pt x="61" y="48"/>
                  </a:lnTo>
                  <a:lnTo>
                    <a:pt x="54" y="21"/>
                  </a:lnTo>
                  <a:close/>
                </a:path>
              </a:pathLst>
            </a:custGeom>
            <a:solidFill>
              <a:srgbClr val="000000"/>
            </a:solidFill>
            <a:ln w="9525">
              <a:noFill/>
              <a:round/>
              <a:headEnd/>
              <a:tailEnd/>
            </a:ln>
          </p:spPr>
          <p:txBody>
            <a:bodyPr/>
            <a:lstStyle/>
            <a:p>
              <a:endParaRPr lang="en-US"/>
            </a:p>
          </p:txBody>
        </p:sp>
        <p:sp>
          <p:nvSpPr>
            <p:cNvPr id="35254" name="Line 528"/>
            <p:cNvSpPr>
              <a:spLocks noChangeShapeType="1"/>
            </p:cNvSpPr>
            <p:nvPr/>
          </p:nvSpPr>
          <p:spPr bwMode="auto">
            <a:xfrm flipH="1">
              <a:off x="2945" y="3521"/>
              <a:ext cx="198" cy="96"/>
            </a:xfrm>
            <a:prstGeom prst="line">
              <a:avLst/>
            </a:prstGeom>
            <a:noFill/>
            <a:ln w="12700">
              <a:solidFill>
                <a:srgbClr val="000000"/>
              </a:solidFill>
              <a:round/>
              <a:headEnd/>
              <a:tailEnd/>
            </a:ln>
          </p:spPr>
          <p:txBody>
            <a:bodyPr/>
            <a:lstStyle/>
            <a:p>
              <a:endParaRPr lang="en-US"/>
            </a:p>
          </p:txBody>
        </p:sp>
        <p:sp>
          <p:nvSpPr>
            <p:cNvPr id="35255" name="Line 529"/>
            <p:cNvSpPr>
              <a:spLocks noChangeShapeType="1"/>
            </p:cNvSpPr>
            <p:nvPr/>
          </p:nvSpPr>
          <p:spPr bwMode="auto">
            <a:xfrm flipV="1">
              <a:off x="3367" y="3220"/>
              <a:ext cx="158" cy="198"/>
            </a:xfrm>
            <a:prstGeom prst="line">
              <a:avLst/>
            </a:prstGeom>
            <a:noFill/>
            <a:ln w="12700">
              <a:solidFill>
                <a:srgbClr val="000000"/>
              </a:solidFill>
              <a:round/>
              <a:headEnd/>
              <a:tailEnd/>
            </a:ln>
          </p:spPr>
          <p:txBody>
            <a:bodyPr/>
            <a:lstStyle/>
            <a:p>
              <a:endParaRPr lang="en-US"/>
            </a:p>
          </p:txBody>
        </p:sp>
        <p:sp>
          <p:nvSpPr>
            <p:cNvPr id="35256" name="Freeform 530"/>
            <p:cNvSpPr>
              <a:spLocks/>
            </p:cNvSpPr>
            <p:nvPr/>
          </p:nvSpPr>
          <p:spPr bwMode="auto">
            <a:xfrm>
              <a:off x="3508" y="3181"/>
              <a:ext cx="55" cy="60"/>
            </a:xfrm>
            <a:custGeom>
              <a:avLst/>
              <a:gdLst>
                <a:gd name="T0" fmla="*/ 17 w 55"/>
                <a:gd name="T1" fmla="*/ 48 h 60"/>
                <a:gd name="T2" fmla="*/ 42 w 55"/>
                <a:gd name="T3" fmla="*/ 60 h 60"/>
                <a:gd name="T4" fmla="*/ 55 w 55"/>
                <a:gd name="T5" fmla="*/ 0 h 60"/>
                <a:gd name="T6" fmla="*/ 0 w 55"/>
                <a:gd name="T7" fmla="*/ 25 h 60"/>
                <a:gd name="T8" fmla="*/ 17 w 55"/>
                <a:gd name="T9" fmla="*/ 48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0">
                  <a:moveTo>
                    <a:pt x="17" y="48"/>
                  </a:moveTo>
                  <a:lnTo>
                    <a:pt x="42" y="60"/>
                  </a:lnTo>
                  <a:lnTo>
                    <a:pt x="55" y="0"/>
                  </a:lnTo>
                  <a:lnTo>
                    <a:pt x="0" y="25"/>
                  </a:lnTo>
                  <a:lnTo>
                    <a:pt x="17" y="48"/>
                  </a:lnTo>
                  <a:close/>
                </a:path>
              </a:pathLst>
            </a:custGeom>
            <a:solidFill>
              <a:srgbClr val="000000"/>
            </a:solidFill>
            <a:ln w="9525">
              <a:noFill/>
              <a:round/>
              <a:headEnd/>
              <a:tailEnd/>
            </a:ln>
          </p:spPr>
          <p:txBody>
            <a:bodyPr/>
            <a:lstStyle/>
            <a:p>
              <a:endParaRPr lang="en-US"/>
            </a:p>
          </p:txBody>
        </p:sp>
        <p:sp>
          <p:nvSpPr>
            <p:cNvPr id="35257" name="Freeform 531"/>
            <p:cNvSpPr>
              <a:spLocks/>
            </p:cNvSpPr>
            <p:nvPr/>
          </p:nvSpPr>
          <p:spPr bwMode="auto">
            <a:xfrm>
              <a:off x="3638" y="3375"/>
              <a:ext cx="60" cy="54"/>
            </a:xfrm>
            <a:custGeom>
              <a:avLst/>
              <a:gdLst>
                <a:gd name="T0" fmla="*/ 0 w 60"/>
                <a:gd name="T1" fmla="*/ 27 h 54"/>
                <a:gd name="T2" fmla="*/ 8 w 60"/>
                <a:gd name="T3" fmla="*/ 54 h 54"/>
                <a:gd name="T4" fmla="*/ 60 w 60"/>
                <a:gd name="T5" fmla="*/ 23 h 54"/>
                <a:gd name="T6" fmla="*/ 2 w 60"/>
                <a:gd name="T7" fmla="*/ 0 h 54"/>
                <a:gd name="T8" fmla="*/ 0 w 60"/>
                <a:gd name="T9" fmla="*/ 27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54">
                  <a:moveTo>
                    <a:pt x="0" y="27"/>
                  </a:moveTo>
                  <a:lnTo>
                    <a:pt x="8" y="54"/>
                  </a:lnTo>
                  <a:lnTo>
                    <a:pt x="60" y="23"/>
                  </a:lnTo>
                  <a:lnTo>
                    <a:pt x="2" y="0"/>
                  </a:lnTo>
                  <a:lnTo>
                    <a:pt x="0" y="27"/>
                  </a:lnTo>
                  <a:close/>
                </a:path>
              </a:pathLst>
            </a:custGeom>
            <a:solidFill>
              <a:srgbClr val="000000"/>
            </a:solidFill>
            <a:ln w="9525">
              <a:noFill/>
              <a:round/>
              <a:headEnd/>
              <a:tailEnd/>
            </a:ln>
          </p:spPr>
          <p:txBody>
            <a:bodyPr/>
            <a:lstStyle/>
            <a:p>
              <a:endParaRPr lang="en-US"/>
            </a:p>
          </p:txBody>
        </p:sp>
        <p:sp>
          <p:nvSpPr>
            <p:cNvPr id="35258" name="Line 532"/>
            <p:cNvSpPr>
              <a:spLocks noChangeShapeType="1"/>
            </p:cNvSpPr>
            <p:nvPr/>
          </p:nvSpPr>
          <p:spPr bwMode="auto">
            <a:xfrm flipV="1">
              <a:off x="3375" y="3398"/>
              <a:ext cx="263" cy="20"/>
            </a:xfrm>
            <a:prstGeom prst="line">
              <a:avLst/>
            </a:prstGeom>
            <a:noFill/>
            <a:ln w="12700">
              <a:solidFill>
                <a:srgbClr val="000000"/>
              </a:solidFill>
              <a:round/>
              <a:headEnd/>
              <a:tailEnd/>
            </a:ln>
          </p:spPr>
          <p:txBody>
            <a:bodyPr/>
            <a:lstStyle/>
            <a:p>
              <a:endParaRPr lang="en-US"/>
            </a:p>
          </p:txBody>
        </p:sp>
        <p:sp>
          <p:nvSpPr>
            <p:cNvPr id="35259" name="Line 533"/>
            <p:cNvSpPr>
              <a:spLocks noChangeShapeType="1"/>
            </p:cNvSpPr>
            <p:nvPr/>
          </p:nvSpPr>
          <p:spPr bwMode="auto">
            <a:xfrm flipH="1">
              <a:off x="2782" y="3642"/>
              <a:ext cx="128" cy="186"/>
            </a:xfrm>
            <a:prstGeom prst="line">
              <a:avLst/>
            </a:prstGeom>
            <a:noFill/>
            <a:ln w="12700">
              <a:solidFill>
                <a:srgbClr val="000000"/>
              </a:solidFill>
              <a:round/>
              <a:headEnd/>
              <a:tailEnd/>
            </a:ln>
          </p:spPr>
          <p:txBody>
            <a:bodyPr/>
            <a:lstStyle/>
            <a:p>
              <a:endParaRPr lang="en-US"/>
            </a:p>
          </p:txBody>
        </p:sp>
        <p:sp>
          <p:nvSpPr>
            <p:cNvPr id="35260" name="Freeform 534"/>
            <p:cNvSpPr>
              <a:spLocks/>
            </p:cNvSpPr>
            <p:nvPr/>
          </p:nvSpPr>
          <p:spPr bwMode="auto">
            <a:xfrm>
              <a:off x="2755" y="3817"/>
              <a:ext cx="54" cy="61"/>
            </a:xfrm>
            <a:custGeom>
              <a:avLst/>
              <a:gdLst>
                <a:gd name="T0" fmla="*/ 34 w 54"/>
                <a:gd name="T1" fmla="*/ 11 h 61"/>
                <a:gd name="T2" fmla="*/ 8 w 54"/>
                <a:gd name="T3" fmla="*/ 0 h 61"/>
                <a:gd name="T4" fmla="*/ 0 w 54"/>
                <a:gd name="T5" fmla="*/ 61 h 61"/>
                <a:gd name="T6" fmla="*/ 54 w 54"/>
                <a:gd name="T7" fmla="*/ 33 h 61"/>
                <a:gd name="T8" fmla="*/ 34 w 54"/>
                <a:gd name="T9" fmla="*/ 11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1">
                  <a:moveTo>
                    <a:pt x="34" y="11"/>
                  </a:moveTo>
                  <a:lnTo>
                    <a:pt x="8" y="0"/>
                  </a:lnTo>
                  <a:lnTo>
                    <a:pt x="0" y="61"/>
                  </a:lnTo>
                  <a:lnTo>
                    <a:pt x="54" y="33"/>
                  </a:lnTo>
                  <a:lnTo>
                    <a:pt x="34" y="11"/>
                  </a:lnTo>
                  <a:close/>
                </a:path>
              </a:pathLst>
            </a:custGeom>
            <a:solidFill>
              <a:srgbClr val="000000"/>
            </a:solidFill>
            <a:ln w="9525">
              <a:noFill/>
              <a:round/>
              <a:headEnd/>
              <a:tailEnd/>
            </a:ln>
          </p:spPr>
          <p:txBody>
            <a:bodyPr/>
            <a:lstStyle/>
            <a:p>
              <a:endParaRPr lang="en-US"/>
            </a:p>
          </p:txBody>
        </p:sp>
        <p:sp>
          <p:nvSpPr>
            <p:cNvPr id="35261" name="Freeform 535"/>
            <p:cNvSpPr>
              <a:spLocks/>
            </p:cNvSpPr>
            <p:nvPr/>
          </p:nvSpPr>
          <p:spPr bwMode="auto">
            <a:xfrm>
              <a:off x="2603" y="3638"/>
              <a:ext cx="60" cy="54"/>
            </a:xfrm>
            <a:custGeom>
              <a:avLst/>
              <a:gdLst>
                <a:gd name="T0" fmla="*/ 60 w 60"/>
                <a:gd name="T1" fmla="*/ 27 h 54"/>
                <a:gd name="T2" fmla="*/ 52 w 60"/>
                <a:gd name="T3" fmla="*/ 0 h 54"/>
                <a:gd name="T4" fmla="*/ 0 w 60"/>
                <a:gd name="T5" fmla="*/ 31 h 54"/>
                <a:gd name="T6" fmla="*/ 58 w 60"/>
                <a:gd name="T7" fmla="*/ 54 h 54"/>
                <a:gd name="T8" fmla="*/ 60 w 60"/>
                <a:gd name="T9" fmla="*/ 27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54">
                  <a:moveTo>
                    <a:pt x="60" y="27"/>
                  </a:moveTo>
                  <a:lnTo>
                    <a:pt x="52" y="0"/>
                  </a:lnTo>
                  <a:lnTo>
                    <a:pt x="0" y="31"/>
                  </a:lnTo>
                  <a:lnTo>
                    <a:pt x="58" y="54"/>
                  </a:lnTo>
                  <a:lnTo>
                    <a:pt x="60" y="27"/>
                  </a:lnTo>
                  <a:close/>
                </a:path>
              </a:pathLst>
            </a:custGeom>
            <a:solidFill>
              <a:srgbClr val="000000"/>
            </a:solidFill>
            <a:ln w="9525">
              <a:noFill/>
              <a:round/>
              <a:headEnd/>
              <a:tailEnd/>
            </a:ln>
          </p:spPr>
          <p:txBody>
            <a:bodyPr/>
            <a:lstStyle/>
            <a:p>
              <a:endParaRPr lang="en-US"/>
            </a:p>
          </p:txBody>
        </p:sp>
        <p:sp>
          <p:nvSpPr>
            <p:cNvPr id="35262" name="Line 536"/>
            <p:cNvSpPr>
              <a:spLocks noChangeShapeType="1"/>
            </p:cNvSpPr>
            <p:nvPr/>
          </p:nvSpPr>
          <p:spPr bwMode="auto">
            <a:xfrm flipH="1">
              <a:off x="2653" y="3642"/>
              <a:ext cx="250" cy="19"/>
            </a:xfrm>
            <a:prstGeom prst="line">
              <a:avLst/>
            </a:prstGeom>
            <a:noFill/>
            <a:ln w="12700">
              <a:solidFill>
                <a:srgbClr val="000000"/>
              </a:solidFill>
              <a:round/>
              <a:headEnd/>
              <a:tailEnd/>
            </a:ln>
          </p:spPr>
          <p:txBody>
            <a:bodyPr/>
            <a:lstStyle/>
            <a:p>
              <a:endParaRPr lang="en-US"/>
            </a:p>
          </p:txBody>
        </p:sp>
        <p:sp>
          <p:nvSpPr>
            <p:cNvPr id="35263" name="Oval 537"/>
            <p:cNvSpPr>
              <a:spLocks noChangeArrowheads="1"/>
            </p:cNvSpPr>
            <p:nvPr/>
          </p:nvSpPr>
          <p:spPr bwMode="auto">
            <a:xfrm>
              <a:off x="3014" y="3394"/>
              <a:ext cx="280" cy="271"/>
            </a:xfrm>
            <a:prstGeom prst="ellipse">
              <a:avLst/>
            </a:prstGeom>
            <a:noFill/>
            <a:ln w="15875">
              <a:solidFill>
                <a:srgbClr val="FF0C76"/>
              </a:solidFill>
              <a:round/>
              <a:headEnd/>
              <a:tailEnd/>
            </a:ln>
          </p:spPr>
          <p:txBody>
            <a:bodyPr/>
            <a:lstStyle/>
            <a:p>
              <a:endParaRPr lang="fr-FR">
                <a:ea typeface="ＭＳ Ｐゴシック" pitchFamily="1" charset="-128"/>
                <a:cs typeface="ＭＳ Ｐゴシック" pitchFamily="1" charset="-128"/>
              </a:endParaRPr>
            </a:p>
          </p:txBody>
        </p:sp>
        <p:sp>
          <p:nvSpPr>
            <p:cNvPr id="35264" name="Oval 538"/>
            <p:cNvSpPr>
              <a:spLocks noChangeArrowheads="1"/>
            </p:cNvSpPr>
            <p:nvPr/>
          </p:nvSpPr>
          <p:spPr bwMode="auto">
            <a:xfrm>
              <a:off x="3016" y="3394"/>
              <a:ext cx="277" cy="271"/>
            </a:xfrm>
            <a:prstGeom prst="ellipse">
              <a:avLst/>
            </a:prstGeom>
            <a:noFill/>
            <a:ln w="15875">
              <a:solidFill>
                <a:srgbClr val="FF1075"/>
              </a:solidFill>
              <a:round/>
              <a:headEnd/>
              <a:tailEnd/>
            </a:ln>
          </p:spPr>
          <p:txBody>
            <a:bodyPr/>
            <a:lstStyle/>
            <a:p>
              <a:endParaRPr lang="fr-FR">
                <a:ea typeface="ＭＳ Ｐゴシック" pitchFamily="1" charset="-128"/>
                <a:cs typeface="ＭＳ Ｐゴシック" pitchFamily="1" charset="-128"/>
              </a:endParaRPr>
            </a:p>
          </p:txBody>
        </p:sp>
        <p:sp>
          <p:nvSpPr>
            <p:cNvPr id="35265" name="Oval 539"/>
            <p:cNvSpPr>
              <a:spLocks noChangeArrowheads="1"/>
            </p:cNvSpPr>
            <p:nvPr/>
          </p:nvSpPr>
          <p:spPr bwMode="auto">
            <a:xfrm>
              <a:off x="3018" y="3396"/>
              <a:ext cx="273" cy="267"/>
            </a:xfrm>
            <a:prstGeom prst="ellipse">
              <a:avLst/>
            </a:prstGeom>
            <a:noFill/>
            <a:ln w="15875">
              <a:solidFill>
                <a:srgbClr val="FF1373"/>
              </a:solidFill>
              <a:round/>
              <a:headEnd/>
              <a:tailEnd/>
            </a:ln>
          </p:spPr>
          <p:txBody>
            <a:bodyPr/>
            <a:lstStyle/>
            <a:p>
              <a:endParaRPr lang="fr-FR">
                <a:ea typeface="ＭＳ Ｐゴシック" pitchFamily="1" charset="-128"/>
                <a:cs typeface="ＭＳ Ｐゴシック" pitchFamily="1" charset="-128"/>
              </a:endParaRPr>
            </a:p>
          </p:txBody>
        </p:sp>
        <p:sp>
          <p:nvSpPr>
            <p:cNvPr id="35266" name="Oval 540"/>
            <p:cNvSpPr>
              <a:spLocks noChangeArrowheads="1"/>
            </p:cNvSpPr>
            <p:nvPr/>
          </p:nvSpPr>
          <p:spPr bwMode="auto">
            <a:xfrm>
              <a:off x="3020" y="3398"/>
              <a:ext cx="269" cy="263"/>
            </a:xfrm>
            <a:prstGeom prst="ellipse">
              <a:avLst/>
            </a:prstGeom>
            <a:noFill/>
            <a:ln w="15875">
              <a:solidFill>
                <a:srgbClr val="FF1672"/>
              </a:solidFill>
              <a:round/>
              <a:headEnd/>
              <a:tailEnd/>
            </a:ln>
          </p:spPr>
          <p:txBody>
            <a:bodyPr/>
            <a:lstStyle/>
            <a:p>
              <a:endParaRPr lang="fr-FR">
                <a:ea typeface="ＭＳ Ｐゴシック" pitchFamily="1" charset="-128"/>
                <a:cs typeface="ＭＳ Ｐゴシック" pitchFamily="1" charset="-128"/>
              </a:endParaRPr>
            </a:p>
          </p:txBody>
        </p:sp>
        <p:sp>
          <p:nvSpPr>
            <p:cNvPr id="35267" name="Oval 541"/>
            <p:cNvSpPr>
              <a:spLocks noChangeArrowheads="1"/>
            </p:cNvSpPr>
            <p:nvPr/>
          </p:nvSpPr>
          <p:spPr bwMode="auto">
            <a:xfrm>
              <a:off x="3022" y="3400"/>
              <a:ext cx="265" cy="259"/>
            </a:xfrm>
            <a:prstGeom prst="ellipse">
              <a:avLst/>
            </a:prstGeom>
            <a:noFill/>
            <a:ln w="15875">
              <a:solidFill>
                <a:srgbClr val="FF1A71"/>
              </a:solidFill>
              <a:round/>
              <a:headEnd/>
              <a:tailEnd/>
            </a:ln>
          </p:spPr>
          <p:txBody>
            <a:bodyPr/>
            <a:lstStyle/>
            <a:p>
              <a:endParaRPr lang="fr-FR">
                <a:ea typeface="ＭＳ Ｐゴシック" pitchFamily="1" charset="-128"/>
                <a:cs typeface="ＭＳ Ｐゴシック" pitchFamily="1" charset="-128"/>
              </a:endParaRPr>
            </a:p>
          </p:txBody>
        </p:sp>
        <p:sp>
          <p:nvSpPr>
            <p:cNvPr id="35268" name="Oval 542"/>
            <p:cNvSpPr>
              <a:spLocks noChangeArrowheads="1"/>
            </p:cNvSpPr>
            <p:nvPr/>
          </p:nvSpPr>
          <p:spPr bwMode="auto">
            <a:xfrm>
              <a:off x="3024" y="3402"/>
              <a:ext cx="261" cy="256"/>
            </a:xfrm>
            <a:prstGeom prst="ellipse">
              <a:avLst/>
            </a:prstGeom>
            <a:noFill/>
            <a:ln w="15875">
              <a:solidFill>
                <a:srgbClr val="FF1D70"/>
              </a:solidFill>
              <a:round/>
              <a:headEnd/>
              <a:tailEnd/>
            </a:ln>
          </p:spPr>
          <p:txBody>
            <a:bodyPr/>
            <a:lstStyle/>
            <a:p>
              <a:endParaRPr lang="fr-FR">
                <a:ea typeface="ＭＳ Ｐゴシック" pitchFamily="1" charset="-128"/>
                <a:cs typeface="ＭＳ Ｐゴシック" pitchFamily="1" charset="-128"/>
              </a:endParaRPr>
            </a:p>
          </p:txBody>
        </p:sp>
        <p:sp>
          <p:nvSpPr>
            <p:cNvPr id="35269" name="Oval 543"/>
            <p:cNvSpPr>
              <a:spLocks noChangeArrowheads="1"/>
            </p:cNvSpPr>
            <p:nvPr/>
          </p:nvSpPr>
          <p:spPr bwMode="auto">
            <a:xfrm>
              <a:off x="3026" y="3404"/>
              <a:ext cx="257" cy="252"/>
            </a:xfrm>
            <a:prstGeom prst="ellipse">
              <a:avLst/>
            </a:prstGeom>
            <a:noFill/>
            <a:ln w="15875">
              <a:solidFill>
                <a:srgbClr val="FF216F"/>
              </a:solidFill>
              <a:round/>
              <a:headEnd/>
              <a:tailEnd/>
            </a:ln>
          </p:spPr>
          <p:txBody>
            <a:bodyPr/>
            <a:lstStyle/>
            <a:p>
              <a:endParaRPr lang="fr-FR">
                <a:ea typeface="ＭＳ Ｐゴシック" pitchFamily="1" charset="-128"/>
                <a:cs typeface="ＭＳ Ｐゴシック" pitchFamily="1" charset="-128"/>
              </a:endParaRPr>
            </a:p>
          </p:txBody>
        </p:sp>
        <p:sp>
          <p:nvSpPr>
            <p:cNvPr id="35270" name="Oval 544"/>
            <p:cNvSpPr>
              <a:spLocks noChangeArrowheads="1"/>
            </p:cNvSpPr>
            <p:nvPr/>
          </p:nvSpPr>
          <p:spPr bwMode="auto">
            <a:xfrm>
              <a:off x="3028" y="3406"/>
              <a:ext cx="253" cy="248"/>
            </a:xfrm>
            <a:prstGeom prst="ellipse">
              <a:avLst/>
            </a:prstGeom>
            <a:noFill/>
            <a:ln w="15875">
              <a:solidFill>
                <a:srgbClr val="FF246E"/>
              </a:solidFill>
              <a:round/>
              <a:headEnd/>
              <a:tailEnd/>
            </a:ln>
          </p:spPr>
          <p:txBody>
            <a:bodyPr/>
            <a:lstStyle/>
            <a:p>
              <a:endParaRPr lang="fr-FR">
                <a:ea typeface="ＭＳ Ｐゴシック" pitchFamily="1" charset="-128"/>
                <a:cs typeface="ＭＳ Ｐゴシック" pitchFamily="1" charset="-128"/>
              </a:endParaRPr>
            </a:p>
          </p:txBody>
        </p:sp>
        <p:sp>
          <p:nvSpPr>
            <p:cNvPr id="35271" name="Oval 545"/>
            <p:cNvSpPr>
              <a:spLocks noChangeArrowheads="1"/>
            </p:cNvSpPr>
            <p:nvPr/>
          </p:nvSpPr>
          <p:spPr bwMode="auto">
            <a:xfrm>
              <a:off x="3030" y="3408"/>
              <a:ext cx="249" cy="244"/>
            </a:xfrm>
            <a:prstGeom prst="ellipse">
              <a:avLst/>
            </a:prstGeom>
            <a:noFill/>
            <a:ln w="15875">
              <a:solidFill>
                <a:srgbClr val="FF276D"/>
              </a:solidFill>
              <a:round/>
              <a:headEnd/>
              <a:tailEnd/>
            </a:ln>
          </p:spPr>
          <p:txBody>
            <a:bodyPr/>
            <a:lstStyle/>
            <a:p>
              <a:endParaRPr lang="fr-FR">
                <a:ea typeface="ＭＳ Ｐゴシック" pitchFamily="1" charset="-128"/>
                <a:cs typeface="ＭＳ Ｐゴシック" pitchFamily="1" charset="-128"/>
              </a:endParaRPr>
            </a:p>
          </p:txBody>
        </p:sp>
        <p:sp>
          <p:nvSpPr>
            <p:cNvPr id="35272" name="Oval 546"/>
            <p:cNvSpPr>
              <a:spLocks noChangeArrowheads="1"/>
            </p:cNvSpPr>
            <p:nvPr/>
          </p:nvSpPr>
          <p:spPr bwMode="auto">
            <a:xfrm>
              <a:off x="3031" y="3410"/>
              <a:ext cx="246" cy="240"/>
            </a:xfrm>
            <a:prstGeom prst="ellipse">
              <a:avLst/>
            </a:prstGeom>
            <a:noFill/>
            <a:ln w="15875">
              <a:solidFill>
                <a:srgbClr val="FF2B6C"/>
              </a:solidFill>
              <a:round/>
              <a:headEnd/>
              <a:tailEnd/>
            </a:ln>
          </p:spPr>
          <p:txBody>
            <a:bodyPr/>
            <a:lstStyle/>
            <a:p>
              <a:endParaRPr lang="fr-FR">
                <a:ea typeface="ＭＳ Ｐゴシック" pitchFamily="1" charset="-128"/>
                <a:cs typeface="ＭＳ Ｐゴシック" pitchFamily="1" charset="-128"/>
              </a:endParaRPr>
            </a:p>
          </p:txBody>
        </p:sp>
        <p:sp>
          <p:nvSpPr>
            <p:cNvPr id="35273" name="Oval 547"/>
            <p:cNvSpPr>
              <a:spLocks noChangeArrowheads="1"/>
            </p:cNvSpPr>
            <p:nvPr/>
          </p:nvSpPr>
          <p:spPr bwMode="auto">
            <a:xfrm>
              <a:off x="3033" y="3412"/>
              <a:ext cx="242" cy="236"/>
            </a:xfrm>
            <a:prstGeom prst="ellipse">
              <a:avLst/>
            </a:prstGeom>
            <a:noFill/>
            <a:ln w="15875">
              <a:solidFill>
                <a:srgbClr val="FF2E6B"/>
              </a:solidFill>
              <a:round/>
              <a:headEnd/>
              <a:tailEnd/>
            </a:ln>
          </p:spPr>
          <p:txBody>
            <a:bodyPr/>
            <a:lstStyle/>
            <a:p>
              <a:endParaRPr lang="fr-FR">
                <a:ea typeface="ＭＳ Ｐゴシック" pitchFamily="1" charset="-128"/>
                <a:cs typeface="ＭＳ Ｐゴシック" pitchFamily="1" charset="-128"/>
              </a:endParaRPr>
            </a:p>
          </p:txBody>
        </p:sp>
        <p:sp>
          <p:nvSpPr>
            <p:cNvPr id="35274" name="Oval 548"/>
            <p:cNvSpPr>
              <a:spLocks noChangeArrowheads="1"/>
            </p:cNvSpPr>
            <p:nvPr/>
          </p:nvSpPr>
          <p:spPr bwMode="auto">
            <a:xfrm>
              <a:off x="3035" y="3414"/>
              <a:ext cx="238" cy="232"/>
            </a:xfrm>
            <a:prstGeom prst="ellipse">
              <a:avLst/>
            </a:prstGeom>
            <a:noFill/>
            <a:ln w="15875">
              <a:solidFill>
                <a:srgbClr val="FF326A"/>
              </a:solidFill>
              <a:round/>
              <a:headEnd/>
              <a:tailEnd/>
            </a:ln>
          </p:spPr>
          <p:txBody>
            <a:bodyPr/>
            <a:lstStyle/>
            <a:p>
              <a:endParaRPr lang="fr-FR">
                <a:ea typeface="ＭＳ Ｐゴシック" pitchFamily="1" charset="-128"/>
                <a:cs typeface="ＭＳ Ｐゴシック" pitchFamily="1" charset="-128"/>
              </a:endParaRPr>
            </a:p>
          </p:txBody>
        </p:sp>
        <p:sp>
          <p:nvSpPr>
            <p:cNvPr id="35275" name="Oval 549"/>
            <p:cNvSpPr>
              <a:spLocks noChangeArrowheads="1"/>
            </p:cNvSpPr>
            <p:nvPr/>
          </p:nvSpPr>
          <p:spPr bwMode="auto">
            <a:xfrm>
              <a:off x="3037" y="3416"/>
              <a:ext cx="234" cy="228"/>
            </a:xfrm>
            <a:prstGeom prst="ellipse">
              <a:avLst/>
            </a:prstGeom>
            <a:noFill/>
            <a:ln w="15875">
              <a:solidFill>
                <a:srgbClr val="FF3569"/>
              </a:solidFill>
              <a:round/>
              <a:headEnd/>
              <a:tailEnd/>
            </a:ln>
          </p:spPr>
          <p:txBody>
            <a:bodyPr/>
            <a:lstStyle/>
            <a:p>
              <a:endParaRPr lang="fr-FR">
                <a:ea typeface="ＭＳ Ｐゴシック" pitchFamily="1" charset="-128"/>
                <a:cs typeface="ＭＳ Ｐゴシック" pitchFamily="1" charset="-128"/>
              </a:endParaRPr>
            </a:p>
          </p:txBody>
        </p:sp>
        <p:sp>
          <p:nvSpPr>
            <p:cNvPr id="35276" name="Oval 550"/>
            <p:cNvSpPr>
              <a:spLocks noChangeArrowheads="1"/>
            </p:cNvSpPr>
            <p:nvPr/>
          </p:nvSpPr>
          <p:spPr bwMode="auto">
            <a:xfrm>
              <a:off x="3039" y="3418"/>
              <a:ext cx="231" cy="224"/>
            </a:xfrm>
            <a:prstGeom prst="ellipse">
              <a:avLst/>
            </a:prstGeom>
            <a:noFill/>
            <a:ln w="15875">
              <a:solidFill>
                <a:srgbClr val="FF3868"/>
              </a:solidFill>
              <a:round/>
              <a:headEnd/>
              <a:tailEnd/>
            </a:ln>
          </p:spPr>
          <p:txBody>
            <a:bodyPr/>
            <a:lstStyle/>
            <a:p>
              <a:endParaRPr lang="fr-FR">
                <a:ea typeface="ＭＳ Ｐゴシック" pitchFamily="1" charset="-128"/>
                <a:cs typeface="ＭＳ Ｐゴシック" pitchFamily="1" charset="-128"/>
              </a:endParaRPr>
            </a:p>
          </p:txBody>
        </p:sp>
        <p:sp>
          <p:nvSpPr>
            <p:cNvPr id="35277" name="Oval 551"/>
            <p:cNvSpPr>
              <a:spLocks noChangeArrowheads="1"/>
            </p:cNvSpPr>
            <p:nvPr/>
          </p:nvSpPr>
          <p:spPr bwMode="auto">
            <a:xfrm>
              <a:off x="3041" y="3419"/>
              <a:ext cx="227" cy="221"/>
            </a:xfrm>
            <a:prstGeom prst="ellipse">
              <a:avLst/>
            </a:prstGeom>
            <a:noFill/>
            <a:ln w="15875">
              <a:solidFill>
                <a:srgbClr val="FF3C67"/>
              </a:solidFill>
              <a:round/>
              <a:headEnd/>
              <a:tailEnd/>
            </a:ln>
          </p:spPr>
          <p:txBody>
            <a:bodyPr/>
            <a:lstStyle/>
            <a:p>
              <a:endParaRPr lang="fr-FR">
                <a:ea typeface="ＭＳ Ｐゴシック" pitchFamily="1" charset="-128"/>
                <a:cs typeface="ＭＳ Ｐゴシック" pitchFamily="1" charset="-128"/>
              </a:endParaRPr>
            </a:p>
          </p:txBody>
        </p:sp>
        <p:sp>
          <p:nvSpPr>
            <p:cNvPr id="35278" name="Oval 552"/>
            <p:cNvSpPr>
              <a:spLocks noChangeArrowheads="1"/>
            </p:cNvSpPr>
            <p:nvPr/>
          </p:nvSpPr>
          <p:spPr bwMode="auto">
            <a:xfrm>
              <a:off x="3043" y="3421"/>
              <a:ext cx="223" cy="217"/>
            </a:xfrm>
            <a:prstGeom prst="ellipse">
              <a:avLst/>
            </a:prstGeom>
            <a:noFill/>
            <a:ln w="15875">
              <a:solidFill>
                <a:srgbClr val="FF3F66"/>
              </a:solidFill>
              <a:round/>
              <a:headEnd/>
              <a:tailEnd/>
            </a:ln>
          </p:spPr>
          <p:txBody>
            <a:bodyPr/>
            <a:lstStyle/>
            <a:p>
              <a:endParaRPr lang="fr-FR">
                <a:ea typeface="ＭＳ Ｐゴシック" pitchFamily="1" charset="-128"/>
                <a:cs typeface="ＭＳ Ｐゴシック" pitchFamily="1" charset="-128"/>
              </a:endParaRPr>
            </a:p>
          </p:txBody>
        </p:sp>
        <p:sp>
          <p:nvSpPr>
            <p:cNvPr id="35279" name="Oval 553"/>
            <p:cNvSpPr>
              <a:spLocks noChangeArrowheads="1"/>
            </p:cNvSpPr>
            <p:nvPr/>
          </p:nvSpPr>
          <p:spPr bwMode="auto">
            <a:xfrm>
              <a:off x="3045" y="3423"/>
              <a:ext cx="219" cy="213"/>
            </a:xfrm>
            <a:prstGeom prst="ellipse">
              <a:avLst/>
            </a:prstGeom>
            <a:noFill/>
            <a:ln w="15875">
              <a:solidFill>
                <a:srgbClr val="FF4265"/>
              </a:solidFill>
              <a:round/>
              <a:headEnd/>
              <a:tailEnd/>
            </a:ln>
          </p:spPr>
          <p:txBody>
            <a:bodyPr/>
            <a:lstStyle/>
            <a:p>
              <a:endParaRPr lang="fr-FR">
                <a:ea typeface="ＭＳ Ｐゴシック" pitchFamily="1" charset="-128"/>
                <a:cs typeface="ＭＳ Ｐゴシック" pitchFamily="1" charset="-128"/>
              </a:endParaRPr>
            </a:p>
          </p:txBody>
        </p:sp>
        <p:sp>
          <p:nvSpPr>
            <p:cNvPr id="35280" name="Oval 554"/>
            <p:cNvSpPr>
              <a:spLocks noChangeArrowheads="1"/>
            </p:cNvSpPr>
            <p:nvPr/>
          </p:nvSpPr>
          <p:spPr bwMode="auto">
            <a:xfrm>
              <a:off x="3047" y="3425"/>
              <a:ext cx="215" cy="210"/>
            </a:xfrm>
            <a:prstGeom prst="ellipse">
              <a:avLst/>
            </a:prstGeom>
            <a:noFill/>
            <a:ln w="15875">
              <a:solidFill>
                <a:srgbClr val="FF4664"/>
              </a:solidFill>
              <a:round/>
              <a:headEnd/>
              <a:tailEnd/>
            </a:ln>
          </p:spPr>
          <p:txBody>
            <a:bodyPr/>
            <a:lstStyle/>
            <a:p>
              <a:endParaRPr lang="fr-FR">
                <a:ea typeface="ＭＳ Ｐゴシック" pitchFamily="1" charset="-128"/>
                <a:cs typeface="ＭＳ Ｐゴシック" pitchFamily="1" charset="-128"/>
              </a:endParaRPr>
            </a:p>
          </p:txBody>
        </p:sp>
        <p:sp>
          <p:nvSpPr>
            <p:cNvPr id="35281" name="Oval 555"/>
            <p:cNvSpPr>
              <a:spLocks noChangeArrowheads="1"/>
            </p:cNvSpPr>
            <p:nvPr/>
          </p:nvSpPr>
          <p:spPr bwMode="auto">
            <a:xfrm>
              <a:off x="3049" y="3427"/>
              <a:ext cx="211" cy="206"/>
            </a:xfrm>
            <a:prstGeom prst="ellipse">
              <a:avLst/>
            </a:prstGeom>
            <a:noFill/>
            <a:ln w="15875">
              <a:solidFill>
                <a:srgbClr val="FF4963"/>
              </a:solidFill>
              <a:round/>
              <a:headEnd/>
              <a:tailEnd/>
            </a:ln>
          </p:spPr>
          <p:txBody>
            <a:bodyPr/>
            <a:lstStyle/>
            <a:p>
              <a:endParaRPr lang="fr-FR">
                <a:ea typeface="ＭＳ Ｐゴシック" pitchFamily="1" charset="-128"/>
                <a:cs typeface="ＭＳ Ｐゴシック" pitchFamily="1" charset="-128"/>
              </a:endParaRPr>
            </a:p>
          </p:txBody>
        </p:sp>
        <p:sp>
          <p:nvSpPr>
            <p:cNvPr id="35282" name="Oval 556"/>
            <p:cNvSpPr>
              <a:spLocks noChangeArrowheads="1"/>
            </p:cNvSpPr>
            <p:nvPr/>
          </p:nvSpPr>
          <p:spPr bwMode="auto">
            <a:xfrm>
              <a:off x="3051" y="3429"/>
              <a:ext cx="207" cy="202"/>
            </a:xfrm>
            <a:prstGeom prst="ellipse">
              <a:avLst/>
            </a:prstGeom>
            <a:noFill/>
            <a:ln w="15875">
              <a:solidFill>
                <a:srgbClr val="FF4D62"/>
              </a:solidFill>
              <a:round/>
              <a:headEnd/>
              <a:tailEnd/>
            </a:ln>
          </p:spPr>
          <p:txBody>
            <a:bodyPr/>
            <a:lstStyle/>
            <a:p>
              <a:endParaRPr lang="fr-FR">
                <a:ea typeface="ＭＳ Ｐゴシック" pitchFamily="1" charset="-128"/>
                <a:cs typeface="ＭＳ Ｐゴシック" pitchFamily="1" charset="-128"/>
              </a:endParaRPr>
            </a:p>
          </p:txBody>
        </p:sp>
        <p:sp>
          <p:nvSpPr>
            <p:cNvPr id="35283" name="Oval 557"/>
            <p:cNvSpPr>
              <a:spLocks noChangeArrowheads="1"/>
            </p:cNvSpPr>
            <p:nvPr/>
          </p:nvSpPr>
          <p:spPr bwMode="auto">
            <a:xfrm>
              <a:off x="3053" y="3431"/>
              <a:ext cx="203" cy="198"/>
            </a:xfrm>
            <a:prstGeom prst="ellipse">
              <a:avLst/>
            </a:prstGeom>
            <a:noFill/>
            <a:ln w="15875">
              <a:solidFill>
                <a:srgbClr val="FF5061"/>
              </a:solidFill>
              <a:round/>
              <a:headEnd/>
              <a:tailEnd/>
            </a:ln>
          </p:spPr>
          <p:txBody>
            <a:bodyPr/>
            <a:lstStyle/>
            <a:p>
              <a:endParaRPr lang="fr-FR">
                <a:ea typeface="ＭＳ Ｐゴシック" pitchFamily="1" charset="-128"/>
                <a:cs typeface="ＭＳ Ｐゴシック" pitchFamily="1" charset="-128"/>
              </a:endParaRPr>
            </a:p>
          </p:txBody>
        </p:sp>
        <p:sp>
          <p:nvSpPr>
            <p:cNvPr id="35284" name="Oval 558"/>
            <p:cNvSpPr>
              <a:spLocks noChangeArrowheads="1"/>
            </p:cNvSpPr>
            <p:nvPr/>
          </p:nvSpPr>
          <p:spPr bwMode="auto">
            <a:xfrm>
              <a:off x="3054" y="3433"/>
              <a:ext cx="200" cy="194"/>
            </a:xfrm>
            <a:prstGeom prst="ellipse">
              <a:avLst/>
            </a:prstGeom>
            <a:noFill/>
            <a:ln w="15875">
              <a:solidFill>
                <a:srgbClr val="FF5360"/>
              </a:solidFill>
              <a:round/>
              <a:headEnd/>
              <a:tailEnd/>
            </a:ln>
          </p:spPr>
          <p:txBody>
            <a:bodyPr/>
            <a:lstStyle/>
            <a:p>
              <a:endParaRPr lang="fr-FR">
                <a:ea typeface="ＭＳ Ｐゴシック" pitchFamily="1" charset="-128"/>
                <a:cs typeface="ＭＳ Ｐゴシック" pitchFamily="1" charset="-128"/>
              </a:endParaRPr>
            </a:p>
          </p:txBody>
        </p:sp>
        <p:sp>
          <p:nvSpPr>
            <p:cNvPr id="35285" name="Oval 559"/>
            <p:cNvSpPr>
              <a:spLocks noChangeArrowheads="1"/>
            </p:cNvSpPr>
            <p:nvPr/>
          </p:nvSpPr>
          <p:spPr bwMode="auto">
            <a:xfrm>
              <a:off x="3056" y="3435"/>
              <a:ext cx="196" cy="190"/>
            </a:xfrm>
            <a:prstGeom prst="ellipse">
              <a:avLst/>
            </a:prstGeom>
            <a:noFill/>
            <a:ln w="15875">
              <a:solidFill>
                <a:srgbClr val="FF575F"/>
              </a:solidFill>
              <a:round/>
              <a:headEnd/>
              <a:tailEnd/>
            </a:ln>
          </p:spPr>
          <p:txBody>
            <a:bodyPr/>
            <a:lstStyle/>
            <a:p>
              <a:endParaRPr lang="fr-FR">
                <a:ea typeface="ＭＳ Ｐゴシック" pitchFamily="1" charset="-128"/>
                <a:cs typeface="ＭＳ Ｐゴシック" pitchFamily="1" charset="-128"/>
              </a:endParaRPr>
            </a:p>
          </p:txBody>
        </p:sp>
        <p:sp>
          <p:nvSpPr>
            <p:cNvPr id="35286" name="Oval 560"/>
            <p:cNvSpPr>
              <a:spLocks noChangeArrowheads="1"/>
            </p:cNvSpPr>
            <p:nvPr/>
          </p:nvSpPr>
          <p:spPr bwMode="auto">
            <a:xfrm>
              <a:off x="3058" y="3437"/>
              <a:ext cx="192" cy="186"/>
            </a:xfrm>
            <a:prstGeom prst="ellipse">
              <a:avLst/>
            </a:prstGeom>
            <a:noFill/>
            <a:ln w="15875">
              <a:solidFill>
                <a:srgbClr val="FF5A5D"/>
              </a:solidFill>
              <a:round/>
              <a:headEnd/>
              <a:tailEnd/>
            </a:ln>
          </p:spPr>
          <p:txBody>
            <a:bodyPr/>
            <a:lstStyle/>
            <a:p>
              <a:endParaRPr lang="fr-FR">
                <a:ea typeface="ＭＳ Ｐゴシック" pitchFamily="1" charset="-128"/>
                <a:cs typeface="ＭＳ Ｐゴシック" pitchFamily="1" charset="-128"/>
              </a:endParaRPr>
            </a:p>
          </p:txBody>
        </p:sp>
        <p:sp>
          <p:nvSpPr>
            <p:cNvPr id="35287" name="Oval 561"/>
            <p:cNvSpPr>
              <a:spLocks noChangeArrowheads="1"/>
            </p:cNvSpPr>
            <p:nvPr/>
          </p:nvSpPr>
          <p:spPr bwMode="auto">
            <a:xfrm>
              <a:off x="3060" y="3439"/>
              <a:ext cx="188" cy="182"/>
            </a:xfrm>
            <a:prstGeom prst="ellipse">
              <a:avLst/>
            </a:prstGeom>
            <a:noFill/>
            <a:ln w="15875">
              <a:solidFill>
                <a:srgbClr val="FF5D5C"/>
              </a:solidFill>
              <a:round/>
              <a:headEnd/>
              <a:tailEnd/>
            </a:ln>
          </p:spPr>
          <p:txBody>
            <a:bodyPr/>
            <a:lstStyle/>
            <a:p>
              <a:endParaRPr lang="fr-FR">
                <a:ea typeface="ＭＳ Ｐゴシック" pitchFamily="1" charset="-128"/>
                <a:cs typeface="ＭＳ Ｐゴシック" pitchFamily="1" charset="-128"/>
              </a:endParaRPr>
            </a:p>
          </p:txBody>
        </p:sp>
        <p:sp>
          <p:nvSpPr>
            <p:cNvPr id="35288" name="Oval 562"/>
            <p:cNvSpPr>
              <a:spLocks noChangeArrowheads="1"/>
            </p:cNvSpPr>
            <p:nvPr/>
          </p:nvSpPr>
          <p:spPr bwMode="auto">
            <a:xfrm>
              <a:off x="3062" y="3439"/>
              <a:ext cx="184" cy="180"/>
            </a:xfrm>
            <a:prstGeom prst="ellipse">
              <a:avLst/>
            </a:prstGeom>
            <a:noFill/>
            <a:ln w="15875">
              <a:solidFill>
                <a:srgbClr val="FF615B"/>
              </a:solidFill>
              <a:round/>
              <a:headEnd/>
              <a:tailEnd/>
            </a:ln>
          </p:spPr>
          <p:txBody>
            <a:bodyPr/>
            <a:lstStyle/>
            <a:p>
              <a:endParaRPr lang="fr-FR">
                <a:ea typeface="ＭＳ Ｐゴシック" pitchFamily="1" charset="-128"/>
                <a:cs typeface="ＭＳ Ｐゴシック" pitchFamily="1" charset="-128"/>
              </a:endParaRPr>
            </a:p>
          </p:txBody>
        </p:sp>
        <p:sp>
          <p:nvSpPr>
            <p:cNvPr id="35289" name="Oval 563"/>
            <p:cNvSpPr>
              <a:spLocks noChangeArrowheads="1"/>
            </p:cNvSpPr>
            <p:nvPr/>
          </p:nvSpPr>
          <p:spPr bwMode="auto">
            <a:xfrm>
              <a:off x="3064" y="3441"/>
              <a:ext cx="181" cy="176"/>
            </a:xfrm>
            <a:prstGeom prst="ellipse">
              <a:avLst/>
            </a:prstGeom>
            <a:noFill/>
            <a:ln w="15875">
              <a:solidFill>
                <a:srgbClr val="FF645A"/>
              </a:solidFill>
              <a:round/>
              <a:headEnd/>
              <a:tailEnd/>
            </a:ln>
          </p:spPr>
          <p:txBody>
            <a:bodyPr/>
            <a:lstStyle/>
            <a:p>
              <a:endParaRPr lang="fr-FR">
                <a:ea typeface="ＭＳ Ｐゴシック" pitchFamily="1" charset="-128"/>
                <a:cs typeface="ＭＳ Ｐゴシック" pitchFamily="1" charset="-128"/>
              </a:endParaRPr>
            </a:p>
          </p:txBody>
        </p:sp>
        <p:sp>
          <p:nvSpPr>
            <p:cNvPr id="35290" name="Oval 564"/>
            <p:cNvSpPr>
              <a:spLocks noChangeArrowheads="1"/>
            </p:cNvSpPr>
            <p:nvPr/>
          </p:nvSpPr>
          <p:spPr bwMode="auto">
            <a:xfrm>
              <a:off x="3066" y="3442"/>
              <a:ext cx="177" cy="173"/>
            </a:xfrm>
            <a:prstGeom prst="ellipse">
              <a:avLst/>
            </a:prstGeom>
            <a:noFill/>
            <a:ln w="15875">
              <a:solidFill>
                <a:srgbClr val="FF6859"/>
              </a:solidFill>
              <a:round/>
              <a:headEnd/>
              <a:tailEnd/>
            </a:ln>
          </p:spPr>
          <p:txBody>
            <a:bodyPr/>
            <a:lstStyle/>
            <a:p>
              <a:endParaRPr lang="fr-FR">
                <a:ea typeface="ＭＳ Ｐゴシック" pitchFamily="1" charset="-128"/>
                <a:cs typeface="ＭＳ Ｐゴシック" pitchFamily="1" charset="-128"/>
              </a:endParaRPr>
            </a:p>
          </p:txBody>
        </p:sp>
        <p:sp>
          <p:nvSpPr>
            <p:cNvPr id="35291" name="Oval 565"/>
            <p:cNvSpPr>
              <a:spLocks noChangeArrowheads="1"/>
            </p:cNvSpPr>
            <p:nvPr/>
          </p:nvSpPr>
          <p:spPr bwMode="auto">
            <a:xfrm>
              <a:off x="3068" y="3444"/>
              <a:ext cx="173" cy="169"/>
            </a:xfrm>
            <a:prstGeom prst="ellipse">
              <a:avLst/>
            </a:prstGeom>
            <a:noFill/>
            <a:ln w="15875">
              <a:solidFill>
                <a:srgbClr val="FF6B58"/>
              </a:solidFill>
              <a:round/>
              <a:headEnd/>
              <a:tailEnd/>
            </a:ln>
          </p:spPr>
          <p:txBody>
            <a:bodyPr/>
            <a:lstStyle/>
            <a:p>
              <a:endParaRPr lang="fr-FR">
                <a:ea typeface="ＭＳ Ｐゴシック" pitchFamily="1" charset="-128"/>
                <a:cs typeface="ＭＳ Ｐゴシック" pitchFamily="1" charset="-128"/>
              </a:endParaRPr>
            </a:p>
          </p:txBody>
        </p:sp>
        <p:sp>
          <p:nvSpPr>
            <p:cNvPr id="35292" name="Oval 566"/>
            <p:cNvSpPr>
              <a:spLocks noChangeArrowheads="1"/>
            </p:cNvSpPr>
            <p:nvPr/>
          </p:nvSpPr>
          <p:spPr bwMode="auto">
            <a:xfrm>
              <a:off x="3070" y="3446"/>
              <a:ext cx="169" cy="165"/>
            </a:xfrm>
            <a:prstGeom prst="ellipse">
              <a:avLst/>
            </a:prstGeom>
            <a:noFill/>
            <a:ln w="15875">
              <a:solidFill>
                <a:srgbClr val="FF6E57"/>
              </a:solidFill>
              <a:round/>
              <a:headEnd/>
              <a:tailEnd/>
            </a:ln>
          </p:spPr>
          <p:txBody>
            <a:bodyPr/>
            <a:lstStyle/>
            <a:p>
              <a:endParaRPr lang="fr-FR">
                <a:ea typeface="ＭＳ Ｐゴシック" pitchFamily="1" charset="-128"/>
                <a:cs typeface="ＭＳ Ｐゴシック" pitchFamily="1" charset="-128"/>
              </a:endParaRPr>
            </a:p>
          </p:txBody>
        </p:sp>
        <p:sp>
          <p:nvSpPr>
            <p:cNvPr id="35293" name="Oval 567"/>
            <p:cNvSpPr>
              <a:spLocks noChangeArrowheads="1"/>
            </p:cNvSpPr>
            <p:nvPr/>
          </p:nvSpPr>
          <p:spPr bwMode="auto">
            <a:xfrm>
              <a:off x="3072" y="3448"/>
              <a:ext cx="165" cy="162"/>
            </a:xfrm>
            <a:prstGeom prst="ellipse">
              <a:avLst/>
            </a:prstGeom>
            <a:noFill/>
            <a:ln w="15875">
              <a:solidFill>
                <a:srgbClr val="FF7256"/>
              </a:solidFill>
              <a:round/>
              <a:headEnd/>
              <a:tailEnd/>
            </a:ln>
          </p:spPr>
          <p:txBody>
            <a:bodyPr/>
            <a:lstStyle/>
            <a:p>
              <a:endParaRPr lang="fr-FR">
                <a:ea typeface="ＭＳ Ｐゴシック" pitchFamily="1" charset="-128"/>
                <a:cs typeface="ＭＳ Ｐゴシック" pitchFamily="1" charset="-128"/>
              </a:endParaRPr>
            </a:p>
          </p:txBody>
        </p:sp>
        <p:sp>
          <p:nvSpPr>
            <p:cNvPr id="35294" name="Oval 568"/>
            <p:cNvSpPr>
              <a:spLocks noChangeArrowheads="1"/>
            </p:cNvSpPr>
            <p:nvPr/>
          </p:nvSpPr>
          <p:spPr bwMode="auto">
            <a:xfrm>
              <a:off x="3074" y="3450"/>
              <a:ext cx="161" cy="158"/>
            </a:xfrm>
            <a:prstGeom prst="ellipse">
              <a:avLst/>
            </a:prstGeom>
            <a:noFill/>
            <a:ln w="15875">
              <a:solidFill>
                <a:srgbClr val="FF7555"/>
              </a:solidFill>
              <a:round/>
              <a:headEnd/>
              <a:tailEnd/>
            </a:ln>
          </p:spPr>
          <p:txBody>
            <a:bodyPr/>
            <a:lstStyle/>
            <a:p>
              <a:endParaRPr lang="fr-FR">
                <a:ea typeface="ＭＳ Ｐゴシック" pitchFamily="1" charset="-128"/>
                <a:cs typeface="ＭＳ Ｐゴシック" pitchFamily="1" charset="-128"/>
              </a:endParaRPr>
            </a:p>
          </p:txBody>
        </p:sp>
        <p:sp>
          <p:nvSpPr>
            <p:cNvPr id="35295" name="Oval 569"/>
            <p:cNvSpPr>
              <a:spLocks noChangeArrowheads="1"/>
            </p:cNvSpPr>
            <p:nvPr/>
          </p:nvSpPr>
          <p:spPr bwMode="auto">
            <a:xfrm>
              <a:off x="3076" y="3452"/>
              <a:ext cx="157" cy="154"/>
            </a:xfrm>
            <a:prstGeom prst="ellipse">
              <a:avLst/>
            </a:prstGeom>
            <a:noFill/>
            <a:ln w="15875">
              <a:solidFill>
                <a:srgbClr val="FF7854"/>
              </a:solidFill>
              <a:round/>
              <a:headEnd/>
              <a:tailEnd/>
            </a:ln>
          </p:spPr>
          <p:txBody>
            <a:bodyPr/>
            <a:lstStyle/>
            <a:p>
              <a:endParaRPr lang="fr-FR">
                <a:ea typeface="ＭＳ Ｐゴシック" pitchFamily="1" charset="-128"/>
                <a:cs typeface="ＭＳ Ｐゴシック" pitchFamily="1" charset="-128"/>
              </a:endParaRPr>
            </a:p>
          </p:txBody>
        </p:sp>
        <p:sp>
          <p:nvSpPr>
            <p:cNvPr id="35296" name="Oval 570"/>
            <p:cNvSpPr>
              <a:spLocks noChangeArrowheads="1"/>
            </p:cNvSpPr>
            <p:nvPr/>
          </p:nvSpPr>
          <p:spPr bwMode="auto">
            <a:xfrm>
              <a:off x="3078" y="3454"/>
              <a:ext cx="153" cy="150"/>
            </a:xfrm>
            <a:prstGeom prst="ellipse">
              <a:avLst/>
            </a:prstGeom>
            <a:noFill/>
            <a:ln w="15875">
              <a:solidFill>
                <a:srgbClr val="FF7C53"/>
              </a:solidFill>
              <a:round/>
              <a:headEnd/>
              <a:tailEnd/>
            </a:ln>
          </p:spPr>
          <p:txBody>
            <a:bodyPr/>
            <a:lstStyle/>
            <a:p>
              <a:endParaRPr lang="fr-FR">
                <a:ea typeface="ＭＳ Ｐゴシック" pitchFamily="1" charset="-128"/>
                <a:cs typeface="ＭＳ Ｐゴシック" pitchFamily="1" charset="-128"/>
              </a:endParaRPr>
            </a:p>
          </p:txBody>
        </p:sp>
        <p:sp>
          <p:nvSpPr>
            <p:cNvPr id="35297" name="Oval 571"/>
            <p:cNvSpPr>
              <a:spLocks noChangeArrowheads="1"/>
            </p:cNvSpPr>
            <p:nvPr/>
          </p:nvSpPr>
          <p:spPr bwMode="auto">
            <a:xfrm>
              <a:off x="3079" y="3456"/>
              <a:ext cx="150" cy="146"/>
            </a:xfrm>
            <a:prstGeom prst="ellipse">
              <a:avLst/>
            </a:prstGeom>
            <a:noFill/>
            <a:ln w="15875">
              <a:solidFill>
                <a:srgbClr val="FF7F52"/>
              </a:solidFill>
              <a:round/>
              <a:headEnd/>
              <a:tailEnd/>
            </a:ln>
          </p:spPr>
          <p:txBody>
            <a:bodyPr/>
            <a:lstStyle/>
            <a:p>
              <a:endParaRPr lang="fr-FR">
                <a:ea typeface="ＭＳ Ｐゴシック" pitchFamily="1" charset="-128"/>
                <a:cs typeface="ＭＳ Ｐゴシック" pitchFamily="1" charset="-128"/>
              </a:endParaRPr>
            </a:p>
          </p:txBody>
        </p:sp>
        <p:sp>
          <p:nvSpPr>
            <p:cNvPr id="35298" name="Oval 572"/>
            <p:cNvSpPr>
              <a:spLocks noChangeArrowheads="1"/>
            </p:cNvSpPr>
            <p:nvPr/>
          </p:nvSpPr>
          <p:spPr bwMode="auto">
            <a:xfrm>
              <a:off x="3081" y="3458"/>
              <a:ext cx="146" cy="142"/>
            </a:xfrm>
            <a:prstGeom prst="ellipse">
              <a:avLst/>
            </a:prstGeom>
            <a:noFill/>
            <a:ln w="15875">
              <a:solidFill>
                <a:srgbClr val="FF8351"/>
              </a:solidFill>
              <a:round/>
              <a:headEnd/>
              <a:tailEnd/>
            </a:ln>
          </p:spPr>
          <p:txBody>
            <a:bodyPr/>
            <a:lstStyle/>
            <a:p>
              <a:endParaRPr lang="fr-FR">
                <a:ea typeface="ＭＳ Ｐゴシック" pitchFamily="1" charset="-128"/>
                <a:cs typeface="ＭＳ Ｐゴシック" pitchFamily="1" charset="-128"/>
              </a:endParaRPr>
            </a:p>
          </p:txBody>
        </p:sp>
        <p:sp>
          <p:nvSpPr>
            <p:cNvPr id="35299" name="Oval 573"/>
            <p:cNvSpPr>
              <a:spLocks noChangeArrowheads="1"/>
            </p:cNvSpPr>
            <p:nvPr/>
          </p:nvSpPr>
          <p:spPr bwMode="auto">
            <a:xfrm>
              <a:off x="3083" y="3460"/>
              <a:ext cx="142" cy="138"/>
            </a:xfrm>
            <a:prstGeom prst="ellipse">
              <a:avLst/>
            </a:prstGeom>
            <a:noFill/>
            <a:ln w="15875">
              <a:solidFill>
                <a:srgbClr val="FF8650"/>
              </a:solidFill>
              <a:round/>
              <a:headEnd/>
              <a:tailEnd/>
            </a:ln>
          </p:spPr>
          <p:txBody>
            <a:bodyPr/>
            <a:lstStyle/>
            <a:p>
              <a:endParaRPr lang="fr-FR">
                <a:ea typeface="ＭＳ Ｐゴシック" pitchFamily="1" charset="-128"/>
                <a:cs typeface="ＭＳ Ｐゴシック" pitchFamily="1" charset="-128"/>
              </a:endParaRPr>
            </a:p>
          </p:txBody>
        </p:sp>
        <p:sp>
          <p:nvSpPr>
            <p:cNvPr id="35300" name="Oval 574"/>
            <p:cNvSpPr>
              <a:spLocks noChangeArrowheads="1"/>
            </p:cNvSpPr>
            <p:nvPr/>
          </p:nvSpPr>
          <p:spPr bwMode="auto">
            <a:xfrm>
              <a:off x="3085" y="3462"/>
              <a:ext cx="138" cy="136"/>
            </a:xfrm>
            <a:prstGeom prst="ellipse">
              <a:avLst/>
            </a:prstGeom>
            <a:noFill/>
            <a:ln w="15875">
              <a:solidFill>
                <a:srgbClr val="FF894F"/>
              </a:solidFill>
              <a:round/>
              <a:headEnd/>
              <a:tailEnd/>
            </a:ln>
          </p:spPr>
          <p:txBody>
            <a:bodyPr/>
            <a:lstStyle/>
            <a:p>
              <a:endParaRPr lang="fr-FR">
                <a:ea typeface="ＭＳ Ｐゴシック" pitchFamily="1" charset="-128"/>
                <a:cs typeface="ＭＳ Ｐゴシック" pitchFamily="1" charset="-128"/>
              </a:endParaRPr>
            </a:p>
          </p:txBody>
        </p:sp>
        <p:sp>
          <p:nvSpPr>
            <p:cNvPr id="35301" name="Oval 575"/>
            <p:cNvSpPr>
              <a:spLocks noChangeArrowheads="1"/>
            </p:cNvSpPr>
            <p:nvPr/>
          </p:nvSpPr>
          <p:spPr bwMode="auto">
            <a:xfrm>
              <a:off x="3087" y="3464"/>
              <a:ext cx="135" cy="132"/>
            </a:xfrm>
            <a:prstGeom prst="ellipse">
              <a:avLst/>
            </a:prstGeom>
            <a:noFill/>
            <a:ln w="15875">
              <a:solidFill>
                <a:srgbClr val="FF8D4E"/>
              </a:solidFill>
              <a:round/>
              <a:headEnd/>
              <a:tailEnd/>
            </a:ln>
          </p:spPr>
          <p:txBody>
            <a:bodyPr/>
            <a:lstStyle/>
            <a:p>
              <a:endParaRPr lang="fr-FR">
                <a:ea typeface="ＭＳ Ｐゴシック" pitchFamily="1" charset="-128"/>
                <a:cs typeface="ＭＳ Ｐゴシック" pitchFamily="1" charset="-128"/>
              </a:endParaRPr>
            </a:p>
          </p:txBody>
        </p:sp>
        <p:sp>
          <p:nvSpPr>
            <p:cNvPr id="35302" name="Oval 576"/>
            <p:cNvSpPr>
              <a:spLocks noChangeArrowheads="1"/>
            </p:cNvSpPr>
            <p:nvPr/>
          </p:nvSpPr>
          <p:spPr bwMode="auto">
            <a:xfrm>
              <a:off x="3089" y="3466"/>
              <a:ext cx="131" cy="128"/>
            </a:xfrm>
            <a:prstGeom prst="ellipse">
              <a:avLst/>
            </a:prstGeom>
            <a:noFill/>
            <a:ln w="15875">
              <a:solidFill>
                <a:srgbClr val="FF904D"/>
              </a:solidFill>
              <a:round/>
              <a:headEnd/>
              <a:tailEnd/>
            </a:ln>
          </p:spPr>
          <p:txBody>
            <a:bodyPr/>
            <a:lstStyle/>
            <a:p>
              <a:endParaRPr lang="fr-FR">
                <a:ea typeface="ＭＳ Ｐゴシック" pitchFamily="1" charset="-128"/>
                <a:cs typeface="ＭＳ Ｐゴシック" pitchFamily="1" charset="-128"/>
              </a:endParaRPr>
            </a:p>
          </p:txBody>
        </p:sp>
        <p:sp>
          <p:nvSpPr>
            <p:cNvPr id="35303" name="Oval 577"/>
            <p:cNvSpPr>
              <a:spLocks noChangeArrowheads="1"/>
            </p:cNvSpPr>
            <p:nvPr/>
          </p:nvSpPr>
          <p:spPr bwMode="auto">
            <a:xfrm>
              <a:off x="3091" y="3467"/>
              <a:ext cx="127" cy="125"/>
            </a:xfrm>
            <a:prstGeom prst="ellipse">
              <a:avLst/>
            </a:prstGeom>
            <a:noFill/>
            <a:ln w="15875">
              <a:solidFill>
                <a:srgbClr val="FF934C"/>
              </a:solidFill>
              <a:round/>
              <a:headEnd/>
              <a:tailEnd/>
            </a:ln>
          </p:spPr>
          <p:txBody>
            <a:bodyPr/>
            <a:lstStyle/>
            <a:p>
              <a:endParaRPr lang="fr-FR">
                <a:ea typeface="ＭＳ Ｐゴシック" pitchFamily="1" charset="-128"/>
                <a:cs typeface="ＭＳ Ｐゴシック" pitchFamily="1" charset="-128"/>
              </a:endParaRPr>
            </a:p>
          </p:txBody>
        </p:sp>
        <p:sp>
          <p:nvSpPr>
            <p:cNvPr id="35304" name="Oval 578"/>
            <p:cNvSpPr>
              <a:spLocks noChangeArrowheads="1"/>
            </p:cNvSpPr>
            <p:nvPr/>
          </p:nvSpPr>
          <p:spPr bwMode="auto">
            <a:xfrm>
              <a:off x="3093" y="3469"/>
              <a:ext cx="123" cy="121"/>
            </a:xfrm>
            <a:prstGeom prst="ellipse">
              <a:avLst/>
            </a:prstGeom>
            <a:noFill/>
            <a:ln w="15875">
              <a:solidFill>
                <a:srgbClr val="FF974B"/>
              </a:solidFill>
              <a:round/>
              <a:headEnd/>
              <a:tailEnd/>
            </a:ln>
          </p:spPr>
          <p:txBody>
            <a:bodyPr/>
            <a:lstStyle/>
            <a:p>
              <a:endParaRPr lang="fr-FR">
                <a:ea typeface="ＭＳ Ｐゴシック" pitchFamily="1" charset="-128"/>
                <a:cs typeface="ＭＳ Ｐゴシック" pitchFamily="1" charset="-128"/>
              </a:endParaRPr>
            </a:p>
          </p:txBody>
        </p:sp>
        <p:sp>
          <p:nvSpPr>
            <p:cNvPr id="35305" name="Oval 579"/>
            <p:cNvSpPr>
              <a:spLocks noChangeArrowheads="1"/>
            </p:cNvSpPr>
            <p:nvPr/>
          </p:nvSpPr>
          <p:spPr bwMode="auto">
            <a:xfrm>
              <a:off x="3095" y="3471"/>
              <a:ext cx="119" cy="117"/>
            </a:xfrm>
            <a:prstGeom prst="ellipse">
              <a:avLst/>
            </a:prstGeom>
            <a:noFill/>
            <a:ln w="15875">
              <a:solidFill>
                <a:srgbClr val="FF9A4A"/>
              </a:solidFill>
              <a:round/>
              <a:headEnd/>
              <a:tailEnd/>
            </a:ln>
          </p:spPr>
          <p:txBody>
            <a:bodyPr/>
            <a:lstStyle/>
            <a:p>
              <a:endParaRPr lang="fr-FR">
                <a:ea typeface="ＭＳ Ｐゴシック" pitchFamily="1" charset="-128"/>
                <a:cs typeface="ＭＳ Ｐゴシック" pitchFamily="1" charset="-128"/>
              </a:endParaRPr>
            </a:p>
          </p:txBody>
        </p:sp>
        <p:sp>
          <p:nvSpPr>
            <p:cNvPr id="35306" name="Oval 580"/>
            <p:cNvSpPr>
              <a:spLocks noChangeArrowheads="1"/>
            </p:cNvSpPr>
            <p:nvPr/>
          </p:nvSpPr>
          <p:spPr bwMode="auto">
            <a:xfrm>
              <a:off x="3097" y="3473"/>
              <a:ext cx="115" cy="114"/>
            </a:xfrm>
            <a:prstGeom prst="ellipse">
              <a:avLst/>
            </a:prstGeom>
            <a:noFill/>
            <a:ln w="15875">
              <a:solidFill>
                <a:srgbClr val="FF9E49"/>
              </a:solidFill>
              <a:round/>
              <a:headEnd/>
              <a:tailEnd/>
            </a:ln>
          </p:spPr>
          <p:txBody>
            <a:bodyPr/>
            <a:lstStyle/>
            <a:p>
              <a:endParaRPr lang="fr-FR">
                <a:ea typeface="ＭＳ Ｐゴシック" pitchFamily="1" charset="-128"/>
                <a:cs typeface="ＭＳ Ｐゴシック" pitchFamily="1" charset="-128"/>
              </a:endParaRPr>
            </a:p>
          </p:txBody>
        </p:sp>
        <p:sp>
          <p:nvSpPr>
            <p:cNvPr id="35307" name="Oval 581"/>
            <p:cNvSpPr>
              <a:spLocks noChangeArrowheads="1"/>
            </p:cNvSpPr>
            <p:nvPr/>
          </p:nvSpPr>
          <p:spPr bwMode="auto">
            <a:xfrm>
              <a:off x="3099" y="3475"/>
              <a:ext cx="111" cy="110"/>
            </a:xfrm>
            <a:prstGeom prst="ellipse">
              <a:avLst/>
            </a:prstGeom>
            <a:noFill/>
            <a:ln w="15875">
              <a:solidFill>
                <a:srgbClr val="FFA147"/>
              </a:solidFill>
              <a:round/>
              <a:headEnd/>
              <a:tailEnd/>
            </a:ln>
          </p:spPr>
          <p:txBody>
            <a:bodyPr/>
            <a:lstStyle/>
            <a:p>
              <a:endParaRPr lang="fr-FR">
                <a:ea typeface="ＭＳ Ｐゴシック" pitchFamily="1" charset="-128"/>
                <a:cs typeface="ＭＳ Ｐゴシック" pitchFamily="1" charset="-128"/>
              </a:endParaRPr>
            </a:p>
          </p:txBody>
        </p:sp>
        <p:sp>
          <p:nvSpPr>
            <p:cNvPr id="35308" name="Oval 582"/>
            <p:cNvSpPr>
              <a:spLocks noChangeArrowheads="1"/>
            </p:cNvSpPr>
            <p:nvPr/>
          </p:nvSpPr>
          <p:spPr bwMode="auto">
            <a:xfrm>
              <a:off x="3101" y="3477"/>
              <a:ext cx="107" cy="106"/>
            </a:xfrm>
            <a:prstGeom prst="ellipse">
              <a:avLst/>
            </a:prstGeom>
            <a:noFill/>
            <a:ln w="15875">
              <a:solidFill>
                <a:srgbClr val="FFA446"/>
              </a:solidFill>
              <a:round/>
              <a:headEnd/>
              <a:tailEnd/>
            </a:ln>
          </p:spPr>
          <p:txBody>
            <a:bodyPr/>
            <a:lstStyle/>
            <a:p>
              <a:endParaRPr lang="fr-FR">
                <a:ea typeface="ＭＳ Ｐゴシック" pitchFamily="1" charset="-128"/>
                <a:cs typeface="ＭＳ Ｐゴシック" pitchFamily="1" charset="-128"/>
              </a:endParaRPr>
            </a:p>
          </p:txBody>
        </p:sp>
        <p:sp>
          <p:nvSpPr>
            <p:cNvPr id="35309" name="Oval 583"/>
            <p:cNvSpPr>
              <a:spLocks noChangeArrowheads="1"/>
            </p:cNvSpPr>
            <p:nvPr/>
          </p:nvSpPr>
          <p:spPr bwMode="auto">
            <a:xfrm>
              <a:off x="3102" y="3479"/>
              <a:ext cx="104" cy="102"/>
            </a:xfrm>
            <a:prstGeom prst="ellipse">
              <a:avLst/>
            </a:prstGeom>
            <a:noFill/>
            <a:ln w="15875">
              <a:solidFill>
                <a:srgbClr val="FFA845"/>
              </a:solidFill>
              <a:round/>
              <a:headEnd/>
              <a:tailEnd/>
            </a:ln>
          </p:spPr>
          <p:txBody>
            <a:bodyPr/>
            <a:lstStyle/>
            <a:p>
              <a:endParaRPr lang="fr-FR">
                <a:ea typeface="ＭＳ Ｐゴシック" pitchFamily="1" charset="-128"/>
                <a:cs typeface="ＭＳ Ｐゴシック" pitchFamily="1" charset="-128"/>
              </a:endParaRPr>
            </a:p>
          </p:txBody>
        </p:sp>
        <p:sp>
          <p:nvSpPr>
            <p:cNvPr id="35310" name="Oval 584"/>
            <p:cNvSpPr>
              <a:spLocks noChangeArrowheads="1"/>
            </p:cNvSpPr>
            <p:nvPr/>
          </p:nvSpPr>
          <p:spPr bwMode="auto">
            <a:xfrm>
              <a:off x="3104" y="3481"/>
              <a:ext cx="100" cy="98"/>
            </a:xfrm>
            <a:prstGeom prst="ellipse">
              <a:avLst/>
            </a:prstGeom>
            <a:noFill/>
            <a:ln w="15875">
              <a:solidFill>
                <a:srgbClr val="FFAB44"/>
              </a:solidFill>
              <a:round/>
              <a:headEnd/>
              <a:tailEnd/>
            </a:ln>
          </p:spPr>
          <p:txBody>
            <a:bodyPr/>
            <a:lstStyle/>
            <a:p>
              <a:endParaRPr lang="fr-FR">
                <a:ea typeface="ＭＳ Ｐゴシック" pitchFamily="1" charset="-128"/>
                <a:cs typeface="ＭＳ Ｐゴシック" pitchFamily="1" charset="-128"/>
              </a:endParaRPr>
            </a:p>
          </p:txBody>
        </p:sp>
        <p:sp>
          <p:nvSpPr>
            <p:cNvPr id="35311" name="Oval 585"/>
            <p:cNvSpPr>
              <a:spLocks noChangeArrowheads="1"/>
            </p:cNvSpPr>
            <p:nvPr/>
          </p:nvSpPr>
          <p:spPr bwMode="auto">
            <a:xfrm>
              <a:off x="3106" y="3483"/>
              <a:ext cx="96" cy="94"/>
            </a:xfrm>
            <a:prstGeom prst="ellipse">
              <a:avLst/>
            </a:prstGeom>
            <a:noFill/>
            <a:ln w="15875">
              <a:solidFill>
                <a:srgbClr val="FEAE43"/>
              </a:solidFill>
              <a:round/>
              <a:headEnd/>
              <a:tailEnd/>
            </a:ln>
          </p:spPr>
          <p:txBody>
            <a:bodyPr/>
            <a:lstStyle/>
            <a:p>
              <a:endParaRPr lang="fr-FR">
                <a:ea typeface="ＭＳ Ｐゴシック" pitchFamily="1" charset="-128"/>
                <a:cs typeface="ＭＳ Ｐゴシック" pitchFamily="1" charset="-128"/>
              </a:endParaRPr>
            </a:p>
          </p:txBody>
        </p:sp>
        <p:sp>
          <p:nvSpPr>
            <p:cNvPr id="35312" name="Oval 586"/>
            <p:cNvSpPr>
              <a:spLocks noChangeArrowheads="1"/>
            </p:cNvSpPr>
            <p:nvPr/>
          </p:nvSpPr>
          <p:spPr bwMode="auto">
            <a:xfrm>
              <a:off x="3108" y="3483"/>
              <a:ext cx="92" cy="92"/>
            </a:xfrm>
            <a:prstGeom prst="ellipse">
              <a:avLst/>
            </a:prstGeom>
            <a:noFill/>
            <a:ln w="15875">
              <a:solidFill>
                <a:srgbClr val="FEB242"/>
              </a:solidFill>
              <a:round/>
              <a:headEnd/>
              <a:tailEnd/>
            </a:ln>
          </p:spPr>
          <p:txBody>
            <a:bodyPr/>
            <a:lstStyle/>
            <a:p>
              <a:endParaRPr lang="fr-FR">
                <a:ea typeface="ＭＳ Ｐゴシック" pitchFamily="1" charset="-128"/>
                <a:cs typeface="ＭＳ Ｐゴシック" pitchFamily="1" charset="-128"/>
              </a:endParaRPr>
            </a:p>
          </p:txBody>
        </p:sp>
        <p:sp>
          <p:nvSpPr>
            <p:cNvPr id="35313" name="Oval 587"/>
            <p:cNvSpPr>
              <a:spLocks noChangeArrowheads="1"/>
            </p:cNvSpPr>
            <p:nvPr/>
          </p:nvSpPr>
          <p:spPr bwMode="auto">
            <a:xfrm>
              <a:off x="3110" y="3485"/>
              <a:ext cx="88" cy="88"/>
            </a:xfrm>
            <a:prstGeom prst="ellipse">
              <a:avLst/>
            </a:prstGeom>
            <a:noFill/>
            <a:ln w="15875">
              <a:solidFill>
                <a:srgbClr val="FEB541"/>
              </a:solidFill>
              <a:round/>
              <a:headEnd/>
              <a:tailEnd/>
            </a:ln>
          </p:spPr>
          <p:txBody>
            <a:bodyPr/>
            <a:lstStyle/>
            <a:p>
              <a:endParaRPr lang="fr-FR">
                <a:ea typeface="ＭＳ Ｐゴシック" pitchFamily="1" charset="-128"/>
                <a:cs typeface="ＭＳ Ｐゴシック" pitchFamily="1" charset="-128"/>
              </a:endParaRPr>
            </a:p>
          </p:txBody>
        </p:sp>
        <p:sp>
          <p:nvSpPr>
            <p:cNvPr id="35314" name="Oval 588"/>
            <p:cNvSpPr>
              <a:spLocks noChangeArrowheads="1"/>
            </p:cNvSpPr>
            <p:nvPr/>
          </p:nvSpPr>
          <p:spPr bwMode="auto">
            <a:xfrm>
              <a:off x="3112" y="3487"/>
              <a:ext cx="85" cy="84"/>
            </a:xfrm>
            <a:prstGeom prst="ellipse">
              <a:avLst/>
            </a:prstGeom>
            <a:noFill/>
            <a:ln w="15875">
              <a:solidFill>
                <a:srgbClr val="FEB940"/>
              </a:solidFill>
              <a:round/>
              <a:headEnd/>
              <a:tailEnd/>
            </a:ln>
          </p:spPr>
          <p:txBody>
            <a:bodyPr/>
            <a:lstStyle/>
            <a:p>
              <a:endParaRPr lang="fr-FR">
                <a:ea typeface="ＭＳ Ｐゴシック" pitchFamily="1" charset="-128"/>
                <a:cs typeface="ＭＳ Ｐゴシック" pitchFamily="1" charset="-128"/>
              </a:endParaRPr>
            </a:p>
          </p:txBody>
        </p:sp>
        <p:sp>
          <p:nvSpPr>
            <p:cNvPr id="35315" name="Oval 589"/>
            <p:cNvSpPr>
              <a:spLocks noChangeArrowheads="1"/>
            </p:cNvSpPr>
            <p:nvPr/>
          </p:nvSpPr>
          <p:spPr bwMode="auto">
            <a:xfrm>
              <a:off x="3114" y="3489"/>
              <a:ext cx="81" cy="80"/>
            </a:xfrm>
            <a:prstGeom prst="ellipse">
              <a:avLst/>
            </a:prstGeom>
            <a:noFill/>
            <a:ln w="15875">
              <a:solidFill>
                <a:srgbClr val="FEBC3F"/>
              </a:solidFill>
              <a:round/>
              <a:headEnd/>
              <a:tailEnd/>
            </a:ln>
          </p:spPr>
          <p:txBody>
            <a:bodyPr/>
            <a:lstStyle/>
            <a:p>
              <a:endParaRPr lang="fr-FR">
                <a:ea typeface="ＭＳ Ｐゴシック" pitchFamily="1" charset="-128"/>
                <a:cs typeface="ＭＳ Ｐゴシック" pitchFamily="1" charset="-128"/>
              </a:endParaRPr>
            </a:p>
          </p:txBody>
        </p:sp>
        <p:sp>
          <p:nvSpPr>
            <p:cNvPr id="35316" name="Oval 590"/>
            <p:cNvSpPr>
              <a:spLocks noChangeArrowheads="1"/>
            </p:cNvSpPr>
            <p:nvPr/>
          </p:nvSpPr>
          <p:spPr bwMode="auto">
            <a:xfrm>
              <a:off x="3116" y="3491"/>
              <a:ext cx="77" cy="76"/>
            </a:xfrm>
            <a:prstGeom prst="ellipse">
              <a:avLst/>
            </a:prstGeom>
            <a:noFill/>
            <a:ln w="15875">
              <a:solidFill>
                <a:srgbClr val="FEBF3E"/>
              </a:solidFill>
              <a:round/>
              <a:headEnd/>
              <a:tailEnd/>
            </a:ln>
          </p:spPr>
          <p:txBody>
            <a:bodyPr/>
            <a:lstStyle/>
            <a:p>
              <a:endParaRPr lang="fr-FR">
                <a:ea typeface="ＭＳ Ｐゴシック" pitchFamily="1" charset="-128"/>
                <a:cs typeface="ＭＳ Ｐゴシック" pitchFamily="1" charset="-128"/>
              </a:endParaRPr>
            </a:p>
          </p:txBody>
        </p:sp>
        <p:sp>
          <p:nvSpPr>
            <p:cNvPr id="35317" name="Oval 591"/>
            <p:cNvSpPr>
              <a:spLocks noChangeArrowheads="1"/>
            </p:cNvSpPr>
            <p:nvPr/>
          </p:nvSpPr>
          <p:spPr bwMode="auto">
            <a:xfrm>
              <a:off x="3118" y="3492"/>
              <a:ext cx="73" cy="73"/>
            </a:xfrm>
            <a:prstGeom prst="ellipse">
              <a:avLst/>
            </a:prstGeom>
            <a:noFill/>
            <a:ln w="15875">
              <a:solidFill>
                <a:srgbClr val="FEC33D"/>
              </a:solidFill>
              <a:round/>
              <a:headEnd/>
              <a:tailEnd/>
            </a:ln>
          </p:spPr>
          <p:txBody>
            <a:bodyPr/>
            <a:lstStyle/>
            <a:p>
              <a:endParaRPr lang="fr-FR">
                <a:ea typeface="ＭＳ Ｐゴシック" pitchFamily="1" charset="-128"/>
                <a:cs typeface="ＭＳ Ｐゴシック" pitchFamily="1" charset="-128"/>
              </a:endParaRPr>
            </a:p>
          </p:txBody>
        </p:sp>
        <p:sp>
          <p:nvSpPr>
            <p:cNvPr id="35318" name="Oval 592"/>
            <p:cNvSpPr>
              <a:spLocks noChangeArrowheads="1"/>
            </p:cNvSpPr>
            <p:nvPr/>
          </p:nvSpPr>
          <p:spPr bwMode="auto">
            <a:xfrm>
              <a:off x="3120" y="3494"/>
              <a:ext cx="69" cy="69"/>
            </a:xfrm>
            <a:prstGeom prst="ellipse">
              <a:avLst/>
            </a:prstGeom>
            <a:noFill/>
            <a:ln w="15875">
              <a:solidFill>
                <a:srgbClr val="FEC63C"/>
              </a:solidFill>
              <a:round/>
              <a:headEnd/>
              <a:tailEnd/>
            </a:ln>
          </p:spPr>
          <p:txBody>
            <a:bodyPr/>
            <a:lstStyle/>
            <a:p>
              <a:endParaRPr lang="fr-FR">
                <a:ea typeface="ＭＳ Ｐゴシック" pitchFamily="1" charset="-128"/>
                <a:cs typeface="ＭＳ Ｐゴシック" pitchFamily="1" charset="-128"/>
              </a:endParaRPr>
            </a:p>
          </p:txBody>
        </p:sp>
        <p:sp>
          <p:nvSpPr>
            <p:cNvPr id="35319" name="Oval 593"/>
            <p:cNvSpPr>
              <a:spLocks noChangeArrowheads="1"/>
            </p:cNvSpPr>
            <p:nvPr/>
          </p:nvSpPr>
          <p:spPr bwMode="auto">
            <a:xfrm>
              <a:off x="3122" y="3496"/>
              <a:ext cx="65" cy="66"/>
            </a:xfrm>
            <a:prstGeom prst="ellipse">
              <a:avLst/>
            </a:prstGeom>
            <a:noFill/>
            <a:ln w="15875">
              <a:solidFill>
                <a:srgbClr val="FEC93B"/>
              </a:solidFill>
              <a:round/>
              <a:headEnd/>
              <a:tailEnd/>
            </a:ln>
          </p:spPr>
          <p:txBody>
            <a:bodyPr/>
            <a:lstStyle/>
            <a:p>
              <a:endParaRPr lang="fr-FR">
                <a:ea typeface="ＭＳ Ｐゴシック" pitchFamily="1" charset="-128"/>
                <a:cs typeface="ＭＳ Ｐゴシック" pitchFamily="1" charset="-128"/>
              </a:endParaRPr>
            </a:p>
          </p:txBody>
        </p:sp>
        <p:sp>
          <p:nvSpPr>
            <p:cNvPr id="35320" name="Oval 594"/>
            <p:cNvSpPr>
              <a:spLocks noChangeArrowheads="1"/>
            </p:cNvSpPr>
            <p:nvPr/>
          </p:nvSpPr>
          <p:spPr bwMode="auto">
            <a:xfrm>
              <a:off x="3124" y="3498"/>
              <a:ext cx="61" cy="62"/>
            </a:xfrm>
            <a:prstGeom prst="ellipse">
              <a:avLst/>
            </a:prstGeom>
            <a:noFill/>
            <a:ln w="15875">
              <a:solidFill>
                <a:srgbClr val="FECD3A"/>
              </a:solidFill>
              <a:round/>
              <a:headEnd/>
              <a:tailEnd/>
            </a:ln>
          </p:spPr>
          <p:txBody>
            <a:bodyPr/>
            <a:lstStyle/>
            <a:p>
              <a:endParaRPr lang="fr-FR">
                <a:ea typeface="ＭＳ Ｐゴシック" pitchFamily="1" charset="-128"/>
                <a:cs typeface="ＭＳ Ｐゴシック" pitchFamily="1" charset="-128"/>
              </a:endParaRPr>
            </a:p>
          </p:txBody>
        </p:sp>
        <p:sp>
          <p:nvSpPr>
            <p:cNvPr id="35321" name="Oval 595"/>
            <p:cNvSpPr>
              <a:spLocks noChangeArrowheads="1"/>
            </p:cNvSpPr>
            <p:nvPr/>
          </p:nvSpPr>
          <p:spPr bwMode="auto">
            <a:xfrm>
              <a:off x="3126" y="3500"/>
              <a:ext cx="57" cy="58"/>
            </a:xfrm>
            <a:prstGeom prst="ellipse">
              <a:avLst/>
            </a:prstGeom>
            <a:noFill/>
            <a:ln w="15875">
              <a:solidFill>
                <a:srgbClr val="FED039"/>
              </a:solidFill>
              <a:round/>
              <a:headEnd/>
              <a:tailEnd/>
            </a:ln>
          </p:spPr>
          <p:txBody>
            <a:bodyPr/>
            <a:lstStyle/>
            <a:p>
              <a:endParaRPr lang="fr-FR">
                <a:ea typeface="ＭＳ Ｐゴシック" pitchFamily="1" charset="-128"/>
                <a:cs typeface="ＭＳ Ｐゴシック" pitchFamily="1" charset="-128"/>
              </a:endParaRPr>
            </a:p>
          </p:txBody>
        </p:sp>
        <p:sp>
          <p:nvSpPr>
            <p:cNvPr id="35322" name="Oval 596"/>
            <p:cNvSpPr>
              <a:spLocks noChangeArrowheads="1"/>
            </p:cNvSpPr>
            <p:nvPr/>
          </p:nvSpPr>
          <p:spPr bwMode="auto">
            <a:xfrm>
              <a:off x="3127" y="3502"/>
              <a:ext cx="54" cy="54"/>
            </a:xfrm>
            <a:prstGeom prst="ellipse">
              <a:avLst/>
            </a:prstGeom>
            <a:noFill/>
            <a:ln w="15875">
              <a:solidFill>
                <a:srgbClr val="FED438"/>
              </a:solidFill>
              <a:round/>
              <a:headEnd/>
              <a:tailEnd/>
            </a:ln>
          </p:spPr>
          <p:txBody>
            <a:bodyPr/>
            <a:lstStyle/>
            <a:p>
              <a:endParaRPr lang="fr-FR">
                <a:ea typeface="ＭＳ Ｐゴシック" pitchFamily="1" charset="-128"/>
                <a:cs typeface="ＭＳ Ｐゴシック" pitchFamily="1" charset="-128"/>
              </a:endParaRPr>
            </a:p>
          </p:txBody>
        </p:sp>
        <p:sp>
          <p:nvSpPr>
            <p:cNvPr id="35323" name="Oval 597"/>
            <p:cNvSpPr>
              <a:spLocks noChangeArrowheads="1"/>
            </p:cNvSpPr>
            <p:nvPr/>
          </p:nvSpPr>
          <p:spPr bwMode="auto">
            <a:xfrm>
              <a:off x="3129" y="3504"/>
              <a:ext cx="50" cy="50"/>
            </a:xfrm>
            <a:prstGeom prst="ellipse">
              <a:avLst/>
            </a:prstGeom>
            <a:noFill/>
            <a:ln w="15875">
              <a:solidFill>
                <a:srgbClr val="FED737"/>
              </a:solidFill>
              <a:round/>
              <a:headEnd/>
              <a:tailEnd/>
            </a:ln>
          </p:spPr>
          <p:txBody>
            <a:bodyPr/>
            <a:lstStyle/>
            <a:p>
              <a:endParaRPr lang="fr-FR">
                <a:ea typeface="ＭＳ Ｐゴシック" pitchFamily="1" charset="-128"/>
                <a:cs typeface="ＭＳ Ｐゴシック" pitchFamily="1" charset="-128"/>
              </a:endParaRPr>
            </a:p>
          </p:txBody>
        </p:sp>
        <p:sp>
          <p:nvSpPr>
            <p:cNvPr id="35324" name="Oval 598"/>
            <p:cNvSpPr>
              <a:spLocks noChangeArrowheads="1"/>
            </p:cNvSpPr>
            <p:nvPr/>
          </p:nvSpPr>
          <p:spPr bwMode="auto">
            <a:xfrm>
              <a:off x="3131" y="3506"/>
              <a:ext cx="46" cy="46"/>
            </a:xfrm>
            <a:prstGeom prst="ellipse">
              <a:avLst/>
            </a:prstGeom>
            <a:noFill/>
            <a:ln w="15875">
              <a:solidFill>
                <a:srgbClr val="FEDA36"/>
              </a:solidFill>
              <a:round/>
              <a:headEnd/>
              <a:tailEnd/>
            </a:ln>
          </p:spPr>
          <p:txBody>
            <a:bodyPr/>
            <a:lstStyle/>
            <a:p>
              <a:endParaRPr lang="fr-FR">
                <a:ea typeface="ＭＳ Ｐゴシック" pitchFamily="1" charset="-128"/>
                <a:cs typeface="ＭＳ Ｐゴシック" pitchFamily="1" charset="-128"/>
              </a:endParaRPr>
            </a:p>
          </p:txBody>
        </p:sp>
        <p:sp>
          <p:nvSpPr>
            <p:cNvPr id="35325" name="Oval 599"/>
            <p:cNvSpPr>
              <a:spLocks noChangeArrowheads="1"/>
            </p:cNvSpPr>
            <p:nvPr/>
          </p:nvSpPr>
          <p:spPr bwMode="auto">
            <a:xfrm>
              <a:off x="3133" y="3508"/>
              <a:ext cx="42" cy="42"/>
            </a:xfrm>
            <a:prstGeom prst="ellipse">
              <a:avLst/>
            </a:prstGeom>
            <a:noFill/>
            <a:ln w="15875">
              <a:solidFill>
                <a:srgbClr val="FEDE35"/>
              </a:solidFill>
              <a:round/>
              <a:headEnd/>
              <a:tailEnd/>
            </a:ln>
          </p:spPr>
          <p:txBody>
            <a:bodyPr/>
            <a:lstStyle/>
            <a:p>
              <a:endParaRPr lang="fr-FR">
                <a:ea typeface="ＭＳ Ｐゴシック" pitchFamily="1" charset="-128"/>
                <a:cs typeface="ＭＳ Ｐゴシック" pitchFamily="1" charset="-128"/>
              </a:endParaRPr>
            </a:p>
          </p:txBody>
        </p:sp>
        <p:sp>
          <p:nvSpPr>
            <p:cNvPr id="35326" name="Oval 600"/>
            <p:cNvSpPr>
              <a:spLocks noChangeArrowheads="1"/>
            </p:cNvSpPr>
            <p:nvPr/>
          </p:nvSpPr>
          <p:spPr bwMode="auto">
            <a:xfrm>
              <a:off x="3135" y="3510"/>
              <a:ext cx="39" cy="38"/>
            </a:xfrm>
            <a:prstGeom prst="ellipse">
              <a:avLst/>
            </a:prstGeom>
            <a:noFill/>
            <a:ln w="15875">
              <a:solidFill>
                <a:srgbClr val="FEE134"/>
              </a:solidFill>
              <a:round/>
              <a:headEnd/>
              <a:tailEnd/>
            </a:ln>
          </p:spPr>
          <p:txBody>
            <a:bodyPr/>
            <a:lstStyle/>
            <a:p>
              <a:endParaRPr lang="fr-FR">
                <a:ea typeface="ＭＳ Ｐゴシック" pitchFamily="1" charset="-128"/>
                <a:cs typeface="ＭＳ Ｐゴシック" pitchFamily="1" charset="-128"/>
              </a:endParaRPr>
            </a:p>
          </p:txBody>
        </p:sp>
        <p:sp>
          <p:nvSpPr>
            <p:cNvPr id="35327" name="Oval 601"/>
            <p:cNvSpPr>
              <a:spLocks noChangeArrowheads="1"/>
            </p:cNvSpPr>
            <p:nvPr/>
          </p:nvSpPr>
          <p:spPr bwMode="auto">
            <a:xfrm>
              <a:off x="3137" y="3512"/>
              <a:ext cx="35" cy="34"/>
            </a:xfrm>
            <a:prstGeom prst="ellipse">
              <a:avLst/>
            </a:prstGeom>
            <a:noFill/>
            <a:ln w="15875">
              <a:solidFill>
                <a:srgbClr val="FEE433"/>
              </a:solidFill>
              <a:round/>
              <a:headEnd/>
              <a:tailEnd/>
            </a:ln>
          </p:spPr>
          <p:txBody>
            <a:bodyPr/>
            <a:lstStyle/>
            <a:p>
              <a:endParaRPr lang="fr-FR">
                <a:ea typeface="ＭＳ Ｐゴシック" pitchFamily="1" charset="-128"/>
                <a:cs typeface="ＭＳ Ｐゴシック" pitchFamily="1" charset="-128"/>
              </a:endParaRPr>
            </a:p>
          </p:txBody>
        </p:sp>
        <p:sp>
          <p:nvSpPr>
            <p:cNvPr id="35328" name="Oval 602"/>
            <p:cNvSpPr>
              <a:spLocks noChangeArrowheads="1"/>
            </p:cNvSpPr>
            <p:nvPr/>
          </p:nvSpPr>
          <p:spPr bwMode="auto">
            <a:xfrm>
              <a:off x="3139" y="3514"/>
              <a:ext cx="31" cy="30"/>
            </a:xfrm>
            <a:prstGeom prst="ellipse">
              <a:avLst/>
            </a:prstGeom>
            <a:noFill/>
            <a:ln w="15875">
              <a:solidFill>
                <a:srgbClr val="FEE832"/>
              </a:solidFill>
              <a:round/>
              <a:headEnd/>
              <a:tailEnd/>
            </a:ln>
          </p:spPr>
          <p:txBody>
            <a:bodyPr/>
            <a:lstStyle/>
            <a:p>
              <a:endParaRPr lang="fr-FR">
                <a:ea typeface="ＭＳ Ｐゴシック" pitchFamily="1" charset="-128"/>
                <a:cs typeface="ＭＳ Ｐゴシック" pitchFamily="1" charset="-128"/>
              </a:endParaRPr>
            </a:p>
          </p:txBody>
        </p:sp>
        <p:sp>
          <p:nvSpPr>
            <p:cNvPr id="35329" name="Oval 603"/>
            <p:cNvSpPr>
              <a:spLocks noChangeArrowheads="1"/>
            </p:cNvSpPr>
            <p:nvPr/>
          </p:nvSpPr>
          <p:spPr bwMode="auto">
            <a:xfrm>
              <a:off x="3141" y="3515"/>
              <a:ext cx="27" cy="27"/>
            </a:xfrm>
            <a:prstGeom prst="ellipse">
              <a:avLst/>
            </a:prstGeom>
            <a:noFill/>
            <a:ln w="15875">
              <a:solidFill>
                <a:srgbClr val="FEEB30"/>
              </a:solidFill>
              <a:round/>
              <a:headEnd/>
              <a:tailEnd/>
            </a:ln>
          </p:spPr>
          <p:txBody>
            <a:bodyPr/>
            <a:lstStyle/>
            <a:p>
              <a:endParaRPr lang="fr-FR">
                <a:ea typeface="ＭＳ Ｐゴシック" pitchFamily="1" charset="-128"/>
                <a:cs typeface="ＭＳ Ｐゴシック" pitchFamily="1" charset="-128"/>
              </a:endParaRPr>
            </a:p>
          </p:txBody>
        </p:sp>
        <p:sp>
          <p:nvSpPr>
            <p:cNvPr id="35330" name="Oval 604"/>
            <p:cNvSpPr>
              <a:spLocks noChangeArrowheads="1"/>
            </p:cNvSpPr>
            <p:nvPr/>
          </p:nvSpPr>
          <p:spPr bwMode="auto">
            <a:xfrm>
              <a:off x="3143" y="3517"/>
              <a:ext cx="23" cy="23"/>
            </a:xfrm>
            <a:prstGeom prst="ellipse">
              <a:avLst/>
            </a:prstGeom>
            <a:noFill/>
            <a:ln w="15875">
              <a:solidFill>
                <a:srgbClr val="FEEF2F"/>
              </a:solidFill>
              <a:round/>
              <a:headEnd/>
              <a:tailEnd/>
            </a:ln>
          </p:spPr>
          <p:txBody>
            <a:bodyPr/>
            <a:lstStyle/>
            <a:p>
              <a:endParaRPr lang="fr-FR">
                <a:ea typeface="ＭＳ Ｐゴシック" pitchFamily="1" charset="-128"/>
                <a:cs typeface="ＭＳ Ｐゴシック" pitchFamily="1" charset="-128"/>
              </a:endParaRPr>
            </a:p>
          </p:txBody>
        </p:sp>
        <p:sp>
          <p:nvSpPr>
            <p:cNvPr id="35331" name="Oval 605"/>
            <p:cNvSpPr>
              <a:spLocks noChangeArrowheads="1"/>
            </p:cNvSpPr>
            <p:nvPr/>
          </p:nvSpPr>
          <p:spPr bwMode="auto">
            <a:xfrm>
              <a:off x="3145" y="3519"/>
              <a:ext cx="19" cy="20"/>
            </a:xfrm>
            <a:prstGeom prst="ellipse">
              <a:avLst/>
            </a:prstGeom>
            <a:noFill/>
            <a:ln w="15875">
              <a:solidFill>
                <a:srgbClr val="FEF22E"/>
              </a:solidFill>
              <a:round/>
              <a:headEnd/>
              <a:tailEnd/>
            </a:ln>
          </p:spPr>
          <p:txBody>
            <a:bodyPr/>
            <a:lstStyle/>
            <a:p>
              <a:endParaRPr lang="fr-FR">
                <a:ea typeface="ＭＳ Ｐゴシック" pitchFamily="1" charset="-128"/>
                <a:cs typeface="ＭＳ Ｐゴシック" pitchFamily="1" charset="-128"/>
              </a:endParaRPr>
            </a:p>
          </p:txBody>
        </p:sp>
        <p:sp>
          <p:nvSpPr>
            <p:cNvPr id="35332" name="Oval 606"/>
            <p:cNvSpPr>
              <a:spLocks noChangeArrowheads="1"/>
            </p:cNvSpPr>
            <p:nvPr/>
          </p:nvSpPr>
          <p:spPr bwMode="auto">
            <a:xfrm>
              <a:off x="3147" y="3521"/>
              <a:ext cx="15" cy="16"/>
            </a:xfrm>
            <a:prstGeom prst="ellipse">
              <a:avLst/>
            </a:prstGeom>
            <a:noFill/>
            <a:ln w="15875">
              <a:solidFill>
                <a:srgbClr val="FEF52D"/>
              </a:solidFill>
              <a:round/>
              <a:headEnd/>
              <a:tailEnd/>
            </a:ln>
          </p:spPr>
          <p:txBody>
            <a:bodyPr/>
            <a:lstStyle/>
            <a:p>
              <a:endParaRPr lang="fr-FR">
                <a:ea typeface="ＭＳ Ｐゴシック" pitchFamily="1" charset="-128"/>
                <a:cs typeface="ＭＳ Ｐゴシック" pitchFamily="1" charset="-128"/>
              </a:endParaRPr>
            </a:p>
          </p:txBody>
        </p:sp>
        <p:sp>
          <p:nvSpPr>
            <p:cNvPr id="35333" name="Oval 607"/>
            <p:cNvSpPr>
              <a:spLocks noChangeArrowheads="1"/>
            </p:cNvSpPr>
            <p:nvPr/>
          </p:nvSpPr>
          <p:spPr bwMode="auto">
            <a:xfrm>
              <a:off x="3149" y="3523"/>
              <a:ext cx="11" cy="12"/>
            </a:xfrm>
            <a:prstGeom prst="ellipse">
              <a:avLst/>
            </a:prstGeom>
            <a:noFill/>
            <a:ln w="15875">
              <a:solidFill>
                <a:srgbClr val="FEF92C"/>
              </a:solidFill>
              <a:round/>
              <a:headEnd/>
              <a:tailEnd/>
            </a:ln>
          </p:spPr>
          <p:txBody>
            <a:bodyPr/>
            <a:lstStyle/>
            <a:p>
              <a:endParaRPr lang="fr-FR">
                <a:ea typeface="ＭＳ Ｐゴシック" pitchFamily="1" charset="-128"/>
                <a:cs typeface="ＭＳ Ｐゴシック" pitchFamily="1" charset="-128"/>
              </a:endParaRPr>
            </a:p>
          </p:txBody>
        </p:sp>
        <p:sp>
          <p:nvSpPr>
            <p:cNvPr id="35334" name="Oval 608"/>
            <p:cNvSpPr>
              <a:spLocks noChangeArrowheads="1"/>
            </p:cNvSpPr>
            <p:nvPr/>
          </p:nvSpPr>
          <p:spPr bwMode="auto">
            <a:xfrm>
              <a:off x="3150" y="3525"/>
              <a:ext cx="8" cy="8"/>
            </a:xfrm>
            <a:prstGeom prst="ellipse">
              <a:avLst/>
            </a:prstGeom>
            <a:noFill/>
            <a:ln w="15875">
              <a:solidFill>
                <a:srgbClr val="FEFC2B"/>
              </a:solidFill>
              <a:round/>
              <a:headEnd/>
              <a:tailEnd/>
            </a:ln>
          </p:spPr>
          <p:txBody>
            <a:bodyPr/>
            <a:lstStyle/>
            <a:p>
              <a:endParaRPr lang="fr-FR">
                <a:ea typeface="ＭＳ Ｐゴシック" pitchFamily="1" charset="-128"/>
                <a:cs typeface="ＭＳ Ｐゴシック" pitchFamily="1" charset="-128"/>
              </a:endParaRPr>
            </a:p>
          </p:txBody>
        </p:sp>
        <p:sp>
          <p:nvSpPr>
            <p:cNvPr id="35335" name="Oval 609"/>
            <p:cNvSpPr>
              <a:spLocks noChangeArrowheads="1"/>
            </p:cNvSpPr>
            <p:nvPr/>
          </p:nvSpPr>
          <p:spPr bwMode="auto">
            <a:xfrm>
              <a:off x="3152" y="3527"/>
              <a:ext cx="4" cy="4"/>
            </a:xfrm>
            <a:prstGeom prst="ellipse">
              <a:avLst/>
            </a:prstGeom>
            <a:noFill/>
            <a:ln w="15875">
              <a:solidFill>
                <a:srgbClr val="FEFF2A"/>
              </a:solidFill>
              <a:round/>
              <a:headEnd/>
              <a:tailEnd/>
            </a:ln>
          </p:spPr>
          <p:txBody>
            <a:bodyPr/>
            <a:lstStyle/>
            <a:p>
              <a:endParaRPr lang="fr-FR">
                <a:ea typeface="ＭＳ Ｐゴシック" pitchFamily="1" charset="-128"/>
                <a:cs typeface="ＭＳ Ｐゴシック" pitchFamily="1" charset="-128"/>
              </a:endParaRPr>
            </a:p>
          </p:txBody>
        </p:sp>
        <p:sp>
          <p:nvSpPr>
            <p:cNvPr id="35336" name="Rectangle 610"/>
            <p:cNvSpPr>
              <a:spLocks noChangeArrowheads="1"/>
            </p:cNvSpPr>
            <p:nvPr/>
          </p:nvSpPr>
          <p:spPr bwMode="auto">
            <a:xfrm>
              <a:off x="2752" y="3357"/>
              <a:ext cx="1" cy="303"/>
            </a:xfrm>
            <a:prstGeom prst="rect">
              <a:avLst/>
            </a:prstGeom>
            <a:noFill/>
            <a:ln w="9525">
              <a:noFill/>
              <a:miter lim="800000"/>
              <a:headEnd/>
              <a:tailEnd/>
            </a:ln>
          </p:spPr>
          <p:txBody>
            <a:bodyPr wrap="none" lIns="0" tIns="0" rIns="0" bIns="0">
              <a:spAutoFit/>
            </a:bodyPr>
            <a:lstStyle/>
            <a:p>
              <a:pPr eaLnBrk="0" hangingPunct="0"/>
              <a:endParaRPr lang="en-GB" sz="2800">
                <a:latin typeface="Times" pitchFamily="1" charset="0"/>
                <a:ea typeface="ＭＳ Ｐゴシック" pitchFamily="1" charset="-128"/>
                <a:cs typeface="ＭＳ Ｐゴシック" pitchFamily="1" charset="-128"/>
              </a:endParaRPr>
            </a:p>
          </p:txBody>
        </p:sp>
        <p:sp>
          <p:nvSpPr>
            <p:cNvPr id="35337" name="Rectangle 611"/>
            <p:cNvSpPr>
              <a:spLocks noChangeArrowheads="1"/>
            </p:cNvSpPr>
            <p:nvPr/>
          </p:nvSpPr>
          <p:spPr bwMode="auto">
            <a:xfrm>
              <a:off x="2519" y="3558"/>
              <a:ext cx="65" cy="151"/>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e</a:t>
              </a:r>
              <a:endParaRPr lang="en-US" sz="2800">
                <a:latin typeface="Times" pitchFamily="1" charset="0"/>
                <a:ea typeface="ＭＳ Ｐゴシック" pitchFamily="1" charset="-128"/>
                <a:cs typeface="ＭＳ Ｐゴシック" pitchFamily="1" charset="-128"/>
              </a:endParaRPr>
            </a:p>
          </p:txBody>
        </p:sp>
        <p:sp>
          <p:nvSpPr>
            <p:cNvPr id="35338" name="Rectangle 612"/>
            <p:cNvSpPr>
              <a:spLocks noChangeArrowheads="1"/>
            </p:cNvSpPr>
            <p:nvPr/>
          </p:nvSpPr>
          <p:spPr bwMode="auto">
            <a:xfrm>
              <a:off x="2581" y="3565"/>
              <a:ext cx="38" cy="87"/>
            </a:xfrm>
            <a:prstGeom prst="rect">
              <a:avLst/>
            </a:prstGeom>
            <a:noFill/>
            <a:ln w="9525">
              <a:noFill/>
              <a:miter lim="800000"/>
              <a:headEnd/>
              <a:tailEnd/>
            </a:ln>
          </p:spPr>
          <p:txBody>
            <a:bodyPr wrap="none" lIns="0" tIns="0" rIns="0" bIns="0">
              <a:spAutoFit/>
            </a:bodyPr>
            <a:lstStyle/>
            <a:p>
              <a:pPr eaLnBrk="0" hangingPunct="0"/>
              <a:r>
                <a:rPr lang="en-US" sz="800">
                  <a:solidFill>
                    <a:srgbClr val="000000"/>
                  </a:solidFill>
                  <a:latin typeface="Helvetica" pitchFamily="1" charset="0"/>
                  <a:ea typeface="ＭＳ Ｐゴシック" pitchFamily="1" charset="-128"/>
                  <a:cs typeface="ＭＳ Ｐゴシック" pitchFamily="1" charset="-128"/>
                </a:rPr>
                <a:t>+</a:t>
              </a:r>
              <a:endParaRPr lang="en-US" sz="2800">
                <a:latin typeface="Times" pitchFamily="1" charset="0"/>
                <a:ea typeface="ＭＳ Ｐゴシック" pitchFamily="1" charset="-128"/>
                <a:cs typeface="ＭＳ Ｐゴシック" pitchFamily="1" charset="-128"/>
              </a:endParaRPr>
            </a:p>
          </p:txBody>
        </p:sp>
        <p:sp>
          <p:nvSpPr>
            <p:cNvPr id="35339" name="Rectangle 613"/>
            <p:cNvSpPr>
              <a:spLocks noChangeArrowheads="1"/>
            </p:cNvSpPr>
            <p:nvPr/>
          </p:nvSpPr>
          <p:spPr bwMode="auto">
            <a:xfrm>
              <a:off x="3482" y="3036"/>
              <a:ext cx="65" cy="151"/>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e</a:t>
              </a:r>
              <a:endParaRPr lang="en-US" sz="2800">
                <a:latin typeface="Times" pitchFamily="1" charset="0"/>
                <a:ea typeface="ＭＳ Ｐゴシック" pitchFamily="1" charset="-128"/>
                <a:cs typeface="ＭＳ Ｐゴシック" pitchFamily="1" charset="-128"/>
              </a:endParaRPr>
            </a:p>
          </p:txBody>
        </p:sp>
        <p:sp>
          <p:nvSpPr>
            <p:cNvPr id="35340" name="Rectangle 614"/>
            <p:cNvSpPr>
              <a:spLocks noChangeArrowheads="1"/>
            </p:cNvSpPr>
            <p:nvPr/>
          </p:nvSpPr>
          <p:spPr bwMode="auto">
            <a:xfrm>
              <a:off x="3543" y="3043"/>
              <a:ext cx="39" cy="86"/>
            </a:xfrm>
            <a:prstGeom prst="rect">
              <a:avLst/>
            </a:prstGeom>
            <a:noFill/>
            <a:ln w="9525">
              <a:noFill/>
              <a:miter lim="800000"/>
              <a:headEnd/>
              <a:tailEnd/>
            </a:ln>
          </p:spPr>
          <p:txBody>
            <a:bodyPr wrap="none" lIns="0" tIns="0" rIns="0" bIns="0">
              <a:spAutoFit/>
            </a:bodyPr>
            <a:lstStyle/>
            <a:p>
              <a:pPr eaLnBrk="0" hangingPunct="0"/>
              <a:r>
                <a:rPr lang="en-US" sz="800">
                  <a:solidFill>
                    <a:srgbClr val="000000"/>
                  </a:solidFill>
                  <a:latin typeface="Helvetica" pitchFamily="1" charset="0"/>
                  <a:ea typeface="ＭＳ Ｐゴシック" pitchFamily="1" charset="-128"/>
                  <a:cs typeface="ＭＳ Ｐゴシック" pitchFamily="1" charset="-128"/>
                </a:rPr>
                <a:t>+</a:t>
              </a:r>
              <a:endParaRPr lang="en-US" sz="2800">
                <a:latin typeface="Times" pitchFamily="1" charset="0"/>
                <a:ea typeface="ＭＳ Ｐゴシック" pitchFamily="1" charset="-128"/>
                <a:cs typeface="ＭＳ Ｐゴシック" pitchFamily="1" charset="-128"/>
              </a:endParaRPr>
            </a:p>
          </p:txBody>
        </p:sp>
        <p:sp>
          <p:nvSpPr>
            <p:cNvPr id="35341" name="Rectangle 615"/>
            <p:cNvSpPr>
              <a:spLocks noChangeArrowheads="1"/>
            </p:cNvSpPr>
            <p:nvPr/>
          </p:nvSpPr>
          <p:spPr bwMode="auto">
            <a:xfrm>
              <a:off x="2657" y="3900"/>
              <a:ext cx="65" cy="151"/>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e</a:t>
              </a:r>
              <a:endParaRPr lang="en-US" sz="2800">
                <a:latin typeface="Times" pitchFamily="1" charset="0"/>
                <a:ea typeface="ＭＳ Ｐゴシック" pitchFamily="1" charset="-128"/>
                <a:cs typeface="ＭＳ Ｐゴシック" pitchFamily="1" charset="-128"/>
              </a:endParaRPr>
            </a:p>
          </p:txBody>
        </p:sp>
        <p:sp>
          <p:nvSpPr>
            <p:cNvPr id="35342" name="Rectangle 616"/>
            <p:cNvSpPr>
              <a:spLocks noChangeArrowheads="1"/>
            </p:cNvSpPr>
            <p:nvPr/>
          </p:nvSpPr>
          <p:spPr bwMode="auto">
            <a:xfrm>
              <a:off x="2718" y="3908"/>
              <a:ext cx="22" cy="87"/>
            </a:xfrm>
            <a:prstGeom prst="rect">
              <a:avLst/>
            </a:prstGeom>
            <a:noFill/>
            <a:ln w="9525">
              <a:noFill/>
              <a:miter lim="800000"/>
              <a:headEnd/>
              <a:tailEnd/>
            </a:ln>
          </p:spPr>
          <p:txBody>
            <a:bodyPr wrap="none" lIns="0" tIns="0" rIns="0" bIns="0">
              <a:spAutoFit/>
            </a:bodyPr>
            <a:lstStyle/>
            <a:p>
              <a:pPr eaLnBrk="0" hangingPunct="0"/>
              <a:r>
                <a:rPr lang="en-US" sz="800">
                  <a:solidFill>
                    <a:srgbClr val="000000"/>
                  </a:solidFill>
                  <a:latin typeface="Helvetica" pitchFamily="1" charset="0"/>
                  <a:ea typeface="ＭＳ Ｐゴシック" pitchFamily="1" charset="-128"/>
                  <a:cs typeface="ＭＳ Ｐゴシック" pitchFamily="1" charset="-128"/>
                </a:rPr>
                <a:t>-</a:t>
              </a:r>
              <a:endParaRPr lang="en-US" sz="2800">
                <a:latin typeface="Times" pitchFamily="1" charset="0"/>
                <a:ea typeface="ＭＳ Ｐゴシック" pitchFamily="1" charset="-128"/>
                <a:cs typeface="ＭＳ Ｐゴシック" pitchFamily="1" charset="-128"/>
              </a:endParaRPr>
            </a:p>
          </p:txBody>
        </p:sp>
        <p:sp>
          <p:nvSpPr>
            <p:cNvPr id="35343" name="Rectangle 617"/>
            <p:cNvSpPr>
              <a:spLocks noChangeArrowheads="1"/>
            </p:cNvSpPr>
            <p:nvPr/>
          </p:nvSpPr>
          <p:spPr bwMode="auto">
            <a:xfrm>
              <a:off x="3616" y="3443"/>
              <a:ext cx="65" cy="150"/>
            </a:xfrm>
            <a:prstGeom prst="rect">
              <a:avLst/>
            </a:prstGeom>
            <a:noFill/>
            <a:ln w="9525">
              <a:noFill/>
              <a:miter lim="800000"/>
              <a:headEnd/>
              <a:tailEnd/>
            </a:ln>
          </p:spPr>
          <p:txBody>
            <a:bodyPr wrap="none" lIns="0" tIns="0" rIns="0" bIns="0">
              <a:spAutoFit/>
            </a:bodyPr>
            <a:lstStyle/>
            <a:p>
              <a:pPr eaLnBrk="0" hangingPunct="0"/>
              <a:r>
                <a:rPr lang="en-US" sz="1400">
                  <a:solidFill>
                    <a:srgbClr val="000000"/>
                  </a:solidFill>
                  <a:latin typeface="Helvetica" pitchFamily="1" charset="0"/>
                  <a:ea typeface="ＭＳ Ｐゴシック" pitchFamily="1" charset="-128"/>
                  <a:cs typeface="ＭＳ Ｐゴシック" pitchFamily="1" charset="-128"/>
                </a:rPr>
                <a:t>e</a:t>
              </a:r>
              <a:endParaRPr lang="en-US" sz="2800">
                <a:latin typeface="Times" pitchFamily="1" charset="0"/>
                <a:ea typeface="ＭＳ Ｐゴシック" pitchFamily="1" charset="-128"/>
                <a:cs typeface="ＭＳ Ｐゴシック" pitchFamily="1" charset="-128"/>
              </a:endParaRPr>
            </a:p>
          </p:txBody>
        </p:sp>
        <p:sp>
          <p:nvSpPr>
            <p:cNvPr id="35344" name="Rectangle 618"/>
            <p:cNvSpPr>
              <a:spLocks noChangeArrowheads="1"/>
            </p:cNvSpPr>
            <p:nvPr/>
          </p:nvSpPr>
          <p:spPr bwMode="auto">
            <a:xfrm>
              <a:off x="3676" y="3451"/>
              <a:ext cx="22" cy="86"/>
            </a:xfrm>
            <a:prstGeom prst="rect">
              <a:avLst/>
            </a:prstGeom>
            <a:noFill/>
            <a:ln w="9525">
              <a:noFill/>
              <a:miter lim="800000"/>
              <a:headEnd/>
              <a:tailEnd/>
            </a:ln>
          </p:spPr>
          <p:txBody>
            <a:bodyPr wrap="none" lIns="0" tIns="0" rIns="0" bIns="0">
              <a:spAutoFit/>
            </a:bodyPr>
            <a:lstStyle/>
            <a:p>
              <a:pPr eaLnBrk="0" hangingPunct="0"/>
              <a:r>
                <a:rPr lang="en-US" sz="800">
                  <a:solidFill>
                    <a:srgbClr val="000000"/>
                  </a:solidFill>
                  <a:latin typeface="Helvetica" pitchFamily="1" charset="0"/>
                  <a:ea typeface="ＭＳ Ｐゴシック" pitchFamily="1" charset="-128"/>
                  <a:cs typeface="ＭＳ Ｐゴシック" pitchFamily="1" charset="-128"/>
                </a:rPr>
                <a:t>-</a:t>
              </a:r>
              <a:endParaRPr lang="en-US" sz="2800">
                <a:latin typeface="Times" pitchFamily="1" charset="0"/>
                <a:ea typeface="ＭＳ Ｐゴシック" pitchFamily="1" charset="-128"/>
                <a:cs typeface="ＭＳ Ｐゴシック" pitchFamily="1" charset="-128"/>
              </a:endParaRPr>
            </a:p>
          </p:txBody>
        </p:sp>
      </p:grpSp>
      <p:sp>
        <p:nvSpPr>
          <p:cNvPr id="35238" name="Rectangle 619"/>
          <p:cNvSpPr>
            <a:spLocks noChangeArrowheads="1"/>
          </p:cNvSpPr>
          <p:nvPr/>
        </p:nvSpPr>
        <p:spPr bwMode="auto">
          <a:xfrm>
            <a:off x="4919663" y="4972050"/>
            <a:ext cx="3973512" cy="830263"/>
          </a:xfrm>
          <a:prstGeom prst="rect">
            <a:avLst/>
          </a:prstGeom>
          <a:noFill/>
          <a:ln w="9525">
            <a:noFill/>
            <a:miter lim="800000"/>
            <a:headEnd/>
            <a:tailEnd/>
          </a:ln>
        </p:spPr>
        <p:txBody>
          <a:bodyPr wrap="none"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     </a:t>
            </a:r>
            <a:r>
              <a:rPr lang="en-US" sz="1800">
                <a:solidFill>
                  <a:srgbClr val="FF0000"/>
                </a:solidFill>
                <a:latin typeface="Helvetica" pitchFamily="1" charset="0"/>
                <a:ea typeface="ＭＳ Ｐゴシック" pitchFamily="1" charset="-128"/>
                <a:cs typeface="ＭＳ Ｐゴシック" pitchFamily="1" charset="-128"/>
              </a:rPr>
              <a:t>Physique intéressante ≈ 10 </a:t>
            </a:r>
            <a:r>
              <a:rPr lang="en-US" sz="1800" baseline="30000">
                <a:solidFill>
                  <a:srgbClr val="FF0000"/>
                </a:solidFill>
                <a:latin typeface="Helvetica" pitchFamily="1" charset="0"/>
                <a:ea typeface="ＭＳ Ｐゴシック" pitchFamily="1" charset="-128"/>
                <a:cs typeface="ＭＳ Ｐゴシック" pitchFamily="1" charset="-128"/>
              </a:rPr>
              <a:t>-5</a:t>
            </a:r>
            <a:r>
              <a:rPr lang="en-US" sz="1800">
                <a:solidFill>
                  <a:srgbClr val="FF0000"/>
                </a:solidFill>
                <a:latin typeface="Helvetica" pitchFamily="1" charset="0"/>
                <a:ea typeface="ＭＳ Ｐゴシック" pitchFamily="1" charset="-128"/>
                <a:cs typeface="ＭＳ Ｐゴシック" pitchFamily="1" charset="-128"/>
              </a:rPr>
              <a:t> Hz</a:t>
            </a:r>
          </a:p>
          <a:p>
            <a:pPr eaLnBrk="0" hangingPunct="0"/>
            <a:r>
              <a:rPr lang="en-US" sz="1800">
                <a:solidFill>
                  <a:srgbClr val="000000"/>
                </a:solidFill>
                <a:latin typeface="Helvetica" pitchFamily="1" charset="0"/>
                <a:ea typeface="ＭＳ Ｐゴシック" pitchFamily="1" charset="-128"/>
                <a:cs typeface="ＭＳ Ｐゴシック" pitchFamily="1" charset="-128"/>
              </a:rPr>
              <a:t>    (bosons W, Z, quark Top, Higgs, …)	 </a:t>
            </a:r>
            <a:endParaRPr lang="en-US" sz="2800">
              <a:latin typeface="Times" pitchFamily="1" charset="0"/>
              <a:ea typeface="ＭＳ Ｐゴシック" pitchFamily="1" charset="-128"/>
              <a:cs typeface="ＭＳ Ｐゴシック" pitchFamily="1" charset="-128"/>
            </a:endParaRPr>
          </a:p>
        </p:txBody>
      </p:sp>
      <p:sp>
        <p:nvSpPr>
          <p:cNvPr id="2" name="Slide Number Placeholder 1"/>
          <p:cNvSpPr>
            <a:spLocks noGrp="1"/>
          </p:cNvSpPr>
          <p:nvPr>
            <p:ph type="sldNum" sz="quarter" idx="4294967295"/>
          </p:nvPr>
        </p:nvSpPr>
        <p:spPr>
          <a:xfrm>
            <a:off x="8305800" y="6553200"/>
            <a:ext cx="838200" cy="304800"/>
          </a:xfrm>
          <a:prstGeom prst="rect">
            <a:avLst/>
          </a:prstGeo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2B59308-84BB-4607-9068-683C149D562E}" type="slidenum">
              <a:rPr lang="fr-FR"/>
              <a:pPr/>
              <a:t>60</a:t>
            </a:fld>
            <a:endParaRPr lang="fr-FR"/>
          </a:p>
        </p:txBody>
      </p:sp>
      <p:sp>
        <p:nvSpPr>
          <p:cNvPr id="3" name="Title 2"/>
          <p:cNvSpPr>
            <a:spLocks noGrp="1"/>
          </p:cNvSpPr>
          <p:nvPr>
            <p:ph type="title"/>
          </p:nvPr>
        </p:nvSpPr>
        <p:spPr>
          <a:xfrm>
            <a:off x="1246188" y="0"/>
            <a:ext cx="6686550" cy="523875"/>
          </a:xfrm>
        </p:spPr>
        <p:txBody>
          <a:bodyPr>
            <a:noAutofit/>
          </a:bodyPr>
          <a:lstStyle/>
          <a:p>
            <a:pPr>
              <a:defRPr/>
            </a:pPr>
            <a:r>
              <a:rPr lang="en-US" sz="3200" dirty="0" smtClean="0"/>
              <a:t>Les collisions de protons au LHC</a:t>
            </a:r>
            <a:endParaRPr lang="en-US" sz="3200" dirty="0"/>
          </a:p>
        </p:txBody>
      </p:sp>
      <p:sp>
        <p:nvSpPr>
          <p:cNvPr id="35241" name="Rectangle 280"/>
          <p:cNvSpPr>
            <a:spLocks noChangeArrowheads="1"/>
          </p:cNvSpPr>
          <p:nvPr/>
        </p:nvSpPr>
        <p:spPr bwMode="auto">
          <a:xfrm>
            <a:off x="5186363" y="3965575"/>
            <a:ext cx="3643312" cy="554038"/>
          </a:xfrm>
          <a:prstGeom prst="rect">
            <a:avLst/>
          </a:prstGeom>
          <a:noFill/>
          <a:ln w="9525">
            <a:noFill/>
            <a:miter lim="800000"/>
            <a:headEnd/>
            <a:tailEnd/>
          </a:ln>
        </p:spPr>
        <p:txBody>
          <a:bodyPr lIns="0" tIns="0" rIns="0" bIns="0">
            <a:spAutoFit/>
          </a:bodyPr>
          <a:lstStyle/>
          <a:p>
            <a:pPr eaLnBrk="0" hangingPunct="0"/>
            <a:r>
              <a:rPr lang="en-US" sz="1800">
                <a:solidFill>
                  <a:srgbClr val="000000"/>
                </a:solidFill>
                <a:latin typeface="Helvetica" pitchFamily="1" charset="0"/>
                <a:ea typeface="ＭＳ Ｐゴシック" pitchFamily="1" charset="-128"/>
                <a:cs typeface="ＭＳ Ｐゴシック" pitchFamily="1" charset="-128"/>
              </a:rPr>
              <a:t>~ </a:t>
            </a:r>
            <a:r>
              <a:rPr lang="en-US" sz="1800">
                <a:solidFill>
                  <a:srgbClr val="FF0000"/>
                </a:solidFill>
                <a:latin typeface="Helvetica" pitchFamily="1" charset="0"/>
                <a:ea typeface="ＭＳ Ｐゴシック" pitchFamily="1" charset="-128"/>
                <a:cs typeface="ＭＳ Ｐゴシック" pitchFamily="1" charset="-128"/>
              </a:rPr>
              <a:t>20 collisions de protons </a:t>
            </a:r>
            <a:r>
              <a:rPr lang="en-US" sz="1800">
                <a:solidFill>
                  <a:srgbClr val="000000"/>
                </a:solidFill>
                <a:latin typeface="Helvetica" pitchFamily="1" charset="0"/>
                <a:ea typeface="ＭＳ Ｐゴシック" pitchFamily="1" charset="-128"/>
                <a:cs typeface="ＭＳ Ｐゴシック" pitchFamily="1" charset="-128"/>
              </a:rPr>
              <a:t>par croisement des faisceaux</a:t>
            </a:r>
            <a:endParaRPr lang="en-US" sz="2800">
              <a:latin typeface="Times" pitchFamily="1" charset="0"/>
              <a:ea typeface="ＭＳ Ｐゴシック" pitchFamily="1" charset="-128"/>
              <a:cs typeface="ＭＳ Ｐゴシック" pitchFamily="1" charset="-128"/>
            </a:endParaRPr>
          </a:p>
        </p:txBody>
      </p:sp>
      <p:sp>
        <p:nvSpPr>
          <p:cNvPr id="35242" name="Rectangle 276"/>
          <p:cNvSpPr>
            <a:spLocks noChangeArrowheads="1"/>
          </p:cNvSpPr>
          <p:nvPr/>
        </p:nvSpPr>
        <p:spPr bwMode="auto">
          <a:xfrm>
            <a:off x="5181600" y="1690688"/>
            <a:ext cx="3783013" cy="277812"/>
          </a:xfrm>
          <a:prstGeom prst="rect">
            <a:avLst/>
          </a:prstGeom>
          <a:noFill/>
          <a:ln w="9525">
            <a:noFill/>
            <a:miter lim="800000"/>
            <a:headEnd/>
            <a:tailEnd/>
          </a:ln>
        </p:spPr>
        <p:txBody>
          <a:bodyPr wrap="none" lIns="0" tIns="0" rIns="0" bIns="0">
            <a:spAutoFit/>
          </a:bodyPr>
          <a:lstStyle/>
          <a:p>
            <a:pPr eaLnBrk="0" hangingPunct="0"/>
            <a:r>
              <a:rPr lang="en-US" sz="1800">
                <a:latin typeface="Helvetica" pitchFamily="1" charset="0"/>
                <a:ea typeface="ＭＳ Ｐゴシック" pitchFamily="1" charset="-128"/>
                <a:cs typeface="ＭＳ Ｐゴシック" pitchFamily="1" charset="-128"/>
              </a:rPr>
              <a:t>Energie des faisceaux: </a:t>
            </a:r>
            <a:r>
              <a:rPr lang="en-US" sz="1800">
                <a:solidFill>
                  <a:srgbClr val="FF0000"/>
                </a:solidFill>
                <a:latin typeface="Helvetica" pitchFamily="1" charset="0"/>
                <a:ea typeface="ＭＳ Ｐゴシック" pitchFamily="1" charset="-128"/>
                <a:cs typeface="ＭＳ Ｐゴシック" pitchFamily="1" charset="-128"/>
              </a:rPr>
              <a:t>4 + 4 Tera eV</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dirty="0" smtClean="0"/>
              <a:t>La Matière noire</a:t>
            </a:r>
            <a:endParaRPr lang="en-US" dirty="0"/>
          </a:p>
        </p:txBody>
      </p:sp>
      <p:sp>
        <p:nvSpPr>
          <p:cNvPr id="3" name="Espace réservé du numéro de diapositive 2"/>
          <p:cNvSpPr>
            <a:spLocks noGrp="1"/>
          </p:cNvSpPr>
          <p:nvPr>
            <p:ph type="sldNum" sz="quarter" idx="12"/>
          </p:nvPr>
        </p:nvSpPr>
        <p:spPr/>
        <p:txBody>
          <a:bodyPr/>
          <a:lstStyle/>
          <a:p>
            <a:pPr>
              <a:defRPr/>
            </a:pPr>
            <a:fld id="{91B6EEBE-83C1-450D-B051-683A262CCCC4}" type="slidenum">
              <a:rPr lang="fr-FR" smtClean="0"/>
              <a:pPr>
                <a:defRPr/>
              </a:pPr>
              <a:t>61</a:t>
            </a:fld>
            <a:endParaRPr lang="fr-FR"/>
          </a:p>
        </p:txBody>
      </p:sp>
      <p:sp>
        <p:nvSpPr>
          <p:cNvPr id="4" name="Rectangle 2"/>
          <p:cNvSpPr txBox="1">
            <a:spLocks noChangeArrowheads="1"/>
          </p:cNvSpPr>
          <p:nvPr/>
        </p:nvSpPr>
        <p:spPr bwMode="auto">
          <a:xfrm>
            <a:off x="228601" y="0"/>
            <a:ext cx="7689850" cy="519113"/>
          </a:xfrm>
          <a:prstGeom prst="rect">
            <a:avLst/>
          </a:prstGeom>
          <a:noFill/>
          <a:ln w="2857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FF"/>
              </a:solidFill>
              <a:effectLst/>
              <a:uLnTx/>
              <a:uFillTx/>
              <a:latin typeface="Arial Narrow" pitchFamily="34" charset="0"/>
              <a:ea typeface="+mj-ea"/>
              <a:cs typeface="+mj-cs"/>
            </a:endParaRPr>
          </a:p>
        </p:txBody>
      </p:sp>
      <p:sp>
        <p:nvSpPr>
          <p:cNvPr id="5" name="Rectangle 3"/>
          <p:cNvSpPr txBox="1">
            <a:spLocks noChangeArrowheads="1"/>
          </p:cNvSpPr>
          <p:nvPr/>
        </p:nvSpPr>
        <p:spPr>
          <a:xfrm>
            <a:off x="174625" y="719137"/>
            <a:ext cx="3777743" cy="4142709"/>
          </a:xfrm>
          <a:prstGeom prst="rect">
            <a:avLst/>
          </a:prstGeom>
        </p:spPr>
        <p:txBody>
          <a:bodyPr>
            <a:norm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fr-FR" sz="2200" b="0" i="0" u="none" strike="noStrike" kern="0" cap="none" spc="0" normalizeH="0" baseline="0" noProof="0" smtClean="0">
                <a:ln>
                  <a:noFill/>
                </a:ln>
                <a:solidFill>
                  <a:schemeClr val="tx1"/>
                </a:solidFill>
                <a:effectLst/>
                <a:uLnTx/>
                <a:uFillTx/>
                <a:latin typeface="+mn-lt"/>
                <a:ea typeface="+mn-ea"/>
                <a:cs typeface="+mn-cs"/>
              </a:rPr>
              <a:t>Les étoiles situées à la périphérie des galaxies spirales semblent tourner trop vite:</a:t>
            </a:r>
          </a:p>
          <a:p>
            <a:pPr marL="742950" marR="0" lvl="1" indent="-285750" algn="l" defTabSz="914400" rtl="0" eaLnBrk="1" fontAlgn="base" latinLnBrk="0" hangingPunct="1">
              <a:lnSpc>
                <a:spcPct val="100000"/>
              </a:lnSpc>
              <a:spcBef>
                <a:spcPct val="20000"/>
              </a:spcBef>
              <a:spcAft>
                <a:spcPct val="0"/>
              </a:spcAft>
              <a:buClrTx/>
              <a:buSzTx/>
              <a:buFont typeface="Wingdings" pitchFamily="-84" charset="2"/>
              <a:buNone/>
              <a:tabLst/>
              <a:defRPr/>
            </a:pPr>
            <a:r>
              <a:rPr kumimoji="0" lang="fr-FR" sz="2000" b="0" i="0" u="none" strike="noStrike" kern="0" cap="none" spc="0" normalizeH="0" baseline="0" noProof="0" smtClean="0">
                <a:ln>
                  <a:noFill/>
                </a:ln>
                <a:solidFill>
                  <a:schemeClr val="tx1"/>
                </a:solidFill>
                <a:effectLst/>
                <a:uLnTx/>
                <a:uFillTx/>
                <a:latin typeface="+mn-lt"/>
                <a:sym typeface="Symbol" pitchFamily="-84" charset="2"/>
              </a:rPr>
              <a:t></a:t>
            </a:r>
            <a:r>
              <a:rPr kumimoji="0" lang="fr-FR" sz="2000" b="0" i="0" u="none" strike="noStrike" kern="0" cap="none" spc="0" normalizeH="0" baseline="0" noProof="0" smtClean="0">
                <a:ln>
                  <a:noFill/>
                </a:ln>
                <a:solidFill>
                  <a:schemeClr val="tx1"/>
                </a:solidFill>
                <a:effectLst/>
                <a:uLnTx/>
                <a:uFillTx/>
                <a:latin typeface="+mn-lt"/>
              </a:rPr>
              <a:t>Il y a de la masse sous une forme non lumineuse, c'est la </a:t>
            </a:r>
            <a:r>
              <a:rPr kumimoji="0" lang="fr-FR" sz="2000" b="1" i="0" u="none" strike="noStrike" kern="0" cap="none" spc="0" normalizeH="0" baseline="0" noProof="0" smtClean="0">
                <a:ln>
                  <a:noFill/>
                </a:ln>
                <a:solidFill>
                  <a:schemeClr val="tx1"/>
                </a:solidFill>
                <a:effectLst/>
                <a:uLnTx/>
                <a:uFillTx/>
                <a:latin typeface="+mn-lt"/>
              </a:rPr>
              <a:t>Matière Noire</a:t>
            </a:r>
            <a:r>
              <a:rPr kumimoji="0" lang="fr-FR" sz="2000" b="0" i="0" u="none" strike="noStrike" kern="0" cap="none" spc="0" normalizeH="0" baseline="0" noProof="0" smtClean="0">
                <a:ln>
                  <a:noFill/>
                </a:ln>
                <a:solidFill>
                  <a:schemeClr val="tx1"/>
                </a:solidFill>
                <a:effectLst/>
                <a:uLnTx/>
                <a:uFillTx/>
                <a:latin typeface="+mn-lt"/>
              </a:rPr>
              <a:t> </a:t>
            </a:r>
          </a:p>
          <a:p>
            <a:pPr marL="742950" marR="0" lvl="1" indent="-285750" algn="l" defTabSz="914400" rtl="0" eaLnBrk="1" fontAlgn="base" latinLnBrk="0" hangingPunct="1">
              <a:lnSpc>
                <a:spcPct val="100000"/>
              </a:lnSpc>
              <a:spcBef>
                <a:spcPct val="20000"/>
              </a:spcBef>
              <a:spcAft>
                <a:spcPct val="0"/>
              </a:spcAft>
              <a:buClrTx/>
              <a:buSzTx/>
              <a:buFont typeface="Symbol" pitchFamily="-84" charset="2"/>
              <a:buChar char="Þ"/>
              <a:tabLst/>
              <a:defRPr/>
            </a:pPr>
            <a:r>
              <a:rPr kumimoji="0" lang="fr-FR" sz="2000" b="0" i="0" u="none" strike="noStrike" kern="0" cap="none" spc="0" normalizeH="0" baseline="0" noProof="0" smtClean="0">
                <a:ln>
                  <a:noFill/>
                </a:ln>
                <a:solidFill>
                  <a:schemeClr val="tx1"/>
                </a:solidFill>
                <a:effectLst/>
                <a:uLnTx/>
                <a:uFillTx/>
                <a:latin typeface="+mn-lt"/>
              </a:rPr>
              <a:t>~90% de la densité totale de l’Univers observable</a:t>
            </a:r>
          </a:p>
          <a:p>
            <a:pPr marL="742950" marR="0" lvl="1" indent="-285750" algn="l" defTabSz="914400" rtl="0" eaLnBrk="1" fontAlgn="base" latinLnBrk="0" hangingPunct="1">
              <a:lnSpc>
                <a:spcPct val="100000"/>
              </a:lnSpc>
              <a:spcBef>
                <a:spcPct val="20000"/>
              </a:spcBef>
              <a:spcAft>
                <a:spcPct val="0"/>
              </a:spcAft>
              <a:buClrTx/>
              <a:buSzTx/>
              <a:buFont typeface="Symbol" pitchFamily="-84" charset="2"/>
              <a:buChar char="Þ"/>
              <a:tabLst/>
              <a:defRPr/>
            </a:pPr>
            <a:r>
              <a:rPr kumimoji="0" lang="fr-FR" sz="2000" b="0" i="0" u="none" strike="noStrike" kern="0" cap="none" spc="0" normalizeH="0" baseline="0" noProof="0" smtClean="0">
                <a:ln>
                  <a:noFill/>
                </a:ln>
                <a:solidFill>
                  <a:schemeClr val="tx1"/>
                </a:solidFill>
                <a:effectLst/>
                <a:uLnTx/>
                <a:uFillTx/>
                <a:latin typeface="+mn-lt"/>
              </a:rPr>
              <a:t>aucune explication à ce jour</a:t>
            </a:r>
            <a:endParaRPr kumimoji="0" lang="fr-FR" sz="2200" b="0" i="0" u="none" strike="noStrike" kern="0" cap="none" spc="0" normalizeH="0" baseline="0" noProof="0" smtClean="0">
              <a:ln>
                <a:noFill/>
              </a:ln>
              <a:solidFill>
                <a:schemeClr val="tx1"/>
              </a:solidFill>
              <a:effectLst/>
              <a:uLnTx/>
              <a:uFillTx/>
              <a:latin typeface="+mn-lt"/>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mn-lt"/>
            </a:endParaRPr>
          </a:p>
        </p:txBody>
      </p:sp>
      <p:pic>
        <p:nvPicPr>
          <p:cNvPr id="6" name="Picture 5"/>
          <p:cNvPicPr>
            <a:picLocks noChangeAspect="1" noChangeArrowheads="1"/>
          </p:cNvPicPr>
          <p:nvPr/>
        </p:nvPicPr>
        <p:blipFill>
          <a:blip r:embed="rId2" cstate="print"/>
          <a:srcRect/>
          <a:stretch>
            <a:fillRect/>
          </a:stretch>
        </p:blipFill>
        <p:spPr bwMode="auto">
          <a:xfrm>
            <a:off x="4343400" y="3496438"/>
            <a:ext cx="4343400" cy="3073400"/>
          </a:xfrm>
          <a:prstGeom prst="rect">
            <a:avLst/>
          </a:prstGeom>
          <a:noFill/>
          <a:ln w="28575">
            <a:noFill/>
            <a:miter lim="800000"/>
            <a:headEnd/>
            <a:tailEnd/>
          </a:ln>
          <a:effectLst/>
        </p:spPr>
      </p:pic>
      <p:pic>
        <p:nvPicPr>
          <p:cNvPr id="7" name="Picture 6"/>
          <p:cNvPicPr>
            <a:picLocks noChangeAspect="1" noChangeArrowheads="1"/>
          </p:cNvPicPr>
          <p:nvPr/>
        </p:nvPicPr>
        <p:blipFill>
          <a:blip r:embed="rId3" cstate="print"/>
          <a:srcRect/>
          <a:stretch>
            <a:fillRect/>
          </a:stretch>
        </p:blipFill>
        <p:spPr bwMode="auto">
          <a:xfrm>
            <a:off x="4343400" y="719138"/>
            <a:ext cx="4648200" cy="2644775"/>
          </a:xfrm>
          <a:prstGeom prst="rect">
            <a:avLst/>
          </a:prstGeom>
          <a:noFill/>
          <a:ln w="2857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numéro de diapositive 3"/>
          <p:cNvSpPr>
            <a:spLocks noGrp="1"/>
          </p:cNvSpPr>
          <p:nvPr>
            <p:ph type="sldNum" idx="12"/>
          </p:nvPr>
        </p:nvSpPr>
        <p:spPr/>
        <p:txBody>
          <a:bodyPr/>
          <a:lstStyle/>
          <a:p>
            <a:fld id="{855984E6-B30C-4628-9ED6-F1AC7BAD7D4B}" type="slidenum">
              <a:rPr lang="fr-FR"/>
              <a:pPr/>
              <a:t>62</a:t>
            </a:fld>
            <a:endParaRPr lang="fr-FR"/>
          </a:p>
        </p:txBody>
      </p:sp>
      <p:sp>
        <p:nvSpPr>
          <p:cNvPr id="26625" name="AutoShape 1"/>
          <p:cNvSpPr>
            <a:spLocks noChangeArrowheads="1"/>
          </p:cNvSpPr>
          <p:nvPr/>
        </p:nvSpPr>
        <p:spPr bwMode="auto">
          <a:xfrm>
            <a:off x="162720" y="97931"/>
            <a:ext cx="8817120" cy="653829"/>
          </a:xfrm>
          <a:prstGeom prst="roundRect">
            <a:avLst>
              <a:gd name="adj" fmla="val 16667"/>
            </a:avLst>
          </a:prstGeom>
          <a:gradFill rotWithShape="0">
            <a:gsLst>
              <a:gs pos="0">
                <a:srgbClr val="800000"/>
              </a:gs>
              <a:gs pos="50000">
                <a:srgbClr val="000080"/>
              </a:gs>
              <a:gs pos="100000">
                <a:srgbClr val="800000"/>
              </a:gs>
            </a:gsLst>
            <a:lin ang="3600000" scaled="1"/>
          </a:gradFill>
          <a:ln w="9360">
            <a:solidFill>
              <a:srgbClr val="000000"/>
            </a:solidFill>
            <a:round/>
            <a:headEnd/>
            <a:tailEnd/>
          </a:ln>
          <a:effectLst/>
        </p:spPr>
        <p:txBody>
          <a:bodyPr wrap="none" lIns="81639" tIns="69556" rIns="81639" bIns="40820" anchor="ct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 pos="8536446" algn="l"/>
              </a:tabLst>
            </a:pPr>
            <a:r>
              <a:rPr lang="fr-FR" sz="3300" b="1" dirty="0">
                <a:solidFill>
                  <a:srgbClr val="FFFFFF"/>
                </a:solidFill>
                <a:effectLst>
                  <a:outerShdw blurRad="38100" dist="38100" dir="2700000" algn="tl">
                    <a:srgbClr val="000000"/>
                  </a:outerShdw>
                </a:effectLst>
                <a:latin typeface="Arial Narrow" pitchFamily="34" charset="0"/>
                <a:ea typeface="DejaVu Sans" charset="0"/>
                <a:cs typeface="DejaVu Sans" charset="0"/>
              </a:rPr>
              <a:t>La masse</a:t>
            </a:r>
          </a:p>
        </p:txBody>
      </p:sp>
      <p:sp>
        <p:nvSpPr>
          <p:cNvPr id="26626" name="AutoShape 2"/>
          <p:cNvSpPr>
            <a:spLocks noChangeArrowheads="1"/>
          </p:cNvSpPr>
          <p:nvPr/>
        </p:nvSpPr>
        <p:spPr bwMode="auto">
          <a:xfrm>
            <a:off x="3461760" y="2874542"/>
            <a:ext cx="2122560" cy="653829"/>
          </a:xfrm>
          <a:prstGeom prst="roundRect">
            <a:avLst>
              <a:gd name="adj" fmla="val 16667"/>
            </a:avLst>
          </a:prstGeom>
          <a:solidFill>
            <a:srgbClr val="FFFF00"/>
          </a:solidFill>
          <a:ln w="36000">
            <a:solidFill>
              <a:srgbClr val="000000"/>
            </a:solidFill>
            <a:round/>
            <a:headEnd/>
            <a:tailEnd/>
          </a:ln>
          <a:effectLst/>
        </p:spPr>
        <p:txBody>
          <a:bodyPr wrap="none" lIns="97967" tIns="79548" rIns="97967" bIns="57147" anchor="ctr"/>
          <a:lstStyle/>
          <a:p>
            <a:pPr algn="ctr">
              <a:tabLst>
                <a:tab pos="656650" algn="l"/>
                <a:tab pos="1313299" algn="l"/>
                <a:tab pos="1969949" algn="l"/>
              </a:tabLst>
            </a:pPr>
            <a:r>
              <a:rPr lang="fr-FR" sz="2500" b="1" dirty="0">
                <a:solidFill>
                  <a:srgbClr val="000000"/>
                </a:solidFill>
                <a:latin typeface="Arial Narrow" pitchFamily="34" charset="0"/>
                <a:cs typeface="Arial" charset="0"/>
              </a:rPr>
              <a:t>Σ</a:t>
            </a:r>
            <a:r>
              <a:rPr lang="fr-FR" sz="2500" b="1" dirty="0">
                <a:solidFill>
                  <a:srgbClr val="000000"/>
                </a:solidFill>
                <a:latin typeface="Arial Narrow" pitchFamily="34" charset="0"/>
                <a:ea typeface="DejaVu Sans" charset="0"/>
                <a:cs typeface="DejaVu Sans" charset="0"/>
              </a:rPr>
              <a:t>F=</a:t>
            </a:r>
            <a:r>
              <a:rPr lang="fr-FR" sz="2500" b="1" dirty="0">
                <a:solidFill>
                  <a:srgbClr val="FF0000"/>
                </a:solidFill>
                <a:effectLst>
                  <a:outerShdw blurRad="38100" dist="38100" dir="2700000" algn="tl">
                    <a:srgbClr val="000000"/>
                  </a:outerShdw>
                </a:effectLst>
                <a:latin typeface="Arial Narrow" pitchFamily="34" charset="0"/>
                <a:ea typeface="DejaVu Sans" charset="0"/>
                <a:cs typeface="DejaVu Sans" charset="0"/>
              </a:rPr>
              <a:t>m</a:t>
            </a:r>
            <a:r>
              <a:rPr lang="fr-FR" sz="2500" b="1" dirty="0">
                <a:solidFill>
                  <a:srgbClr val="000000"/>
                </a:solidFill>
                <a:latin typeface="Arial Narrow" pitchFamily="34" charset="0"/>
                <a:ea typeface="DejaVu Sans" charset="0"/>
                <a:cs typeface="DejaVu Sans" charset="0"/>
              </a:rPr>
              <a:t>a</a:t>
            </a:r>
          </a:p>
        </p:txBody>
      </p:sp>
      <p:sp>
        <p:nvSpPr>
          <p:cNvPr id="26627" name="AutoShape 3"/>
          <p:cNvSpPr>
            <a:spLocks noChangeArrowheads="1"/>
          </p:cNvSpPr>
          <p:nvPr/>
        </p:nvSpPr>
        <p:spPr bwMode="auto">
          <a:xfrm>
            <a:off x="522721" y="2874542"/>
            <a:ext cx="2122560" cy="653829"/>
          </a:xfrm>
          <a:prstGeom prst="roundRect">
            <a:avLst>
              <a:gd name="adj" fmla="val 16667"/>
            </a:avLst>
          </a:prstGeom>
          <a:solidFill>
            <a:srgbClr val="FFFF00"/>
          </a:solidFill>
          <a:ln w="36000">
            <a:solidFill>
              <a:srgbClr val="000000"/>
            </a:solidFill>
            <a:round/>
            <a:headEnd/>
            <a:tailEnd/>
          </a:ln>
          <a:effectLst/>
        </p:spPr>
        <p:txBody>
          <a:bodyPr wrap="none" lIns="97967" tIns="79548" rIns="97967" bIns="57147" anchor="ctr"/>
          <a:lstStyle/>
          <a:p>
            <a:pPr algn="ctr">
              <a:tabLst>
                <a:tab pos="656650" algn="l"/>
                <a:tab pos="1313299" algn="l"/>
                <a:tab pos="1969949" algn="l"/>
              </a:tabLst>
            </a:pPr>
            <a:r>
              <a:rPr lang="fr-FR" sz="2500" b="1" dirty="0">
                <a:solidFill>
                  <a:srgbClr val="000000"/>
                </a:solidFill>
                <a:latin typeface="Arial Narrow" pitchFamily="34" charset="0"/>
                <a:cs typeface="Arial" charset="0"/>
              </a:rPr>
              <a:t>P</a:t>
            </a:r>
            <a:r>
              <a:rPr lang="fr-FR" sz="2500" b="1" dirty="0">
                <a:solidFill>
                  <a:srgbClr val="000000"/>
                </a:solidFill>
                <a:latin typeface="Arial Narrow" pitchFamily="34" charset="0"/>
                <a:ea typeface="DejaVu Sans" charset="0"/>
                <a:cs typeface="DejaVu Sans" charset="0"/>
              </a:rPr>
              <a:t>=</a:t>
            </a:r>
            <a:r>
              <a:rPr lang="fr-FR" sz="2500" b="1" dirty="0">
                <a:solidFill>
                  <a:srgbClr val="FF0000"/>
                </a:solidFill>
                <a:effectLst>
                  <a:outerShdw blurRad="38100" dist="38100" dir="2700000" algn="tl">
                    <a:srgbClr val="000000"/>
                  </a:outerShdw>
                </a:effectLst>
                <a:latin typeface="Arial Narrow" pitchFamily="34" charset="0"/>
                <a:ea typeface="DejaVu Sans" charset="0"/>
                <a:cs typeface="DejaVu Sans" charset="0"/>
              </a:rPr>
              <a:t>m</a:t>
            </a:r>
            <a:r>
              <a:rPr lang="fr-FR" sz="2500" dirty="0">
                <a:solidFill>
                  <a:srgbClr val="000000"/>
                </a:solidFill>
                <a:latin typeface="Arial Narrow" pitchFamily="34" charset="0"/>
                <a:ea typeface="DejaVu Sans" charset="0"/>
                <a:cs typeface="DejaVu Sans" charset="0"/>
              </a:rPr>
              <a:t>g</a:t>
            </a:r>
          </a:p>
        </p:txBody>
      </p:sp>
      <p:sp>
        <p:nvSpPr>
          <p:cNvPr id="26628" name="AutoShape 4"/>
          <p:cNvSpPr>
            <a:spLocks noChangeArrowheads="1"/>
          </p:cNvSpPr>
          <p:nvPr/>
        </p:nvSpPr>
        <p:spPr bwMode="auto">
          <a:xfrm>
            <a:off x="6302881" y="2874542"/>
            <a:ext cx="2122560" cy="653829"/>
          </a:xfrm>
          <a:prstGeom prst="roundRect">
            <a:avLst>
              <a:gd name="adj" fmla="val 16667"/>
            </a:avLst>
          </a:prstGeom>
          <a:solidFill>
            <a:srgbClr val="FFFF00"/>
          </a:solidFill>
          <a:ln w="36000">
            <a:solidFill>
              <a:srgbClr val="000000"/>
            </a:solidFill>
            <a:round/>
            <a:headEnd/>
            <a:tailEnd/>
          </a:ln>
          <a:effectLst/>
        </p:spPr>
        <p:txBody>
          <a:bodyPr wrap="none" lIns="97967" tIns="79548" rIns="97967" bIns="57147" anchor="ctr"/>
          <a:lstStyle/>
          <a:p>
            <a:pPr algn="ctr">
              <a:tabLst>
                <a:tab pos="656650" algn="l"/>
                <a:tab pos="1313299" algn="l"/>
                <a:tab pos="1969949" algn="l"/>
              </a:tabLst>
            </a:pPr>
            <a:r>
              <a:rPr lang="fr-FR" sz="2500" b="1" dirty="0">
                <a:solidFill>
                  <a:srgbClr val="000000"/>
                </a:solidFill>
                <a:latin typeface="Arial Narrow" pitchFamily="34" charset="0"/>
                <a:cs typeface="Arial" charset="0"/>
              </a:rPr>
              <a:t>E</a:t>
            </a:r>
            <a:r>
              <a:rPr lang="fr-FR" sz="2500" b="1" dirty="0">
                <a:solidFill>
                  <a:srgbClr val="000000"/>
                </a:solidFill>
                <a:latin typeface="Arial Narrow" pitchFamily="34" charset="0"/>
                <a:ea typeface="DejaVu Sans" charset="0"/>
                <a:cs typeface="DejaVu Sans" charset="0"/>
              </a:rPr>
              <a:t>=</a:t>
            </a:r>
            <a:r>
              <a:rPr lang="fr-FR" sz="2500" b="1" dirty="0">
                <a:solidFill>
                  <a:srgbClr val="FF0000"/>
                </a:solidFill>
                <a:effectLst>
                  <a:outerShdw blurRad="38100" dist="38100" dir="2700000" algn="tl">
                    <a:srgbClr val="000000"/>
                  </a:outerShdw>
                </a:effectLst>
                <a:latin typeface="Arial Narrow" pitchFamily="34" charset="0"/>
                <a:ea typeface="DejaVu Sans" charset="0"/>
                <a:cs typeface="DejaVu Sans" charset="0"/>
              </a:rPr>
              <a:t>m</a:t>
            </a:r>
            <a:r>
              <a:rPr lang="fr-FR" sz="2500" dirty="0">
                <a:solidFill>
                  <a:srgbClr val="000000"/>
                </a:solidFill>
                <a:latin typeface="Arial Narrow" pitchFamily="34" charset="0"/>
                <a:ea typeface="DejaVu Sans" charset="0"/>
                <a:cs typeface="DejaVu Sans" charset="0"/>
              </a:rPr>
              <a:t>c</a:t>
            </a:r>
            <a:r>
              <a:rPr lang="fr-FR" sz="2500" baseline="33000" dirty="0">
                <a:solidFill>
                  <a:srgbClr val="000000"/>
                </a:solidFill>
                <a:latin typeface="Arial Narrow" pitchFamily="34" charset="0"/>
                <a:ea typeface="DejaVu Sans" charset="0"/>
                <a:cs typeface="DejaVu Sans" charset="0"/>
              </a:rPr>
              <a:t>2</a:t>
            </a:r>
          </a:p>
        </p:txBody>
      </p:sp>
      <p:pic>
        <p:nvPicPr>
          <p:cNvPr id="26629" name="Picture 5"/>
          <p:cNvPicPr>
            <a:picLocks noChangeAspect="1" noChangeArrowheads="1"/>
          </p:cNvPicPr>
          <p:nvPr/>
        </p:nvPicPr>
        <p:blipFill>
          <a:blip r:embed="rId3" cstate="print"/>
          <a:srcRect/>
          <a:stretch>
            <a:fillRect/>
          </a:stretch>
        </p:blipFill>
        <p:spPr bwMode="auto">
          <a:xfrm>
            <a:off x="979201" y="816567"/>
            <a:ext cx="1357920" cy="1960045"/>
          </a:xfrm>
          <a:prstGeom prst="rect">
            <a:avLst/>
          </a:prstGeom>
          <a:noFill/>
          <a:ln w="36000">
            <a:solidFill>
              <a:srgbClr val="0000FF"/>
            </a:solidFill>
            <a:round/>
            <a:headEnd/>
            <a:tailEnd/>
          </a:ln>
          <a:effectLst/>
        </p:spPr>
      </p:pic>
      <p:sp>
        <p:nvSpPr>
          <p:cNvPr id="26630" name="Text Box 6"/>
          <p:cNvSpPr txBox="1">
            <a:spLocks noChangeArrowheads="1"/>
          </p:cNvSpPr>
          <p:nvPr/>
        </p:nvSpPr>
        <p:spPr bwMode="auto">
          <a:xfrm>
            <a:off x="979201" y="2449698"/>
            <a:ext cx="1306080" cy="313953"/>
          </a:xfrm>
          <a:prstGeom prst="rect">
            <a:avLst/>
          </a:prstGeom>
          <a:noFill/>
          <a:ln w="9525">
            <a:noFill/>
            <a:round/>
            <a:headEnd/>
            <a:tailEnd/>
          </a:ln>
          <a:effectLst/>
        </p:spPr>
        <p:txBody>
          <a:bodyPr lIns="81639" tIns="55221" rIns="81639" bIns="40820"/>
          <a:lstStyle/>
          <a:p>
            <a:pPr>
              <a:tabLst>
                <a:tab pos="656650" algn="l"/>
              </a:tabLst>
            </a:pPr>
            <a:r>
              <a:rPr lang="fr-FR" dirty="0">
                <a:solidFill>
                  <a:srgbClr val="FFFFFF"/>
                </a:solidFill>
                <a:latin typeface="Arial Narrow" pitchFamily="34" charset="0"/>
                <a:ea typeface="DejaVu Sans" charset="0"/>
                <a:cs typeface="DejaVu Sans" charset="0"/>
              </a:rPr>
              <a:t>Galilée-XVI</a:t>
            </a:r>
          </a:p>
        </p:txBody>
      </p:sp>
      <p:pic>
        <p:nvPicPr>
          <p:cNvPr id="26631" name="Picture 7"/>
          <p:cNvPicPr>
            <a:picLocks noChangeAspect="1" noChangeArrowheads="1"/>
          </p:cNvPicPr>
          <p:nvPr/>
        </p:nvPicPr>
        <p:blipFill>
          <a:blip r:embed="rId4" cstate="print"/>
          <a:srcRect/>
          <a:stretch>
            <a:fillRect/>
          </a:stretch>
        </p:blipFill>
        <p:spPr bwMode="auto">
          <a:xfrm>
            <a:off x="3788640" y="816567"/>
            <a:ext cx="1427040" cy="1960045"/>
          </a:xfrm>
          <a:prstGeom prst="rect">
            <a:avLst/>
          </a:prstGeom>
          <a:noFill/>
          <a:ln w="36000">
            <a:solidFill>
              <a:srgbClr val="0000FF"/>
            </a:solidFill>
            <a:round/>
            <a:headEnd/>
            <a:tailEnd/>
          </a:ln>
          <a:effectLst/>
        </p:spPr>
      </p:pic>
      <p:sp>
        <p:nvSpPr>
          <p:cNvPr id="26632" name="Text Box 8"/>
          <p:cNvSpPr txBox="1">
            <a:spLocks noChangeArrowheads="1"/>
          </p:cNvSpPr>
          <p:nvPr/>
        </p:nvSpPr>
        <p:spPr bwMode="auto">
          <a:xfrm>
            <a:off x="3853440" y="2449698"/>
            <a:ext cx="1468800" cy="313953"/>
          </a:xfrm>
          <a:prstGeom prst="rect">
            <a:avLst/>
          </a:prstGeom>
          <a:noFill/>
          <a:ln w="9525">
            <a:noFill/>
            <a:round/>
            <a:headEnd/>
            <a:tailEnd/>
          </a:ln>
          <a:effectLst/>
        </p:spPr>
        <p:txBody>
          <a:bodyPr lIns="81639" tIns="55221" rIns="81639" bIns="40820"/>
          <a:lstStyle/>
          <a:p>
            <a:pPr>
              <a:tabLst>
                <a:tab pos="656650" algn="l"/>
                <a:tab pos="1313299" algn="l"/>
              </a:tabLst>
            </a:pPr>
            <a:r>
              <a:rPr lang="fr-FR" dirty="0">
                <a:solidFill>
                  <a:srgbClr val="FFFFFF"/>
                </a:solidFill>
                <a:latin typeface="Arial Narrow" pitchFamily="34" charset="0"/>
                <a:ea typeface="DejaVu Sans" charset="0"/>
                <a:cs typeface="DejaVu Sans" charset="0"/>
              </a:rPr>
              <a:t>Newton-XVII</a:t>
            </a:r>
          </a:p>
        </p:txBody>
      </p:sp>
      <p:pic>
        <p:nvPicPr>
          <p:cNvPr id="26633" name="Picture 9"/>
          <p:cNvPicPr>
            <a:picLocks noChangeAspect="1" noChangeArrowheads="1"/>
          </p:cNvPicPr>
          <p:nvPr/>
        </p:nvPicPr>
        <p:blipFill>
          <a:blip r:embed="rId5" cstate="print"/>
          <a:srcRect/>
          <a:stretch>
            <a:fillRect/>
          </a:stretch>
        </p:blipFill>
        <p:spPr bwMode="auto">
          <a:xfrm>
            <a:off x="6619681" y="816567"/>
            <a:ext cx="1512000" cy="1960045"/>
          </a:xfrm>
          <a:prstGeom prst="rect">
            <a:avLst/>
          </a:prstGeom>
          <a:noFill/>
          <a:ln w="36000">
            <a:solidFill>
              <a:srgbClr val="0000FF"/>
            </a:solidFill>
            <a:round/>
            <a:headEnd/>
            <a:tailEnd/>
          </a:ln>
          <a:effectLst/>
        </p:spPr>
      </p:pic>
      <p:sp>
        <p:nvSpPr>
          <p:cNvPr id="26634" name="Text Box 10"/>
          <p:cNvSpPr txBox="1">
            <a:spLocks noChangeArrowheads="1"/>
          </p:cNvSpPr>
          <p:nvPr/>
        </p:nvSpPr>
        <p:spPr bwMode="auto">
          <a:xfrm>
            <a:off x="979201" y="2449698"/>
            <a:ext cx="1306080" cy="313953"/>
          </a:xfrm>
          <a:prstGeom prst="rect">
            <a:avLst/>
          </a:prstGeom>
          <a:noFill/>
          <a:ln w="9525">
            <a:noFill/>
            <a:round/>
            <a:headEnd/>
            <a:tailEnd/>
          </a:ln>
          <a:effectLst/>
        </p:spPr>
        <p:txBody>
          <a:bodyPr lIns="81639" tIns="55221" rIns="81639" bIns="40820"/>
          <a:lstStyle/>
          <a:p>
            <a:pPr>
              <a:tabLst>
                <a:tab pos="656650" algn="l"/>
              </a:tabLst>
            </a:pPr>
            <a:r>
              <a:rPr lang="fr-FR" dirty="0">
                <a:solidFill>
                  <a:srgbClr val="FFFFFF"/>
                </a:solidFill>
                <a:latin typeface="Arial Narrow" pitchFamily="34" charset="0"/>
                <a:ea typeface="DejaVu Sans" charset="0"/>
                <a:cs typeface="DejaVu Sans" charset="0"/>
              </a:rPr>
              <a:t>Galilée-XVI</a:t>
            </a:r>
          </a:p>
        </p:txBody>
      </p:sp>
      <p:sp>
        <p:nvSpPr>
          <p:cNvPr id="26635" name="Text Box 11"/>
          <p:cNvSpPr txBox="1">
            <a:spLocks noChangeArrowheads="1"/>
          </p:cNvSpPr>
          <p:nvPr/>
        </p:nvSpPr>
        <p:spPr bwMode="auto">
          <a:xfrm>
            <a:off x="6726240" y="2449698"/>
            <a:ext cx="1468800" cy="313953"/>
          </a:xfrm>
          <a:prstGeom prst="rect">
            <a:avLst/>
          </a:prstGeom>
          <a:noFill/>
          <a:ln w="9525">
            <a:noFill/>
            <a:round/>
            <a:headEnd/>
            <a:tailEnd/>
          </a:ln>
          <a:effectLst/>
        </p:spPr>
        <p:txBody>
          <a:bodyPr lIns="81639" tIns="55221" rIns="81639" bIns="40820"/>
          <a:lstStyle/>
          <a:p>
            <a:pPr>
              <a:tabLst>
                <a:tab pos="656650" algn="l"/>
                <a:tab pos="1313299" algn="l"/>
              </a:tabLst>
            </a:pPr>
            <a:r>
              <a:rPr lang="fr-FR" dirty="0">
                <a:solidFill>
                  <a:srgbClr val="FFFFFF"/>
                </a:solidFill>
                <a:latin typeface="Arial Narrow" pitchFamily="34" charset="0"/>
                <a:ea typeface="DejaVu Sans" charset="0"/>
                <a:cs typeface="DejaVu Sans" charset="0"/>
              </a:rPr>
              <a:t>Einstein-XIX</a:t>
            </a:r>
          </a:p>
        </p:txBody>
      </p:sp>
      <p:sp>
        <p:nvSpPr>
          <p:cNvPr id="26636" name="AutoShape 12"/>
          <p:cNvSpPr>
            <a:spLocks noChangeArrowheads="1"/>
          </p:cNvSpPr>
          <p:nvPr/>
        </p:nvSpPr>
        <p:spPr bwMode="auto">
          <a:xfrm>
            <a:off x="162720" y="3575896"/>
            <a:ext cx="2776320" cy="505493"/>
          </a:xfrm>
          <a:prstGeom prst="roundRect">
            <a:avLst>
              <a:gd name="adj" fmla="val 16667"/>
            </a:avLst>
          </a:prstGeom>
          <a:solidFill>
            <a:srgbClr val="800080"/>
          </a:solidFill>
          <a:ln w="36000">
            <a:solidFill>
              <a:srgbClr val="000000"/>
            </a:solidFill>
            <a:round/>
            <a:headEnd/>
            <a:tailEnd/>
          </a:ln>
          <a:effectLst/>
        </p:spPr>
        <p:txBody>
          <a:bodyPr wrap="none" lIns="97967" tIns="73149" rIns="97967" bIns="57147" anchor="ctr"/>
          <a:lstStyle/>
          <a:p>
            <a:pPr algn="ctr">
              <a:tabLst>
                <a:tab pos="656650" algn="l"/>
                <a:tab pos="1313299" algn="l"/>
                <a:tab pos="1969949" algn="l"/>
                <a:tab pos="2626599" algn="l"/>
              </a:tabLst>
            </a:pPr>
            <a:r>
              <a:rPr lang="fr-FR" sz="1800" b="1" dirty="0">
                <a:solidFill>
                  <a:srgbClr val="FFFFFF"/>
                </a:solidFill>
                <a:latin typeface="Arial Narrow" pitchFamily="34" charset="0"/>
                <a:cs typeface="Arial" charset="0"/>
              </a:rPr>
              <a:t>Masse gravitationnelle</a:t>
            </a:r>
          </a:p>
        </p:txBody>
      </p:sp>
      <p:sp>
        <p:nvSpPr>
          <p:cNvPr id="26637" name="AutoShape 13"/>
          <p:cNvSpPr>
            <a:spLocks noChangeArrowheads="1"/>
          </p:cNvSpPr>
          <p:nvPr/>
        </p:nvSpPr>
        <p:spPr bwMode="auto">
          <a:xfrm>
            <a:off x="3150720" y="3591737"/>
            <a:ext cx="2776320" cy="505494"/>
          </a:xfrm>
          <a:prstGeom prst="roundRect">
            <a:avLst>
              <a:gd name="adj" fmla="val 16667"/>
            </a:avLst>
          </a:prstGeom>
          <a:solidFill>
            <a:srgbClr val="800080"/>
          </a:solidFill>
          <a:ln w="36000">
            <a:solidFill>
              <a:srgbClr val="000000"/>
            </a:solidFill>
            <a:round/>
            <a:headEnd/>
            <a:tailEnd/>
          </a:ln>
          <a:effectLst/>
        </p:spPr>
        <p:txBody>
          <a:bodyPr wrap="none" lIns="97967" tIns="73149" rIns="97967" bIns="57147" anchor="ctr"/>
          <a:lstStyle/>
          <a:p>
            <a:pPr algn="ctr">
              <a:tabLst>
                <a:tab pos="656650" algn="l"/>
                <a:tab pos="1313299" algn="l"/>
                <a:tab pos="1969949" algn="l"/>
                <a:tab pos="2626599" algn="l"/>
              </a:tabLst>
            </a:pPr>
            <a:r>
              <a:rPr lang="fr-FR" sz="1800" b="1" dirty="0">
                <a:solidFill>
                  <a:srgbClr val="FFFFFF"/>
                </a:solidFill>
                <a:latin typeface="Arial Narrow" pitchFamily="34" charset="0"/>
                <a:cs typeface="Arial" charset="0"/>
              </a:rPr>
              <a:t>Masse inertielle</a:t>
            </a:r>
          </a:p>
        </p:txBody>
      </p:sp>
      <p:sp>
        <p:nvSpPr>
          <p:cNvPr id="26638" name="AutoShape 14"/>
          <p:cNvSpPr>
            <a:spLocks noChangeArrowheads="1"/>
          </p:cNvSpPr>
          <p:nvPr/>
        </p:nvSpPr>
        <p:spPr bwMode="auto">
          <a:xfrm>
            <a:off x="6073920" y="3575896"/>
            <a:ext cx="2776320" cy="505493"/>
          </a:xfrm>
          <a:prstGeom prst="roundRect">
            <a:avLst>
              <a:gd name="adj" fmla="val 16667"/>
            </a:avLst>
          </a:prstGeom>
          <a:solidFill>
            <a:srgbClr val="800080"/>
          </a:solidFill>
          <a:ln w="36000">
            <a:solidFill>
              <a:srgbClr val="000000"/>
            </a:solidFill>
            <a:round/>
            <a:headEnd/>
            <a:tailEnd/>
          </a:ln>
          <a:effectLst/>
        </p:spPr>
        <p:txBody>
          <a:bodyPr wrap="none" lIns="97967" tIns="73149" rIns="97967" bIns="57147" anchor="ctr"/>
          <a:lstStyle/>
          <a:p>
            <a:pPr algn="ctr">
              <a:tabLst>
                <a:tab pos="656650" algn="l"/>
                <a:tab pos="1313299" algn="l"/>
                <a:tab pos="1969949" algn="l"/>
                <a:tab pos="2626599" algn="l"/>
              </a:tabLst>
            </a:pPr>
            <a:r>
              <a:rPr lang="fr-FR" sz="1800" b="1" dirty="0">
                <a:solidFill>
                  <a:srgbClr val="FFFFFF"/>
                </a:solidFill>
                <a:latin typeface="Arial Narrow" pitchFamily="34" charset="0"/>
                <a:cs typeface="Arial" charset="0"/>
              </a:rPr>
              <a:t>Equivalence m/E</a:t>
            </a:r>
          </a:p>
        </p:txBody>
      </p:sp>
      <p:grpSp>
        <p:nvGrpSpPr>
          <p:cNvPr id="2" name="Group 15"/>
          <p:cNvGrpSpPr>
            <a:grpSpLocks/>
          </p:cNvGrpSpPr>
          <p:nvPr/>
        </p:nvGrpSpPr>
        <p:grpSpPr bwMode="auto">
          <a:xfrm>
            <a:off x="64800" y="4114513"/>
            <a:ext cx="3852000" cy="2704604"/>
            <a:chOff x="45" y="2857"/>
            <a:chExt cx="2675" cy="1878"/>
          </a:xfrm>
        </p:grpSpPr>
        <p:pic>
          <p:nvPicPr>
            <p:cNvPr id="26640" name="Picture 16"/>
            <p:cNvPicPr>
              <a:picLocks noChangeAspect="1" noChangeArrowheads="1"/>
            </p:cNvPicPr>
            <p:nvPr/>
          </p:nvPicPr>
          <p:blipFill>
            <a:blip r:embed="rId6" cstate="print"/>
            <a:srcRect/>
            <a:stretch>
              <a:fillRect/>
            </a:stretch>
          </p:blipFill>
          <p:spPr bwMode="auto">
            <a:xfrm>
              <a:off x="68" y="2857"/>
              <a:ext cx="1480" cy="1142"/>
            </a:xfrm>
            <a:prstGeom prst="rect">
              <a:avLst/>
            </a:prstGeom>
            <a:noFill/>
            <a:ln w="9525">
              <a:noFill/>
              <a:round/>
              <a:headEnd/>
              <a:tailEnd/>
            </a:ln>
            <a:effectLst/>
          </p:spPr>
        </p:pic>
        <p:pic>
          <p:nvPicPr>
            <p:cNvPr id="26641" name="Picture 17"/>
            <p:cNvPicPr>
              <a:picLocks noChangeAspect="1" noChangeArrowheads="1"/>
            </p:cNvPicPr>
            <p:nvPr/>
          </p:nvPicPr>
          <p:blipFill>
            <a:blip r:embed="rId7" cstate="print"/>
            <a:srcRect/>
            <a:stretch>
              <a:fillRect/>
            </a:stretch>
          </p:blipFill>
          <p:spPr bwMode="auto">
            <a:xfrm>
              <a:off x="1562" y="3288"/>
              <a:ext cx="931" cy="906"/>
            </a:xfrm>
            <a:prstGeom prst="rect">
              <a:avLst/>
            </a:prstGeom>
            <a:noFill/>
            <a:ln w="9525">
              <a:noFill/>
              <a:round/>
              <a:headEnd/>
              <a:tailEnd/>
            </a:ln>
            <a:effectLst/>
          </p:spPr>
        </p:pic>
        <p:sp>
          <p:nvSpPr>
            <p:cNvPr id="26642" name="Line 18"/>
            <p:cNvSpPr>
              <a:spLocks noChangeShapeType="1"/>
            </p:cNvSpPr>
            <p:nvPr/>
          </p:nvSpPr>
          <p:spPr bwMode="auto">
            <a:xfrm>
              <a:off x="680" y="3515"/>
              <a:ext cx="906" cy="226"/>
            </a:xfrm>
            <a:prstGeom prst="line">
              <a:avLst/>
            </a:prstGeom>
            <a:noFill/>
            <a:ln w="36000">
              <a:solidFill>
                <a:srgbClr val="FF0000"/>
              </a:solidFill>
              <a:round/>
              <a:headEnd/>
              <a:tailEnd type="triangle" w="med" len="med"/>
            </a:ln>
            <a:effectLst/>
          </p:spPr>
          <p:txBody>
            <a:bodyPr/>
            <a:lstStyle/>
            <a:p>
              <a:endParaRPr lang="en-US">
                <a:latin typeface="Arial Narrow" pitchFamily="34" charset="0"/>
              </a:endParaRPr>
            </a:p>
          </p:txBody>
        </p:sp>
        <p:sp>
          <p:nvSpPr>
            <p:cNvPr id="26643" name="Text Box 19"/>
            <p:cNvSpPr txBox="1">
              <a:spLocks noChangeArrowheads="1"/>
            </p:cNvSpPr>
            <p:nvPr/>
          </p:nvSpPr>
          <p:spPr bwMode="auto">
            <a:xfrm>
              <a:off x="45" y="4195"/>
              <a:ext cx="2675" cy="540"/>
            </a:xfrm>
            <a:prstGeom prst="rect">
              <a:avLst/>
            </a:prstGeom>
            <a:noFill/>
            <a:ln w="9525">
              <a:solidFill>
                <a:srgbClr val="0000FF"/>
              </a:solidFill>
              <a:round/>
              <a:headEnd/>
              <a:tailEnd/>
            </a:ln>
            <a:effectLst/>
          </p:spPr>
          <p:txBody>
            <a:bodyPr lIns="90000" tIns="60876" rIns="90000" bIns="45000"/>
            <a:lstStyle/>
            <a:p>
              <a:pPr>
                <a:tabLst>
                  <a:tab pos="656650" algn="l"/>
                  <a:tab pos="1313299" algn="l"/>
                  <a:tab pos="1969949" algn="l"/>
                  <a:tab pos="2626599" algn="l"/>
                  <a:tab pos="3283248" algn="l"/>
                </a:tabLst>
              </a:pPr>
              <a:r>
                <a:rPr lang="fr-FR" sz="1600" b="1" dirty="0">
                  <a:solidFill>
                    <a:srgbClr val="0000FF"/>
                  </a:solidFill>
                  <a:latin typeface="Arial Narrow" pitchFamily="34" charset="0"/>
                  <a:ea typeface="DejaVu Sans" charset="0"/>
                  <a:cs typeface="DejaVu Sans" charset="0"/>
                </a:rPr>
                <a:t>Masse de la matière (</a:t>
              </a:r>
              <a:r>
                <a:rPr lang="fr-FR" sz="1600" b="1" dirty="0" err="1">
                  <a:solidFill>
                    <a:srgbClr val="0000FF"/>
                  </a:solidFill>
                  <a:latin typeface="Arial Narrow" pitchFamily="34" charset="0"/>
                  <a:ea typeface="DejaVu Sans" charset="0"/>
                  <a:cs typeface="DejaVu Sans" charset="0"/>
                </a:rPr>
                <a:t>p,n</a:t>
              </a:r>
              <a:r>
                <a:rPr lang="fr-FR" sz="1600" b="1" dirty="0">
                  <a:solidFill>
                    <a:srgbClr val="0000FF"/>
                  </a:solidFill>
                  <a:latin typeface="Arial Narrow" pitchFamily="34" charset="0"/>
                  <a:ea typeface="DejaVu Sans" charset="0"/>
                  <a:cs typeface="DejaVu Sans" charset="0"/>
                </a:rPr>
                <a:t>) :</a:t>
              </a:r>
            </a:p>
            <a:p>
              <a:pPr>
                <a:buSzPct val="58000"/>
                <a:buBlip>
                  <a:blip r:embed="rId8"/>
                </a:buBlip>
                <a:tabLst>
                  <a:tab pos="656650" algn="l"/>
                  <a:tab pos="1313299" algn="l"/>
                  <a:tab pos="1969949" algn="l"/>
                  <a:tab pos="2626599" algn="l"/>
                  <a:tab pos="3283248" algn="l"/>
                </a:tabLst>
              </a:pPr>
              <a:r>
                <a:rPr lang="fr-FR" sz="1600" dirty="0">
                  <a:solidFill>
                    <a:srgbClr val="000000"/>
                  </a:solidFill>
                  <a:latin typeface="Arial Narrow" pitchFamily="34" charset="0"/>
                  <a:ea typeface="DejaVu Sans" charset="0"/>
                  <a:cs typeface="DejaVu Sans" charset="0"/>
                </a:rPr>
                <a:t> 1 %   masse des constituants (quarks)</a:t>
              </a:r>
            </a:p>
            <a:p>
              <a:pPr>
                <a:buSzPct val="58000"/>
                <a:buBlip>
                  <a:blip r:embed="rId8"/>
                </a:buBlip>
                <a:tabLst>
                  <a:tab pos="656650" algn="l"/>
                  <a:tab pos="1313299" algn="l"/>
                  <a:tab pos="1969949" algn="l"/>
                  <a:tab pos="2626599" algn="l"/>
                  <a:tab pos="3283248" algn="l"/>
                </a:tabLst>
              </a:pPr>
              <a:r>
                <a:rPr lang="fr-FR" sz="1600" dirty="0">
                  <a:solidFill>
                    <a:srgbClr val="000000"/>
                  </a:solidFill>
                  <a:latin typeface="Arial Narrow" pitchFamily="34" charset="0"/>
                  <a:ea typeface="DejaVu Sans" charset="0"/>
                  <a:cs typeface="DejaVu Sans" charset="0"/>
                </a:rPr>
                <a:t> 99 % interaction entre constituants</a:t>
              </a:r>
            </a:p>
          </p:txBody>
        </p:sp>
      </p:grpSp>
      <p:grpSp>
        <p:nvGrpSpPr>
          <p:cNvPr id="3" name="Group 20"/>
          <p:cNvGrpSpPr>
            <a:grpSpLocks/>
          </p:cNvGrpSpPr>
          <p:nvPr/>
        </p:nvGrpSpPr>
        <p:grpSpPr bwMode="auto">
          <a:xfrm>
            <a:off x="3101760" y="4163478"/>
            <a:ext cx="5909760" cy="2662839"/>
            <a:chOff x="2154" y="2891"/>
            <a:chExt cx="4104" cy="1849"/>
          </a:xfrm>
        </p:grpSpPr>
        <p:pic>
          <p:nvPicPr>
            <p:cNvPr id="26645" name="Picture 21"/>
            <p:cNvPicPr>
              <a:picLocks noChangeAspect="1" noChangeArrowheads="1"/>
            </p:cNvPicPr>
            <p:nvPr/>
          </p:nvPicPr>
          <p:blipFill>
            <a:blip r:embed="rId9" cstate="print"/>
            <a:srcRect/>
            <a:stretch>
              <a:fillRect/>
            </a:stretch>
          </p:blipFill>
          <p:spPr bwMode="auto">
            <a:xfrm>
              <a:off x="3253" y="2891"/>
              <a:ext cx="2283" cy="1598"/>
            </a:xfrm>
            <a:prstGeom prst="rect">
              <a:avLst/>
            </a:prstGeom>
            <a:noFill/>
            <a:ln w="38160">
              <a:solidFill>
                <a:srgbClr val="0000FF"/>
              </a:solidFill>
              <a:miter lim="800000"/>
              <a:headEnd/>
              <a:tailEnd/>
            </a:ln>
            <a:effectLst>
              <a:outerShdw dist="17819" dir="2700000" algn="ctr" rotWithShape="0">
                <a:srgbClr val="808080"/>
              </a:outerShdw>
            </a:effectLst>
          </p:spPr>
        </p:pic>
        <p:sp>
          <p:nvSpPr>
            <p:cNvPr id="26646" name="Line 22"/>
            <p:cNvSpPr>
              <a:spLocks noChangeShapeType="1"/>
            </p:cNvSpPr>
            <p:nvPr/>
          </p:nvSpPr>
          <p:spPr bwMode="auto">
            <a:xfrm>
              <a:off x="2154" y="3855"/>
              <a:ext cx="1133" cy="226"/>
            </a:xfrm>
            <a:prstGeom prst="line">
              <a:avLst/>
            </a:prstGeom>
            <a:noFill/>
            <a:ln w="36000">
              <a:solidFill>
                <a:srgbClr val="FF0000"/>
              </a:solidFill>
              <a:round/>
              <a:headEnd/>
              <a:tailEnd type="triangle" w="med" len="med"/>
            </a:ln>
            <a:effectLst/>
          </p:spPr>
          <p:txBody>
            <a:bodyPr/>
            <a:lstStyle/>
            <a:p>
              <a:endParaRPr lang="en-US">
                <a:latin typeface="Arial Narrow" pitchFamily="34" charset="0"/>
              </a:endParaRPr>
            </a:p>
          </p:txBody>
        </p:sp>
        <p:sp>
          <p:nvSpPr>
            <p:cNvPr id="26647" name="AutoShape 23"/>
            <p:cNvSpPr>
              <a:spLocks noChangeArrowheads="1"/>
            </p:cNvSpPr>
            <p:nvPr/>
          </p:nvSpPr>
          <p:spPr bwMode="auto">
            <a:xfrm>
              <a:off x="3311" y="3742"/>
              <a:ext cx="339" cy="679"/>
            </a:xfrm>
            <a:prstGeom prst="roundRect">
              <a:avLst>
                <a:gd name="adj" fmla="val 16667"/>
              </a:avLst>
            </a:prstGeom>
            <a:noFill/>
            <a:ln w="36000">
              <a:solidFill>
                <a:srgbClr val="FF0000"/>
              </a:solidFill>
              <a:round/>
              <a:headEnd/>
              <a:tailEnd/>
            </a:ln>
            <a:effectLst/>
          </p:spPr>
          <p:txBody>
            <a:bodyPr wrap="none" anchor="ctr"/>
            <a:lstStyle/>
            <a:p>
              <a:endParaRPr lang="en-US">
                <a:latin typeface="Arial Narrow" pitchFamily="34" charset="0"/>
              </a:endParaRPr>
            </a:p>
          </p:txBody>
        </p:sp>
        <p:sp>
          <p:nvSpPr>
            <p:cNvPr id="26648" name="Text Box 24"/>
            <p:cNvSpPr txBox="1">
              <a:spLocks noChangeArrowheads="1"/>
            </p:cNvSpPr>
            <p:nvPr/>
          </p:nvSpPr>
          <p:spPr bwMode="auto">
            <a:xfrm>
              <a:off x="3141" y="4523"/>
              <a:ext cx="2615" cy="217"/>
            </a:xfrm>
            <a:prstGeom prst="rect">
              <a:avLst/>
            </a:prstGeom>
            <a:noFill/>
            <a:ln w="9525">
              <a:noFill/>
              <a:round/>
              <a:headEnd/>
              <a:tailEnd/>
            </a:ln>
            <a:effectLst/>
          </p:spPr>
          <p:txBody>
            <a:bodyPr lIns="90000" tIns="60876" rIns="90000" bIns="45000"/>
            <a:lstStyle/>
            <a:p>
              <a:pPr>
                <a:tabLst>
                  <a:tab pos="656650" algn="l"/>
                  <a:tab pos="1313299" algn="l"/>
                  <a:tab pos="1969949" algn="l"/>
                  <a:tab pos="2626599" algn="l"/>
                  <a:tab pos="3283248" algn="l"/>
                </a:tabLst>
              </a:pPr>
              <a:r>
                <a:rPr lang="fr-FR" sz="1800" b="1" dirty="0">
                  <a:solidFill>
                    <a:srgbClr val="000000"/>
                  </a:solidFill>
                  <a:latin typeface="Arial Narrow" pitchFamily="34" charset="0"/>
                  <a:ea typeface="DejaVu Sans" charset="0"/>
                  <a:cs typeface="DejaVu Sans" charset="0"/>
                </a:rPr>
                <a:t> masse des </a:t>
              </a:r>
              <a:r>
                <a:rPr lang="fr-FR" sz="1800" b="1" u="sng" dirty="0">
                  <a:solidFill>
                    <a:srgbClr val="000000"/>
                  </a:solidFill>
                  <a:latin typeface="Arial Narrow" pitchFamily="34" charset="0"/>
                  <a:ea typeface="DejaVu Sans" charset="0"/>
                  <a:cs typeface="DejaVu Sans" charset="0"/>
                </a:rPr>
                <a:t>particules élémentaires </a:t>
              </a:r>
              <a:r>
                <a:rPr lang="fr-FR" sz="1800" b="1" dirty="0">
                  <a:solidFill>
                    <a:srgbClr val="000000"/>
                  </a:solidFill>
                  <a:latin typeface="Arial Narrow" pitchFamily="34" charset="0"/>
                  <a:ea typeface="DejaVu Sans" charset="0"/>
                  <a:cs typeface="DejaVu Sans" charset="0"/>
                </a:rPr>
                <a:t>!</a:t>
              </a:r>
            </a:p>
          </p:txBody>
        </p:sp>
        <p:sp>
          <p:nvSpPr>
            <p:cNvPr id="26649" name="Text Box 25"/>
            <p:cNvSpPr txBox="1">
              <a:spLocks noChangeArrowheads="1"/>
            </p:cNvSpPr>
            <p:nvPr/>
          </p:nvSpPr>
          <p:spPr bwMode="auto">
            <a:xfrm>
              <a:off x="4445" y="3766"/>
              <a:ext cx="1813" cy="288"/>
            </a:xfrm>
            <a:prstGeom prst="rect">
              <a:avLst/>
            </a:prstGeom>
            <a:noFill/>
            <a:ln w="9525">
              <a:noFill/>
              <a:round/>
              <a:headEnd/>
              <a:tailEnd/>
            </a:ln>
            <a:effectLst/>
          </p:spPr>
          <p:txBody>
            <a:bodyPr lIns="90000" tIns="56466" rIns="90000" bIns="45000"/>
            <a:lstStyle/>
            <a:p>
              <a:pPr>
                <a:tabLst>
                  <a:tab pos="656650" algn="l"/>
                  <a:tab pos="1313299" algn="l"/>
                  <a:tab pos="1969949" algn="l"/>
                </a:tabLst>
              </a:pPr>
              <a:r>
                <a:rPr lang="fr-FR" sz="1200" dirty="0">
                  <a:solidFill>
                    <a:srgbClr val="FFFFFF"/>
                  </a:solidFill>
                  <a:latin typeface="Arial Narrow" pitchFamily="34" charset="0"/>
                  <a:ea typeface="DejaVu Sans" charset="0"/>
                  <a:cs typeface="DejaVu Sans" charset="0"/>
                </a:rPr>
                <a:t>m(top ) </a:t>
              </a:r>
              <a:r>
                <a:rPr lang="fr-FR" sz="1200" dirty="0">
                  <a:solidFill>
                    <a:srgbClr val="FFFFFF"/>
                  </a:solidFill>
                  <a:latin typeface="Arial Narrow" pitchFamily="34" charset="0"/>
                  <a:cs typeface="Arial" charset="0"/>
                </a:rPr>
                <a:t>≈</a:t>
              </a:r>
              <a:r>
                <a:rPr lang="fr-FR" sz="1200" dirty="0">
                  <a:solidFill>
                    <a:srgbClr val="FFFFFF"/>
                  </a:solidFill>
                  <a:latin typeface="Arial Narrow" pitchFamily="34" charset="0"/>
                  <a:ea typeface="DejaVu Sans" charset="0"/>
                  <a:cs typeface="DejaVu Sans" charset="0"/>
                </a:rPr>
                <a:t>  170 protons </a:t>
              </a:r>
            </a:p>
            <a:p>
              <a:pPr>
                <a:tabLst>
                  <a:tab pos="656650" algn="l"/>
                  <a:tab pos="1313299" algn="l"/>
                  <a:tab pos="1969949" algn="l"/>
                </a:tabLst>
              </a:pPr>
              <a:r>
                <a:rPr lang="fr-FR" sz="1200" dirty="0">
                  <a:solidFill>
                    <a:srgbClr val="FFFFFF"/>
                  </a:solidFill>
                  <a:latin typeface="Arial Narrow" pitchFamily="34" charset="0"/>
                  <a:cs typeface="Arial" charset="0"/>
                </a:rPr>
                <a:t>≈</a:t>
              </a:r>
              <a:r>
                <a:rPr lang="fr-FR" sz="1200" dirty="0">
                  <a:solidFill>
                    <a:srgbClr val="FFFFFF"/>
                  </a:solidFill>
                  <a:latin typeface="Arial Narrow" pitchFamily="34" charset="0"/>
                  <a:ea typeface="DejaVu Sans" charset="0"/>
                  <a:cs typeface="DejaVu Sans" charset="0"/>
                </a:rPr>
                <a:t> masse (atome d'or)</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smtClean="0"/>
              <a:t>Modèle</a:t>
            </a:r>
            <a:r>
              <a:rPr lang="en-US" dirty="0" smtClean="0"/>
              <a:t> Standard : </a:t>
            </a:r>
            <a:r>
              <a:rPr lang="en-US" dirty="0" err="1" smtClean="0"/>
              <a:t>côté</a:t>
            </a:r>
            <a:r>
              <a:rPr lang="en-US" dirty="0" smtClean="0"/>
              <a:t> </a:t>
            </a:r>
            <a:r>
              <a:rPr lang="en-US" dirty="0" err="1" smtClean="0"/>
              <a:t>Théorie</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63</a:t>
            </a:fld>
            <a:endParaRPr lang="fr-FR"/>
          </a:p>
        </p:txBody>
      </p:sp>
      <p:grpSp>
        <p:nvGrpSpPr>
          <p:cNvPr id="3" name="Groupe 11"/>
          <p:cNvGrpSpPr/>
          <p:nvPr/>
        </p:nvGrpSpPr>
        <p:grpSpPr>
          <a:xfrm>
            <a:off x="144840" y="642784"/>
            <a:ext cx="3036887" cy="2786063"/>
            <a:chOff x="192088" y="1001713"/>
            <a:chExt cx="3036887" cy="2786063"/>
          </a:xfrm>
        </p:grpSpPr>
        <p:sp>
          <p:nvSpPr>
            <p:cNvPr id="5" name="Text Box 4"/>
            <p:cNvSpPr txBox="1">
              <a:spLocks noChangeArrowheads="1"/>
            </p:cNvSpPr>
            <p:nvPr/>
          </p:nvSpPr>
          <p:spPr bwMode="auto">
            <a:xfrm>
              <a:off x="1188075" y="1206501"/>
              <a:ext cx="956009" cy="586957"/>
            </a:xfrm>
            <a:prstGeom prst="rect">
              <a:avLst/>
            </a:prstGeom>
            <a:noFill/>
            <a:ln w="9525">
              <a:noFill/>
              <a:round/>
              <a:headEnd/>
              <a:tailEnd/>
            </a:ln>
            <a:effectLst/>
          </p:spPr>
          <p:txBody>
            <a:bodyPr wrap="none" lIns="90000" tIns="46800" rIns="90000" bIns="46800">
              <a:spAutoFit/>
            </a:bodyPr>
            <a:lstStyle/>
            <a:p>
              <a:pPr algn="ctr">
                <a:lnSpc>
                  <a:spcPct val="100000"/>
                </a:lnSpc>
                <a:buClrTx/>
                <a:buFontTx/>
                <a:buNone/>
                <a:tabLst>
                  <a:tab pos="723900" algn="l"/>
                </a:tabLst>
              </a:pPr>
              <a:r>
                <a:rPr lang="en-US" sz="1600" b="1" dirty="0" err="1">
                  <a:solidFill>
                    <a:srgbClr val="000000"/>
                  </a:solidFill>
                  <a:latin typeface="Arial Narrow" pitchFamily="34" charset="0"/>
                  <a:ea typeface="DejaVu Sans" charset="0"/>
                  <a:cs typeface="DejaVu Sans" charset="0"/>
                </a:rPr>
                <a:t>Modèle</a:t>
              </a:r>
              <a:endParaRPr lang="en-US" sz="1600" b="1" dirty="0">
                <a:solidFill>
                  <a:srgbClr val="000000"/>
                </a:solidFill>
                <a:latin typeface="Arial Narrow" pitchFamily="34" charset="0"/>
                <a:ea typeface="DejaVu Sans" charset="0"/>
                <a:cs typeface="DejaVu Sans" charset="0"/>
              </a:endParaRPr>
            </a:p>
            <a:p>
              <a:pPr algn="ctr">
                <a:lnSpc>
                  <a:spcPct val="100000"/>
                </a:lnSpc>
                <a:buClrTx/>
                <a:buFontTx/>
                <a:buNone/>
                <a:tabLst>
                  <a:tab pos="723900" algn="l"/>
                </a:tabLst>
              </a:pPr>
              <a:r>
                <a:rPr lang="en-US" sz="1600" b="1" dirty="0">
                  <a:solidFill>
                    <a:srgbClr val="000000"/>
                  </a:solidFill>
                  <a:latin typeface="Arial Narrow" pitchFamily="34" charset="0"/>
                  <a:ea typeface="DejaVu Sans" charset="0"/>
                  <a:cs typeface="DejaVu Sans" charset="0"/>
                </a:rPr>
                <a:t> Standard</a:t>
              </a:r>
            </a:p>
          </p:txBody>
        </p:sp>
        <p:sp>
          <p:nvSpPr>
            <p:cNvPr id="6" name="Text Box 6"/>
            <p:cNvSpPr txBox="1">
              <a:spLocks noChangeArrowheads="1"/>
            </p:cNvSpPr>
            <p:nvPr/>
          </p:nvSpPr>
          <p:spPr bwMode="auto">
            <a:xfrm>
              <a:off x="633413" y="2243138"/>
              <a:ext cx="334962" cy="1103313"/>
            </a:xfrm>
            <a:prstGeom prst="rect">
              <a:avLst/>
            </a:prstGeom>
            <a:solidFill>
              <a:srgbClr val="FFFFFF"/>
            </a:solidFill>
            <a:ln w="9525">
              <a:noFill/>
              <a:round/>
              <a:headEnd/>
              <a:tailEnd/>
            </a:ln>
            <a:effectLst/>
          </p:spPr>
          <p:txBody>
            <a:bodyPr vert="eaVert" wrap="none" lIns="90000" tIns="46800" rIns="90000" bIns="46800">
              <a:spAutoFit/>
            </a:bodyPr>
            <a:lstStyle/>
            <a:p>
              <a:pPr>
                <a:lnSpc>
                  <a:spcPct val="100000"/>
                </a:lnSpc>
                <a:buClrTx/>
                <a:buFontTx/>
                <a:buNone/>
                <a:tabLst>
                  <a:tab pos="723900" algn="l"/>
                </a:tabLst>
              </a:pPr>
              <a:r>
                <a:rPr lang="en-US" sz="1600" b="1" dirty="0" err="1">
                  <a:solidFill>
                    <a:srgbClr val="000000"/>
                  </a:solidFill>
                  <a:latin typeface="Verdana" pitchFamily="32" charset="0"/>
                  <a:ea typeface="DejaVu Sans" charset="0"/>
                  <a:cs typeface="DejaVu Sans" charset="0"/>
                </a:rPr>
                <a:t>Relativé</a:t>
              </a:r>
              <a:endParaRPr lang="en-US" sz="1600" b="1" dirty="0">
                <a:solidFill>
                  <a:srgbClr val="000000"/>
                </a:solidFill>
                <a:latin typeface="Verdana" pitchFamily="32" charset="0"/>
                <a:ea typeface="DejaVu Sans" charset="0"/>
                <a:cs typeface="DejaVu Sans" charset="0"/>
              </a:endParaRPr>
            </a:p>
          </p:txBody>
        </p:sp>
        <p:pic>
          <p:nvPicPr>
            <p:cNvPr id="7" name="Picture 2"/>
            <p:cNvPicPr>
              <a:picLocks noChangeAspect="1" noChangeArrowheads="1"/>
            </p:cNvPicPr>
            <p:nvPr/>
          </p:nvPicPr>
          <p:blipFill>
            <a:blip r:embed="rId2" cstate="print"/>
            <a:srcRect/>
            <a:stretch>
              <a:fillRect/>
            </a:stretch>
          </p:blipFill>
          <p:spPr bwMode="auto">
            <a:xfrm>
              <a:off x="192088" y="1714501"/>
              <a:ext cx="3036887" cy="2073275"/>
            </a:xfrm>
            <a:prstGeom prst="rect">
              <a:avLst/>
            </a:prstGeom>
            <a:noFill/>
            <a:ln w="9525">
              <a:noFill/>
              <a:round/>
              <a:headEnd/>
              <a:tailEnd/>
            </a:ln>
            <a:effectLst/>
          </p:spPr>
        </p:pic>
        <p:sp>
          <p:nvSpPr>
            <p:cNvPr id="8" name="AutoShape 3"/>
            <p:cNvSpPr>
              <a:spLocks noChangeArrowheads="1"/>
            </p:cNvSpPr>
            <p:nvPr/>
          </p:nvSpPr>
          <p:spPr bwMode="auto">
            <a:xfrm>
              <a:off x="279400" y="1001713"/>
              <a:ext cx="2825750" cy="785813"/>
            </a:xfrm>
            <a:prstGeom prst="triangle">
              <a:avLst>
                <a:gd name="adj" fmla="val 50000"/>
              </a:avLst>
            </a:prstGeom>
            <a:noFill/>
            <a:ln w="76320">
              <a:solidFill>
                <a:srgbClr val="000000"/>
              </a:solidFill>
              <a:miter lim="800000"/>
              <a:headEnd/>
              <a:tailEnd/>
            </a:ln>
            <a:effectLst/>
          </p:spPr>
          <p:txBody>
            <a:bodyPr wrap="none" anchor="ctr"/>
            <a:lstStyle/>
            <a:p>
              <a:endParaRPr lang="en-US"/>
            </a:p>
          </p:txBody>
        </p:sp>
        <p:sp>
          <p:nvSpPr>
            <p:cNvPr id="9" name="Text Box 5"/>
            <p:cNvSpPr txBox="1">
              <a:spLocks noChangeArrowheads="1"/>
            </p:cNvSpPr>
            <p:nvPr/>
          </p:nvSpPr>
          <p:spPr bwMode="auto">
            <a:xfrm>
              <a:off x="2535238" y="2206626"/>
              <a:ext cx="334962" cy="1200150"/>
            </a:xfrm>
            <a:prstGeom prst="rect">
              <a:avLst/>
            </a:prstGeom>
            <a:solidFill>
              <a:srgbClr val="FFFFFF"/>
            </a:solidFill>
            <a:ln w="9525">
              <a:noFill/>
              <a:round/>
              <a:headEnd/>
              <a:tailEnd/>
            </a:ln>
            <a:effectLst/>
          </p:spPr>
          <p:txBody>
            <a:bodyPr vert="eaVert" wrap="none" lIns="90000" tIns="46800" rIns="90000" bIns="46800">
              <a:spAutoFit/>
            </a:bodyPr>
            <a:lstStyle/>
            <a:p>
              <a:pPr>
                <a:lnSpc>
                  <a:spcPct val="100000"/>
                </a:lnSpc>
                <a:buClrTx/>
                <a:buFontTx/>
                <a:buNone/>
                <a:tabLst>
                  <a:tab pos="723900" algn="l"/>
                </a:tabLst>
              </a:pPr>
              <a:r>
                <a:rPr lang="en-US" sz="1600" b="1">
                  <a:solidFill>
                    <a:srgbClr val="000000"/>
                  </a:solidFill>
                  <a:latin typeface="Verdana" pitchFamily="32" charset="0"/>
                  <a:ea typeface="DejaVu Sans" charset="0"/>
                  <a:cs typeface="DejaVu Sans" charset="0"/>
                </a:rPr>
                <a:t>Symétrie</a:t>
              </a:r>
            </a:p>
          </p:txBody>
        </p:sp>
        <p:sp>
          <p:nvSpPr>
            <p:cNvPr id="10" name="Text Box 6"/>
            <p:cNvSpPr txBox="1">
              <a:spLocks noChangeArrowheads="1"/>
            </p:cNvSpPr>
            <p:nvPr/>
          </p:nvSpPr>
          <p:spPr bwMode="auto">
            <a:xfrm>
              <a:off x="633413" y="2243138"/>
              <a:ext cx="334962" cy="1103313"/>
            </a:xfrm>
            <a:prstGeom prst="rect">
              <a:avLst/>
            </a:prstGeom>
            <a:solidFill>
              <a:srgbClr val="FFFFFF"/>
            </a:solidFill>
            <a:ln w="9525">
              <a:noFill/>
              <a:round/>
              <a:headEnd/>
              <a:tailEnd/>
            </a:ln>
            <a:effectLst/>
          </p:spPr>
          <p:txBody>
            <a:bodyPr vert="eaVert" wrap="none" lIns="90000" tIns="46800" rIns="90000" bIns="46800">
              <a:spAutoFit/>
            </a:bodyPr>
            <a:lstStyle/>
            <a:p>
              <a:pPr>
                <a:lnSpc>
                  <a:spcPct val="100000"/>
                </a:lnSpc>
                <a:buClrTx/>
                <a:buFontTx/>
                <a:buNone/>
                <a:tabLst>
                  <a:tab pos="723900" algn="l"/>
                </a:tabLst>
              </a:pPr>
              <a:r>
                <a:rPr lang="en-US" sz="1600" b="1" dirty="0" err="1">
                  <a:solidFill>
                    <a:srgbClr val="000000"/>
                  </a:solidFill>
                  <a:latin typeface="Verdana" pitchFamily="32" charset="0"/>
                  <a:ea typeface="DejaVu Sans" charset="0"/>
                  <a:cs typeface="DejaVu Sans" charset="0"/>
                </a:rPr>
                <a:t>Relativé</a:t>
              </a:r>
              <a:endParaRPr lang="en-US" sz="1600" b="1" dirty="0">
                <a:solidFill>
                  <a:srgbClr val="000000"/>
                </a:solidFill>
                <a:latin typeface="Verdana" pitchFamily="32" charset="0"/>
                <a:ea typeface="DejaVu Sans" charset="0"/>
                <a:cs typeface="DejaVu Sans" charset="0"/>
              </a:endParaRPr>
            </a:p>
          </p:txBody>
        </p:sp>
        <p:sp>
          <p:nvSpPr>
            <p:cNvPr id="11" name="Text Box 7"/>
            <p:cNvSpPr txBox="1">
              <a:spLocks noChangeArrowheads="1"/>
            </p:cNvSpPr>
            <p:nvPr/>
          </p:nvSpPr>
          <p:spPr bwMode="auto">
            <a:xfrm>
              <a:off x="1563688" y="2178051"/>
              <a:ext cx="334962" cy="1358900"/>
            </a:xfrm>
            <a:prstGeom prst="rect">
              <a:avLst/>
            </a:prstGeom>
            <a:solidFill>
              <a:srgbClr val="FFFFFF"/>
            </a:solidFill>
            <a:ln w="9525">
              <a:noFill/>
              <a:round/>
              <a:headEnd/>
              <a:tailEnd/>
            </a:ln>
            <a:effectLst/>
          </p:spPr>
          <p:txBody>
            <a:bodyPr vert="eaVert" wrap="none" lIns="90000" tIns="46800" rIns="90000" bIns="46800">
              <a:spAutoFit/>
            </a:bodyPr>
            <a:lstStyle/>
            <a:p>
              <a:pPr>
                <a:lnSpc>
                  <a:spcPct val="100000"/>
                </a:lnSpc>
                <a:buClrTx/>
                <a:buFontTx/>
                <a:buNone/>
                <a:tabLst>
                  <a:tab pos="723900" algn="l"/>
                </a:tabLst>
              </a:pPr>
              <a:r>
                <a:rPr lang="en-US" sz="1600" b="1">
                  <a:solidFill>
                    <a:srgbClr val="000000"/>
                  </a:solidFill>
                  <a:latin typeface="Verdana" pitchFamily="32" charset="0"/>
                  <a:ea typeface="DejaVu Sans" charset="0"/>
                  <a:cs typeface="DejaVu Sans" charset="0"/>
                </a:rPr>
                <a:t>Quantique</a:t>
              </a:r>
            </a:p>
          </p:txBody>
        </p:sp>
      </p:grpSp>
      <p:sp>
        <p:nvSpPr>
          <p:cNvPr id="14" name="ZoneTexte 13"/>
          <p:cNvSpPr txBox="1"/>
          <p:nvPr/>
        </p:nvSpPr>
        <p:spPr>
          <a:xfrm>
            <a:off x="3347864" y="1268760"/>
            <a:ext cx="5328592" cy="1477328"/>
          </a:xfrm>
          <a:prstGeom prst="rect">
            <a:avLst/>
          </a:prstGeom>
          <a:noFill/>
        </p:spPr>
        <p:txBody>
          <a:bodyPr wrap="square" rtlCol="0">
            <a:spAutoFit/>
          </a:bodyPr>
          <a:lstStyle/>
          <a:p>
            <a:pPr>
              <a:buFont typeface="Wingdings" pitchFamily="2" charset="2"/>
              <a:buChar char="§"/>
            </a:pPr>
            <a:r>
              <a:rPr lang="en-US" sz="1800" dirty="0" smtClean="0">
                <a:latin typeface="Arial Narrow" pitchFamily="34" charset="0"/>
              </a:rPr>
              <a:t> </a:t>
            </a:r>
            <a:r>
              <a:rPr lang="en-US" sz="1800" dirty="0" err="1" smtClean="0">
                <a:latin typeface="Arial Narrow" pitchFamily="34" charset="0"/>
              </a:rPr>
              <a:t>Décrit</a:t>
            </a:r>
            <a:r>
              <a:rPr lang="en-US" sz="1800" dirty="0" smtClean="0">
                <a:latin typeface="Arial Narrow" pitchFamily="34" charset="0"/>
              </a:rPr>
              <a:t> </a:t>
            </a:r>
            <a:r>
              <a:rPr lang="en-US" sz="1800" dirty="0" err="1" smtClean="0">
                <a:latin typeface="Arial Narrow" pitchFamily="34" charset="0"/>
              </a:rPr>
              <a:t>dans</a:t>
            </a:r>
            <a:r>
              <a:rPr lang="en-US" sz="1800" dirty="0" smtClean="0">
                <a:latin typeface="Arial Narrow" pitchFamily="34" charset="0"/>
              </a:rPr>
              <a:t> un </a:t>
            </a:r>
            <a:r>
              <a:rPr lang="en-US" sz="1800" dirty="0" err="1" smtClean="0">
                <a:latin typeface="Arial Narrow" pitchFamily="34" charset="0"/>
              </a:rPr>
              <a:t>même</a:t>
            </a:r>
            <a:r>
              <a:rPr lang="en-US" sz="1800" dirty="0" smtClean="0">
                <a:latin typeface="Arial Narrow" pitchFamily="34" charset="0"/>
              </a:rPr>
              <a:t> cadre les </a:t>
            </a:r>
            <a:r>
              <a:rPr lang="en-US" sz="1800" dirty="0" err="1" smtClean="0">
                <a:latin typeface="Arial Narrow" pitchFamily="34" charset="0"/>
              </a:rPr>
              <a:t>particules</a:t>
            </a:r>
            <a:r>
              <a:rPr lang="en-US" sz="1800" dirty="0" smtClean="0">
                <a:latin typeface="Arial Narrow" pitchFamily="34" charset="0"/>
              </a:rPr>
              <a:t> </a:t>
            </a:r>
            <a:r>
              <a:rPr lang="en-US" sz="1800" dirty="0" err="1" smtClean="0">
                <a:latin typeface="Arial Narrow" pitchFamily="34" charset="0"/>
              </a:rPr>
              <a:t>élémentaires</a:t>
            </a:r>
            <a:r>
              <a:rPr lang="en-US" sz="1800" dirty="0" smtClean="0">
                <a:latin typeface="Arial Narrow" pitchFamily="34" charset="0"/>
              </a:rPr>
              <a:t> </a:t>
            </a:r>
            <a:br>
              <a:rPr lang="en-US" sz="1800" dirty="0" smtClean="0">
                <a:latin typeface="Arial Narrow" pitchFamily="34" charset="0"/>
              </a:rPr>
            </a:br>
            <a:r>
              <a:rPr lang="en-US" sz="1800" dirty="0" smtClean="0">
                <a:latin typeface="Arial Narrow" pitchFamily="34" charset="0"/>
              </a:rPr>
              <a:t>   et </a:t>
            </a:r>
            <a:r>
              <a:rPr lang="en-US" sz="1800" dirty="0" err="1" smtClean="0">
                <a:latin typeface="Arial Narrow" pitchFamily="34" charset="0"/>
              </a:rPr>
              <a:t>leurs</a:t>
            </a:r>
            <a:r>
              <a:rPr lang="en-US" sz="1800" dirty="0" smtClean="0">
                <a:latin typeface="Arial Narrow" pitchFamily="34" charset="0"/>
              </a:rPr>
              <a:t> interactions (“</a:t>
            </a:r>
            <a:r>
              <a:rPr lang="en-US" sz="1800" dirty="0" err="1" smtClean="0">
                <a:latin typeface="Arial Narrow" pitchFamily="34" charset="0"/>
              </a:rPr>
              <a:t>briques</a:t>
            </a:r>
            <a:r>
              <a:rPr lang="en-US" sz="1800" dirty="0" smtClean="0">
                <a:latin typeface="Arial Narrow" pitchFamily="34" charset="0"/>
              </a:rPr>
              <a:t>” et “</a:t>
            </a:r>
            <a:r>
              <a:rPr lang="en-US" sz="1800" dirty="0" err="1" smtClean="0">
                <a:latin typeface="Arial Narrow" pitchFamily="34" charset="0"/>
              </a:rPr>
              <a:t>ciment</a:t>
            </a:r>
            <a:r>
              <a:rPr lang="en-US" sz="1800" dirty="0" smtClean="0">
                <a:latin typeface="Arial Narrow" pitchFamily="34" charset="0"/>
              </a:rPr>
              <a:t>”). </a:t>
            </a:r>
          </a:p>
          <a:p>
            <a:pPr>
              <a:buFont typeface="Wingdings" pitchFamily="2" charset="2"/>
              <a:buChar char="§"/>
            </a:pPr>
            <a:endParaRPr lang="en-US" sz="1800" dirty="0" smtClean="0">
              <a:latin typeface="Arial Narrow" pitchFamily="34" charset="0"/>
            </a:endParaRPr>
          </a:p>
          <a:p>
            <a:pPr>
              <a:buFont typeface="Wingdings" pitchFamily="2" charset="2"/>
              <a:buChar char="§"/>
            </a:pPr>
            <a:r>
              <a:rPr lang="en-US" sz="1800" dirty="0" smtClean="0">
                <a:latin typeface="Arial Narrow" pitchFamily="34" charset="0"/>
              </a:rPr>
              <a:t> </a:t>
            </a:r>
            <a:r>
              <a:rPr lang="en-US" sz="1800" dirty="0" err="1" smtClean="0">
                <a:latin typeface="Arial Narrow" pitchFamily="34" charset="0"/>
              </a:rPr>
              <a:t>Elaboré</a:t>
            </a:r>
            <a:r>
              <a:rPr lang="en-US" sz="1800" dirty="0" smtClean="0">
                <a:latin typeface="Arial Narrow" pitchFamily="34" charset="0"/>
              </a:rPr>
              <a:t> </a:t>
            </a:r>
            <a:r>
              <a:rPr lang="en-US" sz="1800" dirty="0" err="1" smtClean="0">
                <a:latin typeface="Arial Narrow" pitchFamily="34" charset="0"/>
              </a:rPr>
              <a:t>durant</a:t>
            </a:r>
            <a:r>
              <a:rPr lang="en-US" sz="1800" dirty="0" smtClean="0">
                <a:latin typeface="Arial Narrow" pitchFamily="34" charset="0"/>
              </a:rPr>
              <a:t> les </a:t>
            </a:r>
            <a:r>
              <a:rPr lang="en-US" sz="1800" dirty="0" err="1" smtClean="0">
                <a:latin typeface="Arial Narrow" pitchFamily="34" charset="0"/>
              </a:rPr>
              <a:t>année</a:t>
            </a:r>
            <a:r>
              <a:rPr lang="en-US" sz="1800" dirty="0" smtClean="0">
                <a:latin typeface="Arial Narrow" pitchFamily="34" charset="0"/>
              </a:rPr>
              <a:t> </a:t>
            </a:r>
            <a:r>
              <a:rPr lang="en-US" sz="1800" b="1" dirty="0" smtClean="0">
                <a:latin typeface="Arial Narrow" pitchFamily="34" charset="0"/>
              </a:rPr>
              <a:t>1960-1970</a:t>
            </a:r>
          </a:p>
          <a:p>
            <a:pPr lvl="1">
              <a:buFont typeface="Arial" pitchFamily="34" charset="0"/>
              <a:buChar char="•"/>
            </a:pP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Testé</a:t>
            </a:r>
            <a:r>
              <a:rPr lang="en-US" sz="1800" b="1" dirty="0" smtClean="0">
                <a:solidFill>
                  <a:srgbClr val="008000"/>
                </a:solidFill>
                <a:latin typeface="Arial Narrow" pitchFamily="34" charset="0"/>
              </a:rPr>
              <a:t> </a:t>
            </a:r>
            <a:r>
              <a:rPr lang="en-US" sz="1800" b="1" dirty="0" err="1" smtClean="0">
                <a:solidFill>
                  <a:srgbClr val="008000"/>
                </a:solidFill>
                <a:latin typeface="Arial Narrow" pitchFamily="34" charset="0"/>
              </a:rPr>
              <a:t>expérimentalement</a:t>
            </a:r>
            <a:r>
              <a:rPr lang="en-US" sz="1800" b="1" dirty="0" smtClean="0">
                <a:solidFill>
                  <a:srgbClr val="008000"/>
                </a:solidFill>
                <a:latin typeface="Arial Narrow" pitchFamily="34" charset="0"/>
              </a:rPr>
              <a:t> </a:t>
            </a:r>
            <a:r>
              <a:rPr lang="en-US" sz="1800" dirty="0" smtClean="0">
                <a:latin typeface="Arial Narrow" pitchFamily="34" charset="0"/>
              </a:rPr>
              <a:t>avec </a:t>
            </a:r>
            <a:r>
              <a:rPr lang="en-US" sz="1800" dirty="0" err="1" smtClean="0">
                <a:latin typeface="Arial Narrow" pitchFamily="34" charset="0"/>
              </a:rPr>
              <a:t>grande</a:t>
            </a:r>
            <a:r>
              <a:rPr lang="en-US" sz="1800" dirty="0" smtClean="0">
                <a:latin typeface="Arial Narrow" pitchFamily="34" charset="0"/>
              </a:rPr>
              <a:t> </a:t>
            </a:r>
            <a:r>
              <a:rPr lang="en-US" sz="1800" dirty="0" err="1" smtClean="0">
                <a:latin typeface="Arial Narrow" pitchFamily="34" charset="0"/>
              </a:rPr>
              <a:t>précision</a:t>
            </a:r>
            <a:endParaRPr lang="en-US" sz="1800" dirty="0">
              <a:latin typeface="Arial Narrow" pitchFamily="34" charset="0"/>
            </a:endParaRPr>
          </a:p>
        </p:txBody>
      </p:sp>
      <p:pic>
        <p:nvPicPr>
          <p:cNvPr id="201730" name="Picture 2" descr="http://www.mpi-hd.mpg.de/manitop/StandardModel/pics/sm-lagrangian1.gif"/>
          <p:cNvPicPr>
            <a:picLocks noChangeAspect="1" noChangeArrowheads="1"/>
          </p:cNvPicPr>
          <p:nvPr/>
        </p:nvPicPr>
        <p:blipFill>
          <a:blip r:embed="rId3" cstate="print"/>
          <a:srcRect/>
          <a:stretch>
            <a:fillRect/>
          </a:stretch>
        </p:blipFill>
        <p:spPr bwMode="auto">
          <a:xfrm>
            <a:off x="323528" y="3645024"/>
            <a:ext cx="5237728" cy="2979316"/>
          </a:xfrm>
          <a:prstGeom prst="rect">
            <a:avLst/>
          </a:prstGeom>
          <a:noFill/>
        </p:spPr>
      </p:pic>
      <p:pic>
        <p:nvPicPr>
          <p:cNvPr id="19" name="Picture 2" descr="C:\Users\François\Desktop\LHC_collisions\Higgs\Conférence_Higgs\glashow.jpg"/>
          <p:cNvPicPr>
            <a:picLocks noChangeAspect="1" noChangeArrowheads="1"/>
          </p:cNvPicPr>
          <p:nvPr/>
        </p:nvPicPr>
        <p:blipFill>
          <a:blip r:embed="rId4" cstate="print"/>
          <a:srcRect/>
          <a:stretch>
            <a:fillRect/>
          </a:stretch>
        </p:blipFill>
        <p:spPr bwMode="auto">
          <a:xfrm>
            <a:off x="5724128" y="4077072"/>
            <a:ext cx="925830" cy="1297305"/>
          </a:xfrm>
          <a:prstGeom prst="rect">
            <a:avLst/>
          </a:prstGeom>
          <a:noFill/>
        </p:spPr>
      </p:pic>
      <p:pic>
        <p:nvPicPr>
          <p:cNvPr id="20" name="Picture 3" descr="C:\Users\François\Desktop\LHC_collisions\Higgs\Conférence_Higgs\salam.jpg"/>
          <p:cNvPicPr>
            <a:picLocks noChangeAspect="1" noChangeArrowheads="1"/>
          </p:cNvPicPr>
          <p:nvPr/>
        </p:nvPicPr>
        <p:blipFill>
          <a:blip r:embed="rId5" cstate="print"/>
          <a:srcRect/>
          <a:stretch>
            <a:fillRect/>
          </a:stretch>
        </p:blipFill>
        <p:spPr bwMode="auto">
          <a:xfrm>
            <a:off x="6804248" y="4077072"/>
            <a:ext cx="925830" cy="1297305"/>
          </a:xfrm>
          <a:prstGeom prst="rect">
            <a:avLst/>
          </a:prstGeom>
          <a:noFill/>
        </p:spPr>
      </p:pic>
      <p:pic>
        <p:nvPicPr>
          <p:cNvPr id="21" name="Picture 4" descr="C:\Users\François\Desktop\LHC_collisions\Higgs\Conférence_Higgs\weinberg.jpg"/>
          <p:cNvPicPr>
            <a:picLocks noChangeAspect="1" noChangeArrowheads="1"/>
          </p:cNvPicPr>
          <p:nvPr/>
        </p:nvPicPr>
        <p:blipFill>
          <a:blip r:embed="rId6" cstate="print"/>
          <a:srcRect/>
          <a:stretch>
            <a:fillRect/>
          </a:stretch>
        </p:blipFill>
        <p:spPr bwMode="auto">
          <a:xfrm>
            <a:off x="7884368" y="4077072"/>
            <a:ext cx="925830" cy="1297305"/>
          </a:xfrm>
          <a:prstGeom prst="rect">
            <a:avLst/>
          </a:prstGeom>
          <a:noFill/>
        </p:spPr>
      </p:pic>
      <p:sp>
        <p:nvSpPr>
          <p:cNvPr id="22" name="Rectangle 21"/>
          <p:cNvSpPr/>
          <p:nvPr/>
        </p:nvSpPr>
        <p:spPr>
          <a:xfrm>
            <a:off x="5652120" y="5373216"/>
            <a:ext cx="1101584" cy="307777"/>
          </a:xfrm>
          <a:prstGeom prst="rect">
            <a:avLst/>
          </a:prstGeom>
        </p:spPr>
        <p:txBody>
          <a:bodyPr wrap="none">
            <a:spAutoFit/>
          </a:bodyPr>
          <a:lstStyle/>
          <a:p>
            <a:r>
              <a:rPr lang="fr-FR" sz="1400" dirty="0" smtClean="0">
                <a:latin typeface="Arial Narrow" pitchFamily="34" charset="0"/>
              </a:rPr>
              <a:t>S. L. Glashow</a:t>
            </a:r>
            <a:endParaRPr lang="fr-FR" sz="1400" dirty="0">
              <a:latin typeface="Arial Narrow" pitchFamily="34" charset="0"/>
            </a:endParaRPr>
          </a:p>
        </p:txBody>
      </p:sp>
      <p:sp>
        <p:nvSpPr>
          <p:cNvPr id="23" name="Rectangle 22"/>
          <p:cNvSpPr/>
          <p:nvPr/>
        </p:nvSpPr>
        <p:spPr>
          <a:xfrm>
            <a:off x="6876256" y="5384264"/>
            <a:ext cx="782587" cy="307777"/>
          </a:xfrm>
          <a:prstGeom prst="rect">
            <a:avLst/>
          </a:prstGeom>
        </p:spPr>
        <p:txBody>
          <a:bodyPr wrap="none">
            <a:spAutoFit/>
          </a:bodyPr>
          <a:lstStyle/>
          <a:p>
            <a:r>
              <a:rPr lang="fr-FR" sz="1400" dirty="0" smtClean="0">
                <a:latin typeface="Arial Narrow" pitchFamily="34" charset="0"/>
              </a:rPr>
              <a:t>A. Salam</a:t>
            </a:r>
            <a:endParaRPr lang="fr-FR" sz="1400" dirty="0">
              <a:latin typeface="Arial Narrow" pitchFamily="34" charset="0"/>
            </a:endParaRPr>
          </a:p>
        </p:txBody>
      </p:sp>
      <p:sp>
        <p:nvSpPr>
          <p:cNvPr id="24" name="Rectangle 23"/>
          <p:cNvSpPr/>
          <p:nvPr/>
        </p:nvSpPr>
        <p:spPr>
          <a:xfrm>
            <a:off x="7812360" y="5373216"/>
            <a:ext cx="993221" cy="307777"/>
          </a:xfrm>
          <a:prstGeom prst="rect">
            <a:avLst/>
          </a:prstGeom>
        </p:spPr>
        <p:txBody>
          <a:bodyPr wrap="none">
            <a:spAutoFit/>
          </a:bodyPr>
          <a:lstStyle/>
          <a:p>
            <a:r>
              <a:rPr lang="fr-FR" sz="1400" dirty="0" smtClean="0">
                <a:latin typeface="Arial Narrow" pitchFamily="34" charset="0"/>
              </a:rPr>
              <a:t>S. Weinberg</a:t>
            </a:r>
            <a:endParaRPr lang="fr-FR" sz="1400" dirty="0">
              <a:latin typeface="Arial Narrow" pitchFamily="34" charset="0"/>
            </a:endParaRPr>
          </a:p>
        </p:txBody>
      </p:sp>
      <p:sp>
        <p:nvSpPr>
          <p:cNvPr id="25" name="ZoneTexte 24"/>
          <p:cNvSpPr txBox="1"/>
          <p:nvPr/>
        </p:nvSpPr>
        <p:spPr>
          <a:xfrm>
            <a:off x="5724128" y="5604480"/>
            <a:ext cx="3096344" cy="307777"/>
          </a:xfrm>
          <a:prstGeom prst="rect">
            <a:avLst/>
          </a:prstGeom>
          <a:noFill/>
        </p:spPr>
        <p:txBody>
          <a:bodyPr wrap="square" rtlCol="0">
            <a:spAutoFit/>
          </a:bodyPr>
          <a:lstStyle/>
          <a:p>
            <a:pPr algn="ctr"/>
            <a:r>
              <a:rPr lang="en-US" sz="1400" dirty="0" smtClean="0">
                <a:latin typeface="Arial Narrow" pitchFamily="34" charset="0"/>
              </a:rPr>
              <a:t>(Prix Nobel de Physique 1979)</a:t>
            </a:r>
            <a:endParaRPr lang="en-US" sz="1400" dirty="0">
              <a:latin typeface="Arial Narrow"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2"/>
          <p:cNvSpPr>
            <a:spLocks noGrp="1"/>
          </p:cNvSpPr>
          <p:nvPr>
            <p:ph type="sldNum" sz="quarter" idx="4294967295"/>
          </p:nvPr>
        </p:nvSpPr>
        <p:spPr>
          <a:xfrm>
            <a:off x="8305800" y="6553200"/>
            <a:ext cx="838200" cy="304800"/>
          </a:xfrm>
          <a:prstGeom prst="rect">
            <a:avLst/>
          </a:prstGeom>
        </p:spPr>
        <p:txBody>
          <a:bodyPr/>
          <a:lstStyle/>
          <a:p>
            <a:fld id="{A482F0D5-FDC3-4394-9503-32CFF895C1A4}" type="slidenum">
              <a:rPr lang="fr-FR" altLang="en-US"/>
              <a:pPr/>
              <a:t>64</a:t>
            </a:fld>
            <a:endParaRPr lang="fr-FR" altLang="en-US"/>
          </a:p>
        </p:txBody>
      </p:sp>
      <p:sp>
        <p:nvSpPr>
          <p:cNvPr id="1077250" name="Rectangle 2"/>
          <p:cNvSpPr>
            <a:spLocks noGrp="1" noChangeArrowheads="1"/>
          </p:cNvSpPr>
          <p:nvPr>
            <p:ph type="title"/>
          </p:nvPr>
        </p:nvSpPr>
        <p:spPr>
          <a:xfrm>
            <a:off x="2338388" y="0"/>
            <a:ext cx="4522787" cy="519113"/>
          </a:xfrm>
        </p:spPr>
        <p:txBody>
          <a:bodyPr/>
          <a:lstStyle/>
          <a:p>
            <a:r>
              <a:rPr lang="fr-FR"/>
              <a:t>Unification des forces</a:t>
            </a:r>
          </a:p>
        </p:txBody>
      </p:sp>
      <p:pic>
        <p:nvPicPr>
          <p:cNvPr id="1077251" name="Picture 3"/>
          <p:cNvPicPr>
            <a:picLocks noChangeAspect="1" noChangeArrowheads="1"/>
          </p:cNvPicPr>
          <p:nvPr/>
        </p:nvPicPr>
        <p:blipFill>
          <a:blip r:embed="rId3" cstate="print"/>
          <a:srcRect l="18286" t="39619" r="21715" b="9334"/>
          <a:stretch>
            <a:fillRect/>
          </a:stretch>
        </p:blipFill>
        <p:spPr bwMode="auto">
          <a:xfrm>
            <a:off x="533400" y="2428875"/>
            <a:ext cx="7924800" cy="4233863"/>
          </a:xfrm>
          <a:prstGeom prst="rect">
            <a:avLst/>
          </a:prstGeom>
          <a:noFill/>
          <a:ln w="9525">
            <a:noFill/>
            <a:miter lim="800000"/>
            <a:headEnd/>
            <a:tailEnd/>
          </a:ln>
          <a:effectLst/>
        </p:spPr>
      </p:pic>
      <p:pic>
        <p:nvPicPr>
          <p:cNvPr id="1077252" name="Picture 4"/>
          <p:cNvPicPr>
            <a:picLocks noChangeAspect="1" noChangeArrowheads="1"/>
          </p:cNvPicPr>
          <p:nvPr/>
        </p:nvPicPr>
        <p:blipFill>
          <a:blip r:embed="rId4" cstate="print"/>
          <a:srcRect l="9143" t="30476" r="12001" b="48314"/>
          <a:stretch>
            <a:fillRect/>
          </a:stretch>
        </p:blipFill>
        <p:spPr bwMode="auto">
          <a:xfrm>
            <a:off x="533400" y="727075"/>
            <a:ext cx="7924800" cy="1598613"/>
          </a:xfrm>
          <a:prstGeom prst="rect">
            <a:avLst/>
          </a:prstGeom>
          <a:noFill/>
          <a:ln w="9525">
            <a:noFill/>
            <a:miter lim="800000"/>
            <a:headEnd/>
            <a:tailEnd/>
          </a:ln>
          <a:effectLst/>
        </p:spPr>
      </p:pic>
      <p:pic>
        <p:nvPicPr>
          <p:cNvPr id="1077253" name="Picture 5"/>
          <p:cNvPicPr>
            <a:picLocks noChangeAspect="1" noChangeArrowheads="1"/>
          </p:cNvPicPr>
          <p:nvPr/>
        </p:nvPicPr>
        <p:blipFill>
          <a:blip r:embed="rId4" cstate="print"/>
          <a:srcRect l="9143" t="54453" r="12001" b="42857"/>
          <a:stretch>
            <a:fillRect/>
          </a:stretch>
        </p:blipFill>
        <p:spPr bwMode="auto">
          <a:xfrm>
            <a:off x="533400" y="2251075"/>
            <a:ext cx="7924800" cy="203200"/>
          </a:xfrm>
          <a:prstGeom prst="rect">
            <a:avLst/>
          </a:prstGeom>
          <a:noFill/>
          <a:ln w="9525">
            <a:noFill/>
            <a:miter lim="800000"/>
            <a:headEnd/>
            <a:tailEnd/>
          </a:ln>
          <a:effectLst/>
        </p:spPr>
      </p:pic>
      <p:sp>
        <p:nvSpPr>
          <p:cNvPr id="1077254" name="Line 6"/>
          <p:cNvSpPr>
            <a:spLocks noChangeShapeType="1"/>
          </p:cNvSpPr>
          <p:nvPr/>
        </p:nvSpPr>
        <p:spPr bwMode="auto">
          <a:xfrm flipH="1" flipV="1">
            <a:off x="3048000" y="2860675"/>
            <a:ext cx="685800" cy="152400"/>
          </a:xfrm>
          <a:prstGeom prst="line">
            <a:avLst/>
          </a:prstGeom>
          <a:noFill/>
          <a:ln w="28575">
            <a:solidFill>
              <a:srgbClr val="FF0000"/>
            </a:solidFill>
            <a:prstDash val="sysDot"/>
            <a:round/>
            <a:headEnd/>
            <a:tailEnd type="triangle" w="med" len="med"/>
          </a:ln>
          <a:effectLst/>
        </p:spPr>
        <p:txBody>
          <a:bodyPr wrap="none" anchor="ctr"/>
          <a:lstStyle/>
          <a:p>
            <a:endParaRPr lang="en-US"/>
          </a:p>
        </p:txBody>
      </p:sp>
      <p:sp>
        <p:nvSpPr>
          <p:cNvPr id="1077255" name="Text Box 7"/>
          <p:cNvSpPr txBox="1">
            <a:spLocks noChangeArrowheads="1"/>
          </p:cNvSpPr>
          <p:nvPr/>
        </p:nvSpPr>
        <p:spPr bwMode="auto">
          <a:xfrm>
            <a:off x="1427163" y="2479675"/>
            <a:ext cx="1584325" cy="701675"/>
          </a:xfrm>
          <a:prstGeom prst="rect">
            <a:avLst/>
          </a:prstGeom>
          <a:noFill/>
          <a:ln w="9525">
            <a:noFill/>
            <a:miter lim="800000"/>
            <a:headEnd/>
            <a:tailEnd/>
          </a:ln>
          <a:effectLst/>
        </p:spPr>
        <p:txBody>
          <a:bodyPr wrap="none">
            <a:spAutoFit/>
          </a:bodyPr>
          <a:lstStyle/>
          <a:p>
            <a:pPr algn="ctr" eaLnBrk="0" hangingPunct="0"/>
            <a:r>
              <a:rPr lang="en-US" sz="2000" b="1">
                <a:solidFill>
                  <a:srgbClr val="FF0000"/>
                </a:solidFill>
                <a:latin typeface="Arial Narrow" pitchFamily="34" charset="0"/>
              </a:rPr>
              <a:t>Limite </a:t>
            </a:r>
          </a:p>
          <a:p>
            <a:pPr algn="ctr" eaLnBrk="0" hangingPunct="0"/>
            <a:r>
              <a:rPr lang="en-US" sz="2000" b="1">
                <a:solidFill>
                  <a:srgbClr val="FF0000"/>
                </a:solidFill>
                <a:latin typeface="Arial Narrow" pitchFamily="34" charset="0"/>
              </a:rPr>
              <a:t>experimentale</a:t>
            </a:r>
          </a:p>
        </p:txBody>
      </p:sp>
      <p:sp>
        <p:nvSpPr>
          <p:cNvPr id="1077256" name="Rectangle 8"/>
          <p:cNvSpPr>
            <a:spLocks noChangeArrowheads="1"/>
          </p:cNvSpPr>
          <p:nvPr/>
        </p:nvSpPr>
        <p:spPr bwMode="auto">
          <a:xfrm>
            <a:off x="6019800" y="3317875"/>
            <a:ext cx="838200" cy="228600"/>
          </a:xfrm>
          <a:prstGeom prst="rect">
            <a:avLst/>
          </a:prstGeom>
          <a:solidFill>
            <a:schemeClr val="bg1"/>
          </a:solidFill>
          <a:ln w="9525">
            <a:noFill/>
            <a:miter lim="800000"/>
            <a:headEnd/>
            <a:tailEnd/>
          </a:ln>
          <a:effectLst/>
        </p:spPr>
        <p:txBody>
          <a:bodyPr wrap="none" anchor="ctr"/>
          <a:lstStyle/>
          <a:p>
            <a:endParaRPr lang="en-US"/>
          </a:p>
        </p:txBody>
      </p:sp>
      <p:sp>
        <p:nvSpPr>
          <p:cNvPr id="1077257" name="Rectangle 9"/>
          <p:cNvSpPr>
            <a:spLocks noChangeArrowheads="1"/>
          </p:cNvSpPr>
          <p:nvPr/>
        </p:nvSpPr>
        <p:spPr bwMode="auto">
          <a:xfrm>
            <a:off x="7239000" y="2936875"/>
            <a:ext cx="1066800" cy="228600"/>
          </a:xfrm>
          <a:prstGeom prst="rect">
            <a:avLst/>
          </a:prstGeom>
          <a:solidFill>
            <a:schemeClr val="bg1"/>
          </a:solidFill>
          <a:ln w="9525">
            <a:noFill/>
            <a:miter lim="800000"/>
            <a:headEnd/>
            <a:tailEnd/>
          </a:ln>
          <a:effectLst/>
        </p:spPr>
        <p:txBody>
          <a:bodyPr wrap="none" anchor="ctr"/>
          <a:lstStyle/>
          <a:p>
            <a:endParaRPr lang="en-US"/>
          </a:p>
        </p:txBody>
      </p:sp>
      <p:sp>
        <p:nvSpPr>
          <p:cNvPr id="1077258" name="Rectangle 10"/>
          <p:cNvSpPr>
            <a:spLocks noChangeArrowheads="1"/>
          </p:cNvSpPr>
          <p:nvPr/>
        </p:nvSpPr>
        <p:spPr bwMode="auto">
          <a:xfrm>
            <a:off x="7543800" y="3622675"/>
            <a:ext cx="838200" cy="228600"/>
          </a:xfrm>
          <a:prstGeom prst="rect">
            <a:avLst/>
          </a:prstGeom>
          <a:solidFill>
            <a:schemeClr val="bg1"/>
          </a:solidFill>
          <a:ln w="9525">
            <a:noFill/>
            <a:miter lim="800000"/>
            <a:headEnd/>
            <a:tailEnd/>
          </a:ln>
          <a:effectLst/>
        </p:spPr>
        <p:txBody>
          <a:bodyPr wrap="none" anchor="ctr"/>
          <a:lstStyle/>
          <a:p>
            <a:endParaRPr lang="en-US"/>
          </a:p>
        </p:txBody>
      </p:sp>
      <p:sp>
        <p:nvSpPr>
          <p:cNvPr id="1077259" name="Rectangle 11"/>
          <p:cNvSpPr>
            <a:spLocks noChangeArrowheads="1"/>
          </p:cNvSpPr>
          <p:nvPr/>
        </p:nvSpPr>
        <p:spPr bwMode="auto">
          <a:xfrm>
            <a:off x="4953000" y="4156075"/>
            <a:ext cx="3505200" cy="228600"/>
          </a:xfrm>
          <a:prstGeom prst="rect">
            <a:avLst/>
          </a:prstGeom>
          <a:solidFill>
            <a:schemeClr val="bg1"/>
          </a:solidFill>
          <a:ln w="9525">
            <a:noFill/>
            <a:miter lim="800000"/>
            <a:headEnd/>
            <a:tailEnd/>
          </a:ln>
          <a:effectLst/>
        </p:spPr>
        <p:txBody>
          <a:bodyPr wrap="none" anchor="ctr"/>
          <a:lstStyle/>
          <a:p>
            <a:endParaRPr lang="en-US"/>
          </a:p>
        </p:txBody>
      </p:sp>
      <p:sp>
        <p:nvSpPr>
          <p:cNvPr id="1077260" name="Rectangle 12"/>
          <p:cNvSpPr>
            <a:spLocks noChangeArrowheads="1"/>
          </p:cNvSpPr>
          <p:nvPr/>
        </p:nvSpPr>
        <p:spPr bwMode="auto">
          <a:xfrm>
            <a:off x="6553200" y="5299075"/>
            <a:ext cx="838200" cy="228600"/>
          </a:xfrm>
          <a:prstGeom prst="rect">
            <a:avLst/>
          </a:prstGeom>
          <a:solidFill>
            <a:schemeClr val="bg1"/>
          </a:solidFill>
          <a:ln w="9525">
            <a:noFill/>
            <a:miter lim="800000"/>
            <a:headEnd/>
            <a:tailEnd/>
          </a:ln>
          <a:effectLst/>
        </p:spPr>
        <p:txBody>
          <a:bodyPr wrap="none" anchor="ctr"/>
          <a:lstStyle/>
          <a:p>
            <a:endParaRPr lang="en-US"/>
          </a:p>
        </p:txBody>
      </p:sp>
      <p:sp>
        <p:nvSpPr>
          <p:cNvPr id="1077261" name="Rectangle 13"/>
          <p:cNvSpPr>
            <a:spLocks noChangeArrowheads="1"/>
          </p:cNvSpPr>
          <p:nvPr/>
        </p:nvSpPr>
        <p:spPr bwMode="auto">
          <a:xfrm>
            <a:off x="6629400" y="6365875"/>
            <a:ext cx="838200" cy="228600"/>
          </a:xfrm>
          <a:prstGeom prst="rect">
            <a:avLst/>
          </a:prstGeom>
          <a:solidFill>
            <a:schemeClr val="bg1"/>
          </a:solidFill>
          <a:ln w="9525">
            <a:noFill/>
            <a:miter lim="800000"/>
            <a:headEnd/>
            <a:tailEnd/>
          </a:ln>
          <a:effectLst/>
        </p:spPr>
        <p:txBody>
          <a:bodyPr wrap="none" anchor="ctr"/>
          <a:lstStyle/>
          <a:p>
            <a:endParaRPr lang="en-US"/>
          </a:p>
        </p:txBody>
      </p:sp>
      <p:sp>
        <p:nvSpPr>
          <p:cNvPr id="1077262" name="Rectangle 14"/>
          <p:cNvSpPr>
            <a:spLocks noChangeArrowheads="1"/>
          </p:cNvSpPr>
          <p:nvPr/>
        </p:nvSpPr>
        <p:spPr bwMode="auto">
          <a:xfrm>
            <a:off x="5181600" y="6213475"/>
            <a:ext cx="1600200" cy="228600"/>
          </a:xfrm>
          <a:prstGeom prst="rect">
            <a:avLst/>
          </a:prstGeom>
          <a:solidFill>
            <a:schemeClr val="bg1"/>
          </a:solidFill>
          <a:ln w="9525">
            <a:noFill/>
            <a:miter lim="800000"/>
            <a:headEnd/>
            <a:tailEnd/>
          </a:ln>
          <a:effectLst/>
        </p:spPr>
        <p:txBody>
          <a:bodyPr wrap="none" anchor="ctr"/>
          <a:lstStyle/>
          <a:p>
            <a:endParaRPr lang="en-US"/>
          </a:p>
        </p:txBody>
      </p:sp>
      <p:sp>
        <p:nvSpPr>
          <p:cNvPr id="1077263" name="Rectangle 15"/>
          <p:cNvSpPr>
            <a:spLocks noChangeArrowheads="1"/>
          </p:cNvSpPr>
          <p:nvPr/>
        </p:nvSpPr>
        <p:spPr bwMode="auto">
          <a:xfrm>
            <a:off x="3276600" y="4918075"/>
            <a:ext cx="5105400" cy="228600"/>
          </a:xfrm>
          <a:prstGeom prst="rect">
            <a:avLst/>
          </a:prstGeom>
          <a:solidFill>
            <a:schemeClr val="bg1"/>
          </a:solidFill>
          <a:ln w="9525">
            <a:noFill/>
            <a:miter lim="800000"/>
            <a:headEnd/>
            <a:tailEnd/>
          </a:ln>
          <a:effectLst/>
        </p:spPr>
        <p:txBody>
          <a:bodyPr wrap="none" anchor="ctr"/>
          <a:lstStyle/>
          <a:p>
            <a:endParaRPr lang="en-US"/>
          </a:p>
        </p:txBody>
      </p:sp>
      <p:sp>
        <p:nvSpPr>
          <p:cNvPr id="1077264" name="Rectangle 16"/>
          <p:cNvSpPr>
            <a:spLocks noChangeArrowheads="1"/>
          </p:cNvSpPr>
          <p:nvPr/>
        </p:nvSpPr>
        <p:spPr bwMode="auto">
          <a:xfrm>
            <a:off x="6172200" y="3470275"/>
            <a:ext cx="762000" cy="228600"/>
          </a:xfrm>
          <a:prstGeom prst="rect">
            <a:avLst/>
          </a:prstGeom>
          <a:solidFill>
            <a:schemeClr val="bg1"/>
          </a:solidFill>
          <a:ln w="9525">
            <a:noFill/>
            <a:miter lim="800000"/>
            <a:headEnd/>
            <a:tailEnd/>
          </a:ln>
          <a:effectLst/>
        </p:spPr>
        <p:txBody>
          <a:bodyPr wrap="none" anchor="ctr"/>
          <a:lstStyle/>
          <a:p>
            <a:endParaRPr lang="en-US"/>
          </a:p>
        </p:txBody>
      </p:sp>
      <p:sp>
        <p:nvSpPr>
          <p:cNvPr id="1077265" name="Rectangle 17"/>
          <p:cNvSpPr>
            <a:spLocks noChangeArrowheads="1"/>
          </p:cNvSpPr>
          <p:nvPr/>
        </p:nvSpPr>
        <p:spPr bwMode="auto">
          <a:xfrm>
            <a:off x="7239000" y="5832475"/>
            <a:ext cx="1143000" cy="228600"/>
          </a:xfrm>
          <a:prstGeom prst="rect">
            <a:avLst/>
          </a:prstGeom>
          <a:solidFill>
            <a:schemeClr val="bg1"/>
          </a:solidFill>
          <a:ln w="9525">
            <a:noFill/>
            <a:miter lim="800000"/>
            <a:headEnd/>
            <a:tailEnd/>
          </a:ln>
          <a:effectLst/>
        </p:spPr>
        <p:txBody>
          <a:bodyPr wrap="none" anchor="ctr"/>
          <a:lstStyle/>
          <a:p>
            <a:endParaRPr lang="en-US"/>
          </a:p>
        </p:txBody>
      </p:sp>
      <p:sp>
        <p:nvSpPr>
          <p:cNvPr id="1077266" name="Line 18"/>
          <p:cNvSpPr>
            <a:spLocks noChangeShapeType="1"/>
          </p:cNvSpPr>
          <p:nvPr/>
        </p:nvSpPr>
        <p:spPr bwMode="auto">
          <a:xfrm>
            <a:off x="3733800" y="717550"/>
            <a:ext cx="0" cy="6096000"/>
          </a:xfrm>
          <a:prstGeom prst="line">
            <a:avLst/>
          </a:prstGeom>
          <a:noFill/>
          <a:ln w="28575">
            <a:solidFill>
              <a:srgbClr val="FF0000"/>
            </a:solidFill>
            <a:prstDash val="sysDot"/>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327994"/>
            <a:ext cx="1656184" cy="1881425"/>
          </a:xfrm>
          <a:prstGeom prst="rect">
            <a:avLst/>
          </a:prstGeom>
          <a:noFill/>
        </p:spPr>
      </p:pic>
      <p:sp>
        <p:nvSpPr>
          <p:cNvPr id="2" name="Rectangle 1"/>
          <p:cNvSpPr/>
          <p:nvPr/>
        </p:nvSpPr>
        <p:spPr>
          <a:xfrm>
            <a:off x="1094914" y="3283243"/>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800073"/>
            <a:ext cx="1881635" cy="2258814"/>
          </a:xfrm>
          <a:prstGeom prst="rect">
            <a:avLst/>
          </a:prstGeom>
          <a:noFill/>
          <a:ln>
            <a:solidFill>
              <a:schemeClr val="bg1"/>
            </a:solidFill>
          </a:ln>
        </p:spPr>
      </p:pic>
      <p:sp>
        <p:nvSpPr>
          <p:cNvPr id="5" name="Ellipse 4"/>
          <p:cNvSpPr/>
          <p:nvPr/>
        </p:nvSpPr>
        <p:spPr>
          <a:xfrm>
            <a:off x="1310938" y="3425518"/>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272210"/>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873822"/>
            <a:ext cx="1809311" cy="2209527"/>
          </a:xfrm>
          <a:prstGeom prst="rect">
            <a:avLst/>
          </a:prstGeom>
          <a:noFill/>
        </p:spPr>
      </p:pic>
      <p:sp>
        <p:nvSpPr>
          <p:cNvPr id="9" name="Ellipse 8"/>
          <p:cNvSpPr/>
          <p:nvPr/>
        </p:nvSpPr>
        <p:spPr>
          <a:xfrm>
            <a:off x="5789412" y="3499267"/>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2923203"/>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836712"/>
            <a:ext cx="697017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Il correspond au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175065"/>
            <a:ext cx="1656184" cy="2072297"/>
          </a:xfrm>
          <a:prstGeom prst="rect">
            <a:avLst/>
          </a:prstGeom>
          <a:noFill/>
        </p:spPr>
      </p:pic>
      <p:sp>
        <p:nvSpPr>
          <p:cNvPr id="15" name="ZoneTexte 14"/>
          <p:cNvSpPr txBox="1"/>
          <p:nvPr/>
        </p:nvSpPr>
        <p:spPr>
          <a:xfrm>
            <a:off x="611560" y="692696"/>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805264"/>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818038"/>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826968"/>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27984" y="5818038"/>
            <a:ext cx="424847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p:txBody>
      </p:sp>
      <p:sp>
        <p:nvSpPr>
          <p:cNvPr id="20" name="ZoneTexte 19"/>
          <p:cNvSpPr txBox="1"/>
          <p:nvPr/>
        </p:nvSpPr>
        <p:spPr>
          <a:xfrm>
            <a:off x="5220072" y="6516052"/>
            <a:ext cx="2823209" cy="369332"/>
          </a:xfrm>
          <a:prstGeom prst="rect">
            <a:avLst/>
          </a:prstGeom>
          <a:noFill/>
        </p:spPr>
        <p:txBody>
          <a:bodyPr wrap="none" rtlCol="0">
            <a:spAutoFit/>
          </a:bodyPr>
          <a:lstStyle/>
          <a:p>
            <a:r>
              <a:rPr lang="fr-FR" i="1" dirty="0" smtClean="0">
                <a:solidFill>
                  <a:srgbClr val="FF66FF"/>
                </a:solidFill>
                <a:latin typeface="Comic Sans MS" pitchFamily="66" charset="0"/>
              </a:rPr>
              <a:t>Équilibre non symétrique</a:t>
            </a:r>
            <a:endParaRPr lang="fr-FR"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36" dur="2000" fill="hold"/>
                                        <p:tgtEl>
                                          <p:spTgt spid="5"/>
                                        </p:tgtEl>
                                        <p:attrNameLst>
                                          <p:attrName>ppt_x</p:attrName>
                                          <p:attrName>ppt_y</p:attrName>
                                        </p:attrNameLst>
                                      </p:cBhvr>
                                      <p:rCtr x="36" y="99"/>
                                    </p:animMotion>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heckerboard(across)">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cTn>
                              </p:par>
                              <p:par>
                                <p:cTn id="47" presetID="5"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53" dur="2000" fill="hold"/>
                                        <p:tgtEl>
                                          <p:spTgt spid="9"/>
                                        </p:tgtEl>
                                        <p:attrNameLst>
                                          <p:attrName>ppt_x</p:attrName>
                                          <p:attrName>ppt_y</p:attrName>
                                        </p:attrNameLst>
                                      </p:cBhvr>
                                      <p:rCtr x="16" y="89"/>
                                    </p:animMotion>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1"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heckerboard(across)">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62" dur="2000" fill="hold"/>
                                        <p:tgtEl>
                                          <p:spTgt spid="10"/>
                                        </p:tgtEl>
                                        <p:attrNameLst>
                                          <p:attrName>ppt_x</p:attrName>
                                          <p:attrName>ppt_y</p:attrName>
                                        </p:attrNameLst>
                                      </p:cBhvr>
                                      <p:rCtr x="20" y="137"/>
                                    </p:animMotion>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heckerboard(across)">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4536819" cy="584775"/>
          </a:xfrm>
          <a:prstGeom prst="rect">
            <a:avLst/>
          </a:prstGeom>
          <a:noFill/>
          <a:ln w="9525">
            <a:noFill/>
            <a:miter lim="800000"/>
            <a:headEnd/>
            <a:tailEnd/>
          </a:ln>
          <a:effectLst/>
        </p:spPr>
        <p:txBody>
          <a:bodyPr wrap="none">
            <a:spAutoFit/>
          </a:bodyPr>
          <a:lstStyle/>
          <a:p>
            <a:pPr>
              <a:defRPr/>
            </a:pPr>
            <a:r>
              <a:rPr lang="fr-FR" sz="3200" b="1" dirty="0" smtClean="0">
                <a:effectLst>
                  <a:outerShdw blurRad="38100" dist="38100" dir="2700000" algn="tl">
                    <a:srgbClr val="010199"/>
                  </a:outerShdw>
                </a:effectLst>
                <a:latin typeface="Comic Sans MS" pitchFamily="66" charset="0"/>
                <a:sym typeface="Symbol" pitchFamily="18" charset="2"/>
              </a:rPr>
              <a:t>Mécanisme de ″Higgs″</a:t>
            </a:r>
            <a:endParaRPr lang="fr-FR" sz="3200" b="1" dirty="0">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179512" y="836712"/>
            <a:ext cx="9264075" cy="830997"/>
          </a:xfrm>
          <a:prstGeom prst="rect">
            <a:avLst/>
          </a:prstGeom>
          <a:noFill/>
        </p:spPr>
        <p:txBody>
          <a:bodyPr wrap="none" rtlCol="0">
            <a:spAutoFit/>
          </a:bodyPr>
          <a:lstStyle/>
          <a:p>
            <a:pPr>
              <a:buFont typeface="Symbol"/>
              <a:buChar char="·"/>
            </a:pPr>
            <a:r>
              <a:rPr lang="fr-FR" sz="2400" dirty="0" smtClean="0">
                <a:latin typeface="Comic Sans MS" pitchFamily="66" charset="0"/>
                <a:sym typeface="Symbol"/>
              </a:rPr>
              <a:t> Brisure Spontanée de Symétrie créant un nouveau champ:</a:t>
            </a:r>
          </a:p>
          <a:p>
            <a:r>
              <a:rPr lang="fr-FR" sz="2400" dirty="0" smtClean="0">
                <a:latin typeface="Comic Sans MS" pitchFamily="66" charset="0"/>
                <a:sym typeface="Symbol"/>
              </a:rPr>
              <a:t>                         un champ scalaire non nul à l’état fondamental</a:t>
            </a:r>
            <a:r>
              <a:rPr lang="fr-FR" sz="2000" dirty="0" smtClean="0">
                <a:latin typeface="Comic Sans MS" pitchFamily="66" charset="0"/>
                <a:sym typeface="Symbol"/>
              </a:rPr>
              <a:t>.</a:t>
            </a:r>
            <a:endParaRPr lang="fr-FR" sz="2000" dirty="0">
              <a:latin typeface="Comic Sans MS" pitchFamily="66" charset="0"/>
            </a:endParaRPr>
          </a:p>
        </p:txBody>
      </p:sp>
      <p:sp>
        <p:nvSpPr>
          <p:cNvPr id="8" name="Rectangle 7"/>
          <p:cNvSpPr/>
          <p:nvPr/>
        </p:nvSpPr>
        <p:spPr>
          <a:xfrm>
            <a:off x="251520" y="5222810"/>
            <a:ext cx="3744416" cy="1446550"/>
          </a:xfrm>
          <a:prstGeom prst="rect">
            <a:avLst/>
          </a:prstGeom>
        </p:spPr>
        <p:txBody>
          <a:bodyPr wrap="square">
            <a:spAutoFit/>
          </a:bodyPr>
          <a:lstStyle/>
          <a:p>
            <a:pPr algn="ctr"/>
            <a:r>
              <a:rPr lang="fr-FR" sz="2200" dirty="0" smtClean="0">
                <a:latin typeface="Comic Sans MS" pitchFamily="66" charset="0"/>
              </a:rPr>
              <a:t>Particules</a:t>
            </a:r>
          </a:p>
          <a:p>
            <a:pPr algn="ctr"/>
            <a:r>
              <a:rPr lang="fr-FR" sz="2200" dirty="0" smtClean="0">
                <a:latin typeface="Comic Sans MS" pitchFamily="66" charset="0"/>
              </a:rPr>
              <a:t>dans un champ nul</a:t>
            </a:r>
          </a:p>
          <a:p>
            <a:pPr algn="ctr">
              <a:buFont typeface="Symbol"/>
              <a:buChar char="®"/>
            </a:pPr>
            <a:r>
              <a:rPr lang="fr-FR" sz="2200" dirty="0" smtClean="0">
                <a:latin typeface="Comic Sans MS" pitchFamily="66" charset="0"/>
                <a:sym typeface="Symbol"/>
              </a:rPr>
              <a:t> elles n’interagissent pas:</a:t>
            </a:r>
          </a:p>
          <a:p>
            <a:pPr algn="ctr"/>
            <a:r>
              <a:rPr lang="fr-FR" sz="2200" dirty="0" smtClean="0">
                <a:latin typeface="Comic Sans MS" pitchFamily="66" charset="0"/>
                <a:sym typeface="Symbol"/>
              </a:rPr>
              <a:t>elles restent sans masse.</a:t>
            </a:r>
            <a:endParaRPr lang="fr-FR" sz="2200" dirty="0">
              <a:latin typeface="Comic Sans MS" pitchFamily="66" charset="0"/>
            </a:endParaRPr>
          </a:p>
        </p:txBody>
      </p:sp>
      <p:sp>
        <p:nvSpPr>
          <p:cNvPr id="9" name="Rectangle 8"/>
          <p:cNvSpPr/>
          <p:nvPr/>
        </p:nvSpPr>
        <p:spPr>
          <a:xfrm>
            <a:off x="4067944" y="5222810"/>
            <a:ext cx="5184576" cy="1446550"/>
          </a:xfrm>
          <a:prstGeom prst="rect">
            <a:avLst/>
          </a:prstGeom>
        </p:spPr>
        <p:txBody>
          <a:bodyPr wrap="square">
            <a:spAutoFit/>
          </a:bodyPr>
          <a:lstStyle/>
          <a:p>
            <a:pPr algn="ctr"/>
            <a:r>
              <a:rPr lang="fr-FR" sz="2200" dirty="0" smtClean="0">
                <a:latin typeface="Comic Sans MS" pitchFamily="66" charset="0"/>
              </a:rPr>
              <a:t>Particules</a:t>
            </a:r>
          </a:p>
          <a:p>
            <a:pPr algn="ctr"/>
            <a:r>
              <a:rPr lang="fr-FR" sz="2200" dirty="0" smtClean="0">
                <a:latin typeface="Comic Sans MS" pitchFamily="66" charset="0"/>
              </a:rPr>
              <a:t>dans un champ non nul</a:t>
            </a:r>
          </a:p>
          <a:p>
            <a:pPr algn="ctr"/>
            <a:r>
              <a:rPr lang="fr-FR" sz="2200" dirty="0" smtClean="0">
                <a:latin typeface="Comic Sans MS" pitchFamily="66" charset="0"/>
              </a:rPr>
              <a:t> </a:t>
            </a:r>
            <a:r>
              <a:rPr lang="fr-FR" sz="2200" dirty="0" smtClean="0">
                <a:latin typeface="Comic Sans MS" pitchFamily="66" charset="0"/>
                <a:sym typeface="Symbol"/>
              </a:rPr>
              <a:t> elles interagissent:</a:t>
            </a:r>
          </a:p>
          <a:p>
            <a:pPr algn="ctr"/>
            <a:r>
              <a:rPr lang="fr-FR" sz="2200" dirty="0" smtClean="0">
                <a:latin typeface="Comic Sans MS" pitchFamily="66" charset="0"/>
                <a:sym typeface="Symbol"/>
              </a:rPr>
              <a:t>elles acquièrent une masse apparente.</a:t>
            </a:r>
            <a:endParaRPr lang="fr-FR" sz="2200" dirty="0">
              <a:latin typeface="Comic Sans MS" pitchFamily="66" charset="0"/>
            </a:endParaRPr>
          </a:p>
        </p:txBody>
      </p:sp>
      <p:sp>
        <p:nvSpPr>
          <p:cNvPr id="14" name="Rectangle 13"/>
          <p:cNvSpPr/>
          <p:nvPr/>
        </p:nvSpPr>
        <p:spPr>
          <a:xfrm>
            <a:off x="1115616"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Comic Sans MS" pitchFamily="66" charset="0"/>
            </a:endParaRPr>
          </a:p>
        </p:txBody>
      </p:sp>
      <p:sp>
        <p:nvSpPr>
          <p:cNvPr id="15" name="Rectangle 14"/>
          <p:cNvSpPr/>
          <p:nvPr/>
        </p:nvSpPr>
        <p:spPr>
          <a:xfrm>
            <a:off x="5580112"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950511"/>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950511"/>
            <a:ext cx="1809311" cy="2209527"/>
          </a:xfrm>
          <a:prstGeom prst="rect">
            <a:avLst/>
          </a:prstGeom>
          <a:noFill/>
        </p:spPr>
      </p:pic>
      <p:sp>
        <p:nvSpPr>
          <p:cNvPr id="18" name="ZoneTexte 17"/>
          <p:cNvSpPr txBox="1"/>
          <p:nvPr/>
        </p:nvSpPr>
        <p:spPr>
          <a:xfrm>
            <a:off x="690118" y="3968476"/>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883284" y="3894727"/>
            <a:ext cx="3449983"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20" name="Flèche droite 19"/>
          <p:cNvSpPr/>
          <p:nvPr/>
        </p:nvSpPr>
        <p:spPr>
          <a:xfrm>
            <a:off x="3851920" y="2742599"/>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1" name="ZoneTexte 20"/>
          <p:cNvSpPr txBox="1"/>
          <p:nvPr/>
        </p:nvSpPr>
        <p:spPr>
          <a:xfrm>
            <a:off x="1763688" y="1804754"/>
            <a:ext cx="351378" cy="400110"/>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388930"/>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804754"/>
            <a:ext cx="351378" cy="400110"/>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316922"/>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6084168" y="44624"/>
            <a:ext cx="3076483" cy="769441"/>
          </a:xfrm>
          <a:prstGeom prst="rect">
            <a:avLst/>
          </a:prstGeom>
          <a:noFill/>
        </p:spPr>
        <p:txBody>
          <a:bodyPr wrap="none" rtlCol="0">
            <a:spAutoFit/>
          </a:bodyPr>
          <a:lstStyle/>
          <a:p>
            <a:pPr algn="ctr"/>
            <a:r>
              <a:rPr lang="fr-FR" sz="2200" i="1" dirty="0" smtClean="0">
                <a:latin typeface="Comic Sans MS" pitchFamily="66" charset="0"/>
              </a:rPr>
              <a:t>Etat fondamental: </a:t>
            </a:r>
          </a:p>
          <a:p>
            <a:pPr algn="ctr"/>
            <a:r>
              <a:rPr lang="fr-FR" sz="2200" i="1" dirty="0" smtClean="0">
                <a:latin typeface="Comic Sans MS" pitchFamily="66" charset="0"/>
              </a:rPr>
              <a:t>le plus bas potentiel V</a:t>
            </a:r>
            <a:endParaRPr lang="fr-FR" sz="2200" i="1" dirty="0">
              <a:latin typeface="Comic Sans MS" pitchFamily="66" charset="0"/>
            </a:endParaRPr>
          </a:p>
        </p:txBody>
      </p:sp>
      <p:sp>
        <p:nvSpPr>
          <p:cNvPr id="26" name="Multiplier 25"/>
          <p:cNvSpPr/>
          <p:nvPr/>
        </p:nvSpPr>
        <p:spPr>
          <a:xfrm>
            <a:off x="6948264" y="3604954"/>
            <a:ext cx="216024" cy="26632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endParaRPr>
          </a:p>
        </p:txBody>
      </p:sp>
      <p:sp>
        <p:nvSpPr>
          <p:cNvPr id="27" name="Multiplier 26"/>
          <p:cNvSpPr/>
          <p:nvPr/>
        </p:nvSpPr>
        <p:spPr>
          <a:xfrm>
            <a:off x="6156176" y="3604954"/>
            <a:ext cx="216024" cy="26632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heckerboard(across)">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par>
                                <p:cTn id="32" presetID="5"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heckerboard(across)">
                                      <p:cBhvr>
                                        <p:cTn id="43" dur="500"/>
                                        <p:tgtEl>
                                          <p:spTgt spid="2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heckerboard(across)">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heckerboard(across)">
                                      <p:cBhvr>
                                        <p:cTn id="51" dur="500"/>
                                        <p:tgtEl>
                                          <p:spTgt spid="9"/>
                                        </p:tgtEl>
                                      </p:cBhvr>
                                    </p:animEffect>
                                  </p:childTnLst>
                                </p:cTn>
                              </p:par>
                            </p:childTnLst>
                          </p:cTn>
                        </p:par>
                        <p:par>
                          <p:cTn id="52" fill="hold">
                            <p:stCondLst>
                              <p:cond delay="500"/>
                            </p:stCondLst>
                            <p:childTnLst>
                              <p:par>
                                <p:cTn id="53" presetID="2" presetClass="entr" presetSubtype="1"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4" grpId="0" animBg="1"/>
      <p:bldP spid="15" grpId="0" animBg="1"/>
      <p:bldP spid="18" grpId="0" animBg="1"/>
      <p:bldP spid="19" grpId="0" animBg="1"/>
      <p:bldP spid="20" grpId="0" animBg="1"/>
      <p:bldP spid="21" grpId="0"/>
      <p:bldP spid="23" grpId="0"/>
      <p:bldP spid="24" grpId="0"/>
      <p:bldP spid="26" grpId="0" animBg="1"/>
      <p:bldP spid="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F44072CF-7C2B-4649-8ABF-C5A89D5935BB}" type="slidenum">
              <a:rPr lang="en-US" smtClean="0"/>
              <a:pPr>
                <a:defRPr/>
              </a:pPr>
              <a:t>67</a:t>
            </a:fld>
            <a:endParaRPr lang="en-US" dirty="0"/>
          </a:p>
        </p:txBody>
      </p:sp>
      <p:sp>
        <p:nvSpPr>
          <p:cNvPr id="6" name="ZoneTexte 5"/>
          <p:cNvSpPr txBox="1"/>
          <p:nvPr/>
        </p:nvSpPr>
        <p:spPr>
          <a:xfrm>
            <a:off x="2768600" y="-27384"/>
            <a:ext cx="2958061" cy="584776"/>
          </a:xfrm>
          <a:prstGeom prst="rect">
            <a:avLst/>
          </a:prstGeom>
          <a:noFill/>
        </p:spPr>
        <p:txBody>
          <a:bodyPr wrap="none" rtlCol="0">
            <a:spAutoFit/>
          </a:bodyPr>
          <a:lstStyle/>
          <a:p>
            <a:r>
              <a:rPr lang="fr-FR" sz="3200" b="1" dirty="0" smtClean="0"/>
              <a:t>Des Principes</a:t>
            </a:r>
            <a:endParaRPr lang="fr-FR" sz="3200" b="1" dirty="0"/>
          </a:p>
        </p:txBody>
      </p:sp>
      <p:sp>
        <p:nvSpPr>
          <p:cNvPr id="7" name="ZoneTexte 6"/>
          <p:cNvSpPr txBox="1"/>
          <p:nvPr/>
        </p:nvSpPr>
        <p:spPr>
          <a:xfrm>
            <a:off x="2411760" y="548680"/>
            <a:ext cx="3790671" cy="400110"/>
          </a:xfrm>
          <a:prstGeom prst="rect">
            <a:avLst/>
          </a:prstGeom>
          <a:noFill/>
        </p:spPr>
        <p:txBody>
          <a:bodyPr wrap="none" rtlCol="0">
            <a:spAutoFit/>
          </a:bodyPr>
          <a:lstStyle/>
          <a:p>
            <a:r>
              <a:rPr lang="fr-FR" dirty="0" smtClean="0">
                <a:effectLst>
                  <a:reflection stA="25000" endPos="75000" dist="12700" dir="5400000" sy="-100000" algn="bl" rotWithShape="0"/>
                </a:effectLst>
              </a:rPr>
              <a:t>Symétrie </a:t>
            </a:r>
            <a:r>
              <a:rPr lang="fr-FR" dirty="0" smtClean="0">
                <a:effectLst>
                  <a:reflection stA="25000" endPos="75000" dist="12700" dir="5400000" sy="-100000" algn="bl" rotWithShape="0"/>
                </a:effectLst>
                <a:sym typeface="Symbol" charset="2"/>
              </a:rPr>
              <a:t> Loi de conservation</a:t>
            </a:r>
            <a:r>
              <a:rPr lang="fr-FR" dirty="0" smtClean="0">
                <a:effectLst>
                  <a:reflection stA="25000" endPos="75000" dist="12700" dir="5400000" sy="-100000" algn="bl" rotWithShape="0"/>
                </a:effectLst>
              </a:rPr>
              <a:t> </a:t>
            </a:r>
            <a:endParaRPr lang="fr-FR" dirty="0">
              <a:effectLst>
                <a:reflection stA="25000" endPos="75000" dist="12700" dir="5400000" sy="-100000" algn="bl" rotWithShape="0"/>
              </a:effectLst>
            </a:endParaRPr>
          </a:p>
        </p:txBody>
      </p:sp>
      <p:sp>
        <p:nvSpPr>
          <p:cNvPr id="8" name="ZoneTexte 7"/>
          <p:cNvSpPr txBox="1"/>
          <p:nvPr/>
        </p:nvSpPr>
        <p:spPr>
          <a:xfrm>
            <a:off x="560760" y="1523132"/>
            <a:ext cx="3888432" cy="3016210"/>
          </a:xfrm>
          <a:prstGeom prst="rect">
            <a:avLst/>
          </a:prstGeom>
          <a:noFill/>
        </p:spPr>
        <p:txBody>
          <a:bodyPr wrap="square" rtlCol="0">
            <a:spAutoFit/>
          </a:bodyPr>
          <a:lstStyle/>
          <a:p>
            <a:r>
              <a:rPr lang="fr-FR" sz="1600" dirty="0" smtClean="0">
                <a:solidFill>
                  <a:srgbClr val="FF0000"/>
                </a:solidFill>
              </a:rPr>
              <a:t>Globales Continues</a:t>
            </a:r>
          </a:p>
          <a:p>
            <a:pPr marL="342900" indent="-342900">
              <a:buFont typeface="Arial"/>
              <a:buChar char="•"/>
            </a:pPr>
            <a:r>
              <a:rPr lang="fr-FR" dirty="0" smtClean="0"/>
              <a:t>Translation dans le temps</a:t>
            </a:r>
          </a:p>
          <a:p>
            <a:pPr marL="342900" indent="-342900">
              <a:buFont typeface="Arial"/>
              <a:buChar char="•"/>
            </a:pPr>
            <a:r>
              <a:rPr lang="fr-FR" dirty="0" smtClean="0"/>
              <a:t>Translation dans l’espace</a:t>
            </a:r>
          </a:p>
          <a:p>
            <a:pPr marL="342900" indent="-342900">
              <a:buFont typeface="Arial"/>
              <a:buChar char="•"/>
            </a:pPr>
            <a:r>
              <a:rPr lang="fr-FR" dirty="0" smtClean="0"/>
              <a:t>Rotation</a:t>
            </a:r>
          </a:p>
          <a:p>
            <a:r>
              <a:rPr lang="fr-FR" sz="1600" dirty="0" smtClean="0">
                <a:solidFill>
                  <a:srgbClr val="FF0000"/>
                </a:solidFill>
              </a:rPr>
              <a:t>Globale Discrète</a:t>
            </a:r>
          </a:p>
          <a:p>
            <a:pPr marL="342900" indent="-342900">
              <a:buFont typeface="Arial"/>
              <a:buChar char="•"/>
            </a:pPr>
            <a:r>
              <a:rPr lang="fr-FR" dirty="0" smtClean="0"/>
              <a:t>Invariance sous CP</a:t>
            </a:r>
            <a:endParaRPr lang="fr-FR" sz="1400" dirty="0" smtClean="0"/>
          </a:p>
          <a:p>
            <a:r>
              <a:rPr lang="fr-FR" sz="1400" dirty="0"/>
              <a:t> </a:t>
            </a:r>
            <a:r>
              <a:rPr lang="fr-FR" sz="1400" dirty="0" smtClean="0"/>
              <a:t>      (violation CP)</a:t>
            </a:r>
          </a:p>
          <a:p>
            <a:endParaRPr lang="fr-FR" sz="1600" dirty="0" smtClean="0"/>
          </a:p>
          <a:p>
            <a:pPr marL="342900" indent="-342900">
              <a:buFont typeface="Arial"/>
              <a:buChar char="•"/>
            </a:pPr>
            <a:r>
              <a:rPr lang="fr-FR" dirty="0" smtClean="0"/>
              <a:t>Invariance de Jauge</a:t>
            </a:r>
            <a:endParaRPr lang="fr-FR" sz="1400" dirty="0" smtClean="0"/>
          </a:p>
          <a:p>
            <a:r>
              <a:rPr lang="fr-FR" sz="1400" dirty="0" smtClean="0"/>
              <a:t>       (Invariance de </a:t>
            </a:r>
            <a:r>
              <a:rPr lang="fr-FR" sz="1400" b="1" dirty="0" smtClean="0"/>
              <a:t>E</a:t>
            </a:r>
            <a:r>
              <a:rPr lang="fr-FR" sz="1400" dirty="0" smtClean="0"/>
              <a:t> et </a:t>
            </a:r>
            <a:r>
              <a:rPr lang="fr-FR" sz="1400" b="1" dirty="0" smtClean="0"/>
              <a:t>B</a:t>
            </a:r>
            <a:r>
              <a:rPr lang="fr-FR" sz="1400" dirty="0" smtClean="0"/>
              <a:t> sous transformation </a:t>
            </a:r>
          </a:p>
          <a:p>
            <a:r>
              <a:rPr lang="fr-FR" sz="1400" dirty="0" smtClean="0"/>
              <a:t>        des potentiels V et </a:t>
            </a:r>
            <a:r>
              <a:rPr lang="fr-FR" sz="1400" b="1" dirty="0" smtClean="0"/>
              <a:t>A)</a:t>
            </a:r>
            <a:r>
              <a:rPr lang="fr-FR" sz="1400" dirty="0" smtClean="0"/>
              <a:t> </a:t>
            </a:r>
            <a:endParaRPr lang="fr-FR" sz="1400" dirty="0"/>
          </a:p>
        </p:txBody>
      </p:sp>
      <p:sp>
        <p:nvSpPr>
          <p:cNvPr id="9" name="ZoneTexte 8"/>
          <p:cNvSpPr txBox="1"/>
          <p:nvPr/>
        </p:nvSpPr>
        <p:spPr>
          <a:xfrm>
            <a:off x="550168" y="1129184"/>
            <a:ext cx="1508271" cy="400110"/>
          </a:xfrm>
          <a:prstGeom prst="rect">
            <a:avLst/>
          </a:prstGeom>
          <a:noFill/>
        </p:spPr>
        <p:txBody>
          <a:bodyPr wrap="none" rtlCol="0">
            <a:spAutoFit/>
          </a:bodyPr>
          <a:lstStyle/>
          <a:p>
            <a:r>
              <a:rPr lang="fr-FR" dirty="0" smtClean="0"/>
              <a:t>SYMÉTRIES</a:t>
            </a:r>
            <a:endParaRPr lang="fr-FR" dirty="0"/>
          </a:p>
        </p:txBody>
      </p:sp>
      <p:sp>
        <p:nvSpPr>
          <p:cNvPr id="10" name="ZoneTexte 9"/>
          <p:cNvSpPr txBox="1"/>
          <p:nvPr/>
        </p:nvSpPr>
        <p:spPr>
          <a:xfrm>
            <a:off x="4372868" y="1523008"/>
            <a:ext cx="4631432" cy="2616101"/>
          </a:xfrm>
          <a:prstGeom prst="rect">
            <a:avLst/>
          </a:prstGeom>
          <a:noFill/>
        </p:spPr>
        <p:txBody>
          <a:bodyPr wrap="square" rtlCol="0">
            <a:spAutoFit/>
          </a:bodyPr>
          <a:lstStyle/>
          <a:p>
            <a:endParaRPr lang="fr-FR" sz="1600" dirty="0" smtClean="0">
              <a:solidFill>
                <a:srgbClr val="FF0000"/>
              </a:solidFill>
            </a:endParaRPr>
          </a:p>
          <a:p>
            <a:r>
              <a:rPr lang="fr-FR" dirty="0" smtClean="0">
                <a:sym typeface="Symbol" charset="2"/>
              </a:rPr>
              <a:t> </a:t>
            </a:r>
            <a:r>
              <a:rPr lang="fr-FR" dirty="0" smtClean="0"/>
              <a:t>Conservation de l’énergie </a:t>
            </a:r>
          </a:p>
          <a:p>
            <a:r>
              <a:rPr lang="fr-FR" dirty="0" smtClean="0">
                <a:sym typeface="Symbol" charset="2"/>
              </a:rPr>
              <a:t> </a:t>
            </a:r>
            <a:r>
              <a:rPr lang="fr-FR" dirty="0" smtClean="0"/>
              <a:t>Conservation de l’impulsion</a:t>
            </a:r>
          </a:p>
          <a:p>
            <a:r>
              <a:rPr lang="fr-FR" dirty="0" smtClean="0">
                <a:sym typeface="Symbol" charset="2"/>
              </a:rPr>
              <a:t> </a:t>
            </a:r>
            <a:r>
              <a:rPr lang="fr-FR" dirty="0" smtClean="0"/>
              <a:t>Conservation du moment angulaire</a:t>
            </a:r>
          </a:p>
          <a:p>
            <a:r>
              <a:rPr lang="fr-FR" sz="1600" dirty="0" smtClean="0">
                <a:solidFill>
                  <a:srgbClr val="FF0000"/>
                </a:solidFill>
              </a:rPr>
              <a:t>Discrètes</a:t>
            </a:r>
          </a:p>
          <a:p>
            <a:r>
              <a:rPr lang="fr-FR" dirty="0" smtClean="0">
                <a:sym typeface="Symbol" charset="2"/>
              </a:rPr>
              <a:t> </a:t>
            </a:r>
            <a:r>
              <a:rPr lang="fr-FR" dirty="0" smtClean="0"/>
              <a:t>Conservation de la matière</a:t>
            </a:r>
            <a:endParaRPr lang="fr-FR" sz="1400" dirty="0" smtClean="0"/>
          </a:p>
          <a:p>
            <a:r>
              <a:rPr lang="fr-FR" sz="1400" dirty="0"/>
              <a:t> </a:t>
            </a:r>
            <a:r>
              <a:rPr lang="fr-FR" sz="1400" dirty="0" smtClean="0"/>
              <a:t>      (asymétrie matière-antimatière)</a:t>
            </a:r>
          </a:p>
          <a:p>
            <a:endParaRPr lang="fr-FR" sz="1400" dirty="0" smtClean="0"/>
          </a:p>
          <a:p>
            <a:r>
              <a:rPr lang="fr-FR" dirty="0" smtClean="0">
                <a:sym typeface="Symbol" charset="2"/>
              </a:rPr>
              <a:t> </a:t>
            </a:r>
            <a:r>
              <a:rPr lang="fr-FR" dirty="0" smtClean="0"/>
              <a:t>Conservation de la charge électrique</a:t>
            </a:r>
            <a:endParaRPr lang="fr-FR" sz="1400" dirty="0"/>
          </a:p>
        </p:txBody>
      </p:sp>
      <p:sp>
        <p:nvSpPr>
          <p:cNvPr id="11" name="ZoneTexte 10"/>
          <p:cNvSpPr txBox="1"/>
          <p:nvPr/>
        </p:nvSpPr>
        <p:spPr>
          <a:xfrm>
            <a:off x="4476576" y="1129060"/>
            <a:ext cx="2901631" cy="400110"/>
          </a:xfrm>
          <a:prstGeom prst="rect">
            <a:avLst/>
          </a:prstGeom>
          <a:noFill/>
        </p:spPr>
        <p:txBody>
          <a:bodyPr wrap="none" rtlCol="0">
            <a:spAutoFit/>
          </a:bodyPr>
          <a:lstStyle/>
          <a:p>
            <a:r>
              <a:rPr lang="fr-FR" dirty="0" smtClean="0"/>
              <a:t>LOI DE CONSERVATION</a:t>
            </a:r>
            <a:endParaRPr lang="fr-FR" dirty="0"/>
          </a:p>
        </p:txBody>
      </p:sp>
      <p:sp>
        <p:nvSpPr>
          <p:cNvPr id="14" name="ZoneTexte 13"/>
          <p:cNvSpPr txBox="1"/>
          <p:nvPr/>
        </p:nvSpPr>
        <p:spPr>
          <a:xfrm>
            <a:off x="548060" y="4623420"/>
            <a:ext cx="7346182" cy="646331"/>
          </a:xfrm>
          <a:prstGeom prst="rect">
            <a:avLst/>
          </a:prstGeom>
          <a:noFill/>
        </p:spPr>
        <p:txBody>
          <a:bodyPr wrap="none" rtlCol="0">
            <a:spAutoFit/>
          </a:bodyPr>
          <a:lstStyle/>
          <a:p>
            <a:r>
              <a:rPr lang="fr-FR" dirty="0" smtClean="0"/>
              <a:t>Généralisation en théorie quantique des champs</a:t>
            </a:r>
          </a:p>
          <a:p>
            <a:r>
              <a:rPr lang="fr-FR" sz="1600" dirty="0" smtClean="0"/>
              <a:t>A </a:t>
            </a:r>
            <a:r>
              <a:rPr lang="fr-FR" sz="1600" dirty="0"/>
              <a:t>chaque particule de matière ou d'interaction est associé </a:t>
            </a:r>
            <a:r>
              <a:rPr lang="fr-FR" sz="1600" dirty="0" smtClean="0"/>
              <a:t>un </a:t>
            </a:r>
            <a:r>
              <a:rPr lang="fr-FR" sz="1600" dirty="0"/>
              <a:t>champ </a:t>
            </a:r>
            <a:r>
              <a:rPr lang="fr-FR" sz="1600" dirty="0" smtClean="0"/>
              <a:t>quantique </a:t>
            </a:r>
          </a:p>
        </p:txBody>
      </p:sp>
      <p:sp>
        <p:nvSpPr>
          <p:cNvPr id="15" name="ZoneTexte 14"/>
          <p:cNvSpPr txBox="1"/>
          <p:nvPr/>
        </p:nvSpPr>
        <p:spPr>
          <a:xfrm>
            <a:off x="820192" y="5254600"/>
            <a:ext cx="7263827" cy="1015663"/>
          </a:xfrm>
          <a:prstGeom prst="rect">
            <a:avLst/>
          </a:prstGeom>
          <a:noFill/>
        </p:spPr>
        <p:txBody>
          <a:bodyPr wrap="none" rtlCol="0">
            <a:spAutoFit/>
          </a:bodyPr>
          <a:lstStyle/>
          <a:p>
            <a:r>
              <a:rPr lang="fr-FR" dirty="0"/>
              <a:t>I</a:t>
            </a:r>
            <a:r>
              <a:rPr lang="fr-FR" dirty="0" smtClean="0"/>
              <a:t>nvariance sous transformation </a:t>
            </a:r>
            <a:r>
              <a:rPr lang="fr-FR" dirty="0"/>
              <a:t>de jauge </a:t>
            </a:r>
            <a:r>
              <a:rPr lang="fr-FR" dirty="0" smtClean="0"/>
              <a:t>locale</a:t>
            </a:r>
            <a:r>
              <a:rPr lang="fr-FR" dirty="0" smtClean="0">
                <a:solidFill>
                  <a:srgbClr val="FF0000"/>
                </a:solidFill>
              </a:rPr>
              <a:t>*</a:t>
            </a:r>
            <a:r>
              <a:rPr lang="fr-FR" dirty="0" smtClean="0"/>
              <a:t> des champs </a:t>
            </a:r>
          </a:p>
          <a:p>
            <a:r>
              <a:rPr lang="fr-FR" dirty="0" smtClean="0">
                <a:sym typeface="Symbol" charset="2"/>
              </a:rPr>
              <a:t> </a:t>
            </a:r>
            <a:r>
              <a:rPr lang="fr-FR" dirty="0" smtClean="0"/>
              <a:t>existence </a:t>
            </a:r>
            <a:r>
              <a:rPr lang="fr-FR" dirty="0"/>
              <a:t>des interactions fondamentales ! </a:t>
            </a:r>
          </a:p>
          <a:p>
            <a:r>
              <a:rPr lang="fr-FR" dirty="0" smtClean="0"/>
              <a:t>                                 </a:t>
            </a:r>
            <a:r>
              <a:rPr lang="fr-FR" sz="1600" dirty="0" smtClean="0">
                <a:solidFill>
                  <a:srgbClr val="FF0000"/>
                </a:solidFill>
              </a:rPr>
              <a:t>*</a:t>
            </a:r>
            <a:r>
              <a:rPr lang="fr-FR" sz="1600" dirty="0" smtClean="0"/>
              <a:t>différente </a:t>
            </a:r>
            <a:r>
              <a:rPr lang="fr-FR" sz="1600" dirty="0"/>
              <a:t>en chaque point de </a:t>
            </a:r>
            <a:r>
              <a:rPr lang="fr-FR" sz="1600" dirty="0" smtClean="0"/>
              <a:t>l'espace</a:t>
            </a:r>
            <a:r>
              <a:rPr lang="fr-FR" sz="1600" dirty="0"/>
              <a:t>-</a:t>
            </a:r>
            <a:r>
              <a:rPr lang="fr-FR" sz="1600" dirty="0" smtClean="0"/>
              <a:t>temps</a:t>
            </a:r>
            <a:endParaRPr lang="fr-FR" sz="1600" dirty="0"/>
          </a:p>
        </p:txBody>
      </p:sp>
      <p:sp>
        <p:nvSpPr>
          <p:cNvPr id="12" name="Espace réservé du pied de page 2"/>
          <p:cNvSpPr>
            <a:spLocks noGrp="1"/>
          </p:cNvSpPr>
          <p:nvPr>
            <p:ph type="ftr" sz="quarter" idx="4294967295"/>
          </p:nvPr>
        </p:nvSpPr>
        <p:spPr>
          <a:xfrm>
            <a:off x="3016250" y="6502400"/>
            <a:ext cx="3067050" cy="254000"/>
          </a:xfrm>
          <a:prstGeom prst="rect">
            <a:avLst/>
          </a:prstGeom>
        </p:spPr>
        <p:txBody>
          <a:bodyPr/>
          <a:lstStyle/>
          <a:p>
            <a:r>
              <a:rPr lang="fr-FR" sz="1000" dirty="0" smtClean="0"/>
              <a:t>Y. Sirois – IN2P3/CNRS - LLR Ecole Polytechnique</a:t>
            </a:r>
            <a:endParaRPr lang="fr-FR" sz="1000" dirty="0"/>
          </a:p>
        </p:txBody>
      </p:sp>
    </p:spTree>
    <p:extLst>
      <p:ext uri="{BB962C8B-B14F-4D97-AF65-F5344CB8AC3E}">
        <p14:creationId xmlns:p14="http://schemas.microsoft.com/office/powerpoint/2010/main" xmlns="" val="39922499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8900" y="736699"/>
            <a:ext cx="7956352" cy="4223742"/>
          </a:xfrm>
          <a:prstGeom prst="rect">
            <a:avLst/>
          </a:prstGeom>
          <a:noFill/>
          <a:ln>
            <a:noFill/>
          </a:ln>
          <a:effectLst>
            <a:outerShdw blurRad="12700" dist="12699" dir="2220098" algn="ctr" rotWithShape="0">
              <a:schemeClr val="bg2">
                <a:alpha val="82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3555" name="Picture 3"/>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063" y="4911328"/>
            <a:ext cx="7965281" cy="1750219"/>
          </a:xfrm>
          <a:prstGeom prst="rect">
            <a:avLst/>
          </a:prstGeom>
          <a:noFill/>
          <a:ln>
            <a:noFill/>
          </a:ln>
          <a:effectLst>
            <a:outerShdw blurRad="12700" dist="12699" dir="2220098" algn="ctr" rotWithShape="0">
              <a:schemeClr val="bg2">
                <a:alpha val="82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3556" name="Rectangle 4"/>
          <p:cNvSpPr>
            <a:spLocks/>
          </p:cNvSpPr>
          <p:nvPr/>
        </p:nvSpPr>
        <p:spPr bwMode="auto">
          <a:xfrm rot="5400000">
            <a:off x="7099673" y="3461720"/>
            <a:ext cx="348813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spcBef>
                <a:spcPts val="1125"/>
              </a:spcBef>
            </a:pPr>
            <a:r>
              <a:rPr lang="en-US" sz="1700">
                <a:latin typeface="Myriad Web" charset="0"/>
                <a:ea typeface="ＭＳ Ｐゴシック" charset="0"/>
                <a:cs typeface="Myriad Web" charset="0"/>
                <a:sym typeface="Myriad Web" charset="0"/>
              </a:rPr>
              <a:t>Standard Model Lagrangian Density</a:t>
            </a:r>
          </a:p>
        </p:txBody>
      </p:sp>
      <p:sp>
        <p:nvSpPr>
          <p:cNvPr id="8" name="ZoneTexte 7"/>
          <p:cNvSpPr txBox="1"/>
          <p:nvPr/>
        </p:nvSpPr>
        <p:spPr>
          <a:xfrm>
            <a:off x="459656" y="15280"/>
            <a:ext cx="8455084" cy="523220"/>
          </a:xfrm>
          <a:prstGeom prst="rect">
            <a:avLst/>
          </a:prstGeom>
          <a:noFill/>
        </p:spPr>
        <p:txBody>
          <a:bodyPr wrap="none" rtlCol="0">
            <a:spAutoFit/>
          </a:bodyPr>
          <a:lstStyle/>
          <a:p>
            <a:r>
              <a:rPr lang="fr-FR" sz="2800" dirty="0" smtClean="0"/>
              <a:t>Le Modèle Standard : une simplicité toute relative …  </a:t>
            </a:r>
            <a:endParaRPr lang="fr-FR" sz="2800" dirty="0"/>
          </a:p>
        </p:txBody>
      </p:sp>
      <p:grpSp>
        <p:nvGrpSpPr>
          <p:cNvPr id="4" name="Grouper 3"/>
          <p:cNvGrpSpPr/>
          <p:nvPr/>
        </p:nvGrpSpPr>
        <p:grpSpPr>
          <a:xfrm>
            <a:off x="1219200" y="1143000"/>
            <a:ext cx="6540500" cy="4909033"/>
            <a:chOff x="1270000" y="1079500"/>
            <a:chExt cx="6540500" cy="4909033"/>
          </a:xfrm>
        </p:grpSpPr>
        <p:pic>
          <p:nvPicPr>
            <p:cNvPr id="2" name="Image 1" descr="a.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70000" y="1079500"/>
              <a:ext cx="6540500" cy="4909033"/>
            </a:xfrm>
            <a:prstGeom prst="rect">
              <a:avLst/>
            </a:prstGeom>
            <a:ln>
              <a:solidFill>
                <a:schemeClr val="tx1"/>
              </a:solidFill>
            </a:ln>
          </p:spPr>
        </p:pic>
        <p:sp>
          <p:nvSpPr>
            <p:cNvPr id="3" name="ZoneTexte 2"/>
            <p:cNvSpPr txBox="1"/>
            <p:nvPr/>
          </p:nvSpPr>
          <p:spPr>
            <a:xfrm>
              <a:off x="2515940" y="5436096"/>
              <a:ext cx="4067792" cy="400110"/>
            </a:xfrm>
            <a:prstGeom prst="rect">
              <a:avLst/>
            </a:prstGeom>
            <a:solidFill>
              <a:schemeClr val="bg1"/>
            </a:solidFill>
          </p:spPr>
          <p:txBody>
            <a:bodyPr wrap="none" rtlCol="0">
              <a:spAutoFit/>
            </a:bodyPr>
            <a:lstStyle/>
            <a:p>
              <a:r>
                <a:rPr lang="fr-FR" dirty="0" smtClean="0">
                  <a:latin typeface="Bradley Hand ITC TT-Bold"/>
                  <a:cs typeface="Bradley Hand ITC TT-Bold"/>
                </a:rPr>
                <a:t>Ah ! Si au moins c’était si simple !</a:t>
              </a:r>
              <a:endParaRPr lang="fr-FR" dirty="0">
                <a:latin typeface="Bradley Hand ITC TT-Bold"/>
                <a:cs typeface="Bradley Hand ITC TT-Bold"/>
              </a:endParaRPr>
            </a:p>
          </p:txBody>
        </p:sp>
      </p:grpSp>
    </p:spTree>
    <p:extLst>
      <p:ext uri="{BB962C8B-B14F-4D97-AF65-F5344CB8AC3E}">
        <p14:creationId xmlns:p14="http://schemas.microsoft.com/office/powerpoint/2010/main" xmlns="" val="41270510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a:xfrm>
            <a:off x="3028950" y="6438900"/>
            <a:ext cx="3199234" cy="344760"/>
          </a:xfrm>
          <a:prstGeom prst="rect">
            <a:avLst/>
          </a:prstGeom>
        </p:spPr>
        <p:txBody>
          <a:bodyPr/>
          <a:lstStyle/>
          <a:p>
            <a:r>
              <a:rPr lang="en-US" sz="1200" dirty="0" smtClean="0"/>
              <a:t>Y. Sirois – IN2P3/CNRS </a:t>
            </a:r>
            <a:r>
              <a:rPr lang="en-US" sz="1200" dirty="0" err="1" smtClean="0"/>
              <a:t>Ecole</a:t>
            </a:r>
            <a:r>
              <a:rPr lang="en-US" sz="1200" dirty="0" smtClean="0"/>
              <a:t> </a:t>
            </a:r>
            <a:r>
              <a:rPr lang="en-US" sz="1200" dirty="0" err="1" smtClean="0"/>
              <a:t>Polytechnique</a:t>
            </a:r>
            <a:endParaRPr lang="en-US" sz="1200" dirty="0"/>
          </a:p>
        </p:txBody>
      </p:sp>
      <p:sp>
        <p:nvSpPr>
          <p:cNvPr id="5" name="Espace réservé du numéro de diapositive 4"/>
          <p:cNvSpPr>
            <a:spLocks noGrp="1"/>
          </p:cNvSpPr>
          <p:nvPr>
            <p:ph type="sldNum" sz="quarter" idx="12"/>
          </p:nvPr>
        </p:nvSpPr>
        <p:spPr/>
        <p:txBody>
          <a:bodyPr/>
          <a:lstStyle/>
          <a:p>
            <a:pPr>
              <a:defRPr/>
            </a:pPr>
            <a:fld id="{F44072CF-7C2B-4649-8ABF-C5A89D5935BB}" type="slidenum">
              <a:rPr lang="en-US" smtClean="0"/>
              <a:pPr>
                <a:defRPr/>
              </a:pPr>
              <a:t>69</a:t>
            </a:fld>
            <a:endParaRPr lang="en-US"/>
          </a:p>
        </p:txBody>
      </p:sp>
      <p:sp>
        <p:nvSpPr>
          <p:cNvPr id="6" name="ZoneTexte 5"/>
          <p:cNvSpPr txBox="1"/>
          <p:nvPr/>
        </p:nvSpPr>
        <p:spPr>
          <a:xfrm>
            <a:off x="1092200" y="-99392"/>
            <a:ext cx="7454084" cy="584776"/>
          </a:xfrm>
          <a:prstGeom prst="rect">
            <a:avLst/>
          </a:prstGeom>
          <a:noFill/>
        </p:spPr>
        <p:txBody>
          <a:bodyPr wrap="none" rtlCol="0">
            <a:spAutoFit/>
          </a:bodyPr>
          <a:lstStyle/>
          <a:p>
            <a:r>
              <a:rPr lang="fr-FR" sz="3200" b="1" dirty="0" smtClean="0">
                <a:effectLst>
                  <a:reflection stA="50000" endPos="75000" dist="12700" dir="5400000" sy="-100000" algn="bl" rotWithShape="0"/>
                </a:effectLst>
              </a:rPr>
              <a:t>Brisure de la Symétrie Electrofaible</a:t>
            </a:r>
            <a:endParaRPr lang="fr-FR" sz="3200" b="1" dirty="0">
              <a:effectLst>
                <a:reflection stA="50000" endPos="75000" dist="12700" dir="5400000" sy="-100000" algn="bl" rotWithShape="0"/>
              </a:effectLst>
            </a:endParaRPr>
          </a:p>
        </p:txBody>
      </p:sp>
      <p:pic>
        <p:nvPicPr>
          <p:cNvPr id="9" name="Picture 5" descr="H.tiff                                                         000311C4Panther                        BF34ACE3:"/>
          <p:cNvPicPr>
            <a:picLocks noChangeAspect="1" noChangeArrowheads="1"/>
          </p:cNvPicPr>
          <p:nvPr/>
        </p:nvPicPr>
        <p:blipFill>
          <a:blip r:embed="rId3" cstate="print"/>
          <a:srcRect/>
          <a:stretch>
            <a:fillRect/>
          </a:stretch>
        </p:blipFill>
        <p:spPr bwMode="auto">
          <a:xfrm>
            <a:off x="4038600" y="1168402"/>
            <a:ext cx="4607959" cy="3428227"/>
          </a:xfrm>
          <a:prstGeom prst="rect">
            <a:avLst/>
          </a:prstGeom>
          <a:noFill/>
        </p:spPr>
      </p:pic>
      <p:sp>
        <p:nvSpPr>
          <p:cNvPr id="8" name="ZoneTexte 7"/>
          <p:cNvSpPr txBox="1"/>
          <p:nvPr/>
        </p:nvSpPr>
        <p:spPr>
          <a:xfrm>
            <a:off x="266700" y="908720"/>
            <a:ext cx="3297187" cy="707886"/>
          </a:xfrm>
          <a:prstGeom prst="rect">
            <a:avLst/>
          </a:prstGeom>
          <a:noFill/>
        </p:spPr>
        <p:txBody>
          <a:bodyPr wrap="square" rtlCol="0">
            <a:spAutoFit/>
          </a:bodyPr>
          <a:lstStyle/>
          <a:p>
            <a:r>
              <a:rPr lang="fr-FR" dirty="0" smtClean="0"/>
              <a:t>Il existe un champ scalaire</a:t>
            </a:r>
          </a:p>
          <a:p>
            <a:r>
              <a:rPr lang="fr-FR" dirty="0" smtClean="0"/>
              <a:t>présent dans tout l’univers</a:t>
            </a:r>
          </a:p>
        </p:txBody>
      </p:sp>
      <p:sp>
        <p:nvSpPr>
          <p:cNvPr id="11" name="ZoneTexte 10"/>
          <p:cNvSpPr txBox="1"/>
          <p:nvPr/>
        </p:nvSpPr>
        <p:spPr>
          <a:xfrm>
            <a:off x="285428" y="4161780"/>
            <a:ext cx="2794000" cy="707886"/>
          </a:xfrm>
          <a:prstGeom prst="rect">
            <a:avLst/>
          </a:prstGeom>
          <a:noFill/>
        </p:spPr>
        <p:txBody>
          <a:bodyPr wrap="square" rtlCol="0">
            <a:spAutoFit/>
          </a:bodyPr>
          <a:lstStyle/>
          <a:p>
            <a:r>
              <a:rPr lang="fr-FR" dirty="0" smtClean="0"/>
              <a:t>Les bosons Z0 et W± acquièrent une masse</a:t>
            </a:r>
          </a:p>
        </p:txBody>
      </p:sp>
      <p:sp>
        <p:nvSpPr>
          <p:cNvPr id="12" name="ZoneTexte 11"/>
          <p:cNvSpPr txBox="1"/>
          <p:nvPr/>
        </p:nvSpPr>
        <p:spPr>
          <a:xfrm>
            <a:off x="260028" y="4958184"/>
            <a:ext cx="3888432" cy="1323439"/>
          </a:xfrm>
          <a:prstGeom prst="rect">
            <a:avLst/>
          </a:prstGeom>
          <a:noFill/>
        </p:spPr>
        <p:txBody>
          <a:bodyPr wrap="square" rtlCol="0">
            <a:spAutoFit/>
          </a:bodyPr>
          <a:lstStyle/>
          <a:p>
            <a:r>
              <a:rPr lang="fr-FR" dirty="0" smtClean="0"/>
              <a:t>Les fermions élémentaires interagissent avec le boson </a:t>
            </a:r>
          </a:p>
          <a:p>
            <a:r>
              <a:rPr lang="fr-FR" dirty="0" smtClean="0"/>
              <a:t>de </a:t>
            </a:r>
            <a:r>
              <a:rPr lang="fr-FR" dirty="0" err="1" smtClean="0"/>
              <a:t>Higgs</a:t>
            </a:r>
            <a:r>
              <a:rPr lang="fr-FR" dirty="0" smtClean="0"/>
              <a:t> associé au champ</a:t>
            </a:r>
          </a:p>
          <a:p>
            <a:r>
              <a:rPr lang="fr-FR" dirty="0" smtClean="0"/>
              <a:t>et acquièrent une masse</a:t>
            </a:r>
          </a:p>
        </p:txBody>
      </p:sp>
      <p:sp>
        <p:nvSpPr>
          <p:cNvPr id="13" name="Espace réservé du pied de page 3"/>
          <p:cNvSpPr txBox="1">
            <a:spLocks/>
          </p:cNvSpPr>
          <p:nvPr/>
        </p:nvSpPr>
        <p:spPr bwMode="auto">
          <a:xfrm>
            <a:off x="8140700" y="6705600"/>
            <a:ext cx="838200" cy="182563"/>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smtClean="0">
                <a:ln>
                  <a:noFill/>
                </a:ln>
                <a:solidFill>
                  <a:schemeClr val="tx1"/>
                </a:solidFill>
                <a:effectLst/>
                <a:uLnTx/>
                <a:uFillTx/>
                <a:latin typeface="Arial" charset="0"/>
                <a:ea typeface="+mn-ea"/>
                <a:cs typeface="+mn-cs"/>
              </a:rPr>
              <a:t>Y. Sirois </a:t>
            </a:r>
            <a:r>
              <a:rPr kumimoji="1" lang="fr-FR" sz="800" b="0" i="0" u="none" strike="noStrike" kern="1200" cap="none" spc="0" normalizeH="0" baseline="0" noProof="0" dirty="0" smtClean="0">
                <a:ln>
                  <a:noFill/>
                </a:ln>
                <a:solidFill>
                  <a:schemeClr val="tx1"/>
                </a:solidFill>
                <a:effectLst/>
                <a:uLnTx/>
                <a:uFillTx/>
                <a:latin typeface="Arial" charset="0"/>
                <a:ea typeface="+mn-ea"/>
                <a:cs typeface="+mn-cs"/>
              </a:rPr>
              <a:t>–</a:t>
            </a:r>
            <a:r>
              <a:rPr kumimoji="1" lang="en-US" sz="800" b="0" i="0" u="none" strike="noStrike" kern="1200" cap="none" spc="0" normalizeH="0" baseline="0" noProof="0" dirty="0" smtClean="0">
                <a:ln>
                  <a:noFill/>
                </a:ln>
                <a:solidFill>
                  <a:schemeClr val="tx1"/>
                </a:solidFill>
                <a:effectLst/>
                <a:uLnTx/>
                <a:uFillTx/>
                <a:latin typeface="Arial" charset="0"/>
                <a:ea typeface="+mn-ea"/>
                <a:cs typeface="+mn-cs"/>
              </a:rPr>
              <a:t> RCE 2010</a:t>
            </a:r>
            <a:endParaRPr kumimoji="1" lang="en-US"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22" name="ZoneTexte 21"/>
          <p:cNvSpPr txBox="1"/>
          <p:nvPr/>
        </p:nvSpPr>
        <p:spPr>
          <a:xfrm>
            <a:off x="239688" y="2302024"/>
            <a:ext cx="3060178" cy="1323439"/>
          </a:xfrm>
          <a:prstGeom prst="rect">
            <a:avLst/>
          </a:prstGeom>
          <a:solidFill>
            <a:schemeClr val="bg1"/>
          </a:solidFill>
        </p:spPr>
        <p:txBody>
          <a:bodyPr wrap="none" rtlCol="0">
            <a:spAutoFit/>
          </a:bodyPr>
          <a:lstStyle/>
          <a:p>
            <a:r>
              <a:rPr lang="fr-FR" dirty="0" smtClean="0"/>
              <a:t>Ce champ de </a:t>
            </a:r>
            <a:r>
              <a:rPr lang="fr-FR" dirty="0" err="1" smtClean="0"/>
              <a:t>Higgs</a:t>
            </a:r>
            <a:endParaRPr lang="fr-FR" dirty="0" smtClean="0"/>
          </a:p>
          <a:p>
            <a:r>
              <a:rPr lang="fr-FR" dirty="0" smtClean="0"/>
              <a:t>est responsable de la </a:t>
            </a:r>
          </a:p>
          <a:p>
            <a:r>
              <a:rPr lang="fr-FR" b="1" dirty="0" smtClean="0"/>
              <a:t>brisure spontanée de </a:t>
            </a:r>
          </a:p>
          <a:p>
            <a:r>
              <a:rPr lang="fr-FR" b="1" dirty="0" smtClean="0"/>
              <a:t>la symétrie </a:t>
            </a:r>
            <a:r>
              <a:rPr lang="fr-FR" dirty="0" smtClean="0"/>
              <a:t>électrofaible </a:t>
            </a:r>
          </a:p>
        </p:txBody>
      </p:sp>
      <p:grpSp>
        <p:nvGrpSpPr>
          <p:cNvPr id="2" name="Grouper 1"/>
          <p:cNvGrpSpPr/>
          <p:nvPr/>
        </p:nvGrpSpPr>
        <p:grpSpPr>
          <a:xfrm>
            <a:off x="4529832" y="4694932"/>
            <a:ext cx="4413558" cy="1577646"/>
            <a:chOff x="4529832" y="4694932"/>
            <a:chExt cx="4413558" cy="1577646"/>
          </a:xfrm>
        </p:grpSpPr>
        <p:pic>
          <p:nvPicPr>
            <p:cNvPr id="15" name="Image 14" descr="a.tiff"/>
            <p:cNvPicPr>
              <a:picLocks noChangeAspect="1"/>
            </p:cNvPicPr>
            <p:nvPr/>
          </p:nvPicPr>
          <p:blipFill>
            <a:blip r:embed="rId4" cstate="print"/>
            <a:stretch>
              <a:fillRect/>
            </a:stretch>
          </p:blipFill>
          <p:spPr>
            <a:xfrm>
              <a:off x="4529832" y="4694932"/>
              <a:ext cx="3458468" cy="1577646"/>
            </a:xfrm>
            <a:prstGeom prst="rect">
              <a:avLst/>
            </a:prstGeom>
          </p:spPr>
        </p:pic>
        <p:sp>
          <p:nvSpPr>
            <p:cNvPr id="16" name="ZoneTexte 15"/>
            <p:cNvSpPr txBox="1"/>
            <p:nvPr/>
          </p:nvSpPr>
          <p:spPr>
            <a:xfrm>
              <a:off x="6841232" y="4755604"/>
              <a:ext cx="2102158" cy="830997"/>
            </a:xfrm>
            <a:prstGeom prst="rect">
              <a:avLst/>
            </a:prstGeom>
            <a:noFill/>
          </p:spPr>
          <p:txBody>
            <a:bodyPr wrap="none" rtlCol="0">
              <a:spAutoFit/>
            </a:bodyPr>
            <a:lstStyle/>
            <a:p>
              <a:r>
                <a:rPr lang="fr-FR" sz="1600" dirty="0"/>
                <a:t>(i.e. les composantes </a:t>
              </a:r>
              <a:endParaRPr lang="fr-FR" sz="1600" dirty="0" smtClean="0"/>
            </a:p>
            <a:p>
              <a:r>
                <a:rPr lang="fr-FR" sz="1600" dirty="0"/>
                <a:t> </a:t>
              </a:r>
              <a:r>
                <a:rPr lang="fr-FR" sz="1600" dirty="0" smtClean="0"/>
                <a:t>gauches et droites </a:t>
              </a:r>
            </a:p>
            <a:p>
              <a:r>
                <a:rPr lang="fr-FR" sz="1600" dirty="0"/>
                <a:t> </a:t>
              </a:r>
              <a:r>
                <a:rPr lang="fr-FR" sz="1600" dirty="0" smtClean="0"/>
                <a:t>se </a:t>
              </a:r>
              <a:r>
                <a:rPr lang="fr-FR" sz="1600" dirty="0"/>
                <a:t>mélangent !</a:t>
              </a:r>
              <a:r>
                <a:rPr lang="fr-FR" sz="1600" dirty="0" smtClean="0"/>
                <a:t>)</a:t>
              </a:r>
              <a:endParaRPr lang="fr-FR" sz="1600" dirty="0"/>
            </a:p>
          </p:txBody>
        </p:sp>
      </p:grpSp>
      <p:grpSp>
        <p:nvGrpSpPr>
          <p:cNvPr id="3" name="Grouper 16"/>
          <p:cNvGrpSpPr/>
          <p:nvPr/>
        </p:nvGrpSpPr>
        <p:grpSpPr>
          <a:xfrm>
            <a:off x="3708400" y="1092200"/>
            <a:ext cx="5036980" cy="3733800"/>
            <a:chOff x="3473450" y="1117600"/>
            <a:chExt cx="5652930" cy="4331816"/>
          </a:xfrm>
        </p:grpSpPr>
        <p:pic>
          <p:nvPicPr>
            <p:cNvPr id="18" name="Image 17" descr="Brisure_Spontanee_1.tiff"/>
            <p:cNvPicPr>
              <a:picLocks noChangeAspect="1"/>
            </p:cNvPicPr>
            <p:nvPr/>
          </p:nvPicPr>
          <p:blipFill>
            <a:blip r:embed="rId5" cstate="print"/>
            <a:stretch>
              <a:fillRect/>
            </a:stretch>
          </p:blipFill>
          <p:spPr>
            <a:xfrm>
              <a:off x="3473450" y="1117600"/>
              <a:ext cx="5652930" cy="4331816"/>
            </a:xfrm>
            <a:prstGeom prst="rect">
              <a:avLst/>
            </a:prstGeom>
          </p:spPr>
        </p:pic>
        <p:sp>
          <p:nvSpPr>
            <p:cNvPr id="19" name="Rectangle 18"/>
            <p:cNvSpPr/>
            <p:nvPr/>
          </p:nvSpPr>
          <p:spPr bwMode="auto">
            <a:xfrm>
              <a:off x="3707904" y="5085184"/>
              <a:ext cx="5296396" cy="2615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0" name="ZoneTexte 19"/>
            <p:cNvSpPr txBox="1"/>
            <p:nvPr/>
          </p:nvSpPr>
          <p:spPr>
            <a:xfrm>
              <a:off x="4072136" y="4962376"/>
              <a:ext cx="4410958" cy="400110"/>
            </a:xfrm>
            <a:prstGeom prst="rect">
              <a:avLst/>
            </a:prstGeom>
            <a:noFill/>
          </p:spPr>
          <p:txBody>
            <a:bodyPr wrap="none" rtlCol="0">
              <a:spAutoFit/>
            </a:bodyPr>
            <a:lstStyle/>
            <a:p>
              <a:r>
                <a:rPr lang="fr-FR" dirty="0" err="1" smtClean="0">
                  <a:solidFill>
                    <a:srgbClr val="FF0000"/>
                  </a:solidFill>
                </a:rPr>
                <a:t>e.g</a:t>
              </a:r>
              <a:r>
                <a:rPr lang="fr-FR" dirty="0" smtClean="0">
                  <a:solidFill>
                    <a:srgbClr val="FF0000"/>
                  </a:solidFill>
                </a:rPr>
                <a:t>. Brisure spontanée de la symétrie</a:t>
              </a:r>
              <a:endParaRPr lang="fr-FR" dirty="0">
                <a:solidFill>
                  <a:srgbClr val="FF0000"/>
                </a:solidFill>
              </a:endParaRPr>
            </a:p>
          </p:txBody>
        </p:sp>
      </p:grpSp>
    </p:spTree>
    <p:extLst>
      <p:ext uri="{BB962C8B-B14F-4D97-AF65-F5344CB8AC3E}">
        <p14:creationId xmlns:p14="http://schemas.microsoft.com/office/powerpoint/2010/main" xmlns="" val="169729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Interlude : Un </a:t>
            </a:r>
            <a:r>
              <a:rPr lang="en-US" dirty="0" err="1" smtClean="0"/>
              <a:t>besoin</a:t>
            </a:r>
            <a:r>
              <a:rPr lang="en-US" dirty="0" smtClean="0"/>
              <a:t> </a:t>
            </a:r>
            <a:r>
              <a:rPr lang="en-US" dirty="0" err="1" smtClean="0"/>
              <a:t>d’unification</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7</a:t>
            </a:fld>
            <a:endParaRPr lang="fr-FR"/>
          </a:p>
        </p:txBody>
      </p:sp>
      <p:sp>
        <p:nvSpPr>
          <p:cNvPr id="5" name="ZoneTexte 4"/>
          <p:cNvSpPr txBox="1"/>
          <p:nvPr/>
        </p:nvSpPr>
        <p:spPr>
          <a:xfrm>
            <a:off x="0" y="593393"/>
            <a:ext cx="9144000" cy="1323439"/>
          </a:xfrm>
          <a:prstGeom prst="rect">
            <a:avLst/>
          </a:prstGeom>
          <a:noFill/>
        </p:spPr>
        <p:txBody>
          <a:bodyPr wrap="square" rtlCol="0">
            <a:spAutoFit/>
          </a:bodyPr>
          <a:lstStyle/>
          <a:p>
            <a:pPr algn="ctr"/>
            <a:r>
              <a:rPr lang="fr-FR" dirty="0" smtClean="0">
                <a:latin typeface="Arial Narrow" pitchFamily="34" charset="0"/>
              </a:rPr>
              <a:t>Les scientifiques aiment unifier les phénomènes:</a:t>
            </a:r>
          </a:p>
          <a:p>
            <a:pPr algn="ctr"/>
            <a:r>
              <a:rPr lang="fr-FR" dirty="0" smtClean="0">
                <a:latin typeface="Arial Narrow" pitchFamily="34" charset="0"/>
              </a:rPr>
              <a:t>  </a:t>
            </a:r>
            <a:r>
              <a:rPr lang="fr-FR" dirty="0" smtClean="0">
                <a:latin typeface="Arial Narrow" pitchFamily="34" charset="0"/>
                <a:sym typeface="Symbol"/>
              </a:rPr>
              <a:t> Expliquer les points communs.</a:t>
            </a:r>
          </a:p>
          <a:p>
            <a:pPr algn="ctr"/>
            <a:r>
              <a:rPr lang="fr-FR" dirty="0" smtClean="0">
                <a:latin typeface="Arial Narrow" pitchFamily="34" charset="0"/>
                <a:sym typeface="Symbol"/>
              </a:rPr>
              <a:t>   Réduire le nombre d’hypothèses.</a:t>
            </a:r>
          </a:p>
          <a:p>
            <a:pPr algn="ctr"/>
            <a:r>
              <a:rPr lang="fr-FR" dirty="0" smtClean="0">
                <a:latin typeface="Arial Narrow" pitchFamily="34" charset="0"/>
                <a:sym typeface="Symbol"/>
              </a:rPr>
              <a:t>   Révéler des phénomènes cachés.</a:t>
            </a:r>
            <a:endParaRPr lang="fr-FR" dirty="0">
              <a:latin typeface="Arial Narrow" pitchFamily="34" charset="0"/>
            </a:endParaRPr>
          </a:p>
        </p:txBody>
      </p:sp>
      <p:pic>
        <p:nvPicPr>
          <p:cNvPr id="7" name="Picture 2" descr="j0288903"/>
          <p:cNvPicPr>
            <a:picLocks noChangeAspect="1" noChangeArrowheads="1" noCrop="1"/>
          </p:cNvPicPr>
          <p:nvPr/>
        </p:nvPicPr>
        <p:blipFill>
          <a:blip r:embed="rId2" cstate="print"/>
          <a:srcRect/>
          <a:stretch>
            <a:fillRect/>
          </a:stretch>
        </p:blipFill>
        <p:spPr bwMode="auto">
          <a:xfrm>
            <a:off x="755576" y="2503944"/>
            <a:ext cx="1655762" cy="2063750"/>
          </a:xfrm>
          <a:prstGeom prst="rect">
            <a:avLst/>
          </a:prstGeom>
          <a:noFill/>
          <a:ln w="9525">
            <a:noFill/>
            <a:miter lim="800000"/>
            <a:headEnd/>
            <a:tailEnd/>
          </a:ln>
        </p:spPr>
      </p:pic>
      <p:pic>
        <p:nvPicPr>
          <p:cNvPr id="8" name="Picture 3" descr="j0300563"/>
          <p:cNvPicPr>
            <a:picLocks noChangeAspect="1" noChangeArrowheads="1" noCrop="1"/>
          </p:cNvPicPr>
          <p:nvPr/>
        </p:nvPicPr>
        <p:blipFill>
          <a:blip r:embed="rId3" cstate="print"/>
          <a:srcRect/>
          <a:stretch>
            <a:fillRect/>
          </a:stretch>
        </p:blipFill>
        <p:spPr bwMode="auto">
          <a:xfrm>
            <a:off x="3419649" y="2430571"/>
            <a:ext cx="2376487" cy="2233613"/>
          </a:xfrm>
          <a:prstGeom prst="rect">
            <a:avLst/>
          </a:prstGeom>
          <a:noFill/>
          <a:ln w="9525">
            <a:noFill/>
            <a:miter lim="800000"/>
            <a:headEnd/>
            <a:tailEnd/>
          </a:ln>
        </p:spPr>
      </p:pic>
      <p:pic>
        <p:nvPicPr>
          <p:cNvPr id="9"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5759624" y="1844824"/>
            <a:ext cx="3240360" cy="3240360"/>
          </a:xfrm>
          <a:prstGeom prst="rect">
            <a:avLst/>
          </a:prstGeom>
          <a:noFill/>
        </p:spPr>
      </p:pic>
      <p:sp>
        <p:nvSpPr>
          <p:cNvPr id="10" name="ZoneTexte 9"/>
          <p:cNvSpPr txBox="1"/>
          <p:nvPr/>
        </p:nvSpPr>
        <p:spPr>
          <a:xfrm>
            <a:off x="755576" y="2071896"/>
            <a:ext cx="1656184" cy="400110"/>
          </a:xfrm>
          <a:prstGeom prst="rect">
            <a:avLst/>
          </a:prstGeom>
          <a:noFill/>
        </p:spPr>
        <p:txBody>
          <a:bodyPr wrap="square" rtlCol="0">
            <a:spAutoFit/>
          </a:bodyPr>
          <a:lstStyle/>
          <a:p>
            <a:pPr algn="ctr"/>
            <a:r>
              <a:rPr lang="en-US" b="1" dirty="0" err="1" smtClean="0">
                <a:latin typeface="Arial Narrow" pitchFamily="34" charset="0"/>
              </a:rPr>
              <a:t>Electricité</a:t>
            </a:r>
            <a:endParaRPr lang="en-US" b="1" dirty="0">
              <a:latin typeface="Arial Narrow" pitchFamily="34" charset="0"/>
            </a:endParaRPr>
          </a:p>
        </p:txBody>
      </p:sp>
      <p:sp>
        <p:nvSpPr>
          <p:cNvPr id="11" name="ZoneTexte 10"/>
          <p:cNvSpPr txBox="1"/>
          <p:nvPr/>
        </p:nvSpPr>
        <p:spPr>
          <a:xfrm>
            <a:off x="3563888" y="2071896"/>
            <a:ext cx="2016224" cy="400110"/>
          </a:xfrm>
          <a:prstGeom prst="rect">
            <a:avLst/>
          </a:prstGeom>
          <a:noFill/>
        </p:spPr>
        <p:txBody>
          <a:bodyPr wrap="square" rtlCol="0">
            <a:spAutoFit/>
          </a:bodyPr>
          <a:lstStyle/>
          <a:p>
            <a:pPr algn="ctr"/>
            <a:r>
              <a:rPr lang="en-US" b="1" dirty="0" err="1" smtClean="0">
                <a:latin typeface="Arial Narrow" pitchFamily="34" charset="0"/>
              </a:rPr>
              <a:t>Magnétisme</a:t>
            </a:r>
            <a:endParaRPr lang="en-US" b="1" dirty="0">
              <a:latin typeface="Arial Narrow" pitchFamily="34" charset="0"/>
            </a:endParaRPr>
          </a:p>
        </p:txBody>
      </p:sp>
      <p:sp>
        <p:nvSpPr>
          <p:cNvPr id="12" name="ZoneTexte 11"/>
          <p:cNvSpPr txBox="1"/>
          <p:nvPr/>
        </p:nvSpPr>
        <p:spPr>
          <a:xfrm>
            <a:off x="6444208" y="1999888"/>
            <a:ext cx="1656184" cy="400110"/>
          </a:xfrm>
          <a:prstGeom prst="rect">
            <a:avLst/>
          </a:prstGeom>
          <a:noFill/>
        </p:spPr>
        <p:txBody>
          <a:bodyPr wrap="square" rtlCol="0">
            <a:spAutoFit/>
          </a:bodyPr>
          <a:lstStyle/>
          <a:p>
            <a:pPr algn="ctr"/>
            <a:r>
              <a:rPr lang="en-US" b="1" dirty="0" err="1" smtClean="0">
                <a:latin typeface="Arial Narrow" pitchFamily="34" charset="0"/>
              </a:rPr>
              <a:t>Lumière</a:t>
            </a:r>
            <a:endParaRPr lang="en-US" b="1" dirty="0">
              <a:latin typeface="Arial Narrow" pitchFamily="34" charset="0"/>
            </a:endParaRPr>
          </a:p>
        </p:txBody>
      </p:sp>
      <p:sp>
        <p:nvSpPr>
          <p:cNvPr id="13" name="ZoneTexte 12"/>
          <p:cNvSpPr txBox="1"/>
          <p:nvPr/>
        </p:nvSpPr>
        <p:spPr>
          <a:xfrm>
            <a:off x="1187624" y="5373216"/>
            <a:ext cx="3672408" cy="707886"/>
          </a:xfrm>
          <a:prstGeom prst="rect">
            <a:avLst/>
          </a:prstGeom>
          <a:noFill/>
        </p:spPr>
        <p:txBody>
          <a:bodyPr wrap="square" rtlCol="0">
            <a:spAutoFit/>
          </a:bodyPr>
          <a:lstStyle/>
          <a:p>
            <a:pPr algn="ctr"/>
            <a:r>
              <a:rPr lang="en-US" b="1" dirty="0" smtClean="0">
                <a:solidFill>
                  <a:srgbClr val="FF0000"/>
                </a:solidFill>
                <a:latin typeface="Arial Narrow" pitchFamily="34" charset="0"/>
              </a:rPr>
              <a:t>3 </a:t>
            </a:r>
            <a:r>
              <a:rPr lang="en-US" b="1" dirty="0" err="1" smtClean="0">
                <a:solidFill>
                  <a:srgbClr val="FF0000"/>
                </a:solidFill>
                <a:latin typeface="Arial Narrow" pitchFamily="34" charset="0"/>
              </a:rPr>
              <a:t>facettes</a:t>
            </a:r>
            <a:r>
              <a:rPr lang="en-US" b="1" dirty="0" smtClean="0">
                <a:solidFill>
                  <a:srgbClr val="FF0000"/>
                </a:solidFill>
                <a:latin typeface="Arial Narrow" pitchFamily="34" charset="0"/>
              </a:rPr>
              <a:t> d’un </a:t>
            </a:r>
            <a:r>
              <a:rPr lang="en-US" b="1" dirty="0" err="1" smtClean="0">
                <a:solidFill>
                  <a:srgbClr val="FF0000"/>
                </a:solidFill>
                <a:latin typeface="Arial Narrow" pitchFamily="34" charset="0"/>
              </a:rPr>
              <a:t>même</a:t>
            </a:r>
            <a:r>
              <a:rPr lang="en-US" b="1" dirty="0" smtClean="0">
                <a:solidFill>
                  <a:srgbClr val="FF0000"/>
                </a:solidFill>
                <a:latin typeface="Arial Narrow" pitchFamily="34" charset="0"/>
              </a:rPr>
              <a:t> </a:t>
            </a:r>
            <a:r>
              <a:rPr lang="en-US" b="1" dirty="0" err="1" smtClean="0">
                <a:solidFill>
                  <a:srgbClr val="FF0000"/>
                </a:solidFill>
                <a:latin typeface="Arial Narrow" pitchFamily="34" charset="0"/>
              </a:rPr>
              <a:t>phénomène</a:t>
            </a:r>
            <a:r>
              <a:rPr lang="en-US" b="1" dirty="0" smtClean="0">
                <a:solidFill>
                  <a:srgbClr val="FF0000"/>
                </a:solidFill>
                <a:latin typeface="Arial Narrow" pitchFamily="34" charset="0"/>
              </a:rPr>
              <a:t> ! </a:t>
            </a:r>
            <a:br>
              <a:rPr lang="en-US" b="1" dirty="0" smtClean="0">
                <a:solidFill>
                  <a:srgbClr val="FF0000"/>
                </a:solidFill>
                <a:latin typeface="Arial Narrow" pitchFamily="34" charset="0"/>
              </a:rPr>
            </a:br>
            <a:r>
              <a:rPr lang="en-US" dirty="0" smtClean="0">
                <a:latin typeface="Arial Narrow" pitchFamily="34" charset="0"/>
              </a:rPr>
              <a:t>“unification </a:t>
            </a:r>
            <a:r>
              <a:rPr lang="en-US" dirty="0" err="1" smtClean="0">
                <a:latin typeface="Arial Narrow" pitchFamily="34" charset="0"/>
              </a:rPr>
              <a:t>électromagnétique</a:t>
            </a:r>
            <a:r>
              <a:rPr lang="en-US" dirty="0" smtClean="0">
                <a:latin typeface="Arial Narrow" pitchFamily="34" charset="0"/>
              </a:rPr>
              <a:t>” </a:t>
            </a:r>
            <a:endParaRPr lang="en-US" dirty="0">
              <a:latin typeface="Arial Narrow" pitchFamily="34" charset="0"/>
            </a:endParaRPr>
          </a:p>
        </p:txBody>
      </p:sp>
      <p:pic>
        <p:nvPicPr>
          <p:cNvPr id="14" name="Image 13" descr="Maxwell.tiff"/>
          <p:cNvPicPr>
            <a:picLocks noChangeAspect="1"/>
          </p:cNvPicPr>
          <p:nvPr/>
        </p:nvPicPr>
        <p:blipFill>
          <a:blip r:embed="rId5" cstate="print"/>
          <a:stretch>
            <a:fillRect/>
          </a:stretch>
        </p:blipFill>
        <p:spPr>
          <a:xfrm>
            <a:off x="5415498" y="4581128"/>
            <a:ext cx="1748790" cy="2001393"/>
          </a:xfrm>
          <a:prstGeom prst="rect">
            <a:avLst/>
          </a:prstGeom>
        </p:spPr>
      </p:pic>
      <p:sp>
        <p:nvSpPr>
          <p:cNvPr id="15" name="ZoneTexte 14"/>
          <p:cNvSpPr txBox="1"/>
          <p:nvPr/>
        </p:nvSpPr>
        <p:spPr>
          <a:xfrm>
            <a:off x="7349480" y="4675202"/>
            <a:ext cx="1119217" cy="1107996"/>
          </a:xfrm>
          <a:prstGeom prst="rect">
            <a:avLst/>
          </a:prstGeom>
          <a:noFill/>
        </p:spPr>
        <p:txBody>
          <a:bodyPr wrap="none" rtlCol="0">
            <a:spAutoFit/>
          </a:bodyPr>
          <a:lstStyle/>
          <a:p>
            <a:r>
              <a:rPr lang="fr-FR" sz="1400" dirty="0" smtClean="0">
                <a:latin typeface="Arial Narrow" pitchFamily="34" charset="0"/>
              </a:rPr>
              <a:t>James </a:t>
            </a:r>
            <a:r>
              <a:rPr lang="fr-FR" sz="1400" dirty="0" err="1" smtClean="0">
                <a:latin typeface="Arial Narrow" pitchFamily="34" charset="0"/>
              </a:rPr>
              <a:t>Clerck</a:t>
            </a:r>
            <a:r>
              <a:rPr lang="fr-FR" sz="1400" dirty="0" smtClean="0">
                <a:latin typeface="Arial Narrow" pitchFamily="34" charset="0"/>
              </a:rPr>
              <a:t> </a:t>
            </a:r>
          </a:p>
          <a:p>
            <a:r>
              <a:rPr lang="fr-FR" sz="1600" b="1" dirty="0" smtClean="0">
                <a:latin typeface="Arial Narrow" pitchFamily="34" charset="0"/>
              </a:rPr>
              <a:t>Maxwell</a:t>
            </a:r>
          </a:p>
          <a:p>
            <a:r>
              <a:rPr lang="fr-FR" sz="1600" dirty="0" smtClean="0">
                <a:latin typeface="Arial Narrow" pitchFamily="34" charset="0"/>
              </a:rPr>
              <a:t>(1831-1879)</a:t>
            </a:r>
          </a:p>
          <a:p>
            <a:endParaRPr lang="en-GB" dirty="0">
              <a:latin typeface="Arial Narrow"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a:xfrm>
            <a:off x="3041650" y="6489701"/>
            <a:ext cx="3271242" cy="200744"/>
          </a:xfrm>
          <a:prstGeom prst="rect">
            <a:avLst/>
          </a:prstGeom>
        </p:spPr>
        <p:txBody>
          <a:bodyPr/>
          <a:lstStyle/>
          <a:p>
            <a:r>
              <a:rPr lang="en-US" sz="1200" dirty="0" smtClean="0"/>
              <a:t>Y. Sirois – IN2P3/CNRS </a:t>
            </a:r>
            <a:r>
              <a:rPr lang="en-US" sz="1200" dirty="0" err="1" smtClean="0"/>
              <a:t>Ecole</a:t>
            </a:r>
            <a:r>
              <a:rPr lang="en-US" sz="1200" dirty="0" smtClean="0"/>
              <a:t> </a:t>
            </a:r>
            <a:r>
              <a:rPr lang="en-US" sz="1200" dirty="0" err="1" smtClean="0"/>
              <a:t>Polytechnique</a:t>
            </a:r>
            <a:endParaRPr lang="en-US" sz="1200" dirty="0"/>
          </a:p>
        </p:txBody>
      </p:sp>
      <p:sp>
        <p:nvSpPr>
          <p:cNvPr id="5" name="Espace réservé du numéro de diapositive 4"/>
          <p:cNvSpPr>
            <a:spLocks noGrp="1"/>
          </p:cNvSpPr>
          <p:nvPr>
            <p:ph type="sldNum" sz="quarter" idx="12"/>
          </p:nvPr>
        </p:nvSpPr>
        <p:spPr/>
        <p:txBody>
          <a:bodyPr/>
          <a:lstStyle/>
          <a:p>
            <a:pPr>
              <a:defRPr/>
            </a:pPr>
            <a:fld id="{F44072CF-7C2B-4649-8ABF-C5A89D5935BB}" type="slidenum">
              <a:rPr lang="en-US" smtClean="0"/>
              <a:pPr>
                <a:defRPr/>
              </a:pPr>
              <a:t>70</a:t>
            </a:fld>
            <a:endParaRPr lang="en-US"/>
          </a:p>
        </p:txBody>
      </p:sp>
      <p:sp>
        <p:nvSpPr>
          <p:cNvPr id="6" name="ZoneTexte 5"/>
          <p:cNvSpPr txBox="1"/>
          <p:nvPr/>
        </p:nvSpPr>
        <p:spPr>
          <a:xfrm>
            <a:off x="1092200" y="-27384"/>
            <a:ext cx="7454084" cy="584776"/>
          </a:xfrm>
          <a:prstGeom prst="rect">
            <a:avLst/>
          </a:prstGeom>
          <a:noFill/>
        </p:spPr>
        <p:txBody>
          <a:bodyPr wrap="none" rtlCol="0">
            <a:spAutoFit/>
          </a:bodyPr>
          <a:lstStyle/>
          <a:p>
            <a:r>
              <a:rPr lang="fr-FR" sz="3200" b="1" dirty="0" smtClean="0">
                <a:effectLst>
                  <a:reflection stA="50000" endPos="75000" dist="12700" dir="5400000" sy="-100000" algn="bl" rotWithShape="0"/>
                </a:effectLst>
              </a:rPr>
              <a:t>Brisure de la Symétrie Electrofaible</a:t>
            </a:r>
            <a:endParaRPr lang="fr-FR" sz="3200" b="1" dirty="0">
              <a:effectLst>
                <a:reflection stA="50000" endPos="75000" dist="12700" dir="5400000" sy="-100000" algn="bl" rotWithShape="0"/>
              </a:effectLst>
            </a:endParaRPr>
          </a:p>
        </p:txBody>
      </p:sp>
      <p:pic>
        <p:nvPicPr>
          <p:cNvPr id="9" name="Picture 5" descr="H.tiff                                                         000311C4Panther                        BF34ACE3:"/>
          <p:cNvPicPr>
            <a:picLocks noChangeAspect="1" noChangeArrowheads="1"/>
          </p:cNvPicPr>
          <p:nvPr/>
        </p:nvPicPr>
        <p:blipFill>
          <a:blip r:embed="rId3" cstate="print"/>
          <a:srcRect/>
          <a:stretch>
            <a:fillRect/>
          </a:stretch>
        </p:blipFill>
        <p:spPr bwMode="auto">
          <a:xfrm>
            <a:off x="4038600" y="1168402"/>
            <a:ext cx="4607959" cy="3428227"/>
          </a:xfrm>
          <a:prstGeom prst="rect">
            <a:avLst/>
          </a:prstGeom>
          <a:noFill/>
        </p:spPr>
      </p:pic>
      <p:sp>
        <p:nvSpPr>
          <p:cNvPr id="8" name="ZoneTexte 7"/>
          <p:cNvSpPr txBox="1"/>
          <p:nvPr/>
        </p:nvSpPr>
        <p:spPr>
          <a:xfrm>
            <a:off x="266700" y="1168400"/>
            <a:ext cx="4305300" cy="1200328"/>
          </a:xfrm>
          <a:prstGeom prst="rect">
            <a:avLst/>
          </a:prstGeom>
          <a:noFill/>
        </p:spPr>
        <p:txBody>
          <a:bodyPr wrap="square" rtlCol="0">
            <a:spAutoFit/>
          </a:bodyPr>
          <a:lstStyle/>
          <a:p>
            <a:r>
              <a:rPr lang="fr-FR" sz="2400" dirty="0" smtClean="0"/>
              <a:t>Les symétries </a:t>
            </a:r>
          </a:p>
          <a:p>
            <a:r>
              <a:rPr lang="fr-FR" sz="2400" dirty="0" smtClean="0"/>
              <a:t>fondamentales de la </a:t>
            </a:r>
          </a:p>
          <a:p>
            <a:r>
              <a:rPr lang="fr-FR" sz="2400" dirty="0" smtClean="0"/>
              <a:t>théorie sont préservés !</a:t>
            </a:r>
            <a:endParaRPr lang="fr-FR" sz="2400" dirty="0"/>
          </a:p>
        </p:txBody>
      </p:sp>
      <p:sp>
        <p:nvSpPr>
          <p:cNvPr id="11" name="ZoneTexte 10"/>
          <p:cNvSpPr txBox="1"/>
          <p:nvPr/>
        </p:nvSpPr>
        <p:spPr>
          <a:xfrm>
            <a:off x="285428" y="4161780"/>
            <a:ext cx="2794000" cy="707886"/>
          </a:xfrm>
          <a:prstGeom prst="rect">
            <a:avLst/>
          </a:prstGeom>
          <a:noFill/>
        </p:spPr>
        <p:txBody>
          <a:bodyPr wrap="square" rtlCol="0">
            <a:spAutoFit/>
          </a:bodyPr>
          <a:lstStyle/>
          <a:p>
            <a:r>
              <a:rPr lang="fr-FR" dirty="0" smtClean="0"/>
              <a:t>Les bosons Z0 et W± acquièrent une masse</a:t>
            </a:r>
          </a:p>
        </p:txBody>
      </p:sp>
      <p:sp>
        <p:nvSpPr>
          <p:cNvPr id="12" name="ZoneTexte 11"/>
          <p:cNvSpPr txBox="1"/>
          <p:nvPr/>
        </p:nvSpPr>
        <p:spPr>
          <a:xfrm>
            <a:off x="260028" y="4958184"/>
            <a:ext cx="3888432" cy="1323439"/>
          </a:xfrm>
          <a:prstGeom prst="rect">
            <a:avLst/>
          </a:prstGeom>
          <a:noFill/>
        </p:spPr>
        <p:txBody>
          <a:bodyPr wrap="square" rtlCol="0">
            <a:spAutoFit/>
          </a:bodyPr>
          <a:lstStyle/>
          <a:p>
            <a:r>
              <a:rPr lang="fr-FR" dirty="0" smtClean="0"/>
              <a:t>Les fermions élémentaires interagissent avec le boson </a:t>
            </a:r>
          </a:p>
          <a:p>
            <a:r>
              <a:rPr lang="fr-FR" dirty="0" smtClean="0"/>
              <a:t>de </a:t>
            </a:r>
            <a:r>
              <a:rPr lang="fr-FR" dirty="0" err="1" smtClean="0"/>
              <a:t>Higgs</a:t>
            </a:r>
            <a:r>
              <a:rPr lang="fr-FR" dirty="0" smtClean="0"/>
              <a:t> associé au champ</a:t>
            </a:r>
          </a:p>
          <a:p>
            <a:r>
              <a:rPr lang="fr-FR" dirty="0" smtClean="0"/>
              <a:t>et acquièrent une masse</a:t>
            </a:r>
          </a:p>
        </p:txBody>
      </p:sp>
      <p:sp>
        <p:nvSpPr>
          <p:cNvPr id="13" name="Espace réservé du pied de page 3"/>
          <p:cNvSpPr txBox="1">
            <a:spLocks/>
          </p:cNvSpPr>
          <p:nvPr/>
        </p:nvSpPr>
        <p:spPr bwMode="auto">
          <a:xfrm>
            <a:off x="8140700" y="6705600"/>
            <a:ext cx="838200" cy="182563"/>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smtClean="0">
                <a:ln>
                  <a:noFill/>
                </a:ln>
                <a:solidFill>
                  <a:schemeClr val="tx1"/>
                </a:solidFill>
                <a:effectLst/>
                <a:uLnTx/>
                <a:uFillTx/>
                <a:latin typeface="Arial" charset="0"/>
                <a:ea typeface="+mn-ea"/>
                <a:cs typeface="+mn-cs"/>
              </a:rPr>
              <a:t>Y. Sirois </a:t>
            </a:r>
            <a:r>
              <a:rPr kumimoji="1" lang="fr-FR" sz="800" b="0" i="0" u="none" strike="noStrike" kern="1200" cap="none" spc="0" normalizeH="0" baseline="0" noProof="0" dirty="0" smtClean="0">
                <a:ln>
                  <a:noFill/>
                </a:ln>
                <a:solidFill>
                  <a:schemeClr val="tx1"/>
                </a:solidFill>
                <a:effectLst/>
                <a:uLnTx/>
                <a:uFillTx/>
                <a:latin typeface="Arial" charset="0"/>
                <a:ea typeface="+mn-ea"/>
                <a:cs typeface="+mn-cs"/>
              </a:rPr>
              <a:t>–</a:t>
            </a:r>
            <a:r>
              <a:rPr kumimoji="1" lang="en-US" sz="800" b="0" i="0" u="none" strike="noStrike" kern="1200" cap="none" spc="0" normalizeH="0" baseline="0" noProof="0" dirty="0" smtClean="0">
                <a:ln>
                  <a:noFill/>
                </a:ln>
                <a:solidFill>
                  <a:schemeClr val="tx1"/>
                </a:solidFill>
                <a:effectLst/>
                <a:uLnTx/>
                <a:uFillTx/>
                <a:latin typeface="Arial" charset="0"/>
                <a:ea typeface="+mn-ea"/>
                <a:cs typeface="+mn-cs"/>
              </a:rPr>
              <a:t> RCE 2010</a:t>
            </a:r>
            <a:endParaRPr kumimoji="1" lang="en-US" sz="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22" name="ZoneTexte 21"/>
          <p:cNvSpPr txBox="1"/>
          <p:nvPr/>
        </p:nvSpPr>
        <p:spPr>
          <a:xfrm>
            <a:off x="277789" y="2670324"/>
            <a:ext cx="3684611" cy="1323439"/>
          </a:xfrm>
          <a:prstGeom prst="rect">
            <a:avLst/>
          </a:prstGeom>
          <a:solidFill>
            <a:schemeClr val="bg1"/>
          </a:solidFill>
        </p:spPr>
        <p:txBody>
          <a:bodyPr wrap="square" rtlCol="0">
            <a:spAutoFit/>
          </a:bodyPr>
          <a:lstStyle/>
          <a:p>
            <a:r>
              <a:rPr lang="fr-FR" dirty="0" smtClean="0"/>
              <a:t>C’est la propagation dans le </a:t>
            </a:r>
          </a:p>
          <a:p>
            <a:r>
              <a:rPr lang="fr-FR" dirty="0" smtClean="0"/>
              <a:t>« vide » (rigidifié par le champ</a:t>
            </a:r>
          </a:p>
          <a:p>
            <a:r>
              <a:rPr lang="fr-FR" dirty="0" err="1" smtClean="0"/>
              <a:t>Higgs</a:t>
            </a:r>
            <a:r>
              <a:rPr lang="fr-FR" dirty="0" smtClean="0"/>
              <a:t>) qui brise spontanément </a:t>
            </a:r>
          </a:p>
          <a:p>
            <a:r>
              <a:rPr lang="fr-FR" dirty="0"/>
              <a:t>l</a:t>
            </a:r>
            <a:r>
              <a:rPr lang="fr-FR" dirty="0" smtClean="0"/>
              <a:t>a symétrie</a:t>
            </a:r>
          </a:p>
        </p:txBody>
      </p:sp>
      <p:grpSp>
        <p:nvGrpSpPr>
          <p:cNvPr id="2" name="Grouper 1"/>
          <p:cNvGrpSpPr/>
          <p:nvPr/>
        </p:nvGrpSpPr>
        <p:grpSpPr>
          <a:xfrm>
            <a:off x="4529832" y="4694932"/>
            <a:ext cx="4413558" cy="1577646"/>
            <a:chOff x="4529832" y="4694932"/>
            <a:chExt cx="4413558" cy="1577646"/>
          </a:xfrm>
        </p:grpSpPr>
        <p:pic>
          <p:nvPicPr>
            <p:cNvPr id="15" name="Image 14" descr="a.tiff"/>
            <p:cNvPicPr>
              <a:picLocks noChangeAspect="1"/>
            </p:cNvPicPr>
            <p:nvPr/>
          </p:nvPicPr>
          <p:blipFill>
            <a:blip r:embed="rId4" cstate="print"/>
            <a:stretch>
              <a:fillRect/>
            </a:stretch>
          </p:blipFill>
          <p:spPr>
            <a:xfrm>
              <a:off x="4529832" y="4694932"/>
              <a:ext cx="3458468" cy="1577646"/>
            </a:xfrm>
            <a:prstGeom prst="rect">
              <a:avLst/>
            </a:prstGeom>
          </p:spPr>
        </p:pic>
        <p:sp>
          <p:nvSpPr>
            <p:cNvPr id="16" name="ZoneTexte 15"/>
            <p:cNvSpPr txBox="1"/>
            <p:nvPr/>
          </p:nvSpPr>
          <p:spPr>
            <a:xfrm>
              <a:off x="6841232" y="4755604"/>
              <a:ext cx="2102158" cy="830997"/>
            </a:xfrm>
            <a:prstGeom prst="rect">
              <a:avLst/>
            </a:prstGeom>
            <a:noFill/>
          </p:spPr>
          <p:txBody>
            <a:bodyPr wrap="none" rtlCol="0">
              <a:spAutoFit/>
            </a:bodyPr>
            <a:lstStyle/>
            <a:p>
              <a:r>
                <a:rPr lang="fr-FR" sz="1600" dirty="0"/>
                <a:t>(i.e. les composantes </a:t>
              </a:r>
              <a:endParaRPr lang="fr-FR" sz="1600" dirty="0" smtClean="0"/>
            </a:p>
            <a:p>
              <a:r>
                <a:rPr lang="fr-FR" sz="1600" dirty="0"/>
                <a:t> </a:t>
              </a:r>
              <a:r>
                <a:rPr lang="fr-FR" sz="1600" dirty="0" smtClean="0"/>
                <a:t>gauches et droites </a:t>
              </a:r>
            </a:p>
            <a:p>
              <a:r>
                <a:rPr lang="fr-FR" sz="1600" dirty="0"/>
                <a:t> </a:t>
              </a:r>
              <a:r>
                <a:rPr lang="fr-FR" sz="1600" dirty="0" smtClean="0"/>
                <a:t>se </a:t>
              </a:r>
              <a:r>
                <a:rPr lang="fr-FR" sz="1600" dirty="0"/>
                <a:t>mélangent !</a:t>
              </a:r>
              <a:r>
                <a:rPr lang="fr-FR" sz="1600" dirty="0" smtClean="0"/>
                <a:t>)</a:t>
              </a:r>
              <a:endParaRPr lang="fr-FR" sz="1600" dirty="0"/>
            </a:p>
          </p:txBody>
        </p:sp>
      </p:grpSp>
      <p:grpSp>
        <p:nvGrpSpPr>
          <p:cNvPr id="3" name="Grouper 13"/>
          <p:cNvGrpSpPr/>
          <p:nvPr/>
        </p:nvGrpSpPr>
        <p:grpSpPr>
          <a:xfrm>
            <a:off x="3983236" y="1014636"/>
            <a:ext cx="4608512" cy="3600400"/>
            <a:chOff x="2517552" y="1816100"/>
            <a:chExt cx="4076700" cy="3119512"/>
          </a:xfrm>
        </p:grpSpPr>
        <p:pic>
          <p:nvPicPr>
            <p:cNvPr id="17" name="Image 16" descr="a.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17552" y="1938412"/>
              <a:ext cx="4076700" cy="2997200"/>
            </a:xfrm>
            <a:prstGeom prst="rect">
              <a:avLst/>
            </a:prstGeom>
          </p:spPr>
        </p:pic>
        <p:sp>
          <p:nvSpPr>
            <p:cNvPr id="18" name="Ellipse 17"/>
            <p:cNvSpPr/>
            <p:nvPr/>
          </p:nvSpPr>
          <p:spPr bwMode="auto">
            <a:xfrm>
              <a:off x="5292948" y="2208560"/>
              <a:ext cx="431800" cy="381000"/>
            </a:xfrm>
            <a:prstGeom prst="ellipse">
              <a:avLst/>
            </a:prstGeom>
            <a:solidFill>
              <a:schemeClr val="tx1">
                <a:alpha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19" name="Ellipse 18"/>
            <p:cNvSpPr/>
            <p:nvPr/>
          </p:nvSpPr>
          <p:spPr bwMode="auto">
            <a:xfrm>
              <a:off x="4267200" y="1816100"/>
              <a:ext cx="431800" cy="381000"/>
            </a:xfrm>
            <a:prstGeom prst="ellipse">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Tahoma" charset="0"/>
              </a:endParaRPr>
            </a:p>
          </p:txBody>
        </p:sp>
        <p:sp>
          <p:nvSpPr>
            <p:cNvPr id="20" name="Forme libre 19"/>
            <p:cNvSpPr/>
            <p:nvPr/>
          </p:nvSpPr>
          <p:spPr>
            <a:xfrm>
              <a:off x="4813300" y="2057400"/>
              <a:ext cx="393700" cy="228600"/>
            </a:xfrm>
            <a:custGeom>
              <a:avLst/>
              <a:gdLst>
                <a:gd name="connsiteX0" fmla="*/ 0 w 393700"/>
                <a:gd name="connsiteY0" fmla="*/ 0 h 228600"/>
                <a:gd name="connsiteX1" fmla="*/ 127000 w 393700"/>
                <a:gd name="connsiteY1" fmla="*/ 25400 h 228600"/>
                <a:gd name="connsiteX2" fmla="*/ 165100 w 393700"/>
                <a:gd name="connsiteY2" fmla="*/ 50800 h 228600"/>
                <a:gd name="connsiteX3" fmla="*/ 254000 w 393700"/>
                <a:gd name="connsiteY3" fmla="*/ 114300 h 228600"/>
                <a:gd name="connsiteX4" fmla="*/ 355600 w 393700"/>
                <a:gd name="connsiteY4" fmla="*/ 203200 h 228600"/>
                <a:gd name="connsiteX5" fmla="*/ 393700 w 393700"/>
                <a:gd name="connsiteY5"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700" h="228600">
                  <a:moveTo>
                    <a:pt x="0" y="0"/>
                  </a:moveTo>
                  <a:cubicBezTo>
                    <a:pt x="49741" y="8466"/>
                    <a:pt x="99483" y="16933"/>
                    <a:pt x="127000" y="25400"/>
                  </a:cubicBezTo>
                  <a:cubicBezTo>
                    <a:pt x="154517" y="33867"/>
                    <a:pt x="143933" y="35983"/>
                    <a:pt x="165100" y="50800"/>
                  </a:cubicBezTo>
                  <a:cubicBezTo>
                    <a:pt x="186267" y="65617"/>
                    <a:pt x="222250" y="88900"/>
                    <a:pt x="254000" y="114300"/>
                  </a:cubicBezTo>
                  <a:cubicBezTo>
                    <a:pt x="285750" y="139700"/>
                    <a:pt x="332317" y="184150"/>
                    <a:pt x="355600" y="203200"/>
                  </a:cubicBezTo>
                  <a:cubicBezTo>
                    <a:pt x="378883" y="222250"/>
                    <a:pt x="386291" y="225425"/>
                    <a:pt x="393700" y="228600"/>
                  </a:cubicBezTo>
                </a:path>
              </a:pathLst>
            </a:custGeom>
            <a:ln w="38100">
              <a:solidFill>
                <a:schemeClr val="tx1"/>
              </a:solidFill>
              <a:prstDash val="sysDash"/>
              <a:tailEnd type="triangle"/>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xmlns="" val="301378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a:xfrm>
            <a:off x="3028950" y="6324600"/>
            <a:ext cx="2914650" cy="271463"/>
          </a:xfrm>
          <a:prstGeom prst="rect">
            <a:avLst/>
          </a:prstGeom>
        </p:spPr>
        <p:txBody>
          <a:bodyPr/>
          <a:lstStyle/>
          <a:p>
            <a:r>
              <a:rPr lang="en-US" smtClean="0"/>
              <a:t>Y. Sirois - Ecole Polytechnique</a:t>
            </a:r>
            <a:endParaRPr lang="en-US"/>
          </a:p>
        </p:txBody>
      </p:sp>
      <p:sp>
        <p:nvSpPr>
          <p:cNvPr id="5" name="Espace réservé du numéro de diapositive 4"/>
          <p:cNvSpPr>
            <a:spLocks noGrp="1"/>
          </p:cNvSpPr>
          <p:nvPr>
            <p:ph type="sldNum" sz="quarter" idx="12"/>
          </p:nvPr>
        </p:nvSpPr>
        <p:spPr/>
        <p:txBody>
          <a:bodyPr/>
          <a:lstStyle/>
          <a:p>
            <a:pPr>
              <a:defRPr/>
            </a:pPr>
            <a:fld id="{F44072CF-7C2B-4649-8ABF-C5A89D5935BB}" type="slidenum">
              <a:rPr lang="en-US" smtClean="0"/>
              <a:pPr>
                <a:defRPr/>
              </a:pPr>
              <a:t>71</a:t>
            </a:fld>
            <a:endParaRPr lang="en-US"/>
          </a:p>
        </p:txBody>
      </p:sp>
      <p:pic>
        <p:nvPicPr>
          <p:cNvPr id="6" name="Image 5" descr="a.png"/>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30000"/>
                    </a14:imgEffect>
                  </a14:imgLayer>
                </a14:imgProps>
              </a:ext>
              <a:ext uri="{28A0092B-C50C-407E-A947-70E740481C1C}">
                <a14:useLocalDpi xmlns:a14="http://schemas.microsoft.com/office/drawing/2010/main" xmlns="" val="0"/>
              </a:ext>
            </a:extLst>
          </a:blip>
          <a:stretch>
            <a:fillRect/>
          </a:stretch>
        </p:blipFill>
        <p:spPr>
          <a:xfrm>
            <a:off x="-12700" y="0"/>
            <a:ext cx="4597400" cy="6870700"/>
          </a:xfrm>
          <a:prstGeom prst="rect">
            <a:avLst/>
          </a:prstGeom>
        </p:spPr>
      </p:pic>
      <p:pic>
        <p:nvPicPr>
          <p:cNvPr id="7" name="Image 6" descr="a.png"/>
          <p:cNvPicPr>
            <a:picLocks noChangeAspect="1"/>
          </p:cNvPicPr>
          <p:nvPr/>
        </p:nvPicPr>
        <p:blipFill>
          <a:blip r:embed="rId3" cstate="print">
            <a:extLst>
              <a:ext uri="{BEBA8EAE-BF5A-486C-A8C5-ECC9F3942E4B}">
                <a14:imgProps xmlns:a14="http://schemas.microsoft.com/office/drawing/2010/main" xmlns="">
                  <a14:imgLayer r:embed="rId5">
                    <a14:imgEffect>
                      <a14:brightnessContrast bright="-30000"/>
                    </a14:imgEffect>
                  </a14:imgLayer>
                </a14:imgProps>
              </a:ext>
              <a:ext uri="{28A0092B-C50C-407E-A947-70E740481C1C}">
                <a14:useLocalDpi xmlns:a14="http://schemas.microsoft.com/office/drawing/2010/main" xmlns="" val="0"/>
              </a:ext>
            </a:extLst>
          </a:blip>
          <a:stretch>
            <a:fillRect/>
          </a:stretch>
        </p:blipFill>
        <p:spPr>
          <a:xfrm>
            <a:off x="4562996" y="0"/>
            <a:ext cx="4597400" cy="6870700"/>
          </a:xfrm>
          <a:prstGeom prst="rect">
            <a:avLst/>
          </a:prstGeom>
          <a:scene3d>
            <a:camera prst="orthographicFront">
              <a:rot lat="0" lon="10800000" rev="0"/>
            </a:camera>
            <a:lightRig rig="threePt" dir="t"/>
          </a:scene3d>
        </p:spPr>
      </p:pic>
      <p:sp>
        <p:nvSpPr>
          <p:cNvPr id="8" name="ZoneTexte 7"/>
          <p:cNvSpPr txBox="1"/>
          <p:nvPr/>
        </p:nvSpPr>
        <p:spPr>
          <a:xfrm>
            <a:off x="310828" y="303064"/>
            <a:ext cx="2210862" cy="400110"/>
          </a:xfrm>
          <a:prstGeom prst="rect">
            <a:avLst/>
          </a:prstGeom>
          <a:noFill/>
        </p:spPr>
        <p:txBody>
          <a:bodyPr wrap="none" rtlCol="0">
            <a:spAutoFit/>
          </a:bodyPr>
          <a:lstStyle/>
          <a:p>
            <a:r>
              <a:rPr lang="fr-FR" dirty="0" smtClean="0">
                <a:solidFill>
                  <a:schemeClr val="bg1"/>
                </a:solidFill>
              </a:rPr>
              <a:t>Quel est la suite ?</a:t>
            </a:r>
            <a:endParaRPr lang="fr-FR" dirty="0">
              <a:solidFill>
                <a:schemeClr val="bg1"/>
              </a:solidFill>
            </a:endParaRPr>
          </a:p>
        </p:txBody>
      </p:sp>
      <p:sp>
        <p:nvSpPr>
          <p:cNvPr id="9" name="ZoneTexte 8"/>
          <p:cNvSpPr txBox="1"/>
          <p:nvPr/>
        </p:nvSpPr>
        <p:spPr>
          <a:xfrm>
            <a:off x="336352" y="689000"/>
            <a:ext cx="8230438" cy="461665"/>
          </a:xfrm>
          <a:prstGeom prst="rect">
            <a:avLst/>
          </a:prstGeom>
          <a:noFill/>
        </p:spPr>
        <p:txBody>
          <a:bodyPr wrap="none" rtlCol="0">
            <a:spAutoFit/>
          </a:bodyPr>
          <a:lstStyle/>
          <a:p>
            <a:r>
              <a:rPr lang="fr-FR" sz="2400" dirty="0" smtClean="0">
                <a:solidFill>
                  <a:srgbClr val="FFFFFF"/>
                </a:solidFill>
              </a:rPr>
              <a:t>Hypothèse: Confirmation d’un boson de </a:t>
            </a:r>
            <a:r>
              <a:rPr lang="fr-FR" sz="2400" dirty="0" err="1" smtClean="0">
                <a:solidFill>
                  <a:srgbClr val="FFFFFF"/>
                </a:solidFill>
              </a:rPr>
              <a:t>Higgs</a:t>
            </a:r>
            <a:r>
              <a:rPr lang="fr-FR" sz="2400" dirty="0" smtClean="0">
                <a:solidFill>
                  <a:srgbClr val="FFFFFF"/>
                </a:solidFill>
              </a:rPr>
              <a:t> « à la » SM</a:t>
            </a:r>
            <a:endParaRPr lang="fr-FR" sz="2400" dirty="0">
              <a:solidFill>
                <a:srgbClr val="FFFFFF"/>
              </a:solidFill>
            </a:endParaRPr>
          </a:p>
        </p:txBody>
      </p:sp>
      <p:grpSp>
        <p:nvGrpSpPr>
          <p:cNvPr id="2" name="Grouper 9"/>
          <p:cNvGrpSpPr/>
          <p:nvPr/>
        </p:nvGrpSpPr>
        <p:grpSpPr>
          <a:xfrm>
            <a:off x="598860" y="1264568"/>
            <a:ext cx="7559040" cy="1926243"/>
            <a:chOff x="624260" y="1467768"/>
            <a:chExt cx="7559040" cy="1926243"/>
          </a:xfrm>
        </p:grpSpPr>
        <p:graphicFrame>
          <p:nvGraphicFramePr>
            <p:cNvPr id="11" name="Object 7"/>
            <p:cNvGraphicFramePr>
              <a:graphicFrameLocks noChangeAspect="1"/>
            </p:cNvGraphicFramePr>
            <p:nvPr>
              <p:extLst>
                <p:ext uri="{D42A27DB-BD31-4B8C-83A1-F6EECF244321}">
                  <p14:modId xmlns:p14="http://schemas.microsoft.com/office/powerpoint/2010/main" xmlns="" val="1504438440"/>
                </p:ext>
              </p:extLst>
            </p:nvPr>
          </p:nvGraphicFramePr>
          <p:xfrm>
            <a:off x="5516612" y="2433836"/>
            <a:ext cx="2618177" cy="880864"/>
          </p:xfrm>
          <a:graphic>
            <a:graphicData uri="http://schemas.openxmlformats.org/presentationml/2006/ole">
              <p:oleObj spid="_x0000_s1026" name="…quation" r:id="rId6" imgW="1197360" imgH="393120" progId="Equation.3">
                <p:embed/>
              </p:oleObj>
            </a:graphicData>
          </a:graphic>
        </p:graphicFrame>
        <p:sp>
          <p:nvSpPr>
            <p:cNvPr id="12" name="ZoneTexte 11"/>
            <p:cNvSpPr txBox="1"/>
            <p:nvPr/>
          </p:nvSpPr>
          <p:spPr>
            <a:xfrm>
              <a:off x="628452" y="1467768"/>
              <a:ext cx="7554848" cy="707886"/>
            </a:xfrm>
            <a:prstGeom prst="rect">
              <a:avLst/>
            </a:prstGeom>
            <a:noFill/>
          </p:spPr>
          <p:txBody>
            <a:bodyPr wrap="none" rtlCol="0">
              <a:spAutoFit/>
            </a:bodyPr>
            <a:lstStyle/>
            <a:p>
              <a:r>
                <a:rPr lang="fr-FR" dirty="0" smtClean="0">
                  <a:solidFill>
                    <a:srgbClr val="FFFFFF"/>
                  </a:solidFill>
                </a:rPr>
                <a:t>L'existence </a:t>
              </a:r>
              <a:r>
                <a:rPr lang="fr-FR" dirty="0">
                  <a:solidFill>
                    <a:srgbClr val="FFFFFF"/>
                  </a:solidFill>
                </a:rPr>
                <a:t>d'un boson scalaire résout la question de </a:t>
              </a:r>
              <a:r>
                <a:rPr lang="fr-FR" dirty="0" smtClean="0">
                  <a:solidFill>
                    <a:srgbClr val="FFFFFF"/>
                  </a:solidFill>
                </a:rPr>
                <a:t>l'origine de </a:t>
              </a:r>
            </a:p>
            <a:p>
              <a:r>
                <a:rPr lang="fr-FR" dirty="0" smtClean="0">
                  <a:solidFill>
                    <a:srgbClr val="FFFFFF"/>
                  </a:solidFill>
                </a:rPr>
                <a:t>la </a:t>
              </a:r>
              <a:r>
                <a:rPr lang="fr-FR" dirty="0">
                  <a:solidFill>
                    <a:srgbClr val="FFFFFF"/>
                  </a:solidFill>
                </a:rPr>
                <a:t>masses des particules … mais introduit un nouveau problème </a:t>
              </a:r>
              <a:r>
                <a:rPr lang="fr-FR" dirty="0" smtClean="0">
                  <a:solidFill>
                    <a:srgbClr val="FFFFFF"/>
                  </a:solidFill>
                </a:rPr>
                <a:t>!</a:t>
              </a:r>
              <a:endParaRPr lang="fr-FR" dirty="0">
                <a:solidFill>
                  <a:srgbClr val="FFFFFF"/>
                </a:solidFill>
              </a:endParaRPr>
            </a:p>
          </p:txBody>
        </p:sp>
        <p:sp>
          <p:nvSpPr>
            <p:cNvPr id="13" name="ZoneTexte 12"/>
            <p:cNvSpPr txBox="1"/>
            <p:nvPr/>
          </p:nvSpPr>
          <p:spPr>
            <a:xfrm>
              <a:off x="624260" y="2378348"/>
              <a:ext cx="4563494" cy="1015663"/>
            </a:xfrm>
            <a:prstGeom prst="rect">
              <a:avLst/>
            </a:prstGeom>
            <a:noFill/>
          </p:spPr>
          <p:txBody>
            <a:bodyPr wrap="none" rtlCol="0">
              <a:spAutoFit/>
            </a:bodyPr>
            <a:lstStyle/>
            <a:p>
              <a:r>
                <a:rPr lang="fr-FR" dirty="0" smtClean="0">
                  <a:solidFill>
                    <a:srgbClr val="FFFFFF"/>
                  </a:solidFill>
                </a:rPr>
                <a:t>La masse  m = </a:t>
              </a:r>
              <a:r>
                <a:rPr lang="fr-FR" dirty="0" err="1" smtClean="0">
                  <a:solidFill>
                    <a:srgbClr val="FFFFFF"/>
                  </a:solidFill>
                </a:rPr>
                <a:t>m</a:t>
              </a:r>
              <a:r>
                <a:rPr lang="fr-FR" baseline="-25000" dirty="0" err="1" smtClean="0">
                  <a:solidFill>
                    <a:srgbClr val="FFFFFF"/>
                  </a:solidFill>
                </a:rPr>
                <a:t>H</a:t>
              </a:r>
              <a:r>
                <a:rPr lang="fr-FR" dirty="0" smtClean="0">
                  <a:solidFill>
                    <a:srgbClr val="FFFFFF"/>
                  </a:solidFill>
                </a:rPr>
                <a:t> est sensible via des </a:t>
              </a:r>
            </a:p>
            <a:p>
              <a:r>
                <a:rPr lang="fr-FR" dirty="0" smtClean="0">
                  <a:solidFill>
                    <a:srgbClr val="FFFFFF"/>
                  </a:solidFill>
                </a:rPr>
                <a:t>corrections </a:t>
              </a:r>
              <a:r>
                <a:rPr lang="fr-FR" dirty="0">
                  <a:solidFill>
                    <a:srgbClr val="FFFFFF"/>
                  </a:solidFill>
                </a:rPr>
                <a:t>radiatives </a:t>
              </a:r>
              <a:r>
                <a:rPr lang="fr-FR" dirty="0" smtClean="0">
                  <a:solidFill>
                    <a:srgbClr val="FFFFFF"/>
                  </a:solidFill>
                </a:rPr>
                <a:t>à </a:t>
              </a:r>
              <a:r>
                <a:rPr lang="fr-FR" dirty="0">
                  <a:solidFill>
                    <a:srgbClr val="FFFFFF"/>
                  </a:solidFill>
                </a:rPr>
                <a:t>toute </a:t>
              </a:r>
              <a:r>
                <a:rPr lang="fr-FR" dirty="0" smtClean="0">
                  <a:solidFill>
                    <a:srgbClr val="FFFFFF"/>
                  </a:solidFill>
                </a:rPr>
                <a:t>nouvelle </a:t>
              </a:r>
            </a:p>
            <a:p>
              <a:r>
                <a:rPr lang="fr-FR" dirty="0" smtClean="0">
                  <a:solidFill>
                    <a:srgbClr val="FFFFFF"/>
                  </a:solidFill>
                </a:rPr>
                <a:t>physique </a:t>
              </a:r>
              <a:r>
                <a:rPr lang="fr-FR" dirty="0" err="1">
                  <a:solidFill>
                    <a:srgbClr val="FFFFFF"/>
                  </a:solidFill>
                </a:rPr>
                <a:t>e.g</a:t>
              </a:r>
              <a:r>
                <a:rPr lang="fr-FR" dirty="0">
                  <a:solidFill>
                    <a:srgbClr val="FFFFFF"/>
                  </a:solidFill>
                </a:rPr>
                <a:t>. à un échelle </a:t>
              </a:r>
              <a:r>
                <a:rPr lang="fr-FR" dirty="0" smtClean="0">
                  <a:solidFill>
                    <a:srgbClr val="FFFFFF"/>
                  </a:solidFill>
                  <a:latin typeface="Symbol" charset="2"/>
                  <a:cs typeface="Symbol" charset="2"/>
                </a:rPr>
                <a:t>L</a:t>
              </a:r>
              <a:r>
                <a:rPr lang="fr-FR" dirty="0" smtClean="0">
                  <a:solidFill>
                    <a:srgbClr val="FFFFFF"/>
                  </a:solidFill>
                </a:rPr>
                <a:t> </a:t>
              </a:r>
              <a:r>
                <a:rPr lang="fr-FR" dirty="0">
                  <a:solidFill>
                    <a:srgbClr val="FFFFFF"/>
                  </a:solidFill>
                </a:rPr>
                <a:t>&gt;&gt; </a:t>
              </a:r>
              <a:r>
                <a:rPr lang="fr-FR" dirty="0" smtClean="0">
                  <a:solidFill>
                    <a:srgbClr val="FFFFFF"/>
                  </a:solidFill>
                  <a:latin typeface="Symbol" charset="2"/>
                  <a:cs typeface="Symbol" charset="2"/>
                </a:rPr>
                <a:t>L</a:t>
              </a:r>
              <a:r>
                <a:rPr lang="fr-FR" baseline="-25000" dirty="0" smtClean="0">
                  <a:solidFill>
                    <a:srgbClr val="FFFFFF"/>
                  </a:solidFill>
                </a:rPr>
                <a:t>EWK</a:t>
              </a:r>
              <a:endParaRPr lang="fr-FR" baseline="-25000" dirty="0">
                <a:solidFill>
                  <a:srgbClr val="FFFFFF"/>
                </a:solidFill>
              </a:endParaRPr>
            </a:p>
          </p:txBody>
        </p:sp>
      </p:grpSp>
      <p:sp>
        <p:nvSpPr>
          <p:cNvPr id="14" name="ZoneTexte 13"/>
          <p:cNvSpPr txBox="1"/>
          <p:nvPr/>
        </p:nvSpPr>
        <p:spPr>
          <a:xfrm>
            <a:off x="679252" y="3690268"/>
            <a:ext cx="5255791" cy="2985433"/>
          </a:xfrm>
          <a:prstGeom prst="rect">
            <a:avLst/>
          </a:prstGeom>
          <a:noFill/>
        </p:spPr>
        <p:txBody>
          <a:bodyPr wrap="none" rtlCol="0">
            <a:spAutoFit/>
          </a:bodyPr>
          <a:lstStyle/>
          <a:p>
            <a:r>
              <a:rPr lang="fr-FR" b="1" dirty="0">
                <a:solidFill>
                  <a:srgbClr val="FFFFFF"/>
                </a:solidFill>
              </a:rPr>
              <a:t>I</a:t>
            </a:r>
            <a:r>
              <a:rPr lang="fr-FR" b="1" dirty="0" smtClean="0">
                <a:solidFill>
                  <a:srgbClr val="FFFFFF"/>
                </a:solidFill>
              </a:rPr>
              <a:t>l </a:t>
            </a:r>
            <a:r>
              <a:rPr lang="fr-FR" b="1" dirty="0">
                <a:solidFill>
                  <a:srgbClr val="FFFFFF"/>
                </a:solidFill>
              </a:rPr>
              <a:t>faut vraisemblablement une nouvelle </a:t>
            </a:r>
            <a:endParaRPr lang="fr-FR" b="1" dirty="0" smtClean="0">
              <a:solidFill>
                <a:srgbClr val="FFFFFF"/>
              </a:solidFill>
            </a:endParaRPr>
          </a:p>
          <a:p>
            <a:r>
              <a:rPr lang="fr-FR" b="1" dirty="0" smtClean="0">
                <a:solidFill>
                  <a:srgbClr val="FFFFFF"/>
                </a:solidFill>
              </a:rPr>
              <a:t>physique </a:t>
            </a:r>
            <a:r>
              <a:rPr lang="fr-FR" b="1" dirty="0">
                <a:solidFill>
                  <a:srgbClr val="FFFFFF"/>
                </a:solidFill>
              </a:rPr>
              <a:t>à l'échelle du </a:t>
            </a:r>
            <a:r>
              <a:rPr lang="fr-FR" b="1" dirty="0" err="1">
                <a:solidFill>
                  <a:srgbClr val="FFFFFF"/>
                </a:solidFill>
              </a:rPr>
              <a:t>TeV</a:t>
            </a:r>
            <a:r>
              <a:rPr lang="fr-FR" b="1" dirty="0">
                <a:solidFill>
                  <a:srgbClr val="FFFFFF"/>
                </a:solidFill>
              </a:rPr>
              <a:t> </a:t>
            </a:r>
            <a:r>
              <a:rPr lang="fr-FR" b="1" dirty="0" smtClean="0">
                <a:solidFill>
                  <a:srgbClr val="FFFFFF"/>
                </a:solidFill>
              </a:rPr>
              <a:t> !</a:t>
            </a:r>
          </a:p>
          <a:p>
            <a:endParaRPr lang="fr-FR" dirty="0">
              <a:solidFill>
                <a:srgbClr val="FFFFFF"/>
              </a:solidFill>
            </a:endParaRPr>
          </a:p>
          <a:p>
            <a:r>
              <a:rPr lang="fr-FR" dirty="0" smtClean="0">
                <a:solidFill>
                  <a:srgbClr val="FFFFFF"/>
                </a:solidFill>
              </a:rPr>
              <a:t>Cette nouvelle physique doit permettent </a:t>
            </a:r>
          </a:p>
          <a:p>
            <a:r>
              <a:rPr lang="fr-FR" dirty="0" smtClean="0">
                <a:solidFill>
                  <a:srgbClr val="FFFFFF"/>
                </a:solidFill>
              </a:rPr>
              <a:t>d'annuler </a:t>
            </a:r>
            <a:r>
              <a:rPr lang="fr-FR" dirty="0">
                <a:solidFill>
                  <a:srgbClr val="FFFFFF"/>
                </a:solidFill>
              </a:rPr>
              <a:t>les contributions radiatives et </a:t>
            </a:r>
            <a:endParaRPr lang="fr-FR" dirty="0" smtClean="0">
              <a:solidFill>
                <a:srgbClr val="FFFFFF"/>
              </a:solidFill>
            </a:endParaRPr>
          </a:p>
          <a:p>
            <a:r>
              <a:rPr lang="fr-FR" dirty="0">
                <a:solidFill>
                  <a:srgbClr val="FFFFFF"/>
                </a:solidFill>
              </a:rPr>
              <a:t>e</a:t>
            </a:r>
            <a:r>
              <a:rPr lang="fr-FR" dirty="0" smtClean="0">
                <a:solidFill>
                  <a:srgbClr val="FFFFFF"/>
                </a:solidFill>
              </a:rPr>
              <a:t>xpliquer la </a:t>
            </a:r>
            <a:r>
              <a:rPr lang="fr-FR" dirty="0">
                <a:solidFill>
                  <a:srgbClr val="FFFFFF"/>
                </a:solidFill>
              </a:rPr>
              <a:t>hiérarchie entre </a:t>
            </a:r>
            <a:r>
              <a:rPr lang="fr-FR" dirty="0" smtClean="0">
                <a:solidFill>
                  <a:srgbClr val="FFFFFF"/>
                </a:solidFill>
              </a:rPr>
              <a:t>les </a:t>
            </a:r>
          </a:p>
          <a:p>
            <a:r>
              <a:rPr lang="fr-FR" dirty="0" smtClean="0">
                <a:solidFill>
                  <a:srgbClr val="FFFFFF"/>
                </a:solidFill>
              </a:rPr>
              <a:t>échelles  </a:t>
            </a:r>
            <a:r>
              <a:rPr lang="fr-FR" dirty="0" smtClean="0">
                <a:solidFill>
                  <a:srgbClr val="FFFFFF"/>
                </a:solidFill>
                <a:latin typeface="Symbol" charset="2"/>
                <a:cs typeface="Symbol" charset="2"/>
              </a:rPr>
              <a:t>L</a:t>
            </a:r>
            <a:r>
              <a:rPr lang="fr-FR" baseline="-25000" dirty="0" smtClean="0">
                <a:solidFill>
                  <a:srgbClr val="FFFFFF"/>
                </a:solidFill>
              </a:rPr>
              <a:t>EWK</a:t>
            </a:r>
            <a:r>
              <a:rPr lang="fr-FR" dirty="0" smtClean="0">
                <a:solidFill>
                  <a:srgbClr val="FFFFFF"/>
                </a:solidFill>
              </a:rPr>
              <a:t> </a:t>
            </a:r>
            <a:r>
              <a:rPr lang="fr-FR" dirty="0">
                <a:solidFill>
                  <a:srgbClr val="FFFFFF"/>
                </a:solidFill>
              </a:rPr>
              <a:t>et </a:t>
            </a:r>
            <a:r>
              <a:rPr lang="fr-FR" dirty="0" smtClean="0">
                <a:solidFill>
                  <a:srgbClr val="FFFFFF"/>
                </a:solidFill>
                <a:latin typeface="Symbol" charset="2"/>
                <a:cs typeface="Symbol" charset="2"/>
              </a:rPr>
              <a:t>L</a:t>
            </a:r>
            <a:r>
              <a:rPr lang="fr-FR" dirty="0" smtClean="0">
                <a:solidFill>
                  <a:srgbClr val="FFFFFF"/>
                </a:solidFill>
              </a:rPr>
              <a:t>.</a:t>
            </a:r>
          </a:p>
          <a:p>
            <a:endParaRPr lang="fr-FR" dirty="0">
              <a:solidFill>
                <a:srgbClr val="FFFFFF"/>
              </a:solidFill>
            </a:endParaRPr>
          </a:p>
          <a:p>
            <a:pPr algn="ctr"/>
            <a:r>
              <a:rPr lang="fr-FR" dirty="0" smtClean="0">
                <a:solidFill>
                  <a:srgbClr val="FFFFFF"/>
                </a:solidFill>
              </a:rPr>
              <a:t>            </a:t>
            </a:r>
            <a:r>
              <a:rPr lang="fr-FR" sz="2800" dirty="0" smtClean="0">
                <a:solidFill>
                  <a:srgbClr val="FFFFFF"/>
                </a:solidFill>
              </a:rPr>
              <a:t>  </a:t>
            </a:r>
            <a:r>
              <a:rPr lang="fr-FR" sz="2800" dirty="0" err="1" smtClean="0">
                <a:solidFill>
                  <a:srgbClr val="FFFFFF"/>
                </a:solidFill>
              </a:rPr>
              <a:t>e.g</a:t>
            </a:r>
            <a:r>
              <a:rPr lang="fr-FR" sz="2800" dirty="0" smtClean="0">
                <a:solidFill>
                  <a:srgbClr val="FFFFFF"/>
                </a:solidFill>
              </a:rPr>
              <a:t>. </a:t>
            </a:r>
            <a:r>
              <a:rPr lang="fr-FR" sz="2800" dirty="0">
                <a:solidFill>
                  <a:srgbClr val="FFFFFF"/>
                </a:solidFill>
              </a:rPr>
              <a:t> </a:t>
            </a:r>
            <a:r>
              <a:rPr lang="fr-FR" sz="2800" dirty="0" err="1" smtClean="0">
                <a:solidFill>
                  <a:srgbClr val="FFFFFF"/>
                </a:solidFill>
              </a:rPr>
              <a:t>Supersymétrie</a:t>
            </a:r>
            <a:r>
              <a:rPr lang="fr-FR" sz="2800" dirty="0" smtClean="0">
                <a:solidFill>
                  <a:srgbClr val="FFFFFF"/>
                </a:solidFill>
              </a:rPr>
              <a:t> ?</a:t>
            </a:r>
          </a:p>
        </p:txBody>
      </p:sp>
      <p:sp>
        <p:nvSpPr>
          <p:cNvPr id="15" name="ZoneTexte 14"/>
          <p:cNvSpPr txBox="1"/>
          <p:nvPr/>
        </p:nvSpPr>
        <p:spPr>
          <a:xfrm>
            <a:off x="6943552" y="83964"/>
            <a:ext cx="2001670" cy="584776"/>
          </a:xfrm>
          <a:prstGeom prst="rect">
            <a:avLst/>
          </a:prstGeom>
          <a:noFill/>
        </p:spPr>
        <p:txBody>
          <a:bodyPr wrap="none" rtlCol="0">
            <a:spAutoFit/>
          </a:bodyPr>
          <a:lstStyle/>
          <a:p>
            <a:r>
              <a:rPr lang="fr-FR" sz="3200" dirty="0" smtClean="0">
                <a:solidFill>
                  <a:schemeClr val="bg1"/>
                </a:solidFill>
                <a:effectLst>
                  <a:reflection stA="25000" endPos="75000" dist="12700" dir="5400000" sy="-100000" algn="bl" rotWithShape="0"/>
                </a:effectLst>
              </a:rPr>
              <a:t>Hiérarchie</a:t>
            </a:r>
            <a:endParaRPr lang="fr-FR" sz="3200" dirty="0">
              <a:solidFill>
                <a:schemeClr val="bg1"/>
              </a:solidFill>
              <a:effectLst>
                <a:reflection stA="25000" endPos="75000" dist="12700" dir="5400000" sy="-100000" algn="bl" rotWithShape="0"/>
              </a:effectLst>
            </a:endParaRPr>
          </a:p>
        </p:txBody>
      </p:sp>
    </p:spTree>
    <p:extLst>
      <p:ext uri="{BB962C8B-B14F-4D97-AF65-F5344CB8AC3E}">
        <p14:creationId xmlns:p14="http://schemas.microsoft.com/office/powerpoint/2010/main" xmlns="" val="20239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a:xfrm>
            <a:off x="3028950" y="6324600"/>
            <a:ext cx="2914650" cy="271463"/>
          </a:xfrm>
          <a:prstGeom prst="rect">
            <a:avLst/>
          </a:prstGeom>
        </p:spPr>
        <p:txBody>
          <a:bodyPr/>
          <a:lstStyle/>
          <a:p>
            <a:r>
              <a:rPr lang="en-US" smtClean="0"/>
              <a:t>Y. Sirois - Ecole Polytechnique</a:t>
            </a:r>
            <a:endParaRPr lang="en-US"/>
          </a:p>
        </p:txBody>
      </p:sp>
      <p:sp>
        <p:nvSpPr>
          <p:cNvPr id="5" name="Espace réservé du numéro de diapositive 4"/>
          <p:cNvSpPr>
            <a:spLocks noGrp="1"/>
          </p:cNvSpPr>
          <p:nvPr>
            <p:ph type="sldNum" sz="quarter" idx="12"/>
          </p:nvPr>
        </p:nvSpPr>
        <p:spPr/>
        <p:txBody>
          <a:bodyPr/>
          <a:lstStyle/>
          <a:p>
            <a:pPr>
              <a:defRPr/>
            </a:pPr>
            <a:fld id="{F44072CF-7C2B-4649-8ABF-C5A89D5935BB}" type="slidenum">
              <a:rPr lang="en-US" smtClean="0"/>
              <a:pPr>
                <a:defRPr/>
              </a:pPr>
              <a:t>72</a:t>
            </a:fld>
            <a:endParaRPr lang="en-US"/>
          </a:p>
        </p:txBody>
      </p:sp>
      <p:pic>
        <p:nvPicPr>
          <p:cNvPr id="6" name="Image 5" descr="a.png"/>
          <p:cNvPicPr>
            <a:picLocks noChangeAspect="1"/>
          </p:cNvPicPr>
          <p:nvPr/>
        </p:nvPicPr>
        <p:blipFill>
          <a:blip r:embed="rId2" cstate="print">
            <a:extLst>
              <a:ext uri="{BEBA8EAE-BF5A-486C-A8C5-ECC9F3942E4B}">
                <a14:imgProps xmlns:a14="http://schemas.microsoft.com/office/drawing/2010/main" xmlns="">
                  <a14:imgLayer r:embed="rId3">
                    <a14:imgEffect>
                      <a14:brightnessContrast bright="-30000"/>
                    </a14:imgEffect>
                  </a14:imgLayer>
                </a14:imgProps>
              </a:ext>
              <a:ext uri="{28A0092B-C50C-407E-A947-70E740481C1C}">
                <a14:useLocalDpi xmlns:a14="http://schemas.microsoft.com/office/drawing/2010/main" xmlns="" val="0"/>
              </a:ext>
            </a:extLst>
          </a:blip>
          <a:stretch>
            <a:fillRect/>
          </a:stretch>
        </p:blipFill>
        <p:spPr>
          <a:xfrm>
            <a:off x="-12700" y="0"/>
            <a:ext cx="4597400" cy="6870700"/>
          </a:xfrm>
          <a:prstGeom prst="rect">
            <a:avLst/>
          </a:prstGeom>
        </p:spPr>
      </p:pic>
      <p:pic>
        <p:nvPicPr>
          <p:cNvPr id="7" name="Image 6" descr="a.png"/>
          <p:cNvPicPr>
            <a:picLocks noChangeAspect="1"/>
          </p:cNvPicPr>
          <p:nvPr/>
        </p:nvPicPr>
        <p:blipFill>
          <a:blip r:embed="rId2" cstate="print">
            <a:extLst>
              <a:ext uri="{BEBA8EAE-BF5A-486C-A8C5-ECC9F3942E4B}">
                <a14:imgProps xmlns:a14="http://schemas.microsoft.com/office/drawing/2010/main" xmlns="">
                  <a14:imgLayer r:embed="rId4">
                    <a14:imgEffect>
                      <a14:brightnessContrast bright="-30000"/>
                    </a14:imgEffect>
                  </a14:imgLayer>
                </a14:imgProps>
              </a:ext>
              <a:ext uri="{28A0092B-C50C-407E-A947-70E740481C1C}">
                <a14:useLocalDpi xmlns:a14="http://schemas.microsoft.com/office/drawing/2010/main" xmlns="" val="0"/>
              </a:ext>
            </a:extLst>
          </a:blip>
          <a:stretch>
            <a:fillRect/>
          </a:stretch>
        </p:blipFill>
        <p:spPr>
          <a:xfrm>
            <a:off x="4562996" y="0"/>
            <a:ext cx="4597400" cy="6870700"/>
          </a:xfrm>
          <a:prstGeom prst="rect">
            <a:avLst/>
          </a:prstGeom>
          <a:scene3d>
            <a:camera prst="orthographicFront">
              <a:rot lat="0" lon="10800000" rev="0"/>
            </a:camera>
            <a:lightRig rig="threePt" dir="t"/>
          </a:scene3d>
        </p:spPr>
      </p:pic>
      <p:pic>
        <p:nvPicPr>
          <p:cNvPr id="2" name="Image 1" descr="aa.png"/>
          <p:cNvPicPr>
            <a:picLocks noChangeAspect="1"/>
          </p:cNvPicPr>
          <p:nvPr/>
        </p:nvPicPr>
        <p:blipFill>
          <a:blip r:embed="rId5" cstate="print">
            <a:alphaModFix amt="75000"/>
            <a:extLst>
              <a:ext uri="{28A0092B-C50C-407E-A947-70E740481C1C}">
                <a14:useLocalDpi xmlns:a14="http://schemas.microsoft.com/office/drawing/2010/main" xmlns="" val="0"/>
              </a:ext>
            </a:extLst>
          </a:blip>
          <a:stretch>
            <a:fillRect/>
          </a:stretch>
        </p:blipFill>
        <p:spPr>
          <a:xfrm>
            <a:off x="25400" y="1282700"/>
            <a:ext cx="4521200" cy="3657600"/>
          </a:xfrm>
          <a:prstGeom prst="rect">
            <a:avLst/>
          </a:prstGeom>
        </p:spPr>
      </p:pic>
      <p:pic>
        <p:nvPicPr>
          <p:cNvPr id="3" name="Image 2" descr="aaa.png"/>
          <p:cNvPicPr>
            <a:picLocks noChangeAspect="1"/>
          </p:cNvPicPr>
          <p:nvPr/>
        </p:nvPicPr>
        <p:blipFill>
          <a:blip r:embed="rId6" cstate="print">
            <a:alphaModFix amt="75000"/>
            <a:extLst>
              <a:ext uri="{28A0092B-C50C-407E-A947-70E740481C1C}">
                <a14:useLocalDpi xmlns:a14="http://schemas.microsoft.com/office/drawing/2010/main" xmlns="" val="0"/>
              </a:ext>
            </a:extLst>
          </a:blip>
          <a:stretch>
            <a:fillRect/>
          </a:stretch>
        </p:blipFill>
        <p:spPr>
          <a:xfrm>
            <a:off x="4597400" y="1282700"/>
            <a:ext cx="4521200" cy="3657600"/>
          </a:xfrm>
          <a:prstGeom prst="rect">
            <a:avLst/>
          </a:prstGeom>
        </p:spPr>
      </p:pic>
      <p:grpSp>
        <p:nvGrpSpPr>
          <p:cNvPr id="8" name="Grouper 30"/>
          <p:cNvGrpSpPr/>
          <p:nvPr/>
        </p:nvGrpSpPr>
        <p:grpSpPr>
          <a:xfrm>
            <a:off x="196528" y="620936"/>
            <a:ext cx="4286572" cy="5573985"/>
            <a:chOff x="196528" y="620936"/>
            <a:chExt cx="4286572" cy="5573985"/>
          </a:xfrm>
        </p:grpSpPr>
        <p:sp>
          <p:nvSpPr>
            <p:cNvPr id="15" name="ZoneTexte 14"/>
            <p:cNvSpPr txBox="1"/>
            <p:nvPr/>
          </p:nvSpPr>
          <p:spPr>
            <a:xfrm>
              <a:off x="521420" y="620936"/>
              <a:ext cx="3269194" cy="461665"/>
            </a:xfrm>
            <a:prstGeom prst="rect">
              <a:avLst/>
            </a:prstGeom>
            <a:noFill/>
          </p:spPr>
          <p:txBody>
            <a:bodyPr wrap="none" rtlCol="0">
              <a:spAutoFit/>
            </a:bodyPr>
            <a:lstStyle/>
            <a:p>
              <a:r>
                <a:rPr lang="fr-FR" sz="2400" dirty="0" smtClean="0">
                  <a:solidFill>
                    <a:schemeClr val="bg1"/>
                  </a:solidFill>
                </a:rPr>
                <a:t>Matière Ordinaire (SM)</a:t>
              </a:r>
              <a:endParaRPr lang="fr-FR" sz="2400" dirty="0">
                <a:solidFill>
                  <a:schemeClr val="bg1"/>
                </a:solidFill>
              </a:endParaRPr>
            </a:p>
          </p:txBody>
        </p:sp>
        <p:sp>
          <p:nvSpPr>
            <p:cNvPr id="21" name="Accolade ouvrante 20"/>
            <p:cNvSpPr/>
            <p:nvPr/>
          </p:nvSpPr>
          <p:spPr bwMode="auto">
            <a:xfrm rot="16200000">
              <a:off x="1099344" y="4140200"/>
              <a:ext cx="360040" cy="2165672"/>
            </a:xfrm>
            <a:prstGeom prst="leftBrace">
              <a:avLst>
                <a:gd name="adj1" fmla="val 8333"/>
                <a:gd name="adj2" fmla="val 52138"/>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2" name="Accolade ouvrante 21"/>
            <p:cNvSpPr/>
            <p:nvPr/>
          </p:nvSpPr>
          <p:spPr bwMode="auto">
            <a:xfrm rot="16200000">
              <a:off x="3287080" y="4207036"/>
              <a:ext cx="360040" cy="2032000"/>
            </a:xfrm>
            <a:prstGeom prst="leftBrace">
              <a:avLst>
                <a:gd name="adj1" fmla="val 8333"/>
                <a:gd name="adj2" fmla="val 52138"/>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3" name="ZoneTexte 22"/>
            <p:cNvSpPr txBox="1"/>
            <p:nvPr/>
          </p:nvSpPr>
          <p:spPr>
            <a:xfrm>
              <a:off x="611560" y="5733256"/>
              <a:ext cx="1415923" cy="461665"/>
            </a:xfrm>
            <a:prstGeom prst="rect">
              <a:avLst/>
            </a:prstGeom>
            <a:noFill/>
          </p:spPr>
          <p:txBody>
            <a:bodyPr wrap="none" rtlCol="0">
              <a:spAutoFit/>
            </a:bodyPr>
            <a:lstStyle/>
            <a:p>
              <a:r>
                <a:rPr lang="fr-FR" sz="2400" dirty="0" smtClean="0">
                  <a:solidFill>
                    <a:srgbClr val="FFFFFF"/>
                  </a:solidFill>
                </a:rPr>
                <a:t>Fermions</a:t>
              </a:r>
              <a:endParaRPr lang="fr-FR" sz="2400" dirty="0">
                <a:solidFill>
                  <a:srgbClr val="FFFFFF"/>
                </a:solidFill>
              </a:endParaRPr>
            </a:p>
          </p:txBody>
        </p:sp>
        <p:sp>
          <p:nvSpPr>
            <p:cNvPr id="24" name="ZoneTexte 23"/>
            <p:cNvSpPr txBox="1"/>
            <p:nvPr/>
          </p:nvSpPr>
          <p:spPr>
            <a:xfrm>
              <a:off x="2915816" y="5733256"/>
              <a:ext cx="1148121" cy="461665"/>
            </a:xfrm>
            <a:prstGeom prst="rect">
              <a:avLst/>
            </a:prstGeom>
            <a:noFill/>
          </p:spPr>
          <p:txBody>
            <a:bodyPr wrap="none" rtlCol="0">
              <a:spAutoFit/>
            </a:bodyPr>
            <a:lstStyle/>
            <a:p>
              <a:r>
                <a:rPr lang="fr-FR" sz="2400" dirty="0" smtClean="0">
                  <a:solidFill>
                    <a:srgbClr val="FFFFFF"/>
                  </a:solidFill>
                </a:rPr>
                <a:t>Bosons</a:t>
              </a:r>
              <a:endParaRPr lang="fr-FR" sz="2400" dirty="0">
                <a:solidFill>
                  <a:srgbClr val="FFFFFF"/>
                </a:solidFill>
              </a:endParaRPr>
            </a:p>
          </p:txBody>
        </p:sp>
      </p:grpSp>
      <p:grpSp>
        <p:nvGrpSpPr>
          <p:cNvPr id="9" name="Grouper 31"/>
          <p:cNvGrpSpPr/>
          <p:nvPr/>
        </p:nvGrpSpPr>
        <p:grpSpPr>
          <a:xfrm>
            <a:off x="4730428" y="603796"/>
            <a:ext cx="4286572" cy="5591125"/>
            <a:chOff x="4730428" y="603796"/>
            <a:chExt cx="4286572" cy="5591125"/>
          </a:xfrm>
        </p:grpSpPr>
        <p:sp>
          <p:nvSpPr>
            <p:cNvPr id="17" name="ZoneTexte 16"/>
            <p:cNvSpPr txBox="1"/>
            <p:nvPr/>
          </p:nvSpPr>
          <p:spPr>
            <a:xfrm>
              <a:off x="5198864" y="603796"/>
              <a:ext cx="3159489" cy="461665"/>
            </a:xfrm>
            <a:prstGeom prst="rect">
              <a:avLst/>
            </a:prstGeom>
            <a:noFill/>
          </p:spPr>
          <p:txBody>
            <a:bodyPr wrap="none" rtlCol="0">
              <a:spAutoFit/>
            </a:bodyPr>
            <a:lstStyle/>
            <a:p>
              <a:r>
                <a:rPr lang="fr-FR" sz="2400" dirty="0" smtClean="0">
                  <a:solidFill>
                    <a:schemeClr val="bg1"/>
                  </a:solidFill>
                </a:rPr>
                <a:t>Super-matière (SUSY)</a:t>
              </a:r>
              <a:endParaRPr lang="fr-FR" sz="2400" dirty="0">
                <a:solidFill>
                  <a:schemeClr val="bg1"/>
                </a:solidFill>
              </a:endParaRPr>
            </a:p>
          </p:txBody>
        </p:sp>
        <p:sp>
          <p:nvSpPr>
            <p:cNvPr id="25" name="Accolade ouvrante 24"/>
            <p:cNvSpPr/>
            <p:nvPr/>
          </p:nvSpPr>
          <p:spPr bwMode="auto">
            <a:xfrm rot="16200000">
              <a:off x="5633244" y="4140200"/>
              <a:ext cx="360040" cy="2165672"/>
            </a:xfrm>
            <a:prstGeom prst="leftBrace">
              <a:avLst>
                <a:gd name="adj1" fmla="val 8333"/>
                <a:gd name="adj2" fmla="val 52138"/>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6" name="Accolade ouvrante 25"/>
            <p:cNvSpPr/>
            <p:nvPr/>
          </p:nvSpPr>
          <p:spPr bwMode="auto">
            <a:xfrm rot="16200000">
              <a:off x="7820980" y="4207036"/>
              <a:ext cx="360040" cy="2032000"/>
            </a:xfrm>
            <a:prstGeom prst="leftBrace">
              <a:avLst>
                <a:gd name="adj1" fmla="val 8333"/>
                <a:gd name="adj2" fmla="val 52138"/>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Tahoma" charset="0"/>
              </a:endParaRPr>
            </a:p>
          </p:txBody>
        </p:sp>
        <p:sp>
          <p:nvSpPr>
            <p:cNvPr id="27" name="ZoneTexte 26"/>
            <p:cNvSpPr txBox="1"/>
            <p:nvPr/>
          </p:nvSpPr>
          <p:spPr>
            <a:xfrm>
              <a:off x="5292080" y="5733256"/>
              <a:ext cx="1148121" cy="461665"/>
            </a:xfrm>
            <a:prstGeom prst="rect">
              <a:avLst/>
            </a:prstGeom>
            <a:noFill/>
          </p:spPr>
          <p:txBody>
            <a:bodyPr wrap="none" rtlCol="0">
              <a:spAutoFit/>
            </a:bodyPr>
            <a:lstStyle/>
            <a:p>
              <a:r>
                <a:rPr lang="fr-FR" sz="2400" dirty="0" smtClean="0">
                  <a:solidFill>
                    <a:srgbClr val="FFFFFF"/>
                  </a:solidFill>
                </a:rPr>
                <a:t>Bosons</a:t>
              </a:r>
              <a:endParaRPr lang="fr-FR" sz="2400" dirty="0">
                <a:solidFill>
                  <a:srgbClr val="FFFFFF"/>
                </a:solidFill>
              </a:endParaRPr>
            </a:p>
          </p:txBody>
        </p:sp>
        <p:sp>
          <p:nvSpPr>
            <p:cNvPr id="28" name="ZoneTexte 27"/>
            <p:cNvSpPr txBox="1"/>
            <p:nvPr/>
          </p:nvSpPr>
          <p:spPr>
            <a:xfrm>
              <a:off x="7308304" y="5733256"/>
              <a:ext cx="1415923" cy="461665"/>
            </a:xfrm>
            <a:prstGeom prst="rect">
              <a:avLst/>
            </a:prstGeom>
            <a:noFill/>
          </p:spPr>
          <p:txBody>
            <a:bodyPr wrap="none" rtlCol="0">
              <a:spAutoFit/>
            </a:bodyPr>
            <a:lstStyle/>
            <a:p>
              <a:r>
                <a:rPr lang="fr-FR" sz="2400" dirty="0" smtClean="0">
                  <a:solidFill>
                    <a:srgbClr val="FFFFFF"/>
                  </a:solidFill>
                </a:rPr>
                <a:t>Fermions</a:t>
              </a:r>
              <a:endParaRPr lang="fr-FR" sz="2400" dirty="0">
                <a:solidFill>
                  <a:srgbClr val="FFFFFF"/>
                </a:solidFill>
              </a:endParaRPr>
            </a:p>
          </p:txBody>
        </p:sp>
      </p:grpSp>
    </p:spTree>
    <p:extLst>
      <p:ext uri="{BB962C8B-B14F-4D97-AF65-F5344CB8AC3E}">
        <p14:creationId xmlns:p14="http://schemas.microsoft.com/office/powerpoint/2010/main" xmlns="" val="419710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73</a:t>
            </a:fld>
            <a:endParaRPr lang="fr-FR"/>
          </a:p>
        </p:txBody>
      </p:sp>
      <p:pic>
        <p:nvPicPr>
          <p:cNvPr id="5" name="Picture 2" descr="http://cache.boston.com/universal/site_graphics/blogs/bigpicture/lhc_08_01/lhc26.jpg"/>
          <p:cNvPicPr>
            <a:picLocks noChangeAspect="1" noChangeArrowheads="1"/>
          </p:cNvPicPr>
          <p:nvPr/>
        </p:nvPicPr>
        <p:blipFill>
          <a:blip r:embed="rId2" cstate="print"/>
          <a:srcRect/>
          <a:stretch>
            <a:fillRect/>
          </a:stretch>
        </p:blipFill>
        <p:spPr bwMode="auto">
          <a:xfrm>
            <a:off x="0" y="14068"/>
            <a:ext cx="9144000"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Unification Electro-</a:t>
            </a:r>
            <a:r>
              <a:rPr lang="en-US" dirty="0" err="1" smtClean="0"/>
              <a:t>faible</a:t>
            </a:r>
            <a:endParaRPr lang="en-US"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8</a:t>
            </a:fld>
            <a:endParaRPr lang="fr-FR"/>
          </a:p>
        </p:txBody>
      </p:sp>
      <p:sp>
        <p:nvSpPr>
          <p:cNvPr id="5" name="ZoneTexte 4"/>
          <p:cNvSpPr txBox="1"/>
          <p:nvPr/>
        </p:nvSpPr>
        <p:spPr>
          <a:xfrm>
            <a:off x="251520" y="686948"/>
            <a:ext cx="8892480" cy="1938992"/>
          </a:xfrm>
          <a:prstGeom prst="rect">
            <a:avLst/>
          </a:prstGeom>
          <a:noFill/>
        </p:spPr>
        <p:txBody>
          <a:bodyPr wrap="square" rtlCol="0">
            <a:spAutoFit/>
          </a:bodyPr>
          <a:lstStyle/>
          <a:p>
            <a:pPr>
              <a:buFont typeface="Wingdings" pitchFamily="2" charset="2"/>
              <a:buChar char="Ø"/>
            </a:pPr>
            <a:r>
              <a:rPr lang="en-US" dirty="0" smtClean="0">
                <a:latin typeface="Arial Narrow" pitchFamily="34" charset="0"/>
              </a:rPr>
              <a:t> </a:t>
            </a:r>
            <a:r>
              <a:rPr lang="en-US" dirty="0" err="1" smtClean="0">
                <a:latin typeface="Arial Narrow" pitchFamily="34" charset="0"/>
              </a:rPr>
              <a:t>Dans</a:t>
            </a:r>
            <a:r>
              <a:rPr lang="en-US" dirty="0" smtClean="0">
                <a:latin typeface="Arial Narrow" pitchFamily="34" charset="0"/>
              </a:rPr>
              <a:t> les </a:t>
            </a:r>
            <a:r>
              <a:rPr lang="en-US" dirty="0" err="1" smtClean="0">
                <a:latin typeface="Arial Narrow" pitchFamily="34" charset="0"/>
              </a:rPr>
              <a:t>années</a:t>
            </a:r>
            <a:r>
              <a:rPr lang="en-US" dirty="0" smtClean="0">
                <a:latin typeface="Arial Narrow" pitchFamily="34" charset="0"/>
              </a:rPr>
              <a:t> ‘60, tentative </a:t>
            </a:r>
            <a:r>
              <a:rPr lang="en-US" dirty="0" err="1" smtClean="0">
                <a:latin typeface="Arial Narrow" pitchFamily="34" charset="0"/>
              </a:rPr>
              <a:t>d’unifier</a:t>
            </a:r>
            <a:r>
              <a:rPr lang="en-US" dirty="0" smtClean="0">
                <a:latin typeface="Arial Narrow" pitchFamily="34" charset="0"/>
              </a:rPr>
              <a:t> les interactions:</a:t>
            </a:r>
          </a:p>
          <a:p>
            <a:pPr lvl="1">
              <a:buFont typeface="Wingdings" pitchFamily="2" charset="2"/>
              <a:buChar char="§"/>
            </a:pPr>
            <a:r>
              <a:rPr lang="en-US" dirty="0" smtClean="0">
                <a:latin typeface="Arial Narrow" pitchFamily="34" charset="0"/>
              </a:rPr>
              <a:t> </a:t>
            </a:r>
            <a:r>
              <a:rPr lang="en-US" dirty="0" err="1" smtClean="0">
                <a:latin typeface="Arial Narrow" pitchFamily="34" charset="0"/>
              </a:rPr>
              <a:t>Electromagnétique</a:t>
            </a:r>
            <a:r>
              <a:rPr lang="en-US" dirty="0" smtClean="0">
                <a:latin typeface="Arial Narrow" pitchFamily="34" charset="0"/>
              </a:rPr>
              <a:t> et</a:t>
            </a:r>
          </a:p>
          <a:p>
            <a:pPr lvl="1">
              <a:buFont typeface="Wingdings" pitchFamily="2" charset="2"/>
              <a:buChar char="§"/>
            </a:pPr>
            <a:r>
              <a:rPr lang="en-US" dirty="0" smtClean="0">
                <a:latin typeface="Arial Narrow" pitchFamily="34" charset="0"/>
              </a:rPr>
              <a:t> </a:t>
            </a:r>
            <a:r>
              <a:rPr lang="en-US" dirty="0" err="1" smtClean="0">
                <a:latin typeface="Arial Narrow" pitchFamily="34" charset="0"/>
              </a:rPr>
              <a:t>Faible</a:t>
            </a:r>
            <a:endParaRPr lang="en-US" dirty="0" smtClean="0">
              <a:latin typeface="Arial Narrow" pitchFamily="34" charset="0"/>
            </a:endParaRPr>
          </a:p>
          <a:p>
            <a:r>
              <a:rPr lang="en-US" dirty="0" smtClean="0">
                <a:latin typeface="Arial Narrow" pitchFamily="34" charset="0"/>
              </a:rPr>
              <a:t>(pour des raisons non-</a:t>
            </a:r>
            <a:r>
              <a:rPr lang="en-US" dirty="0" err="1" smtClean="0">
                <a:latin typeface="Arial Narrow" pitchFamily="34" charset="0"/>
              </a:rPr>
              <a:t>évidentes</a:t>
            </a:r>
            <a:r>
              <a:rPr lang="en-US" dirty="0" smtClean="0">
                <a:latin typeface="Arial Narrow" pitchFamily="34" charset="0"/>
              </a:rPr>
              <a:t> au premier </a:t>
            </a:r>
            <a:r>
              <a:rPr lang="en-US" dirty="0" err="1" smtClean="0">
                <a:latin typeface="Arial Narrow" pitchFamily="34" charset="0"/>
              </a:rPr>
              <a:t>abord</a:t>
            </a:r>
            <a:r>
              <a:rPr lang="en-US" dirty="0" smtClean="0">
                <a:latin typeface="Arial Narrow" pitchFamily="34" charset="0"/>
              </a:rPr>
              <a:t>…</a:t>
            </a:r>
            <a:br>
              <a:rPr lang="en-US" dirty="0" smtClean="0">
                <a:latin typeface="Arial Narrow" pitchFamily="34" charset="0"/>
              </a:rPr>
            </a:br>
            <a:endParaRPr lang="en-US" dirty="0" smtClean="0">
              <a:latin typeface="Arial Narrow" pitchFamily="34" charset="0"/>
            </a:endParaRPr>
          </a:p>
          <a:p>
            <a:r>
              <a:rPr lang="en-US" dirty="0" smtClean="0">
                <a:latin typeface="Arial Narrow" pitchFamily="34" charset="0"/>
              </a:rPr>
              <a:t>… </a:t>
            </a:r>
            <a:r>
              <a:rPr lang="en-US" dirty="0" err="1" smtClean="0">
                <a:latin typeface="Arial Narrow" pitchFamily="34" charset="0"/>
              </a:rPr>
              <a:t>mais</a:t>
            </a:r>
            <a:r>
              <a:rPr lang="en-US" dirty="0" smtClean="0">
                <a:latin typeface="Arial Narrow" pitchFamily="34" charset="0"/>
              </a:rPr>
              <a:t> on </a:t>
            </a:r>
            <a:r>
              <a:rPr lang="en-US" dirty="0" err="1" smtClean="0">
                <a:latin typeface="Arial Narrow" pitchFamily="34" charset="0"/>
              </a:rPr>
              <a:t>pense</a:t>
            </a:r>
            <a:r>
              <a:rPr lang="en-US" dirty="0" smtClean="0">
                <a:latin typeface="Arial Narrow" pitchFamily="34" charset="0"/>
              </a:rPr>
              <a:t> </a:t>
            </a:r>
            <a:r>
              <a:rPr lang="en-US" dirty="0" err="1" smtClean="0">
                <a:latin typeface="Arial Narrow" pitchFamily="34" charset="0"/>
              </a:rPr>
              <a:t>que</a:t>
            </a:r>
            <a:r>
              <a:rPr lang="en-US" dirty="0" smtClean="0">
                <a:latin typeface="Arial Narrow" pitchFamily="34" charset="0"/>
              </a:rPr>
              <a:t> </a:t>
            </a:r>
            <a:r>
              <a:rPr lang="en-US" dirty="0" err="1" smtClean="0">
                <a:latin typeface="Arial Narrow" pitchFamily="34" charset="0"/>
              </a:rPr>
              <a:t>c’était</a:t>
            </a:r>
            <a:r>
              <a:rPr lang="en-US" dirty="0" smtClean="0">
                <a:latin typeface="Arial Narrow" pitchFamily="34" charset="0"/>
              </a:rPr>
              <a:t> </a:t>
            </a:r>
            <a:r>
              <a:rPr lang="en-US" dirty="0" err="1" smtClean="0">
                <a:latin typeface="Arial Narrow" pitchFamily="34" charset="0"/>
              </a:rPr>
              <a:t>vrai</a:t>
            </a:r>
            <a:r>
              <a:rPr lang="en-US" dirty="0" smtClean="0">
                <a:latin typeface="Arial Narrow" pitchFamily="34" charset="0"/>
              </a:rPr>
              <a:t> aux premiers temps de </a:t>
            </a:r>
            <a:r>
              <a:rPr lang="en-US" dirty="0" err="1" smtClean="0">
                <a:latin typeface="Arial Narrow" pitchFamily="34" charset="0"/>
              </a:rPr>
              <a:t>l’Univers</a:t>
            </a:r>
            <a:r>
              <a:rPr lang="en-US" dirty="0" smtClean="0">
                <a:latin typeface="Arial Narrow" pitchFamily="34" charset="0"/>
              </a:rPr>
              <a:t>)</a:t>
            </a:r>
          </a:p>
        </p:txBody>
      </p:sp>
      <p:pic>
        <p:nvPicPr>
          <p:cNvPr id="6"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5925994" y="692932"/>
            <a:ext cx="925830" cy="1297305"/>
          </a:xfrm>
          <a:prstGeom prst="rect">
            <a:avLst/>
          </a:prstGeom>
          <a:noFill/>
        </p:spPr>
      </p:pic>
      <p:pic>
        <p:nvPicPr>
          <p:cNvPr id="7"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7006114" y="692932"/>
            <a:ext cx="925830" cy="1297305"/>
          </a:xfrm>
          <a:prstGeom prst="rect">
            <a:avLst/>
          </a:prstGeom>
          <a:noFill/>
        </p:spPr>
      </p:pic>
      <p:sp>
        <p:nvSpPr>
          <p:cNvPr id="8" name="Rectangle 7"/>
          <p:cNvSpPr/>
          <p:nvPr/>
        </p:nvSpPr>
        <p:spPr>
          <a:xfrm>
            <a:off x="5853986" y="1989076"/>
            <a:ext cx="1101584" cy="307777"/>
          </a:xfrm>
          <a:prstGeom prst="rect">
            <a:avLst/>
          </a:prstGeom>
        </p:spPr>
        <p:txBody>
          <a:bodyPr wrap="none">
            <a:spAutoFit/>
          </a:bodyPr>
          <a:lstStyle/>
          <a:p>
            <a:r>
              <a:rPr lang="fr-FR" sz="1400" dirty="0" smtClean="0">
                <a:latin typeface="Arial Narrow" pitchFamily="34" charset="0"/>
              </a:rPr>
              <a:t>S. L. Glashow</a:t>
            </a:r>
            <a:endParaRPr lang="fr-FR" sz="1400" dirty="0">
              <a:latin typeface="Arial Narrow" pitchFamily="34" charset="0"/>
            </a:endParaRPr>
          </a:p>
        </p:txBody>
      </p:sp>
      <p:sp>
        <p:nvSpPr>
          <p:cNvPr id="9" name="Rectangle 8"/>
          <p:cNvSpPr/>
          <p:nvPr/>
        </p:nvSpPr>
        <p:spPr>
          <a:xfrm>
            <a:off x="7078122" y="2000124"/>
            <a:ext cx="782587" cy="307777"/>
          </a:xfrm>
          <a:prstGeom prst="rect">
            <a:avLst/>
          </a:prstGeom>
        </p:spPr>
        <p:txBody>
          <a:bodyPr wrap="none">
            <a:spAutoFit/>
          </a:bodyPr>
          <a:lstStyle/>
          <a:p>
            <a:r>
              <a:rPr lang="fr-FR" sz="1400" dirty="0" smtClean="0">
                <a:latin typeface="Arial Narrow" pitchFamily="34" charset="0"/>
              </a:rPr>
              <a:t>A. Salam</a:t>
            </a:r>
            <a:endParaRPr lang="fr-FR" sz="1400" dirty="0">
              <a:latin typeface="Arial Narrow" pitchFamily="34" charset="0"/>
            </a:endParaRPr>
          </a:p>
        </p:txBody>
      </p:sp>
      <p:pic>
        <p:nvPicPr>
          <p:cNvPr id="239618" name="Picture 2" descr="John Clive Ward, an eminent figure in physics at MacquarieWard, John Clive"/>
          <p:cNvPicPr>
            <a:picLocks noChangeAspect="1" noChangeArrowheads="1"/>
          </p:cNvPicPr>
          <p:nvPr/>
        </p:nvPicPr>
        <p:blipFill>
          <a:blip r:embed="rId4" cstate="print"/>
          <a:srcRect/>
          <a:stretch>
            <a:fillRect/>
          </a:stretch>
        </p:blipFill>
        <p:spPr bwMode="auto">
          <a:xfrm>
            <a:off x="8078730" y="692696"/>
            <a:ext cx="864000" cy="1296000"/>
          </a:xfrm>
          <a:prstGeom prst="rect">
            <a:avLst/>
          </a:prstGeom>
          <a:noFill/>
        </p:spPr>
      </p:pic>
      <p:sp>
        <p:nvSpPr>
          <p:cNvPr id="11" name="Rectangle 10"/>
          <p:cNvSpPr/>
          <p:nvPr/>
        </p:nvSpPr>
        <p:spPr>
          <a:xfrm>
            <a:off x="8086234" y="1989076"/>
            <a:ext cx="878254" cy="307777"/>
          </a:xfrm>
          <a:prstGeom prst="rect">
            <a:avLst/>
          </a:prstGeom>
        </p:spPr>
        <p:txBody>
          <a:bodyPr wrap="none">
            <a:spAutoFit/>
          </a:bodyPr>
          <a:lstStyle/>
          <a:p>
            <a:r>
              <a:rPr lang="fr-FR" sz="1400" dirty="0" smtClean="0">
                <a:latin typeface="Arial Narrow" pitchFamily="34" charset="0"/>
              </a:rPr>
              <a:t>J. C. Ward</a:t>
            </a:r>
            <a:endParaRPr lang="fr-FR" sz="1400" dirty="0">
              <a:latin typeface="Arial Narrow" pitchFamily="34" charset="0"/>
            </a:endParaRPr>
          </a:p>
        </p:txBody>
      </p:sp>
      <p:pic>
        <p:nvPicPr>
          <p:cNvPr id="12" name="Picture 2" descr="http://www.mpi-hd.mpg.de/manitop/StandardModel/pics/sm-lagrangian1.gif"/>
          <p:cNvPicPr>
            <a:picLocks noChangeAspect="1" noChangeArrowheads="1"/>
          </p:cNvPicPr>
          <p:nvPr/>
        </p:nvPicPr>
        <p:blipFill>
          <a:blip r:embed="rId5" cstate="print"/>
          <a:srcRect/>
          <a:stretch>
            <a:fillRect/>
          </a:stretch>
        </p:blipFill>
        <p:spPr bwMode="auto">
          <a:xfrm>
            <a:off x="179511" y="3212976"/>
            <a:ext cx="5617505" cy="3195340"/>
          </a:xfrm>
          <a:prstGeom prst="rect">
            <a:avLst/>
          </a:prstGeom>
          <a:noFill/>
        </p:spPr>
      </p:pic>
      <p:pic>
        <p:nvPicPr>
          <p:cNvPr id="239620" name="Picture 4" descr="http://cern-discoveries.web.cern.ch/cern-discoveries/courier/theory/page-11.jpg"/>
          <p:cNvPicPr>
            <a:picLocks noChangeAspect="1" noChangeArrowheads="1"/>
          </p:cNvPicPr>
          <p:nvPr/>
        </p:nvPicPr>
        <p:blipFill>
          <a:blip r:embed="rId6" cstate="print"/>
          <a:srcRect/>
          <a:stretch>
            <a:fillRect/>
          </a:stretch>
        </p:blipFill>
        <p:spPr bwMode="auto">
          <a:xfrm>
            <a:off x="5901630" y="4260304"/>
            <a:ext cx="2990850" cy="1905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Modèle Standard : Problèmes !</a:t>
            </a:r>
            <a:endParaRPr lang="fr-FR" dirty="0"/>
          </a:p>
        </p:txBody>
      </p:sp>
      <p:sp>
        <p:nvSpPr>
          <p:cNvPr id="4" name="Espace réservé du numéro de diapositive 3"/>
          <p:cNvSpPr>
            <a:spLocks noGrp="1"/>
          </p:cNvSpPr>
          <p:nvPr>
            <p:ph type="sldNum" sz="quarter" idx="12"/>
          </p:nvPr>
        </p:nvSpPr>
        <p:spPr/>
        <p:txBody>
          <a:bodyPr/>
          <a:lstStyle/>
          <a:p>
            <a:pPr>
              <a:defRPr/>
            </a:pPr>
            <a:fld id="{E54FE26C-46A2-4C98-AC9D-1590F5C08311}" type="slidenum">
              <a:rPr lang="fr-FR" smtClean="0"/>
              <a:pPr>
                <a:defRPr/>
              </a:pPr>
              <a:t>9</a:t>
            </a:fld>
            <a:endParaRPr lang="fr-FR"/>
          </a:p>
        </p:txBody>
      </p:sp>
      <p:sp>
        <p:nvSpPr>
          <p:cNvPr id="5" name="ZoneTexte 4"/>
          <p:cNvSpPr txBox="1"/>
          <p:nvPr/>
        </p:nvSpPr>
        <p:spPr>
          <a:xfrm>
            <a:off x="1043608" y="1772816"/>
            <a:ext cx="7128792" cy="1631216"/>
          </a:xfrm>
          <a:prstGeom prst="rect">
            <a:avLst/>
          </a:prstGeom>
          <a:noFill/>
        </p:spPr>
        <p:txBody>
          <a:bodyPr wrap="square" rtlCol="0">
            <a:spAutoFit/>
          </a:bodyPr>
          <a:lstStyle/>
          <a:p>
            <a:pPr algn="ctr"/>
            <a:r>
              <a:rPr lang="fr-FR" dirty="0" smtClean="0">
                <a:latin typeface="Arial Narrow" pitchFamily="34" charset="0"/>
              </a:rPr>
              <a:t>Elégante théorie mais…</a:t>
            </a:r>
          </a:p>
          <a:p>
            <a:pPr>
              <a:buFont typeface="Wingdings" pitchFamily="2" charset="2"/>
              <a:buChar char="Ø"/>
            </a:pPr>
            <a:r>
              <a:rPr lang="fr-FR" b="1" dirty="0" smtClean="0">
                <a:solidFill>
                  <a:srgbClr val="FF0000"/>
                </a:solidFill>
                <a:latin typeface="Arial Narrow" pitchFamily="34" charset="0"/>
              </a:rPr>
              <a:t> … elle implique que les bosons médiateurs ont une masse nulle !</a:t>
            </a:r>
          </a:p>
          <a:p>
            <a:pPr lvl="1">
              <a:buFont typeface="Wingdings" pitchFamily="2" charset="2"/>
              <a:buChar char="§"/>
            </a:pPr>
            <a:r>
              <a:rPr lang="fr-FR" dirty="0" smtClean="0">
                <a:latin typeface="Arial Narrow" pitchFamily="34" charset="0"/>
              </a:rPr>
              <a:t> En contradiction avec l’expérience ! </a:t>
            </a:r>
          </a:p>
          <a:p>
            <a:endParaRPr lang="fr-FR" dirty="0" smtClean="0">
              <a:latin typeface="Arial Narrow" pitchFamily="34" charset="0"/>
            </a:endParaRPr>
          </a:p>
          <a:p>
            <a:pPr>
              <a:buFont typeface="Wingdings" pitchFamily="2" charset="2"/>
              <a:buChar char="Ø"/>
            </a:pPr>
            <a:r>
              <a:rPr lang="fr-FR" b="1" dirty="0" smtClean="0">
                <a:solidFill>
                  <a:srgbClr val="0000FF"/>
                </a:solidFill>
                <a:latin typeface="Arial Narrow" pitchFamily="34" charset="0"/>
              </a:rPr>
              <a:t> … elle donne des résultats absurdes à haute énergie !</a:t>
            </a:r>
            <a:endParaRPr lang="fr-FR" b="1" dirty="0">
              <a:solidFill>
                <a:srgbClr val="0000FF"/>
              </a:solidFill>
              <a:latin typeface="Arial Narrow" pitchFamily="34" charset="0"/>
            </a:endParaRPr>
          </a:p>
        </p:txBody>
      </p:sp>
      <p:sp>
        <p:nvSpPr>
          <p:cNvPr id="6" name="ZoneTexte 5"/>
          <p:cNvSpPr txBox="1"/>
          <p:nvPr/>
        </p:nvSpPr>
        <p:spPr>
          <a:xfrm>
            <a:off x="1691680" y="4581128"/>
            <a:ext cx="6552728" cy="707886"/>
          </a:xfrm>
          <a:prstGeom prst="rect">
            <a:avLst/>
          </a:prstGeom>
          <a:noFill/>
          <a:ln w="25400">
            <a:solidFill>
              <a:srgbClr val="FF0000"/>
            </a:solidFill>
          </a:ln>
        </p:spPr>
        <p:txBody>
          <a:bodyPr wrap="square" rtlCol="0">
            <a:spAutoFit/>
          </a:bodyPr>
          <a:lstStyle/>
          <a:p>
            <a:pPr algn="ctr"/>
            <a:r>
              <a:rPr lang="en-US" b="1" dirty="0" smtClean="0">
                <a:solidFill>
                  <a:srgbClr val="FF0066"/>
                </a:solidFill>
                <a:latin typeface="Arial Narrow" pitchFamily="34" charset="0"/>
              </a:rPr>
              <a:t>Il </a:t>
            </a:r>
            <a:r>
              <a:rPr lang="en-US" b="1" dirty="0" err="1" smtClean="0">
                <a:solidFill>
                  <a:srgbClr val="FF0066"/>
                </a:solidFill>
                <a:latin typeface="Arial Narrow" pitchFamily="34" charset="0"/>
              </a:rPr>
              <a:t>faut</a:t>
            </a:r>
            <a:r>
              <a:rPr lang="en-US" b="1" dirty="0" smtClean="0">
                <a:solidFill>
                  <a:srgbClr val="FF0066"/>
                </a:solidFill>
                <a:latin typeface="Arial Narrow" pitchFamily="34" charset="0"/>
              </a:rPr>
              <a:t> “</a:t>
            </a:r>
            <a:r>
              <a:rPr lang="en-US" b="1" dirty="0" err="1" smtClean="0">
                <a:solidFill>
                  <a:srgbClr val="FF0066"/>
                </a:solidFill>
                <a:latin typeface="Arial Narrow" pitchFamily="34" charset="0"/>
              </a:rPr>
              <a:t>quelque</a:t>
            </a:r>
            <a:r>
              <a:rPr lang="en-US" b="1" dirty="0" smtClean="0">
                <a:solidFill>
                  <a:srgbClr val="FF0066"/>
                </a:solidFill>
                <a:latin typeface="Arial Narrow" pitchFamily="34" charset="0"/>
              </a:rPr>
              <a:t> chose” pour </a:t>
            </a:r>
            <a:r>
              <a:rPr lang="en-US" b="1" dirty="0" err="1" smtClean="0">
                <a:solidFill>
                  <a:srgbClr val="FF0066"/>
                </a:solidFill>
                <a:latin typeface="Arial Narrow" pitchFamily="34" charset="0"/>
              </a:rPr>
              <a:t>donner</a:t>
            </a:r>
            <a:r>
              <a:rPr lang="en-US" b="1" dirty="0" smtClean="0">
                <a:solidFill>
                  <a:srgbClr val="FF0066"/>
                </a:solidFill>
                <a:latin typeface="Arial Narrow" pitchFamily="34" charset="0"/>
              </a:rPr>
              <a:t> </a:t>
            </a:r>
            <a:r>
              <a:rPr lang="en-US" b="1" dirty="0" err="1" smtClean="0">
                <a:solidFill>
                  <a:srgbClr val="FF0066"/>
                </a:solidFill>
                <a:latin typeface="Arial Narrow" pitchFamily="34" charset="0"/>
              </a:rPr>
              <a:t>une</a:t>
            </a:r>
            <a:r>
              <a:rPr lang="en-US" b="1" dirty="0" smtClean="0">
                <a:solidFill>
                  <a:srgbClr val="FF0066"/>
                </a:solidFill>
                <a:latin typeface="Arial Narrow" pitchFamily="34" charset="0"/>
              </a:rPr>
              <a:t> masse aux </a:t>
            </a:r>
            <a:r>
              <a:rPr lang="en-US" b="1" dirty="0" err="1" smtClean="0">
                <a:solidFill>
                  <a:srgbClr val="FF0066"/>
                </a:solidFill>
                <a:latin typeface="Arial Narrow" pitchFamily="34" charset="0"/>
              </a:rPr>
              <a:t>particules</a:t>
            </a:r>
            <a:endParaRPr lang="en-US" dirty="0" smtClean="0">
              <a:solidFill>
                <a:srgbClr val="FF0066"/>
              </a:solidFill>
              <a:latin typeface="Arial Narrow" pitchFamily="34" charset="0"/>
            </a:endParaRPr>
          </a:p>
          <a:p>
            <a:pPr algn="ctr"/>
            <a:r>
              <a:rPr lang="en-US" b="1" dirty="0" smtClean="0">
                <a:solidFill>
                  <a:srgbClr val="FF0066"/>
                </a:solidFill>
                <a:latin typeface="Arial Narrow" pitchFamily="34" charset="0"/>
              </a:rPr>
              <a:t>ET </a:t>
            </a:r>
            <a:r>
              <a:rPr lang="en-US" b="1" dirty="0" err="1" smtClean="0">
                <a:solidFill>
                  <a:srgbClr val="FF0066"/>
                </a:solidFill>
                <a:latin typeface="Arial Narrow" pitchFamily="34" charset="0"/>
              </a:rPr>
              <a:t>rendre</a:t>
            </a:r>
            <a:r>
              <a:rPr lang="en-US" b="1" dirty="0" smtClean="0">
                <a:solidFill>
                  <a:srgbClr val="FF0066"/>
                </a:solidFill>
                <a:latin typeface="Arial Narrow" pitchFamily="34" charset="0"/>
              </a:rPr>
              <a:t> viable les </a:t>
            </a:r>
            <a:r>
              <a:rPr lang="en-US" b="1" dirty="0" err="1" smtClean="0">
                <a:solidFill>
                  <a:srgbClr val="FF0066"/>
                </a:solidFill>
                <a:latin typeface="Arial Narrow" pitchFamily="34" charset="0"/>
              </a:rPr>
              <a:t>calculs</a:t>
            </a:r>
            <a:r>
              <a:rPr lang="en-US" b="1" dirty="0" smtClean="0">
                <a:solidFill>
                  <a:srgbClr val="FF0066"/>
                </a:solidFill>
                <a:latin typeface="Arial Narrow" pitchFamily="34" charset="0"/>
              </a:rPr>
              <a:t> à haute </a:t>
            </a:r>
            <a:r>
              <a:rPr lang="en-US" b="1" dirty="0" err="1" smtClean="0">
                <a:solidFill>
                  <a:srgbClr val="FF0066"/>
                </a:solidFill>
                <a:latin typeface="Arial Narrow" pitchFamily="34" charset="0"/>
              </a:rPr>
              <a:t>énergie</a:t>
            </a:r>
            <a:endParaRPr lang="en-US" b="1" dirty="0">
              <a:solidFill>
                <a:srgbClr val="FF0066"/>
              </a:solidFill>
              <a:latin typeface="Arial Narrow"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chando_cms_model_new">
  <a:themeElements>
    <a:clrScheme name="och_ifa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ch_ifae">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och_ifa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ch_ifa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ch_ifa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ch_ifa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ch_ifa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ch_ifa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ch_ifa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15983</TotalTime>
  <Words>4228</Words>
  <Application>Microsoft Office PowerPoint</Application>
  <PresentationFormat>Affichage à l'écran (4:3)</PresentationFormat>
  <Paragraphs>949</Paragraphs>
  <Slides>73</Slides>
  <Notes>17</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73</vt:i4>
      </vt:variant>
    </vt:vector>
  </HeadingPairs>
  <TitlesOfParts>
    <vt:vector size="76" baseType="lpstr">
      <vt:lpstr>ochando_cms_model_new</vt:lpstr>
      <vt:lpstr>Équation</vt:lpstr>
      <vt:lpstr>…quation</vt:lpstr>
      <vt:lpstr>Diapositive 1</vt:lpstr>
      <vt:lpstr>Diapositive 2</vt:lpstr>
      <vt:lpstr>Avant propos : L’infiniment petit et la structure de la matière </vt:lpstr>
      <vt:lpstr>Interactions &amp; Médiateurs</vt:lpstr>
      <vt:lpstr>Le Modèle Standard</vt:lpstr>
      <vt:lpstr>Diapositive 6</vt:lpstr>
      <vt:lpstr>Interlude : Un besoin d’unification</vt:lpstr>
      <vt:lpstr>Unification Electro-faible</vt:lpstr>
      <vt:lpstr>Modèle Standard : Problèmes !</vt:lpstr>
      <vt:lpstr>Mécanisme de Brout-Englert-Higgs</vt:lpstr>
      <vt:lpstr>Champ de Higgs : une analogie</vt:lpstr>
      <vt:lpstr>Champ de Higgs : une analogie</vt:lpstr>
      <vt:lpstr>Le Higgs &amp; Nous</vt:lpstr>
      <vt:lpstr>Diapositive 14</vt:lpstr>
      <vt:lpstr>Physique des hautes énergies &amp; accélérateurs</vt:lpstr>
      <vt:lpstr>Exemple de collision</vt:lpstr>
      <vt:lpstr>Diapositive 17</vt:lpstr>
      <vt:lpstr>Des collaborations planétaires</vt:lpstr>
      <vt:lpstr>Diapositive 19</vt:lpstr>
      <vt:lpstr>Diapositive 20</vt:lpstr>
      <vt:lpstr>Diapositive 21</vt:lpstr>
      <vt:lpstr>Le boson de Higgs : stratégie de recherche</vt:lpstr>
      <vt:lpstr>Le boson de Higgs : une longue traque…</vt:lpstr>
      <vt:lpstr>Le boson de Higgs : une longue traque…</vt:lpstr>
      <vt:lpstr>Le boson de Higgs : une longue traque…</vt:lpstr>
      <vt:lpstr>4 juillet 2012 : un moment historique </vt:lpstr>
      <vt:lpstr>4 Juillet 2012…</vt:lpstr>
      <vt:lpstr>Le Higgs… et maintenant ?</vt:lpstr>
      <vt:lpstr>Diapositive 29</vt:lpstr>
      <vt:lpstr>The many behind the “Higgs” ideas and its discovery…</vt:lpstr>
      <vt:lpstr>Diapositive 31</vt:lpstr>
      <vt:lpstr>Interlude : Notion de champ</vt:lpstr>
      <vt:lpstr>Voyage vers l’infiniment petit</vt:lpstr>
      <vt:lpstr>Le champ de Higgs &amp; nous</vt:lpstr>
      <vt:lpstr>Interlude : Masse et Energie </vt:lpstr>
      <vt:lpstr>Le CERN</vt:lpstr>
      <vt:lpstr>Le LHC en quelques chiffres</vt:lpstr>
      <vt:lpstr>Diapositive 38</vt:lpstr>
      <vt:lpstr>ATLAS : le géant</vt:lpstr>
      <vt:lpstr>ATLAS : construction</vt:lpstr>
      <vt:lpstr>CMS : le mastodonte</vt:lpstr>
      <vt:lpstr>Diapositive 42</vt:lpstr>
      <vt:lpstr>Acquisition &amp; Traitement des données : le défi</vt:lpstr>
      <vt:lpstr>Acquisition &amp; Traitement des données : le défi</vt:lpstr>
      <vt:lpstr>Le boson de Higgs au LHC : quelques chiffres</vt:lpstr>
      <vt:lpstr>Couverture presse…</vt:lpstr>
      <vt:lpstr>Echelle de masse</vt:lpstr>
      <vt:lpstr>“Voir” l’infiniment petit</vt:lpstr>
      <vt:lpstr>Retombées ou… « à quoi ça sert ? »</vt:lpstr>
      <vt:lpstr>Interlude : Un monde de matière… et d’anti-matière !</vt:lpstr>
      <vt:lpstr>L’anti-matière…  pas de la Science-Fiction ! </vt:lpstr>
      <vt:lpstr>Métiers de la Recherche</vt:lpstr>
      <vt:lpstr>Grandes questions de la Physique Moderne</vt:lpstr>
      <vt:lpstr>Diapositive 54</vt:lpstr>
      <vt:lpstr>Un besoin d’unification</vt:lpstr>
      <vt:lpstr>Un boson… et après ?</vt:lpstr>
      <vt:lpstr>Mais au fait… qu’a-t-on découvert ?!</vt:lpstr>
      <vt:lpstr>Le boson de Higgs : principaux “canaux” de recherche</vt:lpstr>
      <vt:lpstr>Diapositive 59</vt:lpstr>
      <vt:lpstr>Les collisions de protons au LHC</vt:lpstr>
      <vt:lpstr>La Matière noire</vt:lpstr>
      <vt:lpstr>Diapositive 62</vt:lpstr>
      <vt:lpstr>Modèle Standard : côté Théorie</vt:lpstr>
      <vt:lpstr>Unification des forces</vt:lpstr>
      <vt:lpstr>Diapositive 65</vt:lpstr>
      <vt:lpstr>Diapositive 66</vt:lpstr>
      <vt:lpstr>Diapositive 67</vt:lpstr>
      <vt:lpstr>Diapositive 68</vt:lpstr>
      <vt:lpstr>Diapositive 69</vt:lpstr>
      <vt:lpstr>Diapositive 70</vt:lpstr>
      <vt:lpstr>Diapositive 71</vt:lpstr>
      <vt:lpstr>Diapositive 72</vt:lpstr>
      <vt:lpstr>Diapositive 73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Ochando</dc:creator>
  <cp:lastModifiedBy>Ochando</cp:lastModifiedBy>
  <cp:revision>2156</cp:revision>
  <dcterms:created xsi:type="dcterms:W3CDTF">2012-04-12T09:47:00Z</dcterms:created>
  <dcterms:modified xsi:type="dcterms:W3CDTF">2013-10-10T13:23:13Z</dcterms:modified>
</cp:coreProperties>
</file>