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handoutMasterIdLst>
    <p:handoutMasterId r:id="rId17"/>
  </p:handoutMasterIdLst>
  <p:sldIdLst>
    <p:sldId id="256" r:id="rId2"/>
    <p:sldId id="279" r:id="rId3"/>
    <p:sldId id="311" r:id="rId4"/>
    <p:sldId id="312" r:id="rId5"/>
    <p:sldId id="328" r:id="rId6"/>
    <p:sldId id="329" r:id="rId7"/>
    <p:sldId id="330" r:id="rId8"/>
    <p:sldId id="331" r:id="rId9"/>
    <p:sldId id="324" r:id="rId10"/>
    <p:sldId id="325" r:id="rId11"/>
    <p:sldId id="326" r:id="rId12"/>
    <p:sldId id="327" r:id="rId13"/>
    <p:sldId id="333" r:id="rId14"/>
    <p:sldId id="332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696" y="-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8BF5E-9447-B649-97F0-34E260DB9F00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8BD47-3B80-7343-9322-2D280B94D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61.png"/><Relationship Id="rId6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d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4572000"/>
            <a:ext cx="7772400" cy="784225"/>
          </a:xfrm>
          <a:prstGeom prst="rect">
            <a:avLst/>
          </a:prstGeom>
        </p:spPr>
        <p:txBody>
          <a:bodyPr/>
          <a:lstStyle>
            <a:lvl1pPr algn="ctr">
              <a:defRPr sz="2800" b="1" i="0">
                <a:solidFill>
                  <a:srgbClr val="132B66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5356225"/>
            <a:ext cx="7772400" cy="892175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 descr="stratuslab_logo_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292" y="990600"/>
            <a:ext cx="7775408" cy="2984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276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http://</a:t>
            </a:r>
            <a:r>
              <a:rPr lang="en-US" dirty="0" err="1" smtClean="0"/>
              <a:t>stratuslab.eu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2672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/>
              <a:t>Copyright © 2013, Members</a:t>
            </a:r>
            <a:r>
              <a:rPr lang="en-US" sz="1400" b="0" baseline="0" dirty="0" smtClean="0"/>
              <a:t> of the </a:t>
            </a:r>
            <a:r>
              <a:rPr lang="en-US" sz="1400" b="0" baseline="0" dirty="0" err="1" smtClean="0"/>
              <a:t>StratusLab</a:t>
            </a:r>
            <a:r>
              <a:rPr lang="en-US" sz="1400" b="0" baseline="0" dirty="0" smtClean="0"/>
              <a:t> collaboration.</a:t>
            </a:r>
            <a:endParaRPr lang="en-US" sz="1400" b="0" dirty="0"/>
          </a:p>
        </p:txBody>
      </p:sp>
      <p:grpSp>
        <p:nvGrpSpPr>
          <p:cNvPr id="2" name="Group 10"/>
          <p:cNvGrpSpPr/>
          <p:nvPr/>
        </p:nvGrpSpPr>
        <p:grpSpPr>
          <a:xfrm>
            <a:off x="1151860" y="5715000"/>
            <a:ext cx="6620540" cy="523220"/>
            <a:chOff x="762000" y="5521980"/>
            <a:chExt cx="6620540" cy="523220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62000" y="5521980"/>
              <a:ext cx="533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b="0" dirty="0" smtClean="0"/>
                <a:t>This work is licensed under the Creative</a:t>
              </a:r>
              <a:r>
                <a:rPr lang="en-US" sz="1400" b="0" baseline="0" dirty="0" smtClean="0"/>
                <a:t> Commons Attribution 3.0 </a:t>
              </a:r>
              <a:r>
                <a:rPr lang="en-US" sz="1400" b="0" baseline="0" dirty="0" err="1" smtClean="0"/>
                <a:t>Unported</a:t>
              </a:r>
              <a:r>
                <a:rPr lang="en-US" sz="1400" b="0" baseline="0" dirty="0" smtClean="0"/>
                <a:t> License (http://creativecommons.org/licenses/by/3.0/). </a:t>
              </a:r>
              <a:endParaRPr lang="en-US" sz="1400" b="0" dirty="0"/>
            </a:p>
          </p:txBody>
        </p:sp>
        <p:pic>
          <p:nvPicPr>
            <p:cNvPr id="10" name="Picture 9" descr="by.eps"/>
            <p:cNvPicPr>
              <a:picLocks noChangeAspect="1"/>
            </p:cNvPicPr>
            <p:nvPr userDrawn="1"/>
          </p:nvPicPr>
          <mc:AlternateContent xmlns:ma="http://schemas.microsoft.com/office/mac/drawingml/2008/main">
            <mc:Choice Requires="ma">
              <p:blipFill>
                <a:blip r:embed="rId2"/>
                <a:stretch>
                  <a:fillRect/>
                </a:stretch>
              </p:blipFill>
            </mc:Choice>
  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6096000" y="5562600"/>
              <a:ext cx="1286540" cy="457200"/>
            </a:xfrm>
            <a:prstGeom prst="rect">
              <a:avLst/>
            </a:prstGeom>
          </p:spPr>
        </p:pic>
      </p:grpSp>
      <p:pic>
        <p:nvPicPr>
          <p:cNvPr id="11" name="Picture 10" descr="stratuslab_logo_1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100513" y="1219199"/>
            <a:ext cx="4909887" cy="18846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9144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0" y="6629400"/>
            <a:ext cx="9144000" cy="241300"/>
          </a:xfrm>
          <a:prstGeom prst="rect">
            <a:avLst/>
          </a:prstGeom>
          <a:solidFill>
            <a:srgbClr val="14326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8556625" y="6581001"/>
            <a:ext cx="587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chemeClr val="bg1"/>
                </a:solidFill>
                <a:latin typeface="Arial Narrow"/>
                <a:cs typeface="Arial Narrow"/>
              </a:rPr>
              <a:pPr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0" y="0"/>
            <a:ext cx="9144000" cy="11112"/>
          </a:xfrm>
          <a:prstGeom prst="line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31750" cap="rnd" cmpd="sng" algn="ctr">
            <a:solidFill>
              <a:srgbClr val="1432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2514600"/>
            <a:ext cx="9144000" cy="3352800"/>
          </a:xfrm>
        </p:spPr>
        <p:txBody>
          <a:bodyPr/>
          <a:lstStyle>
            <a:lvl1pPr algn="ctr">
              <a:defRPr sz="3200" b="0">
                <a:solidFill>
                  <a:srgbClr val="000000"/>
                </a:solidFill>
              </a:defRPr>
            </a:lvl1pPr>
            <a:lvl2pPr algn="ctr">
              <a:defRPr sz="2400"/>
            </a:lvl2pPr>
            <a:lvl3pPr algn="ctr">
              <a:defRPr sz="2400"/>
            </a:lvl3pPr>
            <a:lvl4pPr algn="ctr">
              <a:defRPr sz="2400"/>
            </a:lvl4pPr>
            <a:lvl5pPr algn="ctr"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76200"/>
            <a:ext cx="7620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76200"/>
            <a:ext cx="7696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lumn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76200"/>
            <a:ext cx="7696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724400" y="1143000"/>
            <a:ext cx="4191000" cy="5486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7620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76200"/>
            <a:ext cx="7620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76200"/>
            <a:ext cx="7620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df"/><Relationship Id="rId12" Type="http://schemas.openxmlformats.org/officeDocument/2006/relationships/image" Target="../media/image21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664575" y="809625"/>
            <a:ext cx="2286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229600" y="838200"/>
            <a:ext cx="4572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629400"/>
            <a:ext cx="9144000" cy="241300"/>
          </a:xfrm>
          <a:prstGeom prst="rect">
            <a:avLst/>
          </a:prstGeom>
          <a:solidFill>
            <a:srgbClr val="14326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556625" y="6581001"/>
            <a:ext cx="587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chemeClr val="bg1"/>
                </a:solidFill>
                <a:latin typeface="Arial Narrow"/>
                <a:cs typeface="Arial Narrow"/>
              </a:rPr>
              <a:pPr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762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8001000" y="838200"/>
            <a:ext cx="457200" cy="4572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763000" y="914400"/>
            <a:ext cx="3048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8372475" y="685800"/>
            <a:ext cx="4572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5400" y="990600"/>
            <a:ext cx="7924800" cy="1588"/>
          </a:xfrm>
          <a:prstGeom prst="line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31750" cap="rnd" cmpd="sng" algn="ctr">
            <a:solidFill>
              <a:srgbClr val="1432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 descr="stratuslab_logo_1_notext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1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7810500" y="673100"/>
            <a:ext cx="1485900" cy="3302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 bwMode="auto">
          <a:xfrm flipV="1">
            <a:off x="0" y="0"/>
            <a:ext cx="9144000" cy="11112"/>
          </a:xfrm>
          <a:prstGeom prst="line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31750" cap="rnd" cmpd="sng" algn="ctr">
            <a:solidFill>
              <a:srgbClr val="1432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 Narrow"/>
          <a:ea typeface="ＭＳ Ｐゴシック" charset="-128"/>
          <a:cs typeface="Arial Narrow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1" fontAlgn="base" hangingPunct="1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Arial Narrow"/>
          <a:ea typeface="ＭＳ Ｐゴシック" charset="-128"/>
          <a:cs typeface="Arial Narrow"/>
        </a:defRPr>
      </a:lvl1pPr>
      <a:lvl2pPr marL="360363" indent="-180975" algn="l" rtl="0" eaLnBrk="1" fontAlgn="base" hangingPunct="1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1" fontAlgn="base" hangingPunct="1"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slipstream.stratuslab.eu" TargetMode="External"/><Relationship Id="rId3" Type="http://schemas.openxmlformats.org/officeDocument/2006/relationships/hyperlink" Target="https://slipstream.stratuslab.eu/documentation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Roadmap &amp; Status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xfrm>
            <a:off x="762000" y="5356225"/>
            <a:ext cx="7772400" cy="1082675"/>
          </a:xfrm>
        </p:spPr>
        <p:txBody>
          <a:bodyPr>
            <a:normAutofit/>
          </a:bodyPr>
          <a:lstStyle/>
          <a:p>
            <a:r>
              <a:rPr lang="en-US" dirty="0" err="1" smtClean="0"/>
              <a:t>StratusLab</a:t>
            </a:r>
            <a:r>
              <a:rPr lang="en-US" dirty="0" smtClean="0"/>
              <a:t> Users Meeting</a:t>
            </a:r>
          </a:p>
          <a:p>
            <a:r>
              <a:rPr lang="en-US" dirty="0" smtClean="0"/>
              <a:t>12 December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SlipStream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SlipStream</a:t>
            </a:r>
            <a:r>
              <a:rPr lang="en-US" dirty="0" smtClean="0"/>
              <a:t> Deployed</a:t>
            </a:r>
          </a:p>
          <a:p>
            <a:pPr lvl="1"/>
            <a:r>
              <a:rPr lang="en-US" dirty="0" smtClean="0"/>
              <a:t>Can define appliances and systems via web interface</a:t>
            </a:r>
          </a:p>
          <a:p>
            <a:pPr lvl="1"/>
            <a:r>
              <a:rPr lang="en-US" dirty="0" smtClean="0"/>
              <a:t>Deploy and control instances of those appliances and systems</a:t>
            </a:r>
          </a:p>
          <a:p>
            <a:pPr lvl="1"/>
            <a:r>
              <a:rPr lang="en-US" dirty="0" smtClean="0"/>
              <a:t>Permits federation of different cloud resources</a:t>
            </a:r>
          </a:p>
          <a:p>
            <a:pPr lvl="1"/>
            <a:r>
              <a:rPr lang="en-US" dirty="0" smtClean="0"/>
              <a:t>Initially: LAL (</a:t>
            </a:r>
            <a:r>
              <a:rPr lang="en-US" dirty="0" err="1" smtClean="0"/>
              <a:t>StratusLab</a:t>
            </a:r>
            <a:r>
              <a:rPr lang="en-US" dirty="0" smtClean="0"/>
              <a:t>), CC-IN2P3 (</a:t>
            </a:r>
            <a:r>
              <a:rPr lang="en-US" dirty="0" err="1" smtClean="0"/>
              <a:t>OpenStack</a:t>
            </a:r>
            <a:r>
              <a:rPr lang="en-US" dirty="0" smtClean="0"/>
              <a:t>), LLR (</a:t>
            </a:r>
            <a:r>
              <a:rPr lang="en-US" dirty="0" err="1" smtClean="0"/>
              <a:t>StratusLab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Need to register in </a:t>
            </a:r>
            <a:r>
              <a:rPr lang="en-US" dirty="0" err="1" smtClean="0"/>
              <a:t>SlipStream</a:t>
            </a:r>
            <a:r>
              <a:rPr lang="en-US" dirty="0" smtClean="0"/>
              <a:t> to create account</a:t>
            </a:r>
          </a:p>
          <a:p>
            <a:pPr lvl="1"/>
            <a:r>
              <a:rPr lang="en-US" dirty="0" smtClean="0"/>
              <a:t>Must provide cloud credentials for clouds you want to use</a:t>
            </a:r>
          </a:p>
          <a:p>
            <a:pPr lvl="1"/>
            <a:r>
              <a:rPr lang="en-US" dirty="0" smtClean="0"/>
              <a:t>Endpoint: </a:t>
            </a:r>
            <a:r>
              <a:rPr lang="en-US" dirty="0" smtClean="0">
                <a:hlinkClick r:id="rId2"/>
              </a:rPr>
              <a:t>https://slipstream.stratuslab.eu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Docs: </a:t>
            </a:r>
            <a:r>
              <a:rPr lang="en-US" dirty="0" smtClean="0">
                <a:hlinkClick r:id="rId3"/>
              </a:rPr>
              <a:t>https://slipstream.stratuslab.eu/documentation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SlipStream</a:t>
            </a:r>
            <a:r>
              <a:rPr lang="en-US" dirty="0" smtClean="0"/>
              <a:t> Login Page</a:t>
            </a:r>
            <a:endParaRPr lang="en-US" dirty="0"/>
          </a:p>
        </p:txBody>
      </p:sp>
      <p:pic>
        <p:nvPicPr>
          <p:cNvPr id="7" name="Picture 6" descr="Screen Shot 2013-12-11 at 8.23.09 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856853"/>
            <a:ext cx="8534400" cy="61192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SlipStream</a:t>
            </a:r>
            <a:r>
              <a:rPr lang="en-US" dirty="0" smtClean="0"/>
              <a:t> Login Page</a:t>
            </a:r>
            <a:endParaRPr lang="en-US" dirty="0"/>
          </a:p>
        </p:txBody>
      </p:sp>
      <p:pic>
        <p:nvPicPr>
          <p:cNvPr id="6" name="Picture 5" descr="Screen Shot 2013-12-11 at 8.24.18 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53017"/>
            <a:ext cx="8534400" cy="61192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 smtClean="0"/>
          </a:p>
          <a:p>
            <a:pPr lvl="1"/>
            <a:r>
              <a:rPr lang="en-US" dirty="0" smtClean="0"/>
              <a:t>Need </a:t>
            </a:r>
            <a:r>
              <a:rPr lang="en-US" dirty="0" smtClean="0"/>
              <a:t>to support variety of storage systems and capabilities</a:t>
            </a:r>
            <a:endParaRPr lang="en-US" dirty="0" smtClean="0"/>
          </a:p>
          <a:p>
            <a:pPr lvl="1"/>
            <a:r>
              <a:rPr lang="en-US" dirty="0" smtClean="0"/>
              <a:t>Improve management of storage</a:t>
            </a:r>
          </a:p>
          <a:p>
            <a:pPr lvl="1"/>
            <a:r>
              <a:rPr lang="en-US" dirty="0" smtClean="0"/>
              <a:t>Already support LVM/NFS, FS/NFS, </a:t>
            </a:r>
            <a:r>
              <a:rPr lang="en-US" dirty="0" err="1" smtClean="0"/>
              <a:t>NetApp/iSCSI</a:t>
            </a:r>
            <a:r>
              <a:rPr lang="en-US" dirty="0" smtClean="0"/>
              <a:t>, LVM/</a:t>
            </a:r>
            <a:r>
              <a:rPr lang="en-US" dirty="0" err="1" smtClean="0"/>
              <a:t>iSCSI</a:t>
            </a:r>
            <a:endParaRPr lang="en-US" dirty="0" smtClean="0"/>
          </a:p>
          <a:p>
            <a:r>
              <a:rPr lang="en-US" dirty="0" err="1" smtClean="0"/>
              <a:t>Ceph</a:t>
            </a:r>
            <a:endParaRPr lang="en-US" dirty="0" smtClean="0"/>
          </a:p>
          <a:p>
            <a:pPr lvl="1"/>
            <a:r>
              <a:rPr lang="en-US" dirty="0" smtClean="0"/>
              <a:t>High-performance, robust block storage service</a:t>
            </a:r>
          </a:p>
          <a:p>
            <a:pPr lvl="1"/>
            <a:r>
              <a:rPr lang="en-US" dirty="0" smtClean="0"/>
              <a:t>IBCP has created </a:t>
            </a:r>
            <a:r>
              <a:rPr lang="en-US" dirty="0" smtClean="0"/>
              <a:t>storage </a:t>
            </a:r>
            <a:r>
              <a:rPr lang="en-US" dirty="0" err="1" smtClean="0"/>
              <a:t>plugin</a:t>
            </a:r>
            <a:r>
              <a:rPr lang="en-US" dirty="0" smtClean="0"/>
              <a:t> to use </a:t>
            </a:r>
            <a:r>
              <a:rPr lang="en-US" dirty="0" err="1" smtClean="0"/>
              <a:t>Ceph</a:t>
            </a:r>
            <a:endParaRPr lang="en-US" dirty="0" smtClean="0"/>
          </a:p>
          <a:p>
            <a:pPr lvl="1"/>
            <a:r>
              <a:rPr lang="en-US" dirty="0" smtClean="0"/>
              <a:t>Verified with 13.10.0, but requires custom kernel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13.10.0</a:t>
            </a:r>
          </a:p>
          <a:p>
            <a:pPr lvl="1"/>
            <a:r>
              <a:rPr lang="en-US" dirty="0" smtClean="0"/>
              <a:t>Released in October</a:t>
            </a:r>
          </a:p>
          <a:p>
            <a:pPr lvl="1"/>
            <a:r>
              <a:rPr lang="en-US" dirty="0" smtClean="0"/>
              <a:t>Primarily bug fix release</a:t>
            </a:r>
          </a:p>
          <a:p>
            <a:pPr lvl="1"/>
            <a:r>
              <a:rPr lang="en-US" dirty="0" smtClean="0"/>
              <a:t>Changes for </a:t>
            </a:r>
            <a:r>
              <a:rPr lang="en-US" dirty="0" err="1" smtClean="0"/>
              <a:t>Couchbase</a:t>
            </a:r>
            <a:r>
              <a:rPr lang="en-US" dirty="0" smtClean="0"/>
              <a:t> and CIMI support, but not visible to users</a:t>
            </a:r>
            <a:endParaRPr lang="en-US" dirty="0" smtClean="0"/>
          </a:p>
          <a:p>
            <a:r>
              <a:rPr lang="en-US" dirty="0" smtClean="0"/>
              <a:t>13.12.0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14.02.0</a:t>
            </a:r>
            <a:endParaRPr lang="en-US" dirty="0" smtClean="0"/>
          </a:p>
          <a:p>
            <a:pPr lvl="1"/>
            <a:r>
              <a:rPr lang="en-US" dirty="0" smtClean="0"/>
              <a:t>No technical obstacles, but… </a:t>
            </a:r>
            <a:endParaRPr lang="en-US" dirty="0" smtClean="0"/>
          </a:p>
          <a:p>
            <a:pPr lvl="1"/>
            <a:r>
              <a:rPr lang="en-US" dirty="0" smtClean="0"/>
              <a:t>Time needed to implement roadmap, touches most everything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Priorities for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Interfaces</a:t>
            </a:r>
          </a:p>
          <a:p>
            <a:pPr lvl="1"/>
            <a:r>
              <a:rPr lang="en-US" dirty="0" smtClean="0"/>
              <a:t>Adopt CIMI as the standard interface to services</a:t>
            </a:r>
          </a:p>
          <a:p>
            <a:pPr lvl="1"/>
            <a:r>
              <a:rPr lang="en-US" dirty="0" smtClean="0"/>
              <a:t>Provide complete browser interface for all services</a:t>
            </a:r>
          </a:p>
          <a:p>
            <a:r>
              <a:rPr lang="en-US" dirty="0" smtClean="0"/>
              <a:t>Simplicity, Scalability, &amp; Robustness</a:t>
            </a:r>
          </a:p>
          <a:p>
            <a:pPr lvl="1"/>
            <a:r>
              <a:rPr lang="en-US" dirty="0" smtClean="0"/>
              <a:t>Direct use of </a:t>
            </a:r>
            <a:r>
              <a:rPr lang="en-US" dirty="0" err="1" smtClean="0"/>
              <a:t>libvirt</a:t>
            </a:r>
            <a:r>
              <a:rPr lang="en-US" dirty="0" smtClean="0"/>
              <a:t> as VM manager</a:t>
            </a:r>
          </a:p>
          <a:p>
            <a:pPr lvl="1"/>
            <a:r>
              <a:rPr lang="en-US" dirty="0" smtClean="0"/>
              <a:t>Distributed database (</a:t>
            </a:r>
            <a:r>
              <a:rPr lang="en-US" dirty="0" err="1" smtClean="0"/>
              <a:t>Couchbase</a:t>
            </a:r>
            <a:r>
              <a:rPr lang="en-US" dirty="0" smtClean="0"/>
              <a:t>) as information ‘bus’</a:t>
            </a:r>
          </a:p>
          <a:p>
            <a:r>
              <a:rPr lang="en-US" dirty="0" smtClean="0"/>
              <a:t>Better services for system administrators</a:t>
            </a:r>
          </a:p>
          <a:p>
            <a:pPr lvl="1"/>
            <a:r>
              <a:rPr lang="en-US" dirty="0" smtClean="0"/>
              <a:t>Improved overview and monitoring of infrastructure</a:t>
            </a:r>
          </a:p>
          <a:p>
            <a:pPr lvl="1"/>
            <a:r>
              <a:rPr lang="en-US" dirty="0" smtClean="0"/>
              <a:t>Fine-grained accounting for all resources</a:t>
            </a:r>
          </a:p>
          <a:p>
            <a:pPr lvl="1"/>
            <a:r>
              <a:rPr lang="en-US" dirty="0" smtClean="0"/>
              <a:t>Migration control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0" y="412750"/>
            <a:ext cx="2197100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Architecture</a:t>
            </a:r>
            <a:endParaRPr lang="en-US" dirty="0"/>
          </a:p>
        </p:txBody>
      </p:sp>
      <p:pic>
        <p:nvPicPr>
          <p:cNvPr id="4" name="Picture 3" descr="stratuslab-architecture-skelet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1600200"/>
            <a:ext cx="9144000" cy="444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CIMI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</a:p>
          <a:p>
            <a:pPr lvl="1"/>
            <a:r>
              <a:rPr lang="en-US" dirty="0" err="1" smtClean="0"/>
              <a:t>Authn</a:t>
            </a:r>
            <a:r>
              <a:rPr lang="en-US" dirty="0" smtClean="0"/>
              <a:t> and </a:t>
            </a:r>
            <a:r>
              <a:rPr lang="en-US" dirty="0" err="1" smtClean="0"/>
              <a:t>authz</a:t>
            </a:r>
            <a:r>
              <a:rPr lang="en-US" dirty="0" smtClean="0"/>
              <a:t> services integrated into CIMI server</a:t>
            </a:r>
          </a:p>
          <a:p>
            <a:pPr lvl="1"/>
            <a:r>
              <a:rPr lang="en-US" dirty="0" smtClean="0"/>
              <a:t>Core resource control patterns implemented</a:t>
            </a:r>
          </a:p>
          <a:p>
            <a:pPr lvl="1"/>
            <a:r>
              <a:rPr lang="en-US" dirty="0" smtClean="0"/>
              <a:t>Basic volume management validated</a:t>
            </a:r>
          </a:p>
          <a:p>
            <a:pPr lvl="1"/>
            <a:r>
              <a:rPr lang="en-US" dirty="0" smtClean="0"/>
              <a:t>Working on putting machine management in place</a:t>
            </a:r>
            <a:endParaRPr lang="en-US" dirty="0" smtClean="0">
              <a:latin typeface="Courier"/>
              <a:cs typeface="Courier"/>
            </a:endParaRPr>
          </a:p>
          <a:p>
            <a:endParaRPr lang="en-US" dirty="0" smtClean="0"/>
          </a:p>
          <a:p>
            <a:r>
              <a:rPr lang="en-US" dirty="0" smtClean="0"/>
              <a:t>Web Browser Interface</a:t>
            </a:r>
          </a:p>
          <a:p>
            <a:pPr lvl="1"/>
            <a:r>
              <a:rPr lang="en-US" dirty="0" smtClean="0"/>
              <a:t>Core implementation available</a:t>
            </a:r>
          </a:p>
          <a:p>
            <a:pPr lvl="1"/>
            <a:r>
              <a:rPr lang="en-US" dirty="0" smtClean="0"/>
              <a:t>Initial interface intended mainly for </a:t>
            </a:r>
            <a:r>
              <a:rPr lang="en-US" dirty="0" err="1" smtClean="0"/>
              <a:t>admins</a:t>
            </a:r>
            <a:r>
              <a:rPr lang="en-US" dirty="0" smtClean="0"/>
              <a:t>, but OK for users as well</a:t>
            </a:r>
          </a:p>
          <a:p>
            <a:pPr lvl="1"/>
            <a:r>
              <a:rPr lang="en-US" dirty="0" smtClean="0"/>
              <a:t>See screenshots…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CIMI Web Interface</a:t>
            </a:r>
            <a:endParaRPr lang="en-US" dirty="0"/>
          </a:p>
        </p:txBody>
      </p:sp>
      <p:pic>
        <p:nvPicPr>
          <p:cNvPr id="5" name="Picture 4" descr="Screen Shot 2013-12-11 at 8.38.14 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48834"/>
            <a:ext cx="8496300" cy="60742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CIMI Web Interface</a:t>
            </a:r>
            <a:endParaRPr lang="en-US" dirty="0"/>
          </a:p>
        </p:txBody>
      </p:sp>
      <p:pic>
        <p:nvPicPr>
          <p:cNvPr id="6" name="Picture 5" descr="Screen Shot 2013-12-11 at 8.39.41 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68719"/>
            <a:ext cx="8610600" cy="61559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CIMI Web Interface</a:t>
            </a:r>
            <a:endParaRPr lang="en-US" dirty="0"/>
          </a:p>
        </p:txBody>
      </p:sp>
      <p:pic>
        <p:nvPicPr>
          <p:cNvPr id="5" name="Picture 4" descr="Screen Shot 2013-12-11 at 8.39.55 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977900"/>
            <a:ext cx="8559800" cy="61196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CIMI Web Interface</a:t>
            </a:r>
            <a:endParaRPr lang="en-US" dirty="0"/>
          </a:p>
        </p:txBody>
      </p:sp>
      <p:pic>
        <p:nvPicPr>
          <p:cNvPr id="6" name="Picture 5" descr="Screen Shot 2013-12-11 at 8.40.09 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77900"/>
            <a:ext cx="8470900" cy="60561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&amp; Accounting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Available Resources</a:t>
            </a:r>
          </a:p>
          <a:p>
            <a:pPr lvl="1"/>
            <a:r>
              <a:rPr lang="en-US" dirty="0" smtClean="0"/>
              <a:t>“Load” page will continue to be available</a:t>
            </a:r>
          </a:p>
          <a:p>
            <a:pPr lvl="1"/>
            <a:r>
              <a:rPr lang="en-US" dirty="0" smtClean="0"/>
              <a:t>Pages included in CIMI will provide better service information</a:t>
            </a:r>
          </a:p>
          <a:p>
            <a:r>
              <a:rPr lang="en-US" dirty="0" smtClean="0"/>
              <a:t>Usage Information</a:t>
            </a:r>
          </a:p>
          <a:p>
            <a:pPr lvl="1"/>
            <a:r>
              <a:rPr lang="en-US" dirty="0" smtClean="0"/>
              <a:t>Implementation providing machine, CPU, … summaries available</a:t>
            </a:r>
          </a:p>
          <a:p>
            <a:pPr lvl="1"/>
            <a:r>
              <a:rPr lang="en-US" dirty="0" smtClean="0"/>
              <a:t>Needs machine control via CIMI for full integration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uslab-template-v4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stratuslab-template-v4.thmx</Template>
  <TotalTime>1558</TotalTime>
  <Words>357</Words>
  <Application>Microsoft Macintosh PowerPoint</Application>
  <PresentationFormat>On-screen Show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stratuslab-template-v4</vt:lpstr>
      <vt:lpstr>Roadmap &amp; Status</vt:lpstr>
      <vt:lpstr>Priorities for Evolution</vt:lpstr>
      <vt:lpstr>New Architecture</vt:lpstr>
      <vt:lpstr>CIMI Status</vt:lpstr>
      <vt:lpstr>CIMI Web Interface</vt:lpstr>
      <vt:lpstr>CIMI Web Interface</vt:lpstr>
      <vt:lpstr>CIMI Web Interface</vt:lpstr>
      <vt:lpstr>CIMI Web Interface</vt:lpstr>
      <vt:lpstr>Monitoring &amp; Accounting</vt:lpstr>
      <vt:lpstr>SlipStream</vt:lpstr>
      <vt:lpstr>SlipStream Login Page</vt:lpstr>
      <vt:lpstr>SlipStream Login Page</vt:lpstr>
      <vt:lpstr>Storage</vt:lpstr>
      <vt:lpstr>Releases</vt:lpstr>
      <vt:lpstr>Slide 15</vt:lpstr>
    </vt:vector>
  </TitlesOfParts>
  <Company>SixSq Sàrl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StratusLab Cloud Distribution</dc:title>
  <dc:creator>Charles</dc:creator>
  <cp:lastModifiedBy>Charles</cp:lastModifiedBy>
  <cp:revision>141</cp:revision>
  <cp:lastPrinted>2013-08-21T08:17:29Z</cp:lastPrinted>
  <dcterms:created xsi:type="dcterms:W3CDTF">2013-12-11T07:45:35Z</dcterms:created>
  <dcterms:modified xsi:type="dcterms:W3CDTF">2013-12-11T07:54:22Z</dcterms:modified>
</cp:coreProperties>
</file>