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0" r:id="rId2"/>
    <p:sldId id="268" r:id="rId3"/>
    <p:sldId id="263" r:id="rId4"/>
    <p:sldId id="264" r:id="rId5"/>
    <p:sldId id="267" r:id="rId6"/>
    <p:sldId id="271" r:id="rId7"/>
    <p:sldId id="266" r:id="rId8"/>
    <p:sldId id="269" r:id="rId9"/>
    <p:sldId id="273" r:id="rId10"/>
    <p:sldId id="272" r:id="rId11"/>
    <p:sldId id="274" r:id="rId12"/>
    <p:sldId id="260" r:id="rId13"/>
    <p:sldId id="262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D7F9-352C-3A4E-BE37-B4E1A4C7FEC8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16489-131D-7B4B-A4A1-A9BFFA851A7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1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16489-131D-7B4B-A4A1-A9BFFA851A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65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dernier est un peu le grand</a:t>
            </a:r>
            <a:r>
              <a:rPr lang="fr-FR" baseline="0" dirty="0" smtClean="0"/>
              <a:t> absent de la journée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16489-131D-7B4B-A4A1-A9BFFA851A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5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C85B7A-943A-6E49-BAE7-B149C2CD5CA6}" type="datetimeFigureOut">
              <a:rPr lang="fr-FR" smtClean="0"/>
              <a:t>04/06/14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6CF2F62-F16D-D84A-A099-3EA8C502D89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Journée Calcul et Simulation de l'Université Paris Sud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Organisée par le Groupe de Travail Informatique Scientifique de Paris </a:t>
            </a:r>
            <a:r>
              <a:rPr lang="fr-FR" dirty="0" smtClean="0"/>
              <a:t>Sud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49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: Table ronde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Constats</a:t>
            </a:r>
          </a:p>
          <a:p>
            <a:pPr lvl="1"/>
            <a:r>
              <a:rPr lang="fr-FR" dirty="0" smtClean="0"/>
              <a:t>Très </a:t>
            </a:r>
            <a:r>
              <a:rPr lang="fr-FR" dirty="0"/>
              <a:t>grande variété de pratiques</a:t>
            </a:r>
          </a:p>
          <a:p>
            <a:pPr lvl="1"/>
            <a:r>
              <a:rPr lang="fr-FR" dirty="0" smtClean="0"/>
              <a:t>Parallélisme </a:t>
            </a:r>
            <a:r>
              <a:rPr lang="fr-FR" dirty="0"/>
              <a:t>apaisé / </a:t>
            </a:r>
            <a:r>
              <a:rPr lang="fr-FR" dirty="0" smtClean="0"/>
              <a:t>opérationnel très important à </a:t>
            </a:r>
            <a:r>
              <a:rPr lang="fr-FR" dirty="0" err="1" smtClean="0"/>
              <a:t>PSud</a:t>
            </a:r>
            <a:endParaRPr lang="fr-FR" dirty="0" smtClean="0"/>
          </a:p>
          <a:p>
            <a:pPr lvl="1"/>
            <a:r>
              <a:rPr lang="fr-FR" dirty="0" smtClean="0"/>
              <a:t>P</a:t>
            </a:r>
            <a:r>
              <a:rPr lang="fr-FR" dirty="0" smtClean="0"/>
              <a:t>arallélisme </a:t>
            </a:r>
            <a:r>
              <a:rPr lang="fr-FR" dirty="0"/>
              <a:t>algorithmiquement agressif </a:t>
            </a:r>
            <a:r>
              <a:rPr lang="fr-FR" dirty="0" smtClean="0"/>
              <a:t>traditionnel ?</a:t>
            </a:r>
          </a:p>
          <a:p>
            <a:r>
              <a:rPr lang="fr-FR" dirty="0" smtClean="0"/>
              <a:t>Quels </a:t>
            </a:r>
            <a:r>
              <a:rPr lang="fr-FR" dirty="0"/>
              <a:t>facteurs </a:t>
            </a:r>
            <a:r>
              <a:rPr lang="fr-FR" dirty="0" err="1"/>
              <a:t>limitants</a:t>
            </a:r>
            <a:r>
              <a:rPr lang="fr-FR" dirty="0"/>
              <a:t> </a:t>
            </a:r>
            <a:r>
              <a:rPr lang="fr-FR" dirty="0" smtClean="0"/>
              <a:t>? </a:t>
            </a:r>
          </a:p>
          <a:p>
            <a:pPr lvl="1"/>
            <a:r>
              <a:rPr lang="fr-FR" dirty="0" smtClean="0"/>
              <a:t>Dissémination algorithmique : ex. optimisation co</a:t>
            </a:r>
            <a:r>
              <a:rPr lang="fr-FR" dirty="0" smtClean="0"/>
              <a:t>ûteuse, bibliothèques numériques</a:t>
            </a:r>
          </a:p>
          <a:p>
            <a:pPr lvl="1"/>
            <a:r>
              <a:rPr lang="fr-FR" dirty="0" smtClean="0"/>
              <a:t>Parallélisme </a:t>
            </a:r>
          </a:p>
          <a:p>
            <a:pPr lvl="2"/>
            <a:r>
              <a:rPr lang="fr-FR" dirty="0" smtClean="0"/>
              <a:t>Le HPC est très bien couvert.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our le </a:t>
            </a:r>
            <a:r>
              <a:rPr lang="fr-FR" dirty="0" err="1" smtClean="0"/>
              <a:t>Very</a:t>
            </a:r>
            <a:r>
              <a:rPr lang="fr-FR" dirty="0" smtClean="0"/>
              <a:t> High </a:t>
            </a:r>
            <a:r>
              <a:rPr lang="fr-FR" dirty="0" err="1" smtClean="0"/>
              <a:t>Throughput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r>
              <a:rPr lang="fr-FR" dirty="0" smtClean="0"/>
              <a:t>, défis classiques du parallélisme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eu de conclusions sur les GPU </a:t>
            </a:r>
            <a:endParaRPr lang="fr-FR" dirty="0"/>
          </a:p>
          <a:p>
            <a:r>
              <a:rPr lang="fr-FR" dirty="0">
                <a:solidFill>
                  <a:schemeClr val="tx2"/>
                </a:solidFill>
              </a:rPr>
              <a:t>Comment mutualiser les expertises et les outils </a:t>
            </a:r>
            <a:r>
              <a:rPr lang="fr-FR" dirty="0" smtClean="0">
                <a:solidFill>
                  <a:schemeClr val="tx2"/>
                </a:solidFill>
              </a:rPr>
              <a:t>?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Faut-il un réseau (de plus) ? Sur quelle thématique ?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De quoi auriez-</a:t>
            </a:r>
            <a:r>
              <a:rPr lang="fr-FR" smtClean="0">
                <a:solidFill>
                  <a:schemeClr val="tx2"/>
                </a:solidFill>
              </a:rPr>
              <a:t>vous besoin ? </a:t>
            </a:r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Quelles collaborations auriez-vous envie d’explorer à la suite de cette journée ?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77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Journée Calcul et Simulation de l'Université Paris Sud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Organisée par le Groupe de Travail Informatique Scientifique de Paris </a:t>
            </a:r>
            <a:r>
              <a:rPr lang="fr-FR" dirty="0" smtClean="0"/>
              <a:t>Sud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02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après</a:t>
            </a:r>
            <a:endParaRPr lang="fr-FR" dirty="0"/>
          </a:p>
        </p:txBody>
      </p:sp>
      <p:pic>
        <p:nvPicPr>
          <p:cNvPr id="5" name="Espace réservé du contenu 3" descr="lod-cloud_201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744" b="-39744"/>
          <a:stretch>
            <a:fillRect/>
          </a:stretch>
        </p:blipFill>
        <p:spPr/>
      </p:pic>
      <p:pic>
        <p:nvPicPr>
          <p:cNvPr id="7" name="Espace réservé du contenu 6" descr="Screen Shot 2014-06-04 at 09.06.32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96" r="-15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53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bientôt !</a:t>
            </a:r>
            <a:endParaRPr lang="fr-FR" dirty="0"/>
          </a:p>
        </p:txBody>
      </p:sp>
      <p:pic>
        <p:nvPicPr>
          <p:cNvPr id="4" name="Espace réservé du contenu 3" descr="lod-cloud_20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b="4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08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13 milliards d’années d’évolution de l’univers </a:t>
            </a:r>
            <a:endParaRPr lang="fr-FR" dirty="0"/>
          </a:p>
        </p:txBody>
      </p:sp>
      <p:pic>
        <p:nvPicPr>
          <p:cNvPr id="4" name="Espace réservé du contenu 3" descr="nature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0" r="-603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40460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Large </a:t>
            </a:r>
            <a:r>
              <a:rPr lang="fr-FR" sz="1200" dirty="0" err="1"/>
              <a:t>scale</a:t>
            </a:r>
            <a:r>
              <a:rPr lang="fr-FR" sz="1200" dirty="0"/>
              <a:t> projection </a:t>
            </a:r>
            <a:r>
              <a:rPr lang="fr-FR" sz="1200" dirty="0" err="1"/>
              <a:t>through</a:t>
            </a:r>
            <a:r>
              <a:rPr lang="fr-FR" sz="1200" dirty="0"/>
              <a:t> the </a:t>
            </a:r>
            <a:r>
              <a:rPr lang="fr-FR" sz="1200" dirty="0" err="1"/>
              <a:t>Illustris</a:t>
            </a:r>
            <a:r>
              <a:rPr lang="fr-FR" sz="1200" dirty="0"/>
              <a:t> volume </a:t>
            </a:r>
            <a:r>
              <a:rPr lang="fr-FR" sz="1200" dirty="0" err="1"/>
              <a:t>at</a:t>
            </a:r>
            <a:r>
              <a:rPr lang="fr-FR" sz="1200" dirty="0"/>
              <a:t> z=0, </a:t>
            </a:r>
            <a:r>
              <a:rPr lang="fr-FR" sz="1200" dirty="0" err="1"/>
              <a:t>centered</a:t>
            </a:r>
            <a:r>
              <a:rPr lang="fr-FR" sz="1200" dirty="0"/>
              <a:t> on the </a:t>
            </a:r>
            <a:r>
              <a:rPr lang="fr-FR" sz="1200" dirty="0" err="1"/>
              <a:t>most</a:t>
            </a:r>
            <a:r>
              <a:rPr lang="fr-FR" sz="1200" dirty="0"/>
              <a:t> massive cluster, 15 </a:t>
            </a:r>
            <a:r>
              <a:rPr lang="fr-FR" sz="1200" dirty="0" err="1"/>
              <a:t>Mpc</a:t>
            </a:r>
            <a:r>
              <a:rPr lang="fr-FR" sz="1200" dirty="0"/>
              <a:t>/h </a:t>
            </a:r>
            <a:r>
              <a:rPr lang="fr-FR" sz="1200" dirty="0" err="1"/>
              <a:t>deep</a:t>
            </a:r>
            <a:r>
              <a:rPr lang="fr-FR" sz="1200" dirty="0"/>
              <a:t>. Shows </a:t>
            </a:r>
            <a:r>
              <a:rPr lang="fr-FR" sz="1200" dirty="0" err="1"/>
              <a:t>dark</a:t>
            </a:r>
            <a:r>
              <a:rPr lang="fr-FR" sz="1200" dirty="0"/>
              <a:t> </a:t>
            </a:r>
            <a:r>
              <a:rPr lang="fr-FR" sz="1200" dirty="0" err="1"/>
              <a:t>matter</a:t>
            </a:r>
            <a:r>
              <a:rPr lang="fr-FR" sz="1200" dirty="0"/>
              <a:t> </a:t>
            </a:r>
            <a:r>
              <a:rPr lang="fr-FR" sz="1200" dirty="0" err="1"/>
              <a:t>density</a:t>
            </a:r>
            <a:r>
              <a:rPr lang="fr-FR" sz="1200" dirty="0"/>
              <a:t> (</a:t>
            </a:r>
            <a:r>
              <a:rPr lang="fr-FR" sz="1200" dirty="0" err="1"/>
              <a:t>left</a:t>
            </a:r>
            <a:r>
              <a:rPr lang="fr-FR" sz="1200" dirty="0"/>
              <a:t>) </a:t>
            </a:r>
            <a:r>
              <a:rPr lang="fr-FR" sz="1200" dirty="0" err="1"/>
              <a:t>transitioning</a:t>
            </a:r>
            <a:r>
              <a:rPr lang="fr-FR" sz="1200" dirty="0"/>
              <a:t> to </a:t>
            </a:r>
            <a:r>
              <a:rPr lang="fr-FR" sz="1200" dirty="0" err="1"/>
              <a:t>gas</a:t>
            </a:r>
            <a:r>
              <a:rPr lang="fr-FR" sz="1200" dirty="0"/>
              <a:t> </a:t>
            </a:r>
            <a:r>
              <a:rPr lang="fr-FR" sz="1200" dirty="0" err="1"/>
              <a:t>density</a:t>
            </a:r>
            <a:r>
              <a:rPr lang="fr-FR" sz="1200" dirty="0"/>
              <a:t> (right) / </a:t>
            </a:r>
            <a:r>
              <a:rPr lang="fr-FR" sz="1200" dirty="0" err="1"/>
              <a:t>Illustris</a:t>
            </a:r>
            <a:r>
              <a:rPr lang="fr-FR" sz="1200" dirty="0"/>
              <a:t> </a:t>
            </a:r>
            <a:r>
              <a:rPr lang="fr-FR" sz="1200" dirty="0" smtClean="0"/>
              <a:t>Collaboration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291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troisième pilier</a:t>
            </a:r>
            <a:endParaRPr lang="fr-FR" dirty="0"/>
          </a:p>
        </p:txBody>
      </p:sp>
      <p:pic>
        <p:nvPicPr>
          <p:cNvPr id="4" name="Espace réservé du contenu 3" descr="Third-Pillar-of-Scien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6" r="-3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342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Interdisciplinaire, évidemment</a:t>
            </a:r>
            <a:endParaRPr lang="fr-FR" dirty="0"/>
          </a:p>
        </p:txBody>
      </p:sp>
      <p:pic>
        <p:nvPicPr>
          <p:cNvPr id="4" name="Espace réservé du contenu 3" descr="VennCS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00" r="-17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363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plus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Mathématiques « appliquées », numérique, statistique, …</a:t>
            </a:r>
          </a:p>
          <a:p>
            <a:r>
              <a:rPr lang="fr-FR" dirty="0" smtClean="0"/>
              <a:t>Informatique : parallélisme, numérique, apprentissage, algorithmique,…</a:t>
            </a:r>
          </a:p>
          <a:p>
            <a:r>
              <a:rPr lang="fr-FR" dirty="0" smtClean="0"/>
              <a:t>Sciences disciplinaires</a:t>
            </a:r>
            <a:endParaRPr lang="fr-FR" dirty="0"/>
          </a:p>
          <a:p>
            <a:r>
              <a:rPr lang="fr-FR" dirty="0" smtClean="0"/>
              <a:t>Infrastructures de traitement informatique </a:t>
            </a:r>
          </a:p>
          <a:p>
            <a:r>
              <a:rPr lang="fr-FR" dirty="0" smtClean="0"/>
              <a:t>Structuration des données de la simulation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24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Brave new world</a:t>
            </a:r>
            <a:endParaRPr lang="fr-FR" dirty="0"/>
          </a:p>
        </p:txBody>
      </p:sp>
      <p:pic>
        <p:nvPicPr>
          <p:cNvPr id="4" name="Espace réservé du contenu 3" descr="Screen Shot 2014-06-04 at 09.01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38" r="-16238"/>
          <a:stretch>
            <a:fillRect/>
          </a:stretch>
        </p:blipFill>
        <p:spPr>
          <a:xfrm>
            <a:off x="4511847" y="3322952"/>
            <a:ext cx="4429593" cy="2624944"/>
          </a:xfrm>
        </p:spPr>
      </p:pic>
      <p:pic>
        <p:nvPicPr>
          <p:cNvPr id="5" name="Espace réservé du contenu 3" descr="natur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0" r="-6030"/>
          <a:stretch>
            <a:fillRect/>
          </a:stretch>
        </p:blipFill>
        <p:spPr>
          <a:xfrm>
            <a:off x="-8018" y="2238320"/>
            <a:ext cx="4519865" cy="26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la journée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Mieux connaître la diversité des recherches concernant la simulation à Paris Sud</a:t>
            </a:r>
          </a:p>
          <a:p>
            <a:r>
              <a:rPr lang="fr-FR" dirty="0" smtClean="0"/>
              <a:t>Explorer concrètement les opportunités pour des synergies.</a:t>
            </a:r>
          </a:p>
          <a:p>
            <a:r>
              <a:rPr lang="fr-FR" dirty="0" smtClean="0"/>
              <a:t>Quels facteurs </a:t>
            </a:r>
            <a:r>
              <a:rPr lang="fr-FR" dirty="0" err="1" smtClean="0"/>
              <a:t>limitants</a:t>
            </a:r>
            <a:r>
              <a:rPr lang="fr-FR" dirty="0" smtClean="0"/>
              <a:t> ?</a:t>
            </a:r>
          </a:p>
          <a:p>
            <a:r>
              <a:rPr lang="fr-FR" dirty="0" smtClean="0"/>
              <a:t>Comment mutualiser les expertises et les outils ? </a:t>
            </a:r>
          </a:p>
        </p:txBody>
      </p:sp>
    </p:spTree>
    <p:extLst>
      <p:ext uri="{BB962C8B-B14F-4D97-AF65-F5344CB8AC3E}">
        <p14:creationId xmlns:p14="http://schemas.microsoft.com/office/powerpoint/2010/main" val="31399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0388"/>
            <a:ext cx="8229600" cy="5851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09:45 - 11:15 Session I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09:45 Simulation de la spectroscopie d’absorption et d’émission de systèmes moléculaires d’intérêt astrophysique - Cyril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Falvo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(ISMO)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10:15 Présentation de l'équipe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Inria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Postale et de ses activités HPC - Marc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Baboulin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(LRI)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10:45 SMILEI, un code de simulation laser-plasma open-source collaboratif – Arnaud Beck (LLR)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11:15 - 11:30 Pause café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11:30 - 13:00 Session II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11:30 Programmation Générique et Générative pour le Calcul Haute Performance -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Joel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Falcou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(LRI)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12:00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Mining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for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disease-causing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genes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in the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other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98% of the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human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genome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- Daniel Gautheret (IGM)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12:30 Conception de systèmes à partir d'expériences numériques coûteuses - Emmanuel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Vazquez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Supelec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-SSE)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13:00 - 14:00 Déjeuner (Buffet)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14:00 - 15:30 Session III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14:00 Physique des Particules : le retour du parallélisme - David Rousseau (IN2P3-LAL)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14:30 Simulations de mouvements de foules - Bertrand Maury (LMO)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15:00 Utilisation en parallèle des logiciels de simulation quantiques et classiques sur la grappe du LCP - Jean-Marie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Teuler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(LCP)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15:30 - 15:50 Pause Café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15:50 - 16:30 Session IV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15:50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Mesocentre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Ecole centrale - Marc </a:t>
            </a:r>
            <a:r>
              <a:rPr lang="fr-FR" b="0" i="0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Massot</a:t>
            </a: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(Ecole Centrale de Paris) – </a:t>
            </a: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à confirmer</a:t>
            </a:r>
          </a:p>
          <a:p>
            <a:pPr marL="0" indent="0">
              <a:buNone/>
            </a:pPr>
            <a:r>
              <a:rPr lang="fr-FR" b="0" i="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16:10 Maison de la Simulation : un laboratoire de Paris-Sud dédié au calcul haute performance - Edouard Audit (Directeur de la Maison de la Simulation)</a:t>
            </a:r>
          </a:p>
          <a:p>
            <a:pPr marL="0" indent="0">
              <a:buNone/>
            </a:pPr>
            <a:r>
              <a:rPr lang="fr-FR" b="0" i="1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	16:30 - 17:30 Table Ronde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67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dirty="0"/>
              <a:t>Journée Calcul et Simulation de l'Université Paris Sud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Organisée par le Groupe de Travail Informatique Scientifique de Paris </a:t>
            </a:r>
            <a:r>
              <a:rPr lang="fr-FR" dirty="0" smtClean="0"/>
              <a:t>Sud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11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563</TotalTime>
  <Words>277</Words>
  <Application>Microsoft Macintosh PowerPoint</Application>
  <PresentationFormat>Présentation à l'écran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Clarté</vt:lpstr>
      <vt:lpstr>Journée Calcul et Simulation de l'Université Paris Sud</vt:lpstr>
      <vt:lpstr>13 milliards d’années d’évolution de l’univers </vt:lpstr>
      <vt:lpstr>Le troisième pilier</vt:lpstr>
      <vt:lpstr>Interdisciplinaire, évidemment</vt:lpstr>
      <vt:lpstr>Et plus</vt:lpstr>
      <vt:lpstr>Brave new world</vt:lpstr>
      <vt:lpstr>Objectifs de la journée</vt:lpstr>
      <vt:lpstr>Présentation PowerPoint</vt:lpstr>
      <vt:lpstr>Journée Calcul et Simulation de l'Université Paris Sud</vt:lpstr>
      <vt:lpstr>Simulation : Table ronde</vt:lpstr>
      <vt:lpstr>Journée Calcul et Simulation de l'Université Paris Sud</vt:lpstr>
      <vt:lpstr>Et après</vt:lpstr>
      <vt:lpstr>A bientôt !</vt:lpstr>
    </vt:vector>
  </TitlesOfParts>
  <Company>lri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Calcul et Simulation de l'Université Paris Sud</dc:title>
  <dc:creator>cecile germain</dc:creator>
  <cp:lastModifiedBy>cecile germain</cp:lastModifiedBy>
  <cp:revision>27</cp:revision>
  <dcterms:created xsi:type="dcterms:W3CDTF">2014-06-03T14:47:44Z</dcterms:created>
  <dcterms:modified xsi:type="dcterms:W3CDTF">2014-06-04T14:59:23Z</dcterms:modified>
</cp:coreProperties>
</file>