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56" r:id="rId5"/>
    <p:sldId id="257" r:id="rId6"/>
    <p:sldId id="261" r:id="rId7"/>
    <p:sldId id="263" r:id="rId8"/>
    <p:sldId id="262" r:id="rId9"/>
    <p:sldId id="264" r:id="rId10"/>
    <p:sldId id="266" r:id="rId11"/>
    <p:sldId id="265" r:id="rId12"/>
    <p:sldId id="269" r:id="rId13"/>
    <p:sldId id="267" r:id="rId14"/>
    <p:sldId id="268" r:id="rId15"/>
    <p:sldId id="270" r:id="rId16"/>
    <p:sldId id="271" r:id="rId17"/>
    <p:sldId id="29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3" r:id="rId26"/>
    <p:sldId id="279" r:id="rId27"/>
    <p:sldId id="280" r:id="rId28"/>
    <p:sldId id="281" r:id="rId29"/>
    <p:sldId id="282" r:id="rId30"/>
    <p:sldId id="285" r:id="rId31"/>
    <p:sldId id="286" r:id="rId32"/>
    <p:sldId id="287" r:id="rId33"/>
    <p:sldId id="288" r:id="rId34"/>
    <p:sldId id="291" r:id="rId35"/>
    <p:sldId id="292" r:id="rId36"/>
    <p:sldId id="293" r:id="rId37"/>
    <p:sldId id="295" r:id="rId38"/>
    <p:sldId id="294" r:id="rId39"/>
    <p:sldId id="300" r:id="rId40"/>
    <p:sldId id="298" r:id="rId41"/>
    <p:sldId id="284" r:id="rId42"/>
    <p:sldId id="301" r:id="rId43"/>
    <p:sldId id="302" r:id="rId44"/>
    <p:sldId id="303" r:id="rId45"/>
    <p:sldId id="304" r:id="rId46"/>
    <p:sldId id="305" r:id="rId47"/>
    <p:sldId id="306" r:id="rId48"/>
    <p:sldId id="318" r:id="rId49"/>
    <p:sldId id="319" r:id="rId50"/>
    <p:sldId id="320" r:id="rId51"/>
    <p:sldId id="321" r:id="rId52"/>
    <p:sldId id="322" r:id="rId53"/>
    <p:sldId id="296" r:id="rId54"/>
    <p:sldId id="307" r:id="rId55"/>
    <p:sldId id="309" r:id="rId56"/>
    <p:sldId id="297" r:id="rId57"/>
    <p:sldId id="308" r:id="rId58"/>
    <p:sldId id="310" r:id="rId59"/>
    <p:sldId id="313" r:id="rId60"/>
    <p:sldId id="311" r:id="rId61"/>
    <p:sldId id="312" r:id="rId62"/>
    <p:sldId id="314" r:id="rId63"/>
    <p:sldId id="315" r:id="rId64"/>
    <p:sldId id="317" r:id="rId65"/>
    <p:sldId id="316" r:id="rId6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7C8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80" d="100"/>
          <a:sy n="80" d="100"/>
        </p:scale>
        <p:origin x="-1512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4107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535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305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13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06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518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051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3911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42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480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957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926CF-B779-435D-A6D8-6AD2BA58D1FF}" type="datetimeFigureOut">
              <a:rPr lang="fr-FR" smtClean="0"/>
              <a:t>09/03/2014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8678F-8B51-47A7-922A-F3087FBC0C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988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jpeg"/><Relationship Id="rId5" Type="http://schemas.openxmlformats.org/officeDocument/2006/relationships/image" Target="../media/image68.png"/><Relationship Id="rId4" Type="http://schemas.openxmlformats.org/officeDocument/2006/relationships/image" Target="../media/image6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microsoft.com/office/2007/relationships/hdphoto" Target="../media/hdphoto1.wdp"/><Relationship Id="rId7" Type="http://schemas.openxmlformats.org/officeDocument/2006/relationships/image" Target="../media/image7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onf\mainz\faisceau.wmv" TargetMode="External"/><Relationship Id="rId6" Type="http://schemas.openxmlformats.org/officeDocument/2006/relationships/image" Target="../media/image104.jpeg"/><Relationship Id="rId11" Type="http://schemas.openxmlformats.org/officeDocument/2006/relationships/image" Target="../media/image109.pn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1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9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1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03.jpeg"/><Relationship Id="rId4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03.jpe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png"/><Relationship Id="rId18" Type="http://schemas.openxmlformats.org/officeDocument/2006/relationships/image" Target="../media/image2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17" Type="http://schemas.openxmlformats.org/officeDocument/2006/relationships/image" Target="../media/image23.png"/><Relationship Id="rId2" Type="http://schemas.openxmlformats.org/officeDocument/2006/relationships/image" Target="../media/image8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jpeg"/><Relationship Id="rId5" Type="http://schemas.openxmlformats.org/officeDocument/2006/relationships/image" Target="../media/image68.png"/><Relationship Id="rId4" Type="http://schemas.openxmlformats.org/officeDocument/2006/relationships/image" Target="../media/image6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0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0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2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2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emf"/><Relationship Id="rId3" Type="http://schemas.openxmlformats.org/officeDocument/2006/relationships/image" Target="../media/image143.png"/><Relationship Id="rId7" Type="http://schemas.openxmlformats.org/officeDocument/2006/relationships/image" Target="../media/image147.emf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emf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6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7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7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conf\mainz\faisceau.wmv" TargetMode="External"/><Relationship Id="rId6" Type="http://schemas.openxmlformats.org/officeDocument/2006/relationships/image" Target="../media/image104.jpeg"/><Relationship Id="rId11" Type="http://schemas.openxmlformats.org/officeDocument/2006/relationships/image" Target="../media/image109.pn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visuel_ALTO_sanslogos_redimensio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1" y="2189435"/>
            <a:ext cx="9144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4" name="Rectangle 3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" name="Forme libre 4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" name="ZoneTexte 5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7" name="Image 6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683568" y="684439"/>
            <a:ext cx="7329021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ALTO</a:t>
            </a:r>
            <a:r>
              <a:rPr lang="en-US" sz="2400" dirty="0"/>
              <a:t> </a:t>
            </a:r>
            <a:r>
              <a:rPr lang="en-US" sz="2400" dirty="0" smtClean="0"/>
              <a:t>:</a:t>
            </a:r>
            <a:endParaRPr lang="en-US" sz="2400" dirty="0" smtClean="0"/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400" dirty="0" smtClean="0">
                <a:ea typeface="Calibri"/>
                <a:cs typeface="Times New Roman"/>
              </a:rPr>
              <a:t>la </a:t>
            </a:r>
            <a:r>
              <a:rPr lang="fr-FR" sz="2400" dirty="0">
                <a:ea typeface="Calibri"/>
                <a:cs typeface="Times New Roman"/>
              </a:rPr>
              <a:t>machine ISOL de production de faisceaux radioactifs par photofission à l’IPN</a:t>
            </a:r>
          </a:p>
        </p:txBody>
      </p:sp>
      <p:pic>
        <p:nvPicPr>
          <p:cNvPr id="9" name="Picture 2" descr="D:\temporaire\images\logos\IPN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" y="0"/>
            <a:ext cx="12684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http://ipnweb.in2p3.fr/~intranet/logos/logo_psud/logo_UPS_new_simple_L800p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0523" y="133457"/>
            <a:ext cx="1006360" cy="550982"/>
          </a:xfrm>
          <a:prstGeom prst="rect">
            <a:avLst/>
          </a:prstGeom>
          <a:noFill/>
        </p:spPr>
      </p:pic>
      <p:sp>
        <p:nvSpPr>
          <p:cNvPr id="12" name="ZoneTexte 11"/>
          <p:cNvSpPr txBox="1"/>
          <p:nvPr/>
        </p:nvSpPr>
        <p:spPr>
          <a:xfrm>
            <a:off x="3275856" y="1884768"/>
            <a:ext cx="2268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David Verney – IPN Orsay</a:t>
            </a: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16" y="33830"/>
            <a:ext cx="814112" cy="8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7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644188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ZoneTexte 227"/>
          <p:cNvSpPr txBox="1">
            <a:spLocks noChangeArrowheads="1"/>
          </p:cNvSpPr>
          <p:nvPr/>
        </p:nvSpPr>
        <p:spPr bwMode="auto">
          <a:xfrm>
            <a:off x="-9525" y="-11385"/>
            <a:ext cx="72866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… et la question de la </a:t>
            </a:r>
            <a:r>
              <a:rPr lang="fr-FR" dirty="0" err="1" smtClean="0">
                <a:solidFill>
                  <a:schemeClr val="bg1"/>
                </a:solidFill>
              </a:rPr>
              <a:t>magicité</a:t>
            </a:r>
            <a:r>
              <a:rPr lang="fr-FR" dirty="0" smtClean="0">
                <a:solidFill>
                  <a:schemeClr val="bg1"/>
                </a:solidFill>
              </a:rPr>
              <a:t> tout court,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—cas des fermetures de couche de type spin-orbite—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70281" y="725014"/>
            <a:ext cx="6892493" cy="2113869"/>
            <a:chOff x="909765" y="955902"/>
            <a:chExt cx="6892493" cy="211386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765" y="955902"/>
              <a:ext cx="6892493" cy="2113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orme libre 5"/>
            <p:cNvSpPr/>
            <p:nvPr/>
          </p:nvSpPr>
          <p:spPr>
            <a:xfrm>
              <a:off x="1912620" y="1501140"/>
              <a:ext cx="1219200" cy="312420"/>
            </a:xfrm>
            <a:custGeom>
              <a:avLst/>
              <a:gdLst>
                <a:gd name="connsiteX0" fmla="*/ 0 w 1219200"/>
                <a:gd name="connsiteY0" fmla="*/ 7620 h 312420"/>
                <a:gd name="connsiteX1" fmla="*/ 922020 w 1219200"/>
                <a:gd name="connsiteY1" fmla="*/ 0 h 312420"/>
                <a:gd name="connsiteX2" fmla="*/ 1219200 w 1219200"/>
                <a:gd name="connsiteY2" fmla="*/ 137160 h 312420"/>
                <a:gd name="connsiteX3" fmla="*/ 1219200 w 1219200"/>
                <a:gd name="connsiteY3" fmla="*/ 312420 h 312420"/>
                <a:gd name="connsiteX4" fmla="*/ 906780 w 1219200"/>
                <a:gd name="connsiteY4" fmla="*/ 304800 h 312420"/>
                <a:gd name="connsiteX5" fmla="*/ 0 w 1219200"/>
                <a:gd name="connsiteY5" fmla="*/ 76200 h 312420"/>
                <a:gd name="connsiteX6" fmla="*/ 0 w 1219200"/>
                <a:gd name="connsiteY6" fmla="*/ 7620 h 312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" h="312420">
                  <a:moveTo>
                    <a:pt x="0" y="7620"/>
                  </a:moveTo>
                  <a:lnTo>
                    <a:pt x="922020" y="0"/>
                  </a:lnTo>
                  <a:lnTo>
                    <a:pt x="1219200" y="137160"/>
                  </a:lnTo>
                  <a:lnTo>
                    <a:pt x="1219200" y="312420"/>
                  </a:lnTo>
                  <a:lnTo>
                    <a:pt x="906780" y="304800"/>
                  </a:lnTo>
                  <a:lnTo>
                    <a:pt x="0" y="76200"/>
                  </a:lnTo>
                  <a:lnTo>
                    <a:pt x="0" y="7620"/>
                  </a:lnTo>
                  <a:close/>
                </a:path>
              </a:pathLst>
            </a:custGeom>
            <a:solidFill>
              <a:srgbClr val="FFFF00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orme libre 6"/>
            <p:cNvSpPr/>
            <p:nvPr/>
          </p:nvSpPr>
          <p:spPr>
            <a:xfrm>
              <a:off x="3898900" y="1306406"/>
              <a:ext cx="1312334" cy="389466"/>
            </a:xfrm>
            <a:custGeom>
              <a:avLst/>
              <a:gdLst>
                <a:gd name="connsiteX0" fmla="*/ 0 w 1219200"/>
                <a:gd name="connsiteY0" fmla="*/ 7620 h 312420"/>
                <a:gd name="connsiteX1" fmla="*/ 922020 w 1219200"/>
                <a:gd name="connsiteY1" fmla="*/ 0 h 312420"/>
                <a:gd name="connsiteX2" fmla="*/ 1219200 w 1219200"/>
                <a:gd name="connsiteY2" fmla="*/ 137160 h 312420"/>
                <a:gd name="connsiteX3" fmla="*/ 1219200 w 1219200"/>
                <a:gd name="connsiteY3" fmla="*/ 312420 h 312420"/>
                <a:gd name="connsiteX4" fmla="*/ 906780 w 1219200"/>
                <a:gd name="connsiteY4" fmla="*/ 304800 h 312420"/>
                <a:gd name="connsiteX5" fmla="*/ 0 w 1219200"/>
                <a:gd name="connsiteY5" fmla="*/ 76200 h 312420"/>
                <a:gd name="connsiteX6" fmla="*/ 0 w 1219200"/>
                <a:gd name="connsiteY6" fmla="*/ 7620 h 312420"/>
                <a:gd name="connsiteX0" fmla="*/ 12700 w 1219200"/>
                <a:gd name="connsiteY0" fmla="*/ 0 h 372534"/>
                <a:gd name="connsiteX1" fmla="*/ 922020 w 1219200"/>
                <a:gd name="connsiteY1" fmla="*/ 60114 h 372534"/>
                <a:gd name="connsiteX2" fmla="*/ 1219200 w 1219200"/>
                <a:gd name="connsiteY2" fmla="*/ 197274 h 372534"/>
                <a:gd name="connsiteX3" fmla="*/ 1219200 w 1219200"/>
                <a:gd name="connsiteY3" fmla="*/ 372534 h 372534"/>
                <a:gd name="connsiteX4" fmla="*/ 906780 w 1219200"/>
                <a:gd name="connsiteY4" fmla="*/ 364914 h 372534"/>
                <a:gd name="connsiteX5" fmla="*/ 0 w 1219200"/>
                <a:gd name="connsiteY5" fmla="*/ 136314 h 372534"/>
                <a:gd name="connsiteX6" fmla="*/ 12700 w 1219200"/>
                <a:gd name="connsiteY6" fmla="*/ 0 h 372534"/>
                <a:gd name="connsiteX0" fmla="*/ 12700 w 1219200"/>
                <a:gd name="connsiteY0" fmla="*/ 58419 h 430953"/>
                <a:gd name="connsiteX1" fmla="*/ 883920 w 1219200"/>
                <a:gd name="connsiteY1" fmla="*/ 0 h 430953"/>
                <a:gd name="connsiteX2" fmla="*/ 1219200 w 1219200"/>
                <a:gd name="connsiteY2" fmla="*/ 255693 h 430953"/>
                <a:gd name="connsiteX3" fmla="*/ 1219200 w 1219200"/>
                <a:gd name="connsiteY3" fmla="*/ 430953 h 430953"/>
                <a:gd name="connsiteX4" fmla="*/ 906780 w 1219200"/>
                <a:gd name="connsiteY4" fmla="*/ 423333 h 430953"/>
                <a:gd name="connsiteX5" fmla="*/ 0 w 1219200"/>
                <a:gd name="connsiteY5" fmla="*/ 194733 h 430953"/>
                <a:gd name="connsiteX6" fmla="*/ 12700 w 1219200"/>
                <a:gd name="connsiteY6" fmla="*/ 58419 h 430953"/>
                <a:gd name="connsiteX0" fmla="*/ 12700 w 1325034"/>
                <a:gd name="connsiteY0" fmla="*/ 58419 h 430953"/>
                <a:gd name="connsiteX1" fmla="*/ 883920 w 1325034"/>
                <a:gd name="connsiteY1" fmla="*/ 0 h 430953"/>
                <a:gd name="connsiteX2" fmla="*/ 1325034 w 1325034"/>
                <a:gd name="connsiteY2" fmla="*/ 124459 h 430953"/>
                <a:gd name="connsiteX3" fmla="*/ 1219200 w 1325034"/>
                <a:gd name="connsiteY3" fmla="*/ 430953 h 430953"/>
                <a:gd name="connsiteX4" fmla="*/ 906780 w 1325034"/>
                <a:gd name="connsiteY4" fmla="*/ 423333 h 430953"/>
                <a:gd name="connsiteX5" fmla="*/ 0 w 1325034"/>
                <a:gd name="connsiteY5" fmla="*/ 194733 h 430953"/>
                <a:gd name="connsiteX6" fmla="*/ 12700 w 1325034"/>
                <a:gd name="connsiteY6" fmla="*/ 58419 h 430953"/>
                <a:gd name="connsiteX0" fmla="*/ 12700 w 1325034"/>
                <a:gd name="connsiteY0" fmla="*/ 58419 h 423333"/>
                <a:gd name="connsiteX1" fmla="*/ 883920 w 1325034"/>
                <a:gd name="connsiteY1" fmla="*/ 0 h 423333"/>
                <a:gd name="connsiteX2" fmla="*/ 1325034 w 1325034"/>
                <a:gd name="connsiteY2" fmla="*/ 124459 h 423333"/>
                <a:gd name="connsiteX3" fmla="*/ 1325033 w 1325034"/>
                <a:gd name="connsiteY3" fmla="*/ 358986 h 423333"/>
                <a:gd name="connsiteX4" fmla="*/ 906780 w 1325034"/>
                <a:gd name="connsiteY4" fmla="*/ 423333 h 423333"/>
                <a:gd name="connsiteX5" fmla="*/ 0 w 1325034"/>
                <a:gd name="connsiteY5" fmla="*/ 194733 h 423333"/>
                <a:gd name="connsiteX6" fmla="*/ 12700 w 1325034"/>
                <a:gd name="connsiteY6" fmla="*/ 58419 h 423333"/>
                <a:gd name="connsiteX0" fmla="*/ 12700 w 1325034"/>
                <a:gd name="connsiteY0" fmla="*/ 58419 h 389466"/>
                <a:gd name="connsiteX1" fmla="*/ 883920 w 1325034"/>
                <a:gd name="connsiteY1" fmla="*/ 0 h 389466"/>
                <a:gd name="connsiteX2" fmla="*/ 1325034 w 1325034"/>
                <a:gd name="connsiteY2" fmla="*/ 124459 h 389466"/>
                <a:gd name="connsiteX3" fmla="*/ 1325033 w 1325034"/>
                <a:gd name="connsiteY3" fmla="*/ 358986 h 389466"/>
                <a:gd name="connsiteX4" fmla="*/ 881380 w 1325034"/>
                <a:gd name="connsiteY4" fmla="*/ 389466 h 389466"/>
                <a:gd name="connsiteX5" fmla="*/ 0 w 1325034"/>
                <a:gd name="connsiteY5" fmla="*/ 194733 h 389466"/>
                <a:gd name="connsiteX6" fmla="*/ 12700 w 1325034"/>
                <a:gd name="connsiteY6" fmla="*/ 58419 h 389466"/>
                <a:gd name="connsiteX0" fmla="*/ 0 w 1312334"/>
                <a:gd name="connsiteY0" fmla="*/ 58419 h 389466"/>
                <a:gd name="connsiteX1" fmla="*/ 871220 w 1312334"/>
                <a:gd name="connsiteY1" fmla="*/ 0 h 389466"/>
                <a:gd name="connsiteX2" fmla="*/ 1312334 w 1312334"/>
                <a:gd name="connsiteY2" fmla="*/ 124459 h 389466"/>
                <a:gd name="connsiteX3" fmla="*/ 1312333 w 1312334"/>
                <a:gd name="connsiteY3" fmla="*/ 358986 h 389466"/>
                <a:gd name="connsiteX4" fmla="*/ 868680 w 1312334"/>
                <a:gd name="connsiteY4" fmla="*/ 389466 h 389466"/>
                <a:gd name="connsiteX5" fmla="*/ 4233 w 1312334"/>
                <a:gd name="connsiteY5" fmla="*/ 275166 h 389466"/>
                <a:gd name="connsiteX6" fmla="*/ 0 w 1312334"/>
                <a:gd name="connsiteY6" fmla="*/ 58419 h 38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2334" h="389466">
                  <a:moveTo>
                    <a:pt x="0" y="58419"/>
                  </a:moveTo>
                  <a:lnTo>
                    <a:pt x="871220" y="0"/>
                  </a:lnTo>
                  <a:lnTo>
                    <a:pt x="1312334" y="124459"/>
                  </a:lnTo>
                  <a:cubicBezTo>
                    <a:pt x="1312334" y="202635"/>
                    <a:pt x="1312333" y="280810"/>
                    <a:pt x="1312333" y="358986"/>
                  </a:cubicBezTo>
                  <a:lnTo>
                    <a:pt x="868680" y="389466"/>
                  </a:lnTo>
                  <a:lnTo>
                    <a:pt x="4233" y="275166"/>
                  </a:lnTo>
                  <a:lnTo>
                    <a:pt x="0" y="58419"/>
                  </a:lnTo>
                  <a:close/>
                </a:path>
              </a:pathLst>
            </a:custGeom>
            <a:solidFill>
              <a:srgbClr val="FFFF00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orme libre 7"/>
            <p:cNvSpPr/>
            <p:nvPr/>
          </p:nvSpPr>
          <p:spPr>
            <a:xfrm>
              <a:off x="5905500" y="1180676"/>
              <a:ext cx="1350434" cy="461433"/>
            </a:xfrm>
            <a:custGeom>
              <a:avLst/>
              <a:gdLst>
                <a:gd name="connsiteX0" fmla="*/ 0 w 1219200"/>
                <a:gd name="connsiteY0" fmla="*/ 7620 h 312420"/>
                <a:gd name="connsiteX1" fmla="*/ 922020 w 1219200"/>
                <a:gd name="connsiteY1" fmla="*/ 0 h 312420"/>
                <a:gd name="connsiteX2" fmla="*/ 1219200 w 1219200"/>
                <a:gd name="connsiteY2" fmla="*/ 137160 h 312420"/>
                <a:gd name="connsiteX3" fmla="*/ 1219200 w 1219200"/>
                <a:gd name="connsiteY3" fmla="*/ 312420 h 312420"/>
                <a:gd name="connsiteX4" fmla="*/ 906780 w 1219200"/>
                <a:gd name="connsiteY4" fmla="*/ 304800 h 312420"/>
                <a:gd name="connsiteX5" fmla="*/ 0 w 1219200"/>
                <a:gd name="connsiteY5" fmla="*/ 76200 h 312420"/>
                <a:gd name="connsiteX6" fmla="*/ 0 w 1219200"/>
                <a:gd name="connsiteY6" fmla="*/ 7620 h 312420"/>
                <a:gd name="connsiteX0" fmla="*/ 12700 w 1219200"/>
                <a:gd name="connsiteY0" fmla="*/ 0 h 372534"/>
                <a:gd name="connsiteX1" fmla="*/ 922020 w 1219200"/>
                <a:gd name="connsiteY1" fmla="*/ 60114 h 372534"/>
                <a:gd name="connsiteX2" fmla="*/ 1219200 w 1219200"/>
                <a:gd name="connsiteY2" fmla="*/ 197274 h 372534"/>
                <a:gd name="connsiteX3" fmla="*/ 1219200 w 1219200"/>
                <a:gd name="connsiteY3" fmla="*/ 372534 h 372534"/>
                <a:gd name="connsiteX4" fmla="*/ 906780 w 1219200"/>
                <a:gd name="connsiteY4" fmla="*/ 364914 h 372534"/>
                <a:gd name="connsiteX5" fmla="*/ 0 w 1219200"/>
                <a:gd name="connsiteY5" fmla="*/ 136314 h 372534"/>
                <a:gd name="connsiteX6" fmla="*/ 12700 w 1219200"/>
                <a:gd name="connsiteY6" fmla="*/ 0 h 372534"/>
                <a:gd name="connsiteX0" fmla="*/ 12700 w 1219200"/>
                <a:gd name="connsiteY0" fmla="*/ 58419 h 430953"/>
                <a:gd name="connsiteX1" fmla="*/ 883920 w 1219200"/>
                <a:gd name="connsiteY1" fmla="*/ 0 h 430953"/>
                <a:gd name="connsiteX2" fmla="*/ 1219200 w 1219200"/>
                <a:gd name="connsiteY2" fmla="*/ 255693 h 430953"/>
                <a:gd name="connsiteX3" fmla="*/ 1219200 w 1219200"/>
                <a:gd name="connsiteY3" fmla="*/ 430953 h 430953"/>
                <a:gd name="connsiteX4" fmla="*/ 906780 w 1219200"/>
                <a:gd name="connsiteY4" fmla="*/ 423333 h 430953"/>
                <a:gd name="connsiteX5" fmla="*/ 0 w 1219200"/>
                <a:gd name="connsiteY5" fmla="*/ 194733 h 430953"/>
                <a:gd name="connsiteX6" fmla="*/ 12700 w 1219200"/>
                <a:gd name="connsiteY6" fmla="*/ 58419 h 430953"/>
                <a:gd name="connsiteX0" fmla="*/ 12700 w 1325034"/>
                <a:gd name="connsiteY0" fmla="*/ 58419 h 430953"/>
                <a:gd name="connsiteX1" fmla="*/ 883920 w 1325034"/>
                <a:gd name="connsiteY1" fmla="*/ 0 h 430953"/>
                <a:gd name="connsiteX2" fmla="*/ 1325034 w 1325034"/>
                <a:gd name="connsiteY2" fmla="*/ 124459 h 430953"/>
                <a:gd name="connsiteX3" fmla="*/ 1219200 w 1325034"/>
                <a:gd name="connsiteY3" fmla="*/ 430953 h 430953"/>
                <a:gd name="connsiteX4" fmla="*/ 906780 w 1325034"/>
                <a:gd name="connsiteY4" fmla="*/ 423333 h 430953"/>
                <a:gd name="connsiteX5" fmla="*/ 0 w 1325034"/>
                <a:gd name="connsiteY5" fmla="*/ 194733 h 430953"/>
                <a:gd name="connsiteX6" fmla="*/ 12700 w 1325034"/>
                <a:gd name="connsiteY6" fmla="*/ 58419 h 430953"/>
                <a:gd name="connsiteX0" fmla="*/ 12700 w 1325034"/>
                <a:gd name="connsiteY0" fmla="*/ 58419 h 423333"/>
                <a:gd name="connsiteX1" fmla="*/ 883920 w 1325034"/>
                <a:gd name="connsiteY1" fmla="*/ 0 h 423333"/>
                <a:gd name="connsiteX2" fmla="*/ 1325034 w 1325034"/>
                <a:gd name="connsiteY2" fmla="*/ 124459 h 423333"/>
                <a:gd name="connsiteX3" fmla="*/ 1325033 w 1325034"/>
                <a:gd name="connsiteY3" fmla="*/ 358986 h 423333"/>
                <a:gd name="connsiteX4" fmla="*/ 906780 w 1325034"/>
                <a:gd name="connsiteY4" fmla="*/ 423333 h 423333"/>
                <a:gd name="connsiteX5" fmla="*/ 0 w 1325034"/>
                <a:gd name="connsiteY5" fmla="*/ 194733 h 423333"/>
                <a:gd name="connsiteX6" fmla="*/ 12700 w 1325034"/>
                <a:gd name="connsiteY6" fmla="*/ 58419 h 423333"/>
                <a:gd name="connsiteX0" fmla="*/ 12700 w 1325034"/>
                <a:gd name="connsiteY0" fmla="*/ 58419 h 389466"/>
                <a:gd name="connsiteX1" fmla="*/ 883920 w 1325034"/>
                <a:gd name="connsiteY1" fmla="*/ 0 h 389466"/>
                <a:gd name="connsiteX2" fmla="*/ 1325034 w 1325034"/>
                <a:gd name="connsiteY2" fmla="*/ 124459 h 389466"/>
                <a:gd name="connsiteX3" fmla="*/ 1325033 w 1325034"/>
                <a:gd name="connsiteY3" fmla="*/ 358986 h 389466"/>
                <a:gd name="connsiteX4" fmla="*/ 881380 w 1325034"/>
                <a:gd name="connsiteY4" fmla="*/ 389466 h 389466"/>
                <a:gd name="connsiteX5" fmla="*/ 0 w 1325034"/>
                <a:gd name="connsiteY5" fmla="*/ 194733 h 389466"/>
                <a:gd name="connsiteX6" fmla="*/ 12700 w 1325034"/>
                <a:gd name="connsiteY6" fmla="*/ 58419 h 389466"/>
                <a:gd name="connsiteX0" fmla="*/ 0 w 1312334"/>
                <a:gd name="connsiteY0" fmla="*/ 58419 h 389466"/>
                <a:gd name="connsiteX1" fmla="*/ 871220 w 1312334"/>
                <a:gd name="connsiteY1" fmla="*/ 0 h 389466"/>
                <a:gd name="connsiteX2" fmla="*/ 1312334 w 1312334"/>
                <a:gd name="connsiteY2" fmla="*/ 124459 h 389466"/>
                <a:gd name="connsiteX3" fmla="*/ 1312333 w 1312334"/>
                <a:gd name="connsiteY3" fmla="*/ 358986 h 389466"/>
                <a:gd name="connsiteX4" fmla="*/ 868680 w 1312334"/>
                <a:gd name="connsiteY4" fmla="*/ 389466 h 389466"/>
                <a:gd name="connsiteX5" fmla="*/ 4233 w 1312334"/>
                <a:gd name="connsiteY5" fmla="*/ 275166 h 389466"/>
                <a:gd name="connsiteX6" fmla="*/ 0 w 1312334"/>
                <a:gd name="connsiteY6" fmla="*/ 58419 h 389466"/>
                <a:gd name="connsiteX0" fmla="*/ 0 w 1312334"/>
                <a:gd name="connsiteY0" fmla="*/ 282786 h 613833"/>
                <a:gd name="connsiteX1" fmla="*/ 841587 w 1312334"/>
                <a:gd name="connsiteY1" fmla="*/ 0 h 613833"/>
                <a:gd name="connsiteX2" fmla="*/ 1312334 w 1312334"/>
                <a:gd name="connsiteY2" fmla="*/ 348826 h 613833"/>
                <a:gd name="connsiteX3" fmla="*/ 1312333 w 1312334"/>
                <a:gd name="connsiteY3" fmla="*/ 583353 h 613833"/>
                <a:gd name="connsiteX4" fmla="*/ 868680 w 1312334"/>
                <a:gd name="connsiteY4" fmla="*/ 613833 h 613833"/>
                <a:gd name="connsiteX5" fmla="*/ 4233 w 1312334"/>
                <a:gd name="connsiteY5" fmla="*/ 499533 h 613833"/>
                <a:gd name="connsiteX6" fmla="*/ 0 w 1312334"/>
                <a:gd name="connsiteY6" fmla="*/ 282786 h 613833"/>
                <a:gd name="connsiteX0" fmla="*/ 0 w 1350434"/>
                <a:gd name="connsiteY0" fmla="*/ 282786 h 613833"/>
                <a:gd name="connsiteX1" fmla="*/ 841587 w 1350434"/>
                <a:gd name="connsiteY1" fmla="*/ 0 h 613833"/>
                <a:gd name="connsiteX2" fmla="*/ 1350434 w 1350434"/>
                <a:gd name="connsiteY2" fmla="*/ 115993 h 613833"/>
                <a:gd name="connsiteX3" fmla="*/ 1312333 w 1350434"/>
                <a:gd name="connsiteY3" fmla="*/ 583353 h 613833"/>
                <a:gd name="connsiteX4" fmla="*/ 868680 w 1350434"/>
                <a:gd name="connsiteY4" fmla="*/ 613833 h 613833"/>
                <a:gd name="connsiteX5" fmla="*/ 4233 w 1350434"/>
                <a:gd name="connsiteY5" fmla="*/ 499533 h 613833"/>
                <a:gd name="connsiteX6" fmla="*/ 0 w 1350434"/>
                <a:gd name="connsiteY6" fmla="*/ 282786 h 613833"/>
                <a:gd name="connsiteX0" fmla="*/ 0 w 1350434"/>
                <a:gd name="connsiteY0" fmla="*/ 282786 h 613833"/>
                <a:gd name="connsiteX1" fmla="*/ 841587 w 1350434"/>
                <a:gd name="connsiteY1" fmla="*/ 0 h 613833"/>
                <a:gd name="connsiteX2" fmla="*/ 1350434 w 1350434"/>
                <a:gd name="connsiteY2" fmla="*/ 115993 h 613833"/>
                <a:gd name="connsiteX3" fmla="*/ 1346200 w 1350434"/>
                <a:gd name="connsiteY3" fmla="*/ 316653 h 613833"/>
                <a:gd name="connsiteX4" fmla="*/ 868680 w 1350434"/>
                <a:gd name="connsiteY4" fmla="*/ 613833 h 613833"/>
                <a:gd name="connsiteX5" fmla="*/ 4233 w 1350434"/>
                <a:gd name="connsiteY5" fmla="*/ 499533 h 613833"/>
                <a:gd name="connsiteX6" fmla="*/ 0 w 1350434"/>
                <a:gd name="connsiteY6" fmla="*/ 282786 h 613833"/>
                <a:gd name="connsiteX0" fmla="*/ 0 w 1350434"/>
                <a:gd name="connsiteY0" fmla="*/ 282786 h 499533"/>
                <a:gd name="connsiteX1" fmla="*/ 841587 w 1350434"/>
                <a:gd name="connsiteY1" fmla="*/ 0 h 499533"/>
                <a:gd name="connsiteX2" fmla="*/ 1350434 w 1350434"/>
                <a:gd name="connsiteY2" fmla="*/ 115993 h 499533"/>
                <a:gd name="connsiteX3" fmla="*/ 1346200 w 1350434"/>
                <a:gd name="connsiteY3" fmla="*/ 316653 h 499533"/>
                <a:gd name="connsiteX4" fmla="*/ 847514 w 1350434"/>
                <a:gd name="connsiteY4" fmla="*/ 461433 h 499533"/>
                <a:gd name="connsiteX5" fmla="*/ 4233 w 1350434"/>
                <a:gd name="connsiteY5" fmla="*/ 499533 h 499533"/>
                <a:gd name="connsiteX6" fmla="*/ 0 w 1350434"/>
                <a:gd name="connsiteY6" fmla="*/ 282786 h 499533"/>
                <a:gd name="connsiteX0" fmla="*/ 0 w 1350434"/>
                <a:gd name="connsiteY0" fmla="*/ 282786 h 461433"/>
                <a:gd name="connsiteX1" fmla="*/ 841587 w 1350434"/>
                <a:gd name="connsiteY1" fmla="*/ 0 h 461433"/>
                <a:gd name="connsiteX2" fmla="*/ 1350434 w 1350434"/>
                <a:gd name="connsiteY2" fmla="*/ 115993 h 461433"/>
                <a:gd name="connsiteX3" fmla="*/ 1346200 w 1350434"/>
                <a:gd name="connsiteY3" fmla="*/ 316653 h 461433"/>
                <a:gd name="connsiteX4" fmla="*/ 847514 w 1350434"/>
                <a:gd name="connsiteY4" fmla="*/ 461433 h 461433"/>
                <a:gd name="connsiteX5" fmla="*/ 0 w 1350434"/>
                <a:gd name="connsiteY5" fmla="*/ 393699 h 461433"/>
                <a:gd name="connsiteX6" fmla="*/ 0 w 1350434"/>
                <a:gd name="connsiteY6" fmla="*/ 282786 h 461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50434" h="461433">
                  <a:moveTo>
                    <a:pt x="0" y="282786"/>
                  </a:moveTo>
                  <a:lnTo>
                    <a:pt x="841587" y="0"/>
                  </a:lnTo>
                  <a:lnTo>
                    <a:pt x="1350434" y="115993"/>
                  </a:lnTo>
                  <a:cubicBezTo>
                    <a:pt x="1350434" y="194169"/>
                    <a:pt x="1346200" y="238477"/>
                    <a:pt x="1346200" y="316653"/>
                  </a:cubicBezTo>
                  <a:lnTo>
                    <a:pt x="847514" y="461433"/>
                  </a:lnTo>
                  <a:lnTo>
                    <a:pt x="0" y="393699"/>
                  </a:lnTo>
                  <a:lnTo>
                    <a:pt x="0" y="282786"/>
                  </a:lnTo>
                  <a:close/>
                </a:path>
              </a:pathLst>
            </a:custGeom>
            <a:solidFill>
              <a:srgbClr val="FFFF00">
                <a:alpha val="3607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9" name="Connecteur droit 8"/>
            <p:cNvCxnSpPr>
              <a:stCxn id="6" idx="0"/>
              <a:endCxn id="6" idx="1"/>
            </p:cNvCxnSpPr>
            <p:nvPr/>
          </p:nvCxnSpPr>
          <p:spPr>
            <a:xfrm flipV="1">
              <a:off x="1912620" y="1501140"/>
              <a:ext cx="922020" cy="7620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>
              <a:endCxn id="6" idx="2"/>
            </p:cNvCxnSpPr>
            <p:nvPr/>
          </p:nvCxnSpPr>
          <p:spPr>
            <a:xfrm>
              <a:off x="2834640" y="1501139"/>
              <a:ext cx="297180" cy="137161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>
              <a:stCxn id="6" idx="5"/>
              <a:endCxn id="6" idx="4"/>
            </p:cNvCxnSpPr>
            <p:nvPr/>
          </p:nvCxnSpPr>
          <p:spPr>
            <a:xfrm>
              <a:off x="1912620" y="1577340"/>
              <a:ext cx="906780" cy="2286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>
              <a:stCxn id="6" idx="4"/>
              <a:endCxn id="6" idx="3"/>
            </p:cNvCxnSpPr>
            <p:nvPr/>
          </p:nvCxnSpPr>
          <p:spPr>
            <a:xfrm>
              <a:off x="2819400" y="1805940"/>
              <a:ext cx="312420" cy="762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/>
            <p:cNvSpPr txBox="1"/>
            <p:nvPr/>
          </p:nvSpPr>
          <p:spPr>
            <a:xfrm>
              <a:off x="2620433" y="1504950"/>
              <a:ext cx="596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14</a:t>
              </a:r>
              <a:endParaRPr lang="fr-FR" sz="1200" dirty="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2663838" y="1547709"/>
              <a:ext cx="226483" cy="2046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555067" y="1361301"/>
              <a:ext cx="596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28</a:t>
              </a:r>
              <a:endParaRPr lang="fr-FR" sz="1200" dirty="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4608520" y="1394012"/>
              <a:ext cx="226483" cy="2046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538685" y="1280609"/>
              <a:ext cx="596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50</a:t>
              </a:r>
              <a:endParaRPr lang="fr-FR" sz="1200" dirty="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6591300" y="1312482"/>
              <a:ext cx="226483" cy="20460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9" name="Connecteur droit 18"/>
            <p:cNvCxnSpPr/>
            <p:nvPr/>
          </p:nvCxnSpPr>
          <p:spPr>
            <a:xfrm>
              <a:off x="1912620" y="1577340"/>
              <a:ext cx="922020" cy="268393"/>
            </a:xfrm>
            <a:prstGeom prst="line">
              <a:avLst/>
            </a:prstGeom>
            <a:ln w="28575">
              <a:solidFill>
                <a:srgbClr val="3399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2834640" y="1845733"/>
              <a:ext cx="297180" cy="321734"/>
            </a:xfrm>
            <a:prstGeom prst="line">
              <a:avLst/>
            </a:prstGeom>
            <a:ln w="28575">
              <a:solidFill>
                <a:srgbClr val="3399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>
              <a:stCxn id="6" idx="5"/>
            </p:cNvCxnSpPr>
            <p:nvPr/>
          </p:nvCxnSpPr>
          <p:spPr>
            <a:xfrm>
              <a:off x="1912620" y="1577340"/>
              <a:ext cx="922020" cy="268393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2819400" y="1845733"/>
              <a:ext cx="270933" cy="7620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>
              <a:stCxn id="7" idx="0"/>
              <a:endCxn id="7" idx="1"/>
            </p:cNvCxnSpPr>
            <p:nvPr/>
          </p:nvCxnSpPr>
          <p:spPr>
            <a:xfrm flipV="1">
              <a:off x="3898900" y="1306406"/>
              <a:ext cx="871220" cy="58419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>
              <a:endCxn id="7" idx="2"/>
            </p:cNvCxnSpPr>
            <p:nvPr/>
          </p:nvCxnSpPr>
          <p:spPr>
            <a:xfrm>
              <a:off x="4770120" y="1306406"/>
              <a:ext cx="441114" cy="124459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>
              <a:stCxn id="7" idx="5"/>
              <a:endCxn id="7" idx="4"/>
            </p:cNvCxnSpPr>
            <p:nvPr/>
          </p:nvCxnSpPr>
          <p:spPr>
            <a:xfrm>
              <a:off x="3903133" y="1581572"/>
              <a:ext cx="864447" cy="1143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>
              <a:stCxn id="7" idx="4"/>
              <a:endCxn id="7" idx="3"/>
            </p:cNvCxnSpPr>
            <p:nvPr/>
          </p:nvCxnSpPr>
          <p:spPr>
            <a:xfrm flipV="1">
              <a:off x="4767580" y="1665392"/>
              <a:ext cx="443653" cy="304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>
              <a:stCxn id="7" idx="5"/>
            </p:cNvCxnSpPr>
            <p:nvPr/>
          </p:nvCxnSpPr>
          <p:spPr>
            <a:xfrm>
              <a:off x="3903133" y="1581572"/>
              <a:ext cx="878946" cy="129964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>
              <a:off x="4767580" y="1711536"/>
              <a:ext cx="443653" cy="40782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>
              <a:off x="3903133" y="1581572"/>
              <a:ext cx="864025" cy="75777"/>
            </a:xfrm>
            <a:prstGeom prst="line">
              <a:avLst/>
            </a:prstGeom>
            <a:ln w="28575">
              <a:solidFill>
                <a:srgbClr val="3399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4770120" y="1655656"/>
              <a:ext cx="441113" cy="266277"/>
            </a:xfrm>
            <a:prstGeom prst="line">
              <a:avLst/>
            </a:prstGeom>
            <a:ln w="28575">
              <a:solidFill>
                <a:srgbClr val="3399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>
              <a:off x="5905500" y="1680632"/>
              <a:ext cx="849630" cy="0"/>
            </a:xfrm>
            <a:prstGeom prst="line">
              <a:avLst/>
            </a:prstGeom>
            <a:ln w="28575">
              <a:solidFill>
                <a:srgbClr val="3399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6755130" y="1680632"/>
              <a:ext cx="472440" cy="165101"/>
            </a:xfrm>
            <a:prstGeom prst="line">
              <a:avLst/>
            </a:prstGeom>
            <a:ln w="28575">
              <a:solidFill>
                <a:srgbClr val="3399FF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5905500" y="1590531"/>
              <a:ext cx="849630" cy="90100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6704541" y="1665392"/>
              <a:ext cx="523029" cy="26248"/>
            </a:xfrm>
            <a:prstGeom prst="line">
              <a:avLst/>
            </a:prstGeom>
            <a:ln w="28575">
              <a:solidFill>
                <a:srgbClr val="FF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>
              <a:stCxn id="8" idx="0"/>
              <a:endCxn id="8" idx="1"/>
            </p:cNvCxnSpPr>
            <p:nvPr/>
          </p:nvCxnSpPr>
          <p:spPr>
            <a:xfrm flipV="1">
              <a:off x="5905500" y="1180676"/>
              <a:ext cx="841587" cy="282786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>
              <a:stCxn id="8" idx="1"/>
              <a:endCxn id="8" idx="2"/>
            </p:cNvCxnSpPr>
            <p:nvPr/>
          </p:nvCxnSpPr>
          <p:spPr>
            <a:xfrm>
              <a:off x="6747087" y="1180676"/>
              <a:ext cx="508847" cy="115993"/>
            </a:xfrm>
            <a:prstGeom prst="line">
              <a:avLst/>
            </a:prstGeom>
            <a:ln w="28575">
              <a:solidFill>
                <a:srgbClr val="33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>
              <a:stCxn id="8" idx="5"/>
              <a:endCxn id="8" idx="4"/>
            </p:cNvCxnSpPr>
            <p:nvPr/>
          </p:nvCxnSpPr>
          <p:spPr>
            <a:xfrm>
              <a:off x="5905500" y="1574375"/>
              <a:ext cx="847514" cy="6773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>
              <a:stCxn id="8" idx="4"/>
              <a:endCxn id="8" idx="3"/>
            </p:cNvCxnSpPr>
            <p:nvPr/>
          </p:nvCxnSpPr>
          <p:spPr>
            <a:xfrm flipV="1">
              <a:off x="6753014" y="1497329"/>
              <a:ext cx="498686" cy="14478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/>
          <p:cNvSpPr txBox="1"/>
          <p:nvPr/>
        </p:nvSpPr>
        <p:spPr>
          <a:xfrm>
            <a:off x="3516527" y="2841604"/>
            <a:ext cx="3488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K. Sieja et F. Nowacki PRC </a:t>
            </a:r>
            <a:r>
              <a:rPr lang="fr-FR" sz="1200" b="1" dirty="0" smtClean="0"/>
              <a:t>85</a:t>
            </a:r>
            <a:r>
              <a:rPr lang="fr-FR" sz="1200" dirty="0" smtClean="0"/>
              <a:t>, 051301(R) (2012)</a:t>
            </a:r>
            <a:endParaRPr lang="fr-FR" sz="1200" dirty="0"/>
          </a:p>
        </p:txBody>
      </p:sp>
      <p:sp>
        <p:nvSpPr>
          <p:cNvPr id="40" name="ZoneTexte 39"/>
          <p:cNvSpPr txBox="1"/>
          <p:nvPr/>
        </p:nvSpPr>
        <p:spPr>
          <a:xfrm>
            <a:off x="7004793" y="834350"/>
            <a:ext cx="1643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interaction empirique</a:t>
            </a:r>
            <a:endParaRPr lang="fr-FR" sz="1600" dirty="0"/>
          </a:p>
        </p:txBody>
      </p:sp>
      <p:sp>
        <p:nvSpPr>
          <p:cNvPr id="41" name="ZoneTexte 40"/>
          <p:cNvSpPr txBox="1"/>
          <p:nvPr/>
        </p:nvSpPr>
        <p:spPr>
          <a:xfrm>
            <a:off x="7080993" y="1691045"/>
            <a:ext cx="164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interaction à deux corps réaliste </a:t>
            </a:r>
            <a:r>
              <a:rPr lang="fr-FR" sz="1600" dirty="0" err="1" smtClean="0"/>
              <a:t>V</a:t>
            </a:r>
            <a:r>
              <a:rPr lang="fr-FR" sz="1600" baseline="-25000" dirty="0" err="1" smtClean="0"/>
              <a:t>lowk</a:t>
            </a:r>
            <a:endParaRPr lang="fr-FR" sz="1600" baseline="-25000" dirty="0"/>
          </a:p>
        </p:txBody>
      </p:sp>
      <p:cxnSp>
        <p:nvCxnSpPr>
          <p:cNvPr id="42" name="Connecteur droit 41"/>
          <p:cNvCxnSpPr/>
          <p:nvPr/>
        </p:nvCxnSpPr>
        <p:spPr>
          <a:xfrm flipH="1" flipV="1">
            <a:off x="6416450" y="1065781"/>
            <a:ext cx="546325" cy="38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>
            <a:stCxn id="41" idx="1"/>
          </p:cNvCxnSpPr>
          <p:nvPr/>
        </p:nvCxnSpPr>
        <p:spPr>
          <a:xfrm flipH="1" flipV="1">
            <a:off x="6412217" y="1460754"/>
            <a:ext cx="668776" cy="6457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ZoneTexte 43"/>
          <p:cNvSpPr txBox="1"/>
          <p:nvPr/>
        </p:nvSpPr>
        <p:spPr>
          <a:xfrm>
            <a:off x="136956" y="5002993"/>
            <a:ext cx="3562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fr-FR" sz="1400" dirty="0" smtClean="0"/>
              <a:t>quelle est l’origine réelle du SO ?</a:t>
            </a:r>
          </a:p>
          <a:p>
            <a:pPr>
              <a:buFontTx/>
              <a:buChar char="-"/>
            </a:pPr>
            <a:r>
              <a:rPr lang="fr-FR" sz="1400" dirty="0" smtClean="0"/>
              <a:t>le rôle de la force à 3 corps</a:t>
            </a:r>
            <a:endParaRPr lang="fr-FR" sz="1400" dirty="0"/>
          </a:p>
        </p:txBody>
      </p:sp>
      <p:sp>
        <p:nvSpPr>
          <p:cNvPr id="45" name="ZoneTexte 44"/>
          <p:cNvSpPr txBox="1"/>
          <p:nvPr/>
        </p:nvSpPr>
        <p:spPr>
          <a:xfrm>
            <a:off x="138039" y="5481161"/>
            <a:ext cx="3848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La force à 3 corps produit “naturellement” ce mécanisme </a:t>
            </a:r>
          </a:p>
          <a:p>
            <a:r>
              <a:rPr lang="fr-FR" sz="1400" dirty="0" smtClean="0"/>
              <a:t>A. P. </a:t>
            </a:r>
            <a:r>
              <a:rPr lang="fr-FR" sz="1400" dirty="0" err="1" smtClean="0"/>
              <a:t>Zuker</a:t>
            </a:r>
            <a:r>
              <a:rPr lang="fr-FR" sz="1400" dirty="0" smtClean="0"/>
              <a:t>, Phys. </a:t>
            </a:r>
            <a:r>
              <a:rPr lang="fr-FR" sz="1400" dirty="0" err="1" smtClean="0"/>
              <a:t>Rev</a:t>
            </a:r>
            <a:r>
              <a:rPr lang="fr-FR" sz="1400" dirty="0" smtClean="0"/>
              <a:t>. </a:t>
            </a:r>
            <a:r>
              <a:rPr lang="fr-FR" sz="1400" dirty="0" err="1" smtClean="0"/>
              <a:t>Lett</a:t>
            </a:r>
            <a:r>
              <a:rPr lang="fr-FR" sz="1400" dirty="0" smtClean="0"/>
              <a:t>. 90, 042502 (2003) </a:t>
            </a:r>
            <a:endParaRPr lang="fr-FR" sz="1400" dirty="0"/>
          </a:p>
        </p:txBody>
      </p:sp>
      <p:grpSp>
        <p:nvGrpSpPr>
          <p:cNvPr id="46" name="Groupe 45"/>
          <p:cNvGrpSpPr/>
          <p:nvPr/>
        </p:nvGrpSpPr>
        <p:grpSpPr>
          <a:xfrm>
            <a:off x="187091" y="3371850"/>
            <a:ext cx="3616130" cy="1525027"/>
            <a:chOff x="5295900" y="2628899"/>
            <a:chExt cx="3616130" cy="1525027"/>
          </a:xfrm>
        </p:grpSpPr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295900" y="2628899"/>
              <a:ext cx="3616130" cy="1525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8" name="Connecteur droit avec flèche 47"/>
            <p:cNvCxnSpPr/>
            <p:nvPr/>
          </p:nvCxnSpPr>
          <p:spPr>
            <a:xfrm rot="5400000">
              <a:off x="7785894" y="3119437"/>
              <a:ext cx="410369" cy="794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ectangle 48"/>
          <p:cNvSpPr/>
          <p:nvPr/>
        </p:nvSpPr>
        <p:spPr>
          <a:xfrm>
            <a:off x="3986139" y="3414840"/>
            <a:ext cx="364807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/>
              <a:t>résout le problème de la non formation des gaps SO:</a:t>
            </a:r>
          </a:p>
          <a:p>
            <a:r>
              <a:rPr lang="fr-FR" sz="1200" dirty="0" smtClean="0"/>
              <a:t>N=14 dans l’oxygène et </a:t>
            </a:r>
          </a:p>
          <a:p>
            <a:r>
              <a:rPr lang="fr-FR" sz="1200" dirty="0" smtClean="0"/>
              <a:t>N=28 dans le calcium</a:t>
            </a:r>
          </a:p>
          <a:p>
            <a:r>
              <a:rPr lang="fr-FR" sz="1200" dirty="0" smtClean="0"/>
              <a:t>T. </a:t>
            </a:r>
            <a:r>
              <a:rPr lang="fr-FR" sz="1200" dirty="0" err="1" smtClean="0"/>
              <a:t>Otsuka</a:t>
            </a:r>
            <a:r>
              <a:rPr lang="fr-FR" sz="1200" dirty="0" smtClean="0"/>
              <a:t> et al., Phys. </a:t>
            </a:r>
            <a:r>
              <a:rPr lang="fr-FR" sz="1200" dirty="0" err="1" smtClean="0"/>
              <a:t>Rev</a:t>
            </a:r>
            <a:r>
              <a:rPr lang="fr-FR" sz="1200" dirty="0" smtClean="0"/>
              <a:t>. </a:t>
            </a:r>
            <a:r>
              <a:rPr lang="fr-FR" sz="1200" dirty="0" err="1" smtClean="0"/>
              <a:t>Lett</a:t>
            </a:r>
            <a:r>
              <a:rPr lang="fr-FR" sz="1200" dirty="0" smtClean="0"/>
              <a:t>. 104, 012501 (2010),</a:t>
            </a:r>
          </a:p>
          <a:p>
            <a:r>
              <a:rPr lang="fr-FR" sz="1200" dirty="0" smtClean="0"/>
              <a:t> J. D. Holt et al. </a:t>
            </a:r>
            <a:r>
              <a:rPr lang="fr-FR" sz="1200" dirty="0" err="1" smtClean="0"/>
              <a:t>arXiv</a:t>
            </a:r>
            <a:r>
              <a:rPr lang="fr-FR" sz="1200" dirty="0" smtClean="0"/>
              <a:t> :1009.5984v3 [</a:t>
            </a:r>
            <a:r>
              <a:rPr lang="fr-FR" sz="1200" dirty="0" err="1" smtClean="0"/>
              <a:t>nucl</a:t>
            </a:r>
            <a:r>
              <a:rPr lang="fr-FR" sz="1200" dirty="0" smtClean="0"/>
              <a:t>-th] (2012)</a:t>
            </a:r>
            <a:endParaRPr lang="fr-FR" sz="1200" dirty="0"/>
          </a:p>
        </p:txBody>
      </p:sp>
      <p:sp>
        <p:nvSpPr>
          <p:cNvPr id="50" name="Rectangle 49"/>
          <p:cNvSpPr/>
          <p:nvPr/>
        </p:nvSpPr>
        <p:spPr>
          <a:xfrm>
            <a:off x="3927674" y="4633436"/>
            <a:ext cx="443865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/>
              <a:t>conclusion de</a:t>
            </a:r>
          </a:p>
          <a:p>
            <a:r>
              <a:rPr lang="fr-FR" sz="1400" dirty="0" smtClean="0"/>
              <a:t>K. Sieja et F. Nowacki, Phys. </a:t>
            </a:r>
            <a:r>
              <a:rPr lang="fr-FR" sz="1400" dirty="0" err="1" smtClean="0"/>
              <a:t>Rev</a:t>
            </a:r>
            <a:r>
              <a:rPr lang="fr-FR" sz="1400" dirty="0" smtClean="0"/>
              <a:t>. C 85, 051301(R) (2012):</a:t>
            </a:r>
          </a:p>
          <a:p>
            <a:r>
              <a:rPr lang="fr-FR" sz="1400" dirty="0" smtClean="0"/>
              <a:t>ce devrait être le cas aussi pour N=50</a:t>
            </a:r>
            <a:endParaRPr lang="fr-FR" sz="1400" dirty="0"/>
          </a:p>
        </p:txBody>
      </p:sp>
      <p:sp>
        <p:nvSpPr>
          <p:cNvPr id="51" name="AutoShape 2"/>
          <p:cNvSpPr>
            <a:spLocks noChangeArrowheads="1"/>
          </p:cNvSpPr>
          <p:nvPr/>
        </p:nvSpPr>
        <p:spPr bwMode="auto">
          <a:xfrm>
            <a:off x="3927674" y="3414840"/>
            <a:ext cx="3429001" cy="105727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FF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52" name="AutoShape 2"/>
          <p:cNvSpPr>
            <a:spLocks noChangeArrowheads="1"/>
          </p:cNvSpPr>
          <p:nvPr/>
        </p:nvSpPr>
        <p:spPr bwMode="auto">
          <a:xfrm>
            <a:off x="3927674" y="4633436"/>
            <a:ext cx="4248150" cy="847725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C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53" name="AutoShape 2"/>
          <p:cNvSpPr>
            <a:spLocks noChangeArrowheads="1"/>
          </p:cNvSpPr>
          <p:nvPr/>
        </p:nvSpPr>
        <p:spPr bwMode="auto">
          <a:xfrm>
            <a:off x="70281" y="3118602"/>
            <a:ext cx="3695700" cy="3216884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3900043" y="5613991"/>
            <a:ext cx="5271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nouvel horizon : </a:t>
            </a:r>
          </a:p>
          <a:p>
            <a:r>
              <a:rPr lang="fr-FR" dirty="0" smtClean="0"/>
              <a:t>les noyaux riches en neutrons de masse intermédiaire</a:t>
            </a:r>
            <a:endParaRPr lang="fr-FR" dirty="0"/>
          </a:p>
        </p:txBody>
      </p:sp>
      <p:grpSp>
        <p:nvGrpSpPr>
          <p:cNvPr id="55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56" name="Rectangle 55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10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7" name="Forme libre 56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58" name="ZoneTexte 57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59" name="Image 58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301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644188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ZoneTexte 227"/>
          <p:cNvSpPr txBox="1">
            <a:spLocks noChangeArrowheads="1"/>
          </p:cNvSpPr>
          <p:nvPr/>
        </p:nvSpPr>
        <p:spPr bwMode="auto">
          <a:xfrm>
            <a:off x="0" y="11847"/>
            <a:ext cx="7286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II - méthodes de production des faisceaux radioactifs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03188"/>
            <a:ext cx="6910536" cy="481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4644008" y="644189"/>
            <a:ext cx="449999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ISOL : </a:t>
            </a:r>
            <a:r>
              <a:rPr lang="fr-FR" sz="1400" b="1" dirty="0" smtClean="0"/>
              <a:t>séparation isotopique en ligne </a:t>
            </a:r>
          </a:p>
          <a:p>
            <a:r>
              <a:rPr lang="fr-FR" sz="1400" dirty="0" smtClean="0"/>
              <a:t>● séparation </a:t>
            </a:r>
            <a:r>
              <a:rPr lang="fr-FR" sz="1400" dirty="0" smtClean="0"/>
              <a:t>des lieux </a:t>
            </a:r>
            <a:r>
              <a:rPr lang="fr-FR" sz="1400" b="1" dirty="0" smtClean="0"/>
              <a:t>de production </a:t>
            </a:r>
            <a:r>
              <a:rPr lang="fr-FR" sz="1400" dirty="0" smtClean="0"/>
              <a:t>(réaction nucléaire, cible épaisse, dégradation complète de l’énergie du faisceau incident)</a:t>
            </a:r>
          </a:p>
          <a:p>
            <a:r>
              <a:rPr lang="fr-FR" sz="1400" dirty="0" smtClean="0"/>
              <a:t>et </a:t>
            </a:r>
            <a:r>
              <a:rPr lang="fr-FR" sz="1400" b="1" dirty="0" smtClean="0"/>
              <a:t>de détection</a:t>
            </a:r>
          </a:p>
          <a:p>
            <a:r>
              <a:rPr lang="fr-FR" sz="1400" dirty="0" smtClean="0"/>
              <a:t>● </a:t>
            </a:r>
            <a:r>
              <a:rPr lang="fr-FR" sz="1400" dirty="0" smtClean="0"/>
              <a:t>rôle </a:t>
            </a:r>
            <a:r>
              <a:rPr lang="fr-FR" sz="1400" dirty="0" smtClean="0"/>
              <a:t>autrefois rempli par la séparation chimique </a:t>
            </a:r>
            <a:r>
              <a:rPr lang="fr-FR" sz="1400" dirty="0" smtClean="0"/>
              <a:t>hors-ligne</a:t>
            </a:r>
          </a:p>
          <a:p>
            <a:r>
              <a:rPr lang="fr-FR" sz="1400" dirty="0" smtClean="0"/>
              <a:t>● possibilité de former un faisceau secondaire (radioactif) avec les qualités optiques caractéristiques du source d’ion</a:t>
            </a:r>
            <a:endParaRPr lang="fr-FR" sz="1400" dirty="0"/>
          </a:p>
        </p:txBody>
      </p:sp>
      <p:grpSp>
        <p:nvGrpSpPr>
          <p:cNvPr id="7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11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" name="Forme libre 8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0" name="ZoneTexte 9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834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402158"/>
            <a:ext cx="8716962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64631" y="42068"/>
            <a:ext cx="6364287" cy="5691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1556866" y="5721747"/>
            <a:ext cx="7607300" cy="1163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ZoneTexte 16"/>
          <p:cNvSpPr txBox="1">
            <a:spLocks noChangeArrowheads="1"/>
          </p:cNvSpPr>
          <p:nvPr/>
        </p:nvSpPr>
        <p:spPr bwMode="auto">
          <a:xfrm>
            <a:off x="3799803" y="1061555"/>
            <a:ext cx="2762250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fr-FR" dirty="0" err="1" smtClean="0">
                <a:cs typeface="Arial" pitchFamily="34" charset="0"/>
              </a:rPr>
              <a:t>thermalisation</a:t>
            </a:r>
            <a:endParaRPr lang="en-US" altLang="fr-FR" dirty="0">
              <a:cs typeface="Arial" pitchFamily="34" charset="0"/>
            </a:endParaRPr>
          </a:p>
        </p:txBody>
      </p:sp>
      <p:sp>
        <p:nvSpPr>
          <p:cNvPr id="8" name="ZoneTexte 16"/>
          <p:cNvSpPr txBox="1">
            <a:spLocks noChangeArrowheads="1"/>
          </p:cNvSpPr>
          <p:nvPr/>
        </p:nvSpPr>
        <p:spPr bwMode="auto">
          <a:xfrm>
            <a:off x="3311525" y="4024833"/>
            <a:ext cx="2762250" cy="369332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fr-FR" dirty="0" smtClean="0">
                <a:cs typeface="Arial" pitchFamily="34" charset="0"/>
              </a:rPr>
              <a:t>Pas de </a:t>
            </a:r>
            <a:r>
              <a:rPr lang="en-US" altLang="fr-FR" dirty="0" err="1" smtClean="0">
                <a:cs typeface="Arial" pitchFamily="34" charset="0"/>
              </a:rPr>
              <a:t>thermalisation</a:t>
            </a:r>
            <a:endParaRPr lang="en-US" altLang="fr-FR" dirty="0">
              <a:cs typeface="Arial" pitchFamily="34" charset="0"/>
            </a:endParaRPr>
          </a:p>
        </p:txBody>
      </p:sp>
      <p:sp>
        <p:nvSpPr>
          <p:cNvPr id="9" name="ZoneTexte 16"/>
          <p:cNvSpPr txBox="1">
            <a:spLocks noChangeArrowheads="1"/>
          </p:cNvSpPr>
          <p:nvPr/>
        </p:nvSpPr>
        <p:spPr bwMode="auto">
          <a:xfrm>
            <a:off x="3486640" y="4601751"/>
            <a:ext cx="4984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1200" dirty="0" smtClean="0">
                <a:cs typeface="Arial" pitchFamily="34" charset="0"/>
              </a:rPr>
              <a:t>Ex : SISSI (système avec </a:t>
            </a:r>
            <a:r>
              <a:rPr lang="fr-FR" altLang="fr-FR" sz="1200" dirty="0" err="1" smtClean="0">
                <a:cs typeface="Arial" pitchFamily="34" charset="0"/>
              </a:rPr>
              <a:t>re</a:t>
            </a:r>
            <a:r>
              <a:rPr lang="fr-FR" altLang="fr-FR" sz="1200" dirty="0" smtClean="0">
                <a:cs typeface="Arial" pitchFamily="34" charset="0"/>
              </a:rPr>
              <a:t> focalisation des produits de réactions), cible de production sur le spectromètre LISE</a:t>
            </a:r>
            <a:endParaRPr lang="fr-FR" altLang="fr-FR" sz="1200" dirty="0"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53653" y="1061555"/>
            <a:ext cx="481263" cy="409074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1" name="Connecteur droit avec flèche 10"/>
          <p:cNvCxnSpPr>
            <a:stCxn id="6" idx="1"/>
            <a:endCxn id="10" idx="3"/>
          </p:cNvCxnSpPr>
          <p:nvPr/>
        </p:nvCxnSpPr>
        <p:spPr>
          <a:xfrm flipH="1">
            <a:off x="2634916" y="1246221"/>
            <a:ext cx="1164887" cy="1987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20"/>
          <p:cNvSpPr txBox="1">
            <a:spLocks noChangeArrowheads="1"/>
          </p:cNvSpPr>
          <p:nvPr/>
        </p:nvSpPr>
        <p:spPr bwMode="auto">
          <a:xfrm>
            <a:off x="3425825" y="2164190"/>
            <a:ext cx="4984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fr-FR" altLang="fr-FR" sz="1200" dirty="0" smtClean="0">
                <a:cs typeface="Arial" pitchFamily="34" charset="0"/>
              </a:rPr>
              <a:t>Ex : cible “arbre de Noël” SPIRAL1-GANIL</a:t>
            </a:r>
          </a:p>
          <a:p>
            <a:pPr eaLnBrk="1" hangingPunct="1"/>
            <a:r>
              <a:rPr lang="fr-FR" altLang="fr-FR" sz="1200" dirty="0" smtClean="0">
                <a:cs typeface="Arial" pitchFamily="34" charset="0"/>
              </a:rPr>
              <a:t>        cible cylindriques d’ISOLDE et d’ALTO  </a:t>
            </a:r>
            <a:endParaRPr lang="fr-FR" altLang="fr-FR" sz="1200" dirty="0">
              <a:cs typeface="Arial" pitchFamily="34" charset="0"/>
            </a:endParaRPr>
          </a:p>
        </p:txBody>
      </p:sp>
      <p:pic>
        <p:nvPicPr>
          <p:cNvPr id="13" name="Image 21" descr="ecsspira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625855"/>
            <a:ext cx="2122487" cy="73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23" descr="phsissi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5157192"/>
            <a:ext cx="25019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W-ioniz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" t="12401" r="3543" b="2953"/>
          <a:stretch>
            <a:fillRect/>
          </a:stretch>
        </p:blipFill>
        <p:spPr bwMode="auto">
          <a:xfrm>
            <a:off x="6516216" y="2625855"/>
            <a:ext cx="1730004" cy="1297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 bwMode="auto">
          <a:xfrm>
            <a:off x="0" y="0"/>
            <a:ext cx="9144000" cy="38258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2" name="ZoneTexte 227"/>
          <p:cNvSpPr txBox="1">
            <a:spLocks noChangeArrowheads="1"/>
          </p:cNvSpPr>
          <p:nvPr/>
        </p:nvSpPr>
        <p:spPr bwMode="auto">
          <a:xfrm>
            <a:off x="-19050" y="0"/>
            <a:ext cx="728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Exemples français</a:t>
            </a:r>
            <a:endParaRPr lang="fr-FR" dirty="0" smtClean="0">
              <a:solidFill>
                <a:schemeClr val="bg1"/>
              </a:solidFill>
            </a:endParaRPr>
          </a:p>
        </p:txBody>
      </p:sp>
      <p:grpSp>
        <p:nvGrpSpPr>
          <p:cNvPr id="23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12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5" name="Forme libre 24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6" name="ZoneTexte 25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7" name="Image 26" descr="IPN_SM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914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8" y="768350"/>
            <a:ext cx="8716962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78013" y="609600"/>
            <a:ext cx="7265987" cy="5608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4" name="Image 3" descr="css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50" y="4071938"/>
            <a:ext cx="2314575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15" descr="GANIL2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88" y="4953000"/>
            <a:ext cx="2309812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36700" y="5707063"/>
            <a:ext cx="7607300" cy="1163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ZoneTexte 16"/>
          <p:cNvSpPr txBox="1">
            <a:spLocks noChangeArrowheads="1"/>
          </p:cNvSpPr>
          <p:nvPr/>
        </p:nvSpPr>
        <p:spPr bwMode="auto">
          <a:xfrm>
            <a:off x="4554538" y="4094163"/>
            <a:ext cx="2762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r-FR" sz="1400">
                <a:cs typeface="Arial" pitchFamily="34" charset="0"/>
              </a:rPr>
              <a:t>2 cyclotrons CSS1 and CSS2</a:t>
            </a:r>
          </a:p>
        </p:txBody>
      </p:sp>
      <p:sp>
        <p:nvSpPr>
          <p:cNvPr id="8" name="ZoneTexte 16"/>
          <p:cNvSpPr txBox="1">
            <a:spLocks noChangeArrowheads="1"/>
          </p:cNvSpPr>
          <p:nvPr/>
        </p:nvSpPr>
        <p:spPr bwMode="auto">
          <a:xfrm>
            <a:off x="3890963" y="4379913"/>
            <a:ext cx="4984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r-FR" sz="1400">
                <a:cs typeface="Arial" pitchFamily="34" charset="0"/>
              </a:rPr>
              <a:t>Heavy ions 50-100 AMeV (so called “intermediate energy”)</a:t>
            </a:r>
          </a:p>
        </p:txBody>
      </p:sp>
      <p:pic>
        <p:nvPicPr>
          <p:cNvPr id="9" name="Picture 2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2520950"/>
            <a:ext cx="22733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 descr="logo_al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1246188"/>
            <a:ext cx="1631950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ZoneTexte 16"/>
          <p:cNvSpPr txBox="1">
            <a:spLocks noChangeArrowheads="1"/>
          </p:cNvSpPr>
          <p:nvPr/>
        </p:nvSpPr>
        <p:spPr bwMode="auto">
          <a:xfrm>
            <a:off x="6969125" y="998538"/>
            <a:ext cx="2174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r-FR" sz="1400">
                <a:cs typeface="Arial" pitchFamily="34" charset="0"/>
              </a:rPr>
              <a:t>Electrons 10 µA 50 MeV</a:t>
            </a: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609600"/>
            <a:ext cx="1993900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ccolade ouvrante 12"/>
          <p:cNvSpPr/>
          <p:nvPr/>
        </p:nvSpPr>
        <p:spPr>
          <a:xfrm>
            <a:off x="2128838" y="1103313"/>
            <a:ext cx="385762" cy="1984375"/>
          </a:xfrm>
          <a:prstGeom prst="leftBrace">
            <a:avLst>
              <a:gd name="adj1" fmla="val 66407"/>
              <a:gd name="adj2" fmla="val 25758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6" descr="Accelerateur00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125663"/>
            <a:ext cx="2019300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6"/>
          <p:cNvSpPr txBox="1">
            <a:spLocks noChangeArrowheads="1"/>
          </p:cNvSpPr>
          <p:nvPr/>
        </p:nvSpPr>
        <p:spPr bwMode="auto">
          <a:xfrm>
            <a:off x="7110413" y="2378075"/>
            <a:ext cx="13239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r-FR" sz="1400">
                <a:cs typeface="Arial" pitchFamily="34" charset="0"/>
              </a:rPr>
              <a:t>LINAG : light ion beam high intensity (few mA !) see Stéphane</a:t>
            </a:r>
          </a:p>
        </p:txBody>
      </p:sp>
      <p:sp>
        <p:nvSpPr>
          <p:cNvPr id="16" name="ZoneTexte 16"/>
          <p:cNvSpPr txBox="1">
            <a:spLocks noChangeArrowheads="1"/>
          </p:cNvSpPr>
          <p:nvPr/>
        </p:nvSpPr>
        <p:spPr bwMode="auto">
          <a:xfrm>
            <a:off x="557213" y="2579688"/>
            <a:ext cx="13239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fr-FR" b="1">
                <a:cs typeface="Arial" pitchFamily="34" charset="0"/>
              </a:rPr>
              <a:t>I</a:t>
            </a:r>
            <a:r>
              <a:rPr lang="en-US" altLang="fr-FR">
                <a:cs typeface="Arial" pitchFamily="34" charset="0"/>
              </a:rPr>
              <a:t>sotopic </a:t>
            </a:r>
            <a:r>
              <a:rPr lang="en-US" altLang="fr-FR" b="1">
                <a:cs typeface="Arial" pitchFamily="34" charset="0"/>
              </a:rPr>
              <a:t>S</a:t>
            </a:r>
            <a:r>
              <a:rPr lang="en-US" altLang="fr-FR">
                <a:cs typeface="Arial" pitchFamily="34" charset="0"/>
              </a:rPr>
              <a:t>eparation </a:t>
            </a:r>
            <a:r>
              <a:rPr lang="en-US" altLang="fr-FR" b="1">
                <a:cs typeface="Arial" pitchFamily="34" charset="0"/>
              </a:rPr>
              <a:t>O</a:t>
            </a:r>
            <a:r>
              <a:rPr lang="en-US" altLang="fr-FR">
                <a:cs typeface="Arial" pitchFamily="34" charset="0"/>
              </a:rPr>
              <a:t>n </a:t>
            </a:r>
            <a:r>
              <a:rPr lang="en-US" altLang="fr-FR" b="1">
                <a:cs typeface="Arial" pitchFamily="34" charset="0"/>
              </a:rPr>
              <a:t>L</a:t>
            </a:r>
            <a:r>
              <a:rPr lang="en-US" altLang="fr-FR">
                <a:cs typeface="Arial" pitchFamily="34" charset="0"/>
              </a:rPr>
              <a:t>ine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0"/>
            <a:ext cx="9144000" cy="38258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8" name="ZoneTexte 227"/>
          <p:cNvSpPr txBox="1">
            <a:spLocks noChangeArrowheads="1"/>
          </p:cNvSpPr>
          <p:nvPr/>
        </p:nvSpPr>
        <p:spPr bwMode="auto">
          <a:xfrm>
            <a:off x="-19050" y="0"/>
            <a:ext cx="728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Exemples français</a:t>
            </a:r>
            <a:endParaRPr lang="fr-FR" dirty="0" smtClean="0">
              <a:solidFill>
                <a:schemeClr val="bg1"/>
              </a:solidFill>
            </a:endParaRPr>
          </a:p>
        </p:txBody>
      </p:sp>
      <p:grpSp>
        <p:nvGrpSpPr>
          <p:cNvPr id="19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20" name="Rectangle 19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" name="Forme libre 20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2" name="ZoneTexte 21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3" name="Image 22" descr="IPN_SMALL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00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1" descr="C:\temporaire\conf\cinquantenaire\css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133850"/>
            <a:ext cx="4398962" cy="270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temporaire\conf\cinquantenaire\coursedesion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3829050" cy="584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2749550" y="1657350"/>
            <a:ext cx="6394450" cy="2449513"/>
            <a:chOff x="1732" y="1044"/>
            <a:chExt cx="4028" cy="1543"/>
          </a:xfrm>
        </p:grpSpPr>
        <p:grpSp>
          <p:nvGrpSpPr>
            <p:cNvPr id="5" name="Group 47"/>
            <p:cNvGrpSpPr>
              <a:grpSpLocks/>
            </p:cNvGrpSpPr>
            <p:nvPr/>
          </p:nvGrpSpPr>
          <p:grpSpPr bwMode="auto">
            <a:xfrm>
              <a:off x="3349" y="1044"/>
              <a:ext cx="1672" cy="1366"/>
              <a:chOff x="3349" y="1044"/>
              <a:chExt cx="1672" cy="1366"/>
            </a:xfrm>
          </p:grpSpPr>
          <p:grpSp>
            <p:nvGrpSpPr>
              <p:cNvPr id="19" name="Group 29"/>
              <p:cNvGrpSpPr>
                <a:grpSpLocks/>
              </p:cNvGrpSpPr>
              <p:nvPr/>
            </p:nvGrpSpPr>
            <p:grpSpPr bwMode="auto">
              <a:xfrm>
                <a:off x="3661" y="1076"/>
                <a:ext cx="1360" cy="1334"/>
                <a:chOff x="3120" y="1104"/>
                <a:chExt cx="1920" cy="1973"/>
              </a:xfrm>
            </p:grpSpPr>
            <p:pic>
              <p:nvPicPr>
                <p:cNvPr id="21" name="Picture 30" descr="fra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948" r="20656" b="8423"/>
                <a:stretch>
                  <a:fillRect/>
                </a:stretch>
              </p:blipFill>
              <p:spPr bwMode="auto">
                <a:xfrm>
                  <a:off x="3168" y="1104"/>
                  <a:ext cx="1820" cy="19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" name="Rectangle 31"/>
                <p:cNvSpPr>
                  <a:spLocks noChangeArrowheads="1"/>
                </p:cNvSpPr>
                <p:nvPr/>
              </p:nvSpPr>
              <p:spPr bwMode="auto">
                <a:xfrm>
                  <a:off x="3120" y="2304"/>
                  <a:ext cx="192" cy="76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3" name="Rectangle 32"/>
                <p:cNvSpPr>
                  <a:spLocks noChangeArrowheads="1"/>
                </p:cNvSpPr>
                <p:nvPr/>
              </p:nvSpPr>
              <p:spPr bwMode="auto">
                <a:xfrm>
                  <a:off x="4848" y="1392"/>
                  <a:ext cx="192" cy="4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0" name="Text Box 33"/>
              <p:cNvSpPr txBox="1">
                <a:spLocks noChangeArrowheads="1"/>
              </p:cNvSpPr>
              <p:nvPr/>
            </p:nvSpPr>
            <p:spPr bwMode="auto">
              <a:xfrm>
                <a:off x="3349" y="1044"/>
                <a:ext cx="398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fr-FR" altLang="fr-FR" sz="1200">
                    <a:latin typeface="Arial" pitchFamily="34" charset="0"/>
                  </a:rPr>
                  <a:t>Quasi-</a:t>
                </a:r>
              </a:p>
            </p:txBody>
          </p:sp>
        </p:grpSp>
        <p:grpSp>
          <p:nvGrpSpPr>
            <p:cNvPr id="6" name="Group 34"/>
            <p:cNvGrpSpPr>
              <a:grpSpLocks/>
            </p:cNvGrpSpPr>
            <p:nvPr/>
          </p:nvGrpSpPr>
          <p:grpSpPr bwMode="auto">
            <a:xfrm>
              <a:off x="1732" y="1112"/>
              <a:ext cx="1454" cy="1475"/>
              <a:chOff x="299" y="1083"/>
              <a:chExt cx="2053" cy="2181"/>
            </a:xfrm>
          </p:grpSpPr>
          <p:pic>
            <p:nvPicPr>
              <p:cNvPr id="13" name="Picture 35" descr="fra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8999"/>
              <a:stretch>
                <a:fillRect/>
              </a:stretch>
            </p:blipFill>
            <p:spPr bwMode="auto">
              <a:xfrm>
                <a:off x="299" y="1083"/>
                <a:ext cx="1598" cy="2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" name="Rectangle 36"/>
              <p:cNvSpPr>
                <a:spLocks noChangeArrowheads="1"/>
              </p:cNvSpPr>
              <p:nvPr/>
            </p:nvSpPr>
            <p:spPr bwMode="auto">
              <a:xfrm>
                <a:off x="1536" y="2256"/>
                <a:ext cx="432" cy="10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Rectangle 37"/>
              <p:cNvSpPr>
                <a:spLocks noChangeArrowheads="1"/>
              </p:cNvSpPr>
              <p:nvPr/>
            </p:nvSpPr>
            <p:spPr bwMode="auto">
              <a:xfrm>
                <a:off x="1728" y="2160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6" name="Rectangle 38"/>
              <p:cNvSpPr>
                <a:spLocks noChangeArrowheads="1"/>
              </p:cNvSpPr>
              <p:nvPr/>
            </p:nvSpPr>
            <p:spPr bwMode="auto">
              <a:xfrm>
                <a:off x="432" y="2784"/>
                <a:ext cx="1152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7" name="Rectangle 39"/>
              <p:cNvSpPr>
                <a:spLocks noChangeArrowheads="1"/>
              </p:cNvSpPr>
              <p:nvPr/>
            </p:nvSpPr>
            <p:spPr bwMode="auto">
              <a:xfrm>
                <a:off x="1968" y="2688"/>
                <a:ext cx="192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8" name="Rectangle 40"/>
              <p:cNvSpPr>
                <a:spLocks noChangeArrowheads="1"/>
              </p:cNvSpPr>
              <p:nvPr/>
            </p:nvSpPr>
            <p:spPr bwMode="auto">
              <a:xfrm>
                <a:off x="2160" y="2352"/>
                <a:ext cx="192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2880" y="1307"/>
              <a:ext cx="1020" cy="1227"/>
              <a:chOff x="3600" y="1204"/>
              <a:chExt cx="1440" cy="1814"/>
            </a:xfrm>
          </p:grpSpPr>
          <p:pic>
            <p:nvPicPr>
              <p:cNvPr id="9" name="Picture 42" descr="fra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732" t="15791" r="50540"/>
              <a:stretch>
                <a:fillRect/>
              </a:stretch>
            </p:blipFill>
            <p:spPr bwMode="auto">
              <a:xfrm>
                <a:off x="3672" y="1204"/>
                <a:ext cx="1323" cy="1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Rectangle 43"/>
              <p:cNvSpPr>
                <a:spLocks noChangeArrowheads="1"/>
              </p:cNvSpPr>
              <p:nvPr/>
            </p:nvSpPr>
            <p:spPr bwMode="auto">
              <a:xfrm>
                <a:off x="3600" y="1632"/>
                <a:ext cx="288" cy="38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" name="Rectangle 44"/>
              <p:cNvSpPr>
                <a:spLocks noChangeArrowheads="1"/>
              </p:cNvSpPr>
              <p:nvPr/>
            </p:nvSpPr>
            <p:spPr bwMode="auto">
              <a:xfrm>
                <a:off x="3840" y="1584"/>
                <a:ext cx="240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" name="Rectangle 45"/>
              <p:cNvSpPr>
                <a:spLocks noChangeArrowheads="1"/>
              </p:cNvSpPr>
              <p:nvPr/>
            </p:nvSpPr>
            <p:spPr bwMode="auto">
              <a:xfrm>
                <a:off x="4800" y="1440"/>
                <a:ext cx="240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pic>
          <p:nvPicPr>
            <p:cNvPr id="8" name="Picture 46" descr="fra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18" b="61070"/>
            <a:stretch>
              <a:fillRect/>
            </a:stretch>
          </p:blipFill>
          <p:spPr bwMode="auto">
            <a:xfrm>
              <a:off x="4919" y="1064"/>
              <a:ext cx="841" cy="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89842" y="44624"/>
            <a:ext cx="77730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600" dirty="0" smtClean="0"/>
              <a:t>Au GANIL dans les années 90 : on réalise quel filon prodigieux constitue la technique « en vol » pour la découverte de nouveaux isotopes</a:t>
            </a:r>
            <a:endParaRPr lang="fr-FR" altLang="fr-FR" sz="1600" dirty="0"/>
          </a:p>
        </p:txBody>
      </p:sp>
      <p:sp>
        <p:nvSpPr>
          <p:cNvPr id="25" name="AutoShape 25"/>
          <p:cNvSpPr>
            <a:spLocks/>
          </p:cNvSpPr>
          <p:nvPr/>
        </p:nvSpPr>
        <p:spPr bwMode="auto">
          <a:xfrm rot="18019236">
            <a:off x="3276600" y="2057400"/>
            <a:ext cx="685800" cy="3733800"/>
          </a:xfrm>
          <a:prstGeom prst="leftBrace">
            <a:avLst>
              <a:gd name="adj1" fmla="val 4537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flipH="1">
            <a:off x="2617788" y="4203700"/>
            <a:ext cx="838200" cy="7000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Text Box 49"/>
          <p:cNvSpPr txBox="1">
            <a:spLocks noChangeArrowheads="1"/>
          </p:cNvSpPr>
          <p:nvPr/>
        </p:nvSpPr>
        <p:spPr bwMode="auto">
          <a:xfrm>
            <a:off x="1381125" y="1376363"/>
            <a:ext cx="297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1800">
                <a:latin typeface="Arial Black" pitchFamily="34" charset="0"/>
              </a:rPr>
              <a:t>spectromètre</a:t>
            </a:r>
          </a:p>
        </p:txBody>
      </p:sp>
      <p:sp>
        <p:nvSpPr>
          <p:cNvPr id="30" name="Line 72"/>
          <p:cNvSpPr>
            <a:spLocks noChangeShapeType="1"/>
          </p:cNvSpPr>
          <p:nvPr/>
        </p:nvSpPr>
        <p:spPr bwMode="auto">
          <a:xfrm flipV="1">
            <a:off x="3429000" y="4835525"/>
            <a:ext cx="2233613" cy="33496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1" name="Rectangle 73"/>
          <p:cNvSpPr>
            <a:spLocks noChangeArrowheads="1"/>
          </p:cNvSpPr>
          <p:nvPr/>
        </p:nvSpPr>
        <p:spPr bwMode="auto">
          <a:xfrm>
            <a:off x="4713288" y="4097338"/>
            <a:ext cx="966787" cy="422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2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33" name="Rectangle 3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14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4" name="Forme libre 33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5" name="ZoneTexte 34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36" name="Image 35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902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7" descr="prodGANI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744538"/>
            <a:ext cx="8734425" cy="611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 rot="20062487">
            <a:off x="3509894" y="3967666"/>
            <a:ext cx="3776662" cy="276225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fr-FR" altLang="fr-FR" sz="1200" b="1" dirty="0">
                <a:solidFill>
                  <a:srgbClr val="FF0000"/>
                </a:solidFill>
                <a:cs typeface="Arial" pitchFamily="34" charset="0"/>
              </a:rPr>
              <a:t>Terra </a:t>
            </a:r>
            <a:r>
              <a:rPr lang="fr-FR" altLang="fr-FR" sz="1200" b="1" dirty="0" err="1">
                <a:solidFill>
                  <a:srgbClr val="FF0000"/>
                </a:solidFill>
                <a:cs typeface="Arial" pitchFamily="34" charset="0"/>
              </a:rPr>
              <a:t>incognita</a:t>
            </a:r>
            <a:r>
              <a:rPr lang="fr-FR" altLang="fr-FR" sz="1200" b="1" dirty="0">
                <a:solidFill>
                  <a:srgbClr val="FF0000"/>
                </a:solidFill>
                <a:cs typeface="Arial" pitchFamily="34" charset="0"/>
              </a:rPr>
              <a:t> of the medium mass n-</a:t>
            </a:r>
            <a:r>
              <a:rPr lang="fr-FR" altLang="fr-FR" sz="1200" b="1" dirty="0" err="1">
                <a:solidFill>
                  <a:srgbClr val="FF0000"/>
                </a:solidFill>
                <a:cs typeface="Arial" pitchFamily="34" charset="0"/>
              </a:rPr>
              <a:t>rich</a:t>
            </a:r>
            <a:r>
              <a:rPr lang="fr-FR" altLang="fr-FR" sz="1200" b="1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fr-FR" altLang="fr-FR" sz="1200" b="1" dirty="0" err="1">
                <a:solidFill>
                  <a:srgbClr val="FF0000"/>
                </a:solidFill>
                <a:cs typeface="Arial" pitchFamily="34" charset="0"/>
              </a:rPr>
              <a:t>nuclei</a:t>
            </a:r>
            <a:endParaRPr lang="fr-FR" altLang="fr-FR" sz="1200" b="1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1863" y="2528888"/>
            <a:ext cx="2897187" cy="650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811338" y="3205163"/>
            <a:ext cx="581025" cy="657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0" name="Picture 300" descr="GANIL_LOGO_3D_rend_2.tif                                       0000175DMacintosh_HD                   ABA78158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9883">
            <a:off x="1185863" y="3194050"/>
            <a:ext cx="1316037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15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" name="Forme libre 13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5" name="ZoneTexte 14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6" name="Image 15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05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1138238"/>
            <a:ext cx="8401050" cy="5719762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39552" y="1340768"/>
            <a:ext cx="29523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Dès le milieu des années 90 on décide d’étendre les capacité RIB de GANIL au noyaux riches en neutrons de masse intermédiaire</a:t>
            </a:r>
            <a:endParaRPr lang="fr-FR" sz="1600" dirty="0"/>
          </a:p>
        </p:txBody>
      </p:sp>
      <p:sp>
        <p:nvSpPr>
          <p:cNvPr id="4" name="ZoneTexte 3"/>
          <p:cNvSpPr txBox="1"/>
          <p:nvPr/>
        </p:nvSpPr>
        <p:spPr>
          <a:xfrm>
            <a:off x="5372472" y="5157192"/>
            <a:ext cx="3231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la communauté française fait le choix de la méthode ISOL</a:t>
            </a:r>
            <a:endParaRPr lang="fr-FR" sz="1600" dirty="0"/>
          </a:p>
        </p:txBody>
      </p:sp>
      <p:grpSp>
        <p:nvGrpSpPr>
          <p:cNvPr id="5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16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" name="Forme libre 6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8" name="ZoneTexte 7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9" name="Image 8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024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245380"/>
              </p:ext>
            </p:extLst>
          </p:nvPr>
        </p:nvGraphicFramePr>
        <p:xfrm>
          <a:off x="801688" y="1330325"/>
          <a:ext cx="46974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4" name="Équation" r:id="rId3" imgW="1790640" imgH="253800" progId="Equation.3">
                  <p:embed/>
                </p:oleObj>
              </mc:Choice>
              <mc:Fallback>
                <p:oleObj name="Équation" r:id="rId3" imgW="17906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688" y="1330325"/>
                        <a:ext cx="469741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5"/>
          <p:cNvSpPr>
            <a:spLocks noChangeArrowheads="1"/>
          </p:cNvSpPr>
          <p:nvPr/>
        </p:nvSpPr>
        <p:spPr bwMode="auto">
          <a:xfrm>
            <a:off x="1460500" y="1397000"/>
            <a:ext cx="1143000" cy="39370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Line 46"/>
          <p:cNvSpPr>
            <a:spLocks noChangeShapeType="1"/>
          </p:cNvSpPr>
          <p:nvPr/>
        </p:nvSpPr>
        <p:spPr bwMode="auto">
          <a:xfrm>
            <a:off x="1259632" y="941684"/>
            <a:ext cx="264368" cy="4299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Line 47"/>
          <p:cNvSpPr>
            <a:spLocks noChangeShapeType="1"/>
          </p:cNvSpPr>
          <p:nvPr/>
        </p:nvSpPr>
        <p:spPr bwMode="auto">
          <a:xfrm flipH="1">
            <a:off x="1968500" y="749300"/>
            <a:ext cx="11212" cy="6604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Line 48"/>
          <p:cNvSpPr>
            <a:spLocks noChangeShapeType="1"/>
          </p:cNvSpPr>
          <p:nvPr/>
        </p:nvSpPr>
        <p:spPr bwMode="auto">
          <a:xfrm flipH="1">
            <a:off x="2285999" y="749300"/>
            <a:ext cx="345703" cy="698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5383" y="643493"/>
            <a:ext cx="1797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smtClean="0"/>
              <a:t>faisceau primaire</a:t>
            </a:r>
            <a:endParaRPr lang="fr-FR" altLang="fr-FR" dirty="0"/>
          </a:p>
        </p:txBody>
      </p: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1594297" y="382587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smtClean="0"/>
              <a:t>réaction</a:t>
            </a:r>
            <a:endParaRPr lang="fr-FR" altLang="fr-FR" dirty="0"/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2603500" y="458827"/>
            <a:ext cx="26529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err="1" smtClean="0"/>
              <a:t>Nbr</a:t>
            </a:r>
            <a:r>
              <a:rPr lang="fr-FR" altLang="fr-FR" dirty="0" smtClean="0"/>
              <a:t> d’atomes dans la cible</a:t>
            </a:r>
            <a:endParaRPr lang="fr-FR" altLang="fr-FR" dirty="0"/>
          </a:p>
        </p:txBody>
      </p:sp>
      <p:sp>
        <p:nvSpPr>
          <p:cNvPr id="24" name="Rectangle 23"/>
          <p:cNvSpPr/>
          <p:nvPr/>
        </p:nvSpPr>
        <p:spPr bwMode="auto">
          <a:xfrm>
            <a:off x="0" y="0"/>
            <a:ext cx="9144000" cy="38258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5" name="ZoneTexte 227"/>
          <p:cNvSpPr txBox="1">
            <a:spLocks noChangeArrowheads="1"/>
          </p:cNvSpPr>
          <p:nvPr/>
        </p:nvSpPr>
        <p:spPr bwMode="auto">
          <a:xfrm>
            <a:off x="-19050" y="0"/>
            <a:ext cx="728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</a:t>
            </a:r>
            <a:r>
              <a:rPr lang="fr-FR" dirty="0" smtClean="0">
                <a:solidFill>
                  <a:schemeClr val="bg1"/>
                </a:solidFill>
              </a:rPr>
              <a:t>’équation de la technique ISOL </a:t>
            </a:r>
            <a:endParaRPr lang="fr-FR" dirty="0" smtClean="0">
              <a:solidFill>
                <a:schemeClr val="bg1"/>
              </a:solidFill>
            </a:endParaRPr>
          </a:p>
        </p:txBody>
      </p:sp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3015917" y="787796"/>
            <a:ext cx="28124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 smtClean="0"/>
              <a:t>efficacité de relâchement de la cible</a:t>
            </a:r>
            <a:endParaRPr lang="fr-FR" altLang="fr-FR" sz="1400" dirty="0"/>
          </a:p>
        </p:txBody>
      </p:sp>
      <p:sp>
        <p:nvSpPr>
          <p:cNvPr id="29" name="Line 48"/>
          <p:cNvSpPr>
            <a:spLocks noChangeShapeType="1"/>
          </p:cNvSpPr>
          <p:nvPr/>
        </p:nvSpPr>
        <p:spPr bwMode="auto">
          <a:xfrm flipH="1">
            <a:off x="2915816" y="1104900"/>
            <a:ext cx="389062" cy="4889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0" name="Text Box 51"/>
          <p:cNvSpPr txBox="1">
            <a:spLocks noChangeArrowheads="1"/>
          </p:cNvSpPr>
          <p:nvPr/>
        </p:nvSpPr>
        <p:spPr bwMode="auto">
          <a:xfrm>
            <a:off x="3929985" y="1003300"/>
            <a:ext cx="17479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 smtClean="0"/>
              <a:t>efficacité d’ionisation</a:t>
            </a:r>
            <a:endParaRPr lang="fr-FR" altLang="fr-FR" sz="1400" dirty="0"/>
          </a:p>
        </p:txBody>
      </p:sp>
      <p:sp>
        <p:nvSpPr>
          <p:cNvPr id="31" name="Line 48"/>
          <p:cNvSpPr>
            <a:spLocks noChangeShapeType="1"/>
          </p:cNvSpPr>
          <p:nvPr/>
        </p:nvSpPr>
        <p:spPr bwMode="auto">
          <a:xfrm flipH="1">
            <a:off x="3716963" y="1257300"/>
            <a:ext cx="389062" cy="3365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2" name="Text Box 51"/>
          <p:cNvSpPr txBox="1">
            <a:spLocks noChangeArrowheads="1"/>
          </p:cNvSpPr>
          <p:nvPr/>
        </p:nvSpPr>
        <p:spPr bwMode="auto">
          <a:xfrm>
            <a:off x="5856497" y="1157188"/>
            <a:ext cx="17965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 smtClean="0"/>
              <a:t>efficacité de transport</a:t>
            </a:r>
            <a:endParaRPr lang="fr-FR" altLang="fr-FR" sz="1400" dirty="0"/>
          </a:p>
        </p:txBody>
      </p:sp>
      <p:sp>
        <p:nvSpPr>
          <p:cNvPr id="33" name="Text Box 51"/>
          <p:cNvSpPr txBox="1">
            <a:spLocks noChangeArrowheads="1"/>
          </p:cNvSpPr>
          <p:nvPr/>
        </p:nvSpPr>
        <p:spPr bwMode="auto">
          <a:xfrm>
            <a:off x="6084168" y="1554261"/>
            <a:ext cx="18117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 smtClean="0"/>
              <a:t>efficacité de détection</a:t>
            </a:r>
            <a:endParaRPr lang="fr-FR" altLang="fr-FR" sz="1400" dirty="0"/>
          </a:p>
        </p:txBody>
      </p:sp>
      <p:sp>
        <p:nvSpPr>
          <p:cNvPr id="34" name="Line 48"/>
          <p:cNvSpPr>
            <a:spLocks noChangeShapeType="1"/>
          </p:cNvSpPr>
          <p:nvPr/>
        </p:nvSpPr>
        <p:spPr bwMode="auto">
          <a:xfrm flipH="1">
            <a:off x="4428377" y="1349374"/>
            <a:ext cx="1399976" cy="2982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5" name="Line 48"/>
          <p:cNvSpPr>
            <a:spLocks noChangeShapeType="1"/>
          </p:cNvSpPr>
          <p:nvPr/>
        </p:nvSpPr>
        <p:spPr bwMode="auto">
          <a:xfrm flipH="1" flipV="1">
            <a:off x="5256470" y="1647626"/>
            <a:ext cx="827698" cy="605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7169" name="Groupe 7168"/>
          <p:cNvGrpSpPr/>
          <p:nvPr/>
        </p:nvGrpSpPr>
        <p:grpSpPr>
          <a:xfrm>
            <a:off x="1670999" y="1753542"/>
            <a:ext cx="7293489" cy="4956498"/>
            <a:chOff x="1670999" y="1753542"/>
            <a:chExt cx="7293489" cy="4956498"/>
          </a:xfrm>
        </p:grpSpPr>
        <p:grpSp>
          <p:nvGrpSpPr>
            <p:cNvPr id="7168" name="Groupe 7167"/>
            <p:cNvGrpSpPr/>
            <p:nvPr/>
          </p:nvGrpSpPr>
          <p:grpSpPr>
            <a:xfrm>
              <a:off x="1670999" y="1753542"/>
              <a:ext cx="5948132" cy="4956498"/>
              <a:chOff x="1670999" y="1753542"/>
              <a:chExt cx="5948132" cy="4956498"/>
            </a:xfrm>
          </p:grpSpPr>
          <p:pic>
            <p:nvPicPr>
              <p:cNvPr id="7192" name="Picture 2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353" y="3234278"/>
                <a:ext cx="5746778" cy="3475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Line 46"/>
              <p:cNvSpPr>
                <a:spLocks noChangeShapeType="1"/>
              </p:cNvSpPr>
              <p:nvPr/>
            </p:nvSpPr>
            <p:spPr bwMode="auto">
              <a:xfrm>
                <a:off x="1670999" y="1753542"/>
                <a:ext cx="421773" cy="14807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7" name="Line 46"/>
              <p:cNvSpPr>
                <a:spLocks noChangeShapeType="1"/>
              </p:cNvSpPr>
              <p:nvPr/>
            </p:nvSpPr>
            <p:spPr bwMode="auto">
              <a:xfrm>
                <a:off x="2195736" y="1790700"/>
                <a:ext cx="504055" cy="37265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7" name="ZoneTexte 26"/>
            <p:cNvSpPr txBox="1"/>
            <p:nvPr/>
          </p:nvSpPr>
          <p:spPr>
            <a:xfrm>
              <a:off x="6084168" y="6242828"/>
              <a:ext cx="28803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U. </a:t>
              </a:r>
              <a:r>
                <a:rPr lang="fr-FR" sz="1200" dirty="0" err="1" smtClean="0"/>
                <a:t>Köster</a:t>
              </a:r>
              <a:r>
                <a:rPr lang="fr-FR" sz="1200" dirty="0" smtClean="0"/>
                <a:t>, Thèse, </a:t>
              </a:r>
              <a:r>
                <a:rPr lang="fr-FR" sz="1200" dirty="0" err="1" smtClean="0"/>
                <a:t>Univ</a:t>
              </a:r>
              <a:r>
                <a:rPr lang="fr-FR" sz="1200" dirty="0" smtClean="0"/>
                <a:t>. Tech. Munich</a:t>
              </a:r>
              <a:endParaRPr lang="fr-FR" sz="1200" dirty="0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2631703" y="1447800"/>
            <a:ext cx="3668489" cy="3853408"/>
            <a:chOff x="2631703" y="1447800"/>
            <a:chExt cx="3668489" cy="3853408"/>
          </a:xfrm>
        </p:grpSpPr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2631703" y="1447800"/>
              <a:ext cx="2832100" cy="52070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8" name="Line 46"/>
            <p:cNvSpPr>
              <a:spLocks noChangeShapeType="1"/>
            </p:cNvSpPr>
            <p:nvPr/>
          </p:nvSpPr>
          <p:spPr bwMode="auto">
            <a:xfrm>
              <a:off x="3017317" y="1943100"/>
              <a:ext cx="504055" cy="2926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Line 46"/>
            <p:cNvSpPr>
              <a:spLocks noChangeShapeType="1"/>
            </p:cNvSpPr>
            <p:nvPr/>
          </p:nvSpPr>
          <p:spPr bwMode="auto">
            <a:xfrm>
              <a:off x="3707141" y="2046099"/>
              <a:ext cx="504055" cy="2926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>
              <a:off x="4493714" y="2046099"/>
              <a:ext cx="762756" cy="2607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Line 46"/>
            <p:cNvSpPr>
              <a:spLocks noChangeShapeType="1"/>
            </p:cNvSpPr>
            <p:nvPr/>
          </p:nvSpPr>
          <p:spPr bwMode="auto">
            <a:xfrm>
              <a:off x="5216662" y="1930759"/>
              <a:ext cx="1083530" cy="3370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45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46" name="Rectangle 45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17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7" name="Forme libre 46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48" name="ZoneTexte 47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49" name="Image 48" descr="IPN_SM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005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828854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ZoneTexte 227"/>
          <p:cNvSpPr txBox="1">
            <a:spLocks noChangeArrowheads="1"/>
          </p:cNvSpPr>
          <p:nvPr/>
        </p:nvSpPr>
        <p:spPr bwMode="auto">
          <a:xfrm>
            <a:off x="0" y="-2143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la technique ISOL :</a:t>
            </a:r>
            <a:r>
              <a:rPr lang="fr-FR" sz="2000" i="1" dirty="0" smtClean="0">
                <a:solidFill>
                  <a:schemeClr val="bg1"/>
                </a:solidFill>
              </a:rPr>
              <a:t> </a:t>
            </a:r>
            <a:endParaRPr lang="fr-FR" sz="2000" i="1" dirty="0">
              <a:solidFill>
                <a:schemeClr val="bg1"/>
              </a:solidFill>
            </a:endParaRPr>
          </a:p>
          <a:p>
            <a:r>
              <a:rPr lang="fr-FR" sz="2000" i="1" dirty="0" smtClean="0">
                <a:solidFill>
                  <a:schemeClr val="bg1"/>
                </a:solidFill>
              </a:rPr>
              <a:t>	</a:t>
            </a:r>
            <a:r>
              <a:rPr lang="fr-FR" sz="2000" i="1" dirty="0" smtClean="0">
                <a:solidFill>
                  <a:schemeClr val="bg1"/>
                </a:solidFill>
              </a:rPr>
              <a:t>		</a:t>
            </a:r>
            <a:r>
              <a:rPr lang="fr-FR" sz="2000" dirty="0" smtClean="0">
                <a:solidFill>
                  <a:schemeClr val="bg1"/>
                </a:solidFill>
              </a:rPr>
              <a:t>genèse, ISOLDE/CERN et le rôle privilégié de l’IPN</a:t>
            </a:r>
          </a:p>
        </p:txBody>
      </p:sp>
      <p:pic>
        <p:nvPicPr>
          <p:cNvPr id="5" name="Picture 4" descr="737px-Europe_countries_map_f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025" y="991219"/>
            <a:ext cx="7181850" cy="58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7775" y="3321883"/>
            <a:ext cx="4086225" cy="305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Connecteur droit avec flèche 6"/>
          <p:cNvCxnSpPr/>
          <p:nvPr/>
        </p:nvCxnSpPr>
        <p:spPr>
          <a:xfrm rot="10800000">
            <a:off x="3667125" y="3500438"/>
            <a:ext cx="1524000" cy="785813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012160" y="2636912"/>
            <a:ext cx="32385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1200" dirty="0" smtClean="0"/>
              <a:t>naissance : </a:t>
            </a:r>
            <a:r>
              <a:rPr lang="fr-FR" sz="1200" b="1" dirty="0" smtClean="0"/>
              <a:t>1951</a:t>
            </a:r>
          </a:p>
          <a:p>
            <a:r>
              <a:rPr lang="fr-FR" sz="1200" dirty="0" smtClean="0"/>
              <a:t>Otto </a:t>
            </a:r>
            <a:r>
              <a:rPr lang="fr-FR" sz="1200" dirty="0" err="1"/>
              <a:t>Kofoed</a:t>
            </a:r>
            <a:r>
              <a:rPr lang="fr-FR" sz="1200" dirty="0"/>
              <a:t>-Hansen and </a:t>
            </a:r>
            <a:r>
              <a:rPr lang="fr-FR" sz="1200" dirty="0" smtClean="0"/>
              <a:t>Karl Ove </a:t>
            </a:r>
            <a:r>
              <a:rPr lang="fr-FR" sz="1200" dirty="0"/>
              <a:t>Nielsen </a:t>
            </a:r>
            <a:endParaRPr lang="fr-FR" sz="1200" dirty="0" smtClean="0"/>
          </a:p>
          <a:p>
            <a:r>
              <a:rPr lang="fr-FR" sz="1200" dirty="0" smtClean="0"/>
              <a:t>au </a:t>
            </a:r>
            <a:r>
              <a:rPr lang="fr-FR" sz="1200" dirty="0"/>
              <a:t>Niels Bohr Institute </a:t>
            </a:r>
            <a:r>
              <a:rPr lang="fr-FR" sz="1200" dirty="0" smtClean="0"/>
              <a:t>de Copenhague</a:t>
            </a:r>
            <a:endParaRPr lang="fr-FR" sz="1200" dirty="0"/>
          </a:p>
        </p:txBody>
      </p:sp>
      <p:cxnSp>
        <p:nvCxnSpPr>
          <p:cNvPr id="9" name="Connecteur droit avec flèche 8"/>
          <p:cNvCxnSpPr/>
          <p:nvPr/>
        </p:nvCxnSpPr>
        <p:spPr>
          <a:xfrm rot="5400000">
            <a:off x="2728914" y="4005262"/>
            <a:ext cx="1390650" cy="485777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9"/>
          <p:cNvGrpSpPr/>
          <p:nvPr/>
        </p:nvGrpSpPr>
        <p:grpSpPr>
          <a:xfrm>
            <a:off x="2724150" y="4048125"/>
            <a:ext cx="790575" cy="857249"/>
            <a:chOff x="2724150" y="4048125"/>
            <a:chExt cx="790575" cy="857249"/>
          </a:xfrm>
        </p:grpSpPr>
        <p:cxnSp>
          <p:nvCxnSpPr>
            <p:cNvPr id="11" name="Connecteur droit avec flèche 10"/>
            <p:cNvCxnSpPr/>
            <p:nvPr/>
          </p:nvCxnSpPr>
          <p:spPr>
            <a:xfrm rot="16200000" flipV="1">
              <a:off x="2828926" y="4533899"/>
              <a:ext cx="638174" cy="1047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ZoneTexte 11"/>
            <p:cNvSpPr txBox="1"/>
            <p:nvPr/>
          </p:nvSpPr>
          <p:spPr>
            <a:xfrm>
              <a:off x="2724150" y="4048125"/>
              <a:ext cx="7905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smtClean="0"/>
                <a:t>Louvain</a:t>
              </a:r>
              <a:endParaRPr lang="fr-FR" sz="1100" b="1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2409825" y="4362450"/>
            <a:ext cx="790575" cy="561975"/>
            <a:chOff x="2409825" y="4362450"/>
            <a:chExt cx="790575" cy="561975"/>
          </a:xfrm>
        </p:grpSpPr>
        <p:sp>
          <p:nvSpPr>
            <p:cNvPr id="14" name="ZoneTexte 13"/>
            <p:cNvSpPr txBox="1"/>
            <p:nvPr/>
          </p:nvSpPr>
          <p:spPr>
            <a:xfrm>
              <a:off x="2409825" y="4362450"/>
              <a:ext cx="7905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smtClean="0"/>
                <a:t>Orsay</a:t>
              </a:r>
              <a:endParaRPr lang="fr-FR" sz="1100" b="1" dirty="0"/>
            </a:p>
          </p:txBody>
        </p:sp>
        <p:cxnSp>
          <p:nvCxnSpPr>
            <p:cNvPr id="15" name="Connecteur droit avec flèche 14"/>
            <p:cNvCxnSpPr/>
            <p:nvPr/>
          </p:nvCxnSpPr>
          <p:spPr>
            <a:xfrm rot="10800000">
              <a:off x="2809876" y="4581525"/>
              <a:ext cx="390524" cy="3429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e 15"/>
          <p:cNvGrpSpPr/>
          <p:nvPr/>
        </p:nvGrpSpPr>
        <p:grpSpPr>
          <a:xfrm>
            <a:off x="3219450" y="2047875"/>
            <a:ext cx="2238375" cy="2857502"/>
            <a:chOff x="3219450" y="2047875"/>
            <a:chExt cx="2238375" cy="2857502"/>
          </a:xfrm>
        </p:grpSpPr>
        <p:cxnSp>
          <p:nvCxnSpPr>
            <p:cNvPr id="17" name="Connecteur droit avec flèche 16"/>
            <p:cNvCxnSpPr/>
            <p:nvPr/>
          </p:nvCxnSpPr>
          <p:spPr>
            <a:xfrm rot="5400000" flipH="1" flipV="1">
              <a:off x="2733676" y="2771775"/>
              <a:ext cx="2619376" cy="164782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/>
            <p:cNvSpPr txBox="1"/>
            <p:nvPr/>
          </p:nvSpPr>
          <p:spPr>
            <a:xfrm>
              <a:off x="4562475" y="2047875"/>
              <a:ext cx="89535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b="1" dirty="0" smtClean="0"/>
                <a:t>Jyväskylä</a:t>
              </a:r>
              <a:endParaRPr lang="fr-FR" sz="1100" b="1" dirty="0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2790825" y="4914900"/>
            <a:ext cx="790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 smtClean="0"/>
              <a:t>Genève CERN</a:t>
            </a:r>
            <a:endParaRPr lang="fr-FR" sz="1100" b="1" dirty="0"/>
          </a:p>
        </p:txBody>
      </p:sp>
      <p:grpSp>
        <p:nvGrpSpPr>
          <p:cNvPr id="20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21" name="Rectangle 20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18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" name="Forme libre 21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3" name="ZoneTexte 22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4" name="Image 23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919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emporaire\prospectivesIPN\ISOLDEHi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4951" y="1152525"/>
            <a:ext cx="7607300" cy="5705475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1302589"/>
            <a:ext cx="2518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ISOLDE-CERN</a:t>
            </a:r>
          </a:p>
          <a:p>
            <a:r>
              <a:rPr lang="fr-FR" dirty="0" smtClean="0"/>
              <a:t>histoire</a:t>
            </a:r>
            <a:endParaRPr lang="fr-FR" dirty="0"/>
          </a:p>
        </p:txBody>
      </p:sp>
      <p:grpSp>
        <p:nvGrpSpPr>
          <p:cNvPr id="4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5" name="Rectangle 4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19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6" name="Forme libre 5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7" name="ZoneTexte 6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8" name="Image 7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04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3528" y="2496089"/>
            <a:ext cx="83884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latin typeface="Times New Roman"/>
                <a:cs typeface="Times New Roman"/>
              </a:rPr>
              <a:t>I) </a:t>
            </a:r>
            <a:r>
              <a:rPr lang="fr-FR" dirty="0" smtClean="0"/>
              <a:t>les </a:t>
            </a:r>
            <a:r>
              <a:rPr lang="fr-FR" dirty="0"/>
              <a:t>enjeux de physique </a:t>
            </a:r>
            <a:r>
              <a:rPr lang="fr-FR" dirty="0" smtClean="0"/>
              <a:t>: 	pourquoi des machines de faisceaux radioactifs de 			nouvelle génération ?</a:t>
            </a:r>
          </a:p>
          <a:p>
            <a:endParaRPr lang="fr-FR" dirty="0"/>
          </a:p>
          <a:p>
            <a:r>
              <a:rPr lang="fr-FR" dirty="0" smtClean="0">
                <a:latin typeface="Times New Roman"/>
                <a:cs typeface="Times New Roman"/>
              </a:rPr>
              <a:t>II) </a:t>
            </a:r>
            <a:r>
              <a:rPr lang="fr-FR" dirty="0" smtClean="0"/>
              <a:t>méthodes de production des faisceaux radioactifs</a:t>
            </a:r>
            <a:endParaRPr lang="fr-FR" dirty="0"/>
          </a:p>
          <a:p>
            <a:r>
              <a:rPr lang="fr-FR" dirty="0" smtClean="0"/>
              <a:t>	→la technique ISOL : genèse, ISOLDE/CERN et particularités </a:t>
            </a:r>
            <a:r>
              <a:rPr lang="fr-FR" dirty="0" err="1" smtClean="0"/>
              <a:t>orséennes</a:t>
            </a:r>
            <a:endParaRPr lang="fr-FR" dirty="0" smtClean="0"/>
          </a:p>
          <a:p>
            <a:endParaRPr lang="fr-FR" dirty="0"/>
          </a:p>
          <a:p>
            <a:r>
              <a:rPr lang="fr-FR" dirty="0" smtClean="0">
                <a:latin typeface="Times New Roman"/>
                <a:cs typeface="Times New Roman"/>
              </a:rPr>
              <a:t>III) </a:t>
            </a:r>
            <a:r>
              <a:rPr lang="fr-FR" dirty="0" smtClean="0"/>
              <a:t>ALTO : 	• comment ça marche ?</a:t>
            </a:r>
          </a:p>
          <a:p>
            <a:r>
              <a:rPr lang="fr-FR" dirty="0"/>
              <a:t>		</a:t>
            </a:r>
            <a:r>
              <a:rPr lang="fr-FR" dirty="0" smtClean="0"/>
              <a:t>• des origines à l’inauguration</a:t>
            </a:r>
          </a:p>
          <a:p>
            <a:endParaRPr lang="fr-FR" dirty="0"/>
          </a:p>
          <a:p>
            <a:r>
              <a:rPr lang="fr-FR" dirty="0" smtClean="0">
                <a:latin typeface="Times New Roman"/>
                <a:cs typeface="Times New Roman"/>
              </a:rPr>
              <a:t>IV) </a:t>
            </a:r>
            <a:r>
              <a:rPr lang="fr-FR" dirty="0" smtClean="0"/>
              <a:t>dispositifs de mesure : 	• programme de physique et R&amp;D ISOL</a:t>
            </a:r>
          </a:p>
          <a:p>
            <a:r>
              <a:rPr lang="fr-FR" dirty="0"/>
              <a:t>	</a:t>
            </a:r>
            <a:r>
              <a:rPr lang="fr-FR" dirty="0" smtClean="0"/>
              <a:t>		• situation actuelle et projets en cours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684439"/>
            <a:ext cx="7329021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ALTO</a:t>
            </a:r>
            <a:r>
              <a:rPr lang="en-US" sz="2400" dirty="0"/>
              <a:t> </a:t>
            </a:r>
            <a:r>
              <a:rPr lang="en-US" sz="2400" dirty="0" smtClean="0"/>
              <a:t>:</a:t>
            </a:r>
            <a:endParaRPr lang="en-US" sz="2400" dirty="0" smtClean="0"/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400" dirty="0" smtClean="0">
                <a:ea typeface="Calibri"/>
                <a:cs typeface="Times New Roman"/>
              </a:rPr>
              <a:t>la </a:t>
            </a:r>
            <a:r>
              <a:rPr lang="fr-FR" sz="2400" dirty="0">
                <a:ea typeface="Calibri"/>
                <a:cs typeface="Times New Roman"/>
              </a:rPr>
              <a:t>machine ISOL de production de faisceaux radioactifs par photofission à l’IPN</a:t>
            </a:r>
          </a:p>
        </p:txBody>
      </p:sp>
      <p:pic>
        <p:nvPicPr>
          <p:cNvPr id="4" name="Picture 2" descr="D:\temporaire\images\logos\IPN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" y="0"/>
            <a:ext cx="126841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3275855" y="2038656"/>
            <a:ext cx="2268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David Verney – IPN Orsay</a:t>
            </a:r>
          </a:p>
        </p:txBody>
      </p:sp>
      <p:grpSp>
        <p:nvGrpSpPr>
          <p:cNvPr id="8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9" name="Rectangle 8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" name="Forme libre 9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1" name="ZoneTexte 10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2" name="Image 11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  <p:pic>
        <p:nvPicPr>
          <p:cNvPr id="13" name="Picture 4" descr="http://ipnweb.in2p3.fr/~intranet/logos/logo_psud/logo_UPS_new_simple_L800p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0523" y="133457"/>
            <a:ext cx="1006360" cy="550982"/>
          </a:xfrm>
          <a:prstGeom prst="rect">
            <a:avLst/>
          </a:prstGeom>
          <a:noFill/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7316" y="33830"/>
            <a:ext cx="814112" cy="8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80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58750" y="1123643"/>
            <a:ext cx="5570538" cy="3770312"/>
            <a:chOff x="158750" y="1123643"/>
            <a:chExt cx="5570538" cy="3770312"/>
          </a:xfrm>
        </p:grpSpPr>
        <p:pic>
          <p:nvPicPr>
            <p:cNvPr id="3" name="Picture 3" descr="D:\temporaire\prospectivesIPN\ISOCELE1965007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0" y="1123643"/>
              <a:ext cx="5570538" cy="3770312"/>
            </a:xfrm>
            <a:prstGeom prst="rect">
              <a:avLst/>
            </a:prstGeom>
            <a:noFill/>
          </p:spPr>
        </p:pic>
        <p:sp>
          <p:nvSpPr>
            <p:cNvPr id="4" name="ZoneTexte 3"/>
            <p:cNvSpPr txBox="1"/>
            <p:nvPr/>
          </p:nvSpPr>
          <p:spPr>
            <a:xfrm>
              <a:off x="4788024" y="1317814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</a:rPr>
                <a:t>1964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5" name="Ellipse 4"/>
            <p:cNvSpPr/>
            <p:nvPr/>
          </p:nvSpPr>
          <p:spPr>
            <a:xfrm>
              <a:off x="539552" y="1687146"/>
              <a:ext cx="792088" cy="1093782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935595" y="652681"/>
            <a:ext cx="7678272" cy="5997392"/>
            <a:chOff x="935595" y="652681"/>
            <a:chExt cx="7678272" cy="5997392"/>
          </a:xfrm>
        </p:grpSpPr>
        <p:grpSp>
          <p:nvGrpSpPr>
            <p:cNvPr id="7" name="Groupe 6"/>
            <p:cNvGrpSpPr/>
            <p:nvPr/>
          </p:nvGrpSpPr>
          <p:grpSpPr>
            <a:xfrm>
              <a:off x="6333922" y="652681"/>
              <a:ext cx="2160240" cy="2949714"/>
              <a:chOff x="6804248" y="3049796"/>
              <a:chExt cx="2160240" cy="2949714"/>
            </a:xfrm>
          </p:grpSpPr>
          <p:pic>
            <p:nvPicPr>
              <p:cNvPr id="15" name="Picture 2" descr="D:\temporaire\prospectivesIPN\GANIL92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876256" y="3573016"/>
                <a:ext cx="1628250" cy="2426494"/>
              </a:xfrm>
              <a:prstGeom prst="rect">
                <a:avLst/>
              </a:prstGeom>
              <a:noFill/>
            </p:spPr>
          </p:pic>
          <p:sp>
            <p:nvSpPr>
              <p:cNvPr id="16" name="ZoneTexte 15"/>
              <p:cNvSpPr txBox="1"/>
              <p:nvPr/>
            </p:nvSpPr>
            <p:spPr>
              <a:xfrm>
                <a:off x="7840294" y="3573016"/>
                <a:ext cx="69214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/>
                  <a:t>1992</a:t>
                </a:r>
                <a:endParaRPr lang="fr-FR" dirty="0"/>
              </a:p>
            </p:txBody>
          </p:sp>
          <p:sp>
            <p:nvSpPr>
              <p:cNvPr id="17" name="ZoneTexte 16"/>
              <p:cNvSpPr txBox="1"/>
              <p:nvPr/>
            </p:nvSpPr>
            <p:spPr>
              <a:xfrm>
                <a:off x="6804248" y="3049796"/>
                <a:ext cx="216024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Introduction de la technique ISOL au GANIL</a:t>
                </a:r>
                <a:endParaRPr lang="en-US" sz="1400" dirty="0"/>
              </a:p>
            </p:txBody>
          </p:sp>
        </p:grpSp>
        <p:pic>
          <p:nvPicPr>
            <p:cNvPr id="8" name="Picture 3" descr="D:\temporaire\prospectivesIPN\SPIRAL01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68144" y="3717032"/>
              <a:ext cx="2539999" cy="1643315"/>
            </a:xfrm>
            <a:prstGeom prst="rect">
              <a:avLst/>
            </a:prstGeom>
            <a:noFill/>
          </p:spPr>
        </p:pic>
        <p:sp>
          <p:nvSpPr>
            <p:cNvPr id="9" name="ZoneTexte 8"/>
            <p:cNvSpPr txBox="1"/>
            <p:nvPr/>
          </p:nvSpPr>
          <p:spPr>
            <a:xfrm>
              <a:off x="7716041" y="3717032"/>
              <a:ext cx="6921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1997</a:t>
              </a:r>
              <a:endParaRPr lang="fr-FR" dirty="0"/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7716041" y="4221088"/>
              <a:ext cx="897826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cible</a:t>
              </a:r>
              <a:r>
                <a:rPr lang="en-US" sz="1200" dirty="0" smtClean="0"/>
                <a:t> SPIRAL1</a:t>
              </a:r>
              <a:endParaRPr lang="en-US" sz="1200" dirty="0"/>
            </a:p>
          </p:txBody>
        </p:sp>
        <p:pic>
          <p:nvPicPr>
            <p:cNvPr id="11" name="Picture 5" descr="D:\temporaire\prospectivesIPN\SPIRAL01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20072" y="5013176"/>
              <a:ext cx="2203475" cy="1448134"/>
            </a:xfrm>
            <a:prstGeom prst="rect">
              <a:avLst/>
            </a:prstGeom>
            <a:noFill/>
          </p:spPr>
        </p:pic>
        <p:sp>
          <p:nvSpPr>
            <p:cNvPr id="12" name="ZoneTexte 11"/>
            <p:cNvSpPr txBox="1"/>
            <p:nvPr/>
          </p:nvSpPr>
          <p:spPr>
            <a:xfrm>
              <a:off x="5148064" y="5949280"/>
              <a:ext cx="1622454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/>
                <a:t>cible</a:t>
              </a:r>
              <a:r>
                <a:rPr lang="en-US" sz="1400" dirty="0" smtClean="0"/>
                <a:t> </a:t>
              </a:r>
              <a:r>
                <a:rPr lang="en-US" sz="1400" dirty="0" smtClean="0"/>
                <a:t>SPIRAL1/Louvain</a:t>
              </a:r>
              <a:endParaRPr lang="en-US" sz="1400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85" t="35416" r="36328" b="27639"/>
            <a:stretch/>
          </p:blipFill>
          <p:spPr bwMode="auto">
            <a:xfrm>
              <a:off x="2413844" y="4835326"/>
              <a:ext cx="2374179" cy="1814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ZoneTexte 13"/>
            <p:cNvSpPr txBox="1"/>
            <p:nvPr/>
          </p:nvSpPr>
          <p:spPr>
            <a:xfrm>
              <a:off x="935595" y="5684609"/>
              <a:ext cx="1579005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Contribution à </a:t>
              </a:r>
              <a:r>
                <a:rPr lang="en-US" sz="1400" dirty="0" err="1" smtClean="0"/>
                <a:t>l’amélioration</a:t>
              </a:r>
              <a:r>
                <a:rPr lang="en-US" sz="1400" dirty="0" smtClean="0"/>
                <a:t> de la </a:t>
              </a:r>
              <a:r>
                <a:rPr lang="en-US" sz="1400" dirty="0" err="1" smtClean="0"/>
                <a:t>cible</a:t>
              </a:r>
              <a:r>
                <a:rPr lang="en-US" sz="1400" dirty="0" smtClean="0"/>
                <a:t> de </a:t>
              </a:r>
              <a:r>
                <a:rPr lang="en-US" sz="1400" dirty="0" err="1" smtClean="0"/>
                <a:t>Pb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fondu</a:t>
              </a:r>
              <a:endParaRPr lang="en-US" sz="1400" dirty="0" smtClean="0"/>
            </a:p>
            <a:p>
              <a:r>
                <a:rPr lang="en-US" sz="1400" dirty="0" smtClean="0"/>
                <a:t> ISOLDE, </a:t>
              </a:r>
              <a:r>
                <a:rPr lang="en-US" sz="1400" dirty="0" err="1" smtClean="0"/>
                <a:t>années</a:t>
              </a:r>
              <a:r>
                <a:rPr lang="en-US" sz="1400" dirty="0" smtClean="0"/>
                <a:t> 90</a:t>
              </a:r>
              <a:endParaRPr lang="en-US" sz="1400" dirty="0"/>
            </a:p>
          </p:txBody>
        </p:sp>
      </p:grpSp>
      <p:sp>
        <p:nvSpPr>
          <p:cNvPr id="18" name="ZoneTexte 17"/>
          <p:cNvSpPr txBox="1"/>
          <p:nvPr/>
        </p:nvSpPr>
        <p:spPr>
          <a:xfrm>
            <a:off x="539551" y="1317814"/>
            <a:ext cx="133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J. </a:t>
            </a:r>
            <a:r>
              <a:rPr lang="fr-FR" dirty="0" err="1" smtClean="0">
                <a:solidFill>
                  <a:srgbClr val="FFFF00"/>
                </a:solidFill>
              </a:rPr>
              <a:t>Obert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18045" y="329515"/>
            <a:ext cx="551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fin 60’s : idée d’un dispositif ISOL à Orsay auprès du SC</a:t>
            </a:r>
            <a:endParaRPr lang="fr-FR" dirty="0"/>
          </a:p>
        </p:txBody>
      </p:sp>
      <p:grpSp>
        <p:nvGrpSpPr>
          <p:cNvPr id="20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21" name="Rectangle 20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20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" name="Forme libre 21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3" name="ZoneTexte 22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4" name="Image 23" descr="IPN_SMALL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963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temporaire\prospectivesIPN\ISOCEL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7852" y="836712"/>
            <a:ext cx="5840652" cy="4323427"/>
          </a:xfrm>
          <a:prstGeom prst="rect">
            <a:avLst/>
          </a:prstGeom>
          <a:noFill/>
        </p:spPr>
      </p:pic>
      <p:pic>
        <p:nvPicPr>
          <p:cNvPr id="3" name="Picture 4" descr="D:\temporaire\prospectivesIPN\ISOCELE1972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836712"/>
            <a:ext cx="3016332" cy="3849677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107504" y="188640"/>
            <a:ext cx="874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début des années 70 : dispositif ISOL ISOCELE auprès du SC Orsay (centre de </a:t>
            </a:r>
            <a:r>
              <a:rPr lang="fr-FR" dirty="0" err="1" smtClean="0"/>
              <a:t>protonthérapie</a:t>
            </a:r>
            <a:r>
              <a:rPr lang="fr-FR" dirty="0" smtClean="0"/>
              <a:t> à l’heure actuelle)</a:t>
            </a:r>
            <a:endParaRPr lang="fr-FR" dirty="0"/>
          </a:p>
        </p:txBody>
      </p:sp>
      <p:grpSp>
        <p:nvGrpSpPr>
          <p:cNvPr id="5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21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" name="Forme libre 6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8" name="ZoneTexte 7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9" name="Image 8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2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emporaire\prospectivesIPN\ISOCELE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763" y="845423"/>
            <a:ext cx="3441261" cy="509549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17719" y="260648"/>
            <a:ext cx="6819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fin 70/début 80, upgrade du SC </a:t>
            </a:r>
            <a:r>
              <a:rPr lang="fr-FR" dirty="0" smtClean="0">
                <a:sym typeface="Symbol"/>
              </a:rPr>
              <a:t></a:t>
            </a:r>
            <a:r>
              <a:rPr lang="fr-FR" dirty="0" smtClean="0"/>
              <a:t> ISOCELE2</a:t>
            </a:r>
          </a:p>
          <a:p>
            <a:r>
              <a:rPr lang="fr-FR" sz="1400" dirty="0" smtClean="0"/>
              <a:t>(exactement à la même époque et pour les mêmes raisons, au CERN : ISOLDE3)</a:t>
            </a:r>
            <a:endParaRPr lang="fr-FR" sz="1400" dirty="0"/>
          </a:p>
        </p:txBody>
      </p:sp>
      <p:pic>
        <p:nvPicPr>
          <p:cNvPr id="4" name="Picture 3" descr="D:\temporaire\prospectivesIPN\ISOCELE2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6424" y="980728"/>
            <a:ext cx="5339091" cy="4176464"/>
          </a:xfrm>
          <a:prstGeom prst="rect">
            <a:avLst/>
          </a:prstGeom>
          <a:noFill/>
        </p:spPr>
      </p:pic>
      <p:grpSp>
        <p:nvGrpSpPr>
          <p:cNvPr id="5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22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7" name="Forme libre 6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8" name="ZoneTexte 7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9" name="Image 8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07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0"/>
            <a:ext cx="567731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fin 80, premières ionisations laser en ligne à l’IPN : PILIS</a:t>
            </a:r>
          </a:p>
          <a:p>
            <a:r>
              <a:rPr lang="fr-FR" dirty="0" smtClean="0"/>
              <a:t>début 90 la médecine prend possession du SC d’Orsay </a:t>
            </a:r>
          </a:p>
          <a:p>
            <a:r>
              <a:rPr lang="fr-FR" dirty="0" smtClean="0"/>
              <a:t>→ centre de </a:t>
            </a:r>
            <a:r>
              <a:rPr lang="fr-FR" dirty="0" err="1" smtClean="0"/>
              <a:t>protonthérapie</a:t>
            </a:r>
            <a:r>
              <a:rPr lang="fr-FR" dirty="0" smtClean="0"/>
              <a:t> </a:t>
            </a:r>
          </a:p>
          <a:p>
            <a:r>
              <a:rPr lang="fr-FR" dirty="0" smtClean="0"/>
              <a:t>l’activité PILIS se réfugie à ISOLDE/CERN </a:t>
            </a:r>
          </a:p>
          <a:p>
            <a:r>
              <a:rPr lang="fr-FR" dirty="0" smtClean="0"/>
              <a:t>→ expériences COMPLIS</a:t>
            </a:r>
          </a:p>
        </p:txBody>
      </p:sp>
      <p:pic>
        <p:nvPicPr>
          <p:cNvPr id="3" name="Picture 3" descr="D:\temporaire\prospectivesIPN\PILIS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77319" y="147953"/>
            <a:ext cx="3452989" cy="5124618"/>
          </a:xfrm>
          <a:prstGeom prst="rect">
            <a:avLst/>
          </a:prstGeom>
          <a:noFill/>
        </p:spPr>
      </p:pic>
      <p:pic>
        <p:nvPicPr>
          <p:cNvPr id="4" name="Picture 5" descr="D:\temporaire\prospectivesIPN\PILIS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9389" y="1598243"/>
            <a:ext cx="3822188" cy="2549769"/>
          </a:xfrm>
          <a:prstGeom prst="rect">
            <a:avLst/>
          </a:prstGeom>
          <a:noFill/>
        </p:spPr>
      </p:pic>
      <p:pic>
        <p:nvPicPr>
          <p:cNvPr id="5" name="Picture 6" descr="D:\temporaire\prospectivesIPN\PILIS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063" y="4258640"/>
            <a:ext cx="3858568" cy="2599359"/>
          </a:xfrm>
          <a:prstGeom prst="rect">
            <a:avLst/>
          </a:prstGeom>
          <a:noFill/>
        </p:spPr>
      </p:pic>
      <p:grpSp>
        <p:nvGrpSpPr>
          <p:cNvPr id="6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" name="Forme libre 7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9" name="ZoneTexte 8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0" name="Image 9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62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517758" y="888036"/>
            <a:ext cx="2498679" cy="2203487"/>
            <a:chOff x="192" y="864"/>
            <a:chExt cx="3876" cy="2892"/>
          </a:xfrm>
        </p:grpSpPr>
        <p:pic>
          <p:nvPicPr>
            <p:cNvPr id="3" name="Picture 8" descr="section eff U"/>
            <p:cNvPicPr>
              <a:picLocks noChangeAspect="1" noChangeArrowheads="1"/>
            </p:cNvPicPr>
            <p:nvPr/>
          </p:nvPicPr>
          <p:blipFill>
            <a:blip r:embed="rId2"/>
            <a:srcRect t="6215" b="4410"/>
            <a:stretch>
              <a:fillRect/>
            </a:stretch>
          </p:blipFill>
          <p:spPr bwMode="auto">
            <a:xfrm>
              <a:off x="192" y="864"/>
              <a:ext cx="3876" cy="2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9"/>
            <p:cNvSpPr>
              <a:spLocks noChangeArrowheads="1"/>
            </p:cNvSpPr>
            <p:nvPr/>
          </p:nvSpPr>
          <p:spPr bwMode="auto">
            <a:xfrm>
              <a:off x="1008" y="1152"/>
              <a:ext cx="2496" cy="24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0" y="990599"/>
            <a:ext cx="4423144" cy="3541198"/>
            <a:chOff x="141" y="-240"/>
            <a:chExt cx="2067" cy="1683"/>
          </a:xfrm>
        </p:grpSpPr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141" y="-240"/>
              <a:ext cx="2067" cy="1675"/>
              <a:chOff x="93" y="781"/>
              <a:chExt cx="2067" cy="1675"/>
            </a:xfrm>
          </p:grpSpPr>
          <p:pic>
            <p:nvPicPr>
              <p:cNvPr id="8" name="Picture 20" descr="PARRNE2"/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93" y="781"/>
                <a:ext cx="2067" cy="167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</p:pic>
          <p:sp>
            <p:nvSpPr>
              <p:cNvPr id="9" name="Rectangle 21"/>
              <p:cNvSpPr>
                <a:spLocks noChangeArrowheads="1"/>
              </p:cNvSpPr>
              <p:nvPr/>
            </p:nvSpPr>
            <p:spPr bwMode="auto">
              <a:xfrm>
                <a:off x="1681" y="1292"/>
                <a:ext cx="221" cy="118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0" name="Rectangle 22"/>
              <p:cNvSpPr>
                <a:spLocks noChangeArrowheads="1"/>
              </p:cNvSpPr>
              <p:nvPr/>
            </p:nvSpPr>
            <p:spPr bwMode="auto">
              <a:xfrm>
                <a:off x="942" y="1016"/>
                <a:ext cx="184" cy="79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" name="Rectangle 23"/>
              <p:cNvSpPr>
                <a:spLocks noChangeArrowheads="1"/>
              </p:cNvSpPr>
              <p:nvPr/>
            </p:nvSpPr>
            <p:spPr bwMode="auto">
              <a:xfrm>
                <a:off x="405" y="1526"/>
                <a:ext cx="73" cy="41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" name="Rectangle 24"/>
              <p:cNvSpPr>
                <a:spLocks noChangeArrowheads="1"/>
              </p:cNvSpPr>
              <p:nvPr/>
            </p:nvSpPr>
            <p:spPr bwMode="auto">
              <a:xfrm>
                <a:off x="255" y="1802"/>
                <a:ext cx="149" cy="78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Rectangle 25"/>
              <p:cNvSpPr>
                <a:spLocks noChangeArrowheads="1"/>
              </p:cNvSpPr>
              <p:nvPr/>
            </p:nvSpPr>
            <p:spPr bwMode="auto">
              <a:xfrm>
                <a:off x="1098" y="1567"/>
                <a:ext cx="147" cy="39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" name="Rectangle 26"/>
              <p:cNvSpPr>
                <a:spLocks noChangeArrowheads="1"/>
              </p:cNvSpPr>
              <p:nvPr/>
            </p:nvSpPr>
            <p:spPr bwMode="auto">
              <a:xfrm>
                <a:off x="1578" y="1211"/>
                <a:ext cx="147" cy="39"/>
              </a:xfrm>
              <a:prstGeom prst="rect">
                <a:avLst/>
              </a:prstGeom>
              <a:solidFill>
                <a:schemeClr val="bg1"/>
              </a:solidFill>
              <a:ln w="0" cap="rnd">
                <a:solidFill>
                  <a:schemeClr val="bg1"/>
                </a:solidFill>
                <a:prstDash val="sysDot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Rectangle 27"/>
              <p:cNvSpPr>
                <a:spLocks noChangeArrowheads="1"/>
              </p:cNvSpPr>
              <p:nvPr/>
            </p:nvSpPr>
            <p:spPr bwMode="auto">
              <a:xfrm>
                <a:off x="960" y="2352"/>
                <a:ext cx="432" cy="9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>
              <a:off x="1382" y="1287"/>
              <a:ext cx="556" cy="156"/>
            </a:xfrm>
            <a:prstGeom prst="rect">
              <a:avLst/>
            </a:prstGeom>
            <a:solidFill>
              <a:schemeClr val="bg1"/>
            </a:solidFill>
            <a:ln w="0" cap="rnd">
              <a:solidFill>
                <a:schemeClr val="bg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6" name="Oval 29"/>
          <p:cNvSpPr>
            <a:spLocks noChangeArrowheads="1"/>
          </p:cNvSpPr>
          <p:nvPr/>
        </p:nvSpPr>
        <p:spPr bwMode="auto">
          <a:xfrm rot="1179229">
            <a:off x="627321" y="2638647"/>
            <a:ext cx="381000" cy="1066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Oval 30"/>
          <p:cNvSpPr>
            <a:spLocks noChangeArrowheads="1"/>
          </p:cNvSpPr>
          <p:nvPr/>
        </p:nvSpPr>
        <p:spPr bwMode="auto">
          <a:xfrm>
            <a:off x="1892596" y="2677632"/>
            <a:ext cx="457200" cy="533400"/>
          </a:xfrm>
          <a:prstGeom prst="ellipse">
            <a:avLst/>
          </a:prstGeom>
          <a:noFill/>
          <a:ln w="28575">
            <a:solidFill>
              <a:srgbClr val="33CC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18" name="Group 31"/>
          <p:cNvGrpSpPr>
            <a:grpSpLocks/>
          </p:cNvGrpSpPr>
          <p:nvPr/>
        </p:nvGrpSpPr>
        <p:grpSpPr bwMode="auto">
          <a:xfrm>
            <a:off x="457200" y="4800598"/>
            <a:ext cx="2155826" cy="1530349"/>
            <a:chOff x="288" y="3024"/>
            <a:chExt cx="1358" cy="964"/>
          </a:xfrm>
        </p:grpSpPr>
        <p:grpSp>
          <p:nvGrpSpPr>
            <p:cNvPr id="19" name="Group 32"/>
            <p:cNvGrpSpPr>
              <a:grpSpLocks/>
            </p:cNvGrpSpPr>
            <p:nvPr/>
          </p:nvGrpSpPr>
          <p:grpSpPr bwMode="auto">
            <a:xfrm>
              <a:off x="562" y="3276"/>
              <a:ext cx="839" cy="712"/>
              <a:chOff x="370" y="3392"/>
              <a:chExt cx="839" cy="712"/>
            </a:xfrm>
          </p:grpSpPr>
          <p:sp>
            <p:nvSpPr>
              <p:cNvPr id="35" name="Text Box 33"/>
              <p:cNvSpPr txBox="1">
                <a:spLocks noChangeArrowheads="1"/>
              </p:cNvSpPr>
              <p:nvPr/>
            </p:nvSpPr>
            <p:spPr bwMode="auto">
              <a:xfrm>
                <a:off x="370" y="3840"/>
                <a:ext cx="729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22127" tIns="11064" rIns="22127" bIns="11064">
                <a:spAutoFit/>
              </a:bodyPr>
              <a:lstStyle/>
              <a:p>
                <a:pPr algn="ctr" defTabSz="220663"/>
                <a:r>
                  <a:rPr lang="fr-FR" sz="1300" dirty="0">
                    <a:latin typeface="Verdana" pitchFamily="34" charset="0"/>
                  </a:rPr>
                  <a:t>convertisseur</a:t>
                </a:r>
              </a:p>
              <a:p>
                <a:pPr algn="ctr" defTabSz="220663"/>
                <a:r>
                  <a:rPr lang="fr-FR" sz="1300" dirty="0">
                    <a:latin typeface="Verdana" pitchFamily="34" charset="0"/>
                  </a:rPr>
                  <a:t>(C)</a:t>
                </a:r>
              </a:p>
            </p:txBody>
          </p:sp>
          <p:cxnSp>
            <p:nvCxnSpPr>
              <p:cNvPr id="36" name="AutoShape 34"/>
              <p:cNvCxnSpPr>
                <a:cxnSpLocks noChangeShapeType="1"/>
                <a:stCxn id="35" idx="3"/>
                <a:endCxn id="37" idx="2"/>
              </p:cNvCxnSpPr>
              <p:nvPr/>
            </p:nvCxnSpPr>
            <p:spPr bwMode="auto">
              <a:xfrm flipV="1">
                <a:off x="1099" y="3826"/>
                <a:ext cx="87" cy="146"/>
              </a:xfrm>
              <a:prstGeom prst="bentConnector2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37" name="Rectangle 35"/>
              <p:cNvSpPr>
                <a:spLocks noChangeArrowheads="1"/>
              </p:cNvSpPr>
              <p:nvPr/>
            </p:nvSpPr>
            <p:spPr bwMode="auto">
              <a:xfrm>
                <a:off x="1162" y="3392"/>
                <a:ext cx="47" cy="434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grpSp>
          <p:nvGrpSpPr>
            <p:cNvPr id="20" name="Group 36"/>
            <p:cNvGrpSpPr>
              <a:grpSpLocks/>
            </p:cNvGrpSpPr>
            <p:nvPr/>
          </p:nvGrpSpPr>
          <p:grpSpPr bwMode="auto">
            <a:xfrm>
              <a:off x="288" y="3024"/>
              <a:ext cx="1358" cy="583"/>
              <a:chOff x="96" y="3140"/>
              <a:chExt cx="1358" cy="583"/>
            </a:xfrm>
          </p:grpSpPr>
          <p:sp>
            <p:nvSpPr>
              <p:cNvPr id="21" name="Text Box 37"/>
              <p:cNvSpPr txBox="1">
                <a:spLocks noChangeArrowheads="1"/>
              </p:cNvSpPr>
              <p:nvPr/>
            </p:nvSpPr>
            <p:spPr bwMode="auto">
              <a:xfrm>
                <a:off x="96" y="3140"/>
                <a:ext cx="1358" cy="2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22127" tIns="11064" rIns="22127" bIns="11064">
                <a:spAutoFit/>
              </a:bodyPr>
              <a:lstStyle/>
              <a:p>
                <a:pPr defTabSz="220663"/>
                <a:r>
                  <a:rPr lang="fr-FR" sz="1300" b="1" dirty="0">
                    <a:solidFill>
                      <a:srgbClr val="FF0000"/>
                    </a:solidFill>
                    <a:latin typeface="Verdana" pitchFamily="34" charset="0"/>
                  </a:rPr>
                  <a:t>faisceau de</a:t>
                </a:r>
              </a:p>
              <a:p>
                <a:pPr defTabSz="220663"/>
                <a:r>
                  <a:rPr lang="fr-FR" sz="1300" b="1" dirty="0">
                    <a:solidFill>
                      <a:srgbClr val="FF0000"/>
                    </a:solidFill>
                    <a:latin typeface="Verdana" pitchFamily="34" charset="0"/>
                  </a:rPr>
                  <a:t>deutons </a:t>
                </a:r>
                <a:r>
                  <a:rPr lang="fr-FR" sz="1300" b="1" dirty="0" smtClean="0">
                    <a:solidFill>
                      <a:srgbClr val="FF0000"/>
                    </a:solidFill>
                    <a:latin typeface="Verdana" pitchFamily="34" charset="0"/>
                  </a:rPr>
                  <a:t>(1µA 26 </a:t>
                </a:r>
                <a:r>
                  <a:rPr lang="fr-FR" sz="1300" b="1" dirty="0">
                    <a:solidFill>
                      <a:srgbClr val="FF0000"/>
                    </a:solidFill>
                    <a:latin typeface="Verdana" pitchFamily="34" charset="0"/>
                  </a:rPr>
                  <a:t>MeV)</a:t>
                </a:r>
              </a:p>
            </p:txBody>
          </p:sp>
          <p:grpSp>
            <p:nvGrpSpPr>
              <p:cNvPr id="22" name="Group 38"/>
              <p:cNvGrpSpPr>
                <a:grpSpLocks/>
              </p:cNvGrpSpPr>
              <p:nvPr/>
            </p:nvGrpSpPr>
            <p:grpSpPr bwMode="auto">
              <a:xfrm>
                <a:off x="280" y="3501"/>
                <a:ext cx="96" cy="54"/>
                <a:chOff x="624" y="2832"/>
                <a:chExt cx="96" cy="48"/>
              </a:xfrm>
            </p:grpSpPr>
            <p:sp>
              <p:nvSpPr>
                <p:cNvPr id="33" name="Oval 39"/>
                <p:cNvSpPr>
                  <a:spLocks noChangeArrowheads="1"/>
                </p:cNvSpPr>
                <p:nvPr/>
              </p:nvSpPr>
              <p:spPr bwMode="auto">
                <a:xfrm>
                  <a:off x="624" y="283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4" name="Oval 40"/>
                <p:cNvSpPr>
                  <a:spLocks noChangeArrowheads="1"/>
                </p:cNvSpPr>
                <p:nvPr/>
              </p:nvSpPr>
              <p:spPr bwMode="auto">
                <a:xfrm>
                  <a:off x="672" y="2832"/>
                  <a:ext cx="48" cy="48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3" name="Group 41"/>
              <p:cNvGrpSpPr>
                <a:grpSpLocks/>
              </p:cNvGrpSpPr>
              <p:nvPr/>
            </p:nvGrpSpPr>
            <p:grpSpPr bwMode="auto">
              <a:xfrm>
                <a:off x="468" y="3501"/>
                <a:ext cx="96" cy="54"/>
                <a:chOff x="624" y="2832"/>
                <a:chExt cx="96" cy="48"/>
              </a:xfrm>
            </p:grpSpPr>
            <p:sp>
              <p:nvSpPr>
                <p:cNvPr id="31" name="Oval 42"/>
                <p:cNvSpPr>
                  <a:spLocks noChangeArrowheads="1"/>
                </p:cNvSpPr>
                <p:nvPr/>
              </p:nvSpPr>
              <p:spPr bwMode="auto">
                <a:xfrm>
                  <a:off x="624" y="283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2" name="Oval 43"/>
                <p:cNvSpPr>
                  <a:spLocks noChangeArrowheads="1"/>
                </p:cNvSpPr>
                <p:nvPr/>
              </p:nvSpPr>
              <p:spPr bwMode="auto">
                <a:xfrm>
                  <a:off x="672" y="2832"/>
                  <a:ext cx="48" cy="48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4" name="Group 44"/>
              <p:cNvGrpSpPr>
                <a:grpSpLocks/>
              </p:cNvGrpSpPr>
              <p:nvPr/>
            </p:nvGrpSpPr>
            <p:grpSpPr bwMode="auto">
              <a:xfrm>
                <a:off x="512" y="3620"/>
                <a:ext cx="96" cy="54"/>
                <a:chOff x="624" y="2832"/>
                <a:chExt cx="96" cy="48"/>
              </a:xfrm>
            </p:grpSpPr>
            <p:sp>
              <p:nvSpPr>
                <p:cNvPr id="29" name="Oval 45"/>
                <p:cNvSpPr>
                  <a:spLocks noChangeArrowheads="1"/>
                </p:cNvSpPr>
                <p:nvPr/>
              </p:nvSpPr>
              <p:spPr bwMode="auto">
                <a:xfrm>
                  <a:off x="624" y="283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30" name="Oval 46"/>
                <p:cNvSpPr>
                  <a:spLocks noChangeArrowheads="1"/>
                </p:cNvSpPr>
                <p:nvPr/>
              </p:nvSpPr>
              <p:spPr bwMode="auto">
                <a:xfrm>
                  <a:off x="672" y="2832"/>
                  <a:ext cx="48" cy="48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grpSp>
            <p:nvGrpSpPr>
              <p:cNvPr id="25" name="Group 47"/>
              <p:cNvGrpSpPr>
                <a:grpSpLocks/>
              </p:cNvGrpSpPr>
              <p:nvPr/>
            </p:nvGrpSpPr>
            <p:grpSpPr bwMode="auto">
              <a:xfrm>
                <a:off x="656" y="3544"/>
                <a:ext cx="94" cy="55"/>
                <a:chOff x="624" y="2832"/>
                <a:chExt cx="96" cy="48"/>
              </a:xfrm>
            </p:grpSpPr>
            <p:sp>
              <p:nvSpPr>
                <p:cNvPr id="27" name="Oval 48"/>
                <p:cNvSpPr>
                  <a:spLocks noChangeArrowheads="1"/>
                </p:cNvSpPr>
                <p:nvPr/>
              </p:nvSpPr>
              <p:spPr bwMode="auto">
                <a:xfrm>
                  <a:off x="624" y="2832"/>
                  <a:ext cx="48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8" name="Oval 49"/>
                <p:cNvSpPr>
                  <a:spLocks noChangeArrowheads="1"/>
                </p:cNvSpPr>
                <p:nvPr/>
              </p:nvSpPr>
              <p:spPr bwMode="auto">
                <a:xfrm>
                  <a:off x="672" y="2832"/>
                  <a:ext cx="48" cy="48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</p:grpSp>
          <p:sp>
            <p:nvSpPr>
              <p:cNvPr id="26" name="AutoShape 50"/>
              <p:cNvSpPr>
                <a:spLocks noChangeArrowheads="1"/>
              </p:cNvSpPr>
              <p:nvPr/>
            </p:nvSpPr>
            <p:spPr bwMode="auto">
              <a:xfrm>
                <a:off x="779" y="3507"/>
                <a:ext cx="378" cy="216"/>
              </a:xfrm>
              <a:prstGeom prst="chevron">
                <a:avLst>
                  <a:gd name="adj" fmla="val 4375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38" name="Group 51"/>
          <p:cNvGrpSpPr>
            <a:grpSpLocks/>
          </p:cNvGrpSpPr>
          <p:nvPr/>
        </p:nvGrpSpPr>
        <p:grpSpPr bwMode="auto">
          <a:xfrm>
            <a:off x="1778001" y="4229100"/>
            <a:ext cx="1825625" cy="1754188"/>
            <a:chOff x="928" y="2780"/>
            <a:chExt cx="1150" cy="1105"/>
          </a:xfrm>
        </p:grpSpPr>
        <p:sp>
          <p:nvSpPr>
            <p:cNvPr id="39" name="Text Box 52"/>
            <p:cNvSpPr txBox="1">
              <a:spLocks noChangeArrowheads="1"/>
            </p:cNvSpPr>
            <p:nvPr/>
          </p:nvSpPr>
          <p:spPr bwMode="auto">
            <a:xfrm>
              <a:off x="928" y="2780"/>
              <a:ext cx="495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22127" tIns="11064" rIns="22127" bIns="11064">
              <a:spAutoFit/>
            </a:bodyPr>
            <a:lstStyle/>
            <a:p>
              <a:pPr defTabSz="220663"/>
              <a:r>
                <a:rPr lang="fr-FR" sz="1300" dirty="0">
                  <a:latin typeface="Verdana" pitchFamily="34" charset="0"/>
                </a:rPr>
                <a:t>neutrons</a:t>
              </a:r>
            </a:p>
            <a:p>
              <a:pPr defTabSz="220663"/>
              <a:r>
                <a:rPr lang="fr-FR" sz="1300" dirty="0" smtClean="0">
                  <a:latin typeface="Verdana" pitchFamily="34" charset="0"/>
                </a:rPr>
                <a:t>rapides</a:t>
              </a:r>
              <a:endParaRPr lang="fr-FR" sz="1300" dirty="0">
                <a:latin typeface="Verdana" pitchFamily="34" charset="0"/>
              </a:endParaRPr>
            </a:p>
          </p:txBody>
        </p:sp>
        <p:cxnSp>
          <p:nvCxnSpPr>
            <p:cNvPr id="40" name="AutoShape 53"/>
            <p:cNvCxnSpPr>
              <a:cxnSpLocks noChangeShapeType="1"/>
              <a:stCxn id="39" idx="2"/>
              <a:endCxn id="49" idx="0"/>
            </p:cNvCxnSpPr>
            <p:nvPr/>
          </p:nvCxnSpPr>
          <p:spPr bwMode="auto">
            <a:xfrm rot="16200000" flipH="1">
              <a:off x="1158" y="3063"/>
              <a:ext cx="373" cy="339"/>
            </a:xfrm>
            <a:prstGeom prst="bentConnector3">
              <a:avLst>
                <a:gd name="adj1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  <p:grpSp>
          <p:nvGrpSpPr>
            <p:cNvPr id="41" name="Group 54"/>
            <p:cNvGrpSpPr>
              <a:grpSpLocks/>
            </p:cNvGrpSpPr>
            <p:nvPr/>
          </p:nvGrpSpPr>
          <p:grpSpPr bwMode="auto">
            <a:xfrm>
              <a:off x="1210" y="3315"/>
              <a:ext cx="868" cy="570"/>
              <a:chOff x="3969" y="7248"/>
              <a:chExt cx="3060" cy="2174"/>
            </a:xfrm>
          </p:grpSpPr>
          <p:sp>
            <p:nvSpPr>
              <p:cNvPr id="42" name="Oval 55"/>
              <p:cNvSpPr>
                <a:spLocks noChangeArrowheads="1"/>
              </p:cNvSpPr>
              <p:nvPr/>
            </p:nvSpPr>
            <p:spPr bwMode="auto">
              <a:xfrm>
                <a:off x="4299" y="8057"/>
                <a:ext cx="166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3" name="Oval 56"/>
              <p:cNvSpPr>
                <a:spLocks noChangeArrowheads="1"/>
              </p:cNvSpPr>
              <p:nvPr/>
            </p:nvSpPr>
            <p:spPr bwMode="auto">
              <a:xfrm>
                <a:off x="3969" y="8263"/>
                <a:ext cx="165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4" name="Oval 57"/>
              <p:cNvSpPr>
                <a:spLocks noChangeArrowheads="1"/>
              </p:cNvSpPr>
              <p:nvPr/>
            </p:nvSpPr>
            <p:spPr bwMode="auto">
              <a:xfrm>
                <a:off x="4299" y="8468"/>
                <a:ext cx="166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5" name="Oval 58"/>
              <p:cNvSpPr>
                <a:spLocks noChangeArrowheads="1"/>
              </p:cNvSpPr>
              <p:nvPr/>
            </p:nvSpPr>
            <p:spPr bwMode="auto">
              <a:xfrm>
                <a:off x="4465" y="7852"/>
                <a:ext cx="165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6" name="Oval 59"/>
              <p:cNvSpPr>
                <a:spLocks noChangeArrowheads="1"/>
              </p:cNvSpPr>
              <p:nvPr/>
            </p:nvSpPr>
            <p:spPr bwMode="auto">
              <a:xfrm>
                <a:off x="4795" y="8057"/>
                <a:ext cx="166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7" name="Oval 60"/>
              <p:cNvSpPr>
                <a:spLocks noChangeArrowheads="1"/>
              </p:cNvSpPr>
              <p:nvPr/>
            </p:nvSpPr>
            <p:spPr bwMode="auto">
              <a:xfrm>
                <a:off x="4630" y="8468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8" name="Oval 61"/>
              <p:cNvSpPr>
                <a:spLocks noChangeArrowheads="1"/>
              </p:cNvSpPr>
              <p:nvPr/>
            </p:nvSpPr>
            <p:spPr bwMode="auto">
              <a:xfrm>
                <a:off x="4961" y="8674"/>
                <a:ext cx="165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49" name="Oval 62"/>
              <p:cNvSpPr>
                <a:spLocks noChangeArrowheads="1"/>
              </p:cNvSpPr>
              <p:nvPr/>
            </p:nvSpPr>
            <p:spPr bwMode="auto">
              <a:xfrm>
                <a:off x="4961" y="7646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0" name="Oval 63"/>
              <p:cNvSpPr>
                <a:spLocks noChangeArrowheads="1"/>
              </p:cNvSpPr>
              <p:nvPr/>
            </p:nvSpPr>
            <p:spPr bwMode="auto">
              <a:xfrm>
                <a:off x="5292" y="8263"/>
                <a:ext cx="165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1" name="Oval 64"/>
              <p:cNvSpPr>
                <a:spLocks noChangeArrowheads="1"/>
              </p:cNvSpPr>
              <p:nvPr/>
            </p:nvSpPr>
            <p:spPr bwMode="auto">
              <a:xfrm>
                <a:off x="4630" y="8879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2" name="Oval 65"/>
              <p:cNvSpPr>
                <a:spLocks noChangeArrowheads="1"/>
              </p:cNvSpPr>
              <p:nvPr/>
            </p:nvSpPr>
            <p:spPr bwMode="auto">
              <a:xfrm>
                <a:off x="5622" y="8263"/>
                <a:ext cx="166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3" name="Oval 66"/>
              <p:cNvSpPr>
                <a:spLocks noChangeArrowheads="1"/>
              </p:cNvSpPr>
              <p:nvPr/>
            </p:nvSpPr>
            <p:spPr bwMode="auto">
              <a:xfrm>
                <a:off x="5292" y="8879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4" name="Oval 67"/>
              <p:cNvSpPr>
                <a:spLocks noChangeArrowheads="1"/>
              </p:cNvSpPr>
              <p:nvPr/>
            </p:nvSpPr>
            <p:spPr bwMode="auto">
              <a:xfrm>
                <a:off x="5788" y="8879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5" name="Oval 68"/>
              <p:cNvSpPr>
                <a:spLocks noChangeArrowheads="1"/>
              </p:cNvSpPr>
              <p:nvPr/>
            </p:nvSpPr>
            <p:spPr bwMode="auto">
              <a:xfrm>
                <a:off x="5622" y="7852"/>
                <a:ext cx="166" cy="205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6" name="Oval 69"/>
              <p:cNvSpPr>
                <a:spLocks noChangeArrowheads="1"/>
              </p:cNvSpPr>
              <p:nvPr/>
            </p:nvSpPr>
            <p:spPr bwMode="auto">
              <a:xfrm>
                <a:off x="6240" y="8976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7" name="Oval 70"/>
              <p:cNvSpPr>
                <a:spLocks noChangeArrowheads="1"/>
              </p:cNvSpPr>
              <p:nvPr/>
            </p:nvSpPr>
            <p:spPr bwMode="auto">
              <a:xfrm>
                <a:off x="6624" y="9216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8" name="Oval 71"/>
              <p:cNvSpPr>
                <a:spLocks noChangeArrowheads="1"/>
              </p:cNvSpPr>
              <p:nvPr/>
            </p:nvSpPr>
            <p:spPr bwMode="auto">
              <a:xfrm>
                <a:off x="6528" y="7248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59" name="Oval 72"/>
              <p:cNvSpPr>
                <a:spLocks noChangeArrowheads="1"/>
              </p:cNvSpPr>
              <p:nvPr/>
            </p:nvSpPr>
            <p:spPr bwMode="auto">
              <a:xfrm>
                <a:off x="5616" y="8592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0" name="Oval 73"/>
              <p:cNvSpPr>
                <a:spLocks noChangeArrowheads="1"/>
              </p:cNvSpPr>
              <p:nvPr/>
            </p:nvSpPr>
            <p:spPr bwMode="auto">
              <a:xfrm>
                <a:off x="5808" y="7488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1" name="Oval 74"/>
              <p:cNvSpPr>
                <a:spLocks noChangeArrowheads="1"/>
              </p:cNvSpPr>
              <p:nvPr/>
            </p:nvSpPr>
            <p:spPr bwMode="auto">
              <a:xfrm>
                <a:off x="6336" y="8064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2" name="Oval 75"/>
              <p:cNvSpPr>
                <a:spLocks noChangeArrowheads="1"/>
              </p:cNvSpPr>
              <p:nvPr/>
            </p:nvSpPr>
            <p:spPr bwMode="auto">
              <a:xfrm>
                <a:off x="6864" y="8400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3" name="Oval 76"/>
              <p:cNvSpPr>
                <a:spLocks noChangeArrowheads="1"/>
              </p:cNvSpPr>
              <p:nvPr/>
            </p:nvSpPr>
            <p:spPr bwMode="auto">
              <a:xfrm>
                <a:off x="6432" y="8688"/>
                <a:ext cx="165" cy="206"/>
              </a:xfrm>
              <a:prstGeom prst="ellipse">
                <a:avLst/>
              </a:prstGeom>
              <a:solidFill>
                <a:srgbClr val="0033CC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grpSp>
        <p:nvGrpSpPr>
          <p:cNvPr id="64" name="Group 77"/>
          <p:cNvGrpSpPr>
            <a:grpSpLocks/>
          </p:cNvGrpSpPr>
          <p:nvPr/>
        </p:nvGrpSpPr>
        <p:grpSpPr bwMode="auto">
          <a:xfrm>
            <a:off x="5049838" y="4059238"/>
            <a:ext cx="2492375" cy="1879600"/>
            <a:chOff x="3181" y="2557"/>
            <a:chExt cx="1570" cy="1184"/>
          </a:xfrm>
        </p:grpSpPr>
        <p:sp>
          <p:nvSpPr>
            <p:cNvPr id="65" name="Rectangle 78"/>
            <p:cNvSpPr>
              <a:spLocks noChangeArrowheads="1"/>
            </p:cNvSpPr>
            <p:nvPr/>
          </p:nvSpPr>
          <p:spPr bwMode="auto">
            <a:xfrm>
              <a:off x="4028" y="3324"/>
              <a:ext cx="723" cy="214"/>
            </a:xfrm>
            <a:prstGeom prst="rect">
              <a:avLst/>
            </a:prstGeom>
            <a:gradFill rotWithShape="0">
              <a:gsLst>
                <a:gs pos="0">
                  <a:srgbClr val="FF0000"/>
                </a:gs>
                <a:gs pos="100000">
                  <a:srgbClr val="FFCC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6" name="Text Box 79"/>
            <p:cNvSpPr txBox="1">
              <a:spLocks noChangeArrowheads="1"/>
            </p:cNvSpPr>
            <p:nvPr/>
          </p:nvSpPr>
          <p:spPr bwMode="auto">
            <a:xfrm>
              <a:off x="4068" y="3361"/>
              <a:ext cx="179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22127" tIns="11064" rIns="22127" bIns="11064">
              <a:spAutoFit/>
            </a:bodyPr>
            <a:lstStyle/>
            <a:p>
              <a:pPr defTabSz="220663"/>
              <a:r>
                <a:rPr lang="fr-FR" sz="1300">
                  <a:latin typeface="Verdana" pitchFamily="34" charset="0"/>
                </a:rPr>
                <a:t>1+</a:t>
              </a:r>
            </a:p>
          </p:txBody>
        </p:sp>
        <p:grpSp>
          <p:nvGrpSpPr>
            <p:cNvPr id="67" name="Group 80"/>
            <p:cNvGrpSpPr>
              <a:grpSpLocks/>
            </p:cNvGrpSpPr>
            <p:nvPr/>
          </p:nvGrpSpPr>
          <p:grpSpPr bwMode="auto">
            <a:xfrm>
              <a:off x="3181" y="2557"/>
              <a:ext cx="873" cy="1184"/>
              <a:chOff x="2989" y="2673"/>
              <a:chExt cx="873" cy="1184"/>
            </a:xfrm>
          </p:grpSpPr>
          <p:sp>
            <p:nvSpPr>
              <p:cNvPr id="68" name="AutoShape 81"/>
              <p:cNvSpPr>
                <a:spLocks noChangeArrowheads="1"/>
              </p:cNvSpPr>
              <p:nvPr/>
            </p:nvSpPr>
            <p:spPr bwMode="auto">
              <a:xfrm>
                <a:off x="3616" y="3236"/>
                <a:ext cx="246" cy="621"/>
              </a:xfrm>
              <a:prstGeom prst="lightningBol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69" name="Text Box 82"/>
              <p:cNvSpPr txBox="1">
                <a:spLocks noChangeArrowheads="1"/>
              </p:cNvSpPr>
              <p:nvPr/>
            </p:nvSpPr>
            <p:spPr bwMode="auto">
              <a:xfrm>
                <a:off x="3398" y="2673"/>
                <a:ext cx="371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22127" tIns="11064" rIns="22127" bIns="11064">
                <a:spAutoFit/>
              </a:bodyPr>
              <a:lstStyle/>
              <a:p>
                <a:pPr defTabSz="220663"/>
                <a:r>
                  <a:rPr lang="fr-FR" sz="1300" dirty="0">
                    <a:latin typeface="Verdana" pitchFamily="34" charset="0"/>
                  </a:rPr>
                  <a:t>ion</a:t>
                </a:r>
              </a:p>
              <a:p>
                <a:pPr defTabSz="220663"/>
                <a:r>
                  <a:rPr lang="fr-FR" sz="1300" dirty="0">
                    <a:latin typeface="Verdana" pitchFamily="34" charset="0"/>
                  </a:rPr>
                  <a:t>source</a:t>
                </a:r>
              </a:p>
            </p:txBody>
          </p:sp>
          <p:cxnSp>
            <p:nvCxnSpPr>
              <p:cNvPr id="70" name="AutoShape 83"/>
              <p:cNvCxnSpPr>
                <a:cxnSpLocks noChangeShapeType="1"/>
                <a:stCxn id="69" idx="2"/>
                <a:endCxn id="68" idx="0"/>
              </p:cNvCxnSpPr>
              <p:nvPr/>
            </p:nvCxnSpPr>
            <p:spPr bwMode="auto">
              <a:xfrm rot="16200000" flipH="1">
                <a:off x="3498" y="3022"/>
                <a:ext cx="299" cy="129"/>
              </a:xfrm>
              <a:prstGeom prst="bentConnector3">
                <a:avLst>
                  <a:gd name="adj1" fmla="val 50000"/>
                </a:avLst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</p:cxnSp>
          <p:sp>
            <p:nvSpPr>
              <p:cNvPr id="71" name="AutoShape 84"/>
              <p:cNvSpPr>
                <a:spLocks noChangeArrowheads="1"/>
              </p:cNvSpPr>
              <p:nvPr/>
            </p:nvSpPr>
            <p:spPr bwMode="auto">
              <a:xfrm>
                <a:off x="2989" y="3375"/>
                <a:ext cx="688" cy="397"/>
              </a:xfrm>
              <a:prstGeom prst="homePlate">
                <a:avLst>
                  <a:gd name="adj" fmla="val 43325"/>
                </a:avLst>
              </a:prstGeom>
              <a:gradFill rotWithShape="0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lIns="22127" tIns="11064" rIns="22127" bIns="11064" anchor="ctr"/>
              <a:lstStyle/>
              <a:p>
                <a:pPr algn="ctr" defTabSz="220663"/>
                <a:r>
                  <a:rPr lang="fr-FR" sz="1200">
                    <a:latin typeface="Verdana" pitchFamily="34" charset="0"/>
                  </a:rPr>
                  <a:t>Fission</a:t>
                </a:r>
              </a:p>
              <a:p>
                <a:pPr algn="ctr" defTabSz="220663"/>
                <a:r>
                  <a:rPr lang="fr-FR" sz="1200">
                    <a:latin typeface="Verdana" pitchFamily="34" charset="0"/>
                  </a:rPr>
                  <a:t>Fragments</a:t>
                </a:r>
              </a:p>
            </p:txBody>
          </p:sp>
        </p:grpSp>
      </p:grpSp>
      <p:sp>
        <p:nvSpPr>
          <p:cNvPr id="72" name="Text Box 86"/>
          <p:cNvSpPr txBox="1">
            <a:spLocks noChangeArrowheads="1"/>
          </p:cNvSpPr>
          <p:nvPr/>
        </p:nvSpPr>
        <p:spPr bwMode="auto">
          <a:xfrm>
            <a:off x="2611881" y="4265466"/>
            <a:ext cx="1488992" cy="422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2127" tIns="11064" rIns="22127" bIns="11064">
            <a:spAutoFit/>
          </a:bodyPr>
          <a:lstStyle/>
          <a:p>
            <a:pPr defTabSz="220663"/>
            <a:r>
              <a:rPr lang="fr-FR" sz="1300" dirty="0" smtClean="0">
                <a:latin typeface="Verdana" pitchFamily="34" charset="0"/>
              </a:rPr>
              <a:t>cible </a:t>
            </a:r>
          </a:p>
          <a:p>
            <a:pPr defTabSz="220663"/>
            <a:r>
              <a:rPr lang="fr-FR" sz="1300" dirty="0" smtClean="0">
                <a:latin typeface="Verdana" pitchFamily="34" charset="0"/>
              </a:rPr>
              <a:t>(10^9 fissions/s)</a:t>
            </a:r>
            <a:endParaRPr lang="fr-FR" sz="1300" dirty="0">
              <a:latin typeface="Verdana" pitchFamily="34" charset="0"/>
            </a:endParaRPr>
          </a:p>
        </p:txBody>
      </p:sp>
      <p:cxnSp>
        <p:nvCxnSpPr>
          <p:cNvPr id="73" name="AutoShape 87"/>
          <p:cNvCxnSpPr>
            <a:cxnSpLocks noChangeShapeType="1"/>
            <a:stCxn id="72" idx="2"/>
            <a:endCxn id="76" idx="0"/>
          </p:cNvCxnSpPr>
          <p:nvPr/>
        </p:nvCxnSpPr>
        <p:spPr bwMode="auto">
          <a:xfrm rot="16200000" flipH="1">
            <a:off x="3766958" y="4277339"/>
            <a:ext cx="157130" cy="978292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</p:cxnSp>
      <p:sp>
        <p:nvSpPr>
          <p:cNvPr id="74" name="Text Box 88"/>
          <p:cNvSpPr txBox="1">
            <a:spLocks noChangeArrowheads="1"/>
          </p:cNvSpPr>
          <p:nvPr/>
        </p:nvSpPr>
        <p:spPr bwMode="auto">
          <a:xfrm>
            <a:off x="3783013" y="6210300"/>
            <a:ext cx="810922" cy="22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22127" tIns="11064" rIns="22127" bIns="11064">
            <a:spAutoFit/>
          </a:bodyPr>
          <a:lstStyle/>
          <a:p>
            <a:pPr defTabSz="220663"/>
            <a:r>
              <a:rPr lang="fr-FR" sz="1300" dirty="0" smtClean="0">
                <a:latin typeface="Verdana" pitchFamily="34" charset="0"/>
              </a:rPr>
              <a:t>~2000°C</a:t>
            </a:r>
            <a:endParaRPr lang="fr-FR" sz="1300" dirty="0">
              <a:latin typeface="Verdana" pitchFamily="34" charset="0"/>
            </a:endParaRPr>
          </a:p>
        </p:txBody>
      </p:sp>
      <p:grpSp>
        <p:nvGrpSpPr>
          <p:cNvPr id="75" name="Group 89"/>
          <p:cNvGrpSpPr>
            <a:grpSpLocks/>
          </p:cNvGrpSpPr>
          <p:nvPr/>
        </p:nvGrpSpPr>
        <p:grpSpPr bwMode="auto">
          <a:xfrm>
            <a:off x="3671888" y="4845050"/>
            <a:ext cx="1325562" cy="1306512"/>
            <a:chOff x="2025" y="2400"/>
            <a:chExt cx="835" cy="823"/>
          </a:xfrm>
        </p:grpSpPr>
        <p:sp>
          <p:nvSpPr>
            <p:cNvPr id="76" name="Rectangle 90"/>
            <p:cNvSpPr>
              <a:spLocks noChangeArrowheads="1"/>
            </p:cNvSpPr>
            <p:nvPr/>
          </p:nvSpPr>
          <p:spPr bwMode="auto">
            <a:xfrm>
              <a:off x="2025" y="2400"/>
              <a:ext cx="835" cy="823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762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77" name="Oval 91" descr="Sphères"/>
            <p:cNvSpPr>
              <a:spLocks noChangeArrowheads="1"/>
            </p:cNvSpPr>
            <p:nvPr/>
          </p:nvSpPr>
          <p:spPr bwMode="auto">
            <a:xfrm>
              <a:off x="2129" y="2785"/>
              <a:ext cx="227" cy="214"/>
            </a:xfrm>
            <a:prstGeom prst="ellipse">
              <a:avLst/>
            </a:prstGeom>
            <a:pattFill prst="sphere">
              <a:fgClr>
                <a:srgbClr val="0033CC"/>
              </a:fgClr>
              <a:bgClr>
                <a:srgbClr val="FF0000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78" name="Oval 92" descr="Sphères"/>
            <p:cNvSpPr>
              <a:spLocks noChangeArrowheads="1"/>
            </p:cNvSpPr>
            <p:nvPr/>
          </p:nvSpPr>
          <p:spPr bwMode="auto">
            <a:xfrm>
              <a:off x="2614" y="2545"/>
              <a:ext cx="151" cy="170"/>
            </a:xfrm>
            <a:prstGeom prst="ellipse">
              <a:avLst/>
            </a:prstGeom>
            <a:pattFill prst="sphere">
              <a:fgClr>
                <a:srgbClr val="0033CC"/>
              </a:fgClr>
              <a:bgClr>
                <a:srgbClr val="FF0000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79" name="Oval 93" descr="Sphères"/>
            <p:cNvSpPr>
              <a:spLocks noChangeArrowheads="1"/>
            </p:cNvSpPr>
            <p:nvPr/>
          </p:nvSpPr>
          <p:spPr bwMode="auto">
            <a:xfrm>
              <a:off x="2603" y="3043"/>
              <a:ext cx="113" cy="129"/>
            </a:xfrm>
            <a:prstGeom prst="ellipse">
              <a:avLst/>
            </a:prstGeom>
            <a:pattFill prst="sphere">
              <a:fgClr>
                <a:srgbClr val="0033CC"/>
              </a:fgClr>
              <a:bgClr>
                <a:srgbClr val="FF0000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80" name="AutoShape 94"/>
            <p:cNvSpPr>
              <a:spLocks noChangeArrowheads="1"/>
            </p:cNvSpPr>
            <p:nvPr/>
          </p:nvSpPr>
          <p:spPr bwMode="auto">
            <a:xfrm rot="-1803584">
              <a:off x="2334" y="2639"/>
              <a:ext cx="267" cy="128"/>
            </a:xfrm>
            <a:prstGeom prst="rightArrow">
              <a:avLst>
                <a:gd name="adj1" fmla="val 50000"/>
                <a:gd name="adj2" fmla="val 52148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81" name="AutoShape 95"/>
            <p:cNvSpPr>
              <a:spLocks noChangeArrowheads="1"/>
            </p:cNvSpPr>
            <p:nvPr/>
          </p:nvSpPr>
          <p:spPr bwMode="auto">
            <a:xfrm rot="1715658">
              <a:off x="2342" y="2955"/>
              <a:ext cx="266" cy="129"/>
            </a:xfrm>
            <a:prstGeom prst="rightArrow">
              <a:avLst>
                <a:gd name="adj1" fmla="val 50000"/>
                <a:gd name="adj2" fmla="val 51550"/>
              </a:avLst>
            </a:prstGeom>
            <a:solidFill>
              <a:srgbClr val="FF00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endParaRPr lang="fr-FR"/>
            </a:p>
          </p:txBody>
        </p:sp>
        <p:sp>
          <p:nvSpPr>
            <p:cNvPr id="82" name="Text Box 96"/>
            <p:cNvSpPr txBox="1">
              <a:spLocks noChangeArrowheads="1"/>
            </p:cNvSpPr>
            <p:nvPr/>
          </p:nvSpPr>
          <p:spPr bwMode="auto">
            <a:xfrm>
              <a:off x="2082" y="2417"/>
              <a:ext cx="384" cy="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pPr defTabSz="220663"/>
              <a:r>
                <a:rPr lang="fr-FR" sz="1500" baseline="30000">
                  <a:latin typeface="Verdana" pitchFamily="34" charset="0"/>
                </a:rPr>
                <a:t>238</a:t>
              </a:r>
              <a:r>
                <a:rPr lang="fr-FR" sz="1500">
                  <a:latin typeface="Verdana" pitchFamily="34" charset="0"/>
                </a:rPr>
                <a:t>U</a:t>
              </a:r>
            </a:p>
          </p:txBody>
        </p:sp>
        <p:sp>
          <p:nvSpPr>
            <p:cNvPr id="83" name="Text Box 97"/>
            <p:cNvSpPr txBox="1">
              <a:spLocks noChangeArrowheads="1"/>
            </p:cNvSpPr>
            <p:nvPr/>
          </p:nvSpPr>
          <p:spPr bwMode="auto">
            <a:xfrm>
              <a:off x="2386" y="2794"/>
              <a:ext cx="398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5355" tIns="2677" rIns="5355" bIns="2677">
              <a:spAutoFit/>
            </a:bodyPr>
            <a:lstStyle/>
            <a:p>
              <a:pPr defTabSz="220663"/>
              <a:r>
                <a:rPr lang="fr-FR" sz="1300">
                  <a:solidFill>
                    <a:srgbClr val="FF0000"/>
                  </a:solidFill>
                  <a:latin typeface="Verdana" pitchFamily="34" charset="0"/>
                </a:rPr>
                <a:t>fission</a:t>
              </a:r>
            </a:p>
          </p:txBody>
        </p:sp>
        <p:cxnSp>
          <p:nvCxnSpPr>
            <p:cNvPr id="84" name="AutoShape 98"/>
            <p:cNvCxnSpPr>
              <a:cxnSpLocks noChangeShapeType="1"/>
              <a:stCxn id="82" idx="2"/>
              <a:endCxn id="77" idx="0"/>
            </p:cNvCxnSpPr>
            <p:nvPr/>
          </p:nvCxnSpPr>
          <p:spPr bwMode="auto">
            <a:xfrm rot="5400000">
              <a:off x="2149" y="2659"/>
              <a:ext cx="220" cy="3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</p:spPr>
        </p:cxnSp>
      </p:grpSp>
      <p:grpSp>
        <p:nvGrpSpPr>
          <p:cNvPr id="85" name="Group 99"/>
          <p:cNvGrpSpPr>
            <a:grpSpLocks/>
          </p:cNvGrpSpPr>
          <p:nvPr/>
        </p:nvGrpSpPr>
        <p:grpSpPr bwMode="auto">
          <a:xfrm>
            <a:off x="6338888" y="3332163"/>
            <a:ext cx="2316162" cy="2379663"/>
            <a:chOff x="3993" y="2099"/>
            <a:chExt cx="1459" cy="1499"/>
          </a:xfrm>
        </p:grpSpPr>
        <p:sp>
          <p:nvSpPr>
            <p:cNvPr id="86" name="AutoShape 100"/>
            <p:cNvSpPr>
              <a:spLocks noChangeArrowheads="1"/>
            </p:cNvSpPr>
            <p:nvPr/>
          </p:nvSpPr>
          <p:spPr bwMode="auto">
            <a:xfrm rot="-5184337">
              <a:off x="4638" y="2637"/>
              <a:ext cx="958" cy="137"/>
            </a:xfrm>
            <a:prstGeom prst="rightArrow">
              <a:avLst>
                <a:gd name="adj1" fmla="val 45000"/>
                <a:gd name="adj2" fmla="val 124056"/>
              </a:avLst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lIns="22127" tIns="11064" rIns="22127" bIns="11064" anchor="ctr"/>
            <a:lstStyle/>
            <a:p>
              <a:pPr algn="ctr" defTabSz="220663"/>
              <a:endParaRPr lang="fr-FR" sz="600">
                <a:solidFill>
                  <a:srgbClr val="FF0000"/>
                </a:solidFill>
              </a:endParaRPr>
            </a:p>
          </p:txBody>
        </p:sp>
        <p:sp>
          <p:nvSpPr>
            <p:cNvPr id="87" name="AutoShape 101"/>
            <p:cNvSpPr>
              <a:spLocks noChangeArrowheads="1"/>
            </p:cNvSpPr>
            <p:nvPr/>
          </p:nvSpPr>
          <p:spPr bwMode="auto">
            <a:xfrm rot="-3817408">
              <a:off x="5064" y="2948"/>
              <a:ext cx="343" cy="136"/>
            </a:xfrm>
            <a:prstGeom prst="rightArrow">
              <a:avLst>
                <a:gd name="adj1" fmla="val 45000"/>
                <a:gd name="adj2" fmla="val 44743"/>
              </a:avLst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lIns="22127" tIns="11064" rIns="22127" bIns="11064" anchor="ctr"/>
            <a:lstStyle/>
            <a:p>
              <a:pPr algn="ctr" defTabSz="220663"/>
              <a:endParaRPr lang="fr-FR" sz="600">
                <a:solidFill>
                  <a:srgbClr val="FF0000"/>
                </a:solidFill>
              </a:endParaRPr>
            </a:p>
          </p:txBody>
        </p:sp>
        <p:sp>
          <p:nvSpPr>
            <p:cNvPr id="88" name="AutoShape 102"/>
            <p:cNvSpPr>
              <a:spLocks noChangeArrowheads="1"/>
            </p:cNvSpPr>
            <p:nvPr/>
          </p:nvSpPr>
          <p:spPr bwMode="auto">
            <a:xfrm rot="-5867454">
              <a:off x="4830" y="2893"/>
              <a:ext cx="318" cy="137"/>
            </a:xfrm>
            <a:prstGeom prst="rightArrow">
              <a:avLst>
                <a:gd name="adj1" fmla="val 45000"/>
                <a:gd name="adj2" fmla="val 4117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vert="eaVert" wrap="none" lIns="22127" tIns="11064" rIns="22127" bIns="11064" anchor="ctr"/>
            <a:lstStyle/>
            <a:p>
              <a:pPr algn="ctr" defTabSz="220663"/>
              <a:endParaRPr lang="fr-FR" sz="600">
                <a:solidFill>
                  <a:srgbClr val="FF0000"/>
                </a:solidFill>
              </a:endParaRPr>
            </a:p>
          </p:txBody>
        </p:sp>
        <p:sp>
          <p:nvSpPr>
            <p:cNvPr id="89" name="Text Box 103"/>
            <p:cNvSpPr txBox="1">
              <a:spLocks noChangeArrowheads="1"/>
            </p:cNvSpPr>
            <p:nvPr/>
          </p:nvSpPr>
          <p:spPr bwMode="auto">
            <a:xfrm>
              <a:off x="3993" y="2564"/>
              <a:ext cx="784" cy="276"/>
            </a:xfrm>
            <a:prstGeom prst="rect">
              <a:avLst/>
            </a:prstGeom>
            <a:noFill/>
            <a:ln w="19050">
              <a:solidFill>
                <a:srgbClr val="33CCCC"/>
              </a:solidFill>
              <a:miter lim="800000"/>
              <a:headEnd/>
              <a:tailEnd/>
            </a:ln>
            <a:effectLst/>
          </p:spPr>
          <p:txBody>
            <a:bodyPr wrap="none" lIns="22127" tIns="11064" rIns="22127" bIns="11064">
              <a:spAutoFit/>
            </a:bodyPr>
            <a:lstStyle/>
            <a:p>
              <a:pPr defTabSz="220663"/>
              <a:r>
                <a:rPr lang="fr-FR" sz="1300">
                  <a:latin typeface="Verdana" pitchFamily="34" charset="0"/>
                </a:rPr>
                <a:t>Séparateur en</a:t>
              </a:r>
            </a:p>
            <a:p>
              <a:pPr defTabSz="220663"/>
              <a:r>
                <a:rPr lang="fr-FR" sz="1300">
                  <a:latin typeface="Verdana" pitchFamily="34" charset="0"/>
                </a:rPr>
                <a:t>masse</a:t>
              </a:r>
            </a:p>
          </p:txBody>
        </p:sp>
        <p:cxnSp>
          <p:nvCxnSpPr>
            <p:cNvPr id="90" name="AutoShape 104"/>
            <p:cNvCxnSpPr>
              <a:cxnSpLocks noChangeShapeType="1"/>
              <a:stCxn id="89" idx="2"/>
            </p:cNvCxnSpPr>
            <p:nvPr/>
          </p:nvCxnSpPr>
          <p:spPr bwMode="auto">
            <a:xfrm rot="16200000" flipH="1">
              <a:off x="4435" y="2741"/>
              <a:ext cx="273" cy="486"/>
            </a:xfrm>
            <a:prstGeom prst="bentConnector3">
              <a:avLst>
                <a:gd name="adj1" fmla="val 37255"/>
              </a:avLst>
            </a:prstGeom>
            <a:noFill/>
            <a:ln w="28575">
              <a:solidFill>
                <a:srgbClr val="33CCCC"/>
              </a:solidFill>
              <a:miter lim="800000"/>
              <a:headEnd/>
              <a:tailEnd type="triangle" w="med" len="med"/>
            </a:ln>
            <a:effectLst/>
          </p:spPr>
        </p:cxnSp>
        <p:sp>
          <p:nvSpPr>
            <p:cNvPr id="91" name="AutoShape 105"/>
            <p:cNvSpPr>
              <a:spLocks noChangeArrowheads="1"/>
            </p:cNvSpPr>
            <p:nvPr/>
          </p:nvSpPr>
          <p:spPr bwMode="auto">
            <a:xfrm rot="19132509" flipV="1">
              <a:off x="4210" y="2512"/>
              <a:ext cx="993" cy="1086"/>
            </a:xfrm>
            <a:custGeom>
              <a:avLst/>
              <a:gdLst>
                <a:gd name="G0" fmla="+- 5307 0 0"/>
                <a:gd name="G1" fmla="+- -8773822 0 0"/>
                <a:gd name="G2" fmla="+- 0 0 -8773822"/>
                <a:gd name="T0" fmla="*/ 0 256 1"/>
                <a:gd name="T1" fmla="*/ 180 256 1"/>
                <a:gd name="G3" fmla="+- -8773822 T0 T1"/>
                <a:gd name="T2" fmla="*/ 0 256 1"/>
                <a:gd name="T3" fmla="*/ 90 256 1"/>
                <a:gd name="G4" fmla="+- -8773822 T2 T3"/>
                <a:gd name="G5" fmla="*/ G4 2 1"/>
                <a:gd name="T4" fmla="*/ 90 256 1"/>
                <a:gd name="T5" fmla="*/ 0 256 1"/>
                <a:gd name="G6" fmla="+- -8773822 T4 T5"/>
                <a:gd name="G7" fmla="*/ G6 2 1"/>
                <a:gd name="G8" fmla="abs -8773822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307"/>
                <a:gd name="G18" fmla="*/ 5307 1 2"/>
                <a:gd name="G19" fmla="+- G18 5400 0"/>
                <a:gd name="G20" fmla="cos G19 -8773822"/>
                <a:gd name="G21" fmla="sin G19 -8773822"/>
                <a:gd name="G22" fmla="+- G20 10800 0"/>
                <a:gd name="G23" fmla="+- G21 10800 0"/>
                <a:gd name="G24" fmla="+- 10800 0 G20"/>
                <a:gd name="G25" fmla="+- 5307 10800 0"/>
                <a:gd name="G26" fmla="?: G9 G17 G25"/>
                <a:gd name="G27" fmla="?: G9 0 21600"/>
                <a:gd name="G28" fmla="cos 10800 -8773822"/>
                <a:gd name="G29" fmla="sin 10800 -8773822"/>
                <a:gd name="G30" fmla="sin 5307 -8773822"/>
                <a:gd name="G31" fmla="+- G28 10800 0"/>
                <a:gd name="G32" fmla="+- G29 10800 0"/>
                <a:gd name="G33" fmla="+- G30 10800 0"/>
                <a:gd name="G34" fmla="?: G4 0 G31"/>
                <a:gd name="G35" fmla="?: -8773822 G34 0"/>
                <a:gd name="G36" fmla="?: G6 G35 G31"/>
                <a:gd name="G37" fmla="+- 21600 0 G36"/>
                <a:gd name="G38" fmla="?: G4 0 G33"/>
                <a:gd name="G39" fmla="?: -8773822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5217 w 21600"/>
                <a:gd name="T15" fmla="*/ 4994 h 21600"/>
                <a:gd name="T16" fmla="*/ 10800 w 21600"/>
                <a:gd name="T17" fmla="*/ 5493 h 21600"/>
                <a:gd name="T18" fmla="*/ 16383 w 21600"/>
                <a:gd name="T19" fmla="*/ 4994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7121" y="6974"/>
                  </a:moveTo>
                  <a:cubicBezTo>
                    <a:pt x="8110" y="6023"/>
                    <a:pt x="9428" y="5492"/>
                    <a:pt x="10800" y="5493"/>
                  </a:cubicBezTo>
                  <a:cubicBezTo>
                    <a:pt x="12171" y="5493"/>
                    <a:pt x="13489" y="6023"/>
                    <a:pt x="14478" y="6974"/>
                  </a:cubicBezTo>
                  <a:lnTo>
                    <a:pt x="18285" y="3015"/>
                  </a:lnTo>
                  <a:cubicBezTo>
                    <a:pt x="16273" y="1080"/>
                    <a:pt x="13591" y="-1"/>
                    <a:pt x="10799" y="0"/>
                  </a:cubicBezTo>
                  <a:cubicBezTo>
                    <a:pt x="8008" y="0"/>
                    <a:pt x="5326" y="1080"/>
                    <a:pt x="3314" y="3015"/>
                  </a:cubicBezTo>
                  <a:close/>
                </a:path>
              </a:pathLst>
            </a:cu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2" name="Text Box 106"/>
            <p:cNvSpPr txBox="1">
              <a:spLocks noChangeArrowheads="1"/>
            </p:cNvSpPr>
            <p:nvPr/>
          </p:nvSpPr>
          <p:spPr bwMode="auto">
            <a:xfrm>
              <a:off x="4830" y="2099"/>
              <a:ext cx="62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sz="1200" b="1" dirty="0">
                  <a:latin typeface="Verdana" pitchFamily="34" charset="0"/>
                </a:rPr>
                <a:t>détection</a:t>
              </a:r>
            </a:p>
          </p:txBody>
        </p:sp>
      </p:grpSp>
      <p:sp>
        <p:nvSpPr>
          <p:cNvPr id="93" name="Rectangle 107"/>
          <p:cNvSpPr>
            <a:spLocks noChangeArrowheads="1"/>
          </p:cNvSpPr>
          <p:nvPr/>
        </p:nvSpPr>
        <p:spPr bwMode="auto">
          <a:xfrm>
            <a:off x="2941675" y="1899684"/>
            <a:ext cx="304800" cy="3048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94" name="Text Box 108"/>
          <p:cNvSpPr txBox="1">
            <a:spLocks noChangeArrowheads="1"/>
          </p:cNvSpPr>
          <p:nvPr/>
        </p:nvSpPr>
        <p:spPr bwMode="auto">
          <a:xfrm>
            <a:off x="-18959" y="794911"/>
            <a:ext cx="6781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1600" b="1" dirty="0">
                <a:latin typeface="Arial" pitchFamily="34" charset="0"/>
              </a:rPr>
              <a:t>Le dispositif </a:t>
            </a:r>
            <a:r>
              <a:rPr lang="fr-FR" sz="1600" b="1" dirty="0" smtClean="0">
                <a:latin typeface="Arial" pitchFamily="34" charset="0"/>
              </a:rPr>
              <a:t>PARRNe2 </a:t>
            </a:r>
            <a:r>
              <a:rPr lang="fr-FR" sz="1600" b="1" dirty="0">
                <a:latin typeface="Arial" pitchFamily="34" charset="0"/>
              </a:rPr>
              <a:t>au </a:t>
            </a:r>
            <a:r>
              <a:rPr lang="fr-FR" sz="1600" b="1" dirty="0" smtClean="0">
                <a:latin typeface="Arial" pitchFamily="34" charset="0"/>
              </a:rPr>
              <a:t>Tandem</a:t>
            </a:r>
          </a:p>
          <a:p>
            <a:r>
              <a:rPr lang="fr-FR" sz="1600" b="1" dirty="0" smtClean="0">
                <a:latin typeface="Arial" pitchFamily="34" charset="0"/>
              </a:rPr>
              <a:t>phase deutons</a:t>
            </a:r>
            <a:endParaRPr lang="fr-FR" sz="1600" b="1" dirty="0">
              <a:latin typeface="Arial" pitchFamily="34" charset="0"/>
            </a:endParaRPr>
          </a:p>
        </p:txBody>
      </p:sp>
      <p:pic>
        <p:nvPicPr>
          <p:cNvPr id="96" name="Picture 6" descr="courbe n_E"/>
          <p:cNvPicPr>
            <a:picLocks noChangeAspect="1" noChangeArrowheads="1"/>
          </p:cNvPicPr>
          <p:nvPr/>
        </p:nvPicPr>
        <p:blipFill>
          <a:blip r:embed="rId4" cstate="print"/>
          <a:srcRect l="7669" r="22763" b="43555"/>
          <a:stretch>
            <a:fillRect/>
          </a:stretch>
        </p:blipFill>
        <p:spPr bwMode="auto">
          <a:xfrm>
            <a:off x="4111624" y="954380"/>
            <a:ext cx="2448663" cy="188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Rectangle 10"/>
          <p:cNvSpPr>
            <a:spLocks noChangeArrowheads="1"/>
          </p:cNvSpPr>
          <p:nvPr/>
        </p:nvSpPr>
        <p:spPr bwMode="auto">
          <a:xfrm>
            <a:off x="6757218" y="983730"/>
            <a:ext cx="233362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from </a:t>
            </a:r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P.W.Lisowski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et al, OECD/NEA Report </a:t>
            </a:r>
          </a:p>
          <a:p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NEANDC-305 'U' 1991 p.177</a:t>
            </a:r>
            <a:r>
              <a:rPr lang="en-US" sz="1000" b="1" dirty="0">
                <a:latin typeface="Times New Roman" pitchFamily="18" charset="0"/>
              </a:rPr>
              <a:t> </a:t>
            </a:r>
          </a:p>
        </p:txBody>
      </p:sp>
      <p:sp>
        <p:nvSpPr>
          <p:cNvPr id="98" name="Rectangle 11"/>
          <p:cNvSpPr>
            <a:spLocks noChangeArrowheads="1"/>
          </p:cNvSpPr>
          <p:nvPr/>
        </p:nvSpPr>
        <p:spPr bwMode="auto">
          <a:xfrm>
            <a:off x="4864949" y="2089737"/>
            <a:ext cx="17970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</a:rPr>
              <a:t>Th</a:t>
            </a:r>
            <a:r>
              <a:rPr lang="fr-FR" sz="1000" b="1" dirty="0" err="1">
                <a:solidFill>
                  <a:srgbClr val="FF0000"/>
                </a:solidFill>
                <a:latin typeface="Times New Roman" pitchFamily="18" charset="0"/>
              </a:rPr>
              <a:t>esis</a:t>
            </a:r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</a:rPr>
              <a:t> Nicolas </a:t>
            </a:r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</a:rPr>
              <a:t>Pauwels</a:t>
            </a:r>
            <a:endParaRPr lang="en-US" sz="1000" b="1" dirty="0">
              <a:solidFill>
                <a:srgbClr val="FF0000"/>
              </a:solidFill>
              <a:latin typeface="Times New Roman" pitchFamily="18" charset="0"/>
            </a:endParaRPr>
          </a:p>
          <a:p>
            <a:r>
              <a:rPr lang="en-US" sz="1000" b="1" dirty="0">
                <a:solidFill>
                  <a:srgbClr val="FF0000"/>
                </a:solidFill>
                <a:latin typeface="Times New Roman" pitchFamily="18" charset="0"/>
              </a:rPr>
              <a:t>IPN </a:t>
            </a:r>
            <a:r>
              <a:rPr lang="en-US" sz="1000" b="1" dirty="0" err="1">
                <a:solidFill>
                  <a:srgbClr val="FF0000"/>
                </a:solidFill>
                <a:latin typeface="Times New Roman" pitchFamily="18" charset="0"/>
              </a:rPr>
              <a:t>Orsay</a:t>
            </a:r>
            <a:endParaRPr lang="en-US" sz="1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99" name="Text Box 12"/>
          <p:cNvSpPr txBox="1">
            <a:spLocks noChangeArrowheads="1"/>
          </p:cNvSpPr>
          <p:nvPr/>
        </p:nvSpPr>
        <p:spPr bwMode="auto">
          <a:xfrm>
            <a:off x="5281613" y="1534151"/>
            <a:ext cx="168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530" tIns="41765" rIns="83530" bIns="41765">
            <a:spAutoFit/>
          </a:bodyPr>
          <a:lstStyle/>
          <a:p>
            <a:pPr defTabSz="835025"/>
            <a:endParaRPr lang="en-GB" sz="4900">
              <a:latin typeface="Verdana" pitchFamily="34" charset="0"/>
            </a:endParaRPr>
          </a:p>
        </p:txBody>
      </p:sp>
      <p:sp>
        <p:nvSpPr>
          <p:cNvPr id="100" name="Text Box 5"/>
          <p:cNvSpPr txBox="1">
            <a:spLocks noChangeArrowheads="1"/>
          </p:cNvSpPr>
          <p:nvPr/>
        </p:nvSpPr>
        <p:spPr bwMode="auto">
          <a:xfrm>
            <a:off x="2895600" y="2084388"/>
            <a:ext cx="168275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3530" tIns="41765" rIns="83530" bIns="41765">
            <a:spAutoFit/>
          </a:bodyPr>
          <a:lstStyle/>
          <a:p>
            <a:pPr defTabSz="835025"/>
            <a:endParaRPr lang="fr-FR" sz="4900" b="1">
              <a:solidFill>
                <a:srgbClr val="FFCC00"/>
              </a:solidFill>
              <a:latin typeface="Verdana" pitchFamily="34" charset="0"/>
            </a:endParaRPr>
          </a:p>
        </p:txBody>
      </p:sp>
      <p:pic>
        <p:nvPicPr>
          <p:cNvPr id="101" name="Picture 1" descr="D:\temporaire\ALTO\photo-ECS-Parrne2\gas-connecti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60750" y="3109911"/>
            <a:ext cx="1835150" cy="1376363"/>
          </a:xfrm>
          <a:prstGeom prst="rect">
            <a:avLst/>
          </a:prstGeom>
          <a:noFill/>
        </p:spPr>
      </p:pic>
      <p:sp>
        <p:nvSpPr>
          <p:cNvPr id="102" name="ZoneTexte 101"/>
          <p:cNvSpPr txBox="1"/>
          <p:nvPr/>
        </p:nvSpPr>
        <p:spPr>
          <a:xfrm>
            <a:off x="-18843" y="432124"/>
            <a:ext cx="783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fin 90, début 2000, la séparation isotopique en ligne est de retour à Orsay</a:t>
            </a:r>
          </a:p>
        </p:txBody>
      </p:sp>
      <p:sp>
        <p:nvSpPr>
          <p:cNvPr id="103" name="Rectangle 102"/>
          <p:cNvSpPr/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04" name="ZoneTexte 227"/>
          <p:cNvSpPr txBox="1">
            <a:spLocks noChangeArrowheads="1"/>
          </p:cNvSpPr>
          <p:nvPr/>
        </p:nvSpPr>
        <p:spPr bwMode="auto">
          <a:xfrm>
            <a:off x="0" y="0"/>
            <a:ext cx="9214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Le programme de R&amp;D PARRNe (</a:t>
            </a:r>
            <a:r>
              <a:rPr lang="fr-FR" u="sng" dirty="0" smtClean="0">
                <a:solidFill>
                  <a:schemeClr val="bg1"/>
                </a:solidFill>
                <a:cs typeface="Arial" pitchFamily="34" charset="0"/>
              </a:rPr>
              <a:t>P</a:t>
            </a: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roduction d’</a:t>
            </a:r>
            <a:r>
              <a:rPr lang="fr-FR" u="sng" dirty="0" smtClean="0">
                <a:solidFill>
                  <a:schemeClr val="bg1"/>
                </a:solidFill>
                <a:cs typeface="Arial" pitchFamily="34" charset="0"/>
              </a:rPr>
              <a:t>A</a:t>
            </a: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tome </a:t>
            </a:r>
            <a:r>
              <a:rPr lang="fr-FR" u="sng" dirty="0" smtClean="0">
                <a:solidFill>
                  <a:schemeClr val="bg1"/>
                </a:solidFill>
                <a:cs typeface="Arial" pitchFamily="34" charset="0"/>
              </a:rPr>
              <a:t>R</a:t>
            </a: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adioactifs </a:t>
            </a:r>
            <a:r>
              <a:rPr lang="fr-FR" u="sng" dirty="0" smtClean="0">
                <a:solidFill>
                  <a:schemeClr val="bg1"/>
                </a:solidFill>
                <a:cs typeface="Arial" pitchFamily="34" charset="0"/>
              </a:rPr>
              <a:t>R</a:t>
            </a: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iches en </a:t>
            </a:r>
            <a:r>
              <a:rPr lang="fr-FR" u="sng" dirty="0" smtClean="0">
                <a:solidFill>
                  <a:schemeClr val="bg1"/>
                </a:solidFill>
                <a:cs typeface="Arial" pitchFamily="34" charset="0"/>
              </a:rPr>
              <a:t>Ne</a:t>
            </a: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utrons)</a:t>
            </a:r>
            <a:endParaRPr lang="fr-FR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105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06" name="Rectangle 105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24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07" name="Forme libre 106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08" name="ZoneTexte 107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09" name="Image 108" descr="IPN_SM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335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6648451" y="4656871"/>
            <a:ext cx="1955998" cy="1758732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FF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26238" y="4599721"/>
            <a:ext cx="187821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/>
              <a:t>source </a:t>
            </a:r>
            <a:r>
              <a:rPr lang="en-US" sz="1400" b="1" dirty="0" err="1" smtClean="0"/>
              <a:t>Febiad</a:t>
            </a:r>
            <a:endParaRPr lang="en-US" sz="1400" b="1" dirty="0"/>
          </a:p>
          <a:p>
            <a:endParaRPr lang="en-US" sz="1400" b="1" dirty="0"/>
          </a:p>
          <a:p>
            <a:r>
              <a:rPr lang="en-US" sz="1400" b="1" dirty="0"/>
              <a:t>1µA </a:t>
            </a:r>
            <a:r>
              <a:rPr lang="en-US" sz="1400" b="1" dirty="0" smtClean="0"/>
              <a:t>deuterons from the Tandem</a:t>
            </a:r>
            <a:endParaRPr lang="en-US" sz="1400" b="1" dirty="0"/>
          </a:p>
          <a:p>
            <a:r>
              <a:rPr lang="en-US" sz="1400" b="1" dirty="0" smtClean="0"/>
              <a:t>26 </a:t>
            </a:r>
            <a:r>
              <a:rPr lang="en-US" sz="1400" b="1" dirty="0"/>
              <a:t>MeV</a:t>
            </a:r>
          </a:p>
          <a:p>
            <a:endParaRPr lang="en-US" sz="1400" b="1" dirty="0"/>
          </a:p>
          <a:p>
            <a:r>
              <a:rPr lang="en-US" sz="1400" b="1" dirty="0"/>
              <a:t>10</a:t>
            </a:r>
            <a:r>
              <a:rPr lang="en-US" sz="1400" b="1" baseline="30000" dirty="0"/>
              <a:t>9</a:t>
            </a:r>
            <a:r>
              <a:rPr lang="en-US" sz="1400" b="1" dirty="0"/>
              <a:t> </a:t>
            </a:r>
            <a:r>
              <a:rPr lang="en-US" sz="1400" b="1" dirty="0" err="1" smtClean="0"/>
              <a:t>fissons</a:t>
            </a:r>
            <a:r>
              <a:rPr lang="en-US" sz="1400" b="1" dirty="0" smtClean="0"/>
              <a:t>/s</a:t>
            </a:r>
          </a:p>
          <a:p>
            <a:r>
              <a:rPr lang="en-US" sz="1400" b="1" dirty="0" smtClean="0"/>
              <a:t> </a:t>
            </a:r>
            <a:r>
              <a:rPr lang="en-US" sz="1400" b="1" dirty="0"/>
              <a:t>inside </a:t>
            </a:r>
            <a:r>
              <a:rPr lang="en-US" sz="1400" b="1" dirty="0" smtClean="0"/>
              <a:t>the </a:t>
            </a:r>
            <a:r>
              <a:rPr lang="en-US" sz="1400" b="1" dirty="0"/>
              <a:t>target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3600450" y="511952"/>
            <a:ext cx="5543550" cy="3251200"/>
            <a:chOff x="2124" y="192"/>
            <a:chExt cx="3492" cy="2048"/>
          </a:xfrm>
        </p:grpSpPr>
        <p:pic>
          <p:nvPicPr>
            <p:cNvPr id="5" name="Picture 5" descr="bosse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4" y="192"/>
              <a:ext cx="3312" cy="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352" y="1152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50</a:t>
              </a: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124" y="1440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48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2124" y="1748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46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036" y="816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52</a:t>
              </a:r>
            </a:p>
          </p:txBody>
        </p:sp>
        <p:sp>
          <p:nvSpPr>
            <p:cNvPr id="10" name="Text Box 10"/>
            <p:cNvSpPr txBox="1">
              <a:spLocks noChangeArrowheads="1"/>
            </p:cNvSpPr>
            <p:nvPr/>
          </p:nvSpPr>
          <p:spPr bwMode="auto">
            <a:xfrm>
              <a:off x="3492" y="504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54</a:t>
              </a:r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40" y="204"/>
              <a:ext cx="2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latin typeface="Calibri" pitchFamily="34" charset="0"/>
                </a:rPr>
                <a:t>56</a:t>
              </a:r>
            </a:p>
          </p:txBody>
        </p:sp>
      </p:grpSp>
      <p:pic>
        <p:nvPicPr>
          <p:cNvPr id="12" name="Picture 12" descr="boss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88" y="3796010"/>
            <a:ext cx="5181600" cy="30559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857250" y="59896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28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857250" y="55070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30</a:t>
            </a: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238250" y="50498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32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019300" y="45926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34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400300" y="41354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36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3200400" y="3678238"/>
            <a:ext cx="361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>
                <a:latin typeface="Calibri" pitchFamily="34" charset="0"/>
              </a:rPr>
              <a:t>38</a:t>
            </a:r>
          </a:p>
        </p:txBody>
      </p:sp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323850" y="1239838"/>
            <a:ext cx="1971675" cy="2795587"/>
            <a:chOff x="150" y="624"/>
            <a:chExt cx="1242" cy="1761"/>
          </a:xfrm>
        </p:grpSpPr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50" y="624"/>
              <a:ext cx="12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>
                  <a:latin typeface="Tahoma" pitchFamily="34" charset="0"/>
                </a:rPr>
                <a:t>Production /s/µA</a:t>
              </a:r>
            </a:p>
          </p:txBody>
        </p:sp>
        <p:grpSp>
          <p:nvGrpSpPr>
            <p:cNvPr id="21" name="Group 21"/>
            <p:cNvGrpSpPr>
              <a:grpSpLocks/>
            </p:cNvGrpSpPr>
            <p:nvPr/>
          </p:nvGrpSpPr>
          <p:grpSpPr bwMode="auto">
            <a:xfrm>
              <a:off x="339" y="868"/>
              <a:ext cx="881" cy="1517"/>
              <a:chOff x="144" y="912"/>
              <a:chExt cx="881" cy="1517"/>
            </a:xfrm>
          </p:grpSpPr>
          <p:grpSp>
            <p:nvGrpSpPr>
              <p:cNvPr id="22" name="Group 22"/>
              <p:cNvGrpSpPr>
                <a:grpSpLocks/>
              </p:cNvGrpSpPr>
              <p:nvPr/>
            </p:nvGrpSpPr>
            <p:grpSpPr bwMode="auto">
              <a:xfrm>
                <a:off x="144" y="1056"/>
                <a:ext cx="820" cy="1373"/>
                <a:chOff x="144" y="1056"/>
                <a:chExt cx="820" cy="1373"/>
              </a:xfrm>
            </p:grpSpPr>
            <p:pic>
              <p:nvPicPr>
                <p:cNvPr id="26" name="Picture 23" descr="palette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44" y="1085"/>
                  <a:ext cx="137" cy="1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7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88" y="2256"/>
                  <a:ext cx="42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Stable</a:t>
                  </a:r>
                </a:p>
              </p:txBody>
            </p:sp>
            <p:sp>
              <p:nvSpPr>
                <p:cNvPr id="28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88" y="2112"/>
                  <a:ext cx="60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2 </a:t>
                  </a:r>
                  <a:r>
                    <a:rPr lang="fr-FR" sz="1200" b="1">
                      <a:latin typeface="Tahoma" pitchFamily="34" charset="0"/>
                    </a:rPr>
                    <a:t>– 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2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88" y="1968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30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88" y="1805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  <a:r>
                    <a:rPr lang="fr-FR" sz="1200" b="1">
                      <a:latin typeface="Tahoma" pitchFamily="34" charset="0"/>
                    </a:rPr>
                    <a:t> – 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31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88" y="1661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32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99" y="1517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  <a:r>
                    <a:rPr lang="fr-FR" sz="1200" b="1">
                      <a:latin typeface="Tahoma" pitchFamily="34" charset="0"/>
                    </a:rPr>
                    <a:t> –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33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88" y="1373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34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88" y="1200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  <a:r>
                    <a:rPr lang="fr-FR" sz="1200" b="1">
                      <a:latin typeface="Tahoma" pitchFamily="34" charset="0"/>
                    </a:rPr>
                    <a:t> –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</a:p>
              </p:txBody>
            </p:sp>
            <p:sp>
              <p:nvSpPr>
                <p:cNvPr id="3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88" y="1056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23" name="Group 33"/>
              <p:cNvGrpSpPr>
                <a:grpSpLocks/>
              </p:cNvGrpSpPr>
              <p:nvPr/>
            </p:nvGrpSpPr>
            <p:grpSpPr bwMode="auto">
              <a:xfrm>
                <a:off x="144" y="912"/>
                <a:ext cx="881" cy="173"/>
                <a:chOff x="144" y="912"/>
                <a:chExt cx="881" cy="173"/>
              </a:xfrm>
            </p:grpSpPr>
            <p:sp>
              <p:nvSpPr>
                <p:cNvPr id="24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88" y="912"/>
                  <a:ext cx="73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7</a:t>
                  </a:r>
                </a:p>
              </p:txBody>
            </p:sp>
            <p:pic>
              <p:nvPicPr>
                <p:cNvPr id="25" name="Picture 35" descr="carré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44" y="912"/>
                  <a:ext cx="131" cy="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984250" y="4505325"/>
            <a:ext cx="0" cy="762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667250" y="6159500"/>
            <a:ext cx="838200" cy="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650875" y="4811713"/>
            <a:ext cx="3270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accent2"/>
                </a:solidFill>
                <a:latin typeface="Tahoma" pitchFamily="34" charset="0"/>
              </a:rPr>
              <a:t>Z</a:t>
            </a:r>
          </a:p>
        </p:txBody>
      </p:sp>
      <p:sp>
        <p:nvSpPr>
          <p:cNvPr id="39" name="Text Box 39"/>
          <p:cNvSpPr txBox="1">
            <a:spLocks noChangeArrowheads="1"/>
          </p:cNvSpPr>
          <p:nvPr/>
        </p:nvSpPr>
        <p:spPr bwMode="auto">
          <a:xfrm>
            <a:off x="4689475" y="6153150"/>
            <a:ext cx="360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1">
                <a:solidFill>
                  <a:schemeClr val="accent2"/>
                </a:solidFill>
                <a:latin typeface="Tahoma" pitchFamily="34" charset="0"/>
              </a:rPr>
              <a:t>N</a:t>
            </a:r>
          </a:p>
        </p:txBody>
      </p:sp>
      <p:sp>
        <p:nvSpPr>
          <p:cNvPr id="40" name="Text Box 40"/>
          <p:cNvSpPr txBox="1">
            <a:spLocks noChangeArrowheads="1"/>
          </p:cNvSpPr>
          <p:nvPr/>
        </p:nvSpPr>
        <p:spPr bwMode="auto">
          <a:xfrm>
            <a:off x="7118" y="520151"/>
            <a:ext cx="49149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 smtClean="0">
                <a:cs typeface="Arial" pitchFamily="34" charset="0"/>
              </a:rPr>
              <a:t>Mesure systématique des taux de production </a:t>
            </a:r>
          </a:p>
          <a:p>
            <a:r>
              <a:rPr lang="fr-FR" sz="1600" dirty="0" smtClean="0">
                <a:cs typeface="Arial" pitchFamily="34" charset="0"/>
              </a:rPr>
              <a:t>analysés en masse</a:t>
            </a:r>
            <a:endParaRPr lang="fr-FR" sz="1600" dirty="0">
              <a:cs typeface="Arial" pitchFamily="34" charset="0"/>
            </a:endParaRPr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2235200" y="1270000"/>
            <a:ext cx="2730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400" b="1" dirty="0" err="1" smtClean="0"/>
              <a:t>dec</a:t>
            </a:r>
            <a:r>
              <a:rPr lang="en-GB" sz="1400" b="1" dirty="0" smtClean="0"/>
              <a:t> </a:t>
            </a:r>
            <a:r>
              <a:rPr lang="en-GB" sz="1400" b="1" dirty="0"/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55668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/>
          <p:cNvGrpSpPr/>
          <p:nvPr/>
        </p:nvGrpSpPr>
        <p:grpSpPr>
          <a:xfrm>
            <a:off x="114453" y="404664"/>
            <a:ext cx="4543885" cy="6192688"/>
            <a:chOff x="107503" y="620688"/>
            <a:chExt cx="4543885" cy="619268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3" y="620688"/>
              <a:ext cx="4543885" cy="619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Connecteur droit 5"/>
            <p:cNvCxnSpPr/>
            <p:nvPr/>
          </p:nvCxnSpPr>
          <p:spPr>
            <a:xfrm>
              <a:off x="2051720" y="2780928"/>
              <a:ext cx="21602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219205" y="2924280"/>
              <a:ext cx="216024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17" descr="photo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4856" r="4949" b="13243"/>
          <a:stretch/>
        </p:blipFill>
        <p:spPr bwMode="auto">
          <a:xfrm>
            <a:off x="4675850" y="1363528"/>
            <a:ext cx="2616451" cy="217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0"/>
            <a:ext cx="9132848" cy="500063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ZoneTexte 227"/>
          <p:cNvSpPr txBox="1">
            <a:spLocks noChangeArrowheads="1"/>
          </p:cNvSpPr>
          <p:nvPr/>
        </p:nvSpPr>
        <p:spPr bwMode="auto">
          <a:xfrm>
            <a:off x="0" y="0"/>
            <a:ext cx="79563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La photofission</a:t>
            </a:r>
            <a:endParaRPr lang="fr-FR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60848" y="51249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W.T. Diamond, </a:t>
            </a:r>
            <a:r>
              <a:rPr lang="en-US" sz="1200" dirty="0" err="1"/>
              <a:t>Nucl</a:t>
            </a:r>
            <a:r>
              <a:rPr lang="en-US" sz="1200" dirty="0"/>
              <a:t>. </a:t>
            </a:r>
            <a:r>
              <a:rPr lang="en-US" sz="1200" dirty="0" err="1"/>
              <a:t>Instrum</a:t>
            </a:r>
            <a:r>
              <a:rPr lang="en-US" sz="1200" dirty="0"/>
              <a:t>. Methods A </a:t>
            </a:r>
            <a:r>
              <a:rPr lang="en-US" sz="1200" b="1" dirty="0"/>
              <a:t>432</a:t>
            </a:r>
            <a:r>
              <a:rPr lang="en-US" sz="1200" dirty="0"/>
              <a:t>, </a:t>
            </a:r>
            <a:r>
              <a:rPr lang="en-US" sz="1200" dirty="0" smtClean="0"/>
              <a:t>471 </a:t>
            </a:r>
            <a:r>
              <a:rPr lang="fr-FR" sz="1200" dirty="0" smtClean="0"/>
              <a:t>(1999)</a:t>
            </a:r>
            <a:endParaRPr lang="fr-FR" sz="1200" dirty="0"/>
          </a:p>
          <a:p>
            <a:endParaRPr lang="en-US" sz="1200" dirty="0"/>
          </a:p>
          <a:p>
            <a:r>
              <a:rPr lang="en-US" sz="1200" dirty="0" err="1" smtClean="0"/>
              <a:t>Yu.Ts</a:t>
            </a:r>
            <a:r>
              <a:rPr lang="en-US" sz="1200" dirty="0"/>
              <a:t>. </a:t>
            </a:r>
            <a:r>
              <a:rPr lang="en-US" sz="1200" dirty="0" err="1"/>
              <a:t>Oganessian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in </a:t>
            </a:r>
            <a:r>
              <a:rPr lang="en-US" sz="1200" i="1" dirty="0"/>
              <a:t>Proceedings of RNB-5,</a:t>
            </a:r>
          </a:p>
          <a:p>
            <a:r>
              <a:rPr lang="fr-FR" sz="1200" i="1" dirty="0"/>
              <a:t>Divonne-les-Bains, May 2000</a:t>
            </a:r>
            <a:r>
              <a:rPr lang="fr-FR" sz="1200" dirty="0"/>
              <a:t>, </a:t>
            </a:r>
            <a:r>
              <a:rPr lang="fr-FR" sz="1200" dirty="0" err="1"/>
              <a:t>Nucl</a:t>
            </a:r>
            <a:r>
              <a:rPr lang="fr-FR" sz="1200" dirty="0"/>
              <a:t>. Phys. A </a:t>
            </a:r>
            <a:r>
              <a:rPr lang="fr-FR" sz="1200" b="1" dirty="0"/>
              <a:t>701</a:t>
            </a:r>
            <a:r>
              <a:rPr lang="fr-FR" sz="1200" dirty="0"/>
              <a:t>, </a:t>
            </a:r>
            <a:r>
              <a:rPr lang="fr-FR" sz="1200" dirty="0" smtClean="0"/>
              <a:t>87c (2002)</a:t>
            </a:r>
          </a:p>
        </p:txBody>
      </p:sp>
      <p:pic>
        <p:nvPicPr>
          <p:cNvPr id="7" name="Picture 2" descr="photo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7" t="8630" r="15988" b="10735"/>
          <a:stretch/>
        </p:blipFill>
        <p:spPr bwMode="auto">
          <a:xfrm>
            <a:off x="6444208" y="3356992"/>
            <a:ext cx="2607398" cy="248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878378" y="5807719"/>
            <a:ext cx="3510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Alex Mueller et Dominique Guillemaud-Mueller promeuvent l’idée d’une expérience de mesures type PARRNe1 au CERN (juste avant le </a:t>
            </a:r>
            <a:r>
              <a:rPr lang="fr-FR" sz="1200" dirty="0" err="1" smtClean="0"/>
              <a:t>decommissioning</a:t>
            </a:r>
            <a:r>
              <a:rPr lang="fr-FR" sz="1200" dirty="0" smtClean="0"/>
              <a:t> du LEP)</a:t>
            </a:r>
          </a:p>
        </p:txBody>
      </p:sp>
      <p:grpSp>
        <p:nvGrpSpPr>
          <p:cNvPr id="14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26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7" name="ZoneTexte 16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8" name="Image 17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8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Dabem_rousselot\UTILIS-LHC\dufour j-m\AUB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629400"/>
          </a:xfrm>
          <a:prstGeom prst="rect">
            <a:avLst/>
          </a:prstGeom>
          <a:solidFill>
            <a:schemeClr val="bg2"/>
          </a:solidFill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4114800" y="5334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/>
              <a:t>Doigt cryogénique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 flipH="1">
            <a:off x="3276600" y="762000"/>
            <a:ext cx="990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419600" y="38100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/>
              <a:t>Cible UCx</a:t>
            </a: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 flipH="1">
            <a:off x="3429000" y="41910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62000" y="1143000"/>
            <a:ext cx="1447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altLang="fr-FR" sz="1200"/>
              <a:t>Tube de transport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2057400" y="1447800"/>
            <a:ext cx="6096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800600" y="35814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fr-FR" altLang="fr-FR" sz="1200"/>
              <a:t>Faisceau e¯ </a:t>
            </a: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V="1">
            <a:off x="4343400" y="4343400"/>
            <a:ext cx="609600" cy="76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H="1">
            <a:off x="4953000" y="3810000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5638800" y="3048000"/>
            <a:ext cx="3505200" cy="3505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Rectangle 16" descr="Grands confettis"/>
          <p:cNvSpPr>
            <a:spLocks noChangeArrowheads="1"/>
          </p:cNvSpPr>
          <p:nvPr/>
        </p:nvSpPr>
        <p:spPr bwMode="auto">
          <a:xfrm>
            <a:off x="6248400" y="4838700"/>
            <a:ext cx="152400" cy="1143000"/>
          </a:xfrm>
          <a:prstGeom prst="rect">
            <a:avLst/>
          </a:prstGeom>
          <a:pattFill prst="lgConfetti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AutoShape 17" descr="Sphères"/>
          <p:cNvSpPr>
            <a:spLocks noChangeArrowheads="1"/>
          </p:cNvSpPr>
          <p:nvPr/>
        </p:nvSpPr>
        <p:spPr bwMode="auto">
          <a:xfrm>
            <a:off x="8001000" y="5257800"/>
            <a:ext cx="1143000" cy="304800"/>
          </a:xfrm>
          <a:prstGeom prst="leftArrow">
            <a:avLst>
              <a:gd name="adj1" fmla="val 50000"/>
              <a:gd name="adj2" fmla="val 93750"/>
            </a:avLst>
          </a:prstGeom>
          <a:pattFill prst="sphere">
            <a:fgClr>
              <a:srgbClr val="FFCC00"/>
            </a:fgClr>
            <a:bgClr>
              <a:srgbClr val="FFFF99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8382000" y="49530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>
                <a:solidFill>
                  <a:srgbClr val="FFCC00"/>
                </a:solidFill>
              </a:rPr>
              <a:t>e-</a:t>
            </a:r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>
            <a:off x="6629400" y="44196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6781800" y="44196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>
            <a:off x="6781800" y="57912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5638800" y="6324600"/>
            <a:ext cx="114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>
            <a:off x="8001000" y="49530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>
            <a:off x="8001000" y="57912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>
            <a:off x="8001000" y="4953000"/>
            <a:ext cx="0" cy="838200"/>
          </a:xfrm>
          <a:prstGeom prst="line">
            <a:avLst/>
          </a:prstGeom>
          <a:noFill/>
          <a:ln w="76200">
            <a:solidFill>
              <a:srgbClr val="33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>
            <a:off x="5638800" y="4419600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4" name="Line 27"/>
          <p:cNvSpPr>
            <a:spLocks noChangeShapeType="1"/>
          </p:cNvSpPr>
          <p:nvPr/>
        </p:nvSpPr>
        <p:spPr bwMode="auto">
          <a:xfrm>
            <a:off x="6172200" y="38862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>
            <a:off x="6629400" y="3886200"/>
            <a:ext cx="0" cy="533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6400800" y="4044950"/>
            <a:ext cx="282575" cy="1365250"/>
          </a:xfrm>
          <a:custGeom>
            <a:avLst/>
            <a:gdLst>
              <a:gd name="T0" fmla="*/ 17 w 178"/>
              <a:gd name="T1" fmla="*/ 860 h 860"/>
              <a:gd name="T2" fmla="*/ 65 w 178"/>
              <a:gd name="T3" fmla="*/ 844 h 860"/>
              <a:gd name="T4" fmla="*/ 90 w 178"/>
              <a:gd name="T5" fmla="*/ 836 h 860"/>
              <a:gd name="T6" fmla="*/ 138 w 178"/>
              <a:gd name="T7" fmla="*/ 787 h 860"/>
              <a:gd name="T8" fmla="*/ 155 w 178"/>
              <a:gd name="T9" fmla="*/ 771 h 860"/>
              <a:gd name="T10" fmla="*/ 171 w 178"/>
              <a:gd name="T11" fmla="*/ 706 h 860"/>
              <a:gd name="T12" fmla="*/ 98 w 178"/>
              <a:gd name="T13" fmla="*/ 585 h 860"/>
              <a:gd name="T14" fmla="*/ 114 w 178"/>
              <a:gd name="T15" fmla="*/ 317 h 860"/>
              <a:gd name="T16" fmla="*/ 57 w 178"/>
              <a:gd name="T17" fmla="*/ 244 h 860"/>
              <a:gd name="T18" fmla="*/ 0 w 178"/>
              <a:gd name="T19" fmla="*/ 179 h 860"/>
              <a:gd name="T20" fmla="*/ 9 w 178"/>
              <a:gd name="T21" fmla="*/ 0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78" h="860">
                <a:moveTo>
                  <a:pt x="17" y="860"/>
                </a:moveTo>
                <a:cubicBezTo>
                  <a:pt x="33" y="855"/>
                  <a:pt x="49" y="849"/>
                  <a:pt x="65" y="844"/>
                </a:cubicBezTo>
                <a:cubicBezTo>
                  <a:pt x="73" y="841"/>
                  <a:pt x="90" y="836"/>
                  <a:pt x="90" y="836"/>
                </a:cubicBezTo>
                <a:cubicBezTo>
                  <a:pt x="106" y="820"/>
                  <a:pt x="122" y="803"/>
                  <a:pt x="138" y="787"/>
                </a:cubicBezTo>
                <a:cubicBezTo>
                  <a:pt x="144" y="781"/>
                  <a:pt x="155" y="771"/>
                  <a:pt x="155" y="771"/>
                </a:cubicBezTo>
                <a:cubicBezTo>
                  <a:pt x="160" y="749"/>
                  <a:pt x="166" y="728"/>
                  <a:pt x="171" y="706"/>
                </a:cubicBezTo>
                <a:cubicBezTo>
                  <a:pt x="178" y="677"/>
                  <a:pt x="113" y="605"/>
                  <a:pt x="98" y="585"/>
                </a:cubicBezTo>
                <a:cubicBezTo>
                  <a:pt x="76" y="493"/>
                  <a:pt x="84" y="406"/>
                  <a:pt x="114" y="317"/>
                </a:cubicBezTo>
                <a:cubicBezTo>
                  <a:pt x="105" y="269"/>
                  <a:pt x="105" y="256"/>
                  <a:pt x="57" y="244"/>
                </a:cubicBezTo>
                <a:cubicBezTo>
                  <a:pt x="12" y="221"/>
                  <a:pt x="27" y="217"/>
                  <a:pt x="0" y="179"/>
                </a:cubicBezTo>
                <a:cubicBezTo>
                  <a:pt x="15" y="82"/>
                  <a:pt x="9" y="141"/>
                  <a:pt x="9" y="0"/>
                </a:cubicBezTo>
              </a:path>
            </a:pathLst>
          </a:custGeom>
          <a:noFill/>
          <a:ln w="19050" cmpd="sng">
            <a:solidFill>
              <a:srgbClr val="66FF3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AutoShape 30"/>
          <p:cNvSpPr>
            <a:spLocks noChangeArrowheads="1"/>
          </p:cNvSpPr>
          <p:nvPr/>
        </p:nvSpPr>
        <p:spPr bwMode="auto">
          <a:xfrm>
            <a:off x="6248400" y="3276600"/>
            <a:ext cx="228600" cy="381000"/>
          </a:xfrm>
          <a:prstGeom prst="upArrow">
            <a:avLst>
              <a:gd name="adj1" fmla="val 50000"/>
              <a:gd name="adj2" fmla="val 41667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Freeform 31"/>
          <p:cNvSpPr>
            <a:spLocks/>
          </p:cNvSpPr>
          <p:nvPr/>
        </p:nvSpPr>
        <p:spPr bwMode="auto">
          <a:xfrm>
            <a:off x="5867400" y="3810000"/>
            <a:ext cx="450850" cy="1763713"/>
          </a:xfrm>
          <a:custGeom>
            <a:avLst/>
            <a:gdLst>
              <a:gd name="T0" fmla="*/ 121 w 284"/>
              <a:gd name="T1" fmla="*/ 1111 h 1111"/>
              <a:gd name="T2" fmla="*/ 56 w 284"/>
              <a:gd name="T3" fmla="*/ 1063 h 1111"/>
              <a:gd name="T4" fmla="*/ 0 w 284"/>
              <a:gd name="T5" fmla="*/ 974 h 1111"/>
              <a:gd name="T6" fmla="*/ 8 w 284"/>
              <a:gd name="T7" fmla="*/ 852 h 1111"/>
              <a:gd name="T8" fmla="*/ 65 w 284"/>
              <a:gd name="T9" fmla="*/ 779 h 1111"/>
              <a:gd name="T10" fmla="*/ 113 w 284"/>
              <a:gd name="T11" fmla="*/ 560 h 1111"/>
              <a:gd name="T12" fmla="*/ 170 w 284"/>
              <a:gd name="T13" fmla="*/ 535 h 1111"/>
              <a:gd name="T14" fmla="*/ 219 w 284"/>
              <a:gd name="T15" fmla="*/ 495 h 1111"/>
              <a:gd name="T16" fmla="*/ 267 w 284"/>
              <a:gd name="T17" fmla="*/ 462 h 1111"/>
              <a:gd name="T18" fmla="*/ 259 w 284"/>
              <a:gd name="T19" fmla="*/ 357 h 1111"/>
              <a:gd name="T20" fmla="*/ 267 w 284"/>
              <a:gd name="T21" fmla="*/ 284 h 1111"/>
              <a:gd name="T22" fmla="*/ 284 w 284"/>
              <a:gd name="T23" fmla="*/ 235 h 1111"/>
              <a:gd name="T24" fmla="*/ 284 w 284"/>
              <a:gd name="T25" fmla="*/ 73 h 1111"/>
              <a:gd name="T26" fmla="*/ 267 w 284"/>
              <a:gd name="T27" fmla="*/ 0 h 1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84" h="1111">
                <a:moveTo>
                  <a:pt x="121" y="1111"/>
                </a:moveTo>
                <a:cubicBezTo>
                  <a:pt x="102" y="1083"/>
                  <a:pt x="88" y="1073"/>
                  <a:pt x="56" y="1063"/>
                </a:cubicBezTo>
                <a:cubicBezTo>
                  <a:pt x="27" y="1033"/>
                  <a:pt x="13" y="1013"/>
                  <a:pt x="0" y="974"/>
                </a:cubicBezTo>
                <a:cubicBezTo>
                  <a:pt x="3" y="933"/>
                  <a:pt x="2" y="892"/>
                  <a:pt x="8" y="852"/>
                </a:cubicBezTo>
                <a:cubicBezTo>
                  <a:pt x="13" y="821"/>
                  <a:pt x="65" y="779"/>
                  <a:pt x="65" y="779"/>
                </a:cubicBezTo>
                <a:cubicBezTo>
                  <a:pt x="86" y="715"/>
                  <a:pt x="69" y="595"/>
                  <a:pt x="113" y="560"/>
                </a:cubicBezTo>
                <a:cubicBezTo>
                  <a:pt x="129" y="547"/>
                  <a:pt x="152" y="546"/>
                  <a:pt x="170" y="535"/>
                </a:cubicBezTo>
                <a:cubicBezTo>
                  <a:pt x="215" y="509"/>
                  <a:pt x="174" y="531"/>
                  <a:pt x="219" y="495"/>
                </a:cubicBezTo>
                <a:cubicBezTo>
                  <a:pt x="234" y="483"/>
                  <a:pt x="267" y="462"/>
                  <a:pt x="267" y="462"/>
                </a:cubicBezTo>
                <a:cubicBezTo>
                  <a:pt x="277" y="423"/>
                  <a:pt x="269" y="396"/>
                  <a:pt x="259" y="357"/>
                </a:cubicBezTo>
                <a:cubicBezTo>
                  <a:pt x="262" y="333"/>
                  <a:pt x="262" y="308"/>
                  <a:pt x="267" y="284"/>
                </a:cubicBezTo>
                <a:cubicBezTo>
                  <a:pt x="270" y="267"/>
                  <a:pt x="284" y="235"/>
                  <a:pt x="284" y="235"/>
                </a:cubicBezTo>
                <a:cubicBezTo>
                  <a:pt x="274" y="161"/>
                  <a:pt x="264" y="145"/>
                  <a:pt x="284" y="73"/>
                </a:cubicBezTo>
                <a:cubicBezTo>
                  <a:pt x="274" y="47"/>
                  <a:pt x="267" y="28"/>
                  <a:pt x="267" y="0"/>
                </a:cubicBezTo>
              </a:path>
            </a:pathLst>
          </a:custGeom>
          <a:noFill/>
          <a:ln w="19050" cmpd="sng">
            <a:solidFill>
              <a:srgbClr val="66FF33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9" name="Text Box 32"/>
          <p:cNvSpPr txBox="1">
            <a:spLocks noChangeArrowheads="1"/>
          </p:cNvSpPr>
          <p:nvPr/>
        </p:nvSpPr>
        <p:spPr bwMode="auto">
          <a:xfrm>
            <a:off x="6553200" y="3276600"/>
            <a:ext cx="2344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/>
              <a:t>Vers le doigt cryogénique 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7239000" y="4191000"/>
            <a:ext cx="13668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/>
              <a:t>Convertisseur </a:t>
            </a:r>
          </a:p>
        </p:txBody>
      </p:sp>
      <p:cxnSp>
        <p:nvCxnSpPr>
          <p:cNvPr id="31" name="AutoShape 34"/>
          <p:cNvCxnSpPr>
            <a:cxnSpLocks noChangeShapeType="1"/>
            <a:stCxn id="30" idx="2"/>
            <a:endCxn id="22" idx="0"/>
          </p:cNvCxnSpPr>
          <p:nvPr/>
        </p:nvCxnSpPr>
        <p:spPr bwMode="auto">
          <a:xfrm rot="16200000" flipH="1">
            <a:off x="7768432" y="4682331"/>
            <a:ext cx="387350" cy="77787"/>
          </a:xfrm>
          <a:prstGeom prst="bentConnector3">
            <a:avLst>
              <a:gd name="adj1" fmla="val 54917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AutoShape 35" descr="Rayures horizontales (noir/blanc)"/>
          <p:cNvSpPr>
            <a:spLocks noChangeArrowheads="1"/>
          </p:cNvSpPr>
          <p:nvPr/>
        </p:nvSpPr>
        <p:spPr bwMode="auto">
          <a:xfrm rot="5400000">
            <a:off x="7086600" y="4572000"/>
            <a:ext cx="304800" cy="1676400"/>
          </a:xfrm>
          <a:prstGeom prst="triangle">
            <a:avLst>
              <a:gd name="adj" fmla="val 50000"/>
            </a:avLst>
          </a:prstGeom>
          <a:pattFill prst="dkHorz">
            <a:fgClr>
              <a:srgbClr val="00CCFF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Rectangle 36" descr="Grands confettis"/>
          <p:cNvSpPr>
            <a:spLocks noChangeArrowheads="1"/>
          </p:cNvSpPr>
          <p:nvPr/>
        </p:nvSpPr>
        <p:spPr bwMode="auto">
          <a:xfrm>
            <a:off x="6019800" y="4838700"/>
            <a:ext cx="152400" cy="1143000"/>
          </a:xfrm>
          <a:prstGeom prst="rect">
            <a:avLst/>
          </a:prstGeom>
          <a:pattFill prst="lgConfetti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Rectangle 37" descr="Grands confettis"/>
          <p:cNvSpPr>
            <a:spLocks noChangeArrowheads="1"/>
          </p:cNvSpPr>
          <p:nvPr/>
        </p:nvSpPr>
        <p:spPr bwMode="auto">
          <a:xfrm>
            <a:off x="5791200" y="4838700"/>
            <a:ext cx="152400" cy="1143000"/>
          </a:xfrm>
          <a:prstGeom prst="rect">
            <a:avLst/>
          </a:prstGeom>
          <a:pattFill prst="lgConfetti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Line 38"/>
          <p:cNvSpPr>
            <a:spLocks noChangeShapeType="1"/>
          </p:cNvSpPr>
          <p:nvPr/>
        </p:nvSpPr>
        <p:spPr bwMode="auto">
          <a:xfrm>
            <a:off x="6781800" y="4953000"/>
            <a:ext cx="0" cy="83820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36" name="Rectangle 39" descr="Grands confettis"/>
          <p:cNvSpPr>
            <a:spLocks noChangeArrowheads="1"/>
          </p:cNvSpPr>
          <p:nvPr/>
        </p:nvSpPr>
        <p:spPr bwMode="auto">
          <a:xfrm>
            <a:off x="5638800" y="4838700"/>
            <a:ext cx="76200" cy="1143000"/>
          </a:xfrm>
          <a:prstGeom prst="rect">
            <a:avLst/>
          </a:prstGeom>
          <a:pattFill prst="lgConfetti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6858000" y="5867400"/>
            <a:ext cx="8397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/>
              <a:t>Photons</a:t>
            </a:r>
          </a:p>
        </p:txBody>
      </p:sp>
      <p:cxnSp>
        <p:nvCxnSpPr>
          <p:cNvPr id="38" name="AutoShape 41"/>
          <p:cNvCxnSpPr>
            <a:cxnSpLocks noChangeShapeType="1"/>
            <a:stCxn id="37" idx="0"/>
            <a:endCxn id="32" idx="5"/>
          </p:cNvCxnSpPr>
          <p:nvPr/>
        </p:nvCxnSpPr>
        <p:spPr bwMode="auto">
          <a:xfrm rot="5400000" flipH="1">
            <a:off x="7066757" y="5655469"/>
            <a:ext cx="382587" cy="41275"/>
          </a:xfrm>
          <a:prstGeom prst="bentConnector3">
            <a:avLst>
              <a:gd name="adj1" fmla="val 39833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6705600" y="3733800"/>
            <a:ext cx="1871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>
                <a:solidFill>
                  <a:srgbClr val="66FF33"/>
                </a:solidFill>
              </a:rPr>
              <a:t>Gaz rares radioactifs</a:t>
            </a:r>
          </a:p>
        </p:txBody>
      </p:sp>
      <p:pic>
        <p:nvPicPr>
          <p:cNvPr id="42" name="Picture 2" descr="E:\texte\eurisol\saclay\photos\PF-CERN01-GAL03_ irr._Trou pla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6" y="1561919"/>
            <a:ext cx="2008414" cy="2678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3" descr="E:\texte\eurisol\saclay\photos\P409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74" y="4495800"/>
            <a:ext cx="2743705" cy="2192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" descr="E:\texte\eurisol\saclay\photos\P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87" y="459522"/>
            <a:ext cx="2431279" cy="2714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/>
          <p:cNvSpPr/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9" name="ZoneTexte 227"/>
          <p:cNvSpPr txBox="1">
            <a:spLocks noChangeArrowheads="1"/>
          </p:cNvSpPr>
          <p:nvPr/>
        </p:nvSpPr>
        <p:spPr bwMode="auto">
          <a:xfrm>
            <a:off x="0" y="0"/>
            <a:ext cx="9214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2001 : expérience de photofission auprès du pré-injecteur (LPI) du LEP au CERN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120075" y="484872"/>
            <a:ext cx="185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F. Ibrahim et al </a:t>
            </a:r>
            <a:r>
              <a:rPr lang="fr-FR" sz="1200" dirty="0" err="1" smtClean="0"/>
              <a:t>Eur</a:t>
            </a:r>
            <a:r>
              <a:rPr lang="fr-FR" sz="1200" dirty="0"/>
              <a:t>. Phys. J. A </a:t>
            </a:r>
            <a:r>
              <a:rPr lang="fr-FR" sz="1200" b="1" dirty="0"/>
              <a:t>15</a:t>
            </a:r>
            <a:r>
              <a:rPr lang="fr-FR" sz="1200" dirty="0"/>
              <a:t>, 357–360 (2002)</a:t>
            </a:r>
            <a:endParaRPr lang="fr-FR" sz="1200" dirty="0"/>
          </a:p>
        </p:txBody>
      </p:sp>
      <p:grpSp>
        <p:nvGrpSpPr>
          <p:cNvPr id="51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52" name="Rectangle 51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27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3" name="Forme libre 52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54" name="ZoneTexte 53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55" name="Image 54" descr="IPN_SM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28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36712"/>
            <a:ext cx="4972419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604936"/>
            <a:ext cx="3545277" cy="5822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99592" y="5085184"/>
            <a:ext cx="2808312" cy="792088"/>
          </a:xfrm>
          <a:prstGeom prst="rect">
            <a:avLst/>
          </a:prstGeom>
          <a:solidFill>
            <a:srgbClr val="FF7C8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 smtClean="0"/>
              <a:t>conclusion: </a:t>
            </a:r>
          </a:p>
          <a:p>
            <a:pPr algn="ctr"/>
            <a:r>
              <a:rPr lang="fr-FR" sz="1400" dirty="0" smtClean="0"/>
              <a:t>d 1 µA 26 MeV ~ e 100 </a:t>
            </a:r>
            <a:r>
              <a:rPr lang="fr-FR" sz="1400" dirty="0" err="1" smtClean="0"/>
              <a:t>nA</a:t>
            </a:r>
            <a:r>
              <a:rPr lang="fr-FR" sz="1400" dirty="0" smtClean="0"/>
              <a:t> 50 MeV</a:t>
            </a:r>
            <a:endParaRPr lang="fr-FR" sz="1400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6" name="ZoneTexte 227"/>
          <p:cNvSpPr txBox="1">
            <a:spLocks noChangeArrowheads="1"/>
          </p:cNvSpPr>
          <p:nvPr/>
        </p:nvSpPr>
        <p:spPr bwMode="auto">
          <a:xfrm>
            <a:off x="0" y="0"/>
            <a:ext cx="9214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2001 : expérience de photofission auprès du pré-injecteur (LPI) du LEP au CERN</a:t>
            </a:r>
          </a:p>
        </p:txBody>
      </p:sp>
      <p:grpSp>
        <p:nvGrpSpPr>
          <p:cNvPr id="7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8" name="Rectangle 7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28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" name="Forme libre 8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0" name="ZoneTexte 9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1" name="Image 10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364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emporaire\DETECTEURS_TANDEM_ALTO\Radioactivité\BEDO\Photos BEDO\__IGP2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637" y="0"/>
            <a:ext cx="840035" cy="1264383"/>
          </a:xfrm>
          <a:prstGeom prst="rect">
            <a:avLst/>
          </a:prstGeom>
          <a:noFill/>
        </p:spPr>
      </p:pic>
      <p:pic>
        <p:nvPicPr>
          <p:cNvPr id="3" name="Picture 4" descr="PICT01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9803" y="901328"/>
            <a:ext cx="925958" cy="6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5085184"/>
            <a:ext cx="27000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latin typeface="Calibri" pitchFamily="34" charset="0"/>
              </a:rPr>
              <a:t>exploratory </a:t>
            </a:r>
            <a:r>
              <a:rPr lang="en-US" sz="1400" b="1" dirty="0" err="1" smtClean="0">
                <a:latin typeface="Calibri" pitchFamily="34" charset="0"/>
              </a:rPr>
              <a:t>photofission</a:t>
            </a:r>
            <a:r>
              <a:rPr lang="en-US" sz="1400" b="1" dirty="0" smtClean="0">
                <a:latin typeface="Calibri" pitchFamily="34" charset="0"/>
              </a:rPr>
              <a:t> experiment </a:t>
            </a:r>
            <a:r>
              <a:rPr lang="en-US" sz="1400" b="1" dirty="0">
                <a:latin typeface="Calibri" pitchFamily="34" charset="0"/>
              </a:rPr>
              <a:t>at CERN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-474453" y="6106727"/>
            <a:ext cx="321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latin typeface="Calibri" pitchFamily="34" charset="0"/>
              </a:rPr>
              <a:t>ISOL available at TANDEM</a:t>
            </a:r>
          </a:p>
          <a:p>
            <a:pPr algn="r"/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 err="1" smtClean="0">
                <a:latin typeface="Calibri" pitchFamily="34" charset="0"/>
              </a:rPr>
              <a:t>PARRNe</a:t>
            </a:r>
            <a:r>
              <a:rPr lang="en-US" sz="1400" b="1" dirty="0">
                <a:latin typeface="Calibri" pitchFamily="34" charset="0"/>
              </a:rPr>
              <a:t> </a:t>
            </a:r>
            <a:r>
              <a:rPr lang="en-US" sz="1400" b="1" dirty="0" smtClean="0">
                <a:latin typeface="Calibri" pitchFamily="34" charset="0"/>
              </a:rPr>
              <a:t>mass-separator on line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4537498"/>
            <a:ext cx="2682815" cy="4640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arrival of the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LINAC cavity from decommissioned LEP injector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-156962" y="3926891"/>
            <a:ext cx="28379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construction of the LINAC bunker 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390146" y="3471291"/>
            <a:ext cx="1158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RF system 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0" y="3080651"/>
            <a:ext cx="26051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First e-beam extracted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0" y="2634284"/>
            <a:ext cx="270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UCx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target on line with e-beam</a:t>
            </a:r>
          </a:p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– production yields measurements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-159490" y="1807886"/>
            <a:ext cx="295983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latin typeface="Calibri" pitchFamily="34" charset="0"/>
              </a:rPr>
              <a:t>Commissioning : tests </a:t>
            </a:r>
          </a:p>
          <a:p>
            <a:pPr algn="r"/>
            <a:r>
              <a:rPr lang="en-US" sz="1400" b="1" dirty="0" smtClean="0">
                <a:latin typeface="Calibri" pitchFamily="34" charset="0"/>
              </a:rPr>
              <a:t>and radiation safety measurements</a:t>
            </a:r>
          </a:p>
          <a:p>
            <a:pPr algn="r"/>
            <a:r>
              <a:rPr lang="en-US" sz="1400" b="1" dirty="0" smtClean="0">
                <a:solidFill>
                  <a:srgbClr val="FF3300"/>
                </a:solidFill>
                <a:latin typeface="Calibri" pitchFamily="34" charset="0"/>
              </a:rPr>
              <a:t>TIS vault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grpSp>
        <p:nvGrpSpPr>
          <p:cNvPr id="12" name="Groupe 1"/>
          <p:cNvGrpSpPr>
            <a:grpSpLocks/>
          </p:cNvGrpSpPr>
          <p:nvPr/>
        </p:nvGrpSpPr>
        <p:grpSpPr bwMode="auto">
          <a:xfrm rot="16200000">
            <a:off x="210028" y="2599847"/>
            <a:ext cx="6657021" cy="1457325"/>
            <a:chOff x="1" y="81444"/>
            <a:chExt cx="8800942" cy="673160"/>
          </a:xfrm>
        </p:grpSpPr>
        <p:grpSp>
          <p:nvGrpSpPr>
            <p:cNvPr id="13" name="Groupe 27"/>
            <p:cNvGrpSpPr>
              <a:grpSpLocks/>
            </p:cNvGrpSpPr>
            <p:nvPr/>
          </p:nvGrpSpPr>
          <p:grpSpPr bwMode="auto">
            <a:xfrm>
              <a:off x="1" y="213358"/>
              <a:ext cx="8447374" cy="426720"/>
              <a:chOff x="1" y="-1"/>
              <a:chExt cx="8447374" cy="426720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" y="-1"/>
                <a:ext cx="865631" cy="426719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6" name="Rectangle 2"/>
              <p:cNvSpPr>
                <a:spLocks noChangeArrowheads="1"/>
              </p:cNvSpPr>
              <p:nvPr/>
            </p:nvSpPr>
            <p:spPr bwMode="auto">
              <a:xfrm flipH="1">
                <a:off x="3864863" y="0"/>
                <a:ext cx="2276792" cy="426719"/>
              </a:xfrm>
              <a:prstGeom prst="rect">
                <a:avLst/>
              </a:prstGeom>
              <a:gradFill rotWithShape="1">
                <a:gsLst>
                  <a:gs pos="0">
                    <a:srgbClr val="FFC000"/>
                  </a:gs>
                  <a:gs pos="100000">
                    <a:srgbClr val="FFFF00"/>
                  </a:gs>
                </a:gsLst>
                <a:lin ang="108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7" name="Rectangle 2"/>
              <p:cNvSpPr>
                <a:spLocks noChangeArrowheads="1"/>
              </p:cNvSpPr>
              <p:nvPr/>
            </p:nvSpPr>
            <p:spPr bwMode="auto">
              <a:xfrm flipH="1">
                <a:off x="865632" y="0"/>
                <a:ext cx="2999230" cy="426719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C000"/>
                  </a:gs>
                </a:gsLst>
                <a:lin ang="108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8" name="Rectangle 2"/>
              <p:cNvSpPr>
                <a:spLocks noChangeArrowheads="1"/>
              </p:cNvSpPr>
              <p:nvPr/>
            </p:nvSpPr>
            <p:spPr bwMode="auto">
              <a:xfrm flipH="1">
                <a:off x="6141657" y="0"/>
                <a:ext cx="2305718" cy="426719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99FF66"/>
                  </a:gs>
                </a:gsLst>
                <a:lin ang="108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sp>
          <p:nvSpPr>
            <p:cNvPr id="14" name="Triangle isocèle 3"/>
            <p:cNvSpPr/>
            <p:nvPr/>
          </p:nvSpPr>
          <p:spPr>
            <a:xfrm rot="5400000">
              <a:off x="8287360" y="241020"/>
              <a:ext cx="673160" cy="354007"/>
            </a:xfrm>
            <a:prstGeom prst="triangle">
              <a:avLst/>
            </a:prstGeom>
            <a:solidFill>
              <a:srgbClr val="99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290890" y="5371137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2000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290890" y="4942509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2001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90890" y="4513881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2002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290890" y="4085253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2003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290890" y="365662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2004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290890" y="3227997"/>
            <a:ext cx="590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2005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290890" y="2799369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2006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3290890" y="2370741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2007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290890" y="1942113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2008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290890" y="156587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2009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290890" y="115629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2010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290858" y="579976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1999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290858" y="620934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1998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32" name="Accolade fermante 31"/>
          <p:cNvSpPr/>
          <p:nvPr/>
        </p:nvSpPr>
        <p:spPr>
          <a:xfrm flipH="1">
            <a:off x="2848238" y="1439431"/>
            <a:ext cx="255181" cy="871870"/>
          </a:xfrm>
          <a:prstGeom prst="rightBrace">
            <a:avLst>
              <a:gd name="adj1" fmla="val 5228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0" y="1383046"/>
            <a:ext cx="2639683" cy="45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building of the low energy beam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lines + laser ion source 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 rot="10800000">
            <a:off x="2752187" y="6370084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rot="10800000">
            <a:off x="2699792" y="5157192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10800000">
            <a:off x="2694678" y="4673556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e 40"/>
          <p:cNvGrpSpPr/>
          <p:nvPr/>
        </p:nvGrpSpPr>
        <p:grpSpPr>
          <a:xfrm>
            <a:off x="2645795" y="3940490"/>
            <a:ext cx="684000" cy="292011"/>
            <a:chOff x="4586739" y="1587261"/>
            <a:chExt cx="684000" cy="292011"/>
          </a:xfrm>
        </p:grpSpPr>
        <p:cxnSp>
          <p:nvCxnSpPr>
            <p:cNvPr id="38" name="Connecteur droit 37"/>
            <p:cNvCxnSpPr/>
            <p:nvPr/>
          </p:nvCxnSpPr>
          <p:spPr>
            <a:xfrm rot="10800000">
              <a:off x="4586739" y="1719352"/>
              <a:ext cx="561975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rot="5400000">
              <a:off x="5016262" y="1729597"/>
              <a:ext cx="284671" cy="158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5124090" y="1587261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5121214" y="1877684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5"/>
          <p:cNvGrpSpPr/>
          <p:nvPr/>
        </p:nvGrpSpPr>
        <p:grpSpPr>
          <a:xfrm>
            <a:off x="2634294" y="3440158"/>
            <a:ext cx="684000" cy="401280"/>
            <a:chOff x="4586739" y="1587261"/>
            <a:chExt cx="684000" cy="292011"/>
          </a:xfrm>
        </p:grpSpPr>
        <p:cxnSp>
          <p:nvCxnSpPr>
            <p:cNvPr id="43" name="Connecteur droit 42"/>
            <p:cNvCxnSpPr/>
            <p:nvPr/>
          </p:nvCxnSpPr>
          <p:spPr>
            <a:xfrm rot="10800000">
              <a:off x="4586739" y="1719352"/>
              <a:ext cx="561975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>
              <a:off x="5016262" y="1729597"/>
              <a:ext cx="284671" cy="158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5124090" y="1587261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5121214" y="1877684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Connecteur droit 46"/>
          <p:cNvCxnSpPr/>
          <p:nvPr/>
        </p:nvCxnSpPr>
        <p:spPr>
          <a:xfrm rot="10800000">
            <a:off x="2709055" y="3186937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rot="10800000">
            <a:off x="2688928" y="2933896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e 52"/>
          <p:cNvGrpSpPr/>
          <p:nvPr/>
        </p:nvGrpSpPr>
        <p:grpSpPr>
          <a:xfrm>
            <a:off x="2614165" y="1582603"/>
            <a:ext cx="684000" cy="401280"/>
            <a:chOff x="4586739" y="1587261"/>
            <a:chExt cx="684000" cy="292011"/>
          </a:xfrm>
        </p:grpSpPr>
        <p:cxnSp>
          <p:nvCxnSpPr>
            <p:cNvPr id="50" name="Connecteur droit 49"/>
            <p:cNvCxnSpPr/>
            <p:nvPr/>
          </p:nvCxnSpPr>
          <p:spPr>
            <a:xfrm rot="10800000">
              <a:off x="4586739" y="1719352"/>
              <a:ext cx="561975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rot="5400000">
              <a:off x="5016262" y="1729597"/>
              <a:ext cx="284671" cy="158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5124090" y="1587261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5121214" y="1877684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Connecteur droit 53"/>
          <p:cNvCxnSpPr>
            <a:stCxn id="32" idx="1"/>
          </p:cNvCxnSpPr>
          <p:nvPr/>
        </p:nvCxnSpPr>
        <p:spPr>
          <a:xfrm flipH="1">
            <a:off x="2668772" y="1875366"/>
            <a:ext cx="179466" cy="198007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3288016" y="791112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2011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3302395" y="417300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2012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3299520" y="86624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2013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58" name="Text Box 29"/>
          <p:cNvSpPr txBox="1">
            <a:spLocks noChangeArrowheads="1"/>
          </p:cNvSpPr>
          <p:nvPr/>
        </p:nvSpPr>
        <p:spPr bwMode="auto">
          <a:xfrm>
            <a:off x="1" y="474397"/>
            <a:ext cx="2639682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green light from French nuclear safety authorities</a:t>
            </a:r>
            <a:endParaRPr lang="fr-FR" sz="120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Connecteur droit 58"/>
          <p:cNvCxnSpPr>
            <a:endCxn id="58" idx="3"/>
          </p:cNvCxnSpPr>
          <p:nvPr/>
        </p:nvCxnSpPr>
        <p:spPr>
          <a:xfrm rot="10800000">
            <a:off x="2639684" y="705230"/>
            <a:ext cx="595235" cy="2136"/>
          </a:xfrm>
          <a:prstGeom prst="line">
            <a:avLst/>
          </a:prstGeom>
          <a:ln w="28575">
            <a:solidFill>
              <a:srgbClr val="00FF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29"/>
          <p:cNvSpPr txBox="1">
            <a:spLocks noChangeArrowheads="1"/>
          </p:cNvSpPr>
          <p:nvPr/>
        </p:nvSpPr>
        <p:spPr bwMode="auto">
          <a:xfrm>
            <a:off x="23009" y="207034"/>
            <a:ext cx="26396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BEDO commissioning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Connecteur droit 60"/>
          <p:cNvCxnSpPr/>
          <p:nvPr/>
        </p:nvCxnSpPr>
        <p:spPr>
          <a:xfrm rot="10800000">
            <a:off x="2674551" y="573133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 rot="10800000">
            <a:off x="2484407" y="414068"/>
            <a:ext cx="189781" cy="1639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9"/>
          <p:cNvSpPr txBox="1">
            <a:spLocks noChangeArrowheads="1"/>
          </p:cNvSpPr>
          <p:nvPr/>
        </p:nvSpPr>
        <p:spPr bwMode="auto">
          <a:xfrm>
            <a:off x="117894" y="991981"/>
            <a:ext cx="26396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first laser ionized RIB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Connecteur droit 63"/>
          <p:cNvCxnSpPr/>
          <p:nvPr/>
        </p:nvCxnSpPr>
        <p:spPr>
          <a:xfrm rot="10800000">
            <a:off x="2709056" y="944069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http://lenergeek.com/wp-content/uploads/2011/07/asn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149" y="712002"/>
            <a:ext cx="940279" cy="38355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sp>
        <p:nvSpPr>
          <p:cNvPr id="66" name="Text Box 22"/>
          <p:cNvSpPr txBox="1">
            <a:spLocks noChangeArrowheads="1"/>
          </p:cNvSpPr>
          <p:nvPr/>
        </p:nvSpPr>
        <p:spPr bwMode="auto">
          <a:xfrm>
            <a:off x="4929290" y="4846658"/>
            <a:ext cx="22151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83Ga -&gt; 83Ge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-decay</a:t>
            </a:r>
            <a:endParaRPr lang="fr-F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22"/>
          <p:cNvSpPr txBox="1">
            <a:spLocks noChangeArrowheads="1"/>
          </p:cNvSpPr>
          <p:nvPr/>
        </p:nvSpPr>
        <p:spPr bwMode="auto">
          <a:xfrm>
            <a:off x="4938852" y="4446165"/>
            <a:ext cx="22151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81Zn -&gt; 81Ga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-decay</a:t>
            </a:r>
            <a:endParaRPr lang="fr-F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22"/>
          <p:cNvSpPr txBox="1">
            <a:spLocks noChangeArrowheads="1"/>
          </p:cNvSpPr>
          <p:nvPr/>
        </p:nvSpPr>
        <p:spPr bwMode="auto">
          <a:xfrm>
            <a:off x="5297148" y="1917623"/>
            <a:ext cx="22151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84Ga -&gt; 84Ge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-decay</a:t>
            </a:r>
            <a:endParaRPr lang="fr-F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9" name="Connecteur droit 68"/>
          <p:cNvCxnSpPr/>
          <p:nvPr/>
        </p:nvCxnSpPr>
        <p:spPr>
          <a:xfrm>
            <a:off x="3918759" y="2166398"/>
            <a:ext cx="2184329" cy="263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3922303" y="4689859"/>
            <a:ext cx="2184329" cy="263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3943568" y="5093895"/>
            <a:ext cx="2184329" cy="263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9"/>
          <p:cNvSpPr txBox="1">
            <a:spLocks noChangeArrowheads="1"/>
          </p:cNvSpPr>
          <p:nvPr/>
        </p:nvSpPr>
        <p:spPr bwMode="auto">
          <a:xfrm>
            <a:off x="4370718" y="6095225"/>
            <a:ext cx="321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initial idea of a R&amp;D test bench for the SPIRAL2 project at the Orsay Tandem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cxnSp>
        <p:nvCxnSpPr>
          <p:cNvPr id="73" name="Connecteur droit 72"/>
          <p:cNvCxnSpPr/>
          <p:nvPr/>
        </p:nvCxnSpPr>
        <p:spPr>
          <a:xfrm rot="10800000" flipH="1">
            <a:off x="3844866" y="6375835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rot="10800000">
            <a:off x="2688928" y="173443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 rot="5400000">
            <a:off x="2622431" y="957532"/>
            <a:ext cx="103516" cy="69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4" descr="alto_cou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668" y="5164458"/>
            <a:ext cx="1164565" cy="96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5" descr="PIC0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3851" y="4442604"/>
            <a:ext cx="815607" cy="61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8921" y="3806909"/>
            <a:ext cx="810882" cy="60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faisceau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2874" y="3079385"/>
            <a:ext cx="621581" cy="49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4" descr="_IGP1067"/>
          <p:cNvPicPr>
            <a:picLocks noChangeAspect="1" noChangeArrowheads="1"/>
          </p:cNvPicPr>
          <p:nvPr/>
        </p:nvPicPr>
        <p:blipFill>
          <a:blip r:embed="rId10" cstate="print"/>
          <a:srcRect t="23750"/>
          <a:stretch>
            <a:fillRect/>
          </a:stretch>
        </p:blipFill>
        <p:spPr bwMode="auto">
          <a:xfrm>
            <a:off x="4182554" y="1145607"/>
            <a:ext cx="725876" cy="83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51"/>
          <p:cNvPicPr>
            <a:picLocks noChangeAspect="1" noChangeArrowheads="1"/>
          </p:cNvPicPr>
          <p:nvPr/>
        </p:nvPicPr>
        <p:blipFill>
          <a:blip r:embed="rId11" cstate="print"/>
          <a:srcRect l="5719" t="24232" r="3336" b="18510"/>
          <a:stretch>
            <a:fillRect/>
          </a:stretch>
        </p:blipFill>
        <p:spPr bwMode="auto">
          <a:xfrm>
            <a:off x="4064869" y="1965343"/>
            <a:ext cx="1223123" cy="109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1" descr="000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96771" y="2580939"/>
            <a:ext cx="1157048" cy="86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ext Box 29"/>
          <p:cNvSpPr txBox="1">
            <a:spLocks noChangeArrowheads="1"/>
          </p:cNvSpPr>
          <p:nvPr/>
        </p:nvSpPr>
        <p:spPr bwMode="auto">
          <a:xfrm>
            <a:off x="1219200" y="-27384"/>
            <a:ext cx="1449248" cy="27699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INAUGURATION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112149" y="2675541"/>
            <a:ext cx="2596907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ZoneTexte 85"/>
          <p:cNvSpPr txBox="1"/>
          <p:nvPr/>
        </p:nvSpPr>
        <p:spPr>
          <a:xfrm>
            <a:off x="7585428" y="6095225"/>
            <a:ext cx="116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S. </a:t>
            </a:r>
            <a:r>
              <a:rPr lang="fr-FR" dirty="0" err="1" smtClean="0"/>
              <a:t>Galès</a:t>
            </a:r>
            <a:endParaRPr lang="fr-FR" dirty="0"/>
          </a:p>
        </p:txBody>
      </p:sp>
      <p:sp>
        <p:nvSpPr>
          <p:cNvPr id="87" name="ZoneTexte 86"/>
          <p:cNvSpPr txBox="1"/>
          <p:nvPr/>
        </p:nvSpPr>
        <p:spPr>
          <a:xfrm>
            <a:off x="7596336" y="5597924"/>
            <a:ext cx="1163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F. Ibrahim</a:t>
            </a:r>
            <a:endParaRPr lang="fr-FR" dirty="0"/>
          </a:p>
        </p:txBody>
      </p:sp>
      <p:sp>
        <p:nvSpPr>
          <p:cNvPr id="88" name="ZoneTexte 87"/>
          <p:cNvSpPr txBox="1"/>
          <p:nvPr/>
        </p:nvSpPr>
        <p:spPr>
          <a:xfrm>
            <a:off x="6597593" y="5377886"/>
            <a:ext cx="1700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A.&amp; D. Mueller</a:t>
            </a:r>
            <a:endParaRPr lang="fr-FR" dirty="0"/>
          </a:p>
        </p:txBody>
      </p:sp>
      <p:sp>
        <p:nvSpPr>
          <p:cNvPr id="89" name="ZoneTexte 88"/>
          <p:cNvSpPr txBox="1"/>
          <p:nvPr/>
        </p:nvSpPr>
        <p:spPr>
          <a:xfrm>
            <a:off x="7512263" y="6453336"/>
            <a:ext cx="11630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J. </a:t>
            </a:r>
            <a:r>
              <a:rPr lang="fr-FR" dirty="0" err="1" smtClean="0"/>
              <a:t>Obert</a:t>
            </a:r>
            <a:endParaRPr lang="fr-FR" dirty="0"/>
          </a:p>
        </p:txBody>
      </p:sp>
      <p:sp>
        <p:nvSpPr>
          <p:cNvPr id="90" name="ZoneTexte 89"/>
          <p:cNvSpPr txBox="1"/>
          <p:nvPr/>
        </p:nvSpPr>
        <p:spPr>
          <a:xfrm>
            <a:off x="7436924" y="3787106"/>
            <a:ext cx="1460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F. Ibrahim &amp; S. Essabaa</a:t>
            </a:r>
            <a:endParaRPr lang="fr-FR" dirty="0"/>
          </a:p>
        </p:txBody>
      </p:sp>
      <p:sp>
        <p:nvSpPr>
          <p:cNvPr id="92" name="ZoneTexte 91"/>
          <p:cNvSpPr txBox="1"/>
          <p:nvPr/>
        </p:nvSpPr>
        <p:spPr>
          <a:xfrm>
            <a:off x="7447832" y="1070099"/>
            <a:ext cx="1460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F. Azaiez</a:t>
            </a:r>
            <a:endParaRPr lang="fr-FR" dirty="0"/>
          </a:p>
        </p:txBody>
      </p:sp>
      <p:sp>
        <p:nvSpPr>
          <p:cNvPr id="93" name="ZoneTexte 92"/>
          <p:cNvSpPr txBox="1"/>
          <p:nvPr/>
        </p:nvSpPr>
        <p:spPr>
          <a:xfrm>
            <a:off x="7447832" y="352768"/>
            <a:ext cx="1460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D. Verney &amp; A. Saïd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03137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0" y="0"/>
            <a:ext cx="9144000" cy="828854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ZoneTexte 227"/>
          <p:cNvSpPr txBox="1">
            <a:spLocks noChangeArrowheads="1"/>
          </p:cNvSpPr>
          <p:nvPr/>
        </p:nvSpPr>
        <p:spPr bwMode="auto">
          <a:xfrm>
            <a:off x="0" y="-2143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</a:rPr>
              <a:t>I - Les enjeux de physique :</a:t>
            </a:r>
            <a:r>
              <a:rPr lang="fr-FR" sz="2000" i="1" dirty="0" smtClean="0">
                <a:solidFill>
                  <a:schemeClr val="bg1"/>
                </a:solidFill>
              </a:rPr>
              <a:t> </a:t>
            </a:r>
            <a:endParaRPr lang="fr-FR" sz="2000" i="1" dirty="0" smtClean="0">
              <a:solidFill>
                <a:schemeClr val="bg1"/>
              </a:solidFill>
            </a:endParaRPr>
          </a:p>
          <a:p>
            <a:pPr algn="r"/>
            <a:r>
              <a:rPr lang="fr-FR" sz="2000" dirty="0" smtClean="0">
                <a:solidFill>
                  <a:schemeClr val="bg1"/>
                </a:solidFill>
              </a:rPr>
              <a:t>pourquoi des machines de faisceaux radioactifs de nouvelle génération ?</a:t>
            </a:r>
            <a:endParaRPr lang="fr-FR" sz="2000" dirty="0" smtClean="0">
              <a:solidFill>
                <a:schemeClr val="bg1"/>
              </a:solidFill>
            </a:endParaRPr>
          </a:p>
        </p:txBody>
      </p:sp>
      <p:pic>
        <p:nvPicPr>
          <p:cNvPr id="5" name="Image 4" descr="Serot_plus"/>
          <p:cNvPicPr/>
          <p:nvPr/>
        </p:nvPicPr>
        <p:blipFill>
          <a:blip r:embed="rId2"/>
          <a:srcRect t="78110" r="66534"/>
          <a:stretch>
            <a:fillRect/>
          </a:stretch>
        </p:blipFill>
        <p:spPr bwMode="auto">
          <a:xfrm>
            <a:off x="4932040" y="2060848"/>
            <a:ext cx="403244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" y="2060848"/>
            <a:ext cx="4464496" cy="2946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188434" y="112474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structure nucléaire aux « extrêmes »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724128" y="1124744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dynamique nucléaire</a:t>
            </a:r>
          </a:p>
          <a:p>
            <a:r>
              <a:rPr lang="fr-FR" dirty="0" smtClean="0"/>
              <a:t>et équation d’état de la matière nucléaire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940152" y="5661248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exploration du degré d’isospin de l’EOS</a:t>
            </a:r>
            <a:endParaRPr lang="fr-FR" sz="1200" dirty="0"/>
          </a:p>
        </p:txBody>
      </p:sp>
      <p:sp>
        <p:nvSpPr>
          <p:cNvPr id="7" name="Ellipse 6"/>
          <p:cNvSpPr/>
          <p:nvPr/>
        </p:nvSpPr>
        <p:spPr>
          <a:xfrm>
            <a:off x="683568" y="1134403"/>
            <a:ext cx="360040" cy="359673"/>
          </a:xfrm>
          <a:prstGeom prst="ellipse">
            <a:avLst/>
          </a:prstGeom>
          <a:solidFill>
            <a:srgbClr val="FF99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Ellipse 10"/>
          <p:cNvSpPr/>
          <p:nvPr/>
        </p:nvSpPr>
        <p:spPr>
          <a:xfrm>
            <a:off x="5220072" y="1134403"/>
            <a:ext cx="360040" cy="359673"/>
          </a:xfrm>
          <a:prstGeom prst="ellipse">
            <a:avLst/>
          </a:prstGeom>
          <a:solidFill>
            <a:srgbClr val="FF99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2</a:t>
            </a:r>
          </a:p>
        </p:txBody>
      </p:sp>
      <p:grpSp>
        <p:nvGrpSpPr>
          <p:cNvPr id="12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" name="Forme libre 13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5" name="ZoneTexte 14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6" name="Image 15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88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temporaire\Tandem_ALTO\photos_juin06\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75683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ZoneTexte 227"/>
          <p:cNvSpPr txBox="1">
            <a:spLocks noChangeArrowheads="1"/>
          </p:cNvSpPr>
          <p:nvPr/>
        </p:nvSpPr>
        <p:spPr bwMode="auto">
          <a:xfrm>
            <a:off x="0" y="0"/>
            <a:ext cx="9214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2006 : les premières mesures de taux de production en ligne</a:t>
            </a:r>
          </a:p>
        </p:txBody>
      </p:sp>
      <p:pic>
        <p:nvPicPr>
          <p:cNvPr id="5124" name="Picture 4" descr="D:\temporaire\Tandem_ALTO\photos_juin06\0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16" y="1016485"/>
            <a:ext cx="2352591" cy="176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temporaire\Tandem_ALTO\photos_juin06\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8498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>
          <a:xfrm flipH="1">
            <a:off x="3275856" y="2204864"/>
            <a:ext cx="1512168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347864" y="18355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</a:rPr>
              <a:t>électrons ou ions</a:t>
            </a:r>
            <a:endParaRPr lang="fr-FR" dirty="0">
              <a:solidFill>
                <a:srgbClr val="FFFF00"/>
              </a:solidFill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2051720" y="2780928"/>
            <a:ext cx="936104" cy="237626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771800" y="5178051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ensemble cible-source</a:t>
            </a:r>
            <a:endParaRPr lang="fr-FR" dirty="0"/>
          </a:p>
        </p:txBody>
      </p:sp>
      <p:grpSp>
        <p:nvGrpSpPr>
          <p:cNvPr id="14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30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7" name="ZoneTexte 16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8" name="Image 17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56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ZoneTexte 227"/>
          <p:cNvSpPr txBox="1">
            <a:spLocks noChangeArrowheads="1"/>
          </p:cNvSpPr>
          <p:nvPr/>
        </p:nvSpPr>
        <p:spPr bwMode="auto">
          <a:xfrm>
            <a:off x="0" y="0"/>
            <a:ext cx="92143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2006 : les premières mesures de taux de production en ligne</a:t>
            </a:r>
          </a:p>
        </p:txBody>
      </p:sp>
      <p:pic>
        <p:nvPicPr>
          <p:cNvPr id="4" name="Picture 4" descr="alto_mes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5613"/>
            <a:ext cx="914400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51594" y="1119188"/>
            <a:ext cx="2382838" cy="2795587"/>
            <a:chOff x="150" y="624"/>
            <a:chExt cx="1501" cy="1761"/>
          </a:xfrm>
        </p:grpSpPr>
        <p:sp>
          <p:nvSpPr>
            <p:cNvPr id="6" name="Rectangle 20"/>
            <p:cNvSpPr>
              <a:spLocks noChangeArrowheads="1"/>
            </p:cNvSpPr>
            <p:nvPr/>
          </p:nvSpPr>
          <p:spPr bwMode="auto">
            <a:xfrm>
              <a:off x="150" y="624"/>
              <a:ext cx="150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dirty="0">
                  <a:latin typeface="Tahoma" pitchFamily="34" charset="0"/>
                </a:rPr>
                <a:t>Production /s/100nA</a:t>
              </a:r>
            </a:p>
          </p:txBody>
        </p: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339" y="868"/>
              <a:ext cx="881" cy="1517"/>
              <a:chOff x="144" y="912"/>
              <a:chExt cx="881" cy="1517"/>
            </a:xfrm>
          </p:grpSpPr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144" y="1056"/>
                <a:ext cx="820" cy="1373"/>
                <a:chOff x="144" y="1056"/>
                <a:chExt cx="820" cy="1373"/>
              </a:xfrm>
            </p:grpSpPr>
            <p:pic>
              <p:nvPicPr>
                <p:cNvPr id="12" name="Picture 23" descr="palette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44" y="1085"/>
                  <a:ext cx="137" cy="1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88" y="2256"/>
                  <a:ext cx="42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Stable</a:t>
                  </a:r>
                </a:p>
              </p:txBody>
            </p:sp>
            <p:sp>
              <p:nvSpPr>
                <p:cNvPr id="1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88" y="2112"/>
                  <a:ext cx="60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2 </a:t>
                  </a:r>
                  <a:r>
                    <a:rPr lang="fr-FR" sz="1200" b="1">
                      <a:latin typeface="Tahoma" pitchFamily="34" charset="0"/>
                    </a:rPr>
                    <a:t>– 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1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88" y="1968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16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88" y="1805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  <a:r>
                    <a:rPr lang="fr-FR" sz="1200" b="1">
                      <a:latin typeface="Tahoma" pitchFamily="34" charset="0"/>
                    </a:rPr>
                    <a:t> – 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17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88" y="1661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18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99" y="1517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  <a:r>
                    <a:rPr lang="fr-FR" sz="1200" b="1">
                      <a:latin typeface="Tahoma" pitchFamily="34" charset="0"/>
                    </a:rPr>
                    <a:t> –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1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88" y="1373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20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88" y="1200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  <a:r>
                    <a:rPr lang="fr-FR" sz="1200" b="1">
                      <a:latin typeface="Tahoma" pitchFamily="34" charset="0"/>
                    </a:rPr>
                    <a:t> –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</a:p>
              </p:txBody>
            </p:sp>
            <p:sp>
              <p:nvSpPr>
                <p:cNvPr id="2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88" y="1056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9" name="Group 33"/>
              <p:cNvGrpSpPr>
                <a:grpSpLocks/>
              </p:cNvGrpSpPr>
              <p:nvPr/>
            </p:nvGrpSpPr>
            <p:grpSpPr bwMode="auto">
              <a:xfrm>
                <a:off x="144" y="912"/>
                <a:ext cx="881" cy="173"/>
                <a:chOff x="144" y="912"/>
                <a:chExt cx="881" cy="173"/>
              </a:xfrm>
            </p:grpSpPr>
            <p:sp>
              <p:nvSpPr>
                <p:cNvPr id="1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88" y="912"/>
                  <a:ext cx="73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7</a:t>
                  </a:r>
                </a:p>
              </p:txBody>
            </p:sp>
            <p:pic>
              <p:nvPicPr>
                <p:cNvPr id="11" name="Picture 35" descr="carré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44" y="912"/>
                  <a:ext cx="131" cy="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7835900" y="3543300"/>
            <a:ext cx="1308100" cy="2222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6882060" y="3543300"/>
            <a:ext cx="20031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latin typeface="Calibri" pitchFamily="34" charset="0"/>
              </a:rPr>
              <a:t>measured in </a:t>
            </a:r>
            <a:r>
              <a:rPr lang="en-GB" sz="1400" b="1" dirty="0" smtClean="0">
                <a:latin typeface="Calibri" pitchFamily="34" charset="0"/>
              </a:rPr>
              <a:t>June </a:t>
            </a:r>
            <a:r>
              <a:rPr lang="en-GB" sz="1400" b="1" dirty="0">
                <a:latin typeface="Calibri" pitchFamily="34" charset="0"/>
              </a:rPr>
              <a:t>2006</a:t>
            </a:r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6648450" y="3806825"/>
            <a:ext cx="2368550" cy="17572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FF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6726238" y="3914775"/>
            <a:ext cx="258921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Hot plasma ion source</a:t>
            </a:r>
          </a:p>
          <a:p>
            <a:endParaRPr lang="en-US" sz="1400" b="1" dirty="0">
              <a:latin typeface="Calibri" pitchFamily="34" charset="0"/>
            </a:endParaRPr>
          </a:p>
          <a:p>
            <a:r>
              <a:rPr lang="en-US" sz="1400" b="1" dirty="0">
                <a:latin typeface="Calibri" pitchFamily="34" charset="0"/>
              </a:rPr>
              <a:t>100nA </a:t>
            </a:r>
            <a:r>
              <a:rPr lang="en-US" sz="1400" b="1" dirty="0" smtClean="0">
                <a:latin typeface="Calibri" pitchFamily="34" charset="0"/>
              </a:rPr>
              <a:t>electrons</a:t>
            </a:r>
            <a:endParaRPr lang="en-US" sz="1400" b="1" dirty="0">
              <a:latin typeface="Calibri" pitchFamily="34" charset="0"/>
            </a:endParaRPr>
          </a:p>
          <a:p>
            <a:endParaRPr lang="en-US" sz="1400" b="1" dirty="0">
              <a:latin typeface="Calibri" pitchFamily="34" charset="0"/>
            </a:endParaRPr>
          </a:p>
          <a:p>
            <a:r>
              <a:rPr lang="en-US" sz="1400" b="1" dirty="0">
                <a:latin typeface="Calibri" pitchFamily="34" charset="0"/>
              </a:rPr>
              <a:t>50 MeV</a:t>
            </a:r>
          </a:p>
          <a:p>
            <a:endParaRPr lang="en-US" sz="1400" b="1" dirty="0">
              <a:latin typeface="Calibri" pitchFamily="34" charset="0"/>
            </a:endParaRPr>
          </a:p>
          <a:p>
            <a:r>
              <a:rPr lang="en-US" sz="1400" b="1" dirty="0">
                <a:latin typeface="Calibri" pitchFamily="34" charset="0"/>
              </a:rPr>
              <a:t>10</a:t>
            </a:r>
            <a:r>
              <a:rPr lang="en-US" sz="1400" b="1" baseline="30000" dirty="0">
                <a:latin typeface="Calibri" pitchFamily="34" charset="0"/>
              </a:rPr>
              <a:t>9</a:t>
            </a:r>
            <a:r>
              <a:rPr lang="en-US" sz="1400" b="1" dirty="0">
                <a:latin typeface="Calibri" pitchFamily="34" charset="0"/>
              </a:rPr>
              <a:t> </a:t>
            </a:r>
            <a:r>
              <a:rPr lang="en-US" sz="1400" b="1" dirty="0" err="1">
                <a:latin typeface="Calibri" pitchFamily="34" charset="0"/>
              </a:rPr>
              <a:t>fissons</a:t>
            </a:r>
            <a:r>
              <a:rPr lang="en-US" sz="1400" b="1" dirty="0">
                <a:latin typeface="Calibri" pitchFamily="34" charset="0"/>
              </a:rPr>
              <a:t>/s inside the target</a:t>
            </a:r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6228273" y="5595034"/>
            <a:ext cx="2915727" cy="92333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Calibri" pitchFamily="34" charset="0"/>
              </a:rPr>
              <a:t>on </a:t>
            </a:r>
            <a:r>
              <a:rPr lang="en-GB" b="1" dirty="0" err="1" smtClean="0">
                <a:latin typeface="Calibri" pitchFamily="34" charset="0"/>
              </a:rPr>
              <a:t>confirme</a:t>
            </a:r>
            <a:r>
              <a:rPr lang="en-GB" b="1" dirty="0" smtClean="0">
                <a:latin typeface="Calibri" pitchFamily="34" charset="0"/>
              </a:rPr>
              <a:t>:</a:t>
            </a:r>
            <a:endParaRPr lang="en-GB" b="1" dirty="0" smtClean="0">
              <a:latin typeface="Calibri" pitchFamily="34" charset="0"/>
            </a:endParaRPr>
          </a:p>
          <a:p>
            <a:r>
              <a:rPr lang="en-GB" b="1" dirty="0" smtClean="0">
                <a:latin typeface="Calibri" pitchFamily="34" charset="0"/>
              </a:rPr>
              <a:t>1 </a:t>
            </a:r>
            <a:r>
              <a:rPr lang="el-GR" b="1" dirty="0" smtClean="0">
                <a:latin typeface="Arial"/>
                <a:cs typeface="Arial"/>
              </a:rPr>
              <a:t>μ</a:t>
            </a:r>
            <a:r>
              <a:rPr lang="fr-FR" b="1" dirty="0" smtClean="0">
                <a:latin typeface="Arial"/>
                <a:cs typeface="Arial"/>
              </a:rPr>
              <a:t>A deutons </a:t>
            </a:r>
            <a:r>
              <a:rPr lang="fr-FR" b="1" dirty="0" smtClean="0">
                <a:latin typeface="Arial"/>
                <a:cs typeface="Arial"/>
                <a:sym typeface="Symbol"/>
              </a:rPr>
              <a:t> 100 </a:t>
            </a:r>
            <a:r>
              <a:rPr lang="fr-FR" b="1" dirty="0" err="1" smtClean="0">
                <a:latin typeface="Arial"/>
                <a:cs typeface="Arial"/>
                <a:sym typeface="Symbol"/>
              </a:rPr>
              <a:t>nA</a:t>
            </a:r>
            <a:r>
              <a:rPr lang="fr-FR" b="1" dirty="0" smtClean="0">
                <a:latin typeface="Arial"/>
                <a:cs typeface="Arial"/>
                <a:sym typeface="Symbol"/>
              </a:rPr>
              <a:t> e</a:t>
            </a:r>
          </a:p>
          <a:p>
            <a:r>
              <a:rPr lang="fr-FR" b="1" dirty="0" smtClean="0">
                <a:latin typeface="Arial"/>
                <a:cs typeface="Arial"/>
                <a:sym typeface="Symbol"/>
              </a:rPr>
              <a:t>~ 10</a:t>
            </a:r>
            <a:r>
              <a:rPr lang="fr-FR" b="1" baseline="30000" dirty="0" smtClean="0">
                <a:latin typeface="Arial"/>
                <a:cs typeface="Arial"/>
                <a:sym typeface="Symbol"/>
              </a:rPr>
              <a:t>9 </a:t>
            </a:r>
            <a:r>
              <a:rPr lang="fr-FR" b="1" dirty="0" smtClean="0">
                <a:latin typeface="Arial"/>
                <a:cs typeface="Arial"/>
                <a:sym typeface="Symbol"/>
              </a:rPr>
              <a:t>fissions/s</a:t>
            </a:r>
            <a:endParaRPr lang="en-GB" b="1" dirty="0">
              <a:latin typeface="Calibri" pitchFamily="34" charset="0"/>
            </a:endParaRPr>
          </a:p>
        </p:txBody>
      </p:sp>
      <p:grpSp>
        <p:nvGrpSpPr>
          <p:cNvPr id="31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32" name="Rectangle 31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31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3" name="Forme libre 32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4" name="ZoneTexte 33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35" name="Image 34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89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1266"/>
            <a:ext cx="639016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Dimensionnement du blindage et </a:t>
            </a:r>
            <a:r>
              <a:rPr lang="fr-FR" sz="16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commissioning</a:t>
            </a:r>
            <a:endParaRPr lang="fr-FR" sz="16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D:\temporaire\ALTO\altophy\IMG_5309_redimensio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7597" y="329609"/>
            <a:ext cx="1806403" cy="2709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alt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4571"/>
            <a:ext cx="6134986" cy="4949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0062" y="329609"/>
            <a:ext cx="2184591" cy="2913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123"/>
          <p:cNvSpPr txBox="1">
            <a:spLocks noChangeArrowheads="1"/>
          </p:cNvSpPr>
          <p:nvPr/>
        </p:nvSpPr>
        <p:spPr bwMode="auto">
          <a:xfrm>
            <a:off x="324515" y="5388688"/>
            <a:ext cx="25177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="1" dirty="0" smtClean="0">
                <a:latin typeface="Arial" pitchFamily="34" charset="0"/>
                <a:cs typeface="Arial" pitchFamily="34" charset="0"/>
              </a:rPr>
              <a:t>M. Cheikh </a:t>
            </a:r>
            <a:r>
              <a:rPr lang="fr-FR" sz="1200" b="1" dirty="0" err="1" smtClean="0">
                <a:latin typeface="Arial" pitchFamily="34" charset="0"/>
                <a:cs typeface="Arial" pitchFamily="34" charset="0"/>
              </a:rPr>
              <a:t>Mahmed</a:t>
            </a:r>
            <a:r>
              <a:rPr lang="fr-FR" sz="1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fr-FR" sz="1200" b="1" dirty="0" smtClean="0">
                <a:latin typeface="Arial" pitchFamily="34" charset="0"/>
                <a:cs typeface="Arial" pitchFamily="34" charset="0"/>
              </a:rPr>
              <a:t>thèse Université Paris Sud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3" name="Rectangle 1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32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4" name="Forme libre 13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5" name="ZoneTexte 14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6" name="Image 15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424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lto_mes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25613"/>
            <a:ext cx="914400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51594" y="1119188"/>
            <a:ext cx="2382838" cy="2795587"/>
            <a:chOff x="150" y="624"/>
            <a:chExt cx="1501" cy="1761"/>
          </a:xfrm>
        </p:grpSpPr>
        <p:sp>
          <p:nvSpPr>
            <p:cNvPr id="4" name="Rectangle 20"/>
            <p:cNvSpPr>
              <a:spLocks noChangeArrowheads="1"/>
            </p:cNvSpPr>
            <p:nvPr/>
          </p:nvSpPr>
          <p:spPr bwMode="auto">
            <a:xfrm>
              <a:off x="150" y="624"/>
              <a:ext cx="150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dirty="0">
                  <a:latin typeface="Tahoma" pitchFamily="34" charset="0"/>
                </a:rPr>
                <a:t>Production /s/100nA</a:t>
              </a:r>
            </a:p>
          </p:txBody>
        </p:sp>
        <p:grpSp>
          <p:nvGrpSpPr>
            <p:cNvPr id="5" name="Group 21"/>
            <p:cNvGrpSpPr>
              <a:grpSpLocks/>
            </p:cNvGrpSpPr>
            <p:nvPr/>
          </p:nvGrpSpPr>
          <p:grpSpPr bwMode="auto">
            <a:xfrm>
              <a:off x="339" y="868"/>
              <a:ext cx="881" cy="1517"/>
              <a:chOff x="144" y="912"/>
              <a:chExt cx="881" cy="1517"/>
            </a:xfrm>
          </p:grpSpPr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144" y="1056"/>
                <a:ext cx="820" cy="1373"/>
                <a:chOff x="144" y="1056"/>
                <a:chExt cx="820" cy="1373"/>
              </a:xfrm>
            </p:grpSpPr>
            <p:pic>
              <p:nvPicPr>
                <p:cNvPr id="10" name="Picture 23" descr="palette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44" y="1085"/>
                  <a:ext cx="137" cy="1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88" y="2256"/>
                  <a:ext cx="42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Stable</a:t>
                  </a:r>
                </a:p>
              </p:txBody>
            </p:sp>
            <p:sp>
              <p:nvSpPr>
                <p:cNvPr id="12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88" y="2112"/>
                  <a:ext cx="60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2 </a:t>
                  </a:r>
                  <a:r>
                    <a:rPr lang="fr-FR" sz="1200" b="1">
                      <a:latin typeface="Tahoma" pitchFamily="34" charset="0"/>
                    </a:rPr>
                    <a:t>– 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1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88" y="1968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</a:p>
              </p:txBody>
            </p:sp>
            <p:sp>
              <p:nvSpPr>
                <p:cNvPr id="14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88" y="1805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3</a:t>
                  </a:r>
                  <a:r>
                    <a:rPr lang="fr-FR" sz="1200" b="1">
                      <a:latin typeface="Tahoma" pitchFamily="34" charset="0"/>
                    </a:rPr>
                    <a:t> – 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15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88" y="1661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</a:p>
              </p:txBody>
            </p:sp>
            <p:sp>
              <p:nvSpPr>
                <p:cNvPr id="16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99" y="1517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4</a:t>
                  </a:r>
                  <a:r>
                    <a:rPr lang="fr-FR" sz="1200" b="1">
                      <a:latin typeface="Tahoma" pitchFamily="34" charset="0"/>
                    </a:rPr>
                    <a:t> –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17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88" y="1373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18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88" y="1200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5</a:t>
                  </a:r>
                  <a:r>
                    <a:rPr lang="fr-FR" sz="1200" b="1">
                      <a:latin typeface="Tahoma" pitchFamily="34" charset="0"/>
                    </a:rPr>
                    <a:t> –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</a:p>
              </p:txBody>
            </p:sp>
            <p:sp>
              <p:nvSpPr>
                <p:cNvPr id="19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88" y="1056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7" name="Group 33"/>
              <p:cNvGrpSpPr>
                <a:grpSpLocks/>
              </p:cNvGrpSpPr>
              <p:nvPr/>
            </p:nvGrpSpPr>
            <p:grpSpPr bwMode="auto">
              <a:xfrm>
                <a:off x="144" y="912"/>
                <a:ext cx="881" cy="173"/>
                <a:chOff x="144" y="912"/>
                <a:chExt cx="881" cy="173"/>
              </a:xfrm>
            </p:grpSpPr>
            <p:sp>
              <p:nvSpPr>
                <p:cNvPr id="8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88" y="912"/>
                  <a:ext cx="737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5 10</a:t>
                  </a:r>
                  <a:r>
                    <a:rPr lang="fr-FR" sz="1200" b="1" baseline="30000">
                      <a:latin typeface="Tahoma" pitchFamily="34" charset="0"/>
                    </a:rPr>
                    <a:t>6</a:t>
                  </a:r>
                  <a:r>
                    <a:rPr lang="fr-FR" sz="1200" b="1">
                      <a:latin typeface="Tahoma" pitchFamily="34" charset="0"/>
                    </a:rPr>
                    <a:t> – 5 10</a:t>
                  </a:r>
                  <a:r>
                    <a:rPr lang="fr-FR" sz="1200" b="1" baseline="30000">
                      <a:latin typeface="Tahoma" pitchFamily="34" charset="0"/>
                    </a:rPr>
                    <a:t>7</a:t>
                  </a:r>
                </a:p>
              </p:txBody>
            </p:sp>
            <p:pic>
              <p:nvPicPr>
                <p:cNvPr id="9" name="Picture 35" descr="carré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44" y="912"/>
                  <a:ext cx="131" cy="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7835900" y="3543300"/>
            <a:ext cx="1308100" cy="2222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1" name="Text Box 41"/>
          <p:cNvSpPr txBox="1">
            <a:spLocks noChangeArrowheads="1"/>
          </p:cNvSpPr>
          <p:nvPr/>
        </p:nvSpPr>
        <p:spPr bwMode="auto">
          <a:xfrm>
            <a:off x="6882060" y="3543300"/>
            <a:ext cx="200314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>
                <a:latin typeface="Calibri" pitchFamily="34" charset="0"/>
              </a:rPr>
              <a:t>measured in </a:t>
            </a:r>
            <a:r>
              <a:rPr lang="en-GB" sz="1400" b="1" dirty="0" smtClean="0">
                <a:latin typeface="Calibri" pitchFamily="34" charset="0"/>
              </a:rPr>
              <a:t>June </a:t>
            </a:r>
            <a:r>
              <a:rPr lang="en-GB" sz="1400" b="1" dirty="0">
                <a:latin typeface="Calibri" pitchFamily="34" charset="0"/>
              </a:rPr>
              <a:t>2006</a:t>
            </a:r>
          </a:p>
        </p:txBody>
      </p:sp>
      <p:sp>
        <p:nvSpPr>
          <p:cNvPr id="22" name="AutoShape 2"/>
          <p:cNvSpPr>
            <a:spLocks noChangeArrowheads="1"/>
          </p:cNvSpPr>
          <p:nvPr/>
        </p:nvSpPr>
        <p:spPr bwMode="auto">
          <a:xfrm>
            <a:off x="6648450" y="3806825"/>
            <a:ext cx="2368550" cy="1757213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FF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6726238" y="3914775"/>
            <a:ext cx="258921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Hot plasma ion source</a:t>
            </a:r>
          </a:p>
          <a:p>
            <a:endParaRPr lang="en-US" sz="1400" b="1" dirty="0">
              <a:latin typeface="Calibri" pitchFamily="34" charset="0"/>
            </a:endParaRPr>
          </a:p>
          <a:p>
            <a:r>
              <a:rPr lang="en-US" sz="1400" b="1" dirty="0">
                <a:latin typeface="Calibri" pitchFamily="34" charset="0"/>
              </a:rPr>
              <a:t>100nA </a:t>
            </a:r>
            <a:r>
              <a:rPr lang="en-US" sz="1400" b="1" dirty="0" smtClean="0">
                <a:latin typeface="Calibri" pitchFamily="34" charset="0"/>
              </a:rPr>
              <a:t>electrons</a:t>
            </a:r>
            <a:endParaRPr lang="en-US" sz="1400" b="1" dirty="0">
              <a:latin typeface="Calibri" pitchFamily="34" charset="0"/>
            </a:endParaRPr>
          </a:p>
          <a:p>
            <a:endParaRPr lang="en-US" sz="1400" b="1" dirty="0">
              <a:latin typeface="Calibri" pitchFamily="34" charset="0"/>
            </a:endParaRPr>
          </a:p>
          <a:p>
            <a:r>
              <a:rPr lang="en-US" sz="1400" b="1" dirty="0">
                <a:latin typeface="Calibri" pitchFamily="34" charset="0"/>
              </a:rPr>
              <a:t>50 MeV</a:t>
            </a:r>
          </a:p>
          <a:p>
            <a:endParaRPr lang="en-US" sz="1400" b="1" dirty="0">
              <a:latin typeface="Calibri" pitchFamily="34" charset="0"/>
            </a:endParaRPr>
          </a:p>
          <a:p>
            <a:r>
              <a:rPr lang="en-US" sz="1400" b="1" dirty="0">
                <a:latin typeface="Calibri" pitchFamily="34" charset="0"/>
              </a:rPr>
              <a:t>10</a:t>
            </a:r>
            <a:r>
              <a:rPr lang="en-US" sz="1400" b="1" baseline="30000" dirty="0">
                <a:latin typeface="Calibri" pitchFamily="34" charset="0"/>
              </a:rPr>
              <a:t>9</a:t>
            </a:r>
            <a:r>
              <a:rPr lang="en-US" sz="1400" b="1" dirty="0">
                <a:latin typeface="Calibri" pitchFamily="34" charset="0"/>
              </a:rPr>
              <a:t> </a:t>
            </a:r>
            <a:r>
              <a:rPr lang="en-US" sz="1400" b="1" dirty="0" err="1">
                <a:latin typeface="Calibri" pitchFamily="34" charset="0"/>
              </a:rPr>
              <a:t>fissons</a:t>
            </a:r>
            <a:r>
              <a:rPr lang="en-US" sz="1400" b="1" dirty="0">
                <a:latin typeface="Calibri" pitchFamily="34" charset="0"/>
              </a:rPr>
              <a:t>/s inside the target</a:t>
            </a:r>
          </a:p>
        </p:txBody>
      </p:sp>
      <p:sp>
        <p:nvSpPr>
          <p:cNvPr id="24" name="Text Box 41"/>
          <p:cNvSpPr txBox="1">
            <a:spLocks noChangeArrowheads="1"/>
          </p:cNvSpPr>
          <p:nvPr/>
        </p:nvSpPr>
        <p:spPr bwMode="auto">
          <a:xfrm>
            <a:off x="6228273" y="5595034"/>
            <a:ext cx="2915727" cy="64633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Calibri" pitchFamily="34" charset="0"/>
              </a:rPr>
              <a:t>nominal intensity:</a:t>
            </a:r>
          </a:p>
          <a:p>
            <a:r>
              <a:rPr lang="en-GB" b="1" dirty="0" smtClean="0">
                <a:latin typeface="Calibri" pitchFamily="34" charset="0"/>
              </a:rPr>
              <a:t>10 </a:t>
            </a:r>
            <a:r>
              <a:rPr lang="el-GR" b="1" dirty="0" smtClean="0">
                <a:latin typeface="Arial"/>
                <a:cs typeface="Arial"/>
              </a:rPr>
              <a:t>μ</a:t>
            </a:r>
            <a:r>
              <a:rPr lang="fr-FR" b="1" dirty="0" smtClean="0">
                <a:latin typeface="Arial"/>
                <a:cs typeface="Arial"/>
              </a:rPr>
              <a:t>A </a:t>
            </a:r>
            <a:r>
              <a:rPr lang="fr-FR" b="1" dirty="0" smtClean="0">
                <a:latin typeface="Arial"/>
                <a:cs typeface="Arial"/>
                <a:sym typeface="Symbol"/>
              </a:rPr>
              <a:t>~ 10</a:t>
            </a:r>
            <a:r>
              <a:rPr lang="fr-FR" b="1" baseline="30000" dirty="0" smtClean="0">
                <a:latin typeface="Arial"/>
                <a:cs typeface="Arial"/>
                <a:sym typeface="Symbol"/>
              </a:rPr>
              <a:t>11 </a:t>
            </a:r>
            <a:r>
              <a:rPr lang="fr-FR" b="1" dirty="0" smtClean="0">
                <a:latin typeface="Arial"/>
                <a:cs typeface="Arial"/>
                <a:sym typeface="Symbol"/>
              </a:rPr>
              <a:t>fissions/s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25" name="Accolade fermante 24"/>
          <p:cNvSpPr/>
          <p:nvPr/>
        </p:nvSpPr>
        <p:spPr>
          <a:xfrm>
            <a:off x="1606204" y="1512094"/>
            <a:ext cx="301500" cy="2341562"/>
          </a:xfrm>
          <a:prstGeom prst="rightBrace">
            <a:avLst>
              <a:gd name="adj1" fmla="val 5888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ext Box 29"/>
          <p:cNvSpPr txBox="1">
            <a:spLocks noChangeArrowheads="1"/>
          </p:cNvSpPr>
          <p:nvPr/>
        </p:nvSpPr>
        <p:spPr bwMode="auto">
          <a:xfrm>
            <a:off x="2123728" y="1449388"/>
            <a:ext cx="2640012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fr-FR" sz="1200" b="1" dirty="0" smtClean="0">
                <a:solidFill>
                  <a:srgbClr val="00FF00"/>
                </a:solidFill>
              </a:rPr>
              <a:t>autorisation de fonctionnement ASN obtenue au printemps 2012</a:t>
            </a:r>
            <a:endParaRPr lang="fr-FR" sz="1200" b="1" dirty="0">
              <a:solidFill>
                <a:srgbClr val="00FF00"/>
              </a:solidFill>
            </a:endParaRPr>
          </a:p>
        </p:txBody>
      </p:sp>
      <p:pic>
        <p:nvPicPr>
          <p:cNvPr id="27" name="Picture 2" descr="http://lenergeek.com/wp-content/uploads/2011/07/asn-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116807"/>
            <a:ext cx="939800" cy="382587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1907704" y="2498209"/>
            <a:ext cx="72008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×100</a:t>
            </a:r>
            <a:endParaRPr lang="fr-FR" dirty="0"/>
          </a:p>
        </p:txBody>
      </p:sp>
      <p:grpSp>
        <p:nvGrpSpPr>
          <p:cNvPr id="29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30" name="Rectangle 29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1" name="Forme libre 30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2" name="ZoneTexte 31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33" name="Image 32" descr="IPN_SM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04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0" y="-20638"/>
            <a:ext cx="9144000" cy="338554"/>
            <a:chOff x="0" y="-20638"/>
            <a:chExt cx="9144000" cy="338554"/>
          </a:xfrm>
        </p:grpSpPr>
        <p:sp>
          <p:nvSpPr>
            <p:cNvPr id="3" name="Rectangle 2"/>
            <p:cNvSpPr/>
            <p:nvPr/>
          </p:nvSpPr>
          <p:spPr bwMode="auto">
            <a:xfrm>
              <a:off x="0" y="0"/>
              <a:ext cx="9144000" cy="3111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4" name="Text Box 2"/>
            <p:cNvSpPr txBox="1">
              <a:spLocks noChangeArrowheads="1"/>
            </p:cNvSpPr>
            <p:nvPr/>
          </p:nvSpPr>
          <p:spPr bwMode="auto">
            <a:xfrm>
              <a:off x="0" y="-20638"/>
              <a:ext cx="888520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600" dirty="0" smtClean="0">
                  <a:solidFill>
                    <a:schemeClr val="bg1"/>
                  </a:solidFill>
                  <a:latin typeface="Calibri" pitchFamily="34" charset="0"/>
                </a:rPr>
                <a:t>L’installation ISOL à l’heure actuelle</a:t>
              </a:r>
              <a:endParaRPr lang="fr-FR" sz="1600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</p:grpSp>
      <p:pic>
        <p:nvPicPr>
          <p:cNvPr id="5" name="Espace réservé du contenu 5" descr="alto_2.jpg"/>
          <p:cNvPicPr>
            <a:picLocks noChangeAspect="1"/>
          </p:cNvPicPr>
          <p:nvPr/>
        </p:nvPicPr>
        <p:blipFill>
          <a:blip r:embed="rId2" cstate="print"/>
          <a:srcRect l="28284" t="7954" r="8633" b="31339"/>
          <a:stretch>
            <a:fillRect/>
          </a:stretch>
        </p:blipFill>
        <p:spPr bwMode="auto">
          <a:xfrm>
            <a:off x="0" y="908720"/>
            <a:ext cx="9144000" cy="5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4427984" y="4149080"/>
            <a:ext cx="13239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err="1"/>
              <a:t>PARRNe</a:t>
            </a:r>
            <a:r>
              <a:rPr lang="en-US" sz="1200" b="1" dirty="0"/>
              <a:t> </a:t>
            </a:r>
          </a:p>
          <a:p>
            <a:pPr algn="ctr"/>
            <a:r>
              <a:rPr lang="en-US" sz="1200" b="1" dirty="0"/>
              <a:t>mass separator</a:t>
            </a:r>
            <a:endParaRPr lang="fr-FR" sz="1200" b="1" dirty="0">
              <a:solidFill>
                <a:srgbClr val="FF3300"/>
              </a:solidFill>
            </a:endParaRPr>
          </a:p>
        </p:txBody>
      </p:sp>
      <p:cxnSp>
        <p:nvCxnSpPr>
          <p:cNvPr id="7" name="Connecteur droit avec flèche 6"/>
          <p:cNvCxnSpPr>
            <a:stCxn id="6" idx="1"/>
          </p:cNvCxnSpPr>
          <p:nvPr/>
        </p:nvCxnSpPr>
        <p:spPr>
          <a:xfrm rot="10800000" flipV="1">
            <a:off x="3707904" y="4380062"/>
            <a:ext cx="720080" cy="1290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 bwMode="auto">
          <a:xfrm rot="784009">
            <a:off x="1770346" y="5479948"/>
            <a:ext cx="1069302" cy="109264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9" name="Connecteur droit 8"/>
          <p:cNvCxnSpPr>
            <a:stCxn id="8" idx="1"/>
          </p:cNvCxnSpPr>
          <p:nvPr/>
        </p:nvCxnSpPr>
        <p:spPr bwMode="auto">
          <a:xfrm rot="16200000" flipV="1">
            <a:off x="1366194" y="4906614"/>
            <a:ext cx="911354" cy="40439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e 50"/>
          <p:cNvGrpSpPr>
            <a:grpSpLocks/>
          </p:cNvGrpSpPr>
          <p:nvPr/>
        </p:nvGrpSpPr>
        <p:grpSpPr bwMode="auto">
          <a:xfrm>
            <a:off x="2394744" y="3711128"/>
            <a:ext cx="844550" cy="1725614"/>
            <a:chOff x="4296615" y="2207906"/>
            <a:chExt cx="844550" cy="1726279"/>
          </a:xfrm>
        </p:grpSpPr>
        <p:cxnSp>
          <p:nvCxnSpPr>
            <p:cNvPr id="11" name="Connecteur droit avec flèche 10"/>
            <p:cNvCxnSpPr/>
            <p:nvPr/>
          </p:nvCxnSpPr>
          <p:spPr>
            <a:xfrm rot="16200000" flipV="1">
              <a:off x="4148841" y="3373661"/>
              <a:ext cx="708298" cy="4127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/>
            <p:cNvCxnSpPr/>
            <p:nvPr/>
          </p:nvCxnSpPr>
          <p:spPr>
            <a:xfrm rot="5400000" flipH="1" flipV="1">
              <a:off x="4153622" y="2798745"/>
              <a:ext cx="613011" cy="3111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Ellipse 12"/>
            <p:cNvSpPr/>
            <p:nvPr/>
          </p:nvSpPr>
          <p:spPr bwMode="auto">
            <a:xfrm>
              <a:off x="4417265" y="2207906"/>
              <a:ext cx="723900" cy="46690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grpSp>
        <p:nvGrpSpPr>
          <p:cNvPr id="14" name="Groupe 4"/>
          <p:cNvGrpSpPr>
            <a:grpSpLocks/>
          </p:cNvGrpSpPr>
          <p:nvPr/>
        </p:nvGrpSpPr>
        <p:grpSpPr bwMode="auto">
          <a:xfrm>
            <a:off x="6540500" y="0"/>
            <a:ext cx="2603500" cy="1384995"/>
            <a:chOff x="789004" y="0"/>
            <a:chExt cx="3891726" cy="2163935"/>
          </a:xfrm>
        </p:grpSpPr>
        <p:pic>
          <p:nvPicPr>
            <p:cNvPr id="15" name="Picture 1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6092" y="0"/>
              <a:ext cx="2854638" cy="21355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6" name="Text Box 22"/>
            <p:cNvSpPr txBox="1">
              <a:spLocks noChangeArrowheads="1"/>
            </p:cNvSpPr>
            <p:nvPr/>
          </p:nvSpPr>
          <p:spPr bwMode="auto">
            <a:xfrm>
              <a:off x="789004" y="0"/>
              <a:ext cx="1419539" cy="216393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b="1" dirty="0"/>
                <a:t>e-LINAC </a:t>
              </a:r>
            </a:p>
            <a:p>
              <a:pPr algn="ctr"/>
              <a:r>
                <a:rPr lang="en-US" sz="1200" b="1" dirty="0">
                  <a:solidFill>
                    <a:srgbClr val="FF3300"/>
                  </a:solidFill>
                </a:rPr>
                <a:t>10 µA </a:t>
              </a:r>
              <a:r>
                <a:rPr lang="en-US" sz="1200" b="1" dirty="0" smtClean="0">
                  <a:solidFill>
                    <a:srgbClr val="FF3300"/>
                  </a:solidFill>
                </a:rPr>
                <a:t>50MeV</a:t>
              </a:r>
            </a:p>
            <a:p>
              <a:pPr algn="ctr"/>
              <a:r>
                <a:rPr lang="en-US" sz="1200" b="1" dirty="0" smtClean="0">
                  <a:solidFill>
                    <a:srgbClr val="FF3300"/>
                  </a:solidFill>
                </a:rPr>
                <a:t>(former 1</a:t>
              </a:r>
              <a:r>
                <a:rPr lang="en-US" sz="1200" b="1" baseline="30000" dirty="0" smtClean="0">
                  <a:solidFill>
                    <a:srgbClr val="FF3300"/>
                  </a:solidFill>
                </a:rPr>
                <a:t>st</a:t>
              </a:r>
              <a:r>
                <a:rPr lang="en-US" sz="1200" b="1" dirty="0" smtClean="0">
                  <a:solidFill>
                    <a:srgbClr val="FF3300"/>
                  </a:solidFill>
                </a:rPr>
                <a:t> section of the LEP </a:t>
              </a:r>
              <a:r>
                <a:rPr lang="en-US" sz="1200" b="1" dirty="0" smtClean="0">
                  <a:solidFill>
                    <a:srgbClr val="FF3300"/>
                  </a:solidFill>
                </a:rPr>
                <a:t>pre-injector</a:t>
              </a:r>
              <a:r>
                <a:rPr lang="en-US" sz="1200" b="1" dirty="0" smtClean="0">
                  <a:solidFill>
                    <a:srgbClr val="FF3300"/>
                  </a:solidFill>
                </a:rPr>
                <a:t>)</a:t>
              </a:r>
              <a:endParaRPr lang="fr-FR" sz="1200" b="1" dirty="0">
                <a:solidFill>
                  <a:srgbClr val="FF3300"/>
                </a:solidFill>
              </a:endParaRPr>
            </a:p>
          </p:txBody>
        </p:sp>
      </p:grpSp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50" y="2497138"/>
            <a:ext cx="2762250" cy="193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6384925" y="2376488"/>
            <a:ext cx="1254125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/>
              <a:t>TIS vault</a:t>
            </a:r>
          </a:p>
          <a:p>
            <a:pPr algn="ctr"/>
            <a:r>
              <a:rPr lang="fr-FR" sz="1200" b="1">
                <a:solidFill>
                  <a:srgbClr val="FF3300"/>
                </a:solidFill>
              </a:rPr>
              <a:t>~5.10^11 fissions/s</a:t>
            </a:r>
          </a:p>
        </p:txBody>
      </p:sp>
      <p:grpSp>
        <p:nvGrpSpPr>
          <p:cNvPr id="19" name="Group 39"/>
          <p:cNvGrpSpPr>
            <a:grpSpLocks/>
          </p:cNvGrpSpPr>
          <p:nvPr/>
        </p:nvGrpSpPr>
        <p:grpSpPr bwMode="auto">
          <a:xfrm>
            <a:off x="6934200" y="4641850"/>
            <a:ext cx="2051050" cy="1258888"/>
            <a:chOff x="1996" y="614"/>
            <a:chExt cx="1292" cy="793"/>
          </a:xfrm>
        </p:grpSpPr>
        <p:sp>
          <p:nvSpPr>
            <p:cNvPr id="20" name="Rectangle 32"/>
            <p:cNvSpPr>
              <a:spLocks noChangeArrowheads="1"/>
            </p:cNvSpPr>
            <p:nvPr/>
          </p:nvSpPr>
          <p:spPr bwMode="auto">
            <a:xfrm>
              <a:off x="1996" y="614"/>
              <a:ext cx="1292" cy="79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CC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21" name="Picture 30" descr="IMGP078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62" y="653"/>
              <a:ext cx="1161" cy="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Text Box 123"/>
          <p:cNvSpPr txBox="1">
            <a:spLocks noChangeArrowheads="1"/>
          </p:cNvSpPr>
          <p:nvPr/>
        </p:nvSpPr>
        <p:spPr bwMode="auto">
          <a:xfrm>
            <a:off x="6810375" y="4400550"/>
            <a:ext cx="23336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="1"/>
              <a:t>Target Ion-source ensemble</a:t>
            </a:r>
            <a:endParaRPr lang="fr-FR" sz="1200" b="1"/>
          </a:p>
        </p:txBody>
      </p:sp>
      <p:cxnSp>
        <p:nvCxnSpPr>
          <p:cNvPr id="23" name="Connecteur droit avec flèche 22"/>
          <p:cNvCxnSpPr>
            <a:stCxn id="18" idx="1"/>
          </p:cNvCxnSpPr>
          <p:nvPr/>
        </p:nvCxnSpPr>
        <p:spPr>
          <a:xfrm rot="10800000" flipV="1">
            <a:off x="5938838" y="2700338"/>
            <a:ext cx="446087" cy="19367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_IGP106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67225" y="4691063"/>
            <a:ext cx="16954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 Box 123"/>
          <p:cNvSpPr txBox="1">
            <a:spLocks noChangeArrowheads="1"/>
          </p:cNvSpPr>
          <p:nvPr/>
        </p:nvSpPr>
        <p:spPr bwMode="auto">
          <a:xfrm>
            <a:off x="4465638" y="4695825"/>
            <a:ext cx="1673225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200" b="1"/>
              <a:t>kicker - bender </a:t>
            </a:r>
            <a:endParaRPr lang="fr-FR" sz="1200" b="1"/>
          </a:p>
        </p:txBody>
      </p:sp>
      <p:cxnSp>
        <p:nvCxnSpPr>
          <p:cNvPr id="26" name="Connecteur droit avec flèche 25"/>
          <p:cNvCxnSpPr>
            <a:stCxn id="25" idx="1"/>
          </p:cNvCxnSpPr>
          <p:nvPr/>
        </p:nvCxnSpPr>
        <p:spPr>
          <a:xfrm rot="10800000" flipV="1">
            <a:off x="2987824" y="4833938"/>
            <a:ext cx="1477814" cy="61128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2195736" y="2204864"/>
            <a:ext cx="1323975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secondary </a:t>
            </a:r>
          </a:p>
          <a:p>
            <a:pPr algn="ctr"/>
            <a:r>
              <a:rPr lang="en-US" sz="1200" b="1" dirty="0" smtClean="0"/>
              <a:t>beam lines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2339752" y="3068960"/>
            <a:ext cx="1395983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POLAREX</a:t>
            </a:r>
          </a:p>
          <a:p>
            <a:pPr algn="ctr"/>
            <a:r>
              <a:rPr lang="en-US" sz="1200" b="1" dirty="0" smtClean="0">
                <a:solidFill>
                  <a:srgbClr val="FF3300"/>
                </a:solidFill>
              </a:rPr>
              <a:t>nuclear orientation on line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29" name="Ellipse 28"/>
          <p:cNvSpPr/>
          <p:nvPr/>
        </p:nvSpPr>
        <p:spPr bwMode="auto">
          <a:xfrm rot="784009">
            <a:off x="3565263" y="5585399"/>
            <a:ext cx="686367" cy="72776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0" name="Text Box 22"/>
          <p:cNvSpPr txBox="1">
            <a:spLocks noChangeArrowheads="1"/>
          </p:cNvSpPr>
          <p:nvPr/>
        </p:nvSpPr>
        <p:spPr bwMode="auto">
          <a:xfrm>
            <a:off x="2987824" y="6237312"/>
            <a:ext cx="1395983" cy="46166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identification station</a:t>
            </a:r>
          </a:p>
        </p:txBody>
      </p:sp>
      <p:pic>
        <p:nvPicPr>
          <p:cNvPr id="31" name="Picture 3" descr="D:\temporaire\DETECTEURS_TANDEM_ALTO\Radioactivité\BEDO\Photos BEDO\__IGP264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132856"/>
            <a:ext cx="2123728" cy="2557382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</p:pic>
      <p:sp>
        <p:nvSpPr>
          <p:cNvPr id="32" name="Text Box 22"/>
          <p:cNvSpPr txBox="1">
            <a:spLocks noChangeArrowheads="1"/>
          </p:cNvSpPr>
          <p:nvPr/>
        </p:nvSpPr>
        <p:spPr bwMode="auto">
          <a:xfrm>
            <a:off x="0" y="1484784"/>
            <a:ext cx="1107951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BEDO</a:t>
            </a:r>
          </a:p>
          <a:p>
            <a:pPr algn="ctr"/>
            <a:r>
              <a:rPr lang="en-US" sz="1200" b="1" dirty="0" smtClean="0">
                <a:solidFill>
                  <a:srgbClr val="FF3300"/>
                </a:solidFill>
              </a:rPr>
              <a:t>beta decay spectroscopy</a:t>
            </a:r>
            <a:endParaRPr lang="fr-FR" sz="1200" b="1" dirty="0">
              <a:solidFill>
                <a:srgbClr val="FF3300"/>
              </a:solidFill>
            </a:endParaRPr>
          </a:p>
        </p:txBody>
      </p:sp>
      <p:grpSp>
        <p:nvGrpSpPr>
          <p:cNvPr id="38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39" name="Rectangle 38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34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40" name="Forme libre 39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41" name="ZoneTexte 40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42" name="Image 41" descr="IPN_SMALL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25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20638"/>
            <a:ext cx="51546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Tandem/ALTO general layout</a:t>
            </a:r>
          </a:p>
        </p:txBody>
      </p:sp>
      <p:pic>
        <p:nvPicPr>
          <p:cNvPr id="4" name="Picture 4" descr="\\ipnnesternt1\MPU_NESTER\Dverney\33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1313" y="1109663"/>
            <a:ext cx="7410450" cy="536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5"/>
          <p:cNvSpPr>
            <a:spLocks noChangeArrowheads="1"/>
          </p:cNvSpPr>
          <p:nvPr/>
        </p:nvSpPr>
        <p:spPr bwMode="auto">
          <a:xfrm rot="1028100">
            <a:off x="5262168" y="2994479"/>
            <a:ext cx="515938" cy="807839"/>
          </a:xfrm>
          <a:prstGeom prst="ellipse">
            <a:avLst/>
          </a:prstGeom>
          <a:solidFill>
            <a:srgbClr val="CCFF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4110449" y="736673"/>
            <a:ext cx="1752405" cy="3077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 dirty="0" smtClean="0">
                <a:latin typeface="Calibri" pitchFamily="34" charset="0"/>
              </a:rPr>
              <a:t>Line 210 SPLIT POLE</a:t>
            </a:r>
            <a:endParaRPr lang="fr-FR" sz="1400" b="1" dirty="0">
              <a:latin typeface="Calibri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668463" y="1206266"/>
            <a:ext cx="1611312" cy="3077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latin typeface="Calibri" pitchFamily="34" charset="0"/>
              </a:rPr>
              <a:t>line 320 BACCHUS</a:t>
            </a: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2919412" y="1547019"/>
            <a:ext cx="263525" cy="8445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274763" y="2391570"/>
            <a:ext cx="878681" cy="33655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>
                <a:latin typeface="Calibri" pitchFamily="34" charset="0"/>
              </a:rPr>
              <a:t>line 420</a:t>
            </a: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4737701" y="1547019"/>
            <a:ext cx="0" cy="60807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1" name="Oval 13"/>
          <p:cNvSpPr>
            <a:spLocks noChangeArrowheads="1"/>
          </p:cNvSpPr>
          <p:nvPr/>
        </p:nvSpPr>
        <p:spPr bwMode="auto">
          <a:xfrm>
            <a:off x="2351087" y="3170238"/>
            <a:ext cx="414338" cy="3841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2153444" y="2677550"/>
            <a:ext cx="404812" cy="4926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3" name="Text Box 21" descr="Diagonales larges vers le haut"/>
          <p:cNvSpPr txBox="1">
            <a:spLocks noChangeArrowheads="1"/>
          </p:cNvSpPr>
          <p:nvPr/>
        </p:nvSpPr>
        <p:spPr bwMode="auto">
          <a:xfrm>
            <a:off x="1699021" y="1898600"/>
            <a:ext cx="908843" cy="30777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1400" b="1">
                <a:latin typeface="Calibri" pitchFamily="34" charset="0"/>
              </a:rPr>
              <a:t>line 410</a:t>
            </a:r>
          </a:p>
        </p:txBody>
      </p:sp>
      <p:sp>
        <p:nvSpPr>
          <p:cNvPr id="14" name="Line 22"/>
          <p:cNvSpPr>
            <a:spLocks noChangeShapeType="1"/>
          </p:cNvSpPr>
          <p:nvPr/>
        </p:nvSpPr>
        <p:spPr bwMode="auto">
          <a:xfrm>
            <a:off x="2351086" y="2155096"/>
            <a:ext cx="369095" cy="5896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320934" y="1360154"/>
            <a:ext cx="2407298" cy="830997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ISOL</a:t>
            </a:r>
          </a:p>
          <a:p>
            <a:r>
              <a:rPr lang="en-US" sz="1400" b="1" dirty="0" smtClean="0">
                <a:latin typeface="Calibri" pitchFamily="34" charset="0"/>
              </a:rPr>
              <a:t>Mass separator and </a:t>
            </a:r>
          </a:p>
          <a:p>
            <a:r>
              <a:rPr lang="en-US" sz="1400" b="1" dirty="0" smtClean="0">
                <a:latin typeface="Calibri" pitchFamily="34" charset="0"/>
              </a:rPr>
              <a:t>Low energy RIB lines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726677" y="2640621"/>
            <a:ext cx="19018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600" b="1" dirty="0" smtClean="0">
                <a:solidFill>
                  <a:srgbClr val="FF3300"/>
                </a:solidFill>
                <a:latin typeface="Calibri" pitchFamily="34" charset="0"/>
              </a:rPr>
              <a:t>ORGAM</a:t>
            </a:r>
            <a:endParaRPr lang="en-GB" sz="16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17" name="Accolade ouvrante 16"/>
          <p:cNvSpPr/>
          <p:nvPr/>
        </p:nvSpPr>
        <p:spPr>
          <a:xfrm rot="2979394">
            <a:off x="1501270" y="-234609"/>
            <a:ext cx="363537" cy="3081338"/>
          </a:xfrm>
          <a:prstGeom prst="leftBrace">
            <a:avLst>
              <a:gd name="adj1" fmla="val 4166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726677" y="717888"/>
            <a:ext cx="128746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latin typeface="Arial Black" pitchFamily="34" charset="0"/>
              </a:rPr>
              <a:t>Stable beams</a:t>
            </a:r>
          </a:p>
        </p:txBody>
      </p:sp>
      <p:sp>
        <p:nvSpPr>
          <p:cNvPr id="19" name="Accolade ouvrante 18"/>
          <p:cNvSpPr/>
          <p:nvPr/>
        </p:nvSpPr>
        <p:spPr>
          <a:xfrm>
            <a:off x="1525588" y="3201194"/>
            <a:ext cx="361950" cy="1181100"/>
          </a:xfrm>
          <a:prstGeom prst="leftBrace">
            <a:avLst>
              <a:gd name="adj1" fmla="val 4166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45231" y="3252677"/>
            <a:ext cx="159553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Arial Black" pitchFamily="34" charset="0"/>
              </a:rPr>
              <a:t>cluster/</a:t>
            </a:r>
          </a:p>
          <a:p>
            <a:r>
              <a:rPr lang="en-US" sz="1400" dirty="0" smtClean="0">
                <a:latin typeface="Arial Black" pitchFamily="34" charset="0"/>
              </a:rPr>
              <a:t>molecular/</a:t>
            </a:r>
          </a:p>
          <a:p>
            <a:r>
              <a:rPr lang="en-US" sz="1400" dirty="0" smtClean="0">
                <a:latin typeface="Arial Black" pitchFamily="34" charset="0"/>
              </a:rPr>
              <a:t>droplets </a:t>
            </a:r>
            <a:r>
              <a:rPr lang="en-US" sz="1400" dirty="0">
                <a:latin typeface="Arial Black" pitchFamily="34" charset="0"/>
              </a:rPr>
              <a:t>beams</a:t>
            </a:r>
          </a:p>
        </p:txBody>
      </p:sp>
      <p:grpSp>
        <p:nvGrpSpPr>
          <p:cNvPr id="21" name="Groupe 51"/>
          <p:cNvGrpSpPr>
            <a:grpSpLocks/>
          </p:cNvGrpSpPr>
          <p:nvPr/>
        </p:nvGrpSpPr>
        <p:grpSpPr bwMode="auto">
          <a:xfrm>
            <a:off x="3383799" y="5231141"/>
            <a:ext cx="5748338" cy="1365250"/>
            <a:chOff x="2066544" y="5181600"/>
            <a:chExt cx="5748528" cy="1365504"/>
          </a:xfrm>
        </p:grpSpPr>
        <p:sp>
          <p:nvSpPr>
            <p:cNvPr id="22" name="Rectangle 21"/>
            <p:cNvSpPr/>
            <p:nvPr/>
          </p:nvSpPr>
          <p:spPr>
            <a:xfrm>
              <a:off x="4898738" y="5181600"/>
              <a:ext cx="2916334" cy="13655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3" name="Triangle rectangle 22"/>
            <p:cNvSpPr/>
            <p:nvPr/>
          </p:nvSpPr>
          <p:spPr>
            <a:xfrm flipH="1">
              <a:off x="2066544" y="5181600"/>
              <a:ext cx="2829019" cy="1328985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4" name="Rectangle 17"/>
            <p:cNvSpPr>
              <a:spLocks noChangeArrowheads="1"/>
            </p:cNvSpPr>
            <p:nvPr/>
          </p:nvSpPr>
          <p:spPr bwMode="auto">
            <a:xfrm>
              <a:off x="3077591" y="6199505"/>
              <a:ext cx="685800" cy="304800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3854323" y="5808472"/>
              <a:ext cx="685800" cy="304800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4463415" y="5418836"/>
              <a:ext cx="685800" cy="304800"/>
            </a:xfrm>
            <a:prstGeom prst="rect">
              <a:avLst/>
            </a:prstGeom>
            <a:solidFill>
              <a:srgbClr val="CCFF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>
                <a:latin typeface="Calibri" pitchFamily="34" charset="0"/>
              </a:endParaRPr>
            </a:p>
          </p:txBody>
        </p:sp>
        <p:sp>
          <p:nvSpPr>
            <p:cNvPr id="27" name="ZoneTexte 46"/>
            <p:cNvSpPr txBox="1">
              <a:spLocks noChangeArrowheads="1"/>
            </p:cNvSpPr>
            <p:nvPr/>
          </p:nvSpPr>
          <p:spPr bwMode="auto">
            <a:xfrm>
              <a:off x="3907028" y="6204713"/>
              <a:ext cx="329844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Stable beam with spectrometer</a:t>
              </a:r>
            </a:p>
          </p:txBody>
        </p:sp>
        <p:sp>
          <p:nvSpPr>
            <p:cNvPr id="28" name="ZoneTexte 45"/>
            <p:cNvSpPr txBox="1">
              <a:spLocks noChangeArrowheads="1"/>
            </p:cNvSpPr>
            <p:nvPr/>
          </p:nvSpPr>
          <p:spPr bwMode="auto">
            <a:xfrm>
              <a:off x="4649724" y="5799837"/>
              <a:ext cx="310438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Stable beam without spectrometer</a:t>
              </a:r>
            </a:p>
          </p:txBody>
        </p:sp>
        <p:sp>
          <p:nvSpPr>
            <p:cNvPr id="29" name="ZoneTexte 41"/>
            <p:cNvSpPr txBox="1">
              <a:spLocks noChangeArrowheads="1"/>
            </p:cNvSpPr>
            <p:nvPr/>
          </p:nvSpPr>
          <p:spPr bwMode="auto">
            <a:xfrm>
              <a:off x="5246624" y="5418329"/>
              <a:ext cx="22880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400">
                  <a:latin typeface="Calibri" pitchFamily="34" charset="0"/>
                </a:rPr>
                <a:t>Radioactive beam lines</a:t>
              </a:r>
            </a:p>
          </p:txBody>
        </p:sp>
      </p:grpSp>
      <p:sp>
        <p:nvSpPr>
          <p:cNvPr id="30" name="Forme libre 29"/>
          <p:cNvSpPr/>
          <p:nvPr/>
        </p:nvSpPr>
        <p:spPr>
          <a:xfrm>
            <a:off x="3514659" y="1988840"/>
            <a:ext cx="2785533" cy="2252133"/>
          </a:xfrm>
          <a:custGeom>
            <a:avLst/>
            <a:gdLst>
              <a:gd name="connsiteX0" fmla="*/ 643467 w 2785533"/>
              <a:gd name="connsiteY0" fmla="*/ 1701800 h 2252133"/>
              <a:gd name="connsiteX1" fmla="*/ 0 w 2785533"/>
              <a:gd name="connsiteY1" fmla="*/ 110066 h 2252133"/>
              <a:gd name="connsiteX2" fmla="*/ 567267 w 2785533"/>
              <a:gd name="connsiteY2" fmla="*/ 0 h 2252133"/>
              <a:gd name="connsiteX3" fmla="*/ 1261533 w 2785533"/>
              <a:gd name="connsiteY3" fmla="*/ 59266 h 2252133"/>
              <a:gd name="connsiteX4" fmla="*/ 1964267 w 2785533"/>
              <a:gd name="connsiteY4" fmla="*/ 448733 h 2252133"/>
              <a:gd name="connsiteX5" fmla="*/ 2396067 w 2785533"/>
              <a:gd name="connsiteY5" fmla="*/ 897466 h 2252133"/>
              <a:gd name="connsiteX6" fmla="*/ 2667000 w 2785533"/>
              <a:gd name="connsiteY6" fmla="*/ 1397000 h 2252133"/>
              <a:gd name="connsiteX7" fmla="*/ 2751667 w 2785533"/>
              <a:gd name="connsiteY7" fmla="*/ 1820333 h 2252133"/>
              <a:gd name="connsiteX8" fmla="*/ 2777067 w 2785533"/>
              <a:gd name="connsiteY8" fmla="*/ 2175933 h 2252133"/>
              <a:gd name="connsiteX9" fmla="*/ 2785533 w 2785533"/>
              <a:gd name="connsiteY9" fmla="*/ 2243666 h 2252133"/>
              <a:gd name="connsiteX10" fmla="*/ 1049867 w 2785533"/>
              <a:gd name="connsiteY10" fmla="*/ 2252133 h 2252133"/>
              <a:gd name="connsiteX11" fmla="*/ 1041400 w 2785533"/>
              <a:gd name="connsiteY11" fmla="*/ 1947333 h 2252133"/>
              <a:gd name="connsiteX12" fmla="*/ 897467 w 2785533"/>
              <a:gd name="connsiteY12" fmla="*/ 1769533 h 2252133"/>
              <a:gd name="connsiteX13" fmla="*/ 643467 w 2785533"/>
              <a:gd name="connsiteY13" fmla="*/ 1701800 h 2252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785533" h="2252133">
                <a:moveTo>
                  <a:pt x="643467" y="1701800"/>
                </a:moveTo>
                <a:lnTo>
                  <a:pt x="0" y="110066"/>
                </a:lnTo>
                <a:lnTo>
                  <a:pt x="567267" y="0"/>
                </a:lnTo>
                <a:lnTo>
                  <a:pt x="1261533" y="59266"/>
                </a:lnTo>
                <a:lnTo>
                  <a:pt x="1964267" y="448733"/>
                </a:lnTo>
                <a:lnTo>
                  <a:pt x="2396067" y="897466"/>
                </a:lnTo>
                <a:lnTo>
                  <a:pt x="2667000" y="1397000"/>
                </a:lnTo>
                <a:lnTo>
                  <a:pt x="2751667" y="1820333"/>
                </a:lnTo>
                <a:lnTo>
                  <a:pt x="2777067" y="2175933"/>
                </a:lnTo>
                <a:lnTo>
                  <a:pt x="2785533" y="2243666"/>
                </a:lnTo>
                <a:lnTo>
                  <a:pt x="1049867" y="2252133"/>
                </a:lnTo>
                <a:lnTo>
                  <a:pt x="1041400" y="1947333"/>
                </a:lnTo>
                <a:lnTo>
                  <a:pt x="897467" y="1769533"/>
                </a:lnTo>
                <a:lnTo>
                  <a:pt x="643467" y="1701800"/>
                </a:lnTo>
                <a:close/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flipH="1">
            <a:off x="5720285" y="2211934"/>
            <a:ext cx="596879" cy="85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4110449" y="1044450"/>
            <a:ext cx="1765580" cy="52322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ISOL</a:t>
            </a:r>
          </a:p>
          <a:p>
            <a:r>
              <a:rPr lang="en-US" sz="1400" b="1" dirty="0" smtClean="0">
                <a:latin typeface="Calibri" pitchFamily="34" charset="0"/>
              </a:rPr>
              <a:t>Production cave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/>
        </p:nvSpPr>
        <p:spPr bwMode="auto">
          <a:xfrm rot="2211666">
            <a:off x="4897941" y="1862707"/>
            <a:ext cx="17653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FF0000"/>
                </a:solidFill>
                <a:latin typeface="Arial Black" pitchFamily="34" charset="0"/>
              </a:rPr>
              <a:t>ISOL </a:t>
            </a: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installation</a:t>
            </a:r>
            <a:endParaRPr lang="en-US" sz="1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408290" y="1262757"/>
            <a:ext cx="702159" cy="523220"/>
          </a:xfrm>
          <a:prstGeom prst="rect">
            <a:avLst/>
          </a:prstGeom>
          <a:solidFill>
            <a:srgbClr val="CCFF33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ISOL</a:t>
            </a:r>
          </a:p>
          <a:p>
            <a:r>
              <a:rPr lang="en-US" sz="1400" b="1" dirty="0" smtClean="0">
                <a:latin typeface="Calibri" pitchFamily="34" charset="0"/>
              </a:rPr>
              <a:t>Driver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>
            <a:off x="3921273" y="1775652"/>
            <a:ext cx="0" cy="78419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grpSp>
        <p:nvGrpSpPr>
          <p:cNvPr id="36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37" name="Rectangle 36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35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8" name="Forme libre 37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9" name="ZoneTexte 38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40" name="Image 39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950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freeusandworldmaps.com/images/World_Regions_Print/EuropePrintNoTex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7" b="12993"/>
          <a:stretch/>
        </p:blipFill>
        <p:spPr bwMode="auto">
          <a:xfrm>
            <a:off x="4953000" y="38100"/>
            <a:ext cx="4191000" cy="485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0"/>
          <p:cNvSpPr txBox="1">
            <a:spLocks noChangeArrowheads="1"/>
          </p:cNvSpPr>
          <p:nvPr/>
        </p:nvSpPr>
        <p:spPr bwMode="auto">
          <a:xfrm>
            <a:off x="98480" y="229603"/>
            <a:ext cx="389242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cs typeface="Arial" pitchFamily="34" charset="0"/>
              </a:rPr>
              <a:t>ALTO is the first </a:t>
            </a: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ISOL machine </a:t>
            </a:r>
            <a:r>
              <a:rPr lang="en-US" dirty="0" smtClean="0">
                <a:cs typeface="Arial" pitchFamily="34" charset="0"/>
              </a:rPr>
              <a:t>based on </a:t>
            </a:r>
            <a:r>
              <a:rPr lang="en-US" b="1" dirty="0" smtClean="0">
                <a:solidFill>
                  <a:srgbClr val="FF0000"/>
                </a:solidFill>
                <a:cs typeface="Arial" pitchFamily="34" charset="0"/>
              </a:rPr>
              <a:t>photo fission </a:t>
            </a:r>
            <a:r>
              <a:rPr lang="en-US" dirty="0" smtClean="0">
                <a:cs typeface="Arial" pitchFamily="34" charset="0"/>
              </a:rPr>
              <a:t>operated in the world</a:t>
            </a:r>
          </a:p>
          <a:p>
            <a:endParaRPr lang="en-US" dirty="0">
              <a:latin typeface="Calibri" pitchFamily="34" charset="0"/>
              <a:cs typeface="Arial" pitchFamily="34" charset="0"/>
            </a:endParaRPr>
          </a:p>
          <a:p>
            <a:r>
              <a:rPr lang="en-US" dirty="0" smtClean="0">
                <a:latin typeface="Calibri" pitchFamily="34" charset="0"/>
                <a:cs typeface="Arial" pitchFamily="34" charset="0"/>
              </a:rPr>
              <a:t>and one of the few presently running ISOL facilities in Europe</a:t>
            </a:r>
            <a:endParaRPr lang="en-US" dirty="0">
              <a:latin typeface="Calibri" pitchFamily="34" charset="0"/>
            </a:endParaRPr>
          </a:p>
        </p:txBody>
      </p:sp>
      <p:cxnSp>
        <p:nvCxnSpPr>
          <p:cNvPr id="4" name="Connecteur droit 3"/>
          <p:cNvCxnSpPr/>
          <p:nvPr/>
        </p:nvCxnSpPr>
        <p:spPr>
          <a:xfrm>
            <a:off x="3472543" y="2866651"/>
            <a:ext cx="2754086" cy="192235"/>
          </a:xfrm>
          <a:prstGeom prst="line">
            <a:avLst/>
          </a:prstGeom>
          <a:ln w="28575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2044691" y="2662339"/>
            <a:ext cx="1427852" cy="40862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SPIRAL Caen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044691" y="3168524"/>
            <a:ext cx="1427852" cy="715089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FR" dirty="0"/>
              <a:t>ISOLDE CERN</a:t>
            </a:r>
          </a:p>
        </p:txBody>
      </p:sp>
      <p:cxnSp>
        <p:nvCxnSpPr>
          <p:cNvPr id="7" name="Connecteur droit 6"/>
          <p:cNvCxnSpPr/>
          <p:nvPr/>
        </p:nvCxnSpPr>
        <p:spPr>
          <a:xfrm flipV="1">
            <a:off x="3472543" y="3494314"/>
            <a:ext cx="3298371" cy="31755"/>
          </a:xfrm>
          <a:prstGeom prst="line">
            <a:avLst/>
          </a:prstGeom>
          <a:ln w="28575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2113624" y="4059192"/>
            <a:ext cx="1569367" cy="40862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>
            <a:defPPr>
              <a:defRPr lang="fr-FR"/>
            </a:defPPr>
          </a:lstStyle>
          <a:p>
            <a:r>
              <a:rPr lang="fr-FR" dirty="0"/>
              <a:t>EXCYT </a:t>
            </a:r>
            <a:r>
              <a:rPr lang="fr-FR" dirty="0" err="1"/>
              <a:t>Catania</a:t>
            </a:r>
            <a:endParaRPr lang="fr-FR" dirty="0"/>
          </a:p>
        </p:txBody>
      </p:sp>
      <p:cxnSp>
        <p:nvCxnSpPr>
          <p:cNvPr id="9" name="Connecteur droit 8"/>
          <p:cNvCxnSpPr>
            <a:stCxn id="8" idx="3"/>
          </p:cNvCxnSpPr>
          <p:nvPr/>
        </p:nvCxnSpPr>
        <p:spPr>
          <a:xfrm>
            <a:off x="3682991" y="4263504"/>
            <a:ext cx="3980552" cy="460895"/>
          </a:xfrm>
          <a:prstGeom prst="line">
            <a:avLst/>
          </a:prstGeom>
          <a:ln w="28575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>
            <a:stCxn id="11" idx="3"/>
          </p:cNvCxnSpPr>
          <p:nvPr/>
        </p:nvCxnSpPr>
        <p:spPr>
          <a:xfrm flipV="1">
            <a:off x="4849586" y="1371601"/>
            <a:ext cx="3173186" cy="466017"/>
          </a:xfrm>
          <a:prstGeom prst="line">
            <a:avLst/>
          </a:prstGeom>
          <a:ln w="28575">
            <a:solidFill>
              <a:srgbClr val="92D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2993571" y="1633306"/>
            <a:ext cx="1856015" cy="408623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JYFL Jyväskylä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3421734" y="2139901"/>
            <a:ext cx="1427852" cy="408623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 smtClean="0"/>
              <a:t>ALTO Orsay</a:t>
            </a:r>
            <a:endParaRPr lang="fr-FR" dirty="0"/>
          </a:p>
        </p:txBody>
      </p:sp>
      <p:cxnSp>
        <p:nvCxnSpPr>
          <p:cNvPr id="13" name="Connecteur droit 12"/>
          <p:cNvCxnSpPr>
            <a:stCxn id="12" idx="3"/>
          </p:cNvCxnSpPr>
          <p:nvPr/>
        </p:nvCxnSpPr>
        <p:spPr>
          <a:xfrm>
            <a:off x="4849586" y="2344213"/>
            <a:ext cx="1586593" cy="824311"/>
          </a:xfrm>
          <a:prstGeom prst="line">
            <a:avLst/>
          </a:prstGeom>
          <a:ln w="28575">
            <a:solidFill>
              <a:srgbClr val="92D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ccolade ouvrante 13"/>
          <p:cNvSpPr/>
          <p:nvPr/>
        </p:nvSpPr>
        <p:spPr>
          <a:xfrm>
            <a:off x="1690007" y="2596424"/>
            <a:ext cx="321129" cy="1827533"/>
          </a:xfrm>
          <a:prstGeom prst="leftBrace">
            <a:avLst>
              <a:gd name="adj1" fmla="val 52401"/>
              <a:gd name="adj2" fmla="val 50000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98480" y="3232704"/>
            <a:ext cx="1654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post-accelerated RIBs</a:t>
            </a:r>
            <a:endParaRPr lang="en-US" sz="1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1286310" y="1888040"/>
            <a:ext cx="16546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low energy RIBs</a:t>
            </a:r>
            <a:endParaRPr lang="en-US" sz="1400" dirty="0"/>
          </a:p>
        </p:txBody>
      </p:sp>
      <p:sp>
        <p:nvSpPr>
          <p:cNvPr id="17" name="Accolade ouvrante 16"/>
          <p:cNvSpPr/>
          <p:nvPr/>
        </p:nvSpPr>
        <p:spPr>
          <a:xfrm>
            <a:off x="2598052" y="1633306"/>
            <a:ext cx="300255" cy="915218"/>
          </a:xfrm>
          <a:prstGeom prst="leftBrace">
            <a:avLst>
              <a:gd name="adj1" fmla="val 52401"/>
              <a:gd name="adj2" fmla="val 50000"/>
            </a:avLst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9" name="Rectangle 18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36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0" name="Forme libre 19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1" name="ZoneTexte 20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2" name="Image 21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02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9" descr="large scale ma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3" r="5892" b="6582"/>
          <a:stretch/>
        </p:blipFill>
        <p:spPr bwMode="auto">
          <a:xfrm>
            <a:off x="4321629" y="0"/>
            <a:ext cx="4822371" cy="515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7" descr="logo_ensa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21" y="5825895"/>
            <a:ext cx="1281767" cy="33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621" y="5016406"/>
            <a:ext cx="1034583" cy="745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6"/>
          <p:cNvSpPr txBox="1">
            <a:spLocks noChangeArrowheads="1"/>
          </p:cNvSpPr>
          <p:nvPr/>
        </p:nvSpPr>
        <p:spPr bwMode="auto">
          <a:xfrm>
            <a:off x="5864662" y="5211396"/>
            <a:ext cx="30568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+mn-lt"/>
              </a:rPr>
              <a:t>ALTO:</a:t>
            </a:r>
          </a:p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+mn-lt"/>
              </a:rPr>
              <a:t>TNA within ENSAR</a:t>
            </a:r>
          </a:p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+mn-lt"/>
              </a:rPr>
              <a:t>and </a:t>
            </a:r>
          </a:p>
          <a:p>
            <a:pPr algn="ctr" eaLnBrk="1" hangingPunct="1"/>
            <a:r>
              <a:rPr lang="en-US" sz="1600" b="1" dirty="0" smtClean="0">
                <a:solidFill>
                  <a:srgbClr val="7030A0"/>
                </a:solidFill>
                <a:latin typeface="+mn-lt"/>
              </a:rPr>
              <a:t>Candidate for TNA within ENSAR2</a:t>
            </a:r>
            <a:endParaRPr lang="en-US" sz="16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21629" y="0"/>
            <a:ext cx="568783" cy="2177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74171" y="263876"/>
            <a:ext cx="33210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</a:rPr>
              <a:t>Tandem+ISOL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</a:rPr>
              <a:t> = 3500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h per year</a:t>
            </a:r>
          </a:p>
          <a:p>
            <a:pPr eaLnBrk="1" hangingPunct="1"/>
            <a:r>
              <a:rPr lang="en-US" b="1" dirty="0">
                <a:solidFill>
                  <a:srgbClr val="9C669C"/>
                </a:solidFill>
                <a:latin typeface="Calibri" pitchFamily="34" charset="0"/>
              </a:rPr>
              <a:t>Possibility to run in the future</a:t>
            </a:r>
          </a:p>
          <a:p>
            <a:pPr eaLnBrk="1" hangingPunct="1"/>
            <a:r>
              <a:rPr lang="en-US" b="1" dirty="0" smtClean="0">
                <a:solidFill>
                  <a:srgbClr val="9C669C"/>
                </a:solidFill>
                <a:latin typeface="Calibri" pitchFamily="34" charset="0"/>
              </a:rPr>
              <a:t>ISOL </a:t>
            </a:r>
            <a:r>
              <a:rPr lang="en-US" b="1" dirty="0">
                <a:solidFill>
                  <a:srgbClr val="9C669C"/>
                </a:solidFill>
                <a:latin typeface="Calibri" pitchFamily="34" charset="0"/>
              </a:rPr>
              <a:t>and Tandem simultaneously</a:t>
            </a:r>
          </a:p>
          <a:p>
            <a:pPr eaLnBrk="1" hangingPunct="1"/>
            <a:r>
              <a:rPr lang="en-US" b="1" dirty="0" smtClean="0">
                <a:solidFill>
                  <a:srgbClr val="9C669C"/>
                </a:solidFill>
                <a:latin typeface="Calibri" pitchFamily="34" charset="0"/>
              </a:rPr>
              <a:t>28 </a:t>
            </a:r>
            <a:r>
              <a:rPr lang="en-US" b="1" dirty="0">
                <a:solidFill>
                  <a:srgbClr val="9C669C"/>
                </a:solidFill>
                <a:latin typeface="Calibri" pitchFamily="34" charset="0"/>
              </a:rPr>
              <a:t>engineers and technicians for </a:t>
            </a:r>
          </a:p>
          <a:p>
            <a:pPr eaLnBrk="1" hangingPunct="1"/>
            <a:r>
              <a:rPr lang="en-US" b="1" dirty="0">
                <a:solidFill>
                  <a:srgbClr val="9C669C"/>
                </a:solidFill>
                <a:latin typeface="Calibri" pitchFamily="34" charset="0"/>
              </a:rPr>
              <a:t>Technical support</a:t>
            </a:r>
          </a:p>
        </p:txBody>
      </p:sp>
      <p:sp>
        <p:nvSpPr>
          <p:cNvPr id="8" name="ZoneTexte 4"/>
          <p:cNvSpPr txBox="1">
            <a:spLocks noChangeArrowheads="1"/>
          </p:cNvSpPr>
          <p:nvPr/>
        </p:nvSpPr>
        <p:spPr bwMode="auto">
          <a:xfrm>
            <a:off x="250371" y="1854087"/>
            <a:ext cx="42862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fr-FR" b="1" dirty="0" smtClean="0">
                <a:solidFill>
                  <a:srgbClr val="FF0000"/>
                </a:solidFill>
              </a:rPr>
              <a:t>~</a:t>
            </a:r>
            <a:r>
              <a:rPr lang="fr-FR" b="1" dirty="0" smtClean="0">
                <a:solidFill>
                  <a:srgbClr val="FF0000"/>
                </a:solidFill>
              </a:rPr>
              <a:t>220 </a:t>
            </a:r>
            <a:r>
              <a:rPr lang="fr-FR" b="1" dirty="0" err="1">
                <a:solidFill>
                  <a:srgbClr val="FF0000"/>
                </a:solidFill>
              </a:rPr>
              <a:t>outside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</a:rPr>
              <a:t>users</a:t>
            </a:r>
            <a:r>
              <a:rPr lang="fr-FR" b="1" dirty="0" smtClean="0">
                <a:solidFill>
                  <a:srgbClr val="FF0000"/>
                </a:solidFill>
              </a:rPr>
              <a:t>/</a:t>
            </a:r>
            <a:r>
              <a:rPr lang="fr-FR" b="1" dirty="0" err="1" smtClean="0">
                <a:solidFill>
                  <a:srgbClr val="FF0000"/>
                </a:solidFill>
              </a:rPr>
              <a:t>year</a:t>
            </a:r>
            <a:endParaRPr lang="fr-FR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fr-FR" b="1" dirty="0" smtClean="0">
                <a:solidFill>
                  <a:srgbClr val="FF0000"/>
                </a:solidFill>
              </a:rPr>
              <a:t> </a:t>
            </a:r>
            <a:r>
              <a:rPr lang="fr-FR" b="1" dirty="0">
                <a:solidFill>
                  <a:srgbClr val="FF0000"/>
                </a:solidFill>
              </a:rPr>
              <a:t>(30 countries</a:t>
            </a:r>
            <a:r>
              <a:rPr lang="fr-FR" b="1" dirty="0" smtClean="0">
                <a:solidFill>
                  <a:srgbClr val="FF0000"/>
                </a:solidFill>
              </a:rPr>
              <a:t>)</a:t>
            </a:r>
          </a:p>
        </p:txBody>
      </p:sp>
      <p:grpSp>
        <p:nvGrpSpPr>
          <p:cNvPr id="9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37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" name="Forme libre 10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2" name="ZoneTexte 11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3" name="Image 12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832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85" y="352905"/>
            <a:ext cx="7074488" cy="560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72201" y="1415143"/>
            <a:ext cx="2079172" cy="954107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• </a:t>
            </a:r>
            <a:r>
              <a:rPr lang="en-US" sz="1400" dirty="0" smtClean="0"/>
              <a:t>Nuclear structure</a:t>
            </a:r>
          </a:p>
          <a:p>
            <a:r>
              <a:rPr lang="en-US" sz="1400" dirty="0" smtClean="0"/>
              <a:t>• Nuclear astrophysics</a:t>
            </a:r>
          </a:p>
          <a:p>
            <a:r>
              <a:rPr lang="en-US" sz="1400" dirty="0"/>
              <a:t>• </a:t>
            </a:r>
            <a:r>
              <a:rPr lang="en-US" sz="1400" dirty="0" smtClean="0"/>
              <a:t>Clustering in nuclei</a:t>
            </a:r>
          </a:p>
          <a:p>
            <a:r>
              <a:rPr lang="en-US" sz="1400" dirty="0"/>
              <a:t>• </a:t>
            </a:r>
            <a:r>
              <a:rPr lang="en-US" sz="1400" dirty="0" smtClean="0"/>
              <a:t>Fission/nuclear data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0" y="247080"/>
            <a:ext cx="2056786" cy="2031325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• </a:t>
            </a:r>
            <a:r>
              <a:rPr lang="en-US" sz="1400" dirty="0" smtClean="0"/>
              <a:t>EXL</a:t>
            </a:r>
          </a:p>
          <a:p>
            <a:r>
              <a:rPr lang="en-US" sz="1400" dirty="0" smtClean="0"/>
              <a:t>• PARIS</a:t>
            </a:r>
          </a:p>
          <a:p>
            <a:r>
              <a:rPr lang="en-US" sz="1400" dirty="0"/>
              <a:t>• </a:t>
            </a:r>
            <a:r>
              <a:rPr lang="en-US" sz="1400" dirty="0" smtClean="0"/>
              <a:t>GASPARD</a:t>
            </a:r>
          </a:p>
          <a:p>
            <a:r>
              <a:rPr lang="en-US" sz="1400" dirty="0"/>
              <a:t>• </a:t>
            </a:r>
            <a:r>
              <a:rPr lang="en-US" sz="1400" dirty="0" smtClean="0"/>
              <a:t>SPIRAL2 (prototypes for beam diagnostics, radiation protection data </a:t>
            </a:r>
            <a:r>
              <a:rPr lang="en-US" sz="1400" dirty="0" err="1" smtClean="0"/>
              <a:t>etc</a:t>
            </a:r>
            <a:r>
              <a:rPr lang="en-US" sz="1400" dirty="0" smtClean="0"/>
              <a:t>)</a:t>
            </a:r>
          </a:p>
          <a:p>
            <a:r>
              <a:rPr lang="en-US" sz="1400" dirty="0"/>
              <a:t>• </a:t>
            </a:r>
            <a:r>
              <a:rPr lang="en-US" sz="1400" dirty="0" smtClean="0"/>
              <a:t>New materials for ISOL science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28393" y="4771699"/>
            <a:ext cx="1506749" cy="738664"/>
          </a:xfrm>
          <a:prstGeom prst="rect">
            <a:avLst/>
          </a:prstGeom>
          <a:solidFill>
            <a:schemeClr val="bg1"/>
          </a:solidFill>
          <a:ln w="38100">
            <a:solidFill>
              <a:srgbClr val="FF33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• </a:t>
            </a:r>
            <a:r>
              <a:rPr lang="en-US" sz="1400" dirty="0" smtClean="0"/>
              <a:t>atomic physics</a:t>
            </a:r>
          </a:p>
          <a:p>
            <a:r>
              <a:rPr lang="en-US" sz="1400" dirty="0" smtClean="0"/>
              <a:t>• </a:t>
            </a:r>
            <a:r>
              <a:rPr lang="en-US" sz="1400" dirty="0" err="1" smtClean="0"/>
              <a:t>astro</a:t>
            </a:r>
            <a:r>
              <a:rPr lang="en-US" sz="1400" dirty="0" smtClean="0"/>
              <a:t>-chemistry</a:t>
            </a:r>
          </a:p>
          <a:p>
            <a:r>
              <a:rPr lang="en-US" sz="1400" dirty="0" smtClean="0"/>
              <a:t>• </a:t>
            </a:r>
            <a:r>
              <a:rPr lang="en-US" sz="1400" dirty="0" err="1" smtClean="0"/>
              <a:t>nano</a:t>
            </a:r>
            <a:r>
              <a:rPr lang="en-US" sz="1400" dirty="0" smtClean="0"/>
              <a:t>-science</a:t>
            </a:r>
          </a:p>
        </p:txBody>
      </p:sp>
      <p:grpSp>
        <p:nvGrpSpPr>
          <p:cNvPr id="6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7" name="Rectangle 6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38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8" name="Forme libre 7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9" name="ZoneTexte 8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0" name="Image 9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709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20921" y="-6745"/>
            <a:ext cx="9164922" cy="41141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Beams </a:t>
            </a:r>
            <a:r>
              <a:rPr lang="en-US" dirty="0" smtClean="0">
                <a:solidFill>
                  <a:schemeClr val="bg1"/>
                </a:solidFill>
                <a:cs typeface="Arial" pitchFamily="34" charset="0"/>
              </a:rPr>
              <a:t>“natively” available at ALTO</a:t>
            </a:r>
            <a:endParaRPr lang="en-US" dirty="0">
              <a:solidFill>
                <a:schemeClr val="bg1"/>
              </a:solidFill>
              <a:cs typeface="Arial" pitchFamily="34" charset="0"/>
            </a:endParaRPr>
          </a:p>
        </p:txBody>
      </p:sp>
      <p:pic>
        <p:nvPicPr>
          <p:cNvPr id="4" name="Picture 4" descr="alto_mesur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21" y="2238044"/>
            <a:ext cx="914400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2515" y="1892883"/>
            <a:ext cx="2786064" cy="2795587"/>
            <a:chOff x="150" y="624"/>
            <a:chExt cx="1755" cy="1761"/>
          </a:xfrm>
        </p:grpSpPr>
        <p:sp>
          <p:nvSpPr>
            <p:cNvPr id="6" name="Rectangle 20"/>
            <p:cNvSpPr>
              <a:spLocks noChangeArrowheads="1"/>
            </p:cNvSpPr>
            <p:nvPr/>
          </p:nvSpPr>
          <p:spPr bwMode="auto">
            <a:xfrm>
              <a:off x="150" y="624"/>
              <a:ext cx="175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b="1" dirty="0">
                  <a:latin typeface="Tahoma" pitchFamily="34" charset="0"/>
                </a:rPr>
                <a:t>Production </a:t>
              </a:r>
              <a:r>
                <a:rPr lang="fr-FR" sz="1600" b="1" dirty="0" err="1" smtClean="0">
                  <a:latin typeface="Tahoma" pitchFamily="34" charset="0"/>
                </a:rPr>
                <a:t>pps</a:t>
              </a:r>
              <a:r>
                <a:rPr lang="fr-FR" sz="1600" b="1" dirty="0" smtClean="0">
                  <a:latin typeface="Tahoma" pitchFamily="34" charset="0"/>
                </a:rPr>
                <a:t> /10 µA e-</a:t>
              </a:r>
              <a:endParaRPr lang="fr-FR" sz="1600" b="1" dirty="0">
                <a:latin typeface="Tahoma" pitchFamily="34" charset="0"/>
              </a:endParaRPr>
            </a:p>
          </p:txBody>
        </p: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339" y="868"/>
              <a:ext cx="887" cy="1517"/>
              <a:chOff x="144" y="912"/>
              <a:chExt cx="887" cy="1517"/>
            </a:xfrm>
          </p:grpSpPr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144" y="1056"/>
                <a:ext cx="826" cy="1373"/>
                <a:chOff x="144" y="1056"/>
                <a:chExt cx="826" cy="1373"/>
              </a:xfrm>
            </p:grpSpPr>
            <p:pic>
              <p:nvPicPr>
                <p:cNvPr id="12" name="Picture 23" descr="palette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44" y="1085"/>
                  <a:ext cx="137" cy="1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3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288" y="2256"/>
                  <a:ext cx="421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>
                      <a:latin typeface="Tahoma" pitchFamily="34" charset="0"/>
                    </a:rPr>
                    <a:t>Stable</a:t>
                  </a:r>
                </a:p>
              </p:txBody>
            </p:sp>
            <p:sp>
              <p:nvSpPr>
                <p:cNvPr id="1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88" y="2112"/>
                  <a:ext cx="611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 dirty="0">
                      <a:latin typeface="Tahoma" pitchFamily="34" charset="0"/>
                    </a:rPr>
                    <a:t>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>
                      <a:latin typeface="Tahoma" pitchFamily="34" charset="0"/>
                    </a:rPr>
                    <a:t>4</a:t>
                  </a:r>
                  <a:r>
                    <a:rPr lang="fr-FR" sz="1200" b="1" baseline="30000" dirty="0" smtClean="0">
                      <a:latin typeface="Tahoma" pitchFamily="34" charset="0"/>
                    </a:rPr>
                    <a:t> </a:t>
                  </a:r>
                  <a:r>
                    <a:rPr lang="fr-FR" sz="1200" b="1" dirty="0">
                      <a:latin typeface="Tahoma" pitchFamily="34" charset="0"/>
                    </a:rPr>
                    <a:t>– 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1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88" y="1968"/>
                  <a:ext cx="682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 dirty="0">
                      <a:latin typeface="Tahoma" pitchFamily="34" charset="0"/>
                    </a:rPr>
                    <a:t>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>
                      <a:latin typeface="Tahoma" pitchFamily="34" charset="0"/>
                    </a:rPr>
                    <a:t>5</a:t>
                  </a:r>
                  <a:r>
                    <a:rPr lang="fr-FR" sz="1200" b="1" dirty="0" smtClean="0">
                      <a:latin typeface="Tahoma" pitchFamily="34" charset="0"/>
                    </a:rPr>
                    <a:t> </a:t>
                  </a:r>
                  <a:r>
                    <a:rPr lang="fr-FR" sz="1200" b="1" dirty="0">
                      <a:latin typeface="Tahoma" pitchFamily="34" charset="0"/>
                    </a:rPr>
                    <a:t>– 5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>
                      <a:latin typeface="Tahoma" pitchFamily="34" charset="0"/>
                    </a:rPr>
                    <a:t>5</a:t>
                  </a:r>
                </a:p>
              </p:txBody>
            </p:sp>
            <p:sp>
              <p:nvSpPr>
                <p:cNvPr id="16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288" y="1805"/>
                  <a:ext cx="682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 dirty="0">
                      <a:latin typeface="Tahoma" pitchFamily="34" charset="0"/>
                    </a:rPr>
                    <a:t>5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>
                      <a:latin typeface="Tahoma" pitchFamily="34" charset="0"/>
                    </a:rPr>
                    <a:t>5</a:t>
                  </a:r>
                  <a:r>
                    <a:rPr lang="fr-FR" sz="1200" b="1" dirty="0" smtClean="0">
                      <a:latin typeface="Tahoma" pitchFamily="34" charset="0"/>
                    </a:rPr>
                    <a:t> </a:t>
                  </a:r>
                  <a:r>
                    <a:rPr lang="fr-FR" sz="1200" b="1" dirty="0">
                      <a:latin typeface="Tahoma" pitchFamily="34" charset="0"/>
                    </a:rPr>
                    <a:t>– 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>
                      <a:latin typeface="Tahoma" pitchFamily="34" charset="0"/>
                    </a:rPr>
                    <a:t>6</a:t>
                  </a:r>
                </a:p>
              </p:txBody>
            </p:sp>
            <p:sp>
              <p:nvSpPr>
                <p:cNvPr id="17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288" y="1661"/>
                  <a:ext cx="654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>
                      <a:latin typeface="Tahoma" pitchFamily="34" charset="0"/>
                    </a:rPr>
                    <a:t>6</a:t>
                  </a:r>
                  <a:r>
                    <a:rPr lang="fr-FR" sz="1200" b="1" dirty="0" smtClean="0">
                      <a:latin typeface="Tahoma" pitchFamily="34" charset="0"/>
                    </a:rPr>
                    <a:t> </a:t>
                  </a:r>
                  <a:r>
                    <a:rPr lang="fr-FR" sz="1200" b="1" dirty="0">
                      <a:latin typeface="Tahoma" pitchFamily="34" charset="0"/>
                    </a:rPr>
                    <a:t>– 5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>
                      <a:latin typeface="Tahoma" pitchFamily="34" charset="0"/>
                    </a:rPr>
                    <a:t>6</a:t>
                  </a:r>
                </a:p>
              </p:txBody>
            </p:sp>
            <p:sp>
              <p:nvSpPr>
                <p:cNvPr id="18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299" y="1517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 dirty="0">
                      <a:latin typeface="Tahoma" pitchFamily="34" charset="0"/>
                    </a:rPr>
                    <a:t>5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 smtClean="0">
                      <a:latin typeface="Tahoma" pitchFamily="34" charset="0"/>
                    </a:rPr>
                    <a:t>6</a:t>
                  </a:r>
                  <a:r>
                    <a:rPr lang="fr-FR" sz="1200" b="1" dirty="0" smtClean="0">
                      <a:latin typeface="Tahoma" pitchFamily="34" charset="0"/>
                    </a:rPr>
                    <a:t> </a:t>
                  </a:r>
                  <a:r>
                    <a:rPr lang="fr-FR" sz="1200" b="1" dirty="0">
                      <a:latin typeface="Tahoma" pitchFamily="34" charset="0"/>
                    </a:rPr>
                    <a:t>–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 smtClean="0">
                      <a:latin typeface="Tahoma" pitchFamily="34" charset="0"/>
                    </a:rPr>
                    <a:t>7</a:t>
                  </a:r>
                  <a:endParaRPr lang="fr-FR" sz="1200" b="1" baseline="30000" dirty="0">
                    <a:latin typeface="Tahoma" pitchFamily="34" charset="0"/>
                  </a:endParaRPr>
                </a:p>
              </p:txBody>
            </p:sp>
            <p:sp>
              <p:nvSpPr>
                <p:cNvPr id="19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88" y="1373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 smtClean="0">
                      <a:latin typeface="Tahoma" pitchFamily="34" charset="0"/>
                    </a:rPr>
                    <a:t>7</a:t>
                  </a:r>
                  <a:r>
                    <a:rPr lang="fr-FR" sz="1200" b="1" dirty="0" smtClean="0">
                      <a:latin typeface="Tahoma" pitchFamily="34" charset="0"/>
                    </a:rPr>
                    <a:t> </a:t>
                  </a:r>
                  <a:r>
                    <a:rPr lang="fr-FR" sz="1200" b="1" dirty="0">
                      <a:latin typeface="Tahoma" pitchFamily="34" charset="0"/>
                    </a:rPr>
                    <a:t>– 5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 smtClean="0">
                      <a:latin typeface="Tahoma" pitchFamily="34" charset="0"/>
                    </a:rPr>
                    <a:t>7</a:t>
                  </a:r>
                  <a:endParaRPr lang="fr-FR" sz="1200" b="1" baseline="30000" dirty="0">
                    <a:latin typeface="Tahoma" pitchFamily="34" charset="0"/>
                  </a:endParaRPr>
                </a:p>
              </p:txBody>
            </p:sp>
            <p:sp>
              <p:nvSpPr>
                <p:cNvPr id="20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288" y="1200"/>
                  <a:ext cx="648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 dirty="0">
                      <a:latin typeface="Tahoma" pitchFamily="34" charset="0"/>
                    </a:rPr>
                    <a:t>5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 smtClean="0">
                      <a:latin typeface="Tahoma" pitchFamily="34" charset="0"/>
                    </a:rPr>
                    <a:t>7</a:t>
                  </a:r>
                  <a:r>
                    <a:rPr lang="fr-FR" sz="1200" b="1" dirty="0" smtClean="0">
                      <a:latin typeface="Tahoma" pitchFamily="34" charset="0"/>
                    </a:rPr>
                    <a:t> </a:t>
                  </a:r>
                  <a:r>
                    <a:rPr lang="fr-FR" sz="1200" b="1" dirty="0">
                      <a:latin typeface="Tahoma" pitchFamily="34" charset="0"/>
                    </a:rPr>
                    <a:t>–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 smtClean="0">
                      <a:latin typeface="Tahoma" pitchFamily="34" charset="0"/>
                    </a:rPr>
                    <a:t>8</a:t>
                  </a:r>
                  <a:endParaRPr lang="fr-FR" sz="1200" b="1" baseline="30000" dirty="0">
                    <a:latin typeface="Tahoma" pitchFamily="34" charset="0"/>
                  </a:endParaRPr>
                </a:p>
              </p:txBody>
            </p:sp>
            <p:sp>
              <p:nvSpPr>
                <p:cNvPr id="21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88" y="1056"/>
                  <a:ext cx="676" cy="17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 dirty="0">
                      <a:latin typeface="Tahoma" pitchFamily="34" charset="0"/>
                    </a:rPr>
                    <a:t>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 smtClean="0">
                      <a:latin typeface="Tahoma" pitchFamily="34" charset="0"/>
                    </a:rPr>
                    <a:t>8</a:t>
                  </a:r>
                  <a:r>
                    <a:rPr lang="fr-FR" sz="1200" b="1" dirty="0" smtClean="0">
                      <a:latin typeface="Tahoma" pitchFamily="34" charset="0"/>
                    </a:rPr>
                    <a:t> </a:t>
                  </a:r>
                  <a:r>
                    <a:rPr lang="fr-FR" sz="1200" b="1" dirty="0">
                      <a:latin typeface="Tahoma" pitchFamily="34" charset="0"/>
                    </a:rPr>
                    <a:t>– 5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 smtClean="0">
                      <a:latin typeface="Tahoma" pitchFamily="34" charset="0"/>
                    </a:rPr>
                    <a:t>8</a:t>
                  </a:r>
                  <a:endParaRPr lang="fr-FR" sz="1200" b="1" baseline="30000" dirty="0">
                    <a:latin typeface="Tahoma" pitchFamily="34" charset="0"/>
                  </a:endParaRPr>
                </a:p>
              </p:txBody>
            </p:sp>
          </p:grpSp>
          <p:grpSp>
            <p:nvGrpSpPr>
              <p:cNvPr id="9" name="Group 33"/>
              <p:cNvGrpSpPr>
                <a:grpSpLocks/>
              </p:cNvGrpSpPr>
              <p:nvPr/>
            </p:nvGrpSpPr>
            <p:grpSpPr bwMode="auto">
              <a:xfrm>
                <a:off x="144" y="912"/>
                <a:ext cx="887" cy="174"/>
                <a:chOff x="144" y="912"/>
                <a:chExt cx="887" cy="174"/>
              </a:xfrm>
            </p:grpSpPr>
            <p:sp>
              <p:nvSpPr>
                <p:cNvPr id="10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288" y="912"/>
                  <a:ext cx="743" cy="1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fr-FR" sz="1200" b="1" dirty="0">
                      <a:latin typeface="Tahoma" pitchFamily="34" charset="0"/>
                    </a:rPr>
                    <a:t>5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 smtClean="0">
                      <a:latin typeface="Tahoma" pitchFamily="34" charset="0"/>
                    </a:rPr>
                    <a:t>8</a:t>
                  </a:r>
                  <a:r>
                    <a:rPr lang="fr-FR" sz="1200" b="1" dirty="0" smtClean="0">
                      <a:latin typeface="Tahoma" pitchFamily="34" charset="0"/>
                    </a:rPr>
                    <a:t> </a:t>
                  </a:r>
                  <a:r>
                    <a:rPr lang="fr-FR" sz="1200" b="1" dirty="0">
                      <a:latin typeface="Tahoma" pitchFamily="34" charset="0"/>
                    </a:rPr>
                    <a:t>– 5 </a:t>
                  </a:r>
                  <a:r>
                    <a:rPr lang="fr-FR" sz="1200" b="1" dirty="0" smtClean="0">
                      <a:latin typeface="Tahoma" pitchFamily="34" charset="0"/>
                    </a:rPr>
                    <a:t>10</a:t>
                  </a:r>
                  <a:r>
                    <a:rPr lang="fr-FR" sz="1200" b="1" baseline="30000" dirty="0">
                      <a:latin typeface="Tahoma" pitchFamily="34" charset="0"/>
                    </a:rPr>
                    <a:t>9</a:t>
                  </a:r>
                </a:p>
              </p:txBody>
            </p:sp>
            <p:pic>
              <p:nvPicPr>
                <p:cNvPr id="11" name="Picture 35" descr="carré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44" y="912"/>
                  <a:ext cx="131" cy="1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7856821" y="4131933"/>
            <a:ext cx="1308100" cy="22225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3" name="Text Box 41"/>
          <p:cNvSpPr txBox="1">
            <a:spLocks noChangeArrowheads="1"/>
          </p:cNvSpPr>
          <p:nvPr/>
        </p:nvSpPr>
        <p:spPr bwMode="auto">
          <a:xfrm>
            <a:off x="6773627" y="4323346"/>
            <a:ext cx="236722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extrapolation from the systematic yield measurements made </a:t>
            </a:r>
            <a:r>
              <a:rPr lang="en-GB" sz="1400" b="1" dirty="0">
                <a:latin typeface="Calibri" pitchFamily="34" charset="0"/>
              </a:rPr>
              <a:t>in </a:t>
            </a:r>
            <a:r>
              <a:rPr lang="en-GB" sz="1400" b="1" dirty="0" smtClean="0">
                <a:latin typeface="Calibri" pitchFamily="34" charset="0"/>
              </a:rPr>
              <a:t>June 2006 at 100 </a:t>
            </a:r>
            <a:r>
              <a:rPr lang="en-GB" sz="1400" b="1" dirty="0" err="1" smtClean="0">
                <a:latin typeface="Calibri" pitchFamily="34" charset="0"/>
              </a:rPr>
              <a:t>nA</a:t>
            </a:r>
            <a:r>
              <a:rPr lang="en-GB" sz="1400" b="1" dirty="0" smtClean="0">
                <a:latin typeface="Calibri" pitchFamily="34" charset="0"/>
              </a:rPr>
              <a:t> primary intensity</a:t>
            </a:r>
            <a:endParaRPr lang="en-GB" sz="1400" b="1" dirty="0">
              <a:latin typeface="Calibri" pitchFamily="34" charset="0"/>
            </a:endParaRPr>
          </a:p>
        </p:txBody>
      </p:sp>
      <p:sp>
        <p:nvSpPr>
          <p:cNvPr id="24" name="AutoShape 2"/>
          <p:cNvSpPr>
            <a:spLocks noChangeArrowheads="1"/>
          </p:cNvSpPr>
          <p:nvPr/>
        </p:nvSpPr>
        <p:spPr bwMode="auto">
          <a:xfrm>
            <a:off x="6721499" y="4323345"/>
            <a:ext cx="2419350" cy="1169551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CCFF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>
              <a:latin typeface="Calibri" pitchFamily="34" charset="0"/>
            </a:endParaRPr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>
            <a:off x="6031480" y="947332"/>
            <a:ext cx="2915727" cy="646331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1" dirty="0" smtClean="0">
                <a:latin typeface="Calibri" pitchFamily="34" charset="0"/>
              </a:rPr>
              <a:t>nominal intensity:</a:t>
            </a:r>
          </a:p>
          <a:p>
            <a:r>
              <a:rPr lang="en-GB" b="1" dirty="0" smtClean="0">
                <a:latin typeface="Calibri" pitchFamily="34" charset="0"/>
              </a:rPr>
              <a:t>10 </a:t>
            </a:r>
            <a:r>
              <a:rPr lang="el-GR" b="1" dirty="0" smtClean="0">
                <a:latin typeface="Arial"/>
                <a:cs typeface="Arial"/>
              </a:rPr>
              <a:t>μ</a:t>
            </a:r>
            <a:r>
              <a:rPr lang="fr-FR" b="1" dirty="0" smtClean="0">
                <a:latin typeface="Arial"/>
                <a:cs typeface="Arial"/>
              </a:rPr>
              <a:t>A </a:t>
            </a:r>
            <a:r>
              <a:rPr lang="fr-FR" b="1" dirty="0" smtClean="0">
                <a:latin typeface="Arial"/>
                <a:cs typeface="Arial"/>
                <a:sym typeface="Symbol"/>
              </a:rPr>
              <a:t>~ 10</a:t>
            </a:r>
            <a:r>
              <a:rPr lang="fr-FR" b="1" baseline="30000" dirty="0" smtClean="0">
                <a:latin typeface="Arial"/>
                <a:cs typeface="Arial"/>
                <a:sym typeface="Symbol"/>
              </a:rPr>
              <a:t>11 </a:t>
            </a:r>
            <a:r>
              <a:rPr lang="fr-FR" b="1" dirty="0" smtClean="0">
                <a:latin typeface="Arial"/>
                <a:cs typeface="Arial"/>
                <a:sym typeface="Symbol"/>
              </a:rPr>
              <a:t>fissions/s</a:t>
            </a:r>
            <a:endParaRPr lang="en-GB" b="1" dirty="0">
              <a:latin typeface="Calibri" pitchFamily="34" charset="0"/>
            </a:endParaRPr>
          </a:p>
        </p:txBody>
      </p:sp>
      <p:pic>
        <p:nvPicPr>
          <p:cNvPr id="27" name="Picture 2" descr="http://lenergeek.com/wp-content/uploads/2011/07/asn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8928972">
            <a:off x="8007353" y="660926"/>
            <a:ext cx="940279" cy="38355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sp>
        <p:nvSpPr>
          <p:cNvPr id="28" name="ZoneTexte 27"/>
          <p:cNvSpPr txBox="1"/>
          <p:nvPr/>
        </p:nvSpPr>
        <p:spPr>
          <a:xfrm rot="18877299">
            <a:off x="8089080" y="820143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err="1" smtClean="0"/>
              <a:t>granted</a:t>
            </a:r>
            <a:endParaRPr lang="fr-FR" sz="1400" dirty="0"/>
          </a:p>
        </p:txBody>
      </p:sp>
      <p:sp>
        <p:nvSpPr>
          <p:cNvPr id="29" name="Text Box 41"/>
          <p:cNvSpPr txBox="1">
            <a:spLocks noChangeArrowheads="1"/>
          </p:cNvSpPr>
          <p:nvPr/>
        </p:nvSpPr>
        <p:spPr bwMode="auto">
          <a:xfrm>
            <a:off x="6710646" y="5534805"/>
            <a:ext cx="236722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1" dirty="0" smtClean="0">
                <a:latin typeface="Calibri" pitchFamily="34" charset="0"/>
              </a:rPr>
              <a:t>(excursions up to 10µA was possible during the commissioning phase)</a:t>
            </a:r>
            <a:endParaRPr lang="en-GB" sz="1400" b="1" dirty="0">
              <a:latin typeface="Calibri" pitchFamily="34" charset="0"/>
            </a:endParaRPr>
          </a:p>
        </p:txBody>
      </p:sp>
      <p:grpSp>
        <p:nvGrpSpPr>
          <p:cNvPr id="30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31" name="Rectangle 30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39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2" name="Forme libre 31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3" name="ZoneTexte 32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34" name="Image 33" descr="IPN_SM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941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4032448"/>
            <a:ext cx="790575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2" descr="D:\temporaire\prospectivesIPN\Capturer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44216"/>
            <a:ext cx="239372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32"/>
          <p:cNvSpPr txBox="1">
            <a:spLocks noChangeArrowheads="1"/>
          </p:cNvSpPr>
          <p:nvPr/>
        </p:nvSpPr>
        <p:spPr bwMode="auto">
          <a:xfrm>
            <a:off x="251520" y="720080"/>
            <a:ext cx="1944216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Interaction nucléaire</a:t>
            </a:r>
            <a:endParaRPr lang="fr-FR" sz="1400" b="1" dirty="0"/>
          </a:p>
        </p:txBody>
      </p:sp>
      <p:sp>
        <p:nvSpPr>
          <p:cNvPr id="7" name="ZoneTexte 32"/>
          <p:cNvSpPr txBox="1">
            <a:spLocks noChangeArrowheads="1"/>
          </p:cNvSpPr>
          <p:nvPr/>
        </p:nvSpPr>
        <p:spPr bwMode="auto">
          <a:xfrm>
            <a:off x="2339752" y="3816424"/>
            <a:ext cx="899591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dirty="0" smtClean="0"/>
              <a:t>in medium</a:t>
            </a:r>
            <a:endParaRPr lang="fr-FR" sz="1200" b="1" dirty="0"/>
          </a:p>
        </p:txBody>
      </p:sp>
      <p:sp>
        <p:nvSpPr>
          <p:cNvPr id="8" name="Secteurs 7"/>
          <p:cNvSpPr/>
          <p:nvPr/>
        </p:nvSpPr>
        <p:spPr>
          <a:xfrm flipH="1">
            <a:off x="2411760" y="2016224"/>
            <a:ext cx="864096" cy="1296144"/>
          </a:xfrm>
          <a:prstGeom prst="pie">
            <a:avLst>
              <a:gd name="adj1" fmla="val 5414772"/>
              <a:gd name="adj2" fmla="val 16200000"/>
            </a:avLst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9" name="Connecteur en arc 8"/>
          <p:cNvCxnSpPr>
            <a:stCxn id="8" idx="3"/>
            <a:endCxn id="10" idx="2"/>
          </p:cNvCxnSpPr>
          <p:nvPr/>
        </p:nvCxnSpPr>
        <p:spPr>
          <a:xfrm rot="5400000" flipH="1" flipV="1">
            <a:off x="2529645" y="1342021"/>
            <a:ext cx="988367" cy="360040"/>
          </a:xfrm>
          <a:prstGeom prst="curvedConnector3">
            <a:avLst>
              <a:gd name="adj1" fmla="val 50000"/>
            </a:avLst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14"/>
          <p:cNvSpPr txBox="1">
            <a:spLocks noChangeArrowheads="1"/>
          </p:cNvSpPr>
          <p:nvPr/>
        </p:nvSpPr>
        <p:spPr bwMode="auto">
          <a:xfrm>
            <a:off x="2339752" y="720080"/>
            <a:ext cx="1728192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problème à N-corps</a:t>
            </a:r>
            <a:endParaRPr lang="fr-FR" sz="1400" b="1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691680" y="2592288"/>
            <a:ext cx="1152128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32"/>
          <p:cNvSpPr txBox="1">
            <a:spLocks noChangeArrowheads="1"/>
          </p:cNvSpPr>
          <p:nvPr/>
        </p:nvSpPr>
        <p:spPr bwMode="auto">
          <a:xfrm>
            <a:off x="4427984" y="720080"/>
            <a:ext cx="4032448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révèle la richesse de l’interaction « effective »</a:t>
            </a:r>
            <a:endParaRPr lang="fr-FR" sz="1400" b="1" dirty="0"/>
          </a:p>
        </p:txBody>
      </p:sp>
      <p:grpSp>
        <p:nvGrpSpPr>
          <p:cNvPr id="13" name="Groupe 12"/>
          <p:cNvGrpSpPr/>
          <p:nvPr/>
        </p:nvGrpSpPr>
        <p:grpSpPr>
          <a:xfrm>
            <a:off x="4067944" y="3456384"/>
            <a:ext cx="3024336" cy="814758"/>
            <a:chOff x="5220072" y="4149080"/>
            <a:chExt cx="3024336" cy="814758"/>
          </a:xfrm>
        </p:grpSpPr>
        <p:pic>
          <p:nvPicPr>
            <p:cNvPr id="14" name="Picture 5" descr="pair_pp.eps                                                    0001A77EMacintosh HD                   B3585E45: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220072" y="4149080"/>
              <a:ext cx="423918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6" descr="pair_np1.eps                                                   0001A77EMacintosh HD                   B3585E45: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724128" y="4149080"/>
              <a:ext cx="423918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7" descr="pair_nn.eps                                                    0001A77EMacintosh HD                   B3585E45: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28184" y="4149080"/>
              <a:ext cx="432048" cy="366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8" descr="pair_np0.eps                                                   0001A77EMacintosh HD                   B3585E45: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796136" y="4581128"/>
              <a:ext cx="465631" cy="382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ZoneTexte 32"/>
            <p:cNvSpPr txBox="1">
              <a:spLocks noChangeArrowheads="1"/>
            </p:cNvSpPr>
            <p:nvPr/>
          </p:nvSpPr>
          <p:spPr bwMode="auto">
            <a:xfrm>
              <a:off x="6300192" y="4581128"/>
              <a:ext cx="1944216" cy="2616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100" b="1" dirty="0" err="1" smtClean="0"/>
                <a:t>pairing</a:t>
              </a:r>
              <a:endParaRPr lang="fr-FR" sz="1100" b="1" dirty="0"/>
            </a:p>
          </p:txBody>
        </p:sp>
      </p:grpSp>
      <p:grpSp>
        <p:nvGrpSpPr>
          <p:cNvPr id="19" name="Groupe 18"/>
          <p:cNvGrpSpPr/>
          <p:nvPr/>
        </p:nvGrpSpPr>
        <p:grpSpPr>
          <a:xfrm>
            <a:off x="3275856" y="1800200"/>
            <a:ext cx="792088" cy="1512168"/>
            <a:chOff x="3635896" y="2564904"/>
            <a:chExt cx="1368152" cy="1512168"/>
          </a:xfrm>
        </p:grpSpPr>
        <p:cxnSp>
          <p:nvCxnSpPr>
            <p:cNvPr id="20" name="Connecteur droit avec flèche 19"/>
            <p:cNvCxnSpPr/>
            <p:nvPr/>
          </p:nvCxnSpPr>
          <p:spPr>
            <a:xfrm flipV="1">
              <a:off x="3779912" y="3140968"/>
              <a:ext cx="1152128" cy="144016"/>
            </a:xfrm>
            <a:prstGeom prst="straightConnector1">
              <a:avLst/>
            </a:prstGeom>
            <a:ln w="38100">
              <a:solidFill>
                <a:srgbClr val="FFCC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/>
            <p:cNvCxnSpPr/>
            <p:nvPr/>
          </p:nvCxnSpPr>
          <p:spPr>
            <a:xfrm flipV="1">
              <a:off x="3707904" y="2852936"/>
              <a:ext cx="1152128" cy="296416"/>
            </a:xfrm>
            <a:prstGeom prst="straightConnector1">
              <a:avLst/>
            </a:prstGeom>
            <a:ln w="38100">
              <a:solidFill>
                <a:srgbClr val="FF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/>
            <p:cNvCxnSpPr/>
            <p:nvPr/>
          </p:nvCxnSpPr>
          <p:spPr>
            <a:xfrm flipV="1">
              <a:off x="3635896" y="2564904"/>
              <a:ext cx="1080120" cy="43204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>
              <a:off x="3779912" y="3429000"/>
              <a:ext cx="1224136" cy="1588"/>
            </a:xfrm>
            <a:prstGeom prst="straightConnector1">
              <a:avLst/>
            </a:prstGeom>
            <a:ln w="381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/>
            <p:cNvCxnSpPr/>
            <p:nvPr/>
          </p:nvCxnSpPr>
          <p:spPr>
            <a:xfrm>
              <a:off x="3779912" y="3573016"/>
              <a:ext cx="1224136" cy="21602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/>
            <p:cNvCxnSpPr/>
            <p:nvPr/>
          </p:nvCxnSpPr>
          <p:spPr>
            <a:xfrm>
              <a:off x="3779912" y="3717032"/>
              <a:ext cx="1080120" cy="360040"/>
            </a:xfrm>
            <a:prstGeom prst="straightConnector1">
              <a:avLst/>
            </a:prstGeom>
            <a:ln w="38100">
              <a:solidFill>
                <a:srgbClr val="CC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>
            <a:off x="4355976" y="1800200"/>
            <a:ext cx="2376264" cy="933224"/>
            <a:chOff x="5292080" y="2996952"/>
            <a:chExt cx="2376264" cy="933224"/>
          </a:xfrm>
        </p:grpSpPr>
        <p:pic>
          <p:nvPicPr>
            <p:cNvPr id="27" name="Picture 4" descr="Figure 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92080" y="2996952"/>
              <a:ext cx="1771944" cy="933224"/>
            </a:xfrm>
            <a:prstGeom prst="rect">
              <a:avLst/>
            </a:prstGeom>
            <a:noFill/>
          </p:spPr>
        </p:pic>
        <p:sp>
          <p:nvSpPr>
            <p:cNvPr id="28" name="ZoneTexte 32"/>
            <p:cNvSpPr txBox="1">
              <a:spLocks noChangeArrowheads="1"/>
            </p:cNvSpPr>
            <p:nvPr/>
          </p:nvSpPr>
          <p:spPr bwMode="auto">
            <a:xfrm>
              <a:off x="7020272" y="3429000"/>
              <a:ext cx="648072" cy="2616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100" b="1" dirty="0" smtClean="0"/>
                <a:t>tenseur</a:t>
              </a:r>
              <a:endParaRPr lang="fr-FR" sz="1100" b="1" dirty="0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4139952" y="1080120"/>
            <a:ext cx="2952328" cy="720080"/>
            <a:chOff x="4860032" y="1988840"/>
            <a:chExt cx="2952328" cy="720080"/>
          </a:xfrm>
        </p:grpSpPr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860032" y="1988840"/>
              <a:ext cx="2048648" cy="720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ZoneTexte 32"/>
            <p:cNvSpPr txBox="1">
              <a:spLocks noChangeArrowheads="1"/>
            </p:cNvSpPr>
            <p:nvPr/>
          </p:nvSpPr>
          <p:spPr bwMode="auto">
            <a:xfrm>
              <a:off x="6876256" y="2204864"/>
              <a:ext cx="936104" cy="26161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100" b="1" dirty="0" smtClean="0"/>
                <a:t>3-corps</a:t>
              </a:r>
              <a:endParaRPr lang="fr-FR" sz="1100" b="1" dirty="0"/>
            </a:p>
          </p:txBody>
        </p:sp>
      </p:grpSp>
      <p:pic>
        <p:nvPicPr>
          <p:cNvPr id="32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63888" y="5158044"/>
            <a:ext cx="2436887" cy="1322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Texte 32"/>
          <p:cNvSpPr txBox="1">
            <a:spLocks noChangeArrowheads="1"/>
          </p:cNvSpPr>
          <p:nvPr/>
        </p:nvSpPr>
        <p:spPr bwMode="auto">
          <a:xfrm>
            <a:off x="4283968" y="4968552"/>
            <a:ext cx="1224136" cy="30777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Stabilité</a:t>
            </a:r>
            <a:endParaRPr lang="fr-FR" sz="1400" b="1" dirty="0"/>
          </a:p>
        </p:txBody>
      </p:sp>
      <p:cxnSp>
        <p:nvCxnSpPr>
          <p:cNvPr id="34" name="Connecteur droit avec flèche 33"/>
          <p:cNvCxnSpPr/>
          <p:nvPr/>
        </p:nvCxnSpPr>
        <p:spPr>
          <a:xfrm rot="5400000">
            <a:off x="2555776" y="3600400"/>
            <a:ext cx="576064" cy="1588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84168" y="5256584"/>
            <a:ext cx="1916236" cy="1170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ZoneTexte 32"/>
          <p:cNvSpPr txBox="1">
            <a:spLocks noChangeArrowheads="1"/>
          </p:cNvSpPr>
          <p:nvPr/>
        </p:nvSpPr>
        <p:spPr bwMode="auto">
          <a:xfrm>
            <a:off x="6588224" y="4968552"/>
            <a:ext cx="1224136" cy="30777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400" b="1" dirty="0" smtClean="0"/>
              <a:t>Exotique</a:t>
            </a:r>
            <a:endParaRPr lang="fr-FR" sz="1400" b="1" dirty="0"/>
          </a:p>
        </p:txBody>
      </p:sp>
      <p:sp>
        <p:nvSpPr>
          <p:cNvPr id="38" name="Accolade fermante 37"/>
          <p:cNvSpPr/>
          <p:nvPr/>
        </p:nvSpPr>
        <p:spPr>
          <a:xfrm>
            <a:off x="6588224" y="1152128"/>
            <a:ext cx="576064" cy="3024336"/>
          </a:xfrm>
          <a:prstGeom prst="rightBrace">
            <a:avLst>
              <a:gd name="adj1" fmla="val 57937"/>
              <a:gd name="adj2" fmla="val 50000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Picture 6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40352" y="1368152"/>
            <a:ext cx="7556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0312" y="2160240"/>
            <a:ext cx="1142500" cy="1035566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52320" y="3312368"/>
            <a:ext cx="782475" cy="735527"/>
          </a:xfrm>
          <a:prstGeom prst="rect">
            <a:avLst/>
          </a:prstGeom>
          <a:ln>
            <a:noFill/>
          </a:ln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15" cstate="print"/>
          <a:srcRect l="20600" t="17580" r="18043"/>
          <a:stretch>
            <a:fillRect/>
          </a:stretch>
        </p:blipFill>
        <p:spPr>
          <a:xfrm>
            <a:off x="8395644" y="2952328"/>
            <a:ext cx="748356" cy="753942"/>
          </a:xfrm>
          <a:prstGeom prst="roundRect">
            <a:avLst/>
          </a:prstGeom>
          <a:ln w="38100">
            <a:noFill/>
          </a:ln>
        </p:spPr>
      </p:pic>
      <p:sp>
        <p:nvSpPr>
          <p:cNvPr id="43" name="ZoneTexte 32"/>
          <p:cNvSpPr txBox="1">
            <a:spLocks noChangeArrowheads="1"/>
          </p:cNvSpPr>
          <p:nvPr/>
        </p:nvSpPr>
        <p:spPr bwMode="auto">
          <a:xfrm>
            <a:off x="7740352" y="1080120"/>
            <a:ext cx="1152128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STRUCTURES</a:t>
            </a:r>
            <a:endParaRPr lang="fr-FR" sz="1400" b="1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252913" y="2817257"/>
            <a:ext cx="909637" cy="48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ZoneTexte 32"/>
          <p:cNvSpPr txBox="1">
            <a:spLocks noChangeArrowheads="1"/>
          </p:cNvSpPr>
          <p:nvPr/>
        </p:nvSpPr>
        <p:spPr bwMode="auto">
          <a:xfrm>
            <a:off x="6036543" y="2937098"/>
            <a:ext cx="648072" cy="430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100" b="1" dirty="0" smtClean="0"/>
              <a:t>spin-orbite</a:t>
            </a:r>
            <a:endParaRPr lang="fr-FR" sz="1100" b="1" dirty="0"/>
          </a:p>
        </p:txBody>
      </p:sp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188683" y="2820119"/>
            <a:ext cx="90731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ZoneTexte 46"/>
          <p:cNvSpPr txBox="1"/>
          <p:nvPr/>
        </p:nvSpPr>
        <p:spPr>
          <a:xfrm>
            <a:off x="4772025" y="2791544"/>
            <a:ext cx="39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fr-FR" baseline="-25000" dirty="0" smtClean="0">
                <a:sym typeface="Symbol"/>
              </a:rPr>
              <a:t>&lt;</a:t>
            </a:r>
            <a:endParaRPr lang="fr-FR" baseline="-25000" dirty="0"/>
          </a:p>
        </p:txBody>
      </p:sp>
      <p:sp>
        <p:nvSpPr>
          <p:cNvPr id="48" name="ZoneTexte 47"/>
          <p:cNvSpPr txBox="1"/>
          <p:nvPr/>
        </p:nvSpPr>
        <p:spPr>
          <a:xfrm>
            <a:off x="5686425" y="2801069"/>
            <a:ext cx="390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Times New Roman" pitchFamily="18" charset="0"/>
                <a:cs typeface="Times New Roman" pitchFamily="18" charset="0"/>
              </a:rPr>
              <a:t>j</a:t>
            </a:r>
            <a:r>
              <a:rPr lang="fr-FR" baseline="-25000" dirty="0" smtClean="0">
                <a:sym typeface="Symbol"/>
              </a:rPr>
              <a:t>&gt;</a:t>
            </a:r>
            <a:endParaRPr lang="fr-FR" baseline="-25000" dirty="0"/>
          </a:p>
        </p:txBody>
      </p:sp>
      <p:sp>
        <p:nvSpPr>
          <p:cNvPr id="49" name="Espace réservé du numéro de diapositive 50"/>
          <p:cNvSpPr>
            <a:spLocks noGrp="1"/>
          </p:cNvSpPr>
          <p:nvPr>
            <p:ph type="sldNum" sz="quarter" idx="12"/>
          </p:nvPr>
        </p:nvSpPr>
        <p:spPr>
          <a:xfrm>
            <a:off x="7010400" y="6160219"/>
            <a:ext cx="2133600" cy="365125"/>
          </a:xfrm>
        </p:spPr>
        <p:txBody>
          <a:bodyPr/>
          <a:lstStyle/>
          <a:p>
            <a:fld id="{BFB694B5-4410-4B1D-8FE8-84C40F360B32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0" name="Rectangle 49"/>
          <p:cNvSpPr/>
          <p:nvPr/>
        </p:nvSpPr>
        <p:spPr bwMode="auto">
          <a:xfrm>
            <a:off x="-1" y="-25241"/>
            <a:ext cx="9144000" cy="500063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1" name="ZoneTexte 227"/>
          <p:cNvSpPr txBox="1">
            <a:spLocks noChangeArrowheads="1"/>
          </p:cNvSpPr>
          <p:nvPr/>
        </p:nvSpPr>
        <p:spPr bwMode="auto">
          <a:xfrm>
            <a:off x="-1" y="-28103"/>
            <a:ext cx="7286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Interaction nucléaire et structure</a:t>
            </a:r>
            <a:endParaRPr lang="fr-FR" sz="2400" dirty="0">
              <a:solidFill>
                <a:schemeClr val="bg1"/>
              </a:solidFill>
            </a:endParaRPr>
          </a:p>
        </p:txBody>
      </p:sp>
      <p:grpSp>
        <p:nvGrpSpPr>
          <p:cNvPr id="52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53" name="Rectangle 5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4" name="Forme libre 53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55" name="ZoneTexte 54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56" name="Image 55" descr="IPN_SMALL.jpg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67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165664"/>
              </p:ext>
            </p:extLst>
          </p:nvPr>
        </p:nvGraphicFramePr>
        <p:xfrm>
          <a:off x="801688" y="1330325"/>
          <a:ext cx="469741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Équation" r:id="rId3" imgW="1790640" imgH="253800" progId="Equation.3">
                  <p:embed/>
                </p:oleObj>
              </mc:Choice>
              <mc:Fallback>
                <p:oleObj name="Équation" r:id="rId3" imgW="179064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1688" y="1330325"/>
                        <a:ext cx="469741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1460500" y="1397000"/>
            <a:ext cx="1143000" cy="393700"/>
          </a:xfrm>
          <a:prstGeom prst="rect">
            <a:avLst/>
          </a:prstGeom>
          <a:solidFill>
            <a:srgbClr val="00FF00">
              <a:alpha val="2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Line 46"/>
          <p:cNvSpPr>
            <a:spLocks noChangeShapeType="1"/>
          </p:cNvSpPr>
          <p:nvPr/>
        </p:nvSpPr>
        <p:spPr bwMode="auto">
          <a:xfrm>
            <a:off x="1259632" y="941684"/>
            <a:ext cx="264368" cy="42991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Line 47"/>
          <p:cNvSpPr>
            <a:spLocks noChangeShapeType="1"/>
          </p:cNvSpPr>
          <p:nvPr/>
        </p:nvSpPr>
        <p:spPr bwMode="auto">
          <a:xfrm flipH="1">
            <a:off x="1968500" y="749300"/>
            <a:ext cx="11212" cy="66040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Line 48"/>
          <p:cNvSpPr>
            <a:spLocks noChangeShapeType="1"/>
          </p:cNvSpPr>
          <p:nvPr/>
        </p:nvSpPr>
        <p:spPr bwMode="auto">
          <a:xfrm flipH="1">
            <a:off x="2285999" y="749300"/>
            <a:ext cx="345703" cy="698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Text Box 49"/>
          <p:cNvSpPr txBox="1">
            <a:spLocks noChangeArrowheads="1"/>
          </p:cNvSpPr>
          <p:nvPr/>
        </p:nvSpPr>
        <p:spPr bwMode="auto">
          <a:xfrm>
            <a:off x="5383" y="643493"/>
            <a:ext cx="1797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smtClean="0"/>
              <a:t>faisceau primaire</a:t>
            </a:r>
            <a:endParaRPr lang="fr-FR" altLang="fr-FR" dirty="0"/>
          </a:p>
        </p:txBody>
      </p:sp>
      <p:sp>
        <p:nvSpPr>
          <p:cNvPr id="8" name="Text Box 50"/>
          <p:cNvSpPr txBox="1">
            <a:spLocks noChangeArrowheads="1"/>
          </p:cNvSpPr>
          <p:nvPr/>
        </p:nvSpPr>
        <p:spPr bwMode="auto">
          <a:xfrm>
            <a:off x="1594297" y="382587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smtClean="0"/>
              <a:t>réaction</a:t>
            </a:r>
            <a:endParaRPr lang="fr-FR" altLang="fr-FR" dirty="0"/>
          </a:p>
        </p:txBody>
      </p:sp>
      <p:sp>
        <p:nvSpPr>
          <p:cNvPr id="9" name="Text Box 51"/>
          <p:cNvSpPr txBox="1">
            <a:spLocks noChangeArrowheads="1"/>
          </p:cNvSpPr>
          <p:nvPr/>
        </p:nvSpPr>
        <p:spPr bwMode="auto">
          <a:xfrm>
            <a:off x="2603500" y="458827"/>
            <a:ext cx="26529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dirty="0" err="1" smtClean="0"/>
              <a:t>Nbr</a:t>
            </a:r>
            <a:r>
              <a:rPr lang="fr-FR" altLang="fr-FR" dirty="0" smtClean="0"/>
              <a:t> d’atomes dans la cible</a:t>
            </a:r>
            <a:endParaRPr lang="fr-FR" altLang="fr-FR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0" y="0"/>
            <a:ext cx="9144000" cy="38258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1" name="ZoneTexte 227"/>
          <p:cNvSpPr txBox="1">
            <a:spLocks noChangeArrowheads="1"/>
          </p:cNvSpPr>
          <p:nvPr/>
        </p:nvSpPr>
        <p:spPr bwMode="auto">
          <a:xfrm>
            <a:off x="-19050" y="0"/>
            <a:ext cx="72866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L</a:t>
            </a:r>
            <a:r>
              <a:rPr lang="fr-FR" dirty="0" smtClean="0">
                <a:solidFill>
                  <a:schemeClr val="bg1"/>
                </a:solidFill>
              </a:rPr>
              <a:t>’équation de la technique ISOL </a:t>
            </a:r>
            <a:endParaRPr lang="fr-FR" dirty="0" smtClean="0">
              <a:solidFill>
                <a:schemeClr val="bg1"/>
              </a:solidFill>
            </a:endParaRPr>
          </a:p>
        </p:txBody>
      </p:sp>
      <p:sp>
        <p:nvSpPr>
          <p:cNvPr id="12" name="Text Box 51"/>
          <p:cNvSpPr txBox="1">
            <a:spLocks noChangeArrowheads="1"/>
          </p:cNvSpPr>
          <p:nvPr/>
        </p:nvSpPr>
        <p:spPr bwMode="auto">
          <a:xfrm>
            <a:off x="3015917" y="787796"/>
            <a:ext cx="281243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 smtClean="0"/>
              <a:t>efficacité de relâchement de la cible</a:t>
            </a:r>
            <a:endParaRPr lang="fr-FR" altLang="fr-FR" sz="1400" dirty="0"/>
          </a:p>
        </p:txBody>
      </p:sp>
      <p:sp>
        <p:nvSpPr>
          <p:cNvPr id="13" name="Line 48"/>
          <p:cNvSpPr>
            <a:spLocks noChangeShapeType="1"/>
          </p:cNvSpPr>
          <p:nvPr/>
        </p:nvSpPr>
        <p:spPr bwMode="auto">
          <a:xfrm flipH="1">
            <a:off x="2915816" y="1104900"/>
            <a:ext cx="389062" cy="4889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Text Box 51"/>
          <p:cNvSpPr txBox="1">
            <a:spLocks noChangeArrowheads="1"/>
          </p:cNvSpPr>
          <p:nvPr/>
        </p:nvSpPr>
        <p:spPr bwMode="auto">
          <a:xfrm>
            <a:off x="4047753" y="1057471"/>
            <a:ext cx="17479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 smtClean="0"/>
              <a:t>efficacité d’ionisation</a:t>
            </a:r>
            <a:endParaRPr lang="fr-FR" altLang="fr-FR" sz="1400" dirty="0"/>
          </a:p>
        </p:txBody>
      </p:sp>
      <p:sp>
        <p:nvSpPr>
          <p:cNvPr id="15" name="Line 48"/>
          <p:cNvSpPr>
            <a:spLocks noChangeShapeType="1"/>
          </p:cNvSpPr>
          <p:nvPr/>
        </p:nvSpPr>
        <p:spPr bwMode="auto">
          <a:xfrm flipH="1">
            <a:off x="3716963" y="1257300"/>
            <a:ext cx="389062" cy="33654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Text Box 51"/>
          <p:cNvSpPr txBox="1">
            <a:spLocks noChangeArrowheads="1"/>
          </p:cNvSpPr>
          <p:nvPr/>
        </p:nvSpPr>
        <p:spPr bwMode="auto">
          <a:xfrm>
            <a:off x="5856497" y="1157188"/>
            <a:ext cx="179651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 smtClean="0"/>
              <a:t>efficacité de transport</a:t>
            </a:r>
            <a:endParaRPr lang="fr-FR" altLang="fr-FR" sz="1400" dirty="0"/>
          </a:p>
        </p:txBody>
      </p:sp>
      <p:sp>
        <p:nvSpPr>
          <p:cNvPr id="17" name="Text Box 51"/>
          <p:cNvSpPr txBox="1">
            <a:spLocks noChangeArrowheads="1"/>
          </p:cNvSpPr>
          <p:nvPr/>
        </p:nvSpPr>
        <p:spPr bwMode="auto">
          <a:xfrm>
            <a:off x="6084168" y="1554261"/>
            <a:ext cx="18117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400" dirty="0" smtClean="0"/>
              <a:t>efficacité de détection</a:t>
            </a:r>
            <a:endParaRPr lang="fr-FR" altLang="fr-FR" sz="1400" dirty="0"/>
          </a:p>
        </p:txBody>
      </p:sp>
      <p:sp>
        <p:nvSpPr>
          <p:cNvPr id="18" name="Line 48"/>
          <p:cNvSpPr>
            <a:spLocks noChangeShapeType="1"/>
          </p:cNvSpPr>
          <p:nvPr/>
        </p:nvSpPr>
        <p:spPr bwMode="auto">
          <a:xfrm flipH="1">
            <a:off x="4428377" y="1349374"/>
            <a:ext cx="1399976" cy="2982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9" name="Line 48"/>
          <p:cNvSpPr>
            <a:spLocks noChangeShapeType="1"/>
          </p:cNvSpPr>
          <p:nvPr/>
        </p:nvSpPr>
        <p:spPr bwMode="auto">
          <a:xfrm flipH="1" flipV="1">
            <a:off x="5256470" y="1647626"/>
            <a:ext cx="827698" cy="6052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20" name="Groupe 19"/>
          <p:cNvGrpSpPr/>
          <p:nvPr/>
        </p:nvGrpSpPr>
        <p:grpSpPr>
          <a:xfrm>
            <a:off x="1670999" y="1753542"/>
            <a:ext cx="7293489" cy="4956498"/>
            <a:chOff x="1670999" y="1753542"/>
            <a:chExt cx="7293489" cy="4956498"/>
          </a:xfrm>
        </p:grpSpPr>
        <p:grpSp>
          <p:nvGrpSpPr>
            <p:cNvPr id="21" name="Groupe 20"/>
            <p:cNvGrpSpPr/>
            <p:nvPr/>
          </p:nvGrpSpPr>
          <p:grpSpPr>
            <a:xfrm>
              <a:off x="1670999" y="1753542"/>
              <a:ext cx="5948132" cy="4956498"/>
              <a:chOff x="1670999" y="1753542"/>
              <a:chExt cx="5948132" cy="4956498"/>
            </a:xfrm>
          </p:grpSpPr>
          <p:pic>
            <p:nvPicPr>
              <p:cNvPr id="23" name="Picture 2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353" y="3234278"/>
                <a:ext cx="5746778" cy="3475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Line 46"/>
              <p:cNvSpPr>
                <a:spLocks noChangeShapeType="1"/>
              </p:cNvSpPr>
              <p:nvPr/>
            </p:nvSpPr>
            <p:spPr bwMode="auto">
              <a:xfrm>
                <a:off x="1670999" y="1753542"/>
                <a:ext cx="421773" cy="14807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5" name="Line 46"/>
              <p:cNvSpPr>
                <a:spLocks noChangeShapeType="1"/>
              </p:cNvSpPr>
              <p:nvPr/>
            </p:nvSpPr>
            <p:spPr bwMode="auto">
              <a:xfrm>
                <a:off x="2195736" y="1790700"/>
                <a:ext cx="504055" cy="37265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2" name="ZoneTexte 21"/>
            <p:cNvSpPr txBox="1"/>
            <p:nvPr/>
          </p:nvSpPr>
          <p:spPr>
            <a:xfrm>
              <a:off x="6084168" y="6314836"/>
              <a:ext cx="288032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 smtClean="0"/>
                <a:t>U. </a:t>
              </a:r>
              <a:r>
                <a:rPr lang="fr-FR" sz="1200" dirty="0" err="1" smtClean="0"/>
                <a:t>Köster</a:t>
              </a:r>
              <a:r>
                <a:rPr lang="fr-FR" sz="1200" dirty="0" smtClean="0"/>
                <a:t>, Thèse, </a:t>
              </a:r>
              <a:r>
                <a:rPr lang="fr-FR" sz="1200" dirty="0" err="1" smtClean="0"/>
                <a:t>Univ</a:t>
              </a:r>
              <a:r>
                <a:rPr lang="fr-FR" sz="1200" dirty="0" smtClean="0"/>
                <a:t>. Tech. Munich</a:t>
              </a:r>
              <a:endParaRPr lang="fr-FR" sz="1200" dirty="0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2631703" y="1447800"/>
            <a:ext cx="3668489" cy="3853408"/>
            <a:chOff x="2631703" y="1447800"/>
            <a:chExt cx="3668489" cy="3853408"/>
          </a:xfrm>
        </p:grpSpPr>
        <p:sp>
          <p:nvSpPr>
            <p:cNvPr id="27" name="Rectangle 37"/>
            <p:cNvSpPr>
              <a:spLocks noChangeArrowheads="1"/>
            </p:cNvSpPr>
            <p:nvPr/>
          </p:nvSpPr>
          <p:spPr bwMode="auto">
            <a:xfrm>
              <a:off x="2631703" y="1447800"/>
              <a:ext cx="2832100" cy="52070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3017317" y="1943100"/>
              <a:ext cx="504055" cy="2926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Line 46"/>
            <p:cNvSpPr>
              <a:spLocks noChangeShapeType="1"/>
            </p:cNvSpPr>
            <p:nvPr/>
          </p:nvSpPr>
          <p:spPr bwMode="auto">
            <a:xfrm>
              <a:off x="3707141" y="2046099"/>
              <a:ext cx="504055" cy="29260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Line 46"/>
            <p:cNvSpPr>
              <a:spLocks noChangeShapeType="1"/>
            </p:cNvSpPr>
            <p:nvPr/>
          </p:nvSpPr>
          <p:spPr bwMode="auto">
            <a:xfrm>
              <a:off x="4493714" y="2046099"/>
              <a:ext cx="762756" cy="2607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Line 46"/>
            <p:cNvSpPr>
              <a:spLocks noChangeShapeType="1"/>
            </p:cNvSpPr>
            <p:nvPr/>
          </p:nvSpPr>
          <p:spPr bwMode="auto">
            <a:xfrm>
              <a:off x="5216662" y="1930759"/>
              <a:ext cx="1083530" cy="33704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2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33" name="Rectangle 3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40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4" name="Forme libre 33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5" name="ZoneTexte 34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36" name="Image 35" descr="IPN_SMALL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720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lto_mes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9241" y="1595182"/>
            <a:ext cx="3993240" cy="176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9"/>
          <p:cNvGrpSpPr>
            <a:grpSpLocks/>
          </p:cNvGrpSpPr>
          <p:nvPr/>
        </p:nvGrpSpPr>
        <p:grpSpPr bwMode="auto">
          <a:xfrm>
            <a:off x="251520" y="980728"/>
            <a:ext cx="5029200" cy="2749550"/>
            <a:chOff x="611560" y="683695"/>
            <a:chExt cx="5364389" cy="3195355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728700"/>
              <a:ext cx="5364389" cy="315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836770" y="683695"/>
              <a:ext cx="3330730" cy="225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076805" y="2508294"/>
              <a:ext cx="809400" cy="1350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7" name="Connecteur droit 6"/>
          <p:cNvCxnSpPr/>
          <p:nvPr/>
        </p:nvCxnSpPr>
        <p:spPr>
          <a:xfrm flipH="1">
            <a:off x="2699792" y="1804889"/>
            <a:ext cx="6192688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arallélogramme 7"/>
          <p:cNvSpPr/>
          <p:nvPr/>
        </p:nvSpPr>
        <p:spPr>
          <a:xfrm>
            <a:off x="390525" y="3218399"/>
            <a:ext cx="6379950" cy="267752"/>
          </a:xfrm>
          <a:prstGeom prst="parallelogram">
            <a:avLst>
              <a:gd name="adj" fmla="val 179764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249416"/>
              </p:ext>
            </p:extLst>
          </p:nvPr>
        </p:nvGraphicFramePr>
        <p:xfrm>
          <a:off x="-20921" y="3739059"/>
          <a:ext cx="5762797" cy="2595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Graphique" r:id="rId5" imgW="9001354" imgH="3467405" progId="Excel.Chart.8">
                  <p:embed/>
                </p:oleObj>
              </mc:Choice>
              <mc:Fallback>
                <p:oleObj name="Graphique" r:id="rId5" imgW="9001354" imgH="346740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921" y="3739059"/>
                        <a:ext cx="5762797" cy="2595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6012160" y="3906391"/>
            <a:ext cx="3024336" cy="246221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0" rtlCol="0">
            <a:spAutoFit/>
          </a:bodyPr>
          <a:lstStyle/>
          <a:p>
            <a:r>
              <a:rPr lang="fr-FR" dirty="0" smtClean="0"/>
              <a:t>Un programme scientifique ambitieux à ALTO </a:t>
            </a:r>
          </a:p>
          <a:p>
            <a:r>
              <a:rPr lang="fr-FR" dirty="0"/>
              <a:t>(</a:t>
            </a:r>
            <a:r>
              <a:rPr lang="fr-FR" dirty="0" smtClean="0"/>
              <a:t>avant le Phase de </a:t>
            </a:r>
            <a:r>
              <a:rPr lang="fr-FR" dirty="0" smtClean="0"/>
              <a:t> SPIRAL2) </a:t>
            </a:r>
          </a:p>
          <a:p>
            <a:r>
              <a:rPr lang="fr-FR" dirty="0" smtClean="0"/>
              <a:t>va de paire avec un programme de</a:t>
            </a:r>
            <a:r>
              <a:rPr lang="fr-FR" dirty="0" smtClean="0"/>
              <a:t> R&amp;D </a:t>
            </a:r>
            <a:r>
              <a:rPr lang="fr-FR" dirty="0" smtClean="0"/>
              <a:t>ambitieux de développement de nouveaux faisceaux</a:t>
            </a:r>
            <a:r>
              <a:rPr lang="fr-FR" dirty="0" smtClean="0"/>
              <a:t> </a:t>
            </a:r>
          </a:p>
          <a:p>
            <a:r>
              <a:rPr lang="fr-FR" sz="1400" dirty="0" smtClean="0"/>
              <a:t>— dans un contexte européen SPIRAL2-SPES-ISOLDE —</a:t>
            </a:r>
            <a:endParaRPr lang="fr-FR" sz="1400" dirty="0" smtClean="0"/>
          </a:p>
        </p:txBody>
      </p:sp>
      <p:sp>
        <p:nvSpPr>
          <p:cNvPr id="11" name="Parallélogramme 10"/>
          <p:cNvSpPr/>
          <p:nvPr/>
        </p:nvSpPr>
        <p:spPr>
          <a:xfrm>
            <a:off x="1428750" y="2257704"/>
            <a:ext cx="6753424" cy="392717"/>
          </a:xfrm>
          <a:prstGeom prst="parallelogram">
            <a:avLst>
              <a:gd name="adj" fmla="val 114278"/>
            </a:avLst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 flipH="1">
            <a:off x="1569727" y="2650421"/>
            <a:ext cx="61926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H="1">
            <a:off x="1802897" y="2275313"/>
            <a:ext cx="61926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4151957" y="2281089"/>
            <a:ext cx="261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smtClean="0"/>
              <a:t>réfractaires</a:t>
            </a:r>
            <a:endParaRPr lang="fr-FR" i="1" dirty="0" smtClean="0"/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609601" y="3245726"/>
            <a:ext cx="600074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arallélogramme 15"/>
          <p:cNvSpPr/>
          <p:nvPr/>
        </p:nvSpPr>
        <p:spPr>
          <a:xfrm>
            <a:off x="2766120" y="1174403"/>
            <a:ext cx="7158930" cy="595141"/>
          </a:xfrm>
          <a:prstGeom prst="parallelogram">
            <a:avLst>
              <a:gd name="adj" fmla="val 179764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6932673" y="1110813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Region des Lanthanides</a:t>
            </a:r>
            <a:endParaRPr lang="en-US" sz="1600" i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5143897" y="1123213"/>
            <a:ext cx="26185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Semi réfractaires</a:t>
            </a:r>
          </a:p>
          <a:p>
            <a:r>
              <a:rPr lang="fr-FR" sz="1600" i="1" dirty="0" smtClean="0"/>
              <a:t> (relâchement lent de l’UCx)</a:t>
            </a:r>
            <a:endParaRPr lang="fr-FR" sz="1600" i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2995098" y="3191861"/>
            <a:ext cx="26185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smtClean="0"/>
              <a:t>Semi réfractaires</a:t>
            </a:r>
            <a:endParaRPr lang="fr-FR" sz="1600" i="1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1049070" y="395953"/>
            <a:ext cx="7045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smtClean="0"/>
              <a:t>La diversité et la richesse d’un programme de physique auprès d’une installation de type ISOL repose non seulement sur l’intensité mais aussi sur la diversité chimique des faisceaux</a:t>
            </a:r>
            <a:endParaRPr lang="fr-FR" sz="1600" dirty="0" smtClean="0"/>
          </a:p>
        </p:txBody>
      </p:sp>
      <p:grpSp>
        <p:nvGrpSpPr>
          <p:cNvPr id="21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22" name="Rectangle 21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41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3" name="Forme libre 22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4" name="ZoneTexte 23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5" name="Image 24" descr="IPN_SMAL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36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lto_mesur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897" y="1595182"/>
            <a:ext cx="3748583" cy="1654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 bwMode="auto">
          <a:xfrm>
            <a:off x="-20921" y="-6745"/>
            <a:ext cx="9164922" cy="41141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" y="-6746"/>
            <a:ext cx="86764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R&amp;D 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program on the fluorination of Lanthanides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5" name="Groupe 9"/>
          <p:cNvGrpSpPr>
            <a:grpSpLocks/>
          </p:cNvGrpSpPr>
          <p:nvPr/>
        </p:nvGrpSpPr>
        <p:grpSpPr bwMode="auto">
          <a:xfrm>
            <a:off x="251520" y="980728"/>
            <a:ext cx="5029200" cy="2749550"/>
            <a:chOff x="611560" y="683695"/>
            <a:chExt cx="5364389" cy="3195355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728700"/>
              <a:ext cx="5364389" cy="315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836770" y="683695"/>
              <a:ext cx="3330730" cy="2250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076805" y="2508294"/>
              <a:ext cx="809400" cy="13504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cxnSp>
        <p:nvCxnSpPr>
          <p:cNvPr id="9" name="Connecteur droit 8"/>
          <p:cNvCxnSpPr/>
          <p:nvPr/>
        </p:nvCxnSpPr>
        <p:spPr>
          <a:xfrm flipH="1">
            <a:off x="2699792" y="1804889"/>
            <a:ext cx="61926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arallélogramme 9"/>
          <p:cNvSpPr/>
          <p:nvPr/>
        </p:nvSpPr>
        <p:spPr>
          <a:xfrm>
            <a:off x="2699792" y="1019454"/>
            <a:ext cx="7488832" cy="785435"/>
          </a:xfrm>
          <a:prstGeom prst="parallelogram">
            <a:avLst>
              <a:gd name="adj" fmla="val 179764"/>
            </a:avLst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328084" y="134076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Lanthanide Region</a:t>
            </a:r>
            <a:endParaRPr lang="en-US" i="1" dirty="0"/>
          </a:p>
        </p:txBody>
      </p:sp>
      <p:graphicFrame>
        <p:nvGraphicFramePr>
          <p:cNvPr id="1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561927"/>
              </p:ext>
            </p:extLst>
          </p:nvPr>
        </p:nvGraphicFramePr>
        <p:xfrm>
          <a:off x="-20921" y="3739059"/>
          <a:ext cx="5762797" cy="25954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Graphique" r:id="rId5" imgW="9001354" imgH="3467405" progId="Excel.Chart.8">
                  <p:embed/>
                </p:oleObj>
              </mc:Choice>
              <mc:Fallback>
                <p:oleObj name="Graphique" r:id="rId5" imgW="9001354" imgH="346740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0921" y="3739059"/>
                        <a:ext cx="5762797" cy="25954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Connecteur droit avec flèche 12"/>
          <p:cNvCxnSpPr>
            <a:stCxn id="14" idx="2"/>
          </p:cNvCxnSpPr>
          <p:nvPr/>
        </p:nvCxnSpPr>
        <p:spPr>
          <a:xfrm>
            <a:off x="4297083" y="3730278"/>
            <a:ext cx="418933" cy="6722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2987824" y="3083947"/>
            <a:ext cx="2618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Semi refractory</a:t>
            </a:r>
          </a:p>
          <a:p>
            <a:r>
              <a:rPr lang="en-US" i="1" dirty="0" smtClean="0"/>
              <a:t> (slow release from UCx)</a:t>
            </a:r>
            <a:endParaRPr lang="en-US" i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6012160" y="3407112"/>
            <a:ext cx="3024336" cy="298543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0" rtlCol="0">
            <a:spAutoFit/>
          </a:bodyPr>
          <a:lstStyle/>
          <a:p>
            <a:r>
              <a:rPr lang="en-US" dirty="0" smtClean="0"/>
              <a:t>Strong physics motivation:</a:t>
            </a:r>
          </a:p>
          <a:p>
            <a:r>
              <a:rPr lang="en-US" dirty="0" smtClean="0"/>
              <a:t>study of mid-shell effects </a:t>
            </a:r>
          </a:p>
          <a:p>
            <a:r>
              <a:rPr lang="en-US" dirty="0" smtClean="0">
                <a:sym typeface="Wingdings"/>
              </a:rPr>
              <a:t> B(E2) measurements</a:t>
            </a:r>
          </a:p>
          <a:p>
            <a:pPr marL="285750" indent="-285750">
              <a:buFont typeface="Wingdings" pitchFamily="2" charset="2"/>
              <a:buChar char="ð"/>
            </a:pPr>
            <a:r>
              <a:rPr lang="en-US" b="1" i="1" dirty="0" smtClean="0">
                <a:sym typeface="Wingdings"/>
              </a:rPr>
              <a:t>fast timing</a:t>
            </a:r>
          </a:p>
          <a:p>
            <a:endParaRPr lang="en-US" b="1" i="1" dirty="0" smtClean="0">
              <a:sym typeface="Wingdings"/>
            </a:endParaRPr>
          </a:p>
          <a:p>
            <a:r>
              <a:rPr lang="en-US" sz="1400" dirty="0" smtClean="0">
                <a:sym typeface="Wingdings"/>
              </a:rPr>
              <a:t>Program led by B. </a:t>
            </a:r>
            <a:r>
              <a:rPr lang="en-US" sz="1400" dirty="0" err="1" smtClean="0">
                <a:sym typeface="Wingdings"/>
              </a:rPr>
              <a:t>Roussière</a:t>
            </a:r>
            <a:r>
              <a:rPr lang="en-US" sz="1400" dirty="0" smtClean="0">
                <a:sym typeface="Wingdings"/>
              </a:rPr>
              <a:t> (IPN </a:t>
            </a:r>
            <a:r>
              <a:rPr lang="en-US" sz="1400" dirty="0" err="1" smtClean="0">
                <a:sym typeface="Wingdings"/>
              </a:rPr>
              <a:t>Orsay</a:t>
            </a:r>
            <a:r>
              <a:rPr lang="en-US" sz="1400" dirty="0" smtClean="0">
                <a:sym typeface="Wingdings"/>
              </a:rPr>
              <a:t>), collaboration </a:t>
            </a:r>
            <a:r>
              <a:rPr lang="en-US" sz="1400" dirty="0" smtClean="0"/>
              <a:t>CSNSM (France), </a:t>
            </a:r>
            <a:r>
              <a:rPr lang="en-US" sz="1400" dirty="0" err="1" smtClean="0"/>
              <a:t>Tandar</a:t>
            </a:r>
            <a:r>
              <a:rPr lang="en-US" sz="1400" dirty="0" smtClean="0"/>
              <a:t> (Argentina) and INRNE (Bulgaria)</a:t>
            </a:r>
          </a:p>
          <a:p>
            <a:endParaRPr lang="en-US" sz="1400" dirty="0" smtClean="0"/>
          </a:p>
          <a:p>
            <a:r>
              <a:rPr lang="en-US" sz="1400" dirty="0" smtClean="0">
                <a:sym typeface="Wingdings"/>
              </a:rPr>
              <a:t>first fast-timing experiment at ALTO with low-intensity e</a:t>
            </a:r>
            <a:r>
              <a:rPr lang="en-US" sz="1400" baseline="30000" dirty="0" smtClean="0">
                <a:sym typeface="Wingdings"/>
              </a:rPr>
              <a:t>-</a:t>
            </a:r>
            <a:r>
              <a:rPr lang="en-US" sz="1400" dirty="0" smtClean="0">
                <a:sym typeface="Wingdings"/>
              </a:rPr>
              <a:t> beam on </a:t>
            </a:r>
            <a:r>
              <a:rPr lang="en-US" sz="1400" baseline="30000" dirty="0" smtClean="0">
                <a:sym typeface="Wingdings"/>
              </a:rPr>
              <a:t>137,139</a:t>
            </a:r>
            <a:r>
              <a:rPr lang="en-US" sz="1400" dirty="0" smtClean="0">
                <a:sym typeface="Wingdings"/>
              </a:rPr>
              <a:t>Cs</a:t>
            </a:r>
          </a:p>
          <a:p>
            <a:r>
              <a:rPr lang="en-US" sz="1400" dirty="0" smtClean="0">
                <a:sym typeface="Wingdings"/>
              </a:rPr>
              <a:t>Eur. Phys. J. A (2011) </a:t>
            </a:r>
            <a:r>
              <a:rPr lang="en-US" sz="1400" b="1" dirty="0" smtClean="0">
                <a:sym typeface="Wingdings"/>
              </a:rPr>
              <a:t>47</a:t>
            </a:r>
            <a:r>
              <a:rPr lang="en-US" sz="1400" dirty="0" smtClean="0">
                <a:sym typeface="Wingdings"/>
              </a:rPr>
              <a:t>: 106</a:t>
            </a:r>
          </a:p>
        </p:txBody>
      </p:sp>
      <p:grpSp>
        <p:nvGrpSpPr>
          <p:cNvPr id="16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7" name="Rectangle 16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42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" name="Forme libre 17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9" name="ZoneTexte 18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0" name="Image 19" descr="IPN_SMAL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73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r="1811" b="6173"/>
          <a:stretch>
            <a:fillRect/>
          </a:stretch>
        </p:blipFill>
        <p:spPr bwMode="auto">
          <a:xfrm>
            <a:off x="-12990" y="592906"/>
            <a:ext cx="3395706" cy="2856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2" descr="P1050124.jpg"/>
          <p:cNvPicPr>
            <a:picLocks noChangeAspect="1"/>
          </p:cNvPicPr>
          <p:nvPr/>
        </p:nvPicPr>
        <p:blipFill>
          <a:blip r:embed="rId3" cstate="print"/>
          <a:srcRect l="12201" t="35969" r="34813" b="15383"/>
          <a:stretch>
            <a:fillRect/>
          </a:stretch>
        </p:blipFill>
        <p:spPr>
          <a:xfrm>
            <a:off x="28854" y="4077072"/>
            <a:ext cx="3031964" cy="2088232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RIB developments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at ALTO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R&amp;D program on the fluorination of Lanthanides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2185" t="9729" r="20208" b="5239"/>
          <a:stretch>
            <a:fillRect/>
          </a:stretch>
        </p:blipFill>
        <p:spPr bwMode="auto">
          <a:xfrm>
            <a:off x="6487506" y="666134"/>
            <a:ext cx="2464770" cy="1970777"/>
          </a:xfrm>
          <a:prstGeom prst="rect">
            <a:avLst/>
          </a:prstGeom>
          <a:noFill/>
          <a:ln w="47625">
            <a:solidFill>
              <a:srgbClr val="F2E6E7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2185" t="6872" r="20755" b="6108"/>
          <a:stretch>
            <a:fillRect/>
          </a:stretch>
        </p:blipFill>
        <p:spPr bwMode="auto">
          <a:xfrm>
            <a:off x="3563888" y="666135"/>
            <a:ext cx="2376264" cy="1919481"/>
          </a:xfrm>
          <a:prstGeom prst="rect">
            <a:avLst/>
          </a:prstGeom>
          <a:noFill/>
          <a:ln w="47625">
            <a:solidFill>
              <a:srgbClr val="F2E6E7"/>
            </a:solidFill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173856" y="3279722"/>
            <a:ext cx="2741960" cy="707886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CF4 inlet tube</a:t>
            </a:r>
          </a:p>
          <a:p>
            <a:r>
              <a:rPr lang="en-US" sz="1200" dirty="0" smtClean="0"/>
              <a:t>flow max compatible with good running conditions:~6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x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-3</a:t>
            </a:r>
            <a:r>
              <a:rPr lang="en-US" sz="1200" dirty="0"/>
              <a:t> </a:t>
            </a:r>
            <a:r>
              <a:rPr lang="en-US" sz="1200" dirty="0" err="1" smtClean="0"/>
              <a:t>bar.l</a:t>
            </a:r>
            <a:r>
              <a:rPr lang="en-US" sz="1200" dirty="0" smtClean="0"/>
              <a:t>/s</a:t>
            </a:r>
          </a:p>
        </p:txBody>
      </p:sp>
      <p:cxnSp>
        <p:nvCxnSpPr>
          <p:cNvPr id="9" name="Connecteur droit avec flèche 8"/>
          <p:cNvCxnSpPr>
            <a:stCxn id="8" idx="0"/>
          </p:cNvCxnSpPr>
          <p:nvPr/>
        </p:nvCxnSpPr>
        <p:spPr>
          <a:xfrm flipH="1" flipV="1">
            <a:off x="1470002" y="3007230"/>
            <a:ext cx="74834" cy="27249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2000°-avecCF4-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8387" y="2756502"/>
            <a:ext cx="3960027" cy="3870704"/>
          </a:xfrm>
          <a:prstGeom prst="rect">
            <a:avLst/>
          </a:prstGeom>
          <a:ln w="101600">
            <a:solidFill>
              <a:schemeClr val="bg1"/>
            </a:solidFill>
          </a:ln>
        </p:spPr>
      </p:pic>
      <p:sp>
        <p:nvSpPr>
          <p:cNvPr id="11" name="ZoneTexte 10"/>
          <p:cNvSpPr txBox="1"/>
          <p:nvPr/>
        </p:nvSpPr>
        <p:spPr>
          <a:xfrm>
            <a:off x="5684726" y="1371546"/>
            <a:ext cx="1152128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Mass scan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168414" y="3964041"/>
            <a:ext cx="1783862" cy="1169551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400" dirty="0" smtClean="0"/>
              <a:t>High correlation between the valence of the Ln and the observed ions (Ln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, </a:t>
            </a:r>
            <a:r>
              <a:rPr lang="en-US" sz="1400" dirty="0" err="1" smtClean="0"/>
              <a:t>LnF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 or LnF</a:t>
            </a:r>
            <a:r>
              <a:rPr lang="en-US" sz="1400" baseline="-25000" dirty="0" smtClean="0"/>
              <a:t>2</a:t>
            </a:r>
            <a:r>
              <a:rPr lang="en-US" sz="1400" baseline="30000" dirty="0" smtClean="0"/>
              <a:t>+</a:t>
            </a:r>
            <a:r>
              <a:rPr lang="en-US" sz="1400" dirty="0" smtClean="0"/>
              <a:t>).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168414" y="2719807"/>
            <a:ext cx="1783862" cy="1169551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400" dirty="0" smtClean="0"/>
              <a:t>Measurements performed with hot plasma (</a:t>
            </a:r>
            <a:r>
              <a:rPr lang="en-US" sz="1400" dirty="0" err="1" smtClean="0"/>
              <a:t>Febiad</a:t>
            </a:r>
            <a:r>
              <a:rPr lang="en-US" sz="1400" dirty="0" smtClean="0"/>
              <a:t>) and surface (W) ion sources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8782" y="6120567"/>
            <a:ext cx="1878568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Reliable T° control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4421716" y="2778232"/>
            <a:ext cx="396044" cy="33855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Ins="36000" rtlCol="0">
            <a:spAutoFit/>
          </a:bodyPr>
          <a:lstStyle/>
          <a:p>
            <a:r>
              <a:rPr lang="en-US" sz="1600" b="1" dirty="0" smtClean="0"/>
              <a:t>La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244866" y="2786996"/>
            <a:ext cx="396044" cy="33855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Ins="36000" rtlCol="0">
            <a:spAutoFit/>
          </a:bodyPr>
          <a:lstStyle/>
          <a:p>
            <a:r>
              <a:rPr lang="en-US" sz="1600" b="1" dirty="0" err="1" smtClean="0"/>
              <a:t>Pr</a:t>
            </a:r>
            <a:endParaRPr lang="en-US" sz="1600" b="1" dirty="0" smtClean="0"/>
          </a:p>
        </p:txBody>
      </p:sp>
      <p:sp>
        <p:nvSpPr>
          <p:cNvPr id="17" name="ZoneTexte 16"/>
          <p:cNvSpPr txBox="1"/>
          <p:nvPr/>
        </p:nvSpPr>
        <p:spPr>
          <a:xfrm>
            <a:off x="4424218" y="4519249"/>
            <a:ext cx="396044" cy="33855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Ins="36000" rtlCol="0">
            <a:spAutoFit/>
          </a:bodyPr>
          <a:lstStyle/>
          <a:p>
            <a:r>
              <a:rPr lang="en-US" sz="1600" b="1" dirty="0" err="1" smtClean="0"/>
              <a:t>Eu</a:t>
            </a:r>
            <a:endParaRPr lang="en-US" sz="1600" b="1" dirty="0" smtClean="0"/>
          </a:p>
        </p:txBody>
      </p:sp>
      <p:sp>
        <p:nvSpPr>
          <p:cNvPr id="18" name="ZoneTexte 17"/>
          <p:cNvSpPr txBox="1"/>
          <p:nvPr/>
        </p:nvSpPr>
        <p:spPr>
          <a:xfrm>
            <a:off x="6284218" y="4522577"/>
            <a:ext cx="396044" cy="338554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txBody>
          <a:bodyPr wrap="square" rIns="36000" rtlCol="0">
            <a:spAutoFit/>
          </a:bodyPr>
          <a:lstStyle/>
          <a:p>
            <a:r>
              <a:rPr lang="en-US" sz="1600" b="1" dirty="0" smtClean="0"/>
              <a:t>Ho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7168414" y="5232963"/>
            <a:ext cx="1877615" cy="954107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on-line experiment</a:t>
            </a:r>
          </a:p>
          <a:p>
            <a:r>
              <a:rPr lang="en-US" sz="1400" dirty="0" smtClean="0"/>
              <a:t>2014</a:t>
            </a:r>
          </a:p>
          <a:p>
            <a:r>
              <a:rPr lang="en-US" sz="1400" dirty="0" smtClean="0"/>
              <a:t>fast timing measurements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-20921" y="-6745"/>
            <a:ext cx="9164922" cy="41141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" y="-6746"/>
            <a:ext cx="86764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R&amp;D 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program on the fluorination of Lanthanides</a:t>
            </a: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23" name="Rectangle 2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4" name="Forme libre 23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5" name="ZoneTexte 24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6" name="Image 25" descr="IPN_SMAL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621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20921" y="-6745"/>
            <a:ext cx="9164922" cy="41141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" y="-6746"/>
            <a:ext cx="8388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UCx 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developments at IPN - ALTO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1520" y="824251"/>
            <a:ext cx="3240360" cy="4093428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ENSAR JRA02, </a:t>
            </a:r>
            <a:r>
              <a:rPr lang="en-US" sz="1600" dirty="0" err="1" smtClean="0"/>
              <a:t>ActILab</a:t>
            </a:r>
            <a:r>
              <a:rPr lang="en-US" sz="1600" dirty="0" smtClean="0"/>
              <a:t>: </a:t>
            </a:r>
          </a:p>
          <a:p>
            <a:r>
              <a:rPr lang="en-US" sz="1600" dirty="0" smtClean="0"/>
              <a:t>Actinide ISOL Target R&amp;D Laboratory</a:t>
            </a:r>
          </a:p>
          <a:p>
            <a:endParaRPr lang="en-US" sz="1600" dirty="0" smtClean="0"/>
          </a:p>
          <a:p>
            <a:r>
              <a:rPr lang="en-US" sz="1600" dirty="0" smtClean="0"/>
              <a:t>● CERN-ISOLDE</a:t>
            </a:r>
          </a:p>
          <a:p>
            <a:r>
              <a:rPr lang="en-US" sz="1600" dirty="0" smtClean="0"/>
              <a:t>● GANIL-SPIRAL2 </a:t>
            </a:r>
          </a:p>
          <a:p>
            <a:r>
              <a:rPr lang="en-US" sz="1600" dirty="0" smtClean="0"/>
              <a:t>● INFN- SPES </a:t>
            </a:r>
          </a:p>
          <a:p>
            <a:r>
              <a:rPr lang="en-US" sz="1600" dirty="0" smtClean="0"/>
              <a:t>● IPN- ALTO</a:t>
            </a:r>
          </a:p>
          <a:p>
            <a:endParaRPr lang="en-US" sz="1600" dirty="0" smtClean="0"/>
          </a:p>
          <a:p>
            <a:r>
              <a:rPr lang="en-US" sz="1600" dirty="0" smtClean="0"/>
              <a:t>● Laboratory of Chemical Sciences, Univ. of Rennes (France)</a:t>
            </a:r>
          </a:p>
          <a:p>
            <a:r>
              <a:rPr lang="en-US" sz="1200" dirty="0" smtClean="0"/>
              <a:t>for the synthesis of samples and microstructural characterizations (SEM)</a:t>
            </a:r>
            <a:endParaRPr lang="en-US" sz="1600" dirty="0" smtClean="0"/>
          </a:p>
          <a:p>
            <a:r>
              <a:rPr lang="en-US" sz="1600" dirty="0" smtClean="0"/>
              <a:t>● ICMMO-</a:t>
            </a:r>
            <a:r>
              <a:rPr lang="en-US" sz="1600" dirty="0" err="1" smtClean="0"/>
              <a:t>Orsay</a:t>
            </a:r>
            <a:endParaRPr lang="en-US" sz="1600" dirty="0" smtClean="0"/>
          </a:p>
          <a:p>
            <a:r>
              <a:rPr lang="en-US" sz="1600" dirty="0" smtClean="0"/>
              <a:t> </a:t>
            </a:r>
            <a:r>
              <a:rPr lang="en-US" sz="1200" dirty="0" smtClean="0"/>
              <a:t>for SEM observations and XRD measurements on non-radioactive samples </a:t>
            </a:r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5" name="Ellipse 4"/>
          <p:cNvSpPr/>
          <p:nvPr/>
        </p:nvSpPr>
        <p:spPr>
          <a:xfrm>
            <a:off x="-32703" y="4437112"/>
            <a:ext cx="3096344" cy="1656183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IPN Chemists, engineers and physicists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N.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Barré-Boscher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M. Cheikh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Mhamed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E.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Cottereau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S.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Essabaa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C. Lau, 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B.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Roussière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, A. Said, S. </a:t>
            </a:r>
            <a:r>
              <a:rPr lang="en-US" sz="1400" dirty="0" err="1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Tusseau-Nenez</a:t>
            </a:r>
            <a:r>
              <a:rPr lang="en-US" sz="1400" dirty="0" smtClean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915540" y="908720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Objectives:</a:t>
            </a:r>
          </a:p>
          <a:p>
            <a:r>
              <a:rPr lang="en-US" sz="1400" b="1" dirty="0"/>
              <a:t>Today : ALTO, 10</a:t>
            </a:r>
            <a:r>
              <a:rPr lang="en-US" sz="1400" b="1" baseline="30000" dirty="0"/>
              <a:t>11</a:t>
            </a:r>
            <a:r>
              <a:rPr lang="en-US" sz="1400" b="1" dirty="0"/>
              <a:t> fissions / sec </a:t>
            </a:r>
            <a:endParaRPr lang="en-US" sz="1400" dirty="0"/>
          </a:p>
          <a:p>
            <a:r>
              <a:rPr lang="en-US" sz="1400" dirty="0"/>
              <a:t>Tomorrow : </a:t>
            </a:r>
            <a:r>
              <a:rPr lang="en-US" sz="1400" dirty="0" smtClean="0"/>
              <a:t>SPIRAL2 &gt;10</a:t>
            </a:r>
            <a:r>
              <a:rPr lang="en-US" sz="1400" baseline="30000" dirty="0" smtClean="0"/>
              <a:t>13</a:t>
            </a:r>
            <a:r>
              <a:rPr lang="en-US" sz="1400" dirty="0" smtClean="0"/>
              <a:t> </a:t>
            </a:r>
            <a:r>
              <a:rPr lang="en-US" sz="1400" dirty="0"/>
              <a:t>fissions / sec </a:t>
            </a:r>
          </a:p>
          <a:p>
            <a:r>
              <a:rPr lang="fr-FR" sz="1400" dirty="0"/>
              <a:t>Future : EURISOL, 10</a:t>
            </a:r>
            <a:r>
              <a:rPr lang="fr-FR" sz="1400" baseline="30000" dirty="0"/>
              <a:t>15</a:t>
            </a:r>
            <a:r>
              <a:rPr lang="fr-FR" sz="1400" dirty="0"/>
              <a:t> fissions / sec 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3915540" y="2121226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Nowadays </a:t>
            </a:r>
            <a:endParaRPr lang="en-US" sz="1400" dirty="0" smtClean="0"/>
          </a:p>
          <a:p>
            <a:r>
              <a:rPr lang="en-US" sz="1400" dirty="0" smtClean="0"/>
              <a:t>The most widely used ISOL targets = </a:t>
            </a:r>
            <a:r>
              <a:rPr lang="en-US" sz="1400" b="1" dirty="0" smtClean="0"/>
              <a:t>uranium carbide + graphite (UCX), mostly UC2 </a:t>
            </a:r>
            <a:endParaRPr lang="en-US" sz="1400" dirty="0" smtClean="0"/>
          </a:p>
          <a:p>
            <a:r>
              <a:rPr lang="en-US" sz="1400" dirty="0" smtClean="0"/>
              <a:t>Concentration of </a:t>
            </a:r>
            <a:r>
              <a:rPr lang="en-US" sz="1400" baseline="30000" dirty="0" smtClean="0"/>
              <a:t>238</a:t>
            </a:r>
            <a:r>
              <a:rPr lang="en-US" sz="1400" dirty="0" smtClean="0"/>
              <a:t>U ~ </a:t>
            </a:r>
            <a:r>
              <a:rPr lang="en-US" sz="1400" b="1" dirty="0" smtClean="0"/>
              <a:t>3 g/cm3 </a:t>
            </a:r>
            <a:endParaRPr lang="en-US" sz="1400" dirty="0" smtClean="0"/>
          </a:p>
          <a:p>
            <a:r>
              <a:rPr lang="en-US" sz="1400" dirty="0" smtClean="0"/>
              <a:t>Operate at temperatures ranging from </a:t>
            </a:r>
            <a:r>
              <a:rPr lang="en-US" sz="1400" b="1" dirty="0" smtClean="0"/>
              <a:t>2 000 °C to 2 200 °C 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3915540" y="3430939"/>
            <a:ext cx="3718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How to increase the </a:t>
            </a:r>
            <a:r>
              <a:rPr lang="en-US" b="1" dirty="0" smtClean="0"/>
              <a:t>RIB intensities </a:t>
            </a:r>
            <a:r>
              <a:rPr lang="en-US" b="1" dirty="0"/>
              <a:t>? 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915540" y="3821073"/>
            <a:ext cx="52937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Increasing the primary beam</a:t>
            </a:r>
          </a:p>
          <a:p>
            <a:r>
              <a:rPr lang="en-US" sz="1600" b="1" dirty="0" smtClean="0"/>
              <a:t>Increasing </a:t>
            </a:r>
            <a:r>
              <a:rPr lang="en-US" sz="1600" b="1" dirty="0"/>
              <a:t>uranium </a:t>
            </a:r>
            <a:r>
              <a:rPr lang="en-US" sz="1600" b="1" dirty="0" smtClean="0"/>
              <a:t>density </a:t>
            </a:r>
            <a:r>
              <a:rPr lang="en-US" sz="1600" dirty="0" smtClean="0"/>
              <a:t>→ higher </a:t>
            </a:r>
            <a:r>
              <a:rPr lang="en-US" sz="1600" dirty="0"/>
              <a:t>production rate of FPs </a:t>
            </a:r>
            <a:endParaRPr lang="fr-FR" sz="1600" dirty="0"/>
          </a:p>
        </p:txBody>
      </p:sp>
      <p:sp>
        <p:nvSpPr>
          <p:cNvPr id="10" name="Rectangle 9"/>
          <p:cNvSpPr/>
          <p:nvPr/>
        </p:nvSpPr>
        <p:spPr>
          <a:xfrm>
            <a:off x="5975648" y="5728624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Controlling the porosity </a:t>
            </a:r>
            <a:endParaRPr lang="en-US" sz="1600" dirty="0" smtClean="0"/>
          </a:p>
          <a:p>
            <a:r>
              <a:rPr lang="en-US" sz="1600" b="1" dirty="0" smtClean="0"/>
              <a:t>Reducing the thickness of pellets </a:t>
            </a:r>
            <a:endParaRPr lang="en-US" sz="1600" dirty="0"/>
          </a:p>
        </p:txBody>
      </p:sp>
      <p:sp>
        <p:nvSpPr>
          <p:cNvPr id="11" name="Rectangle 10"/>
          <p:cNvSpPr/>
          <p:nvPr/>
        </p:nvSpPr>
        <p:spPr>
          <a:xfrm>
            <a:off x="5189512" y="4437112"/>
            <a:ext cx="1885020" cy="116955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 smtClean="0"/>
              <a:t>BUT that cannot be the end of the story:</a:t>
            </a:r>
          </a:p>
          <a:p>
            <a:r>
              <a:rPr lang="en-US" sz="1400" dirty="0" smtClean="0"/>
              <a:t>favor the FPs releases, particularly crucial for the short-lived species </a:t>
            </a:r>
            <a:endParaRPr lang="en-US" sz="1400" dirty="0"/>
          </a:p>
        </p:txBody>
      </p:sp>
      <p:sp>
        <p:nvSpPr>
          <p:cNvPr id="12" name="Virage 11"/>
          <p:cNvSpPr/>
          <p:nvPr/>
        </p:nvSpPr>
        <p:spPr>
          <a:xfrm flipV="1">
            <a:off x="5233002" y="5606663"/>
            <a:ext cx="729343" cy="584775"/>
          </a:xfrm>
          <a:prstGeom prst="bentArrow">
            <a:avLst/>
          </a:prstGeom>
          <a:solidFill>
            <a:srgbClr val="FFCC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pSp>
        <p:nvGrpSpPr>
          <p:cNvPr id="13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4" name="Rectangle 13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44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5" name="Forme libre 14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6" name="ZoneTexte 15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7" name="Image 16" descr="IPN_SMALL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15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623" y="600943"/>
            <a:ext cx="4912022" cy="291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1392" y="1736560"/>
            <a:ext cx="1835696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00FFFF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dirty="0" smtClean="0"/>
              <a:t>Deuteron Tandem beam</a:t>
            </a:r>
          </a:p>
          <a:p>
            <a:r>
              <a:rPr lang="en-US" sz="1200" dirty="0" smtClean="0"/>
              <a:t>Irradiation time 20 min</a:t>
            </a:r>
          </a:p>
          <a:p>
            <a:r>
              <a:rPr lang="en-US" sz="1200" dirty="0" smtClean="0"/>
              <a:t>Cooling time 30 min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56" y="3416438"/>
            <a:ext cx="2267992" cy="228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950" y="3776278"/>
            <a:ext cx="3460141" cy="156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3620970"/>
            <a:ext cx="3295453" cy="13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1" y="5820910"/>
            <a:ext cx="3332449" cy="69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6906645" y="1105619"/>
            <a:ext cx="2016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Heating 1700°C during 30 min</a:t>
            </a:r>
          </a:p>
          <a:p>
            <a:r>
              <a:rPr lang="en-US" sz="1400" dirty="0" smtClean="0"/>
              <a:t>Secondary vacuum</a:t>
            </a:r>
          </a:p>
          <a:p>
            <a:r>
              <a:rPr lang="en-US" sz="1400" dirty="0" smtClean="0"/>
              <a:t>Cooling to 70°C in 10 min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8024" y="1556792"/>
            <a:ext cx="852038" cy="347965"/>
          </a:xfrm>
          <a:prstGeom prst="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343567" y="541304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The furnace for heating test </a:t>
            </a:r>
            <a:r>
              <a:rPr lang="en-US" sz="1600" dirty="0"/>
              <a:t>is home made. Calibration by melting of </a:t>
            </a:r>
            <a:r>
              <a:rPr lang="en-US" sz="1600" dirty="0" err="1"/>
              <a:t>Pt</a:t>
            </a:r>
            <a:r>
              <a:rPr lang="en-US" sz="1600" dirty="0"/>
              <a:t> 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5492824" y="5997817"/>
            <a:ext cx="3168352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/>
          <a:p>
            <a:r>
              <a:rPr lang="en-US" sz="1600" dirty="0" smtClean="0"/>
              <a:t>More on the method in:</a:t>
            </a:r>
          </a:p>
          <a:p>
            <a:r>
              <a:rPr lang="en-US" sz="1600" dirty="0" smtClean="0"/>
              <a:t> B. </a:t>
            </a:r>
            <a:r>
              <a:rPr lang="en-US" sz="1600" dirty="0" err="1" smtClean="0"/>
              <a:t>Hy</a:t>
            </a:r>
            <a:r>
              <a:rPr lang="en-US" sz="1600" dirty="0" smtClean="0"/>
              <a:t> et al., NIM B 288 (2012) 34</a:t>
            </a:r>
          </a:p>
        </p:txBody>
      </p:sp>
      <p:sp>
        <p:nvSpPr>
          <p:cNvPr id="14" name="Rectangle 13"/>
          <p:cNvSpPr/>
          <p:nvPr/>
        </p:nvSpPr>
        <p:spPr bwMode="auto">
          <a:xfrm>
            <a:off x="-20921" y="-6745"/>
            <a:ext cx="9164922" cy="41141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1" y="-6746"/>
            <a:ext cx="8388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UCx 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developments at IPN - ALTO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7" name="Rectangle 16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45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8" name="Forme libre 17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9" name="ZoneTexte 18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0" name="Image 19" descr="IPN_SMALL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13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IPNO\UCx experiences\MEB\Rennes\16&amp;17-05-2013\16-05-2013\BMP\371 pastille -1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2095" y="403251"/>
            <a:ext cx="2102138" cy="1568759"/>
          </a:xfrm>
          <a:prstGeom prst="rect">
            <a:avLst/>
          </a:prstGeom>
          <a:noFill/>
        </p:spPr>
      </p:pic>
      <p:pic>
        <p:nvPicPr>
          <p:cNvPr id="3" name="Picture 5" descr="D:\IPNO\UCx experiences\MEB\Rennes\16&amp;17-05-2013\17-05-2013\BMP\CNT pastille -10b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23403" y="2126163"/>
            <a:ext cx="2104203" cy="1568759"/>
          </a:xfrm>
          <a:prstGeom prst="rect">
            <a:avLst/>
          </a:prstGeom>
          <a:noFill/>
        </p:spPr>
      </p:pic>
      <p:pic>
        <p:nvPicPr>
          <p:cNvPr id="4" name="Picture 6" descr="D:\IPNO\UCx experiences\MEB\Rennes\16&amp;17-05-2013\17-05-2013\BMP\CNT pastille -11b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0030" y="2126163"/>
            <a:ext cx="2104203" cy="1568759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115086" y="2495044"/>
            <a:ext cx="1408399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CNT :</a:t>
            </a:r>
          </a:p>
          <a:p>
            <a:r>
              <a:rPr lang="fr-FR" sz="1600" dirty="0" err="1" smtClean="0">
                <a:latin typeface="Symbol" pitchFamily="18" charset="2"/>
              </a:rPr>
              <a:t>r</a:t>
            </a:r>
            <a:r>
              <a:rPr lang="fr-FR" sz="1600" baseline="-25000" dirty="0" err="1" smtClean="0">
                <a:latin typeface="+mn-lt"/>
              </a:rPr>
              <a:t>eff</a:t>
            </a:r>
            <a:r>
              <a:rPr lang="fr-FR" sz="1600" dirty="0" smtClean="0">
                <a:latin typeface="+mn-lt"/>
              </a:rPr>
              <a:t>= 8.5 g.cm</a:t>
            </a:r>
            <a:r>
              <a:rPr lang="fr-FR" sz="1600" baseline="30000" dirty="0" smtClean="0">
                <a:latin typeface="+mn-lt"/>
              </a:rPr>
              <a:t>-3</a:t>
            </a:r>
          </a:p>
          <a:p>
            <a:r>
              <a:rPr lang="fr-FR" sz="1600" dirty="0" err="1" smtClean="0">
                <a:latin typeface="+mn-lt"/>
              </a:rPr>
              <a:t>P</a:t>
            </a:r>
            <a:r>
              <a:rPr lang="fr-FR" sz="1600" baseline="-25000" dirty="0" err="1" smtClean="0">
                <a:latin typeface="+mn-lt"/>
              </a:rPr>
              <a:t>open</a:t>
            </a:r>
            <a:r>
              <a:rPr lang="fr-FR" sz="1600" dirty="0" smtClean="0">
                <a:latin typeface="+mn-lt"/>
              </a:rPr>
              <a:t>= 59 %</a:t>
            </a:r>
            <a:endParaRPr lang="fr-FR" sz="1600" dirty="0">
              <a:latin typeface="+mn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419" y="772132"/>
            <a:ext cx="1573769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PARRNe</a:t>
            </a:r>
            <a:r>
              <a:rPr lang="fr-FR" sz="1600" b="1" dirty="0" smtClean="0">
                <a:solidFill>
                  <a:srgbClr val="FF0000"/>
                </a:solidFill>
              </a:rPr>
              <a:t> :</a:t>
            </a:r>
          </a:p>
          <a:p>
            <a:r>
              <a:rPr lang="fr-FR" sz="1600" dirty="0" err="1" smtClean="0">
                <a:latin typeface="Symbol" pitchFamily="18" charset="2"/>
              </a:rPr>
              <a:t>r</a:t>
            </a:r>
            <a:r>
              <a:rPr lang="fr-FR" sz="1600" baseline="-25000" dirty="0" err="1" smtClean="0">
                <a:latin typeface="+mn-lt"/>
              </a:rPr>
              <a:t>eff</a:t>
            </a:r>
            <a:r>
              <a:rPr lang="fr-FR" sz="1600" dirty="0" smtClean="0">
                <a:latin typeface="+mn-lt"/>
              </a:rPr>
              <a:t>= 8.1 g.cm</a:t>
            </a:r>
            <a:r>
              <a:rPr lang="fr-FR" sz="1600" baseline="30000" dirty="0" smtClean="0">
                <a:latin typeface="+mn-lt"/>
              </a:rPr>
              <a:t>-3</a:t>
            </a:r>
          </a:p>
          <a:p>
            <a:r>
              <a:rPr lang="fr-FR" sz="1600" dirty="0" err="1" smtClean="0">
                <a:latin typeface="+mn-lt"/>
              </a:rPr>
              <a:t>P</a:t>
            </a:r>
            <a:r>
              <a:rPr lang="fr-FR" sz="1600" baseline="-25000" dirty="0" err="1" smtClean="0">
                <a:latin typeface="+mn-lt"/>
              </a:rPr>
              <a:t>open</a:t>
            </a:r>
            <a:r>
              <a:rPr lang="fr-FR" sz="1600" dirty="0" smtClean="0">
                <a:latin typeface="+mn-lt"/>
              </a:rPr>
              <a:t>= </a:t>
            </a:r>
            <a:r>
              <a:rPr lang="fr-FR" sz="1600" dirty="0" smtClean="0"/>
              <a:t>32 </a:t>
            </a:r>
            <a:r>
              <a:rPr lang="fr-FR" sz="1600" dirty="0" smtClean="0">
                <a:latin typeface="+mn-lt"/>
              </a:rPr>
              <a:t>%</a:t>
            </a:r>
            <a:endParaRPr lang="fr-FR" sz="1600" dirty="0">
              <a:latin typeface="+mn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49370" t="32339" b="34452"/>
          <a:stretch>
            <a:fillRect/>
          </a:stretch>
        </p:blipFill>
        <p:spPr bwMode="auto">
          <a:xfrm>
            <a:off x="3692344" y="4050000"/>
            <a:ext cx="3692080" cy="28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66320" r="52489"/>
          <a:stretch>
            <a:fillRect/>
          </a:stretch>
        </p:blipFill>
        <p:spPr bwMode="auto">
          <a:xfrm>
            <a:off x="83562" y="4150096"/>
            <a:ext cx="3440824" cy="282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9161" y="93311"/>
            <a:ext cx="2998948" cy="19594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 cstate="print"/>
          <a:srcRect r="18805"/>
          <a:stretch>
            <a:fillRect/>
          </a:stretch>
        </p:blipFill>
        <p:spPr bwMode="auto">
          <a:xfrm>
            <a:off x="7581349" y="102629"/>
            <a:ext cx="1469350" cy="10235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59161" y="2090050"/>
            <a:ext cx="2998948" cy="19594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45829" y="2090050"/>
            <a:ext cx="1615962" cy="10558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cxnSp>
        <p:nvCxnSpPr>
          <p:cNvPr id="13" name="Connecteur droit avec flèche 12"/>
          <p:cNvCxnSpPr/>
          <p:nvPr/>
        </p:nvCxnSpPr>
        <p:spPr>
          <a:xfrm flipV="1">
            <a:off x="8520029" y="905069"/>
            <a:ext cx="138779" cy="860800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V="1">
            <a:off x="8251385" y="2789853"/>
            <a:ext cx="248803" cy="86572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878490" y="2189774"/>
            <a:ext cx="1806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FFFF00"/>
                </a:solidFill>
              </a:rPr>
              <a:t>UC</a:t>
            </a:r>
            <a:r>
              <a:rPr lang="fr-FR" sz="1400" i="1" baseline="-25000" dirty="0" smtClean="0">
                <a:solidFill>
                  <a:srgbClr val="FFFF00"/>
                </a:solidFill>
              </a:rPr>
              <a:t>2</a:t>
            </a:r>
            <a:r>
              <a:rPr lang="fr-FR" sz="1400" i="1" dirty="0" smtClean="0">
                <a:solidFill>
                  <a:srgbClr val="FFFF00"/>
                </a:solidFill>
              </a:rPr>
              <a:t> </a:t>
            </a:r>
            <a:r>
              <a:rPr lang="fr-FR" sz="1400" i="1" dirty="0" err="1" smtClean="0">
                <a:solidFill>
                  <a:srgbClr val="FFFF00"/>
                </a:solidFill>
              </a:rPr>
              <a:t>is</a:t>
            </a:r>
            <a:r>
              <a:rPr lang="fr-FR" sz="1400" i="1" dirty="0" smtClean="0">
                <a:solidFill>
                  <a:srgbClr val="FFFF00"/>
                </a:solidFill>
              </a:rPr>
              <a:t> </a:t>
            </a:r>
            <a:r>
              <a:rPr lang="fr-FR" sz="1400" i="1" dirty="0" err="1" smtClean="0">
                <a:solidFill>
                  <a:srgbClr val="FFFF00"/>
                </a:solidFill>
              </a:rPr>
              <a:t>growing</a:t>
            </a:r>
            <a:r>
              <a:rPr lang="fr-FR" sz="1400" i="1" dirty="0" smtClean="0">
                <a:solidFill>
                  <a:srgbClr val="FFFF00"/>
                </a:solidFill>
              </a:rPr>
              <a:t> on CNT</a:t>
            </a:r>
            <a:endParaRPr lang="fr-FR" sz="1400" i="1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665373" y="2124661"/>
            <a:ext cx="760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err="1" smtClean="0"/>
              <a:t>Porosity</a:t>
            </a:r>
            <a:r>
              <a:rPr lang="fr-FR" sz="1200" i="1" dirty="0" smtClean="0"/>
              <a:t> </a:t>
            </a:r>
          </a:p>
          <a:p>
            <a:r>
              <a:rPr lang="fr-FR" sz="1200" i="1" dirty="0" err="1" smtClean="0"/>
              <a:t>near</a:t>
            </a:r>
            <a:r>
              <a:rPr lang="fr-FR" sz="1200" i="1" dirty="0" smtClean="0"/>
              <a:t> CNT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920409" y="168342"/>
            <a:ext cx="1021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i="1" dirty="0" err="1" smtClean="0"/>
              <a:t>Porosity</a:t>
            </a:r>
            <a:r>
              <a:rPr lang="fr-FR" sz="1200" i="1" dirty="0" smtClean="0"/>
              <a:t> </a:t>
            </a:r>
          </a:p>
          <a:p>
            <a:r>
              <a:rPr lang="fr-FR" sz="1200" i="1" dirty="0" err="1"/>
              <a:t>n</a:t>
            </a:r>
            <a:r>
              <a:rPr lang="fr-FR" sz="1200" i="1" dirty="0" err="1" smtClean="0"/>
              <a:t>ear</a:t>
            </a:r>
            <a:r>
              <a:rPr lang="fr-FR" sz="1200" i="1" dirty="0" smtClean="0"/>
              <a:t> graphite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754220" y="12632"/>
            <a:ext cx="1568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SEM observations </a:t>
            </a:r>
            <a:endParaRPr lang="fr-FR" sz="14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4640489" y="12632"/>
            <a:ext cx="1337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Hg </a:t>
            </a:r>
            <a:r>
              <a:rPr lang="fr-FR" sz="1400" b="1" dirty="0" err="1" smtClean="0"/>
              <a:t>porosimetry</a:t>
            </a:r>
            <a:endParaRPr lang="fr-FR" sz="14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124473" y="12632"/>
            <a:ext cx="13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He </a:t>
            </a:r>
            <a:r>
              <a:rPr lang="fr-FR" sz="1400" b="1" dirty="0" err="1" smtClean="0"/>
              <a:t>pycnometry</a:t>
            </a:r>
            <a:endParaRPr lang="fr-FR" sz="1400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124473" y="3878619"/>
            <a:ext cx="1988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smtClean="0"/>
              <a:t>Release </a:t>
            </a:r>
            <a:r>
              <a:rPr lang="fr-FR" sz="1400" b="1" dirty="0" err="1" smtClean="0"/>
              <a:t>measurements</a:t>
            </a:r>
            <a:r>
              <a:rPr lang="fr-FR" sz="1400" b="1" dirty="0" smtClean="0"/>
              <a:t> :</a:t>
            </a:r>
            <a:endParaRPr lang="fr-FR" sz="1400" b="1" dirty="0"/>
          </a:p>
        </p:txBody>
      </p:sp>
      <p:sp>
        <p:nvSpPr>
          <p:cNvPr id="22" name="ZoneTexte 21"/>
          <p:cNvSpPr txBox="1"/>
          <p:nvPr/>
        </p:nvSpPr>
        <p:spPr>
          <a:xfrm>
            <a:off x="4590730" y="877267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FFFF00"/>
                </a:solidFill>
              </a:rPr>
              <a:t>UC</a:t>
            </a:r>
            <a:r>
              <a:rPr lang="fr-FR" sz="1400" i="1" baseline="-25000" dirty="0" smtClean="0">
                <a:solidFill>
                  <a:srgbClr val="FFFF00"/>
                </a:solidFill>
              </a:rPr>
              <a:t>2</a:t>
            </a:r>
            <a:endParaRPr lang="fr-FR" sz="1400" i="1" dirty="0">
              <a:solidFill>
                <a:srgbClr val="FFFF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2304727" y="3116615"/>
            <a:ext cx="1371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FFFF00"/>
                </a:solidFill>
              </a:rPr>
              <a:t>Network of CNT </a:t>
            </a:r>
          </a:p>
          <a:p>
            <a:r>
              <a:rPr lang="fr-FR" sz="1400" i="1" dirty="0" smtClean="0">
                <a:solidFill>
                  <a:srgbClr val="FFFF00"/>
                </a:solidFill>
              </a:rPr>
              <a:t>+ UC</a:t>
            </a:r>
            <a:r>
              <a:rPr lang="fr-FR" sz="1400" i="1" baseline="-25000" dirty="0" smtClean="0">
                <a:solidFill>
                  <a:srgbClr val="FFFF00"/>
                </a:solidFill>
              </a:rPr>
              <a:t>2</a:t>
            </a:r>
            <a:endParaRPr lang="fr-FR" sz="1400" i="1" baseline="-25000" dirty="0">
              <a:solidFill>
                <a:srgbClr val="FFFF00"/>
              </a:solidFill>
            </a:endParaRPr>
          </a:p>
        </p:txBody>
      </p:sp>
      <p:pic>
        <p:nvPicPr>
          <p:cNvPr id="24" name="Picture 3" descr="D:\IPNO\UCx experiences\MEB\Rennes\16&amp;17-05-2013\16-05-2013\BMP\371 pastille -02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37030" y="403251"/>
            <a:ext cx="2102400" cy="1568955"/>
          </a:xfrm>
          <a:prstGeom prst="rect">
            <a:avLst/>
          </a:prstGeom>
          <a:noFill/>
        </p:spPr>
      </p:pic>
      <p:sp>
        <p:nvSpPr>
          <p:cNvPr id="25" name="ZoneTexte 24"/>
          <p:cNvSpPr txBox="1"/>
          <p:nvPr/>
        </p:nvSpPr>
        <p:spPr>
          <a:xfrm>
            <a:off x="1856857" y="513374"/>
            <a:ext cx="14524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FFFF00"/>
                </a:solidFill>
              </a:rPr>
              <a:t>Cracks on surface</a:t>
            </a:r>
            <a:endParaRPr lang="fr-FR" sz="1400" i="1" dirty="0">
              <a:solidFill>
                <a:srgbClr val="FFFF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6422635" y="2074692"/>
            <a:ext cx="106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Porosity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near</a:t>
            </a:r>
            <a:r>
              <a:rPr lang="fr-FR" sz="1200" i="1" dirty="0" smtClean="0"/>
              <a:t> </a:t>
            </a:r>
          </a:p>
          <a:p>
            <a:r>
              <a:rPr lang="fr-FR" sz="1200" i="1" dirty="0" smtClean="0"/>
              <a:t>UC</a:t>
            </a:r>
            <a:r>
              <a:rPr lang="fr-FR" sz="1200" i="1" baseline="-25000" dirty="0" smtClean="0"/>
              <a:t>2 </a:t>
            </a:r>
            <a:r>
              <a:rPr lang="fr-FR" sz="1200" i="1" dirty="0" err="1" smtClean="0"/>
              <a:t>aggregats</a:t>
            </a:r>
            <a:endParaRPr lang="fr-FR" sz="1200" i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7340150" y="1294031"/>
            <a:ext cx="106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/>
              <a:t>Porosity</a:t>
            </a:r>
            <a:r>
              <a:rPr lang="fr-FR" sz="1200" i="1" dirty="0" smtClean="0"/>
              <a:t> </a:t>
            </a:r>
            <a:r>
              <a:rPr lang="fr-FR" sz="1200" i="1" dirty="0" err="1" smtClean="0"/>
              <a:t>near</a:t>
            </a:r>
            <a:r>
              <a:rPr lang="fr-FR" sz="1200" i="1" dirty="0" smtClean="0"/>
              <a:t> </a:t>
            </a:r>
          </a:p>
          <a:p>
            <a:r>
              <a:rPr lang="fr-FR" sz="1200" i="1" dirty="0" smtClean="0"/>
              <a:t>UC</a:t>
            </a:r>
            <a:r>
              <a:rPr lang="fr-FR" sz="1200" i="1" baseline="-25000" dirty="0" smtClean="0"/>
              <a:t>2 </a:t>
            </a:r>
            <a:r>
              <a:rPr lang="fr-FR" sz="1200" i="1" dirty="0" err="1" smtClean="0"/>
              <a:t>aggregats</a:t>
            </a:r>
            <a:endParaRPr lang="fr-FR" sz="1200" i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6428862" y="261447"/>
            <a:ext cx="5888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/>
              <a:t>Cracks</a:t>
            </a:r>
            <a:endParaRPr lang="fr-FR" sz="1200" i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2093236" y="2261309"/>
            <a:ext cx="455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smtClean="0">
                <a:solidFill>
                  <a:srgbClr val="FFFF00"/>
                </a:solidFill>
              </a:rPr>
              <a:t>UC</a:t>
            </a:r>
            <a:r>
              <a:rPr lang="fr-FR" sz="1400" i="1" baseline="-25000" dirty="0" smtClean="0">
                <a:solidFill>
                  <a:srgbClr val="FFFF00"/>
                </a:solidFill>
              </a:rPr>
              <a:t>2</a:t>
            </a:r>
            <a:endParaRPr lang="fr-FR" sz="1400" i="1" dirty="0">
              <a:solidFill>
                <a:srgbClr val="FFFF00"/>
              </a:solidFill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4173957" y="1617497"/>
            <a:ext cx="710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smtClean="0">
                <a:solidFill>
                  <a:srgbClr val="FFFF00"/>
                </a:solidFill>
              </a:rPr>
              <a:t>graphite</a:t>
            </a:r>
            <a:endParaRPr lang="fr-FR" sz="1200" i="1" dirty="0">
              <a:solidFill>
                <a:srgbClr val="FFFF00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6816571" y="4165761"/>
            <a:ext cx="2327429" cy="1169551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0" rtlCol="0">
            <a:spAutoFit/>
          </a:bodyPr>
          <a:lstStyle/>
          <a:p>
            <a:r>
              <a:rPr lang="en-US" sz="1400" dirty="0" smtClean="0"/>
              <a:t>First on-line measurement yields from a novel ACTILAB conceived UC(</a:t>
            </a:r>
            <a:r>
              <a:rPr lang="en-US" sz="1400" dirty="0" err="1" smtClean="0"/>
              <a:t>nano</a:t>
            </a:r>
            <a:r>
              <a:rPr lang="en-US" sz="1400" dirty="0" smtClean="0"/>
              <a:t>) target</a:t>
            </a:r>
          </a:p>
          <a:p>
            <a:r>
              <a:rPr lang="en-US" sz="1400" dirty="0" smtClean="0"/>
              <a:t>at ALTO</a:t>
            </a:r>
          </a:p>
          <a:p>
            <a:pPr marL="285750" indent="-285750">
              <a:buFont typeface="Wingdings" pitchFamily="2" charset="2"/>
              <a:buChar char="ð"/>
            </a:pPr>
            <a:r>
              <a:rPr lang="en-US" sz="1400" b="1" i="1" dirty="0" smtClean="0">
                <a:sym typeface="Wingdings"/>
              </a:rPr>
              <a:t>First semester 2014</a:t>
            </a:r>
          </a:p>
        </p:txBody>
      </p:sp>
    </p:spTree>
    <p:extLst>
      <p:ext uri="{BB962C8B-B14F-4D97-AF65-F5344CB8AC3E}">
        <p14:creationId xmlns:p14="http://schemas.microsoft.com/office/powerpoint/2010/main" val="105898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P4008.JPG"/>
          <p:cNvPicPr>
            <a:picLocks noChangeAspect="1"/>
          </p:cNvPicPr>
          <p:nvPr/>
        </p:nvPicPr>
        <p:blipFill>
          <a:blip r:embed="rId2" cstate="print"/>
          <a:srcRect t="2025"/>
          <a:stretch>
            <a:fillRect/>
          </a:stretch>
        </p:blipFill>
        <p:spPr>
          <a:xfrm>
            <a:off x="5220072" y="973794"/>
            <a:ext cx="3711365" cy="2417214"/>
          </a:xfrm>
          <a:prstGeom prst="rect">
            <a:avLst/>
          </a:prstGeom>
          <a:ln w="38100">
            <a:noFill/>
          </a:ln>
        </p:spPr>
      </p:pic>
      <p:pic>
        <p:nvPicPr>
          <p:cNvPr id="4" name="Image 3" descr="IMGP4011.JPG"/>
          <p:cNvPicPr>
            <a:picLocks noChangeAspect="1"/>
          </p:cNvPicPr>
          <p:nvPr/>
        </p:nvPicPr>
        <p:blipFill>
          <a:blip r:embed="rId3" cstate="print"/>
          <a:srcRect t="29764" r="9424"/>
          <a:stretch>
            <a:fillRect/>
          </a:stretch>
        </p:blipFill>
        <p:spPr>
          <a:xfrm>
            <a:off x="4884978" y="3789040"/>
            <a:ext cx="4214169" cy="217234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334" y="973793"/>
            <a:ext cx="4104456" cy="2062103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GB" dirty="0"/>
              <a:t>Installation supervised by </a:t>
            </a:r>
            <a:r>
              <a:rPr lang="en-GB" b="1" dirty="0"/>
              <a:t>S. </a:t>
            </a:r>
            <a:r>
              <a:rPr lang="en-GB" b="1" dirty="0" smtClean="0"/>
              <a:t>Franchoo</a:t>
            </a:r>
          </a:p>
          <a:p>
            <a:r>
              <a:rPr lang="en-GB" dirty="0" smtClean="0"/>
              <a:t>with the help of</a:t>
            </a:r>
          </a:p>
          <a:p>
            <a:r>
              <a:rPr lang="en-GB" b="1" dirty="0" smtClean="0"/>
              <a:t>R. Li, D. Yordanov (</a:t>
            </a:r>
            <a:r>
              <a:rPr lang="en-GB" dirty="0" smtClean="0"/>
              <a:t>from 1/10/13</a:t>
            </a:r>
            <a:r>
              <a:rPr lang="en-GB" b="1" dirty="0" smtClean="0"/>
              <a:t>) </a:t>
            </a:r>
          </a:p>
          <a:p>
            <a:r>
              <a:rPr lang="en-GB" dirty="0" smtClean="0"/>
              <a:t>with </a:t>
            </a:r>
            <a:r>
              <a:rPr lang="en-GB" dirty="0"/>
              <a:t>the collaboration of </a:t>
            </a:r>
          </a:p>
          <a:p>
            <a:r>
              <a:rPr lang="en-GB" b="1" dirty="0"/>
              <a:t>ISOLDE</a:t>
            </a:r>
            <a:r>
              <a:rPr lang="en-GB" dirty="0"/>
              <a:t>:</a:t>
            </a:r>
          </a:p>
          <a:p>
            <a:r>
              <a:rPr lang="en-GB" dirty="0"/>
              <a:t>V. </a:t>
            </a:r>
            <a:r>
              <a:rPr lang="en-GB" dirty="0" err="1"/>
              <a:t>Fedosseev</a:t>
            </a:r>
            <a:r>
              <a:rPr lang="en-GB" dirty="0"/>
              <a:t>, B. Marsh, T. </a:t>
            </a:r>
            <a:r>
              <a:rPr lang="en-GB" dirty="0" err="1"/>
              <a:t>Goodacre</a:t>
            </a:r>
            <a:endParaRPr lang="en-GB" dirty="0"/>
          </a:p>
          <a:p>
            <a:r>
              <a:rPr lang="en-GB" b="1" dirty="0"/>
              <a:t>Univ. Manchester</a:t>
            </a:r>
            <a:r>
              <a:rPr lang="en-GB" dirty="0"/>
              <a:t>:</a:t>
            </a:r>
          </a:p>
          <a:p>
            <a:r>
              <a:rPr lang="en-GB" dirty="0"/>
              <a:t>K. </a:t>
            </a:r>
            <a:r>
              <a:rPr lang="en-GB" dirty="0" smtClean="0"/>
              <a:t>Flanagan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 bwMode="auto">
          <a:xfrm>
            <a:off x="-20921" y="-6745"/>
            <a:ext cx="9164922" cy="41141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-6746"/>
            <a:ext cx="8388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Laser </a:t>
            </a:r>
            <a:r>
              <a:rPr lang="en-GB" sz="1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ionized RIBs at ALTO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6801" y="604461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Arial" pitchFamily="34" charset="0"/>
                <a:cs typeface="Arial" pitchFamily="34" charset="0"/>
              </a:rPr>
              <a:t>The ALTO laser ion source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RIALTO</a:t>
            </a:r>
            <a:r>
              <a:rPr lang="en-GB" dirty="0"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(Resonant Ionization at ALTO)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235663" y="980728"/>
            <a:ext cx="3512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Mezzanine of the mass separator/RIB zone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879840" y="3809266"/>
            <a:ext cx="4264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Laser beams are driven some 17 m away down to the TIS</a:t>
            </a:r>
            <a:endParaRPr lang="en-US" sz="1400" dirty="0">
              <a:solidFill>
                <a:srgbClr val="FFFF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21" y="3429000"/>
            <a:ext cx="4803039" cy="3446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45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78"/>
            <a:ext cx="9124888" cy="667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4" name="Rectangle 3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48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" name="Forme libre 4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" name="ZoneTexte 5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7" name="Image 6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496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046216" cy="666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4" name="Rectangle 3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49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" name="Forme libre 4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" name="ZoneTexte 5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7" name="Image 6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679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l="8084" t="10310" r="11391" b="11572"/>
          <a:stretch>
            <a:fillRect/>
          </a:stretch>
        </p:blipFill>
        <p:spPr bwMode="auto">
          <a:xfrm>
            <a:off x="7248067" y="1988840"/>
            <a:ext cx="1895933" cy="231033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" name="Groupe 3"/>
          <p:cNvGrpSpPr/>
          <p:nvPr/>
        </p:nvGrpSpPr>
        <p:grpSpPr>
          <a:xfrm>
            <a:off x="251520" y="2277616"/>
            <a:ext cx="7596004" cy="3860304"/>
            <a:chOff x="107504" y="1268760"/>
            <a:chExt cx="7596004" cy="3860304"/>
          </a:xfrm>
        </p:grpSpPr>
        <p:pic>
          <p:nvPicPr>
            <p:cNvPr id="5" name="Picture 4" descr="Tabl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222" b="26683"/>
            <a:stretch>
              <a:fillRect/>
            </a:stretch>
          </p:blipFill>
          <p:spPr bwMode="auto">
            <a:xfrm>
              <a:off x="107504" y="1327042"/>
              <a:ext cx="7128792" cy="38020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Forme libre 5"/>
            <p:cNvSpPr/>
            <p:nvPr/>
          </p:nvSpPr>
          <p:spPr>
            <a:xfrm rot="9727433" flipH="1">
              <a:off x="6191340" y="1982306"/>
              <a:ext cx="1512168" cy="936104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602686 h 936104"/>
                <a:gd name="connsiteX7" fmla="*/ 0 w 1512168"/>
                <a:gd name="connsiteY7" fmla="*/ 234026 h 936104"/>
                <a:gd name="connsiteX0" fmla="*/ 0 w 1512168"/>
                <a:gd name="connsiteY0" fmla="*/ 42266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602686 h 936104"/>
                <a:gd name="connsiteX7" fmla="*/ 0 w 1512168"/>
                <a:gd name="connsiteY7" fmla="*/ 422666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936104">
                  <a:moveTo>
                    <a:pt x="0" y="422666"/>
                  </a:moveTo>
                  <a:lnTo>
                    <a:pt x="1044116" y="234026"/>
                  </a:lnTo>
                  <a:lnTo>
                    <a:pt x="1044116" y="0"/>
                  </a:lnTo>
                  <a:lnTo>
                    <a:pt x="1512168" y="468052"/>
                  </a:lnTo>
                  <a:lnTo>
                    <a:pt x="1044116" y="936104"/>
                  </a:lnTo>
                  <a:lnTo>
                    <a:pt x="1044116" y="702078"/>
                  </a:lnTo>
                  <a:lnTo>
                    <a:pt x="0" y="602686"/>
                  </a:lnTo>
                  <a:lnTo>
                    <a:pt x="0" y="422666"/>
                  </a:lnTo>
                  <a:close/>
                </a:path>
              </a:pathLst>
            </a:custGeom>
            <a:solidFill>
              <a:srgbClr val="FFFF00"/>
            </a:solidFill>
            <a:scene3d>
              <a:camera prst="perspectiveContrastingLeftFacing" fov="3900000">
                <a:rot lat="951103" lon="3237089" rev="21497384"/>
              </a:camera>
              <a:lightRig rig="threePt" dir="t"/>
            </a:scene3d>
            <a:sp3d>
              <a:bevelT w="127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Forme libre 6"/>
            <p:cNvSpPr/>
            <p:nvPr/>
          </p:nvSpPr>
          <p:spPr>
            <a:xfrm rot="10800000" flipH="1">
              <a:off x="1979713" y="2132856"/>
              <a:ext cx="1152128" cy="720080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602686 h 936104"/>
                <a:gd name="connsiteX7" fmla="*/ 0 w 1512168"/>
                <a:gd name="connsiteY7" fmla="*/ 234026 h 936104"/>
                <a:gd name="connsiteX0" fmla="*/ 0 w 1512168"/>
                <a:gd name="connsiteY0" fmla="*/ 42266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602686 h 936104"/>
                <a:gd name="connsiteX7" fmla="*/ 0 w 1512168"/>
                <a:gd name="connsiteY7" fmla="*/ 422666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936104">
                  <a:moveTo>
                    <a:pt x="0" y="422666"/>
                  </a:moveTo>
                  <a:lnTo>
                    <a:pt x="1044116" y="234026"/>
                  </a:lnTo>
                  <a:lnTo>
                    <a:pt x="1044116" y="0"/>
                  </a:lnTo>
                  <a:lnTo>
                    <a:pt x="1512168" y="468052"/>
                  </a:lnTo>
                  <a:lnTo>
                    <a:pt x="1044116" y="936104"/>
                  </a:lnTo>
                  <a:lnTo>
                    <a:pt x="1044116" y="702078"/>
                  </a:lnTo>
                  <a:lnTo>
                    <a:pt x="0" y="602686"/>
                  </a:lnTo>
                  <a:lnTo>
                    <a:pt x="0" y="422666"/>
                  </a:lnTo>
                  <a:close/>
                </a:path>
              </a:pathLst>
            </a:custGeom>
            <a:solidFill>
              <a:srgbClr val="FF0000"/>
            </a:solidFill>
            <a:scene3d>
              <a:camera prst="isometricOffAxis2Top">
                <a:rot lat="18610489" lon="2571119" rev="7313877"/>
              </a:camera>
              <a:lightRig rig="threePt" dir="t"/>
            </a:scene3d>
            <a:sp3d>
              <a:bevelT w="127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Arc 7"/>
            <p:cNvSpPr/>
            <p:nvPr/>
          </p:nvSpPr>
          <p:spPr>
            <a:xfrm rot="20609058">
              <a:off x="1579928" y="2783616"/>
              <a:ext cx="6011476" cy="1259486"/>
            </a:xfrm>
            <a:prstGeom prst="arc">
              <a:avLst>
                <a:gd name="adj1" fmla="val 12159364"/>
                <a:gd name="adj2" fmla="val 21231055"/>
              </a:avLst>
            </a:prstGeom>
            <a:ln w="38100">
              <a:solidFill>
                <a:srgbClr val="002060"/>
              </a:solidFill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Forme libre 8"/>
            <p:cNvSpPr/>
            <p:nvPr/>
          </p:nvSpPr>
          <p:spPr>
            <a:xfrm rot="10800000" flipH="1">
              <a:off x="3923929" y="3356992"/>
              <a:ext cx="1224136" cy="792088"/>
            </a:xfrm>
            <a:custGeom>
              <a:avLst/>
              <a:gdLst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702078 h 936104"/>
                <a:gd name="connsiteX7" fmla="*/ 0 w 1512168"/>
                <a:gd name="connsiteY7" fmla="*/ 234026 h 936104"/>
                <a:gd name="connsiteX0" fmla="*/ 0 w 1512168"/>
                <a:gd name="connsiteY0" fmla="*/ 23402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602686 h 936104"/>
                <a:gd name="connsiteX7" fmla="*/ 0 w 1512168"/>
                <a:gd name="connsiteY7" fmla="*/ 234026 h 936104"/>
                <a:gd name="connsiteX0" fmla="*/ 0 w 1512168"/>
                <a:gd name="connsiteY0" fmla="*/ 422666 h 936104"/>
                <a:gd name="connsiteX1" fmla="*/ 1044116 w 1512168"/>
                <a:gd name="connsiteY1" fmla="*/ 234026 h 936104"/>
                <a:gd name="connsiteX2" fmla="*/ 1044116 w 1512168"/>
                <a:gd name="connsiteY2" fmla="*/ 0 h 936104"/>
                <a:gd name="connsiteX3" fmla="*/ 1512168 w 1512168"/>
                <a:gd name="connsiteY3" fmla="*/ 468052 h 936104"/>
                <a:gd name="connsiteX4" fmla="*/ 1044116 w 1512168"/>
                <a:gd name="connsiteY4" fmla="*/ 936104 h 936104"/>
                <a:gd name="connsiteX5" fmla="*/ 1044116 w 1512168"/>
                <a:gd name="connsiteY5" fmla="*/ 702078 h 936104"/>
                <a:gd name="connsiteX6" fmla="*/ 0 w 1512168"/>
                <a:gd name="connsiteY6" fmla="*/ 602686 h 936104"/>
                <a:gd name="connsiteX7" fmla="*/ 0 w 1512168"/>
                <a:gd name="connsiteY7" fmla="*/ 422666 h 936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12168" h="936104">
                  <a:moveTo>
                    <a:pt x="0" y="422666"/>
                  </a:moveTo>
                  <a:lnTo>
                    <a:pt x="1044116" y="234026"/>
                  </a:lnTo>
                  <a:lnTo>
                    <a:pt x="1044116" y="0"/>
                  </a:lnTo>
                  <a:lnTo>
                    <a:pt x="1512168" y="468052"/>
                  </a:lnTo>
                  <a:lnTo>
                    <a:pt x="1044116" y="936104"/>
                  </a:lnTo>
                  <a:lnTo>
                    <a:pt x="1044116" y="702078"/>
                  </a:lnTo>
                  <a:lnTo>
                    <a:pt x="0" y="602686"/>
                  </a:lnTo>
                  <a:lnTo>
                    <a:pt x="0" y="422666"/>
                  </a:lnTo>
                  <a:close/>
                </a:path>
              </a:pathLst>
            </a:custGeom>
            <a:solidFill>
              <a:srgbClr val="00B0F0"/>
            </a:solidFill>
            <a:scene3d>
              <a:camera prst="isometricBottomDown"/>
              <a:lightRig rig="threePt" dir="t"/>
            </a:scene3d>
            <a:sp3d>
              <a:bevelT w="12700"/>
              <a:bevelB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Arc 9"/>
            <p:cNvSpPr/>
            <p:nvPr/>
          </p:nvSpPr>
          <p:spPr>
            <a:xfrm rot="2007484">
              <a:off x="310501" y="3028560"/>
              <a:ext cx="5968158" cy="1224136"/>
            </a:xfrm>
            <a:prstGeom prst="arc">
              <a:avLst>
                <a:gd name="adj1" fmla="val 12159364"/>
                <a:gd name="adj2" fmla="val 20341728"/>
              </a:avLst>
            </a:prstGeom>
            <a:ln w="38100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11" name="Connecteur droit avec flèche 10"/>
            <p:cNvCxnSpPr/>
            <p:nvPr/>
          </p:nvCxnSpPr>
          <p:spPr>
            <a:xfrm rot="5400000" flipH="1" flipV="1">
              <a:off x="2628578" y="2204070"/>
              <a:ext cx="1872208" cy="1588"/>
            </a:xfrm>
            <a:prstGeom prst="straightConnector1">
              <a:avLst/>
            </a:prstGeom>
            <a:ln w="28575">
              <a:solidFill>
                <a:srgbClr val="002060"/>
              </a:solidFill>
              <a:prstDash val="sys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32"/>
          <p:cNvSpPr txBox="1">
            <a:spLocks noChangeArrowheads="1"/>
          </p:cNvSpPr>
          <p:nvPr/>
        </p:nvSpPr>
        <p:spPr bwMode="auto">
          <a:xfrm rot="1869710">
            <a:off x="2261028" y="4190925"/>
            <a:ext cx="2376264" cy="307777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extrêmes en N/Z - isospin</a:t>
            </a:r>
            <a:endParaRPr lang="fr-FR" sz="1400" b="1" dirty="0"/>
          </a:p>
        </p:txBody>
      </p:sp>
      <p:sp>
        <p:nvSpPr>
          <p:cNvPr id="13" name="ZoneTexte 32"/>
          <p:cNvSpPr txBox="1">
            <a:spLocks noChangeArrowheads="1"/>
          </p:cNvSpPr>
          <p:nvPr/>
        </p:nvSpPr>
        <p:spPr bwMode="auto">
          <a:xfrm rot="21135843">
            <a:off x="4507600" y="3117400"/>
            <a:ext cx="2880320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extrêmes en nombre de masse</a:t>
            </a:r>
            <a:endParaRPr lang="fr-FR" sz="1400" b="1" dirty="0"/>
          </a:p>
        </p:txBody>
      </p:sp>
      <p:sp>
        <p:nvSpPr>
          <p:cNvPr id="14" name="ZoneTexte 32"/>
          <p:cNvSpPr txBox="1">
            <a:spLocks noChangeArrowheads="1"/>
          </p:cNvSpPr>
          <p:nvPr/>
        </p:nvSpPr>
        <p:spPr bwMode="auto">
          <a:xfrm>
            <a:off x="4572000" y="5013176"/>
            <a:ext cx="1368152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dirty="0" smtClean="0"/>
              <a:t>grand excès de neutrons</a:t>
            </a:r>
            <a:endParaRPr lang="fr-FR" sz="1200" dirty="0"/>
          </a:p>
        </p:txBody>
      </p:sp>
      <p:sp>
        <p:nvSpPr>
          <p:cNvPr id="15" name="ZoneTexte 32"/>
          <p:cNvSpPr txBox="1">
            <a:spLocks noChangeArrowheads="1"/>
          </p:cNvSpPr>
          <p:nvPr/>
        </p:nvSpPr>
        <p:spPr bwMode="auto">
          <a:xfrm>
            <a:off x="1619672" y="3068960"/>
            <a:ext cx="144016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dirty="0" smtClean="0"/>
              <a:t>grand excès de protons</a:t>
            </a:r>
            <a:endParaRPr lang="fr-FR" sz="1200" dirty="0"/>
          </a:p>
        </p:txBody>
      </p:sp>
      <p:sp>
        <p:nvSpPr>
          <p:cNvPr id="16" name="ZoneTexte 32"/>
          <p:cNvSpPr txBox="1">
            <a:spLocks noChangeArrowheads="1"/>
          </p:cNvSpPr>
          <p:nvPr/>
        </p:nvSpPr>
        <p:spPr bwMode="auto">
          <a:xfrm rot="16200000">
            <a:off x="2632720" y="2487960"/>
            <a:ext cx="1882081" cy="30777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extrêmes en forme</a:t>
            </a:r>
            <a:endParaRPr lang="fr-FR" sz="1400" b="1" dirty="0"/>
          </a:p>
        </p:txBody>
      </p:sp>
      <p:grpSp>
        <p:nvGrpSpPr>
          <p:cNvPr id="17" name="Group 6"/>
          <p:cNvGrpSpPr>
            <a:grpSpLocks/>
          </p:cNvGrpSpPr>
          <p:nvPr/>
        </p:nvGrpSpPr>
        <p:grpSpPr bwMode="auto">
          <a:xfrm>
            <a:off x="8082921" y="3378448"/>
            <a:ext cx="970993" cy="1068576"/>
            <a:chOff x="7018" y="2038"/>
            <a:chExt cx="524" cy="623"/>
          </a:xfrm>
        </p:grpSpPr>
        <p:sp>
          <p:nvSpPr>
            <p:cNvPr id="18" name="Oval 7"/>
            <p:cNvSpPr>
              <a:spLocks noChangeArrowheads="1"/>
            </p:cNvSpPr>
            <p:nvPr/>
          </p:nvSpPr>
          <p:spPr bwMode="auto">
            <a:xfrm rot="17792624">
              <a:off x="7143" y="2136"/>
              <a:ext cx="316" cy="119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pPr defTabSz="914400"/>
              <a:endParaRPr lang="fr-FR" sz="1800" b="0" i="0">
                <a:solidFill>
                  <a:schemeClr val="folHlink"/>
                </a:solidFill>
                <a:latin typeface="Tahoma" pitchFamily="34" charset="0"/>
                <a:cs typeface="Arial" pitchFamily="34" charset="0"/>
              </a:endParaRPr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H="1" flipV="1">
              <a:off x="7323" y="2235"/>
              <a:ext cx="25" cy="25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Rectangle 9"/>
            <p:cNvSpPr>
              <a:spLocks noChangeArrowheads="1"/>
            </p:cNvSpPr>
            <p:nvPr/>
          </p:nvSpPr>
          <p:spPr bwMode="auto">
            <a:xfrm>
              <a:off x="7018" y="2487"/>
              <a:ext cx="524" cy="174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82048" tIns="41024" rIns="82048" bIns="41024">
              <a:spAutoFit/>
            </a:bodyPr>
            <a:lstStyle/>
            <a:p>
              <a:pPr defTabSz="820738"/>
              <a:r>
                <a:rPr lang="en-US" sz="1400" i="0" dirty="0" smtClean="0">
                  <a:solidFill>
                    <a:schemeClr val="hlink"/>
                  </a:solidFill>
                  <a:latin typeface="Comic Sans MS" pitchFamily="66" charset="0"/>
                  <a:cs typeface="Arial" pitchFamily="34" charset="0"/>
                </a:rPr>
                <a:t>T</a:t>
              </a:r>
              <a:r>
                <a:rPr lang="en-US" sz="1400" i="0" baseline="-25000" dirty="0" smtClean="0">
                  <a:solidFill>
                    <a:schemeClr val="hlink"/>
                  </a:solidFill>
                  <a:latin typeface="Comic Sans MS" pitchFamily="66" charset="0"/>
                  <a:cs typeface="Arial" pitchFamily="34" charset="0"/>
                </a:rPr>
                <a:t>1/2</a:t>
              </a:r>
              <a:r>
                <a:rPr lang="en-US" sz="1400" i="0" dirty="0" smtClean="0">
                  <a:solidFill>
                    <a:schemeClr val="hlink"/>
                  </a:solidFill>
                  <a:latin typeface="Comic Sans MS" pitchFamily="66" charset="0"/>
                  <a:cs typeface="Arial" pitchFamily="34" charset="0"/>
                </a:rPr>
                <a:t> </a:t>
              </a:r>
              <a:r>
                <a:rPr lang="en-US" sz="1400" i="0" dirty="0">
                  <a:solidFill>
                    <a:schemeClr val="hlink"/>
                  </a:solidFill>
                  <a:latin typeface="Comic Sans MS" pitchFamily="66" charset="0"/>
                  <a:cs typeface="Arial" pitchFamily="34" charset="0"/>
                </a:rPr>
                <a:t>&gt; </a:t>
              </a:r>
              <a:r>
                <a:rPr lang="en-US" sz="1400" i="0" dirty="0" smtClean="0">
                  <a:solidFill>
                    <a:schemeClr val="hlink"/>
                  </a:solidFill>
                  <a:latin typeface="Comic Sans MS" pitchFamily="66" charset="0"/>
                  <a:cs typeface="Arial" pitchFamily="34" charset="0"/>
                </a:rPr>
                <a:t>1 an</a:t>
              </a:r>
              <a:endParaRPr lang="en-US" sz="1400" i="0" dirty="0">
                <a:solidFill>
                  <a:schemeClr val="hlink"/>
                </a:solidFill>
                <a:latin typeface="Comic Sans MS" pitchFamily="66" charset="0"/>
                <a:cs typeface="Arial" pitchFamily="34" charset="0"/>
              </a:endParaRPr>
            </a:p>
          </p:txBody>
        </p:sp>
      </p:grpSp>
      <p:pic>
        <p:nvPicPr>
          <p:cNvPr id="21" name="Picture 5" descr="fig_Spectro_2.png"/>
          <p:cNvPicPr>
            <a:picLocks noChangeAspect="1"/>
          </p:cNvPicPr>
          <p:nvPr/>
        </p:nvPicPr>
        <p:blipFill>
          <a:blip r:embed="rId4"/>
          <a:srcRect t="39551" b="31343"/>
          <a:stretch>
            <a:fillRect/>
          </a:stretch>
        </p:blipFill>
        <p:spPr bwMode="auto">
          <a:xfrm>
            <a:off x="2555776" y="5802155"/>
            <a:ext cx="2417440" cy="1055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5445224"/>
            <a:ext cx="2121024" cy="28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9"/>
          <p:cNvPicPr>
            <a:picLocks noChangeAspect="1" noChangeArrowheads="1"/>
          </p:cNvPicPr>
          <p:nvPr/>
        </p:nvPicPr>
        <p:blipFill>
          <a:blip r:embed="rId6"/>
          <a:srcRect t="11715" r="-236" b="26918"/>
          <a:stretch>
            <a:fillRect/>
          </a:stretch>
        </p:blipFill>
        <p:spPr bwMode="auto">
          <a:xfrm>
            <a:off x="5004048" y="5589240"/>
            <a:ext cx="2184400" cy="113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er 73"/>
          <p:cNvGrpSpPr/>
          <p:nvPr/>
        </p:nvGrpSpPr>
        <p:grpSpPr>
          <a:xfrm>
            <a:off x="3606180" y="1124744"/>
            <a:ext cx="2726588" cy="1525287"/>
            <a:chOff x="-1233098" y="1266825"/>
            <a:chExt cx="3455473" cy="2136775"/>
          </a:xfrm>
        </p:grpSpPr>
        <p:sp>
          <p:nvSpPr>
            <p:cNvPr id="25" name="Line 13"/>
            <p:cNvSpPr>
              <a:spLocks noChangeShapeType="1"/>
            </p:cNvSpPr>
            <p:nvPr/>
          </p:nvSpPr>
          <p:spPr bwMode="auto">
            <a:xfrm flipV="1">
              <a:off x="-904875" y="1282700"/>
              <a:ext cx="0" cy="171291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14"/>
            <p:cNvSpPr>
              <a:spLocks noChangeShapeType="1"/>
            </p:cNvSpPr>
            <p:nvPr/>
          </p:nvSpPr>
          <p:spPr bwMode="auto">
            <a:xfrm>
              <a:off x="-915988" y="2981325"/>
              <a:ext cx="1898650" cy="0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stealth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-904875" y="1511300"/>
              <a:ext cx="593725" cy="1484313"/>
            </a:xfrm>
            <a:custGeom>
              <a:avLst/>
              <a:gdLst/>
              <a:ahLst/>
              <a:cxnLst>
                <a:cxn ang="0">
                  <a:pos x="0" y="2340"/>
                </a:cxn>
                <a:cxn ang="0">
                  <a:pos x="500" y="1860"/>
                </a:cxn>
                <a:cxn ang="0">
                  <a:pos x="936" y="0"/>
                </a:cxn>
              </a:cxnLst>
              <a:rect l="0" t="0" r="r" b="b"/>
              <a:pathLst>
                <a:path w="936" h="2340">
                  <a:moveTo>
                    <a:pt x="0" y="2340"/>
                  </a:moveTo>
                  <a:cubicBezTo>
                    <a:pt x="83" y="2260"/>
                    <a:pt x="344" y="2250"/>
                    <a:pt x="500" y="1860"/>
                  </a:cubicBezTo>
                  <a:cubicBezTo>
                    <a:pt x="656" y="1470"/>
                    <a:pt x="845" y="388"/>
                    <a:pt x="936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-881063" y="1541463"/>
              <a:ext cx="1404938" cy="1446213"/>
            </a:xfrm>
            <a:custGeom>
              <a:avLst/>
              <a:gdLst/>
              <a:ahLst/>
              <a:cxnLst>
                <a:cxn ang="0">
                  <a:pos x="0" y="2280"/>
                </a:cxn>
                <a:cxn ang="0">
                  <a:pos x="414" y="2004"/>
                </a:cxn>
                <a:cxn ang="0">
                  <a:pos x="786" y="1368"/>
                </a:cxn>
                <a:cxn ang="0">
                  <a:pos x="1374" y="1368"/>
                </a:cxn>
                <a:cxn ang="0">
                  <a:pos x="2214" y="0"/>
                </a:cxn>
              </a:cxnLst>
              <a:rect l="0" t="0" r="r" b="b"/>
              <a:pathLst>
                <a:path w="2214" h="2280">
                  <a:moveTo>
                    <a:pt x="0" y="2280"/>
                  </a:moveTo>
                  <a:cubicBezTo>
                    <a:pt x="69" y="2234"/>
                    <a:pt x="283" y="2156"/>
                    <a:pt x="414" y="2004"/>
                  </a:cubicBezTo>
                  <a:cubicBezTo>
                    <a:pt x="545" y="1852"/>
                    <a:pt x="626" y="1474"/>
                    <a:pt x="786" y="1368"/>
                  </a:cubicBezTo>
                  <a:cubicBezTo>
                    <a:pt x="946" y="1262"/>
                    <a:pt x="1136" y="1596"/>
                    <a:pt x="1374" y="1368"/>
                  </a:cubicBezTo>
                  <a:cubicBezTo>
                    <a:pt x="1612" y="1140"/>
                    <a:pt x="2039" y="285"/>
                    <a:pt x="2214" y="0"/>
                  </a:cubicBezTo>
                </a:path>
              </a:pathLst>
            </a:custGeom>
            <a:noFill/>
            <a:ln w="19050">
              <a:solidFill>
                <a:srgbClr val="00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-838200" y="2562225"/>
              <a:ext cx="1658938" cy="841375"/>
            </a:xfrm>
            <a:custGeom>
              <a:avLst/>
              <a:gdLst/>
              <a:ahLst/>
              <a:cxnLst>
                <a:cxn ang="0">
                  <a:pos x="0" y="636"/>
                </a:cxn>
                <a:cxn ang="0">
                  <a:pos x="599" y="552"/>
                </a:cxn>
                <a:cxn ang="0">
                  <a:pos x="875" y="612"/>
                </a:cxn>
                <a:cxn ang="0">
                  <a:pos x="1751" y="1224"/>
                </a:cxn>
                <a:cxn ang="0">
                  <a:pos x="2615" y="0"/>
                </a:cxn>
              </a:cxnLst>
              <a:rect l="0" t="0" r="r" b="b"/>
              <a:pathLst>
                <a:path w="2615" h="1326">
                  <a:moveTo>
                    <a:pt x="0" y="636"/>
                  </a:moveTo>
                  <a:cubicBezTo>
                    <a:pt x="100" y="622"/>
                    <a:pt x="453" y="556"/>
                    <a:pt x="599" y="552"/>
                  </a:cubicBezTo>
                  <a:cubicBezTo>
                    <a:pt x="745" y="548"/>
                    <a:pt x="683" y="500"/>
                    <a:pt x="875" y="612"/>
                  </a:cubicBezTo>
                  <a:cubicBezTo>
                    <a:pt x="1067" y="724"/>
                    <a:pt x="1461" y="1326"/>
                    <a:pt x="1751" y="1224"/>
                  </a:cubicBezTo>
                  <a:cubicBezTo>
                    <a:pt x="2041" y="1122"/>
                    <a:pt x="2435" y="255"/>
                    <a:pt x="2615" y="0"/>
                  </a:cubicBezTo>
                </a:path>
              </a:pathLst>
            </a:custGeom>
            <a:noFill/>
            <a:ln w="2857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2"/>
            <p:cNvSpPr>
              <a:spLocks/>
            </p:cNvSpPr>
            <p:nvPr/>
          </p:nvSpPr>
          <p:spPr bwMode="auto">
            <a:xfrm>
              <a:off x="-787400" y="1852613"/>
              <a:ext cx="1331913" cy="1131888"/>
            </a:xfrm>
            <a:custGeom>
              <a:avLst/>
              <a:gdLst/>
              <a:ahLst/>
              <a:cxnLst>
                <a:cxn ang="0">
                  <a:pos x="0" y="1764"/>
                </a:cxn>
                <a:cxn ang="0">
                  <a:pos x="574" y="1560"/>
                </a:cxn>
                <a:cxn ang="0">
                  <a:pos x="1450" y="1704"/>
                </a:cxn>
                <a:cxn ang="0">
                  <a:pos x="1882" y="1092"/>
                </a:cxn>
                <a:cxn ang="0">
                  <a:pos x="2098" y="0"/>
                </a:cxn>
              </a:cxnLst>
              <a:rect l="0" t="0" r="r" b="b"/>
              <a:pathLst>
                <a:path w="2098" h="1782">
                  <a:moveTo>
                    <a:pt x="0" y="1764"/>
                  </a:moveTo>
                  <a:cubicBezTo>
                    <a:pt x="96" y="1730"/>
                    <a:pt x="332" y="1570"/>
                    <a:pt x="574" y="1560"/>
                  </a:cubicBezTo>
                  <a:cubicBezTo>
                    <a:pt x="816" y="1550"/>
                    <a:pt x="1232" y="1782"/>
                    <a:pt x="1450" y="1704"/>
                  </a:cubicBezTo>
                  <a:cubicBezTo>
                    <a:pt x="1668" y="1626"/>
                    <a:pt x="1774" y="1376"/>
                    <a:pt x="1882" y="1092"/>
                  </a:cubicBezTo>
                  <a:cubicBezTo>
                    <a:pt x="1990" y="808"/>
                    <a:pt x="2053" y="227"/>
                    <a:pt x="2098" y="0"/>
                  </a:cubicBezTo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Text Box 23"/>
            <p:cNvSpPr txBox="1">
              <a:spLocks noChangeArrowheads="1"/>
            </p:cNvSpPr>
            <p:nvPr/>
          </p:nvSpPr>
          <p:spPr bwMode="auto">
            <a:xfrm>
              <a:off x="-1233098" y="1266825"/>
              <a:ext cx="354013" cy="35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l"/>
              <a:r>
                <a:rPr lang="en-US" sz="1600" b="1" dirty="0">
                  <a:ea typeface="Times New Roman" charset="0"/>
                  <a:cs typeface="Arial" charset="0"/>
                </a:rPr>
                <a:t>E</a:t>
              </a:r>
              <a:endParaRPr lang="en-US" sz="1600" dirty="0">
                <a:ea typeface="Times New Roman" charset="0"/>
                <a:cs typeface="Arial" charset="0"/>
              </a:endParaRPr>
            </a:p>
          </p:txBody>
        </p:sp>
        <p:sp>
          <p:nvSpPr>
            <p:cNvPr id="32" name="Text Box 33"/>
            <p:cNvSpPr txBox="1">
              <a:spLocks noChangeArrowheads="1"/>
            </p:cNvSpPr>
            <p:nvPr/>
          </p:nvSpPr>
          <p:spPr bwMode="auto">
            <a:xfrm>
              <a:off x="508048" y="2989188"/>
              <a:ext cx="1714327" cy="31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sz="1200" b="1" dirty="0" smtClean="0">
                  <a:sym typeface="Symbol" charset="2"/>
                </a:rPr>
                <a:t>deformation</a:t>
              </a:r>
              <a:endParaRPr lang="en-US" sz="1200" b="1" dirty="0">
                <a:sym typeface="Symbol" charset="2"/>
              </a:endParaRPr>
            </a:p>
          </p:txBody>
        </p:sp>
      </p:grpSp>
      <p:pic>
        <p:nvPicPr>
          <p:cNvPr id="33" name="Picture 2" descr="ev%20nucl%20struct"/>
          <p:cNvPicPr>
            <a:picLocks noChangeAspect="1" noChangeArrowheads="1"/>
          </p:cNvPicPr>
          <p:nvPr/>
        </p:nvPicPr>
        <p:blipFill>
          <a:blip r:embed="rId7" cstate="print"/>
          <a:srcRect l="2310" t="17187" r="84508" b="69254"/>
          <a:stretch>
            <a:fillRect/>
          </a:stretch>
        </p:blipFill>
        <p:spPr bwMode="auto">
          <a:xfrm>
            <a:off x="3995936" y="1196752"/>
            <a:ext cx="621902" cy="554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2" descr="ev%20nucl%20struct"/>
          <p:cNvPicPr>
            <a:picLocks noChangeAspect="1" noChangeArrowheads="1"/>
          </p:cNvPicPr>
          <p:nvPr/>
        </p:nvPicPr>
        <p:blipFill>
          <a:blip r:embed="rId8" cstate="print"/>
          <a:srcRect l="41914" t="27348" r="40924" b="49535"/>
          <a:stretch>
            <a:fillRect/>
          </a:stretch>
        </p:blipFill>
        <p:spPr bwMode="auto">
          <a:xfrm>
            <a:off x="5076056" y="1484784"/>
            <a:ext cx="55502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ZoneTexte 32"/>
          <p:cNvSpPr txBox="1">
            <a:spLocks noChangeArrowheads="1"/>
          </p:cNvSpPr>
          <p:nvPr/>
        </p:nvSpPr>
        <p:spPr bwMode="auto">
          <a:xfrm>
            <a:off x="755576" y="6093296"/>
            <a:ext cx="1944216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dirty="0" smtClean="0"/>
              <a:t>halos et structures au-delà des limites conventionnelles de liaison</a:t>
            </a:r>
            <a:endParaRPr lang="fr-FR" sz="1200" b="1" dirty="0"/>
          </a:p>
        </p:txBody>
      </p:sp>
      <p:sp>
        <p:nvSpPr>
          <p:cNvPr id="36" name="ZoneTexte 32"/>
          <p:cNvSpPr txBox="1">
            <a:spLocks noChangeArrowheads="1"/>
          </p:cNvSpPr>
          <p:nvPr/>
        </p:nvSpPr>
        <p:spPr bwMode="auto">
          <a:xfrm>
            <a:off x="7236296" y="5445224"/>
            <a:ext cx="1152128" cy="64633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dirty="0" smtClean="0"/>
              <a:t>nouvelles structures en couches</a:t>
            </a:r>
            <a:endParaRPr lang="fr-FR" sz="1200" b="1" dirty="0"/>
          </a:p>
        </p:txBody>
      </p:sp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5776" y="1052736"/>
            <a:ext cx="936104" cy="197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5536" y="2204864"/>
            <a:ext cx="1271167" cy="935944"/>
          </a:xfrm>
          <a:prstGeom prst="roundRect">
            <a:avLst/>
          </a:prstGeom>
          <a:ln w="38100">
            <a:noFill/>
          </a:ln>
        </p:spPr>
      </p:pic>
      <p:sp>
        <p:nvSpPr>
          <p:cNvPr id="39" name="ZoneTexte 32"/>
          <p:cNvSpPr txBox="1">
            <a:spLocks noChangeArrowheads="1"/>
          </p:cNvSpPr>
          <p:nvPr/>
        </p:nvSpPr>
        <p:spPr bwMode="auto">
          <a:xfrm>
            <a:off x="251520" y="2204864"/>
            <a:ext cx="1944216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dirty="0" smtClean="0"/>
              <a:t>radioactivités exotiques</a:t>
            </a:r>
            <a:endParaRPr lang="fr-FR" sz="1200" b="1" dirty="0"/>
          </a:p>
        </p:txBody>
      </p:sp>
      <p:sp>
        <p:nvSpPr>
          <p:cNvPr id="40" name="Espace réservé du numéro de diapositive 5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FB694B5-4410-4B1D-8FE8-84C40F360B32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41" name="Forme libre 40"/>
          <p:cNvSpPr/>
          <p:nvPr/>
        </p:nvSpPr>
        <p:spPr>
          <a:xfrm rot="249445">
            <a:off x="5032933" y="3683842"/>
            <a:ext cx="1860174" cy="1201182"/>
          </a:xfrm>
          <a:custGeom>
            <a:avLst/>
            <a:gdLst>
              <a:gd name="connsiteX0" fmla="*/ 0 w 1857375"/>
              <a:gd name="connsiteY0" fmla="*/ 885825 h 942975"/>
              <a:gd name="connsiteX1" fmla="*/ 38100 w 1857375"/>
              <a:gd name="connsiteY1" fmla="*/ 771525 h 942975"/>
              <a:gd name="connsiteX2" fmla="*/ 66675 w 1857375"/>
              <a:gd name="connsiteY2" fmla="*/ 752475 h 942975"/>
              <a:gd name="connsiteX3" fmla="*/ 114300 w 1857375"/>
              <a:gd name="connsiteY3" fmla="*/ 714375 h 942975"/>
              <a:gd name="connsiteX4" fmla="*/ 171450 w 1857375"/>
              <a:gd name="connsiteY4" fmla="*/ 676275 h 942975"/>
              <a:gd name="connsiteX5" fmla="*/ 200025 w 1857375"/>
              <a:gd name="connsiteY5" fmla="*/ 657225 h 942975"/>
              <a:gd name="connsiteX6" fmla="*/ 228600 w 1857375"/>
              <a:gd name="connsiteY6" fmla="*/ 647700 h 942975"/>
              <a:gd name="connsiteX7" fmla="*/ 314325 w 1857375"/>
              <a:gd name="connsiteY7" fmla="*/ 600075 h 942975"/>
              <a:gd name="connsiteX8" fmla="*/ 400050 w 1857375"/>
              <a:gd name="connsiteY8" fmla="*/ 533400 h 942975"/>
              <a:gd name="connsiteX9" fmla="*/ 428625 w 1857375"/>
              <a:gd name="connsiteY9" fmla="*/ 523875 h 942975"/>
              <a:gd name="connsiteX10" fmla="*/ 447675 w 1857375"/>
              <a:gd name="connsiteY10" fmla="*/ 495300 h 942975"/>
              <a:gd name="connsiteX11" fmla="*/ 504825 w 1857375"/>
              <a:gd name="connsiteY11" fmla="*/ 476250 h 942975"/>
              <a:gd name="connsiteX12" fmla="*/ 561975 w 1857375"/>
              <a:gd name="connsiteY12" fmla="*/ 438150 h 942975"/>
              <a:gd name="connsiteX13" fmla="*/ 619125 w 1857375"/>
              <a:gd name="connsiteY13" fmla="*/ 400050 h 942975"/>
              <a:gd name="connsiteX14" fmla="*/ 647700 w 1857375"/>
              <a:gd name="connsiteY14" fmla="*/ 381000 h 942975"/>
              <a:gd name="connsiteX15" fmla="*/ 704850 w 1857375"/>
              <a:gd name="connsiteY15" fmla="*/ 361950 h 942975"/>
              <a:gd name="connsiteX16" fmla="*/ 733425 w 1857375"/>
              <a:gd name="connsiteY16" fmla="*/ 342900 h 942975"/>
              <a:gd name="connsiteX17" fmla="*/ 790575 w 1857375"/>
              <a:gd name="connsiteY17" fmla="*/ 323850 h 942975"/>
              <a:gd name="connsiteX18" fmla="*/ 819150 w 1857375"/>
              <a:gd name="connsiteY18" fmla="*/ 304800 h 942975"/>
              <a:gd name="connsiteX19" fmla="*/ 857250 w 1857375"/>
              <a:gd name="connsiteY19" fmla="*/ 295275 h 942975"/>
              <a:gd name="connsiteX20" fmla="*/ 971550 w 1857375"/>
              <a:gd name="connsiteY20" fmla="*/ 276225 h 942975"/>
              <a:gd name="connsiteX21" fmla="*/ 1095375 w 1857375"/>
              <a:gd name="connsiteY21" fmla="*/ 247650 h 942975"/>
              <a:gd name="connsiteX22" fmla="*/ 1133475 w 1857375"/>
              <a:gd name="connsiteY22" fmla="*/ 238125 h 942975"/>
              <a:gd name="connsiteX23" fmla="*/ 1162050 w 1857375"/>
              <a:gd name="connsiteY23" fmla="*/ 228600 h 942975"/>
              <a:gd name="connsiteX24" fmla="*/ 1209675 w 1857375"/>
              <a:gd name="connsiteY24" fmla="*/ 219075 h 942975"/>
              <a:gd name="connsiteX25" fmla="*/ 1238250 w 1857375"/>
              <a:gd name="connsiteY25" fmla="*/ 209550 h 942975"/>
              <a:gd name="connsiteX26" fmla="*/ 1333500 w 1857375"/>
              <a:gd name="connsiteY26" fmla="*/ 180975 h 942975"/>
              <a:gd name="connsiteX27" fmla="*/ 1362075 w 1857375"/>
              <a:gd name="connsiteY27" fmla="*/ 171450 h 942975"/>
              <a:gd name="connsiteX28" fmla="*/ 1390650 w 1857375"/>
              <a:gd name="connsiteY28" fmla="*/ 161925 h 942975"/>
              <a:gd name="connsiteX29" fmla="*/ 1447800 w 1857375"/>
              <a:gd name="connsiteY29" fmla="*/ 123825 h 942975"/>
              <a:gd name="connsiteX30" fmla="*/ 1476375 w 1857375"/>
              <a:gd name="connsiteY30" fmla="*/ 104775 h 942975"/>
              <a:gd name="connsiteX31" fmla="*/ 1533525 w 1857375"/>
              <a:gd name="connsiteY31" fmla="*/ 85725 h 942975"/>
              <a:gd name="connsiteX32" fmla="*/ 1685925 w 1857375"/>
              <a:gd name="connsiteY32" fmla="*/ 66675 h 942975"/>
              <a:gd name="connsiteX33" fmla="*/ 1743075 w 1857375"/>
              <a:gd name="connsiteY33" fmla="*/ 28575 h 942975"/>
              <a:gd name="connsiteX34" fmla="*/ 1800225 w 1857375"/>
              <a:gd name="connsiteY34" fmla="*/ 9525 h 942975"/>
              <a:gd name="connsiteX35" fmla="*/ 1819275 w 1857375"/>
              <a:gd name="connsiteY35" fmla="*/ 0 h 942975"/>
              <a:gd name="connsiteX36" fmla="*/ 1800225 w 1857375"/>
              <a:gd name="connsiteY36" fmla="*/ 619125 h 942975"/>
              <a:gd name="connsiteX37" fmla="*/ 1771650 w 1857375"/>
              <a:gd name="connsiteY37" fmla="*/ 638175 h 942975"/>
              <a:gd name="connsiteX38" fmla="*/ 1695450 w 1857375"/>
              <a:gd name="connsiteY38" fmla="*/ 704850 h 942975"/>
              <a:gd name="connsiteX39" fmla="*/ 1638300 w 1857375"/>
              <a:gd name="connsiteY39" fmla="*/ 733425 h 942975"/>
              <a:gd name="connsiteX40" fmla="*/ 1609725 w 1857375"/>
              <a:gd name="connsiteY40" fmla="*/ 752475 h 942975"/>
              <a:gd name="connsiteX41" fmla="*/ 1524000 w 1857375"/>
              <a:gd name="connsiteY41" fmla="*/ 781050 h 942975"/>
              <a:gd name="connsiteX42" fmla="*/ 1495425 w 1857375"/>
              <a:gd name="connsiteY42" fmla="*/ 790575 h 942975"/>
              <a:gd name="connsiteX43" fmla="*/ 1466850 w 1857375"/>
              <a:gd name="connsiteY43" fmla="*/ 800100 h 942975"/>
              <a:gd name="connsiteX44" fmla="*/ 1428750 w 1857375"/>
              <a:gd name="connsiteY44" fmla="*/ 809625 h 942975"/>
              <a:gd name="connsiteX45" fmla="*/ 1400175 w 1857375"/>
              <a:gd name="connsiteY45" fmla="*/ 819150 h 942975"/>
              <a:gd name="connsiteX46" fmla="*/ 1276350 w 1857375"/>
              <a:gd name="connsiteY46" fmla="*/ 838200 h 942975"/>
              <a:gd name="connsiteX47" fmla="*/ 1190625 w 1857375"/>
              <a:gd name="connsiteY47" fmla="*/ 847725 h 942975"/>
              <a:gd name="connsiteX48" fmla="*/ 1162050 w 1857375"/>
              <a:gd name="connsiteY48" fmla="*/ 857250 h 942975"/>
              <a:gd name="connsiteX49" fmla="*/ 1028700 w 1857375"/>
              <a:gd name="connsiteY49" fmla="*/ 876300 h 942975"/>
              <a:gd name="connsiteX50" fmla="*/ 990600 w 1857375"/>
              <a:gd name="connsiteY50" fmla="*/ 885825 h 942975"/>
              <a:gd name="connsiteX51" fmla="*/ 857250 w 1857375"/>
              <a:gd name="connsiteY51" fmla="*/ 904875 h 942975"/>
              <a:gd name="connsiteX52" fmla="*/ 790575 w 1857375"/>
              <a:gd name="connsiteY52" fmla="*/ 914400 h 942975"/>
              <a:gd name="connsiteX53" fmla="*/ 676275 w 1857375"/>
              <a:gd name="connsiteY53" fmla="*/ 933450 h 942975"/>
              <a:gd name="connsiteX54" fmla="*/ 390525 w 1857375"/>
              <a:gd name="connsiteY54" fmla="*/ 942975 h 942975"/>
              <a:gd name="connsiteX55" fmla="*/ 209550 w 1857375"/>
              <a:gd name="connsiteY55" fmla="*/ 933450 h 942975"/>
              <a:gd name="connsiteX56" fmla="*/ 161925 w 1857375"/>
              <a:gd name="connsiteY56" fmla="*/ 923925 h 942975"/>
              <a:gd name="connsiteX57" fmla="*/ 76200 w 1857375"/>
              <a:gd name="connsiteY57" fmla="*/ 914400 h 942975"/>
              <a:gd name="connsiteX58" fmla="*/ 0 w 1857375"/>
              <a:gd name="connsiteY58" fmla="*/ 885825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857375" h="942975">
                <a:moveTo>
                  <a:pt x="0" y="885825"/>
                </a:moveTo>
                <a:cubicBezTo>
                  <a:pt x="6311" y="847962"/>
                  <a:pt x="8569" y="801056"/>
                  <a:pt x="38100" y="771525"/>
                </a:cubicBezTo>
                <a:cubicBezTo>
                  <a:pt x="46195" y="763430"/>
                  <a:pt x="57150" y="758825"/>
                  <a:pt x="66675" y="752475"/>
                </a:cubicBezTo>
                <a:cubicBezTo>
                  <a:pt x="101874" y="699677"/>
                  <a:pt x="65586" y="741438"/>
                  <a:pt x="114300" y="714375"/>
                </a:cubicBezTo>
                <a:cubicBezTo>
                  <a:pt x="134314" y="703256"/>
                  <a:pt x="152400" y="688975"/>
                  <a:pt x="171450" y="676275"/>
                </a:cubicBezTo>
                <a:cubicBezTo>
                  <a:pt x="180975" y="669925"/>
                  <a:pt x="189165" y="660845"/>
                  <a:pt x="200025" y="657225"/>
                </a:cubicBezTo>
                <a:cubicBezTo>
                  <a:pt x="209550" y="654050"/>
                  <a:pt x="219823" y="652576"/>
                  <a:pt x="228600" y="647700"/>
                </a:cubicBezTo>
                <a:cubicBezTo>
                  <a:pt x="326856" y="593113"/>
                  <a:pt x="249667" y="621628"/>
                  <a:pt x="314325" y="600075"/>
                </a:cubicBezTo>
                <a:cubicBezTo>
                  <a:pt x="338980" y="575420"/>
                  <a:pt x="365871" y="544793"/>
                  <a:pt x="400050" y="533400"/>
                </a:cubicBezTo>
                <a:lnTo>
                  <a:pt x="428625" y="523875"/>
                </a:lnTo>
                <a:cubicBezTo>
                  <a:pt x="434975" y="514350"/>
                  <a:pt x="437967" y="501367"/>
                  <a:pt x="447675" y="495300"/>
                </a:cubicBezTo>
                <a:cubicBezTo>
                  <a:pt x="464703" y="484657"/>
                  <a:pt x="488117" y="487389"/>
                  <a:pt x="504825" y="476250"/>
                </a:cubicBezTo>
                <a:lnTo>
                  <a:pt x="561975" y="438150"/>
                </a:lnTo>
                <a:lnTo>
                  <a:pt x="619125" y="400050"/>
                </a:lnTo>
                <a:cubicBezTo>
                  <a:pt x="628650" y="393700"/>
                  <a:pt x="636840" y="384620"/>
                  <a:pt x="647700" y="381000"/>
                </a:cubicBezTo>
                <a:cubicBezTo>
                  <a:pt x="666750" y="374650"/>
                  <a:pt x="688142" y="373089"/>
                  <a:pt x="704850" y="361950"/>
                </a:cubicBezTo>
                <a:cubicBezTo>
                  <a:pt x="714375" y="355600"/>
                  <a:pt x="722964" y="347549"/>
                  <a:pt x="733425" y="342900"/>
                </a:cubicBezTo>
                <a:cubicBezTo>
                  <a:pt x="751775" y="334745"/>
                  <a:pt x="773867" y="334989"/>
                  <a:pt x="790575" y="323850"/>
                </a:cubicBezTo>
                <a:cubicBezTo>
                  <a:pt x="800100" y="317500"/>
                  <a:pt x="808628" y="309309"/>
                  <a:pt x="819150" y="304800"/>
                </a:cubicBezTo>
                <a:cubicBezTo>
                  <a:pt x="831182" y="299643"/>
                  <a:pt x="844471" y="298115"/>
                  <a:pt x="857250" y="295275"/>
                </a:cubicBezTo>
                <a:cubicBezTo>
                  <a:pt x="907391" y="284133"/>
                  <a:pt x="915889" y="284177"/>
                  <a:pt x="971550" y="276225"/>
                </a:cubicBezTo>
                <a:cubicBezTo>
                  <a:pt x="1050395" y="249943"/>
                  <a:pt x="927223" y="289688"/>
                  <a:pt x="1095375" y="247650"/>
                </a:cubicBezTo>
                <a:cubicBezTo>
                  <a:pt x="1108075" y="244475"/>
                  <a:pt x="1120888" y="241721"/>
                  <a:pt x="1133475" y="238125"/>
                </a:cubicBezTo>
                <a:cubicBezTo>
                  <a:pt x="1143129" y="235367"/>
                  <a:pt x="1152310" y="231035"/>
                  <a:pt x="1162050" y="228600"/>
                </a:cubicBezTo>
                <a:cubicBezTo>
                  <a:pt x="1177756" y="224673"/>
                  <a:pt x="1193969" y="223002"/>
                  <a:pt x="1209675" y="219075"/>
                </a:cubicBezTo>
                <a:cubicBezTo>
                  <a:pt x="1219415" y="216640"/>
                  <a:pt x="1228596" y="212308"/>
                  <a:pt x="1238250" y="209550"/>
                </a:cubicBezTo>
                <a:cubicBezTo>
                  <a:pt x="1339017" y="180760"/>
                  <a:pt x="1197687" y="226246"/>
                  <a:pt x="1333500" y="180975"/>
                </a:cubicBezTo>
                <a:lnTo>
                  <a:pt x="1362075" y="171450"/>
                </a:lnTo>
                <a:cubicBezTo>
                  <a:pt x="1371600" y="168275"/>
                  <a:pt x="1382296" y="167494"/>
                  <a:pt x="1390650" y="161925"/>
                </a:cubicBezTo>
                <a:lnTo>
                  <a:pt x="1447800" y="123825"/>
                </a:lnTo>
                <a:cubicBezTo>
                  <a:pt x="1457325" y="117475"/>
                  <a:pt x="1465515" y="108395"/>
                  <a:pt x="1476375" y="104775"/>
                </a:cubicBezTo>
                <a:lnTo>
                  <a:pt x="1533525" y="85725"/>
                </a:lnTo>
                <a:cubicBezTo>
                  <a:pt x="1601373" y="63109"/>
                  <a:pt x="1552089" y="76970"/>
                  <a:pt x="1685925" y="66675"/>
                </a:cubicBezTo>
                <a:cubicBezTo>
                  <a:pt x="1780460" y="35163"/>
                  <a:pt x="1636051" y="88033"/>
                  <a:pt x="1743075" y="28575"/>
                </a:cubicBezTo>
                <a:cubicBezTo>
                  <a:pt x="1760628" y="18823"/>
                  <a:pt x="1782264" y="18505"/>
                  <a:pt x="1800225" y="9525"/>
                </a:cubicBezTo>
                <a:lnTo>
                  <a:pt x="1819275" y="0"/>
                </a:lnTo>
                <a:cubicBezTo>
                  <a:pt x="1812925" y="206375"/>
                  <a:pt x="1815591" y="413225"/>
                  <a:pt x="1800225" y="619125"/>
                </a:cubicBezTo>
                <a:cubicBezTo>
                  <a:pt x="1799373" y="630541"/>
                  <a:pt x="1779745" y="630080"/>
                  <a:pt x="1771650" y="638175"/>
                </a:cubicBezTo>
                <a:cubicBezTo>
                  <a:pt x="1692275" y="717550"/>
                  <a:pt x="1857375" y="596900"/>
                  <a:pt x="1695450" y="704850"/>
                </a:cubicBezTo>
                <a:cubicBezTo>
                  <a:pt x="1613558" y="759445"/>
                  <a:pt x="1717170" y="693990"/>
                  <a:pt x="1638300" y="733425"/>
                </a:cubicBezTo>
                <a:cubicBezTo>
                  <a:pt x="1628061" y="738545"/>
                  <a:pt x="1620186" y="747826"/>
                  <a:pt x="1609725" y="752475"/>
                </a:cubicBezTo>
                <a:lnTo>
                  <a:pt x="1524000" y="781050"/>
                </a:lnTo>
                <a:lnTo>
                  <a:pt x="1495425" y="790575"/>
                </a:lnTo>
                <a:cubicBezTo>
                  <a:pt x="1485900" y="793750"/>
                  <a:pt x="1476590" y="797665"/>
                  <a:pt x="1466850" y="800100"/>
                </a:cubicBezTo>
                <a:cubicBezTo>
                  <a:pt x="1454150" y="803275"/>
                  <a:pt x="1441337" y="806029"/>
                  <a:pt x="1428750" y="809625"/>
                </a:cubicBezTo>
                <a:cubicBezTo>
                  <a:pt x="1419096" y="812383"/>
                  <a:pt x="1409915" y="816715"/>
                  <a:pt x="1400175" y="819150"/>
                </a:cubicBezTo>
                <a:cubicBezTo>
                  <a:pt x="1358165" y="829652"/>
                  <a:pt x="1320048" y="833059"/>
                  <a:pt x="1276350" y="838200"/>
                </a:cubicBezTo>
                <a:lnTo>
                  <a:pt x="1190625" y="847725"/>
                </a:lnTo>
                <a:cubicBezTo>
                  <a:pt x="1181100" y="850900"/>
                  <a:pt x="1171937" y="855505"/>
                  <a:pt x="1162050" y="857250"/>
                </a:cubicBezTo>
                <a:cubicBezTo>
                  <a:pt x="1117832" y="865053"/>
                  <a:pt x="1072261" y="865410"/>
                  <a:pt x="1028700" y="876300"/>
                </a:cubicBezTo>
                <a:cubicBezTo>
                  <a:pt x="1016000" y="879475"/>
                  <a:pt x="1003513" y="883673"/>
                  <a:pt x="990600" y="885825"/>
                </a:cubicBezTo>
                <a:cubicBezTo>
                  <a:pt x="946310" y="893207"/>
                  <a:pt x="901700" y="898525"/>
                  <a:pt x="857250" y="904875"/>
                </a:cubicBezTo>
                <a:lnTo>
                  <a:pt x="790575" y="914400"/>
                </a:lnTo>
                <a:cubicBezTo>
                  <a:pt x="741814" y="930654"/>
                  <a:pt x="751678" y="929583"/>
                  <a:pt x="676275" y="933450"/>
                </a:cubicBezTo>
                <a:cubicBezTo>
                  <a:pt x="581097" y="938331"/>
                  <a:pt x="485775" y="939800"/>
                  <a:pt x="390525" y="942975"/>
                </a:cubicBezTo>
                <a:cubicBezTo>
                  <a:pt x="330200" y="939800"/>
                  <a:pt x="269750" y="938467"/>
                  <a:pt x="209550" y="933450"/>
                </a:cubicBezTo>
                <a:cubicBezTo>
                  <a:pt x="193417" y="932106"/>
                  <a:pt x="177952" y="926215"/>
                  <a:pt x="161925" y="923925"/>
                </a:cubicBezTo>
                <a:cubicBezTo>
                  <a:pt x="133463" y="919859"/>
                  <a:pt x="104775" y="917575"/>
                  <a:pt x="76200" y="914400"/>
                </a:cubicBezTo>
                <a:lnTo>
                  <a:pt x="0" y="88582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32"/>
          <p:cNvSpPr txBox="1">
            <a:spLocks noChangeArrowheads="1"/>
          </p:cNvSpPr>
          <p:nvPr/>
        </p:nvSpPr>
        <p:spPr bwMode="auto">
          <a:xfrm rot="20215085">
            <a:off x="5388446" y="4168874"/>
            <a:ext cx="1583854" cy="27699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dirty="0" smtClean="0"/>
              <a:t>TERRA INCOGNITA</a:t>
            </a:r>
            <a:endParaRPr lang="fr-FR" sz="1200" b="1" dirty="0"/>
          </a:p>
        </p:txBody>
      </p:sp>
      <p:sp>
        <p:nvSpPr>
          <p:cNvPr id="44" name="Rectangle 43"/>
          <p:cNvSpPr/>
          <p:nvPr/>
        </p:nvSpPr>
        <p:spPr bwMode="auto">
          <a:xfrm>
            <a:off x="-1" y="-25241"/>
            <a:ext cx="9144000" cy="500063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45" name="ZoneTexte 227"/>
          <p:cNvSpPr txBox="1">
            <a:spLocks noChangeArrowheads="1"/>
          </p:cNvSpPr>
          <p:nvPr/>
        </p:nvSpPr>
        <p:spPr bwMode="auto">
          <a:xfrm>
            <a:off x="-1" y="-28103"/>
            <a:ext cx="88924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Les trois grands axes de recherche de la structure nucléaire</a:t>
            </a:r>
            <a:endParaRPr lang="fr-F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3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72"/>
            <a:ext cx="9144001" cy="661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4" name="Rectangle 3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50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" name="Forme libre 4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" name="ZoneTexte 5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7" name="Image 6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931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4"/>
            <a:ext cx="9205684" cy="658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4" name="Rectangle 3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51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" name="Forme libre 4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" name="ZoneTexte 5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7" name="Image 6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854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13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4" name="Rectangle 3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52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" name="Forme libre 4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6" name="ZoneTexte 5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7" name="Image 6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26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ojets\altophy\detecteurs\bedo\BEDO-SPECOLOR-ALTOPHY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416" y="1606386"/>
            <a:ext cx="6572801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5465891" y="5338147"/>
            <a:ext cx="758825" cy="30797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>
                <a:solidFill>
                  <a:schemeClr val="bg1"/>
                </a:solidFill>
                <a:latin typeface="Calibri" pitchFamily="34" charset="0"/>
              </a:rPr>
              <a:t>BEDO</a:t>
            </a: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2247366" y="5976279"/>
            <a:ext cx="1531574" cy="523220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fr-FR" sz="1400" b="1" dirty="0" smtClean="0">
                <a:latin typeface="Calibri" pitchFamily="34" charset="0"/>
              </a:rPr>
              <a:t>SPECOLOR</a:t>
            </a:r>
          </a:p>
          <a:p>
            <a:pPr algn="ctr" eaLnBrk="0" hangingPunct="0"/>
            <a:r>
              <a:rPr kumimoji="1" lang="fr-FR" sz="1400" dirty="0" smtClean="0">
                <a:latin typeface="Calibri" pitchFamily="34" charset="0"/>
              </a:rPr>
              <a:t>laser </a:t>
            </a:r>
            <a:r>
              <a:rPr kumimoji="1" lang="fr-FR" sz="1400" dirty="0" err="1" smtClean="0">
                <a:latin typeface="Calibri" pitchFamily="34" charset="0"/>
              </a:rPr>
              <a:t>spectroscopy</a:t>
            </a:r>
            <a:endParaRPr kumimoji="1" lang="fr-FR" sz="1400" dirty="0">
              <a:latin typeface="Calibri" pitchFamily="34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93279" y="4112974"/>
            <a:ext cx="922337" cy="306388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>
                <a:latin typeface="Calibri" pitchFamily="34" charset="0"/>
              </a:rPr>
              <a:t>POLAREX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987824" y="3817990"/>
            <a:ext cx="1261136" cy="60137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 flipV="1">
            <a:off x="1115616" y="4316021"/>
            <a:ext cx="1872208" cy="10334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325029" y="4643958"/>
            <a:ext cx="922337" cy="306388"/>
          </a:xfrm>
          <a:prstGeom prst="rect">
            <a:avLst/>
          </a:prstGeom>
          <a:solidFill>
            <a:srgbClr val="FFCCFF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latin typeface="Calibri" pitchFamily="34" charset="0"/>
              </a:rPr>
              <a:t>TAS</a:t>
            </a:r>
            <a:endParaRPr kumimoji="1" lang="fr-FR" sz="1400" b="1" dirty="0">
              <a:latin typeface="Calibri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247366" y="4446259"/>
            <a:ext cx="740458" cy="35089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004048" y="3284984"/>
            <a:ext cx="605859" cy="30068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597109" y="3664002"/>
            <a:ext cx="758825" cy="3079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solidFill>
                  <a:schemeClr val="bg1"/>
                </a:solidFill>
                <a:latin typeface="Calibri" pitchFamily="34" charset="0"/>
              </a:rPr>
              <a:t>TETRA</a:t>
            </a:r>
            <a:endParaRPr kumimoji="1" lang="fr-FR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54786" y="3058365"/>
            <a:ext cx="1282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nuclear orientation on line </a:t>
            </a:r>
            <a:r>
              <a:rPr lang="en-US" sz="1600" dirty="0" smtClean="0"/>
              <a:t>(CSNSM)</a:t>
            </a:r>
            <a:endParaRPr lang="en-US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-4422" y="5016723"/>
            <a:ext cx="1579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Total Absorption Spectroscopy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Subatech</a:t>
            </a:r>
            <a:r>
              <a:rPr lang="en-US" sz="1600" dirty="0" smtClean="0"/>
              <a:t> Nantes, IFIC Valencia)</a:t>
            </a:r>
            <a:endParaRPr lang="en-US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845303" y="3959984"/>
            <a:ext cx="186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Pn</a:t>
            </a:r>
            <a:r>
              <a:rPr lang="en-US" sz="1600" b="1" dirty="0" smtClean="0">
                <a:solidFill>
                  <a:schemeClr val="bg1"/>
                </a:solidFill>
              </a:rPr>
              <a:t> measurements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(IPN/FLNR)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0" y="0"/>
            <a:ext cx="9144000" cy="65322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6" name="ZoneTexte 227"/>
          <p:cNvSpPr txBox="1">
            <a:spLocks noChangeArrowheads="1"/>
          </p:cNvSpPr>
          <p:nvPr/>
        </p:nvSpPr>
        <p:spPr bwMode="auto">
          <a:xfrm>
            <a:off x="0" y="6896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IV - Dispositifs de mesure : 	• programme de physique</a:t>
            </a:r>
          </a:p>
          <a:p>
            <a:r>
              <a:rPr lang="fr-FR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		</a:t>
            </a: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• situation actuelle et projets en cours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4248960" y="1916832"/>
            <a:ext cx="2699304" cy="4434721"/>
            <a:chOff x="4248960" y="1916832"/>
            <a:chExt cx="2699304" cy="4434721"/>
          </a:xfrm>
        </p:grpSpPr>
        <p:sp>
          <p:nvSpPr>
            <p:cNvPr id="17" name="Ellipse 16"/>
            <p:cNvSpPr/>
            <p:nvPr/>
          </p:nvSpPr>
          <p:spPr>
            <a:xfrm>
              <a:off x="4248960" y="1916832"/>
              <a:ext cx="2699304" cy="1224136"/>
            </a:xfrm>
            <a:prstGeom prst="ellipse">
              <a:avLst/>
            </a:pr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/>
            <p:cNvSpPr/>
            <p:nvPr/>
          </p:nvSpPr>
          <p:spPr>
            <a:xfrm rot="4628181">
              <a:off x="3654396" y="4255492"/>
              <a:ext cx="2699304" cy="1492818"/>
            </a:xfrm>
            <a:prstGeom prst="ellipse">
              <a:avLst/>
            </a:prstGeom>
            <a:noFill/>
            <a:ln>
              <a:solidFill>
                <a:srgbClr val="FF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21" name="Rectangle 20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53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" name="Forme libre 21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3" name="ZoneTexte 22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4" name="Image 23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62051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 descr="D:\temporaire\DETECTEURS_TANDEM_ALTO\Radioactivité\BEDO\Photos BEDO\IMG_0158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t="15390"/>
          <a:stretch>
            <a:fillRect/>
          </a:stretch>
        </p:blipFill>
        <p:spPr bwMode="auto">
          <a:xfrm>
            <a:off x="446194" y="1124744"/>
            <a:ext cx="5469247" cy="3456384"/>
          </a:xfrm>
          <a:prstGeom prst="rect">
            <a:avLst/>
          </a:prstGeom>
          <a:noFill/>
        </p:spPr>
      </p:pic>
      <p:sp>
        <p:nvSpPr>
          <p:cNvPr id="50" name="Text Box 22"/>
          <p:cNvSpPr txBox="1">
            <a:spLocks noChangeArrowheads="1"/>
          </p:cNvSpPr>
          <p:nvPr/>
        </p:nvSpPr>
        <p:spPr bwMode="auto">
          <a:xfrm>
            <a:off x="5333064" y="1714715"/>
            <a:ext cx="1107951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 smtClean="0"/>
              <a:t>PARRNe</a:t>
            </a:r>
            <a:r>
              <a:rPr lang="en-US" sz="1200" b="1" dirty="0" smtClean="0"/>
              <a:t> mass separator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 rot="20438373">
            <a:off x="3701099" y="3468699"/>
            <a:ext cx="15900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central beam line</a:t>
            </a:r>
            <a:endParaRPr lang="en-US" sz="1200" dirty="0"/>
          </a:p>
        </p:txBody>
      </p:sp>
      <p:grpSp>
        <p:nvGrpSpPr>
          <p:cNvPr id="52" name="Groupe 15"/>
          <p:cNvGrpSpPr/>
          <p:nvPr/>
        </p:nvGrpSpPr>
        <p:grpSpPr>
          <a:xfrm>
            <a:off x="4477903" y="2156956"/>
            <a:ext cx="1107951" cy="954974"/>
            <a:chOff x="6804248" y="2060848"/>
            <a:chExt cx="1107951" cy="954974"/>
          </a:xfrm>
        </p:grpSpPr>
        <p:sp>
          <p:nvSpPr>
            <p:cNvPr id="53" name="Text Box 22"/>
            <p:cNvSpPr txBox="1">
              <a:spLocks noChangeArrowheads="1"/>
            </p:cNvSpPr>
            <p:nvPr/>
          </p:nvSpPr>
          <p:spPr bwMode="auto">
            <a:xfrm>
              <a:off x="6804248" y="2060848"/>
              <a:ext cx="1107951" cy="64633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err="1" smtClean="0"/>
                <a:t>PARRNe</a:t>
              </a:r>
              <a:r>
                <a:rPr lang="en-US" sz="1200" b="1" dirty="0" smtClean="0"/>
                <a:t> mass separator focal plane</a:t>
              </a:r>
              <a:endParaRPr lang="fr-FR" sz="1200" b="1" dirty="0">
                <a:solidFill>
                  <a:srgbClr val="FF3300"/>
                </a:solidFill>
              </a:endParaRPr>
            </a:p>
          </p:txBody>
        </p:sp>
        <p:sp>
          <p:nvSpPr>
            <p:cNvPr id="54" name="Flèche vers le bas 53"/>
            <p:cNvSpPr/>
            <p:nvPr/>
          </p:nvSpPr>
          <p:spPr>
            <a:xfrm>
              <a:off x="7092280" y="2708919"/>
              <a:ext cx="576064" cy="306903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55" name="Connecteur droit avec flèche 54"/>
          <p:cNvCxnSpPr/>
          <p:nvPr/>
        </p:nvCxnSpPr>
        <p:spPr>
          <a:xfrm flipH="1">
            <a:off x="3095835" y="3140968"/>
            <a:ext cx="2268252" cy="776712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 flipV="1">
            <a:off x="3700141" y="3140968"/>
            <a:ext cx="1340488" cy="73596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e 16"/>
          <p:cNvGrpSpPr/>
          <p:nvPr/>
        </p:nvGrpSpPr>
        <p:grpSpPr>
          <a:xfrm>
            <a:off x="2268784" y="1617767"/>
            <a:ext cx="1107951" cy="936104"/>
            <a:chOff x="6804248" y="1916832"/>
            <a:chExt cx="1107951" cy="936104"/>
          </a:xfrm>
        </p:grpSpPr>
        <p:sp>
          <p:nvSpPr>
            <p:cNvPr id="58" name="Text Box 22"/>
            <p:cNvSpPr txBox="1">
              <a:spLocks noChangeArrowheads="1"/>
            </p:cNvSpPr>
            <p:nvPr/>
          </p:nvSpPr>
          <p:spPr bwMode="auto">
            <a:xfrm>
              <a:off x="6804248" y="1916832"/>
              <a:ext cx="1107951" cy="27699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/>
                <a:t>kicker-bender</a:t>
              </a:r>
              <a:endParaRPr lang="fr-FR" sz="1200" b="1" dirty="0">
                <a:solidFill>
                  <a:srgbClr val="FF3300"/>
                </a:solidFill>
              </a:endParaRPr>
            </a:p>
          </p:txBody>
        </p:sp>
        <p:sp>
          <p:nvSpPr>
            <p:cNvPr id="59" name="Flèche vers le bas 58"/>
            <p:cNvSpPr/>
            <p:nvPr/>
          </p:nvSpPr>
          <p:spPr>
            <a:xfrm>
              <a:off x="7092280" y="2204864"/>
              <a:ext cx="576064" cy="648072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0" name="Groupe 19"/>
          <p:cNvGrpSpPr/>
          <p:nvPr/>
        </p:nvGrpSpPr>
        <p:grpSpPr>
          <a:xfrm>
            <a:off x="128885" y="839877"/>
            <a:ext cx="1434982" cy="703259"/>
            <a:chOff x="6804248" y="1916832"/>
            <a:chExt cx="1434982" cy="703259"/>
          </a:xfrm>
        </p:grpSpPr>
        <p:sp>
          <p:nvSpPr>
            <p:cNvPr id="61" name="Flèche vers le bas 60"/>
            <p:cNvSpPr/>
            <p:nvPr/>
          </p:nvSpPr>
          <p:spPr>
            <a:xfrm rot="18467006">
              <a:off x="7560179" y="1941039"/>
              <a:ext cx="361386" cy="996717"/>
            </a:xfrm>
            <a:prstGeom prst="down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Text Box 22"/>
            <p:cNvSpPr txBox="1">
              <a:spLocks noChangeArrowheads="1"/>
            </p:cNvSpPr>
            <p:nvPr/>
          </p:nvSpPr>
          <p:spPr bwMode="auto">
            <a:xfrm>
              <a:off x="6804248" y="1916832"/>
              <a:ext cx="1107951" cy="46166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 smtClean="0"/>
                <a:t>new tape station : BEDO</a:t>
              </a:r>
              <a:endParaRPr lang="fr-FR" sz="1200" b="1" dirty="0">
                <a:solidFill>
                  <a:srgbClr val="FF3300"/>
                </a:solidFill>
              </a:endParaRPr>
            </a:p>
          </p:txBody>
        </p:sp>
      </p:grpSp>
      <p:sp>
        <p:nvSpPr>
          <p:cNvPr id="63" name="Flèche vers le bas 62"/>
          <p:cNvSpPr/>
          <p:nvPr/>
        </p:nvSpPr>
        <p:spPr>
          <a:xfrm rot="16200000">
            <a:off x="1428222" y="3794737"/>
            <a:ext cx="361386" cy="996717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Text Box 22"/>
          <p:cNvSpPr txBox="1">
            <a:spLocks noChangeArrowheads="1"/>
          </p:cNvSpPr>
          <p:nvPr/>
        </p:nvSpPr>
        <p:spPr bwMode="auto">
          <a:xfrm rot="13904">
            <a:off x="1302" y="3932560"/>
            <a:ext cx="1107951" cy="646331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smtClean="0"/>
              <a:t>“historical” measurement position</a:t>
            </a:r>
            <a:endParaRPr lang="fr-FR" sz="1200" b="1" dirty="0">
              <a:solidFill>
                <a:srgbClr val="FF3300"/>
              </a:solidFill>
            </a:endParaRPr>
          </a:p>
        </p:txBody>
      </p:sp>
      <p:cxnSp>
        <p:nvCxnSpPr>
          <p:cNvPr id="65" name="Connecteur droit avec flèche 64"/>
          <p:cNvCxnSpPr/>
          <p:nvPr/>
        </p:nvCxnSpPr>
        <p:spPr>
          <a:xfrm flipH="1" flipV="1">
            <a:off x="1763688" y="2553871"/>
            <a:ext cx="1081160" cy="291458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835" y="4618038"/>
            <a:ext cx="2959755" cy="22399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7" name="ZoneTexte 16"/>
          <p:cNvSpPr txBox="1">
            <a:spLocks noChangeArrowheads="1"/>
          </p:cNvSpPr>
          <p:nvPr/>
        </p:nvSpPr>
        <p:spPr bwMode="auto">
          <a:xfrm>
            <a:off x="242442" y="5599906"/>
            <a:ext cx="1319299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latin typeface="Calibri" pitchFamily="34" charset="0"/>
              </a:rPr>
              <a:t>plastic </a:t>
            </a:r>
            <a:r>
              <a:rPr lang="en-US" sz="1200" dirty="0" err="1">
                <a:latin typeface="Calibri" pitchFamily="34" charset="0"/>
              </a:rPr>
              <a:t>scintilator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68" name="Connecteur droit avec flèche 67"/>
          <p:cNvCxnSpPr>
            <a:stCxn id="67" idx="3"/>
          </p:cNvCxnSpPr>
          <p:nvPr/>
        </p:nvCxnSpPr>
        <p:spPr>
          <a:xfrm flipV="1">
            <a:off x="1561741" y="5672326"/>
            <a:ext cx="2668220" cy="656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16"/>
          <p:cNvSpPr txBox="1">
            <a:spLocks noChangeArrowheads="1"/>
          </p:cNvSpPr>
          <p:nvPr/>
        </p:nvSpPr>
        <p:spPr bwMode="auto">
          <a:xfrm>
            <a:off x="146206" y="4945106"/>
            <a:ext cx="17891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Large volume Ge detector</a:t>
            </a:r>
          </a:p>
          <a:p>
            <a:r>
              <a:rPr lang="fr-FR" sz="1200" dirty="0">
                <a:latin typeface="Calibri" pitchFamily="34" charset="0"/>
              </a:rPr>
              <a:t>(EUROGAM-1 French-UK </a:t>
            </a:r>
            <a:r>
              <a:rPr lang="fr-FR" sz="1200" dirty="0" err="1">
                <a:latin typeface="Calibri" pitchFamily="34" charset="0"/>
              </a:rPr>
              <a:t>loan</a:t>
            </a:r>
            <a:r>
              <a:rPr lang="fr-FR" sz="1200" dirty="0">
                <a:latin typeface="Calibri" pitchFamily="34" charset="0"/>
              </a:rPr>
              <a:t> pool)</a:t>
            </a:r>
          </a:p>
        </p:txBody>
      </p:sp>
      <p:cxnSp>
        <p:nvCxnSpPr>
          <p:cNvPr id="70" name="Connecteur droit avec flèche 69"/>
          <p:cNvCxnSpPr>
            <a:stCxn id="69" idx="3"/>
          </p:cNvCxnSpPr>
          <p:nvPr/>
        </p:nvCxnSpPr>
        <p:spPr>
          <a:xfrm>
            <a:off x="1935318" y="5268163"/>
            <a:ext cx="1764823" cy="49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ZoneTexte 16"/>
          <p:cNvSpPr txBox="1">
            <a:spLocks noChangeArrowheads="1"/>
          </p:cNvSpPr>
          <p:nvPr/>
        </p:nvSpPr>
        <p:spPr bwMode="auto">
          <a:xfrm>
            <a:off x="188369" y="5885580"/>
            <a:ext cx="18605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dirty="0">
                <a:latin typeface="Calibri" pitchFamily="34" charset="0"/>
              </a:rPr>
              <a:t>Ge CLOVER </a:t>
            </a:r>
          </a:p>
          <a:p>
            <a:r>
              <a:rPr lang="fr-FR" sz="1200" dirty="0">
                <a:latin typeface="Calibri" pitchFamily="34" charset="0"/>
              </a:rPr>
              <a:t>(proto EXOGAM )</a:t>
            </a:r>
          </a:p>
        </p:txBody>
      </p:sp>
      <p:cxnSp>
        <p:nvCxnSpPr>
          <p:cNvPr id="72" name="Connecteur droit avec flèche 71"/>
          <p:cNvCxnSpPr/>
          <p:nvPr/>
        </p:nvCxnSpPr>
        <p:spPr>
          <a:xfrm flipV="1">
            <a:off x="1462879" y="5885580"/>
            <a:ext cx="3427412" cy="23098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ZoneTexte 16"/>
          <p:cNvSpPr txBox="1">
            <a:spLocks noChangeArrowheads="1"/>
          </p:cNvSpPr>
          <p:nvPr/>
        </p:nvSpPr>
        <p:spPr bwMode="auto">
          <a:xfrm>
            <a:off x="262170" y="4643135"/>
            <a:ext cx="21669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600" dirty="0" err="1">
                <a:latin typeface="Calibri" pitchFamily="34" charset="0"/>
              </a:rPr>
              <a:t>Mylar</a:t>
            </a:r>
            <a:r>
              <a:rPr lang="fr-FR" sz="1600" dirty="0">
                <a:latin typeface="Calibri" pitchFamily="34" charset="0"/>
              </a:rPr>
              <a:t> tape</a:t>
            </a:r>
          </a:p>
        </p:txBody>
      </p:sp>
      <p:cxnSp>
        <p:nvCxnSpPr>
          <p:cNvPr id="74" name="Connecteur droit avec flèche 73"/>
          <p:cNvCxnSpPr/>
          <p:nvPr/>
        </p:nvCxnSpPr>
        <p:spPr>
          <a:xfrm>
            <a:off x="1378201" y="4838813"/>
            <a:ext cx="312179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/>
          <p:cNvCxnSpPr/>
          <p:nvPr/>
        </p:nvCxnSpPr>
        <p:spPr>
          <a:xfrm flipH="1">
            <a:off x="4900298" y="4665624"/>
            <a:ext cx="326230" cy="35272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ZoneTexte 16"/>
          <p:cNvSpPr txBox="1">
            <a:spLocks noChangeArrowheads="1"/>
          </p:cNvSpPr>
          <p:nvPr/>
        </p:nvSpPr>
        <p:spPr bwMode="auto">
          <a:xfrm rot="-2793865">
            <a:off x="4874343" y="4641963"/>
            <a:ext cx="979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 dirty="0" err="1">
                <a:solidFill>
                  <a:srgbClr val="FFFF00"/>
                </a:solidFill>
                <a:latin typeface="Calibri" pitchFamily="34" charset="0"/>
              </a:rPr>
              <a:t>beam</a:t>
            </a:r>
            <a:endParaRPr lang="fr-FR" sz="20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77" name="ZoneTexte 31"/>
          <p:cNvSpPr txBox="1">
            <a:spLocks noChangeArrowheads="1"/>
          </p:cNvSpPr>
          <p:nvPr/>
        </p:nvSpPr>
        <p:spPr bwMode="auto">
          <a:xfrm>
            <a:off x="163826" y="6267373"/>
            <a:ext cx="2511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dirty="0" err="1" smtClean="0">
                <a:latin typeface="Symbol" pitchFamily="18" charset="2"/>
              </a:rPr>
              <a:t>e</a:t>
            </a:r>
            <a:r>
              <a:rPr lang="fr-FR" sz="1400" dirty="0" err="1" smtClean="0">
                <a:latin typeface="Calibri" pitchFamily="34" charset="0"/>
              </a:rPr>
              <a:t>total</a:t>
            </a:r>
            <a:r>
              <a:rPr lang="fr-FR" baseline="-25000" dirty="0" smtClean="0">
                <a:latin typeface="Symbol" pitchFamily="18" charset="2"/>
              </a:rPr>
              <a:t>(</a:t>
            </a:r>
            <a:r>
              <a:rPr lang="fr-FR" baseline="-25000" dirty="0" smtClean="0">
                <a:latin typeface="Calibri" pitchFamily="34" charset="0"/>
              </a:rPr>
              <a:t>photo-</a:t>
            </a:r>
            <a:r>
              <a:rPr lang="fr-FR" baseline="-25000" dirty="0" err="1" smtClean="0">
                <a:latin typeface="Calibri" pitchFamily="34" charset="0"/>
              </a:rPr>
              <a:t>peak</a:t>
            </a:r>
            <a:r>
              <a:rPr lang="fr-FR" baseline="-25000" dirty="0" smtClean="0">
                <a:latin typeface="Calibri" pitchFamily="34" charset="0"/>
              </a:rPr>
              <a:t> </a:t>
            </a:r>
            <a:r>
              <a:rPr lang="fr-FR" baseline="-25000" dirty="0">
                <a:latin typeface="Calibri" pitchFamily="34" charset="0"/>
              </a:rPr>
              <a:t>1.3MeV)</a:t>
            </a:r>
            <a:r>
              <a:rPr lang="fr-FR" dirty="0">
                <a:latin typeface="Calibri" pitchFamily="34" charset="0"/>
              </a:rPr>
              <a:t>~2%</a:t>
            </a:r>
          </a:p>
        </p:txBody>
      </p:sp>
      <p:grpSp>
        <p:nvGrpSpPr>
          <p:cNvPr id="78" name="Groupe 56"/>
          <p:cNvGrpSpPr>
            <a:grpSpLocks/>
          </p:cNvGrpSpPr>
          <p:nvPr/>
        </p:nvGrpSpPr>
        <p:grpSpPr bwMode="auto">
          <a:xfrm>
            <a:off x="6504249" y="4228687"/>
            <a:ext cx="1598445" cy="600074"/>
            <a:chOff x="5581239" y="5767364"/>
            <a:chExt cx="1598931" cy="600111"/>
          </a:xfrm>
        </p:grpSpPr>
        <p:cxnSp>
          <p:nvCxnSpPr>
            <p:cNvPr id="79" name="Connecteur droit 78"/>
            <p:cNvCxnSpPr/>
            <p:nvPr/>
          </p:nvCxnSpPr>
          <p:spPr>
            <a:xfrm rot="5400000">
              <a:off x="6879111" y="6066625"/>
              <a:ext cx="600112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rot="10800000">
              <a:off x="5580863" y="6351599"/>
              <a:ext cx="1591159" cy="793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ZoneTexte 16"/>
          <p:cNvSpPr txBox="1">
            <a:spLocks noChangeArrowheads="1"/>
          </p:cNvSpPr>
          <p:nvPr/>
        </p:nvSpPr>
        <p:spPr bwMode="auto">
          <a:xfrm>
            <a:off x="6088556" y="5009006"/>
            <a:ext cx="309758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T1/2 measurement: tape motion cycling</a:t>
            </a:r>
          </a:p>
          <a:p>
            <a:r>
              <a:rPr lang="en-US" sz="1400" dirty="0" err="1">
                <a:latin typeface="Calibri" pitchFamily="34" charset="0"/>
              </a:rPr>
              <a:t>Triggerless</a:t>
            </a:r>
            <a:r>
              <a:rPr lang="en-US" sz="1400" dirty="0">
                <a:latin typeface="Calibri" pitchFamily="34" charset="0"/>
              </a:rPr>
              <a:t> DAQ 400ps resolution time stamping</a:t>
            </a:r>
          </a:p>
        </p:txBody>
      </p:sp>
      <p:sp>
        <p:nvSpPr>
          <p:cNvPr id="82" name="Arc 81"/>
          <p:cNvSpPr/>
          <p:nvPr/>
        </p:nvSpPr>
        <p:spPr bwMode="auto">
          <a:xfrm>
            <a:off x="6494348" y="3234911"/>
            <a:ext cx="1285875" cy="1428750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3" name="Arc 82"/>
          <p:cNvSpPr/>
          <p:nvPr/>
        </p:nvSpPr>
        <p:spPr bwMode="auto">
          <a:xfrm rot="16200000">
            <a:off x="7303180" y="2289555"/>
            <a:ext cx="1544637" cy="1876425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84" name="Connecteur droit avec flèche 83"/>
          <p:cNvCxnSpPr/>
          <p:nvPr/>
        </p:nvCxnSpPr>
        <p:spPr bwMode="auto">
          <a:xfrm rot="5400000" flipH="1" flipV="1">
            <a:off x="5931805" y="3707986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/>
          <p:nvPr/>
        </p:nvCxnSpPr>
        <p:spPr bwMode="auto">
          <a:xfrm>
            <a:off x="6280036" y="4101686"/>
            <a:ext cx="207486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16"/>
          <p:cNvSpPr txBox="1">
            <a:spLocks noChangeArrowheads="1"/>
          </p:cNvSpPr>
          <p:nvPr/>
        </p:nvSpPr>
        <p:spPr bwMode="auto">
          <a:xfrm>
            <a:off x="8317209" y="4036801"/>
            <a:ext cx="626428" cy="261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100">
                <a:latin typeface="Calibri" pitchFamily="34" charset="0"/>
              </a:rPr>
              <a:t>time</a:t>
            </a:r>
          </a:p>
        </p:txBody>
      </p:sp>
      <p:cxnSp>
        <p:nvCxnSpPr>
          <p:cNvPr id="87" name="Connecteur droit 86"/>
          <p:cNvCxnSpPr/>
          <p:nvPr/>
        </p:nvCxnSpPr>
        <p:spPr bwMode="auto">
          <a:xfrm>
            <a:off x="7129348" y="2699600"/>
            <a:ext cx="3175" cy="153067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 bwMode="auto">
          <a:xfrm>
            <a:off x="6475297" y="2699600"/>
            <a:ext cx="4763" cy="152432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avec flèche 88"/>
          <p:cNvCxnSpPr/>
          <p:nvPr/>
        </p:nvCxnSpPr>
        <p:spPr bwMode="auto">
          <a:xfrm>
            <a:off x="6476886" y="4239799"/>
            <a:ext cx="669925" cy="1587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avec flèche 89"/>
          <p:cNvCxnSpPr/>
          <p:nvPr/>
        </p:nvCxnSpPr>
        <p:spPr bwMode="auto">
          <a:xfrm>
            <a:off x="7145223" y="4241386"/>
            <a:ext cx="984250" cy="1588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16"/>
          <p:cNvSpPr txBox="1">
            <a:spLocks noChangeArrowheads="1"/>
          </p:cNvSpPr>
          <p:nvPr/>
        </p:nvSpPr>
        <p:spPr bwMode="auto">
          <a:xfrm>
            <a:off x="7164288" y="2742599"/>
            <a:ext cx="145354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smtClean="0">
                <a:latin typeface="Calibri" pitchFamily="34" charset="0"/>
              </a:rPr>
              <a:t>decay</a:t>
            </a:r>
          </a:p>
          <a:p>
            <a:r>
              <a:rPr lang="en-US" sz="1400" smtClean="0">
                <a:latin typeface="Calibri" pitchFamily="34" charset="0"/>
              </a:rPr>
              <a:t>ion beam deviated</a:t>
            </a:r>
            <a:endParaRPr lang="en-US" sz="1400">
              <a:latin typeface="Calibri" pitchFamily="34" charset="0"/>
            </a:endParaRPr>
          </a:p>
        </p:txBody>
      </p:sp>
      <p:cxnSp>
        <p:nvCxnSpPr>
          <p:cNvPr id="92" name="Connecteur droit 91"/>
          <p:cNvCxnSpPr/>
          <p:nvPr/>
        </p:nvCxnSpPr>
        <p:spPr bwMode="auto">
          <a:xfrm rot="16200000" flipH="1">
            <a:off x="7603217" y="3732592"/>
            <a:ext cx="1000125" cy="476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 bwMode="auto">
          <a:xfrm rot="5400000">
            <a:off x="6195104" y="4526343"/>
            <a:ext cx="600075" cy="1588"/>
          </a:xfrm>
          <a:prstGeom prst="line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ZoneTexte 16"/>
          <p:cNvSpPr txBox="1">
            <a:spLocks noChangeArrowheads="1"/>
          </p:cNvSpPr>
          <p:nvPr/>
        </p:nvSpPr>
        <p:spPr bwMode="auto">
          <a:xfrm>
            <a:off x="6273101" y="2176380"/>
            <a:ext cx="13591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smtClean="0">
                <a:latin typeface="Calibri" pitchFamily="34" charset="0"/>
              </a:rPr>
              <a:t>build up</a:t>
            </a:r>
          </a:p>
          <a:p>
            <a:r>
              <a:rPr lang="en-US" sz="1400" smtClean="0">
                <a:latin typeface="Calibri" pitchFamily="34" charset="0"/>
              </a:rPr>
              <a:t>ion collection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95" name="Rectangle 94"/>
          <p:cNvSpPr/>
          <p:nvPr/>
        </p:nvSpPr>
        <p:spPr bwMode="auto">
          <a:xfrm>
            <a:off x="-20921" y="-6746"/>
            <a:ext cx="9164922" cy="607689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96" name="Text Box 2"/>
          <p:cNvSpPr txBox="1">
            <a:spLocks noChangeArrowheads="1"/>
          </p:cNvSpPr>
          <p:nvPr/>
        </p:nvSpPr>
        <p:spPr bwMode="auto">
          <a:xfrm>
            <a:off x="0" y="-6746"/>
            <a:ext cx="916492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Physics with ALTO LE RIBs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			</a:t>
            </a:r>
            <a:r>
              <a:rPr lang="en-US" sz="1600" b="1" dirty="0" smtClean="0">
                <a:solidFill>
                  <a:schemeClr val="bg1"/>
                </a:solidFill>
              </a:rPr>
              <a:t>beta-decay spectroscopy capabilities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97" name="Groupe 102"/>
          <p:cNvGrpSpPr/>
          <p:nvPr/>
        </p:nvGrpSpPr>
        <p:grpSpPr>
          <a:xfrm>
            <a:off x="0" y="6381328"/>
            <a:ext cx="9144000" cy="585356"/>
            <a:chOff x="0" y="6389265"/>
            <a:chExt cx="9144000" cy="585356"/>
          </a:xfrm>
        </p:grpSpPr>
        <p:sp>
          <p:nvSpPr>
            <p:cNvPr id="98" name="Rectangle 97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54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99" name="Forme libre 98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00" name="ZoneTexte 99"/>
            <p:cNvSpPr txBox="1">
              <a:spLocks noChangeArrowheads="1"/>
            </p:cNvSpPr>
            <p:nvPr/>
          </p:nvSpPr>
          <p:spPr bwMode="auto">
            <a:xfrm>
              <a:off x="0" y="6605289"/>
              <a:ext cx="736979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the ALTO facility			Joint LEA COLLIGA – COPIGAL Workshop – Paris - 7-10 January 2014</a:t>
              </a:r>
            </a:p>
            <a:p>
              <a:pPr algn="ct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01" name="Image 100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0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8"/>
          <p:cNvGrpSpPr>
            <a:grpSpLocks/>
          </p:cNvGrpSpPr>
          <p:nvPr/>
        </p:nvGrpSpPr>
        <p:grpSpPr bwMode="auto">
          <a:xfrm>
            <a:off x="3170459" y="4112289"/>
            <a:ext cx="528637" cy="261938"/>
            <a:chOff x="3063832" y="3877294"/>
            <a:chExt cx="528451" cy="261257"/>
          </a:xfrm>
        </p:grpSpPr>
        <p:sp>
          <p:nvSpPr>
            <p:cNvPr id="3" name="Rectangle 2"/>
            <p:cNvSpPr/>
            <p:nvPr/>
          </p:nvSpPr>
          <p:spPr>
            <a:xfrm>
              <a:off x="3093983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ZoneTexte 266"/>
            <p:cNvSpPr txBox="1">
              <a:spLocks noChangeArrowheads="1"/>
            </p:cNvSpPr>
            <p:nvPr/>
          </p:nvSpPr>
          <p:spPr bwMode="auto">
            <a:xfrm>
              <a:off x="3063832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 dirty="0" smtClean="0"/>
                <a:t>Zn81</a:t>
              </a:r>
              <a:endParaRPr lang="fr-FR" sz="900" b="1" dirty="0"/>
            </a:p>
          </p:txBody>
        </p:sp>
      </p:grpSp>
      <p:cxnSp>
        <p:nvCxnSpPr>
          <p:cNvPr id="5" name="Connecteur droit 4"/>
          <p:cNvCxnSpPr/>
          <p:nvPr/>
        </p:nvCxnSpPr>
        <p:spPr>
          <a:xfrm flipV="1">
            <a:off x="4094080" y="3772837"/>
            <a:ext cx="347205" cy="12262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903373" y="1728212"/>
            <a:ext cx="3262312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400" b="1" dirty="0" smtClean="0"/>
              <a:t>ionisation plasma chaud</a:t>
            </a:r>
          </a:p>
          <a:p>
            <a:r>
              <a:rPr lang="fr-FR" sz="1400" dirty="0" smtClean="0"/>
              <a:t>(1 µA deutons)</a:t>
            </a:r>
            <a:endParaRPr lang="fr-FR" sz="1400" b="1" dirty="0" smtClean="0"/>
          </a:p>
          <a:p>
            <a:r>
              <a:rPr lang="fr-FR" sz="1400" dirty="0" smtClean="0"/>
              <a:t>   O. </a:t>
            </a:r>
            <a:r>
              <a:rPr lang="fr-FR" sz="1400" dirty="0" err="1" smtClean="0"/>
              <a:t>Perru</a:t>
            </a:r>
            <a:r>
              <a:rPr lang="fr-FR" sz="1400" dirty="0" smtClean="0"/>
              <a:t>, thèse –10 Décembre 2004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   </a:t>
            </a:r>
            <a:r>
              <a:rPr lang="fr-FR" sz="1400" b="1" dirty="0" err="1" smtClean="0">
                <a:solidFill>
                  <a:srgbClr val="FF0000"/>
                </a:solidFill>
              </a:rPr>
              <a:t>Eur</a:t>
            </a:r>
            <a:r>
              <a:rPr lang="fr-FR" sz="1400" b="1" dirty="0" smtClean="0">
                <a:solidFill>
                  <a:srgbClr val="FF0000"/>
                </a:solidFill>
              </a:rPr>
              <a:t>. Phys. J. A 28, 307 (2006)</a:t>
            </a:r>
          </a:p>
          <a:p>
            <a:r>
              <a:rPr lang="fr-FR" sz="1400" b="1" dirty="0" smtClean="0"/>
              <a:t>ionisation de surface</a:t>
            </a:r>
          </a:p>
          <a:p>
            <a:r>
              <a:rPr lang="fr-FR" sz="1400" dirty="0" smtClean="0"/>
              <a:t>(2-4 µA électrons)</a:t>
            </a:r>
          </a:p>
          <a:p>
            <a:r>
              <a:rPr lang="fr-FR" sz="1400" dirty="0" smtClean="0"/>
              <a:t>   M. Lebois, thèse – 23 Septembre 2008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   PRC </a:t>
            </a:r>
            <a:r>
              <a:rPr lang="fr-FR" sz="1400" b="1" dirty="0">
                <a:solidFill>
                  <a:srgbClr val="FF0000"/>
                </a:solidFill>
              </a:rPr>
              <a:t>80, </a:t>
            </a:r>
            <a:r>
              <a:rPr lang="fr-FR" sz="1400" b="1" dirty="0" smtClean="0">
                <a:solidFill>
                  <a:srgbClr val="FF0000"/>
                </a:solidFill>
              </a:rPr>
              <a:t>044308 (2009</a:t>
            </a:r>
            <a:r>
              <a:rPr lang="fr-FR" sz="1400" b="1" dirty="0" smtClean="0">
                <a:solidFill>
                  <a:srgbClr val="FF0000"/>
                </a:solidFill>
              </a:rPr>
              <a:t>) </a:t>
            </a:r>
            <a:endParaRPr lang="fr-FR" sz="1400" b="1" dirty="0" smtClean="0">
              <a:solidFill>
                <a:srgbClr val="FF0000"/>
              </a:solidFill>
            </a:endParaRPr>
          </a:p>
          <a:p>
            <a:r>
              <a:rPr lang="fr-FR" sz="1400" dirty="0" smtClean="0"/>
              <a:t>B</a:t>
            </a:r>
            <a:r>
              <a:rPr lang="fr-FR" sz="1400" dirty="0" smtClean="0"/>
              <a:t>. Tastet, thèse – 13 Mai 2011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   PRC 87, 054307 (2013)</a:t>
            </a:r>
          </a:p>
          <a:p>
            <a:r>
              <a:rPr lang="fr-FR" sz="1400" b="1" dirty="0" smtClean="0"/>
              <a:t>ionisation laser</a:t>
            </a:r>
          </a:p>
          <a:p>
            <a:r>
              <a:rPr lang="fr-FR" sz="1400" dirty="0" smtClean="0"/>
              <a:t>(10 µA électrons)</a:t>
            </a:r>
          </a:p>
          <a:p>
            <a:r>
              <a:rPr lang="fr-FR" sz="1400" dirty="0" smtClean="0"/>
              <a:t>   K. Kolos, thèse – 24 Septembre 2012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   PRC 88, 047301 (2013)</a:t>
            </a:r>
          </a:p>
          <a:p>
            <a:r>
              <a:rPr lang="fr-FR" sz="1400" dirty="0" smtClean="0"/>
              <a:t>   D. Testov, thèse – 17 Janvier 2014</a:t>
            </a:r>
            <a:endParaRPr lang="fr-FR" sz="1400" dirty="0"/>
          </a:p>
        </p:txBody>
      </p:sp>
      <p:grpSp>
        <p:nvGrpSpPr>
          <p:cNvPr id="7" name="Groupe 18"/>
          <p:cNvGrpSpPr>
            <a:grpSpLocks/>
          </p:cNvGrpSpPr>
          <p:nvPr/>
        </p:nvGrpSpPr>
        <p:grpSpPr bwMode="auto">
          <a:xfrm>
            <a:off x="4009555" y="3804063"/>
            <a:ext cx="528637" cy="261938"/>
            <a:chOff x="3063832" y="3877294"/>
            <a:chExt cx="528451" cy="261257"/>
          </a:xfrm>
        </p:grpSpPr>
        <p:sp>
          <p:nvSpPr>
            <p:cNvPr id="8" name="Rectangle 7"/>
            <p:cNvSpPr/>
            <p:nvPr/>
          </p:nvSpPr>
          <p:spPr>
            <a:xfrm>
              <a:off x="3093983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ZoneTexte 266"/>
            <p:cNvSpPr txBox="1">
              <a:spLocks noChangeArrowheads="1"/>
            </p:cNvSpPr>
            <p:nvPr/>
          </p:nvSpPr>
          <p:spPr bwMode="auto">
            <a:xfrm>
              <a:off x="3063832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Ga84</a:t>
              </a:r>
            </a:p>
          </p:txBody>
        </p:sp>
      </p:grpSp>
      <p:grpSp>
        <p:nvGrpSpPr>
          <p:cNvPr id="10" name="Groupe 22"/>
          <p:cNvGrpSpPr>
            <a:grpSpLocks/>
          </p:cNvGrpSpPr>
          <p:nvPr/>
        </p:nvGrpSpPr>
        <p:grpSpPr bwMode="auto">
          <a:xfrm>
            <a:off x="3585692" y="3800888"/>
            <a:ext cx="528638" cy="260350"/>
            <a:chOff x="3057894" y="3877294"/>
            <a:chExt cx="528451" cy="261257"/>
          </a:xfrm>
        </p:grpSpPr>
        <p:sp>
          <p:nvSpPr>
            <p:cNvPr id="11" name="Rectangle 10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Ga83</a:t>
              </a:r>
            </a:p>
          </p:txBody>
        </p:sp>
      </p:grpSp>
      <p:grpSp>
        <p:nvGrpSpPr>
          <p:cNvPr id="13" name="Groupe 22"/>
          <p:cNvGrpSpPr>
            <a:grpSpLocks/>
          </p:cNvGrpSpPr>
          <p:nvPr/>
        </p:nvGrpSpPr>
        <p:grpSpPr bwMode="auto">
          <a:xfrm>
            <a:off x="3155480" y="3799301"/>
            <a:ext cx="528637" cy="260350"/>
            <a:chOff x="3057894" y="3877294"/>
            <a:chExt cx="528451" cy="261257"/>
          </a:xfrm>
        </p:grpSpPr>
        <p:sp>
          <p:nvSpPr>
            <p:cNvPr id="14" name="Rectangle 13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Ga82</a:t>
              </a:r>
            </a:p>
          </p:txBody>
        </p:sp>
      </p:grpSp>
      <p:grpSp>
        <p:nvGrpSpPr>
          <p:cNvPr id="16" name="Groupe 22"/>
          <p:cNvGrpSpPr>
            <a:grpSpLocks/>
          </p:cNvGrpSpPr>
          <p:nvPr/>
        </p:nvGrpSpPr>
        <p:grpSpPr bwMode="auto">
          <a:xfrm>
            <a:off x="2310930" y="3791363"/>
            <a:ext cx="528637" cy="260350"/>
            <a:chOff x="3057894" y="3877294"/>
            <a:chExt cx="528451" cy="261257"/>
          </a:xfrm>
        </p:grpSpPr>
        <p:sp>
          <p:nvSpPr>
            <p:cNvPr id="17" name="Rectangle 16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Ga80</a:t>
              </a:r>
            </a:p>
          </p:txBody>
        </p:sp>
      </p:grpSp>
      <p:grpSp>
        <p:nvGrpSpPr>
          <p:cNvPr id="19" name="Groupe 18"/>
          <p:cNvGrpSpPr>
            <a:grpSpLocks/>
          </p:cNvGrpSpPr>
          <p:nvPr/>
        </p:nvGrpSpPr>
        <p:grpSpPr bwMode="auto">
          <a:xfrm>
            <a:off x="1875955" y="3800888"/>
            <a:ext cx="528637" cy="260350"/>
            <a:chOff x="3057894" y="3877294"/>
            <a:chExt cx="528451" cy="261257"/>
          </a:xfrm>
        </p:grpSpPr>
        <p:sp>
          <p:nvSpPr>
            <p:cNvPr id="20" name="Rectangle 19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Ga79</a:t>
              </a:r>
            </a:p>
          </p:txBody>
        </p:sp>
      </p:grpSp>
      <p:grpSp>
        <p:nvGrpSpPr>
          <p:cNvPr id="22" name="Groupe 22"/>
          <p:cNvGrpSpPr>
            <a:grpSpLocks/>
          </p:cNvGrpSpPr>
          <p:nvPr/>
        </p:nvGrpSpPr>
        <p:grpSpPr bwMode="auto">
          <a:xfrm>
            <a:off x="1874367" y="3486563"/>
            <a:ext cx="528638" cy="260350"/>
            <a:chOff x="3057894" y="3877294"/>
            <a:chExt cx="528451" cy="261257"/>
          </a:xfrm>
        </p:grpSpPr>
        <p:sp>
          <p:nvSpPr>
            <p:cNvPr id="23" name="Rectangle 22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Ge80</a:t>
              </a:r>
            </a:p>
          </p:txBody>
        </p:sp>
      </p:grpSp>
      <p:grpSp>
        <p:nvGrpSpPr>
          <p:cNvPr id="25" name="Groupe 22"/>
          <p:cNvGrpSpPr>
            <a:grpSpLocks/>
          </p:cNvGrpSpPr>
          <p:nvPr/>
        </p:nvGrpSpPr>
        <p:grpSpPr bwMode="auto">
          <a:xfrm>
            <a:off x="1433042" y="3484976"/>
            <a:ext cx="528638" cy="260350"/>
            <a:chOff x="3057894" y="3877294"/>
            <a:chExt cx="528451" cy="261257"/>
          </a:xfrm>
        </p:grpSpPr>
        <p:sp>
          <p:nvSpPr>
            <p:cNvPr id="26" name="Rectangle 25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Ge79</a:t>
              </a:r>
            </a:p>
          </p:txBody>
        </p:sp>
      </p:grpSp>
      <p:grpSp>
        <p:nvGrpSpPr>
          <p:cNvPr id="28" name="Groupe 22"/>
          <p:cNvGrpSpPr>
            <a:grpSpLocks/>
          </p:cNvGrpSpPr>
          <p:nvPr/>
        </p:nvGrpSpPr>
        <p:grpSpPr bwMode="auto">
          <a:xfrm>
            <a:off x="2310930" y="3483388"/>
            <a:ext cx="528637" cy="260350"/>
            <a:chOff x="3057894" y="3877294"/>
            <a:chExt cx="528451" cy="261257"/>
          </a:xfrm>
        </p:grpSpPr>
        <p:sp>
          <p:nvSpPr>
            <p:cNvPr id="29" name="Rectangle 28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Ge81</a:t>
              </a:r>
            </a:p>
          </p:txBody>
        </p:sp>
      </p:grpSp>
      <p:grpSp>
        <p:nvGrpSpPr>
          <p:cNvPr id="31" name="Groupe 22"/>
          <p:cNvGrpSpPr>
            <a:grpSpLocks/>
          </p:cNvGrpSpPr>
          <p:nvPr/>
        </p:nvGrpSpPr>
        <p:grpSpPr bwMode="auto">
          <a:xfrm>
            <a:off x="4003205" y="3488151"/>
            <a:ext cx="528637" cy="260350"/>
            <a:chOff x="3057894" y="3877294"/>
            <a:chExt cx="528451" cy="261257"/>
          </a:xfrm>
        </p:grpSpPr>
        <p:sp>
          <p:nvSpPr>
            <p:cNvPr id="32" name="Rectangle 31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/>
                <a:t>Ge85</a:t>
              </a:r>
            </a:p>
          </p:txBody>
        </p:sp>
      </p:grpSp>
      <p:pic>
        <p:nvPicPr>
          <p:cNvPr id="34" name="Image 6" descr="region4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7830" y="911638"/>
            <a:ext cx="3770312" cy="467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Flèche vers le bas 34"/>
          <p:cNvSpPr/>
          <p:nvPr/>
        </p:nvSpPr>
        <p:spPr>
          <a:xfrm rot="8316408">
            <a:off x="3955580" y="3667538"/>
            <a:ext cx="107950" cy="227013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6" name="Flèche vers le bas 35"/>
          <p:cNvSpPr/>
          <p:nvPr/>
        </p:nvSpPr>
        <p:spPr>
          <a:xfrm rot="8316408">
            <a:off x="3520605" y="3664363"/>
            <a:ext cx="107950" cy="227013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7" name="Flèche vers le bas 36"/>
          <p:cNvSpPr/>
          <p:nvPr/>
        </p:nvSpPr>
        <p:spPr>
          <a:xfrm rot="8316408">
            <a:off x="3145955" y="3675476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8" name="Flèche vers le bas 37"/>
          <p:cNvSpPr/>
          <p:nvPr/>
        </p:nvSpPr>
        <p:spPr>
          <a:xfrm rot="8316408">
            <a:off x="2266480" y="3665951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9" name="Flèche vers le bas 38"/>
          <p:cNvSpPr/>
          <p:nvPr/>
        </p:nvSpPr>
        <p:spPr>
          <a:xfrm rot="8316408">
            <a:off x="1818805" y="3665951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0" name="Flèche droite 39"/>
          <p:cNvSpPr/>
          <p:nvPr/>
        </p:nvSpPr>
        <p:spPr>
          <a:xfrm flipH="1">
            <a:off x="4944472" y="3826978"/>
            <a:ext cx="563563" cy="21272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1" name="Ellipse 40"/>
          <p:cNvSpPr/>
          <p:nvPr/>
        </p:nvSpPr>
        <p:spPr bwMode="auto">
          <a:xfrm>
            <a:off x="3088805" y="3064288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42" name="Groupe 22"/>
          <p:cNvGrpSpPr>
            <a:grpSpLocks/>
          </p:cNvGrpSpPr>
          <p:nvPr/>
        </p:nvGrpSpPr>
        <p:grpSpPr bwMode="auto">
          <a:xfrm>
            <a:off x="4425950" y="3489476"/>
            <a:ext cx="528637" cy="260350"/>
            <a:chOff x="3057894" y="3877294"/>
            <a:chExt cx="528451" cy="261257"/>
          </a:xfrm>
        </p:grpSpPr>
        <p:sp>
          <p:nvSpPr>
            <p:cNvPr id="43" name="Rectangle 42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 dirty="0" smtClean="0"/>
                <a:t>Ge86</a:t>
              </a:r>
              <a:endParaRPr lang="fr-FR" sz="900" b="1" dirty="0"/>
            </a:p>
          </p:txBody>
        </p:sp>
      </p:grpSp>
      <p:cxnSp>
        <p:nvCxnSpPr>
          <p:cNvPr id="45" name="Connecteur droit 44"/>
          <p:cNvCxnSpPr/>
          <p:nvPr/>
        </p:nvCxnSpPr>
        <p:spPr>
          <a:xfrm flipV="1">
            <a:off x="4076851" y="3429937"/>
            <a:ext cx="326334" cy="3979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 rot="5400000">
            <a:off x="4261804" y="3597747"/>
            <a:ext cx="364433" cy="1328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e 22"/>
          <p:cNvGrpSpPr>
            <a:grpSpLocks/>
          </p:cNvGrpSpPr>
          <p:nvPr/>
        </p:nvGrpSpPr>
        <p:grpSpPr bwMode="auto">
          <a:xfrm>
            <a:off x="2312229" y="3172749"/>
            <a:ext cx="528637" cy="260350"/>
            <a:chOff x="3057894" y="3877294"/>
            <a:chExt cx="528451" cy="261257"/>
          </a:xfrm>
        </p:grpSpPr>
        <p:sp>
          <p:nvSpPr>
            <p:cNvPr id="48" name="Rectangle 47"/>
            <p:cNvSpPr/>
            <p:nvPr/>
          </p:nvSpPr>
          <p:spPr>
            <a:xfrm>
              <a:off x="3092807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ZoneTexte 264"/>
            <p:cNvSpPr txBox="1">
              <a:spLocks noChangeArrowheads="1"/>
            </p:cNvSpPr>
            <p:nvPr/>
          </p:nvSpPr>
          <p:spPr bwMode="auto">
            <a:xfrm>
              <a:off x="3057894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 dirty="0" smtClean="0"/>
                <a:t>As82</a:t>
              </a:r>
              <a:endParaRPr lang="fr-FR" sz="900" b="1" dirty="0"/>
            </a:p>
          </p:txBody>
        </p:sp>
      </p:grpSp>
      <p:sp>
        <p:nvSpPr>
          <p:cNvPr id="50" name="Ellipse 49"/>
          <p:cNvSpPr/>
          <p:nvPr/>
        </p:nvSpPr>
        <p:spPr bwMode="auto">
          <a:xfrm>
            <a:off x="2247291" y="3065612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1" name="ZoneTexte 50"/>
          <p:cNvSpPr txBox="1"/>
          <p:nvPr/>
        </p:nvSpPr>
        <p:spPr>
          <a:xfrm>
            <a:off x="1954488" y="100583"/>
            <a:ext cx="5235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Plus d’une décennie d’expériences dans la région de </a:t>
            </a:r>
            <a:r>
              <a:rPr lang="fr-FR" baseline="30000" dirty="0" smtClean="0"/>
              <a:t>78</a:t>
            </a:r>
            <a:r>
              <a:rPr lang="fr-FR" dirty="0" smtClean="0"/>
              <a:t>Ni auprès du séparateur PARRNe</a:t>
            </a:r>
          </a:p>
        </p:txBody>
      </p:sp>
      <p:sp>
        <p:nvSpPr>
          <p:cNvPr id="52" name="Flèche vers le bas 51"/>
          <p:cNvSpPr/>
          <p:nvPr/>
        </p:nvSpPr>
        <p:spPr>
          <a:xfrm rot="8316408">
            <a:off x="2709981" y="3692709"/>
            <a:ext cx="107950" cy="228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3" name="Ellipse 52"/>
          <p:cNvSpPr/>
          <p:nvPr/>
        </p:nvSpPr>
        <p:spPr bwMode="auto">
          <a:xfrm>
            <a:off x="2255367" y="3694526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4" name="Flèche droite 53"/>
          <p:cNvSpPr/>
          <p:nvPr/>
        </p:nvSpPr>
        <p:spPr>
          <a:xfrm rot="3224217" flipH="1">
            <a:off x="3511408" y="4618926"/>
            <a:ext cx="563563" cy="212725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5" name="Ellipse 54"/>
          <p:cNvSpPr/>
          <p:nvPr/>
        </p:nvSpPr>
        <p:spPr bwMode="auto">
          <a:xfrm>
            <a:off x="2675916" y="3694262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6" name="Text Box 2"/>
          <p:cNvSpPr txBox="1">
            <a:spLocks noChangeArrowheads="1"/>
          </p:cNvSpPr>
          <p:nvPr/>
        </p:nvSpPr>
        <p:spPr bwMode="auto">
          <a:xfrm>
            <a:off x="4092644" y="4930728"/>
            <a:ext cx="462158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ionisation plasma chaud</a:t>
            </a:r>
          </a:p>
          <a:p>
            <a:r>
              <a:rPr lang="fr-FR" sz="1400" dirty="0" smtClean="0"/>
              <a:t>(1 µA deutons)</a:t>
            </a:r>
          </a:p>
          <a:p>
            <a:r>
              <a:rPr lang="fr-FR" sz="1400" b="1" dirty="0" smtClean="0">
                <a:solidFill>
                  <a:srgbClr val="FF0000"/>
                </a:solidFill>
              </a:rPr>
              <a:t>Verney et al PRC </a:t>
            </a:r>
            <a:r>
              <a:rPr lang="fr-FR" sz="1400" b="1" dirty="0">
                <a:solidFill>
                  <a:srgbClr val="FF0000"/>
                </a:solidFill>
              </a:rPr>
              <a:t>76, </a:t>
            </a:r>
            <a:r>
              <a:rPr lang="fr-FR" sz="1400" b="1" dirty="0" smtClean="0">
                <a:solidFill>
                  <a:srgbClr val="FF0000"/>
                </a:solidFill>
              </a:rPr>
              <a:t>054312 (2007)</a:t>
            </a:r>
          </a:p>
        </p:txBody>
      </p:sp>
      <p:sp>
        <p:nvSpPr>
          <p:cNvPr id="57" name="Accolade ouvrante 56"/>
          <p:cNvSpPr/>
          <p:nvPr/>
        </p:nvSpPr>
        <p:spPr>
          <a:xfrm>
            <a:off x="5601000" y="1808171"/>
            <a:ext cx="303900" cy="3122557"/>
          </a:xfrm>
          <a:prstGeom prst="leftBrace">
            <a:avLst>
              <a:gd name="adj1" fmla="val 49999"/>
              <a:gd name="adj2" fmla="val 70404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Accolade ouvrante 57"/>
          <p:cNvSpPr/>
          <p:nvPr/>
        </p:nvSpPr>
        <p:spPr>
          <a:xfrm>
            <a:off x="3928193" y="4898474"/>
            <a:ext cx="295275" cy="1356022"/>
          </a:xfrm>
          <a:prstGeom prst="leftBrace">
            <a:avLst>
              <a:gd name="adj1" fmla="val 49999"/>
              <a:gd name="adj2" fmla="val 23331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Ellipse 58"/>
          <p:cNvSpPr/>
          <p:nvPr/>
        </p:nvSpPr>
        <p:spPr bwMode="auto">
          <a:xfrm>
            <a:off x="3107855" y="3378613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0" name="Ellipse 59"/>
          <p:cNvSpPr/>
          <p:nvPr/>
        </p:nvSpPr>
        <p:spPr bwMode="auto">
          <a:xfrm>
            <a:off x="3546005" y="3369088"/>
            <a:ext cx="555625" cy="498476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1" name="ZoneTexte 60"/>
          <p:cNvSpPr txBox="1"/>
          <p:nvPr/>
        </p:nvSpPr>
        <p:spPr>
          <a:xfrm>
            <a:off x="464797" y="6062472"/>
            <a:ext cx="3649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 + extensions de la thématique : AGATA-D/LNL , EURICA RIKEN</a:t>
            </a:r>
            <a:endParaRPr lang="fr-FR" dirty="0"/>
          </a:p>
        </p:txBody>
      </p:sp>
      <p:cxnSp>
        <p:nvCxnSpPr>
          <p:cNvPr id="62" name="Connecteur droit 61"/>
          <p:cNvCxnSpPr/>
          <p:nvPr/>
        </p:nvCxnSpPr>
        <p:spPr>
          <a:xfrm>
            <a:off x="1980248" y="6660750"/>
            <a:ext cx="129871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Flèche droite 62"/>
          <p:cNvSpPr/>
          <p:nvPr/>
        </p:nvSpPr>
        <p:spPr>
          <a:xfrm rot="10800000" flipH="1">
            <a:off x="3383766" y="6492969"/>
            <a:ext cx="783972" cy="215834"/>
          </a:xfrm>
          <a:prstGeom prst="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4" name="ZoneTexte 63"/>
          <p:cNvSpPr txBox="1"/>
          <p:nvPr/>
        </p:nvSpPr>
        <p:spPr>
          <a:xfrm>
            <a:off x="4222280" y="6446997"/>
            <a:ext cx="4762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aseline="30000" dirty="0" smtClean="0"/>
              <a:t>81</a:t>
            </a:r>
            <a:r>
              <a:rPr lang="fr-FR" sz="1400" dirty="0" smtClean="0"/>
              <a:t>Cu→</a:t>
            </a:r>
            <a:r>
              <a:rPr lang="fr-FR" sz="1400" baseline="30000" dirty="0" smtClean="0"/>
              <a:t>81</a:t>
            </a:r>
            <a:r>
              <a:rPr lang="fr-FR" sz="1400" dirty="0" smtClean="0"/>
              <a:t>Zn (RIKEN) M.-C. Delattre, thèse (début octobre 2013)</a:t>
            </a:r>
            <a:endParaRPr lang="fr-FR" sz="1400" dirty="0"/>
          </a:p>
        </p:txBody>
      </p:sp>
      <p:grpSp>
        <p:nvGrpSpPr>
          <p:cNvPr id="65" name="Groupe 18"/>
          <p:cNvGrpSpPr>
            <a:grpSpLocks/>
          </p:cNvGrpSpPr>
          <p:nvPr/>
        </p:nvGrpSpPr>
        <p:grpSpPr bwMode="auto">
          <a:xfrm>
            <a:off x="3591094" y="4114909"/>
            <a:ext cx="528637" cy="261938"/>
            <a:chOff x="3063832" y="3877294"/>
            <a:chExt cx="528451" cy="261257"/>
          </a:xfrm>
        </p:grpSpPr>
        <p:sp>
          <p:nvSpPr>
            <p:cNvPr id="66" name="Rectangle 65"/>
            <p:cNvSpPr/>
            <p:nvPr/>
          </p:nvSpPr>
          <p:spPr>
            <a:xfrm>
              <a:off x="3093983" y="3877294"/>
              <a:ext cx="368170" cy="26125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ZoneTexte 266"/>
            <p:cNvSpPr txBox="1">
              <a:spLocks noChangeArrowheads="1"/>
            </p:cNvSpPr>
            <p:nvPr/>
          </p:nvSpPr>
          <p:spPr bwMode="auto">
            <a:xfrm>
              <a:off x="3063832" y="3895107"/>
              <a:ext cx="52845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900" b="1" dirty="0" smtClean="0"/>
                <a:t>Zn82</a:t>
              </a:r>
              <a:endParaRPr lang="fr-FR" sz="900" b="1" dirty="0"/>
            </a:p>
          </p:txBody>
        </p:sp>
      </p:grpSp>
      <p:sp>
        <p:nvSpPr>
          <p:cNvPr id="68" name="Text Box 2"/>
          <p:cNvSpPr txBox="1">
            <a:spLocks noChangeArrowheads="1"/>
          </p:cNvSpPr>
          <p:nvPr/>
        </p:nvSpPr>
        <p:spPr bwMode="auto">
          <a:xfrm>
            <a:off x="4123258" y="5582063"/>
            <a:ext cx="401490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ionisation laser</a:t>
            </a:r>
          </a:p>
          <a:p>
            <a:r>
              <a:rPr lang="fr-FR" sz="1400" dirty="0" smtClean="0"/>
              <a:t>(10 µA deutons)</a:t>
            </a:r>
          </a:p>
          <a:p>
            <a:r>
              <a:rPr lang="fr-FR" sz="1400" baseline="30000" dirty="0" smtClean="0"/>
              <a:t>82</a:t>
            </a:r>
            <a:r>
              <a:rPr lang="fr-FR" sz="1400" dirty="0" smtClean="0"/>
              <a:t>Zn→</a:t>
            </a:r>
            <a:r>
              <a:rPr lang="fr-FR" sz="1400" baseline="30000" dirty="0" smtClean="0"/>
              <a:t>82</a:t>
            </a:r>
            <a:r>
              <a:rPr lang="fr-FR" sz="1400" dirty="0" smtClean="0"/>
              <a:t>Ga (thèse A. </a:t>
            </a:r>
            <a:r>
              <a:rPr lang="fr-FR" sz="1400" dirty="0" err="1" smtClean="0"/>
              <a:t>Etilé</a:t>
            </a:r>
            <a:r>
              <a:rPr lang="fr-FR" sz="1400" dirty="0" smtClean="0"/>
              <a:t>-CSNSM, </a:t>
            </a:r>
            <a:r>
              <a:rPr lang="fr-FR" sz="1400" dirty="0" err="1" smtClean="0"/>
              <a:t>dir</a:t>
            </a:r>
            <a:r>
              <a:rPr lang="fr-FR" sz="1400" dirty="0" smtClean="0"/>
              <a:t>. C. Gaulard)</a:t>
            </a:r>
          </a:p>
        </p:txBody>
      </p:sp>
    </p:spTree>
    <p:extLst>
      <p:ext uri="{BB962C8B-B14F-4D97-AF65-F5344CB8AC3E}">
        <p14:creationId xmlns:p14="http://schemas.microsoft.com/office/powerpoint/2010/main" val="176693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emporaire\DETECTEURS_TANDEM_ALTO\Radioactivité\BEDO\Photos BEDO\__IGP26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179296" cy="4785332"/>
          </a:xfrm>
          <a:prstGeom prst="rect">
            <a:avLst/>
          </a:prstGeom>
          <a:noFill/>
        </p:spPr>
      </p:pic>
      <p:pic>
        <p:nvPicPr>
          <p:cNvPr id="3" name="Picture 3" descr="D:\temporaire\DETECTEURS_TANDEM_ALTO\Radioactivité\BEDO\Photos BEDO\IMG_015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508104" y="836712"/>
            <a:ext cx="3334593" cy="4464496"/>
          </a:xfrm>
          <a:prstGeom prst="rect">
            <a:avLst/>
          </a:prstGeom>
          <a:noFill/>
        </p:spPr>
      </p:pic>
      <p:sp>
        <p:nvSpPr>
          <p:cNvPr id="4" name="Text Box 22"/>
          <p:cNvSpPr txBox="1">
            <a:spLocks noChangeArrowheads="1"/>
          </p:cNvSpPr>
          <p:nvPr/>
        </p:nvSpPr>
        <p:spPr bwMode="auto">
          <a:xfrm>
            <a:off x="181719" y="643875"/>
            <a:ext cx="1323975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BEDO setup </a:t>
            </a:r>
          </a:p>
          <a:p>
            <a:pPr algn="ctr"/>
            <a:r>
              <a:rPr lang="en-US" sz="1200" b="1" dirty="0" smtClean="0"/>
              <a:t>in gamma mode</a:t>
            </a:r>
          </a:p>
          <a:p>
            <a:pPr algn="ctr"/>
            <a:r>
              <a:rPr lang="en-US" sz="1200" b="1" dirty="0" smtClean="0">
                <a:solidFill>
                  <a:srgbClr val="FF3300"/>
                </a:solidFill>
              </a:rPr>
              <a:t>4 small EXOGAM clovers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4625330" y="664442"/>
            <a:ext cx="1323975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BEDO setup </a:t>
            </a:r>
          </a:p>
          <a:p>
            <a:pPr algn="ctr"/>
            <a:r>
              <a:rPr lang="en-US" sz="1200" b="1" dirty="0" smtClean="0"/>
              <a:t>in neutron mode</a:t>
            </a:r>
          </a:p>
          <a:p>
            <a:pPr algn="ctr"/>
            <a:r>
              <a:rPr lang="en-US" sz="1200" b="1" dirty="0" err="1" smtClean="0">
                <a:solidFill>
                  <a:srgbClr val="FF3300"/>
                </a:solidFill>
              </a:rPr>
              <a:t>Dubna</a:t>
            </a:r>
            <a:r>
              <a:rPr lang="en-US" sz="1200" b="1" dirty="0" smtClean="0">
                <a:solidFill>
                  <a:srgbClr val="FF3300"/>
                </a:solidFill>
              </a:rPr>
              <a:t> neutron detector TETRA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7092280" y="5445224"/>
            <a:ext cx="132397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borated polyethylene shielding</a:t>
            </a:r>
            <a:endParaRPr lang="fr-FR" sz="1200" b="1" dirty="0">
              <a:solidFill>
                <a:srgbClr val="FF3300"/>
              </a:solidFill>
            </a:endParaRPr>
          </a:p>
        </p:txBody>
      </p:sp>
      <p:cxnSp>
        <p:nvCxnSpPr>
          <p:cNvPr id="7" name="Connecteur droit avec flèche 6"/>
          <p:cNvCxnSpPr>
            <a:stCxn id="6" idx="0"/>
          </p:cNvCxnSpPr>
          <p:nvPr/>
        </p:nvCxnSpPr>
        <p:spPr>
          <a:xfrm rot="16200000" flipV="1">
            <a:off x="6883214" y="4574170"/>
            <a:ext cx="1368152" cy="373956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5868144" y="5517232"/>
            <a:ext cx="132397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~90 </a:t>
            </a:r>
            <a:r>
              <a:rPr lang="en-US" sz="1200" b="1" baseline="30000" dirty="0" smtClean="0"/>
              <a:t>3</a:t>
            </a:r>
            <a:r>
              <a:rPr lang="en-US" sz="1200" b="1" dirty="0" smtClean="0"/>
              <a:t>He tubes</a:t>
            </a:r>
            <a:endParaRPr lang="fr-FR" sz="1200" b="1" dirty="0">
              <a:solidFill>
                <a:srgbClr val="FF3300"/>
              </a:solidFill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rot="16200000" flipV="1">
            <a:off x="5731086" y="4646178"/>
            <a:ext cx="1368152" cy="373956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59547" y="904875"/>
            <a:ext cx="1021854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</a:rPr>
              <a:t>gamma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7912597" y="838200"/>
            <a:ext cx="1021854" cy="338554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 smtClean="0">
                <a:latin typeface="Calibri" pitchFamily="34" charset="0"/>
              </a:rPr>
              <a:t>neutron</a:t>
            </a:r>
            <a:endParaRPr lang="en-US" sz="1600" dirty="0">
              <a:latin typeface="Calibri" pitchFamily="34" charset="0"/>
            </a:endParaRPr>
          </a:p>
        </p:txBody>
      </p:sp>
      <p:cxnSp>
        <p:nvCxnSpPr>
          <p:cNvPr id="12" name="Connecteur droit avec flèche 11"/>
          <p:cNvCxnSpPr/>
          <p:nvPr/>
        </p:nvCxnSpPr>
        <p:spPr>
          <a:xfrm rot="16200000" flipV="1">
            <a:off x="54657" y="4617132"/>
            <a:ext cx="2385070" cy="458366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22"/>
          <p:cNvSpPr txBox="1">
            <a:spLocks noChangeArrowheads="1"/>
          </p:cNvSpPr>
          <p:nvPr/>
        </p:nvSpPr>
        <p:spPr bwMode="auto">
          <a:xfrm>
            <a:off x="762744" y="5898232"/>
            <a:ext cx="132397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err="1" smtClean="0"/>
              <a:t>Ge</a:t>
            </a:r>
            <a:r>
              <a:rPr lang="en-US" sz="1200" b="1" dirty="0" smtClean="0"/>
              <a:t> detectors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14" name="Text Box 22"/>
          <p:cNvSpPr txBox="1">
            <a:spLocks noChangeArrowheads="1"/>
          </p:cNvSpPr>
          <p:nvPr/>
        </p:nvSpPr>
        <p:spPr bwMode="auto">
          <a:xfrm>
            <a:off x="1996405" y="5892899"/>
            <a:ext cx="1323975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BGO shields</a:t>
            </a:r>
            <a:endParaRPr lang="fr-FR" sz="1200" b="1" dirty="0">
              <a:solidFill>
                <a:srgbClr val="FF3300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rot="16200000" flipV="1">
            <a:off x="1209080" y="4676179"/>
            <a:ext cx="2037978" cy="306363"/>
          </a:xfrm>
          <a:prstGeom prst="straightConnector1">
            <a:avLst/>
          </a:prstGeom>
          <a:ln w="3810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Image 15" descr="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16392" y="3816190"/>
            <a:ext cx="1126976" cy="11212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ZoneTexte 16"/>
          <p:cNvSpPr txBox="1"/>
          <p:nvPr/>
        </p:nvSpPr>
        <p:spPr>
          <a:xfrm>
            <a:off x="4896779" y="4243837"/>
            <a:ext cx="500062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6"/>
                </a:solidFill>
                <a:latin typeface="+mn-lt"/>
                <a:cs typeface="+mn-cs"/>
              </a:rPr>
              <a:t>Ge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133610" y="3489835"/>
            <a:ext cx="78581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5"/>
                </a:solidFill>
                <a:latin typeface="+mn-lt"/>
                <a:cs typeface="+mn-cs"/>
              </a:rPr>
              <a:t>LaBr3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124983" y="4846607"/>
            <a:ext cx="785813" cy="3683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5"/>
                </a:solidFill>
                <a:latin typeface="+mn-lt"/>
                <a:cs typeface="+mn-cs"/>
              </a:rPr>
              <a:t>LaBr3</a:t>
            </a:r>
          </a:p>
        </p:txBody>
      </p:sp>
      <p:sp>
        <p:nvSpPr>
          <p:cNvPr id="20" name="ZoneTexte 5"/>
          <p:cNvSpPr txBox="1">
            <a:spLocks noChangeArrowheads="1"/>
          </p:cNvSpPr>
          <p:nvPr/>
        </p:nvSpPr>
        <p:spPr bwMode="auto">
          <a:xfrm>
            <a:off x="3579633" y="3622735"/>
            <a:ext cx="785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dirty="0">
                <a:solidFill>
                  <a:schemeClr val="accent2"/>
                </a:solidFill>
                <a:latin typeface="Calibri" pitchFamily="34" charset="0"/>
              </a:rPr>
              <a:t>LaBr3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3523022" y="4614744"/>
            <a:ext cx="785812" cy="369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dirty="0">
                <a:solidFill>
                  <a:schemeClr val="accent3"/>
                </a:solidFill>
                <a:latin typeface="+mn-lt"/>
                <a:cs typeface="+mn-cs"/>
              </a:rPr>
              <a:t>BaF2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779659" y="5210354"/>
            <a:ext cx="1542840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000" u="sng" dirty="0">
                <a:latin typeface="+mn-lt"/>
                <a:cs typeface="+mn-cs"/>
              </a:rPr>
              <a:t>Distances / source </a:t>
            </a:r>
            <a:r>
              <a:rPr lang="fr-FR" sz="1000" dirty="0">
                <a:latin typeface="+mn-lt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0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000" dirty="0">
                <a:solidFill>
                  <a:schemeClr val="accent6"/>
                </a:solidFill>
                <a:latin typeface="+mn-lt"/>
                <a:cs typeface="+mn-cs"/>
              </a:rPr>
              <a:t> Ge</a:t>
            </a:r>
            <a:r>
              <a:rPr lang="fr-FR" sz="1000" dirty="0">
                <a:latin typeface="+mn-lt"/>
                <a:cs typeface="+mn-cs"/>
              </a:rPr>
              <a:t> </a:t>
            </a:r>
            <a:r>
              <a:rPr lang="fr-FR" sz="1000" dirty="0">
                <a:solidFill>
                  <a:schemeClr val="accent6"/>
                </a:solidFill>
                <a:latin typeface="+mn-lt"/>
                <a:cs typeface="+mn-cs"/>
              </a:rPr>
              <a:t>= 40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000" dirty="0">
                <a:solidFill>
                  <a:schemeClr val="accent5"/>
                </a:solidFill>
                <a:latin typeface="+mn-lt"/>
                <a:cs typeface="+mn-cs"/>
              </a:rPr>
              <a:t> LaBr3</a:t>
            </a:r>
            <a:r>
              <a:rPr lang="fr-FR" sz="1000" dirty="0">
                <a:latin typeface="+mn-lt"/>
                <a:cs typeface="+mn-cs"/>
              </a:rPr>
              <a:t> </a:t>
            </a:r>
            <a:r>
              <a:rPr lang="fr-FR" sz="1000" dirty="0">
                <a:solidFill>
                  <a:schemeClr val="accent5"/>
                </a:solidFill>
                <a:latin typeface="+mn-lt"/>
                <a:cs typeface="+mn-cs"/>
              </a:rPr>
              <a:t>= 25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000" dirty="0">
                <a:solidFill>
                  <a:schemeClr val="accent3"/>
                </a:solidFill>
                <a:latin typeface="+mn-lt"/>
                <a:cs typeface="+mn-cs"/>
              </a:rPr>
              <a:t> BaF2</a:t>
            </a:r>
            <a:r>
              <a:rPr lang="fr-FR" sz="1000" dirty="0">
                <a:latin typeface="+mn-lt"/>
                <a:cs typeface="+mn-cs"/>
              </a:rPr>
              <a:t> et </a:t>
            </a:r>
            <a:r>
              <a:rPr lang="fr-FR" sz="1000" dirty="0">
                <a:solidFill>
                  <a:schemeClr val="accent2"/>
                </a:solidFill>
                <a:latin typeface="+mn-lt"/>
                <a:cs typeface="+mn-cs"/>
              </a:rPr>
              <a:t>LaBr3</a:t>
            </a:r>
            <a:r>
              <a:rPr lang="fr-FR" sz="1000" dirty="0">
                <a:latin typeface="+mn-lt"/>
                <a:cs typeface="+mn-cs"/>
              </a:rPr>
              <a:t> = 40 mm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fr-FR" sz="1000" dirty="0">
                <a:latin typeface="+mn-lt"/>
                <a:cs typeface="+mn-cs"/>
              </a:rPr>
              <a:t> Plastique = 25 mm  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804371" y="3265759"/>
            <a:ext cx="1323975" cy="276999"/>
          </a:xfrm>
          <a:prstGeom prst="rect">
            <a:avLst/>
          </a:prstGeom>
          <a:solidFill>
            <a:schemeClr val="bg1"/>
          </a:solidFill>
          <a:ln w="38100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b="1" dirty="0" smtClean="0"/>
              <a:t>fast timing mode</a:t>
            </a:r>
          </a:p>
        </p:txBody>
      </p:sp>
      <p:sp>
        <p:nvSpPr>
          <p:cNvPr id="24" name="Ellipse 23"/>
          <p:cNvSpPr/>
          <p:nvPr/>
        </p:nvSpPr>
        <p:spPr>
          <a:xfrm>
            <a:off x="3053751" y="1276710"/>
            <a:ext cx="586596" cy="5693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1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25" name="Ellipse 24"/>
          <p:cNvSpPr/>
          <p:nvPr/>
        </p:nvSpPr>
        <p:spPr>
          <a:xfrm>
            <a:off x="8390627" y="1196197"/>
            <a:ext cx="586596" cy="5693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2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4195313" y="2651185"/>
            <a:ext cx="586596" cy="5693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</a:rPr>
              <a:t>3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-20921" y="-6745"/>
            <a:ext cx="9164922" cy="338553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0" y="-6746"/>
            <a:ext cx="89344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BEDO </a:t>
            </a:r>
            <a:r>
              <a:rPr lang="en-US" sz="1600" b="1" dirty="0" smtClean="0">
                <a:solidFill>
                  <a:schemeClr val="bg1"/>
                </a:solidFill>
              </a:rPr>
              <a:t>: </a:t>
            </a:r>
            <a:r>
              <a:rPr lang="en-US" sz="1600" b="1" u="sng" dirty="0" err="1" smtClean="0">
                <a:solidFill>
                  <a:schemeClr val="bg1"/>
                </a:solidFill>
              </a:rPr>
              <a:t>BE</a:t>
            </a:r>
            <a:r>
              <a:rPr lang="en-US" sz="1600" b="1" dirty="0" err="1" smtClean="0">
                <a:solidFill>
                  <a:schemeClr val="bg1"/>
                </a:solidFill>
              </a:rPr>
              <a:t>ta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u="sng" dirty="0" smtClean="0">
                <a:solidFill>
                  <a:schemeClr val="bg1"/>
                </a:solidFill>
              </a:rPr>
              <a:t>D</a:t>
            </a:r>
            <a:r>
              <a:rPr lang="en-US" sz="1600" b="1" dirty="0" smtClean="0">
                <a:solidFill>
                  <a:schemeClr val="bg1"/>
                </a:solidFill>
              </a:rPr>
              <a:t>ecay studies at </a:t>
            </a:r>
            <a:r>
              <a:rPr lang="en-US" sz="1600" b="1" u="sng" dirty="0" smtClean="0">
                <a:solidFill>
                  <a:schemeClr val="bg1"/>
                </a:solidFill>
              </a:rPr>
              <a:t>O</a:t>
            </a:r>
            <a:r>
              <a:rPr lang="en-US" sz="1600" b="1" dirty="0" smtClean="0">
                <a:solidFill>
                  <a:schemeClr val="bg1"/>
                </a:solidFill>
              </a:rPr>
              <a:t>rsay</a:t>
            </a:r>
            <a:endParaRPr lang="en-US" sz="1600" b="1" dirty="0">
              <a:solidFill>
                <a:schemeClr val="bg1"/>
              </a:solidFill>
            </a:endParaRPr>
          </a:p>
        </p:txBody>
      </p:sp>
      <p:grpSp>
        <p:nvGrpSpPr>
          <p:cNvPr id="34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35" name="Rectangle 34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56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36" name="Forme libre 35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37" name="ZoneTexte 36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38" name="Image 37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31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5417921" y="4941168"/>
            <a:ext cx="4140200" cy="1406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b="1" dirty="0">
                <a:solidFill>
                  <a:srgbClr val="990033"/>
                </a:solidFill>
                <a:ea typeface="DejaVu Sans" charset="0"/>
                <a:cs typeface="DejaVu Sans" charset="0"/>
              </a:rPr>
              <a:t>TETRA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 detector at </a:t>
            </a:r>
            <a:r>
              <a:rPr lang="en-US" sz="1400" b="1" dirty="0">
                <a:solidFill>
                  <a:srgbClr val="990033"/>
                </a:solidFill>
                <a:ea typeface="DejaVu Sans" charset="0"/>
                <a:cs typeface="DejaVu Sans" charset="0"/>
              </a:rPr>
              <a:t>BEDO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 setup: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- 4Pi neutron detector 90 counters  </a:t>
            </a:r>
            <a:r>
              <a:rPr lang="en-US" sz="1400" baseline="300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3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He 7 </a:t>
            </a:r>
            <a:r>
              <a:rPr lang="en-US" sz="1400" dirty="0" err="1">
                <a:solidFill>
                  <a:srgbClr val="990033"/>
                </a:solidFill>
                <a:ea typeface="DejaVu Sans" charset="0"/>
                <a:cs typeface="DejaVu Sans" charset="0"/>
              </a:rPr>
              <a:t>atm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  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 smtClean="0">
                <a:solidFill>
                  <a:srgbClr val="990033"/>
                </a:solidFill>
                <a:ea typeface="DejaVu Sans" charset="0"/>
                <a:cs typeface="DejaVu Sans" charset="0"/>
              </a:rPr>
              <a:t>[measured eff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. </a:t>
            </a:r>
            <a:r>
              <a:rPr lang="en-US" sz="1400" dirty="0" smtClean="0">
                <a:solidFill>
                  <a:srgbClr val="990033"/>
                </a:solidFill>
                <a:ea typeface="DejaVu Sans" charset="0"/>
                <a:cs typeface="DejaVu Sans" charset="0"/>
              </a:rPr>
              <a:t>63±5% (on line)]</a:t>
            </a:r>
            <a:endParaRPr lang="en-US" sz="1400" dirty="0">
              <a:solidFill>
                <a:srgbClr val="990033"/>
              </a:solidFill>
              <a:ea typeface="DejaVu Sans" charset="0"/>
              <a:cs typeface="DejaVu Sans" charset="0"/>
            </a:endParaRP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- </a:t>
            </a:r>
            <a:r>
              <a:rPr lang="en-US" sz="1400" dirty="0" smtClean="0">
                <a:solidFill>
                  <a:srgbClr val="990033"/>
                </a:solidFill>
                <a:ea typeface="DejaVu Sans" charset="0"/>
                <a:cs typeface="DejaVu Sans" charset="0"/>
              </a:rPr>
              <a:t>4</a:t>
            </a:r>
            <a:r>
              <a:rPr lang="en-US" sz="1400" dirty="0" smtClean="0">
                <a:solidFill>
                  <a:srgbClr val="990033"/>
                </a:solidFill>
                <a:latin typeface="Symbol" pitchFamily="18" charset="2"/>
                <a:ea typeface="DejaVu Sans" charset="0"/>
                <a:cs typeface="DejaVu Sans" charset="0"/>
              </a:rPr>
              <a:t>p</a:t>
            </a:r>
            <a:r>
              <a:rPr lang="en-US" sz="1400" dirty="0" smtClean="0">
                <a:solidFill>
                  <a:srgbClr val="990033"/>
                </a:solidFill>
                <a:ea typeface="DejaVu Sans" charset="0"/>
                <a:cs typeface="DejaVu Sans" charset="0"/>
              </a:rPr>
              <a:t> 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beta detector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- 1 </a:t>
            </a:r>
            <a:r>
              <a:rPr lang="en-US" sz="1400" dirty="0" err="1">
                <a:solidFill>
                  <a:srgbClr val="990033"/>
                </a:solidFill>
                <a:ea typeface="DejaVu Sans" charset="0"/>
                <a:cs typeface="DejaVu Sans" charset="0"/>
              </a:rPr>
              <a:t>Ge</a:t>
            </a: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 detector</a:t>
            </a:r>
          </a:p>
          <a:p>
            <a: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en-US" sz="1400" dirty="0">
                <a:solidFill>
                  <a:srgbClr val="990033"/>
                </a:solidFill>
                <a:ea typeface="DejaVu Sans" charset="0"/>
                <a:cs typeface="DejaVu Sans" charset="0"/>
              </a:rPr>
              <a:t>- </a:t>
            </a:r>
            <a:r>
              <a:rPr lang="en-US" sz="1400" dirty="0" smtClean="0">
                <a:solidFill>
                  <a:srgbClr val="990033"/>
                </a:solidFill>
                <a:ea typeface="DejaVu Sans" charset="0"/>
                <a:cs typeface="DejaVu Sans" charset="0"/>
              </a:rPr>
              <a:t>movable tape</a:t>
            </a:r>
            <a:endParaRPr lang="en-US" sz="1400" dirty="0">
              <a:solidFill>
                <a:srgbClr val="990033"/>
              </a:solidFill>
              <a:ea typeface="DejaVu Sans" charset="0"/>
              <a:cs typeface="DejaVu Sans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161314" y="306884"/>
            <a:ext cx="2944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D. Testov </a:t>
            </a:r>
            <a:r>
              <a:rPr lang="fr-FR" sz="1600" dirty="0" err="1" smtClean="0"/>
              <a:t>PhD</a:t>
            </a:r>
            <a:r>
              <a:rPr lang="fr-FR" sz="1600" dirty="0" smtClean="0"/>
              <a:t> </a:t>
            </a:r>
            <a:r>
              <a:rPr lang="fr-FR" sz="1600" dirty="0" err="1" smtClean="0"/>
              <a:t>work</a:t>
            </a:r>
            <a:r>
              <a:rPr lang="fr-FR" sz="1600" dirty="0" smtClean="0"/>
              <a:t> and Orsay-</a:t>
            </a:r>
            <a:r>
              <a:rPr lang="fr-FR" sz="1600" dirty="0" err="1" smtClean="0"/>
              <a:t>Dubna</a:t>
            </a:r>
            <a:r>
              <a:rPr lang="fr-FR" sz="1600" dirty="0" smtClean="0"/>
              <a:t> collaboration</a:t>
            </a:r>
          </a:p>
          <a:p>
            <a:r>
              <a:rPr lang="fr-FR" sz="1200" dirty="0" smtClean="0"/>
              <a:t>Yu Penionzhkevich, V. Smirnov and E. Sokol</a:t>
            </a:r>
            <a:endParaRPr lang="fr-FR" sz="12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9730" y="1132663"/>
            <a:ext cx="2144269" cy="32324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" name="Rectangle 4"/>
          <p:cNvSpPr/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113" y="0"/>
            <a:ext cx="89519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>
                <a:solidFill>
                  <a:schemeClr val="bg1"/>
                </a:solidFill>
              </a:rPr>
              <a:t>D</a:t>
            </a:r>
            <a:r>
              <a:rPr lang="en-GB" sz="1600" dirty="0" smtClean="0">
                <a:solidFill>
                  <a:schemeClr val="bg1"/>
                </a:solidFill>
              </a:rPr>
              <a:t>irect </a:t>
            </a:r>
            <a:r>
              <a:rPr lang="en-GB" sz="1600" dirty="0" smtClean="0">
                <a:solidFill>
                  <a:schemeClr val="bg1"/>
                </a:solidFill>
                <a:latin typeface="Symbol" pitchFamily="18" charset="2"/>
              </a:rPr>
              <a:t>b</a:t>
            </a:r>
            <a:r>
              <a:rPr lang="en-GB" sz="1600" dirty="0" smtClean="0">
                <a:solidFill>
                  <a:schemeClr val="bg1"/>
                </a:solidFill>
              </a:rPr>
              <a:t>-delayed neutron emission measurement of </a:t>
            </a:r>
            <a:r>
              <a:rPr lang="en-GB" sz="1600" baseline="30000" dirty="0" smtClean="0">
                <a:solidFill>
                  <a:schemeClr val="bg1"/>
                </a:solidFill>
              </a:rPr>
              <a:t>84</a:t>
            </a:r>
            <a:r>
              <a:rPr lang="en-GB" sz="1600" dirty="0" smtClean="0">
                <a:solidFill>
                  <a:schemeClr val="bg1"/>
                </a:solidFill>
              </a:rPr>
              <a:t>Ga with TETRA</a:t>
            </a:r>
            <a:endParaRPr lang="en-US" sz="1600" dirty="0" smtClean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5487987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420888"/>
            <a:ext cx="696111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0" name="Rectangle 9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57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1" name="Forme libre 10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2" name="ZoneTexte 11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3" name="Image 12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6394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projets\altophy\detecteurs\bedo\BEDO-SPECOLOR-ALTOPHY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6416" y="1606386"/>
            <a:ext cx="6572801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6"/>
          <p:cNvSpPr txBox="1">
            <a:spLocks noChangeArrowheads="1"/>
          </p:cNvSpPr>
          <p:nvPr/>
        </p:nvSpPr>
        <p:spPr bwMode="auto">
          <a:xfrm>
            <a:off x="5465891" y="5338147"/>
            <a:ext cx="758825" cy="307975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>
                <a:solidFill>
                  <a:schemeClr val="bg1"/>
                </a:solidFill>
                <a:latin typeface="Calibri" pitchFamily="34" charset="0"/>
              </a:rPr>
              <a:t>BEDO</a:t>
            </a:r>
          </a:p>
        </p:txBody>
      </p:sp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2247366" y="5976279"/>
            <a:ext cx="1531574" cy="523220"/>
          </a:xfrm>
          <a:prstGeom prst="rect">
            <a:avLst/>
          </a:prstGeom>
          <a:solidFill>
            <a:srgbClr val="00B0F0"/>
          </a:solidFill>
          <a:ln w="28575">
            <a:solidFill>
              <a:srgbClr val="00B0F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kumimoji="1" lang="fr-FR" sz="1400" b="1" dirty="0" smtClean="0">
                <a:latin typeface="Calibri" pitchFamily="34" charset="0"/>
              </a:rPr>
              <a:t>SPECOLOR</a:t>
            </a:r>
          </a:p>
          <a:p>
            <a:pPr algn="ctr" eaLnBrk="0" hangingPunct="0"/>
            <a:r>
              <a:rPr kumimoji="1" lang="fr-FR" sz="1400" dirty="0" smtClean="0">
                <a:latin typeface="Calibri" pitchFamily="34" charset="0"/>
              </a:rPr>
              <a:t>laser </a:t>
            </a:r>
            <a:r>
              <a:rPr kumimoji="1" lang="fr-FR" sz="1400" dirty="0" err="1" smtClean="0">
                <a:latin typeface="Calibri" pitchFamily="34" charset="0"/>
              </a:rPr>
              <a:t>spectroscopy</a:t>
            </a:r>
            <a:endParaRPr kumimoji="1" lang="fr-FR" sz="1400" dirty="0">
              <a:latin typeface="Calibri" pitchFamily="34" charset="0"/>
            </a:endParaRPr>
          </a:p>
        </p:txBody>
      </p:sp>
      <p:sp>
        <p:nvSpPr>
          <p:cNvPr id="5" name="Text Box 16"/>
          <p:cNvSpPr txBox="1">
            <a:spLocks noChangeArrowheads="1"/>
          </p:cNvSpPr>
          <p:nvPr/>
        </p:nvSpPr>
        <p:spPr bwMode="auto">
          <a:xfrm>
            <a:off x="193279" y="4112974"/>
            <a:ext cx="922337" cy="306388"/>
          </a:xfrm>
          <a:prstGeom prst="rect">
            <a:avLst/>
          </a:prstGeom>
          <a:solidFill>
            <a:srgbClr val="92D050"/>
          </a:solidFill>
          <a:ln w="28575">
            <a:solidFill>
              <a:srgbClr val="92D05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>
                <a:latin typeface="Calibri" pitchFamily="34" charset="0"/>
              </a:rPr>
              <a:t>POLAREX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 flipH="1">
            <a:off x="2987824" y="3817990"/>
            <a:ext cx="1261136" cy="60137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 flipH="1" flipV="1">
            <a:off x="1115616" y="4316021"/>
            <a:ext cx="1872208" cy="10334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325029" y="4643958"/>
            <a:ext cx="922337" cy="306388"/>
          </a:xfrm>
          <a:prstGeom prst="rect">
            <a:avLst/>
          </a:prstGeom>
          <a:solidFill>
            <a:srgbClr val="FFCCFF"/>
          </a:solidFill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latin typeface="Calibri" pitchFamily="34" charset="0"/>
              </a:rPr>
              <a:t>TAS</a:t>
            </a:r>
            <a:endParaRPr kumimoji="1" lang="fr-FR" sz="1400" b="1" dirty="0">
              <a:latin typeface="Calibri" pitchFamily="34" charset="0"/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2247366" y="4446259"/>
            <a:ext cx="740458" cy="35089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>
            <a:off x="5004048" y="3284984"/>
            <a:ext cx="605859" cy="30068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5597109" y="3664002"/>
            <a:ext cx="758825" cy="3079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solidFill>
                  <a:schemeClr val="bg1"/>
                </a:solidFill>
                <a:latin typeface="Calibri" pitchFamily="34" charset="0"/>
              </a:rPr>
              <a:t>TETRA</a:t>
            </a:r>
            <a:endParaRPr kumimoji="1" lang="fr-FR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-54786" y="3058365"/>
            <a:ext cx="1282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nuclear orientation on line </a:t>
            </a:r>
            <a:r>
              <a:rPr lang="en-US" sz="1600" dirty="0" smtClean="0"/>
              <a:t>(CSNSM)</a:t>
            </a:r>
            <a:endParaRPr lang="en-US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-4422" y="5016723"/>
            <a:ext cx="1579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Total Absorption Spectroscopy</a:t>
            </a:r>
          </a:p>
          <a:p>
            <a:r>
              <a:rPr lang="en-US" sz="1600" dirty="0" smtClean="0"/>
              <a:t>(</a:t>
            </a:r>
            <a:r>
              <a:rPr lang="en-US" sz="1600" dirty="0" err="1" smtClean="0"/>
              <a:t>Subatech</a:t>
            </a:r>
            <a:r>
              <a:rPr lang="en-US" sz="1600" dirty="0" smtClean="0"/>
              <a:t> Nantes, IFIC Valencia)</a:t>
            </a:r>
            <a:endParaRPr lang="en-US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845303" y="3959984"/>
            <a:ext cx="186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Pn</a:t>
            </a:r>
            <a:r>
              <a:rPr lang="en-US" sz="1600" b="1" dirty="0" smtClean="0">
                <a:solidFill>
                  <a:schemeClr val="bg1"/>
                </a:solidFill>
              </a:rPr>
              <a:t> measurements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(IPN/FLNR)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0" y="0"/>
            <a:ext cx="9144000" cy="653227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1" name="ZoneTexte 227"/>
          <p:cNvSpPr txBox="1">
            <a:spLocks noChangeArrowheads="1"/>
          </p:cNvSpPr>
          <p:nvPr/>
        </p:nvSpPr>
        <p:spPr bwMode="auto">
          <a:xfrm>
            <a:off x="0" y="6896"/>
            <a:ext cx="874846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Dispositifs de mesure : 	• programme de physique</a:t>
            </a:r>
          </a:p>
          <a:p>
            <a:r>
              <a:rPr lang="fr-FR" dirty="0">
                <a:solidFill>
                  <a:schemeClr val="bg1"/>
                </a:solidFill>
                <a:cs typeface="Arial" pitchFamily="34" charset="0"/>
              </a:rPr>
              <a:t>	</a:t>
            </a: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		</a:t>
            </a:r>
            <a:r>
              <a:rPr lang="fr-FR" dirty="0" smtClean="0">
                <a:solidFill>
                  <a:schemeClr val="bg1"/>
                </a:solidFill>
                <a:cs typeface="Arial" pitchFamily="34" charset="0"/>
              </a:rPr>
              <a:t>• situation actuelle et projets en cours</a:t>
            </a:r>
          </a:p>
        </p:txBody>
      </p:sp>
      <p:grpSp>
        <p:nvGrpSpPr>
          <p:cNvPr id="22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23" name="Rectangle 2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58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4" name="Forme libre 23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5" name="ZoneTexte 24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6" name="Image 25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604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2488847" y="600943"/>
            <a:ext cx="6645958" cy="5112568"/>
            <a:chOff x="178363" y="1196752"/>
            <a:chExt cx="6645958" cy="5112568"/>
          </a:xfrm>
        </p:grpSpPr>
        <p:pic>
          <p:nvPicPr>
            <p:cNvPr id="3" name="Picture 2" descr="D:\projets\altophy\detecteurs\bedo\BEDO-SPECOLOR-ALTOPHY 2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1520" y="1196752"/>
              <a:ext cx="6572801" cy="501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Forme libre 3"/>
            <p:cNvSpPr/>
            <p:nvPr/>
          </p:nvSpPr>
          <p:spPr>
            <a:xfrm>
              <a:off x="178363" y="3620042"/>
              <a:ext cx="3403037" cy="2689278"/>
            </a:xfrm>
            <a:custGeom>
              <a:avLst/>
              <a:gdLst>
                <a:gd name="connsiteX0" fmla="*/ 0 w 3331029"/>
                <a:gd name="connsiteY0" fmla="*/ 2530387 h 2584815"/>
                <a:gd name="connsiteX1" fmla="*/ 10886 w 3331029"/>
                <a:gd name="connsiteY1" fmla="*/ 15787 h 2584815"/>
                <a:gd name="connsiteX2" fmla="*/ 10886 w 3331029"/>
                <a:gd name="connsiteY2" fmla="*/ 15787 h 2584815"/>
                <a:gd name="connsiteX3" fmla="*/ 435429 w 3331029"/>
                <a:gd name="connsiteY3" fmla="*/ 15787 h 2584815"/>
                <a:gd name="connsiteX4" fmla="*/ 500743 w 3331029"/>
                <a:gd name="connsiteY4" fmla="*/ 37558 h 2584815"/>
                <a:gd name="connsiteX5" fmla="*/ 555172 w 3331029"/>
                <a:gd name="connsiteY5" fmla="*/ 48444 h 2584815"/>
                <a:gd name="connsiteX6" fmla="*/ 587829 w 3331029"/>
                <a:gd name="connsiteY6" fmla="*/ 59329 h 2584815"/>
                <a:gd name="connsiteX7" fmla="*/ 696686 w 3331029"/>
                <a:gd name="connsiteY7" fmla="*/ 102872 h 2584815"/>
                <a:gd name="connsiteX8" fmla="*/ 772886 w 3331029"/>
                <a:gd name="connsiteY8" fmla="*/ 124644 h 2584815"/>
                <a:gd name="connsiteX9" fmla="*/ 859972 w 3331029"/>
                <a:gd name="connsiteY9" fmla="*/ 135529 h 2584815"/>
                <a:gd name="connsiteX10" fmla="*/ 892629 w 3331029"/>
                <a:gd name="connsiteY10" fmla="*/ 146415 h 2584815"/>
                <a:gd name="connsiteX11" fmla="*/ 936172 w 3331029"/>
                <a:gd name="connsiteY11" fmla="*/ 168187 h 2584815"/>
                <a:gd name="connsiteX12" fmla="*/ 1110343 w 3331029"/>
                <a:gd name="connsiteY12" fmla="*/ 189958 h 2584815"/>
                <a:gd name="connsiteX13" fmla="*/ 1404258 w 3331029"/>
                <a:gd name="connsiteY13" fmla="*/ 211729 h 2584815"/>
                <a:gd name="connsiteX14" fmla="*/ 1480458 w 3331029"/>
                <a:gd name="connsiteY14" fmla="*/ 222615 h 2584815"/>
                <a:gd name="connsiteX15" fmla="*/ 1589315 w 3331029"/>
                <a:gd name="connsiteY15" fmla="*/ 244387 h 2584815"/>
                <a:gd name="connsiteX16" fmla="*/ 1709058 w 3331029"/>
                <a:gd name="connsiteY16" fmla="*/ 255272 h 2584815"/>
                <a:gd name="connsiteX17" fmla="*/ 1752600 w 3331029"/>
                <a:gd name="connsiteY17" fmla="*/ 266158 h 2584815"/>
                <a:gd name="connsiteX18" fmla="*/ 1828800 w 3331029"/>
                <a:gd name="connsiteY18" fmla="*/ 298815 h 2584815"/>
                <a:gd name="connsiteX19" fmla="*/ 1970315 w 3331029"/>
                <a:gd name="connsiteY19" fmla="*/ 320587 h 2584815"/>
                <a:gd name="connsiteX20" fmla="*/ 2002972 w 3331029"/>
                <a:gd name="connsiteY20" fmla="*/ 331472 h 2584815"/>
                <a:gd name="connsiteX21" fmla="*/ 2144486 w 3331029"/>
                <a:gd name="connsiteY21" fmla="*/ 353244 h 2584815"/>
                <a:gd name="connsiteX22" fmla="*/ 2209800 w 3331029"/>
                <a:gd name="connsiteY22" fmla="*/ 375015 h 2584815"/>
                <a:gd name="connsiteX23" fmla="*/ 2286000 w 3331029"/>
                <a:gd name="connsiteY23" fmla="*/ 385901 h 2584815"/>
                <a:gd name="connsiteX24" fmla="*/ 3026229 w 3331029"/>
                <a:gd name="connsiteY24" fmla="*/ 396787 h 2584815"/>
                <a:gd name="connsiteX25" fmla="*/ 3058886 w 3331029"/>
                <a:gd name="connsiteY25" fmla="*/ 418558 h 2584815"/>
                <a:gd name="connsiteX26" fmla="*/ 3080658 w 3331029"/>
                <a:gd name="connsiteY26" fmla="*/ 440329 h 2584815"/>
                <a:gd name="connsiteX27" fmla="*/ 3113315 w 3331029"/>
                <a:gd name="connsiteY27" fmla="*/ 451215 h 2584815"/>
                <a:gd name="connsiteX28" fmla="*/ 3167743 w 3331029"/>
                <a:gd name="connsiteY28" fmla="*/ 483872 h 2584815"/>
                <a:gd name="connsiteX29" fmla="*/ 3222172 w 3331029"/>
                <a:gd name="connsiteY29" fmla="*/ 516529 h 2584815"/>
                <a:gd name="connsiteX30" fmla="*/ 3254829 w 3331029"/>
                <a:gd name="connsiteY30" fmla="*/ 603615 h 2584815"/>
                <a:gd name="connsiteX31" fmla="*/ 3287486 w 3331029"/>
                <a:gd name="connsiteY31" fmla="*/ 756015 h 2584815"/>
                <a:gd name="connsiteX32" fmla="*/ 3298372 w 3331029"/>
                <a:gd name="connsiteY32" fmla="*/ 1289415 h 2584815"/>
                <a:gd name="connsiteX33" fmla="*/ 3309258 w 3331029"/>
                <a:gd name="connsiteY33" fmla="*/ 1376501 h 2584815"/>
                <a:gd name="connsiteX34" fmla="*/ 3320143 w 3331029"/>
                <a:gd name="connsiteY34" fmla="*/ 1409158 h 2584815"/>
                <a:gd name="connsiteX35" fmla="*/ 3331029 w 3331029"/>
                <a:gd name="connsiteY35" fmla="*/ 2584815 h 2584815"/>
                <a:gd name="connsiteX36" fmla="*/ 0 w 3331029"/>
                <a:gd name="connsiteY36" fmla="*/ 2530387 h 25848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331029" h="2584815">
                  <a:moveTo>
                    <a:pt x="0" y="2530387"/>
                  </a:moveTo>
                  <a:cubicBezTo>
                    <a:pt x="3629" y="1692187"/>
                    <a:pt x="7257" y="853987"/>
                    <a:pt x="10886" y="15787"/>
                  </a:cubicBezTo>
                  <a:lnTo>
                    <a:pt x="10886" y="15787"/>
                  </a:lnTo>
                  <a:cubicBezTo>
                    <a:pt x="189229" y="-4029"/>
                    <a:pt x="168435" y="-6462"/>
                    <a:pt x="435429" y="15787"/>
                  </a:cubicBezTo>
                  <a:cubicBezTo>
                    <a:pt x="458299" y="17693"/>
                    <a:pt x="478972" y="30301"/>
                    <a:pt x="500743" y="37558"/>
                  </a:cubicBezTo>
                  <a:cubicBezTo>
                    <a:pt x="518296" y="43409"/>
                    <a:pt x="537222" y="43957"/>
                    <a:pt x="555172" y="48444"/>
                  </a:cubicBezTo>
                  <a:cubicBezTo>
                    <a:pt x="566304" y="51227"/>
                    <a:pt x="576943" y="55701"/>
                    <a:pt x="587829" y="59329"/>
                  </a:cubicBezTo>
                  <a:cubicBezTo>
                    <a:pt x="644179" y="96897"/>
                    <a:pt x="604446" y="75200"/>
                    <a:pt x="696686" y="102872"/>
                  </a:cubicBezTo>
                  <a:cubicBezTo>
                    <a:pt x="729042" y="112579"/>
                    <a:pt x="737110" y="118681"/>
                    <a:pt x="772886" y="124644"/>
                  </a:cubicBezTo>
                  <a:cubicBezTo>
                    <a:pt x="801743" y="129453"/>
                    <a:pt x="830943" y="131901"/>
                    <a:pt x="859972" y="135529"/>
                  </a:cubicBezTo>
                  <a:cubicBezTo>
                    <a:pt x="870858" y="139158"/>
                    <a:pt x="882082" y="141895"/>
                    <a:pt x="892629" y="146415"/>
                  </a:cubicBezTo>
                  <a:cubicBezTo>
                    <a:pt x="907544" y="152808"/>
                    <a:pt x="920260" y="165004"/>
                    <a:pt x="936172" y="168187"/>
                  </a:cubicBezTo>
                  <a:cubicBezTo>
                    <a:pt x="993545" y="179662"/>
                    <a:pt x="1052422" y="181683"/>
                    <a:pt x="1110343" y="189958"/>
                  </a:cubicBezTo>
                  <a:cubicBezTo>
                    <a:pt x="1258475" y="211120"/>
                    <a:pt x="1160917" y="199563"/>
                    <a:pt x="1404258" y="211729"/>
                  </a:cubicBezTo>
                  <a:cubicBezTo>
                    <a:pt x="1429658" y="215358"/>
                    <a:pt x="1455191" y="218156"/>
                    <a:pt x="1480458" y="222615"/>
                  </a:cubicBezTo>
                  <a:cubicBezTo>
                    <a:pt x="1516899" y="229046"/>
                    <a:pt x="1552683" y="239154"/>
                    <a:pt x="1589315" y="244387"/>
                  </a:cubicBezTo>
                  <a:cubicBezTo>
                    <a:pt x="1628991" y="250055"/>
                    <a:pt x="1669144" y="251644"/>
                    <a:pt x="1709058" y="255272"/>
                  </a:cubicBezTo>
                  <a:cubicBezTo>
                    <a:pt x="1723572" y="258901"/>
                    <a:pt x="1738592" y="260905"/>
                    <a:pt x="1752600" y="266158"/>
                  </a:cubicBezTo>
                  <a:cubicBezTo>
                    <a:pt x="1801000" y="284308"/>
                    <a:pt x="1784571" y="288986"/>
                    <a:pt x="1828800" y="298815"/>
                  </a:cubicBezTo>
                  <a:cubicBezTo>
                    <a:pt x="1855985" y="304856"/>
                    <a:pt x="1946010" y="317115"/>
                    <a:pt x="1970315" y="320587"/>
                  </a:cubicBezTo>
                  <a:cubicBezTo>
                    <a:pt x="1981201" y="324215"/>
                    <a:pt x="1991771" y="328983"/>
                    <a:pt x="2002972" y="331472"/>
                  </a:cubicBezTo>
                  <a:cubicBezTo>
                    <a:pt x="2030163" y="337514"/>
                    <a:pt x="2120175" y="349771"/>
                    <a:pt x="2144486" y="353244"/>
                  </a:cubicBezTo>
                  <a:cubicBezTo>
                    <a:pt x="2166257" y="360501"/>
                    <a:pt x="2187439" y="369855"/>
                    <a:pt x="2209800" y="375015"/>
                  </a:cubicBezTo>
                  <a:cubicBezTo>
                    <a:pt x="2234801" y="380784"/>
                    <a:pt x="2260351" y="385217"/>
                    <a:pt x="2286000" y="385901"/>
                  </a:cubicBezTo>
                  <a:cubicBezTo>
                    <a:pt x="2532682" y="392479"/>
                    <a:pt x="2779486" y="393158"/>
                    <a:pt x="3026229" y="396787"/>
                  </a:cubicBezTo>
                  <a:cubicBezTo>
                    <a:pt x="3037115" y="404044"/>
                    <a:pt x="3048670" y="410385"/>
                    <a:pt x="3058886" y="418558"/>
                  </a:cubicBezTo>
                  <a:cubicBezTo>
                    <a:pt x="3066900" y="424969"/>
                    <a:pt x="3071857" y="435049"/>
                    <a:pt x="3080658" y="440329"/>
                  </a:cubicBezTo>
                  <a:cubicBezTo>
                    <a:pt x="3090497" y="446233"/>
                    <a:pt x="3102429" y="447586"/>
                    <a:pt x="3113315" y="451215"/>
                  </a:cubicBezTo>
                  <a:cubicBezTo>
                    <a:pt x="3168476" y="506379"/>
                    <a:pt x="3097089" y="441480"/>
                    <a:pt x="3167743" y="483872"/>
                  </a:cubicBezTo>
                  <a:cubicBezTo>
                    <a:pt x="3242456" y="528699"/>
                    <a:pt x="3129662" y="485694"/>
                    <a:pt x="3222172" y="516529"/>
                  </a:cubicBezTo>
                  <a:cubicBezTo>
                    <a:pt x="3261675" y="556034"/>
                    <a:pt x="3237684" y="523606"/>
                    <a:pt x="3254829" y="603615"/>
                  </a:cubicBezTo>
                  <a:cubicBezTo>
                    <a:pt x="3295516" y="793487"/>
                    <a:pt x="3261676" y="601162"/>
                    <a:pt x="3287486" y="756015"/>
                  </a:cubicBezTo>
                  <a:cubicBezTo>
                    <a:pt x="3291115" y="933815"/>
                    <a:pt x="3292136" y="1111687"/>
                    <a:pt x="3298372" y="1289415"/>
                  </a:cubicBezTo>
                  <a:cubicBezTo>
                    <a:pt x="3299398" y="1318652"/>
                    <a:pt x="3304025" y="1347718"/>
                    <a:pt x="3309258" y="1376501"/>
                  </a:cubicBezTo>
                  <a:cubicBezTo>
                    <a:pt x="3311311" y="1387790"/>
                    <a:pt x="3316515" y="1398272"/>
                    <a:pt x="3320143" y="1409158"/>
                  </a:cubicBezTo>
                  <a:lnTo>
                    <a:pt x="3331029" y="2584815"/>
                  </a:lnTo>
                  <a:lnTo>
                    <a:pt x="0" y="253038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5" name="Ellipse 4"/>
          <p:cNvSpPr/>
          <p:nvPr/>
        </p:nvSpPr>
        <p:spPr>
          <a:xfrm rot="2039367">
            <a:off x="6526913" y="2347816"/>
            <a:ext cx="1213676" cy="666817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Text Box 16"/>
          <p:cNvSpPr txBox="1">
            <a:spLocks noChangeArrowheads="1"/>
          </p:cNvSpPr>
          <p:nvPr/>
        </p:nvSpPr>
        <p:spPr bwMode="auto">
          <a:xfrm>
            <a:off x="6948264" y="2564904"/>
            <a:ext cx="758825" cy="52322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solidFill>
                  <a:schemeClr val="bg1"/>
                </a:solidFill>
                <a:latin typeface="Calibri" pitchFamily="34" charset="0"/>
              </a:rPr>
              <a:t>TETRA/TAS</a:t>
            </a:r>
            <a:endParaRPr kumimoji="1" lang="fr-FR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7100664" y="4363089"/>
            <a:ext cx="758825" cy="3079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1" lang="fr-FR" sz="1400" b="1" dirty="0" smtClean="0">
                <a:solidFill>
                  <a:schemeClr val="bg1"/>
                </a:solidFill>
                <a:latin typeface="Calibri" pitchFamily="34" charset="0"/>
              </a:rPr>
              <a:t>BEDO</a:t>
            </a:r>
            <a:endParaRPr kumimoji="1" lang="fr-FR" sz="1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3" y="620688"/>
            <a:ext cx="2526164" cy="1667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" y="2148054"/>
            <a:ext cx="2376562" cy="1568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Ellipse 9"/>
          <p:cNvSpPr/>
          <p:nvPr/>
        </p:nvSpPr>
        <p:spPr>
          <a:xfrm rot="19741158">
            <a:off x="6036188" y="1800125"/>
            <a:ext cx="653932" cy="564749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Accolade fermante 10"/>
          <p:cNvSpPr/>
          <p:nvPr/>
        </p:nvSpPr>
        <p:spPr>
          <a:xfrm>
            <a:off x="2987824" y="600943"/>
            <a:ext cx="576064" cy="3332113"/>
          </a:xfrm>
          <a:prstGeom prst="rightBrace">
            <a:avLst>
              <a:gd name="adj1" fmla="val 108486"/>
              <a:gd name="adj2" fmla="val 50000"/>
            </a:avLst>
          </a:prstGeom>
          <a:noFill/>
          <a:ln w="38100">
            <a:solidFill>
              <a:srgbClr val="00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lt1"/>
              </a:solidFill>
            </a:endParaRPr>
          </a:p>
        </p:txBody>
      </p:sp>
      <p:cxnSp>
        <p:nvCxnSpPr>
          <p:cNvPr id="12" name="Connecteur droit 11"/>
          <p:cNvCxnSpPr>
            <a:stCxn id="11" idx="1"/>
            <a:endCxn id="10" idx="1"/>
          </p:cNvCxnSpPr>
          <p:nvPr/>
        </p:nvCxnSpPr>
        <p:spPr>
          <a:xfrm flipV="1">
            <a:off x="3563888" y="2030326"/>
            <a:ext cx="2498270" cy="236674"/>
          </a:xfrm>
          <a:prstGeom prst="line">
            <a:avLst/>
          </a:prstGeom>
          <a:noFill/>
          <a:ln w="38100">
            <a:solidFill>
              <a:srgbClr val="00FF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ZoneTexte 12"/>
          <p:cNvSpPr txBox="1"/>
          <p:nvPr/>
        </p:nvSpPr>
        <p:spPr>
          <a:xfrm>
            <a:off x="20375" y="600943"/>
            <a:ext cx="2541629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/>
              <a:t> </a:t>
            </a:r>
            <a:r>
              <a:rPr lang="en-US" dirty="0" smtClean="0"/>
              <a:t>dipole ON -&gt; towards BEDO</a:t>
            </a:r>
            <a:endParaRPr lang="en-US" dirty="0"/>
          </a:p>
        </p:txBody>
      </p:sp>
      <p:sp>
        <p:nvSpPr>
          <p:cNvPr id="14" name="ZoneTexte 13"/>
          <p:cNvSpPr txBox="1"/>
          <p:nvPr/>
        </p:nvSpPr>
        <p:spPr>
          <a:xfrm>
            <a:off x="-2614" y="3501008"/>
            <a:ext cx="2942643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/>
              <a:t> </a:t>
            </a:r>
            <a:r>
              <a:rPr lang="en-US" dirty="0" smtClean="0"/>
              <a:t>dipole OFF -&gt; towards TETRA</a:t>
            </a:r>
            <a:endParaRPr lang="en-US" dirty="0"/>
          </a:p>
        </p:txBody>
      </p:sp>
      <p:sp>
        <p:nvSpPr>
          <p:cNvPr id="15" name="Arc 14"/>
          <p:cNvSpPr/>
          <p:nvPr/>
        </p:nvSpPr>
        <p:spPr bwMode="auto">
          <a:xfrm>
            <a:off x="1293057" y="4153391"/>
            <a:ext cx="2414847" cy="1428750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6" name="Arc 15"/>
          <p:cNvSpPr/>
          <p:nvPr/>
        </p:nvSpPr>
        <p:spPr bwMode="auto">
          <a:xfrm rot="16200000">
            <a:off x="2332468" y="3496517"/>
            <a:ext cx="1502064" cy="1248807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7" name="Connecteur droit avec flèche 16"/>
          <p:cNvCxnSpPr/>
          <p:nvPr/>
        </p:nvCxnSpPr>
        <p:spPr bwMode="auto">
          <a:xfrm rot="5400000" flipH="1" flipV="1">
            <a:off x="723504" y="4524880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 bwMode="auto">
          <a:xfrm>
            <a:off x="1105707" y="4910473"/>
            <a:ext cx="4546413" cy="810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 bwMode="auto">
          <a:xfrm flipH="1">
            <a:off x="2447839" y="4120920"/>
            <a:ext cx="11257" cy="218618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 bwMode="auto">
          <a:xfrm>
            <a:off x="1293057" y="5013176"/>
            <a:ext cx="1166039" cy="4763"/>
          </a:xfrm>
          <a:prstGeom prst="straightConnector1">
            <a:avLst/>
          </a:prstGeom>
          <a:ln w="19050">
            <a:solidFill>
              <a:srgbClr val="92D05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 bwMode="auto">
          <a:xfrm>
            <a:off x="2447839" y="5010000"/>
            <a:ext cx="750696" cy="7939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 bwMode="auto">
          <a:xfrm flipH="1">
            <a:off x="3131840" y="4221088"/>
            <a:ext cx="1" cy="71209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16"/>
          <p:cNvSpPr txBox="1">
            <a:spLocks noChangeArrowheads="1"/>
          </p:cNvSpPr>
          <p:nvPr/>
        </p:nvSpPr>
        <p:spPr bwMode="auto">
          <a:xfrm>
            <a:off x="1307045" y="5013176"/>
            <a:ext cx="1140794" cy="276999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RIB on tape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0" y="4525674"/>
            <a:ext cx="715579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 smtClean="0"/>
              <a:t>BEDO</a:t>
            </a:r>
            <a:endParaRPr lang="en-US" dirty="0"/>
          </a:p>
        </p:txBody>
      </p:sp>
      <p:sp>
        <p:nvSpPr>
          <p:cNvPr id="25" name="ZoneTexte 24"/>
          <p:cNvSpPr txBox="1"/>
          <p:nvPr/>
        </p:nvSpPr>
        <p:spPr>
          <a:xfrm>
            <a:off x="0" y="5713511"/>
            <a:ext cx="753708" cy="33855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 smtClean="0"/>
              <a:t>TETRA</a:t>
            </a:r>
            <a:endParaRPr lang="en-US" dirty="0"/>
          </a:p>
        </p:txBody>
      </p:sp>
      <p:cxnSp>
        <p:nvCxnSpPr>
          <p:cNvPr id="26" name="Connecteur droit avec flèche 25"/>
          <p:cNvCxnSpPr/>
          <p:nvPr/>
        </p:nvCxnSpPr>
        <p:spPr bwMode="auto">
          <a:xfrm>
            <a:off x="3176689" y="5010001"/>
            <a:ext cx="516205" cy="7938"/>
          </a:xfrm>
          <a:prstGeom prst="straightConnector1">
            <a:avLst/>
          </a:prstGeom>
          <a:ln w="19050">
            <a:solidFill>
              <a:srgbClr val="FFFF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 bwMode="auto">
          <a:xfrm rot="5400000" flipH="1" flipV="1">
            <a:off x="712007" y="5911477"/>
            <a:ext cx="785812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 bwMode="auto">
          <a:xfrm>
            <a:off x="947315" y="6307105"/>
            <a:ext cx="4899153" cy="194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 bwMode="auto">
          <a:xfrm>
            <a:off x="1104119" y="6373975"/>
            <a:ext cx="984250" cy="1588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 bwMode="auto">
          <a:xfrm>
            <a:off x="3692894" y="4193524"/>
            <a:ext cx="0" cy="2183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/>
          <p:nvPr/>
        </p:nvCxnSpPr>
        <p:spPr bwMode="auto">
          <a:xfrm flipV="1">
            <a:off x="2028919" y="6375563"/>
            <a:ext cx="459928" cy="1219"/>
          </a:xfrm>
          <a:prstGeom prst="straightConnector1">
            <a:avLst/>
          </a:prstGeom>
          <a:ln w="19050">
            <a:solidFill>
              <a:srgbClr val="FFFF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 bwMode="auto">
          <a:xfrm>
            <a:off x="2405961" y="6377112"/>
            <a:ext cx="1292071" cy="1587"/>
          </a:xfrm>
          <a:prstGeom prst="straightConnector1">
            <a:avLst/>
          </a:prstGeom>
          <a:ln w="19050">
            <a:solidFill>
              <a:srgbClr val="92D05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 bwMode="auto">
          <a:xfrm>
            <a:off x="3719181" y="6389927"/>
            <a:ext cx="764615" cy="0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 bwMode="auto">
          <a:xfrm>
            <a:off x="4454452" y="6388339"/>
            <a:ext cx="452917" cy="0"/>
          </a:xfrm>
          <a:prstGeom prst="straightConnector1">
            <a:avLst/>
          </a:prstGeom>
          <a:ln w="19050">
            <a:solidFill>
              <a:srgbClr val="FFFF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16"/>
          <p:cNvSpPr txBox="1">
            <a:spLocks noChangeArrowheads="1"/>
          </p:cNvSpPr>
          <p:nvPr/>
        </p:nvSpPr>
        <p:spPr bwMode="auto">
          <a:xfrm>
            <a:off x="2488847" y="5010000"/>
            <a:ext cx="640787" cy="27699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decay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36" name="ZoneTexte 16"/>
          <p:cNvSpPr txBox="1">
            <a:spLocks noChangeArrowheads="1"/>
          </p:cNvSpPr>
          <p:nvPr/>
        </p:nvSpPr>
        <p:spPr bwMode="auto">
          <a:xfrm>
            <a:off x="3089291" y="5017939"/>
            <a:ext cx="672325" cy="46166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tape motion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37" name="Connecteur droit 36"/>
          <p:cNvCxnSpPr/>
          <p:nvPr/>
        </p:nvCxnSpPr>
        <p:spPr bwMode="auto">
          <a:xfrm>
            <a:off x="1286924" y="4368872"/>
            <a:ext cx="0" cy="55549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c 37"/>
          <p:cNvSpPr/>
          <p:nvPr/>
        </p:nvSpPr>
        <p:spPr bwMode="auto">
          <a:xfrm rot="16200000">
            <a:off x="1244443" y="4674079"/>
            <a:ext cx="1511999" cy="1707589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39" name="Arc 38"/>
          <p:cNvSpPr/>
          <p:nvPr/>
        </p:nvSpPr>
        <p:spPr bwMode="auto">
          <a:xfrm>
            <a:off x="3692894" y="4132768"/>
            <a:ext cx="2414847" cy="1428750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0" name="Arc 39"/>
          <p:cNvSpPr/>
          <p:nvPr/>
        </p:nvSpPr>
        <p:spPr bwMode="auto">
          <a:xfrm rot="16200000">
            <a:off x="4769855" y="3522288"/>
            <a:ext cx="1502064" cy="1248807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1" name="Arc 40"/>
          <p:cNvSpPr/>
          <p:nvPr/>
        </p:nvSpPr>
        <p:spPr bwMode="auto">
          <a:xfrm rot="16200000">
            <a:off x="3805540" y="4697311"/>
            <a:ext cx="1511999" cy="1707589"/>
          </a:xfrm>
          <a:prstGeom prst="arc">
            <a:avLst>
              <a:gd name="adj1" fmla="val 10653795"/>
              <a:gd name="adj2" fmla="val 161375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42" name="Connecteur droit 41"/>
          <p:cNvCxnSpPr/>
          <p:nvPr/>
        </p:nvCxnSpPr>
        <p:spPr bwMode="auto">
          <a:xfrm>
            <a:off x="4900317" y="4153391"/>
            <a:ext cx="0" cy="21835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16"/>
          <p:cNvSpPr txBox="1">
            <a:spLocks noChangeArrowheads="1"/>
          </p:cNvSpPr>
          <p:nvPr/>
        </p:nvSpPr>
        <p:spPr bwMode="auto">
          <a:xfrm>
            <a:off x="3734120" y="5026794"/>
            <a:ext cx="1140794" cy="276999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RIB on tape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44" name="Connecteur droit avec flèche 43"/>
          <p:cNvCxnSpPr/>
          <p:nvPr/>
        </p:nvCxnSpPr>
        <p:spPr bwMode="auto">
          <a:xfrm>
            <a:off x="3746493" y="5013176"/>
            <a:ext cx="1166039" cy="4763"/>
          </a:xfrm>
          <a:prstGeom prst="straightConnector1">
            <a:avLst/>
          </a:prstGeom>
          <a:ln w="19050">
            <a:solidFill>
              <a:srgbClr val="92D05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16"/>
          <p:cNvSpPr txBox="1">
            <a:spLocks noChangeArrowheads="1"/>
          </p:cNvSpPr>
          <p:nvPr/>
        </p:nvSpPr>
        <p:spPr bwMode="auto">
          <a:xfrm>
            <a:off x="4912532" y="5020604"/>
            <a:ext cx="640787" cy="27699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decay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46" name="Connecteur droit avec flèche 45"/>
          <p:cNvCxnSpPr/>
          <p:nvPr/>
        </p:nvCxnSpPr>
        <p:spPr bwMode="auto">
          <a:xfrm>
            <a:off x="4874914" y="5026794"/>
            <a:ext cx="750696" cy="7939"/>
          </a:xfrm>
          <a:prstGeom prst="straightConnector1">
            <a:avLst/>
          </a:prstGeom>
          <a:ln w="19050">
            <a:solidFill>
              <a:srgbClr val="FFC000"/>
            </a:solidFill>
            <a:prstDash val="solid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ZoneTexte 47"/>
          <p:cNvSpPr txBox="1"/>
          <p:nvPr/>
        </p:nvSpPr>
        <p:spPr>
          <a:xfrm>
            <a:off x="6535975" y="5390345"/>
            <a:ext cx="25988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Collaboration IPN-FLNR </a:t>
            </a:r>
            <a:r>
              <a:rPr lang="en-US" dirty="0" err="1" smtClean="0"/>
              <a:t>Orsay-Dubna</a:t>
            </a:r>
            <a:endParaRPr lang="en-US" dirty="0"/>
          </a:p>
        </p:txBody>
      </p:sp>
      <p:grpSp>
        <p:nvGrpSpPr>
          <p:cNvPr id="49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50" name="Rectangle 49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59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1" name="Forme libre 50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52" name="ZoneTexte 51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53" name="Image 52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17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1175" y="200025"/>
            <a:ext cx="2676525" cy="458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" name="Flèche droite 2"/>
          <p:cNvSpPr/>
          <p:nvPr/>
        </p:nvSpPr>
        <p:spPr>
          <a:xfrm rot="1994683">
            <a:off x="1316038" y="4772025"/>
            <a:ext cx="896937" cy="474663"/>
          </a:xfrm>
          <a:prstGeom prst="rightArrow">
            <a:avLst/>
          </a:prstGeom>
          <a:solidFill>
            <a:srgbClr val="7030A0"/>
          </a:solidFill>
          <a:ln>
            <a:solidFill>
              <a:srgbClr val="501F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sz="1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e 9"/>
          <p:cNvGrpSpPr>
            <a:grpSpLocks/>
          </p:cNvGrpSpPr>
          <p:nvPr/>
        </p:nvGrpSpPr>
        <p:grpSpPr bwMode="auto">
          <a:xfrm>
            <a:off x="1670050" y="5380038"/>
            <a:ext cx="1755775" cy="1211262"/>
            <a:chOff x="3666447" y="4689142"/>
            <a:chExt cx="3065793" cy="1980219"/>
          </a:xfrm>
        </p:grpSpPr>
        <p:cxnSp>
          <p:nvCxnSpPr>
            <p:cNvPr id="5" name="Connecteur droit avec flèche 4"/>
            <p:cNvCxnSpPr/>
            <p:nvPr/>
          </p:nvCxnSpPr>
          <p:spPr>
            <a:xfrm rot="5400000" flipH="1" flipV="1">
              <a:off x="3762948" y="5679251"/>
              <a:ext cx="1980219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avec flèche 5"/>
            <p:cNvCxnSpPr/>
            <p:nvPr/>
          </p:nvCxnSpPr>
          <p:spPr>
            <a:xfrm>
              <a:off x="4753057" y="5003173"/>
              <a:ext cx="1979183" cy="25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orme libre 6"/>
            <p:cNvSpPr/>
            <p:nvPr/>
          </p:nvSpPr>
          <p:spPr>
            <a:xfrm>
              <a:off x="4728110" y="5016151"/>
              <a:ext cx="1851672" cy="1614281"/>
            </a:xfrm>
            <a:custGeom>
              <a:avLst/>
              <a:gdLst>
                <a:gd name="connsiteX0" fmla="*/ 35239 w 1851339"/>
                <a:gd name="connsiteY0" fmla="*/ 1263650 h 1612900"/>
                <a:gd name="connsiteX1" fmla="*/ 73339 w 1851339"/>
                <a:gd name="connsiteY1" fmla="*/ 1295400 h 1612900"/>
                <a:gd name="connsiteX2" fmla="*/ 111439 w 1851339"/>
                <a:gd name="connsiteY2" fmla="*/ 1320800 h 1612900"/>
                <a:gd name="connsiteX3" fmla="*/ 136839 w 1851339"/>
                <a:gd name="connsiteY3" fmla="*/ 1358900 h 1612900"/>
                <a:gd name="connsiteX4" fmla="*/ 174939 w 1851339"/>
                <a:gd name="connsiteY4" fmla="*/ 1390650 h 1612900"/>
                <a:gd name="connsiteX5" fmla="*/ 187639 w 1851339"/>
                <a:gd name="connsiteY5" fmla="*/ 1409700 h 1612900"/>
                <a:gd name="connsiteX6" fmla="*/ 206689 w 1851339"/>
                <a:gd name="connsiteY6" fmla="*/ 1416050 h 1612900"/>
                <a:gd name="connsiteX7" fmla="*/ 225739 w 1851339"/>
                <a:gd name="connsiteY7" fmla="*/ 1428750 h 1612900"/>
                <a:gd name="connsiteX8" fmla="*/ 238439 w 1851339"/>
                <a:gd name="connsiteY8" fmla="*/ 1447800 h 1612900"/>
                <a:gd name="connsiteX9" fmla="*/ 257489 w 1851339"/>
                <a:gd name="connsiteY9" fmla="*/ 1454150 h 1612900"/>
                <a:gd name="connsiteX10" fmla="*/ 295589 w 1851339"/>
                <a:gd name="connsiteY10" fmla="*/ 1479550 h 1612900"/>
                <a:gd name="connsiteX11" fmla="*/ 314639 w 1851339"/>
                <a:gd name="connsiteY11" fmla="*/ 1498600 h 1612900"/>
                <a:gd name="connsiteX12" fmla="*/ 352739 w 1851339"/>
                <a:gd name="connsiteY12" fmla="*/ 1524000 h 1612900"/>
                <a:gd name="connsiteX13" fmla="*/ 371789 w 1851339"/>
                <a:gd name="connsiteY13" fmla="*/ 1536700 h 1612900"/>
                <a:gd name="connsiteX14" fmla="*/ 390839 w 1851339"/>
                <a:gd name="connsiteY14" fmla="*/ 1555750 h 1612900"/>
                <a:gd name="connsiteX15" fmla="*/ 428939 w 1851339"/>
                <a:gd name="connsiteY15" fmla="*/ 1568450 h 1612900"/>
                <a:gd name="connsiteX16" fmla="*/ 467039 w 1851339"/>
                <a:gd name="connsiteY16" fmla="*/ 1581150 h 1612900"/>
                <a:gd name="connsiteX17" fmla="*/ 486089 w 1851339"/>
                <a:gd name="connsiteY17" fmla="*/ 1587500 h 1612900"/>
                <a:gd name="connsiteX18" fmla="*/ 536889 w 1851339"/>
                <a:gd name="connsiteY18" fmla="*/ 1600200 h 1612900"/>
                <a:gd name="connsiteX19" fmla="*/ 613089 w 1851339"/>
                <a:gd name="connsiteY19" fmla="*/ 1612900 h 1612900"/>
                <a:gd name="connsiteX20" fmla="*/ 695639 w 1851339"/>
                <a:gd name="connsiteY20" fmla="*/ 1606550 h 1612900"/>
                <a:gd name="connsiteX21" fmla="*/ 714689 w 1851339"/>
                <a:gd name="connsiteY21" fmla="*/ 1600200 h 1612900"/>
                <a:gd name="connsiteX22" fmla="*/ 797239 w 1851339"/>
                <a:gd name="connsiteY22" fmla="*/ 1587500 h 1612900"/>
                <a:gd name="connsiteX23" fmla="*/ 816289 w 1851339"/>
                <a:gd name="connsiteY23" fmla="*/ 1581150 h 1612900"/>
                <a:gd name="connsiteX24" fmla="*/ 854389 w 1851339"/>
                <a:gd name="connsiteY24" fmla="*/ 1574800 h 1612900"/>
                <a:gd name="connsiteX25" fmla="*/ 879789 w 1851339"/>
                <a:gd name="connsiteY25" fmla="*/ 1562100 h 1612900"/>
                <a:gd name="connsiteX26" fmla="*/ 924239 w 1851339"/>
                <a:gd name="connsiteY26" fmla="*/ 1549400 h 1612900"/>
                <a:gd name="connsiteX27" fmla="*/ 962339 w 1851339"/>
                <a:gd name="connsiteY27" fmla="*/ 1524000 h 1612900"/>
                <a:gd name="connsiteX28" fmla="*/ 1000439 w 1851339"/>
                <a:gd name="connsiteY28" fmla="*/ 1511300 h 1612900"/>
                <a:gd name="connsiteX29" fmla="*/ 1044889 w 1851339"/>
                <a:gd name="connsiteY29" fmla="*/ 1492250 h 1612900"/>
                <a:gd name="connsiteX30" fmla="*/ 1063939 w 1851339"/>
                <a:gd name="connsiteY30" fmla="*/ 1473200 h 1612900"/>
                <a:gd name="connsiteX31" fmla="*/ 1082989 w 1851339"/>
                <a:gd name="connsiteY31" fmla="*/ 1460500 h 1612900"/>
                <a:gd name="connsiteX32" fmla="*/ 1121089 w 1851339"/>
                <a:gd name="connsiteY32" fmla="*/ 1422400 h 1612900"/>
                <a:gd name="connsiteX33" fmla="*/ 1140139 w 1851339"/>
                <a:gd name="connsiteY33" fmla="*/ 1403350 h 1612900"/>
                <a:gd name="connsiteX34" fmla="*/ 1159189 w 1851339"/>
                <a:gd name="connsiteY34" fmla="*/ 1384300 h 1612900"/>
                <a:gd name="connsiteX35" fmla="*/ 1171889 w 1851339"/>
                <a:gd name="connsiteY35" fmla="*/ 1365250 h 1612900"/>
                <a:gd name="connsiteX36" fmla="*/ 1190939 w 1851339"/>
                <a:gd name="connsiteY36" fmla="*/ 1346200 h 1612900"/>
                <a:gd name="connsiteX37" fmla="*/ 1216339 w 1851339"/>
                <a:gd name="connsiteY37" fmla="*/ 1308100 h 1612900"/>
                <a:gd name="connsiteX38" fmla="*/ 1235389 w 1851339"/>
                <a:gd name="connsiteY38" fmla="*/ 1289050 h 1612900"/>
                <a:gd name="connsiteX39" fmla="*/ 1260789 w 1851339"/>
                <a:gd name="connsiteY39" fmla="*/ 1250950 h 1612900"/>
                <a:gd name="connsiteX40" fmla="*/ 1279839 w 1851339"/>
                <a:gd name="connsiteY40" fmla="*/ 1187450 h 1612900"/>
                <a:gd name="connsiteX41" fmla="*/ 1292539 w 1851339"/>
                <a:gd name="connsiteY41" fmla="*/ 1168400 h 1612900"/>
                <a:gd name="connsiteX42" fmla="*/ 1305239 w 1851339"/>
                <a:gd name="connsiteY42" fmla="*/ 1130300 h 1612900"/>
                <a:gd name="connsiteX43" fmla="*/ 1317939 w 1851339"/>
                <a:gd name="connsiteY43" fmla="*/ 1092200 h 1612900"/>
                <a:gd name="connsiteX44" fmla="*/ 1324289 w 1851339"/>
                <a:gd name="connsiteY44" fmla="*/ 1073150 h 1612900"/>
                <a:gd name="connsiteX45" fmla="*/ 1330639 w 1851339"/>
                <a:gd name="connsiteY45" fmla="*/ 1054100 h 1612900"/>
                <a:gd name="connsiteX46" fmla="*/ 1343339 w 1851339"/>
                <a:gd name="connsiteY46" fmla="*/ 1035050 h 1612900"/>
                <a:gd name="connsiteX47" fmla="*/ 1362389 w 1851339"/>
                <a:gd name="connsiteY47" fmla="*/ 958850 h 1612900"/>
                <a:gd name="connsiteX48" fmla="*/ 1368739 w 1851339"/>
                <a:gd name="connsiteY48" fmla="*/ 939800 h 1612900"/>
                <a:gd name="connsiteX49" fmla="*/ 1375089 w 1851339"/>
                <a:gd name="connsiteY49" fmla="*/ 920750 h 1612900"/>
                <a:gd name="connsiteX50" fmla="*/ 1387789 w 1851339"/>
                <a:gd name="connsiteY50" fmla="*/ 901700 h 1612900"/>
                <a:gd name="connsiteX51" fmla="*/ 1400489 w 1851339"/>
                <a:gd name="connsiteY51" fmla="*/ 863600 h 1612900"/>
                <a:gd name="connsiteX52" fmla="*/ 1406839 w 1851339"/>
                <a:gd name="connsiteY52" fmla="*/ 844550 h 1612900"/>
                <a:gd name="connsiteX53" fmla="*/ 1419539 w 1851339"/>
                <a:gd name="connsiteY53" fmla="*/ 825500 h 1612900"/>
                <a:gd name="connsiteX54" fmla="*/ 1438589 w 1851339"/>
                <a:gd name="connsiteY54" fmla="*/ 755650 h 1612900"/>
                <a:gd name="connsiteX55" fmla="*/ 1444939 w 1851339"/>
                <a:gd name="connsiteY55" fmla="*/ 736600 h 1612900"/>
                <a:gd name="connsiteX56" fmla="*/ 1457639 w 1851339"/>
                <a:gd name="connsiteY56" fmla="*/ 641350 h 1612900"/>
                <a:gd name="connsiteX57" fmla="*/ 1463989 w 1851339"/>
                <a:gd name="connsiteY57" fmla="*/ 603250 h 1612900"/>
                <a:gd name="connsiteX58" fmla="*/ 1476689 w 1851339"/>
                <a:gd name="connsiteY58" fmla="*/ 533400 h 1612900"/>
                <a:gd name="connsiteX59" fmla="*/ 1483039 w 1851339"/>
                <a:gd name="connsiteY59" fmla="*/ 482600 h 1612900"/>
                <a:gd name="connsiteX60" fmla="*/ 1489389 w 1851339"/>
                <a:gd name="connsiteY60" fmla="*/ 457200 h 1612900"/>
                <a:gd name="connsiteX61" fmla="*/ 1508439 w 1851339"/>
                <a:gd name="connsiteY61" fmla="*/ 387350 h 1612900"/>
                <a:gd name="connsiteX62" fmla="*/ 1514789 w 1851339"/>
                <a:gd name="connsiteY62" fmla="*/ 355600 h 1612900"/>
                <a:gd name="connsiteX63" fmla="*/ 1521139 w 1851339"/>
                <a:gd name="connsiteY63" fmla="*/ 304800 h 1612900"/>
                <a:gd name="connsiteX64" fmla="*/ 1540189 w 1851339"/>
                <a:gd name="connsiteY64" fmla="*/ 260350 h 1612900"/>
                <a:gd name="connsiteX65" fmla="*/ 1559239 w 1851339"/>
                <a:gd name="connsiteY65" fmla="*/ 222250 h 1612900"/>
                <a:gd name="connsiteX66" fmla="*/ 1578289 w 1851339"/>
                <a:gd name="connsiteY66" fmla="*/ 177800 h 1612900"/>
                <a:gd name="connsiteX67" fmla="*/ 1597339 w 1851339"/>
                <a:gd name="connsiteY67" fmla="*/ 165100 h 1612900"/>
                <a:gd name="connsiteX68" fmla="*/ 1616389 w 1851339"/>
                <a:gd name="connsiteY68" fmla="*/ 127000 h 1612900"/>
                <a:gd name="connsiteX69" fmla="*/ 1673539 w 1851339"/>
                <a:gd name="connsiteY69" fmla="*/ 88900 h 1612900"/>
                <a:gd name="connsiteX70" fmla="*/ 1692589 w 1851339"/>
                <a:gd name="connsiteY70" fmla="*/ 76200 h 1612900"/>
                <a:gd name="connsiteX71" fmla="*/ 1730689 w 1851339"/>
                <a:gd name="connsiteY71" fmla="*/ 44450 h 1612900"/>
                <a:gd name="connsiteX72" fmla="*/ 1768789 w 1851339"/>
                <a:gd name="connsiteY72" fmla="*/ 31750 h 1612900"/>
                <a:gd name="connsiteX73" fmla="*/ 1806889 w 1851339"/>
                <a:gd name="connsiteY73" fmla="*/ 19050 h 1612900"/>
                <a:gd name="connsiteX74" fmla="*/ 1825939 w 1851339"/>
                <a:gd name="connsiteY74" fmla="*/ 12700 h 1612900"/>
                <a:gd name="connsiteX75" fmla="*/ 1844989 w 1851339"/>
                <a:gd name="connsiteY75" fmla="*/ 6350 h 1612900"/>
                <a:gd name="connsiteX76" fmla="*/ 1851339 w 1851339"/>
                <a:gd name="connsiteY76" fmla="*/ 0 h 161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851339" h="1612900">
                  <a:moveTo>
                    <a:pt x="35239" y="1263650"/>
                  </a:moveTo>
                  <a:cubicBezTo>
                    <a:pt x="103312" y="1309032"/>
                    <a:pt x="0" y="1238358"/>
                    <a:pt x="73339" y="1295400"/>
                  </a:cubicBezTo>
                  <a:cubicBezTo>
                    <a:pt x="85387" y="1304771"/>
                    <a:pt x="111439" y="1320800"/>
                    <a:pt x="111439" y="1320800"/>
                  </a:cubicBezTo>
                  <a:cubicBezTo>
                    <a:pt x="119906" y="1333500"/>
                    <a:pt x="124139" y="1350433"/>
                    <a:pt x="136839" y="1358900"/>
                  </a:cubicBezTo>
                  <a:cubicBezTo>
                    <a:pt x="155570" y="1371387"/>
                    <a:pt x="159660" y="1372315"/>
                    <a:pt x="174939" y="1390650"/>
                  </a:cubicBezTo>
                  <a:cubicBezTo>
                    <a:pt x="179825" y="1396513"/>
                    <a:pt x="181680" y="1404932"/>
                    <a:pt x="187639" y="1409700"/>
                  </a:cubicBezTo>
                  <a:cubicBezTo>
                    <a:pt x="192866" y="1413881"/>
                    <a:pt x="200702" y="1413057"/>
                    <a:pt x="206689" y="1416050"/>
                  </a:cubicBezTo>
                  <a:cubicBezTo>
                    <a:pt x="213515" y="1419463"/>
                    <a:pt x="219389" y="1424517"/>
                    <a:pt x="225739" y="1428750"/>
                  </a:cubicBezTo>
                  <a:cubicBezTo>
                    <a:pt x="229972" y="1435100"/>
                    <a:pt x="232480" y="1443032"/>
                    <a:pt x="238439" y="1447800"/>
                  </a:cubicBezTo>
                  <a:cubicBezTo>
                    <a:pt x="243666" y="1451981"/>
                    <a:pt x="251638" y="1450899"/>
                    <a:pt x="257489" y="1454150"/>
                  </a:cubicBezTo>
                  <a:cubicBezTo>
                    <a:pt x="270832" y="1461563"/>
                    <a:pt x="284796" y="1468757"/>
                    <a:pt x="295589" y="1479550"/>
                  </a:cubicBezTo>
                  <a:cubicBezTo>
                    <a:pt x="301939" y="1485900"/>
                    <a:pt x="307550" y="1493087"/>
                    <a:pt x="314639" y="1498600"/>
                  </a:cubicBezTo>
                  <a:cubicBezTo>
                    <a:pt x="326687" y="1507971"/>
                    <a:pt x="340039" y="1515533"/>
                    <a:pt x="352739" y="1524000"/>
                  </a:cubicBezTo>
                  <a:cubicBezTo>
                    <a:pt x="359089" y="1528233"/>
                    <a:pt x="366393" y="1531304"/>
                    <a:pt x="371789" y="1536700"/>
                  </a:cubicBezTo>
                  <a:cubicBezTo>
                    <a:pt x="378139" y="1543050"/>
                    <a:pt x="382989" y="1551389"/>
                    <a:pt x="390839" y="1555750"/>
                  </a:cubicBezTo>
                  <a:cubicBezTo>
                    <a:pt x="402541" y="1562251"/>
                    <a:pt x="416239" y="1564217"/>
                    <a:pt x="428939" y="1568450"/>
                  </a:cubicBezTo>
                  <a:lnTo>
                    <a:pt x="467039" y="1581150"/>
                  </a:lnTo>
                  <a:cubicBezTo>
                    <a:pt x="473389" y="1583267"/>
                    <a:pt x="479595" y="1585877"/>
                    <a:pt x="486089" y="1587500"/>
                  </a:cubicBezTo>
                  <a:cubicBezTo>
                    <a:pt x="503022" y="1591733"/>
                    <a:pt x="519672" y="1597331"/>
                    <a:pt x="536889" y="1600200"/>
                  </a:cubicBezTo>
                  <a:lnTo>
                    <a:pt x="613089" y="1612900"/>
                  </a:lnTo>
                  <a:cubicBezTo>
                    <a:pt x="640606" y="1610783"/>
                    <a:pt x="668254" y="1609973"/>
                    <a:pt x="695639" y="1606550"/>
                  </a:cubicBezTo>
                  <a:cubicBezTo>
                    <a:pt x="702281" y="1605720"/>
                    <a:pt x="708195" y="1601823"/>
                    <a:pt x="714689" y="1600200"/>
                  </a:cubicBezTo>
                  <a:cubicBezTo>
                    <a:pt x="743779" y="1592927"/>
                    <a:pt x="766393" y="1591356"/>
                    <a:pt x="797239" y="1587500"/>
                  </a:cubicBezTo>
                  <a:cubicBezTo>
                    <a:pt x="803589" y="1585383"/>
                    <a:pt x="809755" y="1582602"/>
                    <a:pt x="816289" y="1581150"/>
                  </a:cubicBezTo>
                  <a:cubicBezTo>
                    <a:pt x="828858" y="1578357"/>
                    <a:pt x="842057" y="1578500"/>
                    <a:pt x="854389" y="1574800"/>
                  </a:cubicBezTo>
                  <a:cubicBezTo>
                    <a:pt x="863456" y="1572080"/>
                    <a:pt x="870926" y="1565424"/>
                    <a:pt x="879789" y="1562100"/>
                  </a:cubicBezTo>
                  <a:cubicBezTo>
                    <a:pt x="889907" y="1558306"/>
                    <a:pt x="913611" y="1555304"/>
                    <a:pt x="924239" y="1549400"/>
                  </a:cubicBezTo>
                  <a:cubicBezTo>
                    <a:pt x="937582" y="1541987"/>
                    <a:pt x="947859" y="1528827"/>
                    <a:pt x="962339" y="1524000"/>
                  </a:cubicBezTo>
                  <a:lnTo>
                    <a:pt x="1000439" y="1511300"/>
                  </a:lnTo>
                  <a:cubicBezTo>
                    <a:pt x="1015985" y="1506118"/>
                    <a:pt x="1031157" y="1502058"/>
                    <a:pt x="1044889" y="1492250"/>
                  </a:cubicBezTo>
                  <a:cubicBezTo>
                    <a:pt x="1052197" y="1487030"/>
                    <a:pt x="1057040" y="1478949"/>
                    <a:pt x="1063939" y="1473200"/>
                  </a:cubicBezTo>
                  <a:cubicBezTo>
                    <a:pt x="1069802" y="1468314"/>
                    <a:pt x="1077285" y="1465570"/>
                    <a:pt x="1082989" y="1460500"/>
                  </a:cubicBezTo>
                  <a:cubicBezTo>
                    <a:pt x="1096413" y="1448568"/>
                    <a:pt x="1108389" y="1435100"/>
                    <a:pt x="1121089" y="1422400"/>
                  </a:cubicBezTo>
                  <a:lnTo>
                    <a:pt x="1140139" y="1403350"/>
                  </a:lnTo>
                  <a:cubicBezTo>
                    <a:pt x="1146489" y="1397000"/>
                    <a:pt x="1154208" y="1391772"/>
                    <a:pt x="1159189" y="1384300"/>
                  </a:cubicBezTo>
                  <a:cubicBezTo>
                    <a:pt x="1163422" y="1377950"/>
                    <a:pt x="1167003" y="1371113"/>
                    <a:pt x="1171889" y="1365250"/>
                  </a:cubicBezTo>
                  <a:cubicBezTo>
                    <a:pt x="1177638" y="1358351"/>
                    <a:pt x="1185426" y="1353289"/>
                    <a:pt x="1190939" y="1346200"/>
                  </a:cubicBezTo>
                  <a:cubicBezTo>
                    <a:pt x="1200310" y="1334152"/>
                    <a:pt x="1205546" y="1318893"/>
                    <a:pt x="1216339" y="1308100"/>
                  </a:cubicBezTo>
                  <a:cubicBezTo>
                    <a:pt x="1222689" y="1301750"/>
                    <a:pt x="1229876" y="1296139"/>
                    <a:pt x="1235389" y="1289050"/>
                  </a:cubicBezTo>
                  <a:cubicBezTo>
                    <a:pt x="1244760" y="1277002"/>
                    <a:pt x="1260789" y="1250950"/>
                    <a:pt x="1260789" y="1250950"/>
                  </a:cubicBezTo>
                  <a:cubicBezTo>
                    <a:pt x="1264339" y="1236751"/>
                    <a:pt x="1273655" y="1196726"/>
                    <a:pt x="1279839" y="1187450"/>
                  </a:cubicBezTo>
                  <a:cubicBezTo>
                    <a:pt x="1284072" y="1181100"/>
                    <a:pt x="1289439" y="1175374"/>
                    <a:pt x="1292539" y="1168400"/>
                  </a:cubicBezTo>
                  <a:cubicBezTo>
                    <a:pt x="1297976" y="1156167"/>
                    <a:pt x="1301006" y="1143000"/>
                    <a:pt x="1305239" y="1130300"/>
                  </a:cubicBezTo>
                  <a:lnTo>
                    <a:pt x="1317939" y="1092200"/>
                  </a:lnTo>
                  <a:lnTo>
                    <a:pt x="1324289" y="1073150"/>
                  </a:lnTo>
                  <a:cubicBezTo>
                    <a:pt x="1326406" y="1066800"/>
                    <a:pt x="1326926" y="1059669"/>
                    <a:pt x="1330639" y="1054100"/>
                  </a:cubicBezTo>
                  <a:lnTo>
                    <a:pt x="1343339" y="1035050"/>
                  </a:lnTo>
                  <a:cubicBezTo>
                    <a:pt x="1351890" y="983745"/>
                    <a:pt x="1345618" y="1009164"/>
                    <a:pt x="1362389" y="958850"/>
                  </a:cubicBezTo>
                  <a:lnTo>
                    <a:pt x="1368739" y="939800"/>
                  </a:lnTo>
                  <a:cubicBezTo>
                    <a:pt x="1370856" y="933450"/>
                    <a:pt x="1371376" y="926319"/>
                    <a:pt x="1375089" y="920750"/>
                  </a:cubicBezTo>
                  <a:cubicBezTo>
                    <a:pt x="1379322" y="914400"/>
                    <a:pt x="1384689" y="908674"/>
                    <a:pt x="1387789" y="901700"/>
                  </a:cubicBezTo>
                  <a:cubicBezTo>
                    <a:pt x="1393226" y="889467"/>
                    <a:pt x="1396256" y="876300"/>
                    <a:pt x="1400489" y="863600"/>
                  </a:cubicBezTo>
                  <a:cubicBezTo>
                    <a:pt x="1402606" y="857250"/>
                    <a:pt x="1403126" y="850119"/>
                    <a:pt x="1406839" y="844550"/>
                  </a:cubicBezTo>
                  <a:cubicBezTo>
                    <a:pt x="1411072" y="838200"/>
                    <a:pt x="1416439" y="832474"/>
                    <a:pt x="1419539" y="825500"/>
                  </a:cubicBezTo>
                  <a:cubicBezTo>
                    <a:pt x="1435108" y="790470"/>
                    <a:pt x="1430052" y="789797"/>
                    <a:pt x="1438589" y="755650"/>
                  </a:cubicBezTo>
                  <a:cubicBezTo>
                    <a:pt x="1440212" y="749156"/>
                    <a:pt x="1442822" y="742950"/>
                    <a:pt x="1444939" y="736600"/>
                  </a:cubicBezTo>
                  <a:cubicBezTo>
                    <a:pt x="1449815" y="697593"/>
                    <a:pt x="1451797" y="679325"/>
                    <a:pt x="1457639" y="641350"/>
                  </a:cubicBezTo>
                  <a:cubicBezTo>
                    <a:pt x="1459597" y="628625"/>
                    <a:pt x="1462168" y="615996"/>
                    <a:pt x="1463989" y="603250"/>
                  </a:cubicBezTo>
                  <a:cubicBezTo>
                    <a:pt x="1472964" y="540423"/>
                    <a:pt x="1464238" y="570752"/>
                    <a:pt x="1476689" y="533400"/>
                  </a:cubicBezTo>
                  <a:cubicBezTo>
                    <a:pt x="1478806" y="516467"/>
                    <a:pt x="1480234" y="499433"/>
                    <a:pt x="1483039" y="482600"/>
                  </a:cubicBezTo>
                  <a:cubicBezTo>
                    <a:pt x="1484474" y="473992"/>
                    <a:pt x="1487954" y="465808"/>
                    <a:pt x="1489389" y="457200"/>
                  </a:cubicBezTo>
                  <a:cubicBezTo>
                    <a:pt x="1499929" y="393963"/>
                    <a:pt x="1484823" y="422774"/>
                    <a:pt x="1508439" y="387350"/>
                  </a:cubicBezTo>
                  <a:cubicBezTo>
                    <a:pt x="1510556" y="376767"/>
                    <a:pt x="1513148" y="366267"/>
                    <a:pt x="1514789" y="355600"/>
                  </a:cubicBezTo>
                  <a:cubicBezTo>
                    <a:pt x="1517384" y="338733"/>
                    <a:pt x="1518086" y="321590"/>
                    <a:pt x="1521139" y="304800"/>
                  </a:cubicBezTo>
                  <a:cubicBezTo>
                    <a:pt x="1524274" y="287557"/>
                    <a:pt x="1533275" y="276482"/>
                    <a:pt x="1540189" y="260350"/>
                  </a:cubicBezTo>
                  <a:cubicBezTo>
                    <a:pt x="1555963" y="223544"/>
                    <a:pt x="1534833" y="258859"/>
                    <a:pt x="1559239" y="222250"/>
                  </a:cubicBezTo>
                  <a:cubicBezTo>
                    <a:pt x="1564097" y="202819"/>
                    <a:pt x="1563671" y="192418"/>
                    <a:pt x="1578289" y="177800"/>
                  </a:cubicBezTo>
                  <a:cubicBezTo>
                    <a:pt x="1583685" y="172404"/>
                    <a:pt x="1590989" y="169333"/>
                    <a:pt x="1597339" y="165100"/>
                  </a:cubicBezTo>
                  <a:cubicBezTo>
                    <a:pt x="1601869" y="151511"/>
                    <a:pt x="1604803" y="137137"/>
                    <a:pt x="1616389" y="127000"/>
                  </a:cubicBezTo>
                  <a:lnTo>
                    <a:pt x="1673539" y="88900"/>
                  </a:lnTo>
                  <a:cubicBezTo>
                    <a:pt x="1679889" y="84667"/>
                    <a:pt x="1687193" y="81596"/>
                    <a:pt x="1692589" y="76200"/>
                  </a:cubicBezTo>
                  <a:cubicBezTo>
                    <a:pt x="1704552" y="64237"/>
                    <a:pt x="1714776" y="51523"/>
                    <a:pt x="1730689" y="44450"/>
                  </a:cubicBezTo>
                  <a:cubicBezTo>
                    <a:pt x="1742922" y="39013"/>
                    <a:pt x="1756089" y="35983"/>
                    <a:pt x="1768789" y="31750"/>
                  </a:cubicBezTo>
                  <a:lnTo>
                    <a:pt x="1806889" y="19050"/>
                  </a:lnTo>
                  <a:lnTo>
                    <a:pt x="1825939" y="12700"/>
                  </a:lnTo>
                  <a:cubicBezTo>
                    <a:pt x="1832289" y="10583"/>
                    <a:pt x="1840256" y="11083"/>
                    <a:pt x="1844989" y="6350"/>
                  </a:cubicBezTo>
                  <a:lnTo>
                    <a:pt x="1851339" y="0"/>
                  </a:ln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8" name="ZoneTexte 13"/>
            <p:cNvSpPr txBox="1">
              <a:spLocks noChangeArrowheads="1"/>
            </p:cNvSpPr>
            <p:nvPr/>
          </p:nvSpPr>
          <p:spPr bwMode="auto">
            <a:xfrm>
              <a:off x="3666447" y="4869161"/>
              <a:ext cx="995563" cy="503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fr-FR" altLang="fr-FR" sz="1400"/>
                <a:t>U(r)</a:t>
              </a:r>
            </a:p>
          </p:txBody>
        </p:sp>
      </p:grpSp>
      <p:pic>
        <p:nvPicPr>
          <p:cNvPr id="9" name="Picture 2" descr="D:\temporaire\prospectivesIPN\Capturer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33363"/>
            <a:ext cx="2922588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32"/>
          <p:cNvSpPr txBox="1">
            <a:spLocks noChangeArrowheads="1"/>
          </p:cNvSpPr>
          <p:nvPr/>
        </p:nvSpPr>
        <p:spPr bwMode="auto">
          <a:xfrm>
            <a:off x="0" y="954088"/>
            <a:ext cx="2087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fr-FR" sz="1200" dirty="0" smtClean="0"/>
              <a:t>interaction </a:t>
            </a:r>
            <a:r>
              <a:rPr lang="en-US" altLang="fr-FR" sz="1200" dirty="0" err="1" smtClean="0"/>
              <a:t>nucléaire</a:t>
            </a:r>
            <a:endParaRPr lang="en-US" altLang="fr-FR" sz="1200" dirty="0"/>
          </a:p>
        </p:txBody>
      </p:sp>
      <p:sp>
        <p:nvSpPr>
          <p:cNvPr id="11" name="ZoneTexte 32"/>
          <p:cNvSpPr txBox="1">
            <a:spLocks noChangeArrowheads="1"/>
          </p:cNvSpPr>
          <p:nvPr/>
        </p:nvSpPr>
        <p:spPr bwMode="auto">
          <a:xfrm>
            <a:off x="2306638" y="5094288"/>
            <a:ext cx="2087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dirty="0" smtClean="0"/>
              <a:t>potentiel de particule individuelle</a:t>
            </a:r>
            <a:endParaRPr lang="fr-FR" altLang="fr-FR" sz="1200" dirty="0"/>
          </a:p>
        </p:txBody>
      </p:sp>
      <p:sp>
        <p:nvSpPr>
          <p:cNvPr id="12" name="ZoneTexte 32"/>
          <p:cNvSpPr txBox="1">
            <a:spLocks noChangeArrowheads="1"/>
          </p:cNvSpPr>
          <p:nvPr/>
        </p:nvSpPr>
        <p:spPr bwMode="auto">
          <a:xfrm>
            <a:off x="3378200" y="5700713"/>
            <a:ext cx="2349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altLang="fr-FR" sz="1200" dirty="0" smtClean="0"/>
              <a:t>interaction nucléaire in medium</a:t>
            </a:r>
          </a:p>
          <a:p>
            <a:pPr eaLnBrk="1" hangingPunct="1"/>
            <a:endParaRPr lang="fr-FR" altLang="fr-FR" sz="1200" dirty="0" smtClean="0"/>
          </a:p>
          <a:p>
            <a:pPr eaLnBrk="1" hangingPunct="1"/>
            <a:r>
              <a:rPr lang="fr-FR" altLang="fr-FR" sz="1200" dirty="0" smtClean="0"/>
              <a:t>centrale, spin-orbite, tenseur, isospin etc…</a:t>
            </a:r>
            <a:endParaRPr lang="fr-FR" altLang="fr-FR" sz="1200" dirty="0"/>
          </a:p>
        </p:txBody>
      </p:sp>
      <p:sp>
        <p:nvSpPr>
          <p:cNvPr id="13" name="ZoneTexte 32"/>
          <p:cNvSpPr txBox="1">
            <a:spLocks noChangeArrowheads="1"/>
          </p:cNvSpPr>
          <p:nvPr/>
        </p:nvSpPr>
        <p:spPr bwMode="auto">
          <a:xfrm rot="1827148">
            <a:off x="561975" y="5003800"/>
            <a:ext cx="1287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fr-FR" sz="1200"/>
              <a:t>Hartree-Fock</a:t>
            </a:r>
          </a:p>
          <a:p>
            <a:pPr eaLnBrk="1" hangingPunct="1"/>
            <a:r>
              <a:rPr lang="en-US" altLang="fr-FR" sz="1200"/>
              <a:t>Bruckner</a:t>
            </a:r>
          </a:p>
        </p:txBody>
      </p:sp>
      <p:grpSp>
        <p:nvGrpSpPr>
          <p:cNvPr id="14" name="Groupe 37"/>
          <p:cNvGrpSpPr>
            <a:grpSpLocks/>
          </p:cNvGrpSpPr>
          <p:nvPr/>
        </p:nvGrpSpPr>
        <p:grpSpPr bwMode="auto">
          <a:xfrm>
            <a:off x="160338" y="1831975"/>
            <a:ext cx="2951162" cy="2794000"/>
            <a:chOff x="160782" y="2214563"/>
            <a:chExt cx="2950573" cy="2793963"/>
          </a:xfrm>
        </p:grpSpPr>
        <p:grpSp>
          <p:nvGrpSpPr>
            <p:cNvPr id="15" name="Groupe 27"/>
            <p:cNvGrpSpPr>
              <a:grpSpLocks/>
            </p:cNvGrpSpPr>
            <p:nvPr/>
          </p:nvGrpSpPr>
          <p:grpSpPr bwMode="auto">
            <a:xfrm>
              <a:off x="296863" y="2214563"/>
              <a:ext cx="2201862" cy="2400300"/>
              <a:chOff x="341530" y="2258870"/>
              <a:chExt cx="2201962" cy="2401698"/>
            </a:xfrm>
          </p:grpSpPr>
          <p:pic>
            <p:nvPicPr>
              <p:cNvPr id="23" name="Picture 3" descr="D:\temporaire\prospectivesIPN\Capturer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550" y="2258870"/>
                <a:ext cx="2021942" cy="24016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791140" y="4284085"/>
                <a:ext cx="1441227" cy="2700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41947" y="3113431"/>
                <a:ext cx="360306" cy="2700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232367" y="3923517"/>
                <a:ext cx="223803" cy="18107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sp>
          <p:nvSpPr>
            <p:cNvPr id="16" name="ZoneTexte 32"/>
            <p:cNvSpPr txBox="1">
              <a:spLocks noChangeArrowheads="1"/>
            </p:cNvSpPr>
            <p:nvPr/>
          </p:nvSpPr>
          <p:spPr bwMode="auto">
            <a:xfrm>
              <a:off x="160782" y="4638859"/>
              <a:ext cx="9445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fr-FR" sz="1200"/>
                <a:t>hard core</a:t>
              </a:r>
            </a:p>
          </p:txBody>
        </p:sp>
        <p:cxnSp>
          <p:nvCxnSpPr>
            <p:cNvPr id="17" name="Connecteur droit avec flèche 16"/>
            <p:cNvCxnSpPr/>
            <p:nvPr/>
          </p:nvCxnSpPr>
          <p:spPr>
            <a:xfrm rot="16200000" flipV="1">
              <a:off x="505934" y="4333056"/>
              <a:ext cx="647691" cy="2063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1170230" y="4284636"/>
              <a:ext cx="56345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32"/>
            <p:cNvSpPr txBox="1">
              <a:spLocks noChangeArrowheads="1"/>
            </p:cNvSpPr>
            <p:nvPr/>
          </p:nvSpPr>
          <p:spPr bwMode="auto">
            <a:xfrm>
              <a:off x="1021059" y="4362414"/>
              <a:ext cx="944562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fr-FR" sz="1200"/>
                <a:t>scalar meson exchange</a:t>
              </a:r>
            </a:p>
          </p:txBody>
        </p:sp>
        <p:sp>
          <p:nvSpPr>
            <p:cNvPr id="20" name="ZoneTexte 32"/>
            <p:cNvSpPr txBox="1">
              <a:spLocks noChangeArrowheads="1"/>
            </p:cNvSpPr>
            <p:nvPr/>
          </p:nvSpPr>
          <p:spPr bwMode="auto">
            <a:xfrm>
              <a:off x="1717231" y="4383089"/>
              <a:ext cx="94456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fr-FR" sz="1200"/>
                <a:t>pion exchange</a:t>
              </a:r>
            </a:p>
          </p:txBody>
        </p:sp>
        <p:sp>
          <p:nvSpPr>
            <p:cNvPr id="21" name="ZoneTexte 32"/>
            <p:cNvSpPr txBox="1">
              <a:spLocks noChangeArrowheads="1"/>
            </p:cNvSpPr>
            <p:nvPr/>
          </p:nvSpPr>
          <p:spPr bwMode="auto">
            <a:xfrm>
              <a:off x="228122" y="2324505"/>
              <a:ext cx="9445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fr-FR" sz="1200"/>
                <a:t>V(r)</a:t>
              </a:r>
            </a:p>
          </p:txBody>
        </p:sp>
        <p:sp>
          <p:nvSpPr>
            <p:cNvPr id="22" name="ZoneTexte 32"/>
            <p:cNvSpPr txBox="1">
              <a:spLocks noChangeArrowheads="1"/>
            </p:cNvSpPr>
            <p:nvPr/>
          </p:nvSpPr>
          <p:spPr bwMode="auto">
            <a:xfrm>
              <a:off x="2166793" y="3859138"/>
              <a:ext cx="944562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fr-FR" sz="1200"/>
                <a:t>r</a:t>
              </a:r>
            </a:p>
          </p:txBody>
        </p:sp>
      </p:grpSp>
      <p:cxnSp>
        <p:nvCxnSpPr>
          <p:cNvPr id="27" name="Connecteur droit avec flèche 26"/>
          <p:cNvCxnSpPr/>
          <p:nvPr/>
        </p:nvCxnSpPr>
        <p:spPr>
          <a:xfrm>
            <a:off x="1725613" y="3905250"/>
            <a:ext cx="563562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32"/>
          <p:cNvSpPr txBox="1">
            <a:spLocks noChangeArrowheads="1"/>
          </p:cNvSpPr>
          <p:nvPr/>
        </p:nvSpPr>
        <p:spPr bwMode="auto">
          <a:xfrm>
            <a:off x="6042025" y="6516688"/>
            <a:ext cx="730250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Protons</a:t>
            </a:r>
          </a:p>
        </p:txBody>
      </p:sp>
      <p:sp>
        <p:nvSpPr>
          <p:cNvPr id="29" name="ZoneTexte 32"/>
          <p:cNvSpPr txBox="1">
            <a:spLocks noChangeArrowheads="1"/>
          </p:cNvSpPr>
          <p:nvPr/>
        </p:nvSpPr>
        <p:spPr bwMode="auto">
          <a:xfrm>
            <a:off x="7353300" y="6527800"/>
            <a:ext cx="876300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Neutrons</a:t>
            </a:r>
          </a:p>
        </p:txBody>
      </p:sp>
      <p:sp>
        <p:nvSpPr>
          <p:cNvPr id="30" name="ZoneTexte 32"/>
          <p:cNvSpPr txBox="1">
            <a:spLocks noChangeArrowheads="1"/>
          </p:cNvSpPr>
          <p:nvPr/>
        </p:nvSpPr>
        <p:spPr bwMode="auto">
          <a:xfrm>
            <a:off x="6932613" y="6042025"/>
            <a:ext cx="438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Arial Black" pitchFamily="34" charset="0"/>
              </a:rPr>
              <a:t>2</a:t>
            </a:r>
          </a:p>
        </p:txBody>
      </p:sp>
      <p:sp>
        <p:nvSpPr>
          <p:cNvPr id="31" name="Ellipse 30"/>
          <p:cNvSpPr/>
          <p:nvPr/>
        </p:nvSpPr>
        <p:spPr>
          <a:xfrm>
            <a:off x="6972300" y="5583238"/>
            <a:ext cx="374650" cy="242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32" name="Groupe 31"/>
          <p:cNvGrpSpPr/>
          <p:nvPr/>
        </p:nvGrpSpPr>
        <p:grpSpPr>
          <a:xfrm>
            <a:off x="2704326" y="-609601"/>
            <a:ext cx="6439674" cy="4264025"/>
            <a:chOff x="2055039" y="0"/>
            <a:chExt cx="6439674" cy="4264025"/>
          </a:xfrm>
        </p:grpSpPr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79700" y="0"/>
              <a:ext cx="5815013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Rectangle 33"/>
            <p:cNvSpPr/>
            <p:nvPr/>
          </p:nvSpPr>
          <p:spPr>
            <a:xfrm>
              <a:off x="2790825" y="219075"/>
              <a:ext cx="2936875" cy="375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486525" y="2382838"/>
              <a:ext cx="998538" cy="138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6" name="Ellipse 35"/>
            <p:cNvSpPr/>
            <p:nvPr/>
          </p:nvSpPr>
          <p:spPr>
            <a:xfrm>
              <a:off x="6694488" y="1228725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7" name="Ellipse 36"/>
            <p:cNvSpPr/>
            <p:nvPr/>
          </p:nvSpPr>
          <p:spPr>
            <a:xfrm>
              <a:off x="3354388" y="3292475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8" name="Ellipse 37"/>
            <p:cNvSpPr/>
            <p:nvPr/>
          </p:nvSpPr>
          <p:spPr>
            <a:xfrm>
              <a:off x="3609975" y="3289300"/>
              <a:ext cx="109538" cy="1158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9" name="Ellipse 38"/>
            <p:cNvSpPr/>
            <p:nvPr/>
          </p:nvSpPr>
          <p:spPr>
            <a:xfrm>
              <a:off x="2982913" y="3679825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0" name="Ellipse 39"/>
            <p:cNvSpPr/>
            <p:nvPr/>
          </p:nvSpPr>
          <p:spPr>
            <a:xfrm>
              <a:off x="2790825" y="3892550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5618163" y="1200150"/>
              <a:ext cx="111125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076700" y="2289175"/>
              <a:ext cx="109538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302000" y="3003550"/>
              <a:ext cx="109538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068638" y="3267075"/>
              <a:ext cx="109537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743200" y="3646488"/>
              <a:ext cx="10953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646363" y="3841750"/>
              <a:ext cx="111125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841625" y="4017963"/>
              <a:ext cx="10953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014663" y="3984625"/>
              <a:ext cx="109537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368675" y="3754438"/>
              <a:ext cx="111125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627438" y="3716338"/>
              <a:ext cx="109537" cy="122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18000" y="3379788"/>
              <a:ext cx="10953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303838" y="2933700"/>
              <a:ext cx="111125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683375" y="2260600"/>
              <a:ext cx="128588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4" name="Ellipse 53"/>
            <p:cNvSpPr/>
            <p:nvPr/>
          </p:nvSpPr>
          <p:spPr>
            <a:xfrm>
              <a:off x="5314950" y="2295525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5" name="Ellipse 54"/>
            <p:cNvSpPr/>
            <p:nvPr/>
          </p:nvSpPr>
          <p:spPr>
            <a:xfrm>
              <a:off x="4306888" y="2305050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>
              <a:off x="3600450" y="3022600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57" name="ZoneTexte 56"/>
            <p:cNvSpPr txBox="1">
              <a:spLocks noChangeArrowheads="1"/>
            </p:cNvSpPr>
            <p:nvPr/>
          </p:nvSpPr>
          <p:spPr bwMode="auto">
            <a:xfrm>
              <a:off x="2492375" y="3865563"/>
              <a:ext cx="4365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</a:t>
              </a:r>
            </a:p>
          </p:txBody>
        </p:sp>
        <p:sp>
          <p:nvSpPr>
            <p:cNvPr id="58" name="ZoneTexte 32"/>
            <p:cNvSpPr txBox="1">
              <a:spLocks noChangeArrowheads="1"/>
            </p:cNvSpPr>
            <p:nvPr/>
          </p:nvSpPr>
          <p:spPr bwMode="auto">
            <a:xfrm>
              <a:off x="2644775" y="4017963"/>
              <a:ext cx="4365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</a:t>
              </a:r>
            </a:p>
          </p:txBody>
        </p:sp>
        <p:sp>
          <p:nvSpPr>
            <p:cNvPr id="59" name="ZoneTexte 32"/>
            <p:cNvSpPr txBox="1">
              <a:spLocks noChangeArrowheads="1"/>
            </p:cNvSpPr>
            <p:nvPr/>
          </p:nvSpPr>
          <p:spPr bwMode="auto">
            <a:xfrm>
              <a:off x="2573338" y="3606800"/>
              <a:ext cx="4381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</a:t>
              </a:r>
            </a:p>
          </p:txBody>
        </p:sp>
        <p:sp>
          <p:nvSpPr>
            <p:cNvPr id="60" name="ZoneTexte 32"/>
            <p:cNvSpPr txBox="1">
              <a:spLocks noChangeArrowheads="1"/>
            </p:cNvSpPr>
            <p:nvPr/>
          </p:nvSpPr>
          <p:spPr bwMode="auto">
            <a:xfrm>
              <a:off x="2808288" y="3905250"/>
              <a:ext cx="436562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</a:t>
              </a:r>
            </a:p>
          </p:txBody>
        </p:sp>
        <p:sp>
          <p:nvSpPr>
            <p:cNvPr id="61" name="ZoneTexte 32"/>
            <p:cNvSpPr txBox="1">
              <a:spLocks noChangeArrowheads="1"/>
            </p:cNvSpPr>
            <p:nvPr/>
          </p:nvSpPr>
          <p:spPr bwMode="auto">
            <a:xfrm>
              <a:off x="2886075" y="3195638"/>
              <a:ext cx="4365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20</a:t>
              </a:r>
            </a:p>
          </p:txBody>
        </p:sp>
        <p:sp>
          <p:nvSpPr>
            <p:cNvPr id="62" name="ZoneTexte 32"/>
            <p:cNvSpPr txBox="1">
              <a:spLocks noChangeArrowheads="1"/>
            </p:cNvSpPr>
            <p:nvPr/>
          </p:nvSpPr>
          <p:spPr bwMode="auto">
            <a:xfrm>
              <a:off x="3217863" y="3762375"/>
              <a:ext cx="4381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20</a:t>
              </a:r>
            </a:p>
          </p:txBody>
        </p:sp>
        <p:sp>
          <p:nvSpPr>
            <p:cNvPr id="63" name="ZoneTexte 32"/>
            <p:cNvSpPr txBox="1">
              <a:spLocks noChangeArrowheads="1"/>
            </p:cNvSpPr>
            <p:nvPr/>
          </p:nvSpPr>
          <p:spPr bwMode="auto">
            <a:xfrm>
              <a:off x="3084513" y="2947988"/>
              <a:ext cx="43656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28</a:t>
              </a:r>
            </a:p>
          </p:txBody>
        </p:sp>
        <p:sp>
          <p:nvSpPr>
            <p:cNvPr id="64" name="ZoneTexte 32"/>
            <p:cNvSpPr txBox="1">
              <a:spLocks noChangeArrowheads="1"/>
            </p:cNvSpPr>
            <p:nvPr/>
          </p:nvSpPr>
          <p:spPr bwMode="auto">
            <a:xfrm>
              <a:off x="3459163" y="3641725"/>
              <a:ext cx="4381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28</a:t>
              </a:r>
            </a:p>
          </p:txBody>
        </p:sp>
        <p:sp>
          <p:nvSpPr>
            <p:cNvPr id="65" name="ZoneTexte 32"/>
            <p:cNvSpPr txBox="1">
              <a:spLocks noChangeArrowheads="1"/>
            </p:cNvSpPr>
            <p:nvPr/>
          </p:nvSpPr>
          <p:spPr bwMode="auto">
            <a:xfrm>
              <a:off x="3852863" y="2217738"/>
              <a:ext cx="4381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50</a:t>
              </a:r>
            </a:p>
          </p:txBody>
        </p:sp>
        <p:sp>
          <p:nvSpPr>
            <p:cNvPr id="66" name="ZoneTexte 32"/>
            <p:cNvSpPr txBox="1">
              <a:spLocks noChangeArrowheads="1"/>
            </p:cNvSpPr>
            <p:nvPr/>
          </p:nvSpPr>
          <p:spPr bwMode="auto">
            <a:xfrm>
              <a:off x="4143375" y="3379788"/>
              <a:ext cx="4381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50</a:t>
              </a:r>
            </a:p>
          </p:txBody>
        </p:sp>
        <p:sp>
          <p:nvSpPr>
            <p:cNvPr id="67" name="ZoneTexte 32"/>
            <p:cNvSpPr txBox="1">
              <a:spLocks noChangeArrowheads="1"/>
            </p:cNvSpPr>
            <p:nvPr/>
          </p:nvSpPr>
          <p:spPr bwMode="auto">
            <a:xfrm>
              <a:off x="5153025" y="2859088"/>
              <a:ext cx="4381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82</a:t>
              </a:r>
            </a:p>
          </p:txBody>
        </p:sp>
        <p:sp>
          <p:nvSpPr>
            <p:cNvPr id="68" name="ZoneTexte 32"/>
            <p:cNvSpPr txBox="1">
              <a:spLocks noChangeArrowheads="1"/>
            </p:cNvSpPr>
            <p:nvPr/>
          </p:nvSpPr>
          <p:spPr bwMode="auto">
            <a:xfrm>
              <a:off x="6557963" y="1858963"/>
              <a:ext cx="43656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126</a:t>
              </a:r>
            </a:p>
          </p:txBody>
        </p:sp>
        <p:sp>
          <p:nvSpPr>
            <p:cNvPr id="69" name="ZoneTexte 32"/>
            <p:cNvSpPr txBox="1">
              <a:spLocks noChangeArrowheads="1"/>
            </p:cNvSpPr>
            <p:nvPr/>
          </p:nvSpPr>
          <p:spPr bwMode="auto">
            <a:xfrm>
              <a:off x="5402263" y="1150938"/>
              <a:ext cx="43656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82</a:t>
              </a:r>
            </a:p>
          </p:txBody>
        </p:sp>
        <p:sp>
          <p:nvSpPr>
            <p:cNvPr id="70" name="ZoneTexte 32"/>
            <p:cNvSpPr txBox="1">
              <a:spLocks noChangeArrowheads="1"/>
            </p:cNvSpPr>
            <p:nvPr/>
          </p:nvSpPr>
          <p:spPr bwMode="auto">
            <a:xfrm>
              <a:off x="4514850" y="328136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78</a:t>
              </a:r>
              <a:r>
                <a:rPr lang="en-US" sz="1200" dirty="0" smtClean="0">
                  <a:latin typeface="Arial Black" pitchFamily="34" charset="0"/>
                </a:rPr>
                <a:t>Ni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71" name="Connecteur droit 70"/>
            <p:cNvCxnSpPr/>
            <p:nvPr/>
          </p:nvCxnSpPr>
          <p:spPr>
            <a:xfrm rot="16200000" flipV="1">
              <a:off x="4390231" y="3145632"/>
              <a:ext cx="169863" cy="152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Ellipse 71"/>
            <p:cNvSpPr/>
            <p:nvPr/>
          </p:nvSpPr>
          <p:spPr>
            <a:xfrm>
              <a:off x="4305300" y="3032125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3" name="ZoneTexte 32"/>
            <p:cNvSpPr txBox="1">
              <a:spLocks noChangeArrowheads="1"/>
            </p:cNvSpPr>
            <p:nvPr/>
          </p:nvSpPr>
          <p:spPr bwMode="auto">
            <a:xfrm>
              <a:off x="3762375" y="177641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100</a:t>
              </a:r>
              <a:r>
                <a:rPr lang="en-US" sz="1200" dirty="0" smtClean="0">
                  <a:latin typeface="Arial Black" pitchFamily="34" charset="0"/>
                </a:rPr>
                <a:t>Sn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74" name="Connecteur droit 73"/>
            <p:cNvCxnSpPr>
              <a:stCxn id="55" idx="0"/>
              <a:endCxn id="73" idx="2"/>
            </p:cNvCxnSpPr>
            <p:nvPr/>
          </p:nvCxnSpPr>
          <p:spPr>
            <a:xfrm rot="16200000" flipV="1">
              <a:off x="4164401" y="2107793"/>
              <a:ext cx="251638" cy="14287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>
              <a:endCxn id="54" idx="5"/>
            </p:cNvCxnSpPr>
            <p:nvPr/>
          </p:nvCxnSpPr>
          <p:spPr>
            <a:xfrm rot="16200000" flipV="1">
              <a:off x="5405717" y="2395817"/>
              <a:ext cx="188189" cy="18272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ZoneTexte 32"/>
            <p:cNvSpPr txBox="1">
              <a:spLocks noChangeArrowheads="1"/>
            </p:cNvSpPr>
            <p:nvPr/>
          </p:nvSpPr>
          <p:spPr bwMode="auto">
            <a:xfrm>
              <a:off x="5419725" y="251936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132</a:t>
              </a:r>
              <a:r>
                <a:rPr lang="en-US" sz="1200" dirty="0" smtClean="0">
                  <a:latin typeface="Arial Black" pitchFamily="34" charset="0"/>
                </a:rPr>
                <a:t>Sn</a:t>
              </a:r>
              <a:endParaRPr lang="en-US" sz="1200" dirty="0">
                <a:latin typeface="Arial Black" pitchFamily="34" charset="0"/>
              </a:endParaRPr>
            </a:p>
          </p:txBody>
        </p:sp>
        <p:sp>
          <p:nvSpPr>
            <p:cNvPr id="77" name="ZoneTexte 32"/>
            <p:cNvSpPr txBox="1">
              <a:spLocks noChangeArrowheads="1"/>
            </p:cNvSpPr>
            <p:nvPr/>
          </p:nvSpPr>
          <p:spPr bwMode="auto">
            <a:xfrm>
              <a:off x="6867525" y="141446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208</a:t>
              </a:r>
              <a:r>
                <a:rPr lang="en-US" sz="1200" dirty="0" smtClean="0">
                  <a:latin typeface="Arial Black" pitchFamily="34" charset="0"/>
                </a:rPr>
                <a:t>Pb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78" name="Connecteur droit 77"/>
            <p:cNvCxnSpPr>
              <a:endCxn id="36" idx="5"/>
            </p:cNvCxnSpPr>
            <p:nvPr/>
          </p:nvCxnSpPr>
          <p:spPr>
            <a:xfrm rot="10800000">
              <a:off x="6787985" y="1326287"/>
              <a:ext cx="193841" cy="150089"/>
            </a:xfrm>
            <a:prstGeom prst="line">
              <a:avLst/>
            </a:prstGeom>
            <a:ln w="19050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ZoneTexte 32"/>
            <p:cNvSpPr txBox="1">
              <a:spLocks noChangeArrowheads="1"/>
            </p:cNvSpPr>
            <p:nvPr/>
          </p:nvSpPr>
          <p:spPr bwMode="auto">
            <a:xfrm>
              <a:off x="3848100" y="3557588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48</a:t>
              </a:r>
              <a:r>
                <a:rPr lang="en-US" sz="1200" dirty="0" smtClean="0">
                  <a:latin typeface="Arial Black" pitchFamily="34" charset="0"/>
                </a:rPr>
                <a:t>Ca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80" name="Connecteur droit 79"/>
            <p:cNvCxnSpPr>
              <a:endCxn id="38" idx="5"/>
            </p:cNvCxnSpPr>
            <p:nvPr/>
          </p:nvCxnSpPr>
          <p:spPr>
            <a:xfrm rot="10800000">
              <a:off x="3703472" y="3388218"/>
              <a:ext cx="239878" cy="231283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ZoneTexte 32"/>
            <p:cNvSpPr txBox="1">
              <a:spLocks noChangeArrowheads="1"/>
            </p:cNvSpPr>
            <p:nvPr/>
          </p:nvSpPr>
          <p:spPr bwMode="auto">
            <a:xfrm>
              <a:off x="2600325" y="2967038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40</a:t>
              </a:r>
              <a:r>
                <a:rPr lang="en-US" sz="1200" dirty="0" smtClean="0">
                  <a:latin typeface="Arial Black" pitchFamily="34" charset="0"/>
                </a:rPr>
                <a:t>Ca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82" name="Connecteur droit 81"/>
            <p:cNvCxnSpPr>
              <a:endCxn id="61" idx="3"/>
            </p:cNvCxnSpPr>
            <p:nvPr/>
          </p:nvCxnSpPr>
          <p:spPr>
            <a:xfrm>
              <a:off x="3086100" y="3124200"/>
              <a:ext cx="236538" cy="194469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necteur droit 82"/>
            <p:cNvCxnSpPr>
              <a:endCxn id="39" idx="1"/>
            </p:cNvCxnSpPr>
            <p:nvPr/>
          </p:nvCxnSpPr>
          <p:spPr>
            <a:xfrm>
              <a:off x="2705100" y="3467100"/>
              <a:ext cx="293854" cy="229464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ZoneTexte 32"/>
            <p:cNvSpPr txBox="1">
              <a:spLocks noChangeArrowheads="1"/>
            </p:cNvSpPr>
            <p:nvPr/>
          </p:nvSpPr>
          <p:spPr bwMode="auto">
            <a:xfrm>
              <a:off x="2314575" y="3271838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16</a:t>
              </a:r>
              <a:r>
                <a:rPr lang="en-US" sz="1200" dirty="0" smtClean="0">
                  <a:latin typeface="Arial Black" pitchFamily="34" charset="0"/>
                </a:rPr>
                <a:t>O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85" name="Connecteur droit 84"/>
            <p:cNvCxnSpPr/>
            <p:nvPr/>
          </p:nvCxnSpPr>
          <p:spPr>
            <a:xfrm>
              <a:off x="2435382" y="3752661"/>
              <a:ext cx="357612" cy="140329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ZoneTexte 32"/>
            <p:cNvSpPr txBox="1">
              <a:spLocks noChangeArrowheads="1"/>
            </p:cNvSpPr>
            <p:nvPr/>
          </p:nvSpPr>
          <p:spPr bwMode="auto">
            <a:xfrm>
              <a:off x="2055039" y="3564567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4</a:t>
              </a:r>
              <a:r>
                <a:rPr lang="en-US" sz="1200" dirty="0" smtClean="0">
                  <a:latin typeface="Arial Black" pitchFamily="34" charset="0"/>
                </a:rPr>
                <a:t>He</a:t>
              </a:r>
              <a:endParaRPr lang="en-US" sz="1200" dirty="0">
                <a:latin typeface="Arial Black" pitchFamily="34" charset="0"/>
              </a:endParaRPr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5510213" y="1987550"/>
            <a:ext cx="3135312" cy="4870450"/>
            <a:chOff x="5510213" y="1987550"/>
            <a:chExt cx="3135312" cy="4870450"/>
          </a:xfrm>
        </p:grpSpPr>
        <p:pic>
          <p:nvPicPr>
            <p:cNvPr id="88" name="Picture 3" descr="D:\temporaire\DEA_CPM\sp_klink52.bmp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990"/>
            <a:stretch>
              <a:fillRect/>
            </a:stretch>
          </p:blipFill>
          <p:spPr bwMode="auto">
            <a:xfrm>
              <a:off x="5510213" y="1987550"/>
              <a:ext cx="3135312" cy="487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9" name="ZoneTexte 32"/>
            <p:cNvSpPr txBox="1">
              <a:spLocks noChangeArrowheads="1"/>
            </p:cNvSpPr>
            <p:nvPr/>
          </p:nvSpPr>
          <p:spPr bwMode="auto">
            <a:xfrm>
              <a:off x="6942138" y="5576888"/>
              <a:ext cx="436562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8</a:t>
              </a:r>
            </a:p>
          </p:txBody>
        </p:sp>
        <p:sp>
          <p:nvSpPr>
            <p:cNvPr id="90" name="ZoneTexte 32"/>
            <p:cNvSpPr txBox="1">
              <a:spLocks noChangeArrowheads="1"/>
            </p:cNvSpPr>
            <p:nvPr/>
          </p:nvSpPr>
          <p:spPr bwMode="auto">
            <a:xfrm>
              <a:off x="6929438" y="4957763"/>
              <a:ext cx="436562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20</a:t>
              </a:r>
            </a:p>
          </p:txBody>
        </p:sp>
        <p:sp>
          <p:nvSpPr>
            <p:cNvPr id="91" name="ZoneTexte 32"/>
            <p:cNvSpPr txBox="1">
              <a:spLocks noChangeArrowheads="1"/>
            </p:cNvSpPr>
            <p:nvPr/>
          </p:nvSpPr>
          <p:spPr bwMode="auto">
            <a:xfrm>
              <a:off x="6929438" y="4727575"/>
              <a:ext cx="43656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28</a:t>
              </a:r>
            </a:p>
          </p:txBody>
        </p:sp>
        <p:sp>
          <p:nvSpPr>
            <p:cNvPr id="92" name="ZoneTexte 32"/>
            <p:cNvSpPr txBox="1">
              <a:spLocks noChangeArrowheads="1"/>
            </p:cNvSpPr>
            <p:nvPr/>
          </p:nvSpPr>
          <p:spPr bwMode="auto">
            <a:xfrm>
              <a:off x="6916738" y="4284663"/>
              <a:ext cx="43656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50</a:t>
              </a:r>
            </a:p>
          </p:txBody>
        </p:sp>
        <p:sp>
          <p:nvSpPr>
            <p:cNvPr id="93" name="ZoneTexte 32"/>
            <p:cNvSpPr txBox="1">
              <a:spLocks noChangeArrowheads="1"/>
            </p:cNvSpPr>
            <p:nvPr/>
          </p:nvSpPr>
          <p:spPr bwMode="auto">
            <a:xfrm>
              <a:off x="6904038" y="3643313"/>
              <a:ext cx="436562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82</a:t>
              </a:r>
            </a:p>
          </p:txBody>
        </p:sp>
        <p:sp>
          <p:nvSpPr>
            <p:cNvPr id="94" name="ZoneTexte 32"/>
            <p:cNvSpPr txBox="1">
              <a:spLocks noChangeArrowheads="1"/>
            </p:cNvSpPr>
            <p:nvPr/>
          </p:nvSpPr>
          <p:spPr bwMode="auto">
            <a:xfrm>
              <a:off x="6846888" y="2682875"/>
              <a:ext cx="557212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126</a:t>
              </a:r>
            </a:p>
          </p:txBody>
        </p:sp>
        <p:sp>
          <p:nvSpPr>
            <p:cNvPr id="95" name="Ellipse 94"/>
            <p:cNvSpPr/>
            <p:nvPr/>
          </p:nvSpPr>
          <p:spPr>
            <a:xfrm>
              <a:off x="6962775" y="6048375"/>
              <a:ext cx="374650" cy="242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6" name="Ellipse 95"/>
            <p:cNvSpPr/>
            <p:nvPr/>
          </p:nvSpPr>
          <p:spPr>
            <a:xfrm>
              <a:off x="6948488" y="4975225"/>
              <a:ext cx="374650" cy="242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7" name="Ellipse 96"/>
            <p:cNvSpPr/>
            <p:nvPr/>
          </p:nvSpPr>
          <p:spPr>
            <a:xfrm>
              <a:off x="6946900" y="4732338"/>
              <a:ext cx="373063" cy="2413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8" name="Ellipse 97"/>
            <p:cNvSpPr/>
            <p:nvPr/>
          </p:nvSpPr>
          <p:spPr>
            <a:xfrm>
              <a:off x="6943725" y="4300538"/>
              <a:ext cx="374650" cy="2413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9" name="Ellipse 98"/>
            <p:cNvSpPr/>
            <p:nvPr/>
          </p:nvSpPr>
          <p:spPr>
            <a:xfrm>
              <a:off x="6931025" y="3659188"/>
              <a:ext cx="374650" cy="2428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6940550" y="2698750"/>
              <a:ext cx="374650" cy="242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101" name="ZoneTexte 100"/>
          <p:cNvSpPr txBox="1"/>
          <p:nvPr/>
        </p:nvSpPr>
        <p:spPr>
          <a:xfrm>
            <a:off x="5994400" y="6581001"/>
            <a:ext cx="7563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protons</a:t>
            </a:r>
            <a:endParaRPr lang="fr-FR" sz="1200" dirty="0"/>
          </a:p>
        </p:txBody>
      </p:sp>
      <p:sp>
        <p:nvSpPr>
          <p:cNvPr id="102" name="ZoneTexte 101"/>
          <p:cNvSpPr txBox="1"/>
          <p:nvPr/>
        </p:nvSpPr>
        <p:spPr>
          <a:xfrm>
            <a:off x="7445023" y="6581001"/>
            <a:ext cx="7563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neutrons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94630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20921" y="-6745"/>
            <a:ext cx="9164922" cy="338554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" y="-6746"/>
            <a:ext cx="85324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Polarisation nucléaire en lign</a:t>
            </a:r>
            <a:r>
              <a:rPr lang="fr-FR" sz="1600" dirty="0" smtClean="0">
                <a:solidFill>
                  <a:schemeClr val="bg1"/>
                </a:solidFill>
              </a:rPr>
              <a:t>e : le projet POLAREX</a:t>
            </a:r>
            <a:endParaRPr lang="fr-FR" sz="1600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2" y="948382"/>
            <a:ext cx="4807912" cy="255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68287" y="940689"/>
            <a:ext cx="2440642" cy="27757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63"/>
          <a:stretch/>
        </p:blipFill>
        <p:spPr bwMode="auto">
          <a:xfrm>
            <a:off x="3043680" y="1407953"/>
            <a:ext cx="1955297" cy="19129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e 6"/>
          <p:cNvGrpSpPr/>
          <p:nvPr/>
        </p:nvGrpSpPr>
        <p:grpSpPr>
          <a:xfrm>
            <a:off x="4998977" y="2129219"/>
            <a:ext cx="922256" cy="488378"/>
            <a:chOff x="4752020" y="908720"/>
            <a:chExt cx="3276365" cy="1440160"/>
          </a:xfrm>
        </p:grpSpPr>
        <p:sp>
          <p:nvSpPr>
            <p:cNvPr id="8" name="Organigramme : Stockage à accès direct 7"/>
            <p:cNvSpPr/>
            <p:nvPr/>
          </p:nvSpPr>
          <p:spPr>
            <a:xfrm rot="10800000">
              <a:off x="5580112" y="908720"/>
              <a:ext cx="2448273" cy="1440160"/>
            </a:xfrm>
            <a:prstGeom prst="flowChartMagneticDrum">
              <a:avLst/>
            </a:prstGeom>
            <a:solidFill>
              <a:srgbClr val="D9DFE7"/>
            </a:solidFill>
            <a:ln>
              <a:solidFill>
                <a:srgbClr val="7EA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rganigramme : Stockage à accès direct 8"/>
            <p:cNvSpPr/>
            <p:nvPr/>
          </p:nvSpPr>
          <p:spPr>
            <a:xfrm rot="10800000">
              <a:off x="4752020" y="1307398"/>
              <a:ext cx="1332148" cy="648072"/>
            </a:xfrm>
            <a:prstGeom prst="flowChartMagneticDrum">
              <a:avLst/>
            </a:prstGeom>
            <a:solidFill>
              <a:srgbClr val="D9DFE7"/>
            </a:solidFill>
            <a:ln>
              <a:solidFill>
                <a:srgbClr val="7EA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e 9"/>
          <p:cNvGrpSpPr/>
          <p:nvPr/>
        </p:nvGrpSpPr>
        <p:grpSpPr>
          <a:xfrm rot="16200000">
            <a:off x="3671669" y="812090"/>
            <a:ext cx="922256" cy="488378"/>
            <a:chOff x="4752020" y="908720"/>
            <a:chExt cx="3276365" cy="1440160"/>
          </a:xfrm>
        </p:grpSpPr>
        <p:sp>
          <p:nvSpPr>
            <p:cNvPr id="11" name="Organigramme : Stockage à accès direct 10"/>
            <p:cNvSpPr/>
            <p:nvPr/>
          </p:nvSpPr>
          <p:spPr>
            <a:xfrm rot="10800000">
              <a:off x="5580112" y="908720"/>
              <a:ext cx="2448273" cy="1440160"/>
            </a:xfrm>
            <a:prstGeom prst="flowChartMagneticDrum">
              <a:avLst/>
            </a:prstGeom>
            <a:solidFill>
              <a:srgbClr val="D9DFE7"/>
            </a:solidFill>
            <a:ln>
              <a:solidFill>
                <a:srgbClr val="7EA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rganigramme : Stockage à accès direct 11"/>
            <p:cNvSpPr/>
            <p:nvPr/>
          </p:nvSpPr>
          <p:spPr>
            <a:xfrm rot="10800000">
              <a:off x="4752020" y="1307398"/>
              <a:ext cx="1332148" cy="648072"/>
            </a:xfrm>
            <a:prstGeom prst="flowChartMagneticDrum">
              <a:avLst/>
            </a:prstGeom>
            <a:solidFill>
              <a:srgbClr val="D9DFE7"/>
            </a:solidFill>
            <a:ln>
              <a:solidFill>
                <a:srgbClr val="7EA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4335444" y="1237566"/>
            <a:ext cx="1585789" cy="377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Ge</a:t>
            </a:r>
            <a:r>
              <a:rPr lang="en-US" dirty="0" smtClean="0"/>
              <a:t> Detector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938947" y="1614305"/>
            <a:ext cx="3225974" cy="209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The detail of the shape of the angular distribution depends on the particular transition: </a:t>
            </a:r>
            <a:r>
              <a:rPr lang="en-US" sz="1600" b="1" dirty="0" smtClean="0">
                <a:solidFill>
                  <a:srgbClr val="3F6EA7"/>
                </a:solidFill>
              </a:rPr>
              <a:t>spins</a:t>
            </a:r>
            <a:r>
              <a:rPr lang="en-US" sz="1600" dirty="0" smtClean="0"/>
              <a:t> of the nuclear states involved, </a:t>
            </a:r>
            <a:r>
              <a:rPr lang="en-US" sz="1600" b="1" dirty="0" smtClean="0">
                <a:solidFill>
                  <a:srgbClr val="3F6EA7"/>
                </a:solidFill>
              </a:rPr>
              <a:t>transition </a:t>
            </a:r>
            <a:r>
              <a:rPr lang="en-US" sz="1600" b="1" dirty="0" err="1" smtClean="0">
                <a:solidFill>
                  <a:srgbClr val="3F6EA7"/>
                </a:solidFill>
              </a:rPr>
              <a:t>multipolarities</a:t>
            </a:r>
            <a:r>
              <a:rPr lang="en-US" sz="1600" dirty="0" smtClean="0"/>
              <a:t>, and also on the environment of the nuclei like the </a:t>
            </a:r>
            <a:r>
              <a:rPr lang="en-US" sz="1600" b="1" dirty="0" smtClean="0">
                <a:solidFill>
                  <a:srgbClr val="A3B1C9"/>
                </a:solidFill>
              </a:rPr>
              <a:t>total magnetic field</a:t>
            </a:r>
            <a:r>
              <a:rPr lang="en-US" sz="1600" dirty="0" smtClean="0"/>
              <a:t> and the </a:t>
            </a:r>
            <a:r>
              <a:rPr lang="en-US" sz="1600" b="1" dirty="0" smtClean="0">
                <a:solidFill>
                  <a:srgbClr val="A3B1C9"/>
                </a:solidFill>
              </a:rPr>
              <a:t>temperature</a:t>
            </a:r>
            <a:r>
              <a:rPr lang="en-US" sz="1600" dirty="0" smtClean="0"/>
              <a:t>. </a:t>
            </a:r>
            <a:endParaRPr lang="en-US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7640" y="60226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F6EA7"/>
                </a:solidFill>
              </a:rPr>
              <a:t>Low Temperature Nuclear Orientation</a:t>
            </a:r>
            <a:endParaRPr lang="en-US" b="1" dirty="0">
              <a:solidFill>
                <a:srgbClr val="3F6EA7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3" y="4005064"/>
            <a:ext cx="5409084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63102" y="3635732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F6EA7"/>
                </a:solidFill>
              </a:rPr>
              <a:t>AND Nuclear Magnetic Resonance</a:t>
            </a:r>
            <a:endParaRPr lang="en-US" b="1" dirty="0">
              <a:solidFill>
                <a:srgbClr val="3F6EA7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921233" y="4221088"/>
            <a:ext cx="30347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good frequency </a:t>
            </a:r>
            <a:r>
              <a:rPr lang="en-US" dirty="0" smtClean="0"/>
              <a:t>-&gt;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magnetic moment</a:t>
            </a:r>
          </a:p>
          <a:p>
            <a:r>
              <a:rPr lang="en-US" dirty="0" smtClean="0"/>
              <a:t>Provided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magnetic field</a:t>
            </a:r>
            <a:r>
              <a:rPr lang="en-US" dirty="0" smtClean="0"/>
              <a:t> and the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temperature </a:t>
            </a:r>
            <a:r>
              <a:rPr lang="en-US" dirty="0"/>
              <a:t>are known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Hyperfine information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 smtClean="0"/>
              <a:t>Nuclear thermometer</a:t>
            </a:r>
            <a:endParaRPr lang="en-US" dirty="0"/>
          </a:p>
        </p:txBody>
      </p:sp>
      <p:grpSp>
        <p:nvGrpSpPr>
          <p:cNvPr id="20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21" name="Rectangle 20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60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2" name="Forme libre 21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3" name="ZoneTexte 22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4" name="Image 23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633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416109" y="1372301"/>
            <a:ext cx="8178794" cy="4657828"/>
            <a:chOff x="47625" y="862013"/>
            <a:chExt cx="9147175" cy="5556886"/>
          </a:xfrm>
        </p:grpSpPr>
        <p:pic>
          <p:nvPicPr>
            <p:cNvPr id="3" name="Picture 4" descr="olnomi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" y="862013"/>
              <a:ext cx="9055099" cy="5556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 Box 10"/>
            <p:cNvSpPr txBox="1">
              <a:spLocks noChangeArrowheads="1"/>
            </p:cNvSpPr>
            <p:nvPr/>
          </p:nvSpPr>
          <p:spPr bwMode="auto">
            <a:xfrm>
              <a:off x="7826728" y="3813852"/>
              <a:ext cx="1066800" cy="45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 baseline="30000">
                  <a:solidFill>
                    <a:schemeClr val="tx2"/>
                  </a:solidFill>
                  <a:latin typeface="Comic Sans MS" pitchFamily="66" charset="0"/>
                </a:rPr>
                <a:t>132</a:t>
              </a:r>
              <a:r>
                <a:rPr lang="fr-FR" sz="2400">
                  <a:solidFill>
                    <a:schemeClr val="tx2"/>
                  </a:solidFill>
                  <a:latin typeface="Comic Sans MS" pitchFamily="66" charset="0"/>
                </a:rPr>
                <a:t>Sn</a:t>
              </a:r>
            </a:p>
          </p:txBody>
        </p:sp>
        <p:sp>
          <p:nvSpPr>
            <p:cNvPr id="5" name="Line 11"/>
            <p:cNvSpPr>
              <a:spLocks noChangeShapeType="1"/>
            </p:cNvSpPr>
            <p:nvPr/>
          </p:nvSpPr>
          <p:spPr bwMode="auto">
            <a:xfrm flipH="1" flipV="1">
              <a:off x="6698668" y="3304213"/>
              <a:ext cx="1303338" cy="654125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14"/>
            <p:cNvSpPr>
              <a:spLocks noChangeShapeType="1"/>
            </p:cNvSpPr>
            <p:nvPr/>
          </p:nvSpPr>
          <p:spPr bwMode="auto">
            <a:xfrm>
              <a:off x="2265363" y="862013"/>
              <a:ext cx="0" cy="555688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1182688" y="957274"/>
              <a:ext cx="1090613" cy="45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>
                  <a:solidFill>
                    <a:schemeClr val="folHlink"/>
                  </a:solidFill>
                  <a:latin typeface="Comic Sans MS" pitchFamily="66" charset="0"/>
                </a:rPr>
                <a:t>N=50</a:t>
              </a:r>
            </a:p>
          </p:txBody>
        </p:sp>
        <p:sp>
          <p:nvSpPr>
            <p:cNvPr id="8" name="Line 16"/>
            <p:cNvSpPr>
              <a:spLocks noChangeShapeType="1"/>
            </p:cNvSpPr>
            <p:nvPr/>
          </p:nvSpPr>
          <p:spPr bwMode="auto">
            <a:xfrm flipV="1">
              <a:off x="6646862" y="862013"/>
              <a:ext cx="0" cy="5556886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6588124" y="4421595"/>
              <a:ext cx="1090613" cy="457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 dirty="0">
                  <a:solidFill>
                    <a:schemeClr val="folHlink"/>
                  </a:solidFill>
                  <a:latin typeface="Comic Sans MS" pitchFamily="66" charset="0"/>
                </a:rPr>
                <a:t>N=82</a:t>
              </a:r>
            </a:p>
          </p:txBody>
        </p:sp>
        <p:sp>
          <p:nvSpPr>
            <p:cNvPr id="10" name="Line 22"/>
            <p:cNvSpPr>
              <a:spLocks noChangeShapeType="1"/>
            </p:cNvSpPr>
            <p:nvPr/>
          </p:nvSpPr>
          <p:spPr bwMode="auto">
            <a:xfrm>
              <a:off x="57150" y="6249017"/>
              <a:ext cx="905509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23"/>
            <p:cNvSpPr>
              <a:spLocks noChangeShapeType="1"/>
            </p:cNvSpPr>
            <p:nvPr/>
          </p:nvSpPr>
          <p:spPr bwMode="auto">
            <a:xfrm>
              <a:off x="47625" y="3234009"/>
              <a:ext cx="905509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 Box 24"/>
            <p:cNvSpPr txBox="1">
              <a:spLocks noChangeArrowheads="1"/>
            </p:cNvSpPr>
            <p:nvPr/>
          </p:nvSpPr>
          <p:spPr bwMode="auto">
            <a:xfrm>
              <a:off x="92075" y="2791047"/>
              <a:ext cx="1090613" cy="45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>
                  <a:solidFill>
                    <a:schemeClr val="folHlink"/>
                  </a:solidFill>
                  <a:latin typeface="Comic Sans MS" pitchFamily="66" charset="0"/>
                </a:rPr>
                <a:t>Z=50</a:t>
              </a:r>
            </a:p>
          </p:txBody>
        </p:sp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>
              <a:off x="8104187" y="5806054"/>
              <a:ext cx="1090613" cy="45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 dirty="0">
                  <a:solidFill>
                    <a:schemeClr val="folHlink"/>
                  </a:solidFill>
                  <a:latin typeface="Comic Sans MS" pitchFamily="66" charset="0"/>
                </a:rPr>
                <a:t>Z=28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178050" y="6159500"/>
              <a:ext cx="144463" cy="15716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3267058" y="5683355"/>
              <a:ext cx="931863" cy="457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fr-FR" sz="2400" baseline="30000" dirty="0">
                  <a:solidFill>
                    <a:schemeClr val="tx2"/>
                  </a:solidFill>
                  <a:latin typeface="Comic Sans MS" pitchFamily="66" charset="0"/>
                </a:rPr>
                <a:t>78</a:t>
              </a:r>
              <a:r>
                <a:rPr lang="fr-FR" sz="2400" dirty="0">
                  <a:solidFill>
                    <a:schemeClr val="tx2"/>
                  </a:solidFill>
                  <a:latin typeface="Comic Sans MS" pitchFamily="66" charset="0"/>
                </a:rPr>
                <a:t>Ni</a:t>
              </a: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2350268" y="5991726"/>
              <a:ext cx="1002290" cy="238547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75425" y="3168650"/>
              <a:ext cx="142875" cy="15875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57438" y="5488676"/>
            <a:ext cx="1048722" cy="884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424626" y="870857"/>
            <a:ext cx="5007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Possible and/or interesting measurements at ALTO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 bwMode="auto">
          <a:xfrm>
            <a:off x="-20921" y="-6745"/>
            <a:ext cx="9164922" cy="338554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" y="-6746"/>
            <a:ext cx="85324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Polarisation nucléaire en lign</a:t>
            </a:r>
            <a:r>
              <a:rPr lang="fr-FR" sz="1600" dirty="0" smtClean="0">
                <a:solidFill>
                  <a:schemeClr val="bg1"/>
                </a:solidFill>
              </a:rPr>
              <a:t>e : le projet POLAREX</a:t>
            </a:r>
            <a:endParaRPr lang="fr-FR" sz="1600" dirty="0" smtClean="0">
              <a:solidFill>
                <a:schemeClr val="bg1"/>
              </a:solidFill>
            </a:endParaRPr>
          </a:p>
        </p:txBody>
      </p:sp>
      <p:grpSp>
        <p:nvGrpSpPr>
          <p:cNvPr id="22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23" name="Rectangle 22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61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4" name="Forme libre 23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25" name="ZoneTexte 24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26" name="Image 25" descr="IPN_SMALL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291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79512" y="2783815"/>
            <a:ext cx="8382000" cy="4074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2" name="Rectangle 21"/>
          <p:cNvSpPr/>
          <p:nvPr/>
        </p:nvSpPr>
        <p:spPr>
          <a:xfrm rot="5400000">
            <a:off x="5875448" y="3170821"/>
            <a:ext cx="60444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ln w="9525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POLAREX</a:t>
            </a:r>
            <a:endParaRPr lang="fr-FR" sz="2000" b="1" dirty="0">
              <a:ln w="9525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-612576" y="980728"/>
            <a:ext cx="4722694" cy="5616624"/>
            <a:chOff x="4139952" y="764704"/>
            <a:chExt cx="4722694" cy="5616624"/>
          </a:xfrm>
        </p:grpSpPr>
        <p:pic>
          <p:nvPicPr>
            <p:cNvPr id="24" name="Image 2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8" t="9521" r="12463"/>
            <a:stretch/>
          </p:blipFill>
          <p:spPr bwMode="auto">
            <a:xfrm>
              <a:off x="5798833" y="764704"/>
              <a:ext cx="3052090" cy="5616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25" name="Connecteur droit avec flèche 24"/>
            <p:cNvCxnSpPr>
              <a:cxnSpLocks noChangeShapeType="1"/>
            </p:cNvCxnSpPr>
            <p:nvPr/>
          </p:nvCxnSpPr>
          <p:spPr bwMode="auto">
            <a:xfrm rot="60000">
              <a:off x="4139952" y="5848930"/>
              <a:ext cx="1814149" cy="0"/>
            </a:xfrm>
            <a:prstGeom prst="straightConnector1">
              <a:avLst/>
            </a:prstGeom>
            <a:noFill/>
            <a:ln w="38100" algn="ctr">
              <a:solidFill>
                <a:srgbClr val="00B05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ZoneTexte 25"/>
            <p:cNvSpPr txBox="1">
              <a:spLocks noChangeArrowheads="1"/>
            </p:cNvSpPr>
            <p:nvPr/>
          </p:nvSpPr>
          <p:spPr bwMode="auto">
            <a:xfrm rot="60000">
              <a:off x="4811909" y="5505757"/>
              <a:ext cx="1606880" cy="501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200" kern="1200" dirty="0">
                  <a:solidFill>
                    <a:srgbClr val="00B050"/>
                  </a:solidFill>
                  <a:effectLst/>
                  <a:latin typeface="Calibri"/>
                  <a:cs typeface="Arial Unicode MS"/>
                </a:rPr>
                <a:t>ALTO </a:t>
              </a:r>
              <a:r>
                <a:rPr lang="fr-FR" sz="1200" kern="1200" dirty="0" err="1">
                  <a:solidFill>
                    <a:srgbClr val="00B050"/>
                  </a:solidFill>
                  <a:effectLst/>
                  <a:latin typeface="Calibri"/>
                  <a:cs typeface="Arial Unicode MS"/>
                </a:rPr>
                <a:t>beam</a:t>
              </a:r>
              <a:endParaRPr lang="fr-FR" sz="1200" dirty="0">
                <a:effectLst/>
                <a:latin typeface="Arial Unicode MS"/>
              </a:endParaRPr>
            </a:p>
          </p:txBody>
        </p:sp>
        <p:sp>
          <p:nvSpPr>
            <p:cNvPr id="27" name="Accolade ouvrante 26"/>
            <p:cNvSpPr>
              <a:spLocks/>
            </p:cNvSpPr>
            <p:nvPr/>
          </p:nvSpPr>
          <p:spPr bwMode="auto">
            <a:xfrm rot="60000">
              <a:off x="5746832" y="3111134"/>
              <a:ext cx="284903" cy="2737796"/>
            </a:xfrm>
            <a:prstGeom prst="leftBrace">
              <a:avLst>
                <a:gd name="adj1" fmla="val 8724"/>
                <a:gd name="adj2" fmla="val 50000"/>
              </a:avLst>
            </a:prstGeom>
            <a:noFill/>
            <a:ln w="28575" algn="ctr">
              <a:solidFill>
                <a:srgbClr val="FFC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0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28" name="ZoneTexte 27"/>
            <p:cNvSpPr txBox="1">
              <a:spLocks noChangeArrowheads="1"/>
            </p:cNvSpPr>
            <p:nvPr/>
          </p:nvSpPr>
          <p:spPr bwMode="auto">
            <a:xfrm rot="60000">
              <a:off x="4657757" y="4349577"/>
              <a:ext cx="1244344" cy="11758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1200" kern="1200">
                  <a:solidFill>
                    <a:srgbClr val="FFC000"/>
                  </a:solidFill>
                  <a:effectLst/>
                  <a:latin typeface="Calibri"/>
                  <a:cs typeface="Arial Unicode MS"/>
                </a:rPr>
                <a:t>Vertical beam line</a:t>
              </a:r>
              <a:endParaRPr lang="fr-FR" sz="1200">
                <a:effectLst/>
                <a:latin typeface="Arial Unicode MS"/>
              </a:endParaRPr>
            </a:p>
          </p:txBody>
        </p:sp>
        <p:sp>
          <p:nvSpPr>
            <p:cNvPr id="29" name="Accolade ouvrante 28"/>
            <p:cNvSpPr>
              <a:spLocks/>
            </p:cNvSpPr>
            <p:nvPr/>
          </p:nvSpPr>
          <p:spPr bwMode="auto">
            <a:xfrm rot="60000">
              <a:off x="5746832" y="829932"/>
              <a:ext cx="284903" cy="2281203"/>
            </a:xfrm>
            <a:prstGeom prst="leftBrace">
              <a:avLst>
                <a:gd name="adj1" fmla="val 8717"/>
                <a:gd name="adj2" fmla="val 50000"/>
              </a:avLst>
            </a:prstGeom>
            <a:noFill/>
            <a:ln w="3175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fr-FR" sz="1000">
                  <a:effectLst/>
                  <a:latin typeface="Times New Roman"/>
                  <a:ea typeface="Times New Roman"/>
                </a:rPr>
                <a:t> </a:t>
              </a:r>
            </a:p>
          </p:txBody>
        </p:sp>
        <p:sp>
          <p:nvSpPr>
            <p:cNvPr id="30" name="ZoneTexte 29"/>
            <p:cNvSpPr txBox="1">
              <a:spLocks noChangeArrowheads="1"/>
            </p:cNvSpPr>
            <p:nvPr/>
          </p:nvSpPr>
          <p:spPr bwMode="auto">
            <a:xfrm rot="60000">
              <a:off x="4243220" y="1807464"/>
              <a:ext cx="1451612" cy="838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r">
                <a:spcAft>
                  <a:spcPts val="0"/>
                </a:spcAft>
              </a:pPr>
              <a:r>
                <a:rPr lang="fr-FR" sz="1200" kern="1200" dirty="0">
                  <a:solidFill>
                    <a:srgbClr val="FF0000"/>
                  </a:solidFill>
                  <a:effectLst/>
                  <a:latin typeface="Calibri"/>
                  <a:cs typeface="Arial Unicode MS"/>
                </a:rPr>
                <a:t>Dilution </a:t>
              </a:r>
              <a:endParaRPr lang="fr-FR" sz="1200" kern="1200" dirty="0" smtClean="0">
                <a:solidFill>
                  <a:srgbClr val="FF0000"/>
                </a:solidFill>
                <a:effectLst/>
                <a:latin typeface="Calibri"/>
                <a:cs typeface="Arial Unicode MS"/>
              </a:endParaRPr>
            </a:p>
            <a:p>
              <a:pPr algn="r">
                <a:spcAft>
                  <a:spcPts val="0"/>
                </a:spcAft>
              </a:pPr>
              <a:r>
                <a:rPr lang="fr-FR" sz="1200" kern="1200" dirty="0" err="1" smtClean="0">
                  <a:solidFill>
                    <a:srgbClr val="FF0000"/>
                  </a:solidFill>
                  <a:effectLst/>
                  <a:latin typeface="Calibri"/>
                  <a:cs typeface="Arial Unicode MS"/>
                </a:rPr>
                <a:t>Refrigerator</a:t>
              </a:r>
              <a:endParaRPr lang="fr-FR" sz="1200" dirty="0">
                <a:effectLst/>
                <a:latin typeface="Arial Unicode MS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291755" y="1488831"/>
              <a:ext cx="140677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174526" y="2813531"/>
              <a:ext cx="550982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174527" y="3411405"/>
              <a:ext cx="398581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7162803" y="2801808"/>
              <a:ext cx="304797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7174527" y="4032724"/>
              <a:ext cx="386858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7174528" y="4771274"/>
              <a:ext cx="386858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315203" y="2708025"/>
              <a:ext cx="140677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197975" y="5064350"/>
              <a:ext cx="386858" cy="4454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7408985" y="1184031"/>
              <a:ext cx="1453661" cy="49471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2" descr="C:\Users\Stephanie\Documents\IKS\POLAREX\Photos\P1000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35938"/>
            <a:ext cx="5436893" cy="407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2857500" cy="3810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Rectangle 48"/>
          <p:cNvSpPr/>
          <p:nvPr/>
        </p:nvSpPr>
        <p:spPr bwMode="auto">
          <a:xfrm>
            <a:off x="-20921" y="-6745"/>
            <a:ext cx="9164922" cy="338554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1" y="-6746"/>
            <a:ext cx="85324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Polarisation nucléaire en lign</a:t>
            </a:r>
            <a:r>
              <a:rPr lang="fr-FR" sz="1600" dirty="0" smtClean="0">
                <a:solidFill>
                  <a:schemeClr val="bg1"/>
                </a:solidFill>
              </a:rPr>
              <a:t>e : le projet POLAREX</a:t>
            </a:r>
            <a:endParaRPr lang="fr-FR" sz="1600" dirty="0" smtClean="0">
              <a:solidFill>
                <a:schemeClr val="bg1"/>
              </a:solidFill>
            </a:endParaRPr>
          </a:p>
        </p:txBody>
      </p:sp>
      <p:grpSp>
        <p:nvGrpSpPr>
          <p:cNvPr id="51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52" name="Rectangle 51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62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53" name="Forme libre 52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54" name="ZoneTexte 53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55" name="Image 54" descr="IPN_SMAL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13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698" y="713822"/>
            <a:ext cx="4572000" cy="1477328"/>
          </a:xfrm>
          <a:prstGeom prst="rect">
            <a:avLst/>
          </a:prstGeom>
          <a:ln w="57150">
            <a:solidFill>
              <a:srgbClr val="92D050"/>
            </a:solidFill>
          </a:ln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rgbClr val="3F6EA7"/>
                </a:solidFill>
                <a:ea typeface="ＭＳ Ｐゴシック" pitchFamily="18" charset="-128"/>
              </a:rPr>
              <a:t>PolarEx</a:t>
            </a:r>
            <a:r>
              <a:rPr lang="en-US" b="1" dirty="0" smtClean="0">
                <a:solidFill>
                  <a:srgbClr val="3F6EA7"/>
                </a:solidFill>
                <a:ea typeface="ＭＳ Ｐゴシック" pitchFamily="18" charset="-128"/>
              </a:rPr>
              <a:t> </a:t>
            </a:r>
            <a:endParaRPr lang="en-US" dirty="0">
              <a:ea typeface="ＭＳ Ｐゴシック" pitchFamily="18" charset="-128"/>
            </a:endParaRPr>
          </a:p>
          <a:p>
            <a:r>
              <a:rPr lang="en-US" dirty="0" smtClean="0">
                <a:ea typeface="ＭＳ Ｐゴシック" pitchFamily="18" charset="-128"/>
              </a:rPr>
              <a:t>Rejuvenation </a:t>
            </a:r>
            <a:r>
              <a:rPr lang="en-US" dirty="0">
                <a:ea typeface="ＭＳ Ｐゴシック" pitchFamily="18" charset="-128"/>
              </a:rPr>
              <a:t>of the dilution </a:t>
            </a:r>
            <a:r>
              <a:rPr lang="en-US" dirty="0" smtClean="0">
                <a:ea typeface="ＭＳ Ｐゴシック" pitchFamily="18" charset="-128"/>
              </a:rPr>
              <a:t>cryostat</a:t>
            </a:r>
            <a:endParaRPr lang="en-US" dirty="0">
              <a:ea typeface="ＭＳ Ｐゴシック" pitchFamily="18" charset="-128"/>
            </a:endParaRPr>
          </a:p>
          <a:p>
            <a:r>
              <a:rPr lang="en-US" dirty="0" smtClean="0">
                <a:ea typeface="ＭＳ Ｐゴシック" pitchFamily="18" charset="-128"/>
              </a:rPr>
              <a:t>Thermometry</a:t>
            </a:r>
            <a:endParaRPr lang="en-US" dirty="0">
              <a:ea typeface="ＭＳ Ｐゴシック" pitchFamily="18" charset="-128"/>
            </a:endParaRPr>
          </a:p>
          <a:p>
            <a:r>
              <a:rPr lang="en-US" dirty="0" smtClean="0">
                <a:ea typeface="ＭＳ Ｐゴシック" pitchFamily="18" charset="-128"/>
              </a:rPr>
              <a:t>Electronics</a:t>
            </a:r>
            <a:endParaRPr lang="en-US" dirty="0">
              <a:ea typeface="ＭＳ Ｐゴシック" pitchFamily="18" charset="-128"/>
            </a:endParaRPr>
          </a:p>
          <a:p>
            <a:r>
              <a:rPr lang="en-US" dirty="0">
                <a:ea typeface="ＭＳ Ｐゴシック" pitchFamily="18" charset="-128"/>
              </a:rPr>
              <a:t>Acquisition </a:t>
            </a:r>
            <a:r>
              <a:rPr lang="en-US" dirty="0" smtClean="0">
                <a:ea typeface="ＭＳ Ｐゴシック" pitchFamily="18" charset="-128"/>
              </a:rPr>
              <a:t>control</a:t>
            </a:r>
            <a:endParaRPr lang="en-US" dirty="0">
              <a:ea typeface="ＭＳ Ｐゴシック" pitchFamily="18" charset="-128"/>
            </a:endParaRPr>
          </a:p>
        </p:txBody>
      </p:sp>
      <p:sp>
        <p:nvSpPr>
          <p:cNvPr id="3" name="Rectangle à coins arrondis 2"/>
          <p:cNvSpPr/>
          <p:nvPr/>
        </p:nvSpPr>
        <p:spPr>
          <a:xfrm>
            <a:off x="20690" y="764704"/>
            <a:ext cx="3684928" cy="369332"/>
          </a:xfrm>
          <a:prstGeom prst="roundRect">
            <a:avLst>
              <a:gd name="adj" fmla="val 0"/>
            </a:avLst>
          </a:prstGeom>
        </p:spPr>
        <p:txBody>
          <a:bodyPr>
            <a:spAutoFit/>
          </a:bodyPr>
          <a:lstStyle/>
          <a:p>
            <a:endParaRPr lang="en-US" b="1">
              <a:solidFill>
                <a:srgbClr val="3F6EA7"/>
              </a:solidFill>
              <a:ea typeface="ＭＳ Ｐゴシック" pitchFamily="18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70482" y="7138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3F6EA7"/>
                </a:solidFill>
                <a:ea typeface="ＭＳ Ｐゴシック" pitchFamily="18" charset="-128"/>
              </a:rPr>
              <a:t>Preparation on the ALTO site</a:t>
            </a:r>
            <a:endParaRPr lang="en-US" dirty="0" smtClean="0">
              <a:ea typeface="ＭＳ Ｐゴシック" pitchFamily="18" charset="-128"/>
            </a:endParaRPr>
          </a:p>
          <a:p>
            <a:r>
              <a:rPr lang="en-US" dirty="0" smtClean="0">
                <a:ea typeface="ＭＳ Ｐゴシック" pitchFamily="18" charset="-128"/>
              </a:rPr>
              <a:t>Structure and platforms</a:t>
            </a:r>
          </a:p>
          <a:p>
            <a:r>
              <a:rPr lang="en-US" dirty="0" err="1" smtClean="0">
                <a:ea typeface="ＭＳ Ｐゴシック" pitchFamily="18" charset="-128"/>
              </a:rPr>
              <a:t>Faisceaulogie</a:t>
            </a:r>
            <a:r>
              <a:rPr lang="en-US" dirty="0" smtClean="0">
                <a:ea typeface="ＭＳ Ｐゴシック" pitchFamily="18" charset="-128"/>
              </a:rPr>
              <a:t> and beam line design</a:t>
            </a:r>
            <a:endParaRPr lang="en-US" dirty="0">
              <a:ea typeface="ＭＳ Ｐゴシック" pitchFamily="18" charset="-128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4770482" y="668914"/>
            <a:ext cx="3459118" cy="96823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7255" y="1705716"/>
            <a:ext cx="2302062" cy="344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378" descr="P42948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6" t="6349"/>
          <a:stretch>
            <a:fillRect/>
          </a:stretch>
        </p:blipFill>
        <p:spPr bwMode="auto">
          <a:xfrm>
            <a:off x="102840" y="2278236"/>
            <a:ext cx="2999296" cy="22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20690" y="4595843"/>
            <a:ext cx="3394518" cy="1077218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dirty="0"/>
              <a:t>● </a:t>
            </a:r>
            <a:r>
              <a:rPr lang="en-US" dirty="0" smtClean="0"/>
              <a:t>letters of intent received</a:t>
            </a:r>
            <a:endParaRPr lang="en-US" dirty="0"/>
          </a:p>
          <a:p>
            <a:r>
              <a:rPr lang="en-US" dirty="0"/>
              <a:t>● </a:t>
            </a:r>
            <a:r>
              <a:rPr lang="en-US" b="1" dirty="0" smtClean="0"/>
              <a:t>OFF line measurements at CSNSM </a:t>
            </a:r>
            <a:r>
              <a:rPr lang="en-US" b="1" dirty="0" smtClean="0">
                <a:solidFill>
                  <a:srgbClr val="00B050"/>
                </a:solidFill>
              </a:rPr>
              <a:t>√</a:t>
            </a:r>
          </a:p>
          <a:p>
            <a:r>
              <a:rPr lang="en-US" dirty="0" smtClean="0"/>
              <a:t>● OFF line measurements at ALTO </a:t>
            </a:r>
            <a:r>
              <a:rPr lang="en-US" b="1" dirty="0" smtClean="0">
                <a:solidFill>
                  <a:srgbClr val="FFC000"/>
                </a:solidFill>
              </a:rPr>
              <a:t>×</a:t>
            </a:r>
            <a:endParaRPr lang="en-US" b="1" dirty="0">
              <a:solidFill>
                <a:srgbClr val="FFC000"/>
              </a:solidFill>
            </a:endParaRPr>
          </a:p>
          <a:p>
            <a:r>
              <a:rPr lang="en-US" dirty="0"/>
              <a:t>● </a:t>
            </a:r>
            <a:r>
              <a:rPr lang="en-US" dirty="0" smtClean="0"/>
              <a:t>ON line measurements at ALTO </a:t>
            </a:r>
            <a:r>
              <a:rPr lang="en-US" b="1" dirty="0" smtClean="0">
                <a:solidFill>
                  <a:srgbClr val="FF0000"/>
                </a:solidFill>
              </a:rPr>
              <a:t>×</a:t>
            </a:r>
            <a:endParaRPr lang="en-US" dirty="0"/>
          </a:p>
        </p:txBody>
      </p:sp>
      <p:sp>
        <p:nvSpPr>
          <p:cNvPr id="9" name="ZoneTexte 8"/>
          <p:cNvSpPr txBox="1"/>
          <p:nvPr/>
        </p:nvSpPr>
        <p:spPr>
          <a:xfrm>
            <a:off x="3578126" y="2610684"/>
            <a:ext cx="3061792" cy="3970318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</p:spPr>
        <p:txBody>
          <a:bodyPr wrap="square" rIns="36000" rtlCol="0">
            <a:spAutoFit/>
          </a:bodyPr>
          <a:lstStyle>
            <a:defPPr>
              <a:defRPr lang="fr-FR"/>
            </a:defPPr>
            <a:lvl1pPr>
              <a:defRPr sz="1600"/>
            </a:lvl1pPr>
          </a:lstStyle>
          <a:p>
            <a:r>
              <a:rPr lang="en-US" sz="1400" dirty="0" smtClean="0"/>
              <a:t>Collaboration</a:t>
            </a:r>
            <a:endParaRPr lang="en-US" sz="1400" dirty="0"/>
          </a:p>
          <a:p>
            <a:pPr>
              <a:defRPr/>
            </a:pPr>
            <a:r>
              <a:rPr lang="en-US" sz="1400" dirty="0"/>
              <a:t>● </a:t>
            </a:r>
            <a:r>
              <a:rPr lang="fr-FR" sz="1400" b="1" i="1" dirty="0"/>
              <a:t>CSNSM </a:t>
            </a:r>
            <a:r>
              <a:rPr lang="fr-FR" sz="1400" b="1" i="1" dirty="0" smtClean="0"/>
              <a:t>Orsay</a:t>
            </a:r>
            <a:r>
              <a:rPr lang="fr-FR" sz="1400" b="1" dirty="0" smtClean="0"/>
              <a:t>: </a:t>
            </a:r>
            <a:endParaRPr lang="fr-FR" sz="1400" b="1" dirty="0"/>
          </a:p>
          <a:p>
            <a:pPr>
              <a:defRPr/>
            </a:pPr>
            <a:r>
              <a:rPr lang="fr-FR" sz="1400" dirty="0"/>
              <a:t>A. Astier, G. Audi, S. Cabaret, A. </a:t>
            </a:r>
            <a:r>
              <a:rPr lang="fr-FR" sz="1400" dirty="0" err="1"/>
              <a:t>Etilé</a:t>
            </a:r>
            <a:r>
              <a:rPr lang="fr-FR" sz="1400" dirty="0"/>
              <a:t>, C. </a:t>
            </a:r>
            <a:r>
              <a:rPr lang="fr-FR" sz="1400" dirty="0" err="1"/>
              <a:t>Gaulard</a:t>
            </a:r>
            <a:r>
              <a:rPr lang="fr-FR" sz="1400" dirty="0"/>
              <a:t>, G. Georgiev, S. </a:t>
            </a:r>
            <a:r>
              <a:rPr lang="fr-FR" sz="1400" dirty="0" err="1"/>
              <a:t>Roccia</a:t>
            </a:r>
            <a:endParaRPr lang="fr-FR" sz="1400" dirty="0"/>
          </a:p>
          <a:p>
            <a:pPr>
              <a:defRPr/>
            </a:pPr>
            <a:r>
              <a:rPr lang="en-US" sz="1400" dirty="0" smtClean="0"/>
              <a:t>● </a:t>
            </a:r>
            <a:r>
              <a:rPr lang="fr-FR" sz="1400" b="1" i="1" dirty="0"/>
              <a:t>LPSC </a:t>
            </a:r>
            <a:r>
              <a:rPr lang="fr-FR" sz="1400" b="1" i="1" dirty="0" smtClean="0"/>
              <a:t> Grenoble</a:t>
            </a:r>
            <a:r>
              <a:rPr lang="fr-FR" sz="1400" b="1" dirty="0" smtClean="0"/>
              <a:t>: </a:t>
            </a:r>
            <a:endParaRPr lang="fr-FR" sz="1400" b="1" dirty="0"/>
          </a:p>
          <a:p>
            <a:pPr>
              <a:defRPr/>
            </a:pPr>
            <a:r>
              <a:rPr lang="fr-FR" sz="1400" dirty="0"/>
              <a:t>G. Simpson </a:t>
            </a:r>
            <a:endParaRPr lang="fr-FR" sz="1400" dirty="0" smtClean="0"/>
          </a:p>
          <a:p>
            <a:pPr>
              <a:defRPr/>
            </a:pPr>
            <a:r>
              <a:rPr lang="en-US" sz="1400" dirty="0" smtClean="0"/>
              <a:t>● </a:t>
            </a:r>
            <a:r>
              <a:rPr lang="fr-FR" sz="1400" b="1" i="1" dirty="0" smtClean="0"/>
              <a:t>IPN Orsay</a:t>
            </a:r>
            <a:r>
              <a:rPr lang="fr-FR" sz="1400" b="1" dirty="0" smtClean="0"/>
              <a:t>: </a:t>
            </a:r>
            <a:endParaRPr lang="fr-FR" sz="1400" b="1" dirty="0"/>
          </a:p>
          <a:p>
            <a:pPr>
              <a:defRPr/>
            </a:pPr>
            <a:r>
              <a:rPr lang="fr-FR" sz="1400" dirty="0"/>
              <a:t>F. Ibrahim, D. </a:t>
            </a:r>
            <a:r>
              <a:rPr lang="fr-FR" sz="1400" dirty="0" smtClean="0"/>
              <a:t>Verney</a:t>
            </a:r>
          </a:p>
          <a:p>
            <a:pPr>
              <a:defRPr/>
            </a:pPr>
            <a:r>
              <a:rPr lang="en-US" sz="1400" dirty="0" smtClean="0"/>
              <a:t>● </a:t>
            </a:r>
            <a:r>
              <a:rPr lang="fr-FR" sz="1400" b="1" i="1" dirty="0" smtClean="0"/>
              <a:t>INM</a:t>
            </a:r>
            <a:r>
              <a:rPr lang="fr-FR" sz="1400" b="1" dirty="0" smtClean="0"/>
              <a:t> </a:t>
            </a:r>
            <a:r>
              <a:rPr lang="fr-FR" sz="1400" b="1" dirty="0"/>
              <a:t>: </a:t>
            </a:r>
          </a:p>
          <a:p>
            <a:pPr>
              <a:defRPr/>
            </a:pPr>
            <a:r>
              <a:rPr lang="fr-FR" sz="1400" dirty="0"/>
              <a:t>L. </a:t>
            </a:r>
            <a:r>
              <a:rPr lang="fr-FR" sz="1400" dirty="0" err="1" smtClean="0"/>
              <a:t>Risegari</a:t>
            </a:r>
            <a:endParaRPr lang="fr-FR" sz="1400" dirty="0" smtClean="0"/>
          </a:p>
          <a:p>
            <a:pPr>
              <a:defRPr/>
            </a:pPr>
            <a:r>
              <a:rPr lang="en-US" sz="1400" dirty="0"/>
              <a:t>● </a:t>
            </a:r>
            <a:r>
              <a:rPr lang="en-US" sz="1400" dirty="0" smtClean="0"/>
              <a:t> </a:t>
            </a:r>
            <a:r>
              <a:rPr lang="fr-FR" sz="1400" b="1" i="1" dirty="0" err="1" smtClean="0"/>
              <a:t>University</a:t>
            </a:r>
            <a:r>
              <a:rPr lang="fr-FR" sz="1400" b="1" i="1" dirty="0" smtClean="0"/>
              <a:t>  </a:t>
            </a:r>
            <a:r>
              <a:rPr lang="fr-FR" sz="1400" b="1" i="1" dirty="0"/>
              <a:t>of </a:t>
            </a:r>
            <a:r>
              <a:rPr lang="fr-FR" sz="1400" b="1" i="1" dirty="0" smtClean="0"/>
              <a:t>Tennessee,</a:t>
            </a:r>
            <a:r>
              <a:rPr lang="fr-FR" sz="1400" b="1" dirty="0"/>
              <a:t> </a:t>
            </a:r>
            <a:r>
              <a:rPr lang="fr-FR" sz="1400" b="1" dirty="0" err="1"/>
              <a:t>University</a:t>
            </a:r>
            <a:r>
              <a:rPr lang="fr-FR" sz="1400" b="1" dirty="0"/>
              <a:t> of Oxford</a:t>
            </a:r>
          </a:p>
          <a:p>
            <a:pPr>
              <a:defRPr/>
            </a:pPr>
            <a:r>
              <a:rPr lang="fr-FR" sz="1400" dirty="0"/>
              <a:t>N.J. Stone</a:t>
            </a:r>
            <a:endParaRPr lang="fr-FR" sz="1400" b="1" dirty="0" smtClean="0"/>
          </a:p>
          <a:p>
            <a:pPr>
              <a:defRPr/>
            </a:pPr>
            <a:r>
              <a:rPr lang="en-US" sz="1400" dirty="0"/>
              <a:t>● </a:t>
            </a:r>
            <a:r>
              <a:rPr lang="en-US" sz="1400" dirty="0" smtClean="0"/>
              <a:t> </a:t>
            </a:r>
            <a:r>
              <a:rPr lang="fr-FR" sz="1400" b="1" i="1" dirty="0" err="1" smtClean="0"/>
              <a:t>University</a:t>
            </a:r>
            <a:r>
              <a:rPr lang="fr-FR" sz="1400" b="1" i="1" dirty="0" smtClean="0"/>
              <a:t> </a:t>
            </a:r>
            <a:r>
              <a:rPr lang="fr-FR" sz="1400" b="1" i="1" dirty="0"/>
              <a:t>of </a:t>
            </a:r>
            <a:r>
              <a:rPr lang="fr-FR" sz="1400" b="1" i="1" dirty="0" err="1" smtClean="0"/>
              <a:t>Maryland,</a:t>
            </a:r>
            <a:r>
              <a:rPr lang="fr-FR" sz="1400" b="1" dirty="0" err="1" smtClean="0"/>
              <a:t>University</a:t>
            </a:r>
            <a:r>
              <a:rPr lang="fr-FR" sz="1400" b="1" dirty="0" smtClean="0"/>
              <a:t> </a:t>
            </a:r>
            <a:r>
              <a:rPr lang="fr-FR" sz="1400" b="1" dirty="0"/>
              <a:t>of Oxford </a:t>
            </a:r>
          </a:p>
          <a:p>
            <a:pPr>
              <a:defRPr/>
            </a:pPr>
            <a:r>
              <a:rPr lang="fr-FR" sz="1400" dirty="0" smtClean="0"/>
              <a:t>J.R</a:t>
            </a:r>
            <a:r>
              <a:rPr lang="fr-FR" sz="1400" dirty="0"/>
              <a:t>. </a:t>
            </a:r>
            <a:r>
              <a:rPr lang="fr-FR" sz="1400" dirty="0" smtClean="0"/>
              <a:t>Stone</a:t>
            </a:r>
          </a:p>
          <a:p>
            <a:pPr>
              <a:defRPr/>
            </a:pPr>
            <a:r>
              <a:rPr lang="en-US" sz="1400" dirty="0"/>
              <a:t>● </a:t>
            </a:r>
            <a:r>
              <a:rPr lang="en-US" sz="1400" dirty="0" smtClean="0"/>
              <a:t> </a:t>
            </a:r>
            <a:r>
              <a:rPr lang="fr-FR" sz="1400" b="1" i="1" dirty="0" err="1" smtClean="0"/>
              <a:t>University</a:t>
            </a:r>
            <a:r>
              <a:rPr lang="fr-FR" sz="1400" b="1" i="1" dirty="0" smtClean="0"/>
              <a:t> </a:t>
            </a:r>
            <a:r>
              <a:rPr lang="fr-FR" sz="1400" b="1" i="1" dirty="0"/>
              <a:t>of </a:t>
            </a:r>
            <a:r>
              <a:rPr lang="fr-FR" sz="1400" b="1" i="1" dirty="0" err="1"/>
              <a:t>Novi</a:t>
            </a:r>
            <a:r>
              <a:rPr lang="fr-FR" sz="1400" b="1" i="1" dirty="0"/>
              <a:t> </a:t>
            </a:r>
            <a:r>
              <a:rPr lang="fr-FR" sz="1400" b="1" i="1" dirty="0" err="1"/>
              <a:t>Sad</a:t>
            </a:r>
            <a:r>
              <a:rPr lang="fr-FR" sz="1400" b="1" i="1" dirty="0"/>
              <a:t> </a:t>
            </a:r>
            <a:r>
              <a:rPr lang="fr-FR" sz="1400" b="1" dirty="0"/>
              <a:t>: </a:t>
            </a:r>
          </a:p>
          <a:p>
            <a:pPr>
              <a:defRPr/>
            </a:pPr>
            <a:r>
              <a:rPr lang="fr-FR" sz="1400" dirty="0"/>
              <a:t>M. </a:t>
            </a:r>
            <a:r>
              <a:rPr lang="fr-FR" sz="1400" dirty="0" err="1"/>
              <a:t>Veskovic</a:t>
            </a:r>
            <a:r>
              <a:rPr lang="fr-FR" sz="1400" dirty="0"/>
              <a:t> J. </a:t>
            </a:r>
            <a:r>
              <a:rPr lang="fr-FR" sz="1400" dirty="0" err="1" smtClean="0"/>
              <a:t>Nikolov</a:t>
            </a:r>
            <a:endParaRPr lang="fr-FR" sz="1400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-20921" y="-6745"/>
            <a:ext cx="9164922" cy="338554"/>
          </a:xfrm>
          <a:prstGeom prst="rect">
            <a:avLst/>
          </a:prstGeom>
          <a:solidFill>
            <a:srgbClr val="66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" y="-6746"/>
            <a:ext cx="85324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1"/>
                </a:solidFill>
              </a:rPr>
              <a:t>Polarisation nucléaire en lign</a:t>
            </a:r>
            <a:r>
              <a:rPr lang="fr-FR" sz="1600" dirty="0" smtClean="0">
                <a:solidFill>
                  <a:schemeClr val="bg1"/>
                </a:solidFill>
              </a:rPr>
              <a:t>e : le projet POLAREX</a:t>
            </a:r>
            <a:endParaRPr lang="fr-FR" sz="1600" dirty="0" smtClean="0">
              <a:solidFill>
                <a:schemeClr val="bg1"/>
              </a:solidFill>
            </a:endParaRPr>
          </a:p>
        </p:txBody>
      </p:sp>
      <p:grpSp>
        <p:nvGrpSpPr>
          <p:cNvPr id="14" name="Groupe 102"/>
          <p:cNvGrpSpPr/>
          <p:nvPr/>
        </p:nvGrpSpPr>
        <p:grpSpPr>
          <a:xfrm>
            <a:off x="0" y="6381328"/>
            <a:ext cx="9144000" cy="487611"/>
            <a:chOff x="0" y="6389265"/>
            <a:chExt cx="9144000" cy="487611"/>
          </a:xfrm>
        </p:grpSpPr>
        <p:sp>
          <p:nvSpPr>
            <p:cNvPr id="15" name="Rectangle 14"/>
            <p:cNvSpPr/>
            <p:nvPr/>
          </p:nvSpPr>
          <p:spPr bwMode="auto">
            <a:xfrm>
              <a:off x="0" y="6625087"/>
              <a:ext cx="8034338" cy="240850"/>
            </a:xfrm>
            <a:prstGeom prst="rect">
              <a:avLst/>
            </a:pr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/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Page </a:t>
              </a:r>
              <a:fld id="{7984AD85-2953-4EB7-8F7B-A5AA4C40CF9A}" type="slidenum">
                <a:rPr lang="en-US" sz="900" b="1" smtClean="0">
                  <a:solidFill>
                    <a:schemeClr val="bg1"/>
                  </a:solidFill>
                  <a:latin typeface="Calibri" pitchFamily="34" charset="0"/>
                </a:rPr>
                <a:pPr algn="r"/>
                <a:t>63</a:t>
              </a:fld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/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16" name="Forme libre 15"/>
            <p:cNvSpPr/>
            <p:nvPr/>
          </p:nvSpPr>
          <p:spPr bwMode="auto">
            <a:xfrm>
              <a:off x="8021638" y="6389265"/>
              <a:ext cx="1122362" cy="487611"/>
            </a:xfrm>
            <a:custGeom>
              <a:avLst/>
              <a:gdLst>
                <a:gd name="connsiteX0" fmla="*/ 0 w 5"/>
                <a:gd name="connsiteY0" fmla="*/ 1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1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6"/>
                <a:gd name="connsiteY0" fmla="*/ 2 h 5"/>
                <a:gd name="connsiteX1" fmla="*/ 5 w 6"/>
                <a:gd name="connsiteY1" fmla="*/ 0 h 5"/>
                <a:gd name="connsiteX2" fmla="*/ 5 w 6"/>
                <a:gd name="connsiteY2" fmla="*/ 5 h 5"/>
                <a:gd name="connsiteX3" fmla="*/ 0 w 6"/>
                <a:gd name="connsiteY3" fmla="*/ 5 h 5"/>
                <a:gd name="connsiteX4" fmla="*/ 0 w 6"/>
                <a:gd name="connsiteY4" fmla="*/ 2 h 5"/>
                <a:gd name="connsiteX0" fmla="*/ 0 w 5"/>
                <a:gd name="connsiteY0" fmla="*/ 2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2 h 5"/>
                <a:gd name="connsiteX0" fmla="*/ 0 w 5"/>
                <a:gd name="connsiteY0" fmla="*/ 4 h 5"/>
                <a:gd name="connsiteX1" fmla="*/ 5 w 5"/>
                <a:gd name="connsiteY1" fmla="*/ 0 h 5"/>
                <a:gd name="connsiteX2" fmla="*/ 5 w 5"/>
                <a:gd name="connsiteY2" fmla="*/ 5 h 5"/>
                <a:gd name="connsiteX3" fmla="*/ 0 w 5"/>
                <a:gd name="connsiteY3" fmla="*/ 5 h 5"/>
                <a:gd name="connsiteX4" fmla="*/ 0 w 5"/>
                <a:gd name="connsiteY4" fmla="*/ 4 h 5"/>
                <a:gd name="connsiteX0" fmla="*/ 1 w 6"/>
                <a:gd name="connsiteY0" fmla="*/ 6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6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1 w 6"/>
                <a:gd name="connsiteY0" fmla="*/ 5 h 7"/>
                <a:gd name="connsiteX1" fmla="*/ 6 w 6"/>
                <a:gd name="connsiteY1" fmla="*/ 0 h 7"/>
                <a:gd name="connsiteX2" fmla="*/ 6 w 6"/>
                <a:gd name="connsiteY2" fmla="*/ 7 h 7"/>
                <a:gd name="connsiteX3" fmla="*/ 1 w 6"/>
                <a:gd name="connsiteY3" fmla="*/ 7 h 7"/>
                <a:gd name="connsiteX4" fmla="*/ 1 w 6"/>
                <a:gd name="connsiteY4" fmla="*/ 5 h 7"/>
                <a:gd name="connsiteX0" fmla="*/ 0 w 5"/>
                <a:gd name="connsiteY0" fmla="*/ 5 h 7"/>
                <a:gd name="connsiteX1" fmla="*/ 5 w 5"/>
                <a:gd name="connsiteY1" fmla="*/ 0 h 7"/>
                <a:gd name="connsiteX2" fmla="*/ 5 w 5"/>
                <a:gd name="connsiteY2" fmla="*/ 7 h 7"/>
                <a:gd name="connsiteX3" fmla="*/ 0 w 5"/>
                <a:gd name="connsiteY3" fmla="*/ 7 h 7"/>
                <a:gd name="connsiteX4" fmla="*/ 0 w 5"/>
                <a:gd name="connsiteY4" fmla="*/ 5 h 7"/>
                <a:gd name="connsiteX0" fmla="*/ 0 w 5"/>
                <a:gd name="connsiteY0" fmla="*/ 2 h 4"/>
                <a:gd name="connsiteX1" fmla="*/ 5 w 5"/>
                <a:gd name="connsiteY1" fmla="*/ 0 h 4"/>
                <a:gd name="connsiteX2" fmla="*/ 5 w 5"/>
                <a:gd name="connsiteY2" fmla="*/ 4 h 4"/>
                <a:gd name="connsiteX3" fmla="*/ 0 w 5"/>
                <a:gd name="connsiteY3" fmla="*/ 4 h 4"/>
                <a:gd name="connsiteX4" fmla="*/ 0 w 5"/>
                <a:gd name="connsiteY4" fmla="*/ 2 h 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" h="4">
                  <a:moveTo>
                    <a:pt x="0" y="2"/>
                  </a:moveTo>
                  <a:cubicBezTo>
                    <a:pt x="1" y="1"/>
                    <a:pt x="4" y="0"/>
                    <a:pt x="5" y="0"/>
                  </a:cubicBezTo>
                  <a:lnTo>
                    <a:pt x="5" y="4"/>
                  </a:lnTo>
                  <a:lnTo>
                    <a:pt x="0" y="4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66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/>
            </a:p>
          </p:txBody>
        </p:sp>
        <p:sp>
          <p:nvSpPr>
            <p:cNvPr id="17" name="ZoneTexte 16"/>
            <p:cNvSpPr txBox="1">
              <a:spLocks noChangeArrowheads="1"/>
            </p:cNvSpPr>
            <p:nvPr/>
          </p:nvSpPr>
          <p:spPr bwMode="auto">
            <a:xfrm>
              <a:off x="14371" y="6605289"/>
              <a:ext cx="7369791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D. Verney				</a:t>
              </a:r>
              <a:r>
                <a:rPr lang="en-US" sz="900" b="1" dirty="0" err="1" smtClean="0">
                  <a:solidFill>
                    <a:schemeClr val="bg1"/>
                  </a:solidFill>
                  <a:latin typeface="Calibri" pitchFamily="34" charset="0"/>
                </a:rPr>
                <a:t>séminaire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 du LAL, Orsay, 11 Mars </a:t>
              </a:r>
              <a:r>
                <a:rPr lang="en-US" sz="900" b="1" dirty="0" smtClean="0">
                  <a:solidFill>
                    <a:schemeClr val="bg1"/>
                  </a:solidFill>
                  <a:latin typeface="Calibri" pitchFamily="34" charset="0"/>
                </a:rPr>
                <a:t>2014       </a:t>
              </a:r>
              <a:endParaRPr lang="en-US" sz="9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pic>
          <p:nvPicPr>
            <p:cNvPr id="18" name="Image 17" descr="IPN_SMAL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15856" y="6435306"/>
              <a:ext cx="728144" cy="422694"/>
            </a:xfrm>
            <a:prstGeom prst="flowChartManualInpu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7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" descr="visuel_ALTO_sanslogos_redimensionn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8075"/>
            <a:ext cx="9144000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à coins arrondis 2"/>
          <p:cNvSpPr/>
          <p:nvPr/>
        </p:nvSpPr>
        <p:spPr>
          <a:xfrm>
            <a:off x="63227" y="33694"/>
            <a:ext cx="5597674" cy="5267513"/>
          </a:xfrm>
          <a:prstGeom prst="roundRect">
            <a:avLst>
              <a:gd name="adj" fmla="val 10858"/>
            </a:avLst>
          </a:prstGeom>
          <a:noFill/>
          <a:ln w="762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0" y="188640"/>
            <a:ext cx="566090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latin typeface="Arial"/>
                <a:cs typeface="Arial"/>
              </a:rPr>
              <a:t>►</a:t>
            </a:r>
            <a:r>
              <a:rPr lang="fr-FR" sz="1600" dirty="0" smtClean="0"/>
              <a:t>ALTO, inauguré en 2013 est </a:t>
            </a:r>
            <a:r>
              <a:rPr lang="fr-FR" sz="1600" dirty="0" smtClean="0"/>
              <a:t>une nouvelle </a:t>
            </a:r>
          </a:p>
          <a:p>
            <a:r>
              <a:rPr lang="fr-FR" sz="1600" dirty="0" smtClean="0"/>
              <a:t>installation ISOL, </a:t>
            </a:r>
          </a:p>
          <a:p>
            <a:r>
              <a:rPr lang="fr-FR" sz="1600" dirty="0" smtClean="0"/>
              <a:t>la première au monde en exploitation reposant sur des processus photo-nucléaire</a:t>
            </a:r>
          </a:p>
          <a:p>
            <a:endParaRPr lang="fr-FR" sz="1600" dirty="0" smtClean="0"/>
          </a:p>
          <a:p>
            <a:r>
              <a:rPr lang="fr-FR" sz="1600" dirty="0" smtClean="0"/>
              <a:t>…l’IPN n’est pas un nouveau venu dans le monde ISOL.</a:t>
            </a:r>
          </a:p>
          <a:p>
            <a:r>
              <a:rPr lang="fr-FR" sz="1600" dirty="0" smtClean="0"/>
              <a:t>L’Institut reste un acteur important dans le paysage contemporain ISOL en Europe (au travers d’ALTO et SPIRAL2)</a:t>
            </a:r>
          </a:p>
          <a:p>
            <a:endParaRPr lang="fr-FR" sz="1600" dirty="0" smtClean="0"/>
          </a:p>
          <a:p>
            <a:r>
              <a:rPr lang="fr-FR" sz="1600" dirty="0" smtClean="0">
                <a:latin typeface="Arial"/>
                <a:cs typeface="Arial"/>
              </a:rPr>
              <a:t>►</a:t>
            </a:r>
            <a:r>
              <a:rPr lang="fr-FR" sz="1600" dirty="0" smtClean="0"/>
              <a:t>ALTO a été conçu pour combler le gap (de physique et R&amp;D) qui aurait été béant entre le lancement du projet SPIRAL2 et l’avènement réel de la </a:t>
            </a:r>
            <a:r>
              <a:rPr lang="fr-FR" sz="1600" dirty="0" smtClean="0"/>
              <a:t>Phase 2 (2022 ?)</a:t>
            </a:r>
          </a:p>
          <a:p>
            <a:r>
              <a:rPr lang="fr-FR" sz="1600" dirty="0" smtClean="0"/>
              <a:t>permettant de maintenir les savoirs faire et de former une nouvelle génération d’ingénieurs, techniciens et physiciens </a:t>
            </a:r>
          </a:p>
          <a:p>
            <a:endParaRPr lang="fr-FR" sz="1600" dirty="0"/>
          </a:p>
        </p:txBody>
      </p:sp>
      <p:pic>
        <p:nvPicPr>
          <p:cNvPr id="5" name="Image 4" descr="EquipesTANDEM2.jpg"/>
          <p:cNvPicPr>
            <a:picLocks noChangeAspect="1"/>
          </p:cNvPicPr>
          <p:nvPr/>
        </p:nvPicPr>
        <p:blipFill>
          <a:blip r:embed="rId3" cstate="print"/>
          <a:srcRect l="28737" t="21777" r="25588" b="25690"/>
          <a:stretch>
            <a:fillRect/>
          </a:stretch>
        </p:blipFill>
        <p:spPr>
          <a:xfrm>
            <a:off x="6012159" y="33694"/>
            <a:ext cx="3097907" cy="237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3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temporaire\DETECTEURS_TANDEM_ALTO\Radioactivité\BEDO\Photos BEDO\__IGP26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16637" y="0"/>
            <a:ext cx="840035" cy="1264383"/>
          </a:xfrm>
          <a:prstGeom prst="rect">
            <a:avLst/>
          </a:prstGeom>
          <a:noFill/>
        </p:spPr>
      </p:pic>
      <p:pic>
        <p:nvPicPr>
          <p:cNvPr id="3" name="Picture 4" descr="PICT01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9803" y="901328"/>
            <a:ext cx="925958" cy="6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0" y="5085184"/>
            <a:ext cx="27000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>
                <a:latin typeface="Calibri" pitchFamily="34" charset="0"/>
              </a:rPr>
              <a:t>exploratory </a:t>
            </a:r>
            <a:r>
              <a:rPr lang="en-US" sz="1400" b="1" dirty="0" err="1" smtClean="0">
                <a:latin typeface="Calibri" pitchFamily="34" charset="0"/>
              </a:rPr>
              <a:t>photofission</a:t>
            </a:r>
            <a:r>
              <a:rPr lang="en-US" sz="1400" b="1" dirty="0" smtClean="0">
                <a:latin typeface="Calibri" pitchFamily="34" charset="0"/>
              </a:rPr>
              <a:t> experiment </a:t>
            </a:r>
            <a:r>
              <a:rPr lang="en-US" sz="1400" b="1" dirty="0">
                <a:latin typeface="Calibri" pitchFamily="34" charset="0"/>
              </a:rPr>
              <a:t>at CERN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-474453" y="6106727"/>
            <a:ext cx="321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latin typeface="Calibri" pitchFamily="34" charset="0"/>
              </a:rPr>
              <a:t>ISOL available at TANDEM</a:t>
            </a:r>
          </a:p>
          <a:p>
            <a:pPr algn="r"/>
            <a:r>
              <a:rPr lang="en-US" sz="1400" b="1" dirty="0" smtClean="0">
                <a:latin typeface="Calibri" pitchFamily="34" charset="0"/>
              </a:rPr>
              <a:t> </a:t>
            </a:r>
            <a:r>
              <a:rPr lang="en-US" sz="1400" b="1" dirty="0" err="1" smtClean="0">
                <a:latin typeface="Calibri" pitchFamily="34" charset="0"/>
              </a:rPr>
              <a:t>PARRNe</a:t>
            </a:r>
            <a:r>
              <a:rPr lang="en-US" sz="1400" b="1" dirty="0">
                <a:latin typeface="Calibri" pitchFamily="34" charset="0"/>
              </a:rPr>
              <a:t> </a:t>
            </a:r>
            <a:r>
              <a:rPr lang="en-US" sz="1400" b="1" dirty="0" smtClean="0">
                <a:latin typeface="Calibri" pitchFamily="34" charset="0"/>
              </a:rPr>
              <a:t>mass-separator on line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0" y="4537498"/>
            <a:ext cx="2682815" cy="4640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arrival of the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LINAC cavity from decommissioned LEP injector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-156962" y="3926891"/>
            <a:ext cx="28379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construction of the LINAC bunker 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1390146" y="3471291"/>
            <a:ext cx="11588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RF system 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0" y="3080651"/>
            <a:ext cx="260517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First e-beam extracted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0" y="2634284"/>
            <a:ext cx="27086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UCx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target on line with e-beam</a:t>
            </a:r>
          </a:p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– production yields measurements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-159490" y="1807886"/>
            <a:ext cx="295983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latin typeface="Calibri" pitchFamily="34" charset="0"/>
              </a:rPr>
              <a:t>Commissioning : tests </a:t>
            </a:r>
          </a:p>
          <a:p>
            <a:pPr algn="r"/>
            <a:r>
              <a:rPr lang="en-US" sz="1400" b="1" dirty="0" smtClean="0">
                <a:latin typeface="Calibri" pitchFamily="34" charset="0"/>
              </a:rPr>
              <a:t>and radiation safety measurements</a:t>
            </a:r>
          </a:p>
          <a:p>
            <a:pPr algn="r"/>
            <a:r>
              <a:rPr lang="en-US" sz="1400" b="1" dirty="0" smtClean="0">
                <a:solidFill>
                  <a:srgbClr val="FF3300"/>
                </a:solidFill>
                <a:latin typeface="Calibri" pitchFamily="34" charset="0"/>
              </a:rPr>
              <a:t>TIS vault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grpSp>
        <p:nvGrpSpPr>
          <p:cNvPr id="12" name="Groupe 1"/>
          <p:cNvGrpSpPr>
            <a:grpSpLocks/>
          </p:cNvGrpSpPr>
          <p:nvPr/>
        </p:nvGrpSpPr>
        <p:grpSpPr bwMode="auto">
          <a:xfrm rot="16200000">
            <a:off x="210028" y="2599847"/>
            <a:ext cx="6657021" cy="1457325"/>
            <a:chOff x="1" y="81444"/>
            <a:chExt cx="8800942" cy="673160"/>
          </a:xfrm>
        </p:grpSpPr>
        <p:grpSp>
          <p:nvGrpSpPr>
            <p:cNvPr id="13" name="Groupe 27"/>
            <p:cNvGrpSpPr>
              <a:grpSpLocks/>
            </p:cNvGrpSpPr>
            <p:nvPr/>
          </p:nvGrpSpPr>
          <p:grpSpPr bwMode="auto">
            <a:xfrm>
              <a:off x="1" y="213358"/>
              <a:ext cx="8447374" cy="426720"/>
              <a:chOff x="1" y="-1"/>
              <a:chExt cx="8447374" cy="426720"/>
            </a:xfrm>
          </p:grpSpPr>
          <p:sp>
            <p:nvSpPr>
              <p:cNvPr id="15" name="Rectangle 8"/>
              <p:cNvSpPr>
                <a:spLocks noChangeArrowheads="1"/>
              </p:cNvSpPr>
              <p:nvPr/>
            </p:nvSpPr>
            <p:spPr bwMode="auto">
              <a:xfrm>
                <a:off x="1" y="-1"/>
                <a:ext cx="865631" cy="426719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6" name="Rectangle 2"/>
              <p:cNvSpPr>
                <a:spLocks noChangeArrowheads="1"/>
              </p:cNvSpPr>
              <p:nvPr/>
            </p:nvSpPr>
            <p:spPr bwMode="auto">
              <a:xfrm flipH="1">
                <a:off x="3864863" y="0"/>
                <a:ext cx="2276792" cy="426719"/>
              </a:xfrm>
              <a:prstGeom prst="rect">
                <a:avLst/>
              </a:prstGeom>
              <a:gradFill rotWithShape="1">
                <a:gsLst>
                  <a:gs pos="0">
                    <a:srgbClr val="FFC000"/>
                  </a:gs>
                  <a:gs pos="100000">
                    <a:srgbClr val="FFFF00"/>
                  </a:gs>
                </a:gsLst>
                <a:lin ang="108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7" name="Rectangle 2"/>
              <p:cNvSpPr>
                <a:spLocks noChangeArrowheads="1"/>
              </p:cNvSpPr>
              <p:nvPr/>
            </p:nvSpPr>
            <p:spPr bwMode="auto">
              <a:xfrm flipH="1">
                <a:off x="865632" y="0"/>
                <a:ext cx="2999230" cy="426719"/>
              </a:xfrm>
              <a:prstGeom prst="rect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FFC000"/>
                  </a:gs>
                </a:gsLst>
                <a:lin ang="108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  <p:sp>
            <p:nvSpPr>
              <p:cNvPr id="18" name="Rectangle 2"/>
              <p:cNvSpPr>
                <a:spLocks noChangeArrowheads="1"/>
              </p:cNvSpPr>
              <p:nvPr/>
            </p:nvSpPr>
            <p:spPr bwMode="auto">
              <a:xfrm flipH="1">
                <a:off x="6141657" y="0"/>
                <a:ext cx="2305718" cy="426719"/>
              </a:xfrm>
              <a:prstGeom prst="rect">
                <a:avLst/>
              </a:prstGeom>
              <a:gradFill rotWithShape="1">
                <a:gsLst>
                  <a:gs pos="0">
                    <a:srgbClr val="FFFF00"/>
                  </a:gs>
                  <a:gs pos="100000">
                    <a:srgbClr val="99FF66"/>
                  </a:gs>
                </a:gsLst>
                <a:lin ang="108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fr-FR">
                  <a:latin typeface="Calibri" pitchFamily="34" charset="0"/>
                </a:endParaRPr>
              </a:p>
            </p:txBody>
          </p:sp>
        </p:grpSp>
        <p:sp>
          <p:nvSpPr>
            <p:cNvPr id="14" name="Triangle isocèle 3"/>
            <p:cNvSpPr/>
            <p:nvPr/>
          </p:nvSpPr>
          <p:spPr>
            <a:xfrm rot="5400000">
              <a:off x="8287360" y="241020"/>
              <a:ext cx="673160" cy="354007"/>
            </a:xfrm>
            <a:prstGeom prst="triangle">
              <a:avLst/>
            </a:prstGeom>
            <a:solidFill>
              <a:srgbClr val="99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3290890" y="5371137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>
                <a:latin typeface="Calibri" pitchFamily="34" charset="0"/>
              </a:rPr>
              <a:t>2000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290890" y="4942509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2001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290890" y="4513881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2002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3290890" y="4085253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2003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290890" y="365662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2004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4" name="Text Box 10"/>
          <p:cNvSpPr txBox="1">
            <a:spLocks noChangeArrowheads="1"/>
          </p:cNvSpPr>
          <p:nvPr/>
        </p:nvSpPr>
        <p:spPr bwMode="auto">
          <a:xfrm>
            <a:off x="3290890" y="3227997"/>
            <a:ext cx="590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2005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5" name="Text Box 10"/>
          <p:cNvSpPr txBox="1">
            <a:spLocks noChangeArrowheads="1"/>
          </p:cNvSpPr>
          <p:nvPr/>
        </p:nvSpPr>
        <p:spPr bwMode="auto">
          <a:xfrm>
            <a:off x="3290890" y="2799369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2006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3290890" y="2370741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2007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3290890" y="1942113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2008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3290890" y="156587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2009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29" name="Text Box 10"/>
          <p:cNvSpPr txBox="1">
            <a:spLocks noChangeArrowheads="1"/>
          </p:cNvSpPr>
          <p:nvPr/>
        </p:nvSpPr>
        <p:spPr bwMode="auto">
          <a:xfrm>
            <a:off x="3290890" y="115629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2010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3290858" y="579976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1999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3290858" y="6209345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1998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32" name="Accolade fermante 31"/>
          <p:cNvSpPr/>
          <p:nvPr/>
        </p:nvSpPr>
        <p:spPr>
          <a:xfrm flipH="1">
            <a:off x="2848238" y="1439431"/>
            <a:ext cx="255181" cy="871870"/>
          </a:xfrm>
          <a:prstGeom prst="rightBrace">
            <a:avLst>
              <a:gd name="adj1" fmla="val 52280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Text Box 29"/>
          <p:cNvSpPr txBox="1">
            <a:spLocks noChangeArrowheads="1"/>
          </p:cNvSpPr>
          <p:nvPr/>
        </p:nvSpPr>
        <p:spPr bwMode="auto">
          <a:xfrm>
            <a:off x="0" y="1383046"/>
            <a:ext cx="2639683" cy="458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>
                <a:latin typeface="Arial" pitchFamily="34" charset="0"/>
                <a:cs typeface="Arial" pitchFamily="34" charset="0"/>
              </a:rPr>
              <a:t>building of the low energy beam 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lines + laser ion source 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4" name="Connecteur droit 33"/>
          <p:cNvCxnSpPr/>
          <p:nvPr/>
        </p:nvCxnSpPr>
        <p:spPr>
          <a:xfrm rot="10800000">
            <a:off x="2752187" y="6370084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rot="10800000">
            <a:off x="2699792" y="5157192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10800000">
            <a:off x="2694678" y="4673556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e 40"/>
          <p:cNvGrpSpPr/>
          <p:nvPr/>
        </p:nvGrpSpPr>
        <p:grpSpPr>
          <a:xfrm>
            <a:off x="2645795" y="3940490"/>
            <a:ext cx="684000" cy="292011"/>
            <a:chOff x="4586739" y="1587261"/>
            <a:chExt cx="684000" cy="292011"/>
          </a:xfrm>
        </p:grpSpPr>
        <p:cxnSp>
          <p:nvCxnSpPr>
            <p:cNvPr id="38" name="Connecteur droit 37"/>
            <p:cNvCxnSpPr/>
            <p:nvPr/>
          </p:nvCxnSpPr>
          <p:spPr>
            <a:xfrm rot="10800000">
              <a:off x="4586739" y="1719352"/>
              <a:ext cx="561975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rot="5400000">
              <a:off x="5016262" y="1729597"/>
              <a:ext cx="284671" cy="158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5124090" y="1587261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5121214" y="1877684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e 45"/>
          <p:cNvGrpSpPr/>
          <p:nvPr/>
        </p:nvGrpSpPr>
        <p:grpSpPr>
          <a:xfrm>
            <a:off x="2634294" y="3440158"/>
            <a:ext cx="684000" cy="401280"/>
            <a:chOff x="4586739" y="1587261"/>
            <a:chExt cx="684000" cy="292011"/>
          </a:xfrm>
        </p:grpSpPr>
        <p:cxnSp>
          <p:nvCxnSpPr>
            <p:cNvPr id="43" name="Connecteur droit 42"/>
            <p:cNvCxnSpPr/>
            <p:nvPr/>
          </p:nvCxnSpPr>
          <p:spPr>
            <a:xfrm rot="10800000">
              <a:off x="4586739" y="1719352"/>
              <a:ext cx="561975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 rot="5400000">
              <a:off x="5016262" y="1729597"/>
              <a:ext cx="284671" cy="158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5124090" y="1587261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5121214" y="1877684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Connecteur droit 46"/>
          <p:cNvCxnSpPr/>
          <p:nvPr/>
        </p:nvCxnSpPr>
        <p:spPr>
          <a:xfrm rot="10800000">
            <a:off x="2709055" y="3186937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rot="10800000">
            <a:off x="2688928" y="2933896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e 52"/>
          <p:cNvGrpSpPr/>
          <p:nvPr/>
        </p:nvGrpSpPr>
        <p:grpSpPr>
          <a:xfrm>
            <a:off x="2614165" y="1582603"/>
            <a:ext cx="684000" cy="401280"/>
            <a:chOff x="4586739" y="1587261"/>
            <a:chExt cx="684000" cy="292011"/>
          </a:xfrm>
        </p:grpSpPr>
        <p:cxnSp>
          <p:nvCxnSpPr>
            <p:cNvPr id="50" name="Connecteur droit 49"/>
            <p:cNvCxnSpPr/>
            <p:nvPr/>
          </p:nvCxnSpPr>
          <p:spPr>
            <a:xfrm rot="10800000">
              <a:off x="4586739" y="1719352"/>
              <a:ext cx="561975" cy="1588"/>
            </a:xfrm>
            <a:prstGeom prst="line">
              <a:avLst/>
            </a:prstGeom>
            <a:ln w="28575">
              <a:solidFill>
                <a:schemeClr val="tx1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/>
            <p:cNvCxnSpPr/>
            <p:nvPr/>
          </p:nvCxnSpPr>
          <p:spPr>
            <a:xfrm rot="5400000">
              <a:off x="5016262" y="1729597"/>
              <a:ext cx="284671" cy="1588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51"/>
            <p:cNvCxnSpPr/>
            <p:nvPr/>
          </p:nvCxnSpPr>
          <p:spPr>
            <a:xfrm>
              <a:off x="5124090" y="1587261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5121214" y="1877684"/>
              <a:ext cx="146649" cy="15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4" name="Connecteur droit 53"/>
          <p:cNvCxnSpPr>
            <a:stCxn id="32" idx="1"/>
          </p:cNvCxnSpPr>
          <p:nvPr/>
        </p:nvCxnSpPr>
        <p:spPr>
          <a:xfrm flipH="1">
            <a:off x="2668772" y="1875366"/>
            <a:ext cx="179466" cy="198007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10"/>
          <p:cNvSpPr txBox="1">
            <a:spLocks noChangeArrowheads="1"/>
          </p:cNvSpPr>
          <p:nvPr/>
        </p:nvSpPr>
        <p:spPr bwMode="auto">
          <a:xfrm>
            <a:off x="3288016" y="791112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2011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56" name="Text Box 10"/>
          <p:cNvSpPr txBox="1">
            <a:spLocks noChangeArrowheads="1"/>
          </p:cNvSpPr>
          <p:nvPr/>
        </p:nvSpPr>
        <p:spPr bwMode="auto">
          <a:xfrm>
            <a:off x="3302395" y="417300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2012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57" name="Text Box 10"/>
          <p:cNvSpPr txBox="1">
            <a:spLocks noChangeArrowheads="1"/>
          </p:cNvSpPr>
          <p:nvPr/>
        </p:nvSpPr>
        <p:spPr bwMode="auto">
          <a:xfrm>
            <a:off x="3299520" y="86624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2013 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sp>
        <p:nvSpPr>
          <p:cNvPr id="58" name="Text Box 29"/>
          <p:cNvSpPr txBox="1">
            <a:spLocks noChangeArrowheads="1"/>
          </p:cNvSpPr>
          <p:nvPr/>
        </p:nvSpPr>
        <p:spPr bwMode="auto">
          <a:xfrm>
            <a:off x="1" y="474397"/>
            <a:ext cx="2639682" cy="461665"/>
          </a:xfrm>
          <a:prstGeom prst="rect">
            <a:avLst/>
          </a:prstGeom>
          <a:solidFill>
            <a:schemeClr val="tx1"/>
          </a:solidFill>
          <a:ln w="28575">
            <a:solidFill>
              <a:srgbClr val="00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green light from French nuclear safety authorities</a:t>
            </a:r>
            <a:endParaRPr lang="fr-FR" sz="1200" b="1" dirty="0">
              <a:solidFill>
                <a:srgbClr val="00FF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9" name="Connecteur droit 58"/>
          <p:cNvCxnSpPr>
            <a:endCxn id="58" idx="3"/>
          </p:cNvCxnSpPr>
          <p:nvPr/>
        </p:nvCxnSpPr>
        <p:spPr>
          <a:xfrm rot="10800000">
            <a:off x="2639684" y="705230"/>
            <a:ext cx="595235" cy="2136"/>
          </a:xfrm>
          <a:prstGeom prst="line">
            <a:avLst/>
          </a:prstGeom>
          <a:ln w="28575">
            <a:solidFill>
              <a:srgbClr val="00FF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29"/>
          <p:cNvSpPr txBox="1">
            <a:spLocks noChangeArrowheads="1"/>
          </p:cNvSpPr>
          <p:nvPr/>
        </p:nvSpPr>
        <p:spPr bwMode="auto">
          <a:xfrm>
            <a:off x="23009" y="207034"/>
            <a:ext cx="26396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BEDO commissioning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Connecteur droit 60"/>
          <p:cNvCxnSpPr/>
          <p:nvPr/>
        </p:nvCxnSpPr>
        <p:spPr>
          <a:xfrm rot="10800000">
            <a:off x="2674551" y="573133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 rot="10800000">
            <a:off x="2484407" y="414068"/>
            <a:ext cx="189781" cy="16390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29"/>
          <p:cNvSpPr txBox="1">
            <a:spLocks noChangeArrowheads="1"/>
          </p:cNvSpPr>
          <p:nvPr/>
        </p:nvSpPr>
        <p:spPr bwMode="auto">
          <a:xfrm>
            <a:off x="117894" y="991981"/>
            <a:ext cx="26396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first laser ionized RIB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4" name="Connecteur droit 63"/>
          <p:cNvCxnSpPr/>
          <p:nvPr/>
        </p:nvCxnSpPr>
        <p:spPr>
          <a:xfrm rot="10800000">
            <a:off x="2709056" y="944069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http://lenergeek.com/wp-content/uploads/2011/07/asn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149" y="712002"/>
            <a:ext cx="940279" cy="383550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</p:pic>
      <p:sp>
        <p:nvSpPr>
          <p:cNvPr id="66" name="Text Box 22"/>
          <p:cNvSpPr txBox="1">
            <a:spLocks noChangeArrowheads="1"/>
          </p:cNvSpPr>
          <p:nvPr/>
        </p:nvSpPr>
        <p:spPr bwMode="auto">
          <a:xfrm>
            <a:off x="4929290" y="4846658"/>
            <a:ext cx="22151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83Ga -&gt; 83Ge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-decay</a:t>
            </a:r>
            <a:endParaRPr lang="fr-F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 Box 22"/>
          <p:cNvSpPr txBox="1">
            <a:spLocks noChangeArrowheads="1"/>
          </p:cNvSpPr>
          <p:nvPr/>
        </p:nvSpPr>
        <p:spPr bwMode="auto">
          <a:xfrm>
            <a:off x="4938852" y="4446165"/>
            <a:ext cx="22151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81Zn -&gt; 81Ga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-decay</a:t>
            </a:r>
            <a:endParaRPr lang="fr-F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 Box 22"/>
          <p:cNvSpPr txBox="1">
            <a:spLocks noChangeArrowheads="1"/>
          </p:cNvSpPr>
          <p:nvPr/>
        </p:nvSpPr>
        <p:spPr bwMode="auto">
          <a:xfrm>
            <a:off x="5297148" y="1917623"/>
            <a:ext cx="221511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84Ga -&gt; 84Ge </a:t>
            </a:r>
            <a:r>
              <a:rPr lang="en-US" sz="1200" b="1" dirty="0" smtClean="0">
                <a:solidFill>
                  <a:srgbClr val="FF0000"/>
                </a:solidFill>
                <a:latin typeface="Symbol" pitchFamily="18" charset="2"/>
                <a:cs typeface="Arial" pitchFamily="34" charset="0"/>
              </a:rPr>
              <a:t>b</a:t>
            </a:r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-decay</a:t>
            </a:r>
            <a:endParaRPr lang="fr-FR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9" name="Connecteur droit 68"/>
          <p:cNvCxnSpPr/>
          <p:nvPr/>
        </p:nvCxnSpPr>
        <p:spPr>
          <a:xfrm>
            <a:off x="3918759" y="2166398"/>
            <a:ext cx="2184329" cy="263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69"/>
          <p:cNvCxnSpPr/>
          <p:nvPr/>
        </p:nvCxnSpPr>
        <p:spPr>
          <a:xfrm>
            <a:off x="3922303" y="4689859"/>
            <a:ext cx="2184329" cy="263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70"/>
          <p:cNvCxnSpPr/>
          <p:nvPr/>
        </p:nvCxnSpPr>
        <p:spPr>
          <a:xfrm>
            <a:off x="3943568" y="5093895"/>
            <a:ext cx="2184329" cy="2638"/>
          </a:xfrm>
          <a:prstGeom prst="line">
            <a:avLst/>
          </a:prstGeom>
          <a:ln w="28575">
            <a:solidFill>
              <a:srgbClr val="FF0000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 Box 9"/>
          <p:cNvSpPr txBox="1">
            <a:spLocks noChangeArrowheads="1"/>
          </p:cNvSpPr>
          <p:nvPr/>
        </p:nvSpPr>
        <p:spPr bwMode="auto">
          <a:xfrm>
            <a:off x="4370718" y="6095225"/>
            <a:ext cx="32147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</a:rPr>
              <a:t>initial idea of a R&amp;D test bench for the SPIRAL2 project at the Orsay Tandem</a:t>
            </a:r>
            <a:endParaRPr lang="fr-FR" sz="1400" b="1" dirty="0">
              <a:solidFill>
                <a:srgbClr val="FF3300"/>
              </a:solidFill>
              <a:latin typeface="Calibri" pitchFamily="34" charset="0"/>
            </a:endParaRPr>
          </a:p>
        </p:txBody>
      </p:sp>
      <p:cxnSp>
        <p:nvCxnSpPr>
          <p:cNvPr id="73" name="Connecteur droit 72"/>
          <p:cNvCxnSpPr/>
          <p:nvPr/>
        </p:nvCxnSpPr>
        <p:spPr>
          <a:xfrm rot="10800000" flipH="1">
            <a:off x="3844866" y="6375835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rot="10800000">
            <a:off x="2688928" y="173443"/>
            <a:ext cx="561975" cy="1588"/>
          </a:xfrm>
          <a:prstGeom prst="line">
            <a:avLst/>
          </a:prstGeom>
          <a:ln w="28575">
            <a:solidFill>
              <a:schemeClr val="tx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 rot="5400000">
            <a:off x="2622431" y="957532"/>
            <a:ext cx="103516" cy="69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4" descr="alto_cou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1668" y="5164458"/>
            <a:ext cx="1164565" cy="967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5" descr="PIC000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3851" y="4442604"/>
            <a:ext cx="815607" cy="61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88921" y="3806909"/>
            <a:ext cx="810882" cy="606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" name="faisceau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2874" y="3079385"/>
            <a:ext cx="621581" cy="49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4" descr="_IGP1067"/>
          <p:cNvPicPr>
            <a:picLocks noChangeAspect="1" noChangeArrowheads="1"/>
          </p:cNvPicPr>
          <p:nvPr/>
        </p:nvPicPr>
        <p:blipFill>
          <a:blip r:embed="rId10" cstate="print"/>
          <a:srcRect t="23750"/>
          <a:stretch>
            <a:fillRect/>
          </a:stretch>
        </p:blipFill>
        <p:spPr bwMode="auto">
          <a:xfrm>
            <a:off x="4182554" y="1145607"/>
            <a:ext cx="725876" cy="832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" name="Picture 51"/>
          <p:cNvPicPr>
            <a:picLocks noChangeAspect="1" noChangeArrowheads="1"/>
          </p:cNvPicPr>
          <p:nvPr/>
        </p:nvPicPr>
        <p:blipFill>
          <a:blip r:embed="rId11" cstate="print"/>
          <a:srcRect l="5719" t="24232" r="3336" b="18510"/>
          <a:stretch>
            <a:fillRect/>
          </a:stretch>
        </p:blipFill>
        <p:spPr bwMode="auto">
          <a:xfrm>
            <a:off x="4064869" y="1965343"/>
            <a:ext cx="1223123" cy="109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1" descr="000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96771" y="2580939"/>
            <a:ext cx="1157048" cy="86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ext Box 29"/>
          <p:cNvSpPr txBox="1">
            <a:spLocks noChangeArrowheads="1"/>
          </p:cNvSpPr>
          <p:nvPr/>
        </p:nvSpPr>
        <p:spPr bwMode="auto">
          <a:xfrm>
            <a:off x="1219200" y="-27384"/>
            <a:ext cx="1449248" cy="276999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INAUGURATION</a:t>
            </a:r>
            <a:endParaRPr lang="fr-FR" sz="1200" b="1" dirty="0">
              <a:solidFill>
                <a:srgbClr val="FF33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12149" y="2675541"/>
            <a:ext cx="2596907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26189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32"/>
          <p:cNvSpPr txBox="1">
            <a:spLocks noChangeArrowheads="1"/>
          </p:cNvSpPr>
          <p:nvPr/>
        </p:nvSpPr>
        <p:spPr bwMode="auto">
          <a:xfrm>
            <a:off x="6042025" y="6516688"/>
            <a:ext cx="730250" cy="2778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Protons</a:t>
            </a:r>
          </a:p>
        </p:txBody>
      </p:sp>
      <p:sp>
        <p:nvSpPr>
          <p:cNvPr id="3" name="ZoneTexte 32"/>
          <p:cNvSpPr txBox="1">
            <a:spLocks noChangeArrowheads="1"/>
          </p:cNvSpPr>
          <p:nvPr/>
        </p:nvSpPr>
        <p:spPr bwMode="auto">
          <a:xfrm>
            <a:off x="7353300" y="6527800"/>
            <a:ext cx="876300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Neutrons</a:t>
            </a:r>
          </a:p>
        </p:txBody>
      </p:sp>
      <p:sp>
        <p:nvSpPr>
          <p:cNvPr id="4" name="ZoneTexte 32"/>
          <p:cNvSpPr txBox="1">
            <a:spLocks noChangeArrowheads="1"/>
          </p:cNvSpPr>
          <p:nvPr/>
        </p:nvSpPr>
        <p:spPr bwMode="auto">
          <a:xfrm>
            <a:off x="6932613" y="6042025"/>
            <a:ext cx="4381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>
                <a:latin typeface="Arial Black" pitchFamily="34" charset="0"/>
              </a:rPr>
              <a:t>2</a:t>
            </a:r>
          </a:p>
        </p:txBody>
      </p:sp>
      <p:sp>
        <p:nvSpPr>
          <p:cNvPr id="5" name="Ellipse 4"/>
          <p:cNvSpPr/>
          <p:nvPr/>
        </p:nvSpPr>
        <p:spPr>
          <a:xfrm>
            <a:off x="6972300" y="5583238"/>
            <a:ext cx="374650" cy="242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2704326" y="-609601"/>
            <a:ext cx="6439674" cy="4264025"/>
            <a:chOff x="2055039" y="0"/>
            <a:chExt cx="6439674" cy="426402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679700" y="0"/>
              <a:ext cx="5815013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/>
            <p:nvPr/>
          </p:nvSpPr>
          <p:spPr>
            <a:xfrm>
              <a:off x="2790825" y="219075"/>
              <a:ext cx="2936875" cy="375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486525" y="2382838"/>
              <a:ext cx="998538" cy="1381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0" name="Ellipse 9"/>
            <p:cNvSpPr/>
            <p:nvPr/>
          </p:nvSpPr>
          <p:spPr>
            <a:xfrm>
              <a:off x="6694488" y="1228725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1" name="Ellipse 10"/>
            <p:cNvSpPr/>
            <p:nvPr/>
          </p:nvSpPr>
          <p:spPr>
            <a:xfrm>
              <a:off x="3354388" y="3292475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>
              <a:off x="3609975" y="3289300"/>
              <a:ext cx="109538" cy="11588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2982913" y="3679825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2790825" y="3892550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618163" y="1200150"/>
              <a:ext cx="111125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076700" y="2289175"/>
              <a:ext cx="109538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302000" y="3003550"/>
              <a:ext cx="109538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068638" y="3267075"/>
              <a:ext cx="109537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43200" y="3646488"/>
              <a:ext cx="10953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646363" y="3841750"/>
              <a:ext cx="111125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841625" y="4017963"/>
              <a:ext cx="10953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14663" y="3984625"/>
              <a:ext cx="109537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368675" y="3754438"/>
              <a:ext cx="111125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627438" y="3716338"/>
              <a:ext cx="109537" cy="122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18000" y="3379788"/>
              <a:ext cx="109538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03838" y="2933700"/>
              <a:ext cx="111125" cy="12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683375" y="2260600"/>
              <a:ext cx="128588" cy="122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8" name="Ellipse 27"/>
            <p:cNvSpPr/>
            <p:nvPr/>
          </p:nvSpPr>
          <p:spPr>
            <a:xfrm>
              <a:off x="5314950" y="2295525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9" name="Ellipse 28"/>
            <p:cNvSpPr/>
            <p:nvPr/>
          </p:nvSpPr>
          <p:spPr>
            <a:xfrm>
              <a:off x="4306888" y="2305050"/>
              <a:ext cx="109537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0" name="Ellipse 29"/>
            <p:cNvSpPr/>
            <p:nvPr/>
          </p:nvSpPr>
          <p:spPr>
            <a:xfrm>
              <a:off x="3600450" y="3022600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31" name="ZoneTexte 30"/>
            <p:cNvSpPr txBox="1">
              <a:spLocks noChangeArrowheads="1"/>
            </p:cNvSpPr>
            <p:nvPr/>
          </p:nvSpPr>
          <p:spPr bwMode="auto">
            <a:xfrm>
              <a:off x="2492375" y="3865563"/>
              <a:ext cx="4365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</a:t>
              </a:r>
            </a:p>
          </p:txBody>
        </p:sp>
        <p:sp>
          <p:nvSpPr>
            <p:cNvPr id="32" name="ZoneTexte 32"/>
            <p:cNvSpPr txBox="1">
              <a:spLocks noChangeArrowheads="1"/>
            </p:cNvSpPr>
            <p:nvPr/>
          </p:nvSpPr>
          <p:spPr bwMode="auto">
            <a:xfrm>
              <a:off x="2644775" y="4017963"/>
              <a:ext cx="4365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</a:t>
              </a:r>
            </a:p>
          </p:txBody>
        </p:sp>
        <p:sp>
          <p:nvSpPr>
            <p:cNvPr id="33" name="ZoneTexte 32"/>
            <p:cNvSpPr txBox="1">
              <a:spLocks noChangeArrowheads="1"/>
            </p:cNvSpPr>
            <p:nvPr/>
          </p:nvSpPr>
          <p:spPr bwMode="auto">
            <a:xfrm>
              <a:off x="2573338" y="3606800"/>
              <a:ext cx="4381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</a:t>
              </a:r>
            </a:p>
          </p:txBody>
        </p:sp>
        <p:sp>
          <p:nvSpPr>
            <p:cNvPr id="34" name="ZoneTexte 32"/>
            <p:cNvSpPr txBox="1">
              <a:spLocks noChangeArrowheads="1"/>
            </p:cNvSpPr>
            <p:nvPr/>
          </p:nvSpPr>
          <p:spPr bwMode="auto">
            <a:xfrm>
              <a:off x="2808288" y="3905250"/>
              <a:ext cx="436562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</a:t>
              </a:r>
            </a:p>
          </p:txBody>
        </p:sp>
        <p:sp>
          <p:nvSpPr>
            <p:cNvPr id="35" name="ZoneTexte 32"/>
            <p:cNvSpPr txBox="1">
              <a:spLocks noChangeArrowheads="1"/>
            </p:cNvSpPr>
            <p:nvPr/>
          </p:nvSpPr>
          <p:spPr bwMode="auto">
            <a:xfrm>
              <a:off x="2886075" y="3195638"/>
              <a:ext cx="436563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20</a:t>
              </a:r>
            </a:p>
          </p:txBody>
        </p:sp>
        <p:sp>
          <p:nvSpPr>
            <p:cNvPr id="36" name="ZoneTexte 32"/>
            <p:cNvSpPr txBox="1">
              <a:spLocks noChangeArrowheads="1"/>
            </p:cNvSpPr>
            <p:nvPr/>
          </p:nvSpPr>
          <p:spPr bwMode="auto">
            <a:xfrm>
              <a:off x="3217863" y="3762375"/>
              <a:ext cx="4381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20</a:t>
              </a:r>
            </a:p>
          </p:txBody>
        </p:sp>
        <p:sp>
          <p:nvSpPr>
            <p:cNvPr id="37" name="ZoneTexte 32"/>
            <p:cNvSpPr txBox="1">
              <a:spLocks noChangeArrowheads="1"/>
            </p:cNvSpPr>
            <p:nvPr/>
          </p:nvSpPr>
          <p:spPr bwMode="auto">
            <a:xfrm>
              <a:off x="3084513" y="2947988"/>
              <a:ext cx="43656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28</a:t>
              </a:r>
            </a:p>
          </p:txBody>
        </p:sp>
        <p:sp>
          <p:nvSpPr>
            <p:cNvPr id="38" name="ZoneTexte 32"/>
            <p:cNvSpPr txBox="1">
              <a:spLocks noChangeArrowheads="1"/>
            </p:cNvSpPr>
            <p:nvPr/>
          </p:nvSpPr>
          <p:spPr bwMode="auto">
            <a:xfrm>
              <a:off x="3459163" y="3641725"/>
              <a:ext cx="438150" cy="246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28</a:t>
              </a:r>
            </a:p>
          </p:txBody>
        </p:sp>
        <p:sp>
          <p:nvSpPr>
            <p:cNvPr id="39" name="ZoneTexte 32"/>
            <p:cNvSpPr txBox="1">
              <a:spLocks noChangeArrowheads="1"/>
            </p:cNvSpPr>
            <p:nvPr/>
          </p:nvSpPr>
          <p:spPr bwMode="auto">
            <a:xfrm>
              <a:off x="3852863" y="2217738"/>
              <a:ext cx="4381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50</a:t>
              </a:r>
            </a:p>
          </p:txBody>
        </p:sp>
        <p:sp>
          <p:nvSpPr>
            <p:cNvPr id="40" name="ZoneTexte 32"/>
            <p:cNvSpPr txBox="1">
              <a:spLocks noChangeArrowheads="1"/>
            </p:cNvSpPr>
            <p:nvPr/>
          </p:nvSpPr>
          <p:spPr bwMode="auto">
            <a:xfrm>
              <a:off x="4143375" y="3379788"/>
              <a:ext cx="4381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50</a:t>
              </a:r>
            </a:p>
          </p:txBody>
        </p:sp>
        <p:sp>
          <p:nvSpPr>
            <p:cNvPr id="41" name="ZoneTexte 32"/>
            <p:cNvSpPr txBox="1">
              <a:spLocks noChangeArrowheads="1"/>
            </p:cNvSpPr>
            <p:nvPr/>
          </p:nvSpPr>
          <p:spPr bwMode="auto">
            <a:xfrm>
              <a:off x="5153025" y="2859088"/>
              <a:ext cx="43815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82</a:t>
              </a:r>
            </a:p>
          </p:txBody>
        </p:sp>
        <p:sp>
          <p:nvSpPr>
            <p:cNvPr id="42" name="ZoneTexte 32"/>
            <p:cNvSpPr txBox="1">
              <a:spLocks noChangeArrowheads="1"/>
            </p:cNvSpPr>
            <p:nvPr/>
          </p:nvSpPr>
          <p:spPr bwMode="auto">
            <a:xfrm>
              <a:off x="6557963" y="1858963"/>
              <a:ext cx="43656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126</a:t>
              </a:r>
            </a:p>
          </p:txBody>
        </p:sp>
        <p:sp>
          <p:nvSpPr>
            <p:cNvPr id="43" name="ZoneTexte 32"/>
            <p:cNvSpPr txBox="1">
              <a:spLocks noChangeArrowheads="1"/>
            </p:cNvSpPr>
            <p:nvPr/>
          </p:nvSpPr>
          <p:spPr bwMode="auto">
            <a:xfrm>
              <a:off x="5402263" y="1150938"/>
              <a:ext cx="436562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000">
                  <a:latin typeface="Arial Black" pitchFamily="34" charset="0"/>
                </a:rPr>
                <a:t>82</a:t>
              </a:r>
            </a:p>
          </p:txBody>
        </p:sp>
        <p:sp>
          <p:nvSpPr>
            <p:cNvPr id="44" name="ZoneTexte 32"/>
            <p:cNvSpPr txBox="1">
              <a:spLocks noChangeArrowheads="1"/>
            </p:cNvSpPr>
            <p:nvPr/>
          </p:nvSpPr>
          <p:spPr bwMode="auto">
            <a:xfrm>
              <a:off x="4514850" y="328136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78</a:t>
              </a:r>
              <a:r>
                <a:rPr lang="en-US" sz="1200" dirty="0" smtClean="0">
                  <a:latin typeface="Arial Black" pitchFamily="34" charset="0"/>
                </a:rPr>
                <a:t>Ni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45" name="Connecteur droit 44"/>
            <p:cNvCxnSpPr/>
            <p:nvPr/>
          </p:nvCxnSpPr>
          <p:spPr>
            <a:xfrm rot="16200000" flipV="1">
              <a:off x="4390231" y="3145632"/>
              <a:ext cx="169863" cy="15240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Ellipse 45"/>
            <p:cNvSpPr/>
            <p:nvPr/>
          </p:nvSpPr>
          <p:spPr>
            <a:xfrm>
              <a:off x="4305300" y="3032125"/>
              <a:ext cx="109538" cy="1143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47" name="ZoneTexte 32"/>
            <p:cNvSpPr txBox="1">
              <a:spLocks noChangeArrowheads="1"/>
            </p:cNvSpPr>
            <p:nvPr/>
          </p:nvSpPr>
          <p:spPr bwMode="auto">
            <a:xfrm>
              <a:off x="3762375" y="177641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100</a:t>
              </a:r>
              <a:r>
                <a:rPr lang="en-US" sz="1200" dirty="0" smtClean="0">
                  <a:latin typeface="Arial Black" pitchFamily="34" charset="0"/>
                </a:rPr>
                <a:t>Sn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48" name="Connecteur droit 47"/>
            <p:cNvCxnSpPr>
              <a:stCxn id="29" idx="0"/>
              <a:endCxn id="47" idx="2"/>
            </p:cNvCxnSpPr>
            <p:nvPr/>
          </p:nvCxnSpPr>
          <p:spPr>
            <a:xfrm rot="16200000" flipV="1">
              <a:off x="4164401" y="2107793"/>
              <a:ext cx="251638" cy="14287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/>
            <p:cNvCxnSpPr>
              <a:endCxn id="28" idx="5"/>
            </p:cNvCxnSpPr>
            <p:nvPr/>
          </p:nvCxnSpPr>
          <p:spPr>
            <a:xfrm rot="16200000" flipV="1">
              <a:off x="5405717" y="2395817"/>
              <a:ext cx="188189" cy="182728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ZoneTexte 32"/>
            <p:cNvSpPr txBox="1">
              <a:spLocks noChangeArrowheads="1"/>
            </p:cNvSpPr>
            <p:nvPr/>
          </p:nvSpPr>
          <p:spPr bwMode="auto">
            <a:xfrm>
              <a:off x="5419725" y="251936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132</a:t>
              </a:r>
              <a:r>
                <a:rPr lang="en-US" sz="1200" dirty="0" smtClean="0">
                  <a:latin typeface="Arial Black" pitchFamily="34" charset="0"/>
                </a:rPr>
                <a:t>Sn</a:t>
              </a:r>
              <a:endParaRPr lang="en-US" sz="1200" dirty="0">
                <a:latin typeface="Arial Black" pitchFamily="34" charset="0"/>
              </a:endParaRPr>
            </a:p>
          </p:txBody>
        </p:sp>
        <p:sp>
          <p:nvSpPr>
            <p:cNvPr id="51" name="ZoneTexte 32"/>
            <p:cNvSpPr txBox="1">
              <a:spLocks noChangeArrowheads="1"/>
            </p:cNvSpPr>
            <p:nvPr/>
          </p:nvSpPr>
          <p:spPr bwMode="auto">
            <a:xfrm>
              <a:off x="6867525" y="1414463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208</a:t>
              </a:r>
              <a:r>
                <a:rPr lang="en-US" sz="1200" dirty="0" smtClean="0">
                  <a:latin typeface="Arial Black" pitchFamily="34" charset="0"/>
                </a:rPr>
                <a:t>Pb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52" name="Connecteur droit 51"/>
            <p:cNvCxnSpPr>
              <a:endCxn id="10" idx="5"/>
            </p:cNvCxnSpPr>
            <p:nvPr/>
          </p:nvCxnSpPr>
          <p:spPr>
            <a:xfrm rot="10800000">
              <a:off x="6787985" y="1326287"/>
              <a:ext cx="193841" cy="150089"/>
            </a:xfrm>
            <a:prstGeom prst="line">
              <a:avLst/>
            </a:prstGeom>
            <a:ln w="19050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ZoneTexte 32"/>
            <p:cNvSpPr txBox="1">
              <a:spLocks noChangeArrowheads="1"/>
            </p:cNvSpPr>
            <p:nvPr/>
          </p:nvSpPr>
          <p:spPr bwMode="auto">
            <a:xfrm>
              <a:off x="3848100" y="3557588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48</a:t>
              </a:r>
              <a:r>
                <a:rPr lang="en-US" sz="1200" dirty="0" smtClean="0">
                  <a:latin typeface="Arial Black" pitchFamily="34" charset="0"/>
                </a:rPr>
                <a:t>Ca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54" name="Connecteur droit 53"/>
            <p:cNvCxnSpPr>
              <a:endCxn id="12" idx="5"/>
            </p:cNvCxnSpPr>
            <p:nvPr/>
          </p:nvCxnSpPr>
          <p:spPr>
            <a:xfrm rot="10800000">
              <a:off x="3703472" y="3388218"/>
              <a:ext cx="239878" cy="231283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ZoneTexte 32"/>
            <p:cNvSpPr txBox="1">
              <a:spLocks noChangeArrowheads="1"/>
            </p:cNvSpPr>
            <p:nvPr/>
          </p:nvSpPr>
          <p:spPr bwMode="auto">
            <a:xfrm>
              <a:off x="2600325" y="2967038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40</a:t>
              </a:r>
              <a:r>
                <a:rPr lang="en-US" sz="1200" dirty="0" smtClean="0">
                  <a:latin typeface="Arial Black" pitchFamily="34" charset="0"/>
                </a:rPr>
                <a:t>Ca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56" name="Connecteur droit 55"/>
            <p:cNvCxnSpPr>
              <a:endCxn id="35" idx="3"/>
            </p:cNvCxnSpPr>
            <p:nvPr/>
          </p:nvCxnSpPr>
          <p:spPr>
            <a:xfrm>
              <a:off x="3086100" y="3124200"/>
              <a:ext cx="236538" cy="194469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56"/>
            <p:cNvCxnSpPr>
              <a:endCxn id="13" idx="1"/>
            </p:cNvCxnSpPr>
            <p:nvPr/>
          </p:nvCxnSpPr>
          <p:spPr>
            <a:xfrm>
              <a:off x="2705100" y="3467100"/>
              <a:ext cx="293854" cy="229464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32"/>
            <p:cNvSpPr txBox="1">
              <a:spLocks noChangeArrowheads="1"/>
            </p:cNvSpPr>
            <p:nvPr/>
          </p:nvSpPr>
          <p:spPr bwMode="auto">
            <a:xfrm>
              <a:off x="2314575" y="3271838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16</a:t>
              </a:r>
              <a:r>
                <a:rPr lang="en-US" sz="1200" dirty="0" smtClean="0">
                  <a:latin typeface="Arial Black" pitchFamily="34" charset="0"/>
                </a:rPr>
                <a:t>O</a:t>
              </a:r>
              <a:endParaRPr lang="en-US" sz="1200" dirty="0">
                <a:latin typeface="Arial Black" pitchFamily="34" charset="0"/>
              </a:endParaRPr>
            </a:p>
          </p:txBody>
        </p:sp>
        <p:cxnSp>
          <p:nvCxnSpPr>
            <p:cNvPr id="59" name="Connecteur droit 58"/>
            <p:cNvCxnSpPr/>
            <p:nvPr/>
          </p:nvCxnSpPr>
          <p:spPr>
            <a:xfrm>
              <a:off x="2435382" y="3752661"/>
              <a:ext cx="357612" cy="140329"/>
            </a:xfrm>
            <a:prstGeom prst="line">
              <a:avLst/>
            </a:prstGeom>
            <a:ln w="28575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32"/>
            <p:cNvSpPr txBox="1">
              <a:spLocks noChangeArrowheads="1"/>
            </p:cNvSpPr>
            <p:nvPr/>
          </p:nvSpPr>
          <p:spPr bwMode="auto">
            <a:xfrm>
              <a:off x="2055039" y="3564567"/>
              <a:ext cx="9128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aseline="30000" dirty="0" smtClean="0">
                  <a:latin typeface="Arial Black" pitchFamily="34" charset="0"/>
                </a:rPr>
                <a:t>4</a:t>
              </a:r>
              <a:r>
                <a:rPr lang="en-US" sz="1200" dirty="0" smtClean="0">
                  <a:latin typeface="Arial Black" pitchFamily="34" charset="0"/>
                </a:rPr>
                <a:t>He</a:t>
              </a:r>
              <a:endParaRPr lang="en-US" sz="1200" dirty="0">
                <a:latin typeface="Arial Black" pitchFamily="34" charset="0"/>
              </a:endParaRP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5510213" y="1987550"/>
            <a:ext cx="3135312" cy="4870450"/>
            <a:chOff x="5510213" y="1987550"/>
            <a:chExt cx="3135312" cy="4870450"/>
          </a:xfrm>
        </p:grpSpPr>
        <p:pic>
          <p:nvPicPr>
            <p:cNvPr id="62" name="Picture 3" descr="D:\temporaire\DEA_CPM\sp_klink52.bmp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990"/>
            <a:stretch>
              <a:fillRect/>
            </a:stretch>
          </p:blipFill>
          <p:spPr bwMode="auto">
            <a:xfrm>
              <a:off x="5510213" y="1987550"/>
              <a:ext cx="3135312" cy="4870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ZoneTexte 32"/>
            <p:cNvSpPr txBox="1">
              <a:spLocks noChangeArrowheads="1"/>
            </p:cNvSpPr>
            <p:nvPr/>
          </p:nvSpPr>
          <p:spPr bwMode="auto">
            <a:xfrm>
              <a:off x="6942138" y="5576888"/>
              <a:ext cx="436562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8</a:t>
              </a:r>
            </a:p>
          </p:txBody>
        </p:sp>
        <p:sp>
          <p:nvSpPr>
            <p:cNvPr id="64" name="ZoneTexte 32"/>
            <p:cNvSpPr txBox="1">
              <a:spLocks noChangeArrowheads="1"/>
            </p:cNvSpPr>
            <p:nvPr/>
          </p:nvSpPr>
          <p:spPr bwMode="auto">
            <a:xfrm>
              <a:off x="6929438" y="4957763"/>
              <a:ext cx="436562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20</a:t>
              </a:r>
            </a:p>
          </p:txBody>
        </p:sp>
        <p:sp>
          <p:nvSpPr>
            <p:cNvPr id="65" name="ZoneTexte 32"/>
            <p:cNvSpPr txBox="1">
              <a:spLocks noChangeArrowheads="1"/>
            </p:cNvSpPr>
            <p:nvPr/>
          </p:nvSpPr>
          <p:spPr bwMode="auto">
            <a:xfrm>
              <a:off x="6929438" y="4727575"/>
              <a:ext cx="43656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28</a:t>
              </a:r>
            </a:p>
          </p:txBody>
        </p:sp>
        <p:sp>
          <p:nvSpPr>
            <p:cNvPr id="66" name="ZoneTexte 32"/>
            <p:cNvSpPr txBox="1">
              <a:spLocks noChangeArrowheads="1"/>
            </p:cNvSpPr>
            <p:nvPr/>
          </p:nvSpPr>
          <p:spPr bwMode="auto">
            <a:xfrm>
              <a:off x="6916738" y="4284663"/>
              <a:ext cx="43656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50</a:t>
              </a:r>
            </a:p>
          </p:txBody>
        </p:sp>
        <p:sp>
          <p:nvSpPr>
            <p:cNvPr id="67" name="ZoneTexte 32"/>
            <p:cNvSpPr txBox="1">
              <a:spLocks noChangeArrowheads="1"/>
            </p:cNvSpPr>
            <p:nvPr/>
          </p:nvSpPr>
          <p:spPr bwMode="auto">
            <a:xfrm>
              <a:off x="6904038" y="3643313"/>
              <a:ext cx="436562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82</a:t>
              </a:r>
            </a:p>
          </p:txBody>
        </p:sp>
        <p:sp>
          <p:nvSpPr>
            <p:cNvPr id="68" name="ZoneTexte 32"/>
            <p:cNvSpPr txBox="1">
              <a:spLocks noChangeArrowheads="1"/>
            </p:cNvSpPr>
            <p:nvPr/>
          </p:nvSpPr>
          <p:spPr bwMode="auto">
            <a:xfrm>
              <a:off x="6846888" y="2682875"/>
              <a:ext cx="557212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>
                  <a:latin typeface="Arial Black" pitchFamily="34" charset="0"/>
                </a:rPr>
                <a:t>126</a:t>
              </a:r>
            </a:p>
          </p:txBody>
        </p:sp>
        <p:sp>
          <p:nvSpPr>
            <p:cNvPr id="69" name="Ellipse 68"/>
            <p:cNvSpPr/>
            <p:nvPr/>
          </p:nvSpPr>
          <p:spPr>
            <a:xfrm>
              <a:off x="6962775" y="6048375"/>
              <a:ext cx="374650" cy="242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0" name="Ellipse 69"/>
            <p:cNvSpPr/>
            <p:nvPr/>
          </p:nvSpPr>
          <p:spPr>
            <a:xfrm>
              <a:off x="6948488" y="4975225"/>
              <a:ext cx="374650" cy="242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1" name="Ellipse 70"/>
            <p:cNvSpPr/>
            <p:nvPr/>
          </p:nvSpPr>
          <p:spPr>
            <a:xfrm>
              <a:off x="6946900" y="4732338"/>
              <a:ext cx="373063" cy="2413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943725" y="4300538"/>
              <a:ext cx="374650" cy="2413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3" name="Ellipse 72"/>
            <p:cNvSpPr/>
            <p:nvPr/>
          </p:nvSpPr>
          <p:spPr>
            <a:xfrm>
              <a:off x="6931025" y="3659188"/>
              <a:ext cx="374650" cy="24288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74" name="Ellipse 73"/>
            <p:cNvSpPr/>
            <p:nvPr/>
          </p:nvSpPr>
          <p:spPr>
            <a:xfrm>
              <a:off x="6940550" y="2698750"/>
              <a:ext cx="374650" cy="24288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</p:grpSp>
      <p:sp>
        <p:nvSpPr>
          <p:cNvPr id="75" name="ZoneTexte 74"/>
          <p:cNvSpPr txBox="1"/>
          <p:nvPr/>
        </p:nvSpPr>
        <p:spPr>
          <a:xfrm>
            <a:off x="2489552" y="1894770"/>
            <a:ext cx="188949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fr-FR" sz="1200" dirty="0"/>
              <a:t>1949 : les Nombres Magiques </a:t>
            </a:r>
          </a:p>
          <a:p>
            <a:pPr>
              <a:defRPr/>
            </a:pPr>
            <a:r>
              <a:rPr lang="fr-FR" sz="1200" dirty="0"/>
              <a:t>           sont "universels"</a:t>
            </a:r>
          </a:p>
        </p:txBody>
      </p:sp>
      <p:grpSp>
        <p:nvGrpSpPr>
          <p:cNvPr id="76" name="Groupe 75"/>
          <p:cNvGrpSpPr/>
          <p:nvPr/>
        </p:nvGrpSpPr>
        <p:grpSpPr>
          <a:xfrm>
            <a:off x="48543" y="2189212"/>
            <a:ext cx="4544094" cy="4605288"/>
            <a:chOff x="215194" y="2252712"/>
            <a:chExt cx="4544094" cy="4605288"/>
          </a:xfrm>
        </p:grpSpPr>
        <p:pic>
          <p:nvPicPr>
            <p:cNvPr id="77" name="Picture 2"/>
            <p:cNvPicPr>
              <a:picLocks noChangeAspect="1" noChangeArrowheads="1"/>
            </p:cNvPicPr>
            <p:nvPr/>
          </p:nvPicPr>
          <p:blipFill>
            <a:blip r:embed="rId4"/>
            <a:srcRect l="51204" t="9305" r="3833" b="12587"/>
            <a:stretch>
              <a:fillRect/>
            </a:stretch>
          </p:blipFill>
          <p:spPr bwMode="auto">
            <a:xfrm>
              <a:off x="270933" y="3776133"/>
              <a:ext cx="4488355" cy="3081867"/>
            </a:xfrm>
            <a:prstGeom prst="rect">
              <a:avLst/>
            </a:prstGeom>
            <a:solidFill>
              <a:srgbClr val="CC0066"/>
            </a:solidFill>
            <a:ln w="9525" algn="ctr">
              <a:noFill/>
              <a:miter lim="800000"/>
              <a:headEnd/>
              <a:tailEnd/>
            </a:ln>
          </p:spPr>
        </p:pic>
        <p:sp>
          <p:nvSpPr>
            <p:cNvPr id="78" name="Flèche en arc 77"/>
            <p:cNvSpPr/>
            <p:nvPr/>
          </p:nvSpPr>
          <p:spPr>
            <a:xfrm rot="1038106" flipH="1">
              <a:off x="1505268" y="2252712"/>
              <a:ext cx="1812695" cy="3307976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5694365"/>
                <a:gd name="adj5" fmla="val 12500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9" name="ZoneTexte 32"/>
            <p:cNvSpPr txBox="1">
              <a:spLocks noChangeArrowheads="1"/>
            </p:cNvSpPr>
            <p:nvPr/>
          </p:nvSpPr>
          <p:spPr bwMode="auto">
            <a:xfrm>
              <a:off x="1101360" y="2354835"/>
              <a:ext cx="2003085" cy="52322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400" b="1" dirty="0" smtClean="0"/>
                <a:t>avènement des faisceaux radioactifs</a:t>
              </a:r>
              <a:endParaRPr lang="fr-FR" sz="1400" dirty="0"/>
            </a:p>
          </p:txBody>
        </p:sp>
        <p:sp>
          <p:nvSpPr>
            <p:cNvPr id="80" name="ZoneTexte 79"/>
            <p:cNvSpPr txBox="1"/>
            <p:nvPr/>
          </p:nvSpPr>
          <p:spPr>
            <a:xfrm>
              <a:off x="215194" y="3702933"/>
              <a:ext cx="2335704" cy="3693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fr-FR" sz="1200" dirty="0" smtClean="0"/>
                <a:t>de nos jours </a:t>
              </a:r>
              <a:r>
                <a:rPr lang="fr-FR" sz="1200" dirty="0"/>
                <a:t>: les Nombres Magiques </a:t>
              </a:r>
            </a:p>
            <a:p>
              <a:pPr>
                <a:defRPr/>
              </a:pPr>
              <a:r>
                <a:rPr lang="fr-FR" sz="1200" dirty="0"/>
                <a:t>           sont "un laboratoire"</a:t>
              </a:r>
            </a:p>
          </p:txBody>
        </p:sp>
      </p:grpSp>
      <p:sp>
        <p:nvSpPr>
          <p:cNvPr id="81" name="ZoneTexte 6"/>
          <p:cNvSpPr txBox="1">
            <a:spLocks noChangeArrowheads="1"/>
          </p:cNvSpPr>
          <p:nvPr/>
        </p:nvSpPr>
        <p:spPr bwMode="auto">
          <a:xfrm>
            <a:off x="21872" y="20031"/>
            <a:ext cx="357857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smtClean="0"/>
              <a:t>Le renversement de paradigme emblématique de l’ère des faisceaux radioactifs</a:t>
            </a:r>
            <a:endParaRPr lang="fr-FR" sz="2000" dirty="0"/>
          </a:p>
        </p:txBody>
      </p:sp>
      <p:sp>
        <p:nvSpPr>
          <p:cNvPr id="82" name="ZoneTexte 81"/>
          <p:cNvSpPr txBox="1"/>
          <p:nvPr/>
        </p:nvSpPr>
        <p:spPr>
          <a:xfrm>
            <a:off x="5994400" y="6581001"/>
            <a:ext cx="7563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protons</a:t>
            </a:r>
            <a:endParaRPr lang="fr-FR" sz="1200" dirty="0"/>
          </a:p>
        </p:txBody>
      </p:sp>
      <p:sp>
        <p:nvSpPr>
          <p:cNvPr id="83" name="ZoneTexte 82"/>
          <p:cNvSpPr txBox="1"/>
          <p:nvPr/>
        </p:nvSpPr>
        <p:spPr>
          <a:xfrm>
            <a:off x="7445023" y="6581001"/>
            <a:ext cx="7563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 smtClean="0"/>
              <a:t>neutrons</a:t>
            </a:r>
            <a:endParaRPr lang="fr-FR" sz="1200" dirty="0"/>
          </a:p>
        </p:txBody>
      </p:sp>
      <p:pic>
        <p:nvPicPr>
          <p:cNvPr id="84" name="Picture 8" descr="C:\temporaire\images\jense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44" y="831730"/>
            <a:ext cx="617612" cy="87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0" descr="C:\temporaire\images\may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898" y="831730"/>
            <a:ext cx="615950" cy="86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Text Box 12"/>
          <p:cNvSpPr txBox="1">
            <a:spLocks noChangeArrowheads="1"/>
          </p:cNvSpPr>
          <p:nvPr/>
        </p:nvSpPr>
        <p:spPr bwMode="auto">
          <a:xfrm>
            <a:off x="2003425" y="1665515"/>
            <a:ext cx="15748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800" b="1" dirty="0">
                <a:latin typeface="Arial" pitchFamily="34" charset="0"/>
              </a:rPr>
              <a:t>Maria </a:t>
            </a:r>
            <a:r>
              <a:rPr lang="fr-FR" altLang="fr-FR" sz="800" b="1" dirty="0" smtClean="0">
                <a:latin typeface="Arial" pitchFamily="34" charset="0"/>
              </a:rPr>
              <a:t>Goeppert-Mayer</a:t>
            </a:r>
            <a:endParaRPr lang="fr-FR" altLang="fr-FR" sz="800" dirty="0">
              <a:latin typeface="Arial" pitchFamily="34" charset="0"/>
            </a:endParaRPr>
          </a:p>
        </p:txBody>
      </p:sp>
      <p:sp>
        <p:nvSpPr>
          <p:cNvPr id="87" name="Text Box 14"/>
          <p:cNvSpPr txBox="1">
            <a:spLocks noChangeArrowheads="1"/>
          </p:cNvSpPr>
          <p:nvPr/>
        </p:nvSpPr>
        <p:spPr bwMode="auto">
          <a:xfrm>
            <a:off x="3262872" y="1665305"/>
            <a:ext cx="11842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fr-FR" sz="800" b="1" dirty="0">
                <a:latin typeface="Arial" pitchFamily="34" charset="0"/>
              </a:rPr>
              <a:t>J. Hans D. </a:t>
            </a:r>
            <a:r>
              <a:rPr lang="fr-FR" altLang="fr-FR" sz="800" b="1" dirty="0" smtClean="0">
                <a:latin typeface="Arial" pitchFamily="34" charset="0"/>
              </a:rPr>
              <a:t>Jensen</a:t>
            </a:r>
            <a:endParaRPr lang="fr-FR" altLang="fr-FR" sz="800" dirty="0">
              <a:latin typeface="Arial" pitchFamily="34" charset="0"/>
            </a:endParaRPr>
          </a:p>
        </p:txBody>
      </p:sp>
      <p:sp>
        <p:nvSpPr>
          <p:cNvPr id="88" name="ZoneTexte 87"/>
          <p:cNvSpPr txBox="1"/>
          <p:nvPr/>
        </p:nvSpPr>
        <p:spPr>
          <a:xfrm>
            <a:off x="1132312" y="1267060"/>
            <a:ext cx="1357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prix Nobel 1963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2666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4073" y="3086100"/>
            <a:ext cx="403992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rganigramme : Processus 2"/>
          <p:cNvSpPr/>
          <p:nvPr/>
        </p:nvSpPr>
        <p:spPr>
          <a:xfrm>
            <a:off x="0" y="0"/>
            <a:ext cx="9144000" cy="773113"/>
          </a:xfrm>
          <a:prstGeom prst="flowChartProcess">
            <a:avLst/>
          </a:prstGeom>
          <a:gradFill flip="none" rotWithShape="1">
            <a:gsLst>
              <a:gs pos="0">
                <a:srgbClr val="CC3399"/>
              </a:gs>
              <a:gs pos="100000">
                <a:schemeClr val="bg1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ZoneTexte 4"/>
          <p:cNvSpPr txBox="1">
            <a:spLocks noChangeArrowheads="1"/>
          </p:cNvSpPr>
          <p:nvPr/>
        </p:nvSpPr>
        <p:spPr bwMode="auto">
          <a:xfrm>
            <a:off x="1487" y="25460"/>
            <a:ext cx="69580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dirty="0" smtClean="0"/>
              <a:t>la structure détermine…</a:t>
            </a:r>
            <a:endParaRPr lang="fr-FR" sz="2800" dirty="0"/>
          </a:p>
        </p:txBody>
      </p:sp>
      <p:pic>
        <p:nvPicPr>
          <p:cNvPr id="6" name="Picture 2" descr="http://t2.lanl.gov/tour/shn1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0"/>
            <a:ext cx="2029337" cy="1525761"/>
          </a:xfrm>
          <a:prstGeom prst="rect">
            <a:avLst/>
          </a:prstGeom>
          <a:noFill/>
        </p:spPr>
      </p:pic>
      <p:grpSp>
        <p:nvGrpSpPr>
          <p:cNvPr id="7" name="Groupe 6"/>
          <p:cNvGrpSpPr/>
          <p:nvPr/>
        </p:nvGrpSpPr>
        <p:grpSpPr>
          <a:xfrm>
            <a:off x="-540568" y="1268760"/>
            <a:ext cx="4937691" cy="2880320"/>
            <a:chOff x="0" y="1628800"/>
            <a:chExt cx="4937691" cy="2880320"/>
          </a:xfrm>
        </p:grpSpPr>
        <p:pic>
          <p:nvPicPr>
            <p:cNvPr id="8" name="Picture 4" descr="ame03_ld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628800"/>
              <a:ext cx="4937691" cy="28803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Rectangle 8"/>
            <p:cNvSpPr/>
            <p:nvPr/>
          </p:nvSpPr>
          <p:spPr>
            <a:xfrm>
              <a:off x="0" y="1700808"/>
              <a:ext cx="611560" cy="2808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9592" y="1700808"/>
              <a:ext cx="1008112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" name="Flèche droite 10"/>
          <p:cNvSpPr/>
          <p:nvPr/>
        </p:nvSpPr>
        <p:spPr>
          <a:xfrm>
            <a:off x="4283968" y="1196752"/>
            <a:ext cx="504056" cy="360040"/>
          </a:xfrm>
          <a:prstGeom prst="rightArrow">
            <a:avLst/>
          </a:prstGeom>
          <a:scene3d>
            <a:camera prst="isometricTopUp"/>
            <a:lightRig rig="threePt" dir="t"/>
          </a:scene3d>
          <a:sp3d extrusionH="19050">
            <a:bevelT w="101600" h="44450"/>
            <a:bevelB w="0" h="1206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4"/>
          <p:cNvSpPr txBox="1">
            <a:spLocks noChangeArrowheads="1"/>
          </p:cNvSpPr>
          <p:nvPr/>
        </p:nvSpPr>
        <p:spPr bwMode="auto">
          <a:xfrm>
            <a:off x="179512" y="1340768"/>
            <a:ext cx="2915816" cy="307777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la surface des masses nucléaires</a:t>
            </a:r>
          </a:p>
        </p:txBody>
      </p:sp>
      <p:sp>
        <p:nvSpPr>
          <p:cNvPr id="13" name="ZoneTexte 32"/>
          <p:cNvSpPr txBox="1">
            <a:spLocks noChangeArrowheads="1"/>
          </p:cNvSpPr>
          <p:nvPr/>
        </p:nvSpPr>
        <p:spPr bwMode="auto">
          <a:xfrm>
            <a:off x="4690467" y="1362497"/>
            <a:ext cx="180020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dirty="0" smtClean="0"/>
              <a:t>l’existence d’un îlot de stabilité super-lourd</a:t>
            </a:r>
            <a:endParaRPr lang="fr-FR" sz="1200" b="1" dirty="0"/>
          </a:p>
        </p:txBody>
      </p:sp>
      <p:pic>
        <p:nvPicPr>
          <p:cNvPr id="14" name="Picture 4" descr="Staszczak-Fig3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8" y="4249657"/>
            <a:ext cx="3240360" cy="260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14"/>
          <p:cNvSpPr txBox="1">
            <a:spLocks noChangeArrowheads="1"/>
          </p:cNvSpPr>
          <p:nvPr/>
        </p:nvSpPr>
        <p:spPr bwMode="auto">
          <a:xfrm>
            <a:off x="810816" y="4104506"/>
            <a:ext cx="3312368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les chemins des mécanismes nucléaires</a:t>
            </a:r>
          </a:p>
        </p:txBody>
      </p:sp>
      <p:sp>
        <p:nvSpPr>
          <p:cNvPr id="16" name="ZoneTexte 14"/>
          <p:cNvSpPr txBox="1">
            <a:spLocks noChangeArrowheads="1"/>
          </p:cNvSpPr>
          <p:nvPr/>
        </p:nvSpPr>
        <p:spPr bwMode="auto">
          <a:xfrm>
            <a:off x="4591050" y="5596116"/>
            <a:ext cx="2857500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l’abondance relative des éléments dans l’univers</a:t>
            </a:r>
          </a:p>
          <a:p>
            <a:r>
              <a:rPr lang="fr-FR" sz="1200" dirty="0" smtClean="0"/>
              <a:t>•génération de l’énergie des étoiles</a:t>
            </a:r>
          </a:p>
          <a:p>
            <a:r>
              <a:rPr lang="fr-FR" sz="1200" dirty="0" smtClean="0"/>
              <a:t>•évolution stellaire</a:t>
            </a:r>
          </a:p>
          <a:p>
            <a:r>
              <a:rPr lang="fr-FR" sz="1200" dirty="0" smtClean="0"/>
              <a:t>•événements stellaires cataclysmiques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7361" r="81054"/>
          <a:stretch>
            <a:fillRect/>
          </a:stretch>
        </p:blipFill>
        <p:spPr bwMode="auto">
          <a:xfrm>
            <a:off x="6880225" y="123825"/>
            <a:ext cx="2120900" cy="2585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Ellipse 17"/>
          <p:cNvSpPr/>
          <p:nvPr/>
        </p:nvSpPr>
        <p:spPr>
          <a:xfrm>
            <a:off x="8212138" y="666750"/>
            <a:ext cx="109537" cy="1143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8229600" y="1917700"/>
            <a:ext cx="109538" cy="114300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0" name="ZoneTexte 14"/>
          <p:cNvSpPr txBox="1">
            <a:spLocks noChangeArrowheads="1"/>
          </p:cNvSpPr>
          <p:nvPr/>
        </p:nvSpPr>
        <p:spPr bwMode="auto">
          <a:xfrm>
            <a:off x="4535091" y="2513831"/>
            <a:ext cx="1856184" cy="523220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400" b="1" dirty="0" smtClean="0"/>
              <a:t>le contour des confins de la table des noyaux</a:t>
            </a:r>
          </a:p>
        </p:txBody>
      </p:sp>
      <p:sp>
        <p:nvSpPr>
          <p:cNvPr id="21" name="ZoneTexte 32"/>
          <p:cNvSpPr txBox="1">
            <a:spLocks noChangeArrowheads="1"/>
          </p:cNvSpPr>
          <p:nvPr/>
        </p:nvSpPr>
        <p:spPr bwMode="auto">
          <a:xfrm>
            <a:off x="5185767" y="1972097"/>
            <a:ext cx="180020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baseline="30000" dirty="0" smtClean="0"/>
              <a:t>48</a:t>
            </a:r>
            <a:r>
              <a:rPr lang="fr-FR" sz="1200" b="1" dirty="0" smtClean="0"/>
              <a:t>Ni (Z=28, N=20)</a:t>
            </a:r>
          </a:p>
          <a:p>
            <a:r>
              <a:rPr lang="fr-FR" sz="1200" b="1" dirty="0" smtClean="0"/>
              <a:t>3 événements </a:t>
            </a:r>
            <a:endParaRPr lang="fr-FR" sz="1200" b="1" dirty="0"/>
          </a:p>
        </p:txBody>
      </p:sp>
      <p:sp>
        <p:nvSpPr>
          <p:cNvPr id="22" name="ZoneTexte 32"/>
          <p:cNvSpPr txBox="1">
            <a:spLocks noChangeArrowheads="1"/>
          </p:cNvSpPr>
          <p:nvPr/>
        </p:nvSpPr>
        <p:spPr bwMode="auto">
          <a:xfrm>
            <a:off x="6462117" y="2686472"/>
            <a:ext cx="180020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baseline="30000" dirty="0" smtClean="0"/>
              <a:t>28</a:t>
            </a:r>
            <a:r>
              <a:rPr lang="fr-FR" sz="1200" b="1" dirty="0" smtClean="0"/>
              <a:t>O (Z=8, N=20)</a:t>
            </a:r>
          </a:p>
          <a:p>
            <a:r>
              <a:rPr lang="fr-FR" sz="1200" b="1" dirty="0" smtClean="0"/>
              <a:t>non lié</a:t>
            </a:r>
            <a:endParaRPr lang="fr-FR" sz="1200" b="1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8162925" y="1857375"/>
            <a:ext cx="266700" cy="219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V="1">
            <a:off x="8172450" y="1857375"/>
            <a:ext cx="266700" cy="228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6419850" y="733425"/>
            <a:ext cx="1743075" cy="1228725"/>
          </a:xfrm>
          <a:prstGeom prst="straightConnector1">
            <a:avLst/>
          </a:prstGeom>
          <a:ln w="28575">
            <a:solidFill>
              <a:srgbClr val="66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5400000" flipH="1" flipV="1">
            <a:off x="7510462" y="2157413"/>
            <a:ext cx="695326" cy="6286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numéro de diapositive 29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BFB694B5-4410-4B1D-8FE8-84C40F360B32}" type="slidenum">
              <a:rPr lang="fr-FR" smtClean="0"/>
              <a:pPr/>
              <a:t>8</a:t>
            </a:fld>
            <a:endParaRPr lang="fr-FR" dirty="0"/>
          </a:p>
        </p:txBody>
      </p:sp>
      <p:grpSp>
        <p:nvGrpSpPr>
          <p:cNvPr id="28" name="Groupe 27"/>
          <p:cNvGrpSpPr/>
          <p:nvPr/>
        </p:nvGrpSpPr>
        <p:grpSpPr>
          <a:xfrm>
            <a:off x="8172450" y="2295947"/>
            <a:ext cx="847725" cy="276999"/>
            <a:chOff x="8172450" y="2295947"/>
            <a:chExt cx="847725" cy="276999"/>
          </a:xfrm>
        </p:grpSpPr>
        <p:cxnSp>
          <p:nvCxnSpPr>
            <p:cNvPr id="29" name="Connecteur droit avec flèche 28"/>
            <p:cNvCxnSpPr/>
            <p:nvPr/>
          </p:nvCxnSpPr>
          <p:spPr>
            <a:xfrm>
              <a:off x="8172450" y="2514600"/>
              <a:ext cx="84772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32"/>
            <p:cNvSpPr txBox="1">
              <a:spLocks noChangeArrowheads="1"/>
            </p:cNvSpPr>
            <p:nvPr/>
          </p:nvSpPr>
          <p:spPr bwMode="auto">
            <a:xfrm>
              <a:off x="8424267" y="2295947"/>
              <a:ext cx="319683" cy="27699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200" b="1" dirty="0" smtClean="0"/>
                <a:t>N</a:t>
              </a:r>
              <a:endParaRPr lang="fr-FR" sz="1200" b="1" dirty="0"/>
            </a:p>
          </p:txBody>
        </p:sp>
      </p:grpSp>
      <p:grpSp>
        <p:nvGrpSpPr>
          <p:cNvPr id="31" name="Groupe 30"/>
          <p:cNvGrpSpPr/>
          <p:nvPr/>
        </p:nvGrpSpPr>
        <p:grpSpPr>
          <a:xfrm>
            <a:off x="6909792" y="529431"/>
            <a:ext cx="319683" cy="847725"/>
            <a:chOff x="6909792" y="529431"/>
            <a:chExt cx="319683" cy="847725"/>
          </a:xfrm>
        </p:grpSpPr>
        <p:sp>
          <p:nvSpPr>
            <p:cNvPr id="32" name="ZoneTexte 32"/>
            <p:cNvSpPr txBox="1">
              <a:spLocks noChangeArrowheads="1"/>
            </p:cNvSpPr>
            <p:nvPr/>
          </p:nvSpPr>
          <p:spPr bwMode="auto">
            <a:xfrm>
              <a:off x="6909792" y="752897"/>
              <a:ext cx="319683" cy="27699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200" b="1" dirty="0" smtClean="0"/>
                <a:t>Z</a:t>
              </a:r>
              <a:endParaRPr lang="fr-FR" sz="1200" b="1" dirty="0"/>
            </a:p>
          </p:txBody>
        </p:sp>
        <p:cxnSp>
          <p:nvCxnSpPr>
            <p:cNvPr id="33" name="Connecteur droit avec flèche 32"/>
            <p:cNvCxnSpPr/>
            <p:nvPr/>
          </p:nvCxnSpPr>
          <p:spPr>
            <a:xfrm rot="16200000">
              <a:off x="6705601" y="952500"/>
              <a:ext cx="84772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1123950" y="3658022"/>
            <a:ext cx="847725" cy="276999"/>
            <a:chOff x="8172450" y="2295947"/>
            <a:chExt cx="847725" cy="276999"/>
          </a:xfrm>
        </p:grpSpPr>
        <p:cxnSp>
          <p:nvCxnSpPr>
            <p:cNvPr id="35" name="Connecteur droit avec flèche 34"/>
            <p:cNvCxnSpPr/>
            <p:nvPr/>
          </p:nvCxnSpPr>
          <p:spPr>
            <a:xfrm>
              <a:off x="8172450" y="2514600"/>
              <a:ext cx="84772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2"/>
            <p:cNvSpPr txBox="1">
              <a:spLocks noChangeArrowheads="1"/>
            </p:cNvSpPr>
            <p:nvPr/>
          </p:nvSpPr>
          <p:spPr bwMode="auto">
            <a:xfrm>
              <a:off x="8424267" y="2295947"/>
              <a:ext cx="319683" cy="27699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200" b="1" dirty="0" smtClean="0"/>
                <a:t>N</a:t>
              </a:r>
              <a:endParaRPr lang="fr-FR" sz="1200" b="1" dirty="0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156567" y="2348706"/>
            <a:ext cx="319683" cy="847725"/>
            <a:chOff x="6909792" y="529431"/>
            <a:chExt cx="319683" cy="847725"/>
          </a:xfrm>
        </p:grpSpPr>
        <p:sp>
          <p:nvSpPr>
            <p:cNvPr id="38" name="ZoneTexte 32"/>
            <p:cNvSpPr txBox="1">
              <a:spLocks noChangeArrowheads="1"/>
            </p:cNvSpPr>
            <p:nvPr/>
          </p:nvSpPr>
          <p:spPr bwMode="auto">
            <a:xfrm>
              <a:off x="6909792" y="752897"/>
              <a:ext cx="319683" cy="27699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200" b="1" dirty="0" smtClean="0"/>
                <a:t>Z</a:t>
              </a:r>
              <a:endParaRPr lang="fr-FR" sz="1200" b="1" dirty="0"/>
            </a:p>
          </p:txBody>
        </p:sp>
        <p:cxnSp>
          <p:nvCxnSpPr>
            <p:cNvPr id="39" name="Connecteur droit avec flèche 38"/>
            <p:cNvCxnSpPr/>
            <p:nvPr/>
          </p:nvCxnSpPr>
          <p:spPr>
            <a:xfrm rot="16200000">
              <a:off x="6705601" y="952500"/>
              <a:ext cx="84772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/>
          <p:cNvGrpSpPr/>
          <p:nvPr/>
        </p:nvGrpSpPr>
        <p:grpSpPr>
          <a:xfrm>
            <a:off x="4852392" y="4682331"/>
            <a:ext cx="319683" cy="847725"/>
            <a:chOff x="6909792" y="529431"/>
            <a:chExt cx="319683" cy="847725"/>
          </a:xfrm>
        </p:grpSpPr>
        <p:sp>
          <p:nvSpPr>
            <p:cNvPr id="41" name="ZoneTexte 32"/>
            <p:cNvSpPr txBox="1">
              <a:spLocks noChangeArrowheads="1"/>
            </p:cNvSpPr>
            <p:nvPr/>
          </p:nvSpPr>
          <p:spPr bwMode="auto">
            <a:xfrm>
              <a:off x="6909792" y="752897"/>
              <a:ext cx="319683" cy="27699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200" b="1" dirty="0" smtClean="0"/>
                <a:t>Z</a:t>
              </a:r>
              <a:endParaRPr lang="fr-FR" sz="1200" b="1" dirty="0"/>
            </a:p>
          </p:txBody>
        </p:sp>
        <p:cxnSp>
          <p:nvCxnSpPr>
            <p:cNvPr id="42" name="Connecteur droit avec flèche 41"/>
            <p:cNvCxnSpPr/>
            <p:nvPr/>
          </p:nvCxnSpPr>
          <p:spPr>
            <a:xfrm rot="16200000">
              <a:off x="6705601" y="952500"/>
              <a:ext cx="84772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/>
          <p:nvPr/>
        </p:nvGrpSpPr>
        <p:grpSpPr>
          <a:xfrm>
            <a:off x="7620000" y="5362997"/>
            <a:ext cx="847725" cy="276999"/>
            <a:chOff x="8172450" y="2295947"/>
            <a:chExt cx="847725" cy="276999"/>
          </a:xfrm>
        </p:grpSpPr>
        <p:cxnSp>
          <p:nvCxnSpPr>
            <p:cNvPr id="44" name="Connecteur droit avec flèche 43"/>
            <p:cNvCxnSpPr/>
            <p:nvPr/>
          </p:nvCxnSpPr>
          <p:spPr>
            <a:xfrm>
              <a:off x="8172450" y="2514600"/>
              <a:ext cx="84772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32"/>
            <p:cNvSpPr txBox="1">
              <a:spLocks noChangeArrowheads="1"/>
            </p:cNvSpPr>
            <p:nvPr/>
          </p:nvSpPr>
          <p:spPr bwMode="auto">
            <a:xfrm>
              <a:off x="8424267" y="2295947"/>
              <a:ext cx="319683" cy="27699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1200" b="1" dirty="0" smtClean="0"/>
                <a:t>N</a:t>
              </a:r>
              <a:endParaRPr lang="fr-FR" sz="1200" b="1" dirty="0"/>
            </a:p>
          </p:txBody>
        </p:sp>
      </p:grpSp>
      <p:sp>
        <p:nvSpPr>
          <p:cNvPr id="46" name="Flèche droite 45"/>
          <p:cNvSpPr/>
          <p:nvPr/>
        </p:nvSpPr>
        <p:spPr>
          <a:xfrm>
            <a:off x="7371644" y="6129867"/>
            <a:ext cx="349956" cy="112889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14"/>
          <p:cNvSpPr txBox="1">
            <a:spLocks noChangeArrowheads="1"/>
          </p:cNvSpPr>
          <p:nvPr/>
        </p:nvSpPr>
        <p:spPr bwMode="auto">
          <a:xfrm>
            <a:off x="7686092" y="6008724"/>
            <a:ext cx="1457908" cy="83099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dirty="0" smtClean="0"/>
              <a:t>groupe de travail n°10</a:t>
            </a:r>
          </a:p>
          <a:p>
            <a:r>
              <a:rPr lang="fr-FR" sz="1200" b="1" dirty="0" smtClean="0"/>
              <a:t>Astrophysique nucléaire</a:t>
            </a:r>
          </a:p>
        </p:txBody>
      </p:sp>
    </p:spTree>
    <p:extLst>
      <p:ext uri="{BB962C8B-B14F-4D97-AF65-F5344CB8AC3E}">
        <p14:creationId xmlns:p14="http://schemas.microsoft.com/office/powerpoint/2010/main" val="69272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86127" y="3745208"/>
            <a:ext cx="1184981" cy="211648"/>
          </a:xfrm>
          <a:prstGeom prst="rect">
            <a:avLst/>
          </a:prstGeom>
          <a:solidFill>
            <a:srgbClr val="FFC0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063265" y="3323311"/>
            <a:ext cx="1192365" cy="40710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500063"/>
          </a:xfrm>
          <a:prstGeom prst="rect">
            <a:avLst/>
          </a:prstGeom>
          <a:solidFill>
            <a:srgbClr val="8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/>
          </a:p>
        </p:txBody>
      </p:sp>
      <p:sp>
        <p:nvSpPr>
          <p:cNvPr id="5" name="ZoneTexte 227"/>
          <p:cNvSpPr txBox="1">
            <a:spLocks noChangeArrowheads="1"/>
          </p:cNvSpPr>
          <p:nvPr/>
        </p:nvSpPr>
        <p:spPr bwMode="auto">
          <a:xfrm>
            <a:off x="0" y="2322"/>
            <a:ext cx="72866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</a:rPr>
              <a:t>La question de l’évolution de la </a:t>
            </a:r>
            <a:r>
              <a:rPr lang="fr-FR" sz="2400" dirty="0" err="1" smtClean="0">
                <a:solidFill>
                  <a:schemeClr val="bg1"/>
                </a:solidFill>
              </a:rPr>
              <a:t>magicité</a:t>
            </a:r>
            <a:r>
              <a:rPr lang="fr-FR" sz="2400" dirty="0" smtClean="0">
                <a:solidFill>
                  <a:schemeClr val="bg1"/>
                </a:solidFill>
              </a:rPr>
              <a:t>…</a:t>
            </a:r>
            <a:endParaRPr lang="fr-FR" sz="2400" dirty="0">
              <a:solidFill>
                <a:schemeClr val="bg1"/>
              </a:solidFill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32347" y="1795004"/>
            <a:ext cx="1181100" cy="85725"/>
            <a:chOff x="2133600" y="1738312"/>
            <a:chExt cx="1181100" cy="85725"/>
          </a:xfrm>
        </p:grpSpPr>
        <p:cxnSp>
          <p:nvCxnSpPr>
            <p:cNvPr id="7" name="Connecteur droit 6"/>
            <p:cNvCxnSpPr/>
            <p:nvPr/>
          </p:nvCxnSpPr>
          <p:spPr>
            <a:xfrm>
              <a:off x="2133600" y="1771650"/>
              <a:ext cx="11811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lipse 7"/>
            <p:cNvSpPr/>
            <p:nvPr/>
          </p:nvSpPr>
          <p:spPr>
            <a:xfrm>
              <a:off x="2436862" y="1738312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3441892" y="1820041"/>
            <a:ext cx="1181100" cy="92074"/>
            <a:chOff x="7530232" y="1694320"/>
            <a:chExt cx="1181100" cy="92074"/>
          </a:xfrm>
        </p:grpSpPr>
        <p:cxnSp>
          <p:nvCxnSpPr>
            <p:cNvPr id="10" name="Connecteur droit 9"/>
            <p:cNvCxnSpPr/>
            <p:nvPr/>
          </p:nvCxnSpPr>
          <p:spPr>
            <a:xfrm>
              <a:off x="7530232" y="1730833"/>
              <a:ext cx="11811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Ellipse 10"/>
            <p:cNvSpPr/>
            <p:nvPr/>
          </p:nvSpPr>
          <p:spPr>
            <a:xfrm>
              <a:off x="7833494" y="1697495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/>
            <p:cNvSpPr/>
            <p:nvPr/>
          </p:nvSpPr>
          <p:spPr>
            <a:xfrm>
              <a:off x="7909694" y="1700669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/>
            <p:cNvSpPr/>
            <p:nvPr/>
          </p:nvSpPr>
          <p:spPr>
            <a:xfrm>
              <a:off x="8055744" y="1697495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/>
            <p:cNvSpPr/>
            <p:nvPr/>
          </p:nvSpPr>
          <p:spPr>
            <a:xfrm>
              <a:off x="8131944" y="1700669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/>
            <p:cNvSpPr/>
            <p:nvPr/>
          </p:nvSpPr>
          <p:spPr>
            <a:xfrm>
              <a:off x="8284344" y="1694320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/>
            <p:cNvSpPr/>
            <p:nvPr/>
          </p:nvSpPr>
          <p:spPr>
            <a:xfrm>
              <a:off x="8360544" y="1697494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7" name="Rectangle 16"/>
          <p:cNvSpPr/>
          <p:nvPr/>
        </p:nvSpPr>
        <p:spPr>
          <a:xfrm>
            <a:off x="3181172" y="784586"/>
            <a:ext cx="35342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/>
              <a:t>A. </a:t>
            </a:r>
            <a:r>
              <a:rPr lang="fr-FR" sz="1400" dirty="0" err="1"/>
              <a:t>Poves</a:t>
            </a:r>
            <a:r>
              <a:rPr lang="fr-FR" sz="1400" dirty="0"/>
              <a:t> et A. </a:t>
            </a:r>
            <a:r>
              <a:rPr lang="fr-FR" sz="1400" dirty="0" err="1"/>
              <a:t>Zuker</a:t>
            </a:r>
            <a:r>
              <a:rPr lang="fr-FR" sz="1400" dirty="0"/>
              <a:t>, Phys. </a:t>
            </a:r>
            <a:r>
              <a:rPr lang="fr-FR" sz="1400" dirty="0" err="1"/>
              <a:t>Rep</a:t>
            </a:r>
            <a:r>
              <a:rPr lang="fr-FR" sz="1400" dirty="0"/>
              <a:t>. </a:t>
            </a:r>
            <a:r>
              <a:rPr lang="fr-FR" sz="1400" b="1" dirty="0"/>
              <a:t>70</a:t>
            </a:r>
            <a:r>
              <a:rPr lang="fr-FR" sz="1400" dirty="0"/>
              <a:t>, 235 (1981)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1942629" y="1357713"/>
            <a:ext cx="1181100" cy="952500"/>
            <a:chOff x="255637" y="1133475"/>
            <a:chExt cx="1181100" cy="952500"/>
          </a:xfrm>
        </p:grpSpPr>
        <p:sp>
          <p:nvSpPr>
            <p:cNvPr id="19" name="Rectangle 18"/>
            <p:cNvSpPr/>
            <p:nvPr/>
          </p:nvSpPr>
          <p:spPr>
            <a:xfrm>
              <a:off x="255637" y="1308669"/>
              <a:ext cx="1181100" cy="469330"/>
            </a:xfrm>
            <a:prstGeom prst="rect">
              <a:avLst/>
            </a:prstGeom>
            <a:solidFill>
              <a:srgbClr val="FFC000">
                <a:alpha val="5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" name="Connecteur droit 19"/>
            <p:cNvCxnSpPr/>
            <p:nvPr/>
          </p:nvCxnSpPr>
          <p:spPr>
            <a:xfrm>
              <a:off x="255637" y="1303907"/>
              <a:ext cx="11811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>
              <a:off x="255637" y="1133475"/>
              <a:ext cx="11811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255637" y="2085975"/>
              <a:ext cx="11811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>
              <a:off x="255637" y="1781175"/>
              <a:ext cx="11811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255637" y="1962150"/>
              <a:ext cx="11811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Ellipse 24"/>
            <p:cNvSpPr/>
            <p:nvPr/>
          </p:nvSpPr>
          <p:spPr>
            <a:xfrm>
              <a:off x="503287" y="1265807"/>
              <a:ext cx="76200" cy="8572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579487" y="1376571"/>
              <a:ext cx="6206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gap</a:t>
              </a:r>
              <a:endParaRPr lang="fr-FR" dirty="0"/>
            </a:p>
          </p:txBody>
        </p:sp>
      </p:grpSp>
      <p:cxnSp>
        <p:nvCxnSpPr>
          <p:cNvPr id="27" name="Connecteur droit 26"/>
          <p:cNvCxnSpPr/>
          <p:nvPr/>
        </p:nvCxnSpPr>
        <p:spPr>
          <a:xfrm>
            <a:off x="5326489" y="1609480"/>
            <a:ext cx="1181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5326489" y="1301513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5326489" y="2254013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>
            <a:off x="5326489" y="1949213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5326489" y="2130188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Ellipse 31"/>
          <p:cNvSpPr/>
          <p:nvPr/>
        </p:nvSpPr>
        <p:spPr>
          <a:xfrm>
            <a:off x="5536039" y="1566617"/>
            <a:ext cx="76200" cy="857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/>
          <p:cNvSpPr/>
          <p:nvPr/>
        </p:nvSpPr>
        <p:spPr>
          <a:xfrm>
            <a:off x="5322608" y="1628548"/>
            <a:ext cx="1184981" cy="317489"/>
          </a:xfrm>
          <a:prstGeom prst="rect">
            <a:avLst/>
          </a:prstGeom>
          <a:solidFill>
            <a:srgbClr val="FFC0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ZoneTexte 33"/>
          <p:cNvSpPr txBox="1"/>
          <p:nvPr/>
        </p:nvSpPr>
        <p:spPr>
          <a:xfrm>
            <a:off x="5674995" y="1609479"/>
            <a:ext cx="62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gap</a:t>
            </a:r>
            <a:endParaRPr lang="fr-FR" dirty="0"/>
          </a:p>
        </p:txBody>
      </p:sp>
      <p:sp>
        <p:nvSpPr>
          <p:cNvPr id="35" name="ZoneTexte 34"/>
          <p:cNvSpPr txBox="1"/>
          <p:nvPr/>
        </p:nvSpPr>
        <p:spPr>
          <a:xfrm>
            <a:off x="252200" y="557452"/>
            <a:ext cx="472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l’ingrédient principal : dérive </a:t>
            </a:r>
            <a:r>
              <a:rPr lang="fr-FR" dirty="0" err="1" smtClean="0"/>
              <a:t>monopolaire</a:t>
            </a:r>
            <a:endParaRPr lang="fr-FR" dirty="0"/>
          </a:p>
        </p:txBody>
      </p:sp>
      <p:cxnSp>
        <p:nvCxnSpPr>
          <p:cNvPr id="36" name="Connecteur droit 35"/>
          <p:cNvCxnSpPr/>
          <p:nvPr/>
        </p:nvCxnSpPr>
        <p:spPr>
          <a:xfrm flipV="1">
            <a:off x="1213447" y="1533920"/>
            <a:ext cx="729182" cy="294422"/>
          </a:xfrm>
          <a:prstGeom prst="line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flipV="1">
            <a:off x="4622992" y="1628549"/>
            <a:ext cx="660082" cy="201606"/>
          </a:xfrm>
          <a:prstGeom prst="line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190923" y="2451795"/>
            <a:ext cx="84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π</a:t>
            </a:r>
            <a:endParaRPr lang="fr-FR" sz="2800" dirty="0"/>
          </a:p>
        </p:txBody>
      </p:sp>
      <p:sp>
        <p:nvSpPr>
          <p:cNvPr id="39" name="ZoneTexte 38"/>
          <p:cNvSpPr txBox="1"/>
          <p:nvPr/>
        </p:nvSpPr>
        <p:spPr>
          <a:xfrm>
            <a:off x="2111147" y="2451795"/>
            <a:ext cx="84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ν</a:t>
            </a:r>
          </a:p>
        </p:txBody>
      </p:sp>
      <p:sp>
        <p:nvSpPr>
          <p:cNvPr id="40" name="Rectangle à coins arrondis 39"/>
          <p:cNvSpPr/>
          <p:nvPr/>
        </p:nvSpPr>
        <p:spPr>
          <a:xfrm>
            <a:off x="32346" y="1180459"/>
            <a:ext cx="3283609" cy="1802739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à coins arrondis 40"/>
          <p:cNvSpPr/>
          <p:nvPr/>
        </p:nvSpPr>
        <p:spPr>
          <a:xfrm>
            <a:off x="3404896" y="1172747"/>
            <a:ext cx="3262477" cy="1800403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615" y="1356788"/>
            <a:ext cx="2367213" cy="37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711" y="1870682"/>
            <a:ext cx="2367213" cy="451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ZoneTexte 43"/>
          <p:cNvSpPr txBox="1"/>
          <p:nvPr/>
        </p:nvSpPr>
        <p:spPr>
          <a:xfrm>
            <a:off x="3583473" y="2441747"/>
            <a:ext cx="84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π</a:t>
            </a:r>
            <a:endParaRPr lang="fr-FR" sz="2800" dirty="0"/>
          </a:p>
        </p:txBody>
      </p:sp>
      <p:sp>
        <p:nvSpPr>
          <p:cNvPr id="45" name="ZoneTexte 44"/>
          <p:cNvSpPr txBox="1"/>
          <p:nvPr/>
        </p:nvSpPr>
        <p:spPr>
          <a:xfrm>
            <a:off x="5503697" y="2441747"/>
            <a:ext cx="84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ν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ZoneTexte 45"/>
              <p:cNvSpPr txBox="1"/>
              <p:nvPr/>
            </p:nvSpPr>
            <p:spPr>
              <a:xfrm>
                <a:off x="773727" y="1311799"/>
                <a:ext cx="1043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6" name="ZoneTexte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727" y="1311799"/>
                <a:ext cx="1043876" cy="369332"/>
              </a:xfrm>
              <a:prstGeom prst="rect">
                <a:avLst/>
              </a:prstGeom>
              <a:blipFill rotWithShape="1">
                <a:blip r:embed="rId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ZoneTexte 46"/>
              <p:cNvSpPr txBox="1"/>
              <p:nvPr/>
            </p:nvSpPr>
            <p:spPr>
              <a:xfrm>
                <a:off x="4081704" y="1360020"/>
                <a:ext cx="1043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47" name="ZoneTexte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1704" y="1360020"/>
                <a:ext cx="1043876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Connecteur droit 47"/>
          <p:cNvCxnSpPr/>
          <p:nvPr/>
        </p:nvCxnSpPr>
        <p:spPr>
          <a:xfrm>
            <a:off x="3453054" y="2078976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3446241" y="1704067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arenthèses 49"/>
          <p:cNvSpPr/>
          <p:nvPr/>
        </p:nvSpPr>
        <p:spPr>
          <a:xfrm>
            <a:off x="5233403" y="1890283"/>
            <a:ext cx="1363389" cy="479809"/>
          </a:xfrm>
          <a:prstGeom prst="bracketPair">
            <a:avLst>
              <a:gd name="adj" fmla="val 2308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Parenthèses 50"/>
          <p:cNvSpPr/>
          <p:nvPr/>
        </p:nvSpPr>
        <p:spPr>
          <a:xfrm>
            <a:off x="1851484" y="1922522"/>
            <a:ext cx="1363389" cy="479809"/>
          </a:xfrm>
          <a:prstGeom prst="bracketPair">
            <a:avLst>
              <a:gd name="adj" fmla="val 2308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Parenthèses 51"/>
          <p:cNvSpPr/>
          <p:nvPr/>
        </p:nvSpPr>
        <p:spPr>
          <a:xfrm>
            <a:off x="3453053" y="2003738"/>
            <a:ext cx="1181101" cy="146435"/>
          </a:xfrm>
          <a:prstGeom prst="bracketPair">
            <a:avLst>
              <a:gd name="adj" fmla="val 2308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52"/>
          <p:cNvCxnSpPr/>
          <p:nvPr/>
        </p:nvCxnSpPr>
        <p:spPr>
          <a:xfrm>
            <a:off x="58213" y="2072948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32347" y="1681131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Parenthèses 54"/>
          <p:cNvSpPr/>
          <p:nvPr/>
        </p:nvSpPr>
        <p:spPr>
          <a:xfrm>
            <a:off x="58213" y="2015991"/>
            <a:ext cx="1181101" cy="146435"/>
          </a:xfrm>
          <a:prstGeom prst="bracketPair">
            <a:avLst>
              <a:gd name="adj" fmla="val 2308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6" name="Groupe 55"/>
          <p:cNvGrpSpPr/>
          <p:nvPr/>
        </p:nvGrpSpPr>
        <p:grpSpPr>
          <a:xfrm>
            <a:off x="1182549" y="3827683"/>
            <a:ext cx="1181100" cy="92074"/>
            <a:chOff x="7530232" y="1694320"/>
            <a:chExt cx="1181100" cy="92074"/>
          </a:xfrm>
        </p:grpSpPr>
        <p:cxnSp>
          <p:nvCxnSpPr>
            <p:cNvPr id="57" name="Connecteur droit 56"/>
            <p:cNvCxnSpPr/>
            <p:nvPr/>
          </p:nvCxnSpPr>
          <p:spPr>
            <a:xfrm>
              <a:off x="7530232" y="1730833"/>
              <a:ext cx="11811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Ellipse 57"/>
            <p:cNvSpPr/>
            <p:nvPr/>
          </p:nvSpPr>
          <p:spPr>
            <a:xfrm>
              <a:off x="7833494" y="1697495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Ellipse 58"/>
            <p:cNvSpPr/>
            <p:nvPr/>
          </p:nvSpPr>
          <p:spPr>
            <a:xfrm>
              <a:off x="7909694" y="1700669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Ellipse 59"/>
            <p:cNvSpPr/>
            <p:nvPr/>
          </p:nvSpPr>
          <p:spPr>
            <a:xfrm>
              <a:off x="8055744" y="1697495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Ellipse 60"/>
            <p:cNvSpPr/>
            <p:nvPr/>
          </p:nvSpPr>
          <p:spPr>
            <a:xfrm>
              <a:off x="8131944" y="1700669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Ellipse 61"/>
            <p:cNvSpPr/>
            <p:nvPr/>
          </p:nvSpPr>
          <p:spPr>
            <a:xfrm>
              <a:off x="8284344" y="1694320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3" name="Ellipse 62"/>
            <p:cNvSpPr/>
            <p:nvPr/>
          </p:nvSpPr>
          <p:spPr>
            <a:xfrm>
              <a:off x="8360544" y="1697494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64" name="Connecteur droit 63"/>
          <p:cNvCxnSpPr/>
          <p:nvPr/>
        </p:nvCxnSpPr>
        <p:spPr>
          <a:xfrm>
            <a:off x="3067146" y="3724063"/>
            <a:ext cx="1181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/>
          <p:cNvCxnSpPr/>
          <p:nvPr/>
        </p:nvCxnSpPr>
        <p:spPr>
          <a:xfrm>
            <a:off x="3067146" y="3309155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65"/>
          <p:cNvCxnSpPr/>
          <p:nvPr/>
        </p:nvCxnSpPr>
        <p:spPr>
          <a:xfrm>
            <a:off x="3067146" y="4261655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cteur droit 66"/>
          <p:cNvCxnSpPr/>
          <p:nvPr/>
        </p:nvCxnSpPr>
        <p:spPr>
          <a:xfrm>
            <a:off x="3067146" y="3956855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/>
          <p:cNvCxnSpPr/>
          <p:nvPr/>
        </p:nvCxnSpPr>
        <p:spPr>
          <a:xfrm>
            <a:off x="3067146" y="4137830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/>
          <p:cNvSpPr/>
          <p:nvPr/>
        </p:nvSpPr>
        <p:spPr>
          <a:xfrm>
            <a:off x="3289518" y="3687551"/>
            <a:ext cx="76200" cy="857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ZoneTexte 69"/>
          <p:cNvSpPr txBox="1"/>
          <p:nvPr/>
        </p:nvSpPr>
        <p:spPr>
          <a:xfrm>
            <a:off x="3368307" y="3319401"/>
            <a:ext cx="62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gap</a:t>
            </a:r>
            <a:endParaRPr lang="fr-FR" dirty="0"/>
          </a:p>
        </p:txBody>
      </p:sp>
      <p:cxnSp>
        <p:nvCxnSpPr>
          <p:cNvPr id="71" name="Connecteur droit 70"/>
          <p:cNvCxnSpPr/>
          <p:nvPr/>
        </p:nvCxnSpPr>
        <p:spPr>
          <a:xfrm flipV="1">
            <a:off x="2363649" y="3711709"/>
            <a:ext cx="660082" cy="126088"/>
          </a:xfrm>
          <a:prstGeom prst="line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à coins arrondis 71"/>
          <p:cNvSpPr/>
          <p:nvPr/>
        </p:nvSpPr>
        <p:spPr>
          <a:xfrm>
            <a:off x="1145553" y="3180389"/>
            <a:ext cx="3262477" cy="1800403"/>
          </a:xfrm>
          <a:prstGeom prst="roundRect">
            <a:avLst/>
          </a:prstGeom>
          <a:noFill/>
          <a:ln w="57150"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ZoneTexte 72"/>
          <p:cNvSpPr txBox="1"/>
          <p:nvPr/>
        </p:nvSpPr>
        <p:spPr>
          <a:xfrm>
            <a:off x="1324130" y="4449389"/>
            <a:ext cx="84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π</a:t>
            </a:r>
            <a:endParaRPr lang="fr-FR" sz="2800" dirty="0"/>
          </a:p>
        </p:txBody>
      </p:sp>
      <p:sp>
        <p:nvSpPr>
          <p:cNvPr id="74" name="ZoneTexte 73"/>
          <p:cNvSpPr txBox="1"/>
          <p:nvPr/>
        </p:nvSpPr>
        <p:spPr>
          <a:xfrm>
            <a:off x="3244354" y="4449389"/>
            <a:ext cx="84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ν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5" name="ZoneTexte 74"/>
              <p:cNvSpPr txBox="1"/>
              <p:nvPr/>
            </p:nvSpPr>
            <p:spPr>
              <a:xfrm>
                <a:off x="1822361" y="3367662"/>
                <a:ext cx="1043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75" name="ZoneTexte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361" y="3367662"/>
                <a:ext cx="1043876" cy="369332"/>
              </a:xfrm>
              <a:prstGeom prst="rect">
                <a:avLst/>
              </a:prstGeom>
              <a:blipFill rotWithShape="1">
                <a:blip r:embed="rId6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6" name="Connecteur droit 75"/>
          <p:cNvCxnSpPr/>
          <p:nvPr/>
        </p:nvCxnSpPr>
        <p:spPr>
          <a:xfrm>
            <a:off x="1193711" y="4086618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>
            <a:off x="1186898" y="3711709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Parenthèses 77"/>
          <p:cNvSpPr/>
          <p:nvPr/>
        </p:nvSpPr>
        <p:spPr>
          <a:xfrm>
            <a:off x="2974060" y="3897925"/>
            <a:ext cx="1363389" cy="479809"/>
          </a:xfrm>
          <a:prstGeom prst="bracketPair">
            <a:avLst>
              <a:gd name="adj" fmla="val 2308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Parenthèses 78"/>
          <p:cNvSpPr/>
          <p:nvPr/>
        </p:nvSpPr>
        <p:spPr>
          <a:xfrm>
            <a:off x="1193710" y="4011380"/>
            <a:ext cx="1181101" cy="146435"/>
          </a:xfrm>
          <a:prstGeom prst="bracketPair">
            <a:avLst>
              <a:gd name="adj" fmla="val 2308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0" name="Groupe 79"/>
          <p:cNvGrpSpPr/>
          <p:nvPr/>
        </p:nvGrpSpPr>
        <p:grpSpPr>
          <a:xfrm>
            <a:off x="4630522" y="3751750"/>
            <a:ext cx="1181100" cy="92074"/>
            <a:chOff x="7530232" y="1694320"/>
            <a:chExt cx="1181100" cy="92074"/>
          </a:xfrm>
        </p:grpSpPr>
        <p:cxnSp>
          <p:nvCxnSpPr>
            <p:cNvPr id="81" name="Connecteur droit 80"/>
            <p:cNvCxnSpPr/>
            <p:nvPr/>
          </p:nvCxnSpPr>
          <p:spPr>
            <a:xfrm>
              <a:off x="7530232" y="1730833"/>
              <a:ext cx="11811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Ellipse 81"/>
            <p:cNvSpPr/>
            <p:nvPr/>
          </p:nvSpPr>
          <p:spPr>
            <a:xfrm>
              <a:off x="7833494" y="1697495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Ellipse 82"/>
            <p:cNvSpPr/>
            <p:nvPr/>
          </p:nvSpPr>
          <p:spPr>
            <a:xfrm>
              <a:off x="7909694" y="1700669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Ellipse 83"/>
            <p:cNvSpPr/>
            <p:nvPr/>
          </p:nvSpPr>
          <p:spPr>
            <a:xfrm>
              <a:off x="8055744" y="1697495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Ellipse 84"/>
            <p:cNvSpPr/>
            <p:nvPr/>
          </p:nvSpPr>
          <p:spPr>
            <a:xfrm>
              <a:off x="8131944" y="1700669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6" name="Ellipse 85"/>
            <p:cNvSpPr/>
            <p:nvPr/>
          </p:nvSpPr>
          <p:spPr>
            <a:xfrm>
              <a:off x="8284344" y="1694320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7" name="Ellipse 86"/>
            <p:cNvSpPr/>
            <p:nvPr/>
          </p:nvSpPr>
          <p:spPr>
            <a:xfrm>
              <a:off x="8360544" y="1697494"/>
              <a:ext cx="76200" cy="85725"/>
            </a:xfrm>
            <a:prstGeom prst="ellipse">
              <a:avLst/>
            </a:prstGeom>
            <a:solidFill>
              <a:srgbClr val="00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88" name="Connecteur droit 87"/>
          <p:cNvCxnSpPr/>
          <p:nvPr/>
        </p:nvCxnSpPr>
        <p:spPr>
          <a:xfrm>
            <a:off x="6515119" y="3623149"/>
            <a:ext cx="11811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eur droit 88"/>
          <p:cNvCxnSpPr/>
          <p:nvPr/>
        </p:nvCxnSpPr>
        <p:spPr>
          <a:xfrm>
            <a:off x="6515119" y="3315182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 droit 89"/>
          <p:cNvCxnSpPr/>
          <p:nvPr/>
        </p:nvCxnSpPr>
        <p:spPr>
          <a:xfrm>
            <a:off x="6515119" y="4267682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eur droit 90"/>
          <p:cNvCxnSpPr/>
          <p:nvPr/>
        </p:nvCxnSpPr>
        <p:spPr>
          <a:xfrm>
            <a:off x="6515119" y="3962882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>
            <a:off x="6515119" y="4143857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Ellipse 92"/>
          <p:cNvSpPr/>
          <p:nvPr/>
        </p:nvSpPr>
        <p:spPr>
          <a:xfrm>
            <a:off x="6724669" y="3580286"/>
            <a:ext cx="76200" cy="857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4" name="Rectangle 93"/>
          <p:cNvSpPr/>
          <p:nvPr/>
        </p:nvSpPr>
        <p:spPr>
          <a:xfrm>
            <a:off x="6511238" y="3642217"/>
            <a:ext cx="1184981" cy="317489"/>
          </a:xfrm>
          <a:prstGeom prst="rect">
            <a:avLst/>
          </a:prstGeom>
          <a:solidFill>
            <a:srgbClr val="FFC0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ZoneTexte 94"/>
          <p:cNvSpPr txBox="1"/>
          <p:nvPr/>
        </p:nvSpPr>
        <p:spPr>
          <a:xfrm>
            <a:off x="6863625" y="3623148"/>
            <a:ext cx="620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gap</a:t>
            </a:r>
            <a:endParaRPr lang="fr-FR" dirty="0"/>
          </a:p>
        </p:txBody>
      </p:sp>
      <p:cxnSp>
        <p:nvCxnSpPr>
          <p:cNvPr id="96" name="Connecteur droit 95"/>
          <p:cNvCxnSpPr/>
          <p:nvPr/>
        </p:nvCxnSpPr>
        <p:spPr>
          <a:xfrm flipV="1">
            <a:off x="5811622" y="3642218"/>
            <a:ext cx="660082" cy="201606"/>
          </a:xfrm>
          <a:prstGeom prst="line">
            <a:avLst/>
          </a:prstGeom>
          <a:ln w="38100">
            <a:solidFill>
              <a:srgbClr val="FFC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à coins arrondis 96"/>
          <p:cNvSpPr/>
          <p:nvPr/>
        </p:nvSpPr>
        <p:spPr>
          <a:xfrm>
            <a:off x="4593526" y="3186416"/>
            <a:ext cx="3262477" cy="1800403"/>
          </a:xfrm>
          <a:prstGeom prst="roundRect">
            <a:avLst/>
          </a:prstGeom>
          <a:noFill/>
          <a:ln w="57150">
            <a:solidFill>
              <a:srgbClr val="CC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ZoneTexte 97"/>
          <p:cNvSpPr txBox="1"/>
          <p:nvPr/>
        </p:nvSpPr>
        <p:spPr>
          <a:xfrm>
            <a:off x="4772103" y="4455416"/>
            <a:ext cx="84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 smtClean="0"/>
              <a:t>π</a:t>
            </a:r>
            <a:endParaRPr lang="fr-FR" sz="2800" dirty="0"/>
          </a:p>
        </p:txBody>
      </p:sp>
      <p:sp>
        <p:nvSpPr>
          <p:cNvPr id="99" name="ZoneTexte 98"/>
          <p:cNvSpPr txBox="1"/>
          <p:nvPr/>
        </p:nvSpPr>
        <p:spPr>
          <a:xfrm>
            <a:off x="6692327" y="4455416"/>
            <a:ext cx="844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ν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0" name="ZoneTexte 99"/>
              <p:cNvSpPr txBox="1"/>
              <p:nvPr/>
            </p:nvSpPr>
            <p:spPr>
              <a:xfrm>
                <a:off x="5411707" y="3254664"/>
                <a:ext cx="1043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fr-FR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fr-FR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fr-F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</a:rPr>
                            <m:t>𝑗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00" name="ZoneTexte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1707" y="3254664"/>
                <a:ext cx="1043876" cy="369332"/>
              </a:xfrm>
              <a:prstGeom prst="rect">
                <a:avLst/>
              </a:prstGeom>
              <a:blipFill rotWithShape="1"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Connecteur droit 100"/>
          <p:cNvCxnSpPr/>
          <p:nvPr/>
        </p:nvCxnSpPr>
        <p:spPr>
          <a:xfrm>
            <a:off x="4641684" y="4092645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>
            <a:off x="4634871" y="3717736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Parenthèses 102"/>
          <p:cNvSpPr/>
          <p:nvPr/>
        </p:nvSpPr>
        <p:spPr>
          <a:xfrm>
            <a:off x="6422033" y="3903952"/>
            <a:ext cx="1363389" cy="479809"/>
          </a:xfrm>
          <a:prstGeom prst="bracketPair">
            <a:avLst>
              <a:gd name="adj" fmla="val 2308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Parenthèses 103"/>
          <p:cNvSpPr/>
          <p:nvPr/>
        </p:nvSpPr>
        <p:spPr>
          <a:xfrm>
            <a:off x="4641683" y="4017407"/>
            <a:ext cx="1181101" cy="146435"/>
          </a:xfrm>
          <a:prstGeom prst="bracketPair">
            <a:avLst>
              <a:gd name="adj" fmla="val 2308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5" name="Connecteur droit 104"/>
          <p:cNvCxnSpPr/>
          <p:nvPr/>
        </p:nvCxnSpPr>
        <p:spPr>
          <a:xfrm>
            <a:off x="4634871" y="3623148"/>
            <a:ext cx="11811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Flèche courbée vers le haut 105"/>
          <p:cNvSpPr/>
          <p:nvPr/>
        </p:nvSpPr>
        <p:spPr>
          <a:xfrm rot="16200000">
            <a:off x="7153910" y="3666301"/>
            <a:ext cx="764956" cy="2210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7" name="Flèche courbée vers le haut 106"/>
          <p:cNvSpPr/>
          <p:nvPr/>
        </p:nvSpPr>
        <p:spPr>
          <a:xfrm rot="16200000">
            <a:off x="6948797" y="3669222"/>
            <a:ext cx="764956" cy="2210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8" name="Flèche courbée vers le haut 107"/>
          <p:cNvSpPr/>
          <p:nvPr/>
        </p:nvSpPr>
        <p:spPr>
          <a:xfrm rot="16200000">
            <a:off x="4841805" y="3755901"/>
            <a:ext cx="531137" cy="265629"/>
          </a:xfrm>
          <a:prstGeom prst="curvedUpArrow">
            <a:avLst>
              <a:gd name="adj1" fmla="val 23726"/>
              <a:gd name="adj2" fmla="val 444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9" name="Flèche courbée vers le haut 108"/>
          <p:cNvSpPr/>
          <p:nvPr/>
        </p:nvSpPr>
        <p:spPr>
          <a:xfrm rot="16200000">
            <a:off x="5062451" y="3730624"/>
            <a:ext cx="531137" cy="265629"/>
          </a:xfrm>
          <a:prstGeom prst="curvedUpArrow">
            <a:avLst>
              <a:gd name="adj1" fmla="val 23726"/>
              <a:gd name="adj2" fmla="val 444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10" name="ZoneTexte 109"/>
          <p:cNvSpPr txBox="1"/>
          <p:nvPr/>
        </p:nvSpPr>
        <p:spPr>
          <a:xfrm>
            <a:off x="833243" y="5009850"/>
            <a:ext cx="3308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changement de gap</a:t>
            </a:r>
            <a:r>
              <a:rPr lang="fr-FR" sz="1600" dirty="0" smtClean="0"/>
              <a:t> : « apparition » d’un nombre magique</a:t>
            </a:r>
            <a:endParaRPr lang="fr-FR" sz="1600" dirty="0"/>
          </a:p>
        </p:txBody>
      </p:sp>
      <p:sp>
        <p:nvSpPr>
          <p:cNvPr id="111" name="ZoneTexte 110"/>
          <p:cNvSpPr txBox="1"/>
          <p:nvPr/>
        </p:nvSpPr>
        <p:spPr>
          <a:xfrm>
            <a:off x="4572000" y="5009850"/>
            <a:ext cx="4583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expression des corrélations</a:t>
            </a:r>
          </a:p>
          <a:p>
            <a:r>
              <a:rPr lang="fr-FR" sz="1600" dirty="0" smtClean="0"/>
              <a:t>«</a:t>
            </a:r>
            <a:r>
              <a:rPr lang="fr-FR" sz="1600" dirty="0" err="1" smtClean="0"/>
              <a:t>pairing</a:t>
            </a:r>
            <a:r>
              <a:rPr lang="fr-FR" sz="1600" dirty="0" smtClean="0"/>
              <a:t> and </a:t>
            </a:r>
            <a:r>
              <a:rPr lang="fr-FR" sz="1600" dirty="0" err="1" smtClean="0"/>
              <a:t>quadrupole</a:t>
            </a:r>
            <a:r>
              <a:rPr lang="fr-FR" sz="1600" dirty="0" smtClean="0"/>
              <a:t> </a:t>
            </a:r>
            <a:r>
              <a:rPr lang="fr-FR" sz="1600" dirty="0" smtClean="0"/>
              <a:t>  proposent,</a:t>
            </a:r>
            <a:endParaRPr lang="fr-FR" sz="1600" dirty="0" smtClean="0"/>
          </a:p>
          <a:p>
            <a:r>
              <a:rPr lang="fr-FR" sz="1600" dirty="0" smtClean="0"/>
              <a:t> le </a:t>
            </a:r>
            <a:r>
              <a:rPr lang="fr-FR" sz="1600" dirty="0" smtClean="0"/>
              <a:t>monopole </a:t>
            </a:r>
            <a:r>
              <a:rPr lang="fr-FR" sz="1600" dirty="0" smtClean="0"/>
              <a:t>dispose </a:t>
            </a:r>
            <a:r>
              <a:rPr lang="fr-FR" sz="1600" dirty="0" smtClean="0"/>
              <a:t>» (A. </a:t>
            </a:r>
            <a:r>
              <a:rPr lang="fr-FR" sz="1600" dirty="0" err="1" smtClean="0"/>
              <a:t>Zuker</a:t>
            </a:r>
            <a:r>
              <a:rPr lang="fr-FR" sz="1600" dirty="0" smtClean="0"/>
              <a:t>)</a:t>
            </a:r>
            <a:endParaRPr lang="fr-FR" sz="1600" dirty="0"/>
          </a:p>
        </p:txBody>
      </p:sp>
      <p:sp>
        <p:nvSpPr>
          <p:cNvPr id="112" name="ZoneTexte 111"/>
          <p:cNvSpPr txBox="1"/>
          <p:nvPr/>
        </p:nvSpPr>
        <p:spPr>
          <a:xfrm>
            <a:off x="4641684" y="5952331"/>
            <a:ext cx="4725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pour fonctionner, les interactions réalistes doivent subir une correction dans leur partie </a:t>
            </a:r>
            <a:r>
              <a:rPr lang="fr-FR" dirty="0" err="1" smtClean="0"/>
              <a:t>monopolaire</a:t>
            </a:r>
            <a:endParaRPr lang="fr-FR" dirty="0"/>
          </a:p>
        </p:txBody>
      </p:sp>
      <p:sp>
        <p:nvSpPr>
          <p:cNvPr id="113" name="ZoneTexte 112"/>
          <p:cNvSpPr txBox="1"/>
          <p:nvPr/>
        </p:nvSpPr>
        <p:spPr>
          <a:xfrm>
            <a:off x="3467792" y="3674419"/>
            <a:ext cx="6206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/>
              <a:t>gap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20090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4093</Words>
  <Application>Microsoft Office PowerPoint</Application>
  <PresentationFormat>Affichage à l'écran (4:3)</PresentationFormat>
  <Paragraphs>1007</Paragraphs>
  <Slides>65</Slides>
  <Notes>0</Notes>
  <HiddenSlides>0</HiddenSlides>
  <MMClips>2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65</vt:i4>
      </vt:variant>
    </vt:vector>
  </HeadingPairs>
  <TitlesOfParts>
    <vt:vector size="68" baseType="lpstr">
      <vt:lpstr>Thème Office</vt:lpstr>
      <vt:lpstr>Graphique</vt:lpstr>
      <vt:lpstr>Microsoft Éditeur d'équations 3.0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David Verney</dc:creator>
  <cp:lastModifiedBy>David Verney</cp:lastModifiedBy>
  <cp:revision>53</cp:revision>
  <dcterms:created xsi:type="dcterms:W3CDTF">2014-03-09T13:36:44Z</dcterms:created>
  <dcterms:modified xsi:type="dcterms:W3CDTF">2014-03-10T21:44:22Z</dcterms:modified>
</cp:coreProperties>
</file>