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1"/>
  </p:notesMasterIdLst>
  <p:handoutMasterIdLst>
    <p:handoutMasterId r:id="rId42"/>
  </p:handoutMasterIdLst>
  <p:sldIdLst>
    <p:sldId id="400" r:id="rId2"/>
    <p:sldId id="50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11" r:id="rId17"/>
    <p:sldId id="543" r:id="rId18"/>
    <p:sldId id="561" r:id="rId19"/>
    <p:sldId id="471" r:id="rId20"/>
    <p:sldId id="562" r:id="rId21"/>
    <p:sldId id="556" r:id="rId22"/>
    <p:sldId id="552" r:id="rId23"/>
    <p:sldId id="553" r:id="rId24"/>
    <p:sldId id="528" r:id="rId25"/>
    <p:sldId id="567" r:id="rId26"/>
    <p:sldId id="554" r:id="rId27"/>
    <p:sldId id="555" r:id="rId28"/>
    <p:sldId id="547" r:id="rId29"/>
    <p:sldId id="548" r:id="rId30"/>
    <p:sldId id="549" r:id="rId31"/>
    <p:sldId id="550" r:id="rId32"/>
    <p:sldId id="557" r:id="rId33"/>
    <p:sldId id="558" r:id="rId34"/>
    <p:sldId id="559" r:id="rId35"/>
    <p:sldId id="560" r:id="rId36"/>
    <p:sldId id="563" r:id="rId37"/>
    <p:sldId id="564" r:id="rId38"/>
    <p:sldId id="565" r:id="rId39"/>
    <p:sldId id="566" r:id="rId40"/>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79" autoAdjust="0"/>
  </p:normalViewPr>
  <p:slideViewPr>
    <p:cSldViewPr snapToGrid="0">
      <p:cViewPr>
        <p:scale>
          <a:sx n="68" d="100"/>
          <a:sy n="68" d="100"/>
        </p:scale>
        <p:origin x="-1061"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‹N°›</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‹N°›</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10</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14310" eaLnBrk="1" hangingPunct="1">
              <a:defRPr/>
            </a:pPr>
            <a:r>
              <a:rPr lang="en-US" altLang="en-US"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11</a:t>
            </a:fld>
            <a:endParaRPr lang="fr-FR" altLang="fr-FR" smtClean="0"/>
          </a:p>
        </p:txBody>
      </p:sp>
      <p:sp>
        <p:nvSpPr>
          <p:cNvPr id="7885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11</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57155" eaLnBrk="1" hangingPunct="1">
              <a:spcBef>
                <a:spcPct val="0"/>
              </a:spcBef>
            </a:pPr>
            <a:r>
              <a:rPr lang="fr-FR" altLang="fr-FR" smtClean="0"/>
              <a:t>où l’hydrogène est converti en hélium</a:t>
            </a:r>
          </a:p>
          <a:p>
            <a:pPr defTabSz="457155"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16</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17</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24</a:t>
            </a:fld>
            <a:endParaRPr lang="fr-FR" altLang="fr-F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25</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32</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33</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34</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35</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3</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4</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5</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6</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7</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8</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9</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48"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‹N°›</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41.wmf"/><Relationship Id="rId4" Type="http://schemas.openxmlformats.org/officeDocument/2006/relationships/oleObject" Target="../embeddings/oleObject2.bin"/><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47.wmf"/></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0" y="1409700"/>
            <a:ext cx="8229600" cy="1520825"/>
          </a:xfrm>
        </p:spPr>
        <p:txBody>
          <a:bodyPr/>
          <a:lstStyle/>
          <a:p>
            <a:pPr algn="l" eaLnBrk="1" hangingPunct="1"/>
            <a:r>
              <a:rPr lang="fr-FR" sz="4400" smtClean="0"/>
              <a:t>Particules </a:t>
            </a:r>
            <a:br>
              <a:rPr lang="fr-FR" sz="4400" smtClean="0"/>
            </a:br>
            <a:r>
              <a:rPr lang="fr-FR" sz="4400" smtClean="0"/>
              <a:t>et Interactions</a:t>
            </a:r>
          </a:p>
        </p:txBody>
      </p:sp>
      <p:sp>
        <p:nvSpPr>
          <p:cNvPr id="4099" name="Rectangle 3"/>
          <p:cNvSpPr>
            <a:spLocks noGrp="1" noChangeArrowheads="1"/>
          </p:cNvSpPr>
          <p:nvPr>
            <p:ph type="subTitle" idx="1"/>
          </p:nvPr>
        </p:nvSpPr>
        <p:spPr>
          <a:xfrm>
            <a:off x="457199" y="3428020"/>
            <a:ext cx="5802923" cy="1303338"/>
          </a:xfrm>
        </p:spPr>
        <p:txBody>
          <a:bodyPr/>
          <a:lstStyle/>
          <a:p>
            <a:pPr algn="l" eaLnBrk="1" hangingPunct="1">
              <a:lnSpc>
                <a:spcPct val="90000"/>
              </a:lnSpc>
            </a:pPr>
            <a:r>
              <a:rPr lang="fr-FR" smtClean="0"/>
              <a:t>Nikola Makovec </a:t>
            </a:r>
          </a:p>
          <a:p>
            <a:pPr algn="l" eaLnBrk="1" hangingPunct="1">
              <a:lnSpc>
                <a:spcPct val="90000"/>
              </a:lnSpc>
            </a:pPr>
            <a:r>
              <a:rPr lang="fr-FR" smtClean="0"/>
              <a:t>Nicolas Arnaud</a:t>
            </a:r>
          </a:p>
          <a:p>
            <a:pPr algn="l" eaLnBrk="1" hangingPunct="1">
              <a:lnSpc>
                <a:spcPct val="90000"/>
              </a:lnSpc>
            </a:pPr>
            <a:endParaRPr lang="fr-FR" sz="1400" smtClean="0"/>
          </a:p>
          <a:p>
            <a:pPr algn="l" eaLnBrk="1" hangingPunct="1">
              <a:lnSpc>
                <a:spcPct val="90000"/>
              </a:lnSpc>
            </a:pPr>
            <a:r>
              <a:rPr lang="fr-FR" smtClean="0">
                <a:solidFill>
                  <a:schemeClr val="tx1"/>
                </a:solidFill>
              </a:rPr>
              <a:t>LAL/IN2P3/CNRS</a:t>
            </a:r>
          </a:p>
          <a:p>
            <a:pPr algn="l" eaLnBrk="1" hangingPunct="1">
              <a:lnSpc>
                <a:spcPct val="90000"/>
              </a:lnSpc>
            </a:pPr>
            <a:r>
              <a:rPr lang="fr-FR" smtClean="0">
                <a:solidFill>
                  <a:schemeClr val="tx1"/>
                </a:solidFill>
              </a:rPr>
              <a:t>Université Paris-Sud</a:t>
            </a:r>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dirty="0" smtClean="0"/>
              <a:t>10,000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dirty="0" smtClean="0"/>
              <a:t>: 10</a:t>
            </a:r>
            <a:r>
              <a:rPr lang="en-US" altLang="fr-FR" sz="2200" baseline="30000" dirty="0" smtClean="0"/>
              <a:t>-18</a:t>
            </a:r>
            <a:r>
              <a:rPr lang="en-US" altLang="fr-FR" sz="2200" dirty="0" smtClean="0"/>
              <a:t>m</a:t>
            </a:r>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492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uniquement  attractive</a:t>
            </a:r>
          </a:p>
          <a:p>
            <a:pPr marL="344487" lvl="1" indent="0" eaLnBrk="1" hangingPunct="1">
              <a:buNone/>
              <a:defRPr/>
            </a:pPr>
            <a:r>
              <a:rPr lang="fr-FR" altLang="fr-FR" sz="2000">
                <a:latin typeface="+mj-lt"/>
                <a:sym typeface="Symbol"/>
              </a:rPr>
              <a:t> </a:t>
            </a:r>
            <a:r>
              <a:rPr lang="fr-FR" altLang="fr-FR" sz="2000" smtClean="0">
                <a:latin typeface="+mj-lt"/>
                <a:sym typeface="Symbol"/>
              </a:rPr>
              <a:t>   </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extLst>
      <p:ext uri="{BB962C8B-B14F-4D97-AF65-F5344CB8AC3E}">
        <p14:creationId xmlns:p14="http://schemas.microsoft.com/office/powerpoint/2010/main" val="171571009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91823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809634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068052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524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16</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smtClean="0"/>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9521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76785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19</a:t>
            </a:fld>
            <a:endParaRPr lang="fr-FR" alt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smtClean="0">
                <a:solidFill>
                  <a:srgbClr val="FF0000"/>
                </a:solidFill>
              </a:rPr>
              <a:t>Les particules </a:t>
            </a:r>
            <a:r>
              <a:rPr lang="en-US" sz="2400" b="1">
                <a:solidFill>
                  <a:srgbClr val="FF0000"/>
                </a:solidFill>
              </a:rPr>
              <a:t>élémentaires </a:t>
            </a:r>
            <a:r>
              <a:rPr lang="en-US" sz="2400" b="1" smtClean="0">
                <a:solidFill>
                  <a:srgbClr val="FF0000"/>
                </a:solidFill>
              </a:rPr>
              <a:t>:</a:t>
            </a:r>
          </a:p>
          <a:p>
            <a:r>
              <a:rPr lang="en-US" sz="2400" b="1">
                <a:solidFill>
                  <a:srgbClr val="FF0000"/>
                </a:solidFill>
              </a:rPr>
              <a:t>d</a:t>
            </a:r>
            <a:r>
              <a:rPr lang="en-US" sz="2400" b="1" smtClean="0">
                <a:solidFill>
                  <a:srgbClr val="FF0000"/>
                </a:solidFill>
              </a:rPr>
              <a:t>es blocs </a:t>
            </a:r>
            <a:r>
              <a:rPr lang="en-US" sz="2400" b="1">
                <a:solidFill>
                  <a:srgbClr val="FF0000"/>
                </a:solidFill>
              </a:rPr>
              <a:t>fondamentaux </a:t>
            </a:r>
            <a:r>
              <a:rPr lang="en-US" sz="2400" b="1" smtClean="0">
                <a:solidFill>
                  <a:srgbClr val="FF0000"/>
                </a:solidFill>
              </a:rPr>
              <a:t>(sans </a:t>
            </a:r>
            <a:r>
              <a:rPr lang="en-US" sz="2400" b="1">
                <a:solidFill>
                  <a:srgbClr val="FF0000"/>
                </a:solidFill>
              </a:rPr>
              <a:t>structure </a:t>
            </a:r>
            <a:r>
              <a:rPr lang="en-US" sz="2400" b="1" smtClean="0">
                <a:solidFill>
                  <a:srgbClr val="FF0000"/>
                </a:solidFill>
              </a:rPr>
              <a:t>interne)</a:t>
            </a:r>
          </a:p>
          <a:p>
            <a:r>
              <a:rPr lang="en-US" sz="2400" b="1" smtClean="0">
                <a:solidFill>
                  <a:srgbClr val="FF0000"/>
                </a:solidFill>
              </a:rPr>
              <a:t>qui </a:t>
            </a:r>
            <a:r>
              <a:rPr lang="en-US" sz="2400" b="1">
                <a:solidFill>
                  <a:srgbClr val="FF0000"/>
                </a:solidFill>
              </a:rPr>
              <a:t>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20</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603613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21</a:t>
            </a:fld>
            <a:endParaRPr lang="fr-FR"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7883" cy="6950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7136781" y="468352"/>
            <a:ext cx="1212191" cy="307777"/>
          </a:xfrm>
          <a:prstGeom prst="rect">
            <a:avLst/>
          </a:prstGeom>
          <a:solidFill>
            <a:schemeClr val="accent3"/>
          </a:solidFill>
        </p:spPr>
        <p:txBody>
          <a:bodyPr wrap="none" rtlCol="0">
            <a:spAutoFit/>
          </a:bodyPr>
          <a:lstStyle/>
          <a:p>
            <a:r>
              <a:rPr lang="en-US" dirty="0" err="1" smtClean="0"/>
              <a:t>Découverte</a:t>
            </a:r>
            <a:endParaRPr lang="en-US" dirty="0"/>
          </a:p>
        </p:txBody>
      </p:sp>
      <p:sp>
        <p:nvSpPr>
          <p:cNvPr id="6" name="ZoneTexte 5"/>
          <p:cNvSpPr txBox="1"/>
          <p:nvPr/>
        </p:nvSpPr>
        <p:spPr>
          <a:xfrm>
            <a:off x="7144215" y="185854"/>
            <a:ext cx="1665248" cy="307777"/>
          </a:xfrm>
          <a:prstGeom prst="rect">
            <a:avLst/>
          </a:prstGeom>
          <a:solidFill>
            <a:schemeClr val="accent3"/>
          </a:solidFill>
        </p:spPr>
        <p:txBody>
          <a:bodyPr wrap="square" rtlCol="0">
            <a:spAutoFit/>
          </a:bodyPr>
          <a:lstStyle/>
          <a:p>
            <a:r>
              <a:rPr lang="en-US" dirty="0" err="1" smtClean="0"/>
              <a:t>Théorisé</a:t>
            </a:r>
            <a:endParaRPr lang="en-US" dirty="0"/>
          </a:p>
        </p:txBody>
      </p:sp>
      <p:sp>
        <p:nvSpPr>
          <p:cNvPr id="7" name="Rectangle 6"/>
          <p:cNvSpPr/>
          <p:nvPr/>
        </p:nvSpPr>
        <p:spPr bwMode="auto">
          <a:xfrm>
            <a:off x="234176" y="122663"/>
            <a:ext cx="4315522" cy="691376"/>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53374908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1025854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2243331" y="5608367"/>
            <a:ext cx="4871147" cy="18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67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24</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24</a:t>
            </a:fld>
            <a:endParaRPr lang="fr-FR" altLang="en-US" sz="1200" smtClean="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Le contenu</a:t>
            </a:r>
          </a:p>
          <a:p>
            <a:pPr eaLnBrk="1" hangingPunct="1">
              <a:defRPr/>
            </a:pPr>
            <a:r>
              <a:rPr lang="fr-FR" altLang="fr-FR" sz="3200" kern="0" smtClean="0">
                <a:solidFill>
                  <a:schemeClr val="bg1"/>
                </a:solidFill>
              </a:rPr>
              <a:t>énergétique</a:t>
            </a:r>
          </a:p>
          <a:p>
            <a:pPr eaLnBrk="1" hangingPunct="1">
              <a:defRPr/>
            </a:pPr>
            <a:r>
              <a:rPr lang="fr-FR" altLang="fr-FR" sz="3200" kern="0" smtClea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Résultats</a:t>
            </a:r>
          </a:p>
          <a:p>
            <a:pPr eaLnBrk="1" hangingPunct="1">
              <a:defRPr/>
            </a:pPr>
            <a:r>
              <a:rPr lang="fr-FR" altLang="fr-FR" sz="3200" kern="0">
                <a:solidFill>
                  <a:schemeClr val="bg1"/>
                </a:solidFill>
              </a:rPr>
              <a:t>d</a:t>
            </a:r>
            <a:r>
              <a:rPr lang="fr-FR" altLang="fr-FR" sz="3200" kern="0" smtClean="0">
                <a:solidFill>
                  <a:schemeClr val="bg1"/>
                </a:solidFill>
              </a:rPr>
              <a:t>u satellite Planck</a:t>
            </a:r>
          </a:p>
          <a:p>
            <a:pPr eaLnBrk="1" hangingPunct="1">
              <a:defRPr/>
            </a:pPr>
            <a:r>
              <a:rPr lang="fr-FR" altLang="fr-FR" sz="3200" kern="0" smtClea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25</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lvl="1" eaLnBrk="1" hangingPunct="1">
              <a:lnSpc>
                <a:spcPct val="80000"/>
              </a:lnSpc>
            </a:pPr>
            <a:r>
              <a:rPr lang="fr-FR" sz="2200" dirty="0" smtClean="0"/>
              <a:t>La </a:t>
            </a:r>
            <a:r>
              <a:rPr lang="fr-FR" sz="2200" b="1" dirty="0" smtClean="0">
                <a:solidFill>
                  <a:srgbClr val="FF0000"/>
                </a:solidFill>
              </a:rPr>
              <a:t>masse des particules élémentaires </a:t>
            </a:r>
            <a:r>
              <a:rPr lang="fr-FR" sz="2200" dirty="0" smtClean="0"/>
              <a:t>proviendrait de l’interaction avec le </a:t>
            </a:r>
            <a:r>
              <a:rPr lang="fr-FR" sz="2200" b="1" dirty="0" smtClean="0">
                <a:solidFill>
                  <a:srgbClr val="FF0000"/>
                </a:solidFill>
              </a:rPr>
              <a:t>champ de Higgs</a:t>
            </a:r>
          </a:p>
          <a:p>
            <a:pPr eaLnBrk="1" hangingPunct="1">
              <a:lnSpc>
                <a:spcPct val="80000"/>
              </a:lnSpc>
            </a:pPr>
            <a:endParaRPr lang="fr-FR" sz="2400" dirty="0" smtClean="0"/>
          </a:p>
          <a:p>
            <a:pPr eaLnBrk="1" hangingPunct="1">
              <a:lnSpc>
                <a:spcPct val="80000"/>
              </a:lnSpc>
            </a:pPr>
            <a:r>
              <a:rPr lang="fr-FR" sz="2400" dirty="0" smtClean="0"/>
              <a:t>Une nouvelle particule a été découverte au CERN</a:t>
            </a:r>
          </a:p>
          <a:p>
            <a:pPr lvl="1" eaLnBrk="1" hangingPunct="1">
              <a:lnSpc>
                <a:spcPct val="80000"/>
              </a:lnSpc>
            </a:pPr>
            <a:r>
              <a:rPr lang="fr-FR" sz="2200" dirty="0" smtClean="0"/>
              <a:t>Est-ce bien le </a:t>
            </a:r>
            <a:r>
              <a:rPr lang="fr-FR" sz="2200" b="1" dirty="0" smtClean="0">
                <a:solidFill>
                  <a:srgbClr val="FF0000"/>
                </a:solidFill>
              </a:rPr>
              <a:t>boson de Higgs</a:t>
            </a:r>
            <a:r>
              <a:rPr lang="fr-FR" sz="2200" dirty="0" smtClean="0">
                <a:solidFill>
                  <a:srgbClr val="FF0000"/>
                </a:solidFill>
              </a:rPr>
              <a:t> </a:t>
            </a:r>
            <a:r>
              <a:rPr lang="fr-FR" sz="2200" dirty="0" smtClean="0"/>
              <a:t>du Modèle Standard?</a:t>
            </a:r>
            <a:endParaRPr lang="fr-FR" sz="2000" dirty="0" smtClean="0"/>
          </a:p>
          <a:p>
            <a:pPr eaLnBrk="1" hangingPunct="1">
              <a:lnSpc>
                <a:spcPct val="80000"/>
              </a:lnSpc>
            </a:pPr>
            <a:endParaRPr lang="fr-FR" sz="2400" dirty="0" smtClean="0"/>
          </a:p>
        </p:txBody>
      </p:sp>
    </p:spTree>
    <p:extLst>
      <p:ext uri="{BB962C8B-B14F-4D97-AF65-F5344CB8AC3E}">
        <p14:creationId xmlns:p14="http://schemas.microsoft.com/office/powerpoint/2010/main" val="281357477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26</a:t>
            </a:fld>
            <a:endParaRPr lang="fr-FR" altLang="en-US"/>
          </a:p>
        </p:txBody>
      </p:sp>
    </p:spTree>
    <p:extLst>
      <p:ext uri="{BB962C8B-B14F-4D97-AF65-F5344CB8AC3E}">
        <p14:creationId xmlns:p14="http://schemas.microsoft.com/office/powerpoint/2010/main" val="140540217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27</a:t>
            </a:fld>
            <a:endParaRPr lang="fr-FR"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7883" cy="6950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7136781" y="468352"/>
            <a:ext cx="1212191" cy="307777"/>
          </a:xfrm>
          <a:prstGeom prst="rect">
            <a:avLst/>
          </a:prstGeom>
          <a:solidFill>
            <a:schemeClr val="accent3"/>
          </a:solidFill>
        </p:spPr>
        <p:txBody>
          <a:bodyPr wrap="none" rtlCol="0">
            <a:spAutoFit/>
          </a:bodyPr>
          <a:lstStyle/>
          <a:p>
            <a:r>
              <a:rPr lang="en-US" dirty="0" err="1" smtClean="0"/>
              <a:t>Découverte</a:t>
            </a:r>
            <a:endParaRPr lang="en-US" dirty="0"/>
          </a:p>
        </p:txBody>
      </p:sp>
      <p:sp>
        <p:nvSpPr>
          <p:cNvPr id="6" name="ZoneTexte 5"/>
          <p:cNvSpPr txBox="1"/>
          <p:nvPr/>
        </p:nvSpPr>
        <p:spPr>
          <a:xfrm>
            <a:off x="7144215" y="185854"/>
            <a:ext cx="1665248" cy="307777"/>
          </a:xfrm>
          <a:prstGeom prst="rect">
            <a:avLst/>
          </a:prstGeom>
          <a:solidFill>
            <a:schemeClr val="accent3"/>
          </a:solidFill>
        </p:spPr>
        <p:txBody>
          <a:bodyPr wrap="square" rtlCol="0">
            <a:spAutoFit/>
          </a:bodyPr>
          <a:lstStyle/>
          <a:p>
            <a:r>
              <a:rPr lang="en-US" dirty="0" err="1" smtClean="0"/>
              <a:t>Théorisé</a:t>
            </a:r>
            <a:endParaRPr lang="en-US" dirty="0"/>
          </a:p>
        </p:txBody>
      </p:sp>
      <p:sp>
        <p:nvSpPr>
          <p:cNvPr id="7" name="Rectangle 6"/>
          <p:cNvSpPr/>
          <p:nvPr/>
        </p:nvSpPr>
        <p:spPr bwMode="auto">
          <a:xfrm>
            <a:off x="234176" y="122663"/>
            <a:ext cx="4315522" cy="691376"/>
          </a:xfrm>
          <a:prstGeom prst="rect">
            <a:avLst/>
          </a:prstGeom>
          <a:solidFill>
            <a:schemeClr val="bg1"/>
          </a:solidFill>
          <a:ln w="28575" cap="flat" cmpd="sng" algn="ctr">
            <a:solidFill>
              <a:schemeClr val="tx2"/>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62302831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8034" y="0"/>
            <a:ext cx="1782860" cy="523220"/>
          </a:xfrm>
        </p:spPr>
        <p:txBody>
          <a:bodyPr/>
          <a:lstStyle/>
          <a:p>
            <a:r>
              <a:rPr lang="en-US" dirty="0" smtClean="0"/>
              <a:t>Back up</a:t>
            </a:r>
            <a:endParaRPr lang="en-US" dirty="0"/>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28</a:t>
            </a:fld>
            <a:endParaRPr lang="fr-FR" altLang="en-US"/>
          </a:p>
        </p:txBody>
      </p:sp>
    </p:spTree>
    <p:extLst>
      <p:ext uri="{BB962C8B-B14F-4D97-AF65-F5344CB8AC3E}">
        <p14:creationId xmlns:p14="http://schemas.microsoft.com/office/powerpoint/2010/main" val="358231396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29</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44841" name="Object 2"/>
          <p:cNvGraphicFramePr>
            <a:graphicFrameLocks noGrp="1" noChangeAspect="1"/>
          </p:cNvGraphicFramePr>
          <p:nvPr>
            <p:ph idx="1"/>
            <p:extLst>
              <p:ext uri="{D42A27DB-BD31-4B8C-83A1-F6EECF244321}">
                <p14:modId xmlns:p14="http://schemas.microsoft.com/office/powerpoint/2010/main" val="46413799"/>
              </p:ext>
            </p:extLst>
          </p:nvPr>
        </p:nvGraphicFramePr>
        <p:xfrm>
          <a:off x="2537681" y="697374"/>
          <a:ext cx="4114317" cy="980954"/>
        </p:xfrm>
        <a:graphic>
          <a:graphicData uri="http://schemas.openxmlformats.org/presentationml/2006/ole">
            <mc:AlternateContent xmlns:mc="http://schemas.openxmlformats.org/markup-compatibility/2006">
              <mc:Choice xmlns:v="urn:schemas-microsoft-com:vml" Requires="v">
                <p:oleObj spid="_x0000_s102411" name="Équation" r:id="rId4" imgW="1917360" imgH="457200" progId="Equation.3">
                  <p:embed/>
                </p:oleObj>
              </mc:Choice>
              <mc:Fallback>
                <p:oleObj name="Équation" r:id="rId4" imgW="1917360" imgH="457200" progId="Equation.3">
                  <p:embed/>
                  <p:pic>
                    <p:nvPicPr>
                      <p:cNvPr id="0" name=""/>
                      <p:cNvPicPr>
                        <a:picLocks noChangeAspect="1" noChangeArrowheads="1"/>
                      </p:cNvPicPr>
                      <p:nvPr/>
                    </p:nvPicPr>
                    <p:blipFill>
                      <a:blip r:embed="rId5"/>
                      <a:srcRect/>
                      <a:stretch>
                        <a:fillRect/>
                      </a:stretch>
                    </p:blipFill>
                    <p:spPr bwMode="auto">
                      <a:xfrm>
                        <a:off x="2537681" y="697374"/>
                        <a:ext cx="4114317" cy="980954"/>
                      </a:xfrm>
                      <a:prstGeom prst="rect">
                        <a:avLst/>
                      </a:prstGeom>
                      <a:noFill/>
                      <a:ln>
                        <a:noFill/>
                      </a:ln>
                      <a:effectLst/>
                    </p:spPr>
                  </p:pic>
                </p:oleObj>
              </mc:Fallback>
            </mc:AlternateContent>
          </a:graphicData>
        </a:graphic>
      </p:graphicFrame>
      <p:pic>
        <p:nvPicPr>
          <p:cNvPr id="1144843" name="Picture 11" descr="signal"/>
          <p:cNvPicPr>
            <a:picLocks noChangeAspect="1" noChangeArrowheads="1"/>
          </p:cNvPicPr>
          <p:nvPr/>
        </p:nvPicPr>
        <p:blipFill>
          <a:blip r:embed="rId6">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pic>
        <p:nvPicPr>
          <p:cNvPr id="99337" name="Picture 9" descr="http://atlas-vp1.web.cern.ch/atlas-vp1/screenshots/Hgg/evt_86694500/vp1_Hgg_run191426_evt86694500_hi-re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54155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590800" y="6385560"/>
            <a:ext cx="4114800"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dirty="0" smtClean="0">
                <a:solidFill>
                  <a:schemeClr val="bg1"/>
                </a:solidFill>
              </a:rPr>
              <a:t>10 milles fois plus petite 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172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30</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2" name="Objet 1"/>
          <p:cNvGraphicFramePr>
            <a:graphicFrameLocks noGrp="1" noChangeAspect="1"/>
          </p:cNvGraphicFramePr>
          <p:nvPr>
            <p:extLst>
              <p:ext uri="{D42A27DB-BD31-4B8C-83A1-F6EECF244321}">
                <p14:modId xmlns:p14="http://schemas.microsoft.com/office/powerpoint/2010/main" val="3708391934"/>
              </p:ext>
            </p:extLst>
          </p:nvPr>
        </p:nvGraphicFramePr>
        <p:xfrm>
          <a:off x="2538413" y="696913"/>
          <a:ext cx="4113212" cy="981075"/>
        </p:xfrm>
        <a:graphic>
          <a:graphicData uri="http://schemas.openxmlformats.org/presentationml/2006/ole">
            <mc:AlternateContent xmlns:mc="http://schemas.openxmlformats.org/markup-compatibility/2006">
              <mc:Choice xmlns:v="urn:schemas-microsoft-com:vml" Requires="v">
                <p:oleObj spid="_x0000_s103435" name="Équation" r:id="rId6" imgW="1917360" imgH="457200" progId="Equation.3">
                  <p:embed/>
                </p:oleObj>
              </mc:Choice>
              <mc:Fallback>
                <p:oleObj name="Équation" r:id="rId6" imgW="1917360" imgH="4572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8413" y="696913"/>
                        <a:ext cx="41132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fr-FR" sz="2800" smtClean="0"/>
              <a:t>Résolution</a:t>
            </a:r>
          </a:p>
          <a:p>
            <a:pPr algn="ctr"/>
            <a:r>
              <a:rPr lang="fr-FR" sz="2800" smtClean="0"/>
              <a:t>du</a:t>
            </a:r>
          </a:p>
          <a:p>
            <a:pPr algn="ctr"/>
            <a:r>
              <a:rPr lang="fr-FR" sz="2800" smtClean="0"/>
              <a:t>détecteur</a:t>
            </a:r>
            <a:endParaRPr lang="fr-FR" sz="2800"/>
          </a:p>
        </p:txBody>
      </p:sp>
    </p:spTree>
    <p:extLst>
      <p:ext uri="{BB962C8B-B14F-4D97-AF65-F5344CB8AC3E}">
        <p14:creationId xmlns:p14="http://schemas.microsoft.com/office/powerpoint/2010/main" val="396581807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31</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2" name="Objet 1"/>
          <p:cNvGraphicFramePr>
            <a:graphicFrameLocks noGrp="1" noChangeAspect="1"/>
          </p:cNvGraphicFramePr>
          <p:nvPr>
            <p:extLst>
              <p:ext uri="{D42A27DB-BD31-4B8C-83A1-F6EECF244321}">
                <p14:modId xmlns:p14="http://schemas.microsoft.com/office/powerpoint/2010/main" val="704687186"/>
              </p:ext>
            </p:extLst>
          </p:nvPr>
        </p:nvGraphicFramePr>
        <p:xfrm>
          <a:off x="2538413" y="696913"/>
          <a:ext cx="4113212" cy="981075"/>
        </p:xfrm>
        <a:graphic>
          <a:graphicData uri="http://schemas.openxmlformats.org/presentationml/2006/ole">
            <mc:AlternateContent xmlns:mc="http://schemas.openxmlformats.org/markup-compatibility/2006">
              <mc:Choice xmlns:v="urn:schemas-microsoft-com:vml" Requires="v">
                <p:oleObj spid="_x0000_s104459" name="Équation" r:id="rId8" imgW="1917360" imgH="457200" progId="Equation.3">
                  <p:embed/>
                </p:oleObj>
              </mc:Choice>
              <mc:Fallback>
                <p:oleObj name="Équation" r:id="rId8" imgW="1917360" imgH="4572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8413" y="696913"/>
                        <a:ext cx="41132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513741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32</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6516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19760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34</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309680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35</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extLst>
      <p:ext uri="{BB962C8B-B14F-4D97-AF65-F5344CB8AC3E}">
        <p14:creationId xmlns:p14="http://schemas.microsoft.com/office/powerpoint/2010/main" val="350859154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36</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a:t>
            </a:r>
            <a:r>
              <a:rPr lang="fr-FR" sz="2400" smtClean="0"/>
              <a:t>signature du boson </a:t>
            </a:r>
            <a:r>
              <a:rPr lang="fr-FR" sz="2400"/>
              <a:t>de Higgs</a:t>
            </a:r>
          </a:p>
        </p:txBody>
      </p:sp>
    </p:spTree>
    <p:extLst>
      <p:ext uri="{BB962C8B-B14F-4D97-AF65-F5344CB8AC3E}">
        <p14:creationId xmlns:p14="http://schemas.microsoft.com/office/powerpoint/2010/main" val="1763418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37</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37</a:t>
            </a:fld>
            <a:endParaRPr lang="fr-FR" altLang="en-US"/>
          </a:p>
        </p:txBody>
      </p:sp>
    </p:spTree>
    <p:extLst>
      <p:ext uri="{BB962C8B-B14F-4D97-AF65-F5344CB8AC3E}">
        <p14:creationId xmlns:p14="http://schemas.microsoft.com/office/powerpoint/2010/main" val="141686078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38</a:t>
            </a:fld>
            <a:endParaRPr lang="fr-FR" altLang="en-US"/>
          </a:p>
        </p:txBody>
      </p:sp>
    </p:spTree>
    <p:extLst>
      <p:ext uri="{BB962C8B-B14F-4D97-AF65-F5344CB8AC3E}">
        <p14:creationId xmlns:p14="http://schemas.microsoft.com/office/powerpoint/2010/main" val="87825532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39</a:t>
            </a:fld>
            <a:endParaRPr lang="fr-FR" altLang="en-US"/>
          </a:p>
        </p:txBody>
      </p:sp>
    </p:spTree>
    <p:extLst>
      <p:ext uri="{BB962C8B-B14F-4D97-AF65-F5344CB8AC3E}">
        <p14:creationId xmlns:p14="http://schemas.microsoft.com/office/powerpoint/2010/main" val="96020943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52600" y="5638800"/>
            <a:ext cx="3684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a:latin typeface="Times New Roman" pitchFamily="18" charset="0"/>
              </a:rPr>
              <a:t>m=0.0000000001m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extLst>
      <p:ext uri="{BB962C8B-B14F-4D97-AF65-F5344CB8AC3E}">
        <p14:creationId xmlns:p14="http://schemas.microsoft.com/office/powerpoint/2010/main" val="99949782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752600" y="5318760"/>
            <a:ext cx="43957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dirty="0">
                <a:latin typeface="Times New Roman" pitchFamily="18" charset="0"/>
              </a:rPr>
              <a:t>10</a:t>
            </a:r>
            <a:r>
              <a:rPr lang="en-GB" altLang="fr-FR" sz="2400" baseline="72000" dirty="0">
                <a:latin typeface="Times New Roman" pitchFamily="18" charset="0"/>
              </a:rPr>
              <a:t>-14</a:t>
            </a:r>
            <a:r>
              <a:rPr lang="en-GB" altLang="fr-FR" sz="2400" dirty="0">
                <a:latin typeface="Times New Roman" pitchFamily="18" charset="0"/>
              </a:rPr>
              <a:t> </a:t>
            </a:r>
            <a:r>
              <a:rPr lang="en-GB" altLang="fr-FR" sz="2800" dirty="0">
                <a:latin typeface="Times New Roman" pitchFamily="18" charset="0"/>
              </a:rPr>
              <a:t>m=0.00000000000001m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440092" cy="307777"/>
          </a:xfrm>
          <a:prstGeom prst="rect">
            <a:avLst/>
          </a:prstGeom>
        </p:spPr>
        <p:txBody>
          <a:bodyPr wrap="none">
            <a:spAutoFit/>
          </a:bodyPr>
          <a:lstStyle/>
          <a:p>
            <a:r>
              <a:rPr lang="en-US" sz="1400" dirty="0"/>
              <a:t>m</a:t>
            </a:r>
            <a:r>
              <a:rPr lang="en-US" sz="1400" dirty="0" smtClean="0"/>
              <a:t>~2x10 </a:t>
            </a:r>
            <a:r>
              <a:rPr lang="en-US" sz="1400" baseline="30000" dirty="0"/>
              <a:t>-27 </a:t>
            </a:r>
            <a:r>
              <a:rPr lang="en-US" sz="1400" dirty="0" smtClean="0"/>
              <a:t>kg~1GeV/c</a:t>
            </a:r>
            <a:r>
              <a:rPr lang="en-US" sz="1400" baseline="30000" dirty="0" smtClean="0"/>
              <a:t>2</a:t>
            </a:r>
            <a:endParaRPr lang="en-US" sz="1400" baseline="30000" dirty="0"/>
          </a:p>
        </p:txBody>
      </p:sp>
    </p:spTree>
    <p:extLst>
      <p:ext uri="{BB962C8B-B14F-4D97-AF65-F5344CB8AC3E}">
        <p14:creationId xmlns:p14="http://schemas.microsoft.com/office/powerpoint/2010/main" val="292827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573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-15</a:t>
            </a:r>
            <a:r>
              <a:rPr lang="en-GB" altLang="fr-FR" sz="2400">
                <a:latin typeface="Times New Roman" pitchFamily="18" charset="0"/>
              </a:rPr>
              <a:t> </a:t>
            </a:r>
            <a:r>
              <a:rPr lang="en-GB" altLang="fr-FR" sz="2800">
                <a:latin typeface="Times New Roman" pitchFamily="18" charset="0"/>
              </a:rPr>
              <a:t>m=0.000000000000001m</a:t>
            </a:r>
            <a:endParaRPr lang="en-GB" altLang="fr-FR" sz="2400">
              <a:latin typeface="Times New Roman" pitchFamily="18" charset="0"/>
            </a:endParaRPr>
          </a:p>
        </p:txBody>
      </p:sp>
    </p:spTree>
    <p:extLst>
      <p:ext uri="{BB962C8B-B14F-4D97-AF65-F5344CB8AC3E}">
        <p14:creationId xmlns:p14="http://schemas.microsoft.com/office/powerpoint/2010/main" val="25654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extLst>
      <p:ext uri="{BB962C8B-B14F-4D97-AF65-F5344CB8AC3E}">
        <p14:creationId xmlns:p14="http://schemas.microsoft.com/office/powerpoint/2010/main" val="574494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567825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1776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10</a:t>
            </a:r>
            <a:r>
              <a:rPr lang="en-US" altLang="fr-FR" sz="1800" baseline="30000"/>
              <a:t>-15</a:t>
            </a:r>
            <a:r>
              <a:rPr lang="en-US" altLang="fr-FR" sz="1800"/>
              <a:t>m</a:t>
            </a:r>
            <a:endParaRPr lang="fr-FR" altLang="fr-FR" sz="1800"/>
          </a:p>
        </p:txBody>
      </p:sp>
    </p:spTree>
    <p:extLst>
      <p:ext uri="{BB962C8B-B14F-4D97-AF65-F5344CB8AC3E}">
        <p14:creationId xmlns:p14="http://schemas.microsoft.com/office/powerpoint/2010/main" val="1103358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5727</TotalTime>
  <Words>1080</Words>
  <Application>Microsoft Office PowerPoint</Application>
  <PresentationFormat>Affichage à l'écran (4:3)</PresentationFormat>
  <Paragraphs>328</Paragraphs>
  <Slides>39</Slides>
  <Notes>19</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39</vt:i4>
      </vt:variant>
    </vt:vector>
  </HeadingPairs>
  <TitlesOfParts>
    <vt:vector size="42"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Résumé</vt:lpstr>
      <vt:lpstr>Présentation PowerPoint</vt:lpstr>
      <vt:lpstr>Présentation PowerPoint</vt:lpstr>
      <vt:lpstr>Back up</vt:lpstr>
      <vt:lpstr>Le canal H </vt:lpstr>
      <vt:lpstr>Le canal H </vt:lpstr>
      <vt:lpstr>Le canal H </vt:lpstr>
      <vt:lpstr>Le mécanisme de Brout-Englert-Higgs</vt:lpstr>
      <vt:lpstr>Le mécanisme de Brout-Englert-Higgs</vt:lpstr>
      <vt:lpstr>Le mécanisme de Brout-Englert-Higgs</vt:lpstr>
      <vt:lpstr>Le boson de Higgs</vt:lpstr>
      <vt:lpstr>Le canal H : simulation</vt:lpstr>
      <vt:lpstr>Présentation PowerPoint</vt:lpstr>
      <vt:lpstr>Présentation PowerPoint</vt:lpstr>
      <vt:lpstr>Découverte d’une nouvelle particule au CERN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Nikola Makovec</cp:lastModifiedBy>
  <cp:revision>419</cp:revision>
  <cp:lastPrinted>2014-03-19T22:12:05Z</cp:lastPrinted>
  <dcterms:created xsi:type="dcterms:W3CDTF">1601-01-01T00:00:00Z</dcterms:created>
  <dcterms:modified xsi:type="dcterms:W3CDTF">2014-03-28T07:55:12Z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