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814" r:id="rId2"/>
    <p:sldMasterId id="2147483820" r:id="rId3"/>
  </p:sldMasterIdLst>
  <p:notesMasterIdLst>
    <p:notesMasterId r:id="rId37"/>
  </p:notesMasterIdLst>
  <p:handoutMasterIdLst>
    <p:handoutMasterId r:id="rId38"/>
  </p:handoutMasterIdLst>
  <p:sldIdLst>
    <p:sldId id="346" r:id="rId4"/>
    <p:sldId id="451" r:id="rId5"/>
    <p:sldId id="452" r:id="rId6"/>
    <p:sldId id="418" r:id="rId7"/>
    <p:sldId id="486" r:id="rId8"/>
    <p:sldId id="420" r:id="rId9"/>
    <p:sldId id="422" r:id="rId10"/>
    <p:sldId id="449" r:id="rId11"/>
    <p:sldId id="464" r:id="rId12"/>
    <p:sldId id="455" r:id="rId13"/>
    <p:sldId id="434" r:id="rId14"/>
    <p:sldId id="475" r:id="rId15"/>
    <p:sldId id="469" r:id="rId16"/>
    <p:sldId id="474" r:id="rId17"/>
    <p:sldId id="435" r:id="rId18"/>
    <p:sldId id="471" r:id="rId19"/>
    <p:sldId id="465" r:id="rId20"/>
    <p:sldId id="466" r:id="rId21"/>
    <p:sldId id="479" r:id="rId22"/>
    <p:sldId id="481" r:id="rId23"/>
    <p:sldId id="480" r:id="rId24"/>
    <p:sldId id="440" r:id="rId25"/>
    <p:sldId id="436" r:id="rId26"/>
    <p:sldId id="458" r:id="rId27"/>
    <p:sldId id="459" r:id="rId28"/>
    <p:sldId id="460" r:id="rId29"/>
    <p:sldId id="470" r:id="rId30"/>
    <p:sldId id="462" r:id="rId31"/>
    <p:sldId id="485" r:id="rId32"/>
    <p:sldId id="487" r:id="rId33"/>
    <p:sldId id="348" r:id="rId34"/>
    <p:sldId id="477" r:id="rId35"/>
    <p:sldId id="482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FFFFFF"/>
    <a:srgbClr val="660033"/>
    <a:srgbClr val="009999"/>
    <a:srgbClr val="CC00CC"/>
    <a:srgbClr val="FFCC00"/>
    <a:srgbClr val="C3C3EB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3705" autoAdjust="0"/>
  </p:normalViewPr>
  <p:slideViewPr>
    <p:cSldViewPr>
      <p:cViewPr varScale="1">
        <p:scale>
          <a:sx n="70" d="100"/>
          <a:sy n="70" d="100"/>
        </p:scale>
        <p:origin x="1242" y="5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2014-6-16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323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2014-6-16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DBD6158-A18D-4156-9643-F50C7609A9FE}" type="slidenum">
              <a:rPr lang="en-US" altLang="zh-CN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6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ED111-5779-425C-95B2-44288A16085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0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89F9A-35C1-4448-90CF-3839D21C8AE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3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99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5E1A6-E24A-4908-96F3-DD8EBD563CE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8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zh-CN" smtClean="0">
                <a:solidFill>
                  <a:srgbClr val="000000"/>
                </a:solidFill>
              </a:rPr>
              <a:t>M. Dracos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76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859" indent="-285450" defTabSz="94576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1801" indent="-226985" defTabSz="94576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599209" indent="-226985" defTabSz="94576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6618" indent="-226985" defTabSz="94576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51857" indent="-226985" defTabSz="94576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47096" indent="-226985" defTabSz="94576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2335" indent="-226985" defTabSz="94576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37574" indent="-226985" defTabSz="94576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36BD4F9-BBA9-46CB-A87F-4F5419993124}" type="slidenum">
              <a:rPr lang="fr-FR" altLang="zh-CN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zh-CN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3338" cy="3835400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zh-CN" smtClean="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660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8FDCA-DD53-4786-941F-D1CB0318F4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4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5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lang="zh-CN" altLang="en-US" sz="3600" b="1" cap="none" spc="0" baseline="0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>
                <a:solidFill>
                  <a:schemeClr val="accent3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61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644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95751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49BB-3E87-4FC4-86F9-1988A20D110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1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11242"/>
            <a:ext cx="7499176" cy="725470"/>
          </a:xfrm>
        </p:spPr>
        <p:txBody>
          <a:bodyPr/>
          <a:lstStyle>
            <a:lvl1pPr>
              <a:defRPr sz="4000" b="1" i="0" u="sng" baseline="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>
            <a:lvl1pPr>
              <a:defRPr sz="2800" b="1" i="0" baseline="0">
                <a:solidFill>
                  <a:srgbClr val="0000FF"/>
                </a:solidFill>
              </a:defRPr>
            </a:lvl1pPr>
            <a:lvl2pPr>
              <a:defRPr sz="2400" b="1" i="0" baseline="0">
                <a:solidFill>
                  <a:srgbClr val="0000FF"/>
                </a:solidFill>
              </a:defRPr>
            </a:lvl2pPr>
            <a:lvl3pPr>
              <a:defRPr sz="2000" b="1" i="0" baseline="0">
                <a:solidFill>
                  <a:srgbClr val="0000FF"/>
                </a:solidFill>
              </a:defRPr>
            </a:lvl3pPr>
            <a:lvl4pPr>
              <a:defRPr sz="1800" b="1" i="0" baseline="0">
                <a:solidFill>
                  <a:srgbClr val="0000FF"/>
                </a:solidFill>
              </a:defRPr>
            </a:lvl4pPr>
            <a:lvl5pPr>
              <a:defRPr sz="1600" b="1" i="0" baseline="0">
                <a:solidFill>
                  <a:srgbClr val="0000FF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fld id="{F6A4144B-7460-449D-9794-71B5230419E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2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380-325B-4CDD-B1C5-9D4DAB59AB7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1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28BA-0D7E-485F-BBDD-6B20205DD9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8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2A51-E826-4F22-89D8-965E8F9B0B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7AE3-47DF-4AAE-BB44-0990E34398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5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6348-AABF-4D81-A723-5D4F04D11FE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lang="zh-CN" altLang="en-US" sz="3600" b="1" cap="none" spc="0" baseline="0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>
                <a:solidFill>
                  <a:schemeClr val="accent3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A020-D484-4E0D-98E4-A3E4CBBD78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5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00D9-E938-4F73-B690-3DE7AD0BDC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0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7E3-C2A3-4509-BEED-00DCD835B6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96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BC8-934F-4F0D-8D68-A34E80A65DB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0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250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3725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pic>
        <p:nvPicPr>
          <p:cNvPr id="9" name="图片 8" descr="高能所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0998"/>
            <a:ext cx="2133600" cy="28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7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p:transition>
    <p:split orient="vert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none" spc="0" baseline="0">
          <a:ln w="19050">
            <a:noFill/>
            <a:prstDash val="solid"/>
          </a:ln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微软雅黑" pitchFamily="34" charset="-122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 baseline="0">
          <a:solidFill>
            <a:srgbClr val="003399"/>
          </a:solidFill>
          <a:latin typeface="Times New Roman" panose="02020603050405020304" pitchFamily="18" charset="0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 baseline="0">
          <a:solidFill>
            <a:schemeClr val="tx1"/>
          </a:solidFill>
          <a:latin typeface="Times New Roman" panose="02020603050405020304" pitchFamily="18" charset="0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752"/>
            <a:ext cx="8229600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6672"/>
            <a:ext cx="8229600" cy="51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pic>
        <p:nvPicPr>
          <p:cNvPr id="9" name="图片 8" descr="高能所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0998"/>
            <a:ext cx="2133600" cy="28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 descr="高能所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0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p:transition>
    <p:split orient="vert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cap="none" spc="0" baseline="0">
          <a:ln w="19050">
            <a:noFill/>
            <a:prstDash val="solid"/>
          </a:ln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微软雅黑" pitchFamily="34" charset="-122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anose="05000000000000000000" pitchFamily="2" charset="2"/>
        <a:buChar char="u"/>
        <a:defRPr sz="2800" baseline="0">
          <a:solidFill>
            <a:srgbClr val="003399"/>
          </a:solidFill>
          <a:latin typeface="Times New Roman" panose="02020603050405020304" pitchFamily="18" charset="0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100000"/>
        <a:buFont typeface="Wingdings" panose="05000000000000000000" pitchFamily="2" charset="2"/>
        <a:buChar char="ð"/>
        <a:defRPr sz="2400" baseline="0">
          <a:solidFill>
            <a:schemeClr val="tx1"/>
          </a:solidFill>
          <a:latin typeface="Times New Roman" panose="02020603050405020304" pitchFamily="18" charset="0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b="0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D16426-D2C8-47B2-A53B-55EB383B7D53}" type="slidenum">
              <a:rPr lang="zh-CN" alt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5CC"/>
          </a:solidFill>
          <a:latin typeface="Calibri" pitchFamily="34" charset="0"/>
          <a:ea typeface="楷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5CC"/>
          </a:solidFill>
          <a:latin typeface="Calibri" pitchFamily="34" charset="0"/>
          <a:ea typeface="楷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  <a:ea typeface="楷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4CD"/>
          </a:solidFill>
          <a:latin typeface="Calibri" pitchFamily="34" charset="0"/>
          <a:ea typeface="楷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511171"/>
            <a:ext cx="8892480" cy="2234684"/>
          </a:xfrm>
        </p:spPr>
        <p:txBody>
          <a:bodyPr/>
          <a:lstStyle/>
          <a:p>
            <a:r>
              <a:rPr lang="en-US" altLang="zh-CN" sz="4400" dirty="0" smtClean="0"/>
              <a:t>Introduction of the </a:t>
            </a:r>
            <a:br>
              <a:rPr lang="en-US" altLang="zh-CN" sz="4400" dirty="0" smtClean="0"/>
            </a:br>
            <a:r>
              <a:rPr lang="en-US" altLang="zh-CN" sz="4400" dirty="0" smtClean="0"/>
              <a:t>JUNO Experiment</a:t>
            </a:r>
            <a:endParaRPr lang="zh-CN" altLang="en-US" sz="3600" dirty="0">
              <a:ln w="1905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431906" y="3745855"/>
            <a:ext cx="6280185" cy="1898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 CAO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nergy Physics</a:t>
            </a:r>
          </a:p>
        </p:txBody>
      </p:sp>
      <p:sp>
        <p:nvSpPr>
          <p:cNvPr id="3" name="矩形 2"/>
          <p:cNvSpPr/>
          <p:nvPr/>
        </p:nvSpPr>
        <p:spPr>
          <a:xfrm>
            <a:off x="1196751" y="5724217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GDR neutrino 2014, LAL, </a:t>
            </a:r>
            <a:r>
              <a:rPr lang="en-US" altLang="zh-CN" sz="2000" b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Orsay</a:t>
            </a:r>
            <a:r>
              <a:rPr lang="en-US" altLang="zh-CN" sz="20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June 16, 2014</a:t>
            </a:r>
            <a:endParaRPr lang="zh-CN" altLang="en-US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" y="836712"/>
            <a:ext cx="43243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4515"/>
              </p:ext>
            </p:extLst>
          </p:nvPr>
        </p:nvGraphicFramePr>
        <p:xfrm>
          <a:off x="4189985" y="1340768"/>
          <a:ext cx="4702495" cy="1566690"/>
        </p:xfrm>
        <a:graphic>
          <a:graphicData uri="http://schemas.openxmlformats.org/drawingml/2006/table">
            <a:tbl>
              <a:tblPr/>
              <a:tblGrid>
                <a:gridCol w="1894183"/>
                <a:gridCol w="1080120"/>
                <a:gridCol w="1728192"/>
              </a:tblGrid>
              <a:tr h="30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1" dirty="0" smtClean="0"/>
                        <a:t>Ref:  Y.F Li et al,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1" dirty="0" smtClean="0"/>
                        <a:t>PRD 88, 013008 (2013)</a:t>
                      </a:r>
                      <a:endParaRPr lang="en-US" altLang="zh-CN" sz="1400" b="0" dirty="0" smtClean="0">
                        <a:ea typeface="黑体" pitchFamily="49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Relative Meas. 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(a)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Use absolute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2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Ideal case</a:t>
                      </a:r>
                      <a:endParaRPr kumimoji="1" lang="en-US" altLang="zh-C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(b)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Realistic case</a:t>
                      </a:r>
                      <a:endParaRPr kumimoji="1" lang="en-US" altLang="zh-C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0" y="255240"/>
            <a:ext cx="9144000" cy="725488"/>
          </a:xfrm>
        </p:spPr>
        <p:txBody>
          <a:bodyPr/>
          <a:lstStyle/>
          <a:p>
            <a:r>
              <a:rPr lang="en-US" altLang="zh-CN" sz="3200" u="sng" dirty="0" smtClean="0"/>
              <a:t>Sensitivity on MH and mixing parameters</a:t>
            </a:r>
            <a:endParaRPr lang="zh-CN" altLang="en-US" sz="3200" u="sng" dirty="0" smtClean="0"/>
          </a:p>
        </p:txBody>
      </p:sp>
      <p:sp>
        <p:nvSpPr>
          <p:cNvPr id="2" name="矩形 1"/>
          <p:cNvSpPr/>
          <p:nvPr/>
        </p:nvSpPr>
        <p:spPr>
          <a:xfrm>
            <a:off x="4256931" y="5365992"/>
            <a:ext cx="479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Probing the </a:t>
            </a:r>
            <a:r>
              <a:rPr lang="en-US" altLang="zh-CN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unitarity </a:t>
            </a:r>
            <a:r>
              <a:rPr lang="en-US" altLang="zh-CN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of U</a:t>
            </a:r>
            <a:r>
              <a:rPr lang="en-US" altLang="zh-CN" sz="2000" b="1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PMNS</a:t>
            </a:r>
            <a:r>
              <a:rPr lang="en-US" altLang="zh-CN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to ~1</a:t>
            </a:r>
            <a:r>
              <a:rPr lang="en-US" altLang="zh-CN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%</a:t>
            </a:r>
          </a:p>
          <a:p>
            <a:pPr>
              <a:defRPr/>
            </a:pPr>
            <a:r>
              <a:rPr lang="en-US" altLang="zh-CN" sz="2000" dirty="0" smtClean="0">
                <a:solidFill>
                  <a:srgbClr val="002060"/>
                </a:solidFill>
              </a:rPr>
              <a:t>more </a:t>
            </a:r>
            <a:r>
              <a:rPr lang="en-US" altLang="zh-CN" sz="2000" dirty="0">
                <a:solidFill>
                  <a:srgbClr val="002060"/>
                </a:solidFill>
              </a:rPr>
              <a:t>precise than CKM matrix elements !</a:t>
            </a:r>
          </a:p>
          <a:p>
            <a:pPr>
              <a:defRPr/>
            </a:pPr>
            <a:endParaRPr lang="zh-CN" altLang="en-US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3995937" y="949916"/>
            <a:ext cx="5059488" cy="3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JUNO</a:t>
            </a:r>
            <a:r>
              <a:rPr lang="en-US" altLang="zh-CN" sz="2200" dirty="0" smtClean="0">
                <a:ea typeface="黑体" pitchFamily="49" charset="-122"/>
              </a:rPr>
              <a:t> MH sensitivity with</a:t>
            </a:r>
            <a:r>
              <a:rPr lang="en-US" altLang="zh-CN" sz="2200" dirty="0" smtClean="0">
                <a:solidFill>
                  <a:srgbClr val="FF0000"/>
                </a:solidFill>
                <a:ea typeface="黑体" pitchFamily="49" charset="-122"/>
              </a:rPr>
              <a:t> 6 years</a:t>
            </a:r>
            <a:r>
              <a:rPr lang="en-US" altLang="zh-CN" sz="2200" dirty="0" smtClean="0">
                <a:ea typeface="黑体" pitchFamily="49" charset="-122"/>
              </a:rPr>
              <a:t>' data:</a:t>
            </a:r>
            <a:endParaRPr lang="en-US" altLang="zh-CN" sz="2000" dirty="0" smtClean="0">
              <a:ea typeface="黑体" pitchFamily="49" charset="-122"/>
            </a:endParaRPr>
          </a:p>
        </p:txBody>
      </p:sp>
      <p:graphicFrame>
        <p:nvGraphicFramePr>
          <p:cNvPr id="12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21577"/>
              </p:ext>
            </p:extLst>
          </p:nvPr>
        </p:nvGraphicFramePr>
        <p:xfrm>
          <a:off x="193160" y="4162728"/>
          <a:ext cx="3897525" cy="2378076"/>
        </p:xfrm>
        <a:graphic>
          <a:graphicData uri="http://schemas.openxmlformats.org/drawingml/2006/table">
            <a:tbl>
              <a:tblPr/>
              <a:tblGrid>
                <a:gridCol w="1008112"/>
                <a:gridCol w="1584176"/>
                <a:gridCol w="1305237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Current 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JUNO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~0.5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~4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~7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~0.7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~15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N/A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13</a:t>
                      </a: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sym typeface="Symbol" charset="2"/>
                        </a:rPr>
                        <a:t>~6%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charset="2"/>
                        </a:rPr>
                        <a:t> ~4%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 15%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直接箭头连接符 6"/>
          <p:cNvCxnSpPr/>
          <p:nvPr/>
        </p:nvCxnSpPr>
        <p:spPr>
          <a:xfrm flipH="1">
            <a:off x="3779912" y="2780928"/>
            <a:ext cx="504056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67400" y="3113835"/>
            <a:ext cx="4788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AutoNum type="alphaLcParenBoth"/>
            </a:pPr>
            <a:r>
              <a:rPr lang="en-US" altLang="zh-CN" sz="2000" dirty="0" smtClean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If accelerator </a:t>
            </a:r>
            <a:r>
              <a:rPr lang="en-US" altLang="zh-CN" sz="2000" dirty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experiments, </a:t>
            </a:r>
            <a:r>
              <a:rPr lang="en-US" altLang="zh-CN" sz="2000" dirty="0" err="1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e.g</a:t>
            </a:r>
            <a:r>
              <a:rPr lang="en-US" altLang="zh-CN" sz="2000" dirty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NOvA</a:t>
            </a:r>
            <a:r>
              <a:rPr lang="en-US" altLang="zh-CN" sz="2000" dirty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, T2K, can measure </a:t>
            </a:r>
            <a:r>
              <a:rPr lang="en-US" altLang="zh-CN" sz="2000" dirty="0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2000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000" baseline="-25000" dirty="0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</a:t>
            </a:r>
            <a:r>
              <a:rPr lang="en-US" altLang="zh-CN" sz="2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to ~1% </a:t>
            </a:r>
            <a:r>
              <a:rPr lang="en-US" altLang="zh-CN" sz="2000" dirty="0" smtClean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level</a:t>
            </a:r>
            <a:endParaRPr lang="en-US" altLang="zh-CN" sz="2000" dirty="0">
              <a:solidFill>
                <a:srgbClr val="0000CC"/>
              </a:solidFill>
              <a:ea typeface="黑体" pitchFamily="49" charset="-122"/>
              <a:cs typeface="Times New Roman" panose="02020603050405020304" pitchFamily="18" charset="0"/>
            </a:endParaRPr>
          </a:p>
          <a:p>
            <a:pPr marL="457200" indent="-457200" algn="l">
              <a:buAutoNum type="alphaLcParenBoth"/>
            </a:pPr>
            <a:r>
              <a:rPr lang="en-US" altLang="zh-CN" sz="2000" dirty="0" smtClean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Take into account multiple reactor cores, uncertainties from energy non-linearity, </a:t>
            </a:r>
            <a:r>
              <a:rPr lang="en-US" altLang="zh-CN" sz="2000" dirty="0" err="1" smtClean="0">
                <a:solidFill>
                  <a:srgbClr val="0000CC"/>
                </a:solidFill>
                <a:ea typeface="黑体" pitchFamily="49" charset="-122"/>
                <a:cs typeface="Times New Roman" panose="02020603050405020304" pitchFamily="18" charset="0"/>
              </a:rPr>
              <a:t>etc</a:t>
            </a:r>
            <a:endParaRPr lang="en-US" altLang="zh-CN" sz="2000" dirty="0" smtClean="0">
              <a:solidFill>
                <a:srgbClr val="0000CC"/>
              </a:solidFill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52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981075"/>
            <a:ext cx="84978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2987824" y="3750842"/>
            <a:ext cx="2663949" cy="9233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err="1">
                <a:solidFill>
                  <a:srgbClr val="0000FF"/>
                </a:solidFill>
                <a:ea typeface="宋体" panose="02010600030101010101" pitchFamily="2" charset="-122"/>
              </a:rPr>
              <a:t>NOvA</a:t>
            </a: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, LBNE:  </a:t>
            </a: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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PINGU, INO:  </a:t>
            </a:r>
            <a:r>
              <a:rPr lang="en-US" altLang="zh-CN" sz="1800" baseline="-2500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23</a:t>
            </a: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=40-50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JUNO:  3%-3.5%</a:t>
            </a:r>
            <a:endParaRPr lang="zh-CN" altLang="en-US" sz="18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4857750" y="781050"/>
            <a:ext cx="360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>
                <a:solidFill>
                  <a:srgbClr val="0000FF"/>
                </a:solidFill>
                <a:ea typeface="宋体" panose="02010600030101010101" pitchFamily="2" charset="-122"/>
              </a:rPr>
              <a:t>M. Blennow et al., JHEP 1403 (2014) 028</a:t>
            </a:r>
            <a:endParaRPr lang="zh-CN" altLang="en-US" sz="1600" b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8" y="53752"/>
            <a:ext cx="9036496" cy="926976"/>
          </a:xfrm>
        </p:spPr>
        <p:txBody>
          <a:bodyPr/>
          <a:lstStyle/>
          <a:p>
            <a:r>
              <a:rPr lang="en-US" altLang="zh-C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Experiments/Proposals for MH</a:t>
            </a:r>
            <a:endParaRPr lang="zh-CN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341313" y="4725144"/>
            <a:ext cx="8532440" cy="2016224"/>
          </a:xfrm>
          <a:effectLst/>
        </p:spPr>
        <p:txBody>
          <a:bodyPr/>
          <a:lstStyle/>
          <a:p>
            <a:pPr marL="0" lvl="1" indent="0" algn="just">
              <a:buNone/>
              <a:defRPr/>
            </a:pPr>
            <a:r>
              <a:rPr lang="en-US" altLang="zh-CN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JUNO: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Competitive 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 schedule 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Complementary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in physics</a:t>
            </a:r>
          </a:p>
          <a:p>
            <a:pPr marL="342900" lvl="1" indent="-342900" algn="just">
              <a:defRPr/>
            </a:pPr>
            <a:r>
              <a:rPr lang="en-US" altLang="zh-CN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Have chance to be the first to determine MH</a:t>
            </a:r>
          </a:p>
          <a:p>
            <a:pPr marL="342900" lvl="1" indent="-342900" algn="just">
              <a:defRPr/>
            </a:pPr>
            <a:r>
              <a:rPr lang="en-US" altLang="zh-CN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Independent of the CP phase and </a:t>
            </a:r>
            <a:r>
              <a:rPr lang="en-US" altLang="zh-CN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CN" sz="2000" baseline="-25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23</a:t>
            </a:r>
            <a:r>
              <a:rPr lang="en-US" altLang="zh-CN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(Acc. and Atm. do)</a:t>
            </a:r>
          </a:p>
          <a:p>
            <a:pPr marL="342900" lvl="1" indent="-342900" algn="just">
              <a:defRPr/>
            </a:pPr>
            <a:r>
              <a:rPr lang="en-US" altLang="zh-CN" sz="2000" dirty="0" smtClean="0">
                <a:solidFill>
                  <a:srgbClr val="006600"/>
                </a:solidFill>
                <a:ea typeface="黑体" pitchFamily="49" charset="-122"/>
                <a:cs typeface="Times New Roman" panose="02020603050405020304" pitchFamily="18" charset="0"/>
              </a:rPr>
              <a:t>Combining with other experiments can significantly improve the sensitivity</a:t>
            </a:r>
          </a:p>
          <a:p>
            <a:pPr marL="342900" lvl="1" indent="-342900" algn="just">
              <a:defRPr/>
            </a:pPr>
            <a:r>
              <a:rPr lang="en-US" altLang="zh-CN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Well established liquid scintillator detector technology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6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351837" cy="692150"/>
          </a:xfrm>
        </p:spPr>
        <p:txBody>
          <a:bodyPr/>
          <a:lstStyle/>
          <a:p>
            <a:r>
              <a:rPr lang="en-US" altLang="zh-CN" sz="3600" dirty="0" smtClean="0"/>
              <a:t>Supernova </a:t>
            </a:r>
            <a:r>
              <a:rPr lang="en-US" altLang="zh-CN" dirty="0"/>
              <a:t>N</a:t>
            </a:r>
            <a:r>
              <a:rPr lang="en-US" altLang="zh-CN" sz="3600" dirty="0" smtClean="0"/>
              <a:t>eutrinos</a:t>
            </a:r>
            <a:endParaRPr lang="zh-CN" altLang="en-US" sz="3600" dirty="0" smtClean="0"/>
          </a:p>
        </p:txBody>
      </p:sp>
      <p:sp>
        <p:nvSpPr>
          <p:cNvPr id="128003" name="内容占位符 2"/>
          <p:cNvSpPr>
            <a:spLocks noGrp="1"/>
          </p:cNvSpPr>
          <p:nvPr>
            <p:ph idx="1"/>
          </p:nvPr>
        </p:nvSpPr>
        <p:spPr>
          <a:xfrm>
            <a:off x="285750" y="692150"/>
            <a:ext cx="8572500" cy="2224088"/>
          </a:xfrm>
        </p:spPr>
        <p:txBody>
          <a:bodyPr/>
          <a:lstStyle/>
          <a:p>
            <a:r>
              <a:rPr lang="en-US" altLang="zh-CN" sz="2600" smtClean="0"/>
              <a:t>Less than 20 events observed so far</a:t>
            </a:r>
          </a:p>
          <a:p>
            <a:r>
              <a:rPr lang="en-US" altLang="zh-CN" sz="2600" smtClean="0"/>
              <a:t>Assumptions:</a:t>
            </a:r>
          </a:p>
          <a:p>
            <a:pPr lvl="1"/>
            <a:r>
              <a:rPr lang="en-US" altLang="zh-CN" sz="2200" smtClean="0"/>
              <a:t>Distance: 10 kpc (our Galaxy center) </a:t>
            </a:r>
          </a:p>
          <a:p>
            <a:pPr lvl="1"/>
            <a:r>
              <a:rPr lang="en-US" altLang="zh-CN" sz="2200" smtClean="0"/>
              <a:t>Energy: 3</a:t>
            </a:r>
            <a:r>
              <a:rPr lang="en-US" altLang="zh-CN" sz="2200" smtClean="0">
                <a:sym typeface="Symbol" panose="05050102010706020507" pitchFamily="18" charset="2"/>
              </a:rPr>
              <a:t>10</a:t>
            </a:r>
            <a:r>
              <a:rPr lang="en-US" altLang="zh-CN" sz="2200" baseline="30000" smtClean="0">
                <a:sym typeface="Symbol" panose="05050102010706020507" pitchFamily="18" charset="2"/>
              </a:rPr>
              <a:t>53</a:t>
            </a:r>
            <a:r>
              <a:rPr lang="en-US" altLang="zh-CN" sz="2200" smtClean="0">
                <a:sym typeface="Symbol" panose="05050102010706020507" pitchFamily="18" charset="2"/>
              </a:rPr>
              <a:t> erg</a:t>
            </a:r>
          </a:p>
          <a:p>
            <a:pPr lvl="1"/>
            <a:r>
              <a:rPr lang="en-US" altLang="zh-CN" sz="2200" smtClean="0">
                <a:sym typeface="Symbol" panose="05050102010706020507" pitchFamily="18" charset="2"/>
              </a:rPr>
              <a:t>L</a:t>
            </a:r>
            <a:r>
              <a:rPr lang="en-US" altLang="zh-CN" sz="2200" baseline="-25000" smtClean="0">
                <a:latin typeface="Symbol" panose="05050102010706020507" pitchFamily="18" charset="2"/>
                <a:sym typeface="Symbol" panose="05050102010706020507" pitchFamily="18" charset="2"/>
              </a:rPr>
              <a:t>n</a:t>
            </a:r>
            <a:r>
              <a:rPr lang="en-US" altLang="zh-CN" sz="2200" smtClean="0">
                <a:sym typeface="Symbol" panose="05050102010706020507" pitchFamily="18" charset="2"/>
              </a:rPr>
              <a:t> the same for all types</a:t>
            </a:r>
          </a:p>
        </p:txBody>
      </p:sp>
      <p:sp>
        <p:nvSpPr>
          <p:cNvPr id="128004" name="矩形 10"/>
          <p:cNvSpPr>
            <a:spLocks noChangeArrowheads="1"/>
          </p:cNvSpPr>
          <p:nvPr/>
        </p:nvSpPr>
        <p:spPr bwMode="auto">
          <a:xfrm>
            <a:off x="3492500" y="5300663"/>
            <a:ext cx="5111750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E46C0A"/>
                </a:solidFill>
                <a:ea typeface="宋体" panose="02010600030101010101" pitchFamily="2" charset="-122"/>
              </a:rPr>
              <a:t>LS detector vs. Water Cerenkov detectors: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E46C0A"/>
                </a:solidFill>
                <a:ea typeface="宋体" panose="02010600030101010101" pitchFamily="2" charset="-122"/>
              </a:rPr>
              <a:t>much better detection to these correlated events</a:t>
            </a:r>
          </a:p>
        </p:txBody>
      </p:sp>
      <p:sp>
        <p:nvSpPr>
          <p:cNvPr id="128005" name="矩形 10"/>
          <p:cNvSpPr>
            <a:spLocks noChangeArrowheads="1"/>
          </p:cNvSpPr>
          <p:nvPr/>
        </p:nvSpPr>
        <p:spPr bwMode="auto">
          <a:xfrm>
            <a:off x="900113" y="6092825"/>
            <a:ext cx="7632700" cy="40005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 Measure e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nergy spectra &amp; fluxes of almost all types of neutrinos   </a:t>
            </a:r>
          </a:p>
        </p:txBody>
      </p:sp>
      <p:grpSp>
        <p:nvGrpSpPr>
          <p:cNvPr id="128006" name="组合 12"/>
          <p:cNvGrpSpPr>
            <a:grpSpLocks noChangeAspect="1"/>
          </p:cNvGrpSpPr>
          <p:nvPr/>
        </p:nvGrpSpPr>
        <p:grpSpPr bwMode="auto">
          <a:xfrm>
            <a:off x="2890838" y="3141663"/>
            <a:ext cx="6145212" cy="2146300"/>
            <a:chOff x="2307654" y="2636912"/>
            <a:chExt cx="6800850" cy="2385556"/>
          </a:xfrm>
        </p:grpSpPr>
        <p:pic>
          <p:nvPicPr>
            <p:cNvPr id="1280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654" y="2898393"/>
              <a:ext cx="680085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485097" y="3490913"/>
              <a:ext cx="2081894" cy="28054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1800" b="0" dirty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85097" y="4210814"/>
              <a:ext cx="2055540" cy="79048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1800" b="0" dirty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28019" name="矩形 11"/>
            <p:cNvSpPr>
              <a:spLocks noChangeArrowheads="1"/>
            </p:cNvSpPr>
            <p:nvPr/>
          </p:nvSpPr>
          <p:spPr bwMode="auto">
            <a:xfrm>
              <a:off x="2653745" y="2636912"/>
              <a:ext cx="638275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buChar char="•"/>
                <a:defRPr sz="32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buChar char="–"/>
                <a:defRPr sz="28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buChar char="•"/>
                <a:defRPr sz="24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buChar char="–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0">
                  <a:solidFill>
                    <a:srgbClr val="000000"/>
                  </a:solidFill>
                  <a:ea typeface="宋体" panose="02010600030101010101" pitchFamily="2" charset="-122"/>
                </a:rPr>
                <a:t>Estimated numbers of neutrino events in JUNO (preliminary)</a:t>
              </a:r>
            </a:p>
          </p:txBody>
        </p:sp>
      </p:grpSp>
      <p:grpSp>
        <p:nvGrpSpPr>
          <p:cNvPr id="128008" name="组合 17"/>
          <p:cNvGrpSpPr>
            <a:grpSpLocks/>
          </p:cNvGrpSpPr>
          <p:nvPr/>
        </p:nvGrpSpPr>
        <p:grpSpPr bwMode="auto">
          <a:xfrm>
            <a:off x="-25400" y="2997200"/>
            <a:ext cx="2987675" cy="2760663"/>
            <a:chOff x="-24991" y="2996952"/>
            <a:chExt cx="2986505" cy="2760159"/>
          </a:xfrm>
        </p:grpSpPr>
        <p:pic>
          <p:nvPicPr>
            <p:cNvPr id="128011" name="Picture 4" descr="G:\JUNO\Conference\Neutrino2014\neutrino_proton_Scatterin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2996952"/>
              <a:ext cx="2986505" cy="276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2" name="矩形 29"/>
            <p:cNvSpPr>
              <a:spLocks noChangeArrowheads="1"/>
            </p:cNvSpPr>
            <p:nvPr/>
          </p:nvSpPr>
          <p:spPr bwMode="auto">
            <a:xfrm>
              <a:off x="1540268" y="4365104"/>
              <a:ext cx="12315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buChar char="•"/>
                <a:defRPr sz="32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buChar char="–"/>
                <a:defRPr sz="28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buChar char="•"/>
                <a:defRPr sz="24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buChar char="–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0">
                  <a:solidFill>
                    <a:srgbClr val="000000"/>
                  </a:solidFill>
                  <a:ea typeface="宋体" panose="02010600030101010101" pitchFamily="2" charset="-122"/>
                </a:rPr>
                <a:t>event spectrum of </a:t>
              </a:r>
              <a:r>
                <a:rPr lang="en-US" altLang="zh-CN" sz="1200" b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n</a:t>
              </a:r>
              <a:r>
                <a:rPr lang="en-US" altLang="zh-CN" sz="1200" b="0">
                  <a:solidFill>
                    <a:srgbClr val="000000"/>
                  </a:solidFill>
                  <a:ea typeface="宋体" panose="02010600030101010101" pitchFamily="2" charset="-122"/>
                </a:rPr>
                <a:t>-p scattering (preliminary)</a:t>
              </a:r>
            </a:p>
          </p:txBody>
        </p:sp>
        <p:graphicFrame>
          <p:nvGraphicFramePr>
            <p:cNvPr id="128013" name="对象 14"/>
            <p:cNvGraphicFramePr>
              <a:graphicFrameLocks noChangeAspect="1"/>
            </p:cNvGraphicFramePr>
            <p:nvPr/>
          </p:nvGraphicFramePr>
          <p:xfrm>
            <a:off x="922990" y="3421385"/>
            <a:ext cx="768690" cy="133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9" name="Formula" r:id="rId5" imgW="1024890" imgH="177800" progId="Equation.Ribbit">
                    <p:embed/>
                  </p:oleObj>
                </mc:Choice>
                <mc:Fallback>
                  <p:oleObj name="Formula" r:id="rId5" imgW="1024890" imgH="177800" progId="Equation.Ribbi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990" y="3421385"/>
                          <a:ext cx="768690" cy="133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4" name="对象 15"/>
            <p:cNvGraphicFramePr>
              <a:graphicFrameLocks noChangeAspect="1"/>
            </p:cNvGraphicFramePr>
            <p:nvPr/>
          </p:nvGraphicFramePr>
          <p:xfrm>
            <a:off x="922990" y="3645024"/>
            <a:ext cx="768690" cy="133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0" name="Formula" r:id="rId7" imgW="1024890" imgH="177800" progId="Equation.Ribbit">
                    <p:embed/>
                  </p:oleObj>
                </mc:Choice>
                <mc:Fallback>
                  <p:oleObj name="Formula" r:id="rId7" imgW="1024890" imgH="177800" progId="Equation.Ribbi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990" y="3645024"/>
                          <a:ext cx="768690" cy="133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5" name="对象 16"/>
            <p:cNvGraphicFramePr>
              <a:graphicFrameLocks noChangeAspect="1"/>
            </p:cNvGraphicFramePr>
            <p:nvPr/>
          </p:nvGraphicFramePr>
          <p:xfrm>
            <a:off x="915160" y="3861048"/>
            <a:ext cx="776520" cy="133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" name="Formula" r:id="rId9" imgW="1035050" imgH="177800" progId="Equation.Ribbit">
                    <p:embed/>
                  </p:oleObj>
                </mc:Choice>
                <mc:Fallback>
                  <p:oleObj name="Formula" r:id="rId9" imgW="1035050" imgH="177800" progId="Equation.Ribbi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160" y="3861048"/>
                          <a:ext cx="776520" cy="133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8009" name="Picture 12" descr="Betelgeuse: its appearance, size, and loc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774700"/>
            <a:ext cx="30591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0" name="矩形 23"/>
          <p:cNvSpPr>
            <a:spLocks noChangeArrowheads="1"/>
          </p:cNvSpPr>
          <p:nvPr/>
        </p:nvSpPr>
        <p:spPr bwMode="auto">
          <a:xfrm>
            <a:off x="5976938" y="774700"/>
            <a:ext cx="1528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tabLst>
                <a:tab pos="85725" algn="l"/>
              </a:tabLst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tabLst>
                <a:tab pos="85725" algn="l"/>
              </a:tabLst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tabLst>
                <a:tab pos="85725" algn="l"/>
              </a:tabLst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tabLst>
                <a:tab pos="85725" algn="l"/>
              </a:tabLst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tabLst>
                <a:tab pos="85725" algn="l"/>
              </a:tabLst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5725" algn="l"/>
              </a:tabLst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5725" algn="l"/>
              </a:tabLst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5725" algn="l"/>
              </a:tabLst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5725" algn="l"/>
              </a:tabLst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0">
                <a:solidFill>
                  <a:srgbClr val="FFFFFF"/>
                </a:solidFill>
                <a:ea typeface="宋体" panose="02010600030101010101" pitchFamily="2" charset="-122"/>
              </a:rPr>
              <a:t>Possible candidate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809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4" descr="COX78I)}IQDHI`CK%P[GH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44" y="1052736"/>
            <a:ext cx="3197639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16632"/>
            <a:ext cx="7499176" cy="936104"/>
          </a:xfrm>
        </p:spPr>
        <p:txBody>
          <a:bodyPr/>
          <a:lstStyle/>
          <a:p>
            <a:pPr>
              <a:defRPr/>
            </a:pPr>
            <a:r>
              <a:rPr lang="en-US" altLang="zh-CN" sz="3600" dirty="0" smtClean="0"/>
              <a:t>Other Physics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64704"/>
            <a:ext cx="5833344" cy="5328592"/>
          </a:xfrm>
        </p:spPr>
        <p:txBody>
          <a:bodyPr/>
          <a:lstStyle/>
          <a:p>
            <a:pPr>
              <a:defRPr/>
            </a:pPr>
            <a:r>
              <a:rPr lang="en-US" altLang="zh-CN" sz="2400" b="1" dirty="0" smtClean="0"/>
              <a:t>Geo-neutrinos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006600"/>
                </a:solidFill>
              </a:rPr>
              <a:t>Current </a:t>
            </a:r>
            <a:r>
              <a:rPr lang="en-US" altLang="zh-CN" sz="2000" dirty="0" smtClean="0">
                <a:solidFill>
                  <a:srgbClr val="006600"/>
                </a:solidFill>
              </a:rPr>
              <a:t>results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zh-CN" sz="2000" dirty="0" smtClean="0"/>
              <a:t>  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KamLAND</a:t>
            </a:r>
            <a:r>
              <a:rPr lang="en-US" altLang="zh-CN" sz="2000" dirty="0">
                <a:solidFill>
                  <a:schemeClr val="tx1"/>
                </a:solidFill>
              </a:rPr>
              <a:t>: 30±7 TNU </a:t>
            </a:r>
            <a:r>
              <a:rPr lang="en-US" altLang="zh-CN" sz="1800" i="1" dirty="0">
                <a:solidFill>
                  <a:schemeClr val="tx1"/>
                </a:solidFill>
              </a:rPr>
              <a:t>(PRD 88 (2013) 033001)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zh-CN" sz="2000" dirty="0" smtClean="0">
                <a:solidFill>
                  <a:schemeClr val="tx1"/>
                </a:solidFill>
              </a:rPr>
              <a:t>  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Borexino</a:t>
            </a:r>
            <a:r>
              <a:rPr lang="en-US" altLang="zh-CN" sz="2000" dirty="0">
                <a:solidFill>
                  <a:schemeClr val="tx1"/>
                </a:solidFill>
              </a:rPr>
              <a:t>:   38.8±12.2 TNU </a:t>
            </a:r>
            <a:r>
              <a:rPr lang="en-US" altLang="zh-CN" sz="1800" i="1" dirty="0">
                <a:solidFill>
                  <a:schemeClr val="tx1"/>
                </a:solidFill>
              </a:rPr>
              <a:t>(PLB 722 (2013) 295</a:t>
            </a:r>
            <a:r>
              <a:rPr lang="en-US" altLang="zh-CN" sz="1800" i="1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  Statistics dominant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006600"/>
                </a:solidFill>
              </a:rPr>
              <a:t>Desire to reach an error of 3 </a:t>
            </a:r>
            <a:r>
              <a:rPr lang="en-US" altLang="zh-CN" sz="2000" dirty="0" smtClean="0">
                <a:solidFill>
                  <a:srgbClr val="006600"/>
                </a:solidFill>
              </a:rPr>
              <a:t>TNU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 smtClean="0">
                <a:solidFill>
                  <a:srgbClr val="006600"/>
                </a:solidFill>
              </a:rPr>
              <a:t>JUNO:  ×</a:t>
            </a:r>
            <a:r>
              <a:rPr lang="en-US" altLang="zh-CN" sz="2000" dirty="0">
                <a:solidFill>
                  <a:srgbClr val="006600"/>
                </a:solidFill>
              </a:rPr>
              <a:t>10 statistics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CN" sz="2000" dirty="0"/>
              <a:t>Huge reactor neutrino backgrounds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CN" sz="2000" dirty="0"/>
              <a:t>Expectation:   ? ±10%±10</a:t>
            </a:r>
            <a:r>
              <a:rPr lang="en-US" altLang="zh-CN" sz="2000" dirty="0" smtClean="0"/>
              <a:t>%</a:t>
            </a:r>
            <a:endParaRPr lang="en-US" altLang="zh-CN" sz="20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07503" y="3645024"/>
            <a:ext cx="89234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400" kern="0" dirty="0" smtClean="0"/>
              <a:t>Solar neutrino</a:t>
            </a:r>
          </a:p>
          <a:p>
            <a:pPr lvl="1">
              <a:defRPr/>
            </a:pPr>
            <a:r>
              <a:rPr lang="en-US" altLang="zh-CN" sz="2000" b="0" dirty="0" err="1" smtClean="0">
                <a:solidFill>
                  <a:srgbClr val="006600"/>
                </a:solidFill>
              </a:rPr>
              <a:t>Metallicity</a:t>
            </a:r>
            <a:r>
              <a:rPr lang="en-US" altLang="zh-CN" sz="2000" b="0" dirty="0" smtClean="0">
                <a:solidFill>
                  <a:srgbClr val="006600"/>
                </a:solidFill>
              </a:rPr>
              <a:t>? Vacuum </a:t>
            </a:r>
            <a:r>
              <a:rPr lang="en-US" altLang="zh-CN" sz="2000" b="0" dirty="0">
                <a:solidFill>
                  <a:srgbClr val="006600"/>
                </a:solidFill>
              </a:rPr>
              <a:t>oscillation </a:t>
            </a:r>
            <a:r>
              <a:rPr lang="en-US" altLang="zh-CN" sz="2000" b="0" dirty="0" smtClean="0">
                <a:solidFill>
                  <a:srgbClr val="006600"/>
                </a:solidFill>
              </a:rPr>
              <a:t>to MSW? </a:t>
            </a:r>
            <a:endParaRPr lang="en-US" altLang="zh-CN" sz="2000" b="0" kern="0" dirty="0" smtClean="0">
              <a:solidFill>
                <a:srgbClr val="006600"/>
              </a:solidFill>
            </a:endParaRPr>
          </a:p>
          <a:p>
            <a:pPr lvl="1">
              <a:defRPr/>
            </a:pPr>
            <a:r>
              <a:rPr lang="en-US" altLang="zh-CN" sz="2000" b="0" dirty="0">
                <a:solidFill>
                  <a:schemeClr val="tx1"/>
                </a:solidFill>
              </a:rPr>
              <a:t>need LS purification, low threshold</a:t>
            </a:r>
          </a:p>
          <a:p>
            <a:pPr lvl="1">
              <a:defRPr/>
            </a:pPr>
            <a:r>
              <a:rPr lang="en-US" altLang="zh-CN" sz="2000" b="0" dirty="0">
                <a:solidFill>
                  <a:schemeClr val="tx1"/>
                </a:solidFill>
              </a:rPr>
              <a:t>background handling (radioactivity, </a:t>
            </a:r>
            <a:r>
              <a:rPr lang="en-US" altLang="zh-CN" sz="2000" b="0" dirty="0" err="1">
                <a:solidFill>
                  <a:schemeClr val="tx1"/>
                </a:solidFill>
              </a:rPr>
              <a:t>cosmogenic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Atmospheric neutrino</a:t>
            </a:r>
          </a:p>
          <a:p>
            <a:pPr lvl="1">
              <a:defRPr/>
            </a:pPr>
            <a:r>
              <a:rPr lang="en-US" altLang="zh-CN" sz="2000" b="0" dirty="0" smtClean="0">
                <a:solidFill>
                  <a:srgbClr val="006600"/>
                </a:solidFill>
              </a:rPr>
              <a:t>measure </a:t>
            </a:r>
            <a:r>
              <a:rPr lang="en-US" altLang="zh-CN" sz="2000" b="0" dirty="0" smtClean="0">
                <a:solidFill>
                  <a:srgbClr val="006600"/>
                </a:solidFill>
                <a:sym typeface="Symbol" panose="05050102010706020507" pitchFamily="18" charset="2"/>
              </a:rPr>
              <a:t> energy instead of leptons’ in LS. </a:t>
            </a:r>
            <a:r>
              <a:rPr lang="en-US" altLang="zh-CN" sz="2000" b="0" dirty="0" smtClean="0">
                <a:solidFill>
                  <a:srgbClr val="006600"/>
                </a:solidFill>
              </a:rPr>
              <a:t>~ 2</a:t>
            </a:r>
            <a:r>
              <a:rPr lang="en-US" altLang="zh-CN" sz="2000" b="0" dirty="0" smtClean="0">
                <a:solidFill>
                  <a:srgbClr val="006600"/>
                </a:solidFill>
                <a:sym typeface="Symbol" panose="05050102010706020507" pitchFamily="18" charset="2"/>
              </a:rPr>
              <a:t> for MH in 10 years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accent1"/>
                </a:solidFill>
              </a:rPr>
              <a:t>Diffuse supernovae </a:t>
            </a:r>
            <a:r>
              <a:rPr lang="en-US" altLang="zh-CN" sz="2400" dirty="0">
                <a:solidFill>
                  <a:schemeClr val="accent1"/>
                </a:solidFill>
                <a:sym typeface="Symbol" panose="05050102010706020507" pitchFamily="18" charset="2"/>
              </a:rPr>
              <a:t>, </a:t>
            </a:r>
            <a:r>
              <a:rPr lang="en-US" altLang="zh-CN" sz="2400" dirty="0">
                <a:solidFill>
                  <a:schemeClr val="accent1"/>
                </a:solidFill>
              </a:rPr>
              <a:t>Sterile </a:t>
            </a:r>
            <a:r>
              <a:rPr lang="en-US" altLang="zh-CN" sz="2400" dirty="0">
                <a:solidFill>
                  <a:schemeClr val="accent1"/>
                </a:solidFill>
                <a:sym typeface="Symbol" panose="05050102010706020507" pitchFamily="18" charset="2"/>
              </a:rPr>
              <a:t></a:t>
            </a:r>
            <a:r>
              <a:rPr lang="en-US" altLang="zh-CN" sz="2400" dirty="0">
                <a:solidFill>
                  <a:schemeClr val="accent1"/>
                </a:solidFill>
              </a:rPr>
              <a:t>, </a:t>
            </a:r>
            <a:r>
              <a:rPr lang="en-US" altLang="zh-CN" sz="2400" dirty="0" smtClean="0">
                <a:solidFill>
                  <a:schemeClr val="accent1"/>
                </a:solidFill>
              </a:rPr>
              <a:t>Indirect dark matter, Nucleon decay, etc.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altLang="zh-CN" sz="2400" b="0" kern="0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890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3752"/>
            <a:ext cx="9036496" cy="600267"/>
          </a:xfrm>
        </p:spPr>
        <p:txBody>
          <a:bodyPr/>
          <a:lstStyle/>
          <a:p>
            <a:r>
              <a:rPr lang="en-US" altLang="zh-CN" sz="3200" u="sng" dirty="0" smtClean="0"/>
              <a:t>High-precision</a:t>
            </a:r>
            <a:r>
              <a:rPr lang="en-US" altLang="zh-CN" sz="3200" u="sng" dirty="0"/>
              <a:t>, giant LS detector</a:t>
            </a:r>
            <a:endParaRPr lang="zh-CN" altLang="en-US" sz="3200" u="sng" dirty="0"/>
          </a:p>
        </p:txBody>
      </p:sp>
      <p:grpSp>
        <p:nvGrpSpPr>
          <p:cNvPr id="107" name="组合 106"/>
          <p:cNvGrpSpPr/>
          <p:nvPr/>
        </p:nvGrpSpPr>
        <p:grpSpPr>
          <a:xfrm>
            <a:off x="1451653" y="548680"/>
            <a:ext cx="5112568" cy="4329772"/>
            <a:chOff x="-36512" y="755412"/>
            <a:chExt cx="5112568" cy="4329772"/>
          </a:xfrm>
        </p:grpSpPr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-32591" y="1078588"/>
              <a:ext cx="4892623" cy="4006596"/>
              <a:chOff x="84790" y="908720"/>
              <a:chExt cx="4447840" cy="3642360"/>
            </a:xfrm>
          </p:grpSpPr>
          <p:grpSp>
            <p:nvGrpSpPr>
              <p:cNvPr id="8" name="组合 7"/>
              <p:cNvGrpSpPr>
                <a:grpSpLocks noChangeAspect="1"/>
              </p:cNvGrpSpPr>
              <p:nvPr/>
            </p:nvGrpSpPr>
            <p:grpSpPr>
              <a:xfrm>
                <a:off x="548640" y="908720"/>
                <a:ext cx="3983990" cy="3642360"/>
                <a:chOff x="66675" y="747713"/>
                <a:chExt cx="4979988" cy="4552950"/>
              </a:xfrm>
            </p:grpSpPr>
            <p:pic>
              <p:nvPicPr>
                <p:cNvPr id="5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75" y="747713"/>
                  <a:ext cx="4979988" cy="455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1"/>
                <p:cNvSpPr>
                  <a:spLocks noChangeArrowheads="1"/>
                </p:cNvSpPr>
                <p:nvPr/>
              </p:nvSpPr>
              <p:spPr bwMode="auto">
                <a:xfrm>
                  <a:off x="2025520" y="1377783"/>
                  <a:ext cx="10001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ea typeface="黑体" pitchFamily="49" charset="-122"/>
                    </a:rPr>
                    <a:t>20 </a:t>
                  </a:r>
                  <a:r>
                    <a:rPr lang="en-US" altLang="zh-CN" sz="2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ea typeface="黑体" pitchFamily="49" charset="-122"/>
                    </a:rPr>
                    <a:t>kt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ea typeface="黑体" pitchFamily="49" charset="-122"/>
                    </a:rPr>
                    <a:t> LS</a:t>
                  </a:r>
                  <a:endParaRPr lang="de-DE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黑体" pitchFamily="49" charset="-122"/>
                  </a:endParaRPr>
                </a:p>
              </p:txBody>
            </p:sp>
            <p:sp>
              <p:nvSpPr>
                <p:cNvPr id="7" name="Rectangle 16"/>
                <p:cNvSpPr>
                  <a:spLocks noChangeArrowheads="1"/>
                </p:cNvSpPr>
                <p:nvPr/>
              </p:nvSpPr>
              <p:spPr bwMode="auto">
                <a:xfrm>
                  <a:off x="1156045" y="3077083"/>
                  <a:ext cx="3039732" cy="6645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004CD"/>
                      </a:solidFill>
                      <a:latin typeface="Calibri" pitchFamily="34" charset="0"/>
                      <a:ea typeface="楷体" pitchFamily="49" charset="-122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0" dirty="0">
                      <a:solidFill>
                        <a:srgbClr val="000066"/>
                      </a:solidFill>
                      <a:latin typeface="Calibri"/>
                      <a:ea typeface="华文仿宋" pitchFamily="2" charset="-122"/>
                    </a:rPr>
                    <a:t>Acrylic </a:t>
                  </a:r>
                  <a:r>
                    <a:rPr lang="en-US" altLang="zh-CN" sz="1600" b="0" dirty="0" smtClean="0">
                      <a:solidFill>
                        <a:srgbClr val="000066"/>
                      </a:solidFill>
                      <a:latin typeface="Calibri"/>
                      <a:ea typeface="华文仿宋" pitchFamily="2" charset="-122"/>
                    </a:rPr>
                    <a:t>tank: </a:t>
                  </a:r>
                  <a:r>
                    <a:rPr lang="en-US" altLang="zh-CN" sz="1600" b="0" dirty="0" smtClean="0">
                      <a:solidFill>
                        <a:srgbClr val="000066"/>
                      </a:solidFill>
                      <a:latin typeface="Symbol" panose="05050102010706020507" pitchFamily="18" charset="2"/>
                      <a:ea typeface="华文仿宋" pitchFamily="2" charset="-122"/>
                    </a:rPr>
                    <a:t>F~</a:t>
                  </a:r>
                  <a:r>
                    <a:rPr lang="en-US" altLang="zh-CN" sz="1600" b="0" dirty="0" smtClean="0">
                      <a:solidFill>
                        <a:srgbClr val="000066"/>
                      </a:solidFill>
                      <a:latin typeface="Calibri"/>
                      <a:ea typeface="华文仿宋" pitchFamily="2" charset="-122"/>
                    </a:rPr>
                    <a:t>35.4m</a:t>
                  </a:r>
                  <a:endParaRPr lang="en-US" altLang="zh-CN" sz="1600" b="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endParaRPr>
                </a:p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0" dirty="0">
                      <a:solidFill>
                        <a:srgbClr val="000066"/>
                      </a:solidFill>
                      <a:latin typeface="Calibri"/>
                      <a:ea typeface="华文仿宋" pitchFamily="2" charset="-122"/>
                    </a:rPr>
                    <a:t>Stainless Steel </a:t>
                  </a:r>
                  <a:r>
                    <a:rPr lang="en-US" altLang="zh-CN" sz="1600" b="0" dirty="0" smtClean="0">
                      <a:solidFill>
                        <a:srgbClr val="000066"/>
                      </a:solidFill>
                      <a:latin typeface="Calibri"/>
                      <a:ea typeface="华文仿宋" pitchFamily="2" charset="-122"/>
                    </a:rPr>
                    <a:t>tank: </a:t>
                  </a:r>
                  <a:r>
                    <a:rPr lang="en-US" altLang="zh-CN" sz="1600" b="0" dirty="0" smtClean="0">
                      <a:solidFill>
                        <a:srgbClr val="000066"/>
                      </a:solidFill>
                      <a:latin typeface="Symbol" panose="05050102010706020507" pitchFamily="18" charset="2"/>
                      <a:ea typeface="华文仿宋" pitchFamily="2" charset="-122"/>
                    </a:rPr>
                    <a:t>F~</a:t>
                  </a:r>
                  <a:r>
                    <a:rPr lang="en-US" altLang="zh-CN" sz="1600" b="0" dirty="0" smtClean="0">
                      <a:solidFill>
                        <a:srgbClr val="000066"/>
                      </a:solidFill>
                      <a:latin typeface="Calibri"/>
                      <a:ea typeface="华文仿宋" pitchFamily="2" charset="-122"/>
                    </a:rPr>
                    <a:t>39.0m</a:t>
                  </a:r>
                  <a:endParaRPr lang="en-US" altLang="zh-CN" sz="1600" b="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84790" y="3963506"/>
                <a:ext cx="1174748" cy="587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1800" b="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~1500 </a:t>
                </a:r>
                <a:r>
                  <a:rPr lang="de-DE" altLang="zh-CN" sz="1800" b="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20</a:t>
                </a:r>
                <a:r>
                  <a:rPr lang="en-US" altLang="zh-CN" sz="1800" b="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” </a:t>
                </a:r>
                <a:r>
                  <a:rPr lang="de-DE" altLang="zh-CN" sz="1800" b="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VETO </a:t>
                </a:r>
                <a:r>
                  <a:rPr lang="de-DE" altLang="zh-CN" sz="1800" b="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PMTs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717771" y="1772816"/>
                <a:ext cx="1944216" cy="587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altLang="zh-CN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  <a:sym typeface="Symbol" pitchFamily="18" charset="2"/>
                  </a:rPr>
                  <a:t>coverage</a:t>
                </a:r>
                <a:r>
                  <a:rPr lang="de-DE" altLang="zh-CN" sz="180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  <a:sym typeface="Symbol" pitchFamily="18" charset="2"/>
                  </a:rPr>
                  <a:t>: </a:t>
                </a:r>
                <a:r>
                  <a:rPr lang="en-US" altLang="zh-CN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  <a:sym typeface="Symbol" pitchFamily="18" charset="2"/>
                  </a:rPr>
                  <a:t>~</a:t>
                </a:r>
                <a:r>
                  <a:rPr lang="de-DE" altLang="zh-CN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  <a:sym typeface="Symbol" pitchFamily="18" charset="2"/>
                  </a:rPr>
                  <a:t>77%</a:t>
                </a:r>
              </a:p>
              <a:p>
                <a:pPr algn="l"/>
                <a:r>
                  <a:rPr lang="de-DE" altLang="zh-CN" sz="180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~</a:t>
                </a:r>
                <a:r>
                  <a:rPr lang="de-DE" altLang="zh-CN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18000</a:t>
                </a:r>
                <a:r>
                  <a:rPr lang="zh-CN" altLang="en-US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 </a:t>
                </a:r>
                <a:r>
                  <a:rPr lang="de-DE" altLang="zh-CN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 </a:t>
                </a:r>
                <a:r>
                  <a:rPr lang="de-DE" altLang="zh-CN" sz="180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20</a:t>
                </a:r>
                <a:r>
                  <a:rPr lang="en-US" altLang="zh-CN" sz="180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”</a:t>
                </a:r>
                <a:r>
                  <a:rPr lang="de-DE" altLang="zh-CN" sz="1800" dirty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 </a:t>
                </a:r>
                <a:r>
                  <a:rPr lang="de-DE" altLang="zh-CN" sz="180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PMTs</a:t>
                </a:r>
                <a:endParaRPr lang="de-DE" altLang="zh-CN" sz="1800" dirty="0">
                  <a:solidFill>
                    <a:srgbClr val="000066"/>
                  </a:solidFill>
                  <a:latin typeface="Calibri"/>
                  <a:ea typeface="华文仿宋" pitchFamily="2" charset="-122"/>
                </a:endParaRPr>
              </a:p>
            </p:txBody>
          </p:sp>
        </p:grpSp>
        <p:sp>
          <p:nvSpPr>
            <p:cNvPr id="47" name="Rectangle 1014"/>
            <p:cNvSpPr>
              <a:spLocks noChangeArrowheads="1"/>
            </p:cNvSpPr>
            <p:nvPr/>
          </p:nvSpPr>
          <p:spPr bwMode="auto">
            <a:xfrm>
              <a:off x="179512" y="755412"/>
              <a:ext cx="16534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0" dirty="0" err="1">
                  <a:solidFill>
                    <a:srgbClr val="000066"/>
                  </a:solidFill>
                  <a:latin typeface="Calibri"/>
                  <a:ea typeface="华文仿宋" pitchFamily="2" charset="-122"/>
                </a:rPr>
                <a:t>Muon</a:t>
              </a:r>
              <a:r>
                <a:rPr lang="en-US" altLang="zh-CN" sz="1800" b="0" dirty="0">
                  <a:solidFill>
                    <a:srgbClr val="000066"/>
                  </a:solidFill>
                  <a:latin typeface="Calibri"/>
                  <a:ea typeface="华文仿宋" pitchFamily="2" charset="-122"/>
                </a:rPr>
                <a:t> detector </a:t>
              </a:r>
            </a:p>
          </p:txBody>
        </p:sp>
        <p:cxnSp>
          <p:nvCxnSpPr>
            <p:cNvPr id="48" name="直接连接符 8"/>
            <p:cNvCxnSpPr/>
            <p:nvPr/>
          </p:nvCxnSpPr>
          <p:spPr>
            <a:xfrm rot="10800000">
              <a:off x="1759279" y="908720"/>
              <a:ext cx="432048" cy="278757"/>
            </a:xfrm>
            <a:prstGeom prst="bentConnector3">
              <a:avLst>
                <a:gd name="adj1" fmla="val -3656"/>
              </a:avLst>
            </a:prstGeom>
            <a:ln w="6350">
              <a:solidFill>
                <a:schemeClr val="tx1"/>
              </a:solidFill>
              <a:headEnd type="oval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0" y="1268760"/>
              <a:ext cx="7555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0" dirty="0">
                  <a:solidFill>
                    <a:srgbClr val="000066"/>
                  </a:solidFill>
                  <a:latin typeface="Calibri"/>
                  <a:ea typeface="华文仿宋" pitchFamily="2" charset="-122"/>
                </a:rPr>
                <a:t>Steel Tank</a:t>
              </a: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572000" y="4293504"/>
              <a:ext cx="504056" cy="431640"/>
              <a:chOff x="8748464" y="3789040"/>
              <a:chExt cx="504056" cy="431640"/>
            </a:xfrm>
          </p:grpSpPr>
          <p:grpSp>
            <p:nvGrpSpPr>
              <p:cNvPr id="32" name="组合 31"/>
              <p:cNvGrpSpPr>
                <a:grpSpLocks noChangeAspect="1"/>
              </p:cNvGrpSpPr>
              <p:nvPr/>
            </p:nvGrpSpPr>
            <p:grpSpPr>
              <a:xfrm>
                <a:off x="8748464" y="3789040"/>
                <a:ext cx="158409" cy="431640"/>
                <a:chOff x="4860032" y="5373216"/>
                <a:chExt cx="144008" cy="392400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4932040" y="5373216"/>
                  <a:ext cx="0" cy="39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4860040" y="5389200"/>
                  <a:ext cx="144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4860032" y="5745784"/>
                  <a:ext cx="144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8754915" y="3848270"/>
                <a:ext cx="497605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600" b="0" dirty="0" smtClean="0">
                    <a:solidFill>
                      <a:srgbClr val="000066"/>
                    </a:solidFill>
                    <a:latin typeface="Calibri"/>
                    <a:ea typeface="华文仿宋" pitchFamily="2" charset="-122"/>
                  </a:rPr>
                  <a:t>5m</a:t>
                </a:r>
                <a:endParaRPr lang="en-US" altLang="zh-CN" sz="1600" b="0" dirty="0">
                  <a:solidFill>
                    <a:srgbClr val="000066"/>
                  </a:solidFill>
                  <a:latin typeface="Calibri"/>
                  <a:ea typeface="华文仿宋" pitchFamily="2" charset="-122"/>
                </a:endParaRPr>
              </a:p>
            </p:txBody>
          </p:sp>
        </p:grpSp>
        <p:cxnSp>
          <p:nvCxnSpPr>
            <p:cNvPr id="78" name="直接连接符 8"/>
            <p:cNvCxnSpPr/>
            <p:nvPr/>
          </p:nvCxnSpPr>
          <p:spPr>
            <a:xfrm rot="10800000" flipV="1">
              <a:off x="323529" y="4078885"/>
              <a:ext cx="648073" cy="286219"/>
            </a:xfrm>
            <a:prstGeom prst="bentConnector3">
              <a:avLst>
                <a:gd name="adj1" fmla="val 99384"/>
              </a:avLst>
            </a:prstGeom>
            <a:ln w="6350">
              <a:solidFill>
                <a:schemeClr val="tx1"/>
              </a:solidFill>
              <a:headEnd type="oval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"/>
            <p:cNvCxnSpPr/>
            <p:nvPr/>
          </p:nvCxnSpPr>
          <p:spPr>
            <a:xfrm rot="10800000" flipV="1">
              <a:off x="529891" y="3230711"/>
              <a:ext cx="648073" cy="286219"/>
            </a:xfrm>
            <a:prstGeom prst="bentConnector3">
              <a:avLst>
                <a:gd name="adj1" fmla="val 99384"/>
              </a:avLst>
            </a:prstGeom>
            <a:ln w="6350">
              <a:solidFill>
                <a:schemeClr val="tx1"/>
              </a:solidFill>
              <a:headEnd type="oval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 87"/>
            <p:cNvSpPr/>
            <p:nvPr/>
          </p:nvSpPr>
          <p:spPr>
            <a:xfrm>
              <a:off x="0" y="3491716"/>
              <a:ext cx="11089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800" b="0" dirty="0" smtClean="0">
                  <a:solidFill>
                    <a:srgbClr val="000066"/>
                  </a:solidFill>
                  <a:latin typeface="Calibri"/>
                  <a:ea typeface="华文仿宋" pitchFamily="2" charset="-122"/>
                </a:rPr>
                <a:t>~6kt MO</a:t>
              </a:r>
              <a:endParaRPr lang="de-DE" altLang="zh-CN" sz="1800" b="0" dirty="0">
                <a:solidFill>
                  <a:srgbClr val="000066"/>
                </a:solidFill>
                <a:latin typeface="Calibri"/>
                <a:ea typeface="华文仿宋" pitchFamily="2" charset="-122"/>
              </a:endParaRPr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-36512" y="2276872"/>
              <a:ext cx="7555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04CD"/>
                  </a:solidFill>
                  <a:latin typeface="Calibri" pitchFamily="34" charset="0"/>
                  <a:ea typeface="楷体" pitchFamily="49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0" dirty="0" smtClean="0">
                  <a:solidFill>
                    <a:srgbClr val="000066"/>
                  </a:solidFill>
                  <a:latin typeface="Calibri"/>
                  <a:ea typeface="华文仿宋" pitchFamily="2" charset="-122"/>
                </a:rPr>
                <a:t>~20kt water</a:t>
              </a:r>
              <a:endParaRPr lang="en-US" altLang="zh-CN" sz="1800" b="0" dirty="0">
                <a:solidFill>
                  <a:srgbClr val="000066"/>
                </a:solidFill>
                <a:latin typeface="Calibri"/>
                <a:ea typeface="华文仿宋" pitchFamily="2" charset="-122"/>
              </a:endParaRPr>
            </a:p>
          </p:txBody>
        </p:sp>
        <p:cxnSp>
          <p:nvCxnSpPr>
            <p:cNvPr id="91" name="直接连接符 8"/>
            <p:cNvCxnSpPr/>
            <p:nvPr/>
          </p:nvCxnSpPr>
          <p:spPr>
            <a:xfrm rot="10800000">
              <a:off x="613520" y="1556792"/>
              <a:ext cx="1294184" cy="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oval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8"/>
            <p:cNvCxnSpPr>
              <a:endCxn id="89" idx="0"/>
            </p:cNvCxnSpPr>
            <p:nvPr/>
          </p:nvCxnSpPr>
          <p:spPr>
            <a:xfrm rot="10800000" flipV="1">
              <a:off x="341276" y="2096852"/>
              <a:ext cx="783188" cy="180020"/>
            </a:xfrm>
            <a:prstGeom prst="bentConnector2">
              <a:avLst/>
            </a:prstGeom>
            <a:ln w="6350">
              <a:solidFill>
                <a:schemeClr val="tx1"/>
              </a:solidFill>
              <a:headEnd type="oval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"/>
            <p:cNvSpPr>
              <a:spLocks noChangeArrowheads="1"/>
            </p:cNvSpPr>
            <p:nvPr/>
          </p:nvSpPr>
          <p:spPr bwMode="auto">
            <a:xfrm>
              <a:off x="2282392" y="3941460"/>
              <a:ext cx="83869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黑体" pitchFamily="49" charset="-122"/>
                </a:rPr>
                <a:t>JUNO</a:t>
              </a:r>
              <a:endParaRPr lang="de-DE" altLang="zh-CN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Group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856858"/>
                  </p:ext>
                </p:extLst>
              </p:nvPr>
            </p:nvGraphicFramePr>
            <p:xfrm>
              <a:off x="360776" y="4896547"/>
              <a:ext cx="8496946" cy="1834119"/>
            </p:xfrm>
            <a:graphic>
              <a:graphicData uri="http://schemas.openxmlformats.org/drawingml/2006/table">
                <a:tbl>
                  <a:tblPr/>
                  <a:tblGrid>
                    <a:gridCol w="2465338"/>
                    <a:gridCol w="1956196"/>
                    <a:gridCol w="2037706"/>
                    <a:gridCol w="2037706"/>
                  </a:tblGrid>
                  <a:tr h="1962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zh-CN" altLang="zh-CN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宋体" pitchFamily="2" charset="-12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KamLAND</a:t>
                          </a:r>
                          <a:endParaRPr kumimoji="0" lang="en-US" altLang="zh-CN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宋体" pitchFamily="2" charset="-12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宋体" pitchFamily="2" charset="-122"/>
                              <a:cs typeface="+mn-cs"/>
                            </a:rPr>
                            <a:t>BOREXINO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JUNO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2163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LS  mass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1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kt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 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0.5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kt</a:t>
                          </a:r>
                          <a:endParaRPr kumimoji="0" lang="en-US" altLang="zh-CN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 pitchFamily="2" charset="-12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20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kt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 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</a:tr>
                  <a:tr h="2352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Energy Resolution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6%/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</m:rad>
                            </m:oMath>
                          </a14:m>
                          <a:endParaRPr kumimoji="0" lang="en-US" altLang="zh-CN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 pitchFamily="2" charset="-122"/>
                            <a:sym typeface="Symbol" pitchFamily="18" charset="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宋体" pitchFamily="2" charset="-122"/>
                              <a:cs typeface="+mn-cs"/>
                            </a:rPr>
                            <a:t>5%/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</m:rad>
                            </m:oMath>
                          </a14:m>
                          <a:endParaRPr kumimoji="0" lang="en-US" altLang="zh-CN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 pitchFamily="2" charset="-122"/>
                            <a:sym typeface="Symbol" pitchFamily="18" charset="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3%/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</m:rad>
                            </m:oMath>
                          </a14:m>
                          <a:endParaRPr kumimoji="0" lang="en-US" altLang="zh-CN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宋体" pitchFamily="2" charset="-122"/>
                            <a:sym typeface="Symbol" pitchFamily="18" charset="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</a:tr>
                  <a:tr h="2163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Light yield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250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p.e.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/MeV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511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p.e.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/MeV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1200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p.e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./MeV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Group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856858"/>
                  </p:ext>
                </p:extLst>
              </p:nvPr>
            </p:nvGraphicFramePr>
            <p:xfrm>
              <a:off x="360776" y="4896547"/>
              <a:ext cx="8496946" cy="1677339"/>
            </p:xfrm>
            <a:graphic>
              <a:graphicData uri="http://schemas.openxmlformats.org/drawingml/2006/table">
                <a:tbl>
                  <a:tblPr/>
                  <a:tblGrid>
                    <a:gridCol w="2465338"/>
                    <a:gridCol w="1956196"/>
                    <a:gridCol w="2037706"/>
                    <a:gridCol w="2037706"/>
                  </a:tblGrid>
                  <a:tr h="4164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zh-CN" altLang="zh-CN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宋体" pitchFamily="2" charset="-12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KamLAND</a:t>
                          </a:r>
                          <a:endParaRPr kumimoji="0" lang="en-US" altLang="zh-CN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宋体" pitchFamily="2" charset="-12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宋体" pitchFamily="2" charset="-122"/>
                              <a:cs typeface="+mn-cs"/>
                            </a:rPr>
                            <a:t>BOREXINO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JUNO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10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LS  mass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1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kt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 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0.5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kt</a:t>
                          </a:r>
                          <a:endParaRPr kumimoji="0" lang="en-US" altLang="zh-CN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 pitchFamily="2" charset="-122"/>
                          </a:endParaRP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20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kt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 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</a:tr>
                  <a:tr h="44027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Energy Resolution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28660" t="-193056" r="-209346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19760" t="-193056" r="-101198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318806" t="-193056" r="-896" b="-127778"/>
                          </a:stretch>
                        </a:blipFill>
                      </a:tcPr>
                    </a:tc>
                  </a:tr>
                  <a:tr h="410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Light yield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250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p.e.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</a:rPr>
                            <a:t>/MeV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511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p.e.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/MeV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4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1200 </a:t>
                          </a:r>
                          <a:r>
                            <a:rPr kumimoji="0" lang="en-US" altLang="zh-CN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p.e</a:t>
                          </a:r>
                          <a:r>
                            <a:rPr kumimoji="0" lang="en-US" altLang="zh-CN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宋体" pitchFamily="2" charset="-122"/>
                              <a:sym typeface="Wingdings" pitchFamily="2" charset="2"/>
                            </a:rPr>
                            <a:t>./MeV</a:t>
                          </a:r>
                        </a:p>
                      </a:txBody>
                      <a:tcPr marL="90000" marR="90000" marT="18007" marB="14406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2F3DB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2014-6-16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707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2043" y="53752"/>
            <a:ext cx="7700397" cy="886184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</a:t>
            </a:r>
            <a:endParaRPr lang="zh-CN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98655" y="836712"/>
            <a:ext cx="8493826" cy="4525963"/>
          </a:xfrm>
        </p:spPr>
        <p:txBody>
          <a:bodyPr/>
          <a:lstStyle/>
          <a:p>
            <a:r>
              <a:rPr lang="en-US" altLang="zh-CN" sz="2400" b="1" dirty="0" smtClean="0">
                <a:cs typeface="Times New Roman" panose="02020603050405020304" pitchFamily="18" charset="0"/>
              </a:rPr>
              <a:t>JUNO MC, based on DYB MC (</a:t>
            </a:r>
            <a:r>
              <a:rPr lang="en-US" altLang="zh-CN" sz="2400" b="1" dirty="0" err="1" smtClean="0">
                <a:cs typeface="Times New Roman" panose="02020603050405020304" pitchFamily="18" charset="0"/>
              </a:rPr>
              <a:t>p.e.</a:t>
            </a:r>
            <a:r>
              <a:rPr lang="en-US" altLang="zh-CN" sz="2400" b="1" dirty="0" smtClean="0">
                <a:cs typeface="Times New Roman" panose="02020603050405020304" pitchFamily="18" charset="0"/>
              </a:rPr>
              <a:t> tuned to data), except</a:t>
            </a:r>
          </a:p>
          <a:p>
            <a:pPr lvl="1"/>
            <a:r>
              <a:rPr lang="en-US" altLang="zh-CN" b="1" dirty="0" smtClean="0">
                <a:cs typeface="Times New Roman" panose="02020603050405020304" pitchFamily="18" charset="0"/>
              </a:rPr>
              <a:t>JUNO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Geometry and 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77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photocathode coverage </a:t>
            </a:r>
          </a:p>
          <a:p>
            <a:pPr lvl="1"/>
            <a:r>
              <a:rPr lang="en-US" altLang="zh-CN" b="1" dirty="0" smtClean="0">
                <a:cs typeface="Times New Roman" panose="02020603050405020304" pitchFamily="18" charset="0"/>
              </a:rPr>
              <a:t>High QE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PMT: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maxQE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25% -&gt;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 attenuation length  (1 m-tube measurement@430 nm)</a:t>
            </a:r>
          </a:p>
          <a:p>
            <a:pPr lvl="2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15 m =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absoption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30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+ Rayleigh scattering 30 m</a:t>
            </a:r>
          </a:p>
          <a:p>
            <a:pPr lvl="2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20 m =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Rayleigh scattering 30 m</a:t>
            </a:r>
          </a:p>
          <a:p>
            <a:pPr lvl="1"/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36877" y="3645024"/>
            <a:ext cx="3827611" cy="2776197"/>
            <a:chOff x="5508104" y="3677139"/>
            <a:chExt cx="3827611" cy="2776197"/>
          </a:xfrm>
        </p:grpSpPr>
        <p:pic>
          <p:nvPicPr>
            <p:cNvPr id="9" name="Picture 5" descr="NWYM]8]E%K$JOVV$BO[@@}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677139"/>
              <a:ext cx="3827611" cy="277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6205160" y="3986480"/>
              <a:ext cx="283133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CC"/>
                  </a:solidFill>
                  <a:latin typeface="+mj-lt"/>
                </a:rPr>
                <a:t>E</a:t>
              </a:r>
              <a:r>
                <a:rPr lang="en-US" altLang="zh-CN" sz="1400" dirty="0" smtClean="0">
                  <a:solidFill>
                    <a:srgbClr val="0000CC"/>
                  </a:solidFill>
                  <a:latin typeface="+mj-lt"/>
                </a:rPr>
                <a:t>nergy </a:t>
              </a:r>
              <a:r>
                <a:rPr lang="en-US" altLang="zh-CN" sz="1400" dirty="0">
                  <a:solidFill>
                    <a:srgbClr val="0000CC"/>
                  </a:solidFill>
                  <a:latin typeface="+mj-lt"/>
                </a:rPr>
                <a:t>reconstruction with an ideal vertex </a:t>
              </a:r>
              <a:r>
                <a:rPr lang="en-US" altLang="zh-CN" sz="1400" dirty="0" smtClean="0">
                  <a:solidFill>
                    <a:srgbClr val="0000CC"/>
                  </a:solidFill>
                  <a:latin typeface="+mj-lt"/>
                </a:rPr>
                <a:t>reconstruction</a:t>
              </a:r>
              <a:endParaRPr lang="zh-CN" altLang="en-US" sz="1400" dirty="0">
                <a:solidFill>
                  <a:srgbClr val="0000CC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3"/>
                <p:cNvSpPr txBox="1"/>
                <p:nvPr/>
              </p:nvSpPr>
              <p:spPr>
                <a:xfrm>
                  <a:off x="6430141" y="4791319"/>
                  <a:ext cx="2606355" cy="642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%+</m:t>
                        </m:r>
                        <m:f>
                          <m:fPr>
                            <m:ctrlPr>
                              <a:rPr lang="en-US" altLang="zh-CN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𝟓𝟕</m:t>
                            </m:r>
                            <m:r>
                              <a:rPr lang="en-US" altLang="zh-CN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𝑴𝒆𝑽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41" y="4791319"/>
                  <a:ext cx="2606355" cy="6422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5" y="3429000"/>
            <a:ext cx="411638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9018" y="436562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/>
              <a:t>Uniformly Distributed Events</a:t>
            </a:r>
            <a:endParaRPr lang="zh-CN" altLang="en-US" sz="2000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832043" y="6092825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/>
              <a:t>After vertex-dep. correction</a:t>
            </a:r>
            <a:endParaRPr lang="zh-CN" altLang="en-US" sz="200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067368" y="5121275"/>
            <a:ext cx="49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/>
              <a:t>R</a:t>
            </a:r>
            <a:r>
              <a:rPr lang="en-US" altLang="zh-CN" sz="1600" baseline="30000"/>
              <a:t>3</a:t>
            </a:r>
            <a:endParaRPr lang="zh-CN" altLang="en-US" sz="1600" baseline="300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609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84200"/>
          </a:xfrm>
        </p:spPr>
        <p:txBody>
          <a:bodyPr/>
          <a:lstStyle/>
          <a:p>
            <a:pPr>
              <a:defRPr/>
            </a:pPr>
            <a:r>
              <a:rPr lang="en-US" altLang="zh-CN" sz="4000" dirty="0" smtClean="0">
                <a:latin typeface="+mn-lt"/>
              </a:rPr>
              <a:t>JUNO Central Detector</a:t>
            </a:r>
            <a:endParaRPr lang="zh-CN" altLang="en-US" sz="40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14400"/>
            <a:ext cx="5976788" cy="582771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sz="2600" dirty="0" smtClean="0"/>
              <a:t>Some basic numbers: 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Target: 20 </a:t>
            </a:r>
            <a:r>
              <a:rPr lang="en-US" altLang="zh-CN" sz="2200" dirty="0" err="1" smtClean="0">
                <a:solidFill>
                  <a:srgbClr val="006600"/>
                </a:solidFill>
              </a:rPr>
              <a:t>kt</a:t>
            </a:r>
            <a:r>
              <a:rPr lang="en-US" altLang="zh-CN" sz="2200" dirty="0" smtClean="0">
                <a:solidFill>
                  <a:srgbClr val="006600"/>
                </a:solidFill>
              </a:rPr>
              <a:t> LS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Backgrounds/reactor signal with 700 m overburden: </a:t>
            </a:r>
            <a:r>
              <a:rPr lang="en-US" altLang="zh-CN" sz="2000" dirty="0" smtClean="0">
                <a:solidFill>
                  <a:srgbClr val="006600"/>
                </a:solidFill>
              </a:rPr>
              <a:t>Accidentals (~</a:t>
            </a:r>
            <a:r>
              <a:rPr lang="en-US" altLang="zh-CN" sz="2000" dirty="0">
                <a:solidFill>
                  <a:srgbClr val="006600"/>
                </a:solidFill>
              </a:rPr>
              <a:t>10%), </a:t>
            </a:r>
            <a:r>
              <a:rPr lang="en-US" altLang="zh-CN" sz="2000" kern="1200" baseline="30000" dirty="0" smtClean="0">
                <a:solidFill>
                  <a:srgbClr val="006600"/>
                </a:solidFill>
              </a:rPr>
              <a:t>9</a:t>
            </a:r>
            <a:r>
              <a:rPr lang="en-US" altLang="zh-CN" sz="2000" kern="1200" dirty="0" smtClean="0">
                <a:solidFill>
                  <a:srgbClr val="006600"/>
                </a:solidFill>
              </a:rPr>
              <a:t>Li/</a:t>
            </a:r>
            <a:r>
              <a:rPr lang="en-US" altLang="zh-CN" sz="2000" kern="1200" baseline="30000" dirty="0" smtClean="0">
                <a:solidFill>
                  <a:srgbClr val="006600"/>
                </a:solidFill>
              </a:rPr>
              <a:t>8</a:t>
            </a:r>
            <a:r>
              <a:rPr lang="en-US" altLang="zh-CN" sz="2000" kern="1200" dirty="0" smtClean="0">
                <a:solidFill>
                  <a:srgbClr val="006600"/>
                </a:solidFill>
              </a:rPr>
              <a:t>He (&lt;</a:t>
            </a:r>
            <a:r>
              <a:rPr lang="en-US" altLang="zh-CN" sz="2000" kern="1200" dirty="0">
                <a:solidFill>
                  <a:srgbClr val="006600"/>
                </a:solidFill>
              </a:rPr>
              <a:t>1%), fast </a:t>
            </a:r>
            <a:r>
              <a:rPr lang="en-US" altLang="zh-CN" sz="2000" kern="1200" dirty="0" smtClean="0">
                <a:solidFill>
                  <a:srgbClr val="006600"/>
                </a:solidFill>
              </a:rPr>
              <a:t>neutrons (&lt;</a:t>
            </a:r>
            <a:r>
              <a:rPr lang="en-US" altLang="zh-CN" sz="2000" kern="1200" dirty="0">
                <a:solidFill>
                  <a:srgbClr val="006600"/>
                </a:solidFill>
              </a:rPr>
              <a:t>1%)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CN" sz="2600" dirty="0" smtClean="0"/>
              <a:t>A huge detector in a water pool: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Default option: acrylic tank (D~35m) + SS truss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Alternative option: SS tank (D~39m) + acrylic structure + balloon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2600" dirty="0" smtClean="0"/>
              <a:t>Challenges: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Engineering: mechanics, safety, lifetime, …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LS: high transparency, low background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006600"/>
                </a:solidFill>
              </a:rPr>
              <a:t>PMT: high QE, high coverage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2600" dirty="0" smtClean="0"/>
              <a:t>Design &amp; prototyping underway</a:t>
            </a:r>
          </a:p>
        </p:txBody>
      </p:sp>
      <p:pic>
        <p:nvPicPr>
          <p:cNvPr id="5427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289242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thinkX1\AppData\Local\Microsoft\Windows\Temporary Internet Files\Content.Outlook\46B7HH6I\气球方案图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89401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1043608" y="1772816"/>
            <a:ext cx="10801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6232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25399" y="620688"/>
            <a:ext cx="3911097" cy="3090729"/>
            <a:chOff x="5004048" y="764704"/>
            <a:chExt cx="3911097" cy="3090729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>
              <p:extLst/>
            </p:nvPr>
          </p:nvGraphicFramePr>
          <p:xfrm>
            <a:off x="5004048" y="764704"/>
            <a:ext cx="3911097" cy="3090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Graph" r:id="rId4" imgW="3824630" imgH="3021178" progId="">
                    <p:embed/>
                  </p:oleObj>
                </mc:Choice>
                <mc:Fallback>
                  <p:oleObj name="Graph" r:id="rId4" imgW="3824630" imgH="30211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048" y="764704"/>
                          <a:ext cx="3911097" cy="309072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接箭头连接符 4"/>
            <p:cNvCxnSpPr/>
            <p:nvPr/>
          </p:nvCxnSpPr>
          <p:spPr>
            <a:xfrm flipV="1">
              <a:off x="6300192" y="1556792"/>
              <a:ext cx="0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912000" y="1338988"/>
              <a:ext cx="0" cy="288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856717" y="206084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err="1" smtClean="0">
                  <a:solidFill>
                    <a:srgbClr val="FF0000"/>
                  </a:solidFill>
                  <a:latin typeface="+mj-lt"/>
                </a:rPr>
                <a:t>KamLAND</a:t>
              </a:r>
              <a:endParaRPr lang="zh-CN" altLang="en-US" sz="1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3383" y="1624154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+mj-lt"/>
                </a:rPr>
                <a:t>DYB</a:t>
              </a:r>
              <a:endParaRPr lang="zh-CN" alt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765946"/>
          </a:xfrm>
        </p:spPr>
        <p:txBody>
          <a:bodyPr/>
          <a:lstStyle/>
          <a:p>
            <a:pPr>
              <a:tabLst>
                <a:tab pos="2154238" algn="l"/>
              </a:tabLst>
              <a:defRPr/>
            </a:pPr>
            <a:r>
              <a:rPr lang="en-US" altLang="zh-CN" dirty="0" smtClean="0">
                <a:solidFill>
                  <a:schemeClr val="accent2"/>
                </a:solidFill>
              </a:rPr>
              <a:t>Liquid Scintillator in JUNO</a:t>
            </a:r>
            <a:endParaRPr lang="zh-CN" altLang="en-US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idx="1"/>
          </p:nvPr>
        </p:nvSpPr>
        <p:spPr>
          <a:xfrm>
            <a:off x="107826" y="836712"/>
            <a:ext cx="5256262" cy="6021288"/>
          </a:xfrm>
        </p:spPr>
        <p:txBody>
          <a:bodyPr/>
          <a:lstStyle/>
          <a:p>
            <a:pPr>
              <a:defRPr/>
            </a:pPr>
            <a:r>
              <a:rPr lang="en-US" altLang="zh-CN" sz="2400" dirty="0" smtClean="0"/>
              <a:t>Recipe</a:t>
            </a:r>
          </a:p>
          <a:p>
            <a:pPr marL="0" indent="0">
              <a:buNone/>
              <a:defRPr/>
            </a:pPr>
            <a:r>
              <a:rPr lang="en-US" altLang="zh-CN" sz="2400" i="1" dirty="0">
                <a:solidFill>
                  <a:srgbClr val="C0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    </a:t>
            </a:r>
            <a:r>
              <a:rPr lang="en-US" altLang="zh-CN" sz="2200" b="1" dirty="0" err="1" smtClean="0">
                <a:solidFill>
                  <a:srgbClr val="C00000"/>
                </a:solidFill>
              </a:rPr>
              <a:t>LAB+PPO+bisMSB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(no </a:t>
            </a:r>
            <a:r>
              <a:rPr lang="en-US" altLang="zh-CN" sz="2200" b="1" dirty="0" err="1" smtClean="0">
                <a:solidFill>
                  <a:srgbClr val="C00000"/>
                </a:solidFill>
              </a:rPr>
              <a:t>Gd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-loading)</a:t>
            </a:r>
          </a:p>
          <a:p>
            <a:pPr>
              <a:defRPr/>
            </a:pPr>
            <a:r>
              <a:rPr lang="en-US" altLang="zh-CN" sz="2400" dirty="0" smtClean="0"/>
              <a:t>Increase light yield</a:t>
            </a:r>
          </a:p>
          <a:p>
            <a:pPr lvl="1">
              <a:defRPr/>
            </a:pPr>
            <a:r>
              <a:rPr lang="en-US" altLang="zh-CN" sz="2000" dirty="0" smtClean="0">
                <a:solidFill>
                  <a:srgbClr val="006600"/>
                </a:solidFill>
              </a:rPr>
              <a:t>Optimization of </a:t>
            </a:r>
            <a:r>
              <a:rPr lang="en-US" altLang="zh-CN" sz="2000" dirty="0" err="1" smtClean="0">
                <a:solidFill>
                  <a:srgbClr val="006600"/>
                </a:solidFill>
              </a:rPr>
              <a:t>fluors</a:t>
            </a:r>
            <a:r>
              <a:rPr lang="en-US" altLang="zh-CN" sz="2000" dirty="0" smtClean="0">
                <a:solidFill>
                  <a:srgbClr val="006600"/>
                </a:solidFill>
              </a:rPr>
              <a:t> concentration</a:t>
            </a:r>
          </a:p>
          <a:p>
            <a:pPr>
              <a:defRPr/>
            </a:pPr>
            <a:r>
              <a:rPr lang="en-US" altLang="zh-CN" sz="2400" dirty="0" smtClean="0">
                <a:sym typeface="Wingdings" pitchFamily="2" charset="2"/>
              </a:rPr>
              <a:t>Increase </a:t>
            </a:r>
            <a:r>
              <a:rPr lang="en-US" altLang="zh-CN" sz="2400" dirty="0">
                <a:sym typeface="Wingdings" pitchFamily="2" charset="2"/>
              </a:rPr>
              <a:t>transparency</a:t>
            </a:r>
            <a:endParaRPr lang="en-US" altLang="zh-CN" sz="2400" dirty="0"/>
          </a:p>
          <a:p>
            <a:pPr lvl="1">
              <a:defRPr/>
            </a:pPr>
            <a:r>
              <a:rPr lang="en-US" altLang="zh-CN" sz="2000" dirty="0">
                <a:solidFill>
                  <a:srgbClr val="006600"/>
                </a:solidFill>
              </a:rPr>
              <a:t>Good raw solvent </a:t>
            </a:r>
            <a:r>
              <a:rPr lang="en-US" altLang="zh-CN" sz="2000" dirty="0" smtClean="0">
                <a:solidFill>
                  <a:srgbClr val="006600"/>
                </a:solidFill>
              </a:rPr>
              <a:t>LAB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Improve production processes: cutting </a:t>
            </a:r>
            <a:r>
              <a:rPr lang="en-US" altLang="zh-CN" sz="1800" dirty="0">
                <a:solidFill>
                  <a:schemeClr val="tx1"/>
                </a:solidFill>
              </a:rPr>
              <a:t>of components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>
                <a:solidFill>
                  <a:schemeClr val="tx1"/>
                </a:solidFill>
              </a:rPr>
              <a:t>using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Dodecane</a:t>
            </a:r>
            <a:r>
              <a:rPr lang="zh-CN" altLang="zh-CN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instead of MO, improving catalyst,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etc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CN" sz="2000" dirty="0" smtClean="0">
                <a:solidFill>
                  <a:srgbClr val="006600"/>
                </a:solidFill>
              </a:rPr>
              <a:t>Online handling/purification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Distillation, Filtration, Water extraction, Nitrogen stripping, …</a:t>
            </a:r>
          </a:p>
          <a:p>
            <a:pPr>
              <a:defRPr/>
            </a:pPr>
            <a:r>
              <a:rPr lang="en-US" altLang="zh-CN" sz="2400" dirty="0" smtClean="0"/>
              <a:t>Reduce radioactivity</a:t>
            </a:r>
          </a:p>
          <a:p>
            <a:pPr lvl="1">
              <a:defRPr/>
            </a:pPr>
            <a:r>
              <a:rPr lang="en-US" altLang="zh-CN" sz="2000" dirty="0" smtClean="0">
                <a:solidFill>
                  <a:srgbClr val="006600"/>
                </a:solidFill>
              </a:rPr>
              <a:t>Less risk, since no </a:t>
            </a:r>
            <a:r>
              <a:rPr lang="en-US" altLang="zh-CN" sz="2000" dirty="0" err="1" smtClean="0">
                <a:solidFill>
                  <a:srgbClr val="006600"/>
                </a:solidFill>
              </a:rPr>
              <a:t>Gd</a:t>
            </a:r>
            <a:endParaRPr lang="en-US" altLang="zh-CN" sz="2000" dirty="0" smtClean="0">
              <a:solidFill>
                <a:srgbClr val="006600"/>
              </a:solidFill>
            </a:endParaRPr>
          </a:p>
          <a:p>
            <a:pPr lvl="1">
              <a:defRPr/>
            </a:pPr>
            <a:r>
              <a:rPr lang="en-US" altLang="zh-CN" sz="2000" dirty="0" err="1" smtClean="0">
                <a:solidFill>
                  <a:srgbClr val="006600"/>
                </a:solidFill>
              </a:rPr>
              <a:t>Instrinsic</a:t>
            </a:r>
            <a:r>
              <a:rPr lang="en-US" altLang="zh-CN" sz="2000" dirty="0" smtClean="0">
                <a:solidFill>
                  <a:srgbClr val="006600"/>
                </a:solidFill>
              </a:rPr>
              <a:t> singles &lt; 3Hz (above 0.7MeV), if </a:t>
            </a:r>
            <a:r>
              <a:rPr lang="en-US" altLang="zh-CN" sz="2000" baseline="30000" dirty="0" smtClean="0">
                <a:solidFill>
                  <a:srgbClr val="006600"/>
                </a:solidFill>
              </a:rPr>
              <a:t>40</a:t>
            </a:r>
            <a:r>
              <a:rPr lang="en-US" altLang="zh-CN" sz="2000" dirty="0" smtClean="0">
                <a:solidFill>
                  <a:srgbClr val="006600"/>
                </a:solidFill>
              </a:rPr>
              <a:t>K/U/</a:t>
            </a:r>
            <a:r>
              <a:rPr lang="en-US" altLang="zh-CN" sz="2000" dirty="0" err="1" smtClean="0">
                <a:solidFill>
                  <a:srgbClr val="006600"/>
                </a:solidFill>
              </a:rPr>
              <a:t>Th</a:t>
            </a:r>
            <a:r>
              <a:rPr lang="en-US" altLang="zh-CN" sz="2000" dirty="0" smtClean="0">
                <a:solidFill>
                  <a:srgbClr val="006600"/>
                </a:solidFill>
              </a:rPr>
              <a:t> &lt;10</a:t>
            </a:r>
            <a:r>
              <a:rPr lang="en-US" altLang="zh-CN" sz="2000" baseline="30000" dirty="0" smtClean="0">
                <a:solidFill>
                  <a:srgbClr val="006600"/>
                </a:solidFill>
              </a:rPr>
              <a:t>-15</a:t>
            </a:r>
            <a:r>
              <a:rPr lang="en-US" altLang="zh-CN" sz="2000" dirty="0" smtClean="0">
                <a:solidFill>
                  <a:srgbClr val="006600"/>
                </a:solidFill>
              </a:rPr>
              <a:t> g/g</a:t>
            </a:r>
            <a:endParaRPr lang="en-US" altLang="zh-CN" sz="2000" dirty="0">
              <a:solidFill>
                <a:srgbClr val="006600"/>
              </a:solidFill>
            </a:endParaRPr>
          </a:p>
        </p:txBody>
      </p:sp>
      <p:graphicFrame>
        <p:nvGraphicFramePr>
          <p:cNvPr id="8" name="内容占位符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55635"/>
              </p:ext>
            </p:extLst>
          </p:nvPr>
        </p:nvGraphicFramePr>
        <p:xfrm>
          <a:off x="5364088" y="3717032"/>
          <a:ext cx="3695874" cy="292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35634"/>
              </a:tblGrid>
              <a:tr h="464239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</a:t>
                      </a:r>
                      <a:r>
                        <a:rPr lang="en-US" altLang="zh-CN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Alky Benzene (LAB)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Atte. Length </a:t>
                      </a:r>
                      <a:b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430 nm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</a:tr>
              <a:tr h="262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 m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</a:tr>
              <a:tr h="262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distillation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 m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</a:tr>
              <a:tr h="262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coloum</a:t>
                      </a:r>
                      <a:r>
                        <a:rPr lang="en-US" altLang="zh-CN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 m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</a:tr>
              <a:tr h="262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altLang="zh-CN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coloum</a:t>
                      </a:r>
                      <a:r>
                        <a:rPr lang="en-US" altLang="zh-CN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22.3 m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39" marB="45739"/>
                </a:tc>
              </a:tr>
              <a:tr h="262051">
                <a:tc>
                  <a:txBody>
                    <a:bodyPr/>
                    <a:lstStyle>
                      <a:lvl1pPr algn="just" eaLnBrk="0" hangingPunct="0">
                        <a:spcBef>
                          <a:spcPts val="1200"/>
                        </a:spcBef>
                        <a:buFont typeface="Wingdings" pitchFamily="2" charset="2"/>
                        <a:defRPr sz="2200" b="1">
                          <a:solidFill>
                            <a:srgbClr val="0070C0"/>
                          </a:solidFill>
                          <a:latin typeface="Arial Narrow" pitchFamily="34" charset="0"/>
                          <a:ea typeface="黑体" pitchFamily="49" charset="-122"/>
                        </a:defRPr>
                      </a:lvl1pPr>
                      <a:lvl2pPr marL="742950" indent="-285750" algn="just" eaLnBrk="0" hangingPunct="0">
                        <a:spcBef>
                          <a:spcPts val="600"/>
                        </a:spcBef>
                        <a:buFont typeface="Arial" pitchFamily="34" charset="0"/>
                        <a:defRPr sz="21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2pPr>
                      <a:lvl3pPr marL="1143000" indent="-228600" algn="just" eaLnBrk="0" hangingPunct="0">
                        <a:spcBef>
                          <a:spcPts val="300"/>
                        </a:spcBef>
                        <a:buFont typeface="Arial" pitchFamily="34" charset="0"/>
                        <a:defRPr sz="19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itchFamily="49" charset="-122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itchFamily="49" charset="-122"/>
                          <a:cs typeface="Times New Roman" panose="02020603050405020304" pitchFamily="18" charset="0"/>
                        </a:rPr>
                        <a:t>from Nanjing, Raw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horzOverflow="overflow"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1200"/>
                        </a:spcBef>
                        <a:buFont typeface="Wingdings" pitchFamily="2" charset="2"/>
                        <a:defRPr sz="2200" b="1">
                          <a:solidFill>
                            <a:srgbClr val="0070C0"/>
                          </a:solidFill>
                          <a:latin typeface="Arial Narrow" pitchFamily="34" charset="0"/>
                          <a:ea typeface="黑体" pitchFamily="49" charset="-122"/>
                        </a:defRPr>
                      </a:lvl1pPr>
                      <a:lvl2pPr marL="742950" indent="-285750" algn="just" eaLnBrk="0" hangingPunct="0">
                        <a:spcBef>
                          <a:spcPts val="600"/>
                        </a:spcBef>
                        <a:buFont typeface="Arial" pitchFamily="34" charset="0"/>
                        <a:defRPr sz="21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2pPr>
                      <a:lvl3pPr marL="1143000" indent="-228600" algn="just" eaLnBrk="0" hangingPunct="0">
                        <a:spcBef>
                          <a:spcPts val="300"/>
                        </a:spcBef>
                        <a:buFont typeface="Arial" pitchFamily="34" charset="0"/>
                        <a:defRPr sz="19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itchFamily="49" charset="-122"/>
                          <a:cs typeface="Times New Roman" panose="02020603050405020304" pitchFamily="18" charset="0"/>
                        </a:rPr>
                        <a:t>20 m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horzOverflow="overflow"/>
                </a:tc>
              </a:tr>
              <a:tr h="262051">
                <a:tc>
                  <a:txBody>
                    <a:bodyPr/>
                    <a:lstStyle>
                      <a:lvl1pPr algn="just" eaLnBrk="0" hangingPunct="0">
                        <a:spcBef>
                          <a:spcPts val="1200"/>
                        </a:spcBef>
                        <a:buFont typeface="Wingdings" pitchFamily="2" charset="2"/>
                        <a:defRPr sz="2200" b="1">
                          <a:solidFill>
                            <a:srgbClr val="0070C0"/>
                          </a:solidFill>
                          <a:latin typeface="Arial Narrow" pitchFamily="34" charset="0"/>
                          <a:ea typeface="黑体" pitchFamily="49" charset="-122"/>
                        </a:defRPr>
                      </a:lvl1pPr>
                      <a:lvl2pPr marL="742950" indent="-285750" algn="just" eaLnBrk="0" hangingPunct="0">
                        <a:spcBef>
                          <a:spcPts val="600"/>
                        </a:spcBef>
                        <a:buFont typeface="Arial" pitchFamily="34" charset="0"/>
                        <a:defRPr sz="21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2pPr>
                      <a:lvl3pPr marL="1143000" indent="-228600" algn="just" eaLnBrk="0" hangingPunct="0">
                        <a:spcBef>
                          <a:spcPts val="300"/>
                        </a:spcBef>
                        <a:buFont typeface="Arial" pitchFamily="34" charset="0"/>
                        <a:defRPr sz="19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altLang="zh-CN" sz="1800" b="1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800" b="1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coloum</a:t>
                      </a:r>
                      <a:endParaRPr lang="zh-CN" altLang="en-US" sz="1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horzOverflow="overflow"/>
                </a:tc>
                <a:tc>
                  <a:txBody>
                    <a:bodyPr/>
                    <a:lstStyle>
                      <a:lvl1pPr algn="just" eaLnBrk="0" hangingPunct="0">
                        <a:spcBef>
                          <a:spcPts val="1200"/>
                        </a:spcBef>
                        <a:buFont typeface="Wingdings" pitchFamily="2" charset="2"/>
                        <a:defRPr sz="2200" b="1">
                          <a:solidFill>
                            <a:srgbClr val="0070C0"/>
                          </a:solidFill>
                          <a:latin typeface="Arial Narrow" pitchFamily="34" charset="0"/>
                          <a:ea typeface="黑体" pitchFamily="49" charset="-122"/>
                        </a:defRPr>
                      </a:lvl1pPr>
                      <a:lvl2pPr marL="742950" indent="-285750" algn="just" eaLnBrk="0" hangingPunct="0">
                        <a:spcBef>
                          <a:spcPts val="600"/>
                        </a:spcBef>
                        <a:buFont typeface="Arial" pitchFamily="34" charset="0"/>
                        <a:defRPr sz="21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2pPr>
                      <a:lvl3pPr marL="1143000" indent="-228600" algn="just" eaLnBrk="0" hangingPunct="0">
                        <a:spcBef>
                          <a:spcPts val="300"/>
                        </a:spcBef>
                        <a:buFont typeface="Arial" pitchFamily="34" charset="0"/>
                        <a:defRPr sz="1900" b="1">
                          <a:solidFill>
                            <a:srgbClr val="000066"/>
                          </a:solidFill>
                          <a:latin typeface="Arial Narrow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itchFamily="49" charset="-122"/>
                          <a:cs typeface="Times New Roman" panose="02020603050405020304" pitchFamily="18" charset="0"/>
                        </a:rPr>
                        <a:t>25 m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horzOverflow="overflow"/>
                </a:tc>
              </a:tr>
            </a:tbl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7442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JUNO\Conference\Neutrino2014\MCP-PM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6800"/>
            <a:ext cx="27432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15888"/>
            <a:ext cx="64770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+mn-lt"/>
              </a:rPr>
              <a:t>High QE PMT </a:t>
            </a:r>
            <a:r>
              <a:rPr lang="en-US" altLang="zh-CN" sz="3600" dirty="0" smtClean="0">
                <a:cs typeface="Times New Roman" pitchFamily="18" charset="0"/>
              </a:rPr>
              <a:t>Effort </a:t>
            </a:r>
            <a:r>
              <a:rPr lang="en-US" altLang="zh-CN" sz="3600" dirty="0">
                <a:cs typeface="Times New Roman" pitchFamily="18" charset="0"/>
              </a:rPr>
              <a:t>in JUNO</a:t>
            </a:r>
            <a:r>
              <a:rPr lang="en-US" altLang="zh-CN" sz="3600" dirty="0" smtClean="0">
                <a:latin typeface="+mn-lt"/>
              </a:rPr>
              <a:t> </a:t>
            </a:r>
            <a:endParaRPr lang="zh-CN" altLang="en-US" sz="3600" dirty="0">
              <a:latin typeface="+mn-lt"/>
            </a:endParaRPr>
          </a:p>
        </p:txBody>
      </p:sp>
      <p:sp>
        <p:nvSpPr>
          <p:cNvPr id="57347" name="内容占位符 3"/>
          <p:cNvSpPr>
            <a:spLocks noGrp="1"/>
          </p:cNvSpPr>
          <p:nvPr>
            <p:ph idx="1"/>
          </p:nvPr>
        </p:nvSpPr>
        <p:spPr>
          <a:xfrm>
            <a:off x="107950" y="960909"/>
            <a:ext cx="3959225" cy="3908251"/>
          </a:xfrm>
        </p:spPr>
        <p:txBody>
          <a:bodyPr/>
          <a:lstStyle/>
          <a:p>
            <a:pPr marL="395288" indent="-395288">
              <a:spcBef>
                <a:spcPct val="0"/>
              </a:spcBef>
            </a:pPr>
            <a:r>
              <a:rPr lang="en-US" altLang="zh-CN" sz="2200" dirty="0" smtClean="0"/>
              <a:t>High QE 20” PMTs under development:</a:t>
            </a:r>
          </a:p>
          <a:p>
            <a:pPr marL="852488" lvl="1" indent="-395288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A new design using MCP: 4</a:t>
            </a:r>
            <a:r>
              <a:rPr lang="en-US" altLang="zh-CN" sz="2000" b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collection</a:t>
            </a:r>
          </a:p>
          <a:p>
            <a:pPr marL="395288" indent="-395288">
              <a:spcBef>
                <a:spcPct val="0"/>
              </a:spcBef>
            </a:pPr>
            <a:r>
              <a:rPr lang="en-US" altLang="zh-CN" sz="2200" dirty="0" smtClean="0"/>
              <a:t>MCP-PMT development: </a:t>
            </a:r>
          </a:p>
          <a:p>
            <a:pPr marL="852488" lvl="1" indent="-395288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Technical issues mostly resolved</a:t>
            </a:r>
          </a:p>
          <a:p>
            <a:pPr marL="852488" lvl="1" indent="-395288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Successful 8” prototypes</a:t>
            </a:r>
          </a:p>
          <a:p>
            <a:pPr marL="852488" lvl="1" indent="-395288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A few 20” prototypes</a:t>
            </a:r>
          </a:p>
          <a:p>
            <a:pPr marL="452438" indent="-395288">
              <a:spcBef>
                <a:spcPct val="0"/>
              </a:spcBef>
            </a:pPr>
            <a:r>
              <a:rPr lang="en-US" altLang="zh-CN" sz="2200" b="1" dirty="0" smtClean="0"/>
              <a:t>Alternative options: </a:t>
            </a:r>
            <a:r>
              <a:rPr lang="en-US" altLang="zh-CN" sz="2200" dirty="0" smtClean="0">
                <a:solidFill>
                  <a:srgbClr val="006600"/>
                </a:solidFill>
              </a:rPr>
              <a:t>Hamamatsu or Photonics</a:t>
            </a:r>
          </a:p>
        </p:txBody>
      </p:sp>
      <p:pic>
        <p:nvPicPr>
          <p:cNvPr id="57348" name="Picture 8" descr="DSCN2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8957"/>
            <a:ext cx="25304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SDC11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04" y="2679303"/>
            <a:ext cx="2540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19451"/>
            <a:ext cx="3140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矩形 4"/>
          <p:cNvSpPr>
            <a:spLocks noChangeArrowheads="1"/>
          </p:cNvSpPr>
          <p:nvPr/>
        </p:nvSpPr>
        <p:spPr bwMode="auto">
          <a:xfrm>
            <a:off x="4418013" y="4854401"/>
            <a:ext cx="65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2000"/>
              <a:t>SPE</a:t>
            </a:r>
            <a:endParaRPr lang="zh-CN" altLang="en-US" sz="2000"/>
          </a:p>
        </p:txBody>
      </p:sp>
      <p:grpSp>
        <p:nvGrpSpPr>
          <p:cNvPr id="2" name="组合 1"/>
          <p:cNvGrpSpPr/>
          <p:nvPr/>
        </p:nvGrpSpPr>
        <p:grpSpPr>
          <a:xfrm>
            <a:off x="43573" y="4677335"/>
            <a:ext cx="2890838" cy="2089150"/>
            <a:chOff x="-42863" y="4508500"/>
            <a:chExt cx="2890838" cy="2089150"/>
          </a:xfrm>
        </p:grpSpPr>
        <p:pic>
          <p:nvPicPr>
            <p:cNvPr id="5735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863" y="4508500"/>
              <a:ext cx="2890838" cy="208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矩形 4"/>
            <p:cNvSpPr>
              <a:spLocks noChangeArrowheads="1"/>
            </p:cNvSpPr>
            <p:nvPr/>
          </p:nvSpPr>
          <p:spPr bwMode="auto">
            <a:xfrm>
              <a:off x="677863" y="4633913"/>
              <a:ext cx="725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u"/>
                <a:defRPr sz="2400" b="1">
                  <a:solidFill>
                    <a:srgbClr val="0000CC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buClr>
                  <a:srgbClr val="CC3399"/>
                </a:buClr>
                <a:buChar char="ð"/>
                <a:defRPr sz="2000">
                  <a:solidFill>
                    <a:srgbClr val="0000CC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buSzPct val="80000"/>
                <a:buChar char="ü"/>
                <a:defRPr sz="2000">
                  <a:solidFill>
                    <a:srgbClr val="0000CC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2000"/>
                <a:t>Gain</a:t>
              </a:r>
              <a:endParaRPr lang="zh-CN" altLang="en-US" sz="2000"/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05562"/>
              </p:ext>
            </p:extLst>
          </p:nvPr>
        </p:nvGraphicFramePr>
        <p:xfrm>
          <a:off x="5785860" y="4619451"/>
          <a:ext cx="3347864" cy="20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869"/>
                <a:gridCol w="686176"/>
                <a:gridCol w="762418"/>
                <a:gridCol w="679401"/>
              </a:tblGrid>
              <a:tr h="518392"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R5912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R5912-100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MCP-PMT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</a:tr>
              <a:tr h="304944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QE@410nm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</a:tr>
              <a:tr h="304944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</a:t>
                      </a:r>
                      <a:r>
                        <a:rPr lang="en-US" altLang="zh-C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</a:t>
                      </a:r>
                      <a:endParaRPr lang="en-US" altLang="zh-CN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ns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3.4ns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5ns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</a:tr>
              <a:tr h="304944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 Amp. 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17mV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18mV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17mV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</a:tr>
              <a:tr h="304944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P/V of SPE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&gt;2.5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&gt;2.5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</a:tr>
              <a:tr h="304944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5.5ns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ns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 ns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48" marB="45748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07510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JUNO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VETO detector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274498" y="741935"/>
            <a:ext cx="4897901" cy="4991321"/>
            <a:chOff x="2475094" y="1145575"/>
            <a:chExt cx="4897901" cy="4991321"/>
          </a:xfrm>
        </p:grpSpPr>
        <p:pic>
          <p:nvPicPr>
            <p:cNvPr id="58372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094" y="1145575"/>
              <a:ext cx="4897901" cy="499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3563888" y="3861064"/>
              <a:ext cx="3096344" cy="14400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0336822">
              <a:off x="3558419" y="3908338"/>
              <a:ext cx="3096344" cy="14400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39952" y="4329168"/>
              <a:ext cx="2088000" cy="61200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51520" y="1245991"/>
            <a:ext cx="2880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00FF"/>
              </a:buClr>
              <a:buSzPct val="100000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libri"/>
                <a:ea typeface="宋体" pitchFamily="2" charset="-122"/>
              </a:rPr>
              <a:t>Top </a:t>
            </a:r>
            <a:r>
              <a:rPr lang="en-US" altLang="zh-CN" sz="24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tracker</a:t>
            </a:r>
          </a:p>
          <a:p>
            <a:pPr algn="l">
              <a:buClr>
                <a:srgbClr val="0000FF"/>
              </a:buClr>
              <a:buSzPct val="100000"/>
              <a:defRPr/>
            </a:pPr>
            <a:r>
              <a:rPr lang="en-US" altLang="zh-CN" sz="2200" kern="0" dirty="0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(</a:t>
            </a:r>
            <a:r>
              <a:rPr lang="en-US" altLang="zh-CN" sz="2200" dirty="0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OPERA Target Tracker</a:t>
            </a:r>
            <a:r>
              <a:rPr lang="en-US" altLang="zh-CN" sz="2200" kern="0" dirty="0">
                <a:solidFill>
                  <a:srgbClr val="C00000"/>
                </a:solidFill>
                <a:latin typeface="Calibri"/>
                <a:ea typeface="宋体" pitchFamily="2" charset="-122"/>
              </a:rPr>
              <a:t>)</a:t>
            </a:r>
          </a:p>
        </p:txBody>
      </p:sp>
      <p:sp>
        <p:nvSpPr>
          <p:cNvPr id="46" name="矩形 45"/>
          <p:cNvSpPr/>
          <p:nvPr/>
        </p:nvSpPr>
        <p:spPr>
          <a:xfrm>
            <a:off x="718386" y="2256425"/>
            <a:ext cx="24117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00FF"/>
              </a:buClr>
              <a:buSzPct val="100000"/>
              <a:defRPr/>
            </a:pPr>
            <a:r>
              <a:rPr lang="en-US" altLang="zh-CN" sz="22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Tracker Support</a:t>
            </a:r>
            <a:endParaRPr lang="en-US" altLang="zh-CN" sz="2200" kern="0" dirty="0">
              <a:solidFill>
                <a:srgbClr val="C00000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47" name="直接箭头连接符 27"/>
          <p:cNvCxnSpPr>
            <a:cxnSpLocks noChangeShapeType="1"/>
          </p:cNvCxnSpPr>
          <p:nvPr/>
        </p:nvCxnSpPr>
        <p:spPr bwMode="auto">
          <a:xfrm flipV="1">
            <a:off x="2770442" y="1371185"/>
            <a:ext cx="719460" cy="25717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箭头连接符 46"/>
          <p:cNvCxnSpPr>
            <a:cxnSpLocks noChangeShapeType="1"/>
          </p:cNvCxnSpPr>
          <p:nvPr/>
        </p:nvCxnSpPr>
        <p:spPr bwMode="auto">
          <a:xfrm>
            <a:off x="2770442" y="1628360"/>
            <a:ext cx="719460" cy="2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接箭头连接符 46"/>
          <p:cNvCxnSpPr>
            <a:cxnSpLocks noChangeShapeType="1"/>
          </p:cNvCxnSpPr>
          <p:nvPr/>
        </p:nvCxnSpPr>
        <p:spPr bwMode="auto">
          <a:xfrm flipV="1">
            <a:off x="2827821" y="1729217"/>
            <a:ext cx="847058" cy="742651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矩形 54"/>
          <p:cNvSpPr/>
          <p:nvPr/>
        </p:nvSpPr>
        <p:spPr>
          <a:xfrm>
            <a:off x="183244" y="3172192"/>
            <a:ext cx="3816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00FF"/>
              </a:buClr>
              <a:buSzPct val="100000"/>
              <a:defRPr/>
            </a:pPr>
            <a:r>
              <a:rPr lang="en-US" altLang="zh-CN" sz="26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Water Cerenkov Detector</a:t>
            </a:r>
          </a:p>
          <a:p>
            <a:pPr marL="342900" indent="-342900" algn="l">
              <a:buClr>
                <a:srgbClr val="0000FF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Tyvek composite film</a:t>
            </a:r>
          </a:p>
          <a:p>
            <a:pPr marL="342900" indent="-342900" algn="l">
              <a:buClr>
                <a:srgbClr val="0000FF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PMT support</a:t>
            </a:r>
          </a:p>
          <a:p>
            <a:pPr marL="342900" indent="-342900" algn="l">
              <a:buClr>
                <a:srgbClr val="0000FF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Water Pool liner</a:t>
            </a:r>
          </a:p>
          <a:p>
            <a:pPr marL="342900" indent="-342900" algn="l">
              <a:buClr>
                <a:srgbClr val="0000FF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zh-CN" sz="2200" kern="0" dirty="0" smtClean="0">
                <a:solidFill>
                  <a:prstClr val="black"/>
                </a:solidFill>
                <a:latin typeface="Calibri"/>
                <a:ea typeface="宋体" pitchFamily="2" charset="-122"/>
              </a:rPr>
              <a:t>Earth Magnetic shielding</a:t>
            </a:r>
          </a:p>
        </p:txBody>
      </p:sp>
      <p:cxnSp>
        <p:nvCxnSpPr>
          <p:cNvPr id="56" name="直接箭头连接符 27"/>
          <p:cNvCxnSpPr>
            <a:cxnSpLocks noChangeShapeType="1"/>
          </p:cNvCxnSpPr>
          <p:nvPr/>
        </p:nvCxnSpPr>
        <p:spPr bwMode="auto">
          <a:xfrm>
            <a:off x="3130172" y="4231528"/>
            <a:ext cx="1233120" cy="66604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4" descr="20110811_1号厅水池注水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327" y="5018851"/>
            <a:ext cx="2590361" cy="17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内容占位符 6"/>
          <p:cNvSpPr>
            <a:spLocks noGrp="1"/>
          </p:cNvSpPr>
          <p:nvPr>
            <p:ph idx="1"/>
          </p:nvPr>
        </p:nvSpPr>
        <p:spPr>
          <a:xfrm>
            <a:off x="2987824" y="5573621"/>
            <a:ext cx="5889706" cy="1087682"/>
          </a:xfrm>
        </p:spPr>
        <p:txBody>
          <a:bodyPr/>
          <a:lstStyle/>
          <a:p>
            <a:pPr>
              <a:defRPr/>
            </a:pPr>
            <a:r>
              <a:rPr lang="en-US" altLang="zh-CN" sz="2400" dirty="0" smtClean="0"/>
              <a:t>Daya Bay Water pool</a:t>
            </a:r>
          </a:p>
          <a:p>
            <a:pPr lvl="1">
              <a:defRPr/>
            </a:pPr>
            <a:r>
              <a:rPr lang="en-US" altLang="zh-CN" sz="2000" b="1" dirty="0" smtClean="0">
                <a:solidFill>
                  <a:srgbClr val="006600"/>
                </a:solidFill>
              </a:rPr>
              <a:t>2.5 m shielding</a:t>
            </a:r>
          </a:p>
          <a:p>
            <a:pPr lvl="1">
              <a:defRPr/>
            </a:pPr>
            <a:r>
              <a:rPr lang="en-US" altLang="zh-CN" sz="2000" b="1" dirty="0" smtClean="0">
                <a:solidFill>
                  <a:srgbClr val="006600"/>
                </a:solidFill>
              </a:rPr>
              <a:t>99.8% detection eff. for through-going muon</a:t>
            </a:r>
          </a:p>
          <a:p>
            <a:pPr marL="0" indent="0">
              <a:buNone/>
              <a:defRPr/>
            </a:pPr>
            <a:endParaRPr lang="en-US" altLang="zh-CN" sz="2400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266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3600" u="sng" dirty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US" altLang="zh-CN" sz="3600" u="sng" dirty="0" smtClean="0">
                <a:solidFill>
                  <a:srgbClr val="FF0000"/>
                </a:solidFill>
                <a:cs typeface="Arial" pitchFamily="34" charset="0"/>
              </a:rPr>
              <a:t>he JUNO Experiment</a:t>
            </a:r>
            <a:endParaRPr lang="zh-CN" altLang="en-US" sz="3600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6510" y="1742548"/>
            <a:ext cx="3456990" cy="42477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20 </a:t>
            </a:r>
            <a:r>
              <a:rPr lang="en-US" altLang="zh-CN" sz="2000" b="1" dirty="0" err="1">
                <a:cs typeface="Times New Roman" panose="02020603050405020304" pitchFamily="18" charset="0"/>
              </a:rPr>
              <a:t>kton</a:t>
            </a:r>
            <a:r>
              <a:rPr lang="en-US" altLang="zh-CN" sz="2000" b="1" dirty="0">
                <a:cs typeface="Times New Roman" panose="02020603050405020304" pitchFamily="18" charset="0"/>
              </a:rPr>
              <a:t> LS detector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3%</a:t>
            </a:r>
            <a:r>
              <a:rPr lang="zh-CN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cs typeface="Times New Roman" panose="02020603050405020304" pitchFamily="18" charset="0"/>
              </a:rPr>
              <a:t>energy resolution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Rich physics possibilities</a:t>
            </a:r>
          </a:p>
          <a:p>
            <a:pPr lvl="1"/>
            <a:r>
              <a:rPr lang="en-US" altLang="zh-CN" sz="1800" b="1" dirty="0">
                <a:cs typeface="Times New Roman" panose="02020603050405020304" pitchFamily="18" charset="0"/>
              </a:rPr>
              <a:t>Reactor </a:t>
            </a:r>
            <a:r>
              <a:rPr lang="en-US" altLang="zh-CN" sz="1800" b="1" dirty="0" smtClean="0">
                <a:cs typeface="Times New Roman" panose="02020603050405020304" pitchFamily="18" charset="0"/>
              </a:rPr>
              <a:t>neutrino</a:t>
            </a:r>
            <a:r>
              <a:rPr lang="en-US" altLang="zh-CN" sz="1800" b="1" dirty="0">
                <a:cs typeface="Times New Roman" panose="02020603050405020304" pitchFamily="18" charset="0"/>
              </a:rPr>
              <a:t/>
            </a:r>
            <a:br>
              <a:rPr lang="en-US" altLang="zh-CN" sz="1800" b="1" dirty="0">
                <a:cs typeface="Times New Roman" panose="02020603050405020304" pitchFamily="18" charset="0"/>
              </a:rPr>
            </a:br>
            <a:r>
              <a:rPr lang="en-US" altLang="zh-CN" sz="1800" b="1" dirty="0">
                <a:cs typeface="Times New Roman" panose="02020603050405020304" pitchFamily="18" charset="0"/>
              </a:rPr>
              <a:t>for </a:t>
            </a:r>
            <a:r>
              <a:rPr lang="en-US" altLang="zh-CN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Mass hierarchy </a:t>
            </a:r>
            <a:r>
              <a:rPr lang="en-US" altLang="zh-CN" sz="1800" b="1" dirty="0">
                <a:cs typeface="Times New Roman" panose="02020603050405020304" pitchFamily="18" charset="0"/>
              </a:rPr>
              <a:t>and </a:t>
            </a:r>
            <a:r>
              <a:rPr lang="en-US" altLang="zh-CN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recision </a:t>
            </a:r>
            <a:r>
              <a:rPr lang="en-US" altLang="zh-CN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measurement </a:t>
            </a:r>
            <a:r>
              <a:rPr lang="en-US" altLang="zh-CN" sz="1800" b="1" dirty="0">
                <a:cs typeface="Times New Roman" panose="02020603050405020304" pitchFamily="18" charset="0"/>
              </a:rPr>
              <a:t>of </a:t>
            </a:r>
            <a:r>
              <a:rPr lang="en-US" altLang="zh-CN" sz="1800" b="1" dirty="0" smtClean="0">
                <a:cs typeface="Times New Roman" panose="02020603050405020304" pitchFamily="18" charset="0"/>
              </a:rPr>
              <a:t>oscillation parameters</a:t>
            </a:r>
            <a:endParaRPr lang="en-US" altLang="zh-CN" sz="1800" b="1" dirty="0"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Supernovae 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neutrino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err="1" smtClean="0">
                <a:cs typeface="Times New Roman" panose="02020603050405020304" pitchFamily="18" charset="0"/>
              </a:rPr>
              <a:t>Geoneutrino</a:t>
            </a:r>
            <a:endParaRPr lang="en-US" altLang="zh-CN" sz="1800" b="1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Solar neutrino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>
                <a:cs typeface="Times New Roman" panose="02020603050405020304" pitchFamily="18" charset="0"/>
              </a:rPr>
              <a:t>Sterile </a:t>
            </a:r>
            <a:r>
              <a:rPr lang="en-US" altLang="zh-CN" sz="1800" b="1" dirty="0" smtClean="0">
                <a:cs typeface="Times New Roman" panose="02020603050405020304" pitchFamily="18" charset="0"/>
              </a:rPr>
              <a:t>neutrino</a:t>
            </a:r>
            <a:endParaRPr lang="en-US" altLang="zh-CN" sz="1800" b="1" dirty="0"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Atmospheric 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neutrino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>
                <a:cs typeface="Times New Roman" panose="02020603050405020304" pitchFamily="18" charset="0"/>
              </a:rPr>
              <a:t>Exotic searches </a:t>
            </a:r>
          </a:p>
        </p:txBody>
      </p:sp>
      <p:grpSp>
        <p:nvGrpSpPr>
          <p:cNvPr id="119811" name="组合 4"/>
          <p:cNvGrpSpPr>
            <a:grpSpLocks/>
          </p:cNvGrpSpPr>
          <p:nvPr/>
        </p:nvGrpSpPr>
        <p:grpSpPr bwMode="auto">
          <a:xfrm>
            <a:off x="147539" y="1633517"/>
            <a:ext cx="5293406" cy="4387770"/>
            <a:chOff x="132770" y="1921107"/>
            <a:chExt cx="5294310" cy="4388213"/>
          </a:xfrm>
        </p:grpSpPr>
        <p:pic>
          <p:nvPicPr>
            <p:cNvPr id="119814" name="Picture 4" descr="allbaseline_dyb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5" name="Text Box 5"/>
            <p:cNvSpPr txBox="1">
              <a:spLocks noChangeArrowheads="1"/>
            </p:cNvSpPr>
            <p:nvPr/>
          </p:nvSpPr>
          <p:spPr bwMode="auto">
            <a:xfrm>
              <a:off x="2580356" y="1921107"/>
              <a:ext cx="1053619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buChar char="u"/>
                <a:defRPr sz="24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Clr>
                  <a:srgbClr val="CC3399"/>
                </a:buClr>
                <a:buChar char="ð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SzPct val="80000"/>
                <a:buChar char="ü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1600" dirty="0">
                  <a:solidFill>
                    <a:srgbClr val="FF0000"/>
                  </a:solidFill>
                </a:rPr>
                <a:t>Daya Bay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9816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buChar char="u"/>
                <a:defRPr sz="24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Clr>
                  <a:srgbClr val="CC3399"/>
                </a:buClr>
                <a:buChar char="ð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SzPct val="80000"/>
                <a:buChar char="ü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zh-CN" altLang="en-US" sz="2000"/>
            </a:p>
          </p:txBody>
        </p:sp>
        <p:sp>
          <p:nvSpPr>
            <p:cNvPr id="119817" name="Text Box 9"/>
            <p:cNvSpPr txBox="1">
              <a:spLocks noChangeArrowheads="1"/>
            </p:cNvSpPr>
            <p:nvPr/>
          </p:nvSpPr>
          <p:spPr bwMode="auto">
            <a:xfrm>
              <a:off x="4177467" y="1931144"/>
              <a:ext cx="936264" cy="3385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buChar char="u"/>
                <a:defRPr sz="24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Clr>
                  <a:srgbClr val="CC3399"/>
                </a:buClr>
                <a:buChar char="ð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SzPct val="80000"/>
                <a:buChar char="ü"/>
                <a:defRPr sz="200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CN" sz="1600" dirty="0" smtClean="0">
                  <a:solidFill>
                    <a:srgbClr val="FF0000"/>
                  </a:solidFill>
                </a:rPr>
                <a:t>JUNO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9820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813" name="矩形 12"/>
          <p:cNvSpPr>
            <a:spLocks noChangeArrowheads="1"/>
          </p:cNvSpPr>
          <p:nvPr/>
        </p:nvSpPr>
        <p:spPr bwMode="auto">
          <a:xfrm>
            <a:off x="457200" y="6165304"/>
            <a:ext cx="8496300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by Y.F. Wang at ICFA seminar </a:t>
            </a:r>
            <a:r>
              <a:rPr lang="en-US" altLang="zh-CN" sz="1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Neutel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2011;  by J. Cao at </a:t>
            </a:r>
            <a:r>
              <a:rPr lang="en-US" altLang="zh-CN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Nutel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2009, </a:t>
            </a:r>
            <a:r>
              <a:rPr lang="en-US" altLang="zh-CN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NuTurn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 ;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Paper by L. Zhan, Y.F. Wang, J. Cao, L.J. Wen,  PRD78:111103</a:t>
            </a:r>
            <a:r>
              <a:rPr lang="en-US" altLang="zh-CN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400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2008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;  PRD79:073007,2009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457200" y="861055"/>
            <a:ext cx="7992887" cy="8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 smtClean="0">
                <a:cs typeface="Times New Roman" panose="02020603050405020304" pitchFamily="18" charset="0"/>
              </a:rPr>
              <a:t>Jiangmen Underground Neutrino Observatory, a multiple-purpose neutrino experiment, approved in Feb. 2013. ~ 300 M$.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094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9146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</a:rPr>
              <a:t>OPERA </a:t>
            </a:r>
            <a:r>
              <a:rPr lang="en-US" altLang="zh-CN" sz="3600" b="1" dirty="0">
                <a:solidFill>
                  <a:srgbClr val="FF0000"/>
                </a:solidFill>
              </a:rPr>
              <a:t>Target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Tracker</a:t>
            </a:r>
          </a:p>
        </p:txBody>
      </p:sp>
      <p:sp>
        <p:nvSpPr>
          <p:cNvPr id="59395" name="内容占位符 2"/>
          <p:cNvSpPr txBox="1">
            <a:spLocks/>
          </p:cNvSpPr>
          <p:nvPr/>
        </p:nvSpPr>
        <p:spPr bwMode="auto">
          <a:xfrm>
            <a:off x="179388" y="921918"/>
            <a:ext cx="5877233" cy="344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buFontTx/>
              <a:buChar char="–"/>
            </a:pPr>
            <a:r>
              <a:rPr lang="en-US" altLang="zh-CN" sz="2000" dirty="0" smtClean="0"/>
              <a:t>Several options have been considered (RPC, LS tube, …) before we realized the OPERA tracker possibility</a:t>
            </a:r>
          </a:p>
          <a:p>
            <a:pPr algn="l">
              <a:buFontTx/>
              <a:buChar char="–"/>
            </a:pPr>
            <a:r>
              <a:rPr lang="en-US" altLang="zh-CN" sz="2000" dirty="0" smtClean="0"/>
              <a:t>OPERA </a:t>
            </a:r>
            <a:r>
              <a:rPr lang="en-US" altLang="zh-CN" sz="2000" dirty="0"/>
              <a:t>target tracker: 2783 </a:t>
            </a:r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 (x-y </a:t>
            </a:r>
            <a:r>
              <a:rPr lang="en-US" altLang="zh-CN" sz="2000" dirty="0"/>
              <a:t>readout) </a:t>
            </a:r>
            <a:endParaRPr lang="en-US" altLang="zh-CN" sz="2000" dirty="0" smtClean="0"/>
          </a:p>
          <a:p>
            <a:pPr algn="l">
              <a:buFontTx/>
              <a:buChar char="–"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56 </a:t>
            </a:r>
            <a:r>
              <a:rPr lang="en-US" altLang="zh-CN" sz="2000" dirty="0">
                <a:solidFill>
                  <a:prstClr val="black"/>
                </a:solidFill>
                <a:latin typeface="Calibri"/>
              </a:rPr>
              <a:t>x-y walls (6.7m×6.7m each)</a:t>
            </a:r>
          </a:p>
          <a:p>
            <a:pPr algn="l">
              <a:buFontTx/>
              <a:buChar char="–"/>
            </a:pPr>
            <a:endParaRPr lang="en-US" altLang="zh-CN" sz="2000" dirty="0" smtClean="0">
              <a:solidFill>
                <a:prstClr val="black"/>
              </a:solidFill>
              <a:latin typeface="Calibri"/>
            </a:endParaRPr>
          </a:p>
          <a:p>
            <a:pPr algn="l">
              <a:buFontTx/>
              <a:buChar char="–"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JUNO need accurate muon track (single and muon bundle) to reject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/>
              </a:rPr>
              <a:t>cosmogenic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 backgrounds</a:t>
            </a:r>
          </a:p>
          <a:p>
            <a:pPr algn="l">
              <a:buFontTx/>
              <a:buChar char="–"/>
            </a:pPr>
            <a:endParaRPr lang="en-US" altLang="zh-CN" sz="2000" dirty="0">
              <a:solidFill>
                <a:prstClr val="black"/>
              </a:solidFill>
              <a:latin typeface="Calibri"/>
            </a:endParaRPr>
          </a:p>
          <a:p>
            <a:pPr algn="l">
              <a:buFontTx/>
              <a:buChar char="–"/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Covered area is about 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</a:rPr>
              <a:t>630m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alibri"/>
              </a:rPr>
              <a:t>2</a:t>
            </a:r>
          </a:p>
          <a:p>
            <a:pPr algn="l">
              <a:buFontTx/>
              <a:buChar char="–"/>
            </a:pPr>
            <a:r>
              <a:rPr lang="en-US" altLang="zh-CN" sz="2000" dirty="0">
                <a:solidFill>
                  <a:prstClr val="black"/>
                </a:solidFill>
                <a:latin typeface="Calibri"/>
              </a:rPr>
              <a:t>Challenge: radioactivity induced singles</a:t>
            </a:r>
          </a:p>
        </p:txBody>
      </p:sp>
      <p:grpSp>
        <p:nvGrpSpPr>
          <p:cNvPr id="59400" name="组合 83"/>
          <p:cNvGrpSpPr>
            <a:grpSpLocks/>
          </p:cNvGrpSpPr>
          <p:nvPr/>
        </p:nvGrpSpPr>
        <p:grpSpPr bwMode="auto">
          <a:xfrm>
            <a:off x="188116" y="4603104"/>
            <a:ext cx="2160588" cy="2057400"/>
            <a:chOff x="394400" y="4582676"/>
            <a:chExt cx="2160240" cy="2058229"/>
          </a:xfrm>
        </p:grpSpPr>
        <p:pic>
          <p:nvPicPr>
            <p:cNvPr id="594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00" y="4582676"/>
              <a:ext cx="2160240" cy="205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54" name="组合 82"/>
            <p:cNvGrpSpPr>
              <a:grpSpLocks/>
            </p:cNvGrpSpPr>
            <p:nvPr/>
          </p:nvGrpSpPr>
          <p:grpSpPr bwMode="auto">
            <a:xfrm>
              <a:off x="933500" y="5080992"/>
              <a:ext cx="1070720" cy="1059240"/>
              <a:chOff x="933500" y="5080992"/>
              <a:chExt cx="1070720" cy="1059240"/>
            </a:xfrm>
          </p:grpSpPr>
          <p:cxnSp>
            <p:nvCxnSpPr>
              <p:cNvPr id="16" name="直接连接符 8"/>
              <p:cNvCxnSpPr/>
              <p:nvPr/>
            </p:nvCxnSpPr>
            <p:spPr>
              <a:xfrm>
                <a:off x="956284" y="5097234"/>
                <a:ext cx="0" cy="104340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8"/>
              <p:cNvCxnSpPr/>
              <p:nvPr/>
            </p:nvCxnSpPr>
            <p:spPr>
              <a:xfrm>
                <a:off x="1215006" y="5081352"/>
                <a:ext cx="0" cy="104340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9"/>
              <p:cNvCxnSpPr/>
              <p:nvPr/>
            </p:nvCxnSpPr>
            <p:spPr>
              <a:xfrm>
                <a:off x="1475314" y="5097234"/>
                <a:ext cx="0" cy="104340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20"/>
              <p:cNvCxnSpPr/>
              <p:nvPr/>
            </p:nvCxnSpPr>
            <p:spPr>
              <a:xfrm>
                <a:off x="1740383" y="5092469"/>
                <a:ext cx="0" cy="1044996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/>
              <p:cNvCxnSpPr/>
              <p:nvPr/>
            </p:nvCxnSpPr>
            <p:spPr>
              <a:xfrm>
                <a:off x="934063" y="5097234"/>
                <a:ext cx="806320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4"/>
              <p:cNvCxnSpPr/>
              <p:nvPr/>
            </p:nvCxnSpPr>
            <p:spPr>
              <a:xfrm>
                <a:off x="956284" y="6124760"/>
                <a:ext cx="80790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5"/>
              <p:cNvCxnSpPr/>
              <p:nvPr/>
            </p:nvCxnSpPr>
            <p:spPr>
              <a:xfrm>
                <a:off x="961047" y="5351336"/>
                <a:ext cx="10428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7"/>
              <p:cNvCxnSpPr/>
              <p:nvPr/>
            </p:nvCxnSpPr>
            <p:spPr>
              <a:xfrm>
                <a:off x="961047" y="5622907"/>
                <a:ext cx="10428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8"/>
              <p:cNvCxnSpPr/>
              <p:nvPr/>
            </p:nvCxnSpPr>
            <p:spPr>
              <a:xfrm>
                <a:off x="961047" y="5877010"/>
                <a:ext cx="10428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9"/>
              <p:cNvCxnSpPr/>
              <p:nvPr/>
            </p:nvCxnSpPr>
            <p:spPr>
              <a:xfrm>
                <a:off x="1995930" y="5357689"/>
                <a:ext cx="0" cy="512969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402" name="组合 87"/>
          <p:cNvGrpSpPr>
            <a:grpSpLocks/>
          </p:cNvGrpSpPr>
          <p:nvPr/>
        </p:nvGrpSpPr>
        <p:grpSpPr bwMode="auto">
          <a:xfrm>
            <a:off x="2474910" y="4572272"/>
            <a:ext cx="2260600" cy="2097088"/>
            <a:chOff x="6128197" y="4496384"/>
            <a:chExt cx="2260228" cy="2095737"/>
          </a:xfrm>
        </p:grpSpPr>
        <p:pic>
          <p:nvPicPr>
            <p:cNvPr id="594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197" y="4496384"/>
              <a:ext cx="2260228" cy="209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13" name="组合 86"/>
            <p:cNvGrpSpPr>
              <a:grpSpLocks/>
            </p:cNvGrpSpPr>
            <p:nvPr/>
          </p:nvGrpSpPr>
          <p:grpSpPr bwMode="auto">
            <a:xfrm>
              <a:off x="6300192" y="4605556"/>
              <a:ext cx="1895068" cy="1841688"/>
              <a:chOff x="6300192" y="4605556"/>
              <a:chExt cx="1895068" cy="1841688"/>
            </a:xfrm>
          </p:grpSpPr>
          <p:cxnSp>
            <p:nvCxnSpPr>
              <p:cNvPr id="43" name="直接连接符 43"/>
              <p:cNvCxnSpPr/>
              <p:nvPr/>
            </p:nvCxnSpPr>
            <p:spPr>
              <a:xfrm flipH="1">
                <a:off x="6318666" y="5140494"/>
                <a:ext cx="0" cy="79165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50"/>
              <p:cNvCxnSpPr/>
              <p:nvPr/>
            </p:nvCxnSpPr>
            <p:spPr>
              <a:xfrm flipH="1">
                <a:off x="6607543" y="5140494"/>
                <a:ext cx="0" cy="79165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53"/>
              <p:cNvCxnSpPr/>
              <p:nvPr/>
            </p:nvCxnSpPr>
            <p:spPr>
              <a:xfrm flipV="1">
                <a:off x="6309143" y="5140494"/>
                <a:ext cx="30633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55"/>
              <p:cNvCxnSpPr/>
              <p:nvPr/>
            </p:nvCxnSpPr>
            <p:spPr>
              <a:xfrm flipV="1">
                <a:off x="6299619" y="5397504"/>
                <a:ext cx="30633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56"/>
              <p:cNvCxnSpPr/>
              <p:nvPr/>
            </p:nvCxnSpPr>
            <p:spPr>
              <a:xfrm flipV="1">
                <a:off x="6312317" y="5648167"/>
                <a:ext cx="30633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57"/>
              <p:cNvCxnSpPr/>
              <p:nvPr/>
            </p:nvCxnSpPr>
            <p:spPr>
              <a:xfrm flipV="1">
                <a:off x="6312317" y="5921041"/>
                <a:ext cx="30633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58"/>
              <p:cNvCxnSpPr/>
              <p:nvPr/>
            </p:nvCxnSpPr>
            <p:spPr>
              <a:xfrm flipH="1">
                <a:off x="7894794" y="5130975"/>
                <a:ext cx="0" cy="79165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59"/>
              <p:cNvCxnSpPr/>
              <p:nvPr/>
            </p:nvCxnSpPr>
            <p:spPr>
              <a:xfrm flipH="1">
                <a:off x="8183672" y="5130975"/>
                <a:ext cx="0" cy="79165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60"/>
              <p:cNvCxnSpPr/>
              <p:nvPr/>
            </p:nvCxnSpPr>
            <p:spPr>
              <a:xfrm flipV="1">
                <a:off x="7885271" y="5130975"/>
                <a:ext cx="306337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61"/>
              <p:cNvCxnSpPr/>
              <p:nvPr/>
            </p:nvCxnSpPr>
            <p:spPr>
              <a:xfrm flipV="1">
                <a:off x="7875748" y="5387985"/>
                <a:ext cx="306337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62"/>
              <p:cNvCxnSpPr/>
              <p:nvPr/>
            </p:nvCxnSpPr>
            <p:spPr>
              <a:xfrm flipV="1">
                <a:off x="7888446" y="5640235"/>
                <a:ext cx="306337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63"/>
              <p:cNvCxnSpPr/>
              <p:nvPr/>
            </p:nvCxnSpPr>
            <p:spPr>
              <a:xfrm flipV="1">
                <a:off x="7888446" y="5911522"/>
                <a:ext cx="306337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64"/>
              <p:cNvCxnSpPr/>
              <p:nvPr/>
            </p:nvCxnSpPr>
            <p:spPr>
              <a:xfrm>
                <a:off x="6728174" y="4607438"/>
                <a:ext cx="104281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67"/>
              <p:cNvCxnSpPr/>
              <p:nvPr/>
            </p:nvCxnSpPr>
            <p:spPr>
              <a:xfrm>
                <a:off x="6736110" y="4869207"/>
                <a:ext cx="104440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68"/>
              <p:cNvCxnSpPr/>
              <p:nvPr/>
            </p:nvCxnSpPr>
            <p:spPr>
              <a:xfrm flipV="1">
                <a:off x="6728174" y="4607438"/>
                <a:ext cx="0" cy="261769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71"/>
              <p:cNvCxnSpPr/>
              <p:nvPr/>
            </p:nvCxnSpPr>
            <p:spPr>
              <a:xfrm flipV="1">
                <a:off x="6993243" y="4618544"/>
                <a:ext cx="0" cy="26176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72"/>
              <p:cNvCxnSpPr/>
              <p:nvPr/>
            </p:nvCxnSpPr>
            <p:spPr>
              <a:xfrm flipV="1">
                <a:off x="7245613" y="4610611"/>
                <a:ext cx="0" cy="26018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73"/>
              <p:cNvCxnSpPr/>
              <p:nvPr/>
            </p:nvCxnSpPr>
            <p:spPr>
              <a:xfrm flipV="1">
                <a:off x="7523381" y="4605852"/>
                <a:ext cx="0" cy="26176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74"/>
              <p:cNvCxnSpPr/>
              <p:nvPr/>
            </p:nvCxnSpPr>
            <p:spPr>
              <a:xfrm flipV="1">
                <a:off x="7780513" y="4618544"/>
                <a:ext cx="0" cy="26176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75"/>
              <p:cNvCxnSpPr/>
              <p:nvPr/>
            </p:nvCxnSpPr>
            <p:spPr>
              <a:xfrm>
                <a:off x="6728174" y="6176465"/>
                <a:ext cx="104440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76"/>
              <p:cNvCxnSpPr/>
              <p:nvPr/>
            </p:nvCxnSpPr>
            <p:spPr>
              <a:xfrm>
                <a:off x="6737697" y="6436647"/>
                <a:ext cx="104440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77"/>
              <p:cNvCxnSpPr/>
              <p:nvPr/>
            </p:nvCxnSpPr>
            <p:spPr>
              <a:xfrm flipV="1">
                <a:off x="6728174" y="6176465"/>
                <a:ext cx="0" cy="26018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78"/>
              <p:cNvCxnSpPr/>
              <p:nvPr/>
            </p:nvCxnSpPr>
            <p:spPr>
              <a:xfrm flipV="1">
                <a:off x="6994830" y="6185983"/>
                <a:ext cx="0" cy="26176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79"/>
              <p:cNvCxnSpPr/>
              <p:nvPr/>
            </p:nvCxnSpPr>
            <p:spPr>
              <a:xfrm flipV="1">
                <a:off x="7247201" y="6178050"/>
                <a:ext cx="0" cy="26018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80"/>
              <p:cNvCxnSpPr/>
              <p:nvPr/>
            </p:nvCxnSpPr>
            <p:spPr>
              <a:xfrm flipV="1">
                <a:off x="7524967" y="6173292"/>
                <a:ext cx="0" cy="26176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81"/>
              <p:cNvCxnSpPr/>
              <p:nvPr/>
            </p:nvCxnSpPr>
            <p:spPr>
              <a:xfrm flipV="1">
                <a:off x="7782100" y="6185983"/>
                <a:ext cx="0" cy="26176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3609"/>
            <a:ext cx="2929197" cy="306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2772" y="3396162"/>
            <a:ext cx="2591064" cy="38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68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57225"/>
          </a:xfrm>
        </p:spPr>
        <p:txBody>
          <a:bodyPr/>
          <a:lstStyle/>
          <a:p>
            <a:pPr>
              <a:defRPr/>
            </a:pPr>
            <a:r>
              <a:rPr lang="en-US" altLang="zh-CN" sz="3600" dirty="0" smtClean="0">
                <a:solidFill>
                  <a:srgbClr val="FF0000"/>
                </a:solidFill>
                <a:ea typeface="黑体" pitchFamily="49" charset="-122"/>
              </a:rPr>
              <a:t>Readout Electronics and Trigger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35171" name="内容占位符 2"/>
          <p:cNvSpPr>
            <a:spLocks noGrp="1"/>
          </p:cNvSpPr>
          <p:nvPr>
            <p:ph idx="1"/>
          </p:nvPr>
        </p:nvSpPr>
        <p:spPr>
          <a:xfrm>
            <a:off x="251520" y="773113"/>
            <a:ext cx="8362950" cy="5289550"/>
          </a:xfrm>
        </p:spPr>
        <p:txBody>
          <a:bodyPr/>
          <a:lstStyle/>
          <a:p>
            <a:r>
              <a:rPr lang="en-US" altLang="zh-CN" sz="2000" b="1" dirty="0" smtClean="0"/>
              <a:t>Challenges for large detector: long cable</a:t>
            </a:r>
          </a:p>
          <a:p>
            <a:r>
              <a:rPr lang="en-US" altLang="zh-CN" sz="2000" b="1" dirty="0" smtClean="0"/>
              <a:t>Charge and timing info. from 1 GHz FADC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Main Choice to be made: in water or on surface</a:t>
            </a:r>
            <a:endParaRPr lang="zh-CN" alt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135173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5116"/>
            <a:ext cx="63441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614831"/>
              </p:ext>
            </p:extLst>
          </p:nvPr>
        </p:nvGraphicFramePr>
        <p:xfrm>
          <a:off x="1331776" y="1512227"/>
          <a:ext cx="6480447" cy="158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143"/>
                <a:gridCol w="4400304"/>
              </a:tblGrid>
              <a:tr h="24489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/>
                        </a:rPr>
                        <a:t>Total No. channel 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38875" marR="388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75" marR="388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9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Event</a:t>
                      </a:r>
                      <a:r>
                        <a:rPr lang="en-US" altLang="zh-CN" sz="1600" b="1" kern="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rate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38875" marR="388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 5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KHz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75" marR="38875" marT="0" marB="0"/>
                </a:tc>
              </a:tr>
              <a:tr h="24489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Charge</a:t>
                      </a:r>
                      <a:r>
                        <a:rPr lang="en-US" altLang="zh-CN" sz="1600" b="1" kern="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precision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38875" marR="388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100 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PE: 0.1 – 1 PE;  100-4000PE: 1-40PE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75" marR="38875" marT="0" marB="0"/>
                </a:tc>
              </a:tr>
              <a:tr h="24489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Noise</a:t>
                      </a:r>
                      <a:r>
                        <a:rPr lang="en-US" altLang="zh-CN" sz="1600" b="1" kern="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38875" marR="388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PE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75" marR="38875" marT="0" marB="0"/>
                </a:tc>
              </a:tr>
              <a:tr h="24489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Timing</a:t>
                      </a:r>
                      <a:r>
                        <a:rPr lang="en-US" altLang="zh-CN" sz="1600" b="1" kern="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38875" marR="388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us: ~ 100 </a:t>
                      </a:r>
                      <a:r>
                        <a:rPr lang="en-US" sz="1600" b="1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75" marR="38875" marT="0" marB="0"/>
                </a:tc>
              </a:tr>
            </a:tbl>
          </a:graphicData>
        </a:graphic>
      </p:graphicFrame>
      <p:sp>
        <p:nvSpPr>
          <p:cNvPr id="135194" name="矩形 6"/>
          <p:cNvSpPr>
            <a:spLocks noChangeArrowheads="1"/>
          </p:cNvSpPr>
          <p:nvPr/>
        </p:nvSpPr>
        <p:spPr bwMode="auto">
          <a:xfrm>
            <a:off x="6665467" y="3645024"/>
            <a:ext cx="2232025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58775" indent="-34290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An option to have a box in water:</a:t>
            </a:r>
          </a:p>
          <a:p>
            <a:pPr lvl="1" algn="l" eaLnBrk="1" hangingPunct="1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800" dirty="0"/>
              <a:t>~100 </a:t>
            </a:r>
            <a:r>
              <a:rPr lang="en-US" altLang="zh-CN" sz="1800" dirty="0" err="1"/>
              <a:t>ch.</a:t>
            </a:r>
            <a:r>
              <a:rPr lang="en-US" altLang="zh-CN" sz="1800" dirty="0"/>
              <a:t> per box</a:t>
            </a:r>
          </a:p>
          <a:p>
            <a:pPr lvl="1" algn="l" eaLnBrk="1" hangingPunct="1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800" dirty="0"/>
              <a:t>Changeable in water </a:t>
            </a:r>
          </a:p>
          <a:p>
            <a:pPr lvl="1" algn="l" eaLnBrk="1" hangingPunct="1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altLang="zh-CN" sz="1800" dirty="0"/>
              <a:t>Global trigger on surface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3648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zh-CN" alt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692696"/>
            <a:ext cx="4609083" cy="302433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Assumptions:</a:t>
            </a:r>
          </a:p>
          <a:p>
            <a:pPr>
              <a:defRPr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Overburden is 700m</a:t>
            </a:r>
          </a:p>
          <a:p>
            <a:pPr lvl="1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E</a:t>
            </a:r>
            <a:r>
              <a:rPr lang="en-US" altLang="zh-CN" sz="20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 ~ 211 </a:t>
            </a:r>
            <a:r>
              <a:rPr lang="en-US" altLang="zh-CN" sz="20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, R</a:t>
            </a:r>
            <a:r>
              <a:rPr lang="en-US" altLang="zh-CN" sz="20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 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 ~ 3 Hz</a:t>
            </a:r>
          </a:p>
          <a:p>
            <a:pPr>
              <a:defRPr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Single rates from LS and PMT are </a:t>
            </a:r>
            <a:br>
              <a:rPr lang="en-US" altLang="zh-CN" sz="2000" b="1" dirty="0" smtClean="0">
                <a:solidFill>
                  <a:schemeClr val="accent1"/>
                </a:solidFill>
              </a:rPr>
            </a:br>
            <a:r>
              <a:rPr lang="en-US" altLang="zh-CN" sz="2000" b="1" dirty="0" smtClean="0">
                <a:solidFill>
                  <a:schemeClr val="accent1"/>
                </a:solidFill>
              </a:rPr>
              <a:t>&lt; 5 Hz, respectively</a:t>
            </a:r>
          </a:p>
          <a:p>
            <a:pPr>
              <a:defRPr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Good muon tracking and vertex reconstruction</a:t>
            </a:r>
          </a:p>
          <a:p>
            <a:pPr>
              <a:defRPr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Similar muon efficiency as DYB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644008" y="980728"/>
          <a:ext cx="4320604" cy="237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1"/>
                <a:gridCol w="1260426"/>
                <a:gridCol w="1619977"/>
              </a:tblGrid>
              <a:tr h="370946">
                <a:tc>
                  <a:txBody>
                    <a:bodyPr/>
                    <a:lstStyle/>
                    <a:p>
                      <a:endParaRPr lang="zh-CN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Daya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Bay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Daya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Bay II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Mass (ton)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altLang="zh-CN" sz="2000" b="1" kern="1200" baseline="-250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en-US" altLang="zh-CN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~57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~211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en-US" altLang="zh-CN" sz="2000" b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(m)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~1.3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 23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en-US" altLang="zh-CN" sz="2000" b="1" kern="1200" baseline="-250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(Hz)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~21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~3.8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en-US" altLang="zh-CN" sz="2000" b="1" kern="1200" baseline="-250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singles</a:t>
                      </a:r>
                      <a:r>
                        <a:rPr lang="en-US" altLang="zh-CN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(Hz)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~50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~10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0" y="3789040"/>
          <a:ext cx="9144000" cy="268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66"/>
                <a:gridCol w="1349115"/>
                <a:gridCol w="1006731"/>
                <a:gridCol w="5364088"/>
              </a:tblGrid>
              <a:tr h="640232"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B/S</a:t>
                      </a:r>
                      <a:r>
                        <a:rPr lang="en-US" altLang="zh-CN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@ 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DYB EH1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B/S @</a:t>
                      </a:r>
                    </a:p>
                    <a:p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DYB II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Techniques needed for</a:t>
                      </a:r>
                      <a:r>
                        <a:rPr lang="en-US" altLang="zh-CN" sz="18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DYB II detector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</a:tr>
              <a:tr h="57925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Accidentals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~1.4%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~10%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</a:t>
                      </a:r>
                      <a:r>
                        <a:rPr lang="en-US" altLang="zh-CN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PMT radioactivity; LS purification</a:t>
                      </a:r>
                      <a:r>
                        <a:rPr lang="en-US" altLang="zh-CN" sz="1600" b="1" i="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en-US" altLang="zh-CN" sz="1600" b="1" i="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prompt-delayed distance </a:t>
                      </a:r>
                      <a:r>
                        <a:rPr lang="en-US" altLang="zh-CN" sz="1600" b="1" i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cut</a:t>
                      </a:r>
                      <a:endParaRPr lang="zh-CN" altLang="en-US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</a:tr>
              <a:tr h="640232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r>
                        <a:rPr lang="en-US" altLang="zh-CN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neutron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~0.1%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~0.4%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High </a:t>
                      </a:r>
                      <a:r>
                        <a:rPr lang="en-US" altLang="zh-CN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muon</a:t>
                      </a:r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detection efficiency (similar as DYB)</a:t>
                      </a:r>
                      <a:endParaRPr lang="zh-CN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</a:tr>
              <a:tr h="823155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Li/</a:t>
                      </a:r>
                      <a:r>
                        <a:rPr lang="en-US" altLang="zh-CN" sz="18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~0.4%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~0.8%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Muon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tracking;</a:t>
                      </a:r>
                    </a:p>
                    <a:p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good track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distance 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lang="en-US" altLang="zh-CN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muon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track cut (&lt;5m)</a:t>
                      </a:r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veto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2s;</a:t>
                      </a:r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altLang="zh-CN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lang="en-US" altLang="zh-C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shower </a:t>
                      </a:r>
                      <a:r>
                        <a:rPr lang="en-US" altLang="zh-CN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muon</a:t>
                      </a: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 full volume veto 2s</a:t>
                      </a:r>
                      <a:endParaRPr lang="zh-CN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/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358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总平面图(修改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4691945"/>
            <a:ext cx="3584262" cy="203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CC"/>
                </a:solidFill>
              </a:rPr>
              <a:t>JUNO:  Brief schedule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539552" y="1052736"/>
            <a:ext cx="8424936" cy="33123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400" dirty="0" smtClean="0"/>
              <a:t>Civil preparation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2013-2014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/>
              <a:t>Current status: site survey completed. Civil design on-going. </a:t>
            </a:r>
            <a:endParaRPr lang="en-US" altLang="zh-CN" sz="2000" dirty="0" smtClean="0"/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Civil construction</a:t>
            </a:r>
            <a:r>
              <a:rPr lang="zh-CN" altLang="en-US" sz="2400" dirty="0" smtClean="0"/>
              <a:t>：</a:t>
            </a:r>
            <a:r>
              <a:rPr lang="en-US" altLang="zh-CN" sz="2400" dirty="0" smtClean="0">
                <a:solidFill>
                  <a:schemeClr val="accent2"/>
                </a:solidFill>
              </a:rPr>
              <a:t>2014</a:t>
            </a:r>
            <a:r>
              <a:rPr lang="en-US" altLang="zh-CN" sz="2400" dirty="0" smtClean="0"/>
              <a:t>-2017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Detector R&amp;D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2013-2016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Detector component production</a:t>
            </a:r>
            <a:r>
              <a:rPr lang="zh-CN" altLang="en-US" sz="2400" dirty="0" smtClean="0"/>
              <a:t>：</a:t>
            </a:r>
            <a:r>
              <a:rPr lang="en-US" altLang="zh-CN" sz="2400" dirty="0" smtClean="0">
                <a:solidFill>
                  <a:schemeClr val="accent2"/>
                </a:solidFill>
              </a:rPr>
              <a:t>2016</a:t>
            </a:r>
            <a:r>
              <a:rPr lang="en-US" altLang="zh-CN" sz="2400" dirty="0" smtClean="0"/>
              <a:t>-2017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PMT production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2016-2019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Detector assembly &amp; installation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2018-2019 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/>
              <a:t>Filling &amp; data taking</a:t>
            </a:r>
            <a:r>
              <a:rPr lang="zh-CN" altLang="en-US" sz="2400" dirty="0" smtClean="0"/>
              <a:t>：</a:t>
            </a:r>
            <a:r>
              <a:rPr lang="en-US" altLang="zh-CN" sz="2400" dirty="0" smtClean="0">
                <a:solidFill>
                  <a:srgbClr val="FF0000"/>
                </a:solidFill>
              </a:rPr>
              <a:t>2020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6" y="4653545"/>
            <a:ext cx="3586014" cy="210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67609"/>
            <a:ext cx="2760549" cy="206620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92631" y="6253319"/>
            <a:ext cx="276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600m bore hole</a:t>
            </a:r>
            <a:endParaRPr lang="zh-CN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637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13" y="115888"/>
            <a:ext cx="9144000" cy="822325"/>
          </a:xfrm>
        </p:spPr>
        <p:txBody>
          <a:bodyPr/>
          <a:lstStyle/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</a:rPr>
              <a:t>Civil </a:t>
            </a:r>
            <a:r>
              <a:rPr lang="en-US" altLang="zh-CN" sz="4000" dirty="0">
                <a:solidFill>
                  <a:srgbClr val="FF0000"/>
                </a:solidFill>
              </a:rPr>
              <a:t>C</a:t>
            </a:r>
            <a:r>
              <a:rPr lang="en-US" altLang="zh-CN" sz="4000" dirty="0" smtClean="0">
                <a:solidFill>
                  <a:srgbClr val="FF0000"/>
                </a:solidFill>
              </a:rPr>
              <a:t>onstruction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36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988175" y="647223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0C511A-E05B-4CCC-802D-5A33D1E2C503}" type="slidenum">
              <a:rPr lang="zh-CN" altLang="en-US" sz="1600">
                <a:solidFill>
                  <a:srgbClr val="898989"/>
                </a:solidFill>
              </a:rPr>
              <a:pPr eaLnBrk="1" hangingPunct="1"/>
              <a:t>24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36197" name="矩形 5"/>
          <p:cNvSpPr>
            <a:spLocks noChangeArrowheads="1"/>
          </p:cNvSpPr>
          <p:nvPr/>
        </p:nvSpPr>
        <p:spPr bwMode="auto">
          <a:xfrm>
            <a:off x="0" y="709613"/>
            <a:ext cx="31321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zh-CN" altLang="en-US" sz="2000"/>
          </a:p>
        </p:txBody>
      </p:sp>
      <p:pic>
        <p:nvPicPr>
          <p:cNvPr id="136198" name="Picture 3" descr="C:\Users\admin\Documents\MY DOCU\江门中微子实验\基建\图\图\全景（有文字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938213"/>
            <a:ext cx="910113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矩形 2"/>
          <p:cNvSpPr>
            <a:spLocks noChangeArrowheads="1"/>
          </p:cNvSpPr>
          <p:nvPr/>
        </p:nvSpPr>
        <p:spPr bwMode="auto">
          <a:xfrm>
            <a:off x="1152525" y="1119188"/>
            <a:ext cx="3959225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A 600m vertical shaft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A 1300m long tunnel(40% slope)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A 50m diameter, 80m high cavern </a:t>
            </a:r>
            <a:endParaRPr lang="zh-CN" altLang="en-US" sz="2000">
              <a:solidFill>
                <a:srgbClr val="0000FF"/>
              </a:solidFill>
            </a:endParaRPr>
          </a:p>
        </p:txBody>
      </p:sp>
      <p:pic>
        <p:nvPicPr>
          <p:cNvPr id="136200" name="Picture 2" descr="G:\大亚湾二期\新建文件夹\新建文件夹\3DVia Files(1)\图片\大厅详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983038"/>
            <a:ext cx="3168651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5898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图片 5" descr="开平市中微子实验基地总布置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62000"/>
            <a:ext cx="91551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标题 3"/>
          <p:cNvSpPr>
            <a:spLocks noGrp="1"/>
          </p:cNvSpPr>
          <p:nvPr>
            <p:ph type="title"/>
          </p:nvPr>
        </p:nvSpPr>
        <p:spPr>
          <a:xfrm>
            <a:off x="457200" y="0"/>
            <a:ext cx="5627688" cy="762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0000"/>
                </a:solidFill>
              </a:rPr>
              <a:t>Layout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pic>
        <p:nvPicPr>
          <p:cNvPr id="137220" name="Picture 4" descr="DSC_0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30591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90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箭头 1"/>
          <p:cNvSpPr/>
          <p:nvPr/>
        </p:nvSpPr>
        <p:spPr>
          <a:xfrm rot="2100000">
            <a:off x="5607050" y="1905000"/>
            <a:ext cx="252413" cy="186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1422400" y="3500438"/>
            <a:ext cx="215900" cy="15128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722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69634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fld id="{6A5272C3-487B-4F73-A788-5B01A4E45B47}" type="slidenum">
              <a:rPr lang="zh-CN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buFont typeface="Wingdings" panose="05000000000000000000" pitchFamily="2" charset="2"/>
                <a:buNone/>
              </a:pPr>
              <a:t>25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446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32240"/>
              </p:ext>
            </p:extLst>
          </p:nvPr>
        </p:nvGraphicFramePr>
        <p:xfrm>
          <a:off x="103220" y="372269"/>
          <a:ext cx="9075738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crobat Document" r:id="rId3" imgW="9075174" imgH="6415861" progId="AcroExch.Document.7">
                  <p:embed/>
                </p:oleObj>
              </mc:Choice>
              <mc:Fallback>
                <p:oleObj name="Acrobat Document" r:id="rId3" imgW="9075174" imgH="641586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20" y="372269"/>
                        <a:ext cx="9075738" cy="641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68364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Entrance Layout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38243" name="灯片编号占位符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12359" y="6600998"/>
            <a:ext cx="1331371" cy="2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fld id="{501D41B4-90E4-4091-BD3F-D4C297A2082C}" type="slidenum">
              <a:rPr lang="zh-CN" altLang="en-US" sz="1200">
                <a:latin typeface="Arial" panose="020B0604020202020204" pitchFamily="34" charset="0"/>
              </a:rPr>
              <a:pPr eaLnBrk="1" hangingPunct="1">
                <a:buFont typeface="Wingdings" panose="05000000000000000000" pitchFamily="2" charset="2"/>
                <a:buNone/>
              </a:pPr>
              <a:t>26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867400" y="1878013"/>
            <a:ext cx="1225550" cy="831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</a:rPr>
              <a:t>LS storage, mixing &amp; purification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59063" y="692150"/>
            <a:ext cx="747712" cy="3397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</a:rPr>
              <a:t>Dorm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72000" y="3300413"/>
            <a:ext cx="1719263" cy="831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</a:rPr>
              <a:t>Tunnel entrance, Assembly 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exhibition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94038" y="3287713"/>
            <a:ext cx="1214437" cy="584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</a:rPr>
              <a:t>Un-loading zone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89075" y="2962275"/>
            <a:ext cx="719138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</a:rPr>
              <a:t>Dorm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圆角右箭头 10"/>
          <p:cNvSpPr/>
          <p:nvPr/>
        </p:nvSpPr>
        <p:spPr>
          <a:xfrm rot="4500000">
            <a:off x="2811463" y="2365375"/>
            <a:ext cx="412750" cy="631825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758950" y="3886200"/>
            <a:ext cx="900113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</a:rPr>
              <a:t>Storage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3491880" y="1751411"/>
            <a:ext cx="4411299" cy="2757709"/>
          </a:xfrm>
          <a:prstGeom prst="line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94068" y="2183299"/>
            <a:ext cx="952500" cy="831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Office &amp; control room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17094" y="2635950"/>
            <a:ext cx="1246126" cy="338554"/>
          </a:xfrm>
          <a:prstGeom prst="rect">
            <a:avLst/>
          </a:prstGeom>
          <a:solidFill>
            <a:srgbClr val="FFFFCC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Cable car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3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0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31" y="764704"/>
            <a:ext cx="1517425" cy="23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C:\Users\admin\Documents\MY DOCU\江门中微子实验\基建\图\图\全景（有文字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3094968" cy="201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标题 1"/>
          <p:cNvSpPr>
            <a:spLocks noGrp="1"/>
          </p:cNvSpPr>
          <p:nvPr>
            <p:ph type="title"/>
          </p:nvPr>
        </p:nvSpPr>
        <p:spPr>
          <a:xfrm>
            <a:off x="881899" y="84944"/>
            <a:ext cx="7499350" cy="725488"/>
          </a:xfrm>
        </p:spPr>
        <p:txBody>
          <a:bodyPr/>
          <a:lstStyle/>
          <a:p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Progresses</a:t>
            </a:r>
            <a:endParaRPr lang="zh-CN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3346328" cy="393353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zh-CN" sz="2400" dirty="0" smtClean="0"/>
              <a:t>Progresses since 2013</a:t>
            </a:r>
            <a:endParaRPr lang="en-US" altLang="zh-CN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5528" y="3142709"/>
            <a:ext cx="8352000" cy="216024"/>
            <a:chOff x="323528" y="6021288"/>
            <a:chExt cx="8352000" cy="216024"/>
          </a:xfrm>
        </p:grpSpPr>
        <p:sp>
          <p:nvSpPr>
            <p:cNvPr id="2" name="矩形 1"/>
            <p:cNvSpPr/>
            <p:nvPr/>
          </p:nvSpPr>
          <p:spPr>
            <a:xfrm>
              <a:off x="323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7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1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15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179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43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107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71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035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99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963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27528" y="6021288"/>
              <a:ext cx="464000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891528" y="6021288"/>
              <a:ext cx="464000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55528" y="6021288"/>
              <a:ext cx="464000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19528" y="6021288"/>
              <a:ext cx="464000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283528" y="6021288"/>
              <a:ext cx="464000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47528" y="6021288"/>
              <a:ext cx="464000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211528" y="6021288"/>
              <a:ext cx="464000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zh-CN" altLang="en-US" sz="1800" b="0" dirty="0" smtClean="0">
                <a:solidFill>
                  <a:srgbClr val="0070C0"/>
                </a:solidFill>
                <a:latin typeface="Calibri" pitchFamily="34" charset="0"/>
                <a:ea typeface="楷体" pitchFamily="49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5496" y="1630541"/>
            <a:ext cx="1912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00B050"/>
                </a:solidFill>
                <a:latin typeface="Calibri"/>
                <a:ea typeface="宋体" pitchFamily="2" charset="-122"/>
              </a:rPr>
              <a:t>First get-together </a:t>
            </a:r>
            <a:r>
              <a:rPr lang="en-US" altLang="zh-CN" sz="1800" dirty="0" smtClean="0">
                <a:solidFill>
                  <a:srgbClr val="00B050"/>
                </a:solidFill>
                <a:latin typeface="Calibri"/>
                <a:ea typeface="宋体" pitchFamily="2" charset="-122"/>
              </a:rPr>
              <a:t>meeting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9156" y="332889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800" dirty="0" smtClean="0">
                <a:solidFill>
                  <a:srgbClr val="00B050"/>
                </a:solidFill>
                <a:latin typeface="Calibri"/>
                <a:ea typeface="宋体" pitchFamily="2" charset="-122"/>
              </a:rPr>
              <a:t>2013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79497" y="336066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800" dirty="0" smtClean="0">
                <a:solidFill>
                  <a:srgbClr val="FFC000"/>
                </a:solidFill>
                <a:latin typeface="Calibri"/>
                <a:ea typeface="宋体" pitchFamily="2" charset="-122"/>
              </a:rPr>
              <a:t>2014</a:t>
            </a:r>
            <a:endParaRPr lang="zh-CN" altLang="en-US" sz="1800" dirty="0">
              <a:solidFill>
                <a:srgbClr val="FFC000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55576" y="2248996"/>
            <a:ext cx="0" cy="89371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51204" y="3360663"/>
            <a:ext cx="0" cy="111980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矩形 23556"/>
          <p:cNvSpPr/>
          <p:nvPr/>
        </p:nvSpPr>
        <p:spPr>
          <a:xfrm>
            <a:off x="-37658" y="4449886"/>
            <a:ext cx="3609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 smtClean="0">
                <a:solidFill>
                  <a:srgbClr val="00B050"/>
                </a:solidFill>
                <a:latin typeface="Calibri"/>
                <a:ea typeface="宋体" pitchFamily="2" charset="-122"/>
              </a:rPr>
              <a:t>Great support from CAS: “Strategic Leading Science &amp; Technology </a:t>
            </a:r>
            <a:r>
              <a:rPr lang="en-US" altLang="zh-CN" sz="1800" dirty="0" err="1" smtClean="0">
                <a:solidFill>
                  <a:srgbClr val="00B050"/>
                </a:solidFill>
                <a:latin typeface="Calibri"/>
                <a:ea typeface="宋体" pitchFamily="2" charset="-122"/>
              </a:rPr>
              <a:t>Programme</a:t>
            </a:r>
            <a:r>
              <a:rPr lang="en-US" altLang="zh-CN" sz="1800" dirty="0" smtClean="0">
                <a:solidFill>
                  <a:srgbClr val="00B050"/>
                </a:solidFill>
                <a:latin typeface="Calibri"/>
                <a:ea typeface="宋体" pitchFamily="2" charset="-122"/>
              </a:rPr>
              <a:t>”, CD1 approved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1115616" y="2206605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00B050"/>
                </a:solidFill>
                <a:latin typeface="Calibri"/>
                <a:ea typeface="宋体" pitchFamily="2" charset="-122"/>
              </a:rPr>
              <a:t>Funding(2013-2014) review approved by CAS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339752" y="2813943"/>
            <a:ext cx="0" cy="32876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矩形 23559"/>
          <p:cNvSpPr/>
          <p:nvPr/>
        </p:nvSpPr>
        <p:spPr>
          <a:xfrm>
            <a:off x="2699792" y="3659539"/>
            <a:ext cx="295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 err="1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Kaiping</a:t>
            </a:r>
            <a:r>
              <a:rPr lang="en-US" altLang="zh-CN" sz="1800" dirty="0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latin typeface="Calibri"/>
                <a:ea typeface="宋体" pitchFamily="2" charset="-122"/>
              </a:rPr>
              <a:t>Neutrino Research </a:t>
            </a:r>
            <a:r>
              <a:rPr lang="en-US" altLang="zh-CN" sz="1800" dirty="0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Center</a:t>
            </a:r>
            <a:r>
              <a:rPr lang="en-US" altLang="zh-CN" sz="1800" dirty="0" smtClean="0">
                <a:solidFill>
                  <a:srgbClr val="00B050"/>
                </a:solidFill>
                <a:latin typeface="Calibri"/>
                <a:ea typeface="宋体" pitchFamily="2" charset="-122"/>
              </a:rPr>
              <a:t> established 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275856" y="3358733"/>
            <a:ext cx="0" cy="32876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矩形 23561"/>
          <p:cNvSpPr/>
          <p:nvPr/>
        </p:nvSpPr>
        <p:spPr>
          <a:xfrm>
            <a:off x="4741043" y="1772816"/>
            <a:ext cx="1919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C00000"/>
                </a:solidFill>
                <a:latin typeface="Calibri"/>
                <a:ea typeface="宋体" pitchFamily="2" charset="-122"/>
              </a:rPr>
              <a:t>Geological survey and preliminary civil design done</a:t>
            </a:r>
            <a:endParaRPr lang="zh-CN" altLang="en-US" sz="1800" dirty="0">
              <a:solidFill>
                <a:srgbClr val="C00000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076056" y="2643299"/>
            <a:ext cx="0" cy="49941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3566"/>
          <p:cNvSpPr/>
          <p:nvPr/>
        </p:nvSpPr>
        <p:spPr>
          <a:xfrm>
            <a:off x="6751172" y="3834137"/>
            <a:ext cx="2184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F79646">
                    <a:lumMod val="75000"/>
                  </a:srgbClr>
                </a:solidFill>
                <a:latin typeface="Calibri"/>
                <a:ea typeface="宋体" pitchFamily="2" charset="-122"/>
              </a:rPr>
              <a:t>Civil/infrastructure construction bidding </a:t>
            </a:r>
            <a:endParaRPr lang="zh-CN" altLang="en-US" sz="1800" dirty="0">
              <a:solidFill>
                <a:srgbClr val="F79646">
                  <a:lumMod val="75000"/>
                </a:srgbClr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7596336" y="3360663"/>
            <a:ext cx="0" cy="36933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8460432" y="3318167"/>
            <a:ext cx="63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800" dirty="0" smtClean="0">
                <a:solidFill>
                  <a:srgbClr val="FFC000"/>
                </a:solidFill>
                <a:latin typeface="Calibri"/>
                <a:ea typeface="宋体" pitchFamily="2" charset="-122"/>
              </a:rPr>
              <a:t>Now</a:t>
            </a:r>
            <a:endParaRPr lang="zh-CN" altLang="en-US" sz="1800" dirty="0">
              <a:solidFill>
                <a:srgbClr val="FFC000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16216" y="1052736"/>
            <a:ext cx="2419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b="0" dirty="0">
                <a:solidFill>
                  <a:srgbClr val="0000FF"/>
                </a:solidFill>
                <a:latin typeface="Calibri"/>
                <a:ea typeface="宋体" pitchFamily="2" charset="-122"/>
              </a:rPr>
              <a:t>600m vertical shaft</a:t>
            </a:r>
          </a:p>
          <a:p>
            <a:pPr algn="l"/>
            <a:r>
              <a:rPr lang="en-US" altLang="zh-CN" sz="1400" b="0" dirty="0" smtClean="0">
                <a:solidFill>
                  <a:srgbClr val="0000FF"/>
                </a:solidFill>
                <a:latin typeface="Calibri"/>
                <a:ea typeface="宋体" pitchFamily="2" charset="-122"/>
              </a:rPr>
              <a:t>1300m tunnel(40</a:t>
            </a:r>
            <a:r>
              <a:rPr lang="en-US" altLang="zh-CN" sz="1400" b="0" dirty="0">
                <a:solidFill>
                  <a:srgbClr val="0000FF"/>
                </a:solidFill>
                <a:latin typeface="Calibri"/>
                <a:ea typeface="宋体" pitchFamily="2" charset="-122"/>
              </a:rPr>
              <a:t>% slope</a:t>
            </a:r>
            <a:r>
              <a:rPr lang="en-US" altLang="zh-CN" sz="1000" b="0" dirty="0">
                <a:solidFill>
                  <a:srgbClr val="0000FF"/>
                </a:solidFill>
                <a:latin typeface="Calibri"/>
                <a:ea typeface="宋体" pitchFamily="2" charset="-122"/>
              </a:rPr>
              <a:t>)</a:t>
            </a:r>
            <a:endParaRPr lang="zh-CN" altLang="en-US" sz="1000" b="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035332" y="3376180"/>
            <a:ext cx="0" cy="127869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4731528" y="4654877"/>
            <a:ext cx="264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 err="1" smtClean="0">
                <a:solidFill>
                  <a:prstClr val="white">
                    <a:lumMod val="50000"/>
                  </a:prstClr>
                </a:solidFill>
                <a:latin typeface="Calibri"/>
                <a:ea typeface="宋体" pitchFamily="2" charset="-122"/>
              </a:rPr>
              <a:t>Yangjiang</a:t>
            </a:r>
            <a:r>
              <a:rPr lang="en-US" altLang="zh-CN" sz="18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宋体" pitchFamily="2" charset="-122"/>
              </a:rPr>
              <a:t> NPP </a:t>
            </a:r>
            <a:r>
              <a:rPr lang="en-US" altLang="zh-CN" sz="1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pitchFamily="2" charset="-122"/>
              </a:rPr>
              <a:t>started to build the last two cores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51204" y="5463157"/>
            <a:ext cx="7525734" cy="132343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Expected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Ground-breaking (</a:t>
            </a:r>
            <a:r>
              <a:rPr lang="en-US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civil construction </a:t>
            </a:r>
            <a:r>
              <a:rPr lang="en-US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takes 3 years)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Publish a physics book and CDR</a:t>
            </a:r>
            <a:endParaRPr lang="en-US" altLang="zh-CN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Form international </a:t>
            </a:r>
            <a:r>
              <a:rPr lang="en-US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collaboration</a:t>
            </a:r>
            <a:endParaRPr lang="en-US" altLang="zh-CN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2014-6-16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144B-7460-449D-9794-71B5230419E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3254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57225"/>
          </a:xfrm>
        </p:spPr>
        <p:txBody>
          <a:bodyPr/>
          <a:lstStyle/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</a:rPr>
              <a:t>International collaboration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140293" name="Picture 5" descr="C:\Users\admin\AppData\Local\Temp\Rar$DI01.140\合影IMG_6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" y="1196752"/>
            <a:ext cx="9144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95182" y="5301208"/>
            <a:ext cx="8753636" cy="13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dirty="0" smtClean="0"/>
              <a:t>Strong interests from Czech, France, Germany, Italy, Russia, U.S …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 smtClean="0"/>
              <a:t>The proto-collaboration welcome new collaborators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stablish the international collaboration this year</a:t>
            </a:r>
            <a:endParaRPr lang="en-US" altLang="zh-CN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526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360" y="116632"/>
            <a:ext cx="8229600" cy="854968"/>
          </a:xfrm>
        </p:spPr>
        <p:txBody>
          <a:bodyPr/>
          <a:lstStyle/>
          <a:p>
            <a:r>
              <a:rPr lang="en-US" altLang="zh-CN" sz="4000" dirty="0" smtClean="0"/>
              <a:t>Summary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218" y="1360077"/>
            <a:ext cx="8435280" cy="4852443"/>
          </a:xfrm>
        </p:spPr>
        <p:txBody>
          <a:bodyPr/>
          <a:lstStyle/>
          <a:p>
            <a:r>
              <a:rPr lang="en-US" altLang="zh-CN" dirty="0" smtClean="0"/>
              <a:t>JUNO was approved in Feb. 2013 w/ ~300 M$ budget</a:t>
            </a:r>
          </a:p>
          <a:p>
            <a:r>
              <a:rPr lang="en-US" altLang="zh-CN" dirty="0" smtClean="0"/>
              <a:t>Very rich physics possibilities</a:t>
            </a:r>
          </a:p>
          <a:p>
            <a:r>
              <a:rPr lang="en-US" altLang="zh-CN" dirty="0" smtClean="0"/>
              <a:t>Preparation proceeds very well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Detector R&amp;D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Physics book and CDR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Geological survey done. Civil bidding done.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 aim at groundbreaking this year</a:t>
            </a:r>
            <a:r>
              <a:rPr lang="en-US" altLang="zh-CN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zh-CN" dirty="0" smtClean="0"/>
              <a:t>Strong international collaboration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2093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894" y="2494549"/>
            <a:ext cx="5101389" cy="107482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9820" y="5342023"/>
            <a:ext cx="1056326" cy="10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>
            <a:endCxn id="5" idx="0"/>
          </p:cNvCxnSpPr>
          <p:nvPr/>
        </p:nvCxnSpPr>
        <p:spPr>
          <a:xfrm>
            <a:off x="4911993" y="2893934"/>
            <a:ext cx="15990" cy="244808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90514" y="3555333"/>
            <a:ext cx="13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700</a:t>
            </a:r>
            <a:r>
              <a:rPr lang="zh-CN" altLang="en-US" sz="2800" dirty="0" smtClean="0"/>
              <a:t>米</a:t>
            </a:r>
            <a:endParaRPr lang="zh-CN" altLang="en-US" sz="2800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974" y="156360"/>
            <a:ext cx="1941096" cy="237027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OLEIL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" y="1805469"/>
            <a:ext cx="1318674" cy="128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kernkraftwerkicon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230" y="4535168"/>
            <a:ext cx="1242075" cy="1556084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直接箭头连接符 17"/>
          <p:cNvCxnSpPr/>
          <p:nvPr/>
        </p:nvCxnSpPr>
        <p:spPr>
          <a:xfrm flipH="1">
            <a:off x="5366085" y="2494549"/>
            <a:ext cx="1462427" cy="284747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625878" y="3816943"/>
            <a:ext cx="207318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Cosmic 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muons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250k/day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2236898" y="3152274"/>
            <a:ext cx="2110912" cy="218974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456146" y="2494549"/>
            <a:ext cx="1773419" cy="3088104"/>
          </a:xfrm>
          <a:prstGeom prst="straightConnector1">
            <a:avLst/>
          </a:prstGeom>
          <a:ln w="53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223828" y="1661451"/>
            <a:ext cx="232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Atmospheric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endParaRPr lang="en-US" altLang="zh-CN" sz="2400" dirty="0" smtClean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~ 4/day</a:t>
            </a:r>
            <a:endParaRPr lang="en-US" altLang="zh-CN" sz="24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521686" y="5582653"/>
            <a:ext cx="28612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 flipV="1">
            <a:off x="5571387" y="5799758"/>
            <a:ext cx="1160853" cy="3632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647088" y="5702969"/>
            <a:ext cx="223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Geo-neutrinos</a:t>
            </a:r>
          </a:p>
          <a:p>
            <a:r>
              <a:rPr lang="en-US" altLang="zh-CN" sz="2400" dirty="0" smtClean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1-2/day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370057" y="2662627"/>
            <a:ext cx="91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打石山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187887" y="3087240"/>
            <a:ext cx="240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Solar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endParaRPr lang="en-US" altLang="zh-CN" sz="2400" dirty="0" smtClean="0">
              <a:solidFill>
                <a:schemeClr val="accent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tens/day</a:t>
            </a:r>
            <a:endParaRPr lang="en-US" altLang="zh-CN" sz="1800" dirty="0" smtClean="0">
              <a:solidFill>
                <a:schemeClr val="accent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0057" y="53752"/>
            <a:ext cx="4298287" cy="1143000"/>
          </a:xfrm>
        </p:spPr>
        <p:txBody>
          <a:bodyPr/>
          <a:lstStyle/>
          <a:p>
            <a:r>
              <a:rPr lang="en-US" altLang="zh-CN" dirty="0" smtClean="0"/>
              <a:t>Neutrino Rates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6780" y="6162960"/>
            <a:ext cx="2629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reactor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, </a:t>
            </a:r>
            <a:r>
              <a:rPr lang="en-US" altLang="zh-CN" sz="2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~ 60/day</a:t>
            </a:r>
            <a:endParaRPr lang="en-US" altLang="zh-CN" sz="24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90187" y="3466104"/>
            <a:ext cx="10176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 m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477013" y="2222069"/>
            <a:ext cx="1130144" cy="311995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1648" y="80636"/>
            <a:ext cx="3183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Supernovae </a:t>
            </a:r>
            <a:r>
              <a:rPr lang="en-US" altLang="zh-CN" sz="2400" dirty="0" smtClean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</a:p>
          <a:p>
            <a:r>
              <a:rPr lang="en-US" altLang="zh-CN" sz="2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~ 5k in 10s for 10kpc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04075" y="5609055"/>
            <a:ext cx="109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20k ton LS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1" y="851482"/>
            <a:ext cx="1356498" cy="13564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85581" y="5141968"/>
            <a:ext cx="1237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53 km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92487" y="4731825"/>
            <a:ext cx="231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50000"/>
                  </a:schemeClr>
                </a:solidFill>
              </a:rPr>
              <a:t>0.003 Hz/m</a:t>
            </a:r>
            <a:r>
              <a:rPr lang="en-US" altLang="zh-CN" sz="2000" b="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altLang="zh-CN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000" b="0" dirty="0" smtClean="0">
                <a:solidFill>
                  <a:schemeClr val="bg1">
                    <a:lumMod val="50000"/>
                  </a:schemeClr>
                </a:solidFill>
              </a:rPr>
              <a:t>210 </a:t>
            </a:r>
            <a:r>
              <a:rPr lang="en-US" altLang="zh-CN" sz="2000" b="0" dirty="0" err="1" smtClean="0">
                <a:solidFill>
                  <a:schemeClr val="bg1">
                    <a:lumMod val="50000"/>
                  </a:schemeClr>
                </a:solidFill>
              </a:rPr>
              <a:t>GeV</a:t>
            </a:r>
            <a:endParaRPr lang="en-US" altLang="zh-CN" sz="2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5" y="56253"/>
            <a:ext cx="8868829" cy="6691871"/>
          </a:xfrm>
        </p:spPr>
      </p:pic>
    </p:spTree>
    <p:extLst>
      <p:ext uri="{BB962C8B-B14F-4D97-AF65-F5344CB8AC3E}">
        <p14:creationId xmlns:p14="http://schemas.microsoft.com/office/powerpoint/2010/main" val="27419104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9712" y="2492896"/>
            <a:ext cx="5770984" cy="19008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9600" b="1" dirty="0" smtClean="0">
                <a:solidFill>
                  <a:srgbClr val="FF0000"/>
                </a:solidFill>
              </a:rPr>
              <a:t>Thanks!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61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5" name="Picture 2" descr="http://ly.sz.bendibao.com/upload/20110420/634389085556093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92" y="2375566"/>
            <a:ext cx="601216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872" y="61903"/>
            <a:ext cx="4140000" cy="2329200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327" y="69117"/>
            <a:ext cx="4137969" cy="23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3286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8" y="4539169"/>
            <a:ext cx="2999405" cy="22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323850" y="1"/>
            <a:ext cx="8496300" cy="620687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2060"/>
                </a:solidFill>
              </a:rPr>
              <a:t>Challenges: Energy non-linearity</a:t>
            </a:r>
            <a:endParaRPr lang="zh-CN" alt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179512" y="692696"/>
            <a:ext cx="4536504" cy="2016447"/>
          </a:xfrm>
        </p:spPr>
        <p:txBody>
          <a:bodyPr/>
          <a:lstStyle/>
          <a:p>
            <a:r>
              <a:rPr lang="en-US" altLang="zh-CN" sz="2400" dirty="0" smtClean="0"/>
              <a:t>Non-linear energy response in Liquid scintillator</a:t>
            </a:r>
          </a:p>
          <a:p>
            <a:pPr lvl="1"/>
            <a:r>
              <a:rPr lang="en-US" altLang="zh-CN" sz="2000" dirty="0" smtClean="0">
                <a:solidFill>
                  <a:srgbClr val="00B050"/>
                </a:solidFill>
              </a:rPr>
              <a:t>Quenching</a:t>
            </a:r>
            <a:r>
              <a:rPr lang="en-US" altLang="zh-CN" sz="2000" dirty="0" smtClean="0"/>
              <a:t> </a:t>
            </a:r>
            <a:r>
              <a:rPr lang="en-US" altLang="zh-CN" sz="1800" i="1" dirty="0">
                <a:solidFill>
                  <a:srgbClr val="E14D49"/>
                </a:solidFill>
              </a:rPr>
              <a:t>(</a:t>
            </a:r>
            <a:r>
              <a:rPr lang="en-US" altLang="zh-CN" sz="1800" i="1" dirty="0" smtClean="0">
                <a:solidFill>
                  <a:srgbClr val="E14D49"/>
                </a:solidFill>
              </a:rPr>
              <a:t>particle-, E- </a:t>
            </a:r>
            <a:r>
              <a:rPr lang="en-US" altLang="zh-CN" sz="1800" i="1" dirty="0">
                <a:solidFill>
                  <a:srgbClr val="E14D49"/>
                </a:solidFill>
              </a:rPr>
              <a:t>dep.)</a:t>
            </a:r>
          </a:p>
          <a:p>
            <a:pPr lvl="1"/>
            <a:r>
              <a:rPr lang="en-US" altLang="zh-CN" sz="2000" dirty="0" smtClean="0">
                <a:solidFill>
                  <a:srgbClr val="00B050"/>
                </a:solidFill>
              </a:rPr>
              <a:t>Cerenkov</a:t>
            </a:r>
            <a:r>
              <a:rPr lang="en-US" altLang="zh-CN" sz="2000" dirty="0" smtClean="0"/>
              <a:t> </a:t>
            </a:r>
            <a:r>
              <a:rPr lang="en-US" altLang="zh-CN" sz="1800" i="1" dirty="0" smtClean="0">
                <a:solidFill>
                  <a:srgbClr val="E14D49"/>
                </a:solidFill>
              </a:rPr>
              <a:t>(particle-, E- dep.)</a:t>
            </a:r>
          </a:p>
          <a:p>
            <a:pPr lvl="1"/>
            <a:r>
              <a:rPr lang="en-US" altLang="zh-CN" sz="2000" dirty="0" smtClean="0">
                <a:solidFill>
                  <a:srgbClr val="00B050"/>
                </a:solidFill>
              </a:rPr>
              <a:t>Electronics</a:t>
            </a:r>
            <a:r>
              <a:rPr lang="en-US" altLang="zh-CN" sz="2000" dirty="0" smtClean="0"/>
              <a:t> </a:t>
            </a:r>
            <a:r>
              <a:rPr lang="en-US" altLang="zh-CN" sz="1800" i="1" dirty="0" smtClean="0">
                <a:solidFill>
                  <a:srgbClr val="E14D49"/>
                </a:solidFill>
              </a:rPr>
              <a:t>(possible, E- </a:t>
            </a:r>
            <a:r>
              <a:rPr lang="en-US" altLang="zh-CN" sz="1800" i="1" dirty="0">
                <a:solidFill>
                  <a:srgbClr val="E14D49"/>
                </a:solidFill>
              </a:rPr>
              <a:t>dep</a:t>
            </a:r>
            <a:r>
              <a:rPr lang="en-US" altLang="zh-CN" sz="1800" i="1" dirty="0" smtClean="0">
                <a:solidFill>
                  <a:srgbClr val="E14D49"/>
                </a:solidFill>
              </a:rPr>
              <a:t>.)</a:t>
            </a:r>
          </a:p>
          <a:p>
            <a:r>
              <a:rPr lang="en-US" altLang="zh-CN" sz="2200" dirty="0">
                <a:solidFill>
                  <a:srgbClr val="0000CC"/>
                </a:solidFill>
              </a:rPr>
              <a:t>Self-calibration of the spectrum: multiple oscillation peaks can provide good constraints to non-linearity</a:t>
            </a:r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  possibly mitigate the requirement to be &lt;2%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lvl="1"/>
            <a:endParaRPr lang="en-US" altLang="zh-CN" sz="1800" i="1" dirty="0">
              <a:solidFill>
                <a:srgbClr val="E14D49"/>
              </a:solidFill>
            </a:endParaRPr>
          </a:p>
          <a:p>
            <a:endParaRPr lang="en-US" altLang="zh-CN" sz="2400" dirty="0"/>
          </a:p>
          <a:p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15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499992" y="980728"/>
            <a:ext cx="4355976" cy="1993366"/>
            <a:chOff x="4788024" y="476672"/>
            <a:chExt cx="4355976" cy="1993366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99202"/>
              <a:ext cx="4355976" cy="187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228184" y="1319282"/>
              <a:ext cx="28593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0000FF"/>
                  </a:solidFill>
                  <a:latin typeface="+mj-lt"/>
                </a:rPr>
                <a:t>F. P. An et al, PRL </a:t>
              </a:r>
              <a:r>
                <a:rPr lang="en-US" altLang="zh-CN" sz="1400" dirty="0">
                  <a:solidFill>
                    <a:srgbClr val="0000FF"/>
                  </a:solidFill>
                  <a:latin typeface="+mj-lt"/>
                </a:rPr>
                <a:t>112, 061801 (2014)</a:t>
              </a:r>
              <a:endParaRPr lang="zh-CN" altLang="en-US" sz="14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40352" y="476672"/>
              <a:ext cx="12715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 err="1" smtClean="0">
                  <a:solidFill>
                    <a:srgbClr val="0000FF"/>
                  </a:solidFill>
                  <a:latin typeface="+mj-lt"/>
                </a:rPr>
                <a:t>e.g</a:t>
              </a:r>
              <a:r>
                <a:rPr lang="en-US" altLang="zh-CN" sz="1600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zh-CN" sz="1600" i="1" dirty="0" err="1" smtClean="0">
                  <a:solidFill>
                    <a:srgbClr val="0000FF"/>
                  </a:solidFill>
                  <a:latin typeface="+mj-lt"/>
                </a:rPr>
                <a:t>Daya</a:t>
              </a:r>
              <a:r>
                <a:rPr lang="en-US" altLang="zh-CN" sz="1600" i="1" dirty="0" smtClean="0">
                  <a:solidFill>
                    <a:srgbClr val="0000FF"/>
                  </a:solidFill>
                  <a:latin typeface="+mj-lt"/>
                </a:rPr>
                <a:t> Bay</a:t>
              </a:r>
              <a:endParaRPr lang="zh-CN" altLang="en-US" sz="1600" i="1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546979" y="6073551"/>
            <a:ext cx="365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err="1">
                <a:solidFill>
                  <a:srgbClr val="0000FF"/>
                </a:solidFill>
                <a:latin typeface="+mj-lt"/>
              </a:rPr>
              <a:t>Y.F.Li</a:t>
            </a:r>
            <a:r>
              <a:rPr lang="en-US" altLang="zh-CN" sz="1400" i="1" dirty="0">
                <a:solidFill>
                  <a:srgbClr val="0000FF"/>
                </a:solidFill>
                <a:latin typeface="+mj-lt"/>
              </a:rPr>
              <a:t> et al, PRD 88, 013008 (2013)</a:t>
            </a:r>
            <a:endParaRPr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64088" y="3633946"/>
            <a:ext cx="3370486" cy="2099310"/>
            <a:chOff x="5724128" y="2746992"/>
            <a:chExt cx="3370486" cy="209931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746992"/>
              <a:ext cx="3364421" cy="209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084168" y="275807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 smtClean="0">
                  <a:solidFill>
                    <a:srgbClr val="0000FF"/>
                  </a:solidFill>
                  <a:latin typeface="+mj-lt"/>
                </a:rPr>
                <a:t>Neutrino 2014</a:t>
              </a:r>
              <a:endParaRPr lang="zh-CN" altLang="en-US" sz="1400" i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16216" y="3674429"/>
              <a:ext cx="2578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 smtClean="0">
                  <a:solidFill>
                    <a:srgbClr val="FF0000"/>
                  </a:solidFill>
                  <a:latin typeface="+mj-lt"/>
                </a:rPr>
                <a:t>Uncertainty improved to be &lt;1%</a:t>
              </a:r>
              <a:endParaRPr lang="zh-CN" altLang="en-US" sz="14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1" name="下箭头 20"/>
          <p:cNvSpPr/>
          <p:nvPr/>
        </p:nvSpPr>
        <p:spPr>
          <a:xfrm>
            <a:off x="8042046" y="3135592"/>
            <a:ext cx="272410" cy="360000"/>
          </a:xfrm>
          <a:prstGeom prst="down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dirty="0" smtClean="0">
              <a:solidFill>
                <a:srgbClr val="0070C0"/>
              </a:solidFill>
              <a:latin typeface="Calibri" pitchFamily="34" charset="0"/>
              <a:ea typeface="楷体" pitchFamily="49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03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139136" cy="935679"/>
          </a:xfrm>
        </p:spPr>
        <p:txBody>
          <a:bodyPr/>
          <a:lstStyle/>
          <a:p>
            <a:r>
              <a:rPr lang="en-US" altLang="zh-CN" dirty="0" smtClean="0"/>
              <a:t>Neutrino Oscillation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38957"/>
              </p:ext>
            </p:extLst>
          </p:nvPr>
        </p:nvGraphicFramePr>
        <p:xfrm>
          <a:off x="564747" y="1686130"/>
          <a:ext cx="4660999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3" imgW="1917360" imgH="711000" progId="Equation.DSMT4">
                  <p:embed/>
                </p:oleObj>
              </mc:Choice>
              <mc:Fallback>
                <p:oleObj name="Equation" r:id="rId3" imgW="1917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47" y="1686130"/>
                        <a:ext cx="4660999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46508"/>
              </p:ext>
            </p:extLst>
          </p:nvPr>
        </p:nvGraphicFramePr>
        <p:xfrm>
          <a:off x="64269" y="3955435"/>
          <a:ext cx="8612187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5" imgW="4190760" imgH="736560" progId="Equation.DSMT4">
                  <p:embed/>
                </p:oleObj>
              </mc:Choice>
              <mc:Fallback>
                <p:oleObj name="Equation" r:id="rId5" imgW="41907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9" y="3955435"/>
                        <a:ext cx="8612187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D:\DayaWane\Conference\2012 07 澳大利亚\mytalk\massHierarchy_dem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09" y="1011810"/>
            <a:ext cx="3290557" cy="27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4580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23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 45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Atmospheric Accelerator</a:t>
            </a:r>
            <a:endParaRPr lang="zh-CN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5466735"/>
            <a:ext cx="167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 34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Solar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Reactor</a:t>
            </a:r>
            <a:endParaRPr lang="zh-CN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6576" y="576001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0</a:t>
            </a:r>
            <a:endParaRPr lang="zh-CN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466735"/>
            <a:ext cx="167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9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Reactor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Accelerator</a:t>
            </a:r>
            <a:endParaRPr lang="zh-CN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06795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 3-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 framework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下箭头 2"/>
          <p:cNvSpPr/>
          <p:nvPr/>
        </p:nvSpPr>
        <p:spPr bwMode="auto">
          <a:xfrm>
            <a:off x="2679223" y="3436701"/>
            <a:ext cx="432048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0213" y="4005064"/>
            <a:ext cx="2154703" cy="213786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288000" rtlCol="0">
            <a:noAutofit/>
          </a:bodyPr>
          <a:lstStyle/>
          <a:p>
            <a:pPr algn="l"/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Unknowns: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</a:t>
            </a:r>
            <a:r>
              <a:rPr lang="en-US" altLang="zh-CN" sz="2400" baseline="-250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CP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sym typeface="Symbol" panose="05050102010706020507" pitchFamily="18" charset="2"/>
              </a:rPr>
              <a:t>M</a:t>
            </a: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ass </a:t>
            </a:r>
            <a:r>
              <a:rPr lang="en-US" altLang="zh-CN" sz="2400" dirty="0">
                <a:solidFill>
                  <a:srgbClr val="C00000"/>
                </a:solidFill>
                <a:sym typeface="Symbol" panose="05050102010706020507" pitchFamily="18" charset="2"/>
              </a:rPr>
              <a:t>H</a:t>
            </a: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ierarchy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</a:t>
            </a:r>
            <a:r>
              <a:rPr lang="en-US" altLang="zh-CN" sz="2400" baseline="-250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23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octant</a:t>
            </a:r>
            <a:endParaRPr lang="zh-CN" altLang="en-US" sz="24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2411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" y="2634028"/>
            <a:ext cx="4883069" cy="3370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945438" cy="1143000"/>
          </a:xfrm>
        </p:spPr>
        <p:txBody>
          <a:bodyPr/>
          <a:lstStyle/>
          <a:p>
            <a:r>
              <a:rPr lang="en-US" altLang="zh-CN" dirty="0" smtClean="0"/>
              <a:t>Latest Results from Daya Bay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294677" y="3589255"/>
                <a:ext cx="3208121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𝟎𝟖𝟒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𝟎𝟎𝟓</m:t>
                          </m:r>
                        </m:e>
                      </m:func>
                    </m:oMath>
                  </m:oMathPara>
                </a14:m>
                <a:endParaRPr lang="zh-CN" altLang="en-US" sz="20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7" y="3589255"/>
                <a:ext cx="3208121" cy="314766"/>
              </a:xfrm>
              <a:prstGeom prst="rect">
                <a:avLst/>
              </a:prstGeom>
              <a:blipFill rotWithShape="0">
                <a:blip r:embed="rId3"/>
                <a:stretch>
                  <a:fillRect l="-2471" t="-1961" r="-190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302737" y="4092161"/>
                <a:ext cx="3574312" cy="348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CN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𝒆𝒆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bSup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200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37" y="4092161"/>
                <a:ext cx="3574312" cy="348942"/>
              </a:xfrm>
              <a:prstGeom prst="rect">
                <a:avLst/>
              </a:prstGeom>
              <a:blipFill rotWithShape="0">
                <a:blip r:embed="rId4"/>
                <a:stretch>
                  <a:fillRect b="-12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110984" y="4778875"/>
                <a:ext cx="3062633" cy="313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</m:t>
                      </m:r>
                      <m:r>
                        <a:rPr lang="zh-CN" alt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zh-CN" alt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  <m:sup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984" y="4778875"/>
                <a:ext cx="3062633" cy="313484"/>
              </a:xfrm>
              <a:prstGeom prst="rect">
                <a:avLst/>
              </a:prstGeom>
              <a:blipFill rotWithShape="0">
                <a:blip r:embed="rId5"/>
                <a:stretch>
                  <a:fillRect l="-2187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108461" y="5186505"/>
                <a:ext cx="3717236" cy="343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𝜇𝜇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  <m:r>
                        <a:rPr lang="zh-CN" alt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zh-CN" alt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  <m:sup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𝐶𝑃</m:t>
                      </m:r>
                    </m:oMath>
                  </m:oMathPara>
                </a14:m>
                <a:endParaRPr lang="zh-CN" alt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61" y="5186505"/>
                <a:ext cx="3717236" cy="343492"/>
              </a:xfrm>
              <a:prstGeom prst="rect">
                <a:avLst/>
              </a:prstGeom>
              <a:blipFill rotWithShape="0">
                <a:blip r:embed="rId6"/>
                <a:stretch>
                  <a:fillRect l="-1967" t="-1786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956336" y="3031586"/>
            <a:ext cx="382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621 days data (Neutrino 2014)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2014-6-16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583377" y="1601611"/>
                <a:ext cx="2630720" cy="315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0.090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−0.009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+0.008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zh-CN" altLang="en-US" sz="20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77" y="1601611"/>
                <a:ext cx="2630720" cy="315920"/>
              </a:xfrm>
              <a:prstGeom prst="rect">
                <a:avLst/>
              </a:prstGeom>
              <a:blipFill rotWithShape="0">
                <a:blip r:embed="rId7"/>
                <a:stretch>
                  <a:fillRect l="-3016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257034" y="2160366"/>
                <a:ext cx="3444213" cy="315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𝑒𝑒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2.59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−0.20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+0.19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34" y="2160366"/>
                <a:ext cx="3444213" cy="315727"/>
              </a:xfrm>
              <a:prstGeom prst="rect">
                <a:avLst/>
              </a:prstGeom>
              <a:blipFill rotWithShape="0">
                <a:blip r:embed="rId8"/>
                <a:stretch>
                  <a:fillRect b="-21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4984592" y="1108577"/>
            <a:ext cx="382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217 days data (2013)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7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6176"/>
          </a:xfrm>
        </p:spPr>
        <p:txBody>
          <a:bodyPr/>
          <a:lstStyle/>
          <a:p>
            <a:r>
              <a:rPr lang="en-US" altLang="zh-CN" sz="3600" dirty="0" smtClean="0"/>
              <a:t>Determine MH with Reactors</a:t>
            </a:r>
            <a:endParaRPr lang="zh-CN" altLang="en-US" sz="3600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72" y="3709463"/>
            <a:ext cx="4400816" cy="296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16546"/>
            <a:ext cx="407670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11077" y="3898704"/>
            <a:ext cx="344487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Precision energy spectrum measurement: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interference between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à"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Relative measurement</a:t>
            </a:r>
          </a:p>
          <a:p>
            <a:pPr marL="342900" indent="-342900" algn="l">
              <a:buFont typeface="Wingdings" pitchFamily="2" charset="2"/>
              <a:buChar char="à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>
              <a:defRPr/>
            </a:pPr>
            <a:r>
              <a:rPr lang="en-US" altLang="zh-CN" sz="2000" dirty="0" smtClean="0">
                <a:solidFill>
                  <a:srgbClr val="0000FF"/>
                </a:solidFill>
              </a:rPr>
              <a:t>Further improvement  with Δm</a:t>
            </a:r>
            <a:r>
              <a:rPr lang="en-US" altLang="zh-CN" sz="2000" baseline="30000" dirty="0" smtClean="0">
                <a:solidFill>
                  <a:srgbClr val="0000FF"/>
                </a:solidFill>
              </a:rPr>
              <a:t>2</a:t>
            </a:r>
            <a:r>
              <a:rPr lang="el-GR" altLang="zh-CN" sz="2000" baseline="-25000" dirty="0" smtClean="0">
                <a:solidFill>
                  <a:srgbClr val="0000FF"/>
                </a:solidFill>
              </a:rPr>
              <a:t>μμ</a:t>
            </a:r>
            <a:r>
              <a:rPr lang="en-US" altLang="zh-CN" sz="2000" dirty="0" smtClean="0">
                <a:solidFill>
                  <a:srgbClr val="0000FF"/>
                </a:solidFill>
              </a:rPr>
              <a:t> measurement from accelerator exp.</a:t>
            </a:r>
          </a:p>
          <a:p>
            <a:pPr marL="342900" indent="-342900" algn="l">
              <a:buFont typeface="Wingdings" pitchFamily="2" charset="2"/>
              <a:buChar char="à"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Absolute measurement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4860032" y="2547481"/>
            <a:ext cx="395012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S.T. </a:t>
            </a:r>
            <a:r>
              <a:rPr lang="en-US" altLang="zh-CN" sz="1400" b="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Petcov</a:t>
            </a: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et al., PLB533(2002)94</a:t>
            </a:r>
          </a:p>
          <a:p>
            <a:pPr algn="l">
              <a:defRPr/>
            </a:pPr>
            <a:r>
              <a:rPr lang="en-US" altLang="zh-CN" sz="1400" b="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S.Choubey</a:t>
            </a: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et al., PRD68(2003)113006</a:t>
            </a:r>
          </a:p>
          <a:p>
            <a:pPr algn="l">
              <a:defRPr/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J. Learned et al., </a:t>
            </a:r>
            <a:r>
              <a:rPr lang="zh-CN" altLang="zh-CN" sz="1400" b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</a:t>
            </a:r>
            <a:r>
              <a:rPr lang="en-US" altLang="zh-CN" sz="1400" b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RD</a:t>
            </a:r>
            <a:r>
              <a:rPr lang="zh-CN" altLang="zh-CN" sz="1400" b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</a:t>
            </a:r>
            <a:r>
              <a:rPr lang="zh-CN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78 (2008) 071302</a:t>
            </a:r>
            <a:endParaRPr lang="en-US" altLang="zh-CN" sz="14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l">
              <a:defRPr/>
            </a:pPr>
            <a:r>
              <a:rPr lang="en-US" altLang="zh-CN" sz="1400" b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</a:t>
            </a: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Zhan, Y. Wang, J. Cao, L. Wen, </a:t>
            </a:r>
          </a:p>
          <a:p>
            <a:pPr algn="l">
              <a:defRPr/>
            </a:pP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PRD78:111103, 2008, PRD79:073007, 2009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53" name="Picture 4" descr="allbaseline_dyb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7" y="1046177"/>
            <a:ext cx="3563888" cy="288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3302196" y="2996521"/>
            <a:ext cx="142851" cy="14444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3373622" y="2105356"/>
            <a:ext cx="0" cy="545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79246" y="971436"/>
            <a:ext cx="1300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4 MeV </a:t>
            </a:r>
            <a:r>
              <a:rPr lang="en-US" altLang="zh-CN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</a:t>
            </a:r>
            <a:r>
              <a:rPr lang="en-US" altLang="zh-CN" sz="180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e</a:t>
            </a:r>
            <a:endParaRPr lang="zh-CN" altLang="en-US" sz="1800" baseline="-25000" dirty="0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7332366" y="2148898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61" name="直接连接符 60"/>
          <p:cNvCxnSpPr/>
          <p:nvPr/>
        </p:nvCxnSpPr>
        <p:spPr bwMode="auto">
          <a:xfrm>
            <a:off x="7308304" y="2492896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3" name="直接连接符 12"/>
          <p:cNvCxnSpPr/>
          <p:nvPr/>
        </p:nvCxnSpPr>
        <p:spPr bwMode="auto">
          <a:xfrm>
            <a:off x="5508104" y="2131999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4" name="直接连接符 13"/>
          <p:cNvCxnSpPr/>
          <p:nvPr/>
        </p:nvCxnSpPr>
        <p:spPr bwMode="auto">
          <a:xfrm>
            <a:off x="5508104" y="2492896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53752"/>
            <a:ext cx="8856984" cy="854968"/>
          </a:xfrm>
        </p:spPr>
        <p:txBody>
          <a:bodyPr/>
          <a:lstStyle/>
          <a:p>
            <a:r>
              <a:rPr lang="en-US" altLang="zh-CN" dirty="0" smtClean="0"/>
              <a:t>Interference: Relative Measurement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29208" y="2222574"/>
            <a:ext cx="8229600" cy="2286546"/>
          </a:xfrm>
        </p:spPr>
        <p:txBody>
          <a:bodyPr/>
          <a:lstStyle/>
          <a:p>
            <a:r>
              <a:rPr lang="en-US" altLang="zh-CN" sz="2400" dirty="0" smtClean="0"/>
              <a:t>The relative larger (0.7) oscillation and smaller (0.3) oscillation, which one is slightly </a:t>
            </a:r>
            <a:r>
              <a:rPr lang="en-US" altLang="zh-CN" sz="2400" dirty="0" smtClean="0">
                <a:solidFill>
                  <a:schemeClr val="tx1"/>
                </a:solidFill>
              </a:rPr>
              <a:t>(1/30) </a:t>
            </a:r>
            <a:r>
              <a:rPr lang="en-US" altLang="zh-CN" sz="2400" dirty="0" smtClean="0"/>
              <a:t>faster?</a:t>
            </a:r>
          </a:p>
          <a:p>
            <a:pPr>
              <a:defRPr/>
            </a:pPr>
            <a:r>
              <a:rPr lang="en-US" altLang="zh-CN" sz="2400" dirty="0" smtClean="0"/>
              <a:t>Take </a:t>
            </a:r>
            <a:r>
              <a:rPr lang="en-US" altLang="zh-CN" sz="2400" dirty="0" smtClean="0">
                <a:latin typeface="Symbol" pitchFamily="18" charset="2"/>
              </a:rPr>
              <a:t>D</a:t>
            </a:r>
            <a:r>
              <a:rPr lang="en-US" altLang="zh-CN" sz="2400" dirty="0" smtClean="0"/>
              <a:t>m</a:t>
            </a:r>
            <a:r>
              <a:rPr lang="en-US" altLang="zh-CN" sz="2400" baseline="30000" dirty="0" smtClean="0"/>
              <a:t>2</a:t>
            </a:r>
            <a:r>
              <a:rPr lang="en-US" altLang="zh-CN" sz="2400" baseline="-25000" dirty="0" smtClean="0"/>
              <a:t>32</a:t>
            </a:r>
            <a:r>
              <a:rPr lang="en-US" altLang="zh-CN" sz="2400" dirty="0" smtClean="0"/>
              <a:t> as reference, after a </a:t>
            </a:r>
            <a:r>
              <a:rPr lang="en-US" altLang="zh-CN" sz="2400" dirty="0"/>
              <a:t>F</a:t>
            </a:r>
            <a:r>
              <a:rPr lang="en-US" altLang="zh-CN" sz="2400" dirty="0" smtClean="0"/>
              <a:t>ourier transformation</a:t>
            </a:r>
            <a:endParaRPr lang="en-US" altLang="zh-CN" sz="2400" dirty="0"/>
          </a:p>
          <a:p>
            <a:pPr lvl="1">
              <a:defRPr/>
            </a:pPr>
            <a:r>
              <a:rPr lang="en-US" altLang="zh-CN" sz="2000" dirty="0"/>
              <a:t>NH: </a:t>
            </a:r>
            <a:r>
              <a:rPr lang="en-US" altLang="zh-CN" sz="2000" dirty="0" smtClean="0">
                <a:latin typeface="Symbol" pitchFamily="18" charset="2"/>
              </a:rPr>
              <a:t>D</a:t>
            </a:r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baseline="-25000" dirty="0" smtClean="0"/>
              <a:t>31</a:t>
            </a:r>
            <a:r>
              <a:rPr lang="en-US" altLang="zh-CN" sz="2000" dirty="0" smtClean="0"/>
              <a:t>  </a:t>
            </a:r>
            <a:r>
              <a:rPr lang="en-US" altLang="zh-CN" sz="2000" dirty="0"/>
              <a:t>&gt; </a:t>
            </a:r>
            <a:r>
              <a:rPr lang="en-US" altLang="zh-CN" sz="2000" dirty="0" smtClean="0">
                <a:latin typeface="Symbol" pitchFamily="18" charset="2"/>
              </a:rPr>
              <a:t>D</a:t>
            </a:r>
            <a:r>
              <a:rPr lang="en-US" altLang="zh-CN" sz="2000" dirty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baseline="-25000" dirty="0" smtClean="0"/>
              <a:t>32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   </a:t>
            </a:r>
            <a:r>
              <a:rPr lang="en-US" altLang="zh-CN" sz="2000" dirty="0" smtClean="0">
                <a:latin typeface="Symbol" pitchFamily="18" charset="2"/>
              </a:rPr>
              <a:t>D</a:t>
            </a:r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baseline="-25000" dirty="0" smtClean="0"/>
              <a:t>31</a:t>
            </a:r>
            <a:r>
              <a:rPr lang="en-US" altLang="zh-CN" sz="2000" dirty="0" smtClean="0"/>
              <a:t>  </a:t>
            </a:r>
            <a:r>
              <a:rPr lang="en-US" altLang="zh-CN" sz="2000" dirty="0"/>
              <a:t>peak at the </a:t>
            </a:r>
            <a:r>
              <a:rPr lang="en-US" altLang="zh-CN" sz="2000" dirty="0">
                <a:solidFill>
                  <a:srgbClr val="C00000"/>
                </a:solidFill>
              </a:rPr>
              <a:t>right of </a:t>
            </a:r>
            <a:r>
              <a:rPr lang="en-US" altLang="zh-CN" sz="2000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dirty="0" smtClean="0">
                <a:solidFill>
                  <a:srgbClr val="C00000"/>
                </a:solidFill>
              </a:rPr>
              <a:t>m</a:t>
            </a:r>
            <a:r>
              <a:rPr lang="en-US" altLang="zh-CN" sz="20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CN" sz="2000" baseline="-25000" dirty="0" smtClean="0">
                <a:solidFill>
                  <a:srgbClr val="C00000"/>
                </a:solidFill>
              </a:rPr>
              <a:t>32</a:t>
            </a:r>
            <a:r>
              <a:rPr lang="en-US" altLang="zh-CN" sz="2000" dirty="0" smtClean="0">
                <a:solidFill>
                  <a:srgbClr val="C00000"/>
                </a:solidFill>
              </a:rPr>
              <a:t> 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altLang="zh-CN" sz="2000" dirty="0"/>
              <a:t>IH:  </a:t>
            </a:r>
            <a:r>
              <a:rPr lang="en-US" altLang="zh-CN" sz="2000" dirty="0" smtClean="0">
                <a:latin typeface="Symbol" pitchFamily="18" charset="2"/>
              </a:rPr>
              <a:t>D</a:t>
            </a:r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baseline="-25000" dirty="0" smtClean="0"/>
              <a:t>31</a:t>
            </a:r>
            <a:r>
              <a:rPr lang="en-US" altLang="zh-CN" sz="2000" dirty="0" smtClean="0"/>
              <a:t>  </a:t>
            </a:r>
            <a:r>
              <a:rPr lang="en-US" altLang="zh-CN" sz="2000" dirty="0"/>
              <a:t>&lt; </a:t>
            </a:r>
            <a:r>
              <a:rPr lang="en-US" altLang="zh-CN" sz="2000" dirty="0" smtClean="0">
                <a:latin typeface="Symbol" pitchFamily="18" charset="2"/>
              </a:rPr>
              <a:t>D</a:t>
            </a:r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baseline="-25000" dirty="0" smtClean="0"/>
              <a:t>32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   </a:t>
            </a:r>
            <a:r>
              <a:rPr lang="en-US" altLang="zh-CN" sz="2000" dirty="0" smtClean="0">
                <a:latin typeface="Symbol" pitchFamily="18" charset="2"/>
              </a:rPr>
              <a:t>D</a:t>
            </a:r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baseline="-25000" dirty="0" smtClean="0"/>
              <a:t>31</a:t>
            </a:r>
            <a:r>
              <a:rPr lang="en-US" altLang="zh-CN" sz="2000" dirty="0" smtClean="0"/>
              <a:t>  </a:t>
            </a:r>
            <a:r>
              <a:rPr lang="en-US" altLang="zh-CN" sz="2000" dirty="0"/>
              <a:t>peak at </a:t>
            </a:r>
            <a:r>
              <a:rPr lang="en-US" altLang="zh-CN" sz="2000" dirty="0" smtClean="0"/>
              <a:t>the  </a:t>
            </a:r>
            <a:r>
              <a:rPr lang="en-US" altLang="zh-CN" sz="2000" dirty="0">
                <a:solidFill>
                  <a:srgbClr val="C00000"/>
                </a:solidFill>
              </a:rPr>
              <a:t>left </a:t>
            </a:r>
            <a:r>
              <a:rPr lang="en-US" altLang="zh-CN" sz="2000" dirty="0" smtClean="0">
                <a:solidFill>
                  <a:srgbClr val="C00000"/>
                </a:solidFill>
              </a:rPr>
              <a:t>  of </a:t>
            </a:r>
            <a:r>
              <a:rPr lang="en-US" altLang="zh-CN" sz="2000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dirty="0">
                <a:solidFill>
                  <a:srgbClr val="C00000"/>
                </a:solidFill>
              </a:rPr>
              <a:t>m</a:t>
            </a:r>
            <a:r>
              <a:rPr lang="en-US" altLang="zh-CN" sz="20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CN" sz="2000" baseline="-25000" dirty="0" smtClean="0">
                <a:solidFill>
                  <a:srgbClr val="C00000"/>
                </a:solidFill>
              </a:rPr>
              <a:t>32</a:t>
            </a:r>
            <a:r>
              <a:rPr lang="en-US" altLang="zh-CN" sz="2000" dirty="0" smtClean="0">
                <a:solidFill>
                  <a:srgbClr val="C00000"/>
                </a:solidFill>
              </a:rPr>
              <a:t> </a:t>
            </a:r>
            <a:endParaRPr lang="en-US" altLang="zh-CN" sz="2000" dirty="0">
              <a:solidFill>
                <a:srgbClr val="C00000"/>
              </a:solidFill>
            </a:endParaRPr>
          </a:p>
          <a:p>
            <a:endParaRPr lang="zh-CN" altLang="en-US" sz="2400" dirty="0"/>
          </a:p>
        </p:txBody>
      </p:sp>
      <p:pic>
        <p:nvPicPr>
          <p:cNvPr id="4" name="Picture 10" descr="Mod2_test2_180k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734" y="4264299"/>
            <a:ext cx="3325723" cy="24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2" b="-1"/>
          <a:stretch/>
        </p:blipFill>
        <p:spPr bwMode="auto">
          <a:xfrm>
            <a:off x="4417911" y="4275386"/>
            <a:ext cx="4454517" cy="23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5" y="908720"/>
            <a:ext cx="4076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1163262"/>
                <a:ext cx="379161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=0.81 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zh-CN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  <m:r>
                        <a:rPr lang="en-US" altLang="zh-CN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CN" sz="2000" i="1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altLang="zh-CN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CN" sz="20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zh-CN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CN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en-US" altLang="zh-CN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CN" sz="2000" i="1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altLang="zh-CN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32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63262"/>
                <a:ext cx="3791615" cy="1015663"/>
              </a:xfrm>
              <a:prstGeom prst="rect">
                <a:avLst/>
              </a:prstGeom>
              <a:blipFill rotWithShape="0">
                <a:blip r:embed="rId5"/>
                <a:stretch>
                  <a:fillRect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 bwMode="auto">
          <a:xfrm flipH="1">
            <a:off x="7800120" y="5517630"/>
            <a:ext cx="252014" cy="2401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>
            <a:off x="5706133" y="5519292"/>
            <a:ext cx="252042" cy="2401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32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53752"/>
            <a:ext cx="9036496" cy="868361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accent2"/>
                </a:solidFill>
              </a:rPr>
              <a:t>Requirements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4" y="971473"/>
            <a:ext cx="341150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4" y="3813801"/>
            <a:ext cx="341150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971472"/>
            <a:ext cx="3353731" cy="24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672947" y="3366222"/>
            <a:ext cx="3416941" cy="6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2400" b="0" kern="0" dirty="0" smtClean="0">
                <a:solidFill>
                  <a:schemeClr val="accent1"/>
                </a:solidFill>
              </a:rPr>
              <a:t>Proper baseline: </a:t>
            </a:r>
            <a:r>
              <a:rPr lang="en-US" altLang="zh-CN" sz="2400" b="0" kern="0" dirty="0" smtClean="0">
                <a:solidFill>
                  <a:schemeClr val="accent2"/>
                </a:solidFill>
              </a:rPr>
              <a:t>45-60</a:t>
            </a:r>
            <a:r>
              <a:rPr lang="en-US" altLang="zh-CN" sz="2400" b="0" kern="0" dirty="0" smtClean="0">
                <a:solidFill>
                  <a:schemeClr val="accent1"/>
                </a:solidFill>
              </a:rPr>
              <a:t> km</a:t>
            </a:r>
          </a:p>
        </p:txBody>
      </p:sp>
      <p:sp>
        <p:nvSpPr>
          <p:cNvPr id="3" name="矩形 2"/>
          <p:cNvSpPr/>
          <p:nvPr/>
        </p:nvSpPr>
        <p:spPr>
          <a:xfrm>
            <a:off x="4655695" y="3295138"/>
            <a:ext cx="3762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0" dirty="0" smtClean="0">
                <a:solidFill>
                  <a:schemeClr val="accent1">
                    <a:lumMod val="75000"/>
                  </a:schemeClr>
                </a:solidFill>
              </a:rPr>
              <a:t>Equal baselines</a:t>
            </a:r>
            <a:endParaRPr lang="en-US" altLang="zh-CN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672947" y="6309320"/>
            <a:ext cx="2855260" cy="45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2400" b="0" kern="0" dirty="0" smtClean="0">
                <a:solidFill>
                  <a:schemeClr val="accent2"/>
                </a:solidFill>
              </a:rPr>
              <a:t>3%</a:t>
            </a:r>
            <a:r>
              <a:rPr lang="en-US" altLang="zh-CN" sz="2400" b="0" kern="0" dirty="0" smtClean="0">
                <a:solidFill>
                  <a:schemeClr val="accent1"/>
                </a:solidFill>
              </a:rPr>
              <a:t> Energy resolution</a:t>
            </a:r>
          </a:p>
        </p:txBody>
      </p:sp>
      <p:sp>
        <p:nvSpPr>
          <p:cNvPr id="18" name="矩形 17"/>
          <p:cNvSpPr/>
          <p:nvPr/>
        </p:nvSpPr>
        <p:spPr>
          <a:xfrm>
            <a:off x="4203758" y="627150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0" dirty="0" smtClean="0">
                <a:solidFill>
                  <a:schemeClr val="accent1">
                    <a:lumMod val="75000"/>
                  </a:schemeClr>
                </a:solidFill>
              </a:rPr>
              <a:t>100k events=</a:t>
            </a:r>
            <a:r>
              <a:rPr lang="en-US" altLang="zh-CN" sz="2400" b="0" dirty="0" smtClean="0">
                <a:solidFill>
                  <a:schemeClr val="accent2"/>
                </a:solidFill>
              </a:rPr>
              <a:t>20 kton</a:t>
            </a:r>
            <a:r>
              <a:rPr lang="en-US" altLang="zh-CN" sz="2400" b="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</a:t>
            </a:r>
            <a:r>
              <a:rPr lang="en-US" altLang="zh-CN" sz="2400" b="0" dirty="0" smtClean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35 GW</a:t>
            </a:r>
            <a:r>
              <a:rPr lang="en-US" altLang="zh-CN" sz="2400" b="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6 year</a:t>
            </a:r>
            <a:endParaRPr lang="en-US" altLang="zh-CN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10" y="3684801"/>
            <a:ext cx="3703526" cy="265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五角星 15"/>
          <p:cNvSpPr/>
          <p:nvPr/>
        </p:nvSpPr>
        <p:spPr>
          <a:xfrm>
            <a:off x="6491663" y="481177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701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1"/>
          <p:cNvSpPr>
            <a:spLocks noGrp="1"/>
          </p:cNvSpPr>
          <p:nvPr>
            <p:ph type="title"/>
          </p:nvPr>
        </p:nvSpPr>
        <p:spPr>
          <a:xfrm>
            <a:off x="452438" y="20638"/>
            <a:ext cx="8229600" cy="600075"/>
          </a:xfrm>
        </p:spPr>
        <p:txBody>
          <a:bodyPr/>
          <a:lstStyle/>
          <a:p>
            <a:r>
              <a:rPr lang="en-US" altLang="zh-CN" u="sng" dirty="0" smtClean="0"/>
              <a:t>Location of JUNO</a:t>
            </a:r>
            <a:endParaRPr lang="zh-CN" altLang="en-US" u="sng" dirty="0" smtClean="0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idx="1"/>
          </p:nvPr>
        </p:nvGraphicFramePr>
        <p:xfrm>
          <a:off x="198438" y="836613"/>
          <a:ext cx="8856663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5"/>
                <a:gridCol w="1440108"/>
                <a:gridCol w="1080081"/>
                <a:gridCol w="1152086"/>
                <a:gridCol w="2232167"/>
                <a:gridCol w="2088156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NPP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Daya Bay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Huizhou</a:t>
                      </a:r>
                      <a:endParaRPr lang="zh-CN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Lufeng</a:t>
                      </a:r>
                      <a:endParaRPr lang="zh-CN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Yangjiang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Taishan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Operational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Planned</a:t>
                      </a:r>
                      <a:endParaRPr lang="zh-CN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Planned</a:t>
                      </a:r>
                      <a:endParaRPr lang="zh-CN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altLang="zh-CN" sz="18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construction</a:t>
                      </a:r>
                      <a:endParaRPr lang="zh-CN" altLang="en-US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altLang="zh-CN" sz="18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construction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Power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18.4 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</a:tr>
            </a:tbl>
          </a:graphicData>
        </a:graphic>
      </p:graphicFrame>
      <p:grpSp>
        <p:nvGrpSpPr>
          <p:cNvPr id="120865" name="组合 19"/>
          <p:cNvGrpSpPr>
            <a:grpSpLocks/>
          </p:cNvGrpSpPr>
          <p:nvPr/>
        </p:nvGrpSpPr>
        <p:grpSpPr bwMode="auto">
          <a:xfrm>
            <a:off x="11113" y="2079625"/>
            <a:ext cx="9121775" cy="4656363"/>
            <a:chOff x="13369" y="2132856"/>
            <a:chExt cx="9121777" cy="4655542"/>
          </a:xfrm>
        </p:grpSpPr>
        <p:pic>
          <p:nvPicPr>
            <p:cNvPr id="120876" name="Picture 2" descr="D:\大亚湾二期\Conference\报告材料\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9" y="2132856"/>
              <a:ext cx="9121777" cy="463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5"/>
            <p:cNvSpPr txBox="1"/>
            <p:nvPr/>
          </p:nvSpPr>
          <p:spPr>
            <a:xfrm>
              <a:off x="95167" y="6388359"/>
              <a:ext cx="2657476" cy="400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2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Yangjiang</a:t>
              </a:r>
              <a:r>
                <a:rPr lang="en-US" altLang="zh-CN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NPP</a:t>
              </a:r>
              <a:endPara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81898" y="5984006"/>
              <a:ext cx="1741487" cy="400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2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Taishan</a:t>
              </a:r>
              <a:r>
                <a:rPr lang="en-US" altLang="zh-CN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NPP</a:t>
              </a:r>
              <a:endPara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90157" y="4326395"/>
              <a:ext cx="1079500" cy="523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Daya</a:t>
              </a:r>
              <a:r>
                <a:rPr lang="en-US" altLang="zh-CN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Bay NPP</a:t>
              </a:r>
              <a:endPara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4120" y="3894671"/>
              <a:ext cx="1152525" cy="523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dirty="0" smtClean="0">
                  <a:solidFill>
                    <a:srgbClr val="F79646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Huizhou</a:t>
              </a:r>
              <a:br>
                <a:rPr lang="en-US" altLang="zh-CN" sz="1400" dirty="0" smtClean="0">
                  <a:solidFill>
                    <a:srgbClr val="F79646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zh-CN" sz="1400" dirty="0" smtClean="0">
                  <a:solidFill>
                    <a:srgbClr val="F79646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NPP</a:t>
              </a:r>
              <a:endParaRPr lang="zh-CN" altLang="en-US" sz="14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2396" y="3796263"/>
              <a:ext cx="855662" cy="523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smtClean="0">
                  <a:solidFill>
                    <a:srgbClr val="F79646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Lufeng</a:t>
              </a:r>
              <a:br>
                <a:rPr lang="en-US" altLang="zh-CN" sz="1400" smtClean="0">
                  <a:solidFill>
                    <a:srgbClr val="F79646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zh-CN" sz="1400" smtClean="0">
                  <a:solidFill>
                    <a:srgbClr val="F79646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NPP</a:t>
              </a:r>
              <a:endParaRPr lang="zh-CN" altLang="en-US" sz="140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35794" y="5313646"/>
              <a:ext cx="1800225" cy="369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8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 km</a:t>
              </a:r>
              <a:endParaRPr lang="zh-CN" alt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0406" y="5589822"/>
              <a:ext cx="900113" cy="369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 km</a:t>
              </a:r>
              <a:endParaRPr lang="zh-CN" alt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997995" y="4770816"/>
              <a:ext cx="1152525" cy="30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Hong Kong</a:t>
              </a:r>
              <a:endParaRPr lang="zh-CN" alt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74082" y="5212064"/>
              <a:ext cx="823913" cy="30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Macau</a:t>
              </a:r>
              <a:endParaRPr lang="zh-CN" alt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597820" y="3232800"/>
              <a:ext cx="1306512" cy="30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Guang Zhou</a:t>
              </a:r>
              <a:endParaRPr lang="zh-CN" alt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701132" y="3894671"/>
              <a:ext cx="1304925" cy="30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Shen Zhen</a:t>
              </a:r>
              <a:endParaRPr lang="zh-CN" alt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0888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795" y="4512935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89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705" y="4103411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90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277" y="2890630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91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367" y="5100492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92" name="Picture 3" descr="D:\大亚湾二期\Conference\报告材料\airport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690" y="4341890"/>
              <a:ext cx="342090" cy="34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5"/>
            <p:cNvSpPr txBox="1"/>
            <p:nvPr/>
          </p:nvSpPr>
          <p:spPr>
            <a:xfrm>
              <a:off x="2940720" y="4469245"/>
              <a:ext cx="1152525" cy="30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4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Zhu Hai</a:t>
              </a:r>
              <a:endParaRPr lang="zh-CN" altLang="en-US" sz="1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894" name="椭圆 44"/>
            <p:cNvSpPr>
              <a:spLocks noChangeArrowheads="1"/>
            </p:cNvSpPr>
            <p:nvPr/>
          </p:nvSpPr>
          <p:spPr bwMode="auto">
            <a:xfrm>
              <a:off x="1363333" y="54371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buFont typeface="Arial" panose="020B0604020202020204" pitchFamily="34" charset="0"/>
                <a:buChar char="•"/>
                <a:defRPr sz="32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buChar char="–"/>
                <a:defRPr sz="28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buChar char="•"/>
                <a:defRPr sz="24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buChar char="–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20895" name="直接连接符 45"/>
            <p:cNvCxnSpPr>
              <a:cxnSpLocks noChangeShapeType="1"/>
            </p:cNvCxnSpPr>
            <p:nvPr/>
          </p:nvCxnSpPr>
          <p:spPr bwMode="auto">
            <a:xfrm>
              <a:off x="1448333" y="5517232"/>
              <a:ext cx="891419" cy="36004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96" name="直接连接符 46"/>
            <p:cNvCxnSpPr>
              <a:cxnSpLocks noChangeShapeType="1"/>
            </p:cNvCxnSpPr>
            <p:nvPr/>
          </p:nvCxnSpPr>
          <p:spPr bwMode="auto">
            <a:xfrm flipH="1">
              <a:off x="1016286" y="5517232"/>
              <a:ext cx="432048" cy="813446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97" name="直接箭头连接符 47"/>
            <p:cNvCxnSpPr>
              <a:cxnSpLocks noChangeShapeType="1"/>
              <a:endCxn id="120894" idx="7"/>
            </p:cNvCxnSpPr>
            <p:nvPr/>
          </p:nvCxnSpPr>
          <p:spPr bwMode="auto">
            <a:xfrm flipH="1">
              <a:off x="1516973" y="3406800"/>
              <a:ext cx="1222717" cy="2056689"/>
            </a:xfrm>
            <a:prstGeom prst="straightConnector1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Box 48"/>
            <p:cNvSpPr txBox="1"/>
            <p:nvPr/>
          </p:nvSpPr>
          <p:spPr>
            <a:xfrm>
              <a:off x="2413670" y="3697855"/>
              <a:ext cx="1333500" cy="3682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en-US" altLang="zh-CN" sz="1800" b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2.5 h drive</a:t>
              </a:r>
              <a:endParaRPr lang="zh-CN" altLang="en-US" sz="18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20899" name="椭圆 37"/>
            <p:cNvSpPr>
              <a:spLocks noChangeArrowheads="1"/>
            </p:cNvSpPr>
            <p:nvPr/>
          </p:nvSpPr>
          <p:spPr bwMode="auto">
            <a:xfrm>
              <a:off x="5062665" y="3960852"/>
              <a:ext cx="360000" cy="3600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buFont typeface="Arial" panose="020B0604020202020204" pitchFamily="34" charset="0"/>
                <a:buChar char="•"/>
                <a:defRPr sz="32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buChar char="–"/>
                <a:defRPr sz="28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buChar char="•"/>
                <a:defRPr sz="24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buChar char="–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04CD"/>
                  </a:solidFill>
                  <a:latin typeface="Calibri" panose="020F0502020204030204" pitchFamily="34" charset="0"/>
                  <a:ea typeface="楷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25151" y="3070226"/>
            <a:ext cx="2522537" cy="9223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en-US" altLang="zh-CN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Kaiping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Jiang Men city,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Guangdong Province </a:t>
            </a:r>
            <a:endParaRPr lang="zh-CN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1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C82708-4E8E-448D-9D2F-B0B6473CC217}" type="slidenum">
              <a:rPr lang="zh-CN" altLang="en-US" sz="14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zh-CN" altLang="en-US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0868" name="Picture 2" descr="D:\EH3_4_detector_diamond_IMG_2019.jpg"/>
          <p:cNvSpPr>
            <a:spLocks noChangeAspect="1" noChangeArrowheads="1"/>
          </p:cNvSpPr>
          <p:nvPr/>
        </p:nvSpPr>
        <p:spPr bwMode="auto">
          <a:xfrm>
            <a:off x="5494338" y="4570413"/>
            <a:ext cx="10652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zh-CN" altLang="en-US" sz="200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5240338" y="3008313"/>
            <a:ext cx="90487" cy="107950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 flipV="1">
            <a:off x="5330825" y="3008313"/>
            <a:ext cx="754063" cy="78105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5330825" y="3008313"/>
            <a:ext cx="2265363" cy="56515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02213" y="2708275"/>
            <a:ext cx="2087562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en-US" altLang="zh-CN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Previous site candidate</a:t>
            </a:r>
            <a:endParaRPr lang="zh-CN" alt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0873" name="椭圆 61"/>
          <p:cNvSpPr>
            <a:spLocks noChangeArrowheads="1"/>
          </p:cNvSpPr>
          <p:nvPr/>
        </p:nvSpPr>
        <p:spPr bwMode="auto">
          <a:xfrm>
            <a:off x="5302250" y="2997200"/>
            <a:ext cx="61913" cy="603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solidFill>
                <a:srgbClr val="0070C0"/>
              </a:solidFill>
            </a:endParaRPr>
          </a:p>
        </p:txBody>
      </p:sp>
      <p:sp>
        <p:nvSpPr>
          <p:cNvPr id="120874" name="矩形 15"/>
          <p:cNvSpPr>
            <a:spLocks noChangeArrowheads="1"/>
          </p:cNvSpPr>
          <p:nvPr/>
        </p:nvSpPr>
        <p:spPr bwMode="auto">
          <a:xfrm>
            <a:off x="127000" y="2238375"/>
            <a:ext cx="2460625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Overburden ~ 700 m</a:t>
            </a:r>
            <a:endParaRPr lang="zh-CN" altLang="en-US" sz="200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75" name="矩形 3"/>
          <p:cNvSpPr>
            <a:spLocks noChangeArrowheads="1"/>
          </p:cNvSpPr>
          <p:nvPr/>
        </p:nvSpPr>
        <p:spPr bwMode="auto">
          <a:xfrm>
            <a:off x="6983413" y="2107955"/>
            <a:ext cx="2149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4CD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2020: 26.6 GW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257319"/>
            <a:ext cx="3705806" cy="14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2014-6-16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33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J_template.potx" id="{9E148E04-7991-4170-8F95-D54C19DB11E3}" vid="{DAB60ED2-7C89-47E4-B3A0-A7633678F881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srgbClr val="0070C0"/>
            </a:solidFill>
            <a:latin typeface="Calibri" pitchFamily="34" charset="0"/>
            <a:ea typeface="楷体" pitchFamily="49" charset="-122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28368</TotalTime>
  <Words>2091</Words>
  <Application>Microsoft Office PowerPoint</Application>
  <PresentationFormat>全屏显示(4:3)</PresentationFormat>
  <Paragraphs>538</Paragraphs>
  <Slides>33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MS PGothic</vt:lpstr>
      <vt:lpstr>黑体</vt:lpstr>
      <vt:lpstr>华文仿宋</vt:lpstr>
      <vt:lpstr>华文中宋</vt:lpstr>
      <vt:lpstr>楷体</vt:lpstr>
      <vt:lpstr>宋体</vt:lpstr>
      <vt:lpstr>微软雅黑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自定义设计方案</vt:lpstr>
      <vt:lpstr>1_自定义设计方案</vt:lpstr>
      <vt:lpstr>Office 主题</vt:lpstr>
      <vt:lpstr>Equation</vt:lpstr>
      <vt:lpstr>Formula</vt:lpstr>
      <vt:lpstr>Graph</vt:lpstr>
      <vt:lpstr>Acrobat Document</vt:lpstr>
      <vt:lpstr>Introduction of the  JUNO Experiment</vt:lpstr>
      <vt:lpstr>The JUNO Experiment</vt:lpstr>
      <vt:lpstr>Neutrino Rates</vt:lpstr>
      <vt:lpstr>Neutrino Oscillation</vt:lpstr>
      <vt:lpstr>Latest Results from Daya Bay</vt:lpstr>
      <vt:lpstr>Determine MH with Reactors</vt:lpstr>
      <vt:lpstr>Interference: Relative Measurement</vt:lpstr>
      <vt:lpstr>Requirements</vt:lpstr>
      <vt:lpstr>Location of JUNO</vt:lpstr>
      <vt:lpstr>Sensitivity on MH and mixing parameters</vt:lpstr>
      <vt:lpstr>Other Experiments/Proposals for MH</vt:lpstr>
      <vt:lpstr>Supernova Neutrinos</vt:lpstr>
      <vt:lpstr>Other Physics</vt:lpstr>
      <vt:lpstr>High-precision, giant LS detector</vt:lpstr>
      <vt:lpstr>Energy Resolution</vt:lpstr>
      <vt:lpstr>JUNO Central Detector</vt:lpstr>
      <vt:lpstr>Liquid Scintillator in JUNO</vt:lpstr>
      <vt:lpstr>High QE PMT Effort in JUNO </vt:lpstr>
      <vt:lpstr>JUNO Muon VETO detector</vt:lpstr>
      <vt:lpstr>OPERA Target Tracker</vt:lpstr>
      <vt:lpstr>Readout Electronics and Trigger</vt:lpstr>
      <vt:lpstr>Background</vt:lpstr>
      <vt:lpstr>JUNO:  Brief schedule</vt:lpstr>
      <vt:lpstr>Civil Construction </vt:lpstr>
      <vt:lpstr>Layout</vt:lpstr>
      <vt:lpstr>Entrance Layout</vt:lpstr>
      <vt:lpstr>Project Progresses</vt:lpstr>
      <vt:lpstr>International collaboration</vt:lpstr>
      <vt:lpstr>Summary</vt:lpstr>
      <vt:lpstr>PowerPoint 演示文稿</vt:lpstr>
      <vt:lpstr>PowerPoint 演示文稿</vt:lpstr>
      <vt:lpstr>PowerPoint 演示文稿</vt:lpstr>
      <vt:lpstr>Challenges: Energy non-linearity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Jun Cao</cp:lastModifiedBy>
  <cp:revision>1055</cp:revision>
  <dcterms:created xsi:type="dcterms:W3CDTF">2010-03-12T08:32:26Z</dcterms:created>
  <dcterms:modified xsi:type="dcterms:W3CDTF">2014-06-16T07:10:00Z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