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embeddings/Microsoft_Equation3.bin" ContentType="application/vnd.openxmlformats-officedocument.oleObject"/>
  <Override PartName="/ppt/slides/slide43.xml" ContentType="application/vnd.openxmlformats-officedocument.presentationml.slide+xml"/>
  <Override PartName="/ppt/presProps.xml" ContentType="application/vnd.openxmlformats-officedocument.presentationml.presProps+xml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23" r:id="rId1"/>
  </p:sldMasterIdLst>
  <p:notesMasterIdLst>
    <p:notesMasterId r:id="rId52"/>
  </p:notesMasterIdLst>
  <p:handoutMasterIdLst>
    <p:handoutMasterId r:id="rId53"/>
  </p:handoutMasterIdLst>
  <p:sldIdLst>
    <p:sldId id="258" r:id="rId2"/>
    <p:sldId id="257" r:id="rId3"/>
    <p:sldId id="259" r:id="rId4"/>
    <p:sldId id="309" r:id="rId5"/>
    <p:sldId id="261" r:id="rId6"/>
    <p:sldId id="264" r:id="rId7"/>
    <p:sldId id="306" r:id="rId8"/>
    <p:sldId id="262" r:id="rId9"/>
    <p:sldId id="260" r:id="rId10"/>
    <p:sldId id="267" r:id="rId11"/>
    <p:sldId id="265" r:id="rId12"/>
    <p:sldId id="266" r:id="rId13"/>
    <p:sldId id="290" r:id="rId14"/>
    <p:sldId id="268" r:id="rId15"/>
    <p:sldId id="274" r:id="rId16"/>
    <p:sldId id="275" r:id="rId17"/>
    <p:sldId id="269" r:id="rId18"/>
    <p:sldId id="270" r:id="rId19"/>
    <p:sldId id="271" r:id="rId20"/>
    <p:sldId id="272" r:id="rId21"/>
    <p:sldId id="273" r:id="rId22"/>
    <p:sldId id="276" r:id="rId23"/>
    <p:sldId id="277" r:id="rId24"/>
    <p:sldId id="278" r:id="rId25"/>
    <p:sldId id="279" r:id="rId26"/>
    <p:sldId id="285" r:id="rId27"/>
    <p:sldId id="280" r:id="rId28"/>
    <p:sldId id="286" r:id="rId29"/>
    <p:sldId id="283" r:id="rId30"/>
    <p:sldId id="281" r:id="rId31"/>
    <p:sldId id="287" r:id="rId32"/>
    <p:sldId id="288" r:id="rId33"/>
    <p:sldId id="289" r:id="rId34"/>
    <p:sldId id="307" r:id="rId35"/>
    <p:sldId id="291" r:id="rId36"/>
    <p:sldId id="302" r:id="rId37"/>
    <p:sldId id="292" r:id="rId38"/>
    <p:sldId id="293" r:id="rId39"/>
    <p:sldId id="294" r:id="rId40"/>
    <p:sldId id="297" r:id="rId41"/>
    <p:sldId id="308" r:id="rId42"/>
    <p:sldId id="296" r:id="rId43"/>
    <p:sldId id="298" r:id="rId44"/>
    <p:sldId id="299" r:id="rId45"/>
    <p:sldId id="300" r:id="rId46"/>
    <p:sldId id="303" r:id="rId47"/>
    <p:sldId id="304" r:id="rId48"/>
    <p:sldId id="305" r:id="rId49"/>
    <p:sldId id="310" r:id="rId50"/>
    <p:sldId id="311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653" autoAdjust="0"/>
    <p:restoredTop sz="86364" autoAdjust="0"/>
  </p:normalViewPr>
  <p:slideViewPr>
    <p:cSldViewPr snapToGrid="0" snapToObjects="1">
      <p:cViewPr>
        <p:scale>
          <a:sx n="100" d="100"/>
          <a:sy n="100" d="100"/>
        </p:scale>
        <p:origin x="-88" y="6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9" Type="http://schemas.openxmlformats.org/officeDocument/2006/relationships/slide" Target="slides/slide15.xml"/><Relationship Id="rId20" Type="http://schemas.openxmlformats.org/officeDocument/2006/relationships/slide" Target="slides/slide27.xml"/><Relationship Id="rId21" Type="http://schemas.openxmlformats.org/officeDocument/2006/relationships/slide" Target="slides/slide28.xml"/><Relationship Id="rId22" Type="http://schemas.openxmlformats.org/officeDocument/2006/relationships/slide" Target="slides/slide29.xml"/><Relationship Id="rId23" Type="http://schemas.openxmlformats.org/officeDocument/2006/relationships/slide" Target="slides/slide30.xml"/><Relationship Id="rId24" Type="http://schemas.openxmlformats.org/officeDocument/2006/relationships/slide" Target="slides/slide31.xml"/><Relationship Id="rId25" Type="http://schemas.openxmlformats.org/officeDocument/2006/relationships/slide" Target="slides/slide32.xml"/><Relationship Id="rId26" Type="http://schemas.openxmlformats.org/officeDocument/2006/relationships/slide" Target="slides/slide33.xml"/><Relationship Id="rId27" Type="http://schemas.openxmlformats.org/officeDocument/2006/relationships/slide" Target="slides/slide35.xml"/><Relationship Id="rId28" Type="http://schemas.openxmlformats.org/officeDocument/2006/relationships/slide" Target="slides/slide39.xml"/><Relationship Id="rId29" Type="http://schemas.openxmlformats.org/officeDocument/2006/relationships/slide" Target="slides/slide42.xml"/><Relationship Id="rId10" Type="http://schemas.openxmlformats.org/officeDocument/2006/relationships/slide" Target="slides/slide16.xml"/><Relationship Id="rId11" Type="http://schemas.openxmlformats.org/officeDocument/2006/relationships/slide" Target="slides/slide17.xml"/><Relationship Id="rId12" Type="http://schemas.openxmlformats.org/officeDocument/2006/relationships/slide" Target="slides/slide18.xml"/><Relationship Id="rId13" Type="http://schemas.openxmlformats.org/officeDocument/2006/relationships/slide" Target="slides/slide19.xml"/><Relationship Id="rId14" Type="http://schemas.openxmlformats.org/officeDocument/2006/relationships/slide" Target="slides/slide20.xml"/><Relationship Id="rId15" Type="http://schemas.openxmlformats.org/officeDocument/2006/relationships/slide" Target="slides/slide21.xml"/><Relationship Id="rId16" Type="http://schemas.openxmlformats.org/officeDocument/2006/relationships/slide" Target="slides/slide22.xml"/><Relationship Id="rId17" Type="http://schemas.openxmlformats.org/officeDocument/2006/relationships/slide" Target="slides/slide23.xml"/><Relationship Id="rId18" Type="http://schemas.openxmlformats.org/officeDocument/2006/relationships/slide" Target="slides/slide25.xml"/><Relationship Id="rId19" Type="http://schemas.openxmlformats.org/officeDocument/2006/relationships/slide" Target="slides/slide26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5.xml"/><Relationship Id="rId5" Type="http://schemas.openxmlformats.org/officeDocument/2006/relationships/slide" Target="slides/slide6.xml"/><Relationship Id="rId6" Type="http://schemas.openxmlformats.org/officeDocument/2006/relationships/slide" Target="slides/slide8.xml"/><Relationship Id="rId7" Type="http://schemas.openxmlformats.org/officeDocument/2006/relationships/slide" Target="slides/slide11.xml"/><Relationship Id="rId8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ict"/><Relationship Id="rId2" Type="http://schemas.openxmlformats.org/officeDocument/2006/relationships/image" Target="../media/image1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Relationship Id="rId2" Type="http://schemas.openxmlformats.org/officeDocument/2006/relationships/image" Target="../media/image60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7EA5B-13A4-8247-830C-A6A8FA517F18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A9B90-F7EE-A243-B01F-BB9B67C23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2E96C-1410-F142-AF09-B795EB20070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B1B04-75A5-F446-84F1-457B1F667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B1B04-75A5-F446-84F1-457B1F667AC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1" name="Picture 10" descr="logo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3614" y="100600"/>
            <a:ext cx="1185916" cy="130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7061" y="213773"/>
            <a:ext cx="1237274" cy="9142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7492" y="113175"/>
            <a:ext cx="951887" cy="9072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425C5985-BC1E-1E4B-9D83-329C1EA4A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73299" y="220713"/>
            <a:ext cx="7262861" cy="614857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003526"/>
            <a:ext cx="8229600" cy="517515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186516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Gianluca Cavoto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25C5985-BC1E-1E4B-9D83-329C1EA4AB77}" type="slidenum">
              <a:rPr lang="en-US" smtClean="0"/>
              <a:pPr/>
              <a:t>‹#›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22742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9543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1" name="Picture 10" descr="logo2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90910" y="64375"/>
            <a:ext cx="767543" cy="842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375275" y="220713"/>
            <a:ext cx="629145" cy="5996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434690" y="6331199"/>
            <a:ext cx="559792" cy="4136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gif"/><Relationship Id="rId5" Type="http://schemas.openxmlformats.org/officeDocument/2006/relationships/image" Target="../media/image28.png"/><Relationship Id="rId6" Type="http://schemas.openxmlformats.org/officeDocument/2006/relationships/image" Target="../media/image29.gif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oleObject" Target="../embeddings/Microsoft_Equation4.bin"/><Relationship Id="rId5" Type="http://schemas.openxmlformats.org/officeDocument/2006/relationships/image" Target="../media/image62.png"/><Relationship Id="rId6" Type="http://schemas.openxmlformats.org/officeDocument/2006/relationships/oleObject" Target="../embeddings/Microsoft_Equation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25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5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6" Type="http://schemas.openxmlformats.org/officeDocument/2006/relationships/image" Target="../media/image90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Beam extraction with </a:t>
            </a:r>
            <a:r>
              <a:rPr lang="en-US" dirty="0" smtClean="0"/>
              <a:t>crystals,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b="1" i="1" dirty="0" smtClean="0"/>
              <a:t>CRYSBEAM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22850"/>
            <a:ext cx="6858000" cy="533400"/>
          </a:xfrm>
        </p:spPr>
        <p:txBody>
          <a:bodyPr>
            <a:noAutofit/>
          </a:bodyPr>
          <a:lstStyle/>
          <a:p>
            <a:r>
              <a:rPr lang="en-US" sz="1800" b="1" i="1" dirty="0" smtClean="0"/>
              <a:t>Gianluca Cavoto  (INFN Roma)  </a:t>
            </a:r>
            <a:endParaRPr lang="en-US" sz="1800" b="1" i="1" dirty="0" smtClean="0"/>
          </a:p>
          <a:p>
            <a:r>
              <a:rPr lang="en-US" sz="1800" b="1" i="1" dirty="0" smtClean="0"/>
              <a:t>LAL seminar - </a:t>
            </a:r>
            <a:r>
              <a:rPr lang="en-US" sz="1800" b="1" i="1" dirty="0" err="1" smtClean="0"/>
              <a:t>Orsay</a:t>
            </a:r>
            <a:r>
              <a:rPr lang="en-US" sz="1800" b="1" i="1" dirty="0" smtClean="0"/>
              <a:t> – Jul 3</a:t>
            </a:r>
            <a:r>
              <a:rPr lang="en-US" sz="1800" b="1" i="1" baseline="30000" dirty="0" smtClean="0"/>
              <a:t>rd</a:t>
            </a:r>
            <a:r>
              <a:rPr lang="en-US" sz="1800" b="1" i="1" dirty="0" smtClean="0"/>
              <a:t>  </a:t>
            </a:r>
            <a:r>
              <a:rPr lang="en-US" sz="1800" b="1" i="1" dirty="0" smtClean="0"/>
              <a:t>2014</a:t>
            </a:r>
            <a:endParaRPr lang="en-US" sz="1800" b="1" i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 l="102" t="24223" b="24223"/>
          <a:stretch>
            <a:fillRect/>
          </a:stretch>
        </p:blipFill>
        <p:spPr bwMode="auto">
          <a:xfrm>
            <a:off x="2886064" y="1145761"/>
            <a:ext cx="3694113" cy="1906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channeling, a coherent interaction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10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710113" y="3312783"/>
            <a:ext cx="4439027" cy="1650341"/>
            <a:chOff x="1111703" y="3562268"/>
            <a:chExt cx="4097564" cy="1650341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/>
          </p:nvGraphicFramePr>
          <p:xfrm>
            <a:off x="1111703" y="3837235"/>
            <a:ext cx="1918187" cy="1158875"/>
          </p:xfrm>
          <a:graphic>
            <a:graphicData uri="http://schemas.openxmlformats.org/presentationml/2006/ole">
              <p:oleObj spid="_x0000_s104452" name="Equation" r:id="rId3" imgW="736600" imgH="444500" progId="Equation.3">
                <p:embed/>
              </p:oleObj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2997238" y="3854367"/>
              <a:ext cx="221202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 smtClean="0"/>
                <a:t>Potential well depth </a:t>
              </a:r>
              <a:r>
                <a:rPr lang="en-US" sz="1700" b="1" i="1" dirty="0" smtClean="0">
                  <a:solidFill>
                    <a:srgbClr val="FF0000"/>
                  </a:solidFill>
                </a:rPr>
                <a:t>~Z</a:t>
              </a:r>
              <a:r>
                <a:rPr lang="en-US" sz="1700" dirty="0" smtClean="0"/>
                <a:t/>
              </a:r>
              <a:br>
                <a:rPr lang="en-US" sz="1700" dirty="0" smtClean="0"/>
              </a:br>
              <a:r>
                <a:rPr lang="en-US" sz="1700" dirty="0" smtClean="0"/>
                <a:t> [</a:t>
              </a:r>
              <a:r>
                <a:rPr lang="en-US" sz="1700" i="1" dirty="0" smtClean="0"/>
                <a:t>22.7 </a:t>
              </a:r>
              <a:r>
                <a:rPr lang="en-US" sz="1700" dirty="0" err="1" smtClean="0"/>
                <a:t>eV</a:t>
              </a:r>
              <a:r>
                <a:rPr lang="en-US" sz="1700" dirty="0" smtClean="0"/>
                <a:t> for (110) Si]</a:t>
              </a:r>
              <a:endParaRPr lang="en-US" sz="17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45729" y="4566278"/>
              <a:ext cx="20058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Particle momentum</a:t>
              </a:r>
            </a:p>
            <a:p>
              <a:r>
                <a:rPr lang="en-US" dirty="0"/>
                <a:t>a</a:t>
              </a:r>
              <a:r>
                <a:rPr lang="en-US" dirty="0" smtClean="0"/>
                <a:t>nd velocity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25079" y="3562268"/>
              <a:ext cx="3512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Critical angle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Picture 33" descr="Screen shot 2013-08-26 at 4.00.3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11" y="1058416"/>
            <a:ext cx="4201007" cy="17268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Picture 34" descr="Screen shot 2013-07-19 at 4.07.1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06" y="2951976"/>
            <a:ext cx="1638157" cy="288470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980664" y="1058416"/>
            <a:ext cx="4541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Charged particle direction </a:t>
            </a:r>
            <a:br>
              <a:rPr lang="en-US" dirty="0" smtClean="0"/>
            </a:br>
            <a:r>
              <a:rPr lang="en-US" dirty="0" smtClean="0"/>
              <a:t>within a </a:t>
            </a:r>
            <a:r>
              <a:rPr lang="en-US" b="1" dirty="0" smtClean="0">
                <a:solidFill>
                  <a:srgbClr val="FF0000"/>
                </a:solidFill>
              </a:rPr>
              <a:t>critical angle   </a:t>
            </a:r>
          </a:p>
          <a:p>
            <a:pPr algn="ctr"/>
            <a:r>
              <a:rPr lang="en-US" dirty="0" smtClean="0"/>
              <a:t>relative to the atomic planes.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523958" y="2241132"/>
            <a:ext cx="467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Trapped in the lattice electric potential </a:t>
            </a:r>
            <a:r>
              <a:rPr lang="en-US" i="1" dirty="0" err="1" smtClean="0"/>
              <a:t>U(x</a:t>
            </a:r>
            <a:r>
              <a:rPr lang="en-US" i="1" dirty="0" smtClean="0"/>
              <a:t>).</a:t>
            </a:r>
            <a:endParaRPr lang="en-US" i="1" dirty="0"/>
          </a:p>
        </p:txBody>
      </p:sp>
      <p:sp>
        <p:nvSpPr>
          <p:cNvPr id="38" name="Down Arrow 37"/>
          <p:cNvSpPr/>
          <p:nvPr/>
        </p:nvSpPr>
        <p:spPr>
          <a:xfrm>
            <a:off x="6937504" y="1981747"/>
            <a:ext cx="477584" cy="23236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072974" y="3145007"/>
            <a:ext cx="2134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If crystal </a:t>
            </a:r>
          </a:p>
          <a:p>
            <a:pPr algn="ctr"/>
            <a:r>
              <a:rPr lang="en-US" dirty="0" smtClean="0"/>
              <a:t>mechanically </a:t>
            </a:r>
            <a:r>
              <a:rPr lang="en-US" b="1" dirty="0" smtClean="0">
                <a:solidFill>
                  <a:srgbClr val="FF0000"/>
                </a:solidFill>
              </a:rPr>
              <a:t>bent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94180" y="4025488"/>
            <a:ext cx="3097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particles still oscillate</a:t>
            </a:r>
          </a:p>
          <a:p>
            <a:pPr algn="ctr"/>
            <a:r>
              <a:rPr lang="en-US" dirty="0" smtClean="0"/>
              <a:t> inside the “channel”.</a:t>
            </a:r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956265" y="4826851"/>
            <a:ext cx="2201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Particles emerge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deflected </a:t>
            </a:r>
            <a:r>
              <a:rPr lang="en-US" dirty="0" smtClean="0">
                <a:solidFill>
                  <a:srgbClr val="FF0000"/>
                </a:solidFill>
              </a:rPr>
              <a:t>and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parallel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low divergence</a:t>
            </a:r>
            <a:r>
              <a:rPr lang="en-US" dirty="0" smtClean="0">
                <a:solidFill>
                  <a:srgbClr val="FF0000"/>
                </a:solidFill>
              </a:rPr>
              <a:t>). </a:t>
            </a:r>
          </a:p>
          <a:p>
            <a:endParaRPr lang="en-US" dirty="0"/>
          </a:p>
        </p:txBody>
      </p:sp>
      <p:sp>
        <p:nvSpPr>
          <p:cNvPr id="42" name="Down Arrow 41"/>
          <p:cNvSpPr/>
          <p:nvPr/>
        </p:nvSpPr>
        <p:spPr>
          <a:xfrm>
            <a:off x="2810004" y="3844368"/>
            <a:ext cx="477584" cy="23236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2795820" y="4617763"/>
            <a:ext cx="477584" cy="23236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2402688" y="2388545"/>
            <a:ext cx="429534" cy="385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Alternate Process 48"/>
          <p:cNvSpPr/>
          <p:nvPr/>
        </p:nvSpPr>
        <p:spPr>
          <a:xfrm>
            <a:off x="58799" y="2951974"/>
            <a:ext cx="4655725" cy="3090536"/>
          </a:xfrm>
          <a:prstGeom prst="flowChartAlternateProcess">
            <a:avLst/>
          </a:prstGeom>
          <a:noFill/>
          <a:ln w="19050">
            <a:solidFill>
              <a:srgbClr val="859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 Arrow 50"/>
          <p:cNvSpPr/>
          <p:nvPr/>
        </p:nvSpPr>
        <p:spPr>
          <a:xfrm>
            <a:off x="6644274" y="3730513"/>
            <a:ext cx="16032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eft Arrow 51"/>
          <p:cNvSpPr/>
          <p:nvPr/>
        </p:nvSpPr>
        <p:spPr>
          <a:xfrm>
            <a:off x="6657786" y="4251213"/>
            <a:ext cx="16032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4915633" y="5228352"/>
          <a:ext cx="1444033" cy="320896"/>
        </p:xfrm>
        <a:graphic>
          <a:graphicData uri="http://schemas.openxmlformats.org/presentationml/2006/ole">
            <p:oleObj spid="_x0000_s104453" name="Equation" r:id="rId6" imgW="800100" imgH="177800" progId="Equation.3">
              <p:embed/>
            </p:oleObj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6439114" y="513945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at  </a:t>
            </a:r>
            <a:r>
              <a:rPr lang="en-US" i="1" dirty="0" smtClean="0"/>
              <a:t>E </a:t>
            </a:r>
            <a:r>
              <a:rPr lang="en-US" dirty="0" smtClean="0"/>
              <a:t>~ </a:t>
            </a:r>
            <a:r>
              <a:rPr lang="en-US" i="1" dirty="0" smtClean="0"/>
              <a:t>100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CRYSBEAM conceptual layout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11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4846190"/>
            <a:ext cx="8229600" cy="1151890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b="1" dirty="0" smtClean="0">
                <a:solidFill>
                  <a:srgbClr val="FF0000"/>
                </a:solidFill>
              </a:rPr>
              <a:t>Crystal kick about 1 </a:t>
            </a:r>
            <a:r>
              <a:rPr lang="en-US" b="1" dirty="0" err="1" smtClean="0">
                <a:solidFill>
                  <a:srgbClr val="FF0000"/>
                </a:solidFill>
              </a:rPr>
              <a:t>mrad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technically feasible.</a:t>
            </a:r>
          </a:p>
          <a:p>
            <a:pPr lvl="1"/>
            <a:r>
              <a:rPr lang="en-US" b="1" i="1" dirty="0" smtClean="0"/>
              <a:t>Detection  and timing </a:t>
            </a:r>
            <a:r>
              <a:rPr lang="en-US" dirty="0" smtClean="0"/>
              <a:t>of deflected/extracted beam at the vacuum/air interface with a detector based on </a:t>
            </a:r>
            <a:r>
              <a:rPr lang="en-US" b="1" i="1" dirty="0" smtClean="0"/>
              <a:t>Cherenkov </a:t>
            </a:r>
            <a:r>
              <a:rPr lang="en-US" dirty="0" smtClean="0"/>
              <a:t>light emission.</a:t>
            </a:r>
          </a:p>
          <a:p>
            <a:pPr lvl="1"/>
            <a:r>
              <a:rPr lang="en-US" b="1" dirty="0" smtClean="0"/>
              <a:t>Instrumented </a:t>
            </a:r>
            <a:r>
              <a:rPr lang="en-US" dirty="0" smtClean="0"/>
              <a:t>beam dump in air.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Screen shot 2013-01-31 at 3.23.47 PM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434943" y="1060320"/>
            <a:ext cx="6120130" cy="3785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Requirements and methods of CRYSBEAM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12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1951" y="1296958"/>
          <a:ext cx="8698833" cy="47658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981"/>
                <a:gridCol w="2293737"/>
                <a:gridCol w="2417938"/>
                <a:gridCol w="3732177"/>
              </a:tblGrid>
              <a:tr h="29052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9060" marR="99060">
                    <a:solidFill>
                      <a:srgbClr val="8590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ELEMENT</a:t>
                      </a:r>
                      <a:endParaRPr lang="en-US" sz="18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REQUIREMENTS</a:t>
                      </a:r>
                      <a:endParaRPr lang="en-US" sz="1800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METHODS</a:t>
                      </a:r>
                      <a:endParaRPr lang="en-US" sz="1800" b="1" dirty="0"/>
                    </a:p>
                  </a:txBody>
                  <a:tcPr marL="99060" marR="99060"/>
                </a:tc>
              </a:tr>
              <a:tr h="1539146"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L="99060" marR="9906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r>
                        <a:rPr lang="en-US" sz="1800" b="1" dirty="0" smtClean="0"/>
                        <a:t>Crystal</a:t>
                      </a:r>
                    </a:p>
                    <a:p>
                      <a:pPr algn="ctr"/>
                      <a:r>
                        <a:rPr lang="en-US" sz="1800" b="1" dirty="0" smtClean="0"/>
                        <a:t>Kicker</a:t>
                      </a:r>
                      <a:endParaRPr lang="en-US" sz="1800" b="1" dirty="0"/>
                    </a:p>
                  </a:txBody>
                  <a:tcPr marL="99060" marR="990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Orient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lattice planes parallel to the beam within</a:t>
                      </a:r>
                      <a:endParaRPr lang="en-US" sz="1400" b="0" i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en-US" sz="2000" b="1" i="0" dirty="0" smtClean="0">
                          <a:solidFill>
                            <a:srgbClr val="FF0000"/>
                          </a:solidFill>
                          <a:latin typeface="Symbol"/>
                        </a:rPr>
                        <a:t>q</a:t>
                      </a:r>
                      <a:r>
                        <a:rPr lang="en-US" sz="2000" b="1" i="0" baseline="-25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C</a:t>
                      </a:r>
                      <a:r>
                        <a:rPr lang="en-US" sz="2000" b="1" i="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2000" b="1" i="1" dirty="0" smtClean="0">
                          <a:solidFill>
                            <a:srgbClr val="FF0000"/>
                          </a:solidFill>
                        </a:rPr>
                        <a:t>7 </a:t>
                      </a:r>
                      <a:r>
                        <a:rPr lang="en-US" sz="2000" b="1" i="1" dirty="0" err="1" smtClean="0">
                          <a:solidFill>
                            <a:srgbClr val="FF0000"/>
                          </a:solidFill>
                        </a:rPr>
                        <a:t>TeV</a:t>
                      </a:r>
                      <a:r>
                        <a:rPr lang="en-US" sz="2000" b="1" i="0" dirty="0" smtClean="0">
                          <a:solidFill>
                            <a:srgbClr val="FF0000"/>
                          </a:solidFill>
                        </a:rPr>
                        <a:t>) ≈ </a:t>
                      </a:r>
                      <a:r>
                        <a:rPr lang="en-US" sz="2000" b="1" i="1" dirty="0" smtClean="0">
                          <a:solidFill>
                            <a:srgbClr val="FF0000"/>
                          </a:solidFill>
                        </a:rPr>
                        <a:t>2 </a:t>
                      </a:r>
                      <a:r>
                        <a:rPr lang="en-US" sz="2000" b="1" i="1" dirty="0" err="1" smtClean="0">
                          <a:solidFill>
                            <a:srgbClr val="FF0000"/>
                          </a:solidFill>
                          <a:latin typeface="Symbol"/>
                        </a:rPr>
                        <a:t>m</a:t>
                      </a:r>
                      <a:r>
                        <a:rPr lang="en-US" sz="2000" b="1" i="1" dirty="0" err="1" smtClean="0">
                          <a:solidFill>
                            <a:srgbClr val="FF0000"/>
                          </a:solidFill>
                        </a:rPr>
                        <a:t>rad</a:t>
                      </a:r>
                      <a:r>
                        <a:rPr lang="en-US" sz="1600" b="0" i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600" b="0" i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i="0" dirty="0" smtClean="0">
                          <a:solidFill>
                            <a:schemeClr val="tx1"/>
                          </a:solidFill>
                        </a:rPr>
                        <a:t>with high repeatability inside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</a:rPr>
                        <a:t> the vacuum beam pipe.</a:t>
                      </a:r>
                      <a:r>
                        <a:rPr lang="en-US" sz="1400" b="0" i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99060" marR="990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Finely polished,</a:t>
                      </a:r>
                      <a:r>
                        <a:rPr lang="en-US" sz="1400" baseline="0" dirty="0" smtClean="0"/>
                        <a:t> low </a:t>
                      </a:r>
                      <a:r>
                        <a:rPr lang="en-US" sz="1400" baseline="0" dirty="0" err="1" smtClean="0"/>
                        <a:t>miscut</a:t>
                      </a:r>
                      <a:r>
                        <a:rPr lang="en-US" sz="1400" baseline="0" dirty="0" smtClean="0"/>
                        <a:t> silicon crystals.</a:t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smtClean="0"/>
                        <a:t/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err="1" smtClean="0"/>
                        <a:t>Goniometer</a:t>
                      </a:r>
                      <a:r>
                        <a:rPr lang="en-US" sz="1400" baseline="0" dirty="0" smtClean="0"/>
                        <a:t> for ultra-high vacuum.</a:t>
                      </a:r>
                    </a:p>
                    <a:p>
                      <a:endParaRPr lang="en-US" sz="1600" baseline="0" dirty="0" smtClean="0"/>
                    </a:p>
                  </a:txBody>
                  <a:tcPr marL="99060" marR="99060">
                    <a:noFill/>
                  </a:tcPr>
                </a:tc>
              </a:tr>
              <a:tr h="1301786"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L="99060" marR="9906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/>
                    </a:p>
                    <a:p>
                      <a:pPr algn="ctr"/>
                      <a:r>
                        <a:rPr lang="en-US" sz="1800" b="1" dirty="0" smtClean="0"/>
                        <a:t>Cherenkov</a:t>
                      </a:r>
                    </a:p>
                    <a:p>
                      <a:pPr algn="ctr"/>
                      <a:r>
                        <a:rPr lang="en-US" sz="1800" b="1" dirty="0" smtClean="0"/>
                        <a:t>Screen</a:t>
                      </a:r>
                      <a:endParaRPr lang="en-US" sz="1800" b="1" dirty="0"/>
                    </a:p>
                  </a:txBody>
                  <a:tcPr marL="99060" marR="990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For deflected particles measure</a:t>
                      </a:r>
                      <a:r>
                        <a:rPr lang="en-US" sz="1400" baseline="0" dirty="0" smtClean="0"/>
                        <a:t> flux at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i="1" baseline="0" dirty="0" smtClean="0">
                          <a:solidFill>
                            <a:srgbClr val="FF0000"/>
                          </a:solidFill>
                        </a:rPr>
                        <a:t>5%</a:t>
                      </a:r>
                      <a:r>
                        <a:rPr lang="en-US" sz="1400" baseline="0" dirty="0" smtClean="0"/>
                        <a:t>, </a:t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smtClean="0"/>
                        <a:t>timing </a:t>
                      </a:r>
                      <a:r>
                        <a:rPr lang="en-US" sz="1400" b="1" i="1" baseline="0" dirty="0" smtClean="0">
                          <a:solidFill>
                            <a:srgbClr val="FF0000"/>
                          </a:solidFill>
                        </a:rPr>
                        <a:t>&lt;1ns</a:t>
                      </a:r>
                      <a:r>
                        <a:rPr lang="en-US" sz="1400" baseline="0" dirty="0" smtClean="0"/>
                        <a:t>, beam-spot</a:t>
                      </a:r>
                      <a:br>
                        <a:rPr lang="en-US" sz="1400" baseline="0" dirty="0" smtClean="0"/>
                      </a:b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</a:rPr>
                        <a:t>≈ </a:t>
                      </a:r>
                      <a:r>
                        <a:rPr lang="en-US" sz="1400" b="1" i="1" dirty="0" smtClean="0">
                          <a:solidFill>
                            <a:srgbClr val="FF0000"/>
                          </a:solidFill>
                        </a:rPr>
                        <a:t>250 </a:t>
                      </a:r>
                      <a:r>
                        <a:rPr lang="en-US" sz="1400" b="1" i="1" dirty="0" smtClean="0">
                          <a:solidFill>
                            <a:srgbClr val="FF0000"/>
                          </a:solidFill>
                          <a:latin typeface="Symbol"/>
                        </a:rPr>
                        <a:t>m</a:t>
                      </a:r>
                      <a:r>
                        <a:rPr lang="en-US" sz="1400" b="1" i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m</a:t>
                      </a:r>
                      <a:r>
                        <a:rPr lang="en-US" sz="1400" b="1" i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/>
                      </a:r>
                      <a:br>
                        <a:rPr lang="en-US" sz="1400" b="1" i="0" dirty="0" smtClean="0">
                          <a:solidFill>
                            <a:srgbClr val="FF0000"/>
                          </a:solidFill>
                          <a:latin typeface="+mn-lt"/>
                        </a:rPr>
                      </a:b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in the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beam pipe vacuum.</a:t>
                      </a: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/>
                    </a:p>
                  </a:txBody>
                  <a:tcPr marL="99060" marR="990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Fused silica slab transverse</a:t>
                      </a:r>
                      <a:r>
                        <a:rPr lang="en-US" sz="1400" baseline="0" dirty="0" smtClean="0"/>
                        <a:t> to beam.</a:t>
                      </a:r>
                      <a:br>
                        <a:rPr lang="en-US" sz="1400" baseline="0" dirty="0" smtClean="0"/>
                      </a:br>
                      <a:endParaRPr lang="en-US" sz="1400" baseline="0" dirty="0" smtClean="0"/>
                    </a:p>
                    <a:p>
                      <a:r>
                        <a:rPr lang="en-US" sz="1400" baseline="0" dirty="0" smtClean="0"/>
                        <a:t>Cherenkov light internally reflected through optical micro-guide to multi-channel plate PMT.</a:t>
                      </a:r>
                      <a:br>
                        <a:rPr lang="en-US" sz="1400" baseline="0" dirty="0" smtClean="0"/>
                      </a:br>
                      <a:endParaRPr lang="en-US" sz="1400" dirty="0"/>
                    </a:p>
                  </a:txBody>
                  <a:tcPr marL="99060" marR="99060">
                    <a:noFill/>
                  </a:tcPr>
                </a:tc>
              </a:tr>
              <a:tr h="1428395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99060" marR="99060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Smart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Absorber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Measure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 particle cross sections on nucleus A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kumimoji="0" lang="en-US" sz="1400" b="1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  <a:r>
                        <a:rPr kumimoji="0" lang="en-US" sz="1400" b="1" kern="1200" baseline="-250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tot</a:t>
                      </a:r>
                      <a:r>
                        <a:rPr kumimoji="0" lang="en-US" sz="1400" b="1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(p</a:t>
                      </a:r>
                      <a:r>
                        <a:rPr kumimoji="0" lang="en-US" sz="14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-A) 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kumimoji="0" lang="en-US" sz="1400" b="1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  <a:r>
                        <a:rPr kumimoji="0" lang="en-US" sz="1400" b="1" kern="1200" baseline="-250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tot</a:t>
                      </a:r>
                      <a:r>
                        <a:rPr kumimoji="0" lang="en-US" sz="1400" b="1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(Pb</a:t>
                      </a:r>
                      <a:r>
                        <a:rPr kumimoji="0" lang="en-US" sz="14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-A)</a:t>
                      </a: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 in Cosmic rays collisions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Several active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scintillator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layers to follow the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hadron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shower evolution. </a:t>
                      </a:r>
                      <a:b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In case of Liquid He or liquid N</a:t>
                      </a:r>
                      <a:r>
                        <a:rPr lang="en-US" sz="14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target thin-wall cryostat is  required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9060" marR="9906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extraction, RD-22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13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1120" y="5777764"/>
            <a:ext cx="8229600" cy="49466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Crystal used in other accelerators (U70) in the o(100 </a:t>
            </a:r>
            <a:r>
              <a:rPr lang="en-US" dirty="0" err="1" smtClean="0"/>
              <a:t>GeV</a:t>
            </a:r>
            <a:r>
              <a:rPr lang="en-US" dirty="0" smtClean="0"/>
              <a:t>) energy  range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54" y="2982787"/>
            <a:ext cx="3394646" cy="25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308" y="1169760"/>
            <a:ext cx="8451211" cy="148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782700" y="1060499"/>
            <a:ext cx="2747963" cy="246221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000" dirty="0">
                <a:solidFill>
                  <a:srgbClr val="800080"/>
                </a:solidFill>
                <a:latin typeface="Comic Sans MS" pitchFamily="-109" charset="0"/>
                <a:ea typeface="Comic Sans MS" pitchFamily="-109" charset="0"/>
                <a:cs typeface="Comic Sans MS" pitchFamily="-109" charset="0"/>
              </a:rPr>
              <a:t>The RD22 Collaboration, CERN DRDC 94-11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4267" y="2982787"/>
            <a:ext cx="5302533" cy="26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099" y="2823584"/>
            <a:ext cx="7262861" cy="614857"/>
          </a:xfrm>
        </p:spPr>
        <p:txBody>
          <a:bodyPr/>
          <a:lstStyle/>
          <a:p>
            <a:r>
              <a:rPr lang="en-US" dirty="0" smtClean="0"/>
              <a:t>The UA9 experiment at CERN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14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74900" y="325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UA9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178" y="2823584"/>
            <a:ext cx="1697494" cy="975783"/>
          </a:xfrm>
          <a:prstGeom prst="rect">
            <a:avLst/>
          </a:prstGeom>
        </p:spPr>
      </p:pic>
      <p:pic>
        <p:nvPicPr>
          <p:cNvPr id="10" name="Picture 9" descr="cern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752" y="3984136"/>
            <a:ext cx="572471" cy="571677"/>
          </a:xfrm>
          <a:prstGeom prst="rect">
            <a:avLst/>
          </a:prstGeom>
        </p:spPr>
      </p:pic>
      <p:pic>
        <p:nvPicPr>
          <p:cNvPr id="11" name="Picture 10" descr="logoihep70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223" y="3997883"/>
            <a:ext cx="544182" cy="544183"/>
          </a:xfrm>
          <a:prstGeom prst="rect">
            <a:avLst/>
          </a:prstGeom>
        </p:spPr>
      </p:pic>
      <p:pic>
        <p:nvPicPr>
          <p:cNvPr id="12" name="Picture 11" descr="logo_imperial_college_lond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125" y="4034867"/>
            <a:ext cx="1795360" cy="470214"/>
          </a:xfrm>
          <a:prstGeom prst="rect">
            <a:avLst/>
          </a:prstGeom>
        </p:spPr>
      </p:pic>
      <p:pic>
        <p:nvPicPr>
          <p:cNvPr id="13" name="Picture 12" descr="logo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098" y="4008732"/>
            <a:ext cx="522484" cy="522484"/>
          </a:xfrm>
          <a:prstGeom prst="rect">
            <a:avLst/>
          </a:prstGeom>
        </p:spPr>
      </p:pic>
      <p:pic>
        <p:nvPicPr>
          <p:cNvPr id="14" name="Picture 13" descr="lal_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582" y="3993445"/>
            <a:ext cx="831320" cy="55305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856426" y="3993445"/>
            <a:ext cx="833878" cy="553059"/>
            <a:chOff x="1507155" y="313497"/>
            <a:chExt cx="833878" cy="553059"/>
          </a:xfrm>
        </p:grpSpPr>
        <p:pic>
          <p:nvPicPr>
            <p:cNvPr id="16" name="Picture 15" descr="2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07155" y="313497"/>
              <a:ext cx="833878" cy="544183"/>
            </a:xfrm>
            <a:prstGeom prst="rect">
              <a:avLst/>
            </a:prstGeom>
          </p:spPr>
        </p:pic>
        <p:pic>
          <p:nvPicPr>
            <p:cNvPr id="17" name="Picture 16" descr="logo.gi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35679" y="313497"/>
              <a:ext cx="546553" cy="55305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Coherent interaction studies at H8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15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549400"/>
          </a:xfrm>
        </p:spPr>
        <p:txBody>
          <a:bodyPr/>
          <a:lstStyle/>
          <a:p>
            <a:r>
              <a:rPr lang="en-US" dirty="0" smtClean="0"/>
              <a:t>UA9 leader in producing and testing crystals</a:t>
            </a:r>
          </a:p>
          <a:p>
            <a:pPr lvl="1"/>
            <a:r>
              <a:rPr lang="en-US" dirty="0" smtClean="0"/>
              <a:t>H8 beam test, X-ray diffraction, RBS, …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86" y="2485469"/>
            <a:ext cx="4551614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8648" y="2533134"/>
            <a:ext cx="151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“strip crystal”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1300" y="2128214"/>
            <a:ext cx="4482540" cy="3332785"/>
            <a:chOff x="1117025" y="596996"/>
            <a:chExt cx="7454900" cy="4635500"/>
          </a:xfrm>
        </p:grpSpPr>
        <p:pic>
          <p:nvPicPr>
            <p:cNvPr id="11" name="Picture 10" descr="figure_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7025" y="596996"/>
              <a:ext cx="7454900" cy="46355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354668" y="3222092"/>
              <a:ext cx="1501293" cy="470888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  <a:cs typeface="Comic Sans MS"/>
                </a:rPr>
                <a:t>2. Channeling</a:t>
              </a:r>
            </a:p>
            <a:p>
              <a:pPr algn="ctr"/>
              <a:r>
                <a:rPr lang="en-US" sz="800" dirty="0" smtClean="0">
                  <a:solidFill>
                    <a:schemeClr val="bg1"/>
                  </a:solidFill>
                  <a:cs typeface="Comic Sans MS"/>
                </a:rPr>
                <a:t>P=50÷85 %</a:t>
              </a:r>
              <a:endParaRPr lang="en-US" sz="800" dirty="0">
                <a:solidFill>
                  <a:schemeClr val="bg1"/>
                </a:solidFill>
                <a:cs typeface="Comic Sans M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96700" y="4224867"/>
              <a:ext cx="1465125" cy="2996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  <a:cs typeface="Comic Sans MS"/>
                </a:rPr>
                <a:t>1. amorphous</a:t>
              </a:r>
              <a:endParaRPr lang="en-US" sz="800" dirty="0">
                <a:solidFill>
                  <a:schemeClr val="bg1"/>
                </a:solidFill>
                <a:cs typeface="Comic Sans M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75658" y="2391095"/>
              <a:ext cx="1286166" cy="642120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  <a:cs typeface="Comic Sans MS"/>
                </a:rPr>
                <a:t>4. Volume Reflection P=95÷97%</a:t>
              </a:r>
              <a:endParaRPr lang="en-US" sz="800" dirty="0">
                <a:solidFill>
                  <a:schemeClr val="bg1"/>
                </a:solidFill>
                <a:cs typeface="Comic Sans M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96700" y="1050660"/>
              <a:ext cx="1465125" cy="2996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cs typeface="Comic Sans MS"/>
                </a:rPr>
                <a:t>6</a:t>
              </a:r>
              <a:r>
                <a:rPr lang="en-US" sz="800" dirty="0" smtClean="0">
                  <a:solidFill>
                    <a:schemeClr val="bg1"/>
                  </a:solidFill>
                  <a:cs typeface="Comic Sans MS"/>
                </a:rPr>
                <a:t>. amorphous</a:t>
              </a:r>
              <a:endParaRPr lang="en-US" sz="800" dirty="0">
                <a:solidFill>
                  <a:schemeClr val="bg1"/>
                </a:solidFill>
                <a:cs typeface="Comic Sans M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75517" y="4340573"/>
              <a:ext cx="1768958" cy="29965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cs typeface="Comic Sans MS"/>
                </a:rPr>
                <a:t>3</a:t>
              </a:r>
              <a:r>
                <a:rPr lang="en-US" sz="800" dirty="0" smtClean="0">
                  <a:solidFill>
                    <a:schemeClr val="bg1"/>
                  </a:solidFill>
                  <a:cs typeface="Comic Sans MS"/>
                </a:rPr>
                <a:t>. </a:t>
              </a:r>
              <a:r>
                <a:rPr lang="en-US" sz="800" dirty="0" err="1" smtClean="0">
                  <a:solidFill>
                    <a:schemeClr val="bg1"/>
                  </a:solidFill>
                  <a:cs typeface="Comic Sans MS"/>
                </a:rPr>
                <a:t>dechanneling</a:t>
              </a:r>
              <a:endParaRPr lang="en-US" sz="800" dirty="0">
                <a:solidFill>
                  <a:schemeClr val="bg1"/>
                </a:solidFill>
                <a:cs typeface="Comic Sans M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55959" y="2098707"/>
              <a:ext cx="1248263" cy="47088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  <a:cs typeface="Comic Sans MS"/>
                </a:rPr>
                <a:t>5. Volume Capture</a:t>
              </a:r>
              <a:endParaRPr lang="en-US" sz="800" dirty="0">
                <a:solidFill>
                  <a:schemeClr val="bg1"/>
                </a:solidFill>
                <a:cs typeface="Comic Sans M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240127" y="2144803"/>
            <a:ext cx="33226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cs typeface="Comic Sans MS"/>
              </a:rPr>
              <a:t>W. Scandale et al, PRL 98, 154801 (2007)</a:t>
            </a:r>
            <a:endParaRPr lang="en-US" sz="1000" dirty="0">
              <a:solidFill>
                <a:srgbClr val="000000"/>
              </a:solidFill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9703" y="5276333"/>
            <a:ext cx="466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Anticlastic deformation </a:t>
            </a:r>
            <a:r>
              <a:rPr lang="en-US" dirty="0" smtClean="0"/>
              <a:t>to impart  bending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703" y="5645665"/>
            <a:ext cx="448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quasi-</a:t>
            </a:r>
            <a:r>
              <a:rPr lang="en-US" dirty="0" err="1" smtClean="0"/>
              <a:t>mosaicity</a:t>
            </a:r>
            <a:r>
              <a:rPr lang="en-US" dirty="0" smtClean="0"/>
              <a:t> used (wider crystals)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63700" y="4074733"/>
            <a:ext cx="749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Primary </a:t>
            </a:r>
          </a:p>
          <a:p>
            <a:r>
              <a:rPr lang="en-US" sz="1000" i="1" dirty="0" smtClean="0"/>
              <a:t>curvature</a:t>
            </a:r>
            <a:endParaRPr lang="en-US" sz="1000" i="1" dirty="0"/>
          </a:p>
        </p:txBody>
      </p:sp>
      <p:pic>
        <p:nvPicPr>
          <p:cNvPr id="23" name="Picture 22" descr="UA9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814" y="220713"/>
            <a:ext cx="1174537" cy="675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recent results on exotic crystals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16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58800" y="5130800"/>
            <a:ext cx="8229600" cy="1076959"/>
          </a:xfrm>
        </p:spPr>
        <p:txBody>
          <a:bodyPr/>
          <a:lstStyle/>
          <a:p>
            <a:r>
              <a:rPr lang="en-US" i="1" dirty="0" smtClean="0"/>
              <a:t>Crystal manufacturing and coherent interactions models  are well mastered by UA9 collaboration</a:t>
            </a:r>
            <a:endParaRPr lang="en-US" i="1" dirty="0"/>
          </a:p>
        </p:txBody>
      </p:sp>
      <p:pic>
        <p:nvPicPr>
          <p:cNvPr id="7" name="Picture 12" descr="C:\Users\daphne\Desktop\figure_ppt\mirror_traj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747" y="2117521"/>
            <a:ext cx="230467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 shot 2014-06-20 at 7.27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19" y="1419021"/>
            <a:ext cx="2089116" cy="3479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15747" y="3133522"/>
            <a:ext cx="1234824" cy="2667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243" y="1453248"/>
            <a:ext cx="1111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Mirror </a:t>
            </a:r>
            <a:br>
              <a:rPr lang="en-US" b="1" i="1" dirty="0" smtClean="0"/>
            </a:br>
            <a:r>
              <a:rPr lang="en-US" b="1" i="1" dirty="0" smtClean="0"/>
              <a:t>crystals</a:t>
            </a:r>
            <a:endParaRPr lang="en-US" b="1" i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555740" y="3133521"/>
            <a:ext cx="1222248" cy="2667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85412" y="2193721"/>
            <a:ext cx="826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theory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100882" y="3337924"/>
            <a:ext cx="484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081832" y="4320458"/>
            <a:ext cx="54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55180" y="2346121"/>
            <a:ext cx="1470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Focusing/</a:t>
            </a:r>
            <a:br>
              <a:rPr lang="en-US" b="1" i="1" dirty="0" smtClean="0"/>
            </a:br>
            <a:r>
              <a:rPr lang="en-US" b="1" i="1" dirty="0" smtClean="0"/>
              <a:t>defocusing</a:t>
            </a:r>
            <a:br>
              <a:rPr lang="en-US" b="1" i="1" dirty="0" smtClean="0"/>
            </a:br>
            <a:r>
              <a:rPr lang="en-US" b="1" i="1" dirty="0" smtClean="0"/>
              <a:t>crystals</a:t>
            </a:r>
            <a:endParaRPr lang="en-US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72243" y="1122000"/>
            <a:ext cx="2786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W.Scandale</a:t>
            </a:r>
            <a:r>
              <a:rPr lang="en-US" sz="1000" dirty="0" smtClean="0"/>
              <a:t> et al. </a:t>
            </a:r>
            <a:r>
              <a:rPr lang="en-US" sz="1000" dirty="0" err="1" smtClean="0"/>
              <a:t>Phys.Lett</a:t>
            </a:r>
            <a:r>
              <a:rPr lang="en-US" sz="1000" dirty="0" smtClean="0"/>
              <a:t>. B 734 (2014) 1-6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5611155" y="1122000"/>
            <a:ext cx="3071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W.Scandale</a:t>
            </a:r>
            <a:r>
              <a:rPr lang="en-US" sz="1000" dirty="0" smtClean="0"/>
              <a:t> et al. </a:t>
            </a:r>
            <a:r>
              <a:rPr lang="en-US" sz="1000" dirty="0" err="1" smtClean="0"/>
              <a:t>Phys.Lett.B</a:t>
            </a:r>
            <a:r>
              <a:rPr lang="en-US" sz="1000" dirty="0" smtClean="0"/>
              <a:t>, 733 (2014) 366-372</a:t>
            </a:r>
            <a:endParaRPr lang="en-US" sz="1000" dirty="0"/>
          </a:p>
        </p:txBody>
      </p:sp>
      <p:pic>
        <p:nvPicPr>
          <p:cNvPr id="29" name="Picture 28" descr="Screen shot 2014-06-20 at 8.51.5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035" y="2838390"/>
            <a:ext cx="2391365" cy="1984865"/>
          </a:xfrm>
          <a:prstGeom prst="rect">
            <a:avLst/>
          </a:prstGeom>
        </p:spPr>
      </p:pic>
      <p:pic>
        <p:nvPicPr>
          <p:cNvPr id="30" name="Picture 29" descr="Screen shot 2014-06-20 at 8.53.2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880" y="1482538"/>
            <a:ext cx="2019300" cy="129235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6200000">
            <a:off x="4876574" y="3559518"/>
            <a:ext cx="754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Deflection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709820" y="3997292"/>
            <a:ext cx="1787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 (~10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</a:t>
            </a:r>
          </a:p>
          <a:p>
            <a:r>
              <a:rPr lang="en-US" dirty="0" smtClean="0"/>
              <a:t>straight crystal</a:t>
            </a:r>
          </a:p>
          <a:p>
            <a:r>
              <a:rPr lang="en-US" dirty="0" smtClean="0"/>
              <a:t>(a “membrane”)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438701" y="4714155"/>
            <a:ext cx="2102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Incident beam transverse position</a:t>
            </a:r>
            <a:endParaRPr lang="en-US" sz="1000" dirty="0"/>
          </a:p>
        </p:txBody>
      </p:sp>
      <p:pic>
        <p:nvPicPr>
          <p:cNvPr id="23" name="Picture 22" descr="UA9 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572" y="271513"/>
            <a:ext cx="827655" cy="475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collimation idea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17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350746" y="1219200"/>
            <a:ext cx="4336053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Bent crystals as primary collimator</a:t>
            </a:r>
          </a:p>
          <a:p>
            <a:pPr lvl="1"/>
            <a:r>
              <a:rPr lang="en-US" dirty="0" smtClean="0"/>
              <a:t>Large kick angle even at high energy</a:t>
            </a:r>
          </a:p>
          <a:p>
            <a:pPr lvl="1"/>
            <a:r>
              <a:rPr lang="en-US" dirty="0" smtClean="0"/>
              <a:t>Reduced hard interaction</a:t>
            </a:r>
          </a:p>
          <a:p>
            <a:pPr lvl="2"/>
            <a:r>
              <a:rPr lang="en-US" dirty="0" smtClean="0"/>
              <a:t>(diffraction, ion fragmentation, ion </a:t>
            </a:r>
            <a:r>
              <a:rPr lang="en-US" dirty="0" err="1" smtClean="0"/>
              <a:t>em</a:t>
            </a:r>
            <a:r>
              <a:rPr lang="en-US" dirty="0" smtClean="0"/>
              <a:t> dissociation…)</a:t>
            </a:r>
          </a:p>
          <a:p>
            <a:pPr lvl="1"/>
            <a:r>
              <a:rPr lang="en-US" dirty="0" smtClean="0"/>
              <a:t>Reduced impedance</a:t>
            </a:r>
          </a:p>
          <a:p>
            <a:pPr lvl="2"/>
            <a:r>
              <a:rPr lang="en-US" dirty="0" smtClean="0"/>
              <a:t>Reduced number of secondary collimators, larger gaps</a:t>
            </a:r>
          </a:p>
          <a:p>
            <a:r>
              <a:rPr lang="en-US" dirty="0" smtClean="0"/>
              <a:t>At a price of</a:t>
            </a:r>
          </a:p>
          <a:p>
            <a:pPr lvl="1"/>
            <a:r>
              <a:rPr lang="en-US" dirty="0" smtClean="0"/>
              <a:t>Relatively small acceptance</a:t>
            </a:r>
          </a:p>
          <a:p>
            <a:pPr lvl="1"/>
            <a:r>
              <a:rPr lang="en-US" dirty="0" smtClean="0"/>
              <a:t>All the losses on a single absorber</a:t>
            </a:r>
          </a:p>
          <a:p>
            <a:pPr lvl="1"/>
            <a:endParaRPr lang="en-US" dirty="0"/>
          </a:p>
        </p:txBody>
      </p:sp>
      <p:pic>
        <p:nvPicPr>
          <p:cNvPr id="7" name="Content Placeholder 101"/>
          <p:cNvPicPr>
            <a:picLocks noChangeAspect="1"/>
          </p:cNvPicPr>
          <p:nvPr/>
        </p:nvPicPr>
        <p:blipFill rotWithShape="1">
          <a:blip r:embed="rId2"/>
          <a:srcRect l="33041" r="27252"/>
          <a:stretch/>
        </p:blipFill>
        <p:spPr>
          <a:xfrm>
            <a:off x="165855" y="2918155"/>
            <a:ext cx="3912382" cy="3119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9" y="997690"/>
            <a:ext cx="3912382" cy="1866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collimation at SPS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18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258350" y="1181100"/>
            <a:ext cx="3631649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Extensive tests with </a:t>
            </a:r>
            <a:br>
              <a:rPr lang="en-US" dirty="0" smtClean="0"/>
            </a:br>
            <a:r>
              <a:rPr lang="en-US" dirty="0" smtClean="0"/>
              <a:t>120-270 </a:t>
            </a:r>
            <a:r>
              <a:rPr lang="en-US" dirty="0" err="1" smtClean="0"/>
              <a:t>GeV</a:t>
            </a:r>
            <a:r>
              <a:rPr lang="en-US" dirty="0" smtClean="0"/>
              <a:t> protons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 smtClean="0"/>
              <a:t>Pb</a:t>
            </a:r>
            <a:r>
              <a:rPr lang="en-US" dirty="0" smtClean="0"/>
              <a:t> ions</a:t>
            </a:r>
          </a:p>
          <a:p>
            <a:pPr lvl="1"/>
            <a:r>
              <a:rPr lang="en-US" dirty="0" smtClean="0"/>
              <a:t>150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rad</a:t>
            </a:r>
            <a:r>
              <a:rPr lang="en-US" dirty="0" smtClean="0"/>
              <a:t> deflection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>
                <a:cs typeface="Symbol" charset="2"/>
              </a:rPr>
              <a:t>C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~ </a:t>
            </a:r>
            <a:r>
              <a:rPr lang="en-US" dirty="0" smtClean="0"/>
              <a:t>20-13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rad</a:t>
            </a:r>
            <a:endParaRPr lang="en-US" dirty="0" smtClean="0"/>
          </a:p>
          <a:p>
            <a:pPr lvl="1"/>
            <a:r>
              <a:rPr lang="en-US" dirty="0" smtClean="0"/>
              <a:t>Single bunch and multi-bunch dedicated beams</a:t>
            </a:r>
          </a:p>
          <a:p>
            <a:r>
              <a:rPr lang="en-US" dirty="0" smtClean="0"/>
              <a:t>Fast and reproducible crystal alignment</a:t>
            </a:r>
          </a:p>
          <a:p>
            <a:r>
              <a:rPr lang="en-US" dirty="0" smtClean="0"/>
              <a:t>Clear loss </a:t>
            </a:r>
            <a:r>
              <a:rPr lang="en-US" b="1" i="1" dirty="0" smtClean="0"/>
              <a:t>reduction with respect to an amorphous orientation</a:t>
            </a:r>
          </a:p>
          <a:p>
            <a:pPr lvl="1"/>
            <a:r>
              <a:rPr lang="en-US" dirty="0" smtClean="0"/>
              <a:t>Up to x20 reduction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58" y="1117474"/>
            <a:ext cx="4912892" cy="1228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65" y="2507428"/>
            <a:ext cx="1841090" cy="178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187" y="2423640"/>
            <a:ext cx="1842429" cy="1842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64" y="4217668"/>
            <a:ext cx="1841090" cy="1805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524" y="4198519"/>
            <a:ext cx="1917092" cy="18786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33845" y="1321286"/>
            <a:ext cx="104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Dispersion suppressor</a:t>
            </a:r>
            <a:endParaRPr lang="en-US" sz="1200" b="1" dirty="0"/>
          </a:p>
        </p:txBody>
      </p:sp>
      <p:sp>
        <p:nvSpPr>
          <p:cNvPr id="16" name="Bent Arrow 15"/>
          <p:cNvSpPr/>
          <p:nvPr/>
        </p:nvSpPr>
        <p:spPr>
          <a:xfrm>
            <a:off x="561848" y="2108200"/>
            <a:ext cx="460651" cy="668276"/>
          </a:xfrm>
          <a:prstGeom prst="ben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4715829" y="2434026"/>
            <a:ext cx="278584" cy="690173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UA9 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7597" y="220713"/>
            <a:ext cx="1174537" cy="675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Losses around the SPS ring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19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Consistent reduction in the whole ring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3" y="2385231"/>
            <a:ext cx="3240559" cy="2432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0" y="2385230"/>
            <a:ext cx="5528287" cy="25412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3300" y="5143500"/>
            <a:ext cx="631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Efficient crystal (i.e. almost all  particles are channeled) </a:t>
            </a:r>
          </a:p>
          <a:p>
            <a:r>
              <a:rPr lang="en-US" b="1" i="1" dirty="0"/>
              <a:t>m</a:t>
            </a:r>
            <a:r>
              <a:rPr lang="en-US" b="1" i="1" dirty="0" smtClean="0"/>
              <a:t>eans low background in the machine </a:t>
            </a:r>
            <a:endParaRPr lang="en-US" b="1" i="1" dirty="0"/>
          </a:p>
        </p:txBody>
      </p:sp>
      <p:pic>
        <p:nvPicPr>
          <p:cNvPr id="10" name="Picture 9" descr="UA9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928" y="220713"/>
            <a:ext cx="1186207" cy="68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2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668719"/>
          </a:xfrm>
        </p:spPr>
        <p:txBody>
          <a:bodyPr/>
          <a:lstStyle/>
          <a:p>
            <a:r>
              <a:rPr lang="en-US" dirty="0" err="1" smtClean="0"/>
              <a:t>Goal(s</a:t>
            </a:r>
            <a:r>
              <a:rPr lang="en-US" dirty="0" smtClean="0"/>
              <a:t>) of </a:t>
            </a:r>
            <a:r>
              <a:rPr lang="en-US" i="1" dirty="0" smtClean="0"/>
              <a:t>CRYSBEAM</a:t>
            </a:r>
          </a:p>
          <a:p>
            <a:pPr lvl="1"/>
            <a:r>
              <a:rPr lang="en-US" u="sng" dirty="0" smtClean="0"/>
              <a:t>Efficient </a:t>
            </a:r>
            <a:r>
              <a:rPr lang="en-US" dirty="0" smtClean="0"/>
              <a:t>crystal extraction of a </a:t>
            </a:r>
            <a:r>
              <a:rPr lang="en-US" u="sng" dirty="0" smtClean="0"/>
              <a:t>multi-</a:t>
            </a:r>
            <a:r>
              <a:rPr lang="en-US" u="sng" dirty="0" err="1" smtClean="0"/>
              <a:t>TeV</a:t>
            </a:r>
            <a:r>
              <a:rPr lang="en-US" u="sng" dirty="0" smtClean="0"/>
              <a:t> </a:t>
            </a:r>
            <a:r>
              <a:rPr lang="en-US" u="sng" dirty="0" err="1" smtClean="0"/>
              <a:t>hadron</a:t>
            </a:r>
            <a:r>
              <a:rPr lang="en-US" u="sng" dirty="0" smtClean="0"/>
              <a:t> </a:t>
            </a:r>
            <a:r>
              <a:rPr lang="en-US" dirty="0" smtClean="0"/>
              <a:t>beam for </a:t>
            </a:r>
            <a:r>
              <a:rPr lang="en-US" i="1" dirty="0" smtClean="0"/>
              <a:t>fixed target experiments</a:t>
            </a:r>
          </a:p>
          <a:p>
            <a:r>
              <a:rPr lang="en-US" dirty="0" smtClean="0"/>
              <a:t>State of the art of crystals on accelerators</a:t>
            </a:r>
          </a:p>
          <a:p>
            <a:pPr lvl="1"/>
            <a:r>
              <a:rPr lang="en-US" dirty="0" smtClean="0"/>
              <a:t>Crystal collimation and the  </a:t>
            </a:r>
            <a:r>
              <a:rPr lang="en-US" b="1" i="1" dirty="0" smtClean="0"/>
              <a:t>UA9 experiment at CERN</a:t>
            </a:r>
            <a:endParaRPr lang="en-US" dirty="0" smtClean="0"/>
          </a:p>
          <a:p>
            <a:r>
              <a:rPr lang="en-US" dirty="0" smtClean="0"/>
              <a:t>What new </a:t>
            </a:r>
            <a:r>
              <a:rPr lang="en-US" i="1" dirty="0" smtClean="0"/>
              <a:t>CRYSBEAM </a:t>
            </a:r>
            <a:r>
              <a:rPr lang="en-US" dirty="0" smtClean="0"/>
              <a:t>will bring</a:t>
            </a:r>
          </a:p>
          <a:p>
            <a:pPr lvl="1"/>
            <a:r>
              <a:rPr lang="en-US" dirty="0" smtClean="0"/>
              <a:t>Cutting-edge technology in crystal and particle detectors</a:t>
            </a:r>
          </a:p>
          <a:p>
            <a:r>
              <a:rPr lang="en-US" dirty="0" smtClean="0"/>
              <a:t>Plans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9309" y="4733967"/>
            <a:ext cx="69389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CRYSBEAM is funded by a </a:t>
            </a:r>
            <a:r>
              <a:rPr lang="en-US" b="1" i="1" dirty="0" smtClean="0"/>
              <a:t>ERC Consolidator Grant GA </a:t>
            </a:r>
            <a:r>
              <a:rPr lang="en-US" b="1" dirty="0" smtClean="0"/>
              <a:t>615089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i="1" dirty="0" smtClean="0"/>
              <a:t> </a:t>
            </a:r>
            <a:r>
              <a:rPr lang="en-US" i="1" dirty="0" smtClean="0"/>
              <a:t>(FP7 IDEAS action)   with a </a:t>
            </a:r>
            <a:r>
              <a:rPr lang="en-US" b="1" i="1" dirty="0" smtClean="0"/>
              <a:t>2M euro </a:t>
            </a:r>
            <a:r>
              <a:rPr lang="en-US" i="1" dirty="0" smtClean="0"/>
              <a:t>budget </a:t>
            </a:r>
            <a:br>
              <a:rPr lang="en-US" i="1" dirty="0" smtClean="0"/>
            </a:br>
            <a:r>
              <a:rPr lang="en-US" i="1" dirty="0" smtClean="0"/>
              <a:t> for the period May </a:t>
            </a:r>
            <a:r>
              <a:rPr lang="en-US" b="1" i="1" dirty="0" smtClean="0"/>
              <a:t>2014</a:t>
            </a:r>
            <a:r>
              <a:rPr lang="en-US" i="1" dirty="0" smtClean="0"/>
              <a:t>- May </a:t>
            </a:r>
            <a:r>
              <a:rPr lang="en-US" b="1" i="1" dirty="0" smtClean="0"/>
              <a:t>2019 </a:t>
            </a:r>
          </a:p>
          <a:p>
            <a:endParaRPr lang="en-US" i="1" dirty="0" smtClean="0"/>
          </a:p>
          <a:p>
            <a:r>
              <a:rPr lang="en-US" i="1" dirty="0" smtClean="0"/>
              <a:t> </a:t>
            </a:r>
            <a:r>
              <a:rPr lang="en-US" b="1" i="1" dirty="0" smtClean="0"/>
              <a:t>INFN </a:t>
            </a:r>
            <a:r>
              <a:rPr lang="en-US" i="1" dirty="0" smtClean="0"/>
              <a:t>is the Host Institution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UA9 test on LHC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20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-139999" y="1267129"/>
            <a:ext cx="3038647" cy="493776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Integration of the crystals in the existing collimation system:</a:t>
            </a:r>
          </a:p>
          <a:p>
            <a:pPr lvl="2"/>
            <a:r>
              <a:rPr lang="en-US" dirty="0" smtClean="0"/>
              <a:t>installation of the equipment in IR7</a:t>
            </a:r>
          </a:p>
          <a:p>
            <a:pPr lvl="2"/>
            <a:r>
              <a:rPr lang="en-US" dirty="0" smtClean="0"/>
              <a:t>use of existing collimators (as absorbers) and </a:t>
            </a:r>
            <a:r>
              <a:rPr lang="en-US" dirty="0" err="1" smtClean="0"/>
              <a:t>BLMs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Simultaneous test of horizontal and vertical collimation.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152637" y="920236"/>
            <a:ext cx="6092952" cy="4962926"/>
            <a:chOff x="3257550" y="968804"/>
            <a:chExt cx="5543550" cy="3840927"/>
          </a:xfrm>
        </p:grpSpPr>
        <p:pic>
          <p:nvPicPr>
            <p:cNvPr id="9" name="Picture 8" descr="LUA9 Schematic Layout v2.3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257550" y="968804"/>
              <a:ext cx="5426504" cy="3840927"/>
            </a:xfrm>
            <a:prstGeom prst="rect">
              <a:avLst/>
            </a:prstGeom>
            <a:ln>
              <a:noFill/>
              <a:prstDash val="sysDash"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766050" y="4663574"/>
              <a:ext cx="1035050" cy="13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dirty="0" smtClean="0">
                  <a:solidFill>
                    <a:schemeClr val="accent6"/>
                  </a:solidFill>
                </a:rPr>
                <a:t>Courtesy of Jerome </a:t>
              </a:r>
              <a:r>
                <a:rPr lang="en-US" sz="500" dirty="0" err="1" smtClean="0">
                  <a:solidFill>
                    <a:schemeClr val="accent6"/>
                  </a:solidFill>
                </a:rPr>
                <a:t>Lendaro</a:t>
              </a:r>
              <a:endParaRPr lang="en-US" sz="500" dirty="0">
                <a:solidFill>
                  <a:schemeClr val="accent6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79850" y="1460500"/>
              <a:ext cx="635000" cy="67310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46950" y="1473200"/>
              <a:ext cx="635000" cy="67310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5300" y="1460500"/>
              <a:ext cx="635000" cy="673100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16350" y="2800350"/>
              <a:ext cx="635000" cy="673100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85000" y="2876550"/>
              <a:ext cx="266700" cy="323850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29250" y="2876550"/>
              <a:ext cx="266700" cy="323850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8000" y="1549400"/>
              <a:ext cx="266700" cy="323850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51350" y="3111500"/>
              <a:ext cx="196850" cy="107950"/>
            </a:xfrm>
            <a:prstGeom prst="rect">
              <a:avLst/>
            </a:prstGeom>
            <a:noFill/>
            <a:ln w="28575" cmpd="sng">
              <a:solidFill>
                <a:srgbClr val="FF66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708650" y="3111500"/>
              <a:ext cx="196850" cy="107950"/>
            </a:xfrm>
            <a:prstGeom prst="rect">
              <a:avLst/>
            </a:prstGeom>
            <a:noFill/>
            <a:ln w="28575" cmpd="sng">
              <a:solidFill>
                <a:srgbClr val="FF66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48525" y="3111500"/>
              <a:ext cx="196850" cy="107950"/>
            </a:xfrm>
            <a:prstGeom prst="rect">
              <a:avLst/>
            </a:prstGeom>
            <a:noFill/>
            <a:ln w="28575" cmpd="sng">
              <a:solidFill>
                <a:srgbClr val="FF66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14850" y="1784350"/>
              <a:ext cx="196850" cy="107950"/>
            </a:xfrm>
            <a:prstGeom prst="rect">
              <a:avLst/>
            </a:prstGeom>
            <a:noFill/>
            <a:ln w="2857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16650" y="1787525"/>
              <a:ext cx="196850" cy="107950"/>
            </a:xfrm>
            <a:prstGeom prst="rect">
              <a:avLst/>
            </a:prstGeom>
            <a:noFill/>
            <a:ln w="28575" cmpd="sng">
              <a:solidFill>
                <a:srgbClr val="FF66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988526" y="1790700"/>
              <a:ext cx="196850" cy="107950"/>
            </a:xfrm>
            <a:prstGeom prst="rect">
              <a:avLst/>
            </a:prstGeom>
            <a:noFill/>
            <a:ln w="2857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124700" y="1787525"/>
              <a:ext cx="196850" cy="107950"/>
            </a:xfrm>
            <a:prstGeom prst="rect">
              <a:avLst/>
            </a:prstGeom>
            <a:noFill/>
            <a:ln w="28575" cmpd="sng">
              <a:solidFill>
                <a:srgbClr val="FF66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495847" y="999142"/>
            <a:ext cx="149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goniometer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79454" y="1101568"/>
            <a:ext cx="158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(Cherenkov)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91387" y="2963641"/>
            <a:ext cx="1354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6600"/>
                </a:solidFill>
              </a:rPr>
              <a:t>Diamonds</a:t>
            </a:r>
            <a:br>
              <a:rPr lang="en-US" b="1" i="1" dirty="0" smtClean="0">
                <a:solidFill>
                  <a:srgbClr val="FF6600"/>
                </a:solidFill>
              </a:rPr>
            </a:br>
            <a:r>
              <a:rPr lang="en-US" b="1" i="1" dirty="0" smtClean="0">
                <a:solidFill>
                  <a:srgbClr val="FF6600"/>
                </a:solidFill>
              </a:rPr>
              <a:t>BLM</a:t>
            </a:r>
            <a:endParaRPr lang="en-US" b="1" i="1" dirty="0">
              <a:solidFill>
                <a:srgbClr val="FF66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72382" y="2633880"/>
            <a:ext cx="135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absorbers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95032" y="5883162"/>
            <a:ext cx="59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In close collaboration with</a:t>
            </a:r>
            <a:r>
              <a:rPr lang="en-US" b="1" i="1" dirty="0" smtClean="0"/>
              <a:t> CERN Collimation </a:t>
            </a:r>
            <a:r>
              <a:rPr lang="en-US" b="1" i="1" dirty="0" smtClean="0"/>
              <a:t>Group</a:t>
            </a:r>
            <a:endParaRPr lang="en-US" b="1" i="1" dirty="0"/>
          </a:p>
        </p:txBody>
      </p:sp>
      <p:pic>
        <p:nvPicPr>
          <p:cNvPr id="31" name="Picture 30" descr="UA9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928" y="220713"/>
            <a:ext cx="1186207" cy="68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for the LHC test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21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0" y="1977328"/>
            <a:ext cx="8229600" cy="3640667"/>
          </a:xfrm>
        </p:spPr>
        <p:txBody>
          <a:bodyPr/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dirty="0" smtClean="0">
                <a:solidFill>
                  <a:srgbClr val="000000"/>
                </a:solidFill>
              </a:rPr>
              <a:t>Layout optimized with complete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tracking simulation</a:t>
            </a:r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en-US" dirty="0" smtClean="0">
                <a:solidFill>
                  <a:srgbClr val="000000"/>
                </a:solidFill>
              </a:rPr>
              <a:t>Vertical crystal: DCUM 19918,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horizontal crystal: DCUM 19842</a:t>
            </a:r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en-US" dirty="0" smtClean="0">
                <a:solidFill>
                  <a:srgbClr val="000000"/>
                </a:solidFill>
              </a:rPr>
              <a:t>Crystal parameters: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bending angle 50 </a:t>
            </a:r>
            <a:r>
              <a:rPr lang="en-US" dirty="0" err="1" smtClean="0">
                <a:solidFill>
                  <a:srgbClr val="000000"/>
                </a:solidFill>
              </a:rPr>
              <a:t>μrad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 length 0.4 cm</a:t>
            </a:r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en-US" dirty="0" smtClean="0">
                <a:solidFill>
                  <a:srgbClr val="FF0000"/>
                </a:solidFill>
              </a:rPr>
              <a:t>local cleaning inefficiency is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reduced by 5÷10 times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in the dispersion suppressor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  <a:buNone/>
            </a:pPr>
            <a:endParaRPr lang="en-US" sz="1000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431" y="1151469"/>
            <a:ext cx="4465642" cy="2622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224" y="3670657"/>
            <a:ext cx="4313245" cy="2521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" y="1006844"/>
            <a:ext cx="34308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55A0"/>
                </a:solidFill>
              </a:rPr>
              <a:t>*D. </a:t>
            </a:r>
            <a:r>
              <a:rPr lang="en-US" sz="800" dirty="0" err="1" smtClean="0">
                <a:solidFill>
                  <a:srgbClr val="0055A0"/>
                </a:solidFill>
              </a:rPr>
              <a:t>Mirarchi</a:t>
            </a:r>
            <a:r>
              <a:rPr lang="en-US" sz="800" dirty="0" smtClean="0">
                <a:solidFill>
                  <a:srgbClr val="0055A0"/>
                </a:solidFill>
              </a:rPr>
              <a:t>, S. </a:t>
            </a:r>
            <a:r>
              <a:rPr lang="en-US" sz="800" dirty="0" err="1" smtClean="0">
                <a:solidFill>
                  <a:srgbClr val="0055A0"/>
                </a:solidFill>
              </a:rPr>
              <a:t>Redaelli</a:t>
            </a:r>
            <a:r>
              <a:rPr lang="en-US" sz="800" dirty="0" smtClean="0">
                <a:solidFill>
                  <a:srgbClr val="0055A0"/>
                </a:solidFill>
              </a:rPr>
              <a:t>, W. </a:t>
            </a:r>
            <a:r>
              <a:rPr lang="en-US" sz="800" dirty="0" err="1" smtClean="0">
                <a:solidFill>
                  <a:srgbClr val="0055A0"/>
                </a:solidFill>
              </a:rPr>
              <a:t>Scandale</a:t>
            </a:r>
            <a:r>
              <a:rPr lang="en-US" sz="800" dirty="0" smtClean="0">
                <a:solidFill>
                  <a:srgbClr val="0055A0"/>
                </a:solidFill>
              </a:rPr>
              <a:t>, V. </a:t>
            </a:r>
            <a:r>
              <a:rPr lang="en-US" sz="800" dirty="0" err="1" smtClean="0">
                <a:solidFill>
                  <a:srgbClr val="0055A0"/>
                </a:solidFill>
              </a:rPr>
              <a:t>Previtali</a:t>
            </a:r>
            <a:r>
              <a:rPr lang="en-US" sz="800" dirty="0" smtClean="0">
                <a:solidFill>
                  <a:srgbClr val="0055A0"/>
                </a:solidFill>
              </a:rPr>
              <a:t>: </a:t>
            </a:r>
          </a:p>
          <a:p>
            <a:r>
              <a:rPr lang="en-US" sz="800" dirty="0" smtClean="0">
                <a:solidFill>
                  <a:srgbClr val="0055A0"/>
                </a:solidFill>
              </a:rPr>
              <a:t>Layouts for Crystal Collimation Tests at the LHC, MOPWO035, IPAC13.</a:t>
            </a:r>
            <a:endParaRPr lang="en-US" sz="3200" dirty="0" smtClean="0">
              <a:solidFill>
                <a:srgbClr val="0055A0"/>
              </a:solidFill>
            </a:endParaRPr>
          </a:p>
          <a:p>
            <a:endParaRPr lang="en-US" dirty="0"/>
          </a:p>
        </p:txBody>
      </p:sp>
      <p:pic>
        <p:nvPicPr>
          <p:cNvPr id="10" name="Picture 9" descr="UA9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928" y="220713"/>
            <a:ext cx="1186207" cy="68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Piezo-goniometer</a:t>
            </a:r>
            <a:r>
              <a:rPr lang="en-US" dirty="0" smtClean="0"/>
              <a:t> installed on LHC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22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911296"/>
            <a:ext cx="8229600" cy="4937760"/>
          </a:xfrm>
        </p:spPr>
        <p:txBody>
          <a:bodyPr/>
          <a:lstStyle/>
          <a:p>
            <a:r>
              <a:rPr lang="en-US" dirty="0" smtClean="0"/>
              <a:t>Designed at </a:t>
            </a:r>
            <a:r>
              <a:rPr lang="en-US" smtClean="0"/>
              <a:t>CERN EN-STI </a:t>
            </a:r>
            <a:r>
              <a:rPr lang="en-US" dirty="0" smtClean="0"/>
              <a:t>group, realized by CINEL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59010" y="1358288"/>
            <a:ext cx="90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A.Masi</a:t>
            </a:r>
            <a:endParaRPr lang="en-US" dirty="0"/>
          </a:p>
        </p:txBody>
      </p:sp>
      <p:pic>
        <p:nvPicPr>
          <p:cNvPr id="9" name="Picture 8" descr="photo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24506" y="1835843"/>
            <a:ext cx="3204633" cy="24034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700" y="5401499"/>
            <a:ext cx="812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version under study</a:t>
            </a:r>
          </a:p>
          <a:p>
            <a:r>
              <a:rPr lang="en-US" dirty="0" err="1" smtClean="0"/>
              <a:t>Piezo</a:t>
            </a:r>
            <a:r>
              <a:rPr lang="en-US" dirty="0" smtClean="0"/>
              <a:t>-electric material  with higher Curie point (&gt;200 deg) under investigation</a:t>
            </a:r>
            <a:endParaRPr lang="en-US" dirty="0"/>
          </a:p>
        </p:txBody>
      </p:sp>
      <p:grpSp>
        <p:nvGrpSpPr>
          <p:cNvPr id="12" name="Group 26"/>
          <p:cNvGrpSpPr>
            <a:grpSpLocks/>
          </p:cNvGrpSpPr>
          <p:nvPr/>
        </p:nvGrpSpPr>
        <p:grpSpPr bwMode="auto">
          <a:xfrm>
            <a:off x="0" y="1384925"/>
            <a:ext cx="4489023" cy="2232344"/>
            <a:chOff x="6625232" y="1752600"/>
            <a:chExt cx="7150917" cy="3600000"/>
          </a:xfrm>
        </p:grpSpPr>
        <p:pic>
          <p:nvPicPr>
            <p:cNvPr id="13" name="Picture 2" descr="\\cern.ch\dfs\Users\f\floprete\Documents\cinel gognio\gognio_ferme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25232" y="1752600"/>
              <a:ext cx="6379568" cy="36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 rot="10800000">
              <a:off x="10873704" y="3480792"/>
              <a:ext cx="962696" cy="1006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11760198" y="3480792"/>
              <a:ext cx="2015951" cy="645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1000" dirty="0">
                  <a:ea typeface="Comic Sans MS" charset="0"/>
                  <a:cs typeface="Comic Sans MS" charset="0"/>
                </a:rPr>
                <a:t>Movable beam pipe section</a:t>
              </a:r>
            </a:p>
          </p:txBody>
        </p:sp>
        <p:cxnSp>
          <p:nvCxnSpPr>
            <p:cNvPr id="16" name="Straight Arrow Connector 15"/>
            <p:cNvCxnSpPr>
              <a:cxnSpLocks noChangeShapeType="1"/>
            </p:cNvCxnSpPr>
            <p:nvPr/>
          </p:nvCxnSpPr>
          <p:spPr bwMode="auto">
            <a:xfrm rot="10800000">
              <a:off x="10864202" y="4086474"/>
              <a:ext cx="819799" cy="3331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11564641" y="4267199"/>
              <a:ext cx="1440161" cy="893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1000" dirty="0">
                  <a:ea typeface="Comic Sans MS" charset="0"/>
                  <a:cs typeface="Comic Sans MS" charset="0"/>
                </a:rPr>
                <a:t>Stepping motor</a:t>
              </a:r>
              <a:r>
                <a:rPr lang="en-GB" sz="1000" dirty="0" smtClean="0">
                  <a:ea typeface="Comic Sans MS" charset="0"/>
                  <a:cs typeface="Comic Sans MS" charset="0"/>
                </a:rPr>
                <a:t> (linear movement)</a:t>
              </a:r>
              <a:endParaRPr lang="en-GB" sz="1000" dirty="0">
                <a:ea typeface="Comic Sans MS" charset="0"/>
                <a:cs typeface="Comic Sans MS" charset="0"/>
              </a:endParaRPr>
            </a:p>
          </p:txBody>
        </p:sp>
        <p:cxnSp>
          <p:nvCxnSpPr>
            <p:cNvPr id="18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10789568" y="2518344"/>
              <a:ext cx="974376" cy="6620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11564639" y="2106714"/>
              <a:ext cx="1440161" cy="397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1000" dirty="0">
                  <a:ea typeface="Comic Sans MS" charset="0"/>
                  <a:cs typeface="Comic Sans MS" charset="0"/>
                </a:rPr>
                <a:t>RF </a:t>
              </a:r>
              <a:r>
                <a:rPr lang="en-GB" sz="1000" dirty="0" smtClean="0">
                  <a:ea typeface="Comic Sans MS" charset="0"/>
                  <a:cs typeface="Comic Sans MS" charset="0"/>
                </a:rPr>
                <a:t>contacts</a:t>
              </a:r>
              <a:endParaRPr lang="en-GB" sz="1000" dirty="0">
                <a:ea typeface="Comic Sans MS" charset="0"/>
                <a:cs typeface="Comic Sans MS" charset="0"/>
              </a:endParaRPr>
            </a:p>
          </p:txBody>
        </p: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 flipV="1">
              <a:off x="8331200" y="3505200"/>
              <a:ext cx="2182464" cy="5578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6959601" y="3428999"/>
              <a:ext cx="1440161" cy="163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1000" dirty="0">
                  <a:ea typeface="Comic Sans MS" charset="0"/>
                  <a:cs typeface="Comic Sans MS" charset="0"/>
                </a:rPr>
                <a:t>On the beam pipe</a:t>
              </a:r>
              <a:r>
                <a:rPr lang="en-GB" sz="1000" dirty="0" smtClean="0">
                  <a:ea typeface="Comic Sans MS" charset="0"/>
                  <a:cs typeface="Comic Sans MS" charset="0"/>
                </a:rPr>
                <a:t> a </a:t>
              </a:r>
              <a:r>
                <a:rPr lang="en-GB" sz="1000" dirty="0">
                  <a:ea typeface="Comic Sans MS" charset="0"/>
                  <a:cs typeface="Comic Sans MS" charset="0"/>
                </a:rPr>
                <a:t>copper and NEG coating could be </a:t>
              </a:r>
              <a:r>
                <a:rPr lang="en-GB" sz="1000" dirty="0" smtClean="0">
                  <a:ea typeface="Comic Sans MS" charset="0"/>
                  <a:cs typeface="Comic Sans MS" charset="0"/>
                </a:rPr>
                <a:t>applied</a:t>
              </a:r>
              <a:endParaRPr lang="en-GB" sz="1000" dirty="0"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12648" y="4252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489023" y="18507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4228533" y="1972701"/>
            <a:ext cx="2425489" cy="1323439"/>
          </a:xfrm>
          <a:prstGeom prst="rect">
            <a:avLst/>
          </a:prstGeom>
          <a:noFill/>
          <a:ln w="34925">
            <a:noFill/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200" b="1" dirty="0">
                <a:ea typeface="Comic Sans MS" charset="0"/>
                <a:cs typeface="Comic Sans MS" charset="0"/>
              </a:rPr>
              <a:t>Linear Stroke: </a:t>
            </a:r>
            <a:r>
              <a:rPr lang="en-US" sz="1200" b="1" dirty="0">
                <a:solidFill>
                  <a:srgbClr val="FF6600"/>
                </a:solidFill>
                <a:ea typeface="Comic Sans MS" charset="0"/>
                <a:cs typeface="Comic Sans MS" charset="0"/>
              </a:rPr>
              <a:t>60 mm</a:t>
            </a:r>
          </a:p>
          <a:p>
            <a:pPr algn="l">
              <a:spcBef>
                <a:spcPts val="600"/>
              </a:spcBef>
            </a:pPr>
            <a:r>
              <a:rPr lang="en-US" sz="1200" b="1" dirty="0">
                <a:ea typeface="Comic Sans MS" charset="0"/>
                <a:cs typeface="Comic Sans MS" charset="0"/>
              </a:rPr>
              <a:t>Linear resolution: </a:t>
            </a:r>
            <a:r>
              <a:rPr lang="en-US" sz="1200" b="1" dirty="0">
                <a:solidFill>
                  <a:srgbClr val="FF6600"/>
                </a:solidFill>
                <a:ea typeface="Comic Sans MS" charset="0"/>
                <a:cs typeface="Comic Sans MS" charset="0"/>
              </a:rPr>
              <a:t>5 um </a:t>
            </a:r>
          </a:p>
          <a:p>
            <a:pPr algn="l">
              <a:spcBef>
                <a:spcPts val="600"/>
              </a:spcBef>
            </a:pPr>
            <a:r>
              <a:rPr lang="en-US" sz="1200" b="1" dirty="0">
                <a:ea typeface="Comic Sans MS" charset="0"/>
                <a:cs typeface="Comic Sans MS" charset="0"/>
              </a:rPr>
              <a:t>Total angular range : </a:t>
            </a:r>
            <a:r>
              <a:rPr lang="en-US" sz="1200" b="1" dirty="0">
                <a:solidFill>
                  <a:srgbClr val="FF6600"/>
                </a:solidFill>
                <a:ea typeface="Comic Sans MS" charset="0"/>
                <a:cs typeface="Comic Sans MS" charset="0"/>
              </a:rPr>
              <a:t>±10 </a:t>
            </a:r>
            <a:r>
              <a:rPr lang="en-US" sz="1200" b="1" dirty="0" err="1">
                <a:solidFill>
                  <a:srgbClr val="FF6600"/>
                </a:solidFill>
                <a:ea typeface="Comic Sans MS" charset="0"/>
                <a:cs typeface="Comic Sans MS" charset="0"/>
              </a:rPr>
              <a:t>mrad</a:t>
            </a:r>
            <a:r>
              <a:rPr lang="en-US" sz="1200" b="1" dirty="0">
                <a:solidFill>
                  <a:srgbClr val="FF6600"/>
                </a:solidFill>
                <a:ea typeface="Comic Sans MS" charset="0"/>
                <a:cs typeface="Comic Sans MS" charset="0"/>
              </a:rPr>
              <a:t> </a:t>
            </a:r>
            <a:endParaRPr lang="en-GB" sz="1200" b="1" dirty="0">
              <a:solidFill>
                <a:srgbClr val="FF6600"/>
              </a:solidFill>
              <a:ea typeface="Comic Sans MS" charset="0"/>
              <a:cs typeface="Comic Sans MS" charset="0"/>
            </a:endParaRPr>
          </a:p>
          <a:p>
            <a:pPr algn="l">
              <a:spcBef>
                <a:spcPts val="600"/>
              </a:spcBef>
            </a:pPr>
            <a:r>
              <a:rPr lang="en-US" sz="1200" b="1" dirty="0">
                <a:ea typeface="Comic Sans MS" charset="0"/>
                <a:cs typeface="Comic Sans MS" charset="0"/>
              </a:rPr>
              <a:t>Angle resolution: </a:t>
            </a:r>
            <a:r>
              <a:rPr lang="en-US" sz="1200" b="1" dirty="0">
                <a:solidFill>
                  <a:srgbClr val="FF6600"/>
                </a:solidFill>
                <a:ea typeface="Comic Sans MS" charset="0"/>
                <a:cs typeface="Comic Sans MS" charset="0"/>
              </a:rPr>
              <a:t>0.1 µ</a:t>
            </a:r>
            <a:r>
              <a:rPr lang="en-US" sz="1200" b="1" dirty="0" err="1">
                <a:solidFill>
                  <a:srgbClr val="FF6600"/>
                </a:solidFill>
                <a:ea typeface="Comic Sans MS" charset="0"/>
                <a:cs typeface="Comic Sans MS" charset="0"/>
              </a:rPr>
              <a:t>rad</a:t>
            </a:r>
            <a:r>
              <a:rPr lang="en-US" sz="1200" b="1" dirty="0">
                <a:solidFill>
                  <a:srgbClr val="FF6600"/>
                </a:solidFill>
                <a:ea typeface="Comic Sans MS" charset="0"/>
                <a:cs typeface="Comic Sans MS" charset="0"/>
              </a:rPr>
              <a:t> </a:t>
            </a:r>
          </a:p>
          <a:p>
            <a:pPr algn="l">
              <a:spcBef>
                <a:spcPts val="600"/>
              </a:spcBef>
            </a:pPr>
            <a:r>
              <a:rPr lang="en-GB" sz="1200" b="1" dirty="0">
                <a:ea typeface="Comic Sans MS" charset="0"/>
                <a:cs typeface="Comic Sans MS" charset="0"/>
              </a:rPr>
              <a:t>Angle accuracy: </a:t>
            </a:r>
            <a:r>
              <a:rPr lang="en-US" sz="1200" b="1" dirty="0">
                <a:solidFill>
                  <a:srgbClr val="FF6600"/>
                </a:solidFill>
                <a:ea typeface="Comic Sans MS" charset="0"/>
                <a:cs typeface="Comic Sans MS" charset="0"/>
              </a:rPr>
              <a:t>±</a:t>
            </a:r>
            <a:r>
              <a:rPr lang="en-GB" sz="1200" b="1" dirty="0">
                <a:solidFill>
                  <a:srgbClr val="FF6600"/>
                </a:solidFill>
                <a:ea typeface="Comic Sans MS" charset="0"/>
                <a:cs typeface="Comic Sans MS" charset="0"/>
              </a:rPr>
              <a:t>1 </a:t>
            </a:r>
            <a:r>
              <a:rPr lang="en-GB" sz="1200" b="1" dirty="0" err="1">
                <a:solidFill>
                  <a:srgbClr val="FF6600"/>
                </a:solidFill>
                <a:ea typeface="Comic Sans MS" charset="0"/>
                <a:cs typeface="Comic Sans MS" charset="0"/>
              </a:rPr>
              <a:t>urad</a:t>
            </a:r>
            <a:endParaRPr lang="en-US" sz="1200" b="1" dirty="0">
              <a:ea typeface="Comic Sans MS" charset="0"/>
              <a:cs typeface="Comic Sans MS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8648" y="3583233"/>
            <a:ext cx="2673895" cy="20779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1215796" y="4252867"/>
            <a:ext cx="1378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Operational </a:t>
            </a:r>
            <a:br>
              <a:rPr lang="en-US" dirty="0" smtClean="0"/>
            </a:br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623703" y="3906486"/>
            <a:ext cx="609683" cy="7215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274514" y="4899198"/>
            <a:ext cx="12655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000" dirty="0">
                <a:ea typeface="Comic Sans MS" charset="0"/>
                <a:cs typeface="Comic Sans MS" charset="0"/>
              </a:rPr>
              <a:t>Movable beam pipe section</a:t>
            </a:r>
          </a:p>
        </p:txBody>
      </p:sp>
      <p:pic>
        <p:nvPicPr>
          <p:cNvPr id="29" name="Picture 28" descr="UA9 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953" y="190932"/>
            <a:ext cx="1186207" cy="68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resistance to irradiation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23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-1" y="913980"/>
            <a:ext cx="9414933" cy="5638800"/>
          </a:xfrm>
        </p:spPr>
        <p:txBody>
          <a:bodyPr>
            <a:normAutofit/>
          </a:bodyPr>
          <a:lstStyle/>
          <a:p>
            <a:r>
              <a:rPr lang="en-US" sz="1900" b="1" dirty="0" smtClean="0">
                <a:solidFill>
                  <a:srgbClr val="D10908"/>
                </a:solidFill>
              </a:rPr>
              <a:t>IHEP U-70</a:t>
            </a:r>
            <a:r>
              <a:rPr lang="en-US" sz="1900" b="1" dirty="0" smtClean="0"/>
              <a:t> </a:t>
            </a:r>
            <a:r>
              <a:rPr lang="en-US" sz="1514" dirty="0" smtClean="0"/>
              <a:t>(</a:t>
            </a:r>
            <a:r>
              <a:rPr lang="en-US" sz="1514" dirty="0" err="1" smtClean="0"/>
              <a:t>Biryukov</a:t>
            </a:r>
            <a:r>
              <a:rPr lang="en-US" sz="1514" dirty="0" smtClean="0"/>
              <a:t> et al, NIMB 234, 23-30)</a:t>
            </a:r>
          </a:p>
          <a:p>
            <a:pPr lvl="1"/>
            <a:r>
              <a:rPr lang="en-US" sz="1500" dirty="0" smtClean="0"/>
              <a:t>70 </a:t>
            </a:r>
            <a:r>
              <a:rPr lang="en-US" sz="1500" dirty="0" err="1" smtClean="0"/>
              <a:t>GeV</a:t>
            </a:r>
            <a:r>
              <a:rPr lang="en-US" sz="1500" dirty="0" smtClean="0"/>
              <a:t> protons, </a:t>
            </a:r>
            <a:br>
              <a:rPr lang="en-US" sz="1500" dirty="0" smtClean="0"/>
            </a:br>
            <a:r>
              <a:rPr lang="en-US" sz="1500" dirty="0" smtClean="0"/>
              <a:t>50 ms spills of </a:t>
            </a:r>
            <a:r>
              <a:rPr lang="en-US" sz="1500" b="1" dirty="0" smtClean="0">
                <a:solidFill>
                  <a:srgbClr val="D10908"/>
                </a:solidFill>
              </a:rPr>
              <a:t>10</a:t>
            </a:r>
            <a:r>
              <a:rPr lang="en-US" sz="1500" b="1" baseline="32000" dirty="0" smtClean="0">
                <a:solidFill>
                  <a:srgbClr val="D10908"/>
                </a:solidFill>
              </a:rPr>
              <a:t>14</a:t>
            </a:r>
            <a:r>
              <a:rPr lang="en-US" sz="1500" b="1" dirty="0" smtClean="0">
                <a:solidFill>
                  <a:srgbClr val="D10908"/>
                </a:solidFill>
              </a:rPr>
              <a:t> protons every 9.6 </a:t>
            </a:r>
            <a:r>
              <a:rPr lang="en-US" sz="1500" b="1" dirty="0" err="1" smtClean="0">
                <a:solidFill>
                  <a:srgbClr val="D10908"/>
                </a:solidFill>
              </a:rPr>
              <a:t>s</a:t>
            </a:r>
            <a:r>
              <a:rPr lang="en-US" sz="1500" dirty="0" smtClean="0"/>
              <a:t>,</a:t>
            </a:r>
            <a:br>
              <a:rPr lang="en-US" sz="1500" dirty="0" smtClean="0"/>
            </a:br>
            <a:r>
              <a:rPr lang="en-US" sz="1500" dirty="0" smtClean="0"/>
              <a:t>several minutes irradiation</a:t>
            </a:r>
            <a:br>
              <a:rPr lang="en-US" sz="1500" dirty="0" smtClean="0"/>
            </a:br>
            <a:r>
              <a:rPr lang="en-US" sz="1500" b="1" dirty="0" smtClean="0">
                <a:solidFill>
                  <a:srgbClr val="008040"/>
                </a:solidFill>
              </a:rPr>
              <a:t>channeling efficiency unchanged.</a:t>
            </a:r>
            <a:endParaRPr lang="en-US" sz="1500" dirty="0" smtClean="0">
              <a:solidFill>
                <a:srgbClr val="008040"/>
              </a:solidFill>
            </a:endParaRPr>
          </a:p>
          <a:p>
            <a:pPr>
              <a:spcBef>
                <a:spcPts val="1950"/>
              </a:spcBef>
            </a:pPr>
            <a:r>
              <a:rPr lang="en-US" sz="1900" b="1" dirty="0" smtClean="0">
                <a:solidFill>
                  <a:srgbClr val="D10908"/>
                </a:solidFill>
              </a:rPr>
              <a:t>SPS North Area</a:t>
            </a:r>
            <a:r>
              <a:rPr lang="en-US" sz="1900" dirty="0" smtClean="0"/>
              <a:t> - NA48 </a:t>
            </a:r>
            <a:r>
              <a:rPr lang="en-US" sz="1514" dirty="0" smtClean="0"/>
              <a:t>(</a:t>
            </a:r>
            <a:r>
              <a:rPr lang="en-US" sz="1514" dirty="0" err="1" smtClean="0"/>
              <a:t>Biino</a:t>
            </a:r>
            <a:r>
              <a:rPr lang="en-US" sz="1514" dirty="0" smtClean="0"/>
              <a:t> et al, CERN-SL-96-30-EA)</a:t>
            </a:r>
          </a:p>
          <a:p>
            <a:pPr lvl="1">
              <a:spcBef>
                <a:spcPts val="1950"/>
              </a:spcBef>
            </a:pPr>
            <a:r>
              <a:rPr lang="en-US" sz="1622" dirty="0" smtClean="0"/>
              <a:t>450 </a:t>
            </a:r>
            <a:r>
              <a:rPr lang="en-US" sz="1622" dirty="0" err="1" smtClean="0"/>
              <a:t>GeV</a:t>
            </a:r>
            <a:r>
              <a:rPr lang="en-US" sz="1622" dirty="0" smtClean="0"/>
              <a:t> protons, </a:t>
            </a:r>
            <a:br>
              <a:rPr lang="en-US" sz="1622" dirty="0" smtClean="0"/>
            </a:br>
            <a:r>
              <a:rPr lang="en-US" sz="1622" dirty="0" smtClean="0"/>
              <a:t>2.4 </a:t>
            </a:r>
            <a:r>
              <a:rPr lang="en-US" sz="1622" dirty="0" err="1" smtClean="0"/>
              <a:t>s</a:t>
            </a:r>
            <a:r>
              <a:rPr lang="en-US" sz="1622" dirty="0" smtClean="0"/>
              <a:t> spill of 5 </a:t>
            </a:r>
            <a:r>
              <a:rPr lang="en-US" sz="1622" dirty="0" err="1" smtClean="0"/>
              <a:t>x</a:t>
            </a:r>
            <a:r>
              <a:rPr lang="en-US" sz="1622" dirty="0" smtClean="0"/>
              <a:t> 10</a:t>
            </a:r>
            <a:r>
              <a:rPr lang="en-US" sz="1622" baseline="32000" dirty="0" smtClean="0"/>
              <a:t>12</a:t>
            </a:r>
            <a:r>
              <a:rPr lang="en-US" sz="1622" dirty="0" smtClean="0"/>
              <a:t> protons every 14.4 </a:t>
            </a:r>
            <a:r>
              <a:rPr lang="en-US" sz="1622" dirty="0" err="1" smtClean="0"/>
              <a:t>s</a:t>
            </a:r>
            <a:r>
              <a:rPr lang="en-US" sz="1622" dirty="0" smtClean="0"/>
              <a:t>,</a:t>
            </a:r>
            <a:br>
              <a:rPr lang="en-US" sz="1622" dirty="0" smtClean="0"/>
            </a:br>
            <a:r>
              <a:rPr lang="en-US" sz="1622" dirty="0" smtClean="0"/>
              <a:t>one year irradiation, </a:t>
            </a:r>
            <a:r>
              <a:rPr lang="en-US" sz="1622" b="1" dirty="0" smtClean="0">
                <a:solidFill>
                  <a:srgbClr val="D10908"/>
                </a:solidFill>
              </a:rPr>
              <a:t>2.4 </a:t>
            </a:r>
            <a:r>
              <a:rPr lang="en-US" sz="1622" b="1" dirty="0" err="1" smtClean="0">
                <a:solidFill>
                  <a:srgbClr val="D10908"/>
                </a:solidFill>
              </a:rPr>
              <a:t>x</a:t>
            </a:r>
            <a:r>
              <a:rPr lang="en-US" sz="1622" b="1" dirty="0" smtClean="0">
                <a:solidFill>
                  <a:srgbClr val="D10908"/>
                </a:solidFill>
              </a:rPr>
              <a:t> 10</a:t>
            </a:r>
            <a:r>
              <a:rPr lang="en-US" sz="1622" b="1" baseline="32000" dirty="0" smtClean="0">
                <a:solidFill>
                  <a:srgbClr val="D10908"/>
                </a:solidFill>
              </a:rPr>
              <a:t>20</a:t>
            </a:r>
            <a:r>
              <a:rPr lang="en-US" sz="1622" b="1" dirty="0" smtClean="0">
                <a:solidFill>
                  <a:srgbClr val="D10908"/>
                </a:solidFill>
              </a:rPr>
              <a:t> protons/cm</a:t>
            </a:r>
            <a:r>
              <a:rPr lang="en-US" sz="1622" b="1" baseline="32000" dirty="0" smtClean="0">
                <a:solidFill>
                  <a:srgbClr val="D10908"/>
                </a:solidFill>
              </a:rPr>
              <a:t>2</a:t>
            </a:r>
            <a:r>
              <a:rPr lang="en-US" sz="1622" dirty="0" smtClean="0"/>
              <a:t> in total,</a:t>
            </a:r>
            <a:br>
              <a:rPr lang="en-US" sz="1622" dirty="0" smtClean="0"/>
            </a:br>
            <a:r>
              <a:rPr lang="en-US" sz="1500" b="1" dirty="0" smtClean="0">
                <a:solidFill>
                  <a:srgbClr val="008040"/>
                </a:solidFill>
              </a:rPr>
              <a:t>channeling efficiency reduced by 30%.</a:t>
            </a:r>
            <a:endParaRPr lang="en-US" sz="1500" dirty="0" smtClean="0">
              <a:solidFill>
                <a:srgbClr val="008040"/>
              </a:solidFill>
            </a:endParaRPr>
          </a:p>
          <a:p>
            <a:pPr>
              <a:spcBef>
                <a:spcPts val="1950"/>
              </a:spcBef>
            </a:pPr>
            <a:r>
              <a:rPr lang="en-US" sz="1900" b="1" dirty="0" smtClean="0">
                <a:solidFill>
                  <a:srgbClr val="D10908"/>
                </a:solidFill>
              </a:rPr>
              <a:t>HRMT16-UA9CRY</a:t>
            </a:r>
            <a:r>
              <a:rPr lang="en-US" sz="1900" dirty="0" smtClean="0"/>
              <a:t> </a:t>
            </a:r>
            <a:r>
              <a:rPr lang="en-US" sz="1514" dirty="0" smtClean="0"/>
              <a:t>(</a:t>
            </a:r>
            <a:r>
              <a:rPr lang="en-US" sz="1514" dirty="0" err="1" smtClean="0"/>
              <a:t>HiRadMat</a:t>
            </a:r>
            <a:r>
              <a:rPr lang="en-US" sz="1514" dirty="0" smtClean="0"/>
              <a:t> facility,</a:t>
            </a:r>
            <a:r>
              <a:rPr lang="en-US" sz="1514" b="1" dirty="0" smtClean="0">
                <a:solidFill>
                  <a:srgbClr val="0000FF"/>
                </a:solidFill>
              </a:rPr>
              <a:t> </a:t>
            </a:r>
            <a:r>
              <a:rPr lang="en-US" sz="1514" b="1" dirty="0" smtClean="0">
                <a:solidFill>
                  <a:srgbClr val="D10908"/>
                </a:solidFill>
              </a:rPr>
              <a:t>November 2012</a:t>
            </a:r>
            <a:r>
              <a:rPr lang="en-US" sz="1514" dirty="0" smtClean="0"/>
              <a:t>):</a:t>
            </a:r>
          </a:p>
          <a:p>
            <a:pPr lvl="1">
              <a:spcBef>
                <a:spcPts val="1950"/>
              </a:spcBef>
            </a:pPr>
            <a:r>
              <a:rPr lang="en-US" sz="1500" dirty="0" smtClean="0"/>
              <a:t>440 </a:t>
            </a:r>
            <a:r>
              <a:rPr lang="en-US" sz="1500" dirty="0" err="1" smtClean="0"/>
              <a:t>GeV</a:t>
            </a:r>
            <a:r>
              <a:rPr lang="en-US" sz="1500" dirty="0" smtClean="0"/>
              <a:t> protons, up to </a:t>
            </a:r>
            <a:r>
              <a:rPr lang="en-US" sz="1500" b="1" dirty="0" smtClean="0">
                <a:solidFill>
                  <a:srgbClr val="D10908"/>
                </a:solidFill>
              </a:rPr>
              <a:t>288 bunches in 7.2 </a:t>
            </a:r>
            <a:r>
              <a:rPr lang="en-US" sz="1500" b="1" dirty="0" err="1" smtClean="0">
                <a:solidFill>
                  <a:srgbClr val="D10908"/>
                </a:solidFill>
              </a:rPr>
              <a:t>μs</a:t>
            </a:r>
            <a:r>
              <a:rPr lang="en-US" sz="1500" b="1" dirty="0" smtClean="0">
                <a:solidFill>
                  <a:srgbClr val="D10908"/>
                </a:solidFill>
              </a:rPr>
              <a:t>,</a:t>
            </a:r>
            <a:br>
              <a:rPr lang="en-US" sz="1500" b="1" dirty="0" smtClean="0">
                <a:solidFill>
                  <a:srgbClr val="D10908"/>
                </a:solidFill>
              </a:rPr>
            </a:br>
            <a:r>
              <a:rPr lang="en-US" sz="1500" b="1" dirty="0" smtClean="0">
                <a:solidFill>
                  <a:srgbClr val="D10908"/>
                </a:solidFill>
              </a:rPr>
              <a:t> 1.1 </a:t>
            </a:r>
            <a:r>
              <a:rPr lang="en-US" sz="1500" b="1" dirty="0" err="1" smtClean="0">
                <a:solidFill>
                  <a:srgbClr val="D10908"/>
                </a:solidFill>
              </a:rPr>
              <a:t>x</a:t>
            </a:r>
            <a:r>
              <a:rPr lang="en-US" sz="1500" b="1" dirty="0" smtClean="0">
                <a:solidFill>
                  <a:srgbClr val="D10908"/>
                </a:solidFill>
              </a:rPr>
              <a:t> 10</a:t>
            </a:r>
            <a:r>
              <a:rPr lang="en-US" sz="1500" b="1" baseline="32000" dirty="0" smtClean="0">
                <a:solidFill>
                  <a:srgbClr val="D10908"/>
                </a:solidFill>
              </a:rPr>
              <a:t>11</a:t>
            </a:r>
            <a:r>
              <a:rPr lang="en-US" sz="1500" b="1" dirty="0" smtClean="0">
                <a:solidFill>
                  <a:srgbClr val="D10908"/>
                </a:solidFill>
              </a:rPr>
              <a:t> protons per bunch</a:t>
            </a:r>
            <a:r>
              <a:rPr lang="en-US" sz="1500" b="1" dirty="0" smtClean="0">
                <a:solidFill>
                  <a:srgbClr val="D10908"/>
                </a:solidFill>
                <a:ea typeface="ヒラギノ角ゴ ProN W6" charset="-128"/>
                <a:cs typeface="ヒラギノ角ゴ ProN W6" charset="-128"/>
              </a:rPr>
              <a:t> </a:t>
            </a:r>
            <a:r>
              <a:rPr lang="en-US" sz="1500" dirty="0" smtClean="0"/>
              <a:t>(3 </a:t>
            </a:r>
            <a:r>
              <a:rPr lang="en-US" sz="1500" dirty="0" err="1" smtClean="0"/>
              <a:t>x</a:t>
            </a:r>
            <a:r>
              <a:rPr lang="en-US" sz="1500" dirty="0" smtClean="0"/>
              <a:t> 10</a:t>
            </a:r>
            <a:r>
              <a:rPr lang="en-US" sz="1500" baseline="32000" dirty="0" smtClean="0"/>
              <a:t>13</a:t>
            </a:r>
            <a:r>
              <a:rPr lang="en-US" sz="1500" dirty="0" smtClean="0"/>
              <a:t> protons in total) </a:t>
            </a:r>
            <a:br>
              <a:rPr lang="en-US" sz="1500" dirty="0" smtClean="0"/>
            </a:br>
            <a:r>
              <a:rPr lang="en-US" sz="1500" b="1" dirty="0" smtClean="0">
                <a:solidFill>
                  <a:srgbClr val="0000FF"/>
                </a:solidFill>
                <a:ea typeface="Zapf Dingbats" charset="2"/>
                <a:cs typeface="Zapf Dingbats" charset="2"/>
              </a:rPr>
              <a:t>➔ comparable to asynchronous beam dump in LHC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b="1" dirty="0" smtClean="0">
                <a:solidFill>
                  <a:srgbClr val="008040"/>
                </a:solidFill>
              </a:rPr>
              <a:t>no damage to the crystal after accurate visual inspection</a:t>
            </a:r>
            <a:br>
              <a:rPr lang="en-US" sz="1500" b="1" dirty="0" smtClean="0">
                <a:solidFill>
                  <a:srgbClr val="008040"/>
                </a:solidFill>
              </a:rPr>
            </a:br>
            <a:r>
              <a:rPr lang="en-US" sz="1500" i="1" dirty="0" smtClean="0">
                <a:solidFill>
                  <a:srgbClr val="FF0000"/>
                </a:solidFill>
              </a:rPr>
              <a:t>more tests planned to assess possible crystal lattice damage</a:t>
            </a:r>
            <a:br>
              <a:rPr lang="en-US" sz="1500" i="1" dirty="0" smtClean="0">
                <a:solidFill>
                  <a:srgbClr val="FF0000"/>
                </a:solidFill>
              </a:rPr>
            </a:br>
            <a:r>
              <a:rPr lang="en-US" sz="1500" i="1" dirty="0" smtClean="0">
                <a:solidFill>
                  <a:srgbClr val="FF0000"/>
                </a:solidFill>
              </a:rPr>
              <a:t>accurate FLUKA simulation of energy deposition and residual dose</a:t>
            </a:r>
          </a:p>
          <a:p>
            <a:endParaRPr lang="en-US" sz="1400" i="1" dirty="0">
              <a:solidFill>
                <a:srgbClr val="FF000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78" y="1219200"/>
            <a:ext cx="2866147" cy="1913467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0619" y="3183466"/>
            <a:ext cx="2962374" cy="1828807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</p:pic>
      <p:pic>
        <p:nvPicPr>
          <p:cNvPr id="9" name="Picture 8" descr="UA9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471" y="348299"/>
            <a:ext cx="807325" cy="464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099" y="2984500"/>
            <a:ext cx="7262861" cy="614857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CRYSBEAM </a:t>
            </a: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24</a:t>
            </a:fld>
            <a:r>
              <a:rPr lang="en-US" dirty="0" smtClean="0"/>
              <a:t>/42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Radius for channeling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25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sz="2800" dirty="0" err="1" smtClean="0">
                <a:solidFill>
                  <a:srgbClr val="000000"/>
                </a:solidFill>
              </a:rPr>
              <a:t>Given</a:t>
            </a:r>
            <a:r>
              <a:rPr lang="it-IT" sz="2800" dirty="0" smtClean="0">
                <a:solidFill>
                  <a:srgbClr val="000000"/>
                </a:solidFill>
              </a:rPr>
              <a:t> a </a:t>
            </a:r>
            <a:r>
              <a:rPr lang="it-IT" sz="2800" dirty="0" err="1" smtClean="0">
                <a:solidFill>
                  <a:srgbClr val="000000"/>
                </a:solidFill>
              </a:rPr>
              <a:t>deflection</a:t>
            </a:r>
            <a:r>
              <a:rPr lang="it-IT" sz="2800" dirty="0" smtClean="0">
                <a:solidFill>
                  <a:srgbClr val="000000"/>
                </a:solidFill>
              </a:rPr>
              <a:t> angle 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dirty="0" smtClean="0">
                <a:solidFill>
                  <a:srgbClr val="000000"/>
                </a:solidFill>
              </a:rPr>
              <a:t/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			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dirty="0" smtClean="0">
                <a:solidFill>
                  <a:srgbClr val="000000"/>
                </a:solidFill>
              </a:rPr>
              <a:t> = </a:t>
            </a:r>
            <a:r>
              <a:rPr lang="it-IT" sz="2800" dirty="0" err="1" smtClean="0">
                <a:solidFill>
                  <a:srgbClr val="000000"/>
                </a:solidFill>
              </a:rPr>
              <a:t>L</a:t>
            </a:r>
            <a:r>
              <a:rPr lang="it-IT" sz="2800" dirty="0" smtClean="0">
                <a:solidFill>
                  <a:srgbClr val="000000"/>
                </a:solidFill>
              </a:rPr>
              <a:t>/</a:t>
            </a:r>
            <a:r>
              <a:rPr lang="it-IT" sz="2800" dirty="0" err="1" smtClean="0">
                <a:solidFill>
                  <a:srgbClr val="000000"/>
                </a:solidFill>
              </a:rPr>
              <a:t>R</a:t>
            </a:r>
            <a:r>
              <a:rPr lang="it-IT" sz="2800" dirty="0" smtClean="0">
                <a:solidFill>
                  <a:srgbClr val="000000"/>
                </a:solidFill>
              </a:rPr>
              <a:t/>
            </a:r>
            <a:br>
              <a:rPr lang="it-IT" sz="2800" dirty="0" smtClean="0">
                <a:solidFill>
                  <a:srgbClr val="000000"/>
                </a:solidFill>
              </a:rPr>
            </a:br>
            <a:r>
              <a:rPr lang="it-IT" sz="2800" dirty="0" err="1" smtClean="0">
                <a:solidFill>
                  <a:srgbClr val="000000"/>
                </a:solidFill>
              </a:rPr>
              <a:t>where</a:t>
            </a:r>
            <a:r>
              <a:rPr lang="it-IT" sz="2800" dirty="0" smtClean="0">
                <a:solidFill>
                  <a:srgbClr val="000000"/>
                </a:solidFill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</a:rPr>
              <a:t>R</a:t>
            </a:r>
            <a:r>
              <a:rPr lang="it-IT" sz="2800" dirty="0" smtClean="0">
                <a:solidFill>
                  <a:srgbClr val="000000"/>
                </a:solidFill>
              </a:rPr>
              <a:t>  </a:t>
            </a:r>
            <a:r>
              <a:rPr lang="it-IT" sz="2800" dirty="0" err="1" smtClean="0">
                <a:solidFill>
                  <a:srgbClr val="000000"/>
                </a:solidFill>
              </a:rPr>
              <a:t>is</a:t>
            </a:r>
            <a:r>
              <a:rPr lang="it-IT" sz="2800" dirty="0" smtClean="0">
                <a:solidFill>
                  <a:srgbClr val="000000"/>
                </a:solidFill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</a:rPr>
              <a:t>crystal</a:t>
            </a:r>
            <a:r>
              <a:rPr lang="it-IT" sz="2800" dirty="0" smtClean="0">
                <a:solidFill>
                  <a:srgbClr val="000000"/>
                </a:solidFill>
              </a:rPr>
              <a:t> curvature </a:t>
            </a:r>
            <a:r>
              <a:rPr lang="it-IT" sz="2800" dirty="0" err="1" smtClean="0">
                <a:solidFill>
                  <a:srgbClr val="000000"/>
                </a:solidFill>
              </a:rPr>
              <a:t>radius</a:t>
            </a:r>
            <a:r>
              <a:rPr lang="it-IT" sz="2800" dirty="0" smtClean="0">
                <a:solidFill>
                  <a:srgbClr val="000000"/>
                </a:solidFill>
              </a:rPr>
              <a:t> and </a:t>
            </a:r>
            <a:br>
              <a:rPr lang="it-IT" sz="2800" dirty="0" smtClean="0">
                <a:solidFill>
                  <a:srgbClr val="000000"/>
                </a:solidFill>
              </a:rPr>
            </a:br>
            <a:r>
              <a:rPr lang="it-IT" sz="2800" dirty="0" smtClean="0">
                <a:solidFill>
                  <a:srgbClr val="000000"/>
                </a:solidFill>
              </a:rPr>
              <a:t>           </a:t>
            </a:r>
            <a:r>
              <a:rPr lang="it-IT" sz="2800" dirty="0" err="1" smtClean="0">
                <a:solidFill>
                  <a:srgbClr val="000000"/>
                </a:solidFill>
              </a:rPr>
              <a:t>L</a:t>
            </a:r>
            <a:r>
              <a:rPr lang="it-IT" sz="2800" dirty="0" smtClean="0">
                <a:solidFill>
                  <a:srgbClr val="000000"/>
                </a:solidFill>
              </a:rPr>
              <a:t>   </a:t>
            </a:r>
            <a:r>
              <a:rPr lang="it-IT" sz="2800" dirty="0" err="1" smtClean="0">
                <a:solidFill>
                  <a:srgbClr val="000000"/>
                </a:solidFill>
              </a:rPr>
              <a:t>is</a:t>
            </a:r>
            <a:r>
              <a:rPr lang="it-IT" sz="2800" dirty="0" smtClean="0">
                <a:solidFill>
                  <a:srgbClr val="000000"/>
                </a:solidFill>
              </a:rPr>
              <a:t> the </a:t>
            </a:r>
            <a:r>
              <a:rPr lang="it-IT" sz="2800" dirty="0" err="1" smtClean="0">
                <a:solidFill>
                  <a:srgbClr val="000000"/>
                </a:solidFill>
              </a:rPr>
              <a:t>crystal</a:t>
            </a:r>
            <a:r>
              <a:rPr lang="it-IT" sz="2800" dirty="0" smtClean="0">
                <a:solidFill>
                  <a:srgbClr val="000000"/>
                </a:solidFill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</a:rPr>
              <a:t>length</a:t>
            </a:r>
            <a:r>
              <a:rPr lang="it-IT" sz="2800" dirty="0" smtClean="0">
                <a:solidFill>
                  <a:srgbClr val="00000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10" name="Picture 9" descr="Screen shot 2014-06-18 at 10.21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648" y="3394710"/>
            <a:ext cx="3278721" cy="27622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0100" y="3835400"/>
            <a:ext cx="20025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potential</a:t>
            </a:r>
            <a:br>
              <a:rPr lang="en-US" dirty="0" smtClean="0"/>
            </a:br>
            <a:r>
              <a:rPr lang="en-US" dirty="0" smtClean="0"/>
              <a:t>in presence</a:t>
            </a:r>
            <a:br>
              <a:rPr lang="en-US" dirty="0" smtClean="0"/>
            </a:br>
            <a:r>
              <a:rPr lang="en-US" dirty="0" smtClean="0"/>
              <a:t>of centrifugal </a:t>
            </a:r>
            <a:br>
              <a:rPr lang="en-US" dirty="0" smtClean="0"/>
            </a:br>
            <a:r>
              <a:rPr lang="en-US" dirty="0" smtClean="0"/>
              <a:t>force</a:t>
            </a:r>
            <a:br>
              <a:rPr lang="en-US" dirty="0" smtClean="0"/>
            </a:br>
            <a:r>
              <a:rPr lang="en-US" dirty="0" smtClean="0"/>
              <a:t>(bending)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91202" y="42047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 flipH="1">
            <a:off x="5988304" y="4406900"/>
            <a:ext cx="824992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2987" y="3098800"/>
            <a:ext cx="2118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Critical radius</a:t>
            </a:r>
            <a:br>
              <a:rPr lang="en-US" dirty="0" smtClean="0"/>
            </a:br>
            <a:r>
              <a:rPr lang="en-US" dirty="0" smtClean="0"/>
              <a:t>to have an efficient</a:t>
            </a:r>
          </a:p>
          <a:p>
            <a:r>
              <a:rPr lang="en-US" dirty="0" smtClean="0"/>
              <a:t>channeling</a:t>
            </a:r>
            <a:endParaRPr lang="en-US" dirty="0"/>
          </a:p>
        </p:txBody>
      </p:sp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7100888" y="4067175"/>
          <a:ext cx="1829734" cy="1245553"/>
        </p:xfrm>
        <a:graphic>
          <a:graphicData uri="http://schemas.openxmlformats.org/presentationml/2006/ole">
            <p:oleObj spid="_x0000_s117762" name="Equation" r:id="rId4" imgW="838200" imgH="571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96" y="1386218"/>
            <a:ext cx="5713930" cy="3653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Channeling efficiency versus </a:t>
            </a:r>
            <a:r>
              <a:rPr lang="en-US" dirty="0" err="1" smtClean="0"/>
              <a:t>Rc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26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87975" y="5039734"/>
            <a:ext cx="7692859" cy="104356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~1 </a:t>
            </a:r>
            <a:r>
              <a:rPr lang="en-US" dirty="0" err="1" smtClean="0"/>
              <a:t>mrad</a:t>
            </a:r>
            <a:r>
              <a:rPr lang="en-US" dirty="0" smtClean="0"/>
              <a:t> deflection requires ~</a:t>
            </a:r>
            <a:r>
              <a:rPr lang="en-US" dirty="0" smtClean="0">
                <a:solidFill>
                  <a:srgbClr val="FF0000"/>
                </a:solidFill>
              </a:rPr>
              <a:t>12cm</a:t>
            </a:r>
            <a:r>
              <a:rPr lang="en-US" dirty="0" smtClean="0"/>
              <a:t> long Si crystal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or  7 cm </a:t>
            </a:r>
            <a:r>
              <a:rPr lang="en-US" dirty="0" smtClean="0"/>
              <a:t>long </a:t>
            </a:r>
            <a:r>
              <a:rPr lang="en-US" dirty="0" err="1" smtClean="0"/>
              <a:t>Ge</a:t>
            </a:r>
            <a:r>
              <a:rPr lang="en-US" dirty="0" smtClean="0"/>
              <a:t> crystal)</a:t>
            </a:r>
          </a:p>
          <a:p>
            <a:r>
              <a:rPr lang="en-US" dirty="0" smtClean="0"/>
              <a:t>Much longer than what UA9 tested and used so far</a:t>
            </a:r>
            <a:endParaRPr lang="en-US" dirty="0"/>
          </a:p>
        </p:txBody>
      </p:sp>
      <p:cxnSp>
        <p:nvCxnSpPr>
          <p:cNvPr id="7" name="Connettore 1 8"/>
          <p:cNvCxnSpPr/>
          <p:nvPr/>
        </p:nvCxnSpPr>
        <p:spPr bwMode="auto">
          <a:xfrm rot="5400000">
            <a:off x="-76642" y="3073842"/>
            <a:ext cx="2921884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reccia a destra 11"/>
          <p:cNvSpPr/>
          <p:nvPr/>
        </p:nvSpPr>
        <p:spPr bwMode="auto">
          <a:xfrm>
            <a:off x="1385094" y="2659680"/>
            <a:ext cx="576064" cy="29942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9" name="CasellaDiTesto 12"/>
          <p:cNvSpPr txBox="1"/>
          <p:nvPr/>
        </p:nvSpPr>
        <p:spPr>
          <a:xfrm>
            <a:off x="2108705" y="2678668"/>
            <a:ext cx="2246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/>
              <a:t>High </a:t>
            </a:r>
            <a:r>
              <a:rPr lang="it-IT" sz="1800" dirty="0" err="1" smtClean="0"/>
              <a:t>efficiency</a:t>
            </a:r>
            <a:r>
              <a:rPr lang="it-IT" sz="1800" dirty="0" smtClean="0"/>
              <a:t> zone</a:t>
            </a:r>
          </a:p>
          <a:p>
            <a:r>
              <a:rPr lang="it-IT" dirty="0" err="1" smtClean="0"/>
              <a:t>R</a:t>
            </a:r>
            <a:r>
              <a:rPr lang="it-IT" dirty="0" smtClean="0"/>
              <a:t> &gt; 10 </a:t>
            </a:r>
            <a:r>
              <a:rPr lang="it-IT" dirty="0" err="1" smtClean="0"/>
              <a:t>Rc</a:t>
            </a:r>
            <a:endParaRPr lang="en-GB" sz="1800" dirty="0"/>
          </a:p>
        </p:txBody>
      </p:sp>
      <p:sp>
        <p:nvSpPr>
          <p:cNvPr id="10" name="CasellaDiTesto 1"/>
          <p:cNvSpPr txBox="1"/>
          <p:nvPr/>
        </p:nvSpPr>
        <p:spPr>
          <a:xfrm>
            <a:off x="1435894" y="1613694"/>
            <a:ext cx="3391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E. </a:t>
            </a:r>
            <a:r>
              <a:rPr lang="fr-FR" sz="1200" dirty="0" err="1" smtClean="0"/>
              <a:t>Bagli</a:t>
            </a:r>
            <a:r>
              <a:rPr lang="fr-FR" sz="1200" dirty="0" smtClean="0"/>
              <a:t> et al., </a:t>
            </a:r>
            <a:r>
              <a:rPr lang="fr-FR" sz="1200" dirty="0" err="1" smtClean="0"/>
              <a:t>Eur</a:t>
            </a:r>
            <a:r>
              <a:rPr lang="fr-FR" sz="1200" dirty="0"/>
              <a:t>. Phys. J. C (2014) 74:2740</a:t>
            </a:r>
            <a:endParaRPr lang="en-GB" sz="1200" dirty="0"/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5237891" y="2959100"/>
            <a:ext cx="352826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46662" dir="3284183" algn="ctr" rotWithShape="0">
                    <a:srgbClr val="C0C0C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762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defTabSz="4762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defTabSz="4762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defTabSz="4762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defTabSz="4762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9900"/>
              </a:buClr>
              <a:defRPr/>
            </a:pPr>
            <a:r>
              <a:rPr lang="en-GB" sz="2000" dirty="0" smtClean="0">
                <a:solidFill>
                  <a:srgbClr val="000000"/>
                </a:solidFill>
                <a:latin typeface="+mn-lt"/>
                <a:cs typeface="Tahoma" charset="0"/>
              </a:rPr>
              <a:t>Si (110):</a:t>
            </a:r>
          </a:p>
          <a:p>
            <a:pPr algn="ctr">
              <a:spcBef>
                <a:spcPts val="0"/>
              </a:spcBef>
              <a:buClr>
                <a:srgbClr val="FF9900"/>
              </a:buClr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+mn-lt"/>
                <a:cs typeface="Tahoma" charset="0"/>
              </a:rPr>
              <a:t>R</a:t>
            </a:r>
            <a:r>
              <a:rPr lang="en-GB" sz="2000" baseline="-25000" dirty="0" err="1" smtClean="0">
                <a:solidFill>
                  <a:srgbClr val="000000"/>
                </a:solidFill>
                <a:latin typeface="+mn-lt"/>
                <a:cs typeface="Tahoma" charset="0"/>
              </a:rPr>
              <a:t>c</a:t>
            </a:r>
            <a:r>
              <a:rPr lang="en-GB" sz="2000" dirty="0" smtClean="0">
                <a:solidFill>
                  <a:srgbClr val="000000"/>
                </a:solidFill>
                <a:latin typeface="+mn-lt"/>
                <a:cs typeface="Tahoma" charset="0"/>
              </a:rPr>
              <a:t> = 12m at  </a:t>
            </a:r>
            <a:r>
              <a:rPr lang="en-GB" sz="2000" dirty="0" err="1" smtClean="0">
                <a:solidFill>
                  <a:srgbClr val="000000"/>
                </a:solidFill>
                <a:latin typeface="+mn-lt"/>
                <a:cs typeface="Tahoma" charset="0"/>
              </a:rPr>
              <a:t>p</a:t>
            </a:r>
            <a:r>
              <a:rPr lang="en-GB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GB" sz="2000" dirty="0" smtClean="0">
                <a:solidFill>
                  <a:srgbClr val="000000"/>
                </a:solidFill>
                <a:latin typeface="+mn-lt"/>
                <a:cs typeface="Tahoma" charset="0"/>
              </a:rPr>
              <a:t> = 7 </a:t>
            </a:r>
            <a:r>
              <a:rPr lang="en-GB" sz="2000" dirty="0" err="1" smtClean="0">
                <a:solidFill>
                  <a:srgbClr val="000000"/>
                </a:solidFill>
                <a:latin typeface="+mn-lt"/>
                <a:cs typeface="Tahoma" charset="0"/>
              </a:rPr>
              <a:t>TeV</a:t>
            </a:r>
            <a:endParaRPr lang="en-GB" sz="2000" dirty="0" smtClean="0">
              <a:solidFill>
                <a:srgbClr val="000000"/>
              </a:solidFill>
              <a:latin typeface="+mn-lt"/>
              <a:cs typeface="Tahoma" charset="0"/>
            </a:endParaRPr>
          </a:p>
          <a:p>
            <a:pPr algn="ctr">
              <a:spcBef>
                <a:spcPts val="0"/>
              </a:spcBef>
              <a:buClr>
                <a:srgbClr val="FF9900"/>
              </a:buClr>
              <a:defRPr/>
            </a:pPr>
            <a:r>
              <a:rPr lang="it-IT" sz="2000" dirty="0" err="1" smtClean="0">
                <a:solidFill>
                  <a:srgbClr val="000000"/>
                </a:solidFill>
                <a:latin typeface="+mn-lt"/>
                <a:cs typeface="Tahoma" charset="0"/>
              </a:rPr>
              <a:t>Ge</a:t>
            </a:r>
            <a:r>
              <a:rPr lang="it-IT" sz="2000" dirty="0" smtClean="0">
                <a:solidFill>
                  <a:srgbClr val="000000"/>
                </a:solidFill>
                <a:latin typeface="+mn-lt"/>
                <a:cs typeface="Tahoma" charset="0"/>
              </a:rPr>
              <a:t> (110):</a:t>
            </a:r>
          </a:p>
          <a:p>
            <a:pPr algn="ctr">
              <a:spcBef>
                <a:spcPts val="0"/>
              </a:spcBef>
              <a:buClr>
                <a:srgbClr val="FF9900"/>
              </a:buClr>
              <a:defRPr/>
            </a:pPr>
            <a:r>
              <a:rPr lang="en-GB" sz="2000" dirty="0" err="1" smtClean="0">
                <a:solidFill>
                  <a:srgbClr val="000000"/>
                </a:solidFill>
                <a:latin typeface="+mn-lt"/>
                <a:cs typeface="Tahoma" charset="0"/>
              </a:rPr>
              <a:t>R</a:t>
            </a:r>
            <a:r>
              <a:rPr lang="en-GB" sz="2000" baseline="-25000" dirty="0" err="1" smtClean="0">
                <a:solidFill>
                  <a:srgbClr val="000000"/>
                </a:solidFill>
                <a:latin typeface="+mn-lt"/>
                <a:cs typeface="Tahoma" charset="0"/>
              </a:rPr>
              <a:t>c</a:t>
            </a:r>
            <a:r>
              <a:rPr lang="en-GB" sz="2000" dirty="0" smtClean="0">
                <a:solidFill>
                  <a:srgbClr val="000000"/>
                </a:solidFill>
                <a:latin typeface="+mn-lt"/>
                <a:cs typeface="Tahoma" charset="0"/>
              </a:rPr>
              <a:t> = 7m at  </a:t>
            </a:r>
            <a:r>
              <a:rPr lang="en-GB" sz="2000" dirty="0" err="1" smtClean="0">
                <a:solidFill>
                  <a:srgbClr val="000000"/>
                </a:solidFill>
                <a:latin typeface="+mn-lt"/>
                <a:cs typeface="Tahoma" charset="0"/>
              </a:rPr>
              <a:t>p</a:t>
            </a:r>
            <a:r>
              <a:rPr lang="en-GB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GB" sz="2000" dirty="0" smtClean="0">
                <a:solidFill>
                  <a:srgbClr val="000000"/>
                </a:solidFill>
                <a:latin typeface="+mn-lt"/>
                <a:cs typeface="Tahoma" charset="0"/>
              </a:rPr>
              <a:t> = 7 </a:t>
            </a:r>
            <a:r>
              <a:rPr lang="en-GB" sz="2000" dirty="0" err="1" smtClean="0">
                <a:solidFill>
                  <a:srgbClr val="000000"/>
                </a:solidFill>
                <a:latin typeface="+mn-lt"/>
                <a:cs typeface="Tahoma" charset="0"/>
              </a:rPr>
              <a:t>TeV</a:t>
            </a:r>
            <a:endParaRPr lang="en-GB" sz="2000" dirty="0">
              <a:solidFill>
                <a:srgbClr val="000000"/>
              </a:solidFill>
              <a:latin typeface="+mn-lt"/>
              <a:cs typeface="Tahoma" charset="0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4610605" y="1174956"/>
            <a:ext cx="5231895" cy="166252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173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 (H8 and SPS):</a:t>
            </a:r>
            <a:endParaRPr lang="en-US" sz="1730" dirty="0">
              <a:solidFill>
                <a:srgbClr val="000000"/>
              </a:solidFill>
            </a:endParaRP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1730" dirty="0" smtClean="0">
                <a:solidFill>
                  <a:srgbClr val="000000"/>
                </a:solidFill>
              </a:rPr>
              <a:t>Si bent crystal (</a:t>
            </a:r>
            <a:r>
              <a:rPr lang="en-US" sz="1730" b="1" dirty="0" smtClean="0">
                <a:solidFill>
                  <a:srgbClr val="FF0000"/>
                </a:solidFill>
              </a:rPr>
              <a:t>L</a:t>
            </a:r>
            <a:r>
              <a:rPr lang="en-US" sz="1730" b="1" dirty="0" smtClean="0">
                <a:solidFill>
                  <a:srgbClr val="000000"/>
                </a:solidFill>
              </a:rPr>
              <a:t> </a:t>
            </a:r>
            <a:r>
              <a:rPr lang="en-US" sz="1730" b="1" dirty="0" smtClean="0">
                <a:solidFill>
                  <a:srgbClr val="FF0000"/>
                </a:solidFill>
              </a:rPr>
              <a:t>= 0.2cm</a:t>
            </a:r>
            <a:r>
              <a:rPr lang="en-US" sz="1730" dirty="0" smtClean="0">
                <a:solidFill>
                  <a:srgbClr val="000000"/>
                </a:solidFill>
              </a:rPr>
              <a:t>)</a:t>
            </a:r>
            <a:endParaRPr lang="en-US" sz="1730" dirty="0">
              <a:solidFill>
                <a:srgbClr val="000000"/>
              </a:solidFill>
            </a:endParaRP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1730" dirty="0" smtClean="0">
                <a:solidFill>
                  <a:srgbClr val="000000"/>
                </a:solidFill>
              </a:rPr>
              <a:t>(1 1 0) plane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1730" dirty="0" smtClean="0">
                <a:solidFill>
                  <a:srgbClr val="000000"/>
                </a:solidFill>
              </a:rPr>
              <a:t>400 </a:t>
            </a:r>
            <a:r>
              <a:rPr lang="en-US" sz="1730" dirty="0" err="1" smtClean="0">
                <a:solidFill>
                  <a:srgbClr val="000000"/>
                </a:solidFill>
              </a:rPr>
              <a:t>GeV/c</a:t>
            </a:r>
            <a:r>
              <a:rPr lang="en-US" sz="1730" dirty="0" smtClean="0">
                <a:solidFill>
                  <a:srgbClr val="000000"/>
                </a:solidFill>
              </a:rPr>
              <a:t> protons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Dechanneling</a:t>
            </a:r>
            <a:r>
              <a:rPr lang="en-US" dirty="0" smtClean="0"/>
              <a:t> effects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27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8306" y="945634"/>
            <a:ext cx="2814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ea typeface="Tahoma" pitchFamily="34" charset="0"/>
                <a:cs typeface="Tahoma" pitchFamily="34" charset="0"/>
              </a:rPr>
              <a:t>Scandale</a:t>
            </a:r>
            <a:r>
              <a:rPr lang="en-GB" sz="1200" dirty="0" smtClean="0">
                <a:ea typeface="Tahoma" pitchFamily="34" charset="0"/>
                <a:cs typeface="Tahoma" pitchFamily="34" charset="0"/>
              </a:rPr>
              <a:t> et al., PLB 680, 129 (2009)</a:t>
            </a:r>
            <a:endParaRPr lang="en-US" sz="12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188965" y="1133024"/>
            <a:ext cx="4751835" cy="3896360"/>
          </a:xfrm>
        </p:spPr>
        <p:txBody>
          <a:bodyPr/>
          <a:lstStyle/>
          <a:p>
            <a:r>
              <a:rPr lang="en-US" dirty="0" smtClean="0"/>
              <a:t>Nuclear (</a:t>
            </a:r>
            <a:r>
              <a:rPr lang="en-US" dirty="0" err="1" smtClean="0"/>
              <a:t>L</a:t>
            </a:r>
            <a:r>
              <a:rPr lang="en-US" baseline="-25000" dirty="0" err="1" smtClean="0"/>
              <a:t>n</a:t>
            </a:r>
            <a:r>
              <a:rPr lang="en-US" dirty="0" smtClean="0"/>
              <a:t>) and electronic (L</a:t>
            </a:r>
            <a:r>
              <a:rPr lang="en-US" baseline="-25000" dirty="0" smtClean="0"/>
              <a:t>e</a:t>
            </a:r>
            <a:r>
              <a:rPr lang="en-US" dirty="0" smtClean="0"/>
              <a:t>) </a:t>
            </a:r>
            <a:r>
              <a:rPr lang="en-US" dirty="0" err="1" smtClean="0"/>
              <a:t>dechanneling</a:t>
            </a:r>
            <a:r>
              <a:rPr lang="en-US" dirty="0" smtClean="0"/>
              <a:t> affecting</a:t>
            </a:r>
            <a:br>
              <a:rPr lang="en-US" dirty="0" smtClean="0"/>
            </a:br>
            <a:r>
              <a:rPr lang="en-US" dirty="0" smtClean="0"/>
              <a:t>channeling efficiency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45728"/>
          <a:stretch/>
        </p:blipFill>
        <p:spPr>
          <a:xfrm>
            <a:off x="395536" y="1208996"/>
            <a:ext cx="3194331" cy="4824536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 bwMode="auto">
          <a:xfrm>
            <a:off x="1043608" y="3081204"/>
            <a:ext cx="1080120" cy="432048"/>
          </a:xfrm>
          <a:prstGeom prst="wedgeRoundRectCallout">
            <a:avLst>
              <a:gd name="adj1" fmla="val 62845"/>
              <a:gd name="adj2" fmla="val 7327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131966"/>
                </a:solidFill>
                <a:effectLst/>
                <a:ea typeface="Tahoma" pitchFamily="34" charset="0"/>
                <a:cs typeface="Tahoma" pitchFamily="34" charset="0"/>
              </a:rPr>
              <a:t>Stable</a:t>
            </a: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2627784" y="4161324"/>
            <a:ext cx="1143744" cy="432048"/>
          </a:xfrm>
          <a:prstGeom prst="wedgeRoundRectCallout">
            <a:avLst>
              <a:gd name="adj1" fmla="val -43752"/>
              <a:gd name="adj2" fmla="val 12912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131966"/>
                </a:solidFill>
                <a:effectLst/>
                <a:ea typeface="Tahoma" pitchFamily="34" charset="0"/>
                <a:cs typeface="Tahoma" pitchFamily="34" charset="0"/>
              </a:rPr>
              <a:t>Unstable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333777" y="2276014"/>
          <a:ext cx="4114997" cy="733885"/>
        </p:xfrm>
        <a:graphic>
          <a:graphicData uri="http://schemas.openxmlformats.org/presentationml/2006/ole">
            <p:oleObj spid="_x0000_s118786" name="Equation" r:id="rId4" imgW="1993900" imgH="35560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119207" y="1343235"/>
            <a:ext cx="111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Interaction </a:t>
            </a:r>
          </a:p>
          <a:p>
            <a:r>
              <a:rPr lang="en-US" sz="1200" b="1" i="1" dirty="0" smtClean="0">
                <a:solidFill>
                  <a:srgbClr val="FF0000"/>
                </a:solidFill>
              </a:rPr>
              <a:t>with nuclei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2992396" y="1931711"/>
            <a:ext cx="557300" cy="3036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1714501" y="1804900"/>
            <a:ext cx="1708385" cy="316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28800" y="3636159"/>
            <a:ext cx="111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FF"/>
                </a:solidFill>
              </a:rPr>
              <a:t>Interaction </a:t>
            </a:r>
          </a:p>
          <a:p>
            <a:r>
              <a:rPr lang="en-US" sz="1200" b="1" i="1" dirty="0" smtClean="0">
                <a:solidFill>
                  <a:srgbClr val="0000FF"/>
                </a:solidFill>
              </a:rPr>
              <a:t>with electrons</a:t>
            </a:r>
            <a:endParaRPr lang="en-US" sz="1200" b="1" i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6804" y="2959254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 ~ </a:t>
            </a:r>
            <a:r>
              <a:rPr lang="en-US" b="1" dirty="0" err="1" smtClean="0">
                <a:solidFill>
                  <a:srgbClr val="FF0000"/>
                </a:solidFill>
              </a:rPr>
              <a:t>sqrt(p</a:t>
            </a:r>
            <a:r>
              <a:rPr lang="en-US" b="1" dirty="0" smtClean="0">
                <a:solidFill>
                  <a:srgbClr val="FF0000"/>
                </a:solidFill>
              </a:rPr>
              <a:t>) : at 7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b="1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~ 0.6 cm   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Screen shot 2014-06-19 at 10.56.5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717" y="3636159"/>
            <a:ext cx="3038572" cy="223934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282721" y="587550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 smtClean="0"/>
              <a:t>E. </a:t>
            </a:r>
            <a:r>
              <a:rPr lang="fr-FR" sz="1000" dirty="0" err="1" smtClean="0"/>
              <a:t>Bagli</a:t>
            </a:r>
            <a:r>
              <a:rPr lang="fr-FR" sz="1000" dirty="0" smtClean="0"/>
              <a:t> et al., </a:t>
            </a:r>
            <a:r>
              <a:rPr lang="fr-FR" sz="1000" dirty="0" err="1" smtClean="0"/>
              <a:t>Eur</a:t>
            </a:r>
            <a:r>
              <a:rPr lang="fr-FR" sz="1000" dirty="0" smtClean="0"/>
              <a:t>. Phys. J. C (2014) 74:2740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5835130" y="386235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=3Rc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76804" y="3296320"/>
            <a:ext cx="378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</a:t>
            </a:r>
            <a:r>
              <a:rPr lang="en-US" b="1" baseline="-25000" dirty="0" smtClean="0">
                <a:solidFill>
                  <a:srgbClr val="0000FF"/>
                </a:solidFill>
              </a:rPr>
              <a:t>e</a:t>
            </a:r>
            <a:r>
              <a:rPr lang="en-US" b="1" dirty="0" smtClean="0">
                <a:solidFill>
                  <a:srgbClr val="0000FF"/>
                </a:solidFill>
              </a:rPr>
              <a:t> ~ </a:t>
            </a:r>
            <a:r>
              <a:rPr lang="en-US" b="1" dirty="0" err="1" smtClean="0">
                <a:solidFill>
                  <a:srgbClr val="0000FF"/>
                </a:solidFill>
              </a:rPr>
              <a:t>p</a:t>
            </a:r>
            <a:r>
              <a:rPr lang="en-US" b="1" dirty="0" smtClean="0">
                <a:solidFill>
                  <a:srgbClr val="0000FF"/>
                </a:solidFill>
              </a:rPr>
              <a:t>          : at 7 </a:t>
            </a:r>
            <a:r>
              <a:rPr lang="en-US" b="1" dirty="0" err="1" smtClean="0">
                <a:solidFill>
                  <a:srgbClr val="0000FF"/>
                </a:solidFill>
              </a:rPr>
              <a:t>TeV</a:t>
            </a:r>
            <a:r>
              <a:rPr lang="en-US" b="1" dirty="0" smtClean="0">
                <a:solidFill>
                  <a:srgbClr val="0000FF"/>
                </a:solidFill>
              </a:rPr>
              <a:t> L</a:t>
            </a:r>
            <a:r>
              <a:rPr lang="en-US" b="1" baseline="-25000" dirty="0">
                <a:solidFill>
                  <a:srgbClr val="0000FF"/>
                </a:solidFill>
              </a:rPr>
              <a:t>e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~ 400cm   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4219608" y="4550132"/>
            <a:ext cx="100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bending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5384810" y="4593372"/>
            <a:ext cx="62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u</a:t>
            </a:r>
            <a:r>
              <a:rPr lang="en-US" dirty="0" smtClean="0">
                <a:solidFill>
                  <a:srgbClr val="FF0000"/>
                </a:solidFill>
              </a:rPr>
              <a:t>/2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6671996" y="4529987"/>
            <a:ext cx="62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u</a:t>
            </a:r>
            <a:r>
              <a:rPr lang="en-US" dirty="0" smtClean="0">
                <a:solidFill>
                  <a:srgbClr val="FF0000"/>
                </a:solidFill>
              </a:rPr>
              <a:t>/2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7240197" y="4212123"/>
          <a:ext cx="1749988" cy="868060"/>
        </p:xfrm>
        <a:graphic>
          <a:graphicData uri="http://schemas.openxmlformats.org/presentationml/2006/ole">
            <p:oleObj spid="_x0000_s118787" name="Equation" r:id="rId6" imgW="787400" imgH="419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crystal production and testing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61430"/>
            <a:ext cx="1865160" cy="365760"/>
          </a:xfrm>
        </p:spPr>
        <p:txBody>
          <a:bodyPr/>
          <a:lstStyle/>
          <a:p>
            <a:r>
              <a:rPr lang="en-US" smtClean="0"/>
              <a:t>Jul 3rd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35424" y="6361430"/>
            <a:ext cx="3505200" cy="365760"/>
          </a:xfrm>
        </p:spPr>
        <p:txBody>
          <a:bodyPr/>
          <a:lstStyle/>
          <a:p>
            <a:r>
              <a:rPr lang="en-US" smtClean="0"/>
              <a:t>Gianluca Cavoto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9600" y="6361430"/>
            <a:ext cx="1981200" cy="365760"/>
          </a:xfrm>
        </p:spPr>
        <p:txBody>
          <a:bodyPr/>
          <a:lstStyle/>
          <a:p>
            <a:fld id="{425C5985-BC1E-1E4B-9D83-329C1EA4AB77}" type="slidenum">
              <a:rPr lang="en-US" smtClean="0"/>
              <a:pPr/>
              <a:t>28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Anisotropic chemical etching</a:t>
            </a:r>
          </a:p>
          <a:p>
            <a:pPr lvl="1"/>
            <a:r>
              <a:rPr lang="en-US" dirty="0" smtClean="0"/>
              <a:t>Sub-surface damage free crystal</a:t>
            </a:r>
          </a:p>
          <a:p>
            <a:pPr lvl="1"/>
            <a:endParaRPr lang="en-US" dirty="0" smtClean="0"/>
          </a:p>
        </p:txBody>
      </p:sp>
      <p:pic>
        <p:nvPicPr>
          <p:cNvPr id="7" name="Picture 5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0850" y="1016000"/>
            <a:ext cx="20510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5779" y="1816100"/>
            <a:ext cx="1916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University of Ferrara and </a:t>
            </a:r>
            <a:br>
              <a:rPr lang="en-US" sz="1200" i="1" dirty="0" smtClean="0"/>
            </a:br>
            <a:r>
              <a:rPr lang="en-US" sz="1200" i="1" dirty="0" smtClean="0"/>
              <a:t>INFN Ferrara</a:t>
            </a:r>
            <a:endParaRPr lang="en-US" sz="1200" i="1" dirty="0"/>
          </a:p>
        </p:txBody>
      </p:sp>
      <p:sp>
        <p:nvSpPr>
          <p:cNvPr id="9" name="CasellaDiTesto 4"/>
          <p:cNvSpPr txBox="1">
            <a:spLocks noChangeArrowheads="1"/>
          </p:cNvSpPr>
          <p:nvPr/>
        </p:nvSpPr>
        <p:spPr bwMode="auto">
          <a:xfrm>
            <a:off x="533400" y="2157799"/>
            <a:ext cx="3505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sz="1200" b="0" dirty="0">
                <a:solidFill>
                  <a:srgbClr val="131966"/>
                </a:solidFill>
                <a:latin typeface="+mn-lt"/>
              </a:rPr>
              <a:t>Lateral surface (AFM)</a:t>
            </a:r>
          </a:p>
        </p:txBody>
      </p:sp>
      <p:pic>
        <p:nvPicPr>
          <p:cNvPr id="10" name="Immagine 14" descr="SI200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648" y="2514600"/>
            <a:ext cx="3454400" cy="23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8648" y="3673947"/>
            <a:ext cx="4762500" cy="228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4"/>
          <p:cNvSpPr txBox="1">
            <a:spLocks noChangeArrowheads="1"/>
          </p:cNvSpPr>
          <p:nvPr/>
        </p:nvSpPr>
        <p:spPr bwMode="auto">
          <a:xfrm>
            <a:off x="4788024" y="3175000"/>
            <a:ext cx="3352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sz="1200" b="0" dirty="0">
                <a:solidFill>
                  <a:srgbClr val="131966"/>
                </a:solidFill>
                <a:latin typeface="+mn-lt"/>
              </a:rPr>
              <a:t>Entry surface (HRTEM)</a:t>
            </a:r>
          </a:p>
        </p:txBody>
      </p:sp>
      <p:sp>
        <p:nvSpPr>
          <p:cNvPr id="15" name="CasellaDiTesto 9"/>
          <p:cNvSpPr txBox="1">
            <a:spLocks noChangeArrowheads="1"/>
          </p:cNvSpPr>
          <p:nvPr/>
        </p:nvSpPr>
        <p:spPr bwMode="auto">
          <a:xfrm>
            <a:off x="228600" y="5254303"/>
            <a:ext cx="2514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it-IT" sz="1600" b="0" dirty="0" err="1">
                <a:solidFill>
                  <a:srgbClr val="151C66"/>
                </a:solidFill>
                <a:latin typeface="+mn-lt"/>
              </a:rPr>
              <a:t>Sub-nm</a:t>
            </a:r>
            <a:r>
              <a:rPr lang="it-IT" sz="1600" b="0" dirty="0">
                <a:solidFill>
                  <a:srgbClr val="151C66"/>
                </a:solidFill>
                <a:latin typeface="+mn-lt"/>
              </a:rPr>
              <a:t> </a:t>
            </a:r>
            <a:r>
              <a:rPr lang="it-IT" sz="1600" b="0" dirty="0" err="1">
                <a:solidFill>
                  <a:srgbClr val="151C66"/>
                </a:solidFill>
                <a:latin typeface="+mn-lt"/>
              </a:rPr>
              <a:t>roughness</a:t>
            </a:r>
            <a:r>
              <a:rPr lang="it-IT" sz="1600" b="0" dirty="0">
                <a:solidFill>
                  <a:srgbClr val="151C66"/>
                </a:solidFill>
                <a:latin typeface="+mn-lt"/>
              </a:rPr>
              <a:t> </a:t>
            </a:r>
            <a:r>
              <a:rPr lang="it-IT" sz="1600" b="0" dirty="0" err="1">
                <a:solidFill>
                  <a:srgbClr val="151C66"/>
                </a:solidFill>
                <a:latin typeface="+mn-lt"/>
              </a:rPr>
              <a:t>was</a:t>
            </a:r>
            <a:r>
              <a:rPr lang="it-IT" sz="1600" b="0" dirty="0">
                <a:solidFill>
                  <a:srgbClr val="151C66"/>
                </a:solidFill>
                <a:latin typeface="+mn-lt"/>
              </a:rPr>
              <a:t> </a:t>
            </a:r>
            <a:r>
              <a:rPr lang="it-IT" sz="1600" b="0" dirty="0" err="1">
                <a:solidFill>
                  <a:srgbClr val="151C66"/>
                </a:solidFill>
                <a:latin typeface="+mn-lt"/>
              </a:rPr>
              <a:t>achieved</a:t>
            </a:r>
            <a:endParaRPr lang="it-IT" sz="1600" b="0" dirty="0">
              <a:solidFill>
                <a:srgbClr val="151C66"/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00039" y="3417467"/>
            <a:ext cx="1561109" cy="256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aseline="30000" dirty="0" smtClean="0"/>
              <a:t>JPD 41 </a:t>
            </a:r>
            <a:r>
              <a:rPr lang="en-US" sz="1600" baseline="30000" dirty="0"/>
              <a:t>(2008) 245501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crystal production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29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067280"/>
            <a:ext cx="8229600" cy="2148460"/>
          </a:xfrm>
        </p:spPr>
        <p:txBody>
          <a:bodyPr/>
          <a:lstStyle/>
          <a:p>
            <a:r>
              <a:rPr lang="en-US" dirty="0" smtClean="0"/>
              <a:t>6 inch wafer micro-machining</a:t>
            </a:r>
          </a:p>
          <a:p>
            <a:r>
              <a:rPr lang="en-US" dirty="0" smtClean="0"/>
              <a:t>Low </a:t>
            </a:r>
            <a:r>
              <a:rPr lang="en-US" dirty="0" err="1" smtClean="0"/>
              <a:t>miscut</a:t>
            </a:r>
            <a:r>
              <a:rPr lang="en-US" dirty="0" smtClean="0"/>
              <a:t> wafer </a:t>
            </a:r>
          </a:p>
          <a:p>
            <a:pPr lvl="1"/>
            <a:r>
              <a:rPr lang="en-US" dirty="0" smtClean="0"/>
              <a:t>Use magneto-</a:t>
            </a:r>
            <a:r>
              <a:rPr lang="en-US" dirty="0" err="1" smtClean="0"/>
              <a:t>rheologic</a:t>
            </a:r>
            <a:r>
              <a:rPr lang="en-US" dirty="0" smtClean="0"/>
              <a:t> finishing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3299" y="2559421"/>
            <a:ext cx="2217385" cy="214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 descr="Screen shot 2013-07-17 at 3.06.51 PM.png"/>
          <p:cNvPicPr>
            <a:picLocks noChangeAspect="1"/>
          </p:cNvPicPr>
          <p:nvPr/>
        </p:nvPicPr>
        <p:blipFill>
          <a:blip r:embed="rId3"/>
          <a:srcRect t="-3253" b="-3253"/>
          <a:stretch>
            <a:fillRect/>
          </a:stretch>
        </p:blipFill>
        <p:spPr>
          <a:xfrm>
            <a:off x="5902701" y="1067280"/>
            <a:ext cx="3241299" cy="1645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9992" y="54844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06560" y="4764960"/>
            <a:ext cx="8229600" cy="21484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Dislocation </a:t>
            </a:r>
            <a:r>
              <a:rPr lang="en-US" sz="2600" dirty="0" smtClean="0"/>
              <a:t>(1D and 2D)</a:t>
            </a:r>
            <a:br>
              <a:rPr lang="en-US" sz="2600" dirty="0" smtClean="0"/>
            </a:br>
            <a:r>
              <a:rPr lang="en-US" sz="2600" dirty="0" smtClean="0"/>
              <a:t> might be a problem for long crystals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now a viable alternative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045780" y="2712746"/>
            <a:ext cx="4814910" cy="140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4045780" y="4268758"/>
            <a:ext cx="4540416" cy="1015663"/>
            <a:chOff x="-39887" y="4941888"/>
            <a:chExt cx="8622708" cy="3418170"/>
          </a:xfrm>
        </p:grpSpPr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-39887" y="4941888"/>
              <a:ext cx="3107142" cy="238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1000" b="0" dirty="0" err="1" smtClean="0"/>
                <a:t>Initial</a:t>
              </a:r>
              <a:r>
                <a:rPr lang="it-IT" sz="1000" b="0" dirty="0" smtClean="0"/>
                <a:t> </a:t>
              </a:r>
              <a:r>
                <a:rPr lang="it-IT" sz="1000" b="0" dirty="0" err="1" smtClean="0"/>
                <a:t>surface</a:t>
              </a:r>
              <a:r>
                <a:rPr lang="it-IT" sz="1000" b="0" dirty="0" smtClean="0"/>
                <a:t> of the wafer</a:t>
              </a:r>
              <a:endParaRPr lang="it-IT" sz="1000" b="0" dirty="0"/>
            </a:p>
            <a:p>
              <a:pPr algn="ctr"/>
              <a:endParaRPr lang="it-IT" sz="1000" b="0" dirty="0"/>
            </a:p>
            <a:p>
              <a:pPr algn="ctr"/>
              <a:r>
                <a:rPr lang="it-IT" sz="1000" b="0" dirty="0"/>
                <a:t>PV 2.18 </a:t>
              </a:r>
              <a:r>
                <a:rPr lang="it-IT" sz="1000" b="0" dirty="0" err="1"/>
                <a:t>um</a:t>
              </a:r>
              <a:endParaRPr lang="it-IT" sz="1000" b="0" dirty="0"/>
            </a:p>
            <a:p>
              <a:pPr algn="ctr"/>
              <a:r>
                <a:rPr lang="it-IT" sz="1000" b="0" dirty="0"/>
                <a:t>RMS 0.39 </a:t>
              </a:r>
              <a:r>
                <a:rPr lang="it-IT" sz="1000" b="0" dirty="0" err="1"/>
                <a:t>um</a:t>
              </a:r>
              <a:endParaRPr lang="it-IT" sz="1000" b="0" dirty="0"/>
            </a:p>
          </p:txBody>
        </p:sp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3054062" y="4941888"/>
              <a:ext cx="3035882" cy="238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1000" b="0" dirty="0" err="1" smtClean="0"/>
                <a:t>Surface</a:t>
              </a:r>
              <a:r>
                <a:rPr lang="it-IT" sz="1000" b="0" dirty="0" smtClean="0"/>
                <a:t> </a:t>
              </a:r>
              <a:r>
                <a:rPr lang="it-IT" sz="1000" b="0" dirty="0" err="1" smtClean="0"/>
                <a:t>after</a:t>
              </a:r>
              <a:r>
                <a:rPr lang="it-IT" sz="1000" b="0" dirty="0" smtClean="0"/>
                <a:t> first </a:t>
              </a:r>
              <a:r>
                <a:rPr lang="it-IT" sz="1000" b="0" dirty="0" err="1" smtClean="0"/>
                <a:t>lapping</a:t>
              </a:r>
              <a:endParaRPr lang="it-IT" sz="1000" b="0" dirty="0" smtClean="0"/>
            </a:p>
            <a:p>
              <a:pPr algn="ctr"/>
              <a:endParaRPr lang="it-IT" sz="1000" b="0" dirty="0"/>
            </a:p>
            <a:p>
              <a:pPr algn="ctr"/>
              <a:r>
                <a:rPr lang="it-IT" sz="1000" b="0" dirty="0"/>
                <a:t>PV 0.615 </a:t>
              </a:r>
              <a:r>
                <a:rPr lang="it-IT" sz="1000" b="0" dirty="0" err="1"/>
                <a:t>um</a:t>
              </a:r>
              <a:endParaRPr lang="it-IT" sz="1000" b="0" dirty="0"/>
            </a:p>
            <a:p>
              <a:pPr algn="ctr"/>
              <a:r>
                <a:rPr lang="it-IT" sz="1000" b="0" dirty="0"/>
                <a:t>RMS 0.14 </a:t>
              </a:r>
              <a:r>
                <a:rPr lang="it-IT" sz="1000" b="0" dirty="0" err="1"/>
                <a:t>um</a:t>
              </a:r>
              <a:endParaRPr lang="it-IT" sz="1000" b="0" dirty="0"/>
            </a:p>
          </p:txBody>
        </p:sp>
        <p:sp>
          <p:nvSpPr>
            <p:cNvPr id="15" name="TextBox 8"/>
            <p:cNvSpPr txBox="1">
              <a:spLocks noChangeArrowheads="1"/>
            </p:cNvSpPr>
            <p:nvPr/>
          </p:nvSpPr>
          <p:spPr bwMode="auto">
            <a:xfrm>
              <a:off x="6830219" y="4941888"/>
              <a:ext cx="1752602" cy="3418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1000" b="0" dirty="0" err="1" smtClean="0"/>
                <a:t>Final</a:t>
              </a:r>
              <a:r>
                <a:rPr lang="it-IT" sz="1000" b="0" dirty="0" smtClean="0"/>
                <a:t> </a:t>
              </a:r>
              <a:r>
                <a:rPr lang="it-IT" sz="1000" b="0" dirty="0" err="1" smtClean="0"/>
                <a:t>Surface</a:t>
              </a:r>
              <a:endParaRPr lang="it-IT" sz="1000" b="0" dirty="0" smtClean="0"/>
            </a:p>
            <a:p>
              <a:pPr algn="ctr"/>
              <a:endParaRPr lang="it-IT" sz="1000" b="0" dirty="0"/>
            </a:p>
            <a:p>
              <a:pPr algn="ctr"/>
              <a:r>
                <a:rPr lang="it-IT" sz="1000" b="0" dirty="0"/>
                <a:t>PV 0.177 </a:t>
              </a:r>
              <a:r>
                <a:rPr lang="it-IT" sz="1000" b="0" dirty="0" err="1"/>
                <a:t>um</a:t>
              </a:r>
              <a:endParaRPr lang="it-IT" sz="1000" b="0" dirty="0"/>
            </a:p>
            <a:p>
              <a:pPr algn="ctr"/>
              <a:r>
                <a:rPr lang="it-IT" sz="1000" b="0" dirty="0"/>
                <a:t>RMS 0.01 </a:t>
              </a:r>
              <a:r>
                <a:rPr lang="it-IT" sz="1000" b="0" dirty="0" err="1"/>
                <a:t>um</a:t>
              </a:r>
              <a:endParaRPr lang="it-IT" sz="1000" b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with a multi-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hadron</a:t>
            </a:r>
            <a:r>
              <a:rPr lang="en-US" dirty="0" smtClean="0"/>
              <a:t> beam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3</a:t>
            </a:fld>
            <a:r>
              <a:rPr lang="en-US" dirty="0" smtClean="0"/>
              <a:t>/42</a:t>
            </a:r>
            <a:endParaRPr lang="en-US" dirty="0"/>
          </a:p>
        </p:txBody>
      </p:sp>
      <p:pic>
        <p:nvPicPr>
          <p:cNvPr id="8" name="Picture 7" descr="QGP_graphic-270x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989530"/>
            <a:ext cx="2361648" cy="22881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9128" y="1219200"/>
            <a:ext cx="70822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/>
            </a:r>
            <a:br>
              <a:rPr lang="en-US" sz="1400" i="1" dirty="0" smtClean="0"/>
            </a:br>
            <a:endParaRPr lang="en-US" sz="1400" i="1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7714" y="3345219"/>
            <a:ext cx="74778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”Physics opportunities of a fixed-target experiment using LHC beams”</a:t>
            </a:r>
          </a:p>
          <a:p>
            <a:pPr algn="ctr"/>
            <a:r>
              <a:rPr lang="en-US" sz="1400" i="1" dirty="0" smtClean="0"/>
              <a:t>S. J. Brodsky, F. </a:t>
            </a:r>
            <a:r>
              <a:rPr lang="en-US" sz="1400" i="1" dirty="0" err="1" smtClean="0"/>
              <a:t>Fleuret</a:t>
            </a:r>
            <a:r>
              <a:rPr lang="en-US" sz="1400" i="1" dirty="0" smtClean="0"/>
              <a:t>, C. </a:t>
            </a:r>
            <a:r>
              <a:rPr lang="en-US" sz="1400" i="1" dirty="0" err="1" smtClean="0"/>
              <a:t>Hadjidakis</a:t>
            </a:r>
            <a:r>
              <a:rPr lang="en-US" sz="1400" i="1" dirty="0" smtClean="0"/>
              <a:t>, and J. P. </a:t>
            </a:r>
            <a:r>
              <a:rPr lang="en-US" sz="1400" i="1" dirty="0" err="1" smtClean="0"/>
              <a:t>Lansberg</a:t>
            </a:r>
            <a:r>
              <a:rPr lang="en-US" sz="1400" i="1" dirty="0" smtClean="0"/>
              <a:t>, Phys. Rep. 522 (2013) 239-255</a:t>
            </a:r>
            <a:r>
              <a:rPr lang="en-US" sz="1400" dirty="0" smtClean="0"/>
              <a:t>.</a:t>
            </a:r>
          </a:p>
          <a:p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890477" y="2148088"/>
            <a:ext cx="2486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Phase diagram of </a:t>
            </a:r>
            <a:r>
              <a:rPr lang="en-US" sz="1200" i="1" dirty="0" err="1" smtClean="0"/>
              <a:t>hadronic</a:t>
            </a:r>
            <a:r>
              <a:rPr lang="en-US" sz="1200" i="1" dirty="0" smtClean="0"/>
              <a:t> matter</a:t>
            </a:r>
            <a:endParaRPr lang="en-US" sz="1200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214041" y="4003632"/>
            <a:ext cx="2618974" cy="2192381"/>
            <a:chOff x="-164585" y="1230660"/>
            <a:chExt cx="2847891" cy="2378922"/>
          </a:xfrm>
        </p:grpSpPr>
        <p:pic>
          <p:nvPicPr>
            <p:cNvPr id="13" name="Picture 12" descr="PierreAugerObservator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784" y="1230660"/>
              <a:ext cx="2458522" cy="237892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-930163" y="2233989"/>
              <a:ext cx="1832367" cy="30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Cosmic ray shower</a:t>
              </a:r>
              <a:endParaRPr lang="en-US" sz="1200" i="1" dirty="0"/>
            </a:p>
          </p:txBody>
        </p:sp>
      </p:grpSp>
      <p:sp>
        <p:nvSpPr>
          <p:cNvPr id="16" name="Content Placeholder 15"/>
          <p:cNvSpPr>
            <a:spLocks noGrp="1"/>
          </p:cNvSpPr>
          <p:nvPr>
            <p:ph sz="quarter" idx="1"/>
          </p:nvPr>
        </p:nvSpPr>
        <p:spPr>
          <a:xfrm>
            <a:off x="3207754" y="1165160"/>
            <a:ext cx="5457519" cy="19384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QCD at  </a:t>
            </a:r>
            <a:r>
              <a:rPr lang="en-US" sz="2800" b="1" dirty="0" smtClean="0"/>
              <a:t>unprecedented </a:t>
            </a:r>
            <a:r>
              <a:rPr lang="en-US" sz="2800" dirty="0" smtClean="0"/>
              <a:t>laboratory energies and momentum transfers</a:t>
            </a:r>
            <a:endParaRPr lang="en-US" dirty="0" smtClean="0"/>
          </a:p>
          <a:p>
            <a:r>
              <a:rPr lang="en-US" sz="2800" dirty="0" smtClean="0"/>
              <a:t>Proton spin physics 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Quark-gluon plasma excitation in the target rest frame</a:t>
            </a:r>
          </a:p>
          <a:p>
            <a:r>
              <a:rPr lang="en-US" sz="2800" dirty="0" smtClean="0"/>
              <a:t>Diffractive physics</a:t>
            </a:r>
          </a:p>
          <a:p>
            <a:r>
              <a:rPr lang="en-US" sz="2800" dirty="0" smtClean="0"/>
              <a:t>… and more with secondary beams</a:t>
            </a:r>
          </a:p>
          <a:p>
            <a:endParaRPr lang="en-US" sz="2800" dirty="0" smtClean="0"/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>
            <a:off x="3058150" y="4193659"/>
            <a:ext cx="5457519" cy="1938469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800" dirty="0" smtClean="0"/>
              <a:t>What is the nature of </a:t>
            </a:r>
            <a:br>
              <a:rPr lang="en-US" sz="2800" dirty="0" smtClean="0"/>
            </a:br>
            <a:r>
              <a:rPr lang="en-US" sz="2800" dirty="0" smtClean="0"/>
              <a:t>the cosmic rays?</a:t>
            </a:r>
          </a:p>
          <a:p>
            <a:pPr marL="274320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800" dirty="0" smtClean="0"/>
              <a:t>Which the nature of dark matter ?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800" dirty="0" smtClean="0"/>
              <a:t>interaction of hadrons with </a:t>
            </a:r>
            <a:r>
              <a:rPr lang="en-US" sz="2800" b="1" dirty="0" smtClean="0">
                <a:solidFill>
                  <a:srgbClr val="FF0000"/>
                </a:solidFill>
              </a:rPr>
              <a:t>different targets 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Holder technology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30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91153" y="4253230"/>
            <a:ext cx="4005390" cy="1423670"/>
          </a:xfrm>
        </p:spPr>
        <p:txBody>
          <a:bodyPr/>
          <a:lstStyle/>
          <a:p>
            <a:r>
              <a:rPr lang="en-US" dirty="0" smtClean="0"/>
              <a:t>High grade titanium </a:t>
            </a:r>
            <a:br>
              <a:rPr lang="en-US" dirty="0" smtClean="0"/>
            </a:br>
            <a:r>
              <a:rPr lang="en-US" dirty="0" smtClean="0"/>
              <a:t>holder for SPS and LHC </a:t>
            </a:r>
            <a:br>
              <a:rPr lang="en-US" dirty="0" smtClean="0"/>
            </a:br>
            <a:r>
              <a:rPr lang="en-US" dirty="0" smtClean="0"/>
              <a:t>crystals</a:t>
            </a:r>
          </a:p>
        </p:txBody>
      </p:sp>
      <p:pic>
        <p:nvPicPr>
          <p:cNvPr id="7" name="Picture 31" descr="IMG_13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567" y="1219200"/>
            <a:ext cx="3790434" cy="284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4748943" y="1219200"/>
            <a:ext cx="4005390" cy="493776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it-IT" sz="2800" dirty="0" err="1" smtClean="0"/>
              <a:t>For</a:t>
            </a:r>
            <a:r>
              <a:rPr lang="it-IT" sz="2800" dirty="0" smtClean="0"/>
              <a:t> a </a:t>
            </a:r>
            <a:r>
              <a:rPr lang="it-IT" sz="2800" dirty="0" err="1" smtClean="0"/>
              <a:t>very</a:t>
            </a:r>
            <a:r>
              <a:rPr lang="it-IT" sz="2800" dirty="0" smtClean="0"/>
              <a:t> long </a:t>
            </a:r>
            <a:r>
              <a:rPr lang="it-IT" sz="2800" dirty="0" err="1" smtClean="0"/>
              <a:t>crystal</a:t>
            </a:r>
            <a:r>
              <a:rPr lang="it-IT" sz="2800" dirty="0" smtClean="0"/>
              <a:t> (~10 cm), a </a:t>
            </a:r>
            <a:r>
              <a:rPr lang="it-IT" sz="2800" dirty="0" err="1" smtClean="0"/>
              <a:t>new</a:t>
            </a:r>
            <a:r>
              <a:rPr lang="it-IT" sz="2800" dirty="0" smtClean="0"/>
              <a:t> </a:t>
            </a:r>
            <a:r>
              <a:rPr lang="it-IT" sz="2800" dirty="0" err="1" smtClean="0"/>
              <a:t>holder</a:t>
            </a:r>
            <a:r>
              <a:rPr lang="it-IT" sz="2800" dirty="0" smtClean="0"/>
              <a:t> </a:t>
            </a:r>
            <a:r>
              <a:rPr lang="it-IT" sz="2800" dirty="0" err="1" smtClean="0"/>
              <a:t>needs</a:t>
            </a:r>
            <a:r>
              <a:rPr lang="it-IT" sz="2800" dirty="0" smtClean="0"/>
              <a:t> </a:t>
            </a:r>
            <a:r>
              <a:rPr lang="it-IT" sz="2800" dirty="0" err="1" smtClean="0"/>
              <a:t>to</a:t>
            </a:r>
            <a:r>
              <a:rPr lang="it-IT" sz="2800" dirty="0" smtClean="0"/>
              <a:t> </a:t>
            </a:r>
            <a:r>
              <a:rPr lang="it-IT" sz="2800" dirty="0" err="1" smtClean="0"/>
              <a:t>be</a:t>
            </a:r>
            <a:r>
              <a:rPr lang="it-IT" sz="2800" dirty="0" smtClean="0"/>
              <a:t> </a:t>
            </a:r>
            <a:r>
              <a:rPr lang="it-IT" sz="2800" dirty="0" err="1" smtClean="0"/>
              <a:t>designed</a:t>
            </a:r>
            <a:r>
              <a:rPr lang="it-IT" sz="2800" dirty="0" smtClean="0"/>
              <a:t>!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it-IT" sz="2800" dirty="0" err="1" smtClean="0"/>
              <a:t>Assisted</a:t>
            </a:r>
            <a:r>
              <a:rPr lang="it-IT" sz="2800" dirty="0" smtClean="0"/>
              <a:t> curvature</a:t>
            </a:r>
            <a:br>
              <a:rPr lang="it-IT" sz="2800" dirty="0" smtClean="0"/>
            </a:br>
            <a:r>
              <a:rPr lang="it-IT" sz="2800" dirty="0" err="1" smtClean="0"/>
              <a:t>with</a:t>
            </a:r>
            <a:r>
              <a:rPr lang="it-IT" sz="2800" dirty="0" smtClean="0"/>
              <a:t> </a:t>
            </a:r>
            <a:r>
              <a:rPr lang="it-IT" sz="2800" b="1" dirty="0" err="1" smtClean="0">
                <a:solidFill>
                  <a:srgbClr val="000000"/>
                </a:solidFill>
              </a:rPr>
              <a:t>tensile</a:t>
            </a:r>
            <a:r>
              <a:rPr lang="it-IT" sz="2800" b="1" dirty="0" smtClean="0">
                <a:solidFill>
                  <a:srgbClr val="000000"/>
                </a:solidFill>
              </a:rPr>
              <a:t> </a:t>
            </a:r>
            <a:r>
              <a:rPr lang="it-IT" sz="2800" b="1" dirty="0" err="1" smtClean="0">
                <a:solidFill>
                  <a:srgbClr val="000000"/>
                </a:solidFill>
              </a:rPr>
              <a:t>layer</a:t>
            </a:r>
            <a:r>
              <a:rPr lang="it-IT" sz="2800" b="1" dirty="0" smtClean="0">
                <a:solidFill>
                  <a:srgbClr val="000000"/>
                </a:solidFill>
              </a:rPr>
              <a:t> </a:t>
            </a:r>
            <a:br>
              <a:rPr lang="it-IT" sz="2800" b="1" dirty="0" smtClean="0">
                <a:solidFill>
                  <a:srgbClr val="000000"/>
                </a:solidFill>
              </a:rPr>
            </a:br>
            <a:r>
              <a:rPr lang="it-IT" sz="2800" b="1" dirty="0" err="1" smtClean="0">
                <a:solidFill>
                  <a:srgbClr val="000000"/>
                </a:solidFill>
              </a:rPr>
              <a:t>deposition</a:t>
            </a:r>
            <a:endParaRPr lang="it-IT" sz="2800" b="1" dirty="0" smtClean="0">
              <a:solidFill>
                <a:srgbClr val="000000"/>
              </a:solidFill>
            </a:endParaRP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it-IT" sz="2800" dirty="0" smtClean="0"/>
              <a:t>INFN Ferrara </a:t>
            </a:r>
            <a:r>
              <a:rPr lang="it-IT" sz="2800" dirty="0" err="1" smtClean="0"/>
              <a:t>labs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err="1" smtClean="0"/>
              <a:t>has</a:t>
            </a:r>
            <a:r>
              <a:rPr lang="it-IT" sz="2800" dirty="0" smtClean="0"/>
              <a:t> </a:t>
            </a:r>
            <a:r>
              <a:rPr lang="it-IT" sz="2800" dirty="0" err="1" smtClean="0"/>
              <a:t>infrastructures</a:t>
            </a:r>
            <a:r>
              <a:rPr lang="it-IT" sz="2800" dirty="0" smtClean="0"/>
              <a:t> and know-how </a:t>
            </a:r>
            <a:r>
              <a:rPr lang="it-IT" sz="2800" dirty="0" smtClean="0">
                <a:solidFill>
                  <a:srgbClr val="FF0000"/>
                </a:solidFill>
              </a:rPr>
              <a:t/>
            </a:r>
            <a:br>
              <a:rPr lang="it-IT" sz="2800" dirty="0" smtClean="0">
                <a:solidFill>
                  <a:srgbClr val="FF0000"/>
                </a:solidFill>
              </a:rPr>
            </a:br>
            <a:endParaRPr lang="it-IT" sz="2800" dirty="0" smtClean="0">
              <a:solidFill>
                <a:srgbClr val="FF0000"/>
              </a:solidFill>
            </a:endParaRP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lang="it-IT" sz="2800" dirty="0" smtClean="0">
              <a:solidFill>
                <a:srgbClr val="FF0000"/>
              </a:solidFill>
            </a:endParaRP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lang="en-GB" sz="2800" dirty="0" smtClean="0">
              <a:solidFill>
                <a:srgbClr val="FF0000"/>
              </a:solidFill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917700" y="1689100"/>
            <a:ext cx="676148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286124">
            <a:off x="1587501" y="1771134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bea</a:t>
            </a:r>
            <a:r>
              <a:rPr lang="en-US" dirty="0">
                <a:solidFill>
                  <a:srgbClr val="FFFFFF"/>
                </a:solidFill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0567" y="1296769"/>
            <a:ext cx="1796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UA9 LHC crystal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detectors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31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014723"/>
            <a:ext cx="8229600" cy="4937760"/>
          </a:xfrm>
        </p:spPr>
        <p:txBody>
          <a:bodyPr/>
          <a:lstStyle/>
          <a:p>
            <a:pPr lvl="1"/>
            <a:r>
              <a:rPr lang="en-US" dirty="0" smtClean="0"/>
              <a:t>Exploit </a:t>
            </a:r>
            <a:r>
              <a:rPr lang="en-US" b="1" dirty="0" smtClean="0">
                <a:solidFill>
                  <a:srgbClr val="FF0000"/>
                </a:solidFill>
              </a:rPr>
              <a:t>Cherenkov radiation in fused silica </a:t>
            </a:r>
            <a:r>
              <a:rPr lang="en-US" dirty="0" smtClean="0"/>
              <a:t>to count deflected particle, measure their time and – with segmentation – beam spot.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19992" y="3425388"/>
            <a:ext cx="132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UA9 </a:t>
            </a:r>
            <a:r>
              <a:rPr lang="en-US" dirty="0" err="1" smtClean="0"/>
              <a:t>CpFM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51646"/>
            <a:ext cx="3773021" cy="274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" y="2182314"/>
            <a:ext cx="379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UA9 </a:t>
            </a:r>
            <a:r>
              <a:rPr lang="en-US" dirty="0" smtClean="0"/>
              <a:t>Cherenkov proton flux counter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85559" y="5371467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 be installed and tested  in SPS UA9 experimental area</a:t>
            </a:r>
            <a:endParaRPr lang="en-US" b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2282" y="2425108"/>
            <a:ext cx="2854518" cy="273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73021" y="2640558"/>
            <a:ext cx="20317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5-10% resolution </a:t>
            </a:r>
          </a:p>
          <a:p>
            <a:r>
              <a:rPr lang="en-US" dirty="0" smtClean="0"/>
              <a:t>on number </a:t>
            </a:r>
          </a:p>
          <a:p>
            <a:r>
              <a:rPr lang="en-US" dirty="0" smtClean="0"/>
              <a:t>of incident</a:t>
            </a:r>
            <a:br>
              <a:rPr lang="en-US" dirty="0" smtClean="0"/>
            </a:br>
            <a:r>
              <a:rPr lang="en-US" dirty="0" smtClean="0"/>
              <a:t>protons (100)</a:t>
            </a:r>
            <a:br>
              <a:rPr lang="en-US" dirty="0" smtClean="0"/>
            </a:br>
            <a:r>
              <a:rPr lang="en-US" dirty="0" smtClean="0"/>
              <a:t>achieved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4305" y="2040393"/>
            <a:ext cx="2886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at  INFN LNF BTF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00959" y="3463876"/>
            <a:ext cx="1766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Single electron </a:t>
            </a:r>
            <a:br>
              <a:rPr lang="en-US" i="1" dirty="0" smtClean="0"/>
            </a:br>
            <a:r>
              <a:rPr lang="en-US" i="1" dirty="0" smtClean="0"/>
              <a:t>signal clearly </a:t>
            </a:r>
            <a:br>
              <a:rPr lang="en-US" i="1" dirty="0" smtClean="0"/>
            </a:br>
            <a:r>
              <a:rPr lang="en-US" i="1" dirty="0" smtClean="0"/>
              <a:t>visible</a:t>
            </a:r>
          </a:p>
          <a:p>
            <a:endParaRPr lang="en-US" dirty="0"/>
          </a:p>
        </p:txBody>
      </p:sp>
      <p:pic>
        <p:nvPicPr>
          <p:cNvPr id="15" name="Picture 14" descr="UA9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305" y="220713"/>
            <a:ext cx="1017829" cy="5850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972" y="139623"/>
            <a:ext cx="1065228" cy="708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Radiator with position sensitivity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32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912546"/>
            <a:ext cx="8229600" cy="915610"/>
          </a:xfrm>
        </p:spPr>
        <p:txBody>
          <a:bodyPr/>
          <a:lstStyle/>
          <a:p>
            <a:r>
              <a:rPr lang="en-US" dirty="0" smtClean="0"/>
              <a:t>Ultra-fast high power laser writes waveguides!</a:t>
            </a:r>
          </a:p>
          <a:p>
            <a:pPr lvl="1"/>
            <a:r>
              <a:rPr lang="en-US" dirty="0" smtClean="0"/>
              <a:t>Use to build quantum-optics device </a:t>
            </a:r>
          </a:p>
          <a:p>
            <a:endParaRPr lang="en-US" dirty="0"/>
          </a:p>
        </p:txBody>
      </p:sp>
      <p:pic>
        <p:nvPicPr>
          <p:cNvPr id="7" name="Picture 6" descr="Screen shot 2014-06-20 at 9.04.2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0" y="1828156"/>
            <a:ext cx="4851400" cy="2996453"/>
          </a:xfrm>
          <a:prstGeom prst="rect">
            <a:avLst/>
          </a:prstGeom>
        </p:spPr>
      </p:pic>
      <p:pic>
        <p:nvPicPr>
          <p:cNvPr id="8" name="Picture 7" descr="Screen shot 2014-06-20 at 9.06.2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72" y="4863537"/>
            <a:ext cx="5371100" cy="1261885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4452144" y="1828156"/>
            <a:ext cx="5518768" cy="36978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188720" lvl="2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000" dirty="0" smtClean="0"/>
              <a:t>“write”  several </a:t>
            </a:r>
            <a:br>
              <a:rPr lang="en-US" sz="2000" dirty="0" smtClean="0"/>
            </a:br>
            <a:r>
              <a:rPr lang="en-US" sz="2000" dirty="0" smtClean="0"/>
              <a:t>optical waveguide </a:t>
            </a:r>
            <a:br>
              <a:rPr lang="en-US" sz="2000" dirty="0" smtClean="0"/>
            </a:br>
            <a:r>
              <a:rPr lang="en-US" sz="2000" dirty="0" smtClean="0"/>
              <a:t>to trap Cherenkov light </a:t>
            </a:r>
            <a:br>
              <a:rPr lang="en-US" sz="2000" dirty="0" smtClean="0"/>
            </a:br>
            <a:r>
              <a:rPr lang="en-US" sz="2000" dirty="0" smtClean="0"/>
              <a:t>(as a bundle of fibers) </a:t>
            </a:r>
            <a:br>
              <a:rPr lang="en-US" sz="2000" dirty="0" smtClean="0"/>
            </a:br>
            <a:endParaRPr lang="en-US" sz="2000" dirty="0" smtClean="0"/>
          </a:p>
          <a:p>
            <a:pPr marL="1188720" lvl="2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000" dirty="0" smtClean="0"/>
              <a:t>C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onnect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each  waveguide </a:t>
            </a:r>
            <a:b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lang="en-US" sz="2000" dirty="0" err="1" smtClean="0"/>
              <a:t>o</a:t>
            </a:r>
            <a:r>
              <a:rPr lang="en-US" sz="2000" dirty="0" smtClean="0"/>
              <a:t> a separate light sensor</a:t>
            </a:r>
            <a:br>
              <a:rPr lang="en-US" sz="2000" dirty="0" smtClean="0"/>
            </a:br>
            <a:r>
              <a:rPr lang="en-US" sz="2000" dirty="0" smtClean="0"/>
              <a:t> (</a:t>
            </a:r>
            <a:r>
              <a:rPr lang="en-US" sz="2000" dirty="0" err="1" smtClean="0"/>
              <a:t>SiPM</a:t>
            </a:r>
            <a:r>
              <a:rPr lang="en-US" sz="2000" dirty="0" smtClean="0"/>
              <a:t>, APD,…)</a:t>
            </a:r>
          </a:p>
          <a:p>
            <a:pPr marL="1188720" lvl="2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884448" y="4509809"/>
            <a:ext cx="484632" cy="3532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4355944" y="4914377"/>
            <a:ext cx="5857082" cy="1789671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1188720" lvl="2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000" dirty="0" smtClean="0">
                <a:solidFill>
                  <a:srgbClr val="FF0000"/>
                </a:solidFill>
              </a:rPr>
              <a:t>Position </a:t>
            </a:r>
            <a:r>
              <a:rPr lang="en-US" sz="2000" dirty="0" smtClean="0"/>
              <a:t>information</a:t>
            </a:r>
            <a:br>
              <a:rPr lang="en-US" sz="2000" dirty="0" smtClean="0"/>
            </a:br>
            <a:r>
              <a:rPr lang="en-US" sz="2000" dirty="0" smtClean="0"/>
              <a:t> given by which channel fires</a:t>
            </a:r>
          </a:p>
          <a:p>
            <a:pPr marL="1645920" lvl="3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000" b="1" i="1" dirty="0" smtClean="0">
                <a:solidFill>
                  <a:srgbClr val="FF0000"/>
                </a:solidFill>
              </a:rPr>
              <a:t>Instrumented beam silica  </a:t>
            </a:r>
            <a:br>
              <a:rPr lang="en-US" sz="2000" b="1" i="1" dirty="0" smtClean="0">
                <a:solidFill>
                  <a:srgbClr val="FF0000"/>
                </a:solidFill>
              </a:rPr>
            </a:br>
            <a:r>
              <a:rPr lang="en-US" sz="2000" b="1" i="1" dirty="0" smtClean="0">
                <a:solidFill>
                  <a:srgbClr val="FF0000"/>
                </a:solidFill>
              </a:rPr>
              <a:t>thin window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1188720" lvl="2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resolution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33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09600" y="1443283"/>
            <a:ext cx="8229600" cy="1454436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Sub-ns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timing resolution: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prompt light emission (Cherenkov light)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light dispersion (</a:t>
            </a:r>
            <a:r>
              <a:rPr lang="en-US" sz="2600" dirty="0" smtClean="0"/>
              <a:t>short propagation distance)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600" dirty="0" smtClean="0"/>
              <a:t>High resolution front-end electronics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Screen shot 2014-06-20 at 9.40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2198"/>
            <a:ext cx="5951919" cy="2173645"/>
          </a:xfrm>
          <a:prstGeom prst="rect">
            <a:avLst/>
          </a:prstGeom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5278669" y="2963535"/>
            <a:ext cx="4190813" cy="252812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194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LAL</a:t>
            </a:r>
            <a:r>
              <a:rPr lang="en-US" sz="1946" dirty="0" smtClean="0"/>
              <a:t> (</a:t>
            </a:r>
            <a:r>
              <a:rPr lang="en-US" sz="1946" dirty="0" err="1" smtClean="0"/>
              <a:t>Orsay</a:t>
            </a:r>
            <a:r>
              <a:rPr lang="en-US" sz="1946" dirty="0" smtClean="0"/>
              <a:t>) </a:t>
            </a:r>
            <a:r>
              <a:rPr lang="en-US" sz="1946" b="1" dirty="0" err="1" smtClean="0"/>
              <a:t>WaveCatcher</a:t>
            </a:r>
            <a:endParaRPr lang="en-US" sz="1946" b="1" dirty="0" smtClean="0"/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1946" dirty="0" smtClean="0"/>
              <a:t>A waveform digitizer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1946" dirty="0" smtClean="0"/>
              <a:t>3.2 Gs/</a:t>
            </a:r>
            <a:r>
              <a:rPr lang="en-US" sz="1946" dirty="0" err="1" smtClean="0"/>
              <a:t>s</a:t>
            </a:r>
            <a:r>
              <a:rPr lang="en-US" sz="1946" dirty="0" smtClean="0"/>
              <a:t> sampling rate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1946" dirty="0" smtClean="0"/>
              <a:t>12 bits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1946" dirty="0" smtClean="0"/>
              <a:t>&lt; 10ps </a:t>
            </a:r>
            <a:r>
              <a:rPr lang="en-US" sz="1946" dirty="0" err="1" smtClean="0"/>
              <a:t>rms</a:t>
            </a:r>
            <a:r>
              <a:rPr lang="en-US" sz="1946" dirty="0" smtClean="0"/>
              <a:t> sampling time</a:t>
            </a:r>
            <a:br>
              <a:rPr lang="en-US" sz="1946" dirty="0" smtClean="0"/>
            </a:br>
            <a:r>
              <a:rPr lang="en-US" sz="1946" dirty="0" smtClean="0"/>
              <a:t>precision 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6401" y="5665441"/>
            <a:ext cx="359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UA9 already uses this electronics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Diamonds as BLM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34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Fast beam loss close to crystal might be important to monitor crystal </a:t>
            </a:r>
            <a:r>
              <a:rPr lang="en-US" dirty="0" err="1" smtClean="0"/>
              <a:t>behaviour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Sensor based on synthetic diamond already used at LHC</a:t>
            </a:r>
          </a:p>
          <a:p>
            <a:pPr lvl="1"/>
            <a:r>
              <a:rPr lang="en-US" dirty="0" smtClean="0"/>
              <a:t>CRYSBEAM: build an ad-hoc fast electronic chain (</a:t>
            </a:r>
            <a:r>
              <a:rPr lang="en-US" dirty="0" err="1" smtClean="0"/>
              <a:t>preamp+fast</a:t>
            </a:r>
            <a:r>
              <a:rPr lang="en-US" dirty="0" smtClean="0"/>
              <a:t> </a:t>
            </a:r>
            <a:r>
              <a:rPr lang="en-US" dirty="0" err="1" smtClean="0"/>
              <a:t>disc+FPGA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395289" y="3486219"/>
            <a:ext cx="4834327" cy="1793334"/>
            <a:chOff x="395288" y="346327"/>
            <a:chExt cx="8515352" cy="4132880"/>
          </a:xfrm>
        </p:grpSpPr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654050" y="2754312"/>
              <a:ext cx="1368425" cy="1296987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1258888" y="2565400"/>
              <a:ext cx="217487" cy="1428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95288" y="3357563"/>
              <a:ext cx="215900" cy="1428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051050" y="3357563"/>
              <a:ext cx="217488" cy="1428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258888" y="4076700"/>
              <a:ext cx="217487" cy="1444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2771774" y="1268412"/>
              <a:ext cx="2537405" cy="79216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2971800" y="1557338"/>
              <a:ext cx="287338" cy="215900"/>
            </a:xfrm>
            <a:prstGeom prst="rect">
              <a:avLst/>
            </a:prstGeom>
            <a:gradFill rotWithShape="1">
              <a:gsLst>
                <a:gs pos="0">
                  <a:srgbClr val="747497"/>
                </a:gs>
                <a:gs pos="50000">
                  <a:srgbClr val="A8A8DA"/>
                </a:gs>
                <a:gs pos="100000">
                  <a:srgbClr val="C8C8FF"/>
                </a:gs>
              </a:gsLst>
              <a:lin ang="108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3492500" y="1432519"/>
              <a:ext cx="1727200" cy="50323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GB" sz="800" b="1" dirty="0" smtClean="0"/>
                <a:t>HV-amp</a:t>
              </a:r>
              <a:endParaRPr lang="en-GB" sz="800" b="1" u="none" dirty="0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1196975" y="1100139"/>
              <a:ext cx="1574800" cy="567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GB" sz="1000" b="0" u="none" dirty="0">
                  <a:solidFill>
                    <a:srgbClr val="000066"/>
                  </a:solidFill>
                </a:rPr>
                <a:t>Diamond</a:t>
              </a:r>
            </a:p>
          </p:txBody>
        </p:sp>
        <p:cxnSp>
          <p:nvCxnSpPr>
            <p:cNvPr id="16" name="Straight Arrow Connector 12"/>
            <p:cNvCxnSpPr>
              <a:cxnSpLocks noChangeShapeType="1"/>
              <a:stCxn id="15" idx="2"/>
              <a:endCxn id="13" idx="1"/>
            </p:cNvCxnSpPr>
            <p:nvPr/>
          </p:nvCxnSpPr>
          <p:spPr bwMode="auto">
            <a:xfrm rot="5400000" flipH="1" flipV="1">
              <a:off x="2476945" y="1172719"/>
              <a:ext cx="2286" cy="9874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17" name="Straight Connector 14"/>
            <p:cNvCxnSpPr>
              <a:cxnSpLocks noChangeShapeType="1"/>
              <a:stCxn id="8" idx="1"/>
            </p:cNvCxnSpPr>
            <p:nvPr/>
          </p:nvCxnSpPr>
          <p:spPr bwMode="auto">
            <a:xfrm flipV="1">
              <a:off x="1258888" y="1268413"/>
              <a:ext cx="1512887" cy="1368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8" name="Straight Connector 15"/>
            <p:cNvCxnSpPr>
              <a:cxnSpLocks noChangeShapeType="1"/>
            </p:cNvCxnSpPr>
            <p:nvPr/>
          </p:nvCxnSpPr>
          <p:spPr bwMode="auto">
            <a:xfrm flipV="1">
              <a:off x="1476375" y="2060575"/>
              <a:ext cx="2951163" cy="6477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9" name="TextBox 19"/>
            <p:cNvSpPr txBox="1">
              <a:spLocks noChangeArrowheads="1"/>
            </p:cNvSpPr>
            <p:nvPr/>
          </p:nvSpPr>
          <p:spPr bwMode="auto">
            <a:xfrm>
              <a:off x="2505085" y="346327"/>
              <a:ext cx="2389187" cy="922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GB" sz="1000" u="none" dirty="0" err="1">
                  <a:solidFill>
                    <a:srgbClr val="000066"/>
                  </a:solidFill>
                </a:rPr>
                <a:t>Rad</a:t>
              </a:r>
              <a:r>
                <a:rPr lang="en-GB" sz="1000" u="none" dirty="0">
                  <a:solidFill>
                    <a:srgbClr val="000066"/>
                  </a:solidFill>
                </a:rPr>
                <a:t> Hard Electronics </a:t>
              </a:r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4411663" y="1625600"/>
              <a:ext cx="3063875" cy="1658938"/>
            </a:xfrm>
            <a:custGeom>
              <a:avLst/>
              <a:gdLst>
                <a:gd name="T0" fmla="*/ 0 w 3062514"/>
                <a:gd name="T1" fmla="*/ 0 h 2110180"/>
                <a:gd name="T2" fmla="*/ 625502 w 3062514"/>
                <a:gd name="T3" fmla="*/ 41130 h 2110180"/>
                <a:gd name="T4" fmla="*/ 843700 w 3062514"/>
                <a:gd name="T5" fmla="*/ 178230 h 2110180"/>
                <a:gd name="T6" fmla="*/ 1483750 w 3062514"/>
                <a:gd name="T7" fmla="*/ 195367 h 2110180"/>
                <a:gd name="T8" fmla="*/ 1992879 w 3062514"/>
                <a:gd name="T9" fmla="*/ 452429 h 2110180"/>
                <a:gd name="T10" fmla="*/ 3069325 w 3062514"/>
                <a:gd name="T11" fmla="*/ 496986 h 21101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62514" h="2110180">
                  <a:moveTo>
                    <a:pt x="0" y="0"/>
                  </a:moveTo>
                  <a:cubicBezTo>
                    <a:pt x="241904" y="24190"/>
                    <a:pt x="483809" y="48381"/>
                    <a:pt x="624114" y="174171"/>
                  </a:cubicBezTo>
                  <a:cubicBezTo>
                    <a:pt x="764419" y="299961"/>
                    <a:pt x="699104" y="645886"/>
                    <a:pt x="841828" y="754743"/>
                  </a:cubicBezTo>
                  <a:cubicBezTo>
                    <a:pt x="984552" y="863600"/>
                    <a:pt x="1289352" y="633790"/>
                    <a:pt x="1480457" y="827314"/>
                  </a:cubicBezTo>
                  <a:cubicBezTo>
                    <a:pt x="1671562" y="1020838"/>
                    <a:pt x="1724781" y="1703010"/>
                    <a:pt x="1988457" y="1915886"/>
                  </a:cubicBezTo>
                  <a:cubicBezTo>
                    <a:pt x="2252133" y="2128762"/>
                    <a:pt x="2657323" y="2116666"/>
                    <a:pt x="3062514" y="2104571"/>
                  </a:cubicBez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4427538" y="1576388"/>
              <a:ext cx="144462" cy="98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GB"/>
            </a:p>
          </p:txBody>
        </p:sp>
        <p:sp>
          <p:nvSpPr>
            <p:cNvPr id="22" name="TextBox 24"/>
            <p:cNvSpPr txBox="1">
              <a:spLocks noChangeArrowheads="1"/>
            </p:cNvSpPr>
            <p:nvPr/>
          </p:nvSpPr>
          <p:spPr bwMode="auto">
            <a:xfrm>
              <a:off x="5219699" y="2420939"/>
              <a:ext cx="1109663" cy="567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GB" sz="1000" u="none" dirty="0">
                  <a:solidFill>
                    <a:srgbClr val="000066"/>
                  </a:solidFill>
                </a:rPr>
                <a:t>10 </a:t>
              </a:r>
              <a:r>
                <a:rPr lang="en-GB" sz="1000" u="none" dirty="0" err="1">
                  <a:solidFill>
                    <a:srgbClr val="000066"/>
                  </a:solidFill>
                </a:rPr>
                <a:t>m</a:t>
              </a:r>
              <a:endParaRPr lang="en-GB" sz="1000" u="none" dirty="0">
                <a:solidFill>
                  <a:srgbClr val="000066"/>
                </a:solidFill>
              </a:endParaRPr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7475538" y="2205038"/>
              <a:ext cx="1344612" cy="2160587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GB" sz="1000" u="none" dirty="0">
                  <a:solidFill>
                    <a:schemeClr val="bg1"/>
                  </a:solidFill>
                </a:rPr>
                <a:t>16 channel mother board</a:t>
              </a:r>
            </a:p>
            <a:p>
              <a:pPr eaLnBrk="0" hangingPunct="0"/>
              <a:endParaRPr lang="en-GB" u="none" dirty="0">
                <a:solidFill>
                  <a:schemeClr val="bg1"/>
                </a:solidFill>
              </a:endParaRPr>
            </a:p>
            <a:p>
              <a:pPr eaLnBrk="0" hangingPunct="0"/>
              <a:r>
                <a:rPr lang="en-GB" u="none" dirty="0" smtClean="0">
                  <a:solidFill>
                    <a:schemeClr val="bg1"/>
                  </a:solidFill>
                </a:rPr>
                <a:t>FPGA</a:t>
              </a:r>
            </a:p>
            <a:p>
              <a:pPr eaLnBrk="0" hangingPunct="0"/>
              <a:endParaRPr lang="en-GB" sz="1000" u="none" dirty="0" smtClean="0">
                <a:solidFill>
                  <a:srgbClr val="FF0000"/>
                </a:solidFill>
              </a:endParaRPr>
            </a:p>
            <a:p>
              <a:pPr eaLnBrk="0" hangingPunct="0"/>
              <a:endParaRPr lang="en-GB" sz="1000" u="none" dirty="0" smtClean="0">
                <a:solidFill>
                  <a:srgbClr val="FF0000"/>
                </a:solidFill>
              </a:endParaRPr>
            </a:p>
            <a:p>
              <a:pPr eaLnBrk="0" hangingPunct="0"/>
              <a:r>
                <a:rPr lang="en-GB" sz="1000" u="none" dirty="0" smtClean="0">
                  <a:solidFill>
                    <a:srgbClr val="FF0000"/>
                  </a:solidFill>
                </a:rPr>
                <a:t> </a:t>
              </a:r>
              <a:endParaRPr lang="en-GB" sz="1000" u="none" dirty="0">
                <a:solidFill>
                  <a:srgbClr val="FF0000"/>
                </a:solidFill>
              </a:endParaRPr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6348413" y="3425825"/>
              <a:ext cx="1146175" cy="174625"/>
            </a:xfrm>
            <a:custGeom>
              <a:avLst/>
              <a:gdLst>
                <a:gd name="T0" fmla="*/ 1144361 w 1146629"/>
                <a:gd name="T1" fmla="*/ 157860 h 175021"/>
                <a:gd name="T2" fmla="*/ 579422 w 1146629"/>
                <a:gd name="T3" fmla="*/ 157860 h 175021"/>
                <a:gd name="T4" fmla="*/ 0 w 1146629"/>
                <a:gd name="T5" fmla="*/ 0 h 1750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629" h="175021">
                  <a:moveTo>
                    <a:pt x="1146629" y="159658"/>
                  </a:moveTo>
                  <a:cubicBezTo>
                    <a:pt x="959153" y="172963"/>
                    <a:pt x="771677" y="186268"/>
                    <a:pt x="580572" y="159658"/>
                  </a:cubicBezTo>
                  <a:cubicBezTo>
                    <a:pt x="389467" y="133048"/>
                    <a:pt x="194733" y="66524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6348413" y="3578225"/>
              <a:ext cx="1146175" cy="174625"/>
            </a:xfrm>
            <a:custGeom>
              <a:avLst/>
              <a:gdLst>
                <a:gd name="T0" fmla="*/ 1144361 w 1146629"/>
                <a:gd name="T1" fmla="*/ 157860 h 175021"/>
                <a:gd name="T2" fmla="*/ 579422 w 1146629"/>
                <a:gd name="T3" fmla="*/ 157860 h 175021"/>
                <a:gd name="T4" fmla="*/ 0 w 1146629"/>
                <a:gd name="T5" fmla="*/ 0 h 1750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629" h="175021">
                  <a:moveTo>
                    <a:pt x="1146629" y="159658"/>
                  </a:moveTo>
                  <a:cubicBezTo>
                    <a:pt x="959153" y="172963"/>
                    <a:pt x="771677" y="186268"/>
                    <a:pt x="580572" y="159658"/>
                  </a:cubicBezTo>
                  <a:cubicBezTo>
                    <a:pt x="389467" y="133048"/>
                    <a:pt x="194733" y="66524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6348413" y="3730625"/>
              <a:ext cx="1146175" cy="174625"/>
            </a:xfrm>
            <a:custGeom>
              <a:avLst/>
              <a:gdLst>
                <a:gd name="T0" fmla="*/ 1144361 w 1146629"/>
                <a:gd name="T1" fmla="*/ 157860 h 175021"/>
                <a:gd name="T2" fmla="*/ 579422 w 1146629"/>
                <a:gd name="T3" fmla="*/ 157860 h 175021"/>
                <a:gd name="T4" fmla="*/ 0 w 1146629"/>
                <a:gd name="T5" fmla="*/ 0 h 1750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629" h="175021">
                  <a:moveTo>
                    <a:pt x="1146629" y="159658"/>
                  </a:moveTo>
                  <a:cubicBezTo>
                    <a:pt x="959153" y="172963"/>
                    <a:pt x="771677" y="186268"/>
                    <a:pt x="580572" y="159658"/>
                  </a:cubicBezTo>
                  <a:cubicBezTo>
                    <a:pt x="389467" y="133048"/>
                    <a:pt x="194733" y="66524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6348413" y="3883025"/>
              <a:ext cx="1146175" cy="174625"/>
            </a:xfrm>
            <a:custGeom>
              <a:avLst/>
              <a:gdLst>
                <a:gd name="T0" fmla="*/ 1144361 w 1146629"/>
                <a:gd name="T1" fmla="*/ 157860 h 175021"/>
                <a:gd name="T2" fmla="*/ 579422 w 1146629"/>
                <a:gd name="T3" fmla="*/ 157860 h 175021"/>
                <a:gd name="T4" fmla="*/ 0 w 1146629"/>
                <a:gd name="T5" fmla="*/ 0 h 1750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629" h="175021">
                  <a:moveTo>
                    <a:pt x="1146629" y="159658"/>
                  </a:moveTo>
                  <a:cubicBezTo>
                    <a:pt x="959153" y="172963"/>
                    <a:pt x="771677" y="186268"/>
                    <a:pt x="580572" y="159658"/>
                  </a:cubicBezTo>
                  <a:cubicBezTo>
                    <a:pt x="389467" y="133048"/>
                    <a:pt x="194733" y="66524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6348413" y="4035425"/>
              <a:ext cx="1146175" cy="174625"/>
            </a:xfrm>
            <a:custGeom>
              <a:avLst/>
              <a:gdLst>
                <a:gd name="T0" fmla="*/ 1144361 w 1146629"/>
                <a:gd name="T1" fmla="*/ 157860 h 175021"/>
                <a:gd name="T2" fmla="*/ 579422 w 1146629"/>
                <a:gd name="T3" fmla="*/ 157860 h 175021"/>
                <a:gd name="T4" fmla="*/ 0 w 1146629"/>
                <a:gd name="T5" fmla="*/ 0 h 1750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46629" h="175021">
                  <a:moveTo>
                    <a:pt x="1146629" y="159658"/>
                  </a:moveTo>
                  <a:cubicBezTo>
                    <a:pt x="959153" y="172963"/>
                    <a:pt x="771677" y="186268"/>
                    <a:pt x="580572" y="159658"/>
                  </a:cubicBezTo>
                  <a:cubicBezTo>
                    <a:pt x="389467" y="133048"/>
                    <a:pt x="194733" y="66524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Box 29"/>
            <p:cNvSpPr txBox="1">
              <a:spLocks noChangeArrowheads="1"/>
            </p:cNvSpPr>
            <p:nvPr/>
          </p:nvSpPr>
          <p:spPr bwMode="auto">
            <a:xfrm>
              <a:off x="5353921" y="3273403"/>
              <a:ext cx="1435090" cy="567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GB" sz="1000" u="none" dirty="0">
                  <a:solidFill>
                    <a:srgbClr val="000066"/>
                  </a:solidFill>
                </a:rPr>
                <a:t>16 </a:t>
              </a:r>
              <a:r>
                <a:rPr lang="en-GB" sz="1000" u="none" dirty="0" err="1">
                  <a:solidFill>
                    <a:srgbClr val="000066"/>
                  </a:solidFill>
                </a:rPr>
                <a:t>ch</a:t>
              </a:r>
              <a:endParaRPr lang="en-GB" sz="1000" u="none" dirty="0">
                <a:solidFill>
                  <a:srgbClr val="000066"/>
                </a:solidFill>
              </a:endParaRPr>
            </a:p>
          </p:txBody>
        </p:sp>
        <p:sp>
          <p:nvSpPr>
            <p:cNvPr id="30" name="TextBox 31"/>
            <p:cNvSpPr txBox="1">
              <a:spLocks noChangeArrowheads="1"/>
            </p:cNvSpPr>
            <p:nvPr/>
          </p:nvSpPr>
          <p:spPr bwMode="auto">
            <a:xfrm>
              <a:off x="616521" y="2714017"/>
              <a:ext cx="1495426" cy="1276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GB" sz="1000" u="none" dirty="0">
                  <a:solidFill>
                    <a:schemeClr val="bg1"/>
                  </a:solidFill>
                </a:rPr>
                <a:t>LHC</a:t>
              </a:r>
            </a:p>
            <a:p>
              <a:pPr algn="ctr" eaLnBrk="0" hangingPunct="0"/>
              <a:r>
                <a:rPr lang="en-GB" sz="1000" u="none" dirty="0">
                  <a:solidFill>
                    <a:schemeClr val="bg1"/>
                  </a:solidFill>
                </a:rPr>
                <a:t>BEAM</a:t>
              </a:r>
            </a:p>
            <a:p>
              <a:pPr algn="ctr" eaLnBrk="0" hangingPunct="0"/>
              <a:r>
                <a:rPr lang="en-GB" sz="1000" u="none" dirty="0">
                  <a:solidFill>
                    <a:schemeClr val="bg1"/>
                  </a:solidFill>
                </a:rPr>
                <a:t>PIPE</a:t>
              </a:r>
            </a:p>
          </p:txBody>
        </p:sp>
        <p:sp>
          <p:nvSpPr>
            <p:cNvPr id="31" name="TextBox 2"/>
            <p:cNvSpPr txBox="1">
              <a:spLocks noChangeArrowheads="1"/>
            </p:cNvSpPr>
            <p:nvPr/>
          </p:nvSpPr>
          <p:spPr bwMode="auto">
            <a:xfrm>
              <a:off x="7475539" y="3557122"/>
              <a:ext cx="1435101" cy="922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1000" dirty="0" err="1"/>
                <a:t>Nim</a:t>
              </a:r>
              <a:r>
                <a:rPr lang="en-GB" sz="1000" dirty="0"/>
                <a:t> Module </a:t>
              </a:r>
            </a:p>
          </p:txBody>
        </p:sp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/>
          <a:srcRect l="50000" t="23059" r="36389" b="61188"/>
          <a:stretch>
            <a:fillRect/>
          </a:stretch>
        </p:blipFill>
        <p:spPr bwMode="auto">
          <a:xfrm>
            <a:off x="5617100" y="3112523"/>
            <a:ext cx="3353919" cy="236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153635" y="5472972"/>
            <a:ext cx="4458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R&amp;D interesting for collimation as well</a:t>
            </a:r>
            <a:endParaRPr lang="en-US" b="1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2678896" y="5074288"/>
            <a:ext cx="1139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Ethernet output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Shower of Cosmic Rays in a lab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35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463174"/>
          </a:xfrm>
        </p:spPr>
        <p:txBody>
          <a:bodyPr/>
          <a:lstStyle/>
          <a:p>
            <a:r>
              <a:rPr lang="en-US" dirty="0" smtClean="0"/>
              <a:t>SYBILL simulation (number of charged particle as a function of depth) </a:t>
            </a:r>
          </a:p>
          <a:p>
            <a:pPr lvl="1"/>
            <a:r>
              <a:rPr lang="en-US" dirty="0" smtClean="0"/>
              <a:t>air shower with density  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=1 g/cm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 descr="Screen shot 2014-06-20 at 10.25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82374"/>
            <a:ext cx="4232888" cy="2465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8648" y="5147996"/>
            <a:ext cx="150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Z [cm]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98648" y="3175223"/>
            <a:ext cx="1489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dirty="0" err="1" smtClean="0"/>
              <a:t>TeV</a:t>
            </a:r>
            <a:r>
              <a:rPr lang="en-US" dirty="0" smtClean="0"/>
              <a:t> proton</a:t>
            </a:r>
          </a:p>
          <a:p>
            <a:r>
              <a:rPr lang="en-US" dirty="0" smtClean="0"/>
              <a:t> 3 showers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43711" y="2763516"/>
            <a:ext cx="32770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need to fully contain </a:t>
            </a:r>
            <a:br>
              <a:rPr lang="en-US" dirty="0" smtClean="0"/>
            </a:br>
            <a:r>
              <a:rPr lang="en-US" dirty="0" smtClean="0"/>
              <a:t>longitudinally and transversely </a:t>
            </a:r>
            <a:br>
              <a:rPr lang="en-US" dirty="0" smtClean="0"/>
            </a:br>
            <a:r>
              <a:rPr lang="en-US" dirty="0" smtClean="0"/>
              <a:t>the shower</a:t>
            </a:r>
            <a:endParaRPr lang="en-US" dirty="0"/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4690088" y="3821554"/>
            <a:ext cx="8229600" cy="146317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Critical measurement</a:t>
            </a:r>
            <a:endParaRPr lang="en-US" sz="2300" dirty="0" smtClean="0">
              <a:solidFill>
                <a:schemeClr val="tx2"/>
              </a:solidFill>
            </a:endParaRP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first interaction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600" baseline="0" dirty="0" smtClean="0">
                <a:solidFill>
                  <a:schemeClr val="tx2"/>
                </a:solidFill>
              </a:rPr>
              <a:t>Position</a:t>
            </a:r>
            <a:r>
              <a:rPr lang="en-US" sz="2600" dirty="0" smtClean="0">
                <a:solidFill>
                  <a:schemeClr val="tx2"/>
                </a:solidFill>
              </a:rPr>
              <a:t> of shower</a:t>
            </a:r>
            <a:br>
              <a:rPr lang="en-US" sz="2600" dirty="0" smtClean="0">
                <a:solidFill>
                  <a:schemeClr val="tx2"/>
                </a:solidFill>
              </a:rPr>
            </a:br>
            <a:r>
              <a:rPr lang="en-US" sz="2600" dirty="0" smtClean="0">
                <a:solidFill>
                  <a:schemeClr val="tx2"/>
                </a:solidFill>
              </a:rPr>
              <a:t> maximum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3297" y="5549978"/>
            <a:ext cx="4985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Optimization of the number of active layers</a:t>
            </a:r>
            <a:br>
              <a:rPr lang="en-US" b="1" i="1" dirty="0" smtClean="0"/>
            </a:br>
            <a:r>
              <a:rPr lang="en-US" b="1" i="1" dirty="0" smtClean="0"/>
              <a:t>Impose constraint given by available space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Hadronic</a:t>
            </a:r>
            <a:r>
              <a:rPr lang="en-US" dirty="0" smtClean="0"/>
              <a:t> shower parameters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36</a:t>
            </a:fld>
            <a:r>
              <a:rPr lang="en-US" dirty="0" smtClean="0"/>
              <a:t>/42</a:t>
            </a:r>
            <a:endParaRPr lang="en-US" dirty="0"/>
          </a:p>
        </p:txBody>
      </p:sp>
      <p:pic>
        <p:nvPicPr>
          <p:cNvPr id="7" name="Content Placeholder 6" descr="Screen shot 2014-06-20 at 10.32.07 AM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565" b="-565"/>
          <a:stretch>
            <a:fillRect/>
          </a:stretch>
        </p:blipFill>
        <p:spPr>
          <a:xfrm>
            <a:off x="26852" y="1857745"/>
            <a:ext cx="5788152" cy="3472891"/>
          </a:xfrm>
        </p:spPr>
      </p:pic>
      <p:sp>
        <p:nvSpPr>
          <p:cNvPr id="8" name="TextBox 7"/>
          <p:cNvSpPr txBox="1"/>
          <p:nvPr/>
        </p:nvSpPr>
        <p:spPr>
          <a:xfrm>
            <a:off x="5545644" y="1914316"/>
            <a:ext cx="34434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Depth where 10 particles are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registered (blue </a:t>
            </a:r>
            <a:r>
              <a:rPr lang="en-US" b="1" dirty="0" err="1" smtClean="0">
                <a:solidFill>
                  <a:srgbClr val="0000FF"/>
                </a:solidFill>
              </a:rPr>
              <a:t>histo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  <a:p>
            <a:endParaRPr lang="en-US" b="1" dirty="0" smtClean="0"/>
          </a:p>
          <a:p>
            <a:r>
              <a:rPr lang="en-US" b="1" dirty="0" smtClean="0"/>
              <a:t>Depth where 100 particles are</a:t>
            </a:r>
            <a:br>
              <a:rPr lang="en-US" b="1" dirty="0" smtClean="0"/>
            </a:br>
            <a:r>
              <a:rPr lang="en-US" b="1" dirty="0" smtClean="0"/>
              <a:t>registered (black </a:t>
            </a:r>
            <a:r>
              <a:rPr lang="en-US" b="1" dirty="0" err="1" smtClean="0"/>
              <a:t>histo</a:t>
            </a:r>
            <a:r>
              <a:rPr lang="en-US" b="1" dirty="0" smtClean="0"/>
              <a:t>)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Position of shower maximum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(red </a:t>
            </a:r>
            <a:r>
              <a:rPr lang="en-US" b="1" dirty="0" err="1" smtClean="0">
                <a:solidFill>
                  <a:srgbClr val="FF0000"/>
                </a:solidFill>
              </a:rPr>
              <a:t>histo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First interaction distribution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(dashed line)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5292" y="5253546"/>
            <a:ext cx="150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Z [cm]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FLUKA simulations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37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1" y="1022931"/>
            <a:ext cx="8229600" cy="1032322"/>
          </a:xfrm>
        </p:spPr>
        <p:txBody>
          <a:bodyPr/>
          <a:lstStyle/>
          <a:p>
            <a:r>
              <a:rPr lang="en-US" dirty="0" smtClean="0"/>
              <a:t>Detailed tool to study geometry and algorithm</a:t>
            </a:r>
            <a:br>
              <a:rPr lang="en-US" dirty="0" smtClean="0"/>
            </a:br>
            <a:r>
              <a:rPr lang="en-US" dirty="0" smtClean="0"/>
              <a:t>to extract cross section information </a:t>
            </a:r>
            <a:r>
              <a:rPr lang="en-US" sz="1800" dirty="0" smtClean="0"/>
              <a:t>[ </a:t>
            </a:r>
            <a:r>
              <a:rPr lang="el-G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σ</a:t>
            </a:r>
            <a:r>
              <a:rPr lang="it-IT" sz="18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tot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= 1/(n </a:t>
            </a:r>
            <a:r>
              <a:rPr lang="el-GR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it-IT" sz="18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it-IT" sz="1800" b="1" dirty="0" smtClean="0">
                <a:latin typeface="Times New Roman"/>
                <a:cs typeface="Times New Roman"/>
              </a:rPr>
              <a:t>)]</a:t>
            </a:r>
          </a:p>
          <a:p>
            <a:endParaRPr lang="en-US" dirty="0"/>
          </a:p>
        </p:txBody>
      </p:sp>
      <p:grpSp>
        <p:nvGrpSpPr>
          <p:cNvPr id="7" name="Gruppo 29"/>
          <p:cNvGrpSpPr/>
          <p:nvPr/>
        </p:nvGrpSpPr>
        <p:grpSpPr>
          <a:xfrm>
            <a:off x="457200" y="4273106"/>
            <a:ext cx="4838297" cy="1511171"/>
            <a:chOff x="35496" y="1485676"/>
            <a:chExt cx="9004857" cy="293696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1916832"/>
              <a:ext cx="8686800" cy="196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Connettore 2 7"/>
            <p:cNvCxnSpPr/>
            <p:nvPr/>
          </p:nvCxnSpPr>
          <p:spPr>
            <a:xfrm>
              <a:off x="2578696" y="3717032"/>
              <a:ext cx="439248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>
              <a:off x="6971184" y="3717032"/>
              <a:ext cx="136815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3"/>
            <p:cNvCxnSpPr/>
            <p:nvPr/>
          </p:nvCxnSpPr>
          <p:spPr>
            <a:xfrm>
              <a:off x="5580112" y="2924944"/>
              <a:ext cx="50405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6"/>
            <p:cNvSpPr txBox="1"/>
            <p:nvPr/>
          </p:nvSpPr>
          <p:spPr>
            <a:xfrm>
              <a:off x="4450904" y="3645024"/>
              <a:ext cx="870751" cy="777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Times New Roman" pitchFamily="18" charset="0"/>
                  <a:cs typeface="Times New Roman" pitchFamily="18" charset="0"/>
                </a:rPr>
                <a:t>150 cm</a:t>
              </a:r>
              <a:endParaRPr lang="it-IT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CasellaDiTesto 17"/>
            <p:cNvSpPr txBox="1"/>
            <p:nvPr/>
          </p:nvSpPr>
          <p:spPr>
            <a:xfrm>
              <a:off x="7252562" y="3645024"/>
              <a:ext cx="755334" cy="777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Times New Roman" pitchFamily="18" charset="0"/>
                  <a:cs typeface="Times New Roman" pitchFamily="18" charset="0"/>
                </a:rPr>
                <a:t>50 cm</a:t>
              </a:r>
              <a:endParaRPr lang="it-IT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CasellaDiTesto 18"/>
            <p:cNvSpPr txBox="1"/>
            <p:nvPr/>
          </p:nvSpPr>
          <p:spPr>
            <a:xfrm>
              <a:off x="5540906" y="2636912"/>
              <a:ext cx="566181" cy="657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smtClean="0">
                  <a:latin typeface="Times New Roman" pitchFamily="18" charset="0"/>
                  <a:cs typeface="Times New Roman" pitchFamily="18" charset="0"/>
                </a:rPr>
                <a:t>10 cm</a:t>
              </a:r>
              <a:endParaRPr lang="it-IT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Connettore 2 20"/>
            <p:cNvCxnSpPr/>
            <p:nvPr/>
          </p:nvCxnSpPr>
          <p:spPr>
            <a:xfrm flipV="1">
              <a:off x="6467128" y="2060848"/>
              <a:ext cx="504056" cy="5040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21"/>
            <p:cNvSpPr txBox="1"/>
            <p:nvPr/>
          </p:nvSpPr>
          <p:spPr>
            <a:xfrm>
              <a:off x="7017683" y="1485676"/>
              <a:ext cx="673583" cy="65798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800" dirty="0" smtClean="0">
                  <a:latin typeface="Times New Roman" pitchFamily="18" charset="0"/>
                  <a:cs typeface="Times New Roman" pitchFamily="18" charset="0"/>
                </a:rPr>
                <a:t>0.5 cm</a:t>
              </a:r>
              <a:endParaRPr lang="it-IT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" name="Connettore 2 22"/>
            <p:cNvCxnSpPr/>
            <p:nvPr/>
          </p:nvCxnSpPr>
          <p:spPr>
            <a:xfrm flipV="1">
              <a:off x="8483352" y="2276872"/>
              <a:ext cx="0" cy="129614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27"/>
            <p:cNvSpPr txBox="1"/>
            <p:nvPr/>
          </p:nvSpPr>
          <p:spPr>
            <a:xfrm rot="16200000">
              <a:off x="8290350" y="2498229"/>
              <a:ext cx="755335" cy="744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Times New Roman" pitchFamily="18" charset="0"/>
                  <a:cs typeface="Times New Roman" pitchFamily="18" charset="0"/>
                </a:rPr>
                <a:t>20 cm</a:t>
              </a:r>
              <a:endParaRPr lang="it-IT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Picture 4" descr="C:\Users\Marco-INFN\Desktop\Crysbeam\SmartabsorberLN2Tungsten\EnDep\EnDepLN2WeZ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3082" y="3893654"/>
            <a:ext cx="3089962" cy="2317471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0162" y="2447621"/>
            <a:ext cx="3952303" cy="114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ttore 2 11"/>
          <p:cNvCxnSpPr/>
          <p:nvPr/>
        </p:nvCxnSpPr>
        <p:spPr>
          <a:xfrm>
            <a:off x="226625" y="2872660"/>
            <a:ext cx="1199158" cy="2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13"/>
          <p:cNvSpPr txBox="1"/>
          <p:nvPr/>
        </p:nvSpPr>
        <p:spPr>
          <a:xfrm>
            <a:off x="298633" y="2970325"/>
            <a:ext cx="104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7TeV </a:t>
            </a:r>
            <a:r>
              <a:rPr lang="it-IT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protons</a:t>
            </a:r>
            <a:endParaRPr lang="it-IT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CasellaDiTesto 14"/>
          <p:cNvSpPr txBox="1"/>
          <p:nvPr/>
        </p:nvSpPr>
        <p:spPr>
          <a:xfrm>
            <a:off x="1658870" y="2016765"/>
            <a:ext cx="2988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Carbon</a:t>
            </a:r>
            <a:r>
              <a:rPr lang="it-IT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layers</a:t>
            </a:r>
            <a:r>
              <a:rPr lang="it-IT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sz="1200" dirty="0" smtClean="0">
                <a:latin typeface="Times New Roman" pitchFamily="18" charset="0"/>
                <a:cs typeface="Times New Roman" pitchFamily="18" charset="0"/>
              </a:rPr>
              <a:t>43 mm / </a:t>
            </a:r>
            <a:r>
              <a:rPr lang="it-IT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Scint</a:t>
            </a:r>
            <a:r>
              <a:rPr lang="it-IT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layers</a:t>
            </a:r>
            <a:r>
              <a:rPr lang="it-IT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sz="1200" dirty="0" smtClean="0">
                <a:latin typeface="Times New Roman" pitchFamily="18" charset="0"/>
                <a:cs typeface="Times New Roman" pitchFamily="18" charset="0"/>
              </a:rPr>
              <a:t>7 mm</a:t>
            </a:r>
            <a:endParaRPr lang="it-IT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4" descr="C:\Users\Marco-INFN\Desktop\Crysbeam\SmartAbsorber\p_C_Poly_eZ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3083" y="1884192"/>
            <a:ext cx="2973718" cy="2230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299" y="3464823"/>
            <a:ext cx="7262861" cy="614857"/>
          </a:xfrm>
        </p:spPr>
        <p:txBody>
          <a:bodyPr/>
          <a:lstStyle/>
          <a:p>
            <a:r>
              <a:rPr lang="en-US" dirty="0" smtClean="0"/>
              <a:t>Plans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38</a:t>
            </a:fld>
            <a:r>
              <a:rPr lang="en-US" dirty="0" smtClean="0"/>
              <a:t>/42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CRYSBEAM objectives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39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911770"/>
            <a:ext cx="9791700" cy="4079330"/>
          </a:xfrm>
        </p:spPr>
        <p:txBody>
          <a:bodyPr>
            <a:noAutofit/>
          </a:bodyPr>
          <a:lstStyle/>
          <a:p>
            <a:pPr marL="176530" indent="-184150"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Produce crystals </a:t>
            </a:r>
            <a:r>
              <a:rPr lang="en-US" sz="1600" dirty="0" smtClean="0"/>
              <a:t>with a large bending angle (a few </a:t>
            </a:r>
            <a:r>
              <a:rPr lang="en-US" sz="1600" dirty="0" err="1" smtClean="0"/>
              <a:t>mrad</a:t>
            </a:r>
            <a:r>
              <a:rPr lang="en-US" sz="1600" dirty="0" smtClean="0"/>
              <a:t>)</a:t>
            </a:r>
          </a:p>
          <a:p>
            <a:pPr marL="450850" lvl="1" indent="-184150">
              <a:lnSpc>
                <a:spcPct val="150000"/>
              </a:lnSpc>
            </a:pPr>
            <a:r>
              <a:rPr lang="en-US" sz="1600" dirty="0" smtClean="0"/>
              <a:t>Even larger bending for SPS test</a:t>
            </a:r>
          </a:p>
          <a:p>
            <a:pPr marL="176530" indent="-184150"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Test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them in the </a:t>
            </a:r>
            <a:r>
              <a:rPr lang="en-US" sz="1600" b="1" dirty="0" smtClean="0">
                <a:solidFill>
                  <a:srgbClr val="FF0000"/>
                </a:solidFill>
              </a:rPr>
              <a:t>North Area </a:t>
            </a:r>
            <a:r>
              <a:rPr lang="en-US" sz="1600" dirty="0" smtClean="0">
                <a:solidFill>
                  <a:srgbClr val="FF0000"/>
                </a:solidFill>
              </a:rPr>
              <a:t>to </a:t>
            </a:r>
            <a:r>
              <a:rPr lang="en-US" sz="1600" dirty="0" smtClean="0"/>
              <a:t>characterize their performance</a:t>
            </a:r>
          </a:p>
          <a:p>
            <a:pPr marL="450850" lvl="1" indent="-184150">
              <a:lnSpc>
                <a:spcPct val="150000"/>
              </a:lnSpc>
            </a:pPr>
            <a:r>
              <a:rPr lang="en-US" sz="1600" dirty="0" smtClean="0"/>
              <a:t>Reuse UA9 expertise and infrastructure</a:t>
            </a:r>
          </a:p>
          <a:p>
            <a:pPr marL="176530" indent="-184150">
              <a:lnSpc>
                <a:spcPct val="15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Propose </a:t>
            </a:r>
            <a:r>
              <a:rPr lang="en-US" sz="1600" dirty="0" smtClean="0"/>
              <a:t>a scenario for the halo extraction in the </a:t>
            </a:r>
            <a:r>
              <a:rPr lang="en-US" sz="1600" dirty="0" smtClean="0">
                <a:solidFill>
                  <a:srgbClr val="FF0000"/>
                </a:solidFill>
              </a:rPr>
              <a:t>SPS</a:t>
            </a:r>
            <a:r>
              <a:rPr lang="en-US" sz="1600" dirty="0" smtClean="0"/>
              <a:t>, using the UA9 existing infrastructure</a:t>
            </a:r>
          </a:p>
          <a:p>
            <a:pPr marL="450850" lvl="1" indent="-184150">
              <a:lnSpc>
                <a:spcPct val="150000"/>
              </a:lnSpc>
            </a:pPr>
            <a:r>
              <a:rPr lang="en-US" sz="1600" dirty="0" smtClean="0"/>
              <a:t>LSS5 region</a:t>
            </a:r>
          </a:p>
          <a:p>
            <a:pPr marL="176530" indent="-184150"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Test </a:t>
            </a:r>
            <a:r>
              <a:rPr lang="en-US" sz="1600" b="1" dirty="0" smtClean="0"/>
              <a:t>and characterize the halo extraction scheme </a:t>
            </a:r>
            <a:r>
              <a:rPr lang="en-US" sz="1600" b="1" dirty="0" smtClean="0">
                <a:solidFill>
                  <a:srgbClr val="FF0000"/>
                </a:solidFill>
              </a:rPr>
              <a:t>in the SPS</a:t>
            </a:r>
          </a:p>
          <a:p>
            <a:pPr marL="450850" lvl="2" indent="-18415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sz="1600" dirty="0" smtClean="0">
                <a:solidFill>
                  <a:schemeClr val="tx1"/>
                </a:solidFill>
              </a:rPr>
              <a:t>Extracted </a:t>
            </a:r>
            <a:r>
              <a:rPr lang="en-US" sz="1600" dirty="0" smtClean="0">
                <a:solidFill>
                  <a:srgbClr val="FF0000"/>
                </a:solidFill>
              </a:rPr>
              <a:t>beam characterization </a:t>
            </a:r>
            <a:r>
              <a:rPr lang="en-US" sz="1600" dirty="0" smtClean="0">
                <a:solidFill>
                  <a:schemeClr val="tx1"/>
                </a:solidFill>
              </a:rPr>
              <a:t>with BLM and particle detectors </a:t>
            </a:r>
            <a:endParaRPr lang="en-US" sz="1600" dirty="0" smtClean="0"/>
          </a:p>
          <a:p>
            <a:pPr marL="450850" lvl="1" indent="-184150">
              <a:lnSpc>
                <a:spcPct val="15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Cross section measurement </a:t>
            </a:r>
            <a:r>
              <a:rPr lang="en-US" sz="1600" dirty="0" smtClean="0">
                <a:solidFill>
                  <a:schemeClr val="tx1"/>
                </a:solidFill>
              </a:rPr>
              <a:t>of interest for CR physics might be possible </a:t>
            </a:r>
          </a:p>
          <a:p>
            <a:pPr marL="725170" lvl="2" indent="-184150">
              <a:lnSpc>
                <a:spcPct val="150000"/>
              </a:lnSpc>
            </a:pPr>
            <a:r>
              <a:rPr lang="en-US" sz="1300" dirty="0" smtClean="0">
                <a:solidFill>
                  <a:schemeClr val="tx1"/>
                </a:solidFill>
              </a:rPr>
              <a:t>even SPS energies can be interesting</a:t>
            </a:r>
          </a:p>
          <a:p>
            <a:pPr marL="176530" indent="-184150"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Propose of a scenario for an extraction test in LHC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 High Energy Cosmic Rays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4</a:t>
            </a:fld>
            <a:r>
              <a:rPr lang="en-US" dirty="0" smtClean="0"/>
              <a:t>/42</a:t>
            </a:r>
            <a:endParaRPr lang="en-US" dirty="0"/>
          </a:p>
        </p:txBody>
      </p:sp>
      <p:pic>
        <p:nvPicPr>
          <p:cNvPr id="7" name="Content Placeholder 6" descr="Screen shot 2014-06-20 at 10.00.30 AM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6089" r="-1608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 extraction test in LSS5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40</a:t>
            </a:fld>
            <a:r>
              <a:rPr lang="en-US" dirty="0" smtClean="0"/>
              <a:t>/42</a:t>
            </a:r>
            <a:endParaRPr lang="en-US" dirty="0"/>
          </a:p>
        </p:txBody>
      </p:sp>
      <p:pic>
        <p:nvPicPr>
          <p:cNvPr id="8" name="Picture 7" descr="Screen shot 2014-06-20 at 7.40.4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2582708"/>
            <a:ext cx="6762760" cy="3333575"/>
          </a:xfrm>
          <a:prstGeom prst="rect">
            <a:avLst/>
          </a:prstGeom>
        </p:spPr>
      </p:pic>
      <p:pic>
        <p:nvPicPr>
          <p:cNvPr id="14" name="Picture 13" descr="Screen shot 2014-06-20 at 7.40.1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5823"/>
            <a:ext cx="9144000" cy="11239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60246" y="2767568"/>
            <a:ext cx="226348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of </a:t>
            </a:r>
            <a:br>
              <a:rPr lang="en-US" dirty="0" smtClean="0"/>
            </a:br>
            <a:r>
              <a:rPr lang="en-US" dirty="0" smtClean="0"/>
              <a:t>the extraction</a:t>
            </a:r>
            <a:br>
              <a:rPr lang="en-US" dirty="0" smtClean="0"/>
            </a:br>
            <a:r>
              <a:rPr lang="en-US" dirty="0" smtClean="0"/>
              <a:t>test-bed in SPS</a:t>
            </a:r>
            <a:br>
              <a:rPr lang="en-US" dirty="0" smtClean="0"/>
            </a:br>
            <a:r>
              <a:rPr lang="en-US" dirty="0" smtClean="0"/>
              <a:t>under study.</a:t>
            </a:r>
          </a:p>
          <a:p>
            <a:endParaRPr lang="en-US" dirty="0" smtClean="0"/>
          </a:p>
          <a:p>
            <a:r>
              <a:rPr lang="en-US" dirty="0" smtClean="0"/>
              <a:t>Vertical extraction</a:t>
            </a:r>
          </a:p>
          <a:p>
            <a:r>
              <a:rPr lang="en-US" dirty="0" smtClean="0"/>
              <a:t>(towards to the </a:t>
            </a:r>
            <a:br>
              <a:rPr lang="en-US" dirty="0" smtClean="0"/>
            </a:br>
            <a:r>
              <a:rPr lang="en-US" dirty="0" smtClean="0"/>
              <a:t>ceiling of the tunnel)</a:t>
            </a:r>
            <a:br>
              <a:rPr lang="en-US" dirty="0" smtClean="0"/>
            </a:br>
            <a:r>
              <a:rPr lang="en-US" dirty="0" smtClean="0"/>
              <a:t>might be possible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7738" y="4912667"/>
            <a:ext cx="110852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Take out RP2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-843591" y="4818691"/>
            <a:ext cx="219518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87400" y="5613400"/>
            <a:ext cx="1806448" cy="302883"/>
          </a:xfrm>
          <a:prstGeom prst="rect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broader physics reach, AFTER@LHC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41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06560" y="965200"/>
            <a:ext cx="8229600" cy="1270000"/>
          </a:xfrm>
        </p:spPr>
        <p:txBody>
          <a:bodyPr/>
          <a:lstStyle/>
          <a:p>
            <a:pPr lvl="2"/>
            <a:r>
              <a:rPr lang="en-US" dirty="0" smtClean="0"/>
              <a:t>There is a wider physics case for a LHC fixed target </a:t>
            </a:r>
            <a:r>
              <a:rPr lang="en-US" dirty="0" err="1" smtClean="0"/>
              <a:t>experment</a:t>
            </a:r>
            <a:endParaRPr lang="en-US" dirty="0" smtClean="0"/>
          </a:p>
          <a:p>
            <a:pPr lvl="3"/>
            <a:r>
              <a:rPr lang="en-US" dirty="0" smtClean="0"/>
              <a:t>High precision study of </a:t>
            </a:r>
            <a:r>
              <a:rPr lang="en-US" dirty="0" err="1" smtClean="0"/>
              <a:t>hadronic</a:t>
            </a:r>
            <a:r>
              <a:rPr lang="en-US" dirty="0" smtClean="0"/>
              <a:t> physics with either proton or ions</a:t>
            </a:r>
            <a:br>
              <a:rPr lang="en-US" dirty="0" smtClean="0"/>
            </a:br>
            <a:r>
              <a:rPr lang="en-US" dirty="0" smtClean="0"/>
              <a:t>extracted and sent to different targets </a:t>
            </a:r>
          </a:p>
          <a:p>
            <a:endParaRPr lang="en-US" dirty="0"/>
          </a:p>
        </p:txBody>
      </p:sp>
      <p:pic>
        <p:nvPicPr>
          <p:cNvPr id="7" name="Picture 6" descr="Screen shot 2014-06-11 at 10.55.2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1972887"/>
            <a:ext cx="5373404" cy="2941302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612648" y="4914189"/>
            <a:ext cx="8229600" cy="12700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goes </a:t>
            </a:r>
            <a:r>
              <a:rPr kumimoji="0" lang="en-US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beyond 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CRYSBEAM activity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dirty="0" smtClean="0"/>
              <a:t>A more complex (and bigger) experiment is needed!</a:t>
            </a:r>
          </a:p>
          <a:p>
            <a:pPr marL="1188720" lvl="2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dirty="0" smtClean="0"/>
              <a:t>But crystal extraction could be the first piece for this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dirty="0" smtClean="0"/>
              <a:t>A Letter of Intent for CERN is in preparation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42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0" y="1041400"/>
            <a:ext cx="9017000" cy="5041900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sz="3540" dirty="0" smtClean="0"/>
              <a:t>Experience of crystals with accelerator is well consolidated  at CERN with  UA9</a:t>
            </a:r>
          </a:p>
          <a:p>
            <a:pPr lvl="2"/>
            <a:r>
              <a:rPr lang="en-US" sz="2973" dirty="0" smtClean="0"/>
              <a:t>Crystal collimation is as an option for </a:t>
            </a:r>
            <a:r>
              <a:rPr lang="en-US" sz="2973" dirty="0" smtClean="0">
                <a:solidFill>
                  <a:srgbClr val="FF0000"/>
                </a:solidFill>
              </a:rPr>
              <a:t>high luminosity in LHC</a:t>
            </a:r>
          </a:p>
          <a:p>
            <a:pPr lvl="2"/>
            <a:r>
              <a:rPr lang="en-US" dirty="0" smtClean="0"/>
              <a:t>UA9 will cooperate with the Collimation Team in the frame of the Hi-</a:t>
            </a:r>
            <a:r>
              <a:rPr lang="en-US" dirty="0" err="1" smtClean="0"/>
              <a:t>Lumi</a:t>
            </a:r>
            <a:r>
              <a:rPr lang="en-US" dirty="0" smtClean="0"/>
              <a:t>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lvl="2"/>
            <a:r>
              <a:rPr lang="en-US" dirty="0" smtClean="0"/>
              <a:t>Test of crystal-assisted collimation could be extended to high-intensity operation</a:t>
            </a:r>
            <a:br>
              <a:rPr lang="en-US" dirty="0" smtClean="0"/>
            </a:br>
            <a:endParaRPr lang="en-US" sz="3740" dirty="0" smtClean="0"/>
          </a:p>
          <a:p>
            <a:pPr lvl="1"/>
            <a:r>
              <a:rPr lang="en-US" sz="3540" b="1" i="1" dirty="0" smtClean="0">
                <a:solidFill>
                  <a:srgbClr val="FF0000"/>
                </a:solidFill>
              </a:rPr>
              <a:t>CRYSBEAM </a:t>
            </a:r>
            <a:r>
              <a:rPr lang="en-US" sz="3540" dirty="0" smtClean="0"/>
              <a:t>(and INFN) propose to demonstrate </a:t>
            </a:r>
            <a:br>
              <a:rPr lang="en-US" sz="3540" dirty="0" smtClean="0"/>
            </a:br>
            <a:r>
              <a:rPr lang="en-US" sz="3540" dirty="0" smtClean="0"/>
              <a:t>multi-</a:t>
            </a:r>
            <a:r>
              <a:rPr lang="en-US" sz="3540" dirty="0" err="1" smtClean="0"/>
              <a:t>TeV</a:t>
            </a:r>
            <a:r>
              <a:rPr lang="en-US" sz="3540" dirty="0" smtClean="0"/>
              <a:t> crystal extraction is feasible</a:t>
            </a:r>
            <a:endParaRPr lang="en-US" sz="3240" dirty="0" smtClean="0"/>
          </a:p>
          <a:p>
            <a:pPr lvl="2"/>
            <a:r>
              <a:rPr lang="en-US" sz="3240" b="1" i="1" dirty="0" smtClean="0"/>
              <a:t>CRYSEBAM </a:t>
            </a:r>
            <a:r>
              <a:rPr lang="en-US" sz="3240" dirty="0" smtClean="0"/>
              <a:t>proposes  experiments relevant for Cosmic Rays physics to demonstrate this technique is valid</a:t>
            </a:r>
          </a:p>
          <a:p>
            <a:pPr lvl="2"/>
            <a:r>
              <a:rPr lang="en-US" sz="3240" dirty="0" smtClean="0"/>
              <a:t>CRYSBEAM goals can be included within the UA9 collaboration (INFN proposal)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AFTER@LHC</a:t>
            </a:r>
            <a:r>
              <a:rPr lang="en-US" dirty="0" smtClean="0"/>
              <a:t> is considering fixed-target experiments at multi-</a:t>
            </a:r>
            <a:r>
              <a:rPr lang="en-US" dirty="0" err="1" smtClean="0"/>
              <a:t>TeV</a:t>
            </a:r>
            <a:r>
              <a:rPr lang="en-US" dirty="0" smtClean="0"/>
              <a:t> energies (Letter of intent in preparation)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099" y="2886566"/>
            <a:ext cx="7262861" cy="614857"/>
          </a:xfrm>
        </p:spPr>
        <p:txBody>
          <a:bodyPr/>
          <a:lstStyle/>
          <a:p>
            <a:r>
              <a:rPr lang="en-US" dirty="0" smtClean="0"/>
              <a:t>Additional back-up slides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UA9 LNF BTF test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20" y="1052736"/>
            <a:ext cx="3511296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112" y="1052736"/>
            <a:ext cx="3511296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1792224" cy="293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Marco-INFN\Desktop\UA9\Test BTF\Aprile2014\2014-04-11 16.04.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8624" y="4005064"/>
            <a:ext cx="3547872" cy="2660904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72476" y="4221088"/>
            <a:ext cx="2991612" cy="224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7"/>
          <p:cNvSpPr txBox="1"/>
          <p:nvPr/>
        </p:nvSpPr>
        <p:spPr>
          <a:xfrm>
            <a:off x="5436096" y="4005064"/>
            <a:ext cx="20056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bundle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8"/>
          <p:cNvSpPr txBox="1"/>
          <p:nvPr/>
        </p:nvSpPr>
        <p:spPr>
          <a:xfrm>
            <a:off x="2854355" y="6279703"/>
            <a:ext cx="20056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bundle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asellaDiTesto 9"/>
          <p:cNvSpPr txBox="1"/>
          <p:nvPr/>
        </p:nvSpPr>
        <p:spPr>
          <a:xfrm>
            <a:off x="395536" y="3789040"/>
            <a:ext cx="18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MCP-PMT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asellaDiTesto 10"/>
          <p:cNvSpPr txBox="1"/>
          <p:nvPr/>
        </p:nvSpPr>
        <p:spPr>
          <a:xfrm>
            <a:off x="912003" y="1052736"/>
            <a:ext cx="25078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4 Cherenkov bars (L and I shape)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asellaDiTesto 11"/>
          <p:cNvSpPr txBox="1"/>
          <p:nvPr/>
        </p:nvSpPr>
        <p:spPr>
          <a:xfrm>
            <a:off x="5183114" y="3212976"/>
            <a:ext cx="262924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47º end </a:t>
            </a:r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bars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asellaDiTesto 12"/>
          <p:cNvSpPr txBox="1"/>
          <p:nvPr/>
        </p:nvSpPr>
        <p:spPr>
          <a:xfrm>
            <a:off x="7380312" y="5013176"/>
            <a:ext cx="17636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PMTs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black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boxes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egnaposto numero diapositiva 1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8F53A-76DF-4CBA-8653-49D44B6AD47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114" y="30440"/>
            <a:ext cx="1536700" cy="1022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UA9 </a:t>
            </a:r>
            <a:r>
              <a:rPr lang="en-US" dirty="0" err="1" smtClean="0"/>
              <a:t>CpFM</a:t>
            </a:r>
            <a:r>
              <a:rPr lang="en-US" dirty="0" smtClean="0"/>
              <a:t> linearity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98456" y="1920240"/>
            <a:ext cx="4088344" cy="2890704"/>
          </a:xfrm>
        </p:spPr>
        <p:txBody>
          <a:bodyPr/>
          <a:lstStyle/>
          <a:p>
            <a:r>
              <a:rPr lang="en-US" dirty="0" smtClean="0"/>
              <a:t>Measured </a:t>
            </a:r>
            <a:r>
              <a:rPr lang="en-US" dirty="0" err="1" smtClean="0"/>
              <a:t>CpFM</a:t>
            </a:r>
            <a:r>
              <a:rPr lang="en-US" dirty="0" smtClean="0"/>
              <a:t> charge (normalized on the charge of single </a:t>
            </a:r>
            <a:r>
              <a:rPr lang="en-US" dirty="0" err="1" smtClean="0"/>
              <a:t>p.e</a:t>
            </a:r>
            <a:r>
              <a:rPr lang="en-US" dirty="0" smtClean="0"/>
              <a:t>.) as a function of BTF calorimeter charge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573" y="1497617"/>
            <a:ext cx="3735737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08013"/>
            <a:ext cx="1015472" cy="675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Germanium technology is mature alternative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65757" y="3085734"/>
            <a:ext cx="3909060" cy="290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image of FIG. 10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5167" y="3212858"/>
            <a:ext cx="3905195" cy="295232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11"/>
          <p:cNvSpPr txBox="1"/>
          <p:nvPr/>
        </p:nvSpPr>
        <p:spPr>
          <a:xfrm>
            <a:off x="697561" y="2378065"/>
            <a:ext cx="4090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0F2FFF"/>
                </a:solidFill>
              </a:rPr>
              <a:t>Plannar</a:t>
            </a:r>
            <a:r>
              <a:rPr lang="it-IT" dirty="0" smtClean="0">
                <a:solidFill>
                  <a:srgbClr val="0F2FFF"/>
                </a:solidFill>
              </a:rPr>
              <a:t> </a:t>
            </a:r>
            <a:r>
              <a:rPr lang="it-IT" dirty="0" err="1" smtClean="0">
                <a:solidFill>
                  <a:srgbClr val="0F2FFF"/>
                </a:solidFill>
              </a:rPr>
              <a:t>channeling</a:t>
            </a:r>
            <a:r>
              <a:rPr lang="it-IT" dirty="0" smtClean="0">
                <a:solidFill>
                  <a:srgbClr val="0F2FFF"/>
                </a:solidFill>
              </a:rPr>
              <a:t> </a:t>
            </a:r>
            <a:r>
              <a:rPr lang="it-IT" dirty="0" err="1" smtClean="0">
                <a:solidFill>
                  <a:srgbClr val="0F2FFF"/>
                </a:solidFill>
              </a:rPr>
              <a:t>efficiency</a:t>
            </a:r>
            <a:endParaRPr lang="it-IT" dirty="0">
              <a:solidFill>
                <a:srgbClr val="0F2FFF"/>
              </a:solidFill>
            </a:endParaRPr>
          </a:p>
        </p:txBody>
      </p:sp>
      <p:sp>
        <p:nvSpPr>
          <p:cNvPr id="10" name="CasellaDiTesto 3"/>
          <p:cNvSpPr txBox="1"/>
          <p:nvPr/>
        </p:nvSpPr>
        <p:spPr>
          <a:xfrm rot="16200000">
            <a:off x="3676281" y="4202190"/>
            <a:ext cx="258744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Vertical </a:t>
            </a:r>
            <a:r>
              <a:rPr lang="it-IT" sz="1600" b="1" dirty="0" err="1" smtClean="0"/>
              <a:t>Deflection</a:t>
            </a:r>
            <a:r>
              <a:rPr lang="it-IT" sz="1600" b="1" dirty="0" smtClean="0"/>
              <a:t> [</a:t>
            </a:r>
            <a:r>
              <a:rPr lang="it-IT" sz="1600" b="1" dirty="0" err="1" smtClean="0">
                <a:latin typeface="Symbol" pitchFamily="18" charset="2"/>
              </a:rPr>
              <a:t>m</a:t>
            </a:r>
            <a:r>
              <a:rPr lang="it-IT" sz="1600" b="1" dirty="0" err="1" smtClean="0"/>
              <a:t>rad</a:t>
            </a:r>
            <a:r>
              <a:rPr lang="it-IT" sz="1600" dirty="0" smtClean="0"/>
              <a:t>]</a:t>
            </a:r>
            <a:endParaRPr lang="it-IT" sz="1600" dirty="0"/>
          </a:p>
        </p:txBody>
      </p:sp>
      <p:sp>
        <p:nvSpPr>
          <p:cNvPr id="11" name="CasellaDiTesto 2"/>
          <p:cNvSpPr txBox="1"/>
          <p:nvPr/>
        </p:nvSpPr>
        <p:spPr>
          <a:xfrm>
            <a:off x="2123728" y="1883301"/>
            <a:ext cx="5040560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SPS-H8-CERN 400 </a:t>
            </a:r>
            <a:r>
              <a:rPr lang="it-IT" dirty="0" err="1" smtClean="0"/>
              <a:t>GeV</a:t>
            </a:r>
            <a:r>
              <a:rPr lang="it-IT" dirty="0" smtClean="0"/>
              <a:t> Proton</a:t>
            </a:r>
            <a:endParaRPr lang="it-IT" dirty="0"/>
          </a:p>
        </p:txBody>
      </p:sp>
      <p:sp>
        <p:nvSpPr>
          <p:cNvPr id="12" name="Rettangolo 5"/>
          <p:cNvSpPr/>
          <p:nvPr/>
        </p:nvSpPr>
        <p:spPr>
          <a:xfrm>
            <a:off x="6084168" y="5822836"/>
            <a:ext cx="2880320" cy="16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4"/>
          <p:cNvSpPr txBox="1"/>
          <p:nvPr/>
        </p:nvSpPr>
        <p:spPr>
          <a:xfrm>
            <a:off x="1115616" y="3212858"/>
            <a:ext cx="2209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De Salvador et al. JAP (2013)</a:t>
            </a:r>
            <a:endParaRPr lang="it-IT" sz="1200" i="1" dirty="0"/>
          </a:p>
        </p:txBody>
      </p:sp>
      <p:sp>
        <p:nvSpPr>
          <p:cNvPr id="14" name="Rettangolo 6"/>
          <p:cNvSpPr/>
          <p:nvPr/>
        </p:nvSpPr>
        <p:spPr>
          <a:xfrm>
            <a:off x="6472915" y="3327817"/>
            <a:ext cx="765960" cy="16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2"/>
          <p:cNvSpPr txBox="1"/>
          <p:nvPr/>
        </p:nvSpPr>
        <p:spPr>
          <a:xfrm>
            <a:off x="5677520" y="5826750"/>
            <a:ext cx="28600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it-IT" sz="1600" b="1" dirty="0" err="1" smtClean="0"/>
              <a:t>Horizontal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Deflection</a:t>
            </a:r>
            <a:r>
              <a:rPr lang="it-IT" sz="1600" b="1" dirty="0" smtClean="0"/>
              <a:t> [</a:t>
            </a:r>
            <a:r>
              <a:rPr lang="it-IT" sz="1600" b="1" dirty="0" err="1" smtClean="0">
                <a:latin typeface="Symbol" pitchFamily="18" charset="2"/>
              </a:rPr>
              <a:t>m</a:t>
            </a:r>
            <a:r>
              <a:rPr lang="it-IT" sz="1600" b="1" dirty="0" err="1" smtClean="0"/>
              <a:t>rad</a:t>
            </a:r>
            <a:r>
              <a:rPr lang="it-IT" sz="1600" dirty="0" smtClean="0"/>
              <a:t>]</a:t>
            </a:r>
            <a:endParaRPr lang="it-IT" sz="16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081661" y="2407682"/>
            <a:ext cx="3528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F2FFF"/>
                </a:solidFill>
              </a:rPr>
              <a:t>First </a:t>
            </a:r>
            <a:r>
              <a:rPr lang="it-IT" dirty="0" err="1" smtClean="0">
                <a:solidFill>
                  <a:srgbClr val="0F2FFF"/>
                </a:solidFill>
              </a:rPr>
              <a:t>axial</a:t>
            </a:r>
            <a:r>
              <a:rPr lang="it-IT" dirty="0" smtClean="0">
                <a:solidFill>
                  <a:srgbClr val="0F2FFF"/>
                </a:solidFill>
              </a:rPr>
              <a:t> </a:t>
            </a:r>
            <a:r>
              <a:rPr lang="it-IT" dirty="0" err="1" smtClean="0">
                <a:solidFill>
                  <a:srgbClr val="0F2FFF"/>
                </a:solidFill>
              </a:rPr>
              <a:t>channeling</a:t>
            </a:r>
            <a:r>
              <a:rPr lang="it-IT" dirty="0" smtClean="0">
                <a:solidFill>
                  <a:srgbClr val="0F2FFF"/>
                </a:solidFill>
              </a:rPr>
              <a:t> in </a:t>
            </a:r>
            <a:r>
              <a:rPr lang="it-IT" dirty="0" err="1" smtClean="0">
                <a:solidFill>
                  <a:srgbClr val="0F2FFF"/>
                </a:solidFill>
              </a:rPr>
              <a:t>Ge</a:t>
            </a:r>
            <a:endParaRPr lang="it-IT" dirty="0">
              <a:solidFill>
                <a:srgbClr val="0F2FFF"/>
              </a:solidFill>
            </a:endParaRPr>
          </a:p>
        </p:txBody>
      </p:sp>
      <p:sp>
        <p:nvSpPr>
          <p:cNvPr id="17" name="CasellaDiTesto 13"/>
          <p:cNvSpPr txBox="1"/>
          <p:nvPr/>
        </p:nvSpPr>
        <p:spPr>
          <a:xfrm>
            <a:off x="5362194" y="3158540"/>
            <a:ext cx="2221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De Salvador et al. APL (2011</a:t>
            </a:r>
            <a:r>
              <a:rPr lang="it-IT" sz="1600" i="1" dirty="0" smtClean="0"/>
              <a:t>)</a:t>
            </a:r>
            <a:endParaRPr lang="it-IT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strip manufacturing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fig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02084"/>
            <a:ext cx="18018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8"/>
          <p:cNvSpPr txBox="1">
            <a:spLocks noChangeArrowheads="1"/>
          </p:cNvSpPr>
          <p:nvPr/>
        </p:nvSpPr>
        <p:spPr bwMode="auto">
          <a:xfrm>
            <a:off x="2423790" y="1561529"/>
            <a:ext cx="452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it-IT" sz="2000" b="0" dirty="0">
                <a:solidFill>
                  <a:srgbClr val="151C66"/>
                </a:solidFill>
              </a:rPr>
              <a:t>a) </a:t>
            </a:r>
            <a:r>
              <a:rPr lang="it-IT" sz="2000" b="0" dirty="0" err="1">
                <a:solidFill>
                  <a:srgbClr val="151C66"/>
                </a:solidFill>
              </a:rPr>
              <a:t>Starting</a:t>
            </a:r>
            <a:r>
              <a:rPr lang="it-IT" sz="2000" b="0" dirty="0">
                <a:solidFill>
                  <a:srgbClr val="151C66"/>
                </a:solidFill>
              </a:rPr>
              <a:t> </a:t>
            </a:r>
            <a:r>
              <a:rPr lang="it-IT" sz="2000" b="0" dirty="0" err="1" smtClean="0">
                <a:solidFill>
                  <a:srgbClr val="151C66"/>
                </a:solidFill>
              </a:rPr>
              <a:t>material</a:t>
            </a:r>
            <a:r>
              <a:rPr lang="it-IT" sz="2000" b="0" dirty="0">
                <a:solidFill>
                  <a:srgbClr val="151C66"/>
                </a:solidFill>
              </a:rPr>
              <a:t>: (110) </a:t>
            </a:r>
            <a:r>
              <a:rPr lang="it-IT" sz="2000" b="0" dirty="0" err="1">
                <a:solidFill>
                  <a:srgbClr val="151C66"/>
                </a:solidFill>
              </a:rPr>
              <a:t>silicon</a:t>
            </a:r>
            <a:r>
              <a:rPr lang="it-IT" sz="2000" b="0" dirty="0">
                <a:solidFill>
                  <a:srgbClr val="151C66"/>
                </a:solidFill>
              </a:rPr>
              <a:t> wafer</a:t>
            </a:r>
          </a:p>
        </p:txBody>
      </p:sp>
      <p:sp>
        <p:nvSpPr>
          <p:cNvPr id="9" name="CasellaDiTesto 9"/>
          <p:cNvSpPr txBox="1">
            <a:spLocks noChangeArrowheads="1"/>
          </p:cNvSpPr>
          <p:nvPr/>
        </p:nvSpPr>
        <p:spPr bwMode="auto">
          <a:xfrm>
            <a:off x="2423790" y="2318444"/>
            <a:ext cx="5478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it-IT" sz="2000" b="0" dirty="0">
                <a:solidFill>
                  <a:srgbClr val="151C66"/>
                </a:solidFill>
              </a:rPr>
              <a:t>b) LPCVD </a:t>
            </a:r>
            <a:r>
              <a:rPr lang="it-IT" sz="2000" b="0" dirty="0" err="1">
                <a:solidFill>
                  <a:srgbClr val="151C66"/>
                </a:solidFill>
              </a:rPr>
              <a:t>deposition</a:t>
            </a:r>
            <a:r>
              <a:rPr lang="it-IT" sz="2000" b="0" dirty="0">
                <a:solidFill>
                  <a:srgbClr val="151C66"/>
                </a:solidFill>
              </a:rPr>
              <a:t> of </a:t>
            </a:r>
            <a:r>
              <a:rPr lang="it-IT" sz="2000" b="0" dirty="0" err="1">
                <a:solidFill>
                  <a:srgbClr val="151C66"/>
                </a:solidFill>
              </a:rPr>
              <a:t>silicon</a:t>
            </a:r>
            <a:r>
              <a:rPr lang="it-IT" sz="2000" b="0" dirty="0">
                <a:solidFill>
                  <a:srgbClr val="151C66"/>
                </a:solidFill>
              </a:rPr>
              <a:t> </a:t>
            </a:r>
            <a:r>
              <a:rPr lang="it-IT" sz="2000" b="0" dirty="0" err="1">
                <a:solidFill>
                  <a:srgbClr val="151C66"/>
                </a:solidFill>
              </a:rPr>
              <a:t>nitride</a:t>
            </a:r>
            <a:r>
              <a:rPr lang="it-IT" sz="2000" b="0" dirty="0">
                <a:solidFill>
                  <a:srgbClr val="151C66"/>
                </a:solidFill>
              </a:rPr>
              <a:t> </a:t>
            </a:r>
            <a:r>
              <a:rPr lang="it-IT" sz="2000" b="0" dirty="0" err="1">
                <a:solidFill>
                  <a:srgbClr val="151C66"/>
                </a:solidFill>
              </a:rPr>
              <a:t>thin</a:t>
            </a:r>
            <a:r>
              <a:rPr lang="it-IT" sz="2000" b="0" dirty="0">
                <a:solidFill>
                  <a:srgbClr val="151C66"/>
                </a:solidFill>
              </a:rPr>
              <a:t> </a:t>
            </a:r>
            <a:r>
              <a:rPr lang="it-IT" sz="2000" b="0" dirty="0" err="1">
                <a:solidFill>
                  <a:srgbClr val="151C66"/>
                </a:solidFill>
              </a:rPr>
              <a:t>layer</a:t>
            </a:r>
            <a:endParaRPr lang="it-IT" sz="2000" b="0" dirty="0">
              <a:solidFill>
                <a:srgbClr val="151C66"/>
              </a:solidFill>
            </a:endParaRPr>
          </a:p>
        </p:txBody>
      </p:sp>
      <p:sp>
        <p:nvSpPr>
          <p:cNvPr id="10" name="CasellaDiTesto 10"/>
          <p:cNvSpPr txBox="1">
            <a:spLocks noChangeArrowheads="1"/>
          </p:cNvSpPr>
          <p:nvPr/>
        </p:nvSpPr>
        <p:spPr bwMode="auto">
          <a:xfrm>
            <a:off x="2423790" y="3116634"/>
            <a:ext cx="5343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it-IT" sz="2000" b="0">
                <a:solidFill>
                  <a:srgbClr val="151C66"/>
                </a:solidFill>
              </a:rPr>
              <a:t>c) Silicon nitride patterning (photolithography)</a:t>
            </a:r>
          </a:p>
        </p:txBody>
      </p:sp>
      <p:sp>
        <p:nvSpPr>
          <p:cNvPr id="11" name="CasellaDiTesto 11"/>
          <p:cNvSpPr txBox="1">
            <a:spLocks noChangeArrowheads="1"/>
          </p:cNvSpPr>
          <p:nvPr/>
        </p:nvSpPr>
        <p:spPr bwMode="auto">
          <a:xfrm>
            <a:off x="2423790" y="3897684"/>
            <a:ext cx="518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it-IT" sz="2000" b="0">
                <a:solidFill>
                  <a:srgbClr val="151C66"/>
                </a:solidFill>
              </a:rPr>
              <a:t>d) Etching of Si in KOH solution, silicon  nitride acts as masking layer</a:t>
            </a:r>
          </a:p>
        </p:txBody>
      </p:sp>
      <p:sp>
        <p:nvSpPr>
          <p:cNvPr id="12" name="CasellaDiTesto 12"/>
          <p:cNvSpPr txBox="1">
            <a:spLocks noChangeArrowheads="1"/>
          </p:cNvSpPr>
          <p:nvPr/>
        </p:nvSpPr>
        <p:spPr bwMode="auto">
          <a:xfrm>
            <a:off x="2423790" y="4888284"/>
            <a:ext cx="518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it-IT" sz="2000" b="0">
                <a:solidFill>
                  <a:srgbClr val="151C66"/>
                </a:solidFill>
              </a:rPr>
              <a:t>e) Silicon strips release</a:t>
            </a:r>
          </a:p>
        </p:txBody>
      </p:sp>
      <p:sp>
        <p:nvSpPr>
          <p:cNvPr id="13" name="CasellaDiTesto 13"/>
          <p:cNvSpPr txBox="1">
            <a:spLocks noChangeArrowheads="1"/>
          </p:cNvSpPr>
          <p:nvPr/>
        </p:nvSpPr>
        <p:spPr bwMode="auto">
          <a:xfrm>
            <a:off x="2423790" y="5574084"/>
            <a:ext cx="518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it-IT" sz="2000" b="0">
                <a:solidFill>
                  <a:srgbClr val="151C66"/>
                </a:solidFill>
              </a:rPr>
              <a:t>f) Removal of silicon nitride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3768" y="920675"/>
            <a:ext cx="5109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Established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fabrication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technique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52120" y="4910732"/>
            <a:ext cx="3203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Revisitation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needed</a:t>
            </a:r>
            <a:r>
              <a:rPr lang="it-IT" dirty="0" smtClean="0">
                <a:solidFill>
                  <a:srgbClr val="FF0000"/>
                </a:solidFill>
              </a:rPr>
              <a:t>!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a </a:t>
            </a:r>
            <a:r>
              <a:rPr lang="en-US" dirty="0" err="1" smtClean="0"/>
              <a:t>hadronic</a:t>
            </a:r>
            <a:r>
              <a:rPr lang="en-US" dirty="0" smtClean="0"/>
              <a:t> shower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7" name="Content Placeholder 16" descr="Screen shot 2014-06-20 at 7.16.38 PM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755" r="-775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experiments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8648" y="1295400"/>
            <a:ext cx="2625852" cy="5207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0" y="3950756"/>
            <a:ext cx="177484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2638298" y="1555750"/>
            <a:ext cx="5207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39489" y="1556147"/>
            <a:ext cx="5199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902347" y="1556941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3054747" y="1582341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3232547" y="1569641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408759" y="1582341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3562747" y="1529159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715147" y="1554559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3892947" y="1541859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069159" y="1554559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4200129" y="1540670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4352529" y="1566070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4530329" y="1553370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4706541" y="1566070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4860529" y="1512888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012929" y="1538288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5190729" y="1525588"/>
            <a:ext cx="5199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10592" y="1000423"/>
            <a:ext cx="3315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Segmented </a:t>
            </a:r>
            <a:r>
              <a:rPr lang="en-US" dirty="0" smtClean="0">
                <a:solidFill>
                  <a:schemeClr val="accent1"/>
                </a:solidFill>
              </a:rPr>
              <a:t>absorber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Active </a:t>
            </a:r>
            <a:r>
              <a:rPr lang="en-US" dirty="0" smtClean="0"/>
              <a:t>layers (</a:t>
            </a:r>
            <a:r>
              <a:rPr lang="en-US" dirty="0" err="1" smtClean="0"/>
              <a:t>pixelated</a:t>
            </a:r>
            <a:r>
              <a:rPr lang="en-US" dirty="0" smtClean="0"/>
              <a:t>?)</a:t>
            </a:r>
          </a:p>
          <a:p>
            <a:r>
              <a:rPr lang="en-US" dirty="0" smtClean="0"/>
              <a:t> to measure shower properties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774847" y="3792006"/>
            <a:ext cx="819001" cy="317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 rot="1029963" flipV="1">
            <a:off x="2576672" y="4318822"/>
            <a:ext cx="107407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819001" y="1568450"/>
            <a:ext cx="177484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19001" y="1270000"/>
            <a:ext cx="18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Extracted beam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72658" y="3422674"/>
            <a:ext cx="180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Extracted beam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769149" y="4083359"/>
            <a:ext cx="77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305492" y="1945346"/>
            <a:ext cx="33408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Q: are shower properties </a:t>
            </a:r>
            <a:br>
              <a:rPr lang="en-US" dirty="0" smtClean="0"/>
            </a:br>
            <a:r>
              <a:rPr lang="en-US" dirty="0" smtClean="0"/>
              <a:t>sensitive to cross section  </a:t>
            </a:r>
            <a:br>
              <a:rPr lang="en-US" dirty="0" smtClean="0"/>
            </a:br>
            <a:r>
              <a:rPr lang="en-US" dirty="0" smtClean="0"/>
              <a:t>on absorber material?</a:t>
            </a:r>
          </a:p>
          <a:p>
            <a:r>
              <a:rPr lang="en-US" dirty="0" smtClean="0"/>
              <a:t> (test with FLUKA and SYBILL) </a:t>
            </a:r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808641" y="4337359"/>
            <a:ext cx="1415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“single-arm”</a:t>
            </a:r>
          </a:p>
          <a:p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910592" y="3278509"/>
            <a:ext cx="27122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material can be</a:t>
            </a:r>
            <a:br>
              <a:rPr lang="en-US" dirty="0" smtClean="0"/>
            </a:br>
            <a:r>
              <a:rPr lang="en-US" dirty="0" smtClean="0"/>
              <a:t>changed.</a:t>
            </a:r>
          </a:p>
          <a:p>
            <a:r>
              <a:rPr lang="en-US" dirty="0" smtClean="0"/>
              <a:t>Measure</a:t>
            </a:r>
            <a:br>
              <a:rPr lang="en-US" dirty="0" smtClean="0"/>
            </a:br>
            <a:r>
              <a:rPr lang="en-US" dirty="0" smtClean="0"/>
              <a:t> (in a narrow solid angle)</a:t>
            </a:r>
          </a:p>
          <a:p>
            <a:r>
              <a:rPr lang="en-US" dirty="0" smtClean="0"/>
              <a:t> </a:t>
            </a:r>
            <a:r>
              <a:rPr lang="en-US" b="1" i="1" dirty="0" smtClean="0"/>
              <a:t>exclusive </a:t>
            </a:r>
            <a:r>
              <a:rPr lang="en-US" dirty="0" smtClean="0"/>
              <a:t>cross-section</a:t>
            </a:r>
            <a:br>
              <a:rPr lang="en-US" dirty="0" smtClean="0"/>
            </a:br>
            <a:r>
              <a:rPr lang="en-US" dirty="0" smtClean="0"/>
              <a:t>(anti proton, B, C,..)</a:t>
            </a:r>
          </a:p>
          <a:p>
            <a:r>
              <a:rPr lang="en-US" dirty="0" smtClean="0"/>
              <a:t>Detector can be moved</a:t>
            </a:r>
            <a:br>
              <a:rPr lang="en-US" dirty="0" smtClean="0"/>
            </a:br>
            <a:r>
              <a:rPr lang="en-US" dirty="0" smtClean="0"/>
              <a:t>at different angles</a:t>
            </a:r>
          </a:p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819001" y="2200752"/>
            <a:ext cx="3130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12648" y="4161338"/>
            <a:ext cx="3130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172658" y="3278509"/>
            <a:ext cx="8450147" cy="158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25058" y="5537200"/>
            <a:ext cx="8450147" cy="158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Screen shot 2014-06-10 at 4.36.28 PM.png"/>
          <p:cNvPicPr>
            <a:picLocks noChangeAspect="1"/>
          </p:cNvPicPr>
          <p:nvPr/>
        </p:nvPicPr>
        <p:blipFill>
          <a:blip r:embed="rId2"/>
          <a:srcRect l="-5553" r="-5553"/>
          <a:stretch>
            <a:fillRect/>
          </a:stretch>
        </p:blipFill>
        <p:spPr>
          <a:xfrm>
            <a:off x="826532" y="1075791"/>
            <a:ext cx="8317468" cy="4322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Hadronic</a:t>
            </a:r>
            <a:r>
              <a:rPr lang="en-US" dirty="0" smtClean="0"/>
              <a:t> interaction in air showers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5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69900" y="5389650"/>
            <a:ext cx="8229600" cy="928600"/>
          </a:xfrm>
        </p:spPr>
        <p:txBody>
          <a:bodyPr/>
          <a:lstStyle/>
          <a:p>
            <a:r>
              <a:rPr lang="en-US" dirty="0" smtClean="0"/>
              <a:t>Accelerator based experiments to unravel this </a:t>
            </a:r>
            <a:br>
              <a:rPr lang="en-US" dirty="0" smtClean="0"/>
            </a:br>
            <a:r>
              <a:rPr lang="en-US" dirty="0" smtClean="0"/>
              <a:t>(LHC-</a:t>
            </a:r>
            <a:r>
              <a:rPr lang="en-US" dirty="0" err="1" smtClean="0"/>
              <a:t>f</a:t>
            </a:r>
            <a:r>
              <a:rPr lang="en-US" dirty="0" smtClean="0"/>
              <a:t>, </a:t>
            </a:r>
            <a:r>
              <a:rPr lang="en-US" dirty="0" smtClean="0"/>
              <a:t>NA61 </a:t>
            </a:r>
            <a:r>
              <a:rPr lang="en-US" dirty="0" smtClean="0"/>
              <a:t>at CERN,…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-547090" y="2864115"/>
            <a:ext cx="2377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G.Mitsuka</a:t>
            </a:r>
            <a:r>
              <a:rPr lang="en-US" dirty="0" smtClean="0"/>
              <a:t> (</a:t>
            </a:r>
            <a:r>
              <a:rPr lang="en-US" dirty="0" err="1" smtClean="0"/>
              <a:t>LHCf</a:t>
            </a:r>
            <a:r>
              <a:rPr lang="en-US" dirty="0" smtClean="0"/>
              <a:t> </a:t>
            </a:r>
            <a:r>
              <a:rPr lang="en-US" dirty="0" err="1" smtClean="0"/>
              <a:t>coll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80200" y="4813300"/>
            <a:ext cx="647700" cy="1905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32500" y="1358900"/>
            <a:ext cx="1841500" cy="50092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experiments (2)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5105400"/>
            <a:ext cx="8229600" cy="1051560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5863" y="1479550"/>
            <a:ext cx="177484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20710" y="1320800"/>
            <a:ext cx="819001" cy="317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02045" y="1690132"/>
            <a:ext cx="9758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Thin absorber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958511" y="1690132"/>
            <a:ext cx="3130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939711" y="1320800"/>
            <a:ext cx="3464137" cy="160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43300" y="1117600"/>
            <a:ext cx="12442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“diffracted particle”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6718818" y="1163766"/>
            <a:ext cx="2118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Dispersive region</a:t>
            </a:r>
            <a:br>
              <a:rPr lang="en-US" dirty="0" smtClean="0"/>
            </a:br>
            <a:r>
              <a:rPr lang="en-US" dirty="0" smtClean="0"/>
              <a:t>of the accelerator:</a:t>
            </a:r>
          </a:p>
          <a:p>
            <a:r>
              <a:rPr lang="en-US" dirty="0" smtClean="0"/>
              <a:t>Detected diffracted </a:t>
            </a:r>
            <a:br>
              <a:rPr lang="en-US" dirty="0" smtClean="0"/>
            </a:br>
            <a:r>
              <a:rPr lang="en-US" dirty="0" smtClean="0"/>
              <a:t>particles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2648" y="2565400"/>
            <a:ext cx="7274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the accelerator as a spectrometer to measure the momentum of </a:t>
            </a:r>
            <a:br>
              <a:rPr lang="en-US" dirty="0" smtClean="0"/>
            </a:br>
            <a:r>
              <a:rPr lang="en-US" dirty="0" smtClean="0"/>
              <a:t>diffractive particles</a:t>
            </a:r>
          </a:p>
          <a:p>
            <a:r>
              <a:rPr lang="en-US" dirty="0" smtClean="0"/>
              <a:t>With two stations, measure angle and momentum</a:t>
            </a:r>
          </a:p>
          <a:p>
            <a:r>
              <a:rPr lang="en-US" dirty="0" smtClean="0"/>
              <a:t>Direct measurement of diffractive cross section on absorber materials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1466334" y="1505466"/>
            <a:ext cx="3693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06137" y="920233"/>
            <a:ext cx="109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Incoming flux </a:t>
            </a:r>
          </a:p>
          <a:p>
            <a:r>
              <a:rPr lang="en-US" sz="1200" dirty="0" smtClean="0"/>
              <a:t>detector</a:t>
            </a:r>
            <a:endParaRPr lang="en-US" sz="1200" dirty="0"/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6222079" y="1299369"/>
            <a:ext cx="36353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in </a:t>
            </a:r>
            <a:r>
              <a:rPr lang="en-US" dirty="0" err="1" smtClean="0"/>
              <a:t>hadronic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6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987970"/>
            <a:ext cx="8229600" cy="4937760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Cosmic ray experiment observation depends on</a:t>
            </a:r>
            <a:br>
              <a:rPr lang="en-US" sz="2000" dirty="0" smtClean="0"/>
            </a:br>
            <a:r>
              <a:rPr lang="en-US" sz="2000" dirty="0" smtClean="0"/>
              <a:t>detailed </a:t>
            </a:r>
            <a:r>
              <a:rPr lang="en-US" sz="2000" b="1" dirty="0" err="1" smtClean="0"/>
              <a:t>MonteCarlo</a:t>
            </a:r>
            <a:r>
              <a:rPr lang="en-US" sz="2000" b="1" dirty="0" smtClean="0"/>
              <a:t> code </a:t>
            </a:r>
            <a:r>
              <a:rPr lang="en-US" sz="2000" dirty="0" smtClean="0"/>
              <a:t>to </a:t>
            </a:r>
            <a:r>
              <a:rPr lang="en-US" sz="2000" dirty="0" smtClean="0"/>
              <a:t>disentangle </a:t>
            </a:r>
            <a:r>
              <a:rPr lang="en-US" sz="2000" dirty="0" smtClean="0"/>
              <a:t>primary ray nature</a:t>
            </a:r>
            <a:endParaRPr lang="en-US" sz="2000" dirty="0"/>
          </a:p>
        </p:txBody>
      </p:sp>
      <p:pic>
        <p:nvPicPr>
          <p:cNvPr id="7" name="Picture 6" descr="Screen shot 2014-06-19 at 11.14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40" y="1720849"/>
            <a:ext cx="8521700" cy="3314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648" y="4850883"/>
            <a:ext cx="289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KASCADE collaboration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80800" y="5358683"/>
            <a:ext cx="869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Measuring cross section at various energies  (100 GeV-10 </a:t>
            </a:r>
            <a:r>
              <a:rPr lang="en-US" i="1" dirty="0" err="1" smtClean="0">
                <a:solidFill>
                  <a:srgbClr val="FF0000"/>
                </a:solidFill>
              </a:rPr>
              <a:t>TeV</a:t>
            </a:r>
            <a:r>
              <a:rPr lang="en-US" i="1" dirty="0" smtClean="0">
                <a:solidFill>
                  <a:srgbClr val="FF0000"/>
                </a:solidFill>
              </a:rPr>
              <a:t>) on atmosphere-like</a:t>
            </a:r>
            <a:br>
              <a:rPr lang="en-US" i="1" dirty="0" smtClean="0">
                <a:solidFill>
                  <a:srgbClr val="FF0000"/>
                </a:solidFill>
              </a:rPr>
            </a:br>
            <a:r>
              <a:rPr lang="en-US" i="1" dirty="0" smtClean="0">
                <a:solidFill>
                  <a:srgbClr val="FF0000"/>
                </a:solidFill>
              </a:rPr>
              <a:t>target can help in those MC calibration 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 Mass composition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7</a:t>
            </a:fld>
            <a:r>
              <a:rPr lang="en-US" dirty="0" smtClean="0"/>
              <a:t>/42</a:t>
            </a:r>
            <a:endParaRPr lang="en-US" dirty="0"/>
          </a:p>
        </p:txBody>
      </p:sp>
      <p:pic>
        <p:nvPicPr>
          <p:cNvPr id="7" name="Content Placeholder 6" descr="Screen shot 2014-06-20 at 7.18.09 PM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30787" r="-30787"/>
          <a:stretch>
            <a:fillRect/>
          </a:stretch>
        </p:blipFill>
        <p:spPr>
          <a:xfrm>
            <a:off x="-1012684" y="1598197"/>
            <a:ext cx="6611640" cy="3966984"/>
          </a:xfrm>
        </p:spPr>
      </p:pic>
      <p:sp>
        <p:nvSpPr>
          <p:cNvPr id="8" name="TextBox 7"/>
          <p:cNvSpPr txBox="1"/>
          <p:nvPr/>
        </p:nvSpPr>
        <p:spPr>
          <a:xfrm>
            <a:off x="1452879" y="1413531"/>
            <a:ext cx="289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Shower maximum position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01830" y="1452019"/>
            <a:ext cx="158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 section</a:t>
            </a:r>
            <a:endParaRPr lang="en-US" dirty="0"/>
          </a:p>
        </p:txBody>
      </p:sp>
      <p:pic>
        <p:nvPicPr>
          <p:cNvPr id="10" name="Picture 9" descr="Screen shot 2014-06-20 at 7.18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715" y="1782863"/>
            <a:ext cx="4072235" cy="3740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12748" y="1005711"/>
            <a:ext cx="304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</a:rPr>
              <a:t>Pierre Auger Observatory 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5746" y="5523371"/>
            <a:ext cx="768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interpretation depends on MC used to described the shower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302000"/>
            <a:ext cx="415979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 of Cosmic Rays in Galaxy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8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Evidence of anti-matter excess in Cosmic rays (PAMELA, AMS-02, etc.)</a:t>
            </a:r>
          </a:p>
          <a:p>
            <a:pPr lvl="1"/>
            <a:r>
              <a:rPr lang="en-US" dirty="0" smtClean="0"/>
              <a:t>Is this a sign of </a:t>
            </a:r>
            <a:r>
              <a:rPr lang="en-US" b="1" i="1" dirty="0" smtClean="0"/>
              <a:t>Dark Matter annihilating </a:t>
            </a:r>
            <a:r>
              <a:rPr lang="en-US" dirty="0" smtClean="0"/>
              <a:t>in our Galaxy?</a:t>
            </a:r>
            <a:endParaRPr lang="en-US" dirty="0"/>
          </a:p>
        </p:txBody>
      </p:sp>
      <p:sp>
        <p:nvSpPr>
          <p:cNvPr id="8" name="Content Placeholder 15"/>
          <p:cNvSpPr txBox="1">
            <a:spLocks/>
          </p:cNvSpPr>
          <p:nvPr/>
        </p:nvSpPr>
        <p:spPr>
          <a:xfrm>
            <a:off x="3672040" y="2705100"/>
            <a:ext cx="5457519" cy="3169099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74320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800" noProof="0" dirty="0" smtClean="0"/>
              <a:t>It might </a:t>
            </a:r>
            <a:r>
              <a:rPr lang="en-US" sz="2800" dirty="0" smtClean="0"/>
              <a:t>only be due to cosmic rays interaction in interstellar medium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800" b="1" i="1" dirty="0" smtClean="0"/>
              <a:t>Improve propagation models </a:t>
            </a:r>
            <a:r>
              <a:rPr lang="en-US" sz="2800" dirty="0" smtClean="0"/>
              <a:t>with more precise  cross section measurement </a:t>
            </a:r>
          </a:p>
          <a:p>
            <a:pPr marL="1188720" lvl="2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800" dirty="0" smtClean="0"/>
              <a:t>(B/C </a:t>
            </a:r>
            <a:r>
              <a:rPr lang="en-US" sz="2800" dirty="0" err="1" smtClean="0"/>
              <a:t>spallation</a:t>
            </a:r>
            <a:r>
              <a:rPr lang="en-US" sz="2800" dirty="0" smtClean="0"/>
              <a:t>, anti-proton production from He target,…)</a:t>
            </a:r>
          </a:p>
          <a:p>
            <a:pPr marL="731520" lvl="1" indent="-274320" defTabSz="91440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 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 sections </a:t>
            </a:r>
            <a:b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in the </a:t>
            </a:r>
            <a:r>
              <a:rPr lang="en-US" sz="2800" b="1" dirty="0" smtClean="0">
                <a:solidFill>
                  <a:srgbClr val="FF0000"/>
                </a:solidFill>
              </a:rPr>
              <a:t>1 </a:t>
            </a:r>
            <a:r>
              <a:rPr lang="en-US" sz="2800" b="1" dirty="0" err="1" smtClean="0">
                <a:solidFill>
                  <a:srgbClr val="FF0000"/>
                </a:solidFill>
              </a:rPr>
              <a:t>GeV</a:t>
            </a:r>
            <a:r>
              <a:rPr lang="en-US" sz="2800" b="1" dirty="0" smtClean="0">
                <a:solidFill>
                  <a:srgbClr val="FF0000"/>
                </a:solidFill>
              </a:rPr>
              <a:t> – 10 </a:t>
            </a:r>
            <a:r>
              <a:rPr lang="en-US" sz="2800" b="1" dirty="0" err="1" smtClean="0">
                <a:solidFill>
                  <a:srgbClr val="FF0000"/>
                </a:solidFill>
              </a:rPr>
              <a:t>TeV</a:t>
            </a:r>
            <a:r>
              <a:rPr lang="en-US" sz="2800" b="1" dirty="0" smtClean="0">
                <a:solidFill>
                  <a:srgbClr val="FF0000"/>
                </a:solidFill>
              </a:rPr>
              <a:t> range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090594"/>
            <a:ext cx="30824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F. </a:t>
            </a:r>
            <a:r>
              <a:rPr lang="en-US" sz="1400" dirty="0" err="1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Donato</a:t>
            </a:r>
            <a:r>
              <a:rPr lang="en-US" sz="140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et al. </a:t>
            </a:r>
            <a:r>
              <a:rPr lang="en-US" sz="1400" dirty="0" err="1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ApJ</a:t>
            </a:r>
            <a:r>
              <a:rPr lang="en-US" sz="1400" dirty="0" smtClean="0">
                <a:solidFill>
                  <a:srgbClr val="000000"/>
                </a:solidFill>
                <a:ea typeface="Comic Sans MS" charset="0"/>
                <a:cs typeface="Comic Sans MS" charset="0"/>
              </a:rPr>
              <a:t> 2001, PRL 2009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72018" y="4820913"/>
            <a:ext cx="1326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Anti-proton</a:t>
            </a:r>
          </a:p>
          <a:p>
            <a:r>
              <a:rPr lang="en-US" dirty="0" smtClean="0"/>
              <a:t> flux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CRYSBEAM </a:t>
            </a:r>
            <a:r>
              <a:rPr lang="en-US" dirty="0" smtClean="0"/>
              <a:t>basic idea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 3rd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Gianluca Cavoto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5985-BC1E-1E4B-9D83-329C1EA4AB77}" type="slidenum">
              <a:rPr lang="en-US" smtClean="0"/>
              <a:pPr/>
              <a:t>9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42996" y="976158"/>
            <a:ext cx="5994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PARASITIC </a:t>
            </a:r>
            <a:r>
              <a:rPr lang="en-US" i="1" dirty="0" smtClean="0">
                <a:solidFill>
                  <a:srgbClr val="FF0000"/>
                </a:solidFill>
              </a:rPr>
              <a:t>EXTRACTION of BEAM with </a:t>
            </a:r>
            <a:r>
              <a:rPr lang="en-US" b="1" i="1" dirty="0" smtClean="0">
                <a:solidFill>
                  <a:srgbClr val="FF0000"/>
                </a:solidFill>
              </a:rPr>
              <a:t>a bent crystal </a:t>
            </a:r>
            <a:r>
              <a:rPr lang="en-US" i="1" dirty="0" smtClean="0">
                <a:solidFill>
                  <a:srgbClr val="FF0000"/>
                </a:solidFill>
              </a:rPr>
              <a:t>in </a:t>
            </a:r>
            <a:r>
              <a:rPr lang="en-US" b="1" i="1" dirty="0" smtClean="0">
                <a:solidFill>
                  <a:srgbClr val="FF0000"/>
                </a:solidFill>
              </a:rPr>
              <a:t>channeling orientation</a:t>
            </a:r>
            <a:endParaRPr lang="en-US" b="1" i="1" dirty="0">
              <a:solidFill>
                <a:srgbClr val="FF0000"/>
              </a:solidFill>
            </a:endParaRPr>
          </a:p>
          <a:p>
            <a:pPr algn="ctr"/>
            <a:r>
              <a:rPr lang="en-US" i="1" dirty="0" smtClean="0">
                <a:solidFill>
                  <a:srgbClr val="FF0000"/>
                </a:solidFill>
              </a:rPr>
              <a:t>Low background, continuous extraction of the beam halo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</a:rPr>
              <a:t>10</a:t>
            </a:r>
            <a:r>
              <a:rPr lang="en-US" i="1" baseline="30000" dirty="0" smtClean="0">
                <a:solidFill>
                  <a:srgbClr val="FF0000"/>
                </a:solidFill>
              </a:rPr>
              <a:t>8 </a:t>
            </a:r>
            <a:r>
              <a:rPr lang="en-US" i="1" dirty="0" smtClean="0">
                <a:solidFill>
                  <a:srgbClr val="FF0000"/>
                </a:solidFill>
              </a:rPr>
              <a:t>particle per second might be possible</a:t>
            </a:r>
          </a:p>
        </p:txBody>
      </p:sp>
      <p:grpSp>
        <p:nvGrpSpPr>
          <p:cNvPr id="10" name="Group 29"/>
          <p:cNvGrpSpPr/>
          <p:nvPr/>
        </p:nvGrpSpPr>
        <p:grpSpPr>
          <a:xfrm>
            <a:off x="2405461" y="2284546"/>
            <a:ext cx="2883151" cy="1337549"/>
            <a:chOff x="3951247" y="4028385"/>
            <a:chExt cx="2661369" cy="1337549"/>
          </a:xfrm>
        </p:grpSpPr>
        <p:pic>
          <p:nvPicPr>
            <p:cNvPr id="11" name="Picture 10" descr="Screen shot 2013-08-30 at 5.19.30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1247" y="4028385"/>
              <a:ext cx="2473513" cy="131352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601192" y="4581036"/>
              <a:ext cx="1011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absorber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4385098" y="4852252"/>
              <a:ext cx="743262" cy="284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Crystal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68907" y="4122804"/>
              <a:ext cx="632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Core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163" b="-163"/>
          <a:stretch/>
        </p:blipFill>
        <p:spPr bwMode="auto">
          <a:xfrm>
            <a:off x="339772" y="3755234"/>
            <a:ext cx="2065689" cy="207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88612" y="2831904"/>
            <a:ext cx="2840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Instrumented (“smart”)</a:t>
            </a:r>
          </a:p>
          <a:p>
            <a:r>
              <a:rPr lang="en-US" dirty="0" smtClean="0"/>
              <a:t> absorber to measure the</a:t>
            </a:r>
            <a:br>
              <a:rPr lang="en-US" dirty="0" smtClean="0"/>
            </a:br>
            <a:r>
              <a:rPr lang="en-US" dirty="0" err="1" smtClean="0"/>
              <a:t>hadronic</a:t>
            </a:r>
            <a:r>
              <a:rPr lang="en-US" dirty="0" smtClean="0"/>
              <a:t> shower structure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611" y="3877684"/>
            <a:ext cx="2091315" cy="20913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79927" y="4660941"/>
            <a:ext cx="1252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CALICE </a:t>
            </a:r>
          </a:p>
          <a:p>
            <a:r>
              <a:rPr lang="en-US" sz="1400" i="1" dirty="0" smtClean="0"/>
              <a:t>Digital HCAL</a:t>
            </a:r>
            <a:endParaRPr lang="en-US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826561" y="5827649"/>
            <a:ext cx="153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UA9 crystals</a:t>
            </a:r>
            <a:endParaRPr lang="en-US" i="1" dirty="0"/>
          </a:p>
        </p:txBody>
      </p: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5"/>
          <a:srcRect l="22462" t="5627" r="32260"/>
          <a:stretch>
            <a:fillRect/>
          </a:stretch>
        </p:blipFill>
        <p:spPr bwMode="auto">
          <a:xfrm>
            <a:off x="2593848" y="3755235"/>
            <a:ext cx="1350412" cy="20724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10025</TotalTime>
  <Words>3453</Words>
  <Application>Microsoft Macintosh PowerPoint</Application>
  <PresentationFormat>On-screen Show (4:3)</PresentationFormat>
  <Paragraphs>599</Paragraphs>
  <Slides>50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Origin</vt:lpstr>
      <vt:lpstr>Equation</vt:lpstr>
      <vt:lpstr>Beam extraction with crystals,  the CRYSBEAM project</vt:lpstr>
      <vt:lpstr>Outline</vt:lpstr>
      <vt:lpstr>Physics with a multi-TeV hadron beam</vt:lpstr>
      <vt:lpstr>Ultra High Energy Cosmic Rays</vt:lpstr>
      <vt:lpstr>Hadronic interaction in air showers</vt:lpstr>
      <vt:lpstr>Uncertainty in hadronic physics</vt:lpstr>
      <vt:lpstr>CR Mass composition</vt:lpstr>
      <vt:lpstr>Propagation of Cosmic Rays in Galaxy</vt:lpstr>
      <vt:lpstr>CRYSBEAM basic idea</vt:lpstr>
      <vt:lpstr>Crystal channeling, a coherent interaction</vt:lpstr>
      <vt:lpstr>CRYSBEAM conceptual layout</vt:lpstr>
      <vt:lpstr>Requirements and methods of CRYSBEAM</vt:lpstr>
      <vt:lpstr>SPS extraction, RD-22 experiment</vt:lpstr>
      <vt:lpstr>The UA9 experiment at CERN</vt:lpstr>
      <vt:lpstr>Coherent interaction studies at H8 </vt:lpstr>
      <vt:lpstr>Some recent results on exotic crystals</vt:lpstr>
      <vt:lpstr>Crystal collimation idea </vt:lpstr>
      <vt:lpstr>Crystal collimation at SPS</vt:lpstr>
      <vt:lpstr>Losses around the SPS ring</vt:lpstr>
      <vt:lpstr>The UA9 test on LHC</vt:lpstr>
      <vt:lpstr>Prediction for the LHC test</vt:lpstr>
      <vt:lpstr>Piezo-goniometer installed on LHC</vt:lpstr>
      <vt:lpstr>Crystal resistance to irradiation</vt:lpstr>
      <vt:lpstr>The CRYSBEAM challenges</vt:lpstr>
      <vt:lpstr>Critical Radius for channeling</vt:lpstr>
      <vt:lpstr>Channeling efficiency versus Rc</vt:lpstr>
      <vt:lpstr>Dechanneling effects</vt:lpstr>
      <vt:lpstr>Silicon crystal production and testing</vt:lpstr>
      <vt:lpstr>Challenges for crystal production</vt:lpstr>
      <vt:lpstr>New Holder technology</vt:lpstr>
      <vt:lpstr>Cherenkov detectors </vt:lpstr>
      <vt:lpstr>Radiator with position sensitivity</vt:lpstr>
      <vt:lpstr>Timing resolution</vt:lpstr>
      <vt:lpstr>Diamonds as BLM</vt:lpstr>
      <vt:lpstr>Shower of Cosmic Rays in a lab</vt:lpstr>
      <vt:lpstr>Hadronic shower parameters</vt:lpstr>
      <vt:lpstr>FLUKA simulations</vt:lpstr>
      <vt:lpstr>Plans</vt:lpstr>
      <vt:lpstr>CRYSBEAM objectives </vt:lpstr>
      <vt:lpstr>SPS extraction test in LSS5</vt:lpstr>
      <vt:lpstr>A broader physics reach, AFTER@LHC</vt:lpstr>
      <vt:lpstr>Conclusions</vt:lpstr>
      <vt:lpstr>Additional back-up slides</vt:lpstr>
      <vt:lpstr>UA9 LNF BTF test</vt:lpstr>
      <vt:lpstr>UA9 CpFM linearity</vt:lpstr>
      <vt:lpstr>Germanium technology is mature alternative</vt:lpstr>
      <vt:lpstr>Silicon strip manufacturing</vt:lpstr>
      <vt:lpstr>Development of a hadronic shower</vt:lpstr>
      <vt:lpstr>Conceptual experiments</vt:lpstr>
      <vt:lpstr>Conceptual experiments (2)</vt:lpstr>
    </vt:vector>
  </TitlesOfParts>
  <Company>INFN Roma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Gianluca Cavoto</dc:creator>
  <cp:lastModifiedBy>Gianluca Cavoto</cp:lastModifiedBy>
  <cp:revision>98</cp:revision>
  <dcterms:created xsi:type="dcterms:W3CDTF">2014-07-02T16:08:23Z</dcterms:created>
  <dcterms:modified xsi:type="dcterms:W3CDTF">2014-07-03T09:16:38Z</dcterms:modified>
</cp:coreProperties>
</file>