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Microsoft_Equation1.bin" ContentType="application/vnd.openxmlformats-officedocument.oleObject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5" r:id="rId1"/>
  </p:sldMasterIdLst>
  <p:notesMasterIdLst>
    <p:notesMasterId r:id="rId117"/>
  </p:notesMasterIdLst>
  <p:handoutMasterIdLst>
    <p:handoutMasterId r:id="rId118"/>
  </p:handoutMasterIdLst>
  <p:sldIdLst>
    <p:sldId id="256" r:id="rId2"/>
    <p:sldId id="295" r:id="rId3"/>
    <p:sldId id="297" r:id="rId4"/>
    <p:sldId id="282" r:id="rId5"/>
    <p:sldId id="283" r:id="rId6"/>
    <p:sldId id="413" r:id="rId7"/>
    <p:sldId id="361" r:id="rId8"/>
    <p:sldId id="290" r:id="rId9"/>
    <p:sldId id="289" r:id="rId10"/>
    <p:sldId id="362" r:id="rId11"/>
    <p:sldId id="291" r:id="rId12"/>
    <p:sldId id="309" r:id="rId13"/>
    <p:sldId id="292" r:id="rId14"/>
    <p:sldId id="284" r:id="rId15"/>
    <p:sldId id="303" r:id="rId16"/>
    <p:sldId id="304" r:id="rId17"/>
    <p:sldId id="305" r:id="rId18"/>
    <p:sldId id="308" r:id="rId19"/>
    <p:sldId id="369" r:id="rId20"/>
    <p:sldId id="306" r:id="rId21"/>
    <p:sldId id="294" r:id="rId22"/>
    <p:sldId id="307" r:id="rId23"/>
    <p:sldId id="293" r:id="rId24"/>
    <p:sldId id="420" r:id="rId25"/>
    <p:sldId id="421" r:id="rId26"/>
    <p:sldId id="422" r:id="rId27"/>
    <p:sldId id="285" r:id="rId28"/>
    <p:sldId id="371" r:id="rId29"/>
    <p:sldId id="370" r:id="rId30"/>
    <p:sldId id="374" r:id="rId31"/>
    <p:sldId id="372" r:id="rId32"/>
    <p:sldId id="299" r:id="rId33"/>
    <p:sldId id="325" r:id="rId34"/>
    <p:sldId id="402" r:id="rId35"/>
    <p:sldId id="342" r:id="rId36"/>
    <p:sldId id="343" r:id="rId37"/>
    <p:sldId id="344" r:id="rId38"/>
    <p:sldId id="341" r:id="rId39"/>
    <p:sldId id="310" r:id="rId40"/>
    <p:sldId id="324" r:id="rId41"/>
    <p:sldId id="327" r:id="rId42"/>
    <p:sldId id="328" r:id="rId43"/>
    <p:sldId id="329" r:id="rId44"/>
    <p:sldId id="330" r:id="rId45"/>
    <p:sldId id="345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415" r:id="rId56"/>
    <p:sldId id="416" r:id="rId57"/>
    <p:sldId id="417" r:id="rId58"/>
    <p:sldId id="320" r:id="rId59"/>
    <p:sldId id="321" r:id="rId60"/>
    <p:sldId id="418" r:id="rId61"/>
    <p:sldId id="322" r:id="rId62"/>
    <p:sldId id="323" r:id="rId63"/>
    <p:sldId id="414" r:id="rId64"/>
    <p:sldId id="281" r:id="rId65"/>
    <p:sldId id="331" r:id="rId66"/>
    <p:sldId id="334" r:id="rId67"/>
    <p:sldId id="335" r:id="rId68"/>
    <p:sldId id="336" r:id="rId69"/>
    <p:sldId id="346" r:id="rId70"/>
    <p:sldId id="349" r:id="rId71"/>
    <p:sldId id="350" r:id="rId72"/>
    <p:sldId id="388" r:id="rId73"/>
    <p:sldId id="389" r:id="rId74"/>
    <p:sldId id="390" r:id="rId75"/>
    <p:sldId id="391" r:id="rId76"/>
    <p:sldId id="392" r:id="rId77"/>
    <p:sldId id="401" r:id="rId78"/>
    <p:sldId id="393" r:id="rId79"/>
    <p:sldId id="394" r:id="rId80"/>
    <p:sldId id="395" r:id="rId81"/>
    <p:sldId id="396" r:id="rId82"/>
    <p:sldId id="404" r:id="rId83"/>
    <p:sldId id="406" r:id="rId84"/>
    <p:sldId id="405" r:id="rId85"/>
    <p:sldId id="300" r:id="rId86"/>
    <p:sldId id="359" r:id="rId87"/>
    <p:sldId id="355" r:id="rId88"/>
    <p:sldId id="286" r:id="rId89"/>
    <p:sldId id="397" r:id="rId90"/>
    <p:sldId id="363" r:id="rId91"/>
    <p:sldId id="364" r:id="rId92"/>
    <p:sldId id="365" r:id="rId93"/>
    <p:sldId id="366" r:id="rId94"/>
    <p:sldId id="367" r:id="rId95"/>
    <p:sldId id="412" r:id="rId96"/>
    <p:sldId id="375" r:id="rId97"/>
    <p:sldId id="376" r:id="rId98"/>
    <p:sldId id="377" r:id="rId99"/>
    <p:sldId id="378" r:id="rId100"/>
    <p:sldId id="379" r:id="rId101"/>
    <p:sldId id="381" r:id="rId102"/>
    <p:sldId id="382" r:id="rId103"/>
    <p:sldId id="398" r:id="rId104"/>
    <p:sldId id="399" r:id="rId105"/>
    <p:sldId id="400" r:id="rId106"/>
    <p:sldId id="386" r:id="rId107"/>
    <p:sldId id="403" r:id="rId108"/>
    <p:sldId id="407" r:id="rId109"/>
    <p:sldId id="408" r:id="rId110"/>
    <p:sldId id="409" r:id="rId111"/>
    <p:sldId id="410" r:id="rId112"/>
    <p:sldId id="424" r:id="rId113"/>
    <p:sldId id="419" r:id="rId114"/>
    <p:sldId id="423" r:id="rId115"/>
    <p:sldId id="411" r:id="rId116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000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000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000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000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AC0EA"/>
    <a:srgbClr val="E0E5F5"/>
    <a:srgbClr val="CFD7F0"/>
    <a:srgbClr val="D9252F"/>
    <a:srgbClr val="E9832B"/>
    <a:srgbClr val="FFAE1C"/>
    <a:srgbClr val="FFA758"/>
    <a:srgbClr val="FF8B2F"/>
    <a:srgbClr val="E9AA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1943" autoAdjust="0"/>
  </p:normalViewPr>
  <p:slideViewPr>
    <p:cSldViewPr>
      <p:cViewPr varScale="1">
        <p:scale>
          <a:sx n="108" d="100"/>
          <a:sy n="108" d="100"/>
        </p:scale>
        <p:origin x="-1552" y="-104"/>
      </p:cViewPr>
      <p:guideLst>
        <p:guide orient="horz" pos="61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7808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presProps" Target="presProps.xml"/><Relationship Id="rId121" Type="http://schemas.openxmlformats.org/officeDocument/2006/relationships/viewProps" Target="viewProps.xml"/><Relationship Id="rId122" Type="http://schemas.openxmlformats.org/officeDocument/2006/relationships/theme" Target="theme/theme1.xml"/><Relationship Id="rId12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notesMaster" Target="notesMasters/notesMaster1.xml"/><Relationship Id="rId118" Type="http://schemas.openxmlformats.org/officeDocument/2006/relationships/handoutMaster" Target="handoutMasters/handoutMaster1.xml"/><Relationship Id="rId119" Type="http://schemas.openxmlformats.org/officeDocument/2006/relationships/printerSettings" Target="printerSettings/printerSettings1.bin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o-INFN\Desktop\Test%20BTF\Ottobre2013\ELog%20BTF%20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529536056194414"/>
          <c:y val="0.0349206349206349"/>
          <c:w val="0.915127929152741"/>
          <c:h val="0.93015873015873"/>
        </c:manualLayout>
      </c:layout>
      <c:scatterChart>
        <c:scatterStyle val="lineMarker"/>
        <c:varyColors val="0"/>
        <c:ser>
          <c:idx val="1"/>
          <c:order val="0"/>
          <c:spPr>
            <a:ln w="28575">
              <a:noFill/>
            </a:ln>
          </c:spPr>
          <c:marker>
            <c:spPr>
              <a:solidFill>
                <a:srgbClr val="3366FF"/>
              </a:solidFill>
            </c:spPr>
          </c:marker>
          <c:trendline>
            <c:spPr>
              <a:ln>
                <a:solidFill>
                  <a:srgbClr val="4F81BD"/>
                </a:solidFill>
                <a:prstDash val="sysDash"/>
              </a:ln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1"/>
            <c:plus>
              <c:numRef>
                <c:f>Sheet1!$E$12:$E$16</c:f>
                <c:numCache>
                  <c:formatCode>General</c:formatCode>
                  <c:ptCount val="5"/>
                  <c:pt idx="0">
                    <c:v>509.9019513592773</c:v>
                  </c:pt>
                  <c:pt idx="1">
                    <c:v>324.037034920393</c:v>
                  </c:pt>
                  <c:pt idx="2">
                    <c:v>214.4761058952722</c:v>
                  </c:pt>
                  <c:pt idx="3">
                    <c:v>144.9137674618944</c:v>
                  </c:pt>
                  <c:pt idx="4">
                    <c:v>34.64101615137749</c:v>
                  </c:pt>
                </c:numCache>
              </c:numRef>
            </c:plus>
            <c:minus>
              <c:numRef>
                <c:f>Sheet1!$E$12:$E$16</c:f>
                <c:numCache>
                  <c:formatCode>General</c:formatCode>
                  <c:ptCount val="5"/>
                  <c:pt idx="0">
                    <c:v>509.9019513592773</c:v>
                  </c:pt>
                  <c:pt idx="1">
                    <c:v>324.037034920393</c:v>
                  </c:pt>
                  <c:pt idx="2">
                    <c:v>214.4761058952722</c:v>
                  </c:pt>
                  <c:pt idx="3">
                    <c:v>144.9137674618944</c:v>
                  </c:pt>
                  <c:pt idx="4">
                    <c:v>34.64101615137749</c:v>
                  </c:pt>
                </c:numCache>
              </c:numRef>
            </c:minus>
          </c:errBars>
          <c:xVal>
            <c:numRef>
              <c:f>Sheet1!$B$12:$B$16</c:f>
              <c:numCache>
                <c:formatCode>General</c:formatCode>
                <c:ptCount val="5"/>
                <c:pt idx="0">
                  <c:v>338.6842105263158</c:v>
                </c:pt>
                <c:pt idx="1">
                  <c:v>158.4</c:v>
                </c:pt>
                <c:pt idx="2">
                  <c:v>74.25</c:v>
                </c:pt>
                <c:pt idx="3">
                  <c:v>33.0</c:v>
                </c:pt>
                <c:pt idx="4">
                  <c:v>2.5</c:v>
                </c:pt>
              </c:numCache>
            </c:numRef>
          </c:xVal>
          <c:yVal>
            <c:numRef>
              <c:f>Sheet1!$D$12:$D$16</c:f>
              <c:numCache>
                <c:formatCode>General</c:formatCode>
                <c:ptCount val="5"/>
                <c:pt idx="0">
                  <c:v>260000.0</c:v>
                </c:pt>
                <c:pt idx="1">
                  <c:v>105000.0</c:v>
                </c:pt>
                <c:pt idx="2">
                  <c:v>46000.0</c:v>
                </c:pt>
                <c:pt idx="3">
                  <c:v>21000.0</c:v>
                </c:pt>
                <c:pt idx="4">
                  <c:v>1200.0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9738248"/>
        <c:axId val="1987538024"/>
      </c:scatterChart>
      <c:valAx>
        <c:axId val="-2049738248"/>
        <c:scaling>
          <c:orientation val="minMax"/>
          <c:max val="450.0"/>
          <c:min val="-50.0"/>
        </c:scaling>
        <c:delete val="0"/>
        <c:axPos val="b"/>
        <c:numFmt formatCode="General" sourceLinked="1"/>
        <c:majorTickMark val="out"/>
        <c:minorTickMark val="none"/>
        <c:tickLblPos val="nextTo"/>
        <c:crossAx val="1987538024"/>
        <c:crosses val="autoZero"/>
        <c:crossBetween val="midCat"/>
      </c:valAx>
      <c:valAx>
        <c:axId val="1987538024"/>
        <c:scaling>
          <c:orientation val="minMax"/>
          <c:min val="-50000.0"/>
        </c:scaling>
        <c:delete val="0"/>
        <c:axPos val="l"/>
        <c:numFmt formatCode="General" sourceLinked="1"/>
        <c:majorTickMark val="out"/>
        <c:minorTickMark val="none"/>
        <c:tickLblPos val="nextTo"/>
        <c:crossAx val="-2049738248"/>
        <c:crosses val="autoZero"/>
        <c:crossBetween val="midCat"/>
      </c:valAx>
      <c:spPr>
        <a:solidFill>
          <a:schemeClr val="bg1"/>
        </a:solidFill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529536056194414"/>
          <c:y val="0.0349206349206349"/>
          <c:w val="0.915127929152741"/>
          <c:h val="0.93015873015873"/>
        </c:manualLayout>
      </c:layout>
      <c:scatterChart>
        <c:scatterStyle val="lineMarker"/>
        <c:varyColors val="0"/>
        <c:ser>
          <c:idx val="1"/>
          <c:order val="0"/>
          <c:spPr>
            <a:ln w="28575">
              <a:noFill/>
            </a:ln>
          </c:spPr>
          <c:marker>
            <c:spPr>
              <a:solidFill>
                <a:srgbClr val="3366FF"/>
              </a:solidFill>
            </c:spPr>
          </c:marker>
          <c:trendline>
            <c:spPr>
              <a:ln>
                <a:solidFill>
                  <a:srgbClr val="4F81BD"/>
                </a:solidFill>
                <a:prstDash val="sysDash"/>
              </a:ln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1"/>
            <c:plus>
              <c:numRef>
                <c:f>Sheet1!$E$12:$E$16</c:f>
                <c:numCache>
                  <c:formatCode>General</c:formatCode>
                  <c:ptCount val="5"/>
                  <c:pt idx="0">
                    <c:v>509.9019513592774</c:v>
                  </c:pt>
                  <c:pt idx="1">
                    <c:v>324.037034920393</c:v>
                  </c:pt>
                  <c:pt idx="2">
                    <c:v>214.4761058952722</c:v>
                  </c:pt>
                  <c:pt idx="3">
                    <c:v>144.9137674618944</c:v>
                  </c:pt>
                  <c:pt idx="4">
                    <c:v>34.64101615137749</c:v>
                  </c:pt>
                </c:numCache>
              </c:numRef>
            </c:plus>
            <c:minus>
              <c:numRef>
                <c:f>Sheet1!$E$12:$E$16</c:f>
                <c:numCache>
                  <c:formatCode>General</c:formatCode>
                  <c:ptCount val="5"/>
                  <c:pt idx="0">
                    <c:v>509.9019513592774</c:v>
                  </c:pt>
                  <c:pt idx="1">
                    <c:v>324.037034920393</c:v>
                  </c:pt>
                  <c:pt idx="2">
                    <c:v>214.4761058952722</c:v>
                  </c:pt>
                  <c:pt idx="3">
                    <c:v>144.9137674618944</c:v>
                  </c:pt>
                  <c:pt idx="4">
                    <c:v>34.64101615137749</c:v>
                  </c:pt>
                </c:numCache>
              </c:numRef>
            </c:minus>
          </c:errBars>
          <c:xVal>
            <c:numRef>
              <c:f>Sheet1!$B$12:$B$16</c:f>
              <c:numCache>
                <c:formatCode>General</c:formatCode>
                <c:ptCount val="5"/>
                <c:pt idx="0">
                  <c:v>338.6842105263158</c:v>
                </c:pt>
                <c:pt idx="1">
                  <c:v>158.4</c:v>
                </c:pt>
                <c:pt idx="2">
                  <c:v>74.25</c:v>
                </c:pt>
                <c:pt idx="3">
                  <c:v>33.0</c:v>
                </c:pt>
                <c:pt idx="4">
                  <c:v>2.5</c:v>
                </c:pt>
              </c:numCache>
            </c:numRef>
          </c:xVal>
          <c:yVal>
            <c:numRef>
              <c:f>Sheet1!$D$12:$D$16</c:f>
              <c:numCache>
                <c:formatCode>General</c:formatCode>
                <c:ptCount val="5"/>
                <c:pt idx="0">
                  <c:v>260000.0</c:v>
                </c:pt>
                <c:pt idx="1">
                  <c:v>105000.0</c:v>
                </c:pt>
                <c:pt idx="2">
                  <c:v>46000.0</c:v>
                </c:pt>
                <c:pt idx="3">
                  <c:v>21000.0</c:v>
                </c:pt>
                <c:pt idx="4">
                  <c:v>1200.0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0807368"/>
        <c:axId val="-2100804536"/>
      </c:scatterChart>
      <c:valAx>
        <c:axId val="-2100807368"/>
        <c:scaling>
          <c:orientation val="minMax"/>
          <c:max val="450.0"/>
          <c:min val="-50.0"/>
        </c:scaling>
        <c:delete val="0"/>
        <c:axPos val="b"/>
        <c:numFmt formatCode="General" sourceLinked="1"/>
        <c:majorTickMark val="out"/>
        <c:minorTickMark val="none"/>
        <c:tickLblPos val="nextTo"/>
        <c:crossAx val="-2100804536"/>
        <c:crosses val="autoZero"/>
        <c:crossBetween val="midCat"/>
      </c:valAx>
      <c:valAx>
        <c:axId val="-2100804536"/>
        <c:scaling>
          <c:orientation val="minMax"/>
          <c:min val="-50000.0"/>
        </c:scaling>
        <c:delete val="0"/>
        <c:axPos val="l"/>
        <c:numFmt formatCode="General" sourceLinked="1"/>
        <c:majorTickMark val="out"/>
        <c:minorTickMark val="none"/>
        <c:tickLblPos val="nextTo"/>
        <c:crossAx val="-2100807368"/>
        <c:crosses val="autoZero"/>
        <c:crossBetween val="midCat"/>
      </c:valAx>
      <c:spPr>
        <a:solidFill>
          <a:schemeClr val="bg1"/>
        </a:solidFill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3"/>
          <c:order val="0"/>
          <c:tx>
            <c:v>RM Bundle</c:v>
          </c:tx>
          <c:spPr>
            <a:ln w="28575">
              <a:noFill/>
            </a:ln>
          </c:spPr>
          <c:marker>
            <c:symbol val="x"/>
            <c:size val="7"/>
            <c:spPr>
              <a:solidFill>
                <a:srgbClr val="FF0000"/>
              </a:solidFill>
            </c:spPr>
          </c:marker>
          <c:xVal>
            <c:numRef>
              <c:f>Foglio1!$M$354:$M$379</c:f>
              <c:numCache>
                <c:formatCode>0.0000</c:formatCode>
                <c:ptCount val="26"/>
                <c:pt idx="0">
                  <c:v>-49.0</c:v>
                </c:pt>
                <c:pt idx="1">
                  <c:v>-45.0</c:v>
                </c:pt>
                <c:pt idx="2">
                  <c:v>-51.0</c:v>
                </c:pt>
                <c:pt idx="3">
                  <c:v>-43.0</c:v>
                </c:pt>
                <c:pt idx="4">
                  <c:v>-53.0</c:v>
                </c:pt>
                <c:pt idx="5">
                  <c:v>-41.0</c:v>
                </c:pt>
                <c:pt idx="6">
                  <c:v>-55.0</c:v>
                </c:pt>
                <c:pt idx="7">
                  <c:v>-39.0</c:v>
                </c:pt>
                <c:pt idx="8">
                  <c:v>-37.0</c:v>
                </c:pt>
                <c:pt idx="9">
                  <c:v>-35.0</c:v>
                </c:pt>
                <c:pt idx="10">
                  <c:v>-33.0</c:v>
                </c:pt>
                <c:pt idx="11">
                  <c:v>-31.0</c:v>
                </c:pt>
                <c:pt idx="12">
                  <c:v>-45.0</c:v>
                </c:pt>
                <c:pt idx="13">
                  <c:v>-44.0</c:v>
                </c:pt>
                <c:pt idx="14">
                  <c:v>-46.0</c:v>
                </c:pt>
                <c:pt idx="15">
                  <c:v>-25.0</c:v>
                </c:pt>
                <c:pt idx="16">
                  <c:v>-20.0</c:v>
                </c:pt>
                <c:pt idx="17">
                  <c:v>-15.0</c:v>
                </c:pt>
                <c:pt idx="18">
                  <c:v>-10.0</c:v>
                </c:pt>
                <c:pt idx="19">
                  <c:v>-5.0</c:v>
                </c:pt>
                <c:pt idx="20">
                  <c:v>0.0</c:v>
                </c:pt>
                <c:pt idx="21">
                  <c:v>-29.0</c:v>
                </c:pt>
                <c:pt idx="22">
                  <c:v>-60.0</c:v>
                </c:pt>
                <c:pt idx="23">
                  <c:v>5.0</c:v>
                </c:pt>
                <c:pt idx="24">
                  <c:v>10.0</c:v>
                </c:pt>
                <c:pt idx="25">
                  <c:v>15.0</c:v>
                </c:pt>
              </c:numCache>
            </c:numRef>
          </c:xVal>
          <c:yVal>
            <c:numRef>
              <c:f>Foglio1!$Q$354:$Q$379</c:f>
              <c:numCache>
                <c:formatCode>0.0000</c:formatCode>
                <c:ptCount val="26"/>
                <c:pt idx="0">
                  <c:v>1.874508755266179</c:v>
                </c:pt>
                <c:pt idx="1">
                  <c:v>1.801351586939085</c:v>
                </c:pt>
                <c:pt idx="2">
                  <c:v>1.728732065324164</c:v>
                </c:pt>
                <c:pt idx="3">
                  <c:v>1.816039901593041</c:v>
                </c:pt>
                <c:pt idx="4">
                  <c:v>1.512414862422287</c:v>
                </c:pt>
                <c:pt idx="5">
                  <c:v>1.654387321323577</c:v>
                </c:pt>
                <c:pt idx="6">
                  <c:v>1.264080940979568</c:v>
                </c:pt>
                <c:pt idx="7">
                  <c:v>1.526561525641956</c:v>
                </c:pt>
                <c:pt idx="8">
                  <c:v>1.338856404403041</c:v>
                </c:pt>
                <c:pt idx="9">
                  <c:v>1.36877032634922</c:v>
                </c:pt>
                <c:pt idx="10">
                  <c:v>1.287752876625211</c:v>
                </c:pt>
                <c:pt idx="11">
                  <c:v>1.058646643931441</c:v>
                </c:pt>
                <c:pt idx="12">
                  <c:v>1.731642929337092</c:v>
                </c:pt>
                <c:pt idx="13">
                  <c:v>1.759216007013216</c:v>
                </c:pt>
                <c:pt idx="14">
                  <c:v>1.710197217006986</c:v>
                </c:pt>
                <c:pt idx="15">
                  <c:v>0.425173269956267</c:v>
                </c:pt>
                <c:pt idx="16">
                  <c:v>0.244348922453911</c:v>
                </c:pt>
                <c:pt idx="17">
                  <c:v>0.216342910015324</c:v>
                </c:pt>
                <c:pt idx="18">
                  <c:v>0.182557910249245</c:v>
                </c:pt>
                <c:pt idx="19">
                  <c:v>0.21217226794378</c:v>
                </c:pt>
                <c:pt idx="20">
                  <c:v>0.274775599926726</c:v>
                </c:pt>
                <c:pt idx="21">
                  <c:v>0.76341014043199</c:v>
                </c:pt>
                <c:pt idx="22">
                  <c:v>0.663529589545257</c:v>
                </c:pt>
                <c:pt idx="23">
                  <c:v>0.268443794772873</c:v>
                </c:pt>
                <c:pt idx="24">
                  <c:v>0.283194434748972</c:v>
                </c:pt>
                <c:pt idx="25">
                  <c:v>0.387022957994349</c:v>
                </c:pt>
              </c:numCache>
            </c:numRef>
          </c:yVal>
          <c:smooth val="0"/>
        </c:ser>
        <c:ser>
          <c:idx val="1"/>
          <c:order val="1"/>
          <c:tx>
            <c:v>RM Bundle 8 mm away</c:v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FFFF00"/>
              </a:solidFill>
            </c:spPr>
          </c:marker>
          <c:xVal>
            <c:numRef>
              <c:f>Foglio1!$M$383:$M$400</c:f>
              <c:numCache>
                <c:formatCode>0.0000</c:formatCode>
                <c:ptCount val="18"/>
                <c:pt idx="0">
                  <c:v>-45.0</c:v>
                </c:pt>
                <c:pt idx="1">
                  <c:v>-49.0</c:v>
                </c:pt>
                <c:pt idx="2">
                  <c:v>-43.0</c:v>
                </c:pt>
                <c:pt idx="3">
                  <c:v>-51.0</c:v>
                </c:pt>
                <c:pt idx="4">
                  <c:v>-41.0</c:v>
                </c:pt>
                <c:pt idx="5">
                  <c:v>-53.0</c:v>
                </c:pt>
                <c:pt idx="6">
                  <c:v>-39.0</c:v>
                </c:pt>
                <c:pt idx="7">
                  <c:v>0.0</c:v>
                </c:pt>
                <c:pt idx="8">
                  <c:v>5.0</c:v>
                </c:pt>
                <c:pt idx="9">
                  <c:v>10.0</c:v>
                </c:pt>
                <c:pt idx="10">
                  <c:v>-5.0</c:v>
                </c:pt>
                <c:pt idx="11">
                  <c:v>-10.0</c:v>
                </c:pt>
                <c:pt idx="12">
                  <c:v>-37.0</c:v>
                </c:pt>
                <c:pt idx="13">
                  <c:v>-35.0</c:v>
                </c:pt>
                <c:pt idx="14">
                  <c:v>-33.0</c:v>
                </c:pt>
                <c:pt idx="15">
                  <c:v>-31.0</c:v>
                </c:pt>
                <c:pt idx="16">
                  <c:v>-29.0</c:v>
                </c:pt>
                <c:pt idx="17">
                  <c:v>-27.0</c:v>
                </c:pt>
              </c:numCache>
            </c:numRef>
          </c:xVal>
          <c:yVal>
            <c:numRef>
              <c:f>Foglio1!$Q$383:$Q$400</c:f>
              <c:numCache>
                <c:formatCode>0.0000</c:formatCode>
                <c:ptCount val="18"/>
                <c:pt idx="0">
                  <c:v>1.414246319984521</c:v>
                </c:pt>
                <c:pt idx="1">
                  <c:v>1.444028812866633</c:v>
                </c:pt>
                <c:pt idx="2">
                  <c:v>1.373584203643544</c:v>
                </c:pt>
                <c:pt idx="3">
                  <c:v>1.247180637508881</c:v>
                </c:pt>
                <c:pt idx="4">
                  <c:v>1.3612070165219</c:v>
                </c:pt>
                <c:pt idx="5">
                  <c:v>1.047780825715544</c:v>
                </c:pt>
                <c:pt idx="6">
                  <c:v>1.160908512894761</c:v>
                </c:pt>
                <c:pt idx="7">
                  <c:v>0.212480429434132</c:v>
                </c:pt>
                <c:pt idx="8">
                  <c:v>0.225267635860282</c:v>
                </c:pt>
                <c:pt idx="9">
                  <c:v>0.219270076256628</c:v>
                </c:pt>
                <c:pt idx="10">
                  <c:v>0.172001967101728</c:v>
                </c:pt>
                <c:pt idx="11">
                  <c:v>0.147676993927754</c:v>
                </c:pt>
                <c:pt idx="12">
                  <c:v>1.068369071074722</c:v>
                </c:pt>
                <c:pt idx="13">
                  <c:v>1.025895956885886</c:v>
                </c:pt>
                <c:pt idx="14">
                  <c:v>1.02198715106217</c:v>
                </c:pt>
                <c:pt idx="15">
                  <c:v>0.774556191920978</c:v>
                </c:pt>
                <c:pt idx="16">
                  <c:v>0.624527643229261</c:v>
                </c:pt>
                <c:pt idx="17">
                  <c:v>0.476936534460844</c:v>
                </c:pt>
              </c:numCache>
            </c:numRef>
          </c:yVal>
          <c:smooth val="0"/>
        </c:ser>
        <c:ser>
          <c:idx val="0"/>
          <c:order val="2"/>
          <c:tx>
            <c:v>RM Bundle No Teflon</c:v>
          </c:tx>
          <c:spPr>
            <a:ln w="28575">
              <a:noFill/>
            </a:ln>
          </c:spPr>
          <c:xVal>
            <c:numRef>
              <c:f>Foglio1!$M$404:$M$437</c:f>
              <c:numCache>
                <c:formatCode>0.0000</c:formatCode>
                <c:ptCount val="34"/>
                <c:pt idx="0">
                  <c:v>-47.0</c:v>
                </c:pt>
                <c:pt idx="1">
                  <c:v>-45.0</c:v>
                </c:pt>
                <c:pt idx="2">
                  <c:v>-49.0</c:v>
                </c:pt>
                <c:pt idx="3">
                  <c:v>-51.0</c:v>
                </c:pt>
                <c:pt idx="4">
                  <c:v>-53.0</c:v>
                </c:pt>
                <c:pt idx="5">
                  <c:v>-43.0</c:v>
                </c:pt>
                <c:pt idx="6">
                  <c:v>-41.0</c:v>
                </c:pt>
                <c:pt idx="7">
                  <c:v>-55.0</c:v>
                </c:pt>
                <c:pt idx="8">
                  <c:v>-39.0</c:v>
                </c:pt>
                <c:pt idx="9">
                  <c:v>-37.0</c:v>
                </c:pt>
                <c:pt idx="10">
                  <c:v>-35.0</c:v>
                </c:pt>
                <c:pt idx="11">
                  <c:v>0.0</c:v>
                </c:pt>
                <c:pt idx="13">
                  <c:v>0.0</c:v>
                </c:pt>
                <c:pt idx="14">
                  <c:v>5.0</c:v>
                </c:pt>
                <c:pt idx="15">
                  <c:v>-5.0</c:v>
                </c:pt>
                <c:pt idx="16">
                  <c:v>-10.0</c:v>
                </c:pt>
                <c:pt idx="17">
                  <c:v>10.0</c:v>
                </c:pt>
                <c:pt idx="18">
                  <c:v>-20.0</c:v>
                </c:pt>
                <c:pt idx="19">
                  <c:v>-20.0</c:v>
                </c:pt>
                <c:pt idx="20">
                  <c:v>-30.0</c:v>
                </c:pt>
                <c:pt idx="21">
                  <c:v>-25.0</c:v>
                </c:pt>
                <c:pt idx="22">
                  <c:v>-35.0</c:v>
                </c:pt>
                <c:pt idx="23">
                  <c:v>-37.0</c:v>
                </c:pt>
                <c:pt idx="24">
                  <c:v>-40.0</c:v>
                </c:pt>
                <c:pt idx="25">
                  <c:v>-27.0</c:v>
                </c:pt>
                <c:pt idx="26">
                  <c:v>-33.0</c:v>
                </c:pt>
                <c:pt idx="27">
                  <c:v>-28.0</c:v>
                </c:pt>
                <c:pt idx="28">
                  <c:v>-29.0</c:v>
                </c:pt>
                <c:pt idx="29">
                  <c:v>-15.0</c:v>
                </c:pt>
                <c:pt idx="30">
                  <c:v>20.0</c:v>
                </c:pt>
                <c:pt idx="31">
                  <c:v>30.0</c:v>
                </c:pt>
                <c:pt idx="32">
                  <c:v>40.0</c:v>
                </c:pt>
                <c:pt idx="33">
                  <c:v>50.0</c:v>
                </c:pt>
              </c:numCache>
            </c:numRef>
          </c:xVal>
          <c:yVal>
            <c:numRef>
              <c:f>Foglio1!$Q$404:$Q$437</c:f>
              <c:numCache>
                <c:formatCode>0.0000</c:formatCode>
                <c:ptCount val="34"/>
                <c:pt idx="0">
                  <c:v>2.083328780532892</c:v>
                </c:pt>
                <c:pt idx="1">
                  <c:v>1.880889031180524</c:v>
                </c:pt>
                <c:pt idx="2">
                  <c:v>1.9140626097351</c:v>
                </c:pt>
                <c:pt idx="3">
                  <c:v>1.544500256754238</c:v>
                </c:pt>
                <c:pt idx="4">
                  <c:v>1.21268211726989</c:v>
                </c:pt>
                <c:pt idx="5">
                  <c:v>1.707116737194906</c:v>
                </c:pt>
                <c:pt idx="6">
                  <c:v>1.687109847832209</c:v>
                </c:pt>
                <c:pt idx="7">
                  <c:v>0.993093656742389</c:v>
                </c:pt>
                <c:pt idx="8">
                  <c:v>1.332595912404108</c:v>
                </c:pt>
                <c:pt idx="9">
                  <c:v>1.056213323042822</c:v>
                </c:pt>
                <c:pt idx="10">
                  <c:v>1.120831000452765</c:v>
                </c:pt>
                <c:pt idx="11">
                  <c:v>0.12620950778292</c:v>
                </c:pt>
                <c:pt idx="13">
                  <c:v>0.0948666596395067</c:v>
                </c:pt>
                <c:pt idx="14">
                  <c:v>0.0959263285895172</c:v>
                </c:pt>
                <c:pt idx="15">
                  <c:v>0.102352298613185</c:v>
                </c:pt>
                <c:pt idx="16">
                  <c:v>0.121581314424636</c:v>
                </c:pt>
                <c:pt idx="17">
                  <c:v>0.076955353068507</c:v>
                </c:pt>
                <c:pt idx="18">
                  <c:v>0.248799385807307</c:v>
                </c:pt>
                <c:pt idx="19">
                  <c:v>0.234924035444975</c:v>
                </c:pt>
                <c:pt idx="20">
                  <c:v>1.133663908206784</c:v>
                </c:pt>
                <c:pt idx="21">
                  <c:v>0.468757446489782</c:v>
                </c:pt>
                <c:pt idx="22">
                  <c:v>1.17949013244094</c:v>
                </c:pt>
                <c:pt idx="23">
                  <c:v>1.089324656366325</c:v>
                </c:pt>
                <c:pt idx="24">
                  <c:v>1.550948299136466</c:v>
                </c:pt>
                <c:pt idx="25">
                  <c:v>0.681220126825256</c:v>
                </c:pt>
                <c:pt idx="26">
                  <c:v>1.254802287233975</c:v>
                </c:pt>
                <c:pt idx="27">
                  <c:v>0.817894564272552</c:v>
                </c:pt>
                <c:pt idx="28">
                  <c:v>1.012299703759958</c:v>
                </c:pt>
                <c:pt idx="29">
                  <c:v>0.186267073621348</c:v>
                </c:pt>
                <c:pt idx="30">
                  <c:v>0.0910734775906083</c:v>
                </c:pt>
                <c:pt idx="31">
                  <c:v>0.180851720416712</c:v>
                </c:pt>
                <c:pt idx="32">
                  <c:v>0.27843662099096</c:v>
                </c:pt>
                <c:pt idx="33">
                  <c:v>0.322898563377593</c:v>
                </c:pt>
              </c:numCache>
            </c:numRef>
          </c:yVal>
          <c:smooth val="0"/>
        </c:ser>
        <c:ser>
          <c:idx val="2"/>
          <c:order val="3"/>
          <c:tx>
            <c:v>Industrial bundle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B050"/>
              </a:solidFill>
            </c:spPr>
          </c:marker>
          <c:xVal>
            <c:numRef>
              <c:f>Foglio1!$M$211:$M$263</c:f>
              <c:numCache>
                <c:formatCode>0.0000</c:formatCode>
                <c:ptCount val="53"/>
                <c:pt idx="0">
                  <c:v>-47.0</c:v>
                </c:pt>
                <c:pt idx="1">
                  <c:v>-43.0</c:v>
                </c:pt>
                <c:pt idx="2">
                  <c:v>-49.0</c:v>
                </c:pt>
                <c:pt idx="3">
                  <c:v>-41.0</c:v>
                </c:pt>
                <c:pt idx="4">
                  <c:v>-51.0</c:v>
                </c:pt>
                <c:pt idx="5">
                  <c:v>-39.0</c:v>
                </c:pt>
                <c:pt idx="6">
                  <c:v>-52.93</c:v>
                </c:pt>
                <c:pt idx="7">
                  <c:v>-37.0</c:v>
                </c:pt>
                <c:pt idx="8">
                  <c:v>-55.0</c:v>
                </c:pt>
                <c:pt idx="9">
                  <c:v>-35.0</c:v>
                </c:pt>
                <c:pt idx="10">
                  <c:v>-35.0</c:v>
                </c:pt>
                <c:pt idx="11">
                  <c:v>-35.0</c:v>
                </c:pt>
                <c:pt idx="12">
                  <c:v>-35.0</c:v>
                </c:pt>
                <c:pt idx="13">
                  <c:v>-35.0</c:v>
                </c:pt>
                <c:pt idx="14">
                  <c:v>-35.0</c:v>
                </c:pt>
                <c:pt idx="15">
                  <c:v>0.0</c:v>
                </c:pt>
                <c:pt idx="16">
                  <c:v>-47.0</c:v>
                </c:pt>
                <c:pt idx="17">
                  <c:v>-57.0</c:v>
                </c:pt>
                <c:pt idx="19">
                  <c:v>-59.0</c:v>
                </c:pt>
                <c:pt idx="21">
                  <c:v>-61.0</c:v>
                </c:pt>
                <c:pt idx="23">
                  <c:v>-33.0</c:v>
                </c:pt>
                <c:pt idx="24">
                  <c:v>-29.0</c:v>
                </c:pt>
                <c:pt idx="26">
                  <c:v>-63.0</c:v>
                </c:pt>
                <c:pt idx="28">
                  <c:v>-35.0</c:v>
                </c:pt>
                <c:pt idx="29">
                  <c:v>-31.0</c:v>
                </c:pt>
                <c:pt idx="30">
                  <c:v>-25.0</c:v>
                </c:pt>
                <c:pt idx="31">
                  <c:v>-15.0</c:v>
                </c:pt>
                <c:pt idx="32">
                  <c:v>0.0</c:v>
                </c:pt>
                <c:pt idx="34">
                  <c:v>46.9</c:v>
                </c:pt>
                <c:pt idx="35">
                  <c:v>35.0</c:v>
                </c:pt>
                <c:pt idx="36">
                  <c:v>40.0</c:v>
                </c:pt>
                <c:pt idx="37">
                  <c:v>53.9</c:v>
                </c:pt>
                <c:pt idx="39">
                  <c:v>57.0</c:v>
                </c:pt>
                <c:pt idx="40">
                  <c:v>43.0</c:v>
                </c:pt>
                <c:pt idx="41">
                  <c:v>50.0</c:v>
                </c:pt>
                <c:pt idx="42">
                  <c:v>49.0</c:v>
                </c:pt>
                <c:pt idx="43">
                  <c:v>48.0</c:v>
                </c:pt>
                <c:pt idx="44">
                  <c:v>47.0</c:v>
                </c:pt>
                <c:pt idx="45">
                  <c:v>59.97</c:v>
                </c:pt>
                <c:pt idx="46">
                  <c:v>62.93</c:v>
                </c:pt>
                <c:pt idx="47">
                  <c:v>10.0</c:v>
                </c:pt>
                <c:pt idx="48">
                  <c:v>20.0</c:v>
                </c:pt>
                <c:pt idx="49">
                  <c:v>30.0</c:v>
                </c:pt>
                <c:pt idx="50">
                  <c:v>66.0</c:v>
                </c:pt>
                <c:pt idx="51">
                  <c:v>70.0</c:v>
                </c:pt>
                <c:pt idx="52">
                  <c:v>-47.13</c:v>
                </c:pt>
              </c:numCache>
            </c:numRef>
          </c:xVal>
          <c:yVal>
            <c:numRef>
              <c:f>Foglio1!$Q$211:$Q$263</c:f>
              <c:numCache>
                <c:formatCode>0.0000</c:formatCode>
                <c:ptCount val="53"/>
                <c:pt idx="0">
                  <c:v>1.263666801221674</c:v>
                </c:pt>
                <c:pt idx="1">
                  <c:v>1.141142803412362</c:v>
                </c:pt>
                <c:pt idx="2">
                  <c:v>1.207475403876766</c:v>
                </c:pt>
                <c:pt idx="3">
                  <c:v>0.960009090656634</c:v>
                </c:pt>
                <c:pt idx="4">
                  <c:v>1.004738782594429</c:v>
                </c:pt>
                <c:pt idx="5">
                  <c:v>0.787097859817408</c:v>
                </c:pt>
                <c:pt idx="6">
                  <c:v>0.909136323325601</c:v>
                </c:pt>
                <c:pt idx="7">
                  <c:v>0.786323983938482</c:v>
                </c:pt>
                <c:pt idx="8">
                  <c:v>0.830698488920616</c:v>
                </c:pt>
                <c:pt idx="9">
                  <c:v>0.857606821413799</c:v>
                </c:pt>
                <c:pt idx="10">
                  <c:v>0.885056665015211</c:v>
                </c:pt>
                <c:pt idx="11">
                  <c:v>0.836785589349733</c:v>
                </c:pt>
                <c:pt idx="12">
                  <c:v>0.912958708725445</c:v>
                </c:pt>
                <c:pt idx="13">
                  <c:v>0.857262953402001</c:v>
                </c:pt>
                <c:pt idx="14">
                  <c:v>0.860075700970586</c:v>
                </c:pt>
                <c:pt idx="15">
                  <c:v>0.173661360347324</c:v>
                </c:pt>
                <c:pt idx="16">
                  <c:v>1.284399347300468</c:v>
                </c:pt>
                <c:pt idx="17">
                  <c:v>0.735972035087537</c:v>
                </c:pt>
                <c:pt idx="19">
                  <c:v>0.623342647703112</c:v>
                </c:pt>
                <c:pt idx="21">
                  <c:v>0.521054651659619</c:v>
                </c:pt>
                <c:pt idx="23">
                  <c:v>0.821387451921865</c:v>
                </c:pt>
                <c:pt idx="24">
                  <c:v>0.55730908422054</c:v>
                </c:pt>
                <c:pt idx="26">
                  <c:v>0.455206889969081</c:v>
                </c:pt>
                <c:pt idx="28">
                  <c:v>0.845848295758617</c:v>
                </c:pt>
                <c:pt idx="29">
                  <c:v>0.713533114937394</c:v>
                </c:pt>
                <c:pt idx="30">
                  <c:v>0.313083192430423</c:v>
                </c:pt>
                <c:pt idx="31">
                  <c:v>0.12121235947752</c:v>
                </c:pt>
                <c:pt idx="32">
                  <c:v>0.167644593461862</c:v>
                </c:pt>
                <c:pt idx="34">
                  <c:v>0.60821740191305</c:v>
                </c:pt>
                <c:pt idx="35">
                  <c:v>0.470967524089779</c:v>
                </c:pt>
                <c:pt idx="36">
                  <c:v>0.550189291161166</c:v>
                </c:pt>
                <c:pt idx="37">
                  <c:v>0.812372536571753</c:v>
                </c:pt>
                <c:pt idx="39">
                  <c:v>0.722723700616627</c:v>
                </c:pt>
                <c:pt idx="40">
                  <c:v>0.599958526030869</c:v>
                </c:pt>
                <c:pt idx="41">
                  <c:v>0.827719965545226</c:v>
                </c:pt>
                <c:pt idx="42">
                  <c:v>0.784700752984545</c:v>
                </c:pt>
                <c:pt idx="43">
                  <c:v>0.704177272865691</c:v>
                </c:pt>
                <c:pt idx="44">
                  <c:v>0.674992482985493</c:v>
                </c:pt>
                <c:pt idx="45">
                  <c:v>0.7411680370119</c:v>
                </c:pt>
                <c:pt idx="46">
                  <c:v>0.698489518545354</c:v>
                </c:pt>
                <c:pt idx="47">
                  <c:v>0.185554981058623</c:v>
                </c:pt>
                <c:pt idx="48">
                  <c:v>0.310130739861352</c:v>
                </c:pt>
                <c:pt idx="49">
                  <c:v>0.394588976823046</c:v>
                </c:pt>
                <c:pt idx="50">
                  <c:v>0.673440144805161</c:v>
                </c:pt>
                <c:pt idx="51">
                  <c:v>0.645232732021046</c:v>
                </c:pt>
                <c:pt idx="52">
                  <c:v>1.286755419157012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5939544"/>
        <c:axId val="2055348360"/>
      </c:scatterChart>
      <c:valAx>
        <c:axId val="2055939544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crossAx val="2055348360"/>
        <c:crosses val="autoZero"/>
        <c:crossBetween val="midCat"/>
      </c:valAx>
      <c:valAx>
        <c:axId val="2055348360"/>
        <c:scaling>
          <c:orientation val="minMax"/>
        </c:scaling>
        <c:delete val="0"/>
        <c:axPos val="l"/>
        <c:majorGridlines/>
        <c:numFmt formatCode="0.0000" sourceLinked="1"/>
        <c:majorTickMark val="out"/>
        <c:minorTickMark val="none"/>
        <c:tickLblPos val="nextTo"/>
        <c:crossAx val="205593954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63519423008932"/>
          <c:y val="0.152524627128236"/>
          <c:w val="0.336480576991072"/>
          <c:h val="0.69495074574353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90" tIns="47695" rIns="95390" bIns="47695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35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90" tIns="47695" rIns="95390" bIns="4769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35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90" tIns="47695" rIns="95390" bIns="47695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35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90" tIns="47695" rIns="95390" bIns="4769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cs typeface="+mn-cs"/>
              </a:defRPr>
            </a:lvl1pPr>
          </a:lstStyle>
          <a:p>
            <a:pPr>
              <a:defRPr/>
            </a:pPr>
            <a:fld id="{A3EAE7F5-06DF-9544-9143-3344EA9422F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3462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390" tIns="47695" rIns="95390" bIns="47695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8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390" tIns="47695" rIns="95390" bIns="4769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8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2513"/>
            <a:ext cx="5203825" cy="460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390" tIns="47695" rIns="95390" bIns="47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Klicken Sie, um die Formate des Vorlagentextes zu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608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390" tIns="47695" rIns="95390" bIns="47695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8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390" tIns="47695" rIns="95390" bIns="4769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cs typeface="+mn-cs"/>
              </a:defRPr>
            </a:lvl1pPr>
          </a:lstStyle>
          <a:p>
            <a:pPr>
              <a:defRPr/>
            </a:pPr>
            <a:fld id="{421761F7-2573-4D45-9F46-5F7232D54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024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5A3EE4-CF26-144B-A542-345DDD5AF35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Shunt impedance  57 </a:t>
            </a:r>
            <a:r>
              <a:rPr lang="en-US" dirty="0" err="1" smtClean="0"/>
              <a:t>Mohm</a:t>
            </a:r>
            <a:r>
              <a:rPr lang="en-US" dirty="0" smtClean="0"/>
              <a:t>/m per le </a:t>
            </a:r>
            <a:r>
              <a:rPr lang="en-US" dirty="0" err="1" smtClean="0"/>
              <a:t>nostre</a:t>
            </a:r>
            <a:r>
              <a:rPr lang="en-US" dirty="0" smtClean="0"/>
              <a:t>     </a:t>
            </a:r>
            <a:r>
              <a:rPr lang="en-US" dirty="0" err="1" smtClean="0"/>
              <a:t>considerando</a:t>
            </a:r>
            <a:endParaRPr lang="en-US" dirty="0" smtClean="0"/>
          </a:p>
          <a:p>
            <a:r>
              <a:rPr lang="en-US" dirty="0" smtClean="0"/>
              <a:t>30 MW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</a:t>
            </a:r>
            <a:r>
              <a:rPr lang="en-US" baseline="0" dirty="0" smtClean="0"/>
              <a:t> input    load energy 58.1 </a:t>
            </a:r>
            <a:r>
              <a:rPr lang="en-US" baseline="0" dirty="0" err="1" smtClean="0"/>
              <a:t>MeV</a:t>
            </a:r>
            <a:endParaRPr lang="en-US" baseline="0" dirty="0" smtClean="0"/>
          </a:p>
          <a:p>
            <a:r>
              <a:rPr lang="en-US" baseline="0" dirty="0" smtClean="0"/>
              <a:t>78 </a:t>
            </a:r>
            <a:r>
              <a:rPr lang="en-US" baseline="0" dirty="0" err="1" smtClean="0"/>
              <a:t>MeV</a:t>
            </a:r>
            <a:r>
              <a:rPr lang="en-US" baseline="0" dirty="0" smtClean="0"/>
              <a:t> con 56 MW input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9281-C618-4440-ADAC-F779E8726CF3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378B96-868A-2F42-AF2F-C0489FD861FB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854A4F-764C-3E4C-A881-AB7EFA3246F5}" type="slidenum">
              <a:rPr lang="it-IT"/>
              <a:pPr>
                <a:defRPr/>
              </a:pPr>
              <a:t>96</a:t>
            </a:fld>
            <a:endParaRPr lang="it-IT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001F22-955C-BF4E-AC8A-BD6BF7BD95DF}" type="slidenum">
              <a:rPr lang="it-IT"/>
              <a:pPr>
                <a:defRPr/>
              </a:pPr>
              <a:t>97</a:t>
            </a:fld>
            <a:endParaRPr lang="it-IT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0"/>
            <a:ext cx="7993063" cy="5486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AD5F6-EC8E-3542-B627-15907DF1D53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7384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6EC5A-DBE2-234D-8CE0-D19B79DA008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53819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700213"/>
            <a:ext cx="39560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663" y="1700213"/>
            <a:ext cx="39560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0FE2B-CECE-F542-8EFA-AF8769E6930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56592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68040-61F2-504D-98AE-8B82A134375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23198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0"/>
            <a:ext cx="7993063" cy="5486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B628C-75BA-1D47-A17A-C4D33707B25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69382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ADD3F-57EE-2F4D-A24A-2EB65B946B2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9494390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86ACC-35EB-2348-AC0E-99D4A1894D7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416595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xfrm>
            <a:off x="2" y="0"/>
            <a:ext cx="1412875" cy="323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F0809-4B67-E840-A1F8-50E9136A268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89122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5776"/>
            <a:ext cx="9144000" cy="582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808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jpeg"/><Relationship Id="rId12" Type="http://schemas.openxmlformats.org/officeDocument/2006/relationships/image" Target="../media/image2.jpeg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>
            <a:spLocks/>
          </p:cNvSpPr>
          <p:nvPr userDrawn="1"/>
        </p:nvSpPr>
        <p:spPr bwMode="auto">
          <a:xfrm>
            <a:off x="1052513" y="0"/>
            <a:ext cx="8094662" cy="6375400"/>
          </a:xfrm>
          <a:custGeom>
            <a:avLst/>
            <a:gdLst>
              <a:gd name="T0" fmla="*/ 0 w 8095214"/>
              <a:gd name="T1" fmla="*/ 6375526 h 6375358"/>
              <a:gd name="T2" fmla="*/ 6156328 w 8095214"/>
              <a:gd name="T3" fmla="*/ 12828 h 6375358"/>
              <a:gd name="T4" fmla="*/ 8080181 w 8095214"/>
              <a:gd name="T5" fmla="*/ 0 h 6375358"/>
              <a:gd name="T6" fmla="*/ 8093006 w 8095214"/>
              <a:gd name="T7" fmla="*/ 6144620 h 6375358"/>
              <a:gd name="T8" fmla="*/ 0 w 8095214"/>
              <a:gd name="T9" fmla="*/ 6375526 h 63753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95214" h="6375358">
                <a:moveTo>
                  <a:pt x="0" y="6375358"/>
                </a:moveTo>
                <a:lnTo>
                  <a:pt x="6158008" y="12828"/>
                </a:lnTo>
                <a:lnTo>
                  <a:pt x="8082385" y="0"/>
                </a:lnTo>
                <a:cubicBezTo>
                  <a:pt x="8086661" y="2048153"/>
                  <a:pt x="8090938" y="4096307"/>
                  <a:pt x="8095214" y="6144460"/>
                </a:cubicBezTo>
                <a:lnTo>
                  <a:pt x="0" y="6375358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35001">
                <a:srgbClr val="FFFFFF"/>
              </a:gs>
              <a:gs pos="100000">
                <a:srgbClr val="B8C2EA"/>
              </a:gs>
            </a:gsLst>
            <a:lin ang="294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1" name="Freeform 9"/>
          <p:cNvSpPr>
            <a:spLocks/>
          </p:cNvSpPr>
          <p:nvPr userDrawn="1"/>
        </p:nvSpPr>
        <p:spPr bwMode="auto">
          <a:xfrm>
            <a:off x="-25400" y="6157913"/>
            <a:ext cx="9185275" cy="717550"/>
          </a:xfrm>
          <a:custGeom>
            <a:avLst/>
            <a:gdLst>
              <a:gd name="T0" fmla="*/ 0 w 9185694"/>
              <a:gd name="T1" fmla="*/ 268183 h 718350"/>
              <a:gd name="T2" fmla="*/ 9184018 w 9185694"/>
              <a:gd name="T3" fmla="*/ 0 h 718350"/>
              <a:gd name="T4" fmla="*/ 9171193 w 9185694"/>
              <a:gd name="T5" fmla="*/ 715156 h 718350"/>
              <a:gd name="T6" fmla="*/ 12825 w 9185694"/>
              <a:gd name="T7" fmla="*/ 715156 h 718350"/>
              <a:gd name="T8" fmla="*/ 0 w 9185694"/>
              <a:gd name="T9" fmla="*/ 268183 h 7183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85694" h="718350">
                <a:moveTo>
                  <a:pt x="0" y="269381"/>
                </a:moveTo>
                <a:lnTo>
                  <a:pt x="9185694" y="0"/>
                </a:lnTo>
                <a:lnTo>
                  <a:pt x="9172865" y="718350"/>
                </a:lnTo>
                <a:lnTo>
                  <a:pt x="12829" y="718350"/>
                </a:lnTo>
                <a:lnTo>
                  <a:pt x="0" y="269381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7DDDE"/>
              </a:gs>
            </a:gsLst>
            <a:lin ang="258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755652" y="2"/>
            <a:ext cx="799306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das Titelformat zu bearbeiten</a:t>
            </a:r>
          </a:p>
        </p:txBody>
      </p:sp>
      <p:sp>
        <p:nvSpPr>
          <p:cNvPr id="102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700213"/>
            <a:ext cx="80645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die Formate des Vorlagentextes zu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40067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31050" y="6237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DD8F981D-DABE-B242-B986-B0A7F0247AE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1031" name="Picture 9"/>
          <p:cNvPicPr>
            <a:picLocks noChangeAspect="1"/>
          </p:cNvPicPr>
          <p:nvPr userDrawn="1"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5732464"/>
            <a:ext cx="1495426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/>
          <p:cNvPicPr>
            <a:picLocks noChangeAspect="1"/>
          </p:cNvPicPr>
          <p:nvPr userDrawn="1"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69357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5661249"/>
            <a:ext cx="936104" cy="91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Box 2"/>
          <p:cNvSpPr txBox="1">
            <a:spLocks noChangeArrowheads="1"/>
          </p:cNvSpPr>
          <p:nvPr userDrawn="1"/>
        </p:nvSpPr>
        <p:spPr bwMode="auto">
          <a:xfrm>
            <a:off x="2916238" y="6608764"/>
            <a:ext cx="31686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B. Buonomo, L. Foggetta, P. Valente – LAL, 24/9/2014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charset="0"/>
        <a:buBlip>
          <a:blip r:embed="rId13"/>
        </a:buBlip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charset="0"/>
        <a:buChar char="w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0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4" Type="http://schemas.openxmlformats.org/officeDocument/2006/relationships/image" Target="../media/image233.png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231.emf"/><Relationship Id="rId7" Type="http://schemas.openxmlformats.org/officeDocument/2006/relationships/image" Target="../media/image23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5.gi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6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7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8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9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3.xml"/><Relationship Id="rId3" Type="http://schemas.openxmlformats.org/officeDocument/2006/relationships/image" Target="../media/image24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4" Type="http://schemas.openxmlformats.org/officeDocument/2006/relationships/image" Target="../media/image243.png"/><Relationship Id="rId5" Type="http://schemas.openxmlformats.org/officeDocument/2006/relationships/image" Target="../media/image244.png"/><Relationship Id="rId6" Type="http://schemas.openxmlformats.org/officeDocument/2006/relationships/image" Target="../media/image2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1.png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247.png"/><Relationship Id="rId5" Type="http://schemas.openxmlformats.org/officeDocument/2006/relationships/image" Target="../media/image248.png"/><Relationship Id="rId6" Type="http://schemas.openxmlformats.org/officeDocument/2006/relationships/image" Target="../media/image2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0.png"/><Relationship Id="rId3" Type="http://schemas.openxmlformats.org/officeDocument/2006/relationships/image" Target="../media/image25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4" Type="http://schemas.openxmlformats.org/officeDocument/2006/relationships/image" Target="../media/image254.png"/><Relationship Id="rId5" Type="http://schemas.openxmlformats.org/officeDocument/2006/relationships/image" Target="../media/image255.png"/><Relationship Id="rId6" Type="http://schemas.openxmlformats.org/officeDocument/2006/relationships/image" Target="../media/image256.png"/><Relationship Id="rId7" Type="http://schemas.openxmlformats.org/officeDocument/2006/relationships/image" Target="../media/image2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2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4" Type="http://schemas.openxmlformats.org/officeDocument/2006/relationships/image" Target="../media/image2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9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4" Type="http://schemas.openxmlformats.org/officeDocument/2006/relationships/image" Target="../media/image26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Relationship Id="rId3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Relationship Id="rId3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jpe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jpeg"/><Relationship Id="rId3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jpeg"/><Relationship Id="rId7" Type="http://schemas.openxmlformats.org/officeDocument/2006/relationships/image" Target="../media/image100.jpeg"/><Relationship Id="rId8" Type="http://schemas.openxmlformats.org/officeDocument/2006/relationships/image" Target="../media/image101.png"/><Relationship Id="rId9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5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5" Type="http://schemas.openxmlformats.org/officeDocument/2006/relationships/image" Target="../media/image126.png"/><Relationship Id="rId6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jpeg"/><Relationship Id="rId3" Type="http://schemas.openxmlformats.org/officeDocument/2006/relationships/image" Target="../media/image13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4" Type="http://schemas.openxmlformats.org/officeDocument/2006/relationships/image" Target="../media/image13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4" Type="http://schemas.openxmlformats.org/officeDocument/2006/relationships/image" Target="../media/image14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2.png"/><Relationship Id="rId3" Type="http://schemas.openxmlformats.org/officeDocument/2006/relationships/image" Target="../media/image14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5.png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5.png"/><Relationship Id="rId12" Type="http://schemas.openxmlformats.org/officeDocument/2006/relationships/image" Target="../media/image156.png"/><Relationship Id="rId13" Type="http://schemas.openxmlformats.org/officeDocument/2006/relationships/image" Target="../media/image157.png"/><Relationship Id="rId14" Type="http://schemas.openxmlformats.org/officeDocument/2006/relationships/image" Target="../media/image158.png"/><Relationship Id="rId15" Type="http://schemas.openxmlformats.org/officeDocument/2006/relationships/image" Target="../media/image159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Relationship Id="rId4" Type="http://schemas.openxmlformats.org/officeDocument/2006/relationships/image" Target="../media/image148.jpeg"/><Relationship Id="rId5" Type="http://schemas.openxmlformats.org/officeDocument/2006/relationships/image" Target="../media/image149.jpeg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8" Type="http://schemas.openxmlformats.org/officeDocument/2006/relationships/image" Target="../media/image152.png"/><Relationship Id="rId9" Type="http://schemas.openxmlformats.org/officeDocument/2006/relationships/image" Target="../media/image153.png"/><Relationship Id="rId10" Type="http://schemas.openxmlformats.org/officeDocument/2006/relationships/image" Target="../media/image154.png"/></Relationships>
</file>

<file path=ppt/slides/_rels/slide6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0.png"/><Relationship Id="rId12" Type="http://schemas.openxmlformats.org/officeDocument/2006/relationships/image" Target="../media/image171.png"/><Relationship Id="rId13" Type="http://schemas.openxmlformats.org/officeDocument/2006/relationships/image" Target="../media/image172.png"/><Relationship Id="rId14" Type="http://schemas.openxmlformats.org/officeDocument/2006/relationships/image" Target="../media/image173.png"/><Relationship Id="rId15" Type="http://schemas.openxmlformats.org/officeDocument/2006/relationships/image" Target="../media/image174.png"/><Relationship Id="rId16" Type="http://schemas.openxmlformats.org/officeDocument/2006/relationships/image" Target="../media/image175.png"/><Relationship Id="rId17" Type="http://schemas.openxmlformats.org/officeDocument/2006/relationships/image" Target="../media/image176.png"/><Relationship Id="rId18" Type="http://schemas.openxmlformats.org/officeDocument/2006/relationships/image" Target="../media/image17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jpeg"/><Relationship Id="rId6" Type="http://schemas.openxmlformats.org/officeDocument/2006/relationships/image" Target="../media/image165.jpeg"/><Relationship Id="rId7" Type="http://schemas.openxmlformats.org/officeDocument/2006/relationships/image" Target="../media/image166.png"/><Relationship Id="rId8" Type="http://schemas.openxmlformats.org/officeDocument/2006/relationships/image" Target="../media/image167.jpeg"/><Relationship Id="rId9" Type="http://schemas.openxmlformats.org/officeDocument/2006/relationships/image" Target="../media/image168.png"/><Relationship Id="rId10" Type="http://schemas.openxmlformats.org/officeDocument/2006/relationships/image" Target="../media/image16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8.png"/><Relationship Id="rId3" Type="http://schemas.openxmlformats.org/officeDocument/2006/relationships/image" Target="../media/image17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1.jpeg"/><Relationship Id="rId3" Type="http://schemas.openxmlformats.org/officeDocument/2006/relationships/image" Target="../media/image18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4.jpeg"/><Relationship Id="rId3" Type="http://schemas.openxmlformats.org/officeDocument/2006/relationships/image" Target="../media/image18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6.jpeg"/><Relationship Id="rId3" Type="http://schemas.openxmlformats.org/officeDocument/2006/relationships/image" Target="../media/image18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1.png"/><Relationship Id="rId3" Type="http://schemas.openxmlformats.org/officeDocument/2006/relationships/image" Target="../media/image18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2.png"/><Relationship Id="rId3" Type="http://schemas.openxmlformats.org/officeDocument/2006/relationships/image" Target="../media/image19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4.jpeg"/><Relationship Id="rId3" Type="http://schemas.microsoft.com/office/2007/relationships/hdphoto" Target="../media/hdphoto1.wdp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96.png"/><Relationship Id="rId5" Type="http://schemas.openxmlformats.org/officeDocument/2006/relationships/image" Target="../media/image19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8.png"/><Relationship Id="rId3" Type="http://schemas.openxmlformats.org/officeDocument/2006/relationships/image" Target="../media/image19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3.jpeg"/><Relationship Id="rId3" Type="http://schemas.openxmlformats.org/officeDocument/2006/relationships/image" Target="../media/image204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4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4" Type="http://schemas.openxmlformats.org/officeDocument/2006/relationships/image" Target="../media/image20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20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8.jpeg"/><Relationship Id="rId3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9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0.jpeg"/><Relationship Id="rId3" Type="http://schemas.openxmlformats.org/officeDocument/2006/relationships/image" Target="../media/image211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2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3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4" Type="http://schemas.openxmlformats.org/officeDocument/2006/relationships/image" Target="../media/image217.jpeg"/><Relationship Id="rId5" Type="http://schemas.openxmlformats.org/officeDocument/2006/relationships/image" Target="../media/image2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5" Type="http://schemas.openxmlformats.org/officeDocument/2006/relationships/image" Target="../media/image221.png"/><Relationship Id="rId6" Type="http://schemas.openxmlformats.org/officeDocument/2006/relationships/image" Target="../media/image22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4" Type="http://schemas.openxmlformats.org/officeDocument/2006/relationships/image" Target="../media/image226.png"/><Relationship Id="rId5" Type="http://schemas.openxmlformats.org/officeDocument/2006/relationships/image" Target="../media/image227.png"/><Relationship Id="rId6" Type="http://schemas.openxmlformats.org/officeDocument/2006/relationships/image" Target="../media/image22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4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276477"/>
            <a:ext cx="7993062" cy="13684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tx1"/>
                </a:solidFill>
              </a:rPr>
              <a:t>The </a:t>
            </a:r>
            <a:r>
              <a:rPr lang="en-US" sz="3600" dirty="0" err="1">
                <a:solidFill>
                  <a:schemeClr val="tx1"/>
                </a:solidFill>
              </a:rPr>
              <a:t>Frascati</a:t>
            </a:r>
            <a:r>
              <a:rPr lang="en-US" sz="3600" dirty="0">
                <a:solidFill>
                  <a:schemeClr val="tx1"/>
                </a:solidFill>
              </a:rPr>
              <a:t> Beam-Test Facility: </a:t>
            </a: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ten </a:t>
            </a:r>
            <a:r>
              <a:rPr lang="en-US" sz="3600" dirty="0">
                <a:solidFill>
                  <a:schemeClr val="tx1"/>
                </a:solidFill>
              </a:rPr>
              <a:t>years experience </a:t>
            </a: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and </a:t>
            </a:r>
            <a:r>
              <a:rPr lang="en-US" sz="3600" dirty="0">
                <a:solidFill>
                  <a:schemeClr val="tx1"/>
                </a:solidFill>
              </a:rPr>
              <a:t>prospects for the future.</a:t>
            </a:r>
            <a:endParaRPr lang="en-GB" sz="3600" dirty="0">
              <a:solidFill>
                <a:schemeClr val="tx1"/>
              </a:solidFill>
              <a:latin typeface="Tahoma" charset="0"/>
              <a:cs typeface="+mj-cs"/>
            </a:endParaRPr>
          </a:p>
        </p:txBody>
      </p:sp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2335215" y="4005263"/>
            <a:ext cx="440090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Bruno Buonomo</a:t>
            </a:r>
            <a:r>
              <a:rPr lang="en-US" sz="1800" baseline="30000"/>
              <a:t>1</a:t>
            </a:r>
            <a:r>
              <a:rPr lang="en-US" sz="1800"/>
              <a:t>, Luca Foggetta</a:t>
            </a:r>
            <a:r>
              <a:rPr lang="en-US" sz="1800" baseline="30000"/>
              <a:t>1</a:t>
            </a:r>
            <a:r>
              <a:rPr lang="en-US" sz="1800"/>
              <a:t>,</a:t>
            </a:r>
            <a:r>
              <a:rPr lang="en-US" sz="1800" baseline="30000"/>
              <a:t> </a:t>
            </a:r>
            <a:r>
              <a:rPr lang="en-US" sz="1800" b="1"/>
              <a:t>Paolo Valente</a:t>
            </a:r>
            <a:r>
              <a:rPr lang="en-US" sz="1800" baseline="30000"/>
              <a:t>2</a:t>
            </a:r>
          </a:p>
          <a:p>
            <a:pPr eaLnBrk="1" hangingPunct="1"/>
            <a:endParaRPr lang="en-US" sz="1200" i="1" baseline="30000"/>
          </a:p>
          <a:p>
            <a:pPr eaLnBrk="1" hangingPunct="1"/>
            <a:r>
              <a:rPr lang="en-US" sz="1200" i="1" baseline="30000"/>
              <a:t>1</a:t>
            </a:r>
            <a:r>
              <a:rPr lang="en-US" sz="1200" i="1"/>
              <a:t> INFN Laboratori Nazionali di Frascati</a:t>
            </a:r>
            <a:endParaRPr lang="en-US" sz="1800" b="1"/>
          </a:p>
          <a:p>
            <a:pPr eaLnBrk="1" hangingPunct="1"/>
            <a:r>
              <a:rPr lang="en-US" sz="1200" i="1" baseline="30000"/>
              <a:t>2</a:t>
            </a:r>
            <a:r>
              <a:rPr lang="en-US" sz="1200" i="1"/>
              <a:t> INFN Roma</a:t>
            </a:r>
          </a:p>
        </p:txBody>
      </p:sp>
      <p:sp>
        <p:nvSpPr>
          <p:cNvPr id="12291" name="Picture 1"/>
          <p:cNvSpPr>
            <a:spLocks noChangeAspect="1"/>
          </p:cNvSpPr>
          <p:nvPr/>
        </p:nvSpPr>
        <p:spPr bwMode="auto">
          <a:xfrm>
            <a:off x="1908175" y="28577"/>
            <a:ext cx="5240338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3203576" y="1196975"/>
            <a:ext cx="31251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chemeClr val="tx2"/>
                </a:solidFill>
              </a:rPr>
              <a:t>Séminaire du Laboratoire de L’Accélérateur Linéaire</a:t>
            </a:r>
          </a:p>
        </p:txBody>
      </p:sp>
      <p:sp>
        <p:nvSpPr>
          <p:cNvPr id="12293" name="Freeform 9"/>
          <p:cNvSpPr>
            <a:spLocks/>
          </p:cNvSpPr>
          <p:nvPr/>
        </p:nvSpPr>
        <p:spPr bwMode="auto">
          <a:xfrm>
            <a:off x="-12700" y="6545263"/>
            <a:ext cx="181758" cy="402291"/>
          </a:xfrm>
          <a:custGeom>
            <a:avLst/>
            <a:gdLst>
              <a:gd name="T0" fmla="*/ 2501076 w 9160036"/>
              <a:gd name="T1" fmla="*/ 0 h 330991"/>
              <a:gd name="T2" fmla="*/ 6252651 w 9160036"/>
              <a:gd name="T3" fmla="*/ 5893 h 330991"/>
              <a:gd name="T4" fmla="*/ 9159619 w 9160036"/>
              <a:gd name="T5" fmla="*/ 330622 h 330991"/>
              <a:gd name="T6" fmla="*/ 0 w 9160036"/>
              <a:gd name="T7" fmla="*/ 330622 h 330991"/>
              <a:gd name="T8" fmla="*/ 2501076 w 9160036"/>
              <a:gd name="T9" fmla="*/ 0 h 3309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60036" h="330991">
                <a:moveTo>
                  <a:pt x="2501190" y="0"/>
                </a:moveTo>
                <a:lnTo>
                  <a:pt x="6252936" y="5900"/>
                </a:lnTo>
                <a:lnTo>
                  <a:pt x="9160036" y="330991"/>
                </a:lnTo>
                <a:lnTo>
                  <a:pt x="0" y="330991"/>
                </a:lnTo>
                <a:lnTo>
                  <a:pt x="250119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7DDDE"/>
              </a:gs>
            </a:gsLst>
            <a:lin ang="258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-27383"/>
            <a:ext cx="5240338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" y="115890"/>
            <a:ext cx="6445250" cy="3762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40" y="3941765"/>
            <a:ext cx="3743325" cy="2655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75EC95-B101-2942-A189-C7B0B2BB9261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323528" y="4149080"/>
            <a:ext cx="1370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</a:rPr>
              <a:t>Klystron replacement</a:t>
            </a:r>
            <a:endParaRPr lang="en-US" sz="1200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NA62 small </a:t>
            </a:r>
            <a:r>
              <a:rPr lang="en-US" dirty="0" smtClean="0"/>
              <a:t>angle calorimeter test 2013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7131050" y="6237288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>
              <a:defRPr/>
            </a:pPr>
            <a:r>
              <a:rPr kumimoji="0" lang="en-US" sz="1400">
                <a:latin typeface="Tahoma" charset="0"/>
                <a:cs typeface="+mn-cs"/>
              </a:rPr>
              <a:t>7/05/14</a:t>
            </a:r>
            <a:endParaRPr kumimoji="0" lang="en-US" sz="1400" dirty="0">
              <a:latin typeface="Tahoma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pPr>
              <a:defRPr/>
            </a:pPr>
            <a:fld id="{286160AF-C519-3540-8344-1FE441E28CC5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  <p:pic>
        <p:nvPicPr>
          <p:cNvPr id="6" name="Picture 5" descr="p101043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9" r="8847" b="25029"/>
          <a:stretch/>
        </p:blipFill>
        <p:spPr>
          <a:xfrm>
            <a:off x="44450" y="1082677"/>
            <a:ext cx="5175250" cy="2130425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12645" name="Rectangle 4"/>
          <p:cNvSpPr txBox="1">
            <a:spLocks noChangeArrowheads="1"/>
          </p:cNvSpPr>
          <p:nvPr/>
        </p:nvSpPr>
        <p:spPr bwMode="auto">
          <a:xfrm>
            <a:off x="1439863" y="5229226"/>
            <a:ext cx="74533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4440" rIns="90000" bIns="46800"/>
          <a:lstStyle>
            <a:lvl1pPr eaLnBrk="0" hangingPunct="0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000"/>
              </a:spcBef>
              <a:buClr>
                <a:schemeClr val="accent1"/>
              </a:buClr>
              <a:buFont typeface="Wingdings 2" charset="0"/>
              <a:buNone/>
            </a:pPr>
            <a:r>
              <a:rPr lang="en-GB" sz="1600">
                <a:solidFill>
                  <a:srgbClr val="073E88"/>
                </a:solidFill>
                <a:latin typeface="Tahoma" charset="0"/>
              </a:rPr>
              <a:t>Electron energy</a:t>
            </a:r>
            <a:r>
              <a:rPr lang="en-GB" sz="1600">
                <a:latin typeface="Tahoma" charset="0"/>
              </a:rPr>
              <a:t>:  </a:t>
            </a:r>
            <a:r>
              <a:rPr lang="en-GB" sz="1600">
                <a:solidFill>
                  <a:srgbClr val="073E88"/>
                </a:solidFill>
                <a:latin typeface="Tahoma" charset="0"/>
              </a:rPr>
              <a:t>570MeV</a:t>
            </a:r>
            <a:r>
              <a:rPr lang="en-GB" sz="1600">
                <a:latin typeface="Tahoma" charset="0"/>
              </a:rPr>
              <a:t> to 606 MeV 24 spills per second 10ns spill</a:t>
            </a:r>
            <a:br>
              <a:rPr lang="en-GB" sz="1600">
                <a:latin typeface="Tahoma" charset="0"/>
              </a:rPr>
            </a:br>
            <a:r>
              <a:rPr lang="en-GB" sz="1600">
                <a:latin typeface="Tahoma" charset="0"/>
              </a:rPr>
              <a:t>Everything readout by a 1 GHz FADC (including the trigger scintillators)</a:t>
            </a:r>
            <a:br>
              <a:rPr lang="en-GB" sz="1600">
                <a:latin typeface="Tahoma" charset="0"/>
              </a:rPr>
            </a:br>
            <a:r>
              <a:rPr lang="en-GB" sz="1600">
                <a:latin typeface="Tahoma" charset="0"/>
              </a:rPr>
              <a:t>External triggering from the BTF </a:t>
            </a:r>
            <a:br>
              <a:rPr lang="en-GB" sz="1600">
                <a:latin typeface="Tahoma" charset="0"/>
              </a:rPr>
            </a:br>
            <a:r>
              <a:rPr lang="en-GB" sz="1600">
                <a:latin typeface="Tahoma" charset="0"/>
              </a:rPr>
              <a:t>No trigger bias and possibility for offline study</a:t>
            </a:r>
          </a:p>
        </p:txBody>
      </p:sp>
      <p:grpSp>
        <p:nvGrpSpPr>
          <p:cNvPr id="112646" name="Group 34"/>
          <p:cNvGrpSpPr>
            <a:grpSpLocks/>
          </p:cNvGrpSpPr>
          <p:nvPr/>
        </p:nvGrpSpPr>
        <p:grpSpPr bwMode="auto">
          <a:xfrm>
            <a:off x="360365" y="3543301"/>
            <a:ext cx="8459787" cy="1470025"/>
            <a:chOff x="107504" y="3284984"/>
            <a:chExt cx="8459788" cy="1469380"/>
          </a:xfrm>
        </p:grpSpPr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107504" y="3818150"/>
              <a:ext cx="2879725" cy="1587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AutoShape 6"/>
            <p:cNvSpPr>
              <a:spLocks noChangeArrowheads="1"/>
            </p:cNvSpPr>
            <p:nvPr/>
          </p:nvSpPr>
          <p:spPr bwMode="auto">
            <a:xfrm rot="10800000" flipH="1">
              <a:off x="672654" y="3932400"/>
              <a:ext cx="107950" cy="720409"/>
            </a:xfrm>
            <a:prstGeom prst="can">
              <a:avLst>
                <a:gd name="adj" fmla="val 77951"/>
              </a:avLst>
            </a:prstGeom>
            <a:solidFill>
              <a:srgbClr val="00B8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 rot="10800000" flipH="1">
              <a:off x="1968054" y="3932400"/>
              <a:ext cx="107950" cy="720409"/>
            </a:xfrm>
            <a:prstGeom prst="can">
              <a:avLst>
                <a:gd name="adj" fmla="val 77951"/>
              </a:avLst>
            </a:prstGeom>
            <a:solidFill>
              <a:srgbClr val="00B8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2699891" y="3429384"/>
              <a:ext cx="1547813" cy="721995"/>
            </a:xfrm>
            <a:prstGeom prst="cube">
              <a:avLst>
                <a:gd name="adj" fmla="val 25000"/>
              </a:avLst>
            </a:prstGeom>
            <a:solidFill>
              <a:srgbClr val="000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chemeClr val="bg1"/>
                  </a:solidFill>
                  <a:latin typeface="+mn-lt"/>
                </a:rPr>
                <a:t>SAC</a:t>
              </a:r>
            </a:p>
          </p:txBody>
        </p:sp>
        <p:sp>
          <p:nvSpPr>
            <p:cNvPr id="112654" name="Rectangle 10"/>
            <p:cNvSpPr>
              <a:spLocks noChangeArrowheads="1"/>
            </p:cNvSpPr>
            <p:nvPr/>
          </p:nvSpPr>
          <p:spPr bwMode="auto">
            <a:xfrm>
              <a:off x="6227317" y="3320355"/>
              <a:ext cx="539750" cy="1404789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4176266" y="3860994"/>
              <a:ext cx="2052638" cy="15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4068316" y="4003806"/>
              <a:ext cx="2160588" cy="15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>
              <a:off x="4103241" y="3716595"/>
              <a:ext cx="2124075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>
              <a:off x="4176266" y="3572196"/>
              <a:ext cx="2052638" cy="15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20" name="AutoShape 15"/>
            <p:cNvCxnSpPr>
              <a:cxnSpLocks noChangeShapeType="1"/>
              <a:stCxn id="12" idx="1"/>
            </p:cNvCxnSpPr>
            <p:nvPr/>
          </p:nvCxnSpPr>
          <p:spPr bwMode="auto">
            <a:xfrm rot="5400000" flipH="1" flipV="1">
              <a:off x="3873959" y="2297863"/>
              <a:ext cx="503016" cy="4206875"/>
            </a:xfrm>
            <a:prstGeom prst="bentConnector4">
              <a:avLst>
                <a:gd name="adj1" fmla="val -45359"/>
                <a:gd name="adj2" fmla="val 50642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1" name="AutoShape 16"/>
            <p:cNvSpPr>
              <a:spLocks noChangeArrowheads="1"/>
            </p:cNvSpPr>
            <p:nvPr/>
          </p:nvSpPr>
          <p:spPr bwMode="auto">
            <a:xfrm>
              <a:off x="1968054" y="3645189"/>
              <a:ext cx="107950" cy="395114"/>
            </a:xfrm>
            <a:prstGeom prst="cube">
              <a:avLst>
                <a:gd name="adj" fmla="val 45954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AutoShape 17"/>
            <p:cNvSpPr>
              <a:spLocks noChangeArrowheads="1"/>
            </p:cNvSpPr>
            <p:nvPr/>
          </p:nvSpPr>
          <p:spPr bwMode="auto">
            <a:xfrm>
              <a:off x="672654" y="3645189"/>
              <a:ext cx="107950" cy="395114"/>
            </a:xfrm>
            <a:prstGeom prst="cube">
              <a:avLst>
                <a:gd name="adj" fmla="val 45954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6300342" y="3284984"/>
              <a:ext cx="374650" cy="1440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5pPr>
              <a:lvl6pPr marL="2514600" indent="-228600" defTabSz="449263" fontAlgn="base">
                <a:lnSpc>
                  <a:spcPts val="2938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6pPr>
              <a:lvl7pPr marL="2971800" indent="-228600" defTabSz="449263" fontAlgn="base">
                <a:lnSpc>
                  <a:spcPts val="2938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7pPr>
              <a:lvl8pPr marL="3429000" indent="-228600" defTabSz="449263" fontAlgn="base">
                <a:lnSpc>
                  <a:spcPts val="2938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8pPr>
              <a:lvl9pPr marL="3886200" indent="-228600" defTabSz="449263" fontAlgn="base">
                <a:lnSpc>
                  <a:spcPts val="2938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9pPr>
            </a:lstStyle>
            <a:p>
              <a:pPr algn="ctr">
                <a:defRPr/>
              </a:pPr>
              <a:r>
                <a:rPr lang="en-US" dirty="0">
                  <a:latin typeface="+mn-lt"/>
                </a:rPr>
                <a:t>FADC</a:t>
              </a:r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7308405" y="3500789"/>
              <a:ext cx="1079500" cy="72199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000000"/>
                  </a:solidFill>
                  <a:latin typeface="+mn-lt"/>
                </a:rPr>
                <a:t>RO PC</a:t>
              </a:r>
            </a:p>
          </p:txBody>
        </p:sp>
        <p:cxnSp>
          <p:nvCxnSpPr>
            <p:cNvPr id="25" name="AutoShape 20"/>
            <p:cNvCxnSpPr>
              <a:cxnSpLocks noChangeShapeType="1"/>
            </p:cNvCxnSpPr>
            <p:nvPr/>
          </p:nvCxnSpPr>
          <p:spPr bwMode="auto">
            <a:xfrm rot="5400000" flipH="1" flipV="1">
              <a:off x="3283374" y="1739035"/>
              <a:ext cx="342750" cy="5449888"/>
            </a:xfrm>
            <a:prstGeom prst="bentConnector4">
              <a:avLst>
                <a:gd name="adj1" fmla="val -13759"/>
                <a:gd name="adj2" fmla="val 7470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12665" name="AutoShape 22"/>
            <p:cNvSpPr>
              <a:spLocks noChangeArrowheads="1"/>
            </p:cNvSpPr>
            <p:nvPr/>
          </p:nvSpPr>
          <p:spPr bwMode="auto">
            <a:xfrm>
              <a:off x="6767067" y="3680718"/>
              <a:ext cx="539750" cy="360362"/>
            </a:xfrm>
            <a:prstGeom prst="rightArrow">
              <a:avLst>
                <a:gd name="adj1" fmla="val 50000"/>
                <a:gd name="adj2" fmla="val 37445"/>
              </a:avLst>
            </a:prstGeom>
            <a:solidFill>
              <a:srgbClr val="3366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23"/>
            <p:cNvSpPr txBox="1">
              <a:spLocks noChangeArrowheads="1"/>
            </p:cNvSpPr>
            <p:nvPr/>
          </p:nvSpPr>
          <p:spPr bwMode="auto">
            <a:xfrm>
              <a:off x="6871842" y="4221198"/>
              <a:ext cx="1695450" cy="533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5pPr>
              <a:lvl6pPr marL="2514600" indent="-228600" defTabSz="449263" fontAlgn="base">
                <a:lnSpc>
                  <a:spcPts val="2938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6pPr>
              <a:lvl7pPr marL="2971800" indent="-228600" defTabSz="449263" fontAlgn="base">
                <a:lnSpc>
                  <a:spcPts val="2938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7pPr>
              <a:lvl8pPr marL="3429000" indent="-228600" defTabSz="449263" fontAlgn="base">
                <a:lnSpc>
                  <a:spcPts val="2938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8pPr>
              <a:lvl9pPr marL="3886200" indent="-228600" defTabSz="449263" fontAlgn="base">
                <a:lnSpc>
                  <a:spcPts val="2938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9pPr>
            </a:lstStyle>
            <a:p>
              <a:pPr>
                <a:defRPr/>
              </a:pPr>
              <a:r>
                <a:rPr lang="en-US" sz="2000" dirty="0" err="1">
                  <a:latin typeface="+mn-lt"/>
                </a:rPr>
                <a:t>Ch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b="1" dirty="0">
                  <a:solidFill>
                    <a:srgbClr val="073E88"/>
                  </a:solidFill>
                  <a:latin typeface="+mn-lt"/>
                </a:rPr>
                <a:t>0,1,2,3</a:t>
              </a:r>
              <a:r>
                <a:rPr lang="en-US" sz="2000" dirty="0">
                  <a:solidFill>
                    <a:srgbClr val="FF0000"/>
                  </a:solidFill>
                  <a:latin typeface="+mn-lt"/>
                </a:rPr>
                <a:t>: </a:t>
              </a:r>
              <a:r>
                <a:rPr lang="en-US" sz="2000" dirty="0" smtClean="0">
                  <a:solidFill>
                    <a:srgbClr val="FF0000"/>
                  </a:solidFill>
                  <a:latin typeface="+mn-lt"/>
                </a:rPr>
                <a:t>SAC</a:t>
              </a:r>
              <a:endParaRPr lang="en-US" sz="200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219700" y="1341439"/>
            <a:ext cx="39243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73E88"/>
                </a:solidFill>
                <a:latin typeface="+mn-lt"/>
              </a:rPr>
              <a:t>70 lead scintillator </a:t>
            </a:r>
            <a:r>
              <a:rPr lang="en-US" dirty="0">
                <a:latin typeface="+mn-lt"/>
              </a:rPr>
              <a:t>sandwiches</a:t>
            </a:r>
          </a:p>
          <a:p>
            <a:pPr>
              <a:defRPr/>
            </a:pPr>
            <a:r>
              <a:rPr lang="en-US" dirty="0">
                <a:latin typeface="+mn-lt"/>
              </a:rPr>
              <a:t>	1.5mm lead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entury Gothic"/>
              </a:rPr>
              <a:t>	1.5mm </a:t>
            </a:r>
            <a:r>
              <a:rPr lang="en-US" dirty="0">
                <a:solidFill>
                  <a:prstClr val="black"/>
                </a:solidFill>
                <a:latin typeface="Century Gothic"/>
              </a:rPr>
              <a:t>scintillator</a:t>
            </a:r>
          </a:p>
          <a:p>
            <a:pPr>
              <a:defRPr/>
            </a:pPr>
            <a:r>
              <a:rPr lang="en-US" dirty="0">
                <a:solidFill>
                  <a:srgbClr val="073E88"/>
                </a:solidFill>
                <a:latin typeface="Century Gothic"/>
              </a:rPr>
              <a:t>Kuraray Y-11(250) </a:t>
            </a:r>
            <a:r>
              <a:rPr lang="en-US" dirty="0">
                <a:solidFill>
                  <a:prstClr val="black"/>
                </a:solidFill>
                <a:latin typeface="Century Gothic"/>
              </a:rPr>
              <a:t>1mm fibers</a:t>
            </a:r>
            <a:endParaRPr lang="en-US" dirty="0">
              <a:solidFill>
                <a:prstClr val="black"/>
              </a:solidFill>
              <a:latin typeface="Century Gothic"/>
            </a:endParaRPr>
          </a:p>
          <a:p>
            <a:pPr>
              <a:defRPr/>
            </a:pPr>
            <a:r>
              <a:rPr lang="en-US" dirty="0">
                <a:latin typeface="+mn-lt"/>
              </a:rPr>
              <a:t>20.5x20.5 cm</a:t>
            </a:r>
            <a:r>
              <a:rPr lang="en-US" baseline="30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front face</a:t>
            </a:r>
          </a:p>
          <a:p>
            <a:pPr>
              <a:defRPr/>
            </a:pPr>
            <a:r>
              <a:rPr lang="en-US" dirty="0">
                <a:latin typeface="+mn-lt"/>
              </a:rPr>
              <a:t>4 </a:t>
            </a:r>
            <a:r>
              <a:rPr lang="en-US" dirty="0">
                <a:solidFill>
                  <a:srgbClr val="073E88"/>
                </a:solidFill>
                <a:latin typeface="+mn-lt"/>
              </a:rPr>
              <a:t>Hamamatsu R6427 PMT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92725" y="981075"/>
            <a:ext cx="36004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73E88"/>
                </a:solidFill>
                <a:latin typeface="+mn-lt"/>
              </a:rPr>
              <a:t>SAC main characteristics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23850" y="3357563"/>
            <a:ext cx="36004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73E88"/>
                </a:solidFill>
                <a:latin typeface="+mn-lt"/>
              </a:rPr>
              <a:t>Readout scheme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7131050" y="6237288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>
              <a:defRPr/>
            </a:pPr>
            <a:r>
              <a:rPr kumimoji="0" lang="en-US" sz="1400">
                <a:latin typeface="Tahoma" charset="0"/>
                <a:cs typeface="+mn-cs"/>
              </a:rPr>
              <a:t>7/05/14</a:t>
            </a:r>
            <a:endParaRPr kumimoji="0" lang="en-US" sz="1400" dirty="0">
              <a:latin typeface="Tahoma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pPr>
              <a:defRPr/>
            </a:pPr>
            <a:fld id="{8A0DFFA5-8D15-2B4D-A0E5-708D7D771F98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0694"/>
            <a:ext cx="4319588" cy="290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2340694"/>
            <a:ext cx="4633912" cy="290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104454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644913"/>
              </p:ext>
            </p:extLst>
          </p:nvPr>
        </p:nvGraphicFramePr>
        <p:xfrm>
          <a:off x="4787902" y="5563319"/>
          <a:ext cx="4068763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12" name="Equation" r:id="rId5" imgW="2032000" imgH="444500" progId="Equation.3">
                  <p:embed/>
                </p:oleObj>
              </mc:Choice>
              <mc:Fallback>
                <p:oleObj name="Equation" r:id="rId5" imgW="2032000" imgH="4445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2" y="5563319"/>
                        <a:ext cx="4068763" cy="889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179389" y="5529981"/>
            <a:ext cx="4464620" cy="9947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28416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5000"/>
              </a:spcBef>
              <a:defRPr/>
            </a:pPr>
            <a:r>
              <a:rPr lang="en-US" sz="1800" dirty="0">
                <a:latin typeface="+mn-lt"/>
                <a:cs typeface="+mn-cs"/>
              </a:rPr>
              <a:t>Linearity of the response seem to be quite </a:t>
            </a:r>
            <a:r>
              <a:rPr lang="en-US" sz="1800" dirty="0" smtClean="0">
                <a:latin typeface="+mn-lt"/>
                <a:cs typeface="+mn-cs"/>
              </a:rPr>
              <a:t>good single </a:t>
            </a:r>
            <a:r>
              <a:rPr lang="en-US" sz="1800" dirty="0">
                <a:latin typeface="+mn-lt"/>
                <a:cs typeface="+mn-cs"/>
              </a:rPr>
              <a:t>impact point!</a:t>
            </a:r>
          </a:p>
          <a:p>
            <a:pPr>
              <a:spcBef>
                <a:spcPct val="25000"/>
              </a:spcBef>
              <a:defRPr/>
            </a:pPr>
            <a:r>
              <a:rPr lang="en-US" sz="1800" dirty="0">
                <a:latin typeface="+mn-lt"/>
                <a:cs typeface="+mn-cs"/>
              </a:rPr>
              <a:t>No scanning of the front </a:t>
            </a:r>
            <a:r>
              <a:rPr lang="en-US" sz="1800" dirty="0" smtClean="0">
                <a:latin typeface="+mn-lt"/>
                <a:cs typeface="+mn-cs"/>
              </a:rPr>
              <a:t>surface</a:t>
            </a: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92080" y="2132856"/>
            <a:ext cx="31683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73E88"/>
                </a:solidFill>
                <a:latin typeface="+mn-lt"/>
              </a:rPr>
              <a:t>Energy resolution</a:t>
            </a:r>
            <a:endParaRPr lang="en-US" b="1" dirty="0">
              <a:solidFill>
                <a:srgbClr val="073E88"/>
              </a:solidFill>
              <a:latin typeface="+mn-lt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022" y="476672"/>
            <a:ext cx="2971090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NA62 small angle calorimeter test 2013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3378" y="2145432"/>
            <a:ext cx="32425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73E88"/>
                </a:solidFill>
                <a:latin typeface="+mn-lt"/>
              </a:rPr>
              <a:t>Linearity</a:t>
            </a:r>
            <a:endParaRPr lang="en-US" b="1" dirty="0">
              <a:solidFill>
                <a:srgbClr val="073E88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2" descr="SAC-charge-ef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40" y="836712"/>
            <a:ext cx="5191125" cy="323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/>
              <a:t>NA62 small angle calorimeter test 2013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7131050" y="6237288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>
              <a:defRPr/>
            </a:pPr>
            <a:r>
              <a:rPr kumimoji="0" lang="en-US" sz="1400" dirty="0">
                <a:latin typeface="Tahoma" charset="0"/>
                <a:cs typeface="+mn-cs"/>
              </a:rPr>
              <a:t>7/05/14</a:t>
            </a:r>
            <a:endParaRPr kumimoji="0" lang="en-US" sz="1400" dirty="0">
              <a:latin typeface="Tahoma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pPr>
              <a:defRPr/>
            </a:pPr>
            <a:fld id="{0A2680D0-7CDE-2E47-B904-32D39FD70AF7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23850" y="4221165"/>
            <a:ext cx="8820150" cy="1944687"/>
          </a:xfrm>
          <a:prstGeom prst="rect">
            <a:avLst/>
          </a:prstGeom>
          <a:ln/>
        </p:spPr>
        <p:txBody>
          <a:bodyPr lIns="90000" tIns="62676" rIns="90000" bIns="46800"/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1800" dirty="0" smtClean="0">
                <a:solidFill>
                  <a:schemeClr val="tx1"/>
                </a:solidFill>
              </a:rPr>
              <a:t>The events below 1e peak doesn't look exactly as inefficient events</a:t>
            </a:r>
          </a:p>
          <a:p>
            <a:pPr marL="457200" lvl="1" indent="0"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dirty="0" smtClean="0">
                <a:solidFill>
                  <a:schemeClr val="tx1"/>
                </a:solidFill>
              </a:rPr>
              <a:t>They are above the no-activity in SAC – 5 </a:t>
            </a:r>
            <a:r>
              <a:rPr lang="en-GB" dirty="0" err="1" smtClean="0">
                <a:solidFill>
                  <a:schemeClr val="tx1"/>
                </a:solidFill>
              </a:rPr>
              <a:t>pC</a:t>
            </a:r>
            <a:endParaRPr lang="en-GB" dirty="0" smtClean="0">
              <a:solidFill>
                <a:schemeClr val="tx1"/>
              </a:solidFill>
            </a:endParaRPr>
          </a:p>
          <a:p>
            <a:pPr marL="457200" lvl="1" indent="0"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dirty="0" smtClean="0">
                <a:solidFill>
                  <a:schemeClr val="tx1"/>
                </a:solidFill>
              </a:rPr>
              <a:t>That kind of activity seem to present also under the 1-2-3-x electrons peaks</a:t>
            </a:r>
          </a:p>
          <a:p>
            <a:pPr marL="457200" lvl="1" indent="0"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dirty="0" smtClean="0">
                <a:solidFill>
                  <a:schemeClr val="tx1"/>
                </a:solidFill>
              </a:rPr>
              <a:t>No inefficient events below 5pc leads to an inefficiency estimate:</a:t>
            </a:r>
          </a:p>
          <a:p>
            <a:pPr marL="339725" indent="-339725"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203577" y="6092825"/>
            <a:ext cx="4321175" cy="37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>
              <a:lnSpc>
                <a:spcPts val="293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>
              <a:lnSpc>
                <a:spcPts val="293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>
              <a:lnSpc>
                <a:spcPts val="293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>
              <a:lnSpc>
                <a:spcPts val="293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200" b="1" i="1" dirty="0" smtClean="0">
                <a:solidFill>
                  <a:srgbClr val="073E8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5 </a:t>
            </a:r>
            <a:r>
              <a:rPr lang="en-US" sz="2200" b="1" i="1" dirty="0" err="1" smtClean="0">
                <a:solidFill>
                  <a:srgbClr val="073E8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pC</a:t>
            </a:r>
            <a:r>
              <a:rPr lang="en-US" sz="2200" b="1" i="1" dirty="0" smtClean="0">
                <a:solidFill>
                  <a:srgbClr val="073E8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</a:t>
            </a:r>
            <a:r>
              <a:rPr lang="en-US" sz="2200" b="1" i="1" dirty="0">
                <a:solidFill>
                  <a:srgbClr val="073E8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cut:  </a:t>
            </a:r>
            <a:r>
              <a:rPr lang="en-US" sz="2200" b="1" i="1" dirty="0" smtClean="0">
                <a:solidFill>
                  <a:srgbClr val="073E8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inefficiency </a:t>
            </a:r>
            <a:r>
              <a:rPr lang="en-US" sz="2200" b="1" dirty="0" smtClean="0">
                <a:solidFill>
                  <a:srgbClr val="073E8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&lt; </a:t>
            </a:r>
            <a:r>
              <a:rPr lang="en-US" sz="2200" b="1" i="1" dirty="0" smtClean="0">
                <a:solidFill>
                  <a:srgbClr val="073E8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6x10</a:t>
            </a:r>
            <a:r>
              <a:rPr lang="en-US" sz="2200" b="1" i="1" baseline="33000" dirty="0">
                <a:solidFill>
                  <a:srgbClr val="073E8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-5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1640" y="2420939"/>
            <a:ext cx="11525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1e</a:t>
            </a:r>
            <a:r>
              <a:rPr lang="en-US" baseline="30000" dirty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tagged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of LYSO calorimeter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9252CA8-0EF2-4C4E-97C5-B4826C8C7D7E}" type="slidenum">
              <a:rPr lang="en-US" smtClean="0"/>
              <a:t>103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87" y="1366267"/>
            <a:ext cx="7513208" cy="459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57214"/>
      </p:ext>
    </p:extLst>
  </p:cSld>
  <p:clrMapOvr>
    <a:masterClrMapping/>
  </p:clrMapOvr>
  <p:transition xmlns:p14="http://schemas.microsoft.com/office/powerpoint/2010/main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size vs.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9252CA8-0EF2-4C4E-97C5-B4826C8C7D7E}" type="slidenum">
              <a:rPr lang="en-US" smtClean="0"/>
              <a:t>104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56" y="1088313"/>
            <a:ext cx="7861897" cy="472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22947"/>
      </p:ext>
    </p:extLst>
  </p:cSld>
  <p:clrMapOvr>
    <a:masterClrMapping/>
  </p:clrMapOvr>
  <p:transition xmlns:p14="http://schemas.microsoft.com/office/powerpoint/2010/main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energy spread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9252CA8-0EF2-4C4E-97C5-B4826C8C7D7E}" type="slidenum">
              <a:rPr lang="en-US" smtClean="0"/>
              <a:t>105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58" y="1261110"/>
            <a:ext cx="7396336" cy="455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82510"/>
      </p:ext>
    </p:extLst>
  </p:cSld>
  <p:clrMapOvr>
    <a:masterClrMapping/>
  </p:clrMapOvr>
  <p:transition xmlns:p14="http://schemas.microsoft.com/office/powerpoint/2010/main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UA9 Cherenkov </a:t>
            </a:r>
            <a:r>
              <a:rPr lang="en-US" dirty="0" smtClean="0"/>
              <a:t>detector 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pPr>
              <a:defRPr/>
            </a:pPr>
            <a:fld id="{FDAA817F-132E-5746-B72E-9CB5A72B388E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1998663"/>
            <a:ext cx="6735762" cy="4525963"/>
          </a:xfrm>
          <a:ln>
            <a:miter lim="800000"/>
            <a:headEnd/>
            <a:tailEnd/>
          </a:ln>
        </p:spPr>
      </p:pic>
      <p:sp>
        <p:nvSpPr>
          <p:cNvPr id="118788" name="CasellaDiTesto 4"/>
          <p:cNvSpPr txBox="1">
            <a:spLocks noChangeArrowheads="1"/>
          </p:cNvSpPr>
          <p:nvPr/>
        </p:nvSpPr>
        <p:spPr bwMode="auto">
          <a:xfrm>
            <a:off x="107952" y="1989138"/>
            <a:ext cx="21763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INFN Cerenkov</a:t>
            </a:r>
          </a:p>
        </p:txBody>
      </p:sp>
      <p:sp>
        <p:nvSpPr>
          <p:cNvPr id="118789" name="CasellaDiTesto 6"/>
          <p:cNvSpPr txBox="1">
            <a:spLocks noChangeArrowheads="1"/>
          </p:cNvSpPr>
          <p:nvPr/>
        </p:nvSpPr>
        <p:spPr bwMode="auto">
          <a:xfrm>
            <a:off x="2843214" y="1341440"/>
            <a:ext cx="2045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LAL Cerenkov</a:t>
            </a:r>
          </a:p>
        </p:txBody>
      </p:sp>
      <p:sp>
        <p:nvSpPr>
          <p:cNvPr id="118790" name="CasellaDiTesto 7"/>
          <p:cNvSpPr txBox="1">
            <a:spLocks noChangeArrowheads="1"/>
          </p:cNvSpPr>
          <p:nvPr/>
        </p:nvSpPr>
        <p:spPr bwMode="auto">
          <a:xfrm>
            <a:off x="34925" y="5373689"/>
            <a:ext cx="23006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BTF Calorimeter</a:t>
            </a:r>
          </a:p>
        </p:txBody>
      </p:sp>
      <p:sp>
        <p:nvSpPr>
          <p:cNvPr id="12" name="Freccia a destra 10"/>
          <p:cNvSpPr/>
          <p:nvPr/>
        </p:nvSpPr>
        <p:spPr>
          <a:xfrm rot="9704931">
            <a:off x="7219952" y="3289300"/>
            <a:ext cx="576263" cy="1412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srgbClr val="00B050"/>
              </a:solidFill>
            </a:endParaRPr>
          </a:p>
        </p:txBody>
      </p:sp>
      <p:cxnSp>
        <p:nvCxnSpPr>
          <p:cNvPr id="13" name="Connettore 2 12"/>
          <p:cNvCxnSpPr>
            <a:stCxn id="118789" idx="2"/>
          </p:cNvCxnSpPr>
          <p:nvPr/>
        </p:nvCxnSpPr>
        <p:spPr>
          <a:xfrm>
            <a:off x="3865715" y="1803105"/>
            <a:ext cx="2506511" cy="162589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118788" idx="2"/>
          </p:cNvCxnSpPr>
          <p:nvPr/>
        </p:nvCxnSpPr>
        <p:spPr>
          <a:xfrm>
            <a:off x="1196126" y="2450803"/>
            <a:ext cx="4168039" cy="140999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6"/>
          <p:cNvCxnSpPr>
            <a:stCxn id="118790" idx="0"/>
          </p:cNvCxnSpPr>
          <p:nvPr/>
        </p:nvCxnSpPr>
        <p:spPr>
          <a:xfrm flipV="1">
            <a:off x="1185240" y="4581526"/>
            <a:ext cx="1730998" cy="792163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795" name="CasellaDiTesto 24"/>
          <p:cNvSpPr txBox="1">
            <a:spLocks noChangeArrowheads="1"/>
          </p:cNvSpPr>
          <p:nvPr/>
        </p:nvSpPr>
        <p:spPr bwMode="auto">
          <a:xfrm>
            <a:off x="178196" y="3500438"/>
            <a:ext cx="18756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BTF Remote </a:t>
            </a:r>
          </a:p>
          <a:p>
            <a:pPr algn="ctr" eaLnBrk="1" hangingPunct="1"/>
            <a:r>
              <a:rPr lang="it-IT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Control Table</a:t>
            </a:r>
          </a:p>
        </p:txBody>
      </p:sp>
      <p:cxnSp>
        <p:nvCxnSpPr>
          <p:cNvPr id="17" name="Connettore 2 26"/>
          <p:cNvCxnSpPr>
            <a:stCxn id="118795" idx="3"/>
          </p:cNvCxnSpPr>
          <p:nvPr/>
        </p:nvCxnSpPr>
        <p:spPr>
          <a:xfrm>
            <a:off x="2053830" y="3915937"/>
            <a:ext cx="5902720" cy="88148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1272"/>
            <a:ext cx="8229600" cy="743803"/>
          </a:xfrm>
        </p:spPr>
        <p:txBody>
          <a:bodyPr/>
          <a:lstStyle/>
          <a:p>
            <a:r>
              <a:rPr lang="en-US" dirty="0" smtClean="0"/>
              <a:t>UA9 Cherenkov </a:t>
            </a:r>
            <a:r>
              <a:rPr lang="en-US" dirty="0" smtClean="0"/>
              <a:t>detector 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9252CA8-0EF2-4C4E-97C5-B4826C8C7D7E}" type="slidenum">
              <a:rPr lang="en-US" smtClean="0"/>
              <a:t>107</a:t>
            </a:fld>
            <a:endParaRPr lang="en-US"/>
          </a:p>
        </p:txBody>
      </p:sp>
      <p:grpSp>
        <p:nvGrpSpPr>
          <p:cNvPr id="7" name="Gruppo 6"/>
          <p:cNvGrpSpPr/>
          <p:nvPr/>
        </p:nvGrpSpPr>
        <p:grpSpPr>
          <a:xfrm>
            <a:off x="539552" y="748489"/>
            <a:ext cx="8064896" cy="5575394"/>
            <a:chOff x="539552" y="1124744"/>
            <a:chExt cx="8064896" cy="5575394"/>
          </a:xfrm>
        </p:grpSpPr>
        <p:graphicFrame>
          <p:nvGraphicFramePr>
            <p:cNvPr id="8" name="Grafico 3"/>
            <p:cNvGraphicFramePr/>
            <p:nvPr/>
          </p:nvGraphicFramePr>
          <p:xfrm>
            <a:off x="539552" y="1835532"/>
            <a:ext cx="8064896" cy="45365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" name="Rettangolo 4"/>
            <p:cNvSpPr/>
            <p:nvPr/>
          </p:nvSpPr>
          <p:spPr>
            <a:xfrm>
              <a:off x="2384994" y="6300028"/>
              <a:ext cx="25571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Radiator rotation angle 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Rettangolo 5"/>
            <p:cNvSpPr/>
            <p:nvPr/>
          </p:nvSpPr>
          <p:spPr>
            <a:xfrm>
              <a:off x="899592" y="1124744"/>
              <a:ext cx="547260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Charge signal normalized to number of incident electron and electron path length in the radiator (arbitrary units)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1" name="Connettore 1 9"/>
          <p:cNvCxnSpPr/>
          <p:nvPr/>
        </p:nvCxnSpPr>
        <p:spPr>
          <a:xfrm>
            <a:off x="1835696" y="1324552"/>
            <a:ext cx="0" cy="468052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0"/>
          <p:cNvSpPr txBox="1"/>
          <p:nvPr/>
        </p:nvSpPr>
        <p:spPr>
          <a:xfrm>
            <a:off x="1115618" y="1684592"/>
            <a:ext cx="684803" cy="4001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- 47º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0920" y="604472"/>
            <a:ext cx="2767584" cy="173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12"/>
          <p:cNvSpPr txBox="1"/>
          <p:nvPr/>
        </p:nvSpPr>
        <p:spPr>
          <a:xfrm>
            <a:off x="3275856" y="1802473"/>
            <a:ext cx="2952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pPr algn="ctr"/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width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peak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compatible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numerical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aperture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endParaRPr lang="it-IT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05494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96027"/>
            <a:ext cx="5410200" cy="4525963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1800" dirty="0" smtClean="0"/>
              <a:t>Study of thermo-</a:t>
            </a:r>
            <a:r>
              <a:rPr lang="en-US" sz="1800" dirty="0" err="1" smtClean="0"/>
              <a:t>acustic</a:t>
            </a:r>
            <a:r>
              <a:rPr lang="en-US" sz="1800" dirty="0" smtClean="0"/>
              <a:t> effect on cryogenic resonant antenna due to charged particles (background to GW detectors like Nautilus)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Runs in 2003, 2005 and 2009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0" y="672227"/>
            <a:ext cx="3371850" cy="449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1" y="2011963"/>
            <a:ext cx="1828800" cy="2521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2" y="2006737"/>
            <a:ext cx="3435069" cy="2537012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3136"/>
            <a:ext cx="2402940" cy="20503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26" y="4660287"/>
            <a:ext cx="2254664" cy="20385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sp>
        <p:nvSpPr>
          <p:cNvPr id="1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9252CA8-0EF2-4C4E-97C5-B4826C8C7D7E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803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AIRFLY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590800" y="6356351"/>
            <a:ext cx="3962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D2EE676-AB8A-7E4C-9248-37A8A729573D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167778"/>
            <a:ext cx="2895600" cy="2824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1020042"/>
            <a:ext cx="2590800" cy="2561359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886201"/>
            <a:ext cx="2057400" cy="146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172203" y="1676400"/>
            <a:ext cx="2514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3366FF"/>
                </a:solidFill>
              </a:rPr>
              <a:t>2003: first run</a:t>
            </a:r>
          </a:p>
          <a:p>
            <a:pPr algn="l"/>
            <a:r>
              <a:rPr lang="en-US" sz="1800" dirty="0" smtClean="0">
                <a:solidFill>
                  <a:srgbClr val="3366FF"/>
                </a:solidFill>
              </a:rPr>
              <a:t>Fluorescence yield relative to Cerenkov</a:t>
            </a:r>
            <a:endParaRPr lang="en-US" sz="1800" dirty="0">
              <a:solidFill>
                <a:srgbClr val="3366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43400" y="5257802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3366FF"/>
                </a:solidFill>
              </a:rPr>
              <a:t>2008:</a:t>
            </a:r>
          </a:p>
          <a:p>
            <a:pPr algn="l"/>
            <a:r>
              <a:rPr lang="en-US" sz="1800" dirty="0" smtClean="0">
                <a:solidFill>
                  <a:srgbClr val="3366FF"/>
                </a:solidFill>
              </a:rPr>
              <a:t>Absolute fluorescence yield measurement</a:t>
            </a:r>
            <a:endParaRPr lang="en-US" sz="1800" dirty="0">
              <a:solidFill>
                <a:srgbClr val="3366FF"/>
              </a:solidFill>
            </a:endParaRPr>
          </a:p>
        </p:txBody>
      </p:sp>
      <p:pic>
        <p:nvPicPr>
          <p:cNvPr id="21" name="Picture 2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330" y="4114800"/>
            <a:ext cx="427451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9252CA8-0EF2-4C4E-97C5-B4826C8C7D7E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831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LINAC pulse</a:t>
            </a:r>
            <a:endParaRPr lang="en-US" dirty="0"/>
          </a:p>
        </p:txBody>
      </p:sp>
      <p:cxnSp>
        <p:nvCxnSpPr>
          <p:cNvPr id="22530" name="Straight Connector 10"/>
          <p:cNvCxnSpPr>
            <a:cxnSpLocks noChangeShapeType="1"/>
          </p:cNvCxnSpPr>
          <p:nvPr/>
        </p:nvCxnSpPr>
        <p:spPr bwMode="auto">
          <a:xfrm>
            <a:off x="5026025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31" name="Straight Connector 11"/>
          <p:cNvCxnSpPr>
            <a:cxnSpLocks noChangeShapeType="1"/>
          </p:cNvCxnSpPr>
          <p:nvPr/>
        </p:nvCxnSpPr>
        <p:spPr bwMode="auto">
          <a:xfrm flipH="1">
            <a:off x="5184775" y="404814"/>
            <a:ext cx="0" cy="96202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32" name="Straight Connector 12"/>
          <p:cNvCxnSpPr>
            <a:cxnSpLocks noChangeShapeType="1"/>
          </p:cNvCxnSpPr>
          <p:nvPr/>
        </p:nvCxnSpPr>
        <p:spPr bwMode="auto">
          <a:xfrm flipH="1">
            <a:off x="5345113" y="404814"/>
            <a:ext cx="4762" cy="96202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33" name="Straight Connector 13"/>
          <p:cNvCxnSpPr>
            <a:cxnSpLocks noChangeShapeType="1"/>
          </p:cNvCxnSpPr>
          <p:nvPr/>
        </p:nvCxnSpPr>
        <p:spPr bwMode="auto">
          <a:xfrm>
            <a:off x="5505450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34" name="Straight Connector 14"/>
          <p:cNvCxnSpPr>
            <a:cxnSpLocks noChangeShapeType="1"/>
          </p:cNvCxnSpPr>
          <p:nvPr/>
        </p:nvCxnSpPr>
        <p:spPr bwMode="auto">
          <a:xfrm>
            <a:off x="5665788" y="404666"/>
            <a:ext cx="0" cy="958999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35" name="Straight Connector 15"/>
          <p:cNvCxnSpPr>
            <a:cxnSpLocks noChangeShapeType="1"/>
          </p:cNvCxnSpPr>
          <p:nvPr/>
        </p:nvCxnSpPr>
        <p:spPr bwMode="auto">
          <a:xfrm>
            <a:off x="5826125" y="404664"/>
            <a:ext cx="0" cy="960587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36" name="Straight Connector 16"/>
          <p:cNvCxnSpPr>
            <a:cxnSpLocks noChangeShapeType="1"/>
          </p:cNvCxnSpPr>
          <p:nvPr/>
        </p:nvCxnSpPr>
        <p:spPr bwMode="auto">
          <a:xfrm>
            <a:off x="5103813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37" name="Straight Connector 17"/>
          <p:cNvCxnSpPr>
            <a:cxnSpLocks noChangeShapeType="1"/>
          </p:cNvCxnSpPr>
          <p:nvPr/>
        </p:nvCxnSpPr>
        <p:spPr bwMode="auto">
          <a:xfrm flipH="1">
            <a:off x="5265738" y="404814"/>
            <a:ext cx="0" cy="96202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38" name="Straight Connector 18"/>
          <p:cNvCxnSpPr>
            <a:cxnSpLocks noChangeShapeType="1"/>
          </p:cNvCxnSpPr>
          <p:nvPr/>
        </p:nvCxnSpPr>
        <p:spPr bwMode="auto">
          <a:xfrm flipH="1">
            <a:off x="5426075" y="404814"/>
            <a:ext cx="0" cy="962025"/>
          </a:xfrm>
          <a:prstGeom prst="line">
            <a:avLst/>
          </a:prstGeom>
          <a:noFill/>
          <a:ln w="3175">
            <a:solidFill>
              <a:srgbClr val="FF0A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39" name="Straight Connector 19"/>
          <p:cNvCxnSpPr>
            <a:cxnSpLocks noChangeShapeType="1"/>
          </p:cNvCxnSpPr>
          <p:nvPr/>
        </p:nvCxnSpPr>
        <p:spPr bwMode="auto">
          <a:xfrm>
            <a:off x="5583238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0" name="Straight Connector 20"/>
          <p:cNvCxnSpPr>
            <a:cxnSpLocks noChangeShapeType="1"/>
          </p:cNvCxnSpPr>
          <p:nvPr/>
        </p:nvCxnSpPr>
        <p:spPr bwMode="auto">
          <a:xfrm>
            <a:off x="5746750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1" name="Straight Connector 21"/>
          <p:cNvCxnSpPr>
            <a:cxnSpLocks noChangeShapeType="1"/>
          </p:cNvCxnSpPr>
          <p:nvPr/>
        </p:nvCxnSpPr>
        <p:spPr bwMode="auto">
          <a:xfrm>
            <a:off x="5907088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2" name="Straight Connector 22"/>
          <p:cNvCxnSpPr>
            <a:cxnSpLocks noChangeShapeType="1"/>
          </p:cNvCxnSpPr>
          <p:nvPr/>
        </p:nvCxnSpPr>
        <p:spPr bwMode="auto">
          <a:xfrm>
            <a:off x="5986463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3" name="Straight Connector 23"/>
          <p:cNvCxnSpPr>
            <a:cxnSpLocks noChangeShapeType="1"/>
          </p:cNvCxnSpPr>
          <p:nvPr/>
        </p:nvCxnSpPr>
        <p:spPr bwMode="auto">
          <a:xfrm>
            <a:off x="6146800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4" name="Straight Connector 24"/>
          <p:cNvCxnSpPr>
            <a:cxnSpLocks noChangeShapeType="1"/>
          </p:cNvCxnSpPr>
          <p:nvPr/>
        </p:nvCxnSpPr>
        <p:spPr bwMode="auto">
          <a:xfrm>
            <a:off x="6307138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5" name="Straight Connector 25"/>
          <p:cNvCxnSpPr>
            <a:cxnSpLocks noChangeShapeType="1"/>
          </p:cNvCxnSpPr>
          <p:nvPr/>
        </p:nvCxnSpPr>
        <p:spPr bwMode="auto">
          <a:xfrm>
            <a:off x="6467475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6" name="Straight Connector 26"/>
          <p:cNvCxnSpPr>
            <a:cxnSpLocks noChangeShapeType="1"/>
          </p:cNvCxnSpPr>
          <p:nvPr/>
        </p:nvCxnSpPr>
        <p:spPr bwMode="auto">
          <a:xfrm>
            <a:off x="6627813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7" name="Straight Connector 27"/>
          <p:cNvCxnSpPr>
            <a:cxnSpLocks noChangeShapeType="1"/>
          </p:cNvCxnSpPr>
          <p:nvPr/>
        </p:nvCxnSpPr>
        <p:spPr bwMode="auto">
          <a:xfrm>
            <a:off x="6788150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8" name="Straight Connector 28"/>
          <p:cNvCxnSpPr>
            <a:cxnSpLocks noChangeShapeType="1"/>
          </p:cNvCxnSpPr>
          <p:nvPr/>
        </p:nvCxnSpPr>
        <p:spPr bwMode="auto">
          <a:xfrm>
            <a:off x="6067425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9" name="Straight Connector 29"/>
          <p:cNvCxnSpPr>
            <a:cxnSpLocks noChangeShapeType="1"/>
          </p:cNvCxnSpPr>
          <p:nvPr/>
        </p:nvCxnSpPr>
        <p:spPr bwMode="auto">
          <a:xfrm>
            <a:off x="6227763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0" name="Straight Connector 30"/>
          <p:cNvCxnSpPr>
            <a:cxnSpLocks noChangeShapeType="1"/>
          </p:cNvCxnSpPr>
          <p:nvPr/>
        </p:nvCxnSpPr>
        <p:spPr bwMode="auto">
          <a:xfrm>
            <a:off x="6384925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1" name="Straight Connector 31"/>
          <p:cNvCxnSpPr>
            <a:cxnSpLocks noChangeShapeType="1"/>
          </p:cNvCxnSpPr>
          <p:nvPr/>
        </p:nvCxnSpPr>
        <p:spPr bwMode="auto">
          <a:xfrm>
            <a:off x="6548438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2" name="Straight Connector 32"/>
          <p:cNvCxnSpPr>
            <a:cxnSpLocks noChangeShapeType="1"/>
          </p:cNvCxnSpPr>
          <p:nvPr/>
        </p:nvCxnSpPr>
        <p:spPr bwMode="auto">
          <a:xfrm>
            <a:off x="6708775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3" name="Straight Connector 33"/>
          <p:cNvCxnSpPr>
            <a:cxnSpLocks noChangeShapeType="1"/>
          </p:cNvCxnSpPr>
          <p:nvPr/>
        </p:nvCxnSpPr>
        <p:spPr bwMode="auto">
          <a:xfrm>
            <a:off x="6864350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4" name="Straight Connector 34"/>
          <p:cNvCxnSpPr>
            <a:cxnSpLocks noChangeShapeType="1"/>
          </p:cNvCxnSpPr>
          <p:nvPr/>
        </p:nvCxnSpPr>
        <p:spPr bwMode="auto">
          <a:xfrm>
            <a:off x="6948488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5" name="Straight Connector 35"/>
          <p:cNvCxnSpPr>
            <a:cxnSpLocks noChangeShapeType="1"/>
          </p:cNvCxnSpPr>
          <p:nvPr/>
        </p:nvCxnSpPr>
        <p:spPr bwMode="auto">
          <a:xfrm>
            <a:off x="7108825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6" name="Straight Connector 36"/>
          <p:cNvCxnSpPr>
            <a:cxnSpLocks noChangeShapeType="1"/>
          </p:cNvCxnSpPr>
          <p:nvPr/>
        </p:nvCxnSpPr>
        <p:spPr bwMode="auto">
          <a:xfrm>
            <a:off x="7269163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8" name="Straight Connector 40"/>
          <p:cNvCxnSpPr>
            <a:cxnSpLocks noChangeShapeType="1"/>
          </p:cNvCxnSpPr>
          <p:nvPr/>
        </p:nvCxnSpPr>
        <p:spPr bwMode="auto">
          <a:xfrm>
            <a:off x="7029450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9" name="Straight Connector 41"/>
          <p:cNvCxnSpPr>
            <a:cxnSpLocks noChangeShapeType="1"/>
          </p:cNvCxnSpPr>
          <p:nvPr/>
        </p:nvCxnSpPr>
        <p:spPr bwMode="auto">
          <a:xfrm>
            <a:off x="7189788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60" name="Straight Connector 42"/>
          <p:cNvCxnSpPr>
            <a:cxnSpLocks noChangeShapeType="1"/>
          </p:cNvCxnSpPr>
          <p:nvPr/>
        </p:nvCxnSpPr>
        <p:spPr bwMode="auto">
          <a:xfrm>
            <a:off x="7343775" y="404665"/>
            <a:ext cx="0" cy="9621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Straight Arrow Connector 75"/>
          <p:cNvCxnSpPr/>
          <p:nvPr/>
        </p:nvCxnSpPr>
        <p:spPr bwMode="auto">
          <a:xfrm>
            <a:off x="5078413" y="1916113"/>
            <a:ext cx="2297112" cy="0"/>
          </a:xfrm>
          <a:prstGeom prst="straightConnector1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TextBox 80"/>
          <p:cNvSpPr txBox="1"/>
          <p:nvPr/>
        </p:nvSpPr>
        <p:spPr>
          <a:xfrm>
            <a:off x="6011864" y="1927226"/>
            <a:ext cx="49341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 ns</a:t>
            </a:r>
          </a:p>
        </p:txBody>
      </p:sp>
      <p:sp>
        <p:nvSpPr>
          <p:cNvPr id="22564" name="TextBox 86"/>
          <p:cNvSpPr txBox="1">
            <a:spLocks noChangeArrowheads="1"/>
          </p:cNvSpPr>
          <p:nvPr/>
        </p:nvSpPr>
        <p:spPr bwMode="auto">
          <a:xfrm>
            <a:off x="5175251" y="1481138"/>
            <a:ext cx="7981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FF0AFF"/>
                </a:solidFill>
              </a:rPr>
              <a:t>14 ps FWHM</a:t>
            </a:r>
          </a:p>
        </p:txBody>
      </p:sp>
      <p:cxnSp>
        <p:nvCxnSpPr>
          <p:cNvPr id="88" name="Straight Arrow Connector 87"/>
          <p:cNvCxnSpPr/>
          <p:nvPr/>
        </p:nvCxnSpPr>
        <p:spPr bwMode="auto">
          <a:xfrm>
            <a:off x="6464300" y="1473200"/>
            <a:ext cx="217488" cy="0"/>
          </a:xfrm>
          <a:prstGeom prst="straightConnector1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Straight Arrow Connector 90"/>
          <p:cNvCxnSpPr/>
          <p:nvPr/>
        </p:nvCxnSpPr>
        <p:spPr bwMode="auto">
          <a:xfrm flipH="1">
            <a:off x="6176963" y="1473200"/>
            <a:ext cx="209550" cy="0"/>
          </a:xfrm>
          <a:prstGeom prst="straightConnector1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67" name="Rectangle 92"/>
          <p:cNvSpPr>
            <a:spLocks noChangeArrowheads="1"/>
          </p:cNvSpPr>
          <p:nvPr/>
        </p:nvSpPr>
        <p:spPr bwMode="auto">
          <a:xfrm>
            <a:off x="6254752" y="1481138"/>
            <a:ext cx="50044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FF0AFF"/>
                </a:solidFill>
              </a:rPr>
              <a:t>350 ps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30201" y="836613"/>
            <a:ext cx="403320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0.5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nC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50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average current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</a:t>
            </a:r>
            <a:r>
              <a:rPr lang="en-US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electrons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× about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30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micro-bunches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323850" y="1916113"/>
            <a:ext cx="377983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25 Hz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typical repetition rate</a:t>
            </a:r>
          </a:p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50 Hz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maximum</a:t>
            </a:r>
          </a:p>
        </p:txBody>
      </p:sp>
      <p:sp>
        <p:nvSpPr>
          <p:cNvPr id="22570" name="Rectangle 115"/>
          <p:cNvSpPr>
            <a:spLocks noChangeArrowheads="1"/>
          </p:cNvSpPr>
          <p:nvPr/>
        </p:nvSpPr>
        <p:spPr bwMode="auto">
          <a:xfrm>
            <a:off x="250825" y="2917826"/>
            <a:ext cx="38163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40458C"/>
                </a:solidFill>
              </a:rPr>
              <a:t>1 bunch/s</a:t>
            </a:r>
            <a:r>
              <a:rPr lang="en-US">
                <a:solidFill>
                  <a:srgbClr val="40458C"/>
                </a:solidFill>
              </a:rPr>
              <a:t> sent to a </a:t>
            </a:r>
            <a:r>
              <a:rPr lang="en-US" b="1">
                <a:solidFill>
                  <a:srgbClr val="40458C"/>
                </a:solidFill>
              </a:rPr>
              <a:t>spectrometer</a:t>
            </a:r>
            <a:r>
              <a:rPr lang="en-US">
                <a:solidFill>
                  <a:srgbClr val="40458C"/>
                </a:solidFill>
              </a:rPr>
              <a:t> line for energy monitoring</a:t>
            </a:r>
          </a:p>
          <a:p>
            <a:r>
              <a:rPr lang="en-US">
                <a:solidFill>
                  <a:srgbClr val="40458C"/>
                </a:solidFill>
              </a:rPr>
              <a:t>(</a:t>
            </a:r>
            <a:r>
              <a:rPr lang="en-US">
                <a:solidFill>
                  <a:srgbClr val="40458C"/>
                </a:solidFill>
                <a:cs typeface="Arial Narrow" charset="0"/>
              </a:rPr>
              <a:t>45° dipole + metallic strip detector)</a:t>
            </a:r>
            <a:endParaRPr lang="en-US">
              <a:solidFill>
                <a:srgbClr val="40458C"/>
              </a:solidFill>
            </a:endParaRPr>
          </a:p>
        </p:txBody>
      </p:sp>
      <p:pic>
        <p:nvPicPr>
          <p:cNvPr id="22571" name="Picture 1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276475"/>
            <a:ext cx="3722688" cy="221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2" name="Picture 1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3" y="4076701"/>
            <a:ext cx="228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74" name="Rectangle 150"/>
          <p:cNvSpPr>
            <a:spLocks noChangeArrowheads="1"/>
          </p:cNvSpPr>
          <p:nvPr/>
        </p:nvSpPr>
        <p:spPr bwMode="auto">
          <a:xfrm>
            <a:off x="4356102" y="4561310"/>
            <a:ext cx="374491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 smtClean="0">
                <a:solidFill>
                  <a:srgbClr val="40458C"/>
                </a:solidFill>
                <a:cs typeface="Arial Narrow" charset="0"/>
              </a:rPr>
              <a:t>Real time structure of bunch</a:t>
            </a:r>
          </a:p>
          <a:p>
            <a:r>
              <a:rPr lang="en-US" sz="1400" dirty="0" smtClean="0">
                <a:solidFill>
                  <a:srgbClr val="40458C"/>
                </a:solidFill>
                <a:cs typeface="Arial Narrow" charset="0"/>
              </a:rPr>
              <a:t>(diamond </a:t>
            </a:r>
            <a:r>
              <a:rPr lang="en-US" sz="1400" dirty="0">
                <a:solidFill>
                  <a:srgbClr val="40458C"/>
                </a:solidFill>
                <a:cs typeface="Arial Narrow" charset="0"/>
              </a:rPr>
              <a:t>detector: micro-bunch structure convoluted with detector resolution, trigger jitter</a:t>
            </a:r>
            <a:r>
              <a:rPr lang="en-US" sz="1400" dirty="0" smtClean="0">
                <a:solidFill>
                  <a:srgbClr val="40458C"/>
                </a:solidFill>
                <a:cs typeface="Arial Narrow" charset="0"/>
              </a:rPr>
              <a:t>…)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B2932-549C-4A46-9894-F2378BCA16B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0923"/>
          <a:stretch/>
        </p:blipFill>
        <p:spPr>
          <a:xfrm>
            <a:off x="4067944" y="3356993"/>
            <a:ext cx="4899940" cy="3053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76672"/>
            <a:ext cx="4899940" cy="3246363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9252CA8-0EF2-4C4E-97C5-B4826C8C7D7E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967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406" y="643076"/>
            <a:ext cx="2917596" cy="192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0000">
            <a:off x="5784406" y="2684720"/>
            <a:ext cx="2929960" cy="19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51764"/>
            <a:ext cx="5228122" cy="392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53" y="4788041"/>
            <a:ext cx="4557462" cy="1665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9278" y="4788040"/>
            <a:ext cx="1974389" cy="1881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7506" y="4782410"/>
            <a:ext cx="2148038" cy="188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52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Radio-protection 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16EC5A-DBE2-234D-8CE0-D19B79DA0083}" type="slidenum">
              <a:rPr lang="de-DE" smtClean="0"/>
              <a:pPr>
                <a:defRPr/>
              </a:pPr>
              <a:t>112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52736"/>
            <a:ext cx="5711754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752458"/>
      </p:ext>
    </p:extLst>
  </p:cSld>
  <p:clrMapOvr>
    <a:masterClrMapping/>
  </p:clrMapOvr>
  <p:transition xmlns:p14="http://schemas.microsoft.com/office/powerpoint/2010/main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ANSI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0263AF-3B7F-984D-B6AF-B9D28FF839EE}" type="slidenum">
              <a:rPr lang="de-DE" smtClean="0"/>
              <a:pPr>
                <a:defRPr/>
              </a:pPr>
              <a:t>113</a:t>
            </a:fld>
            <a:endParaRPr lang="de-DE"/>
          </a:p>
        </p:txBody>
      </p:sp>
      <p:pic>
        <p:nvPicPr>
          <p:cNvPr id="174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"/>
          <a:stretch>
            <a:fillRect/>
          </a:stretch>
        </p:blipFill>
        <p:spPr bwMode="auto">
          <a:xfrm>
            <a:off x="2157413" y="1484313"/>
            <a:ext cx="59436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12"/>
          <p:cNvSpPr txBox="1">
            <a:spLocks noChangeArrowheads="1"/>
          </p:cNvSpPr>
          <p:nvPr/>
        </p:nvSpPr>
        <p:spPr bwMode="auto">
          <a:xfrm>
            <a:off x="5494338" y="333375"/>
            <a:ext cx="365601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Channeling of </a:t>
            </a:r>
            <a:r>
              <a:rPr lang="en-US" b="1"/>
              <a:t>low energy positrons </a:t>
            </a:r>
          </a:p>
          <a:p>
            <a:pPr eaLnBrk="1" hangingPunct="1"/>
            <a:r>
              <a:rPr lang="en-US"/>
              <a:t>in </a:t>
            </a:r>
            <a:r>
              <a:rPr lang="en-US" b="1"/>
              <a:t>straight</a:t>
            </a:r>
            <a:r>
              <a:rPr lang="en-US"/>
              <a:t> fan-like crystals</a:t>
            </a:r>
          </a:p>
        </p:txBody>
      </p:sp>
      <p:pic>
        <p:nvPicPr>
          <p:cNvPr id="17414" name="Picture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68538" y="404813"/>
            <a:ext cx="3097212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7563"/>
            <a:ext cx="420528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6744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AGILE payload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16EC5A-DBE2-234D-8CE0-D19B79DA0083}" type="slidenum">
              <a:rPr lang="de-DE" smtClean="0"/>
              <a:pPr>
                <a:defRPr/>
              </a:pPr>
              <a:t>114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885" y="764704"/>
            <a:ext cx="6574475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5299302"/>
      </p:ext>
    </p:extLst>
  </p:cSld>
  <p:clrMapOvr>
    <a:masterClrMapping/>
  </p:clrMapOvr>
  <p:transition xmlns:p14="http://schemas.microsoft.com/office/powerpoint/2010/main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Emittance</a:t>
            </a:r>
            <a:r>
              <a:rPr lang="en-US" dirty="0" smtClean="0"/>
              <a:t> measurement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143001"/>
            <a:ext cx="2286000" cy="151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1490954"/>
            <a:ext cx="4343400" cy="2776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666581"/>
            <a:ext cx="3908425" cy="175301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 flipV="1">
            <a:off x="2667000" y="2743200"/>
            <a:ext cx="381000" cy="914400"/>
          </a:xfrm>
          <a:prstGeom prst="straightConnector1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3999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749675" y="3886201"/>
            <a:ext cx="765752" cy="133351"/>
          </a:xfrm>
          <a:prstGeom prst="straightConnector1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3999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>
          <a:xfrm>
            <a:off x="2438400" y="484876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2000" dirty="0">
                <a:solidFill>
                  <a:srgbClr val="333399"/>
                </a:solidFill>
              </a:rPr>
              <a:t>Measured </a:t>
            </a:r>
            <a:r>
              <a:rPr lang="en-US" sz="2000" dirty="0" err="1" smtClean="0">
                <a:solidFill>
                  <a:srgbClr val="333399"/>
                </a:solidFill>
              </a:rPr>
              <a:t>emittance</a:t>
            </a:r>
            <a:r>
              <a:rPr lang="en-US" sz="2000" dirty="0" smtClean="0">
                <a:solidFill>
                  <a:srgbClr val="333399"/>
                </a:solidFill>
              </a:rPr>
              <a:t> @ 508 MeV: </a:t>
            </a:r>
            <a:endParaRPr lang="en-US" sz="2000" dirty="0">
              <a:solidFill>
                <a:srgbClr val="333399"/>
              </a:solidFill>
            </a:endParaRPr>
          </a:p>
          <a:p>
            <a:pPr lvl="1" algn="l"/>
            <a:r>
              <a:rPr lang="it-IT" sz="2000" dirty="0">
                <a:solidFill>
                  <a:srgbClr val="333399"/>
                </a:solidFill>
                <a:sym typeface="Symbol" pitchFamily="18" charset="2"/>
              </a:rPr>
              <a:t></a:t>
            </a:r>
            <a:r>
              <a:rPr lang="en-US" sz="2000" dirty="0">
                <a:solidFill>
                  <a:srgbClr val="333399"/>
                </a:solidFill>
              </a:rPr>
              <a:t>&lt;x</a:t>
            </a:r>
            <a:r>
              <a:rPr lang="en-US" sz="2000" baseline="30000" dirty="0">
                <a:solidFill>
                  <a:srgbClr val="333399"/>
                </a:solidFill>
              </a:rPr>
              <a:t>2</a:t>
            </a:r>
            <a:r>
              <a:rPr lang="en-US" sz="2000" dirty="0">
                <a:solidFill>
                  <a:srgbClr val="333399"/>
                </a:solidFill>
              </a:rPr>
              <a:t>&gt;=4 mm</a:t>
            </a:r>
          </a:p>
          <a:p>
            <a:pPr lvl="1" algn="l"/>
            <a:r>
              <a:rPr lang="it-IT" sz="2000" dirty="0">
                <a:solidFill>
                  <a:srgbClr val="333399"/>
                </a:solidFill>
                <a:sym typeface="Symbol" pitchFamily="18" charset="2"/>
              </a:rPr>
              <a:t></a:t>
            </a:r>
            <a:r>
              <a:rPr lang="en-US" sz="2000" dirty="0">
                <a:solidFill>
                  <a:srgbClr val="333399"/>
                </a:solidFill>
              </a:rPr>
              <a:t>&lt;x’</a:t>
            </a:r>
            <a:r>
              <a:rPr lang="en-US" sz="2000" baseline="30000" dirty="0">
                <a:solidFill>
                  <a:srgbClr val="333399"/>
                </a:solidFill>
              </a:rPr>
              <a:t>2</a:t>
            </a:r>
            <a:r>
              <a:rPr lang="en-US" sz="2000" dirty="0">
                <a:solidFill>
                  <a:srgbClr val="333399"/>
                </a:solidFill>
              </a:rPr>
              <a:t>&gt;=1.7 </a:t>
            </a:r>
            <a:r>
              <a:rPr lang="en-US" sz="2000" dirty="0" err="1">
                <a:solidFill>
                  <a:srgbClr val="333399"/>
                </a:solidFill>
              </a:rPr>
              <a:t>mrad</a:t>
            </a:r>
            <a:endParaRPr lang="en-US" sz="2000" baseline="30000" dirty="0">
              <a:solidFill>
                <a:srgbClr val="333399"/>
              </a:solidFill>
            </a:endParaRPr>
          </a:p>
          <a:p>
            <a:pPr lvl="1" algn="l"/>
            <a:r>
              <a:rPr lang="it-IT" sz="2000" dirty="0">
                <a:solidFill>
                  <a:srgbClr val="333399"/>
                </a:solidFill>
                <a:sym typeface="Symbol" pitchFamily="18" charset="2"/>
              </a:rPr>
              <a:t>(</a:t>
            </a:r>
            <a:r>
              <a:rPr lang="en-US" sz="2000" dirty="0">
                <a:solidFill>
                  <a:srgbClr val="333399"/>
                </a:solidFill>
              </a:rPr>
              <a:t>&lt;x&gt;</a:t>
            </a:r>
            <a:r>
              <a:rPr lang="en-US" sz="2000" baseline="30000" dirty="0">
                <a:solidFill>
                  <a:srgbClr val="333399"/>
                </a:solidFill>
              </a:rPr>
              <a:t>2</a:t>
            </a:r>
            <a:r>
              <a:rPr lang="en-US" sz="2000" dirty="0">
                <a:solidFill>
                  <a:srgbClr val="333399"/>
                </a:solidFill>
              </a:rPr>
              <a:t>&lt;x’&gt;</a:t>
            </a:r>
            <a:r>
              <a:rPr lang="en-US" sz="2000" baseline="30000" dirty="0">
                <a:solidFill>
                  <a:srgbClr val="333399"/>
                </a:solidFill>
              </a:rPr>
              <a:t>2</a:t>
            </a:r>
            <a:r>
              <a:rPr lang="en-US" sz="2000" dirty="0">
                <a:solidFill>
                  <a:srgbClr val="333399"/>
                </a:solidFill>
                <a:latin typeface="Symbol" pitchFamily="18" charset="2"/>
              </a:rPr>
              <a:t>-</a:t>
            </a:r>
            <a:r>
              <a:rPr lang="en-US" sz="2000" dirty="0">
                <a:solidFill>
                  <a:srgbClr val="333399"/>
                </a:solidFill>
              </a:rPr>
              <a:t>&lt;xx’&gt;</a:t>
            </a:r>
            <a:r>
              <a:rPr lang="en-US" sz="2000" baseline="30000" dirty="0">
                <a:solidFill>
                  <a:srgbClr val="333399"/>
                </a:solidFill>
              </a:rPr>
              <a:t>2</a:t>
            </a:r>
            <a:r>
              <a:rPr lang="en-US" sz="2000" dirty="0">
                <a:solidFill>
                  <a:srgbClr val="333399"/>
                </a:solidFill>
              </a:rPr>
              <a:t>)=4 mm</a:t>
            </a:r>
            <a:r>
              <a:rPr lang="it-IT" sz="2000" dirty="0">
                <a:solidFill>
                  <a:srgbClr val="333399"/>
                </a:solidFill>
                <a:sym typeface="Symbol" pitchFamily="18" charset="2"/>
              </a:rPr>
              <a:t></a:t>
            </a:r>
            <a:r>
              <a:rPr lang="en-US" sz="2000" dirty="0" err="1">
                <a:solidFill>
                  <a:srgbClr val="333399"/>
                </a:solidFill>
              </a:rPr>
              <a:t>mrad</a:t>
            </a:r>
            <a:endParaRPr lang="en-US" sz="2000" dirty="0">
              <a:solidFill>
                <a:srgbClr val="333399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9252CA8-0EF2-4C4E-97C5-B4826C8C7D7E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392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Beam </a:t>
            </a:r>
            <a:r>
              <a:rPr lang="en-US" dirty="0" err="1" smtClean="0"/>
              <a:t>emittance</a:t>
            </a:r>
            <a:endParaRPr lang="en-US" dirty="0"/>
          </a:p>
        </p:txBody>
      </p:sp>
      <p:sp>
        <p:nvSpPr>
          <p:cNvPr id="23554" name="Content Placeholder 2"/>
          <p:cNvSpPr txBox="1">
            <a:spLocks/>
          </p:cNvSpPr>
          <p:nvPr/>
        </p:nvSpPr>
        <p:spPr bwMode="auto">
          <a:xfrm>
            <a:off x="549277" y="1331914"/>
            <a:ext cx="8042275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charset="0"/>
              <a:buChar char="§"/>
            </a:pPr>
            <a:r>
              <a:rPr lang="en-US" sz="2800">
                <a:solidFill>
                  <a:srgbClr val="33649C"/>
                </a:solidFill>
                <a:cs typeface="Arial Narrow" charset="0"/>
              </a:rPr>
              <a:t>Measured emittance: 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0"/>
              <a:buChar char="§"/>
            </a:pPr>
            <a:r>
              <a:rPr lang="it-IT" sz="2400">
                <a:solidFill>
                  <a:srgbClr val="33649C"/>
                </a:solidFill>
                <a:cs typeface="Arial Narrow" charset="0"/>
                <a:sym typeface="Symbol" charset="0"/>
              </a:rPr>
              <a:t></a:t>
            </a:r>
            <a:r>
              <a:rPr lang="en-US" sz="2400">
                <a:solidFill>
                  <a:srgbClr val="33649C"/>
                </a:solidFill>
                <a:cs typeface="Arial Narrow" charset="0"/>
              </a:rPr>
              <a:t>&lt;x</a:t>
            </a:r>
            <a:r>
              <a:rPr lang="en-US" sz="2400" baseline="30000">
                <a:solidFill>
                  <a:srgbClr val="33649C"/>
                </a:solidFill>
                <a:cs typeface="Arial Narrow" charset="0"/>
              </a:rPr>
              <a:t>2</a:t>
            </a:r>
            <a:r>
              <a:rPr lang="en-US" sz="2400">
                <a:solidFill>
                  <a:srgbClr val="33649C"/>
                </a:solidFill>
                <a:cs typeface="Arial Narrow" charset="0"/>
              </a:rPr>
              <a:t>&gt;=4 mm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0"/>
              <a:buChar char="§"/>
            </a:pPr>
            <a:r>
              <a:rPr lang="it-IT" sz="2400">
                <a:solidFill>
                  <a:srgbClr val="33649C"/>
                </a:solidFill>
                <a:cs typeface="Arial Narrow" charset="0"/>
                <a:sym typeface="Symbol" charset="0"/>
              </a:rPr>
              <a:t></a:t>
            </a:r>
            <a:r>
              <a:rPr lang="en-US" sz="2400">
                <a:solidFill>
                  <a:srgbClr val="33649C"/>
                </a:solidFill>
                <a:cs typeface="Arial Narrow" charset="0"/>
              </a:rPr>
              <a:t>&lt;x’</a:t>
            </a:r>
            <a:r>
              <a:rPr lang="en-US" altLang="ja-JP" sz="2400" baseline="30000">
                <a:solidFill>
                  <a:srgbClr val="33649C"/>
                </a:solidFill>
                <a:cs typeface="Arial Narrow" charset="0"/>
              </a:rPr>
              <a:t>2</a:t>
            </a:r>
            <a:r>
              <a:rPr lang="en-US" altLang="ja-JP" sz="2400">
                <a:solidFill>
                  <a:srgbClr val="33649C"/>
                </a:solidFill>
                <a:cs typeface="Arial Narrow" charset="0"/>
              </a:rPr>
              <a:t>&gt;=1.7 mrad</a:t>
            </a:r>
            <a:endParaRPr lang="en-US" altLang="ja-JP" sz="2400" baseline="30000">
              <a:solidFill>
                <a:srgbClr val="33649C"/>
              </a:solidFill>
              <a:cs typeface="Arial Narrow" charset="0"/>
            </a:endParaRPr>
          </a:p>
          <a:p>
            <a:pPr lvl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0"/>
              <a:buChar char="§"/>
            </a:pPr>
            <a:r>
              <a:rPr lang="it-IT" sz="2400">
                <a:solidFill>
                  <a:srgbClr val="33649C"/>
                </a:solidFill>
                <a:cs typeface="Arial Narrow" charset="0"/>
                <a:sym typeface="Symbol" charset="0"/>
              </a:rPr>
              <a:t>(</a:t>
            </a:r>
            <a:r>
              <a:rPr lang="en-US" sz="2400">
                <a:solidFill>
                  <a:srgbClr val="33649C"/>
                </a:solidFill>
                <a:cs typeface="Arial Narrow" charset="0"/>
              </a:rPr>
              <a:t>&lt;x&gt;</a:t>
            </a:r>
            <a:r>
              <a:rPr lang="en-US" sz="2400" baseline="30000">
                <a:solidFill>
                  <a:srgbClr val="33649C"/>
                </a:solidFill>
                <a:cs typeface="Arial Narrow" charset="0"/>
              </a:rPr>
              <a:t>2</a:t>
            </a:r>
            <a:r>
              <a:rPr lang="en-US" sz="2400">
                <a:solidFill>
                  <a:srgbClr val="33649C"/>
                </a:solidFill>
                <a:cs typeface="Arial Narrow" charset="0"/>
              </a:rPr>
              <a:t>&lt;x’&gt;</a:t>
            </a:r>
            <a:r>
              <a:rPr lang="en-US" sz="2400" baseline="30000">
                <a:solidFill>
                  <a:srgbClr val="33649C"/>
                </a:solidFill>
                <a:cs typeface="Arial Narrow" charset="0"/>
              </a:rPr>
              <a:t>2</a:t>
            </a:r>
            <a:r>
              <a:rPr lang="en-US" sz="2400">
                <a:solidFill>
                  <a:srgbClr val="33649C"/>
                </a:solidFill>
                <a:cs typeface="Arial Narrow" charset="0"/>
              </a:rPr>
              <a:t>-&lt;xx’&gt;</a:t>
            </a:r>
            <a:r>
              <a:rPr lang="en-US" sz="2400" baseline="30000">
                <a:solidFill>
                  <a:srgbClr val="33649C"/>
                </a:solidFill>
                <a:cs typeface="Arial Narrow" charset="0"/>
              </a:rPr>
              <a:t>2</a:t>
            </a:r>
            <a:r>
              <a:rPr lang="en-US" sz="2400">
                <a:solidFill>
                  <a:srgbClr val="33649C"/>
                </a:solidFill>
                <a:cs typeface="Arial Narrow" charset="0"/>
              </a:rPr>
              <a:t>)=</a:t>
            </a:r>
            <a:r>
              <a:rPr lang="en-US" sz="2400" b="1">
                <a:solidFill>
                  <a:srgbClr val="33649C"/>
                </a:solidFill>
                <a:cs typeface="Arial Narrow" charset="0"/>
              </a:rPr>
              <a:t>4 mm</a:t>
            </a:r>
            <a:r>
              <a:rPr lang="it-IT" sz="2400" b="1">
                <a:solidFill>
                  <a:srgbClr val="33649C"/>
                </a:solidFill>
                <a:cs typeface="Arial Narrow" charset="0"/>
                <a:sym typeface="Symbol" charset="0"/>
              </a:rPr>
              <a:t></a:t>
            </a:r>
            <a:r>
              <a:rPr lang="en-US" sz="2400" b="1">
                <a:solidFill>
                  <a:srgbClr val="33649C"/>
                </a:solidFill>
                <a:cs typeface="Arial Narrow" charset="0"/>
              </a:rPr>
              <a:t>mrad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0"/>
              <a:buChar char="§"/>
            </a:pPr>
            <a:r>
              <a:rPr lang="en-US" sz="2400">
                <a:solidFill>
                  <a:srgbClr val="660066"/>
                </a:solidFill>
                <a:cs typeface="Arial Narrow" charset="0"/>
              </a:rPr>
              <a:t>Energy = 508 MeV</a:t>
            </a:r>
            <a:endParaRPr lang="en-US" sz="2400">
              <a:solidFill>
                <a:srgbClr val="33649C"/>
              </a:solidFill>
              <a:cs typeface="Arial Narrow" charset="0"/>
            </a:endParaRPr>
          </a:p>
        </p:txBody>
      </p:sp>
      <p:pic>
        <p:nvPicPr>
          <p:cNvPr id="2355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92151"/>
            <a:ext cx="24257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2" y="3789365"/>
            <a:ext cx="2303463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3132138" y="4292600"/>
            <a:ext cx="129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&lt;2 mm spot</a:t>
            </a:r>
          </a:p>
        </p:txBody>
      </p:sp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5724527" y="4221164"/>
            <a:ext cx="30666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40458C"/>
                </a:solidFill>
              </a:rPr>
              <a:t>N. Delerue et al., </a:t>
            </a:r>
            <a:r>
              <a:rPr lang="en-GB" sz="1600" i="1">
                <a:solidFill>
                  <a:srgbClr val="40458C"/>
                </a:solidFill>
              </a:rPr>
              <a:t>PAC’09 TH5RFP065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4235B-70BA-0E4F-A075-2B9E084804CB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LINAC gun</a:t>
            </a:r>
            <a:endParaRPr lang="en-US" dirty="0"/>
          </a:p>
        </p:txBody>
      </p:sp>
      <p:pic>
        <p:nvPicPr>
          <p:cNvPr id="24578" name="Picture 3" descr="gu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4"/>
            <a:ext cx="4618038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1" descr="Socket_gu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5889"/>
            <a:ext cx="2692400" cy="385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2" descr="back_sock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5" y="3473452"/>
            <a:ext cx="2922587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3CB7FD-72C1-C14E-82A1-CA8F7EE0CD64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263" y="981077"/>
            <a:ext cx="8570912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2400" dirty="0">
                <a:cs typeface="Calibri" charset="0"/>
              </a:rPr>
              <a:t>Starting from 10</a:t>
            </a:r>
            <a:r>
              <a:rPr lang="en-US" sz="2400" baseline="30000" dirty="0">
                <a:cs typeface="Calibri" charset="0"/>
              </a:rPr>
              <a:t>7</a:t>
            </a:r>
            <a:r>
              <a:rPr lang="en-US" sz="2400" dirty="0">
                <a:cs typeface="Calibri" charset="0"/>
              </a:rPr>
              <a:t>-10</a:t>
            </a:r>
            <a:r>
              <a:rPr lang="en-US" sz="2400" baseline="30000" dirty="0">
                <a:cs typeface="Calibri" charset="0"/>
              </a:rPr>
              <a:t>10</a:t>
            </a:r>
            <a:r>
              <a:rPr lang="en-US" sz="2400" dirty="0">
                <a:cs typeface="Calibri" charset="0"/>
              </a:rPr>
              <a:t>(10</a:t>
            </a:r>
            <a:r>
              <a:rPr lang="en-US" sz="2400" baseline="30000" dirty="0">
                <a:cs typeface="Calibri" charset="0"/>
              </a:rPr>
              <a:t>9</a:t>
            </a:r>
            <a:r>
              <a:rPr lang="en-US" sz="2400" dirty="0">
                <a:cs typeface="Calibri" charset="0"/>
              </a:rPr>
              <a:t>) electrons (positrons) from the DAFNE LINAC, with </a:t>
            </a:r>
            <a:r>
              <a:rPr lang="en-US" sz="2400" dirty="0" err="1">
                <a:cs typeface="Calibri" charset="0"/>
              </a:rPr>
              <a:t>E</a:t>
            </a:r>
            <a:r>
              <a:rPr lang="en-US" sz="2400" baseline="-25000" dirty="0" err="1">
                <a:cs typeface="Calibri" charset="0"/>
              </a:rPr>
              <a:t>max</a:t>
            </a:r>
            <a:r>
              <a:rPr lang="en-US" sz="2400" dirty="0">
                <a:cs typeface="Calibri" charset="0"/>
              </a:rPr>
              <a:t>=550/750 MeV and </a:t>
            </a:r>
            <a:r>
              <a:rPr lang="en-US" sz="2400" dirty="0" err="1">
                <a:latin typeface="Symbol" charset="2"/>
                <a:cs typeface="Symbol" charset="2"/>
              </a:rPr>
              <a:t>D</a:t>
            </a:r>
            <a:r>
              <a:rPr lang="en-US" sz="2400" dirty="0" err="1">
                <a:cs typeface="Calibri" charset="0"/>
              </a:rPr>
              <a:t>t</a:t>
            </a:r>
            <a:r>
              <a:rPr lang="en-US" sz="2400" dirty="0">
                <a:cs typeface="Calibri" charset="0"/>
              </a:rPr>
              <a:t>=1.5-40 ns, it operates mainly in </a:t>
            </a:r>
            <a:r>
              <a:rPr lang="en-US" sz="2400" b="1" dirty="0">
                <a:cs typeface="Calibri" charset="0"/>
              </a:rPr>
              <a:t>two different intensity regimes</a:t>
            </a:r>
            <a:r>
              <a:rPr lang="en-US" sz="2400" dirty="0">
                <a:cs typeface="Calibri" charset="0"/>
              </a:rPr>
              <a:t>:</a:t>
            </a:r>
          </a:p>
          <a:p>
            <a:pPr marL="800100" lvl="1" indent="-342900" algn="just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cs typeface="Calibri" charset="0"/>
              </a:rPr>
              <a:t>High intensity</a:t>
            </a:r>
            <a:r>
              <a:rPr lang="en-US" dirty="0">
                <a:solidFill>
                  <a:srgbClr val="4F81BD"/>
                </a:solidFill>
                <a:cs typeface="Calibri" charset="0"/>
              </a:rPr>
              <a:t>: primary beam driven to the experimental hall, between 250 MeV and </a:t>
            </a:r>
            <a:r>
              <a:rPr lang="en-US" dirty="0" err="1">
                <a:solidFill>
                  <a:srgbClr val="4F81BD"/>
                </a:solidFill>
                <a:cs typeface="Calibri" charset="0"/>
              </a:rPr>
              <a:t>E</a:t>
            </a:r>
            <a:r>
              <a:rPr lang="en-US" baseline="-25000" dirty="0" err="1">
                <a:solidFill>
                  <a:srgbClr val="4F81BD"/>
                </a:solidFill>
                <a:cs typeface="Calibri" charset="0"/>
              </a:rPr>
              <a:t>max</a:t>
            </a:r>
            <a:r>
              <a:rPr lang="en-US" dirty="0">
                <a:solidFill>
                  <a:srgbClr val="4F81BD"/>
                </a:solidFill>
                <a:cs typeface="Calibri" charset="0"/>
              </a:rPr>
              <a:t>, tuned with collimators </a:t>
            </a:r>
          </a:p>
          <a:p>
            <a:pPr marL="800100" lvl="1" indent="-342900" algn="just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b="1" dirty="0">
                <a:solidFill>
                  <a:srgbClr val="FF0AFF"/>
                </a:solidFill>
                <a:cs typeface="Calibri" charset="0"/>
              </a:rPr>
              <a:t>Single particle/bunch</a:t>
            </a:r>
            <a:r>
              <a:rPr lang="en-US" dirty="0">
                <a:solidFill>
                  <a:srgbClr val="333399"/>
                </a:solidFill>
                <a:cs typeface="Calibri" charset="0"/>
              </a:rPr>
              <a:t> </a:t>
            </a:r>
            <a:r>
              <a:rPr lang="en-US" dirty="0">
                <a:solidFill>
                  <a:srgbClr val="4F81BD"/>
                </a:solidFill>
                <a:cs typeface="Calibri" charset="0"/>
              </a:rPr>
              <a:t>(Poisson distribution) between few tens of MeV and </a:t>
            </a:r>
            <a:r>
              <a:rPr lang="en-US" dirty="0" err="1">
                <a:solidFill>
                  <a:srgbClr val="4F81BD"/>
                </a:solidFill>
                <a:cs typeface="Calibri" charset="0"/>
              </a:rPr>
              <a:t>E</a:t>
            </a:r>
            <a:r>
              <a:rPr lang="en-US" baseline="-25000" dirty="0" err="1">
                <a:solidFill>
                  <a:srgbClr val="4F81BD"/>
                </a:solidFill>
                <a:cs typeface="Calibri" charset="0"/>
              </a:rPr>
              <a:t>max</a:t>
            </a:r>
            <a:r>
              <a:rPr lang="en-US" dirty="0">
                <a:solidFill>
                  <a:srgbClr val="4F81BD"/>
                </a:solidFill>
                <a:cs typeface="Calibri" charset="0"/>
              </a:rPr>
              <a:t>, created intercepting the beam with a variable depth copper target, </a:t>
            </a:r>
            <a:r>
              <a:rPr lang="en-US" b="1" dirty="0">
                <a:solidFill>
                  <a:srgbClr val="FF0AFF"/>
                </a:solidFill>
                <a:cs typeface="Calibri" charset="0"/>
              </a:rPr>
              <a:t>selecting the energy</a:t>
            </a:r>
            <a:r>
              <a:rPr lang="en-US" b="1" dirty="0">
                <a:solidFill>
                  <a:srgbClr val="FF0000"/>
                </a:solidFill>
                <a:cs typeface="Calibri" charset="0"/>
              </a:rPr>
              <a:t> </a:t>
            </a:r>
            <a:r>
              <a:rPr lang="en-US" dirty="0">
                <a:solidFill>
                  <a:srgbClr val="4F81BD"/>
                </a:solidFill>
                <a:cs typeface="Calibri" charset="0"/>
              </a:rPr>
              <a:t>and </a:t>
            </a:r>
            <a:r>
              <a:rPr lang="en-US" b="1" dirty="0">
                <a:solidFill>
                  <a:srgbClr val="FF0AFF"/>
                </a:solidFill>
                <a:cs typeface="Calibri" charset="0"/>
              </a:rPr>
              <a:t>collimating</a:t>
            </a:r>
            <a:r>
              <a:rPr lang="en-US" dirty="0">
                <a:solidFill>
                  <a:srgbClr val="4F81BD"/>
                </a:solidFill>
                <a:cs typeface="Calibri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2400" b="1" dirty="0">
                <a:solidFill>
                  <a:srgbClr val="660066"/>
                </a:solidFill>
                <a:cs typeface="Calibri" charset="0"/>
              </a:rPr>
              <a:t>Intermediate</a:t>
            </a:r>
            <a:r>
              <a:rPr lang="en-US" sz="2400" dirty="0">
                <a:solidFill>
                  <a:srgbClr val="660066"/>
                </a:solidFill>
                <a:cs typeface="Calibri" charset="0"/>
              </a:rPr>
              <a:t> intensity (&lt;10</a:t>
            </a:r>
            <a:r>
              <a:rPr lang="en-US" sz="2400" baseline="30000" dirty="0">
                <a:solidFill>
                  <a:srgbClr val="660066"/>
                </a:solidFill>
                <a:cs typeface="Calibri" charset="0"/>
              </a:rPr>
              <a:t>5 </a:t>
            </a:r>
            <a:r>
              <a:rPr lang="en-US" sz="2400" dirty="0">
                <a:solidFill>
                  <a:srgbClr val="660066"/>
                </a:solidFill>
                <a:cs typeface="Calibri" charset="0"/>
              </a:rPr>
              <a:t>particles/bunch) is also achievable (see next slides)</a:t>
            </a:r>
          </a:p>
          <a:p>
            <a:pPr marL="342900" indent="-342900" algn="just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40458C"/>
                </a:solidFill>
                <a:cs typeface="Calibri" charset="0"/>
              </a:rPr>
              <a:t>Primary beam fixed to E=</a:t>
            </a:r>
            <a:r>
              <a:rPr lang="en-US" sz="2400" b="1" dirty="0">
                <a:solidFill>
                  <a:srgbClr val="40458C"/>
                </a:solidFill>
                <a:cs typeface="Calibri" charset="0"/>
              </a:rPr>
              <a:t>510 MeV </a:t>
            </a:r>
            <a:r>
              <a:rPr lang="en-US" sz="2400" dirty="0">
                <a:solidFill>
                  <a:srgbClr val="40458C"/>
                </a:solidFill>
                <a:cs typeface="Calibri" charset="0"/>
              </a:rPr>
              <a:t>and </a:t>
            </a:r>
            <a:r>
              <a:rPr lang="en-US" sz="2400" dirty="0" err="1">
                <a:solidFill>
                  <a:srgbClr val="40458C"/>
                </a:solidFill>
                <a:latin typeface="Symbol" charset="2"/>
                <a:cs typeface="Symbol" charset="2"/>
              </a:rPr>
              <a:t>D</a:t>
            </a:r>
            <a:r>
              <a:rPr lang="en-US" sz="2400" dirty="0" err="1">
                <a:solidFill>
                  <a:srgbClr val="40458C"/>
                </a:solidFill>
                <a:cs typeface="Calibri" charset="0"/>
              </a:rPr>
              <a:t>t</a:t>
            </a:r>
            <a:r>
              <a:rPr lang="en-US" sz="2400" dirty="0">
                <a:solidFill>
                  <a:srgbClr val="40458C"/>
                </a:solidFill>
                <a:cs typeface="Calibri" charset="0"/>
              </a:rPr>
              <a:t>=</a:t>
            </a:r>
            <a:r>
              <a:rPr lang="en-US" sz="2400" b="1" dirty="0">
                <a:solidFill>
                  <a:srgbClr val="40458C"/>
                </a:solidFill>
                <a:cs typeface="Calibri" charset="0"/>
              </a:rPr>
              <a:t>10 ns</a:t>
            </a:r>
            <a:r>
              <a:rPr lang="en-US" sz="2400" dirty="0">
                <a:solidFill>
                  <a:srgbClr val="40458C"/>
                </a:solidFill>
                <a:cs typeface="Calibri" charset="0"/>
              </a:rPr>
              <a:t> during operations of DAFNE collider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BTF operating modes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5FC02D-0060-F441-9AA1-0B2A5E9DEF00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4037012"/>
            <a:ext cx="2722562" cy="151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Picture 5"/>
          <p:cNvSpPr>
            <a:spLocks noChangeAspect="1" noChangeArrowheads="1"/>
          </p:cNvSpPr>
          <p:nvPr/>
        </p:nvSpPr>
        <p:spPr bwMode="auto">
          <a:xfrm>
            <a:off x="133350" y="2060575"/>
            <a:ext cx="2992438" cy="193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725738" y="4876801"/>
            <a:ext cx="207962" cy="215900"/>
          </a:xfrm>
          <a:prstGeom prst="rect">
            <a:avLst/>
          </a:prstGeom>
          <a:noFill/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6628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4037014"/>
            <a:ext cx="7747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190" y="981076"/>
            <a:ext cx="2968625" cy="4519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Beam attenuation/1</a:t>
            </a:r>
            <a:endParaRPr lang="en-US" dirty="0"/>
          </a:p>
        </p:txBody>
      </p:sp>
      <p:sp>
        <p:nvSpPr>
          <p:cNvPr id="8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2" y="969965"/>
            <a:ext cx="5076825" cy="1019175"/>
          </a:xfrm>
        </p:spPr>
        <p:txBody>
          <a:bodyPr/>
          <a:lstStyle/>
          <a:p>
            <a:pPr marL="0" indent="0">
              <a:buClrTx/>
              <a:buFont typeface="Wingdings" charset="0"/>
              <a:buNone/>
              <a:defRPr/>
            </a:pPr>
            <a:r>
              <a:rPr lang="en-US" sz="2000" dirty="0">
                <a:solidFill>
                  <a:srgbClr val="660066"/>
                </a:solidFill>
                <a:latin typeface="Arial Narrow"/>
                <a:cs typeface="Arial Narrow"/>
              </a:rPr>
              <a:t>C</a:t>
            </a:r>
            <a:r>
              <a:rPr lang="en-US" sz="2000" dirty="0" smtClean="0">
                <a:solidFill>
                  <a:srgbClr val="660066"/>
                </a:solidFill>
                <a:latin typeface="Arial Narrow"/>
                <a:cs typeface="Arial Narrow"/>
              </a:rPr>
              <a:t>opper </a:t>
            </a:r>
            <a:r>
              <a:rPr lang="en-US" sz="2000" b="1" dirty="0" smtClean="0">
                <a:solidFill>
                  <a:srgbClr val="660066"/>
                </a:solidFill>
                <a:latin typeface="Arial Narrow"/>
                <a:cs typeface="Arial Narrow"/>
              </a:rPr>
              <a:t>target</a:t>
            </a:r>
          </a:p>
          <a:p>
            <a:pPr>
              <a:buClrTx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660066"/>
                </a:solidFill>
                <a:latin typeface="Arial Narrow"/>
                <a:cs typeface="Arial Narrow"/>
              </a:rPr>
              <a:t>Optimized </a:t>
            </a:r>
            <a:r>
              <a:rPr lang="en-US" sz="2000" b="1" dirty="0" smtClean="0">
                <a:solidFill>
                  <a:srgbClr val="660066"/>
                </a:solidFill>
                <a:latin typeface="Arial Narrow"/>
                <a:cs typeface="Arial Narrow"/>
              </a:rPr>
              <a:t>shielding</a:t>
            </a:r>
            <a:r>
              <a:rPr lang="en-US" sz="2000" dirty="0" smtClean="0">
                <a:solidFill>
                  <a:srgbClr val="660066"/>
                </a:solidFill>
                <a:latin typeface="Arial Narrow"/>
                <a:cs typeface="Arial Narrow"/>
              </a:rPr>
              <a:t> to reduce </a:t>
            </a:r>
            <a:r>
              <a:rPr lang="en-US" sz="2000" dirty="0" err="1" smtClean="0">
                <a:solidFill>
                  <a:srgbClr val="660066"/>
                </a:solidFill>
                <a:latin typeface="Arial Narrow"/>
                <a:cs typeface="Arial Narrow"/>
              </a:rPr>
              <a:t>e.m</a:t>
            </a:r>
            <a:r>
              <a:rPr lang="en-US" sz="2000" dirty="0" smtClean="0">
                <a:solidFill>
                  <a:srgbClr val="660066"/>
                </a:solidFill>
                <a:latin typeface="Arial Narrow"/>
                <a:cs typeface="Arial Narrow"/>
              </a:rPr>
              <a:t>. background</a:t>
            </a:r>
          </a:p>
        </p:txBody>
      </p:sp>
      <p:sp>
        <p:nvSpPr>
          <p:cNvPr id="26632" name="Rectangle 2"/>
          <p:cNvSpPr>
            <a:spLocks noChangeArrowheads="1"/>
          </p:cNvSpPr>
          <p:nvPr/>
        </p:nvSpPr>
        <p:spPr bwMode="auto">
          <a:xfrm>
            <a:off x="2719388" y="4875214"/>
            <a:ext cx="181758" cy="402291"/>
          </a:xfrm>
          <a:prstGeom prst="rect">
            <a:avLst/>
          </a:prstGeom>
          <a:noFill/>
          <a:ln w="28575">
            <a:solidFill>
              <a:srgbClr val="FF0A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cxnSp>
        <p:nvCxnSpPr>
          <p:cNvPr id="26633" name="Straight Arrow Connector 10"/>
          <p:cNvCxnSpPr>
            <a:cxnSpLocks noChangeShapeType="1"/>
          </p:cNvCxnSpPr>
          <p:nvPr/>
        </p:nvCxnSpPr>
        <p:spPr bwMode="auto">
          <a:xfrm flipV="1">
            <a:off x="1331915" y="5016501"/>
            <a:ext cx="936625" cy="36513"/>
          </a:xfrm>
          <a:prstGeom prst="straightConnector1">
            <a:avLst/>
          </a:prstGeom>
          <a:noFill/>
          <a:ln w="28575">
            <a:solidFill>
              <a:srgbClr val="FF0A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F7C22-A061-894B-979D-A5E67B9CA288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212975"/>
            <a:ext cx="2992438" cy="193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Beam attenuation/2</a:t>
            </a:r>
            <a:endParaRPr lang="en-US" dirty="0"/>
          </a:p>
        </p:txBody>
      </p:sp>
      <p:pic>
        <p:nvPicPr>
          <p:cNvPr id="27650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40" y="2255839"/>
            <a:ext cx="22320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ube 27"/>
          <p:cNvSpPr/>
          <p:nvPr/>
        </p:nvSpPr>
        <p:spPr>
          <a:xfrm>
            <a:off x="4406900" y="1460501"/>
            <a:ext cx="623888" cy="1824039"/>
          </a:xfrm>
          <a:prstGeom prst="cube">
            <a:avLst>
              <a:gd name="adj" fmla="val 14000"/>
            </a:avLst>
          </a:prstGeom>
          <a:solidFill>
            <a:srgbClr val="B568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Cube 28"/>
          <p:cNvSpPr/>
          <p:nvPr/>
        </p:nvSpPr>
        <p:spPr>
          <a:xfrm>
            <a:off x="4381502" y="2063751"/>
            <a:ext cx="563563" cy="1236663"/>
          </a:xfrm>
          <a:prstGeom prst="cube">
            <a:avLst>
              <a:gd name="adj" fmla="val 5369"/>
            </a:avLst>
          </a:prstGeom>
          <a:solidFill>
            <a:srgbClr val="B568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Cube 29"/>
          <p:cNvSpPr/>
          <p:nvPr/>
        </p:nvSpPr>
        <p:spPr>
          <a:xfrm>
            <a:off x="4352927" y="2644775"/>
            <a:ext cx="563563" cy="668339"/>
          </a:xfrm>
          <a:prstGeom prst="cube">
            <a:avLst>
              <a:gd name="adj" fmla="val 5369"/>
            </a:avLst>
          </a:prstGeom>
          <a:solidFill>
            <a:srgbClr val="B568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4165602" y="1733550"/>
            <a:ext cx="569913" cy="361951"/>
          </a:xfrm>
          <a:prstGeom prst="straightConnector1">
            <a:avLst/>
          </a:prstGeom>
          <a:ln w="3810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655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3609975"/>
            <a:ext cx="3208338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2" y="969965"/>
            <a:ext cx="5076825" cy="1019175"/>
          </a:xfrm>
        </p:spPr>
        <p:txBody>
          <a:bodyPr/>
          <a:lstStyle/>
          <a:p>
            <a:pPr marL="0" indent="0">
              <a:buClrTx/>
              <a:buFont typeface="Wingdings" charset="0"/>
              <a:buNone/>
              <a:defRPr/>
            </a:pPr>
            <a:r>
              <a:rPr lang="en-US" sz="2000" dirty="0">
                <a:solidFill>
                  <a:srgbClr val="660066"/>
                </a:solidFill>
                <a:latin typeface="Arial Narrow"/>
                <a:cs typeface="Arial Narrow"/>
              </a:rPr>
              <a:t>C</a:t>
            </a:r>
            <a:r>
              <a:rPr lang="en-US" sz="2000" dirty="0" smtClean="0">
                <a:solidFill>
                  <a:srgbClr val="660066"/>
                </a:solidFill>
                <a:latin typeface="Arial Narrow"/>
                <a:cs typeface="Arial Narrow"/>
              </a:rPr>
              <a:t>opper </a:t>
            </a:r>
            <a:r>
              <a:rPr lang="en-US" sz="2000" b="1" dirty="0" smtClean="0">
                <a:solidFill>
                  <a:srgbClr val="660066"/>
                </a:solidFill>
                <a:latin typeface="Arial Narrow"/>
                <a:cs typeface="Arial Narrow"/>
              </a:rPr>
              <a:t>target</a:t>
            </a:r>
          </a:p>
          <a:p>
            <a:pPr>
              <a:buClrTx/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srgbClr val="660066"/>
                </a:solidFill>
              </a:rPr>
              <a:t>Variable depth: 1.7, 2.0, 2.3 x</a:t>
            </a:r>
            <a:r>
              <a:rPr lang="en-US" sz="1800" baseline="-25000" dirty="0" smtClean="0">
                <a:solidFill>
                  <a:srgbClr val="660066"/>
                </a:solidFill>
              </a:rPr>
              <a:t>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84170" y="2204866"/>
            <a:ext cx="26748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Shower energy distribution</a:t>
            </a:r>
          </a:p>
          <a:p>
            <a:r>
              <a:rPr lang="en-US" dirty="0" smtClean="0"/>
              <a:t>+ angular cut due to </a:t>
            </a:r>
          </a:p>
          <a:p>
            <a:r>
              <a:rPr lang="en-US" dirty="0"/>
              <a:t>b</a:t>
            </a:r>
            <a:r>
              <a:rPr lang="en-US" dirty="0" smtClean="0"/>
              <a:t>eam-line + collimators</a:t>
            </a:r>
          </a:p>
          <a:p>
            <a:r>
              <a:rPr lang="en-US" dirty="0" smtClean="0"/>
              <a:t>acceptance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3567114"/>
            <a:ext cx="3644900" cy="198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1544637"/>
            <a:ext cx="2057400" cy="118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2" y="1546226"/>
            <a:ext cx="2816225" cy="197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 flipV="1">
            <a:off x="3305177" y="3370263"/>
            <a:ext cx="701675" cy="1301751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30752" y="2290763"/>
            <a:ext cx="1139825" cy="195580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Momentum selection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1865313" y="3711575"/>
            <a:ext cx="1439862" cy="488951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0" name="Rectangle 3"/>
          <p:cNvSpPr>
            <a:spLocks noChangeArrowheads="1"/>
          </p:cNvSpPr>
          <p:nvPr/>
        </p:nvSpPr>
        <p:spPr bwMode="auto">
          <a:xfrm>
            <a:off x="417514" y="3246439"/>
            <a:ext cx="14120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0066"/>
                </a:solidFill>
                <a:cs typeface="Arial Narrow" charset="0"/>
              </a:rPr>
              <a:t>Linac </a:t>
            </a:r>
          </a:p>
          <a:p>
            <a:r>
              <a:rPr lang="en-US">
                <a:solidFill>
                  <a:srgbClr val="660066"/>
                </a:solidFill>
                <a:cs typeface="Arial Narrow" charset="0"/>
              </a:rPr>
              <a:t>spectrometer</a:t>
            </a:r>
          </a:p>
        </p:txBody>
      </p:sp>
      <p:sp>
        <p:nvSpPr>
          <p:cNvPr id="28681" name="Rectangle 15"/>
          <p:cNvSpPr>
            <a:spLocks noChangeArrowheads="1"/>
          </p:cNvSpPr>
          <p:nvPr/>
        </p:nvSpPr>
        <p:spPr bwMode="auto">
          <a:xfrm>
            <a:off x="5097463" y="1157288"/>
            <a:ext cx="23606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660066"/>
                </a:solidFill>
                <a:cs typeface="Arial Narrow" charset="0"/>
              </a:rPr>
              <a:t>Tungsten collimators</a:t>
            </a:r>
          </a:p>
        </p:txBody>
      </p:sp>
      <p:sp>
        <p:nvSpPr>
          <p:cNvPr id="28682" name="Rectangle 17"/>
          <p:cNvSpPr>
            <a:spLocks noChangeArrowheads="1"/>
          </p:cNvSpPr>
          <p:nvPr/>
        </p:nvSpPr>
        <p:spPr bwMode="auto">
          <a:xfrm>
            <a:off x="1725615" y="1162049"/>
            <a:ext cx="31400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0066"/>
                </a:solidFill>
                <a:cs typeface="Arial Narrow" charset="0"/>
              </a:rPr>
              <a:t>42° momentum selection dipole</a:t>
            </a:r>
          </a:p>
        </p:txBody>
      </p:sp>
      <p:pic>
        <p:nvPicPr>
          <p:cNvPr id="28683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3609975"/>
            <a:ext cx="3208338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254751" y="3662365"/>
            <a:ext cx="1990725" cy="2725737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442325" y="3648075"/>
            <a:ext cx="539750" cy="2725739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3553" name="Straight Arrow Connector 23552"/>
          <p:cNvCxnSpPr/>
          <p:nvPr/>
        </p:nvCxnSpPr>
        <p:spPr>
          <a:xfrm>
            <a:off x="7769227" y="3892549"/>
            <a:ext cx="468313" cy="0"/>
          </a:xfrm>
          <a:prstGeom prst="straightConnector1">
            <a:avLst/>
          </a:prstGeom>
          <a:ln w="38100" cmpd="sng">
            <a:solidFill>
              <a:srgbClr val="FF0A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8442327" y="3892549"/>
            <a:ext cx="468313" cy="0"/>
          </a:xfrm>
          <a:prstGeom prst="straightConnector1">
            <a:avLst/>
          </a:prstGeom>
          <a:ln w="38100" cmpd="sng">
            <a:solidFill>
              <a:srgbClr val="FF0A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8" name="Rectangle 18"/>
          <p:cNvSpPr>
            <a:spLocks noChangeArrowheads="1"/>
          </p:cNvSpPr>
          <p:nvPr/>
        </p:nvSpPr>
        <p:spPr bwMode="auto">
          <a:xfrm>
            <a:off x="2719388" y="4875214"/>
            <a:ext cx="181758" cy="402291"/>
          </a:xfrm>
          <a:prstGeom prst="rect">
            <a:avLst/>
          </a:prstGeom>
          <a:noFill/>
          <a:ln w="28575">
            <a:solidFill>
              <a:srgbClr val="FF0A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cxnSp>
        <p:nvCxnSpPr>
          <p:cNvPr id="28689" name="Straight Arrow Connector 4"/>
          <p:cNvCxnSpPr>
            <a:cxnSpLocks noChangeShapeType="1"/>
          </p:cNvCxnSpPr>
          <p:nvPr/>
        </p:nvCxnSpPr>
        <p:spPr bwMode="auto">
          <a:xfrm flipV="1">
            <a:off x="1331915" y="5016501"/>
            <a:ext cx="936625" cy="36513"/>
          </a:xfrm>
          <a:prstGeom prst="straightConnector1">
            <a:avLst/>
          </a:prstGeom>
          <a:noFill/>
          <a:ln w="28575">
            <a:solidFill>
              <a:srgbClr val="FF0A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90" name="Straight Arrow Connector 22"/>
          <p:cNvCxnSpPr>
            <a:cxnSpLocks noChangeShapeType="1"/>
          </p:cNvCxnSpPr>
          <p:nvPr/>
        </p:nvCxnSpPr>
        <p:spPr bwMode="auto">
          <a:xfrm>
            <a:off x="4538663" y="4033839"/>
            <a:ext cx="215900" cy="215900"/>
          </a:xfrm>
          <a:prstGeom prst="straightConnector1">
            <a:avLst/>
          </a:prstGeom>
          <a:noFill/>
          <a:ln w="28575">
            <a:solidFill>
              <a:srgbClr val="FF0A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91" name="Straight Arrow Connector 24"/>
          <p:cNvCxnSpPr>
            <a:cxnSpLocks noChangeShapeType="1"/>
          </p:cNvCxnSpPr>
          <p:nvPr/>
        </p:nvCxnSpPr>
        <p:spPr bwMode="auto">
          <a:xfrm flipH="1" flipV="1">
            <a:off x="4813300" y="4305301"/>
            <a:ext cx="179388" cy="190500"/>
          </a:xfrm>
          <a:prstGeom prst="straightConnector1">
            <a:avLst/>
          </a:prstGeom>
          <a:noFill/>
          <a:ln w="28575">
            <a:solidFill>
              <a:srgbClr val="FF0A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3567114"/>
            <a:ext cx="3644900" cy="198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Momentum resolution/1</a:t>
            </a:r>
            <a:endParaRPr lang="en-US" dirty="0"/>
          </a:p>
        </p:txBody>
      </p:sp>
      <p:sp>
        <p:nvSpPr>
          <p:cNvPr id="29699" name="Rectangle 18"/>
          <p:cNvSpPr>
            <a:spLocks noChangeArrowheads="1"/>
          </p:cNvSpPr>
          <p:nvPr/>
        </p:nvSpPr>
        <p:spPr bwMode="auto">
          <a:xfrm>
            <a:off x="2719388" y="4875214"/>
            <a:ext cx="181758" cy="402291"/>
          </a:xfrm>
          <a:prstGeom prst="rect">
            <a:avLst/>
          </a:prstGeom>
          <a:noFill/>
          <a:ln w="28575">
            <a:solidFill>
              <a:srgbClr val="FF0A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cxnSp>
        <p:nvCxnSpPr>
          <p:cNvPr id="29700" name="Straight Arrow Connector 4"/>
          <p:cNvCxnSpPr>
            <a:cxnSpLocks noChangeShapeType="1"/>
          </p:cNvCxnSpPr>
          <p:nvPr/>
        </p:nvCxnSpPr>
        <p:spPr bwMode="auto">
          <a:xfrm flipV="1">
            <a:off x="1331915" y="5016501"/>
            <a:ext cx="936625" cy="36513"/>
          </a:xfrm>
          <a:prstGeom prst="straightConnector1">
            <a:avLst/>
          </a:prstGeom>
          <a:noFill/>
          <a:ln w="28575">
            <a:solidFill>
              <a:srgbClr val="FF0A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01" name="Straight Arrow Connector 22"/>
          <p:cNvCxnSpPr>
            <a:cxnSpLocks noChangeShapeType="1"/>
          </p:cNvCxnSpPr>
          <p:nvPr/>
        </p:nvCxnSpPr>
        <p:spPr bwMode="auto">
          <a:xfrm>
            <a:off x="4538663" y="4033839"/>
            <a:ext cx="215900" cy="215900"/>
          </a:xfrm>
          <a:prstGeom prst="straightConnector1">
            <a:avLst/>
          </a:prstGeom>
          <a:noFill/>
          <a:ln w="28575">
            <a:solidFill>
              <a:srgbClr val="FF0A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02" name="Straight Arrow Connector 24"/>
          <p:cNvCxnSpPr>
            <a:cxnSpLocks noChangeShapeType="1"/>
          </p:cNvCxnSpPr>
          <p:nvPr/>
        </p:nvCxnSpPr>
        <p:spPr bwMode="auto">
          <a:xfrm flipH="1" flipV="1">
            <a:off x="4813300" y="4305301"/>
            <a:ext cx="179388" cy="190500"/>
          </a:xfrm>
          <a:prstGeom prst="straightConnector1">
            <a:avLst/>
          </a:prstGeom>
          <a:noFill/>
          <a:ln w="28575">
            <a:solidFill>
              <a:srgbClr val="FF0A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03" name="Straight Arrow Connector 23"/>
          <p:cNvCxnSpPr>
            <a:cxnSpLocks noChangeShapeType="1"/>
          </p:cNvCxnSpPr>
          <p:nvPr/>
        </p:nvCxnSpPr>
        <p:spPr bwMode="auto">
          <a:xfrm>
            <a:off x="3724275" y="4667251"/>
            <a:ext cx="12700" cy="233363"/>
          </a:xfrm>
          <a:prstGeom prst="straightConnector1">
            <a:avLst/>
          </a:prstGeom>
          <a:noFill/>
          <a:ln w="28575">
            <a:solidFill>
              <a:schemeClr val="tx2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04" name="Straight Arrow Connector 26"/>
          <p:cNvCxnSpPr>
            <a:cxnSpLocks noChangeShapeType="1"/>
          </p:cNvCxnSpPr>
          <p:nvPr/>
        </p:nvCxnSpPr>
        <p:spPr bwMode="auto">
          <a:xfrm rot="10800000">
            <a:off x="3736975" y="4973637"/>
            <a:ext cx="12700" cy="233363"/>
          </a:xfrm>
          <a:prstGeom prst="straightConnector1">
            <a:avLst/>
          </a:prstGeom>
          <a:noFill/>
          <a:ln w="28575">
            <a:solidFill>
              <a:schemeClr val="tx2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681" name="Rectangle 2"/>
          <p:cNvSpPr>
            <a:spLocks noChangeArrowheads="1"/>
          </p:cNvSpPr>
          <p:nvPr/>
        </p:nvSpPr>
        <p:spPr bwMode="auto">
          <a:xfrm>
            <a:off x="468313" y="981076"/>
            <a:ext cx="8280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charset="0"/>
              <a:buChar char="§"/>
              <a:defRPr/>
            </a:pPr>
            <a:r>
              <a:rPr lang="en-US" sz="2400" dirty="0">
                <a:cs typeface="Arial Narrow" charset="0"/>
              </a:rPr>
              <a:t>Momentum resolution is mainly determined by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cs typeface="Arial Narrow" charset="0"/>
              </a:rPr>
              <a:t>down-stream horizontal slits</a:t>
            </a:r>
          </a:p>
          <a:p>
            <a:pPr marL="342900" indent="-342900">
              <a:buFont typeface="Wingdings" charset="0"/>
              <a:buChar char="§"/>
              <a:defRPr/>
            </a:pPr>
            <a:r>
              <a:rPr lang="en-US" sz="2400" dirty="0">
                <a:cs typeface="Arial Narrow" charset="0"/>
              </a:rPr>
              <a:t>Also depends on the incoming beam divergence (different </a:t>
            </a:r>
            <a:r>
              <a:rPr lang="en-US" sz="2400" b="1" dirty="0">
                <a:cs typeface="Arial Narrow" charset="0"/>
              </a:rPr>
              <a:t>entrance</a:t>
            </a:r>
            <a:r>
              <a:rPr lang="en-US" sz="2400" dirty="0">
                <a:cs typeface="Arial Narrow" charset="0"/>
              </a:rPr>
              <a:t> </a:t>
            </a:r>
            <a:r>
              <a:rPr lang="en-US" sz="2400" b="1" dirty="0">
                <a:cs typeface="Arial Narrow" charset="0"/>
              </a:rPr>
              <a:t>point </a:t>
            </a:r>
            <a:r>
              <a:rPr lang="en-US" sz="2400" dirty="0">
                <a:cs typeface="Arial Narrow" charset="0"/>
              </a:rPr>
              <a:t>and </a:t>
            </a:r>
            <a:r>
              <a:rPr lang="en-US" sz="2400" b="1" dirty="0">
                <a:cs typeface="Arial Narrow" charset="0"/>
              </a:rPr>
              <a:t>angles</a:t>
            </a:r>
            <a:r>
              <a:rPr lang="en-US" sz="2400" dirty="0">
                <a:cs typeface="Arial Narrow" charset="0"/>
              </a:rPr>
              <a:t> in the magnetic field determine different paths for the same momentum): </a:t>
            </a:r>
          </a:p>
          <a:p>
            <a:pPr marL="800100" lvl="1" indent="-342900">
              <a:buFont typeface="Wingdings" charset="0"/>
              <a:buChar char="§"/>
              <a:defRPr/>
            </a:pPr>
            <a:r>
              <a:rPr lang="en-US" sz="2400" dirty="0">
                <a:solidFill>
                  <a:srgbClr val="660066"/>
                </a:solidFill>
                <a:cs typeface="Arial Narrow" charset="0"/>
              </a:rPr>
              <a:t>Up-stream horizontal collimator to reduce this contribution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E51A6-7CA0-0E42-9735-6797678E5DEA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785867" y="1594592"/>
            <a:ext cx="736600" cy="51752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Momentum resolution/2</a:t>
            </a:r>
            <a:endParaRPr lang="en-US" dirty="0"/>
          </a:p>
        </p:txBody>
      </p:sp>
      <p:pic>
        <p:nvPicPr>
          <p:cNvPr id="3072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"/>
          <a:stretch>
            <a:fillRect/>
          </a:stretch>
        </p:blipFill>
        <p:spPr bwMode="auto">
          <a:xfrm>
            <a:off x="0" y="1268760"/>
            <a:ext cx="4597400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1276350" y="3248372"/>
            <a:ext cx="120650" cy="27940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308100" y="3188047"/>
            <a:ext cx="288925" cy="16510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33400" y="2502247"/>
            <a:ext cx="146050" cy="311151"/>
          </a:xfrm>
          <a:prstGeom prst="straightConnector1">
            <a:avLst/>
          </a:prstGeom>
          <a:ln>
            <a:solidFill>
              <a:srgbClr val="FF0A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74675" y="2467322"/>
            <a:ext cx="311150" cy="165100"/>
          </a:xfrm>
          <a:prstGeom prst="straightConnector1">
            <a:avLst/>
          </a:prstGeom>
          <a:ln>
            <a:solidFill>
              <a:srgbClr val="FF0A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7255" t="15212" r="7304" b="3082"/>
          <a:stretch/>
        </p:blipFill>
        <p:spPr>
          <a:xfrm>
            <a:off x="5814317" y="2799505"/>
            <a:ext cx="2768600" cy="1925639"/>
          </a:xfrm>
          <a:prstGeom prst="rect">
            <a:avLst/>
          </a:prstGeom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5626994" y="1810493"/>
            <a:ext cx="1116013" cy="56673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584382" y="1810493"/>
            <a:ext cx="1165225" cy="56673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3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6672"/>
            <a:ext cx="138649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5" y="3153122"/>
            <a:ext cx="2889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3494435"/>
            <a:ext cx="431800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4219921"/>
            <a:ext cx="280988" cy="45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0000">
            <a:off x="1808165" y="2603846"/>
            <a:ext cx="280987" cy="45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7" name="TextBox 28"/>
          <p:cNvSpPr txBox="1">
            <a:spLocks noChangeArrowheads="1"/>
          </p:cNvSpPr>
          <p:nvPr/>
        </p:nvSpPr>
        <p:spPr bwMode="auto">
          <a:xfrm>
            <a:off x="395290" y="692149"/>
            <a:ext cx="27566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595959"/>
                </a:solidFill>
              </a:rPr>
              <a:t>Maximum input divergence: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76576" y="4896379"/>
            <a:ext cx="134133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Resolution:</a:t>
            </a:r>
          </a:p>
        </p:txBody>
      </p:sp>
      <p:sp>
        <p:nvSpPr>
          <p:cNvPr id="30739" name="Rectangle 30"/>
          <p:cNvSpPr>
            <a:spLocks noChangeArrowheads="1"/>
          </p:cNvSpPr>
          <p:nvPr/>
        </p:nvSpPr>
        <p:spPr bwMode="auto">
          <a:xfrm>
            <a:off x="6297560" y="998560"/>
            <a:ext cx="20196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595959"/>
                </a:solidFill>
              </a:rPr>
              <a:t>Aperture </a:t>
            </a:r>
            <a:r>
              <a:rPr lang="en-US" sz="1600" i="1" dirty="0">
                <a:solidFill>
                  <a:srgbClr val="595959"/>
                </a:solidFill>
              </a:rPr>
              <a:t>d</a:t>
            </a:r>
            <a:r>
              <a:rPr lang="en-US" sz="1600" dirty="0">
                <a:solidFill>
                  <a:srgbClr val="595959"/>
                </a:solidFill>
              </a:rPr>
              <a:t>, Thickness </a:t>
            </a:r>
            <a:r>
              <a:rPr lang="en-US" sz="1600" i="1" dirty="0">
                <a:solidFill>
                  <a:srgbClr val="595959"/>
                </a:solidFill>
              </a:rPr>
              <a:t>D</a:t>
            </a:r>
          </a:p>
        </p:txBody>
      </p:sp>
      <p:pic>
        <p:nvPicPr>
          <p:cNvPr id="30740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3307">
            <a:off x="995363" y="1694209"/>
            <a:ext cx="1333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Freeform 34"/>
          <p:cNvSpPr/>
          <p:nvPr/>
        </p:nvSpPr>
        <p:spPr>
          <a:xfrm>
            <a:off x="5614292" y="1531093"/>
            <a:ext cx="1265238" cy="839787"/>
          </a:xfrm>
          <a:custGeom>
            <a:avLst/>
            <a:gdLst>
              <a:gd name="connsiteX0" fmla="*/ 0 w 1493378"/>
              <a:gd name="connsiteY0" fmla="*/ 352748 h 1070001"/>
              <a:gd name="connsiteX1" fmla="*/ 164625 w 1493378"/>
              <a:gd name="connsiteY1" fmla="*/ 0 h 1070001"/>
              <a:gd name="connsiteX2" fmla="*/ 1481619 w 1493378"/>
              <a:gd name="connsiteY2" fmla="*/ 0 h 1070001"/>
              <a:gd name="connsiteX3" fmla="*/ 1493378 w 1493378"/>
              <a:gd name="connsiteY3" fmla="*/ 717254 h 1070001"/>
              <a:gd name="connsiteX4" fmla="*/ 1340513 w 1493378"/>
              <a:gd name="connsiteY4" fmla="*/ 1070001 h 1070001"/>
              <a:gd name="connsiteX5" fmla="*/ 1340513 w 1493378"/>
              <a:gd name="connsiteY5" fmla="*/ 352748 h 1070001"/>
              <a:gd name="connsiteX6" fmla="*/ 0 w 1493378"/>
              <a:gd name="connsiteY6" fmla="*/ 352748 h 107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3378" h="1070001">
                <a:moveTo>
                  <a:pt x="0" y="352748"/>
                </a:moveTo>
                <a:lnTo>
                  <a:pt x="164625" y="0"/>
                </a:lnTo>
                <a:lnTo>
                  <a:pt x="1481619" y="0"/>
                </a:lnTo>
                <a:lnTo>
                  <a:pt x="1493378" y="717254"/>
                </a:lnTo>
                <a:lnTo>
                  <a:pt x="1340513" y="1070001"/>
                </a:lnTo>
                <a:lnTo>
                  <a:pt x="1340513" y="352748"/>
                </a:lnTo>
                <a:lnTo>
                  <a:pt x="0" y="352748"/>
                </a:lnTo>
                <a:close/>
              </a:path>
            </a:pathLst>
          </a:custGeom>
          <a:solidFill>
            <a:srgbClr val="79797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7578030" y="1521567"/>
            <a:ext cx="1314450" cy="855663"/>
          </a:xfrm>
          <a:custGeom>
            <a:avLst/>
            <a:gdLst>
              <a:gd name="connsiteX0" fmla="*/ 0 w 1493378"/>
              <a:gd name="connsiteY0" fmla="*/ 352748 h 1070001"/>
              <a:gd name="connsiteX1" fmla="*/ 164625 w 1493378"/>
              <a:gd name="connsiteY1" fmla="*/ 0 h 1070001"/>
              <a:gd name="connsiteX2" fmla="*/ 1481619 w 1493378"/>
              <a:gd name="connsiteY2" fmla="*/ 0 h 1070001"/>
              <a:gd name="connsiteX3" fmla="*/ 1493378 w 1493378"/>
              <a:gd name="connsiteY3" fmla="*/ 717254 h 1070001"/>
              <a:gd name="connsiteX4" fmla="*/ 1340513 w 1493378"/>
              <a:gd name="connsiteY4" fmla="*/ 1070001 h 1070001"/>
              <a:gd name="connsiteX5" fmla="*/ 1340513 w 1493378"/>
              <a:gd name="connsiteY5" fmla="*/ 352748 h 1070001"/>
              <a:gd name="connsiteX6" fmla="*/ 0 w 1493378"/>
              <a:gd name="connsiteY6" fmla="*/ 352748 h 107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3378" h="1070001">
                <a:moveTo>
                  <a:pt x="0" y="352748"/>
                </a:moveTo>
                <a:lnTo>
                  <a:pt x="164625" y="0"/>
                </a:lnTo>
                <a:lnTo>
                  <a:pt x="1481619" y="0"/>
                </a:lnTo>
                <a:lnTo>
                  <a:pt x="1493378" y="717254"/>
                </a:lnTo>
                <a:lnTo>
                  <a:pt x="1340513" y="1070001"/>
                </a:lnTo>
                <a:lnTo>
                  <a:pt x="1340513" y="352748"/>
                </a:lnTo>
                <a:lnTo>
                  <a:pt x="0" y="352748"/>
                </a:lnTo>
                <a:close/>
              </a:path>
            </a:pathLst>
          </a:custGeom>
          <a:solidFill>
            <a:srgbClr val="79797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5336480" y="1450130"/>
            <a:ext cx="296862" cy="365125"/>
          </a:xfrm>
          <a:prstGeom prst="straightConnector1">
            <a:avLst/>
          </a:prstGeom>
          <a:ln w="12700" cmpd="sng">
            <a:solidFill>
              <a:schemeClr val="tx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165030" y="1215179"/>
            <a:ext cx="3868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bg2">
                    <a:lumMod val="10000"/>
                  </a:schemeClr>
                </a:solidFill>
              </a:rPr>
              <a:t>D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6749356" y="2489943"/>
            <a:ext cx="828675" cy="0"/>
          </a:xfrm>
          <a:prstGeom prst="straightConnector1">
            <a:avLst/>
          </a:prstGeom>
          <a:ln w="12700" cmpd="sng">
            <a:solidFill>
              <a:schemeClr val="tx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7043043" y="2439141"/>
            <a:ext cx="352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bg2">
                    <a:lumMod val="10000"/>
                  </a:schemeClr>
                </a:solidFill>
              </a:rPr>
              <a:t>d</a:t>
            </a:r>
          </a:p>
        </p:txBody>
      </p:sp>
      <p:sp>
        <p:nvSpPr>
          <p:cNvPr id="2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48801E-EB7F-EB4C-AED1-8BE61630F413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3728" y="5301208"/>
            <a:ext cx="2448272" cy="10346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37794" y="5877272"/>
            <a:ext cx="17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AFF"/>
                </a:solidFill>
                <a:latin typeface="Symbol" charset="2"/>
                <a:cs typeface="Symbol" charset="2"/>
              </a:rPr>
              <a:t>r</a:t>
            </a:r>
            <a:r>
              <a:rPr lang="en-US" sz="1200" dirty="0" smtClean="0">
                <a:solidFill>
                  <a:srgbClr val="FF0AFF"/>
                </a:solidFill>
              </a:rPr>
              <a:t> = 2.2 m</a:t>
            </a:r>
          </a:p>
          <a:p>
            <a:r>
              <a:rPr lang="en-US" sz="1200" dirty="0" smtClean="0">
                <a:solidFill>
                  <a:srgbClr val="FF0AFF"/>
                </a:solidFill>
              </a:rPr>
              <a:t>1% for D=15 cm, h=d=1 mm</a:t>
            </a:r>
            <a:endParaRPr lang="en-US" sz="1200" dirty="0">
              <a:solidFill>
                <a:srgbClr val="FF0A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Content Placeholder 5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684213" y="836614"/>
            <a:ext cx="8064500" cy="2663825"/>
          </a:xfrm>
        </p:spPr>
        <p:txBody>
          <a:bodyPr/>
          <a:lstStyle/>
          <a:p>
            <a:pPr>
              <a:buFont typeface="Wingdings" charset="2"/>
              <a:buChar char="§"/>
              <a:defRPr/>
            </a:pPr>
            <a:r>
              <a:rPr lang="en-US" sz="2400" dirty="0" smtClean="0">
                <a:latin typeface="Arial Narrow"/>
                <a:cs typeface="Arial Narrow"/>
              </a:rPr>
              <a:t>How it works</a:t>
            </a:r>
          </a:p>
          <a:p>
            <a:pPr>
              <a:buFont typeface="Wingdings" charset="2"/>
              <a:buChar char="§"/>
              <a:defRPr/>
            </a:pPr>
            <a:r>
              <a:rPr lang="en-US" sz="2400" dirty="0" smtClean="0">
                <a:latin typeface="Arial Narrow"/>
                <a:cs typeface="Arial Narrow"/>
              </a:rPr>
              <a:t>What is used for</a:t>
            </a:r>
          </a:p>
          <a:p>
            <a:pPr>
              <a:buFont typeface="Wingdings" charset="2"/>
              <a:buChar char="§"/>
              <a:defRPr/>
            </a:pPr>
            <a:r>
              <a:rPr lang="en-US" sz="2400" dirty="0" smtClean="0">
                <a:latin typeface="Arial Narrow"/>
                <a:cs typeface="Arial Narrow"/>
              </a:rPr>
              <a:t>What we’ve learned</a:t>
            </a:r>
          </a:p>
          <a:p>
            <a:pPr>
              <a:buFont typeface="Wingdings" charset="2"/>
              <a:buChar char="§"/>
              <a:defRPr/>
            </a:pPr>
            <a:r>
              <a:rPr lang="en-US" sz="2400" dirty="0" smtClean="0">
                <a:latin typeface="Arial Narrow"/>
                <a:cs typeface="Arial Narrow"/>
              </a:rPr>
              <a:t>Plans for the future</a:t>
            </a:r>
            <a:endParaRPr lang="en-US" sz="2400" dirty="0">
              <a:latin typeface="Arial Narrow"/>
              <a:cs typeface="Arial Narro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815" y="2781300"/>
            <a:ext cx="6192837" cy="336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28EAE9-DC23-8842-B526-011C65CB6F73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Intensity fine tuning</a:t>
            </a:r>
            <a:endParaRPr lang="en-US" dirty="0"/>
          </a:p>
        </p:txBody>
      </p:sp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3609975"/>
            <a:ext cx="3208338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/>
          <p:nvPr/>
        </p:nvSpPr>
        <p:spPr>
          <a:xfrm>
            <a:off x="8242300" y="4384676"/>
            <a:ext cx="215900" cy="1997075"/>
          </a:xfrm>
          <a:custGeom>
            <a:avLst/>
            <a:gdLst>
              <a:gd name="connsiteX0" fmla="*/ 0 w 203200"/>
              <a:gd name="connsiteY0" fmla="*/ 1993900 h 1993900"/>
              <a:gd name="connsiteX1" fmla="*/ 196850 w 203200"/>
              <a:gd name="connsiteY1" fmla="*/ 1993900 h 1993900"/>
              <a:gd name="connsiteX2" fmla="*/ 203200 w 203200"/>
              <a:gd name="connsiteY2" fmla="*/ 165100 h 1993900"/>
              <a:gd name="connsiteX3" fmla="*/ 203200 w 203200"/>
              <a:gd name="connsiteY3" fmla="*/ 165100 h 1993900"/>
              <a:gd name="connsiteX4" fmla="*/ 203200 w 203200"/>
              <a:gd name="connsiteY4" fmla="*/ 165100 h 1993900"/>
              <a:gd name="connsiteX5" fmla="*/ 127000 w 203200"/>
              <a:gd name="connsiteY5" fmla="*/ 127000 h 1993900"/>
              <a:gd name="connsiteX6" fmla="*/ 127000 w 203200"/>
              <a:gd name="connsiteY6" fmla="*/ 127000 h 1993900"/>
              <a:gd name="connsiteX7" fmla="*/ 63500 w 203200"/>
              <a:gd name="connsiteY7" fmla="*/ 69850 h 1993900"/>
              <a:gd name="connsiteX8" fmla="*/ 63500 w 203200"/>
              <a:gd name="connsiteY8" fmla="*/ 69850 h 1993900"/>
              <a:gd name="connsiteX9" fmla="*/ 12700 w 203200"/>
              <a:gd name="connsiteY9" fmla="*/ 0 h 1993900"/>
              <a:gd name="connsiteX10" fmla="*/ 12700 w 203200"/>
              <a:gd name="connsiteY10" fmla="*/ 0 h 1993900"/>
              <a:gd name="connsiteX11" fmla="*/ 12700 w 203200"/>
              <a:gd name="connsiteY11" fmla="*/ 0 h 1993900"/>
              <a:gd name="connsiteX12" fmla="*/ 0 w 203200"/>
              <a:gd name="connsiteY12" fmla="*/ 1993900 h 1993900"/>
              <a:gd name="connsiteX0" fmla="*/ 562 w 203762"/>
              <a:gd name="connsiteY0" fmla="*/ 1997075 h 1997075"/>
              <a:gd name="connsiteX1" fmla="*/ 197412 w 203762"/>
              <a:gd name="connsiteY1" fmla="*/ 1997075 h 1997075"/>
              <a:gd name="connsiteX2" fmla="*/ 203762 w 203762"/>
              <a:gd name="connsiteY2" fmla="*/ 168275 h 1997075"/>
              <a:gd name="connsiteX3" fmla="*/ 203762 w 203762"/>
              <a:gd name="connsiteY3" fmla="*/ 168275 h 1997075"/>
              <a:gd name="connsiteX4" fmla="*/ 203762 w 203762"/>
              <a:gd name="connsiteY4" fmla="*/ 168275 h 1997075"/>
              <a:gd name="connsiteX5" fmla="*/ 127562 w 203762"/>
              <a:gd name="connsiteY5" fmla="*/ 130175 h 1997075"/>
              <a:gd name="connsiteX6" fmla="*/ 127562 w 203762"/>
              <a:gd name="connsiteY6" fmla="*/ 130175 h 1997075"/>
              <a:gd name="connsiteX7" fmla="*/ 64062 w 203762"/>
              <a:gd name="connsiteY7" fmla="*/ 73025 h 1997075"/>
              <a:gd name="connsiteX8" fmla="*/ 64062 w 203762"/>
              <a:gd name="connsiteY8" fmla="*/ 73025 h 1997075"/>
              <a:gd name="connsiteX9" fmla="*/ 13262 w 203762"/>
              <a:gd name="connsiteY9" fmla="*/ 3175 h 1997075"/>
              <a:gd name="connsiteX10" fmla="*/ 13262 w 203762"/>
              <a:gd name="connsiteY10" fmla="*/ 3175 h 1997075"/>
              <a:gd name="connsiteX11" fmla="*/ 1315 w 203762"/>
              <a:gd name="connsiteY11" fmla="*/ 0 h 1997075"/>
              <a:gd name="connsiteX12" fmla="*/ 562 w 203762"/>
              <a:gd name="connsiteY12" fmla="*/ 1997075 h 1997075"/>
              <a:gd name="connsiteX0" fmla="*/ 562 w 203762"/>
              <a:gd name="connsiteY0" fmla="*/ 1997075 h 1997075"/>
              <a:gd name="connsiteX1" fmla="*/ 197412 w 203762"/>
              <a:gd name="connsiteY1" fmla="*/ 1997075 h 1997075"/>
              <a:gd name="connsiteX2" fmla="*/ 203762 w 203762"/>
              <a:gd name="connsiteY2" fmla="*/ 168275 h 1997075"/>
              <a:gd name="connsiteX3" fmla="*/ 203762 w 203762"/>
              <a:gd name="connsiteY3" fmla="*/ 168275 h 1997075"/>
              <a:gd name="connsiteX4" fmla="*/ 203762 w 203762"/>
              <a:gd name="connsiteY4" fmla="*/ 168275 h 1997075"/>
              <a:gd name="connsiteX5" fmla="*/ 127562 w 203762"/>
              <a:gd name="connsiteY5" fmla="*/ 130175 h 1997075"/>
              <a:gd name="connsiteX6" fmla="*/ 127562 w 203762"/>
              <a:gd name="connsiteY6" fmla="*/ 130175 h 1997075"/>
              <a:gd name="connsiteX7" fmla="*/ 64062 w 203762"/>
              <a:gd name="connsiteY7" fmla="*/ 73025 h 1997075"/>
              <a:gd name="connsiteX8" fmla="*/ 67049 w 203762"/>
              <a:gd name="connsiteY8" fmla="*/ 57150 h 1997075"/>
              <a:gd name="connsiteX9" fmla="*/ 13262 w 203762"/>
              <a:gd name="connsiteY9" fmla="*/ 3175 h 1997075"/>
              <a:gd name="connsiteX10" fmla="*/ 13262 w 203762"/>
              <a:gd name="connsiteY10" fmla="*/ 3175 h 1997075"/>
              <a:gd name="connsiteX11" fmla="*/ 1315 w 203762"/>
              <a:gd name="connsiteY11" fmla="*/ 0 h 1997075"/>
              <a:gd name="connsiteX12" fmla="*/ 562 w 203762"/>
              <a:gd name="connsiteY12" fmla="*/ 1997075 h 1997075"/>
              <a:gd name="connsiteX0" fmla="*/ 562 w 203762"/>
              <a:gd name="connsiteY0" fmla="*/ 1997075 h 1997075"/>
              <a:gd name="connsiteX1" fmla="*/ 197412 w 203762"/>
              <a:gd name="connsiteY1" fmla="*/ 1997075 h 1997075"/>
              <a:gd name="connsiteX2" fmla="*/ 203762 w 203762"/>
              <a:gd name="connsiteY2" fmla="*/ 168275 h 1997075"/>
              <a:gd name="connsiteX3" fmla="*/ 203762 w 203762"/>
              <a:gd name="connsiteY3" fmla="*/ 168275 h 1997075"/>
              <a:gd name="connsiteX4" fmla="*/ 203762 w 203762"/>
              <a:gd name="connsiteY4" fmla="*/ 168275 h 1997075"/>
              <a:gd name="connsiteX5" fmla="*/ 127562 w 203762"/>
              <a:gd name="connsiteY5" fmla="*/ 130175 h 1997075"/>
              <a:gd name="connsiteX6" fmla="*/ 109641 w 203762"/>
              <a:gd name="connsiteY6" fmla="*/ 104775 h 1997075"/>
              <a:gd name="connsiteX7" fmla="*/ 64062 w 203762"/>
              <a:gd name="connsiteY7" fmla="*/ 73025 h 1997075"/>
              <a:gd name="connsiteX8" fmla="*/ 67049 w 203762"/>
              <a:gd name="connsiteY8" fmla="*/ 57150 h 1997075"/>
              <a:gd name="connsiteX9" fmla="*/ 13262 w 203762"/>
              <a:gd name="connsiteY9" fmla="*/ 3175 h 1997075"/>
              <a:gd name="connsiteX10" fmla="*/ 13262 w 203762"/>
              <a:gd name="connsiteY10" fmla="*/ 3175 h 1997075"/>
              <a:gd name="connsiteX11" fmla="*/ 1315 w 203762"/>
              <a:gd name="connsiteY11" fmla="*/ 0 h 1997075"/>
              <a:gd name="connsiteX12" fmla="*/ 562 w 203762"/>
              <a:gd name="connsiteY12" fmla="*/ 1997075 h 1997075"/>
              <a:gd name="connsiteX0" fmla="*/ 562 w 203762"/>
              <a:gd name="connsiteY0" fmla="*/ 1997075 h 1997075"/>
              <a:gd name="connsiteX1" fmla="*/ 197412 w 203762"/>
              <a:gd name="connsiteY1" fmla="*/ 1997075 h 1997075"/>
              <a:gd name="connsiteX2" fmla="*/ 203762 w 203762"/>
              <a:gd name="connsiteY2" fmla="*/ 168275 h 1997075"/>
              <a:gd name="connsiteX3" fmla="*/ 203762 w 203762"/>
              <a:gd name="connsiteY3" fmla="*/ 168275 h 1997075"/>
              <a:gd name="connsiteX4" fmla="*/ 203762 w 203762"/>
              <a:gd name="connsiteY4" fmla="*/ 168275 h 1997075"/>
              <a:gd name="connsiteX5" fmla="*/ 127562 w 203762"/>
              <a:gd name="connsiteY5" fmla="*/ 130175 h 1997075"/>
              <a:gd name="connsiteX6" fmla="*/ 109641 w 203762"/>
              <a:gd name="connsiteY6" fmla="*/ 104775 h 1997075"/>
              <a:gd name="connsiteX7" fmla="*/ 105878 w 203762"/>
              <a:gd name="connsiteY7" fmla="*/ 92075 h 1997075"/>
              <a:gd name="connsiteX8" fmla="*/ 67049 w 203762"/>
              <a:gd name="connsiteY8" fmla="*/ 57150 h 1997075"/>
              <a:gd name="connsiteX9" fmla="*/ 13262 w 203762"/>
              <a:gd name="connsiteY9" fmla="*/ 3175 h 1997075"/>
              <a:gd name="connsiteX10" fmla="*/ 13262 w 203762"/>
              <a:gd name="connsiteY10" fmla="*/ 3175 h 1997075"/>
              <a:gd name="connsiteX11" fmla="*/ 1315 w 203762"/>
              <a:gd name="connsiteY11" fmla="*/ 0 h 1997075"/>
              <a:gd name="connsiteX12" fmla="*/ 562 w 203762"/>
              <a:gd name="connsiteY12" fmla="*/ 1997075 h 1997075"/>
              <a:gd name="connsiteX0" fmla="*/ 562 w 203762"/>
              <a:gd name="connsiteY0" fmla="*/ 1997075 h 1997075"/>
              <a:gd name="connsiteX1" fmla="*/ 197412 w 203762"/>
              <a:gd name="connsiteY1" fmla="*/ 1997075 h 1997075"/>
              <a:gd name="connsiteX2" fmla="*/ 203762 w 203762"/>
              <a:gd name="connsiteY2" fmla="*/ 168275 h 1997075"/>
              <a:gd name="connsiteX3" fmla="*/ 203762 w 203762"/>
              <a:gd name="connsiteY3" fmla="*/ 168275 h 1997075"/>
              <a:gd name="connsiteX4" fmla="*/ 158959 w 203762"/>
              <a:gd name="connsiteY4" fmla="*/ 168275 h 1997075"/>
              <a:gd name="connsiteX5" fmla="*/ 127562 w 203762"/>
              <a:gd name="connsiteY5" fmla="*/ 130175 h 1997075"/>
              <a:gd name="connsiteX6" fmla="*/ 109641 w 203762"/>
              <a:gd name="connsiteY6" fmla="*/ 104775 h 1997075"/>
              <a:gd name="connsiteX7" fmla="*/ 105878 w 203762"/>
              <a:gd name="connsiteY7" fmla="*/ 92075 h 1997075"/>
              <a:gd name="connsiteX8" fmla="*/ 67049 w 203762"/>
              <a:gd name="connsiteY8" fmla="*/ 57150 h 1997075"/>
              <a:gd name="connsiteX9" fmla="*/ 13262 w 203762"/>
              <a:gd name="connsiteY9" fmla="*/ 3175 h 1997075"/>
              <a:gd name="connsiteX10" fmla="*/ 13262 w 203762"/>
              <a:gd name="connsiteY10" fmla="*/ 3175 h 1997075"/>
              <a:gd name="connsiteX11" fmla="*/ 1315 w 203762"/>
              <a:gd name="connsiteY11" fmla="*/ 0 h 1997075"/>
              <a:gd name="connsiteX12" fmla="*/ 562 w 203762"/>
              <a:gd name="connsiteY12" fmla="*/ 1997075 h 1997075"/>
              <a:gd name="connsiteX0" fmla="*/ 562 w 203762"/>
              <a:gd name="connsiteY0" fmla="*/ 1997075 h 1997075"/>
              <a:gd name="connsiteX1" fmla="*/ 197412 w 203762"/>
              <a:gd name="connsiteY1" fmla="*/ 1997075 h 1997075"/>
              <a:gd name="connsiteX2" fmla="*/ 203762 w 203762"/>
              <a:gd name="connsiteY2" fmla="*/ 168275 h 1997075"/>
              <a:gd name="connsiteX3" fmla="*/ 203762 w 203762"/>
              <a:gd name="connsiteY3" fmla="*/ 168275 h 1997075"/>
              <a:gd name="connsiteX4" fmla="*/ 158959 w 203762"/>
              <a:gd name="connsiteY4" fmla="*/ 168275 h 1997075"/>
              <a:gd name="connsiteX5" fmla="*/ 148471 w 203762"/>
              <a:gd name="connsiteY5" fmla="*/ 104775 h 1997075"/>
              <a:gd name="connsiteX6" fmla="*/ 109641 w 203762"/>
              <a:gd name="connsiteY6" fmla="*/ 104775 h 1997075"/>
              <a:gd name="connsiteX7" fmla="*/ 105878 w 203762"/>
              <a:gd name="connsiteY7" fmla="*/ 92075 h 1997075"/>
              <a:gd name="connsiteX8" fmla="*/ 67049 w 203762"/>
              <a:gd name="connsiteY8" fmla="*/ 57150 h 1997075"/>
              <a:gd name="connsiteX9" fmla="*/ 13262 w 203762"/>
              <a:gd name="connsiteY9" fmla="*/ 3175 h 1997075"/>
              <a:gd name="connsiteX10" fmla="*/ 13262 w 203762"/>
              <a:gd name="connsiteY10" fmla="*/ 3175 h 1997075"/>
              <a:gd name="connsiteX11" fmla="*/ 1315 w 203762"/>
              <a:gd name="connsiteY11" fmla="*/ 0 h 1997075"/>
              <a:gd name="connsiteX12" fmla="*/ 562 w 203762"/>
              <a:gd name="connsiteY12" fmla="*/ 1997075 h 1997075"/>
              <a:gd name="connsiteX0" fmla="*/ 0 w 209174"/>
              <a:gd name="connsiteY0" fmla="*/ 2006600 h 2006600"/>
              <a:gd name="connsiteX1" fmla="*/ 202824 w 209174"/>
              <a:gd name="connsiteY1" fmla="*/ 1997075 h 2006600"/>
              <a:gd name="connsiteX2" fmla="*/ 209174 w 209174"/>
              <a:gd name="connsiteY2" fmla="*/ 168275 h 2006600"/>
              <a:gd name="connsiteX3" fmla="*/ 209174 w 209174"/>
              <a:gd name="connsiteY3" fmla="*/ 168275 h 2006600"/>
              <a:gd name="connsiteX4" fmla="*/ 164371 w 209174"/>
              <a:gd name="connsiteY4" fmla="*/ 168275 h 2006600"/>
              <a:gd name="connsiteX5" fmla="*/ 153883 w 209174"/>
              <a:gd name="connsiteY5" fmla="*/ 104775 h 2006600"/>
              <a:gd name="connsiteX6" fmla="*/ 115053 w 209174"/>
              <a:gd name="connsiteY6" fmla="*/ 104775 h 2006600"/>
              <a:gd name="connsiteX7" fmla="*/ 111290 w 209174"/>
              <a:gd name="connsiteY7" fmla="*/ 92075 h 2006600"/>
              <a:gd name="connsiteX8" fmla="*/ 72461 w 209174"/>
              <a:gd name="connsiteY8" fmla="*/ 57150 h 2006600"/>
              <a:gd name="connsiteX9" fmla="*/ 18674 w 209174"/>
              <a:gd name="connsiteY9" fmla="*/ 3175 h 2006600"/>
              <a:gd name="connsiteX10" fmla="*/ 18674 w 209174"/>
              <a:gd name="connsiteY10" fmla="*/ 3175 h 2006600"/>
              <a:gd name="connsiteX11" fmla="*/ 6727 w 209174"/>
              <a:gd name="connsiteY11" fmla="*/ 0 h 2006600"/>
              <a:gd name="connsiteX12" fmla="*/ 0 w 209174"/>
              <a:gd name="connsiteY12" fmla="*/ 2006600 h 2006600"/>
              <a:gd name="connsiteX0" fmla="*/ 3245 w 203458"/>
              <a:gd name="connsiteY0" fmla="*/ 2006600 h 2006600"/>
              <a:gd name="connsiteX1" fmla="*/ 197108 w 203458"/>
              <a:gd name="connsiteY1" fmla="*/ 1997075 h 2006600"/>
              <a:gd name="connsiteX2" fmla="*/ 203458 w 203458"/>
              <a:gd name="connsiteY2" fmla="*/ 168275 h 2006600"/>
              <a:gd name="connsiteX3" fmla="*/ 203458 w 203458"/>
              <a:gd name="connsiteY3" fmla="*/ 168275 h 2006600"/>
              <a:gd name="connsiteX4" fmla="*/ 158655 w 203458"/>
              <a:gd name="connsiteY4" fmla="*/ 168275 h 2006600"/>
              <a:gd name="connsiteX5" fmla="*/ 148167 w 203458"/>
              <a:gd name="connsiteY5" fmla="*/ 104775 h 2006600"/>
              <a:gd name="connsiteX6" fmla="*/ 109337 w 203458"/>
              <a:gd name="connsiteY6" fmla="*/ 104775 h 2006600"/>
              <a:gd name="connsiteX7" fmla="*/ 105574 w 203458"/>
              <a:gd name="connsiteY7" fmla="*/ 92075 h 2006600"/>
              <a:gd name="connsiteX8" fmla="*/ 66745 w 203458"/>
              <a:gd name="connsiteY8" fmla="*/ 57150 h 2006600"/>
              <a:gd name="connsiteX9" fmla="*/ 12958 w 203458"/>
              <a:gd name="connsiteY9" fmla="*/ 3175 h 2006600"/>
              <a:gd name="connsiteX10" fmla="*/ 12958 w 203458"/>
              <a:gd name="connsiteY10" fmla="*/ 3175 h 2006600"/>
              <a:gd name="connsiteX11" fmla="*/ 1011 w 203458"/>
              <a:gd name="connsiteY11" fmla="*/ 0 h 2006600"/>
              <a:gd name="connsiteX12" fmla="*/ 3245 w 203458"/>
              <a:gd name="connsiteY12" fmla="*/ 2006600 h 2006600"/>
              <a:gd name="connsiteX0" fmla="*/ 562 w 203762"/>
              <a:gd name="connsiteY0" fmla="*/ 1997075 h 1997075"/>
              <a:gd name="connsiteX1" fmla="*/ 197412 w 203762"/>
              <a:gd name="connsiteY1" fmla="*/ 1997075 h 1997075"/>
              <a:gd name="connsiteX2" fmla="*/ 203762 w 203762"/>
              <a:gd name="connsiteY2" fmla="*/ 168275 h 1997075"/>
              <a:gd name="connsiteX3" fmla="*/ 203762 w 203762"/>
              <a:gd name="connsiteY3" fmla="*/ 168275 h 1997075"/>
              <a:gd name="connsiteX4" fmla="*/ 158959 w 203762"/>
              <a:gd name="connsiteY4" fmla="*/ 168275 h 1997075"/>
              <a:gd name="connsiteX5" fmla="*/ 148471 w 203762"/>
              <a:gd name="connsiteY5" fmla="*/ 104775 h 1997075"/>
              <a:gd name="connsiteX6" fmla="*/ 109641 w 203762"/>
              <a:gd name="connsiteY6" fmla="*/ 104775 h 1997075"/>
              <a:gd name="connsiteX7" fmla="*/ 105878 w 203762"/>
              <a:gd name="connsiteY7" fmla="*/ 92075 h 1997075"/>
              <a:gd name="connsiteX8" fmla="*/ 67049 w 203762"/>
              <a:gd name="connsiteY8" fmla="*/ 57150 h 1997075"/>
              <a:gd name="connsiteX9" fmla="*/ 13262 w 203762"/>
              <a:gd name="connsiteY9" fmla="*/ 3175 h 1997075"/>
              <a:gd name="connsiteX10" fmla="*/ 13262 w 203762"/>
              <a:gd name="connsiteY10" fmla="*/ 3175 h 1997075"/>
              <a:gd name="connsiteX11" fmla="*/ 1315 w 203762"/>
              <a:gd name="connsiteY11" fmla="*/ 0 h 1997075"/>
              <a:gd name="connsiteX12" fmla="*/ 562 w 203762"/>
              <a:gd name="connsiteY12" fmla="*/ 1997075 h 1997075"/>
              <a:gd name="connsiteX0" fmla="*/ 562 w 203762"/>
              <a:gd name="connsiteY0" fmla="*/ 1997075 h 1997075"/>
              <a:gd name="connsiteX1" fmla="*/ 200399 w 203762"/>
              <a:gd name="connsiteY1" fmla="*/ 1997075 h 1997075"/>
              <a:gd name="connsiteX2" fmla="*/ 203762 w 203762"/>
              <a:gd name="connsiteY2" fmla="*/ 168275 h 1997075"/>
              <a:gd name="connsiteX3" fmla="*/ 203762 w 203762"/>
              <a:gd name="connsiteY3" fmla="*/ 168275 h 1997075"/>
              <a:gd name="connsiteX4" fmla="*/ 158959 w 203762"/>
              <a:gd name="connsiteY4" fmla="*/ 168275 h 1997075"/>
              <a:gd name="connsiteX5" fmla="*/ 148471 w 203762"/>
              <a:gd name="connsiteY5" fmla="*/ 104775 h 1997075"/>
              <a:gd name="connsiteX6" fmla="*/ 109641 w 203762"/>
              <a:gd name="connsiteY6" fmla="*/ 104775 h 1997075"/>
              <a:gd name="connsiteX7" fmla="*/ 105878 w 203762"/>
              <a:gd name="connsiteY7" fmla="*/ 92075 h 1997075"/>
              <a:gd name="connsiteX8" fmla="*/ 67049 w 203762"/>
              <a:gd name="connsiteY8" fmla="*/ 57150 h 1997075"/>
              <a:gd name="connsiteX9" fmla="*/ 13262 w 203762"/>
              <a:gd name="connsiteY9" fmla="*/ 3175 h 1997075"/>
              <a:gd name="connsiteX10" fmla="*/ 13262 w 203762"/>
              <a:gd name="connsiteY10" fmla="*/ 3175 h 1997075"/>
              <a:gd name="connsiteX11" fmla="*/ 1315 w 203762"/>
              <a:gd name="connsiteY11" fmla="*/ 0 h 1997075"/>
              <a:gd name="connsiteX12" fmla="*/ 562 w 203762"/>
              <a:gd name="connsiteY12" fmla="*/ 1997075 h 199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3762" h="1997075">
                <a:moveTo>
                  <a:pt x="562" y="1997075"/>
                </a:moveTo>
                <a:lnTo>
                  <a:pt x="200399" y="1997075"/>
                </a:lnTo>
                <a:cubicBezTo>
                  <a:pt x="202516" y="1387475"/>
                  <a:pt x="203202" y="473075"/>
                  <a:pt x="203762" y="168275"/>
                </a:cubicBezTo>
                <a:lnTo>
                  <a:pt x="203762" y="168275"/>
                </a:lnTo>
                <a:cubicBezTo>
                  <a:pt x="188828" y="168275"/>
                  <a:pt x="168174" y="178858"/>
                  <a:pt x="158959" y="168275"/>
                </a:cubicBezTo>
                <a:cubicBezTo>
                  <a:pt x="149744" y="157692"/>
                  <a:pt x="156691" y="115358"/>
                  <a:pt x="148471" y="104775"/>
                </a:cubicBezTo>
                <a:cubicBezTo>
                  <a:pt x="140251" y="94192"/>
                  <a:pt x="116740" y="106892"/>
                  <a:pt x="109641" y="104775"/>
                </a:cubicBezTo>
                <a:cubicBezTo>
                  <a:pt x="102542" y="102658"/>
                  <a:pt x="112977" y="100012"/>
                  <a:pt x="105878" y="92075"/>
                </a:cubicBezTo>
                <a:cubicBezTo>
                  <a:pt x="98779" y="84138"/>
                  <a:pt x="82485" y="71967"/>
                  <a:pt x="67049" y="57150"/>
                </a:cubicBezTo>
                <a:cubicBezTo>
                  <a:pt x="51613" y="42333"/>
                  <a:pt x="31191" y="21167"/>
                  <a:pt x="13262" y="3175"/>
                </a:cubicBezTo>
                <a:lnTo>
                  <a:pt x="13262" y="3175"/>
                </a:lnTo>
                <a:lnTo>
                  <a:pt x="1315" y="0"/>
                </a:lnTo>
                <a:cubicBezTo>
                  <a:pt x="-2918" y="664633"/>
                  <a:pt x="4795" y="1332442"/>
                  <a:pt x="562" y="1997075"/>
                </a:cubicBezTo>
                <a:close/>
              </a:path>
            </a:pathLst>
          </a:custGeom>
          <a:solidFill>
            <a:srgbClr val="7F7F7F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6688" y="720726"/>
            <a:ext cx="7917552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660066"/>
                </a:solidFill>
                <a:latin typeface="Arial Narrow"/>
                <a:cs typeface="Arial Narrow"/>
              </a:rPr>
              <a:t>Adjustment of the number of particles can be achieved:</a:t>
            </a:r>
          </a:p>
          <a:p>
            <a:pPr marL="742950" lvl="1" indent="-285750">
              <a:buFont typeface="Wingdings" charset="2"/>
              <a:buChar char="§"/>
              <a:defRPr/>
            </a:pPr>
            <a:r>
              <a:rPr lang="en-US" u="sng" dirty="0">
                <a:latin typeface="Arial Narrow"/>
                <a:cs typeface="Arial Narrow"/>
              </a:rPr>
              <a:t>Without changing</a:t>
            </a:r>
            <a:r>
              <a:rPr lang="en-US" dirty="0">
                <a:latin typeface="Arial Narrow"/>
                <a:cs typeface="Arial Narrow"/>
              </a:rPr>
              <a:t> the momentum resolution:</a:t>
            </a:r>
          </a:p>
          <a:p>
            <a:pPr marL="1200150" lvl="2" indent="-285750">
              <a:buFont typeface="Wingdings" charset="2"/>
              <a:buChar char="§"/>
              <a:defRPr/>
            </a:pPr>
            <a:r>
              <a:rPr lang="en-US" sz="1800" b="1" dirty="0">
                <a:solidFill>
                  <a:srgbClr val="3366FF"/>
                </a:solidFill>
                <a:latin typeface="Arial Narrow"/>
                <a:cs typeface="Arial Narrow"/>
              </a:rPr>
              <a:t>Modulating</a:t>
            </a:r>
            <a:r>
              <a:rPr lang="en-US" sz="1800" dirty="0">
                <a:solidFill>
                  <a:srgbClr val="3366FF"/>
                </a:solidFill>
                <a:latin typeface="Arial Narrow"/>
                <a:cs typeface="Arial Narrow"/>
              </a:rPr>
              <a:t> the LINAC </a:t>
            </a:r>
            <a:r>
              <a:rPr lang="en-US" sz="1800" b="1" dirty="0">
                <a:solidFill>
                  <a:srgbClr val="3366FF"/>
                </a:solidFill>
                <a:latin typeface="Arial Narrow"/>
                <a:cs typeface="Arial Narrow"/>
              </a:rPr>
              <a:t>current</a:t>
            </a:r>
            <a:r>
              <a:rPr lang="en-US" sz="1800" dirty="0">
                <a:solidFill>
                  <a:srgbClr val="3366FF"/>
                </a:solidFill>
                <a:latin typeface="Arial Narrow"/>
                <a:cs typeface="Arial Narrow"/>
              </a:rPr>
              <a:t> [not possible in ‘parasitic mode’, very rough]</a:t>
            </a:r>
          </a:p>
          <a:p>
            <a:pPr marL="1657350" lvl="3" indent="-285750">
              <a:buFont typeface="Wingdings" charset="2"/>
              <a:buChar char="§"/>
              <a:defRPr/>
            </a:pPr>
            <a:r>
              <a:rPr lang="en-US" sz="1800" dirty="0">
                <a:latin typeface="Arial Narrow"/>
                <a:cs typeface="Arial Narrow"/>
              </a:rPr>
              <a:t>Act on transport optics or modulators power/phase</a:t>
            </a:r>
          </a:p>
          <a:p>
            <a:pPr marL="1200150" lvl="2" indent="-285750">
              <a:buFont typeface="Wingdings" charset="2"/>
              <a:buChar char="§"/>
              <a:defRPr/>
            </a:pPr>
            <a:r>
              <a:rPr lang="en-US" sz="1800" dirty="0">
                <a:latin typeface="Arial Narrow"/>
                <a:cs typeface="Arial Narrow"/>
              </a:rPr>
              <a:t>Choosing another </a:t>
            </a:r>
            <a:r>
              <a:rPr lang="en-US" sz="1800" b="1" dirty="0">
                <a:latin typeface="Arial Narrow"/>
                <a:cs typeface="Arial Narrow"/>
              </a:rPr>
              <a:t>target depth</a:t>
            </a:r>
            <a:r>
              <a:rPr lang="en-US" sz="1800" dirty="0">
                <a:latin typeface="Arial Narrow"/>
                <a:cs typeface="Arial Narrow"/>
              </a:rPr>
              <a:t> [step change but reproducible]</a:t>
            </a:r>
          </a:p>
          <a:p>
            <a:pPr marL="1200150" lvl="2" indent="-285750">
              <a:buFont typeface="Wingdings" charset="2"/>
              <a:buChar char="§"/>
              <a:defRPr/>
            </a:pPr>
            <a:r>
              <a:rPr lang="en-US" sz="1800" dirty="0">
                <a:solidFill>
                  <a:srgbClr val="660066"/>
                </a:solidFill>
                <a:latin typeface="Arial Narrow"/>
                <a:cs typeface="Arial Narrow"/>
              </a:rPr>
              <a:t>Closing/Opening the </a:t>
            </a:r>
            <a:r>
              <a:rPr lang="en-US" sz="1800" b="1" dirty="0">
                <a:solidFill>
                  <a:srgbClr val="3366FF"/>
                </a:solidFill>
                <a:latin typeface="Arial Narrow"/>
                <a:cs typeface="Arial Narrow"/>
              </a:rPr>
              <a:t>down-stream vertical collimators</a:t>
            </a:r>
            <a:r>
              <a:rPr lang="en-US" sz="1800" b="1" dirty="0">
                <a:solidFill>
                  <a:srgbClr val="660066"/>
                </a:solidFill>
                <a:latin typeface="Arial Narrow"/>
                <a:cs typeface="Arial Narrow"/>
              </a:rPr>
              <a:t> </a:t>
            </a:r>
            <a:r>
              <a:rPr lang="en-US" sz="1800" dirty="0">
                <a:solidFill>
                  <a:srgbClr val="660066"/>
                </a:solidFill>
                <a:latin typeface="Arial Narrow"/>
                <a:cs typeface="Arial Narrow"/>
              </a:rPr>
              <a:t>[fine but small range]</a:t>
            </a:r>
          </a:p>
          <a:p>
            <a:pPr marL="1200150" lvl="2" indent="-285750">
              <a:buFont typeface="Wingdings" charset="2"/>
              <a:buChar char="§"/>
              <a:defRPr/>
            </a:pPr>
            <a:r>
              <a:rPr lang="en-US" sz="1800" dirty="0">
                <a:solidFill>
                  <a:srgbClr val="660066"/>
                </a:solidFill>
                <a:latin typeface="Arial Narrow"/>
                <a:cs typeface="Arial Narrow"/>
              </a:rPr>
              <a:t>Closing/Opening the </a:t>
            </a:r>
            <a:r>
              <a:rPr lang="en-US" sz="1800" b="1" dirty="0">
                <a:solidFill>
                  <a:srgbClr val="3366FF"/>
                </a:solidFill>
                <a:latin typeface="Arial Narrow"/>
                <a:cs typeface="Arial Narrow"/>
              </a:rPr>
              <a:t>up-stream vertical collimators</a:t>
            </a:r>
            <a:endParaRPr lang="en-US" sz="1800" dirty="0">
              <a:solidFill>
                <a:srgbClr val="2C7C9F"/>
              </a:solidFill>
              <a:latin typeface="Arial Narrow"/>
              <a:cs typeface="Arial Narrow"/>
            </a:endParaRPr>
          </a:p>
          <a:p>
            <a:pPr marL="742950" lvl="1" indent="-285750">
              <a:buFont typeface="Wingdings" charset="2"/>
              <a:buChar char="§"/>
              <a:defRPr/>
            </a:pPr>
            <a:r>
              <a:rPr lang="en-US" dirty="0">
                <a:solidFill>
                  <a:srgbClr val="40458C"/>
                </a:solidFill>
                <a:latin typeface="Arial Narrow"/>
                <a:cs typeface="Arial Narrow"/>
              </a:rPr>
              <a:t>Also </a:t>
            </a:r>
            <a:r>
              <a:rPr lang="en-US" u="sng" dirty="0">
                <a:solidFill>
                  <a:srgbClr val="40458C"/>
                </a:solidFill>
                <a:latin typeface="Arial Narrow"/>
                <a:cs typeface="Arial Narrow"/>
              </a:rPr>
              <a:t>changing</a:t>
            </a:r>
            <a:r>
              <a:rPr lang="en-US" dirty="0">
                <a:solidFill>
                  <a:srgbClr val="40458C"/>
                </a:solidFill>
                <a:latin typeface="Arial Narrow"/>
                <a:cs typeface="Arial Narrow"/>
              </a:rPr>
              <a:t> the momentum resolution:</a:t>
            </a:r>
          </a:p>
          <a:p>
            <a:pPr marL="1200150" lvl="2" indent="-285750">
              <a:buFont typeface="Wingdings" charset="2"/>
              <a:buChar char="§"/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Closing/Opening the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horizontal collimators</a:t>
            </a:r>
          </a:p>
        </p:txBody>
      </p:sp>
      <p:pic>
        <p:nvPicPr>
          <p:cNvPr id="31749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3573463"/>
            <a:ext cx="3644900" cy="198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11"/>
          <p:cNvSpPr>
            <a:spLocks noChangeArrowheads="1"/>
          </p:cNvSpPr>
          <p:nvPr/>
        </p:nvSpPr>
        <p:spPr bwMode="auto">
          <a:xfrm>
            <a:off x="2719388" y="4881563"/>
            <a:ext cx="181758" cy="402291"/>
          </a:xfrm>
          <a:prstGeom prst="rect">
            <a:avLst/>
          </a:prstGeom>
          <a:noFill/>
          <a:ln w="28575">
            <a:solidFill>
              <a:srgbClr val="FF0A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cxnSp>
        <p:nvCxnSpPr>
          <p:cNvPr id="31751" name="Straight Arrow Connector 12"/>
          <p:cNvCxnSpPr>
            <a:cxnSpLocks noChangeShapeType="1"/>
          </p:cNvCxnSpPr>
          <p:nvPr/>
        </p:nvCxnSpPr>
        <p:spPr bwMode="auto">
          <a:xfrm flipV="1">
            <a:off x="1331915" y="5022851"/>
            <a:ext cx="936625" cy="34925"/>
          </a:xfrm>
          <a:prstGeom prst="straightConnector1">
            <a:avLst/>
          </a:prstGeom>
          <a:noFill/>
          <a:ln w="28575">
            <a:solidFill>
              <a:srgbClr val="FF0A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2" name="Straight Arrow Connector 13"/>
          <p:cNvCxnSpPr>
            <a:cxnSpLocks noChangeShapeType="1"/>
          </p:cNvCxnSpPr>
          <p:nvPr/>
        </p:nvCxnSpPr>
        <p:spPr bwMode="auto">
          <a:xfrm>
            <a:off x="4541838" y="4027489"/>
            <a:ext cx="215900" cy="215900"/>
          </a:xfrm>
          <a:prstGeom prst="straightConnector1">
            <a:avLst/>
          </a:prstGeom>
          <a:noFill/>
          <a:ln w="28575">
            <a:solidFill>
              <a:srgbClr val="FF0A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3" name="Straight Arrow Connector 14"/>
          <p:cNvCxnSpPr>
            <a:cxnSpLocks noChangeShapeType="1"/>
          </p:cNvCxnSpPr>
          <p:nvPr/>
        </p:nvCxnSpPr>
        <p:spPr bwMode="auto">
          <a:xfrm flipH="1" flipV="1">
            <a:off x="4816475" y="4297365"/>
            <a:ext cx="179388" cy="192087"/>
          </a:xfrm>
          <a:prstGeom prst="straightConnector1">
            <a:avLst/>
          </a:prstGeom>
          <a:noFill/>
          <a:ln w="28575">
            <a:solidFill>
              <a:srgbClr val="FF0A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4" name="Straight Arrow Connector 15"/>
          <p:cNvCxnSpPr>
            <a:cxnSpLocks noChangeShapeType="1"/>
          </p:cNvCxnSpPr>
          <p:nvPr/>
        </p:nvCxnSpPr>
        <p:spPr bwMode="auto">
          <a:xfrm>
            <a:off x="3724275" y="4678363"/>
            <a:ext cx="12700" cy="233363"/>
          </a:xfrm>
          <a:prstGeom prst="straightConnector1">
            <a:avLst/>
          </a:prstGeom>
          <a:noFill/>
          <a:ln w="28575">
            <a:solidFill>
              <a:srgbClr val="FF0A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5" name="Straight Arrow Connector 19"/>
          <p:cNvCxnSpPr>
            <a:cxnSpLocks noChangeShapeType="1"/>
          </p:cNvCxnSpPr>
          <p:nvPr/>
        </p:nvCxnSpPr>
        <p:spPr bwMode="auto">
          <a:xfrm rot="10800000">
            <a:off x="3736975" y="4984751"/>
            <a:ext cx="12700" cy="233363"/>
          </a:xfrm>
          <a:prstGeom prst="straightConnector1">
            <a:avLst/>
          </a:prstGeom>
          <a:noFill/>
          <a:ln w="28575">
            <a:solidFill>
              <a:srgbClr val="FF0A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6" name="Straight Arrow Connector 20"/>
          <p:cNvCxnSpPr>
            <a:cxnSpLocks noChangeShapeType="1"/>
          </p:cNvCxnSpPr>
          <p:nvPr/>
        </p:nvCxnSpPr>
        <p:spPr bwMode="auto">
          <a:xfrm>
            <a:off x="4535490" y="4175126"/>
            <a:ext cx="155575" cy="155575"/>
          </a:xfrm>
          <a:prstGeom prst="straightConnector1">
            <a:avLst/>
          </a:prstGeom>
          <a:noFill/>
          <a:ln w="28575">
            <a:solidFill>
              <a:srgbClr val="3366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7" name="Straight Arrow Connector 21"/>
          <p:cNvCxnSpPr>
            <a:cxnSpLocks noChangeShapeType="1"/>
          </p:cNvCxnSpPr>
          <p:nvPr/>
        </p:nvCxnSpPr>
        <p:spPr bwMode="auto">
          <a:xfrm flipH="1" flipV="1">
            <a:off x="4719638" y="4357689"/>
            <a:ext cx="133350" cy="144463"/>
          </a:xfrm>
          <a:prstGeom prst="straightConnector1">
            <a:avLst/>
          </a:prstGeom>
          <a:noFill/>
          <a:ln w="28575">
            <a:solidFill>
              <a:srgbClr val="3366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8" name="Straight Arrow Connector 22"/>
          <p:cNvCxnSpPr>
            <a:cxnSpLocks noChangeShapeType="1"/>
          </p:cNvCxnSpPr>
          <p:nvPr/>
        </p:nvCxnSpPr>
        <p:spPr bwMode="auto">
          <a:xfrm>
            <a:off x="2522538" y="4791077"/>
            <a:ext cx="0" cy="180975"/>
          </a:xfrm>
          <a:prstGeom prst="straightConnector1">
            <a:avLst/>
          </a:prstGeom>
          <a:noFill/>
          <a:ln w="28575">
            <a:solidFill>
              <a:srgbClr val="3366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9" name="Straight Arrow Connector 23"/>
          <p:cNvCxnSpPr>
            <a:cxnSpLocks noChangeShapeType="1"/>
          </p:cNvCxnSpPr>
          <p:nvPr/>
        </p:nvCxnSpPr>
        <p:spPr bwMode="auto">
          <a:xfrm flipV="1">
            <a:off x="2520950" y="5040314"/>
            <a:ext cx="0" cy="180975"/>
          </a:xfrm>
          <a:prstGeom prst="straightConnector1">
            <a:avLst/>
          </a:prstGeom>
          <a:noFill/>
          <a:ln w="28575">
            <a:solidFill>
              <a:srgbClr val="3366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60" name="Straight Arrow Connector 32"/>
          <p:cNvCxnSpPr>
            <a:cxnSpLocks noChangeShapeType="1"/>
          </p:cNvCxnSpPr>
          <p:nvPr/>
        </p:nvCxnSpPr>
        <p:spPr bwMode="auto">
          <a:xfrm flipH="1" flipV="1">
            <a:off x="7667625" y="3684588"/>
            <a:ext cx="0" cy="360363"/>
          </a:xfrm>
          <a:prstGeom prst="straightConnector1">
            <a:avLst/>
          </a:prstGeom>
          <a:noFill/>
          <a:ln w="12700">
            <a:solidFill>
              <a:srgbClr val="3366FF"/>
            </a:solidFill>
            <a:miter lim="800000"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/>
          <p:nvPr/>
        </p:nvCxnSpPr>
        <p:spPr bwMode="auto">
          <a:xfrm flipH="1" flipV="1">
            <a:off x="8343900" y="4005263"/>
            <a:ext cx="0" cy="360363"/>
          </a:xfrm>
          <a:prstGeom prst="straightConnector1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Single particle regime</a:t>
            </a:r>
            <a:endParaRPr lang="en-US" dirty="0"/>
          </a:p>
        </p:txBody>
      </p:sp>
      <p:pic>
        <p:nvPicPr>
          <p:cNvPr id="32770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5" y="1319214"/>
            <a:ext cx="7667625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7"/>
          <p:cNvSpPr txBox="1">
            <a:spLocks noChangeArrowheads="1"/>
          </p:cNvSpPr>
          <p:nvPr/>
        </p:nvSpPr>
        <p:spPr bwMode="auto">
          <a:xfrm>
            <a:off x="3348038" y="5189537"/>
            <a:ext cx="25653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Courtesy: TWICE-Insulab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283F5A-6033-F64A-A8FF-D165043FEE9A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7380289" y="2420939"/>
            <a:ext cx="100122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SiPM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saturation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1266826"/>
            <a:ext cx="4795838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4492627" y="3854451"/>
            <a:ext cx="754063" cy="150813"/>
          </a:xfrm>
          <a:prstGeom prst="line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  <a:round/>
            <a:headEnd type="none"/>
            <a:tailEnd type="arrow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4492626" y="2738440"/>
            <a:ext cx="942975" cy="185737"/>
          </a:xfrm>
          <a:prstGeom prst="line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  <a:round/>
            <a:headEnd type="none"/>
            <a:tailEnd type="arrow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22875" y="3970337"/>
            <a:ext cx="3957638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Arial Narrow"/>
                <a:cs typeface="Arial Narrow"/>
              </a:rPr>
              <a:t>Straight line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rgbClr val="3F8DE2"/>
                </a:solidFill>
                <a:latin typeface="Arial Narrow"/>
                <a:cs typeface="Arial Narrow"/>
              </a:rPr>
              <a:t>More background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rgbClr val="3F8DE2"/>
                </a:solidFill>
                <a:latin typeface="Arial Narrow"/>
                <a:cs typeface="Arial Narrow"/>
              </a:rPr>
              <a:t>Used mainly for high-intensity;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dirty="0">
                <a:solidFill>
                  <a:srgbClr val="33649C"/>
                </a:solidFill>
                <a:latin typeface="Arial Narrow"/>
                <a:cs typeface="Arial Narrow"/>
              </a:rPr>
              <a:t>neutron photo-production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dirty="0">
                <a:solidFill>
                  <a:srgbClr val="33649C"/>
                </a:solidFill>
                <a:latin typeface="Arial Narrow"/>
                <a:cs typeface="Arial Narrow"/>
              </a:rPr>
              <a:t>equipped with fluorescence flag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7488" y="1274763"/>
            <a:ext cx="3522662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40458C"/>
                </a:solidFill>
                <a:latin typeface="Arial Narrow"/>
                <a:cs typeface="Arial Narrow"/>
              </a:rPr>
              <a:t>45° line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rgbClr val="3F8DE2"/>
                </a:solidFill>
                <a:latin typeface="Arial Narrow"/>
                <a:cs typeface="Arial Narrow"/>
              </a:rPr>
              <a:t>Equipped with detector testing gadgets: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dirty="0">
                <a:solidFill>
                  <a:srgbClr val="33649C"/>
                </a:solidFill>
                <a:latin typeface="Arial Narrow"/>
                <a:cs typeface="Arial Narrow"/>
              </a:rPr>
              <a:t>Remote-control table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b="1" dirty="0">
                <a:solidFill>
                  <a:srgbClr val="FF0AFF"/>
                </a:solidFill>
                <a:latin typeface="Arial Narrow"/>
                <a:cs typeface="Arial Narrow"/>
              </a:rPr>
              <a:t>Beam spot and intensity diagnostics </a:t>
            </a:r>
            <a:r>
              <a:rPr lang="en-US" dirty="0">
                <a:solidFill>
                  <a:srgbClr val="33649C"/>
                </a:solidFill>
                <a:latin typeface="Arial Narrow"/>
                <a:cs typeface="Arial Narrow"/>
              </a:rPr>
              <a:t>for medium and low intensity beam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BTF line</a:t>
            </a:r>
            <a:endParaRPr lang="en-US" dirty="0"/>
          </a:p>
        </p:txBody>
      </p:sp>
      <p:sp>
        <p:nvSpPr>
          <p:cNvPr id="33799" name="TextBox 3"/>
          <p:cNvSpPr txBox="1">
            <a:spLocks noChangeArrowheads="1"/>
          </p:cNvSpPr>
          <p:nvPr/>
        </p:nvSpPr>
        <p:spPr bwMode="auto">
          <a:xfrm>
            <a:off x="-1563688" y="3076575"/>
            <a:ext cx="1846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32072-E819-474F-ABBD-78E840304975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1619250" y="5300663"/>
            <a:ext cx="395763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Arial Narrow"/>
                <a:cs typeface="Arial Narrow"/>
              </a:rPr>
              <a:t>Actually, the two lines are almost identical:</a:t>
            </a:r>
          </a:p>
          <a:p>
            <a:pPr marL="342900" indent="-342900">
              <a:buFontTx/>
              <a:buChar char="-"/>
              <a:defRPr/>
            </a:pPr>
            <a:r>
              <a:rPr lang="en-US" sz="1800" dirty="0">
                <a:solidFill>
                  <a:srgbClr val="33649C"/>
                </a:solidFill>
                <a:latin typeface="Arial Narrow"/>
                <a:cs typeface="Arial Narrow"/>
              </a:rPr>
              <a:t>Be-flange, WCM, camera, moveable flag</a:t>
            </a:r>
          </a:p>
          <a:p>
            <a:pPr marL="342900" indent="-342900">
              <a:buFontTx/>
              <a:buChar char="-"/>
              <a:defRPr/>
            </a:pPr>
            <a:r>
              <a:rPr lang="en-US" sz="1800" dirty="0">
                <a:solidFill>
                  <a:srgbClr val="33649C"/>
                </a:solidFill>
                <a:latin typeface="Arial Narrow"/>
                <a:cs typeface="Arial Narrow"/>
              </a:rPr>
              <a:t>Pre-vacuum and ionic pump, gate valve, pressure gauge</a:t>
            </a:r>
            <a:endParaRPr lang="en-US" sz="1800" dirty="0">
              <a:solidFill>
                <a:srgbClr val="33649C"/>
              </a:solidFill>
              <a:latin typeface="Arial Narrow"/>
              <a:cs typeface="Arial Narrow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"/>
          <a:stretch>
            <a:fillRect/>
          </a:stretch>
        </p:blipFill>
        <p:spPr bwMode="auto">
          <a:xfrm>
            <a:off x="0" y="549276"/>
            <a:ext cx="91440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BTF </a:t>
            </a:r>
            <a:r>
              <a:rPr lang="en-US" dirty="0" smtClean="0"/>
              <a:t>area/1</a:t>
            </a:r>
            <a:endParaRPr lang="en-US" dirty="0"/>
          </a:p>
        </p:txBody>
      </p:sp>
      <p:cxnSp>
        <p:nvCxnSpPr>
          <p:cNvPr id="34819" name="Straight Arrow Connector 2"/>
          <p:cNvCxnSpPr>
            <a:cxnSpLocks noChangeShapeType="1"/>
          </p:cNvCxnSpPr>
          <p:nvPr/>
        </p:nvCxnSpPr>
        <p:spPr bwMode="auto">
          <a:xfrm>
            <a:off x="6588125" y="1685926"/>
            <a:ext cx="0" cy="2374900"/>
          </a:xfrm>
          <a:prstGeom prst="straightConnector1">
            <a:avLst/>
          </a:prstGeom>
          <a:noFill/>
          <a:ln w="9525">
            <a:solidFill>
              <a:srgbClr val="3366FF"/>
            </a:solidFill>
            <a:miter lim="800000"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820" name="TextBox 7"/>
          <p:cNvSpPr txBox="1">
            <a:spLocks noChangeArrowheads="1"/>
          </p:cNvSpPr>
          <p:nvPr/>
        </p:nvSpPr>
        <p:spPr bwMode="auto">
          <a:xfrm>
            <a:off x="6588125" y="3403600"/>
            <a:ext cx="7495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66FF"/>
                </a:solidFill>
              </a:rPr>
              <a:t>11,5 m</a:t>
            </a:r>
          </a:p>
        </p:txBody>
      </p:sp>
      <p:cxnSp>
        <p:nvCxnSpPr>
          <p:cNvPr id="34821" name="Straight Arrow Connector 9"/>
          <p:cNvCxnSpPr>
            <a:cxnSpLocks noChangeShapeType="1"/>
          </p:cNvCxnSpPr>
          <p:nvPr/>
        </p:nvCxnSpPr>
        <p:spPr bwMode="auto">
          <a:xfrm>
            <a:off x="5364163" y="4205288"/>
            <a:ext cx="1079500" cy="0"/>
          </a:xfrm>
          <a:prstGeom prst="straightConnector1">
            <a:avLst/>
          </a:prstGeom>
          <a:noFill/>
          <a:ln w="9525">
            <a:solidFill>
              <a:srgbClr val="3366FF"/>
            </a:solidFill>
            <a:miter lim="800000"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822" name="Rectangle 11"/>
          <p:cNvSpPr>
            <a:spLocks noChangeArrowheads="1"/>
          </p:cNvSpPr>
          <p:nvPr/>
        </p:nvSpPr>
        <p:spPr bwMode="auto">
          <a:xfrm>
            <a:off x="5611815" y="4159251"/>
            <a:ext cx="6581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3366FF"/>
                </a:solidFill>
              </a:rPr>
              <a:t>5,5 m</a:t>
            </a:r>
          </a:p>
        </p:txBody>
      </p:sp>
      <p:sp>
        <p:nvSpPr>
          <p:cNvPr id="34823" name="Rectangle 13"/>
          <p:cNvSpPr>
            <a:spLocks noChangeArrowheads="1"/>
          </p:cNvSpPr>
          <p:nvPr/>
        </p:nvSpPr>
        <p:spPr bwMode="auto">
          <a:xfrm>
            <a:off x="5570540" y="1212851"/>
            <a:ext cx="6581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3366FF"/>
                </a:solidFill>
              </a:rPr>
              <a:t>6,5 m</a:t>
            </a:r>
          </a:p>
        </p:txBody>
      </p:sp>
      <p:cxnSp>
        <p:nvCxnSpPr>
          <p:cNvPr id="34824" name="Straight Arrow Connector 14"/>
          <p:cNvCxnSpPr>
            <a:cxnSpLocks noChangeShapeType="1"/>
          </p:cNvCxnSpPr>
          <p:nvPr/>
        </p:nvCxnSpPr>
        <p:spPr bwMode="auto">
          <a:xfrm>
            <a:off x="5148263" y="1573213"/>
            <a:ext cx="1368425" cy="0"/>
          </a:xfrm>
          <a:prstGeom prst="straightConnector1">
            <a:avLst/>
          </a:prstGeom>
          <a:noFill/>
          <a:ln w="9525">
            <a:solidFill>
              <a:srgbClr val="3366FF"/>
            </a:solidFill>
            <a:miter lim="800000"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825" name="Freeform 20"/>
          <p:cNvSpPr>
            <a:spLocks/>
          </p:cNvSpPr>
          <p:nvPr/>
        </p:nvSpPr>
        <p:spPr bwMode="auto">
          <a:xfrm>
            <a:off x="-9525" y="576263"/>
            <a:ext cx="181758" cy="402291"/>
          </a:xfrm>
          <a:custGeom>
            <a:avLst/>
            <a:gdLst>
              <a:gd name="T0" fmla="*/ 0 w 9248625"/>
              <a:gd name="T1" fmla="*/ 5046686 h 5067780"/>
              <a:gd name="T2" fmla="*/ 7105 w 9248625"/>
              <a:gd name="T3" fmla="*/ 2176555 h 5067780"/>
              <a:gd name="T4" fmla="*/ 295759 w 9248625"/>
              <a:gd name="T5" fmla="*/ 2167938 h 5067780"/>
              <a:gd name="T6" fmla="*/ 296514 w 9248625"/>
              <a:gd name="T7" fmla="*/ 2949027 h 5067780"/>
              <a:gd name="T8" fmla="*/ 4077496 w 9248625"/>
              <a:gd name="T9" fmla="*/ 2949586 h 5067780"/>
              <a:gd name="T10" fmla="*/ 4080671 w 9248625"/>
              <a:gd name="T11" fmla="*/ 2879754 h 5067780"/>
              <a:gd name="T12" fmla="*/ 5382619 w 9248625"/>
              <a:gd name="T13" fmla="*/ 2866498 h 5067780"/>
              <a:gd name="T14" fmla="*/ 5375514 w 9248625"/>
              <a:gd name="T15" fmla="*/ 3530461 h 5067780"/>
              <a:gd name="T16" fmla="*/ 6452513 w 9248625"/>
              <a:gd name="T17" fmla="*/ 3527271 h 5067780"/>
              <a:gd name="T18" fmla="*/ 6446163 w 9248625"/>
              <a:gd name="T19" fmla="*/ 3168598 h 5067780"/>
              <a:gd name="T20" fmla="*/ 6522366 w 9248625"/>
              <a:gd name="T21" fmla="*/ 3165423 h 5067780"/>
              <a:gd name="T22" fmla="*/ 6525541 w 9248625"/>
              <a:gd name="T23" fmla="*/ 2416336 h 5067780"/>
              <a:gd name="T24" fmla="*/ 6521851 w 9248625"/>
              <a:gd name="T25" fmla="*/ 1101370 h 5067780"/>
              <a:gd name="T26" fmla="*/ 5440277 w 9248625"/>
              <a:gd name="T27" fmla="*/ 1093772 h 5067780"/>
              <a:gd name="T28" fmla="*/ 5437065 w 9248625"/>
              <a:gd name="T29" fmla="*/ 673929 h 5067780"/>
              <a:gd name="T30" fmla="*/ 5592362 w 9248625"/>
              <a:gd name="T31" fmla="*/ 664406 h 5067780"/>
              <a:gd name="T32" fmla="*/ 5577994 w 9248625"/>
              <a:gd name="T33" fmla="*/ 448456 h 5067780"/>
              <a:gd name="T34" fmla="*/ 5858178 w 9248625"/>
              <a:gd name="T35" fmla="*/ 407559 h 5067780"/>
              <a:gd name="T36" fmla="*/ 5873855 w 9248625"/>
              <a:gd name="T37" fmla="*/ 0 h 5067780"/>
              <a:gd name="T38" fmla="*/ 9249075 w 9248625"/>
              <a:gd name="T39" fmla="*/ 18290 h 5067780"/>
              <a:gd name="T40" fmla="*/ 9143227 w 9248625"/>
              <a:gd name="T41" fmla="*/ 5066340 h 506778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248625" h="5067780">
                <a:moveTo>
                  <a:pt x="0" y="5048120"/>
                </a:moveTo>
                <a:cubicBezTo>
                  <a:pt x="3830" y="5049736"/>
                  <a:pt x="7105" y="1721107"/>
                  <a:pt x="7105" y="2177173"/>
                </a:cubicBezTo>
                <a:cubicBezTo>
                  <a:pt x="22225" y="2164575"/>
                  <a:pt x="295744" y="2163513"/>
                  <a:pt x="295744" y="2168553"/>
                </a:cubicBezTo>
                <a:cubicBezTo>
                  <a:pt x="295996" y="2432165"/>
                  <a:pt x="296247" y="2686252"/>
                  <a:pt x="296499" y="2949864"/>
                </a:cubicBezTo>
                <a:cubicBezTo>
                  <a:pt x="1273132" y="2909834"/>
                  <a:pt x="3100665" y="2990453"/>
                  <a:pt x="4077298" y="2950423"/>
                </a:cubicBezTo>
                <a:lnTo>
                  <a:pt x="4080473" y="2880573"/>
                </a:lnTo>
                <a:lnTo>
                  <a:pt x="5382358" y="2867314"/>
                </a:lnTo>
                <a:cubicBezTo>
                  <a:pt x="5379990" y="3088697"/>
                  <a:pt x="5377621" y="3310080"/>
                  <a:pt x="5375253" y="3531463"/>
                </a:cubicBezTo>
                <a:lnTo>
                  <a:pt x="6452198" y="3528273"/>
                </a:lnTo>
                <a:cubicBezTo>
                  <a:pt x="6446480" y="3527741"/>
                  <a:pt x="6451669" y="3173202"/>
                  <a:pt x="6445848" y="3169498"/>
                </a:cubicBezTo>
                <a:cubicBezTo>
                  <a:pt x="6451140" y="3173202"/>
                  <a:pt x="6523636" y="3173731"/>
                  <a:pt x="6522048" y="3166323"/>
                </a:cubicBezTo>
                <a:cubicBezTo>
                  <a:pt x="6520460" y="3174790"/>
                  <a:pt x="6528484" y="2402355"/>
                  <a:pt x="6525223" y="2417023"/>
                </a:cubicBezTo>
                <a:cubicBezTo>
                  <a:pt x="6530343" y="2408259"/>
                  <a:pt x="6519588" y="1094571"/>
                  <a:pt x="6521533" y="1101682"/>
                </a:cubicBezTo>
                <a:cubicBezTo>
                  <a:pt x="6512115" y="1094976"/>
                  <a:pt x="5422893" y="1081207"/>
                  <a:pt x="5440013" y="1094084"/>
                </a:cubicBezTo>
                <a:cubicBezTo>
                  <a:pt x="5434908" y="1087911"/>
                  <a:pt x="5440498" y="690571"/>
                  <a:pt x="5436801" y="674121"/>
                </a:cubicBezTo>
                <a:cubicBezTo>
                  <a:pt x="5435526" y="668447"/>
                  <a:pt x="5580742" y="667013"/>
                  <a:pt x="5592089" y="664595"/>
                </a:cubicBezTo>
                <a:cubicBezTo>
                  <a:pt x="5587249" y="660866"/>
                  <a:pt x="5592844" y="473779"/>
                  <a:pt x="5577724" y="448582"/>
                </a:cubicBezTo>
                <a:cubicBezTo>
                  <a:pt x="5854020" y="408814"/>
                  <a:pt x="5581597" y="447444"/>
                  <a:pt x="5857893" y="407676"/>
                </a:cubicBezTo>
                <a:cubicBezTo>
                  <a:pt x="5904926" y="412902"/>
                  <a:pt x="5889248" y="41813"/>
                  <a:pt x="5873570" y="0"/>
                </a:cubicBezTo>
                <a:lnTo>
                  <a:pt x="9248625" y="18296"/>
                </a:lnTo>
                <a:lnTo>
                  <a:pt x="9142783" y="5067780"/>
                </a:lnTo>
              </a:path>
            </a:pathLst>
          </a:custGeom>
          <a:solidFill>
            <a:schemeClr val="accent1">
              <a:alpha val="1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34826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67138" y="2781300"/>
            <a:ext cx="158750" cy="71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827" name="Straight Arrow Connector 23"/>
          <p:cNvCxnSpPr>
            <a:cxnSpLocks noChangeShapeType="1"/>
          </p:cNvCxnSpPr>
          <p:nvPr/>
        </p:nvCxnSpPr>
        <p:spPr bwMode="auto">
          <a:xfrm>
            <a:off x="3378200" y="2924175"/>
            <a:ext cx="503238" cy="0"/>
          </a:xfrm>
          <a:prstGeom prst="straightConnector1">
            <a:avLst/>
          </a:prstGeom>
          <a:noFill/>
          <a:ln w="9525">
            <a:solidFill>
              <a:srgbClr val="FF0AFF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828" name="Straight Arrow Connector 25"/>
          <p:cNvCxnSpPr>
            <a:cxnSpLocks noChangeShapeType="1"/>
          </p:cNvCxnSpPr>
          <p:nvPr/>
        </p:nvCxnSpPr>
        <p:spPr bwMode="auto">
          <a:xfrm>
            <a:off x="1979613" y="2462213"/>
            <a:ext cx="1079500" cy="0"/>
          </a:xfrm>
          <a:prstGeom prst="straightConnector1">
            <a:avLst/>
          </a:prstGeom>
          <a:noFill/>
          <a:ln w="9525">
            <a:solidFill>
              <a:srgbClr val="FF0AFF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829" name="Straight Arrow Connector 26"/>
          <p:cNvCxnSpPr>
            <a:cxnSpLocks noChangeShapeType="1"/>
          </p:cNvCxnSpPr>
          <p:nvPr/>
        </p:nvCxnSpPr>
        <p:spPr bwMode="auto">
          <a:xfrm flipV="1">
            <a:off x="4692650" y="1093788"/>
            <a:ext cx="179388" cy="0"/>
          </a:xfrm>
          <a:prstGeom prst="straightConnector1">
            <a:avLst/>
          </a:prstGeom>
          <a:noFill/>
          <a:ln w="9525">
            <a:solidFill>
              <a:srgbClr val="FF0AFF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830" name="Straight Arrow Connector 28"/>
          <p:cNvCxnSpPr>
            <a:cxnSpLocks noChangeShapeType="1"/>
          </p:cNvCxnSpPr>
          <p:nvPr/>
        </p:nvCxnSpPr>
        <p:spPr bwMode="auto">
          <a:xfrm flipH="1">
            <a:off x="4687888" y="1096963"/>
            <a:ext cx="0" cy="711200"/>
          </a:xfrm>
          <a:prstGeom prst="straightConnector1">
            <a:avLst/>
          </a:prstGeom>
          <a:noFill/>
          <a:ln w="9525">
            <a:solidFill>
              <a:srgbClr val="FF0A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831" name="Straight Arrow Connector 34"/>
          <p:cNvCxnSpPr>
            <a:cxnSpLocks noChangeShapeType="1"/>
          </p:cNvCxnSpPr>
          <p:nvPr/>
        </p:nvCxnSpPr>
        <p:spPr bwMode="auto">
          <a:xfrm>
            <a:off x="4551365" y="3309939"/>
            <a:ext cx="503237" cy="0"/>
          </a:xfrm>
          <a:prstGeom prst="straightConnector1">
            <a:avLst/>
          </a:prstGeom>
          <a:noFill/>
          <a:ln w="9525">
            <a:solidFill>
              <a:srgbClr val="FF0AFF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832" name="Straight Arrow Connector 37"/>
          <p:cNvCxnSpPr>
            <a:cxnSpLocks noChangeShapeType="1"/>
          </p:cNvCxnSpPr>
          <p:nvPr/>
        </p:nvCxnSpPr>
        <p:spPr bwMode="auto">
          <a:xfrm flipH="1">
            <a:off x="4552950" y="2924175"/>
            <a:ext cx="0" cy="382588"/>
          </a:xfrm>
          <a:prstGeom prst="straightConnector1">
            <a:avLst/>
          </a:prstGeom>
          <a:noFill/>
          <a:ln w="9525">
            <a:solidFill>
              <a:srgbClr val="FF0A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833" name="Straight Arrow Connector 41"/>
          <p:cNvCxnSpPr>
            <a:cxnSpLocks noChangeShapeType="1"/>
          </p:cNvCxnSpPr>
          <p:nvPr/>
        </p:nvCxnSpPr>
        <p:spPr bwMode="auto">
          <a:xfrm flipH="1">
            <a:off x="4117975" y="2924175"/>
            <a:ext cx="431800" cy="0"/>
          </a:xfrm>
          <a:prstGeom prst="straightConnector1">
            <a:avLst/>
          </a:prstGeom>
          <a:noFill/>
          <a:ln w="9525">
            <a:solidFill>
              <a:srgbClr val="FF0A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834" name="Straight Arrow Connector 44"/>
          <p:cNvCxnSpPr>
            <a:cxnSpLocks noChangeShapeType="1"/>
          </p:cNvCxnSpPr>
          <p:nvPr/>
        </p:nvCxnSpPr>
        <p:spPr bwMode="auto">
          <a:xfrm rot="16200000" flipH="1">
            <a:off x="5237164" y="2025651"/>
            <a:ext cx="504825" cy="0"/>
          </a:xfrm>
          <a:prstGeom prst="straightConnector1">
            <a:avLst/>
          </a:prstGeom>
          <a:noFill/>
          <a:ln w="9525">
            <a:solidFill>
              <a:srgbClr val="FF0AFF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835" name="Straight Arrow Connector 45"/>
          <p:cNvCxnSpPr>
            <a:cxnSpLocks noChangeShapeType="1"/>
          </p:cNvCxnSpPr>
          <p:nvPr/>
        </p:nvCxnSpPr>
        <p:spPr bwMode="auto">
          <a:xfrm>
            <a:off x="5292727" y="1776413"/>
            <a:ext cx="193675" cy="0"/>
          </a:xfrm>
          <a:prstGeom prst="straightConnector1">
            <a:avLst/>
          </a:prstGeom>
          <a:noFill/>
          <a:ln w="9525">
            <a:solidFill>
              <a:srgbClr val="FF0A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836" name="Straight Arrow Connector 46"/>
          <p:cNvCxnSpPr>
            <a:cxnSpLocks noChangeShapeType="1"/>
          </p:cNvCxnSpPr>
          <p:nvPr/>
        </p:nvCxnSpPr>
        <p:spPr bwMode="auto">
          <a:xfrm rot="16200000">
            <a:off x="5076825" y="1557339"/>
            <a:ext cx="431800" cy="0"/>
          </a:xfrm>
          <a:prstGeom prst="straightConnector1">
            <a:avLst/>
          </a:prstGeom>
          <a:noFill/>
          <a:ln w="9525">
            <a:solidFill>
              <a:srgbClr val="FF0A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A712E0-9833-2240-A4DB-E1EB17A4AECC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area/2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16EC5A-DBE2-234D-8CE0-D19B79DA0083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692695"/>
            <a:ext cx="6768752" cy="5070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65814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area/3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4B628C-75BA-1D47-A17A-C4D33707B258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916832"/>
            <a:ext cx="3250587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839" y="73590"/>
            <a:ext cx="4320480" cy="3067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839" y="3284985"/>
            <a:ext cx="4330513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13621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area/4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4B628C-75BA-1D47-A17A-C4D33707B258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836712"/>
            <a:ext cx="8676456" cy="448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Arrow Connector 5"/>
          <p:cNvCxnSpPr/>
          <p:nvPr/>
        </p:nvCxnSpPr>
        <p:spPr bwMode="auto">
          <a:xfrm flipH="1" flipV="1">
            <a:off x="2411760" y="4077072"/>
            <a:ext cx="504056" cy="1800200"/>
          </a:xfrm>
          <a:prstGeom prst="straightConnector1">
            <a:avLst/>
          </a:prstGeom>
          <a:noFill/>
          <a:ln w="9525" cap="flat" cmpd="sng" algn="ctr">
            <a:solidFill>
              <a:srgbClr val="FF0AFF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2411760" y="5877272"/>
            <a:ext cx="1060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Damping ring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5292080" y="4077072"/>
            <a:ext cx="504056" cy="1800200"/>
          </a:xfrm>
          <a:prstGeom prst="straightConnector1">
            <a:avLst/>
          </a:prstGeom>
          <a:noFill/>
          <a:ln w="9525" cap="flat" cmpd="sng" algn="ctr">
            <a:solidFill>
              <a:srgbClr val="FF0AFF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5292080" y="5877272"/>
            <a:ext cx="1019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Pumps room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4499992" y="692696"/>
            <a:ext cx="792088" cy="1944216"/>
          </a:xfrm>
          <a:prstGeom prst="straightConnector1">
            <a:avLst/>
          </a:prstGeom>
          <a:noFill/>
          <a:ln w="9525" cap="flat" cmpd="sng" algn="ctr">
            <a:solidFill>
              <a:srgbClr val="FF0AFF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236296" y="260648"/>
            <a:ext cx="732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BTF hall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6056" y="332656"/>
            <a:ext cx="716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BTF CR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6804248" y="548680"/>
            <a:ext cx="792088" cy="1800200"/>
          </a:xfrm>
          <a:prstGeom prst="straightConnector1">
            <a:avLst/>
          </a:prstGeom>
          <a:noFill/>
          <a:ln w="9525" cap="flat" cmpd="sng" algn="ctr">
            <a:solidFill>
              <a:srgbClr val="FF0AFF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194612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000259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427" y="1052513"/>
            <a:ext cx="2830513" cy="4786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2" name="TextBox 6"/>
          <p:cNvSpPr txBox="1">
            <a:spLocks noChangeArrowheads="1"/>
          </p:cNvSpPr>
          <p:nvPr/>
        </p:nvSpPr>
        <p:spPr bwMode="auto">
          <a:xfrm>
            <a:off x="250825" y="1268414"/>
            <a:ext cx="5105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660066"/>
                </a:solidFill>
              </a:rPr>
              <a:t>Lead/scintillating fiber “spaghetti” calorimeter, read by a single PMT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660066"/>
                </a:solidFill>
              </a:rPr>
              <a:t>Scintillator palettes read on both sides for beam “centering”</a:t>
            </a:r>
          </a:p>
        </p:txBody>
      </p:sp>
      <p:pic>
        <p:nvPicPr>
          <p:cNvPr id="3584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5" y="2636840"/>
            <a:ext cx="4327525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10"/>
          <p:cNvSpPr>
            <a:spLocks noChangeArrowheads="1"/>
          </p:cNvSpPr>
          <p:nvPr/>
        </p:nvSpPr>
        <p:spPr bwMode="auto">
          <a:xfrm>
            <a:off x="107950" y="4826000"/>
            <a:ext cx="5410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i="1">
                <a:solidFill>
                  <a:schemeClr val="tx2"/>
                </a:solidFill>
              </a:rPr>
              <a:t>G. Mazzitelli et al., Nucl. Instrum. Meth. A 515 516 (2003)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4076" y="5910263"/>
            <a:ext cx="482821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First users in 2003</a:t>
            </a:r>
          </a:p>
          <a:p>
            <a:pPr>
              <a:defRPr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Regular call and user shifts since 2004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29F717-8D64-3845-8016-3623E665741C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Separation of BTF line/1</a:t>
            </a:r>
            <a:endParaRPr lang="en-US" dirty="0"/>
          </a:p>
        </p:txBody>
      </p:sp>
      <p:pic>
        <p:nvPicPr>
          <p:cNvPr id="36866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567114"/>
            <a:ext cx="5503863" cy="198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2" y="3136901"/>
            <a:ext cx="2049463" cy="122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V="1">
            <a:off x="960438" y="3890964"/>
            <a:ext cx="146050" cy="121443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474665" y="3727450"/>
            <a:ext cx="130175" cy="1276351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83313" y="1509713"/>
            <a:ext cx="2997200" cy="415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17465" y="549276"/>
            <a:ext cx="6715125" cy="24929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2E0066"/>
                </a:solidFill>
                <a:latin typeface="Arial Narrow"/>
                <a:cs typeface="Arial Narrow"/>
              </a:rPr>
              <a:t>Sharing</a:t>
            </a:r>
            <a:r>
              <a:rPr lang="en-US" sz="1800" dirty="0">
                <a:solidFill>
                  <a:srgbClr val="2E0066"/>
                </a:solidFill>
                <a:latin typeface="Arial Narrow"/>
                <a:cs typeface="Arial Narrow"/>
              </a:rPr>
              <a:t> the transfer-line with the collider injections implied a </a:t>
            </a:r>
            <a:r>
              <a:rPr lang="en-US" sz="1800" b="1" dirty="0">
                <a:solidFill>
                  <a:srgbClr val="2E0066"/>
                </a:solidFill>
                <a:latin typeface="Arial Narrow"/>
                <a:cs typeface="Arial Narrow"/>
              </a:rPr>
              <a:t>low duty-cycle</a:t>
            </a:r>
            <a:r>
              <a:rPr lang="en-US" sz="1800" dirty="0">
                <a:solidFill>
                  <a:srgbClr val="2E0066"/>
                </a:solidFill>
                <a:latin typeface="Arial Narrow"/>
                <a:cs typeface="Arial Narrow"/>
              </a:rPr>
              <a:t>, especially during topping-up. In order to separate the BTF line from the damping ring transfer-line, a</a:t>
            </a:r>
            <a:r>
              <a:rPr lang="en-US" sz="1800" b="1" dirty="0">
                <a:solidFill>
                  <a:srgbClr val="2E0066"/>
                </a:solidFill>
                <a:latin typeface="Arial Narrow"/>
                <a:cs typeface="Arial Narrow"/>
              </a:rPr>
              <a:t> 3-way selection </a:t>
            </a:r>
            <a:r>
              <a:rPr lang="en-US" sz="1800" dirty="0">
                <a:solidFill>
                  <a:srgbClr val="2E0066"/>
                </a:solidFill>
                <a:latin typeface="Arial Narrow"/>
                <a:cs typeface="Arial Narrow"/>
              </a:rPr>
              <a:t>system installed in </a:t>
            </a:r>
            <a:r>
              <a:rPr lang="en-US" sz="1800" dirty="0">
                <a:solidFill>
                  <a:srgbClr val="FF0AFF"/>
                </a:solidFill>
                <a:latin typeface="Arial Narrow"/>
                <a:cs typeface="Arial Narrow"/>
              </a:rPr>
              <a:t>April 2004</a:t>
            </a:r>
            <a:r>
              <a:rPr lang="en-US" sz="1800" dirty="0">
                <a:solidFill>
                  <a:srgbClr val="2E0066"/>
                </a:solidFill>
                <a:latin typeface="Arial Narrow"/>
                <a:cs typeface="Arial Narrow"/>
              </a:rPr>
              <a:t>:</a:t>
            </a:r>
          </a:p>
          <a:p>
            <a:pPr marL="342900" indent="-342900">
              <a:buFont typeface="Wingdings" charset="2"/>
              <a:buChar char="§"/>
              <a:defRPr/>
            </a:pPr>
            <a:r>
              <a:rPr lang="en-US" sz="1800" dirty="0">
                <a:solidFill>
                  <a:srgbClr val="660066"/>
                </a:solidFill>
                <a:latin typeface="Arial Narrow"/>
                <a:cs typeface="Arial Narrow"/>
              </a:rPr>
              <a:t>New, thin beam-pipe with 3 exits</a:t>
            </a:r>
          </a:p>
          <a:p>
            <a:pPr marL="342900" indent="-342900">
              <a:buFont typeface="Wingdings" charset="2"/>
              <a:buChar char="§"/>
              <a:defRPr/>
            </a:pPr>
            <a:r>
              <a:rPr lang="en-US" sz="1800" b="1" dirty="0">
                <a:solidFill>
                  <a:srgbClr val="660066"/>
                </a:solidFill>
                <a:latin typeface="Arial Narrow"/>
                <a:cs typeface="Arial Narrow"/>
              </a:rPr>
              <a:t>DC </a:t>
            </a:r>
            <a:r>
              <a:rPr lang="en-US" sz="1800" dirty="0">
                <a:solidFill>
                  <a:srgbClr val="660066"/>
                </a:solidFill>
                <a:latin typeface="Arial Narrow"/>
                <a:cs typeface="Arial Narrow"/>
              </a:rPr>
              <a:t>dipole 3° + </a:t>
            </a:r>
            <a:r>
              <a:rPr lang="en-US" sz="1800" b="1" dirty="0">
                <a:solidFill>
                  <a:srgbClr val="660066"/>
                </a:solidFill>
                <a:latin typeface="Arial Narrow"/>
                <a:cs typeface="Arial Narrow"/>
              </a:rPr>
              <a:t>pulsed</a:t>
            </a:r>
            <a:r>
              <a:rPr lang="en-US" sz="1800" dirty="0">
                <a:solidFill>
                  <a:srgbClr val="660066"/>
                </a:solidFill>
                <a:latin typeface="Arial Narrow"/>
                <a:cs typeface="Arial Narrow"/>
              </a:rPr>
              <a:t> dipole 3° driving bunches at: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sz="1600" dirty="0">
                <a:solidFill>
                  <a:srgbClr val="660066"/>
                </a:solidFill>
                <a:latin typeface="Arial Narrow"/>
                <a:cs typeface="Arial Narrow"/>
              </a:rPr>
              <a:t>0° to damping ring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sz="1600" dirty="0">
                <a:solidFill>
                  <a:srgbClr val="660066"/>
                </a:solidFill>
                <a:latin typeface="Arial Narrow"/>
                <a:cs typeface="Arial Narrow"/>
              </a:rPr>
              <a:t>3° to BTF line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sz="1600" dirty="0">
                <a:solidFill>
                  <a:srgbClr val="660066"/>
                </a:solidFill>
                <a:latin typeface="Arial Narrow"/>
                <a:cs typeface="Arial Narrow"/>
              </a:rPr>
              <a:t>1 bunch/s to 6° to </a:t>
            </a:r>
            <a:r>
              <a:rPr lang="en-US" sz="1600" dirty="0" err="1">
                <a:solidFill>
                  <a:srgbClr val="660066"/>
                </a:solidFill>
                <a:latin typeface="Arial Narrow"/>
                <a:cs typeface="Arial Narrow"/>
              </a:rPr>
              <a:t>Linac</a:t>
            </a:r>
            <a:r>
              <a:rPr lang="en-US" sz="1600" dirty="0">
                <a:solidFill>
                  <a:srgbClr val="660066"/>
                </a:solidFill>
                <a:latin typeface="Arial Narrow"/>
                <a:cs typeface="Arial Narrow"/>
              </a:rPr>
              <a:t> spectrometer</a:t>
            </a:r>
          </a:p>
          <a:p>
            <a:pPr>
              <a:defRPr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Energy selecting magnet operated at reduced current: 42° instead of 45°</a:t>
            </a:r>
          </a:p>
        </p:txBody>
      </p:sp>
      <p:sp>
        <p:nvSpPr>
          <p:cNvPr id="36872" name="Rectangle 35"/>
          <p:cNvSpPr>
            <a:spLocks noChangeArrowheads="1"/>
          </p:cNvSpPr>
          <p:nvPr/>
        </p:nvSpPr>
        <p:spPr bwMode="auto">
          <a:xfrm rot="1332786">
            <a:off x="2931677" y="3542834"/>
            <a:ext cx="1043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lvl="1"/>
            <a:r>
              <a:rPr lang="en-US" sz="1400">
                <a:solidFill>
                  <a:srgbClr val="FF0AFF"/>
                </a:solidFill>
                <a:cs typeface="Arial Narrow" charset="0"/>
              </a:rPr>
              <a:t>Linac </a:t>
            </a:r>
          </a:p>
          <a:p>
            <a:pPr marL="0" lvl="1"/>
            <a:r>
              <a:rPr lang="en-US" sz="1400">
                <a:solidFill>
                  <a:srgbClr val="FF0AFF"/>
                </a:solidFill>
                <a:cs typeface="Arial Narrow" charset="0"/>
              </a:rPr>
              <a:t>spectrometer</a:t>
            </a:r>
          </a:p>
        </p:txBody>
      </p:sp>
      <p:sp>
        <p:nvSpPr>
          <p:cNvPr id="36873" name="Rectangle 36"/>
          <p:cNvSpPr>
            <a:spLocks noChangeArrowheads="1"/>
          </p:cNvSpPr>
          <p:nvPr/>
        </p:nvSpPr>
        <p:spPr bwMode="auto">
          <a:xfrm rot="20089152">
            <a:off x="3626148" y="4380013"/>
            <a:ext cx="7328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lvl="1"/>
            <a:r>
              <a:rPr lang="en-US" sz="1400">
                <a:solidFill>
                  <a:srgbClr val="FF0AFF"/>
                </a:solidFill>
                <a:cs typeface="Arial Narrow" charset="0"/>
              </a:rPr>
              <a:t>BTF line</a:t>
            </a:r>
          </a:p>
        </p:txBody>
      </p:sp>
      <p:sp>
        <p:nvSpPr>
          <p:cNvPr id="36874" name="Rectangle 37"/>
          <p:cNvSpPr>
            <a:spLocks noChangeArrowheads="1"/>
          </p:cNvSpPr>
          <p:nvPr/>
        </p:nvSpPr>
        <p:spPr bwMode="auto">
          <a:xfrm>
            <a:off x="5313363" y="5048252"/>
            <a:ext cx="9091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lvl="1"/>
            <a:r>
              <a:rPr lang="en-US" sz="1400">
                <a:solidFill>
                  <a:srgbClr val="FF0AFF"/>
                </a:solidFill>
                <a:cs typeface="Arial Narrow" charset="0"/>
              </a:rPr>
              <a:t>to/from DR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FF7099-7165-D641-8036-1970FE7CD4C2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888" y="1557338"/>
            <a:ext cx="3060700" cy="3217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341313" y="1189039"/>
            <a:ext cx="264687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AFF"/>
                </a:solidFill>
              </a:rPr>
              <a:t>2006:</a:t>
            </a:r>
            <a:endParaRPr lang="en-US" sz="1800" b="1">
              <a:solidFill>
                <a:srgbClr val="FF0AFF"/>
              </a:solidFill>
            </a:endParaRPr>
          </a:p>
          <a:p>
            <a:r>
              <a:rPr lang="en-US" sz="1800" b="1"/>
              <a:t>DC/pulsed power converter</a:t>
            </a:r>
          </a:p>
          <a:p>
            <a:r>
              <a:rPr lang="en-US" sz="1800"/>
              <a:t>Ramp up &lt;10 ms</a:t>
            </a:r>
          </a:p>
          <a:p>
            <a:r>
              <a:rPr lang="en-US" sz="1800"/>
              <a:t>Flat top [5, 960 ms]</a:t>
            </a:r>
          </a:p>
        </p:txBody>
      </p:sp>
      <p:sp>
        <p:nvSpPr>
          <p:cNvPr id="37891" name="Title 1"/>
          <p:cNvSpPr txBox="1">
            <a:spLocks/>
          </p:cNvSpPr>
          <p:nvPr/>
        </p:nvSpPr>
        <p:spPr bwMode="auto">
          <a:xfrm>
            <a:off x="755652" y="1"/>
            <a:ext cx="79930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endParaRPr lang="en-US" sz="3200" b="1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3789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567114"/>
            <a:ext cx="5503863" cy="198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2" y="3136901"/>
            <a:ext cx="2049463" cy="122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960438" y="3890964"/>
            <a:ext cx="146050" cy="121443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474665" y="3727450"/>
            <a:ext cx="130175" cy="1276351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96" name="Rectangle 35"/>
          <p:cNvSpPr>
            <a:spLocks noChangeArrowheads="1"/>
          </p:cNvSpPr>
          <p:nvPr/>
        </p:nvSpPr>
        <p:spPr bwMode="auto">
          <a:xfrm rot="1332786">
            <a:off x="2931677" y="3542834"/>
            <a:ext cx="1043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lvl="1"/>
            <a:r>
              <a:rPr lang="en-US" sz="1400">
                <a:solidFill>
                  <a:srgbClr val="FF0AFF"/>
                </a:solidFill>
                <a:cs typeface="Arial Narrow" charset="0"/>
              </a:rPr>
              <a:t>Linac </a:t>
            </a:r>
          </a:p>
          <a:p>
            <a:pPr marL="0" lvl="1"/>
            <a:r>
              <a:rPr lang="en-US" sz="1400">
                <a:solidFill>
                  <a:srgbClr val="FF0AFF"/>
                </a:solidFill>
                <a:cs typeface="Arial Narrow" charset="0"/>
              </a:rPr>
              <a:t>spectrometer</a:t>
            </a:r>
          </a:p>
        </p:txBody>
      </p:sp>
      <p:sp>
        <p:nvSpPr>
          <p:cNvPr id="37897" name="Rectangle 36"/>
          <p:cNvSpPr>
            <a:spLocks noChangeArrowheads="1"/>
          </p:cNvSpPr>
          <p:nvPr/>
        </p:nvSpPr>
        <p:spPr bwMode="auto">
          <a:xfrm rot="20089152">
            <a:off x="3626148" y="4380013"/>
            <a:ext cx="7328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lvl="1"/>
            <a:r>
              <a:rPr lang="en-US" sz="1400">
                <a:solidFill>
                  <a:srgbClr val="FF0AFF"/>
                </a:solidFill>
                <a:cs typeface="Arial Narrow" charset="0"/>
              </a:rPr>
              <a:t>BTF line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68313" y="2420939"/>
            <a:ext cx="228600" cy="989012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99" name="Rectangle 15"/>
          <p:cNvSpPr>
            <a:spLocks noChangeArrowheads="1"/>
          </p:cNvSpPr>
          <p:nvPr/>
        </p:nvSpPr>
        <p:spPr bwMode="auto">
          <a:xfrm>
            <a:off x="2700340" y="5876925"/>
            <a:ext cx="3527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charset="0"/>
              <a:buChar char="§"/>
            </a:pPr>
            <a:r>
              <a:rPr lang="en-US">
                <a:solidFill>
                  <a:srgbClr val="660066"/>
                </a:solidFill>
                <a:cs typeface="Arial Narrow" charset="0"/>
              </a:rPr>
              <a:t>Sequence of bunches to BTF line also during injections</a:t>
            </a:r>
            <a:endParaRPr lang="en-US" sz="1800">
              <a:solidFill>
                <a:srgbClr val="660066"/>
              </a:solidFill>
              <a:cs typeface="Arial Narrow" charset="0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Separation of BTF line/2</a:t>
            </a:r>
            <a:endParaRPr lang="en-US" dirty="0"/>
          </a:p>
        </p:txBody>
      </p:sp>
      <p:sp>
        <p:nvSpPr>
          <p:cNvPr id="37901" name="Rectangle 37"/>
          <p:cNvSpPr>
            <a:spLocks noChangeArrowheads="1"/>
          </p:cNvSpPr>
          <p:nvPr/>
        </p:nvSpPr>
        <p:spPr bwMode="auto">
          <a:xfrm>
            <a:off x="5313363" y="5048252"/>
            <a:ext cx="9091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lvl="1"/>
            <a:r>
              <a:rPr lang="en-US" sz="1400">
                <a:solidFill>
                  <a:srgbClr val="FF0AFF"/>
                </a:solidFill>
                <a:cs typeface="Arial Narrow" charset="0"/>
              </a:rPr>
              <a:t>to/from DR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1431D-97BE-844E-A2E1-DC0224FA783F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INFN </a:t>
            </a:r>
            <a:r>
              <a:rPr lang="en-GB" dirty="0" err="1" smtClean="0"/>
              <a:t>Frascati</a:t>
            </a:r>
            <a:r>
              <a:rPr lang="en-GB" dirty="0" smtClean="0"/>
              <a:t> Laboratory (LNF)</a:t>
            </a:r>
            <a:endParaRPr lang="en-GB" dirty="0"/>
          </a:p>
        </p:txBody>
      </p:sp>
      <p:sp>
        <p:nvSpPr>
          <p:cNvPr id="14338" name="TextBox 9"/>
          <p:cNvSpPr txBox="1">
            <a:spLocks noChangeArrowheads="1"/>
          </p:cNvSpPr>
          <p:nvPr/>
        </p:nvSpPr>
        <p:spPr bwMode="auto">
          <a:xfrm>
            <a:off x="-1344613" y="2651125"/>
            <a:ext cx="1846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endParaRPr lang="en-GB"/>
          </a:p>
        </p:txBody>
      </p:sp>
      <p:pic>
        <p:nvPicPr>
          <p:cNvPr id="13" name="Picture 12" descr="frascati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750" y="1608139"/>
            <a:ext cx="7308850" cy="4154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Connector 6"/>
          <p:cNvCxnSpPr>
            <a:endCxn id="14341" idx="2"/>
          </p:cNvCxnSpPr>
          <p:nvPr/>
        </p:nvCxnSpPr>
        <p:spPr>
          <a:xfrm flipV="1">
            <a:off x="4311651" y="1300223"/>
            <a:ext cx="682965" cy="1350903"/>
          </a:xfrm>
          <a:prstGeom prst="line">
            <a:avLst/>
          </a:prstGeom>
          <a:ln w="3175" cmpd="sng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4592640" y="900113"/>
            <a:ext cx="8039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GB">
                <a:solidFill>
                  <a:srgbClr val="090E21"/>
                </a:solidFill>
              </a:rPr>
              <a:t>LINAC</a:t>
            </a:r>
          </a:p>
        </p:txBody>
      </p:sp>
      <p:cxnSp>
        <p:nvCxnSpPr>
          <p:cNvPr id="9" name="Straight Connector 8"/>
          <p:cNvCxnSpPr>
            <a:endCxn id="14343" idx="2"/>
          </p:cNvCxnSpPr>
          <p:nvPr/>
        </p:nvCxnSpPr>
        <p:spPr>
          <a:xfrm flipH="1" flipV="1">
            <a:off x="2639377" y="1300223"/>
            <a:ext cx="1427800" cy="2273243"/>
          </a:xfrm>
          <a:prstGeom prst="line">
            <a:avLst/>
          </a:prstGeom>
          <a:ln w="3175" cmpd="sng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43" name="TextBox 11"/>
          <p:cNvSpPr txBox="1">
            <a:spLocks noChangeArrowheads="1"/>
          </p:cNvSpPr>
          <p:nvPr/>
        </p:nvSpPr>
        <p:spPr bwMode="auto">
          <a:xfrm>
            <a:off x="2190751" y="900113"/>
            <a:ext cx="8972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GB">
                <a:solidFill>
                  <a:srgbClr val="090E21"/>
                </a:solidFill>
              </a:rPr>
              <a:t>DAFNE</a:t>
            </a:r>
          </a:p>
        </p:txBody>
      </p:sp>
      <p:cxnSp>
        <p:nvCxnSpPr>
          <p:cNvPr id="14" name="Straight Connector 13"/>
          <p:cNvCxnSpPr>
            <a:endCxn id="14345" idx="2"/>
          </p:cNvCxnSpPr>
          <p:nvPr/>
        </p:nvCxnSpPr>
        <p:spPr>
          <a:xfrm flipH="1" flipV="1">
            <a:off x="1078350" y="1300223"/>
            <a:ext cx="2901517" cy="3109853"/>
          </a:xfrm>
          <a:prstGeom prst="line">
            <a:avLst/>
          </a:prstGeom>
          <a:ln w="3175" cmpd="sng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45" name="TextBox 16"/>
          <p:cNvSpPr txBox="1">
            <a:spLocks noChangeArrowheads="1"/>
          </p:cNvSpPr>
          <p:nvPr/>
        </p:nvSpPr>
        <p:spPr bwMode="auto">
          <a:xfrm>
            <a:off x="196851" y="900113"/>
            <a:ext cx="17629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GB">
                <a:solidFill>
                  <a:srgbClr val="090E21"/>
                </a:solidFill>
              </a:rPr>
              <a:t>Synchrotron light</a:t>
            </a:r>
          </a:p>
        </p:txBody>
      </p:sp>
      <p:cxnSp>
        <p:nvCxnSpPr>
          <p:cNvPr id="18" name="Straight Connector 17"/>
          <p:cNvCxnSpPr>
            <a:endCxn id="14347" idx="2"/>
          </p:cNvCxnSpPr>
          <p:nvPr/>
        </p:nvCxnSpPr>
        <p:spPr>
          <a:xfrm flipV="1">
            <a:off x="4924427" y="1300223"/>
            <a:ext cx="1767328" cy="2195453"/>
          </a:xfrm>
          <a:prstGeom prst="line">
            <a:avLst/>
          </a:prstGeom>
          <a:ln w="3175" cmpd="sng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47" name="TextBox 22"/>
          <p:cNvSpPr txBox="1">
            <a:spLocks noChangeArrowheads="1"/>
          </p:cNvSpPr>
          <p:nvPr/>
        </p:nvSpPr>
        <p:spPr bwMode="auto">
          <a:xfrm>
            <a:off x="6400800" y="900113"/>
            <a:ext cx="5819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GB">
                <a:solidFill>
                  <a:srgbClr val="090E21"/>
                </a:solidFill>
              </a:rPr>
              <a:t>BTF</a:t>
            </a:r>
          </a:p>
        </p:txBody>
      </p:sp>
      <p:cxnSp>
        <p:nvCxnSpPr>
          <p:cNvPr id="26" name="Straight Connector 25"/>
          <p:cNvCxnSpPr>
            <a:endCxn id="14349" idx="2"/>
          </p:cNvCxnSpPr>
          <p:nvPr/>
        </p:nvCxnSpPr>
        <p:spPr>
          <a:xfrm flipV="1">
            <a:off x="5384801" y="1300223"/>
            <a:ext cx="3000516" cy="2449453"/>
          </a:xfrm>
          <a:prstGeom prst="line">
            <a:avLst/>
          </a:prstGeom>
          <a:ln w="3175" cmpd="sng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49" name="TextBox 27"/>
          <p:cNvSpPr txBox="1">
            <a:spLocks noChangeArrowheads="1"/>
          </p:cNvSpPr>
          <p:nvPr/>
        </p:nvSpPr>
        <p:spPr bwMode="auto">
          <a:xfrm>
            <a:off x="7667625" y="900113"/>
            <a:ext cx="14353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GB">
                <a:solidFill>
                  <a:srgbClr val="090E21"/>
                </a:solidFill>
              </a:rPr>
              <a:t>Damping ring</a:t>
            </a: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5DF15-BC27-7D4E-8754-4FC8DA58F143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0" t="2065" r="8586" b="28082"/>
          <a:stretch>
            <a:fillRect/>
          </a:stretch>
        </p:blipFill>
        <p:spPr bwMode="auto">
          <a:xfrm>
            <a:off x="2124075" y="58739"/>
            <a:ext cx="56340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6"/>
          <p:cNvSpPr txBox="1">
            <a:spLocks noChangeArrowheads="1"/>
          </p:cNvSpPr>
          <p:nvPr/>
        </p:nvSpPr>
        <p:spPr bwMode="auto">
          <a:xfrm>
            <a:off x="5970590" y="2511425"/>
            <a:ext cx="3184525" cy="923330"/>
          </a:xfrm>
          <a:prstGeom prst="rect">
            <a:avLst/>
          </a:prstGeom>
          <a:solidFill>
            <a:srgbClr val="E0E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b="1"/>
              <a:t>25</a:t>
            </a:r>
            <a:r>
              <a:rPr lang="en-US" sz="1800"/>
              <a:t> or </a:t>
            </a:r>
            <a:r>
              <a:rPr lang="en-US" sz="1800" b="1"/>
              <a:t>50 Hz</a:t>
            </a:r>
            <a:r>
              <a:rPr lang="en-US" sz="1800"/>
              <a:t> repetition rate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Last bunch every second always to </a:t>
            </a:r>
            <a:r>
              <a:rPr lang="en-US" sz="1800" b="1"/>
              <a:t>spectrometer</a:t>
            </a:r>
            <a:r>
              <a:rPr lang="en-US" sz="1800"/>
              <a:t> line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9001" y="2511425"/>
            <a:ext cx="851515" cy="253916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1"/>
                </a:solidFill>
              </a:rPr>
              <a:t>Spectrometer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2414" y="1828800"/>
            <a:ext cx="595789" cy="253916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1"/>
                </a:solidFill>
              </a:rPr>
              <a:t>BTF line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2640" y="969963"/>
            <a:ext cx="800219" cy="253916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1"/>
                </a:solidFill>
              </a:rPr>
              <a:t>Accumulator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89551" y="1804988"/>
            <a:ext cx="694017" cy="253916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1"/>
                </a:solidFill>
              </a:rPr>
              <a:t>Main rings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9390" y="3946526"/>
            <a:ext cx="7705725" cy="2939266"/>
          </a:xfrm>
          <a:prstGeom prst="rect">
            <a:avLst/>
          </a:prstGeom>
          <a:solidFill>
            <a:srgbClr val="EEECE1"/>
          </a:solidFill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600" b="1" dirty="0"/>
              <a:t>DAΦNE phases</a:t>
            </a:r>
            <a:r>
              <a:rPr lang="en-US" sz="1600" dirty="0"/>
              <a:t> of the complex LINAC, BTF and DAΦNE:</a:t>
            </a:r>
          </a:p>
          <a:p>
            <a:pPr marL="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 LINAC</a:t>
            </a:r>
            <a:r>
              <a:rPr lang="en-US" sz="1600" dirty="0"/>
              <a:t> = LINAC shots are delivered at 25(50) pulse per second and dumped at the end of TL</a:t>
            </a:r>
          </a:p>
          <a:p>
            <a:pPr marL="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 LINAC+BTF</a:t>
            </a:r>
            <a:r>
              <a:rPr lang="en-US" sz="1600" dirty="0"/>
              <a:t> = LINAC shots are delivered with a selectable duty cycle to BTF from 1 to 24(49) pulse per second. The remaining are dumped at the end of the TL</a:t>
            </a:r>
          </a:p>
          <a:p>
            <a:pPr marL="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/>
              <a:t> GLOBAL</a:t>
            </a:r>
            <a:r>
              <a:rPr lang="en-US" sz="1600" dirty="0"/>
              <a:t> = </a:t>
            </a:r>
            <a:r>
              <a:rPr lang="en-US" sz="1600" dirty="0"/>
              <a:t>LINAC shots are delivered with a </a:t>
            </a:r>
            <a:r>
              <a:rPr lang="en-US" sz="1600" dirty="0"/>
              <a:t>variable duty </a:t>
            </a:r>
            <a:r>
              <a:rPr lang="en-US" sz="1600" dirty="0"/>
              <a:t>cycle to BTF </a:t>
            </a:r>
            <a:r>
              <a:rPr lang="en-US" sz="1600" dirty="0"/>
              <a:t>in </a:t>
            </a:r>
            <a:r>
              <a:rPr lang="en-US" sz="1600" dirty="0" err="1"/>
              <a:t>dependance</a:t>
            </a:r>
            <a:r>
              <a:rPr lang="en-US" sz="1600" dirty="0"/>
              <a:t> of the injection parameter in ACCUMULATOR </a:t>
            </a:r>
          </a:p>
          <a:p>
            <a:pPr marL="1028700" lvl="1" indent="-285750">
              <a:spcAft>
                <a:spcPts val="600"/>
              </a:spcAft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US" sz="1600" b="1" dirty="0"/>
              <a:t>NO INJECTION </a:t>
            </a:r>
            <a:r>
              <a:rPr lang="en-US" sz="1600" dirty="0"/>
              <a:t>=&gt; </a:t>
            </a:r>
            <a:r>
              <a:rPr lang="en-US" sz="1600" b="1" dirty="0"/>
              <a:t>selectable</a:t>
            </a:r>
            <a:r>
              <a:rPr lang="en-US" sz="1600" dirty="0"/>
              <a:t> from </a:t>
            </a:r>
            <a:r>
              <a:rPr lang="en-US" sz="1600" dirty="0"/>
              <a:t>1 to 24(49) pulse per </a:t>
            </a:r>
            <a:r>
              <a:rPr lang="en-US" sz="1600" dirty="0"/>
              <a:t>second </a:t>
            </a:r>
          </a:p>
          <a:p>
            <a:pPr marL="1028700" lvl="1" indent="-285750">
              <a:spcAft>
                <a:spcPts val="600"/>
              </a:spcAft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US" sz="1600" b="1" dirty="0"/>
              <a:t>INJECTION</a:t>
            </a:r>
            <a:r>
              <a:rPr lang="en-US" sz="1600" dirty="0"/>
              <a:t> =&gt; the injection needs are DAΦNE CR controlled. Typically an injection sequence pulses at </a:t>
            </a:r>
            <a:r>
              <a:rPr lang="en-US" sz="1600" b="1" dirty="0"/>
              <a:t>2Hz</a:t>
            </a:r>
            <a:r>
              <a:rPr lang="en-US" sz="1600" dirty="0"/>
              <a:t>, taking from 1 up to 7 LINAC bunches per sequence. BTF delivers </a:t>
            </a:r>
            <a:r>
              <a:rPr lang="en-US" sz="1600" b="1" dirty="0"/>
              <a:t>22 </a:t>
            </a:r>
            <a:r>
              <a:rPr lang="en-US" sz="1600" dirty="0"/>
              <a:t>down to </a:t>
            </a:r>
            <a:r>
              <a:rPr lang="en-US" sz="1600" b="1" dirty="0"/>
              <a:t>10 bunches/s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Timing</a:t>
            </a:r>
            <a:endParaRPr lang="en-US" dirty="0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AF6E3-053F-3E4D-992A-2040AD234F33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Separation of BTF line/3</a:t>
            </a:r>
            <a:endParaRPr lang="en-US" dirty="0"/>
          </a:p>
        </p:txBody>
      </p:sp>
      <p:pic>
        <p:nvPicPr>
          <p:cNvPr id="3993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5"/>
          <a:stretch>
            <a:fillRect/>
          </a:stretch>
        </p:blipFill>
        <p:spPr bwMode="auto">
          <a:xfrm>
            <a:off x="5184777" y="931865"/>
            <a:ext cx="390207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600" y="476251"/>
            <a:ext cx="5029200" cy="24622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/>
              <a:t>In addition: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200" dirty="0"/>
              <a:t>Added new slits for vertical collimation </a:t>
            </a:r>
            <a:r>
              <a:rPr lang="en-US" sz="2200" b="1" dirty="0"/>
              <a:t>after</a:t>
            </a:r>
            <a:r>
              <a:rPr lang="en-US" sz="2200" dirty="0"/>
              <a:t> energy selection (for better beam definition): SLTB03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200" dirty="0"/>
              <a:t>Added new slits for horizontal collimation </a:t>
            </a:r>
            <a:r>
              <a:rPr lang="en-US" sz="2200" b="1" dirty="0"/>
              <a:t>before</a:t>
            </a:r>
            <a:r>
              <a:rPr lang="en-US" sz="2200" dirty="0"/>
              <a:t> the energy selection (for improving the resolution): SLTB02</a:t>
            </a:r>
          </a:p>
        </p:txBody>
      </p:sp>
      <p:sp>
        <p:nvSpPr>
          <p:cNvPr id="39940" name="Rectangle 10"/>
          <p:cNvSpPr>
            <a:spLocks noChangeArrowheads="1"/>
          </p:cNvSpPr>
          <p:nvPr/>
        </p:nvSpPr>
        <p:spPr bwMode="auto">
          <a:xfrm>
            <a:off x="250827" y="3141664"/>
            <a:ext cx="43211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>
                <a:solidFill>
                  <a:srgbClr val="3366FF"/>
                </a:solidFill>
              </a:rPr>
              <a:t>Target moved to the BTF line and </a:t>
            </a:r>
            <a:r>
              <a:rPr lang="en-US" sz="2200" b="1">
                <a:solidFill>
                  <a:srgbClr val="3366FF"/>
                </a:solidFill>
              </a:rPr>
              <a:t>shielded</a:t>
            </a:r>
            <a:r>
              <a:rPr lang="en-US" sz="2200">
                <a:solidFill>
                  <a:srgbClr val="3366FF"/>
                </a:solidFill>
              </a:rPr>
              <a:t> to reduce background</a:t>
            </a:r>
            <a:endParaRPr lang="en-US" sz="2200" b="1">
              <a:solidFill>
                <a:srgbClr val="3366FF"/>
              </a:solidFill>
            </a:endParaRPr>
          </a:p>
        </p:txBody>
      </p:sp>
      <p:sp>
        <p:nvSpPr>
          <p:cNvPr id="39941" name="Picture 2"/>
          <p:cNvSpPr>
            <a:spLocks noChangeAspect="1"/>
          </p:cNvSpPr>
          <p:nvPr/>
        </p:nvSpPr>
        <p:spPr bwMode="auto">
          <a:xfrm>
            <a:off x="5181600" y="4508501"/>
            <a:ext cx="1912938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Picture 5"/>
          <p:cNvSpPr>
            <a:spLocks noChangeAspect="1" noChangeArrowheads="1"/>
          </p:cNvSpPr>
          <p:nvPr/>
        </p:nvSpPr>
        <p:spPr bwMode="auto">
          <a:xfrm>
            <a:off x="19050" y="4000500"/>
            <a:ext cx="4408488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Picture 13"/>
          <p:cNvSpPr>
            <a:spLocks noChangeAspect="1"/>
          </p:cNvSpPr>
          <p:nvPr/>
        </p:nvSpPr>
        <p:spPr bwMode="auto">
          <a:xfrm>
            <a:off x="7164388" y="4508501"/>
            <a:ext cx="19050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Rectangle 14"/>
          <p:cNvSpPr>
            <a:spLocks noChangeArrowheads="1"/>
          </p:cNvSpPr>
          <p:nvPr/>
        </p:nvSpPr>
        <p:spPr bwMode="auto">
          <a:xfrm>
            <a:off x="5292726" y="4108449"/>
            <a:ext cx="35464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66FF"/>
                </a:solidFill>
              </a:rPr>
              <a:t>Lead + Polyethylene (Boron loaded)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5D98D1-0A98-354B-8294-05E21FCCD143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77072"/>
            <a:ext cx="2992438" cy="193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2" r="3986" b="13330"/>
          <a:stretch>
            <a:fillRect/>
          </a:stretch>
        </p:blipFill>
        <p:spPr bwMode="auto">
          <a:xfrm>
            <a:off x="5334000" y="4660901"/>
            <a:ext cx="1912938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2" r="5486" b="926"/>
          <a:stretch>
            <a:fillRect/>
          </a:stretch>
        </p:blipFill>
        <p:spPr bwMode="auto">
          <a:xfrm>
            <a:off x="7316788" y="4660901"/>
            <a:ext cx="19050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Diagnostics and equipment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65175"/>
            <a:ext cx="2903538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200400" y="765176"/>
            <a:ext cx="57912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66FF"/>
                </a:solidFill>
              </a:rPr>
              <a:t>Available at the end of 2003: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 sz="1600">
                <a:solidFill>
                  <a:srgbClr val="333399"/>
                </a:solidFill>
              </a:rPr>
              <a:t>a basic DAQ system (ADC, TDC, scaler) with single board computer and data logging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 sz="1600">
                <a:solidFill>
                  <a:srgbClr val="333399"/>
                </a:solidFill>
              </a:rPr>
              <a:t>Motorized table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 sz="1600">
                <a:solidFill>
                  <a:srgbClr val="333399"/>
                </a:solidFill>
              </a:rPr>
              <a:t>Gas lines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 sz="1600">
                <a:solidFill>
                  <a:srgbClr val="333399"/>
                </a:solidFill>
              </a:rPr>
              <a:t>Consoles for beam control</a:t>
            </a:r>
            <a:endParaRPr lang="en-US" sz="1800">
              <a:solidFill>
                <a:srgbClr val="3366FF"/>
              </a:solidFill>
            </a:endParaRPr>
          </a:p>
          <a:p>
            <a:pPr lvl="1" eaLnBrk="1" hangingPunct="1">
              <a:buFont typeface="Wingdings" charset="0"/>
              <a:buChar char="§"/>
            </a:pPr>
            <a:r>
              <a:rPr lang="en-US" sz="1600">
                <a:solidFill>
                  <a:srgbClr val="333399"/>
                </a:solidFill>
              </a:rPr>
              <a:t>KLOE calorimeter prototype (14 cells, 5 samples) for low energy monitoring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 sz="1600">
                <a:solidFill>
                  <a:srgbClr val="333399"/>
                </a:solidFill>
              </a:rPr>
              <a:t>Cerenkov quartz counter for high intensity monitor</a:t>
            </a:r>
            <a:endParaRPr lang="en-US" sz="1600">
              <a:solidFill>
                <a:srgbClr val="3366FF"/>
              </a:solidFill>
            </a:endParaRPr>
          </a:p>
          <a:p>
            <a:pPr lvl="1" eaLnBrk="1" hangingPunct="1">
              <a:buFont typeface="Wingdings" charset="0"/>
              <a:buChar char="§"/>
            </a:pPr>
            <a:r>
              <a:rPr lang="en-US" sz="1600"/>
              <a:t>X-Y scintillating fiber “hodoscope”</a:t>
            </a:r>
            <a:endParaRPr lang="en-US"/>
          </a:p>
        </p:txBody>
      </p:sp>
      <p:pic>
        <p:nvPicPr>
          <p:cNvPr id="4096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40" y="3429002"/>
            <a:ext cx="2700337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9"/>
          <p:cNvSpPr txBox="1">
            <a:spLocks noChangeArrowheads="1"/>
          </p:cNvSpPr>
          <p:nvPr/>
        </p:nvSpPr>
        <p:spPr bwMode="auto">
          <a:xfrm>
            <a:off x="3779840" y="5949950"/>
            <a:ext cx="30956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660066"/>
                </a:solidFill>
              </a:rPr>
              <a:t>KLOE calorimeter, 80 MeV electrons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E1A5F-5C4F-A447-9FD4-A801B0EE7409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855665"/>
            <a:ext cx="156210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Content Placeholder 2"/>
          <p:cNvSpPr>
            <a:spLocks/>
          </p:cNvSpPr>
          <p:nvPr/>
        </p:nvSpPr>
        <p:spPr bwMode="auto">
          <a:xfrm>
            <a:off x="4405315" y="1276351"/>
            <a:ext cx="47386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9250" indent="-349250">
              <a:spcAft>
                <a:spcPts val="600"/>
              </a:spcAft>
              <a:buClr>
                <a:srgbClr val="6FB7D7"/>
              </a:buClr>
              <a:buSzPct val="110000"/>
              <a:buFont typeface="Wingdings 2" charset="0"/>
              <a:buNone/>
            </a:pPr>
            <a:endParaRPr lang="it-IT">
              <a:solidFill>
                <a:srgbClr val="2365B4"/>
              </a:solidFill>
              <a:latin typeface="Impact" charset="0"/>
            </a:endParaRPr>
          </a:p>
        </p:txBody>
      </p:sp>
      <p:pic>
        <p:nvPicPr>
          <p:cNvPr id="41987" name="Content Placeholder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7" y="2924175"/>
            <a:ext cx="2195513" cy="2070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2" y="3468689"/>
            <a:ext cx="1914525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2" y="4941888"/>
            <a:ext cx="2195513" cy="188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2" y="5053014"/>
            <a:ext cx="2481263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5" descr="pastedGraphic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060575"/>
            <a:ext cx="1511300" cy="11128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14"/>
          <p:cNvSpPr>
            <a:spLocks noChangeArrowheads="1"/>
          </p:cNvSpPr>
          <p:nvPr/>
        </p:nvSpPr>
        <p:spPr bwMode="auto">
          <a:xfrm>
            <a:off x="2771777" y="3789363"/>
            <a:ext cx="39401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b="1" dirty="0">
                <a:cs typeface="Arial Narrow" charset="0"/>
              </a:rPr>
              <a:t>Medium-</a:t>
            </a:r>
            <a:r>
              <a:rPr lang="it-IT" b="1" dirty="0" err="1">
                <a:cs typeface="Arial Narrow" charset="0"/>
              </a:rPr>
              <a:t>low</a:t>
            </a:r>
            <a:r>
              <a:rPr lang="it-IT" b="1" dirty="0">
                <a:cs typeface="Arial Narrow" charset="0"/>
              </a:rPr>
              <a:t> </a:t>
            </a:r>
            <a:r>
              <a:rPr lang="it-IT" b="1" dirty="0" err="1">
                <a:cs typeface="Arial Narrow" charset="0"/>
              </a:rPr>
              <a:t>intensity</a:t>
            </a:r>
            <a:endParaRPr lang="it-IT" b="1" dirty="0">
              <a:cs typeface="Arial Narrow" charset="0"/>
            </a:endParaRPr>
          </a:p>
          <a:p>
            <a:pPr marL="342900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it-IT" dirty="0" err="1">
                <a:cs typeface="Arial Narrow" charset="0"/>
              </a:rPr>
              <a:t>Scintillating</a:t>
            </a:r>
            <a:r>
              <a:rPr lang="it-IT" dirty="0">
                <a:cs typeface="Arial Narrow" charset="0"/>
              </a:rPr>
              <a:t> </a:t>
            </a:r>
            <a:r>
              <a:rPr lang="it-IT" dirty="0" err="1">
                <a:cs typeface="Arial Narrow" charset="0"/>
              </a:rPr>
              <a:t>fibers</a:t>
            </a:r>
            <a:r>
              <a:rPr lang="it-IT" dirty="0">
                <a:cs typeface="Arial Narrow" charset="0"/>
              </a:rPr>
              <a:t> hodoscope</a:t>
            </a:r>
          </a:p>
          <a:p>
            <a:pPr marL="342900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it-IT" dirty="0" err="1">
                <a:cs typeface="Arial Narrow" charset="0"/>
              </a:rPr>
              <a:t>Silicon</a:t>
            </a:r>
            <a:r>
              <a:rPr lang="it-IT" dirty="0">
                <a:cs typeface="Arial Narrow" charset="0"/>
              </a:rPr>
              <a:t> micro-strip detectors  </a:t>
            </a:r>
          </a:p>
          <a:p>
            <a:pPr marL="342900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it-IT" dirty="0">
                <a:cs typeface="Arial Narrow" charset="0"/>
              </a:rPr>
              <a:t>(</a:t>
            </a:r>
            <a:r>
              <a:rPr lang="it-IT" dirty="0" err="1">
                <a:cs typeface="Arial Narrow" charset="0"/>
              </a:rPr>
              <a:t>currently</a:t>
            </a:r>
            <a:r>
              <a:rPr lang="it-IT" dirty="0">
                <a:cs typeface="Arial Narrow" charset="0"/>
              </a:rPr>
              <a:t> under </a:t>
            </a:r>
            <a:r>
              <a:rPr lang="it-IT" dirty="0" err="1">
                <a:cs typeface="Arial Narrow" charset="0"/>
              </a:rPr>
              <a:t>maintenance</a:t>
            </a:r>
            <a:r>
              <a:rPr lang="it-IT" dirty="0">
                <a:cs typeface="Arial Narrow" charset="0"/>
              </a:rPr>
              <a:t>)</a:t>
            </a:r>
          </a:p>
          <a:p>
            <a:pPr marL="342900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US" dirty="0">
                <a:solidFill>
                  <a:srgbClr val="3366FF"/>
                </a:solidFill>
              </a:rPr>
              <a:t>More in “</a:t>
            </a:r>
            <a:r>
              <a:rPr lang="en-US" b="1" dirty="0">
                <a:solidFill>
                  <a:srgbClr val="3366FF"/>
                </a:solidFill>
              </a:rPr>
              <a:t>Recent improvements</a:t>
            </a:r>
            <a:r>
              <a:rPr lang="en-US" dirty="0">
                <a:solidFill>
                  <a:srgbClr val="3366FF"/>
                </a:solidFill>
              </a:rPr>
              <a:t>” slides…</a:t>
            </a:r>
          </a:p>
          <a:p>
            <a:pPr>
              <a:defRPr/>
            </a:pPr>
            <a:endParaRPr lang="it-IT" dirty="0">
              <a:cs typeface="Arial Narrow" charset="0"/>
            </a:endParaRPr>
          </a:p>
        </p:txBody>
      </p:sp>
      <p:sp>
        <p:nvSpPr>
          <p:cNvPr id="37897" name="Rectangle 15"/>
          <p:cNvSpPr>
            <a:spLocks noChangeArrowheads="1"/>
          </p:cNvSpPr>
          <p:nvPr/>
        </p:nvSpPr>
        <p:spPr bwMode="auto">
          <a:xfrm>
            <a:off x="3616325" y="898526"/>
            <a:ext cx="457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40458C"/>
                </a:solidFill>
                <a:cs typeface="Arial Narrow" charset="0"/>
              </a:rPr>
              <a:t>High </a:t>
            </a:r>
            <a:r>
              <a:rPr lang="it-IT" b="1" dirty="0" err="1">
                <a:solidFill>
                  <a:srgbClr val="40458C"/>
                </a:solidFill>
                <a:cs typeface="Arial Narrow" charset="0"/>
              </a:rPr>
              <a:t>intensity</a:t>
            </a:r>
            <a:endParaRPr lang="it-IT" dirty="0">
              <a:solidFill>
                <a:srgbClr val="40458C"/>
              </a:solidFill>
              <a:cs typeface="Arial Narrow" charset="0"/>
            </a:endParaRPr>
          </a:p>
          <a:p>
            <a:pPr marL="342900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it-IT" dirty="0">
                <a:solidFill>
                  <a:srgbClr val="40458C"/>
                </a:solidFill>
                <a:cs typeface="Arial Narrow" charset="0"/>
              </a:rPr>
              <a:t> </a:t>
            </a:r>
            <a:r>
              <a:rPr lang="it-IT" dirty="0" err="1">
                <a:solidFill>
                  <a:srgbClr val="40458C"/>
                </a:solidFill>
                <a:cs typeface="Arial Narrow" charset="0"/>
              </a:rPr>
              <a:t>Integrating</a:t>
            </a:r>
            <a:r>
              <a:rPr lang="it-IT" dirty="0">
                <a:solidFill>
                  <a:srgbClr val="40458C"/>
                </a:solidFill>
                <a:cs typeface="Arial Narrow" charset="0"/>
              </a:rPr>
              <a:t> </a:t>
            </a:r>
            <a:r>
              <a:rPr lang="it-IT" dirty="0" err="1">
                <a:solidFill>
                  <a:srgbClr val="40458C"/>
                </a:solidFill>
                <a:cs typeface="Arial Narrow" charset="0"/>
              </a:rPr>
              <a:t>current</a:t>
            </a:r>
            <a:r>
              <a:rPr lang="it-IT" dirty="0">
                <a:solidFill>
                  <a:srgbClr val="40458C"/>
                </a:solidFill>
                <a:cs typeface="Arial Narrow" charset="0"/>
              </a:rPr>
              <a:t> </a:t>
            </a:r>
            <a:r>
              <a:rPr lang="it-IT" dirty="0" err="1">
                <a:solidFill>
                  <a:srgbClr val="40458C"/>
                </a:solidFill>
                <a:cs typeface="Arial Narrow" charset="0"/>
              </a:rPr>
              <a:t>toroid</a:t>
            </a:r>
            <a:endParaRPr lang="it-IT" dirty="0">
              <a:solidFill>
                <a:srgbClr val="40458C"/>
              </a:solidFill>
              <a:cs typeface="Arial Narrow" charset="0"/>
            </a:endParaRPr>
          </a:p>
          <a:p>
            <a:pPr marL="342900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it-IT" dirty="0">
                <a:solidFill>
                  <a:srgbClr val="40458C"/>
                </a:solidFill>
                <a:cs typeface="Arial Narrow" charset="0"/>
              </a:rPr>
              <a:t> </a:t>
            </a:r>
            <a:r>
              <a:rPr lang="it-IT" dirty="0" err="1">
                <a:solidFill>
                  <a:srgbClr val="40458C"/>
                </a:solidFill>
                <a:cs typeface="Arial Narrow" charset="0"/>
              </a:rPr>
              <a:t>Fluorescence</a:t>
            </a:r>
            <a:r>
              <a:rPr lang="it-IT" dirty="0">
                <a:solidFill>
                  <a:srgbClr val="40458C"/>
                </a:solidFill>
                <a:cs typeface="Arial Narrow" charset="0"/>
              </a:rPr>
              <a:t> </a:t>
            </a:r>
            <a:r>
              <a:rPr lang="it-IT" dirty="0" err="1">
                <a:solidFill>
                  <a:srgbClr val="40458C"/>
                </a:solidFill>
                <a:cs typeface="Arial Narrow" charset="0"/>
              </a:rPr>
              <a:t>flag</a:t>
            </a:r>
            <a:endParaRPr lang="it-IT" dirty="0">
              <a:solidFill>
                <a:srgbClr val="40458C"/>
              </a:solidFill>
              <a:cs typeface="Arial Narrow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Diagnostics</a:t>
            </a:r>
            <a:endParaRPr lang="en-US" dirty="0"/>
          </a:p>
        </p:txBody>
      </p:sp>
      <p:pic>
        <p:nvPicPr>
          <p:cNvPr id="41995" name="Picture 2" descr="Image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1" y="836613"/>
            <a:ext cx="161131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5" y="847725"/>
            <a:ext cx="22320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1916113"/>
            <a:ext cx="6667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Gas/Vacuum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16EC5A-DBE2-234D-8CE0-D19B79DA0083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23737" y="620688"/>
            <a:ext cx="60604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 smtClean="0"/>
              <a:t>Vacuum system</a:t>
            </a:r>
            <a:r>
              <a:rPr lang="en-GB" dirty="0" smtClean="0"/>
              <a:t>: </a:t>
            </a:r>
          </a:p>
          <a:p>
            <a:pPr lvl="0"/>
            <a:r>
              <a:rPr lang="en-GB" sz="1600" dirty="0" smtClean="0"/>
              <a:t>BTF connected to LINAC-transfer line vacuum, down to ~10</a:t>
            </a:r>
            <a:r>
              <a:rPr lang="en-GB" sz="1600" baseline="30000" dirty="0" smtClean="0"/>
              <a:t>-10</a:t>
            </a:r>
            <a:r>
              <a:rPr lang="en-GB" sz="1600" dirty="0" smtClean="0"/>
              <a:t> mbar. </a:t>
            </a:r>
          </a:p>
          <a:p>
            <a:pPr lvl="0"/>
            <a:r>
              <a:rPr lang="en-GB" sz="1600" dirty="0" smtClean="0"/>
              <a:t>Beam exit: flange with 500μm-thick Be window (minimize the multiple scattering). The overall BTF vacuum is provided via 60-120 l/s ion pumps. </a:t>
            </a:r>
          </a:p>
          <a:p>
            <a:pPr lvl="0"/>
            <a:r>
              <a:rPr lang="en-GB" sz="1600" dirty="0" smtClean="0"/>
              <a:t>Not so handy for users: new pipe end design with internal gating valves equipped with pre-vacuum service for different line extensions. Mylar windows to match pre-vacuum down to 10</a:t>
            </a:r>
            <a:r>
              <a:rPr lang="en-GB" sz="1600" baseline="30000" dirty="0" smtClean="0"/>
              <a:t>-6</a:t>
            </a:r>
            <a:r>
              <a:rPr lang="en-GB" sz="1600" dirty="0" smtClean="0"/>
              <a:t> mbar</a:t>
            </a:r>
            <a:r>
              <a:rPr lang="en-GB" sz="1600" dirty="0" smtClean="0">
                <a:effectLst/>
              </a:rPr>
              <a:t> also available. Also pumping has been revised. </a:t>
            </a:r>
            <a:endParaRPr lang="en-GB" sz="1600" dirty="0" smtClean="0"/>
          </a:p>
          <a:p>
            <a:endParaRPr lang="en-GB" b="1" dirty="0" smtClean="0"/>
          </a:p>
          <a:p>
            <a:r>
              <a:rPr lang="en-GB" b="1" dirty="0" smtClean="0"/>
              <a:t>Gas system</a:t>
            </a:r>
            <a:r>
              <a:rPr lang="en-GB" dirty="0" smtClean="0"/>
              <a:t>: </a:t>
            </a:r>
          </a:p>
          <a:p>
            <a:r>
              <a:rPr lang="en-GB" sz="1600" dirty="0" smtClean="0"/>
              <a:t>4 Gas lines available to the users, recently upgraded: low pressure, high pressure hydrocarbons, and two lines for CO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/</a:t>
            </a:r>
            <a:r>
              <a:rPr lang="en-GB" sz="1600" dirty="0" err="1" smtClean="0"/>
              <a:t>Ar</a:t>
            </a:r>
            <a:r>
              <a:rPr lang="en-GB" sz="1600" dirty="0" smtClean="0"/>
              <a:t>/N/He and similar gases</a:t>
            </a:r>
            <a:r>
              <a:rPr lang="en-GB" sz="1600" dirty="0" smtClean="0">
                <a:effectLst/>
              </a:rPr>
              <a:t> </a:t>
            </a:r>
            <a:endParaRPr lang="en-GB" sz="1600" dirty="0" smtClean="0"/>
          </a:p>
          <a:p>
            <a:pPr lvl="0"/>
            <a:endParaRPr lang="en-GB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741" y="476672"/>
            <a:ext cx="2981763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861048"/>
            <a:ext cx="4248472" cy="2741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53993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Recent improvements: exit windows</a:t>
            </a:r>
            <a:endParaRPr lang="en-US" dirty="0"/>
          </a:p>
        </p:txBody>
      </p:sp>
      <p:pic>
        <p:nvPicPr>
          <p:cNvPr id="43010" name="shape_0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116388"/>
            <a:ext cx="467995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301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103314"/>
            <a:ext cx="2273300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7"/>
          <p:cNvSpPr txBox="1">
            <a:spLocks noChangeArrowheads="1"/>
          </p:cNvSpPr>
          <p:nvPr/>
        </p:nvSpPr>
        <p:spPr bwMode="auto">
          <a:xfrm>
            <a:off x="323850" y="3227388"/>
            <a:ext cx="2444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90"/>
                </a:solidFill>
              </a:rPr>
              <a:t>2 mm Aluminum </a:t>
            </a:r>
            <a:r>
              <a:rPr lang="en-US">
                <a:solidFill>
                  <a:srgbClr val="000090"/>
                </a:solidFill>
              </a:rPr>
              <a:t>flange</a:t>
            </a:r>
          </a:p>
        </p:txBody>
      </p:sp>
      <p:sp>
        <p:nvSpPr>
          <p:cNvPr id="43013" name="TextBox 8"/>
          <p:cNvSpPr txBox="1">
            <a:spLocks noChangeArrowheads="1"/>
          </p:cNvSpPr>
          <p:nvPr/>
        </p:nvSpPr>
        <p:spPr bwMode="auto">
          <a:xfrm>
            <a:off x="3492501" y="3251201"/>
            <a:ext cx="16722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Kapton</a:t>
            </a:r>
            <a:r>
              <a:rPr lang="en-US"/>
              <a:t> window </a:t>
            </a:r>
          </a:p>
          <a:p>
            <a:pPr eaLnBrk="1" hangingPunct="1"/>
            <a:r>
              <a:rPr lang="en-US" sz="1600"/>
              <a:t>(poor vacuum)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34100" y="3213101"/>
            <a:ext cx="268610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0.5 mm Beryllium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window</a:t>
            </a:r>
          </a:p>
          <a:p>
            <a:pPr>
              <a:defRPr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(high vacuum)</a:t>
            </a:r>
          </a:p>
        </p:txBody>
      </p:sp>
      <p:pic>
        <p:nvPicPr>
          <p:cNvPr id="43015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1096965"/>
            <a:ext cx="3051175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1133475"/>
            <a:ext cx="2519362" cy="207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Rectangle 5"/>
          <p:cNvSpPr>
            <a:spLocks noChangeArrowheads="1"/>
          </p:cNvSpPr>
          <p:nvPr/>
        </p:nvSpPr>
        <p:spPr bwMode="auto">
          <a:xfrm>
            <a:off x="107952" y="4005065"/>
            <a:ext cx="28797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3366FF"/>
                </a:solidFill>
              </a:rPr>
              <a:t>Mechanical protection</a:t>
            </a:r>
            <a:r>
              <a:rPr lang="en-US" dirty="0">
                <a:solidFill>
                  <a:srgbClr val="3366FF"/>
                </a:solidFill>
              </a:rPr>
              <a:t> +</a:t>
            </a:r>
          </a:p>
          <a:p>
            <a:r>
              <a:rPr lang="en-US" b="1" dirty="0">
                <a:solidFill>
                  <a:srgbClr val="3366FF"/>
                </a:solidFill>
              </a:rPr>
              <a:t>Integration </a:t>
            </a:r>
            <a:r>
              <a:rPr lang="en-US" dirty="0">
                <a:solidFill>
                  <a:srgbClr val="3366FF"/>
                </a:solidFill>
              </a:rPr>
              <a:t>of</a:t>
            </a:r>
            <a:r>
              <a:rPr lang="en-US" b="1" dirty="0">
                <a:solidFill>
                  <a:srgbClr val="3366FF"/>
                </a:solidFill>
              </a:rPr>
              <a:t> ICT </a:t>
            </a:r>
            <a:r>
              <a:rPr lang="en-US" dirty="0">
                <a:solidFill>
                  <a:srgbClr val="3366FF"/>
                </a:solidFill>
              </a:rPr>
              <a:t>monitor, gate valve and pre-vacuum </a:t>
            </a:r>
            <a:r>
              <a:rPr lang="en-US" dirty="0" smtClean="0">
                <a:solidFill>
                  <a:srgbClr val="3366FF"/>
                </a:solidFill>
              </a:rPr>
              <a:t>supply.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YAG </a:t>
            </a:r>
            <a:r>
              <a:rPr lang="en-US" dirty="0" err="1" smtClean="0">
                <a:solidFill>
                  <a:srgbClr val="3366FF"/>
                </a:solidFill>
              </a:rPr>
              <a:t>flag+remote</a:t>
            </a:r>
            <a:r>
              <a:rPr lang="en-US" dirty="0" smtClean="0">
                <a:solidFill>
                  <a:srgbClr val="3366FF"/>
                </a:solidFill>
              </a:rPr>
              <a:t> CCD camera.</a:t>
            </a:r>
            <a:endParaRPr lang="en-US" dirty="0">
              <a:solidFill>
                <a:srgbClr val="3366FF"/>
              </a:solidFill>
            </a:endParaRPr>
          </a:p>
          <a:p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18A740-6D6E-E84D-9936-8DA4C7DB592F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500439"/>
            <a:ext cx="470693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2011-2014: AIDA</a:t>
            </a:r>
            <a:endParaRPr lang="en-US" dirty="0"/>
          </a:p>
        </p:txBody>
      </p:sp>
      <p:sp>
        <p:nvSpPr>
          <p:cNvPr id="3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0" y="836613"/>
            <a:ext cx="9144000" cy="2590800"/>
          </a:xfrm>
        </p:spPr>
        <p:txBody>
          <a:bodyPr/>
          <a:lstStyle/>
          <a:p>
            <a:pPr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BTF beam-line 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equipped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with:</a:t>
            </a:r>
          </a:p>
          <a:p>
            <a:pPr lvl="1">
              <a:defRPr/>
            </a:pPr>
            <a:r>
              <a:rPr lang="en-US" sz="1600" dirty="0" smtClean="0"/>
              <a:t>Remotely controlled 2-axis </a:t>
            </a:r>
            <a:r>
              <a:rPr lang="en-US" sz="1600" b="1" dirty="0" smtClean="0"/>
              <a:t>trolley</a:t>
            </a:r>
            <a:r>
              <a:rPr lang="en-US" sz="1600" dirty="0" smtClean="0"/>
              <a:t>, fully operational</a:t>
            </a:r>
          </a:p>
          <a:p>
            <a:pPr lvl="1">
              <a:defRPr/>
            </a:pPr>
            <a:r>
              <a:rPr lang="en-US" sz="1600" b="1" dirty="0" smtClean="0"/>
              <a:t>GEM</a:t>
            </a:r>
            <a:r>
              <a:rPr lang="en-US" sz="1600" dirty="0" smtClean="0"/>
              <a:t> tracker for precise measurement of beam position and size (in 1 coordinate: 100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resolution only along the drift), fully integrated and operational</a:t>
            </a:r>
          </a:p>
          <a:p>
            <a:pPr lvl="1">
              <a:defRPr/>
            </a:pPr>
            <a:r>
              <a:rPr lang="en-US" sz="1600" dirty="0" smtClean="0"/>
              <a:t>Multi-purpose </a:t>
            </a:r>
            <a:r>
              <a:rPr lang="en-US" sz="1600" b="1" dirty="0" smtClean="0"/>
              <a:t>DAQ</a:t>
            </a:r>
            <a:r>
              <a:rPr lang="en-US" sz="1600" dirty="0" smtClean="0"/>
              <a:t> for the users, sensors, diagnostics, rad. monitors, etc.</a:t>
            </a:r>
          </a:p>
          <a:p>
            <a:pPr marL="457200" lvl="1" indent="0">
              <a:buFont typeface="Wingdings" charset="0"/>
              <a:buNone/>
              <a:defRPr/>
            </a:pPr>
            <a:r>
              <a:rPr lang="en-US" sz="1600" dirty="0" smtClean="0">
                <a:solidFill>
                  <a:schemeClr val="tx2"/>
                </a:solidFill>
              </a:rPr>
              <a:t>[see next slides on facility improvements]</a:t>
            </a:r>
            <a:endParaRPr lang="en-US" sz="1600" dirty="0">
              <a:solidFill>
                <a:schemeClr val="tx2"/>
              </a:solidFill>
            </a:endParaRPr>
          </a:p>
          <a:p>
            <a:pPr marL="457200" lvl="1" indent="0">
              <a:buFont typeface="Wingdings" charset="0"/>
              <a:buNone/>
              <a:defRPr/>
            </a:pPr>
            <a:r>
              <a:rPr lang="en-US" sz="1800" dirty="0" smtClean="0">
                <a:solidFill>
                  <a:srgbClr val="3366FF"/>
                </a:solidFill>
              </a:rPr>
              <a:t> </a:t>
            </a:r>
          </a:p>
          <a:p>
            <a:pPr>
              <a:buFont typeface="Wingdings" charset="2"/>
              <a:buChar char="§"/>
              <a:defRPr/>
            </a:pPr>
            <a:r>
              <a:rPr lang="en-US" sz="1800" b="1" dirty="0" smtClean="0">
                <a:solidFill>
                  <a:srgbClr val="3366FF"/>
                </a:solidFill>
              </a:rPr>
              <a:t>Calibration </a:t>
            </a:r>
            <a:r>
              <a:rPr lang="en-US" sz="1800" dirty="0" smtClean="0">
                <a:solidFill>
                  <a:srgbClr val="3366FF"/>
                </a:solidFill>
              </a:rPr>
              <a:t>with LYSO calorimeter (5×5 matrix) for precise energy measurement and particle counting at low energy</a:t>
            </a:r>
          </a:p>
          <a:p>
            <a:pPr marL="457200" lvl="1" indent="0">
              <a:buFont typeface="Wingdings" charset="0"/>
              <a:buNone/>
              <a:defRPr/>
            </a:pPr>
            <a:endParaRPr lang="en-US" sz="1600" dirty="0" smtClean="0">
              <a:solidFill>
                <a:schemeClr val="accent1">
                  <a:lumMod val="25000"/>
                </a:schemeClr>
              </a:solidFill>
            </a:endParaRPr>
          </a:p>
          <a:p>
            <a:pPr marL="457200" lvl="1" indent="0">
              <a:buFont typeface="Wingdings" charset="0"/>
              <a:buNone/>
              <a:defRPr/>
            </a:pPr>
            <a:endParaRPr lang="en-US" sz="1600" dirty="0" smtClean="0">
              <a:solidFill>
                <a:schemeClr val="accent1">
                  <a:lumMod val="25000"/>
                </a:schemeClr>
              </a:solidFill>
            </a:endParaRPr>
          </a:p>
          <a:p>
            <a:pPr marL="457200" lvl="1" indent="0">
              <a:buFont typeface="Wingdings" charset="0"/>
              <a:buNone/>
              <a:defRPr/>
            </a:pPr>
            <a:endParaRPr lang="en-US" sz="1600" dirty="0">
              <a:solidFill>
                <a:schemeClr val="accent1">
                  <a:lumMod val="25000"/>
                </a:schemeClr>
              </a:solidFill>
            </a:endParaRPr>
          </a:p>
          <a:p>
            <a:pPr marL="457200" lvl="1" indent="0">
              <a:buFont typeface="Wingdings" charset="0"/>
              <a:buNone/>
              <a:defRPr/>
            </a:pPr>
            <a:endParaRPr lang="en-US" sz="1600" dirty="0" smtClean="0">
              <a:solidFill>
                <a:schemeClr val="accent1">
                  <a:lumMod val="25000"/>
                </a:schemeClr>
              </a:solidFill>
            </a:endParaRPr>
          </a:p>
          <a:p>
            <a:pPr marL="457200" lvl="1" indent="0">
              <a:buFont typeface="Wingdings" charset="0"/>
              <a:buNone/>
              <a:defRPr/>
            </a:pPr>
            <a:endParaRPr lang="en-US" sz="1600" dirty="0" smtClean="0">
              <a:solidFill>
                <a:schemeClr val="accent1">
                  <a:lumMod val="25000"/>
                </a:schemeClr>
              </a:solidFill>
            </a:endParaRPr>
          </a:p>
          <a:p>
            <a:pPr lvl="1">
              <a:defRPr/>
            </a:pPr>
            <a:endParaRPr lang="en-US" sz="1600" dirty="0"/>
          </a:p>
        </p:txBody>
      </p:sp>
      <p:pic>
        <p:nvPicPr>
          <p:cNvPr id="4403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13188"/>
            <a:ext cx="299085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33402" y="5818188"/>
            <a:ext cx="2930525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/>
              <a:t>Beam energy spread from comparison of 1 electron and N electron energy resolution</a:t>
            </a:r>
          </a:p>
        </p:txBody>
      </p:sp>
      <p:pic>
        <p:nvPicPr>
          <p:cNvPr id="44038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3505200"/>
            <a:ext cx="45751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15" y="3505201"/>
            <a:ext cx="242887" cy="170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D1912-1B6A-BE41-A2FA-B49CF27A326F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Recent improvements: remote trolley</a:t>
            </a:r>
            <a:endParaRPr lang="en-US" dirty="0"/>
          </a:p>
        </p:txBody>
      </p:sp>
      <p:pic>
        <p:nvPicPr>
          <p:cNvPr id="4505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4"/>
            <a:ext cx="42291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5"/>
          <p:cNvSpPr txBox="1">
            <a:spLocks noChangeArrowheads="1"/>
          </p:cNvSpPr>
          <p:nvPr/>
        </p:nvSpPr>
        <p:spPr bwMode="auto">
          <a:xfrm>
            <a:off x="395288" y="4941888"/>
            <a:ext cx="3276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Old table, </a:t>
            </a:r>
            <a:r>
              <a:rPr lang="en-US" sz="1800" b="1"/>
              <a:t>some mm </a:t>
            </a:r>
            <a:r>
              <a:rPr lang="en-US" sz="1800"/>
              <a:t>precision</a:t>
            </a:r>
            <a:endParaRPr lang="en-US" sz="1800" b="1"/>
          </a:p>
        </p:txBody>
      </p:sp>
      <p:sp>
        <p:nvSpPr>
          <p:cNvPr id="45060" name="TextBox 6"/>
          <p:cNvSpPr txBox="1">
            <a:spLocks noChangeArrowheads="1"/>
          </p:cNvSpPr>
          <p:nvPr/>
        </p:nvSpPr>
        <p:spPr bwMode="auto">
          <a:xfrm>
            <a:off x="4716465" y="4941889"/>
            <a:ext cx="4427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AFF"/>
                </a:solidFill>
              </a:rPr>
              <a:t>&lt;0.1 mm accuracy</a:t>
            </a:r>
            <a:r>
              <a:rPr lang="en-US" sz="1800" b="1">
                <a:solidFill>
                  <a:srgbClr val="FF0AFF"/>
                </a:solidFill>
              </a:rPr>
              <a:t>, PC controlled, 2-axis trolley</a:t>
            </a:r>
          </a:p>
          <a:p>
            <a:pPr eaLnBrk="1" hangingPunct="1"/>
            <a:r>
              <a:rPr lang="en-US" sz="1800" b="1">
                <a:solidFill>
                  <a:srgbClr val="FF0AFF"/>
                </a:solidFill>
              </a:rPr>
              <a:t>+ small angular stage </a:t>
            </a:r>
            <a:r>
              <a:rPr lang="en-US" sz="1800">
                <a:solidFill>
                  <a:srgbClr val="FF0AFF"/>
                </a:solidFill>
              </a:rPr>
              <a:t>(20 </a:t>
            </a:r>
            <a:r>
              <a:rPr lang="en-US" sz="1800">
                <a:solidFill>
                  <a:srgbClr val="FF0AFF"/>
                </a:solidFill>
                <a:latin typeface="Symbol" charset="0"/>
                <a:cs typeface="Symbol" charset="0"/>
              </a:rPr>
              <a:t>m</a:t>
            </a:r>
            <a:r>
              <a:rPr lang="en-US" sz="1800">
                <a:solidFill>
                  <a:srgbClr val="FF0AFF"/>
                </a:solidFill>
              </a:rPr>
              <a:t>rad)</a:t>
            </a:r>
          </a:p>
        </p:txBody>
      </p:sp>
      <p:pic>
        <p:nvPicPr>
          <p:cNvPr id="4506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73200"/>
            <a:ext cx="41846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BE558C-73BE-894E-81D0-77D635EBB0E0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Recent improvements: diagnostics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3852" y="836614"/>
            <a:ext cx="540067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/>
              <a:buChar char="•"/>
              <a:defRPr/>
            </a:pP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Silicon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pixel (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Medipix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)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GEM Time-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projection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chamber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67585" name="shape_0" descr="image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8" y="1988842"/>
            <a:ext cx="4968875" cy="3889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D86191-9D03-3244-B55A-4E87A26CF5BB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336" y="4005065"/>
            <a:ext cx="27336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54277"/>
            <a:ext cx="267335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10"/>
          <p:cNvSpPr txBox="1">
            <a:spLocks noChangeArrowheads="1"/>
          </p:cNvSpPr>
          <p:nvPr/>
        </p:nvSpPr>
        <p:spPr bwMode="auto">
          <a:xfrm>
            <a:off x="2772248" y="5857676"/>
            <a:ext cx="11289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2365B4"/>
                </a:solidFill>
                <a:cs typeface="Arial Narrow" charset="0"/>
              </a:rPr>
              <a:t>2 mrad RMS</a:t>
            </a:r>
          </a:p>
        </p:txBody>
      </p:sp>
      <p:sp>
        <p:nvSpPr>
          <p:cNvPr id="47108" name="Text Box 10"/>
          <p:cNvSpPr txBox="1">
            <a:spLocks noChangeArrowheads="1"/>
          </p:cNvSpPr>
          <p:nvPr/>
        </p:nvSpPr>
        <p:spPr bwMode="auto">
          <a:xfrm>
            <a:off x="5605934" y="5821164"/>
            <a:ext cx="1582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2365B4"/>
                </a:solidFill>
                <a:cs typeface="Arial Narrow" charset="0"/>
              </a:rPr>
              <a:t>1.4 mrad RMS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Medipix</a:t>
            </a:r>
            <a:r>
              <a:rPr lang="en-US" dirty="0" smtClean="0"/>
              <a:t>/1</a:t>
            </a:r>
            <a:endParaRPr lang="en-US" dirty="0"/>
          </a:p>
        </p:txBody>
      </p:sp>
      <p:pic>
        <p:nvPicPr>
          <p:cNvPr id="47110" name="Picture 5" descr="beam-BE-002-100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2" y="548681"/>
            <a:ext cx="293211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8" descr="ii_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577256"/>
            <a:ext cx="2773362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591542"/>
            <a:ext cx="2586038" cy="267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314450" y="3183931"/>
            <a:ext cx="444500" cy="777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3354389" y="2869606"/>
            <a:ext cx="15468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1"/>
                </a:solidFill>
                <a:cs typeface="Arial Narrow" charset="0"/>
              </a:rPr>
              <a:t>FWHM 4.0 × 2.8 mm</a:t>
            </a:r>
          </a:p>
        </p:txBody>
      </p:sp>
      <p:sp>
        <p:nvSpPr>
          <p:cNvPr id="47115" name="Text Box 10"/>
          <p:cNvSpPr txBox="1">
            <a:spLocks noChangeArrowheads="1"/>
          </p:cNvSpPr>
          <p:nvPr/>
        </p:nvSpPr>
        <p:spPr bwMode="auto">
          <a:xfrm>
            <a:off x="6354764" y="2869606"/>
            <a:ext cx="15468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1"/>
                </a:solidFill>
                <a:cs typeface="Arial Narrow" charset="0"/>
              </a:rPr>
              <a:t>FWHM 2.4 × 1.8 mm</a:t>
            </a:r>
          </a:p>
        </p:txBody>
      </p:sp>
      <p:sp>
        <p:nvSpPr>
          <p:cNvPr id="47116" name="Text Box 13"/>
          <p:cNvSpPr txBox="1">
            <a:spLocks noChangeArrowheads="1"/>
          </p:cNvSpPr>
          <p:nvPr/>
        </p:nvSpPr>
        <p:spPr bwMode="auto">
          <a:xfrm>
            <a:off x="323851" y="2869606"/>
            <a:ext cx="15468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1"/>
                </a:solidFill>
                <a:cs typeface="Arial Narrow" charset="0"/>
              </a:rPr>
              <a:t>FWHM 6.8 × 3.0 mm</a:t>
            </a: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9C53F-4B9B-E243-A360-A7CE96600DD2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37"/>
          <a:stretch/>
        </p:blipFill>
        <p:spPr>
          <a:xfrm>
            <a:off x="-3783" y="3370009"/>
            <a:ext cx="2343535" cy="3482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144465" y="765175"/>
            <a:ext cx="8531225" cy="1150939"/>
          </a:xfr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spcAft>
                <a:spcPts val="600"/>
              </a:spcAft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33649C"/>
                </a:solidFill>
                <a:latin typeface="Arial Narrow"/>
                <a:cs typeface="Arial Narrow"/>
              </a:rPr>
              <a:t>A general purpose </a:t>
            </a:r>
            <a:r>
              <a:rPr lang="en-US" sz="2000" b="1" dirty="0" smtClean="0">
                <a:solidFill>
                  <a:srgbClr val="33649C"/>
                </a:solidFill>
                <a:latin typeface="Arial Narrow"/>
                <a:cs typeface="Arial Narrow"/>
              </a:rPr>
              <a:t>beam-test </a:t>
            </a:r>
            <a:r>
              <a:rPr lang="en-US" sz="2000" dirty="0" smtClean="0">
                <a:solidFill>
                  <a:srgbClr val="33649C"/>
                </a:solidFill>
                <a:latin typeface="Arial Narrow"/>
                <a:cs typeface="Arial Narrow"/>
              </a:rPr>
              <a:t>area was foreseen already in the original design of DAFNE, the </a:t>
            </a:r>
            <a:r>
              <a:rPr lang="en-US" sz="2000" dirty="0" err="1" smtClean="0">
                <a:solidFill>
                  <a:srgbClr val="33649C"/>
                </a:solidFill>
                <a:latin typeface="Arial Narrow"/>
                <a:cs typeface="Arial Narrow"/>
              </a:rPr>
              <a:t>Frascati</a:t>
            </a:r>
            <a:r>
              <a:rPr lang="en-US" sz="2000" dirty="0" smtClean="0">
                <a:solidFill>
                  <a:srgbClr val="33649C"/>
                </a:solidFill>
                <a:latin typeface="Arial Narrow"/>
                <a:cs typeface="Arial Narrow"/>
              </a:rPr>
              <a:t> collider replacing ADONE (switched </a:t>
            </a:r>
            <a:r>
              <a:rPr lang="en-US" sz="2000" dirty="0" smtClean="0">
                <a:solidFill>
                  <a:srgbClr val="33649C"/>
                </a:solidFill>
                <a:latin typeface="Arial Narrow"/>
                <a:cs typeface="Arial Narrow"/>
              </a:rPr>
              <a:t>off Apr. 26</a:t>
            </a:r>
            <a:r>
              <a:rPr lang="en-US" sz="2000" baseline="30000" dirty="0" smtClean="0">
                <a:solidFill>
                  <a:srgbClr val="33649C"/>
                </a:solidFill>
                <a:latin typeface="Arial Narrow"/>
                <a:cs typeface="Arial Narrow"/>
              </a:rPr>
              <a:t>th</a:t>
            </a:r>
            <a:r>
              <a:rPr lang="en-US" sz="2000" dirty="0" smtClean="0">
                <a:solidFill>
                  <a:srgbClr val="33649C"/>
                </a:solidFill>
                <a:latin typeface="Arial Narrow"/>
                <a:cs typeface="Arial Narrow"/>
              </a:rPr>
              <a:t>, 1993)</a:t>
            </a:r>
            <a:endParaRPr lang="en-US" sz="2000" dirty="0" smtClean="0">
              <a:solidFill>
                <a:srgbClr val="33649C"/>
              </a:solidFill>
              <a:latin typeface="Arial Narrow"/>
              <a:cs typeface="Arial Narrow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Font typeface="Wingdings" charset="0"/>
              <a:buNone/>
              <a:defRPr/>
            </a:pPr>
            <a:r>
              <a:rPr lang="en-US" sz="1400" i="1" dirty="0" smtClean="0">
                <a:solidFill>
                  <a:srgbClr val="33649C"/>
                </a:solidFill>
                <a:latin typeface="Arial Narrow"/>
                <a:cs typeface="Arial Narrow"/>
              </a:rPr>
              <a:t>F.  </a:t>
            </a:r>
            <a:r>
              <a:rPr lang="en-US" sz="1400" i="1" dirty="0" err="1" smtClean="0">
                <a:solidFill>
                  <a:srgbClr val="33649C"/>
                </a:solidFill>
                <a:latin typeface="Arial Narrow"/>
                <a:cs typeface="Arial Narrow"/>
              </a:rPr>
              <a:t>Sannibale</a:t>
            </a:r>
            <a:r>
              <a:rPr lang="en-US" sz="1400" i="1" dirty="0" smtClean="0">
                <a:solidFill>
                  <a:srgbClr val="33649C"/>
                </a:solidFill>
                <a:latin typeface="Arial Narrow"/>
                <a:cs typeface="Arial Narrow"/>
              </a:rPr>
              <a:t> and G. Vignola DAFNE technical note LC-2/1991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013" y="2057401"/>
            <a:ext cx="3681412" cy="4333875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057401"/>
            <a:ext cx="3405188" cy="4391025"/>
          </a:xfrm>
          <a:prstGeom prst="rect">
            <a:avLst/>
          </a:prstGeom>
          <a:ln>
            <a:noFill/>
          </a:ln>
        </p:spPr>
      </p:pic>
      <p:sp>
        <p:nvSpPr>
          <p:cNvPr id="15364" name="Freeform 7"/>
          <p:cNvSpPr>
            <a:spLocks/>
          </p:cNvSpPr>
          <p:nvPr/>
        </p:nvSpPr>
        <p:spPr bwMode="auto">
          <a:xfrm>
            <a:off x="4167188" y="2382840"/>
            <a:ext cx="779462" cy="1089025"/>
          </a:xfrm>
          <a:custGeom>
            <a:avLst/>
            <a:gdLst>
              <a:gd name="T0" fmla="*/ 427211 w 644525"/>
              <a:gd name="T1" fmla="*/ 37050 h 901700"/>
              <a:gd name="T2" fmla="*/ 459716 w 644525"/>
              <a:gd name="T3" fmla="*/ 27788 h 901700"/>
              <a:gd name="T4" fmla="*/ 543301 w 644525"/>
              <a:gd name="T5" fmla="*/ 9262 h 901700"/>
              <a:gd name="T6" fmla="*/ 571162 w 644525"/>
              <a:gd name="T7" fmla="*/ 0 h 901700"/>
              <a:gd name="T8" fmla="*/ 659390 w 644525"/>
              <a:gd name="T9" fmla="*/ 9262 h 901700"/>
              <a:gd name="T10" fmla="*/ 701183 w 644525"/>
              <a:gd name="T11" fmla="*/ 37050 h 901700"/>
              <a:gd name="T12" fmla="*/ 742974 w 644525"/>
              <a:gd name="T13" fmla="*/ 50944 h 901700"/>
              <a:gd name="T14" fmla="*/ 784767 w 644525"/>
              <a:gd name="T15" fmla="*/ 74100 h 901700"/>
              <a:gd name="T16" fmla="*/ 835847 w 644525"/>
              <a:gd name="T17" fmla="*/ 111149 h 901700"/>
              <a:gd name="T18" fmla="*/ 877639 w 644525"/>
              <a:gd name="T19" fmla="*/ 157461 h 901700"/>
              <a:gd name="T20" fmla="*/ 900857 w 644525"/>
              <a:gd name="T21" fmla="*/ 226930 h 901700"/>
              <a:gd name="T22" fmla="*/ 910144 w 644525"/>
              <a:gd name="T23" fmla="*/ 259348 h 901700"/>
              <a:gd name="T24" fmla="*/ 933363 w 644525"/>
              <a:gd name="T25" fmla="*/ 393654 h 901700"/>
              <a:gd name="T26" fmla="*/ 942649 w 644525"/>
              <a:gd name="T27" fmla="*/ 444597 h 901700"/>
              <a:gd name="T28" fmla="*/ 933363 w 644525"/>
              <a:gd name="T29" fmla="*/ 833619 h 901700"/>
              <a:gd name="T30" fmla="*/ 910144 w 644525"/>
              <a:gd name="T31" fmla="*/ 926244 h 901700"/>
              <a:gd name="T32" fmla="*/ 896214 w 644525"/>
              <a:gd name="T33" fmla="*/ 1023500 h 901700"/>
              <a:gd name="T34" fmla="*/ 877639 w 644525"/>
              <a:gd name="T35" fmla="*/ 1069811 h 901700"/>
              <a:gd name="T36" fmla="*/ 859064 w 644525"/>
              <a:gd name="T37" fmla="*/ 1111493 h 901700"/>
              <a:gd name="T38" fmla="*/ 831203 w 644525"/>
              <a:gd name="T39" fmla="*/ 1143911 h 901700"/>
              <a:gd name="T40" fmla="*/ 784767 w 644525"/>
              <a:gd name="T41" fmla="*/ 1194855 h 901700"/>
              <a:gd name="T42" fmla="*/ 752262 w 644525"/>
              <a:gd name="T43" fmla="*/ 1245798 h 901700"/>
              <a:gd name="T44" fmla="*/ 691895 w 644525"/>
              <a:gd name="T45" fmla="*/ 1273586 h 901700"/>
              <a:gd name="T46" fmla="*/ 650103 w 644525"/>
              <a:gd name="T47" fmla="*/ 1292110 h 901700"/>
              <a:gd name="T48" fmla="*/ 608311 w 644525"/>
              <a:gd name="T49" fmla="*/ 1310634 h 901700"/>
              <a:gd name="T50" fmla="*/ 390062 w 644525"/>
              <a:gd name="T51" fmla="*/ 1310634 h 901700"/>
              <a:gd name="T52" fmla="*/ 352913 w 644525"/>
              <a:gd name="T53" fmla="*/ 1287478 h 901700"/>
              <a:gd name="T54" fmla="*/ 283260 w 644525"/>
              <a:gd name="T55" fmla="*/ 1273586 h 901700"/>
              <a:gd name="T56" fmla="*/ 241467 w 644525"/>
              <a:gd name="T57" fmla="*/ 1255060 h 901700"/>
              <a:gd name="T58" fmla="*/ 176456 w 644525"/>
              <a:gd name="T59" fmla="*/ 1227273 h 901700"/>
              <a:gd name="T60" fmla="*/ 130021 w 644525"/>
              <a:gd name="T61" fmla="*/ 1204117 h 901700"/>
              <a:gd name="T62" fmla="*/ 106802 w 644525"/>
              <a:gd name="T63" fmla="*/ 1162435 h 901700"/>
              <a:gd name="T64" fmla="*/ 74297 w 644525"/>
              <a:gd name="T65" fmla="*/ 1130017 h 901700"/>
              <a:gd name="T66" fmla="*/ 55724 w 644525"/>
              <a:gd name="T67" fmla="*/ 1032762 h 901700"/>
              <a:gd name="T68" fmla="*/ 46436 w 644525"/>
              <a:gd name="T69" fmla="*/ 1000344 h 901700"/>
              <a:gd name="T70" fmla="*/ 27861 w 644525"/>
              <a:gd name="T71" fmla="*/ 912350 h 901700"/>
              <a:gd name="T72" fmla="*/ 4644 w 644525"/>
              <a:gd name="T73" fmla="*/ 875300 h 901700"/>
              <a:gd name="T74" fmla="*/ 9287 w 644525"/>
              <a:gd name="T75" fmla="*/ 643740 h 901700"/>
              <a:gd name="T76" fmla="*/ 9287 w 644525"/>
              <a:gd name="T77" fmla="*/ 412179 h 901700"/>
              <a:gd name="T78" fmla="*/ 23218 w 644525"/>
              <a:gd name="T79" fmla="*/ 370498 h 901700"/>
              <a:gd name="T80" fmla="*/ 37149 w 644525"/>
              <a:gd name="T81" fmla="*/ 305660 h 901700"/>
              <a:gd name="T82" fmla="*/ 51080 w 644525"/>
              <a:gd name="T83" fmla="*/ 273242 h 901700"/>
              <a:gd name="T84" fmla="*/ 69654 w 644525"/>
              <a:gd name="T85" fmla="*/ 213036 h 901700"/>
              <a:gd name="T86" fmla="*/ 83585 w 644525"/>
              <a:gd name="T87" fmla="*/ 166723 h 901700"/>
              <a:gd name="T88" fmla="*/ 125377 w 644525"/>
              <a:gd name="T89" fmla="*/ 111149 h 901700"/>
              <a:gd name="T90" fmla="*/ 167170 w 644525"/>
              <a:gd name="T91" fmla="*/ 83362 h 901700"/>
              <a:gd name="T92" fmla="*/ 195031 w 644525"/>
              <a:gd name="T93" fmla="*/ 69468 h 901700"/>
              <a:gd name="T94" fmla="*/ 376131 w 644525"/>
              <a:gd name="T95" fmla="*/ 32418 h 901700"/>
              <a:gd name="T96" fmla="*/ 399348 w 644525"/>
              <a:gd name="T97" fmla="*/ 41681 h 901700"/>
              <a:gd name="T98" fmla="*/ 427211 w 644525"/>
              <a:gd name="T99" fmla="*/ 41681 h 901700"/>
              <a:gd name="T100" fmla="*/ 547944 w 644525"/>
              <a:gd name="T101" fmla="*/ 18524 h 9017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44525" h="901700">
                <a:moveTo>
                  <a:pt x="263525" y="28575"/>
                </a:moveTo>
                <a:cubicBezTo>
                  <a:pt x="273050" y="27517"/>
                  <a:pt x="282628" y="26857"/>
                  <a:pt x="292100" y="25400"/>
                </a:cubicBezTo>
                <a:cubicBezTo>
                  <a:pt x="296413" y="24736"/>
                  <a:pt x="300604" y="23424"/>
                  <a:pt x="304800" y="22225"/>
                </a:cubicBezTo>
                <a:cubicBezTo>
                  <a:pt x="308018" y="21306"/>
                  <a:pt x="311024" y="19600"/>
                  <a:pt x="314325" y="19050"/>
                </a:cubicBezTo>
                <a:cubicBezTo>
                  <a:pt x="323778" y="17474"/>
                  <a:pt x="333375" y="16933"/>
                  <a:pt x="342900" y="15875"/>
                </a:cubicBezTo>
                <a:lnTo>
                  <a:pt x="371475" y="6350"/>
                </a:lnTo>
                <a:lnTo>
                  <a:pt x="381000" y="3175"/>
                </a:lnTo>
                <a:lnTo>
                  <a:pt x="390525" y="0"/>
                </a:lnTo>
                <a:cubicBezTo>
                  <a:pt x="407458" y="1058"/>
                  <a:pt x="424452" y="1399"/>
                  <a:pt x="441325" y="3175"/>
                </a:cubicBezTo>
                <a:cubicBezTo>
                  <a:pt x="444653" y="3525"/>
                  <a:pt x="447924" y="4725"/>
                  <a:pt x="450850" y="6350"/>
                </a:cubicBezTo>
                <a:cubicBezTo>
                  <a:pt x="457521" y="10056"/>
                  <a:pt x="463550" y="14817"/>
                  <a:pt x="469900" y="19050"/>
                </a:cubicBezTo>
                <a:cubicBezTo>
                  <a:pt x="473075" y="21167"/>
                  <a:pt x="475805" y="24193"/>
                  <a:pt x="479425" y="25400"/>
                </a:cubicBezTo>
                <a:lnTo>
                  <a:pt x="498475" y="31750"/>
                </a:lnTo>
                <a:cubicBezTo>
                  <a:pt x="501650" y="32808"/>
                  <a:pt x="505215" y="33069"/>
                  <a:pt x="508000" y="34925"/>
                </a:cubicBezTo>
                <a:cubicBezTo>
                  <a:pt x="514350" y="39158"/>
                  <a:pt x="519810" y="45212"/>
                  <a:pt x="527050" y="47625"/>
                </a:cubicBezTo>
                <a:cubicBezTo>
                  <a:pt x="530225" y="48683"/>
                  <a:pt x="533582" y="49303"/>
                  <a:pt x="536575" y="50800"/>
                </a:cubicBezTo>
                <a:cubicBezTo>
                  <a:pt x="561194" y="63110"/>
                  <a:pt x="531684" y="52345"/>
                  <a:pt x="555625" y="60325"/>
                </a:cubicBezTo>
                <a:cubicBezTo>
                  <a:pt x="562004" y="79462"/>
                  <a:pt x="553392" y="61110"/>
                  <a:pt x="571500" y="76200"/>
                </a:cubicBezTo>
                <a:cubicBezTo>
                  <a:pt x="590648" y="92157"/>
                  <a:pt x="564633" y="81319"/>
                  <a:pt x="587375" y="88900"/>
                </a:cubicBezTo>
                <a:cubicBezTo>
                  <a:pt x="591608" y="95250"/>
                  <a:pt x="597662" y="100710"/>
                  <a:pt x="600075" y="107950"/>
                </a:cubicBezTo>
                <a:lnTo>
                  <a:pt x="612775" y="146050"/>
                </a:lnTo>
                <a:lnTo>
                  <a:pt x="615950" y="155575"/>
                </a:lnTo>
                <a:cubicBezTo>
                  <a:pt x="617008" y="158750"/>
                  <a:pt x="618313" y="161853"/>
                  <a:pt x="619125" y="165100"/>
                </a:cubicBezTo>
                <a:lnTo>
                  <a:pt x="622300" y="177800"/>
                </a:lnTo>
                <a:cubicBezTo>
                  <a:pt x="624505" y="210869"/>
                  <a:pt x="622467" y="222751"/>
                  <a:pt x="631825" y="250825"/>
                </a:cubicBezTo>
                <a:lnTo>
                  <a:pt x="638175" y="269875"/>
                </a:lnTo>
                <a:cubicBezTo>
                  <a:pt x="639233" y="278342"/>
                  <a:pt x="639824" y="286880"/>
                  <a:pt x="641350" y="295275"/>
                </a:cubicBezTo>
                <a:cubicBezTo>
                  <a:pt x="641949" y="298568"/>
                  <a:pt x="644525" y="301453"/>
                  <a:pt x="644525" y="304800"/>
                </a:cubicBezTo>
                <a:cubicBezTo>
                  <a:pt x="644525" y="324936"/>
                  <a:pt x="642408" y="345017"/>
                  <a:pt x="641350" y="365125"/>
                </a:cubicBezTo>
                <a:cubicBezTo>
                  <a:pt x="640292" y="433917"/>
                  <a:pt x="641000" y="502758"/>
                  <a:pt x="638175" y="571500"/>
                </a:cubicBezTo>
                <a:cubicBezTo>
                  <a:pt x="637101" y="597629"/>
                  <a:pt x="629293" y="593042"/>
                  <a:pt x="625475" y="615950"/>
                </a:cubicBezTo>
                <a:lnTo>
                  <a:pt x="622300" y="635000"/>
                </a:lnTo>
                <a:cubicBezTo>
                  <a:pt x="621242" y="648758"/>
                  <a:pt x="621076" y="662615"/>
                  <a:pt x="619125" y="676275"/>
                </a:cubicBezTo>
                <a:cubicBezTo>
                  <a:pt x="617891" y="684915"/>
                  <a:pt x="614892" y="693208"/>
                  <a:pt x="612775" y="701675"/>
                </a:cubicBezTo>
                <a:cubicBezTo>
                  <a:pt x="611758" y="705744"/>
                  <a:pt x="608702" y="719345"/>
                  <a:pt x="606425" y="723900"/>
                </a:cubicBezTo>
                <a:cubicBezTo>
                  <a:pt x="604718" y="727313"/>
                  <a:pt x="601625" y="729938"/>
                  <a:pt x="600075" y="733425"/>
                </a:cubicBezTo>
                <a:cubicBezTo>
                  <a:pt x="597357" y="739542"/>
                  <a:pt x="597438" y="746906"/>
                  <a:pt x="593725" y="752475"/>
                </a:cubicBezTo>
                <a:cubicBezTo>
                  <a:pt x="591608" y="755650"/>
                  <a:pt x="589082" y="758587"/>
                  <a:pt x="587375" y="762000"/>
                </a:cubicBezTo>
                <a:cubicBezTo>
                  <a:pt x="583540" y="769669"/>
                  <a:pt x="585433" y="774984"/>
                  <a:pt x="577850" y="781050"/>
                </a:cubicBezTo>
                <a:cubicBezTo>
                  <a:pt x="575237" y="783141"/>
                  <a:pt x="571500" y="783167"/>
                  <a:pt x="568325" y="784225"/>
                </a:cubicBezTo>
                <a:cubicBezTo>
                  <a:pt x="566453" y="787968"/>
                  <a:pt x="559614" y="802960"/>
                  <a:pt x="555625" y="806450"/>
                </a:cubicBezTo>
                <a:cubicBezTo>
                  <a:pt x="549882" y="811476"/>
                  <a:pt x="536575" y="819150"/>
                  <a:pt x="536575" y="819150"/>
                </a:cubicBezTo>
                <a:cubicBezTo>
                  <a:pt x="528595" y="843091"/>
                  <a:pt x="540288" y="814509"/>
                  <a:pt x="523875" y="835025"/>
                </a:cubicBezTo>
                <a:cubicBezTo>
                  <a:pt x="513650" y="847807"/>
                  <a:pt x="529219" y="842180"/>
                  <a:pt x="514350" y="854075"/>
                </a:cubicBezTo>
                <a:cubicBezTo>
                  <a:pt x="512280" y="855731"/>
                  <a:pt x="492955" y="860218"/>
                  <a:pt x="492125" y="860425"/>
                </a:cubicBezTo>
                <a:lnTo>
                  <a:pt x="473075" y="873125"/>
                </a:lnTo>
                <a:cubicBezTo>
                  <a:pt x="469900" y="875242"/>
                  <a:pt x="467170" y="878268"/>
                  <a:pt x="463550" y="879475"/>
                </a:cubicBezTo>
                <a:lnTo>
                  <a:pt x="444500" y="885825"/>
                </a:lnTo>
                <a:cubicBezTo>
                  <a:pt x="441325" y="886883"/>
                  <a:pt x="437760" y="887144"/>
                  <a:pt x="434975" y="889000"/>
                </a:cubicBezTo>
                <a:cubicBezTo>
                  <a:pt x="429568" y="892605"/>
                  <a:pt x="423016" y="898179"/>
                  <a:pt x="415925" y="898525"/>
                </a:cubicBezTo>
                <a:cubicBezTo>
                  <a:pt x="375742" y="900485"/>
                  <a:pt x="335492" y="900642"/>
                  <a:pt x="295275" y="901700"/>
                </a:cubicBezTo>
                <a:cubicBezTo>
                  <a:pt x="285750" y="900642"/>
                  <a:pt x="275707" y="901800"/>
                  <a:pt x="266700" y="898525"/>
                </a:cubicBezTo>
                <a:cubicBezTo>
                  <a:pt x="263114" y="897221"/>
                  <a:pt x="263586" y="891022"/>
                  <a:pt x="260350" y="889000"/>
                </a:cubicBezTo>
                <a:cubicBezTo>
                  <a:pt x="254674" y="885452"/>
                  <a:pt x="247650" y="884767"/>
                  <a:pt x="241300" y="882650"/>
                </a:cubicBezTo>
                <a:cubicBezTo>
                  <a:pt x="238125" y="881592"/>
                  <a:pt x="235096" y="879890"/>
                  <a:pt x="231775" y="879475"/>
                </a:cubicBezTo>
                <a:cubicBezTo>
                  <a:pt x="213765" y="877224"/>
                  <a:pt x="208659" y="877620"/>
                  <a:pt x="193675" y="873125"/>
                </a:cubicBezTo>
                <a:cubicBezTo>
                  <a:pt x="187264" y="871202"/>
                  <a:pt x="180194" y="870488"/>
                  <a:pt x="174625" y="866775"/>
                </a:cubicBezTo>
                <a:cubicBezTo>
                  <a:pt x="171450" y="864658"/>
                  <a:pt x="168673" y="861765"/>
                  <a:pt x="165100" y="860425"/>
                </a:cubicBezTo>
                <a:cubicBezTo>
                  <a:pt x="156439" y="857177"/>
                  <a:pt x="147835" y="858595"/>
                  <a:pt x="139700" y="854075"/>
                </a:cubicBezTo>
                <a:cubicBezTo>
                  <a:pt x="133029" y="850369"/>
                  <a:pt x="127890" y="843788"/>
                  <a:pt x="120650" y="841375"/>
                </a:cubicBezTo>
                <a:cubicBezTo>
                  <a:pt x="117475" y="840317"/>
                  <a:pt x="114201" y="839518"/>
                  <a:pt x="111125" y="838200"/>
                </a:cubicBezTo>
                <a:cubicBezTo>
                  <a:pt x="104731" y="835460"/>
                  <a:pt x="94527" y="830189"/>
                  <a:pt x="88900" y="825500"/>
                </a:cubicBezTo>
                <a:cubicBezTo>
                  <a:pt x="85451" y="822625"/>
                  <a:pt x="82550" y="819150"/>
                  <a:pt x="79375" y="815975"/>
                </a:cubicBezTo>
                <a:lnTo>
                  <a:pt x="73025" y="796925"/>
                </a:lnTo>
                <a:cubicBezTo>
                  <a:pt x="71967" y="793750"/>
                  <a:pt x="72635" y="789256"/>
                  <a:pt x="69850" y="787400"/>
                </a:cubicBezTo>
                <a:lnTo>
                  <a:pt x="50800" y="774700"/>
                </a:lnTo>
                <a:cubicBezTo>
                  <a:pt x="48683" y="766233"/>
                  <a:pt x="45532" y="757960"/>
                  <a:pt x="44450" y="749300"/>
                </a:cubicBezTo>
                <a:cubicBezTo>
                  <a:pt x="42522" y="733877"/>
                  <a:pt x="41736" y="722570"/>
                  <a:pt x="38100" y="708025"/>
                </a:cubicBezTo>
                <a:cubicBezTo>
                  <a:pt x="37288" y="704778"/>
                  <a:pt x="35844" y="701718"/>
                  <a:pt x="34925" y="698500"/>
                </a:cubicBezTo>
                <a:cubicBezTo>
                  <a:pt x="33726" y="694304"/>
                  <a:pt x="33469" y="689811"/>
                  <a:pt x="31750" y="685800"/>
                </a:cubicBezTo>
                <a:cubicBezTo>
                  <a:pt x="13286" y="642716"/>
                  <a:pt x="35604" y="706886"/>
                  <a:pt x="22225" y="666750"/>
                </a:cubicBezTo>
                <a:cubicBezTo>
                  <a:pt x="21167" y="652992"/>
                  <a:pt x="21202" y="639105"/>
                  <a:pt x="19050" y="625475"/>
                </a:cubicBezTo>
                <a:cubicBezTo>
                  <a:pt x="18006" y="618863"/>
                  <a:pt x="18269" y="610138"/>
                  <a:pt x="12700" y="606425"/>
                </a:cubicBezTo>
                <a:lnTo>
                  <a:pt x="3175" y="600075"/>
                </a:lnTo>
                <a:cubicBezTo>
                  <a:pt x="6804" y="563781"/>
                  <a:pt x="9525" y="542140"/>
                  <a:pt x="9525" y="501650"/>
                </a:cubicBezTo>
                <a:cubicBezTo>
                  <a:pt x="9525" y="481514"/>
                  <a:pt x="8422" y="461354"/>
                  <a:pt x="6350" y="441325"/>
                </a:cubicBezTo>
                <a:cubicBezTo>
                  <a:pt x="5239" y="430589"/>
                  <a:pt x="0" y="409575"/>
                  <a:pt x="0" y="409575"/>
                </a:cubicBezTo>
                <a:cubicBezTo>
                  <a:pt x="2117" y="367242"/>
                  <a:pt x="-618" y="324385"/>
                  <a:pt x="6350" y="282575"/>
                </a:cubicBezTo>
                <a:cubicBezTo>
                  <a:pt x="7408" y="276225"/>
                  <a:pt x="7489" y="269632"/>
                  <a:pt x="9525" y="263525"/>
                </a:cubicBezTo>
                <a:cubicBezTo>
                  <a:pt x="10732" y="259905"/>
                  <a:pt x="14168" y="257413"/>
                  <a:pt x="15875" y="254000"/>
                </a:cubicBezTo>
                <a:cubicBezTo>
                  <a:pt x="17372" y="251007"/>
                  <a:pt x="17992" y="247650"/>
                  <a:pt x="19050" y="244475"/>
                </a:cubicBezTo>
                <a:cubicBezTo>
                  <a:pt x="24304" y="202444"/>
                  <a:pt x="18874" y="232390"/>
                  <a:pt x="25400" y="209550"/>
                </a:cubicBezTo>
                <a:cubicBezTo>
                  <a:pt x="26599" y="205354"/>
                  <a:pt x="26856" y="200861"/>
                  <a:pt x="28575" y="196850"/>
                </a:cubicBezTo>
                <a:cubicBezTo>
                  <a:pt x="30078" y="193343"/>
                  <a:pt x="32808" y="190500"/>
                  <a:pt x="34925" y="187325"/>
                </a:cubicBezTo>
                <a:cubicBezTo>
                  <a:pt x="39723" y="168131"/>
                  <a:pt x="36720" y="178765"/>
                  <a:pt x="44450" y="155575"/>
                </a:cubicBezTo>
                <a:cubicBezTo>
                  <a:pt x="45508" y="152400"/>
                  <a:pt x="45769" y="148835"/>
                  <a:pt x="47625" y="146050"/>
                </a:cubicBezTo>
                <a:lnTo>
                  <a:pt x="53975" y="136525"/>
                </a:lnTo>
                <a:cubicBezTo>
                  <a:pt x="55033" y="129117"/>
                  <a:pt x="55000" y="121468"/>
                  <a:pt x="57150" y="114300"/>
                </a:cubicBezTo>
                <a:cubicBezTo>
                  <a:pt x="59525" y="106385"/>
                  <a:pt x="68410" y="101183"/>
                  <a:pt x="73025" y="95250"/>
                </a:cubicBezTo>
                <a:cubicBezTo>
                  <a:pt x="77710" y="89226"/>
                  <a:pt x="79375" y="80433"/>
                  <a:pt x="85725" y="76200"/>
                </a:cubicBezTo>
                <a:lnTo>
                  <a:pt x="104775" y="63500"/>
                </a:lnTo>
                <a:cubicBezTo>
                  <a:pt x="107950" y="61383"/>
                  <a:pt x="110680" y="58357"/>
                  <a:pt x="114300" y="57150"/>
                </a:cubicBezTo>
                <a:cubicBezTo>
                  <a:pt x="117475" y="56092"/>
                  <a:pt x="120832" y="55472"/>
                  <a:pt x="123825" y="53975"/>
                </a:cubicBezTo>
                <a:cubicBezTo>
                  <a:pt x="127238" y="52268"/>
                  <a:pt x="130453" y="50108"/>
                  <a:pt x="133350" y="47625"/>
                </a:cubicBezTo>
                <a:cubicBezTo>
                  <a:pt x="141692" y="40475"/>
                  <a:pt x="146787" y="30569"/>
                  <a:pt x="158750" y="28575"/>
                </a:cubicBezTo>
                <a:cubicBezTo>
                  <a:pt x="166047" y="27359"/>
                  <a:pt x="255260" y="22338"/>
                  <a:pt x="257175" y="22225"/>
                </a:cubicBezTo>
                <a:cubicBezTo>
                  <a:pt x="260350" y="21167"/>
                  <a:pt x="263593" y="17807"/>
                  <a:pt x="266700" y="19050"/>
                </a:cubicBezTo>
                <a:cubicBezTo>
                  <a:pt x="270243" y="20467"/>
                  <a:pt x="270070" y="26191"/>
                  <a:pt x="273050" y="28575"/>
                </a:cubicBezTo>
                <a:cubicBezTo>
                  <a:pt x="275663" y="30666"/>
                  <a:pt x="279400" y="30692"/>
                  <a:pt x="282575" y="31750"/>
                </a:cubicBezTo>
                <a:cubicBezTo>
                  <a:pt x="285750" y="30692"/>
                  <a:pt x="289107" y="30072"/>
                  <a:pt x="292100" y="28575"/>
                </a:cubicBezTo>
                <a:cubicBezTo>
                  <a:pt x="304855" y="22197"/>
                  <a:pt x="302108" y="16967"/>
                  <a:pt x="320675" y="15875"/>
                </a:cubicBezTo>
                <a:lnTo>
                  <a:pt x="374650" y="12700"/>
                </a:lnTo>
                <a:lnTo>
                  <a:pt x="384175" y="9525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beginning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1C782-9E1F-5D40-83F4-B47EB654156F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012637265"/>
              </p:ext>
            </p:extLst>
          </p:nvPr>
        </p:nvGraphicFramePr>
        <p:xfrm>
          <a:off x="748403" y="931790"/>
          <a:ext cx="5295900" cy="400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Medipix</a:t>
            </a:r>
            <a:r>
              <a:rPr lang="en-US" dirty="0" smtClean="0"/>
              <a:t>/2</a:t>
            </a:r>
            <a:endParaRPr lang="en-US" dirty="0"/>
          </a:p>
        </p:txBody>
      </p:sp>
      <p:sp>
        <p:nvSpPr>
          <p:cNvPr id="48130" name="TextBox 5"/>
          <p:cNvSpPr txBox="1">
            <a:spLocks noChangeArrowheads="1"/>
          </p:cNvSpPr>
          <p:nvPr/>
        </p:nvSpPr>
        <p:spPr bwMode="auto">
          <a:xfrm>
            <a:off x="2339975" y="4724400"/>
            <a:ext cx="29086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GB">
                <a:solidFill>
                  <a:srgbClr val="660066"/>
                </a:solidFill>
              </a:rPr>
              <a:t>Beam intensity (uncalibrated)</a:t>
            </a:r>
          </a:p>
        </p:txBody>
      </p:sp>
      <p:sp>
        <p:nvSpPr>
          <p:cNvPr id="48131" name="TextBox 6"/>
          <p:cNvSpPr txBox="1">
            <a:spLocks noChangeArrowheads="1"/>
          </p:cNvSpPr>
          <p:nvPr/>
        </p:nvSpPr>
        <p:spPr bwMode="auto">
          <a:xfrm rot="16200000">
            <a:off x="-232653" y="2560608"/>
            <a:ext cx="15876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GB">
                <a:solidFill>
                  <a:srgbClr val="660066"/>
                </a:solidFill>
              </a:rPr>
              <a:t>Medipix counts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2147483647" y="2147483647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133" name="TextBox 10"/>
          <p:cNvSpPr txBox="1">
            <a:spLocks noChangeAspect="1"/>
          </p:cNvSpPr>
          <p:nvPr/>
        </p:nvSpPr>
        <p:spPr bwMode="auto">
          <a:xfrm>
            <a:off x="6084888" y="2133600"/>
            <a:ext cx="21131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GB">
                <a:solidFill>
                  <a:srgbClr val="660066"/>
                </a:solidFill>
                <a:cs typeface="Arial Narrow" charset="0"/>
              </a:rPr>
              <a:t>25 Hz repetition rate</a:t>
            </a:r>
            <a:endParaRPr lang="en-GB" b="1">
              <a:solidFill>
                <a:srgbClr val="660066"/>
              </a:solidFill>
              <a:cs typeface="Arial Narrow" charset="0"/>
            </a:endParaRPr>
          </a:p>
          <a:p>
            <a:pPr eaLnBrk="1" hangingPunct="1"/>
            <a:r>
              <a:rPr lang="en-GB" b="1">
                <a:solidFill>
                  <a:srgbClr val="660066"/>
                </a:solidFill>
                <a:cs typeface="Arial Narrow" charset="0"/>
              </a:rPr>
              <a:t>1 s integration time</a:t>
            </a:r>
          </a:p>
        </p:txBody>
      </p:sp>
      <p:sp>
        <p:nvSpPr>
          <p:cNvPr id="48134" name="TextBox 11"/>
          <p:cNvSpPr txBox="1">
            <a:spLocks noChangeArrowheads="1"/>
          </p:cNvSpPr>
          <p:nvPr/>
        </p:nvSpPr>
        <p:spPr bwMode="auto">
          <a:xfrm>
            <a:off x="4162425" y="1027113"/>
            <a:ext cx="19002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GB"/>
              <a:t>≈1.5 10</a:t>
            </a:r>
            <a:r>
              <a:rPr lang="en-GB" baseline="30000"/>
              <a:t>5</a:t>
            </a:r>
            <a:r>
              <a:rPr lang="en-GB"/>
              <a:t> electrons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B2BEA3-9EBD-E147-A33D-DC18CF2A61E3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8"/>
          <p:cNvSpPr txBox="1">
            <a:spLocks noChangeArrowheads="1"/>
          </p:cNvSpPr>
          <p:nvPr/>
        </p:nvSpPr>
        <p:spPr bwMode="auto">
          <a:xfrm>
            <a:off x="7482491" y="2747964"/>
            <a:ext cx="5401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>
                <a:cs typeface="MS PGothic" charset="0"/>
              </a:rPr>
              <a:t>Gain</a:t>
            </a:r>
          </a:p>
        </p:txBody>
      </p:sp>
      <p:sp>
        <p:nvSpPr>
          <p:cNvPr id="50178" name="Text Box 19"/>
          <p:cNvSpPr txBox="1">
            <a:spLocks noChangeArrowheads="1"/>
          </p:cNvSpPr>
          <p:nvPr/>
        </p:nvSpPr>
        <p:spPr bwMode="auto">
          <a:xfrm>
            <a:off x="7624754" y="3563939"/>
            <a:ext cx="8207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cs typeface="MS PGothic" charset="0"/>
              </a:rPr>
              <a:t>Readout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3070226"/>
            <a:ext cx="2449512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17"/>
          <p:cNvSpPr txBox="1">
            <a:spLocks noChangeArrowheads="1"/>
          </p:cNvSpPr>
          <p:nvPr/>
        </p:nvSpPr>
        <p:spPr bwMode="auto">
          <a:xfrm>
            <a:off x="2898775" y="1928814"/>
            <a:ext cx="207803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cs typeface="MS PGothic" charset="0"/>
              </a:rPr>
              <a:t>Particle </a:t>
            </a:r>
          </a:p>
          <a:p>
            <a:pPr eaLnBrk="1" hangingPunct="1"/>
            <a:r>
              <a:rPr lang="en-US" sz="1600">
                <a:cs typeface="MS PGothic" charset="0"/>
              </a:rPr>
              <a:t>conversion</a:t>
            </a:r>
          </a:p>
        </p:txBody>
      </p:sp>
      <p:sp>
        <p:nvSpPr>
          <p:cNvPr id="50181" name="Text Box 18"/>
          <p:cNvSpPr txBox="1">
            <a:spLocks noChangeArrowheads="1"/>
          </p:cNvSpPr>
          <p:nvPr/>
        </p:nvSpPr>
        <p:spPr bwMode="auto">
          <a:xfrm>
            <a:off x="2967641" y="2900364"/>
            <a:ext cx="5401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>
                <a:cs typeface="MS PGothic" charset="0"/>
              </a:rPr>
              <a:t>Gain</a:t>
            </a:r>
          </a:p>
        </p:txBody>
      </p:sp>
      <p:sp>
        <p:nvSpPr>
          <p:cNvPr id="50182" name="Text Box 19"/>
          <p:cNvSpPr txBox="1">
            <a:spLocks noChangeArrowheads="1"/>
          </p:cNvSpPr>
          <p:nvPr/>
        </p:nvSpPr>
        <p:spPr bwMode="auto">
          <a:xfrm>
            <a:off x="3070215" y="3733800"/>
            <a:ext cx="8207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cs typeface="MS PGothic" charset="0"/>
              </a:rPr>
              <a:t>Readout</a:t>
            </a:r>
          </a:p>
        </p:txBody>
      </p:sp>
      <p:pic>
        <p:nvPicPr>
          <p:cNvPr id="50183" name="Picture 5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2416176"/>
            <a:ext cx="22796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5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841501"/>
            <a:ext cx="228123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Arrow Connector 56"/>
          <p:cNvCxnSpPr/>
          <p:nvPr/>
        </p:nvCxnSpPr>
        <p:spPr>
          <a:xfrm flipH="1">
            <a:off x="1479550" y="1182688"/>
            <a:ext cx="152400" cy="4227512"/>
          </a:xfrm>
          <a:prstGeom prst="straightConnector1">
            <a:avLst/>
          </a:prstGeom>
          <a:ln w="38100" cmpd="sng">
            <a:solidFill>
              <a:srgbClr val="2C7C9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186" name="Picture 47107"/>
          <p:cNvPicPr>
            <a:picLocks noChangeAspect="1"/>
          </p:cNvPicPr>
          <p:nvPr/>
        </p:nvPicPr>
        <p:blipFill>
          <a:blip r:embed="rId5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123949"/>
            <a:ext cx="2678112" cy="399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7" name="Text Box 17"/>
          <p:cNvSpPr txBox="1">
            <a:spLocks noChangeArrowheads="1"/>
          </p:cNvSpPr>
          <p:nvPr/>
        </p:nvSpPr>
        <p:spPr bwMode="auto">
          <a:xfrm>
            <a:off x="7410450" y="1779588"/>
            <a:ext cx="20764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cs typeface="MS PGothic" charset="0"/>
              </a:rPr>
              <a:t>Particle </a:t>
            </a:r>
          </a:p>
          <a:p>
            <a:pPr eaLnBrk="1" hangingPunct="1"/>
            <a:r>
              <a:rPr lang="en-US" sz="1600">
                <a:cs typeface="MS PGothic" charset="0"/>
              </a:rPr>
              <a:t>conversion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4673602" y="2049463"/>
            <a:ext cx="2570163" cy="114300"/>
          </a:xfrm>
          <a:prstGeom prst="straightConnector1">
            <a:avLst/>
          </a:prstGeom>
          <a:ln w="38100" cmpd="sng">
            <a:solidFill>
              <a:srgbClr val="2C7C9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9" name="Text Box 19"/>
          <p:cNvSpPr txBox="1">
            <a:spLocks noChangeArrowheads="1"/>
          </p:cNvSpPr>
          <p:nvPr/>
        </p:nvSpPr>
        <p:spPr bwMode="auto">
          <a:xfrm>
            <a:off x="755652" y="5435600"/>
            <a:ext cx="30368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3F8DE2"/>
                </a:solidFill>
                <a:cs typeface="MS PGothic" charset="0"/>
              </a:rPr>
              <a:t>Standard</a:t>
            </a:r>
            <a:r>
              <a:rPr lang="en-US">
                <a:solidFill>
                  <a:srgbClr val="3F8DE2"/>
                </a:solidFill>
                <a:cs typeface="MS PGothic" charset="0"/>
              </a:rPr>
              <a:t> Triple-GEM detector</a:t>
            </a:r>
          </a:p>
        </p:txBody>
      </p:sp>
      <p:sp>
        <p:nvSpPr>
          <p:cNvPr id="50190" name="Text Box 19"/>
          <p:cNvSpPr txBox="1">
            <a:spLocks noChangeArrowheads="1"/>
          </p:cNvSpPr>
          <p:nvPr/>
        </p:nvSpPr>
        <p:spPr bwMode="auto">
          <a:xfrm>
            <a:off x="4211414" y="5446713"/>
            <a:ext cx="40453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3F8DE2"/>
                </a:solidFill>
                <a:cs typeface="MS PGothic" charset="0"/>
              </a:rPr>
              <a:t>Triple-GEM as </a:t>
            </a:r>
            <a:r>
              <a:rPr lang="en-US" b="1">
                <a:solidFill>
                  <a:srgbClr val="3F8DE2"/>
                </a:solidFill>
                <a:cs typeface="MS PGothic" charset="0"/>
              </a:rPr>
              <a:t>time-projection chamber</a:t>
            </a:r>
          </a:p>
        </p:txBody>
      </p:sp>
      <p:sp>
        <p:nvSpPr>
          <p:cNvPr id="47113" name="Freeform 47112"/>
          <p:cNvSpPr/>
          <p:nvPr/>
        </p:nvSpPr>
        <p:spPr>
          <a:xfrm>
            <a:off x="5821363" y="2122488"/>
            <a:ext cx="87312" cy="577851"/>
          </a:xfrm>
          <a:custGeom>
            <a:avLst/>
            <a:gdLst>
              <a:gd name="connsiteX0" fmla="*/ 0 w 86897"/>
              <a:gd name="connsiteY0" fmla="*/ 0 h 577212"/>
              <a:gd name="connsiteX1" fmla="*/ 43294 w 86897"/>
              <a:gd name="connsiteY1" fmla="*/ 72152 h 577212"/>
              <a:gd name="connsiteX2" fmla="*/ 14431 w 86897"/>
              <a:gd name="connsiteY2" fmla="*/ 158734 h 577212"/>
              <a:gd name="connsiteX3" fmla="*/ 28863 w 86897"/>
              <a:gd name="connsiteY3" fmla="*/ 274176 h 577212"/>
              <a:gd name="connsiteX4" fmla="*/ 43294 w 86897"/>
              <a:gd name="connsiteY4" fmla="*/ 317467 h 577212"/>
              <a:gd name="connsiteX5" fmla="*/ 28863 w 86897"/>
              <a:gd name="connsiteY5" fmla="*/ 375188 h 577212"/>
              <a:gd name="connsiteX6" fmla="*/ 72156 w 86897"/>
              <a:gd name="connsiteY6" fmla="*/ 389618 h 577212"/>
              <a:gd name="connsiteX7" fmla="*/ 43294 w 86897"/>
              <a:gd name="connsiteY7" fmla="*/ 505061 h 577212"/>
              <a:gd name="connsiteX8" fmla="*/ 86587 w 86897"/>
              <a:gd name="connsiteY8" fmla="*/ 577212 h 57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97" h="577212">
                <a:moveTo>
                  <a:pt x="0" y="0"/>
                </a:moveTo>
                <a:cubicBezTo>
                  <a:pt x="14431" y="24051"/>
                  <a:pt x="40755" y="44219"/>
                  <a:pt x="43294" y="72152"/>
                </a:cubicBezTo>
                <a:cubicBezTo>
                  <a:pt x="46048" y="102449"/>
                  <a:pt x="14431" y="158734"/>
                  <a:pt x="14431" y="158734"/>
                </a:cubicBezTo>
                <a:cubicBezTo>
                  <a:pt x="19242" y="197215"/>
                  <a:pt x="21925" y="236021"/>
                  <a:pt x="28863" y="274176"/>
                </a:cubicBezTo>
                <a:cubicBezTo>
                  <a:pt x="31584" y="289142"/>
                  <a:pt x="43294" y="302256"/>
                  <a:pt x="43294" y="317467"/>
                </a:cubicBezTo>
                <a:cubicBezTo>
                  <a:pt x="43294" y="337300"/>
                  <a:pt x="33673" y="355948"/>
                  <a:pt x="28863" y="375188"/>
                </a:cubicBezTo>
                <a:cubicBezTo>
                  <a:pt x="43294" y="379998"/>
                  <a:pt x="67345" y="375187"/>
                  <a:pt x="72156" y="389618"/>
                </a:cubicBezTo>
                <a:cubicBezTo>
                  <a:pt x="77961" y="407032"/>
                  <a:pt x="51082" y="481699"/>
                  <a:pt x="43294" y="505061"/>
                </a:cubicBezTo>
                <a:cubicBezTo>
                  <a:pt x="93390" y="555154"/>
                  <a:pt x="86587" y="527944"/>
                  <a:pt x="86587" y="577212"/>
                </a:cubicBezTo>
              </a:path>
            </a:pathLst>
          </a:custGeom>
          <a:ln>
            <a:solidFill>
              <a:srgbClr val="40458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14" name="Freeform 47113"/>
          <p:cNvSpPr/>
          <p:nvPr/>
        </p:nvSpPr>
        <p:spPr>
          <a:xfrm>
            <a:off x="5629275" y="2114549"/>
            <a:ext cx="95250" cy="577851"/>
          </a:xfrm>
          <a:custGeom>
            <a:avLst/>
            <a:gdLst>
              <a:gd name="connsiteX0" fmla="*/ 0 w 43749"/>
              <a:gd name="connsiteY0" fmla="*/ 0 h 533921"/>
              <a:gd name="connsiteX1" fmla="*/ 14432 w 43749"/>
              <a:gd name="connsiteY1" fmla="*/ 375188 h 533921"/>
              <a:gd name="connsiteX2" fmla="*/ 43294 w 43749"/>
              <a:gd name="connsiteY2" fmla="*/ 418479 h 533921"/>
              <a:gd name="connsiteX3" fmla="*/ 28863 w 43749"/>
              <a:gd name="connsiteY3" fmla="*/ 533921 h 533921"/>
              <a:gd name="connsiteX0" fmla="*/ 52095 w 95844"/>
              <a:gd name="connsiteY0" fmla="*/ 0 h 533921"/>
              <a:gd name="connsiteX1" fmla="*/ 77 w 95844"/>
              <a:gd name="connsiteY1" fmla="*/ 210355 h 533921"/>
              <a:gd name="connsiteX2" fmla="*/ 66527 w 95844"/>
              <a:gd name="connsiteY2" fmla="*/ 375188 h 533921"/>
              <a:gd name="connsiteX3" fmla="*/ 95389 w 95844"/>
              <a:gd name="connsiteY3" fmla="*/ 418479 h 533921"/>
              <a:gd name="connsiteX4" fmla="*/ 80958 w 95844"/>
              <a:gd name="connsiteY4" fmla="*/ 533921 h 533921"/>
              <a:gd name="connsiteX0" fmla="*/ 52522 w 96271"/>
              <a:gd name="connsiteY0" fmla="*/ 0 h 533921"/>
              <a:gd name="connsiteX1" fmla="*/ 67179 w 96271"/>
              <a:gd name="connsiteY1" fmla="*/ 96055 h 533921"/>
              <a:gd name="connsiteX2" fmla="*/ 504 w 96271"/>
              <a:gd name="connsiteY2" fmla="*/ 210355 h 533921"/>
              <a:gd name="connsiteX3" fmla="*/ 66954 w 96271"/>
              <a:gd name="connsiteY3" fmla="*/ 375188 h 533921"/>
              <a:gd name="connsiteX4" fmla="*/ 95816 w 96271"/>
              <a:gd name="connsiteY4" fmla="*/ 418479 h 533921"/>
              <a:gd name="connsiteX5" fmla="*/ 81385 w 96271"/>
              <a:gd name="connsiteY5" fmla="*/ 533921 h 533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271" h="533921">
                <a:moveTo>
                  <a:pt x="52522" y="0"/>
                </a:moveTo>
                <a:cubicBezTo>
                  <a:pt x="48086" y="16009"/>
                  <a:pt x="75849" y="60996"/>
                  <a:pt x="67179" y="96055"/>
                </a:cubicBezTo>
                <a:cubicBezTo>
                  <a:pt x="58509" y="131114"/>
                  <a:pt x="-6338" y="163833"/>
                  <a:pt x="504" y="210355"/>
                </a:cubicBezTo>
                <a:cubicBezTo>
                  <a:pt x="7346" y="256877"/>
                  <a:pt x="51069" y="340501"/>
                  <a:pt x="66954" y="375188"/>
                </a:cubicBezTo>
                <a:cubicBezTo>
                  <a:pt x="82839" y="409875"/>
                  <a:pt x="94246" y="401207"/>
                  <a:pt x="95816" y="418479"/>
                </a:cubicBezTo>
                <a:cubicBezTo>
                  <a:pt x="99327" y="457100"/>
                  <a:pt x="81385" y="533921"/>
                  <a:pt x="81385" y="533921"/>
                </a:cubicBezTo>
              </a:path>
            </a:pathLst>
          </a:custGeom>
          <a:ln>
            <a:solidFill>
              <a:srgbClr val="40458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15" name="Freeform 47114"/>
          <p:cNvSpPr/>
          <p:nvPr/>
        </p:nvSpPr>
        <p:spPr>
          <a:xfrm>
            <a:off x="5468939" y="2108200"/>
            <a:ext cx="115887" cy="598488"/>
          </a:xfrm>
          <a:custGeom>
            <a:avLst/>
            <a:gdLst>
              <a:gd name="connsiteX0" fmla="*/ 0 w 115450"/>
              <a:gd name="connsiteY0" fmla="*/ 0 h 591642"/>
              <a:gd name="connsiteX1" fmla="*/ 57725 w 115450"/>
              <a:gd name="connsiteY1" fmla="*/ 72152 h 591642"/>
              <a:gd name="connsiteX2" fmla="*/ 43294 w 115450"/>
              <a:gd name="connsiteY2" fmla="*/ 158733 h 591642"/>
              <a:gd name="connsiteX3" fmla="*/ 0 w 115450"/>
              <a:gd name="connsiteY3" fmla="*/ 288606 h 591642"/>
              <a:gd name="connsiteX4" fmla="*/ 43294 w 115450"/>
              <a:gd name="connsiteY4" fmla="*/ 303036 h 591642"/>
              <a:gd name="connsiteX5" fmla="*/ 72157 w 115450"/>
              <a:gd name="connsiteY5" fmla="*/ 404048 h 591642"/>
              <a:gd name="connsiteX6" fmla="*/ 115450 w 115450"/>
              <a:gd name="connsiteY6" fmla="*/ 418479 h 591642"/>
              <a:gd name="connsiteX7" fmla="*/ 101019 w 115450"/>
              <a:gd name="connsiteY7" fmla="*/ 591642 h 59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450" h="591642">
                <a:moveTo>
                  <a:pt x="0" y="0"/>
                </a:moveTo>
                <a:cubicBezTo>
                  <a:pt x="19242" y="24051"/>
                  <a:pt x="49620" y="42437"/>
                  <a:pt x="57725" y="72152"/>
                </a:cubicBezTo>
                <a:cubicBezTo>
                  <a:pt x="65424" y="100379"/>
                  <a:pt x="48528" y="129947"/>
                  <a:pt x="43294" y="158733"/>
                </a:cubicBezTo>
                <a:cubicBezTo>
                  <a:pt x="27308" y="246651"/>
                  <a:pt x="37496" y="213620"/>
                  <a:pt x="0" y="288606"/>
                </a:cubicBezTo>
                <a:cubicBezTo>
                  <a:pt x="14431" y="293416"/>
                  <a:pt x="33791" y="291158"/>
                  <a:pt x="43294" y="303036"/>
                </a:cubicBezTo>
                <a:cubicBezTo>
                  <a:pt x="44802" y="304921"/>
                  <a:pt x="64193" y="396085"/>
                  <a:pt x="72157" y="404048"/>
                </a:cubicBezTo>
                <a:cubicBezTo>
                  <a:pt x="82914" y="414804"/>
                  <a:pt x="101019" y="413669"/>
                  <a:pt x="115450" y="418479"/>
                </a:cubicBezTo>
                <a:cubicBezTo>
                  <a:pt x="98632" y="553013"/>
                  <a:pt x="101019" y="495141"/>
                  <a:pt x="101019" y="591642"/>
                </a:cubicBezTo>
              </a:path>
            </a:pathLst>
          </a:custGeom>
          <a:ln>
            <a:solidFill>
              <a:srgbClr val="40458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194" name="Text Box 19"/>
          <p:cNvSpPr txBox="1">
            <a:spLocks noChangeArrowheads="1"/>
          </p:cNvSpPr>
          <p:nvPr/>
        </p:nvSpPr>
        <p:spPr bwMode="auto">
          <a:xfrm>
            <a:off x="4805297" y="2195512"/>
            <a:ext cx="5271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40458C"/>
                </a:solidFill>
                <a:cs typeface="MS PGothic" charset="0"/>
              </a:rPr>
              <a:t>t</a:t>
            </a:r>
            <a:r>
              <a:rPr lang="en-US" b="1" baseline="-25000">
                <a:solidFill>
                  <a:srgbClr val="40458C"/>
                </a:solidFill>
                <a:cs typeface="MS PGothic" charset="0"/>
              </a:rPr>
              <a:t>drift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GEM TPC/1</a:t>
            </a:r>
            <a:endParaRPr lang="en-US" dirty="0"/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8AF1B7-A3AA-1D48-9399-A5DD8D9A8CEB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406" y="4884689"/>
            <a:ext cx="13081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Box 7"/>
          <p:cNvSpPr txBox="1">
            <a:spLocks noChangeArrowheads="1"/>
          </p:cNvSpPr>
          <p:nvPr/>
        </p:nvSpPr>
        <p:spPr bwMode="auto">
          <a:xfrm>
            <a:off x="3752081" y="6050931"/>
            <a:ext cx="1110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r>
              <a:rPr lang="it-IT" sz="1800" b="1" dirty="0" err="1">
                <a:solidFill>
                  <a:srgbClr val="40458C"/>
                </a:solidFill>
                <a:cs typeface="MS PGothic" charset="0"/>
              </a:rPr>
              <a:t>Horizontal</a:t>
            </a:r>
            <a:endParaRPr lang="it-IT" sz="1800" b="1" dirty="0">
              <a:solidFill>
                <a:srgbClr val="40458C"/>
              </a:solidFill>
              <a:cs typeface="MS PGothic" charset="0"/>
            </a:endParaRPr>
          </a:p>
        </p:txBody>
      </p:sp>
      <p:cxnSp>
        <p:nvCxnSpPr>
          <p:cNvPr id="6" name="Straight Arrow Connector 8"/>
          <p:cNvCxnSpPr>
            <a:cxnSpLocks noChangeShapeType="1"/>
          </p:cNvCxnSpPr>
          <p:nvPr/>
        </p:nvCxnSpPr>
        <p:spPr bwMode="auto">
          <a:xfrm flipV="1">
            <a:off x="8576493" y="3838527"/>
            <a:ext cx="0" cy="776287"/>
          </a:xfrm>
          <a:prstGeom prst="straightConnector1">
            <a:avLst/>
          </a:prstGeom>
          <a:noFill/>
          <a:ln w="9525">
            <a:solidFill>
              <a:schemeClr val="tx2">
                <a:lumMod val="50000"/>
                <a:lumOff val="5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 rot="5400000">
            <a:off x="8482002" y="4075650"/>
            <a:ext cx="5493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it-IT" b="0" dirty="0">
                <a:solidFill>
                  <a:schemeClr val="tx2">
                    <a:lumMod val="50000"/>
                    <a:lumOff val="50000"/>
                  </a:schemeClr>
                </a:solidFill>
                <a:latin typeface="Arial Narrow"/>
                <a:cs typeface="Arial Narrow"/>
              </a:rPr>
              <a:t>4 cm</a:t>
            </a:r>
          </a:p>
        </p:txBody>
      </p:sp>
      <p:sp>
        <p:nvSpPr>
          <p:cNvPr id="52229" name="TextBox 13"/>
          <p:cNvSpPr txBox="1">
            <a:spLocks noChangeArrowheads="1"/>
          </p:cNvSpPr>
          <p:nvPr/>
        </p:nvSpPr>
        <p:spPr bwMode="auto">
          <a:xfrm>
            <a:off x="4014020" y="5827664"/>
            <a:ext cx="5493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>
                <a:solidFill>
                  <a:srgbClr val="40458C"/>
                </a:solidFill>
                <a:cs typeface="MS PGothic" charset="0"/>
              </a:rPr>
              <a:t>5 cm</a:t>
            </a:r>
          </a:p>
        </p:txBody>
      </p:sp>
      <p:cxnSp>
        <p:nvCxnSpPr>
          <p:cNvPr id="52230" name="Straight Arrow Connector 14"/>
          <p:cNvCxnSpPr>
            <a:cxnSpLocks noChangeShapeType="1"/>
          </p:cNvCxnSpPr>
          <p:nvPr/>
        </p:nvCxnSpPr>
        <p:spPr bwMode="auto">
          <a:xfrm>
            <a:off x="3918768" y="5826076"/>
            <a:ext cx="7556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31" name="TextBox 7"/>
          <p:cNvSpPr txBox="1">
            <a:spLocks noChangeArrowheads="1"/>
          </p:cNvSpPr>
          <p:nvPr/>
        </p:nvSpPr>
        <p:spPr bwMode="auto">
          <a:xfrm>
            <a:off x="5191944" y="2420888"/>
            <a:ext cx="6264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r>
              <a:rPr lang="it-IT" sz="1800">
                <a:cs typeface="MS PGothic" charset="0"/>
              </a:rPr>
              <a:t>Front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 rot="5400000">
            <a:off x="8566454" y="4052322"/>
            <a:ext cx="8582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it-IT" sz="18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 Narrow"/>
                <a:cs typeface="Arial Narrow"/>
              </a:rPr>
              <a:t>Vertical</a:t>
            </a:r>
            <a:endParaRPr lang="it-IT" sz="1800" dirty="0">
              <a:solidFill>
                <a:schemeClr val="tx2">
                  <a:lumMod val="50000"/>
                  <a:lumOff val="50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52233" name="Picture 7" descr="mini_pa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09503" y="691501"/>
            <a:ext cx="1575125" cy="143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TextBox 13"/>
          <p:cNvSpPr txBox="1">
            <a:spLocks noChangeArrowheads="1"/>
          </p:cNvSpPr>
          <p:nvPr/>
        </p:nvSpPr>
        <p:spPr bwMode="auto">
          <a:xfrm>
            <a:off x="7733698" y="260648"/>
            <a:ext cx="5493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dirty="0">
                <a:solidFill>
                  <a:srgbClr val="40458C"/>
                </a:solidFill>
                <a:cs typeface="MS PGothic" charset="0"/>
              </a:rPr>
              <a:t>5 cm</a:t>
            </a:r>
          </a:p>
        </p:txBody>
      </p:sp>
      <p:cxnSp>
        <p:nvCxnSpPr>
          <p:cNvPr id="52235" name="Straight Arrow Connector 14"/>
          <p:cNvCxnSpPr>
            <a:cxnSpLocks noChangeShapeType="1"/>
          </p:cNvCxnSpPr>
          <p:nvPr/>
        </p:nvCxnSpPr>
        <p:spPr bwMode="auto">
          <a:xfrm>
            <a:off x="7780305" y="968028"/>
            <a:ext cx="64808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22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506" y="2833639"/>
            <a:ext cx="3835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27158" y="3822652"/>
            <a:ext cx="1125537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8" name="TextBox 7"/>
          <p:cNvSpPr txBox="1">
            <a:spLocks noChangeArrowheads="1"/>
          </p:cNvSpPr>
          <p:nvPr/>
        </p:nvSpPr>
        <p:spPr bwMode="auto">
          <a:xfrm>
            <a:off x="3975918" y="2420888"/>
            <a:ext cx="489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r>
              <a:rPr lang="it-IT" sz="1800">
                <a:cs typeface="MS PGothic" charset="0"/>
              </a:rPr>
              <a:t>Top</a:t>
            </a:r>
          </a:p>
        </p:txBody>
      </p:sp>
      <p:sp>
        <p:nvSpPr>
          <p:cNvPr id="52239" name="TextBox 7"/>
          <p:cNvSpPr txBox="1">
            <a:spLocks noChangeArrowheads="1"/>
          </p:cNvSpPr>
          <p:nvPr/>
        </p:nvSpPr>
        <p:spPr bwMode="auto">
          <a:xfrm>
            <a:off x="6542906" y="2420888"/>
            <a:ext cx="563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r>
              <a:rPr lang="it-IT" sz="1800">
                <a:cs typeface="MS PGothic" charset="0"/>
              </a:rPr>
              <a:t>Side</a:t>
            </a:r>
          </a:p>
        </p:txBody>
      </p:sp>
      <p:pic>
        <p:nvPicPr>
          <p:cNvPr id="52240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5" y="2780928"/>
            <a:ext cx="3517675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GEM TPC/2</a:t>
            </a:r>
            <a:endParaRPr lang="en-US" dirty="0"/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D75D71-E525-3347-ACA8-6D4B500CA8B8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  <p:pic>
        <p:nvPicPr>
          <p:cNvPr id="22" name="Picture 72" descr="IMG_90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20690"/>
            <a:ext cx="2087562" cy="156686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620688"/>
            <a:ext cx="2027237" cy="152241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94" y="620690"/>
            <a:ext cx="2087562" cy="156686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8"/>
          <p:cNvCxnSpPr>
            <a:cxnSpLocks noChangeShapeType="1"/>
          </p:cNvCxnSpPr>
          <p:nvPr/>
        </p:nvCxnSpPr>
        <p:spPr bwMode="auto">
          <a:xfrm flipV="1">
            <a:off x="6732240" y="1519957"/>
            <a:ext cx="0" cy="396876"/>
          </a:xfrm>
          <a:prstGeom prst="straightConnector1">
            <a:avLst/>
          </a:prstGeom>
          <a:noFill/>
          <a:ln w="9525">
            <a:solidFill>
              <a:schemeClr val="tx2">
                <a:lumMod val="50000"/>
                <a:lumOff val="5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6804250" y="1505100"/>
            <a:ext cx="5493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it-IT" b="0" dirty="0">
                <a:solidFill>
                  <a:schemeClr val="tx2">
                    <a:lumMod val="50000"/>
                    <a:lumOff val="50000"/>
                  </a:schemeClr>
                </a:solidFill>
                <a:latin typeface="Arial Narrow"/>
                <a:cs typeface="Arial Narrow"/>
              </a:rPr>
              <a:t>4 cm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GEM TPC/3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87" y="640356"/>
            <a:ext cx="6225907" cy="201622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53251" name="Picture 2" descr="C:\Users\Gerardo\Desktop\Ubuntu\ANSI_TPC_runs\run100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" y="3241203"/>
            <a:ext cx="4945063" cy="153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3" descr="C:\Users\Gerardo\Desktop\Ubuntu\ANSI_TPC_runs\run100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9" y="4896967"/>
            <a:ext cx="4949825" cy="1538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93886" y="3167156"/>
            <a:ext cx="3095583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Positron beam, </a:t>
            </a:r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477 MeV</a:t>
            </a:r>
          </a:p>
          <a:p>
            <a:pPr>
              <a:defRPr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Channeling on straight crystals fan</a:t>
            </a:r>
          </a:p>
          <a:p>
            <a:pPr>
              <a:defRPr/>
            </a:pPr>
            <a:r>
              <a:rPr lang="en-US" sz="1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S. </a:t>
            </a:r>
            <a:r>
              <a:rPr lang="en-US" sz="1400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Petrovic</a:t>
            </a:r>
            <a:r>
              <a:rPr lang="en-US" sz="1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et al.</a:t>
            </a:r>
          </a:p>
        </p:txBody>
      </p:sp>
      <p:sp>
        <p:nvSpPr>
          <p:cNvPr id="53254" name="TextBox 11"/>
          <p:cNvSpPr txBox="1">
            <a:spLocks noChangeArrowheads="1"/>
          </p:cNvSpPr>
          <p:nvPr/>
        </p:nvSpPr>
        <p:spPr bwMode="auto">
          <a:xfrm>
            <a:off x="5193887" y="4059708"/>
            <a:ext cx="15293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9213B"/>
                </a:solidFill>
                <a:cs typeface="Arial Narrow" charset="0"/>
              </a:rPr>
              <a:t>No channeling</a:t>
            </a:r>
          </a:p>
        </p:txBody>
      </p:sp>
      <p:sp>
        <p:nvSpPr>
          <p:cNvPr id="53255" name="TextBox 12"/>
          <p:cNvSpPr txBox="1">
            <a:spLocks noChangeArrowheads="1"/>
          </p:cNvSpPr>
          <p:nvPr/>
        </p:nvSpPr>
        <p:spPr bwMode="auto">
          <a:xfrm>
            <a:off x="5193888" y="5643884"/>
            <a:ext cx="12486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9213B"/>
                </a:solidFill>
                <a:cs typeface="Arial Narrow" charset="0"/>
              </a:rPr>
              <a:t>Channeling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9FDCAD-CA30-D845-AC26-0C2DFBCA20D1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6123447" y="629715"/>
            <a:ext cx="3023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XY configuration </a:t>
            </a:r>
            <a:r>
              <a:rPr lang="en-US" sz="1600" dirty="0" smtClean="0">
                <a:solidFill>
                  <a:schemeClr val="tx2"/>
                </a:solidFill>
              </a:rPr>
              <a:t>(hit)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16x8 (XY) pads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3x6 mm</a:t>
            </a:r>
            <a:r>
              <a:rPr lang="en-US" sz="1600" baseline="30000" dirty="0" smtClean="0">
                <a:solidFill>
                  <a:schemeClr val="tx2"/>
                </a:solidFill>
              </a:rPr>
              <a:t>2</a:t>
            </a:r>
            <a:r>
              <a:rPr lang="en-US" sz="1600" dirty="0" smtClean="0">
                <a:solidFill>
                  <a:schemeClr val="tx2"/>
                </a:solidFill>
              </a:rPr>
              <a:t>  - </a:t>
            </a:r>
            <a:r>
              <a:rPr lang="en-US" sz="1600" dirty="0" err="1" smtClean="0">
                <a:solidFill>
                  <a:schemeClr val="tx2"/>
                </a:solidFill>
              </a:rPr>
              <a:t>submm</a:t>
            </a:r>
            <a:r>
              <a:rPr lang="en-US" sz="1600" dirty="0" smtClean="0">
                <a:solidFill>
                  <a:schemeClr val="tx2"/>
                </a:solidFill>
              </a:rPr>
              <a:t> resolution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Z configuration </a:t>
            </a:r>
            <a:r>
              <a:rPr lang="en-US" sz="1600" dirty="0" smtClean="0">
                <a:solidFill>
                  <a:schemeClr val="tx2"/>
                </a:solidFill>
              </a:rPr>
              <a:t>(time)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6</a:t>
            </a:r>
            <a:r>
              <a:rPr lang="el-GR" sz="1600" dirty="0" smtClean="0">
                <a:solidFill>
                  <a:schemeClr val="tx2"/>
                </a:solidFill>
              </a:rPr>
              <a:t>μ</a:t>
            </a:r>
            <a:r>
              <a:rPr lang="en-US" sz="1600" dirty="0" smtClean="0">
                <a:solidFill>
                  <a:schemeClr val="tx2"/>
                </a:solidFill>
              </a:rPr>
              <a:t>s max drift </a:t>
            </a:r>
            <a:r>
              <a:rPr lang="en-US" sz="1600" dirty="0" smtClean="0">
                <a:solidFill>
                  <a:schemeClr val="tx2"/>
                </a:solidFill>
              </a:rPr>
              <a:t>=&gt; </a:t>
            </a:r>
            <a:r>
              <a:rPr lang="en-US" sz="1600" dirty="0" smtClean="0">
                <a:solidFill>
                  <a:schemeClr val="tx2"/>
                </a:solidFill>
              </a:rPr>
              <a:t>80</a:t>
            </a:r>
            <a:r>
              <a:rPr lang="el-GR" sz="1600" dirty="0">
                <a:solidFill>
                  <a:schemeClr val="tx2"/>
                </a:solidFill>
              </a:rPr>
              <a:t> </a:t>
            </a:r>
            <a:r>
              <a:rPr lang="el-GR" sz="1600" dirty="0" smtClean="0">
                <a:solidFill>
                  <a:schemeClr val="tx2"/>
                </a:solidFill>
              </a:rPr>
              <a:t>μ</a:t>
            </a:r>
            <a:r>
              <a:rPr lang="en-US" sz="1600" dirty="0" smtClean="0">
                <a:solidFill>
                  <a:schemeClr val="tx2"/>
                </a:solidFill>
              </a:rPr>
              <a:t>m resolution</a:t>
            </a:r>
          </a:p>
          <a:p>
            <a:endParaRPr lang="en-US" sz="1600" dirty="0">
              <a:solidFill>
                <a:schemeClr val="tx2"/>
              </a:solidFill>
            </a:endParaRPr>
          </a:p>
          <a:p>
            <a:r>
              <a:rPr lang="en-US" sz="1600" b="1" dirty="0" smtClean="0">
                <a:solidFill>
                  <a:schemeClr val="tx2"/>
                </a:solidFill>
              </a:rPr>
              <a:t>Clocking</a:t>
            </a:r>
            <a:r>
              <a:rPr lang="en-US" sz="1600" dirty="0" smtClean="0">
                <a:solidFill>
                  <a:schemeClr val="tx2"/>
                </a:solidFill>
              </a:rPr>
              <a:t>: 15 </a:t>
            </a:r>
            <a:r>
              <a:rPr lang="en-US" sz="1600" dirty="0" smtClean="0">
                <a:solidFill>
                  <a:schemeClr val="tx2"/>
                </a:solidFill>
              </a:rPr>
              <a:t>Hz gated OK</a:t>
            </a:r>
          </a:p>
          <a:p>
            <a:endParaRPr lang="en-US" sz="16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Improvements</a:t>
            </a:r>
            <a:r>
              <a:rPr lang="en-US" dirty="0"/>
              <a:t> </a:t>
            </a:r>
            <a:r>
              <a:rPr lang="en-US" dirty="0" smtClean="0"/>
              <a:t>of control system/1</a:t>
            </a:r>
            <a:endParaRPr lang="en-US" dirty="0"/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569" r="3159"/>
          <a:stretch>
            <a:fillRect/>
          </a:stretch>
        </p:blipFill>
        <p:spPr bwMode="auto">
          <a:xfrm>
            <a:off x="900113" y="1436688"/>
            <a:ext cx="3505200" cy="268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4763" y="1536702"/>
            <a:ext cx="1447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4"/>
                </a:solidFill>
                <a:latin typeface="Arial Narrow"/>
                <a:cs typeface="Arial Narrow"/>
              </a:rPr>
              <a:t>calorimeter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107952" y="836613"/>
            <a:ext cx="87534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660066"/>
                </a:solidFill>
                <a:latin typeface="Arial Narrow"/>
                <a:cs typeface="Arial Narrow"/>
              </a:rPr>
              <a:t>The online monitor of BTF diagnostics is integrated in the DAFNE general control system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131763" y="3084514"/>
            <a:ext cx="14478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4"/>
                </a:solidFill>
                <a:latin typeface="Arial Narrow"/>
                <a:cs typeface="Arial Narrow"/>
              </a:rPr>
              <a:t>XY beam </a:t>
            </a:r>
            <a:br>
              <a:rPr lang="en-US" sz="1400" dirty="0">
                <a:solidFill>
                  <a:schemeClr val="accent4"/>
                </a:solidFill>
                <a:latin typeface="Arial Narrow"/>
                <a:cs typeface="Arial Narrow"/>
              </a:rPr>
            </a:br>
            <a:r>
              <a:rPr lang="en-US" sz="1400" dirty="0">
                <a:solidFill>
                  <a:schemeClr val="accent4"/>
                </a:solidFill>
                <a:latin typeface="Arial Narrow"/>
                <a:cs typeface="Arial Narrow"/>
              </a:rPr>
              <a:t>profile</a:t>
            </a:r>
          </a:p>
          <a:p>
            <a:pPr>
              <a:defRPr/>
            </a:pPr>
            <a:r>
              <a:rPr lang="en-US" sz="1400" dirty="0">
                <a:solidFill>
                  <a:schemeClr val="accent4"/>
                </a:solidFill>
                <a:latin typeface="Arial Narrow"/>
                <a:cs typeface="Arial Narrow"/>
              </a:rPr>
              <a:t>detector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7813" y="4354514"/>
            <a:ext cx="6564312" cy="2169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dirty="0">
                <a:latin typeface="Arial Narrow"/>
                <a:cs typeface="Arial Narrow"/>
              </a:rPr>
              <a:t>Significant work already done and still under way on controls, in close collaboration [or by] the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!CHAOS </a:t>
            </a:r>
            <a:r>
              <a:rPr lang="en-US" dirty="0">
                <a:latin typeface="Arial Narrow"/>
                <a:cs typeface="Arial Narrow"/>
              </a:rPr>
              <a:t>project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dirty="0">
                <a:latin typeface="Arial Narrow"/>
                <a:cs typeface="Arial Narrow"/>
              </a:rPr>
              <a:t>The BTF line (magnets, controls, diagnostics, tools) will be the </a:t>
            </a:r>
            <a:r>
              <a:rPr lang="en-US" b="1" dirty="0">
                <a:solidFill>
                  <a:schemeClr val="tx2"/>
                </a:solidFill>
                <a:latin typeface="Arial Narrow"/>
                <a:cs typeface="Arial Narrow"/>
              </a:rPr>
              <a:t>first real application of !CHAOS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dirty="0">
                <a:latin typeface="Arial Narrow"/>
                <a:cs typeface="Arial Narrow"/>
              </a:rPr>
              <a:t>First commissioning done successfully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  <a:defRPr/>
            </a:pPr>
            <a:endParaRPr lang="en-US" dirty="0">
              <a:solidFill>
                <a:schemeClr val="accent2"/>
              </a:solidFill>
              <a:latin typeface="Arial Narrow"/>
              <a:cs typeface="Arial Narrow"/>
            </a:endParaRPr>
          </a:p>
        </p:txBody>
      </p:sp>
      <p:sp>
        <p:nvSpPr>
          <p:cNvPr id="54279" name="TextBox 9"/>
          <p:cNvSpPr txBox="1">
            <a:spLocks noChangeArrowheads="1"/>
          </p:cNvSpPr>
          <p:nvPr/>
        </p:nvSpPr>
        <p:spPr bwMode="auto">
          <a:xfrm>
            <a:off x="4427538" y="1390651"/>
            <a:ext cx="424815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§"/>
            </a:pPr>
            <a:r>
              <a:rPr lang="en-US" dirty="0">
                <a:cs typeface="Arial Narrow" charset="0"/>
              </a:rPr>
              <a:t>Many additional devices have been added during the last </a:t>
            </a:r>
            <a:r>
              <a:rPr lang="en-US" dirty="0" smtClean="0">
                <a:cs typeface="Arial Narrow" charset="0"/>
              </a:rPr>
              <a:t>years:</a:t>
            </a:r>
            <a:endParaRPr lang="en-US" dirty="0">
              <a:cs typeface="Arial Narrow" charset="0"/>
            </a:endParaRPr>
          </a:p>
          <a:p>
            <a:pPr lvl="1" eaLnBrk="1" hangingPunct="1">
              <a:buFont typeface="Wingdings" charset="0"/>
              <a:buChar char="§"/>
            </a:pPr>
            <a:r>
              <a:rPr lang="en-US" sz="1800" dirty="0">
                <a:cs typeface="Arial Narrow" charset="0"/>
              </a:rPr>
              <a:t>New </a:t>
            </a:r>
            <a:r>
              <a:rPr lang="en-US" sz="1800" b="1" dirty="0">
                <a:cs typeface="Arial Narrow" charset="0"/>
              </a:rPr>
              <a:t>motorized trolley</a:t>
            </a:r>
            <a:r>
              <a:rPr lang="en-US" sz="1800" dirty="0">
                <a:cs typeface="Arial Narrow" charset="0"/>
              </a:rPr>
              <a:t>, remotely controlled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 sz="1800" b="1" dirty="0">
                <a:cs typeface="Arial Narrow" charset="0"/>
              </a:rPr>
              <a:t>GEM TPC </a:t>
            </a:r>
            <a:r>
              <a:rPr lang="en-US" sz="1800" dirty="0">
                <a:cs typeface="Arial Narrow" charset="0"/>
              </a:rPr>
              <a:t>acquisition system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 sz="1800" dirty="0">
                <a:cs typeface="Arial Narrow" charset="0"/>
              </a:rPr>
              <a:t>Slits/collimators/target </a:t>
            </a:r>
            <a:r>
              <a:rPr lang="en-US" sz="1800" b="1" dirty="0">
                <a:cs typeface="Arial Narrow" charset="0"/>
              </a:rPr>
              <a:t>motors and encoders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 sz="1800" dirty="0">
                <a:cs typeface="Arial Narrow" charset="0"/>
              </a:rPr>
              <a:t>WCM’s </a:t>
            </a:r>
            <a:r>
              <a:rPr lang="en-US" sz="1800" b="1" dirty="0">
                <a:cs typeface="Arial Narrow" charset="0"/>
              </a:rPr>
              <a:t>oscilloscope readout</a:t>
            </a:r>
          </a:p>
          <a:p>
            <a:pPr eaLnBrk="1" hangingPunct="1">
              <a:buFont typeface="Wingdings" charset="0"/>
              <a:buChar char="§"/>
            </a:pPr>
            <a:endParaRPr lang="en-US" sz="2400" dirty="0">
              <a:cs typeface="Arial Narrow" charset="0"/>
            </a:endParaRP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A367B1-E273-5B46-886E-8DC7ADC5F0B1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5"/>
          <p:cNvSpPr txBox="1">
            <a:spLocks noChangeArrowheads="1"/>
          </p:cNvSpPr>
          <p:nvPr/>
        </p:nvSpPr>
        <p:spPr bwMode="auto">
          <a:xfrm>
            <a:off x="4067175" y="3275013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AFF"/>
                </a:solidFill>
              </a:rPr>
              <a:t>Acquisition and logging of digital scopes</a:t>
            </a:r>
          </a:p>
        </p:txBody>
      </p:sp>
      <p:pic>
        <p:nvPicPr>
          <p:cNvPr id="5529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0" y="901700"/>
            <a:ext cx="29940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4" y="879475"/>
            <a:ext cx="30575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300" name="Straight Arrow Connector 9"/>
          <p:cNvCxnSpPr>
            <a:cxnSpLocks noChangeShapeType="1"/>
          </p:cNvCxnSpPr>
          <p:nvPr/>
        </p:nvCxnSpPr>
        <p:spPr bwMode="auto">
          <a:xfrm>
            <a:off x="3563938" y="2051049"/>
            <a:ext cx="576262" cy="0"/>
          </a:xfrm>
          <a:prstGeom prst="straightConnector1">
            <a:avLst/>
          </a:prstGeom>
          <a:noFill/>
          <a:ln w="19050">
            <a:solidFill>
              <a:srgbClr val="FF0A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530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3708400"/>
            <a:ext cx="2743200" cy="20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5" y="3708400"/>
            <a:ext cx="26050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Box 14"/>
          <p:cNvSpPr txBox="1">
            <a:spLocks noChangeArrowheads="1"/>
          </p:cNvSpPr>
          <p:nvPr/>
        </p:nvSpPr>
        <p:spPr bwMode="auto">
          <a:xfrm>
            <a:off x="4154488" y="5867400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AFF"/>
                </a:solidFill>
              </a:rPr>
              <a:t>Acquisition and logging of digital cameras</a:t>
            </a:r>
          </a:p>
        </p:txBody>
      </p:sp>
      <p:cxnSp>
        <p:nvCxnSpPr>
          <p:cNvPr id="55304" name="Straight Arrow Connector 15"/>
          <p:cNvCxnSpPr>
            <a:cxnSpLocks noChangeShapeType="1"/>
          </p:cNvCxnSpPr>
          <p:nvPr/>
        </p:nvCxnSpPr>
        <p:spPr bwMode="auto">
          <a:xfrm>
            <a:off x="3563938" y="4716463"/>
            <a:ext cx="576262" cy="0"/>
          </a:xfrm>
          <a:prstGeom prst="straightConnector1">
            <a:avLst/>
          </a:prstGeom>
          <a:noFill/>
          <a:ln w="19050">
            <a:solidFill>
              <a:srgbClr val="FF0A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Improvements of control system/2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B3F72D-D894-E342-AF42-4F26F457BA66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Photon tagging/1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4590" y="1198563"/>
            <a:ext cx="31781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2703515" y="3465514"/>
            <a:ext cx="250825" cy="25241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3027363" y="3267075"/>
            <a:ext cx="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3027363" y="3205163"/>
            <a:ext cx="63500" cy="61912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3095625" y="3121026"/>
            <a:ext cx="63500" cy="6350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3163888" y="3036889"/>
            <a:ext cx="63500" cy="6350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3232152" y="2943226"/>
            <a:ext cx="61913" cy="6350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3300413" y="2849563"/>
            <a:ext cx="61912" cy="61912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V="1">
            <a:off x="3341688" y="2754314"/>
            <a:ext cx="63500" cy="6350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3382963" y="2660651"/>
            <a:ext cx="63500" cy="635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3425826" y="2566988"/>
            <a:ext cx="61913" cy="61912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3462338" y="2473326"/>
            <a:ext cx="61912" cy="61913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3487738" y="2373313"/>
            <a:ext cx="63500" cy="61912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V="1">
            <a:off x="3514727" y="2273301"/>
            <a:ext cx="61913" cy="6350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V="1">
            <a:off x="3535363" y="2174877"/>
            <a:ext cx="61912" cy="61913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3540125" y="2074863"/>
            <a:ext cx="63500" cy="6350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V="1">
            <a:off x="3546477" y="1976439"/>
            <a:ext cx="61913" cy="61912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V="1">
            <a:off x="3551238" y="1876426"/>
            <a:ext cx="61912" cy="61913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V="1">
            <a:off x="3556000" y="1776414"/>
            <a:ext cx="63500" cy="63500"/>
          </a:xfrm>
          <a:prstGeom prst="lin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V="1">
            <a:off x="2840038" y="1839913"/>
            <a:ext cx="1731962" cy="1728787"/>
          </a:xfrm>
          <a:prstGeom prst="line">
            <a:avLst/>
          </a:prstGeom>
          <a:noFill/>
          <a:ln w="19050">
            <a:solidFill>
              <a:srgbClr val="FF99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3511550" y="3405189"/>
            <a:ext cx="97747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Arial Narrow"/>
                <a:cs typeface="Arial Narrow"/>
              </a:rPr>
              <a:t>dipole magnet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 rot="2828792">
            <a:off x="1837362" y="2963218"/>
            <a:ext cx="9972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D9252F"/>
                </a:solidFill>
                <a:latin typeface="Arial Narrow"/>
                <a:cs typeface="Arial Narrow"/>
              </a:rPr>
              <a:t>silicon tagging </a:t>
            </a:r>
          </a:p>
          <a:p>
            <a:pPr>
              <a:defRPr/>
            </a:pPr>
            <a:r>
              <a:rPr lang="en-US" sz="1200" dirty="0">
                <a:solidFill>
                  <a:srgbClr val="D9252F"/>
                </a:solidFill>
                <a:latin typeface="Arial Narrow"/>
                <a:cs typeface="Arial Narrow"/>
              </a:rPr>
              <a:t>target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 rot="18314859">
            <a:off x="2456377" y="2587239"/>
            <a:ext cx="10895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D9252F"/>
                </a:solidFill>
                <a:latin typeface="Arial Narrow"/>
                <a:cs typeface="Arial Narrow"/>
              </a:rPr>
              <a:t>silicon detectors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 rot="2823121">
            <a:off x="2696635" y="3899308"/>
            <a:ext cx="79480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Arial Narrow"/>
                <a:cs typeface="Arial Narrow"/>
              </a:rPr>
              <a:t>Be window</a:t>
            </a:r>
          </a:p>
        </p:txBody>
      </p:sp>
      <p:sp>
        <p:nvSpPr>
          <p:cNvPr id="56346" name="TextBox 30"/>
          <p:cNvSpPr txBox="1">
            <a:spLocks noChangeArrowheads="1"/>
          </p:cNvSpPr>
          <p:nvPr/>
        </p:nvSpPr>
        <p:spPr bwMode="auto">
          <a:xfrm rot="2731401">
            <a:off x="4389743" y="1639553"/>
            <a:ext cx="9947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FFB400"/>
                </a:solidFill>
              </a:rPr>
              <a:t>Bremsstrahlung </a:t>
            </a:r>
          </a:p>
          <a:p>
            <a:pPr eaLnBrk="1" hangingPunct="1"/>
            <a:r>
              <a:rPr lang="en-US" sz="1100">
                <a:solidFill>
                  <a:srgbClr val="FFB400"/>
                </a:solidFill>
              </a:rPr>
              <a:t>photon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938215" y="3648075"/>
            <a:ext cx="1836737" cy="1822451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2873375" y="2078038"/>
            <a:ext cx="609600" cy="1465263"/>
          </a:xfrm>
          <a:custGeom>
            <a:avLst/>
            <a:gdLst>
              <a:gd name="connsiteX0" fmla="*/ 0 w 802062"/>
              <a:gd name="connsiteY0" fmla="*/ 1587500 h 1587500"/>
              <a:gd name="connsiteX1" fmla="*/ 533400 w 802062"/>
              <a:gd name="connsiteY1" fmla="*/ 1028700 h 1587500"/>
              <a:gd name="connsiteX2" fmla="*/ 787400 w 802062"/>
              <a:gd name="connsiteY2" fmla="*/ 419100 h 1587500"/>
              <a:gd name="connsiteX3" fmla="*/ 749300 w 802062"/>
              <a:gd name="connsiteY3" fmla="*/ 0 h 1587500"/>
              <a:gd name="connsiteX0" fmla="*/ 0 w 824948"/>
              <a:gd name="connsiteY0" fmla="*/ 1587500 h 1587500"/>
              <a:gd name="connsiteX1" fmla="*/ 222250 w 824948"/>
              <a:gd name="connsiteY1" fmla="*/ 1371600 h 1587500"/>
              <a:gd name="connsiteX2" fmla="*/ 787400 w 824948"/>
              <a:gd name="connsiteY2" fmla="*/ 419100 h 1587500"/>
              <a:gd name="connsiteX3" fmla="*/ 749300 w 824948"/>
              <a:gd name="connsiteY3" fmla="*/ 0 h 1587500"/>
              <a:gd name="connsiteX0" fmla="*/ 0 w 824948"/>
              <a:gd name="connsiteY0" fmla="*/ 1587500 h 1587500"/>
              <a:gd name="connsiteX1" fmla="*/ 222250 w 824948"/>
              <a:gd name="connsiteY1" fmla="*/ 1371600 h 1587500"/>
              <a:gd name="connsiteX2" fmla="*/ 787400 w 824948"/>
              <a:gd name="connsiteY2" fmla="*/ 419100 h 1587500"/>
              <a:gd name="connsiteX3" fmla="*/ 749300 w 824948"/>
              <a:gd name="connsiteY3" fmla="*/ 0 h 1587500"/>
              <a:gd name="connsiteX0" fmla="*/ 0 w 802062"/>
              <a:gd name="connsiteY0" fmla="*/ 1587500 h 1587500"/>
              <a:gd name="connsiteX1" fmla="*/ 222250 w 802062"/>
              <a:gd name="connsiteY1" fmla="*/ 1371600 h 1587500"/>
              <a:gd name="connsiteX2" fmla="*/ 533400 w 802062"/>
              <a:gd name="connsiteY2" fmla="*/ 977900 h 1587500"/>
              <a:gd name="connsiteX3" fmla="*/ 787400 w 802062"/>
              <a:gd name="connsiteY3" fmla="*/ 419100 h 1587500"/>
              <a:gd name="connsiteX4" fmla="*/ 749300 w 802062"/>
              <a:gd name="connsiteY4" fmla="*/ 0 h 1587500"/>
              <a:gd name="connsiteX0" fmla="*/ 0 w 762058"/>
              <a:gd name="connsiteY0" fmla="*/ 1587500 h 1587500"/>
              <a:gd name="connsiteX1" fmla="*/ 222250 w 762058"/>
              <a:gd name="connsiteY1" fmla="*/ 1371600 h 1587500"/>
              <a:gd name="connsiteX2" fmla="*/ 533400 w 762058"/>
              <a:gd name="connsiteY2" fmla="*/ 977900 h 1587500"/>
              <a:gd name="connsiteX3" fmla="*/ 698500 w 762058"/>
              <a:gd name="connsiteY3" fmla="*/ 603250 h 1587500"/>
              <a:gd name="connsiteX4" fmla="*/ 749300 w 762058"/>
              <a:gd name="connsiteY4" fmla="*/ 0 h 1587500"/>
              <a:gd name="connsiteX0" fmla="*/ 0 w 735948"/>
              <a:gd name="connsiteY0" fmla="*/ 1352550 h 1352550"/>
              <a:gd name="connsiteX1" fmla="*/ 222250 w 735948"/>
              <a:gd name="connsiteY1" fmla="*/ 1136650 h 1352550"/>
              <a:gd name="connsiteX2" fmla="*/ 533400 w 735948"/>
              <a:gd name="connsiteY2" fmla="*/ 742950 h 1352550"/>
              <a:gd name="connsiteX3" fmla="*/ 698500 w 735948"/>
              <a:gd name="connsiteY3" fmla="*/ 368300 h 1352550"/>
              <a:gd name="connsiteX4" fmla="*/ 717550 w 735948"/>
              <a:gd name="connsiteY4" fmla="*/ 0 h 1352550"/>
              <a:gd name="connsiteX0" fmla="*/ 0 w 735948"/>
              <a:gd name="connsiteY0" fmla="*/ 1352550 h 1352550"/>
              <a:gd name="connsiteX1" fmla="*/ 222250 w 735948"/>
              <a:gd name="connsiteY1" fmla="*/ 1136650 h 1352550"/>
              <a:gd name="connsiteX2" fmla="*/ 533400 w 735948"/>
              <a:gd name="connsiteY2" fmla="*/ 671107 h 1352550"/>
              <a:gd name="connsiteX3" fmla="*/ 698500 w 735948"/>
              <a:gd name="connsiteY3" fmla="*/ 368300 h 1352550"/>
              <a:gd name="connsiteX4" fmla="*/ 717550 w 735948"/>
              <a:gd name="connsiteY4" fmla="*/ 0 h 1352550"/>
              <a:gd name="connsiteX0" fmla="*/ 0 w 735948"/>
              <a:gd name="connsiteY0" fmla="*/ 1352550 h 1352550"/>
              <a:gd name="connsiteX1" fmla="*/ 222250 w 735948"/>
              <a:gd name="connsiteY1" fmla="*/ 1136650 h 1352550"/>
              <a:gd name="connsiteX2" fmla="*/ 533400 w 735948"/>
              <a:gd name="connsiteY2" fmla="*/ 671107 h 1352550"/>
              <a:gd name="connsiteX3" fmla="*/ 698500 w 735948"/>
              <a:gd name="connsiteY3" fmla="*/ 246166 h 1352550"/>
              <a:gd name="connsiteX4" fmla="*/ 717550 w 735948"/>
              <a:gd name="connsiteY4" fmla="*/ 0 h 1352550"/>
              <a:gd name="connsiteX0" fmla="*/ 0 w 740750"/>
              <a:gd name="connsiteY0" fmla="*/ 1431577 h 1431577"/>
              <a:gd name="connsiteX1" fmla="*/ 222250 w 740750"/>
              <a:gd name="connsiteY1" fmla="*/ 1215677 h 1431577"/>
              <a:gd name="connsiteX2" fmla="*/ 533400 w 740750"/>
              <a:gd name="connsiteY2" fmla="*/ 750134 h 1431577"/>
              <a:gd name="connsiteX3" fmla="*/ 698500 w 740750"/>
              <a:gd name="connsiteY3" fmla="*/ 325193 h 1431577"/>
              <a:gd name="connsiteX4" fmla="*/ 723785 w 740750"/>
              <a:gd name="connsiteY4" fmla="*/ 0 h 1431577"/>
              <a:gd name="connsiteX0" fmla="*/ 0 w 724161"/>
              <a:gd name="connsiteY0" fmla="*/ 1431577 h 1431577"/>
              <a:gd name="connsiteX1" fmla="*/ 222250 w 724161"/>
              <a:gd name="connsiteY1" fmla="*/ 1215677 h 1431577"/>
              <a:gd name="connsiteX2" fmla="*/ 533400 w 724161"/>
              <a:gd name="connsiteY2" fmla="*/ 750134 h 1431577"/>
              <a:gd name="connsiteX3" fmla="*/ 698500 w 724161"/>
              <a:gd name="connsiteY3" fmla="*/ 325193 h 1431577"/>
              <a:gd name="connsiteX4" fmla="*/ 723785 w 724161"/>
              <a:gd name="connsiteY4" fmla="*/ 0 h 1431577"/>
              <a:gd name="connsiteX0" fmla="*/ 0 w 723785"/>
              <a:gd name="connsiteY0" fmla="*/ 1431577 h 1431577"/>
              <a:gd name="connsiteX1" fmla="*/ 222250 w 723785"/>
              <a:gd name="connsiteY1" fmla="*/ 1215677 h 1431577"/>
              <a:gd name="connsiteX2" fmla="*/ 533400 w 723785"/>
              <a:gd name="connsiteY2" fmla="*/ 750134 h 1431577"/>
              <a:gd name="connsiteX3" fmla="*/ 723785 w 723785"/>
              <a:gd name="connsiteY3" fmla="*/ 0 h 1431577"/>
              <a:gd name="connsiteX0" fmla="*/ 0 w 711315"/>
              <a:gd name="connsiteY0" fmla="*/ 1302259 h 1302259"/>
              <a:gd name="connsiteX1" fmla="*/ 222250 w 711315"/>
              <a:gd name="connsiteY1" fmla="*/ 1086359 h 1302259"/>
              <a:gd name="connsiteX2" fmla="*/ 533400 w 711315"/>
              <a:gd name="connsiteY2" fmla="*/ 620816 h 1302259"/>
              <a:gd name="connsiteX3" fmla="*/ 711315 w 711315"/>
              <a:gd name="connsiteY3" fmla="*/ 0 h 1302259"/>
              <a:gd name="connsiteX0" fmla="*/ 0 w 711315"/>
              <a:gd name="connsiteY0" fmla="*/ 1302259 h 1302259"/>
              <a:gd name="connsiteX1" fmla="*/ 222250 w 711315"/>
              <a:gd name="connsiteY1" fmla="*/ 1086359 h 1302259"/>
              <a:gd name="connsiteX2" fmla="*/ 520930 w 711315"/>
              <a:gd name="connsiteY2" fmla="*/ 628001 h 1302259"/>
              <a:gd name="connsiteX3" fmla="*/ 711315 w 711315"/>
              <a:gd name="connsiteY3" fmla="*/ 0 h 1302259"/>
              <a:gd name="connsiteX0" fmla="*/ 0 w 711315"/>
              <a:gd name="connsiteY0" fmla="*/ 1302259 h 1302259"/>
              <a:gd name="connsiteX1" fmla="*/ 240955 w 711315"/>
              <a:gd name="connsiteY1" fmla="*/ 1043253 h 1302259"/>
              <a:gd name="connsiteX2" fmla="*/ 520930 w 711315"/>
              <a:gd name="connsiteY2" fmla="*/ 628001 h 1302259"/>
              <a:gd name="connsiteX3" fmla="*/ 711315 w 711315"/>
              <a:gd name="connsiteY3" fmla="*/ 0 h 1302259"/>
              <a:gd name="connsiteX0" fmla="*/ 0 w 711315"/>
              <a:gd name="connsiteY0" fmla="*/ 1302259 h 1302259"/>
              <a:gd name="connsiteX1" fmla="*/ 240955 w 711315"/>
              <a:gd name="connsiteY1" fmla="*/ 1043253 h 1302259"/>
              <a:gd name="connsiteX2" fmla="*/ 520930 w 711315"/>
              <a:gd name="connsiteY2" fmla="*/ 628001 h 1302259"/>
              <a:gd name="connsiteX3" fmla="*/ 711315 w 711315"/>
              <a:gd name="connsiteY3" fmla="*/ 0 h 1302259"/>
              <a:gd name="connsiteX0" fmla="*/ 0 w 655199"/>
              <a:gd name="connsiteY0" fmla="*/ 1611184 h 1611184"/>
              <a:gd name="connsiteX1" fmla="*/ 240955 w 655199"/>
              <a:gd name="connsiteY1" fmla="*/ 1352178 h 1611184"/>
              <a:gd name="connsiteX2" fmla="*/ 520930 w 655199"/>
              <a:gd name="connsiteY2" fmla="*/ 936926 h 1611184"/>
              <a:gd name="connsiteX3" fmla="*/ 655199 w 655199"/>
              <a:gd name="connsiteY3" fmla="*/ 0 h 1611184"/>
              <a:gd name="connsiteX0" fmla="*/ 0 w 718864"/>
              <a:gd name="connsiteY0" fmla="*/ 1611184 h 1611184"/>
              <a:gd name="connsiteX1" fmla="*/ 240955 w 718864"/>
              <a:gd name="connsiteY1" fmla="*/ 1352178 h 1611184"/>
              <a:gd name="connsiteX2" fmla="*/ 520930 w 718864"/>
              <a:gd name="connsiteY2" fmla="*/ 936926 h 1611184"/>
              <a:gd name="connsiteX3" fmla="*/ 655199 w 718864"/>
              <a:gd name="connsiteY3" fmla="*/ 0 h 1611184"/>
              <a:gd name="connsiteX0" fmla="*/ 0 w 664756"/>
              <a:gd name="connsiteY0" fmla="*/ 1711764 h 1711764"/>
              <a:gd name="connsiteX1" fmla="*/ 240955 w 664756"/>
              <a:gd name="connsiteY1" fmla="*/ 1452758 h 1711764"/>
              <a:gd name="connsiteX2" fmla="*/ 520930 w 664756"/>
              <a:gd name="connsiteY2" fmla="*/ 1037506 h 1711764"/>
              <a:gd name="connsiteX3" fmla="*/ 586613 w 664756"/>
              <a:gd name="connsiteY3" fmla="*/ 0 h 171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756" h="1711764">
                <a:moveTo>
                  <a:pt x="0" y="1711764"/>
                </a:moveTo>
                <a:cubicBezTo>
                  <a:pt x="201083" y="1529730"/>
                  <a:pt x="241423" y="1450185"/>
                  <a:pt x="240955" y="1452758"/>
                </a:cubicBezTo>
                <a:cubicBezTo>
                  <a:pt x="240487" y="1455331"/>
                  <a:pt x="437341" y="1240119"/>
                  <a:pt x="520930" y="1037506"/>
                </a:cubicBezTo>
                <a:cubicBezTo>
                  <a:pt x="604519" y="834893"/>
                  <a:pt x="758942" y="220937"/>
                  <a:pt x="586613" y="0"/>
                </a:cubicBezTo>
              </a:path>
            </a:pathLst>
          </a:custGeom>
          <a:ln w="19050" cmpd="sng">
            <a:solidFill>
              <a:srgbClr val="660066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349" name="TextBox 36"/>
          <p:cNvSpPr txBox="1">
            <a:spLocks noChangeArrowheads="1"/>
          </p:cNvSpPr>
          <p:nvPr/>
        </p:nvSpPr>
        <p:spPr bwMode="auto">
          <a:xfrm rot="18922998">
            <a:off x="1458497" y="3960977"/>
            <a:ext cx="10977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660066"/>
                </a:solidFill>
                <a:cs typeface="Arial Narrow" charset="0"/>
              </a:rPr>
              <a:t>Incoming electron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8463" y="2320925"/>
            <a:ext cx="3505200" cy="238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0" name="Picture 1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5478463" y="1049338"/>
            <a:ext cx="350520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156368" y="1415256"/>
            <a:ext cx="24241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353" name="TextBox 41"/>
          <p:cNvSpPr txBox="1">
            <a:spLocks noChangeArrowheads="1"/>
          </p:cNvSpPr>
          <p:nvPr/>
        </p:nvSpPr>
        <p:spPr bwMode="auto">
          <a:xfrm>
            <a:off x="1816102" y="5102226"/>
            <a:ext cx="71675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cs typeface="Arial Narrow" charset="0"/>
              </a:rPr>
              <a:t>Designed and built in close collaboration with the </a:t>
            </a:r>
            <a:r>
              <a:rPr lang="en-US" b="1">
                <a:cs typeface="Arial Narrow" charset="0"/>
              </a:rPr>
              <a:t>AGILE</a:t>
            </a:r>
            <a:r>
              <a:rPr lang="en-US">
                <a:cs typeface="Arial Narrow" charset="0"/>
              </a:rPr>
              <a:t> collaboration with the main purpose ot the AGILE scientific payload calibration: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>
                <a:cs typeface="Arial Narrow" charset="0"/>
              </a:rPr>
              <a:t>Silicon trackers + calorimeter</a:t>
            </a:r>
          </a:p>
        </p:txBody>
      </p:sp>
      <p:sp>
        <p:nvSpPr>
          <p:cNvPr id="3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250CB6-12D3-0048-B396-CF0A51F62360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1052514"/>
            <a:ext cx="3979862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90" y="1181101"/>
            <a:ext cx="38957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6" y="3159125"/>
            <a:ext cx="328136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Photon tagging/2</a:t>
            </a:r>
            <a:endParaRPr lang="en-US" dirty="0"/>
          </a:p>
        </p:txBody>
      </p:sp>
      <p:sp>
        <p:nvSpPr>
          <p:cNvPr id="57349" name="TextBox 9"/>
          <p:cNvSpPr txBox="1">
            <a:spLocks noChangeArrowheads="1"/>
          </p:cNvSpPr>
          <p:nvPr/>
        </p:nvSpPr>
        <p:spPr bwMode="auto">
          <a:xfrm>
            <a:off x="4610102" y="3168651"/>
            <a:ext cx="3016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10</a:t>
            </a:r>
          </a:p>
        </p:txBody>
      </p:sp>
      <p:sp>
        <p:nvSpPr>
          <p:cNvPr id="57350" name="TextBox 10"/>
          <p:cNvSpPr txBox="1">
            <a:spLocks noChangeArrowheads="1"/>
          </p:cNvSpPr>
          <p:nvPr/>
        </p:nvSpPr>
        <p:spPr bwMode="auto">
          <a:xfrm>
            <a:off x="5784850" y="3168651"/>
            <a:ext cx="3601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100</a:t>
            </a:r>
          </a:p>
        </p:txBody>
      </p:sp>
      <p:sp>
        <p:nvSpPr>
          <p:cNvPr id="57351" name="TextBox 11"/>
          <p:cNvSpPr txBox="1">
            <a:spLocks noChangeArrowheads="1"/>
          </p:cNvSpPr>
          <p:nvPr/>
        </p:nvSpPr>
        <p:spPr bwMode="auto">
          <a:xfrm>
            <a:off x="6127751" y="3168651"/>
            <a:ext cx="3601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200</a:t>
            </a:r>
          </a:p>
        </p:txBody>
      </p:sp>
      <p:sp>
        <p:nvSpPr>
          <p:cNvPr id="57352" name="TextBox 12"/>
          <p:cNvSpPr txBox="1">
            <a:spLocks noChangeArrowheads="1"/>
          </p:cNvSpPr>
          <p:nvPr/>
        </p:nvSpPr>
        <p:spPr bwMode="auto">
          <a:xfrm>
            <a:off x="6619877" y="3168651"/>
            <a:ext cx="6055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500 MeV</a:t>
            </a:r>
          </a:p>
        </p:txBody>
      </p:sp>
      <p:sp>
        <p:nvSpPr>
          <p:cNvPr id="57353" name="TextBox 13"/>
          <p:cNvSpPr txBox="1">
            <a:spLocks noChangeArrowheads="1"/>
          </p:cNvSpPr>
          <p:nvPr/>
        </p:nvSpPr>
        <p:spPr bwMode="auto">
          <a:xfrm>
            <a:off x="4975227" y="3168651"/>
            <a:ext cx="3016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20</a:t>
            </a:r>
          </a:p>
        </p:txBody>
      </p:sp>
      <p:sp>
        <p:nvSpPr>
          <p:cNvPr id="57354" name="TextBox 14"/>
          <p:cNvSpPr txBox="1">
            <a:spLocks noChangeArrowheads="1"/>
          </p:cNvSpPr>
          <p:nvPr/>
        </p:nvSpPr>
        <p:spPr bwMode="auto">
          <a:xfrm>
            <a:off x="5464177" y="3168651"/>
            <a:ext cx="3016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50</a:t>
            </a:r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3650" y="3565526"/>
            <a:ext cx="3733800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356" name="TextBox 17"/>
          <p:cNvSpPr txBox="1">
            <a:spLocks noChangeArrowheads="1"/>
          </p:cNvSpPr>
          <p:nvPr/>
        </p:nvSpPr>
        <p:spPr bwMode="auto">
          <a:xfrm>
            <a:off x="4676776" y="3962401"/>
            <a:ext cx="12123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400× Crab Nebula</a:t>
            </a:r>
          </a:p>
        </p:txBody>
      </p:sp>
      <p:pic>
        <p:nvPicPr>
          <p:cNvPr id="57357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3522665"/>
            <a:ext cx="111125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8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181101"/>
            <a:ext cx="3363912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AF89FF-EF93-7B45-BAC0-3EC18B35B2A8}" type="slidenum">
              <a:rPr lang="de-DE" smtClean="0"/>
              <a:pPr>
                <a:defRPr/>
              </a:pPr>
              <a:t>47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Photon tagging/3</a:t>
            </a:r>
            <a:endParaRPr lang="en-US" dirty="0"/>
          </a:p>
        </p:txBody>
      </p:sp>
      <p:sp>
        <p:nvSpPr>
          <p:cNvPr id="3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21987" y="692696"/>
            <a:ext cx="5558127" cy="5348288"/>
          </a:xfrm>
        </p:spPr>
        <p:txBody>
          <a:bodyPr/>
          <a:lstStyle/>
          <a:p>
            <a:pPr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srgbClr val="40458C"/>
                </a:solidFill>
                <a:latin typeface="Arial Narrow"/>
                <a:cs typeface="Arial Narrow"/>
              </a:rPr>
              <a:t>Some issues of this system</a:t>
            </a:r>
          </a:p>
          <a:p>
            <a:pPr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srgbClr val="40458C"/>
                </a:solidFill>
                <a:latin typeface="Arial Narrow"/>
                <a:cs typeface="Arial Narrow"/>
              </a:rPr>
              <a:t>In order to have useful tagged photons, need to select </a:t>
            </a:r>
            <a:r>
              <a:rPr lang="en-US" sz="1800" b="1" dirty="0" smtClean="0">
                <a:solidFill>
                  <a:srgbClr val="40458C"/>
                </a:solidFill>
                <a:latin typeface="Arial Narrow"/>
                <a:cs typeface="Arial Narrow"/>
              </a:rPr>
              <a:t>clean single electron tracks</a:t>
            </a:r>
            <a:r>
              <a:rPr lang="en-US" sz="1800" dirty="0" smtClean="0">
                <a:solidFill>
                  <a:srgbClr val="40458C"/>
                </a:solidFill>
                <a:latin typeface="Arial Narrow"/>
                <a:cs typeface="Arial Narrow"/>
              </a:rPr>
              <a:t>: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1600" dirty="0" smtClean="0">
                <a:solidFill>
                  <a:schemeClr val="tx2"/>
                </a:solidFill>
                <a:latin typeface="Arial Narrow"/>
                <a:cs typeface="Arial Narrow"/>
              </a:rPr>
              <a:t>Offline reconstruction mandatory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1600" dirty="0" smtClean="0">
                <a:solidFill>
                  <a:schemeClr val="tx2"/>
                </a:solidFill>
                <a:latin typeface="Arial Narrow"/>
                <a:cs typeface="Arial Narrow"/>
              </a:rPr>
              <a:t>Low beam intensity, </a:t>
            </a:r>
            <a:r>
              <a:rPr lang="en-US" sz="1600" dirty="0" smtClean="0">
                <a:solidFill>
                  <a:schemeClr val="tx2"/>
                </a:solidFill>
                <a:latin typeface="Arial Narrow"/>
                <a:cs typeface="Arial Narrow"/>
              </a:rPr>
              <a:t>3-4 </a:t>
            </a:r>
            <a:r>
              <a:rPr lang="en-US" sz="1600" dirty="0" smtClean="0">
                <a:solidFill>
                  <a:schemeClr val="tx2"/>
                </a:solidFill>
                <a:latin typeface="Arial Narrow"/>
                <a:cs typeface="Arial Narrow"/>
              </a:rPr>
              <a:t>electrons/bunch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1600" dirty="0" smtClean="0">
                <a:solidFill>
                  <a:schemeClr val="tx2"/>
                </a:solidFill>
                <a:latin typeface="Arial Narrow"/>
                <a:cs typeface="Arial Narrow"/>
              </a:rPr>
              <a:t>Low useful rate, &lt;0.5 Hz after selection (few % efficiency)</a:t>
            </a:r>
          </a:p>
          <a:p>
            <a:pPr lvl="2">
              <a:buFont typeface="Wingdings" charset="2"/>
              <a:buChar char="§"/>
              <a:defRPr/>
            </a:pPr>
            <a:r>
              <a:rPr lang="en-US" sz="1600" dirty="0">
                <a:solidFill>
                  <a:srgbClr val="40458C"/>
                </a:solidFill>
                <a:latin typeface="Arial Narrow"/>
                <a:cs typeface="Arial Narrow"/>
              </a:rPr>
              <a:t>At </a:t>
            </a:r>
            <a:r>
              <a:rPr lang="en-US" sz="1600" b="1" dirty="0">
                <a:solidFill>
                  <a:srgbClr val="40458C"/>
                </a:solidFill>
                <a:latin typeface="Arial Narrow"/>
                <a:cs typeface="Arial Narrow"/>
              </a:rPr>
              <a:t>low energy</a:t>
            </a:r>
            <a:r>
              <a:rPr lang="en-US" sz="1600" dirty="0">
                <a:solidFill>
                  <a:srgbClr val="40458C"/>
                </a:solidFill>
                <a:latin typeface="Arial Narrow"/>
                <a:cs typeface="Arial Narrow"/>
              </a:rPr>
              <a:t>:</a:t>
            </a:r>
          </a:p>
          <a:p>
            <a:pPr lvl="3">
              <a:buFont typeface="Wingdings" charset="2"/>
              <a:buChar char="§"/>
              <a:defRPr/>
            </a:pPr>
            <a:r>
              <a:rPr lang="en-US" sz="1400" dirty="0">
                <a:solidFill>
                  <a:srgbClr val="40458C"/>
                </a:solidFill>
                <a:latin typeface="Arial Narrow"/>
                <a:cs typeface="Arial Narrow"/>
              </a:rPr>
              <a:t>Low efficiency due to not linear “binning” in energy</a:t>
            </a:r>
          </a:p>
          <a:p>
            <a:pPr lvl="3">
              <a:buFont typeface="Wingdings" charset="2"/>
              <a:buChar char="§"/>
              <a:defRPr/>
            </a:pPr>
            <a:r>
              <a:rPr lang="en-US" sz="1400" dirty="0">
                <a:solidFill>
                  <a:srgbClr val="40458C"/>
                </a:solidFill>
                <a:latin typeface="Arial Narrow"/>
                <a:cs typeface="Arial Narrow"/>
              </a:rPr>
              <a:t>Cut-off due to acceptance of tagging modules (detectors outside the vacuum pipe)</a:t>
            </a:r>
          </a:p>
          <a:p>
            <a:pPr lvl="2">
              <a:buFont typeface="Wingdings" charset="2"/>
              <a:buChar char="§"/>
              <a:defRPr/>
            </a:pPr>
            <a:r>
              <a:rPr lang="en-US" sz="1600" dirty="0">
                <a:solidFill>
                  <a:srgbClr val="40458C"/>
                </a:solidFill>
                <a:latin typeface="Arial Narrow"/>
                <a:cs typeface="Arial Narrow"/>
              </a:rPr>
              <a:t>At </a:t>
            </a:r>
            <a:r>
              <a:rPr lang="en-US" sz="1600" b="1" dirty="0">
                <a:solidFill>
                  <a:srgbClr val="40458C"/>
                </a:solidFill>
                <a:latin typeface="Arial Narrow"/>
                <a:cs typeface="Arial Narrow"/>
              </a:rPr>
              <a:t>high-</a:t>
            </a:r>
            <a:r>
              <a:rPr lang="en-US" sz="1600" b="1" dirty="0" smtClean="0">
                <a:solidFill>
                  <a:srgbClr val="40458C"/>
                </a:solidFill>
                <a:latin typeface="Arial Narrow"/>
                <a:cs typeface="Arial Narrow"/>
              </a:rPr>
              <a:t>energy</a:t>
            </a:r>
            <a:r>
              <a:rPr lang="en-US" sz="1600" dirty="0" smtClean="0">
                <a:solidFill>
                  <a:srgbClr val="40458C"/>
                </a:solidFill>
                <a:latin typeface="Arial Narrow"/>
                <a:cs typeface="Arial Narrow"/>
              </a:rPr>
              <a:t>:</a:t>
            </a:r>
            <a:endParaRPr lang="en-US" sz="1600" dirty="0">
              <a:solidFill>
                <a:srgbClr val="40458C"/>
              </a:solidFill>
              <a:latin typeface="Arial Narrow"/>
              <a:cs typeface="Arial Narrow"/>
            </a:endParaRPr>
          </a:p>
          <a:p>
            <a:pPr lvl="3">
              <a:buFont typeface="Wingdings" charset="2"/>
              <a:buChar char="§"/>
              <a:defRPr/>
            </a:pPr>
            <a:r>
              <a:rPr lang="en-US" sz="1400" dirty="0">
                <a:solidFill>
                  <a:srgbClr val="40458C"/>
                </a:solidFill>
                <a:latin typeface="Arial Narrow"/>
                <a:cs typeface="Arial Narrow"/>
              </a:rPr>
              <a:t>Low efficiency due to 1/E spectrum</a:t>
            </a:r>
          </a:p>
          <a:p>
            <a:pPr lvl="3">
              <a:buFont typeface="Wingdings" charset="2"/>
              <a:buChar char="§"/>
              <a:defRPr/>
            </a:pPr>
            <a:r>
              <a:rPr lang="en-US" sz="1400" dirty="0">
                <a:solidFill>
                  <a:srgbClr val="40458C"/>
                </a:solidFill>
                <a:latin typeface="Arial Narrow"/>
                <a:cs typeface="Arial Narrow"/>
              </a:rPr>
              <a:t>More sensitive to spurious events due to  off-momentum or off-angle </a:t>
            </a:r>
            <a:r>
              <a:rPr lang="en-US" sz="1400" dirty="0" smtClean="0">
                <a:solidFill>
                  <a:srgbClr val="40458C"/>
                </a:solidFill>
                <a:latin typeface="Arial Narrow"/>
                <a:cs typeface="Arial Narrow"/>
              </a:rPr>
              <a:t>electrons</a:t>
            </a:r>
          </a:p>
          <a:p>
            <a:pPr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srgbClr val="660066"/>
                </a:solidFill>
                <a:latin typeface="Arial Narrow"/>
                <a:cs typeface="Arial Narrow"/>
              </a:rPr>
              <a:t>Due to the peculiar geometry, uneven distribution of photon energies, in particular issue with: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1600" dirty="0" smtClean="0">
                <a:solidFill>
                  <a:srgbClr val="660066"/>
                </a:solidFill>
                <a:latin typeface="Arial Narrow"/>
                <a:cs typeface="Arial Narrow"/>
              </a:rPr>
              <a:t>Geometric overlap of electrons radiating an intermediate energy photon and off-central electrons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662B4-1268-744E-BB41-B5AA619B119C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499322"/>
            <a:ext cx="3600400" cy="250574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Neutron source/1</a:t>
            </a:r>
            <a:endParaRPr lang="en-US" dirty="0"/>
          </a:p>
        </p:txBody>
      </p:sp>
      <p:sp>
        <p:nvSpPr>
          <p:cNvPr id="3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0" y="981077"/>
            <a:ext cx="9144000" cy="2855913"/>
          </a:xfrm>
        </p:spPr>
        <p:txBody>
          <a:bodyPr/>
          <a:lstStyle/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Arial Narrow"/>
                <a:cs typeface="Arial Narrow"/>
              </a:rPr>
              <a:t>Why photo-production? Because it’s more convenient up to 10</a:t>
            </a:r>
            <a:r>
              <a:rPr lang="en-US" sz="2000" baseline="30000" dirty="0" smtClean="0">
                <a:latin typeface="Arial Narrow"/>
                <a:cs typeface="Arial Narrow"/>
              </a:rPr>
              <a:t>16</a:t>
            </a:r>
            <a:r>
              <a:rPr lang="en-US" sz="2000" dirty="0" smtClean="0">
                <a:latin typeface="Arial Narrow"/>
                <a:cs typeface="Arial Narrow"/>
              </a:rPr>
              <a:t> n/s (at the target)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Arial Narrow"/>
                <a:cs typeface="Arial Narrow"/>
              </a:rPr>
              <a:t>Number of neutrons proportional to the electron beam power:</a:t>
            </a:r>
          </a:p>
          <a:p>
            <a:pPr lvl="1">
              <a:defRPr/>
            </a:pPr>
            <a:r>
              <a:rPr lang="en-US" sz="18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 Narrow"/>
                <a:cs typeface="Arial Narrow"/>
              </a:rPr>
              <a:t>P = </a:t>
            </a:r>
            <a:r>
              <a:rPr lang="en-US" sz="1800" dirty="0" err="1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 Narrow"/>
                <a:cs typeface="Arial Narrow"/>
              </a:rPr>
              <a:t>rate×energy</a:t>
            </a:r>
            <a:r>
              <a:rPr lang="en-US" sz="18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 Narrow"/>
                <a:cs typeface="Arial Narrow"/>
              </a:rPr>
              <a:t> =[</a:t>
            </a:r>
            <a:r>
              <a:rPr lang="en-US" sz="1800" dirty="0" err="1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 Narrow"/>
                <a:cs typeface="Arial Narrow"/>
              </a:rPr>
              <a:t>N×f</a:t>
            </a:r>
            <a:r>
              <a:rPr lang="en-US" sz="18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 Narrow"/>
                <a:cs typeface="Arial Narrow"/>
              </a:rPr>
              <a:t>]×E</a:t>
            </a:r>
          </a:p>
          <a:p>
            <a:pPr lvl="2">
              <a:buFont typeface="Wingdings" charset="2"/>
              <a:buChar char="§"/>
              <a:defRPr/>
            </a:pPr>
            <a:r>
              <a:rPr lang="en-US" sz="1600" dirty="0" smtClean="0">
                <a:latin typeface="Arial Narrow"/>
                <a:cs typeface="Arial Narrow"/>
              </a:rPr>
              <a:t>N = number of particles per bunch (let’s consider 1×10</a:t>
            </a:r>
            <a:r>
              <a:rPr lang="en-US" sz="1600" baseline="30000" dirty="0" smtClean="0">
                <a:latin typeface="Arial Narrow"/>
                <a:cs typeface="Arial Narrow"/>
              </a:rPr>
              <a:t>10</a:t>
            </a:r>
            <a:r>
              <a:rPr lang="en-US" sz="1600" dirty="0" smtClean="0">
                <a:latin typeface="Arial Narrow"/>
                <a:cs typeface="Arial Narrow"/>
              </a:rPr>
              <a:t>) </a:t>
            </a:r>
          </a:p>
          <a:p>
            <a:pPr lvl="2">
              <a:buFont typeface="Wingdings" charset="2"/>
              <a:buChar char="§"/>
              <a:defRPr/>
            </a:pPr>
            <a:r>
              <a:rPr lang="en-US" sz="1600" dirty="0">
                <a:latin typeface="Arial Narrow"/>
                <a:cs typeface="Arial Narrow"/>
              </a:rPr>
              <a:t>f</a:t>
            </a:r>
            <a:r>
              <a:rPr lang="en-US" sz="1600" dirty="0" smtClean="0">
                <a:latin typeface="Arial Narrow"/>
                <a:cs typeface="Arial Narrow"/>
              </a:rPr>
              <a:t> = frequency (up to 49 Hz)</a:t>
            </a:r>
          </a:p>
          <a:p>
            <a:pPr lvl="2">
              <a:buFont typeface="Wingdings" charset="2"/>
              <a:buChar char="§"/>
              <a:defRPr/>
            </a:pPr>
            <a:r>
              <a:rPr lang="en-US" sz="1600" dirty="0" smtClean="0">
                <a:latin typeface="Arial Narrow"/>
                <a:cs typeface="Arial Narrow"/>
              </a:rPr>
              <a:t>E = beam energy (usually 510, up to 800)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40458C"/>
                </a:solidFill>
                <a:latin typeface="Arial Narrow"/>
                <a:cs typeface="Arial Narrow"/>
              </a:rPr>
              <a:t>Maximum power: 40 W at 510 MeV</a:t>
            </a:r>
          </a:p>
        </p:txBody>
      </p:sp>
      <p:pic>
        <p:nvPicPr>
          <p:cNvPr id="5939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t="4568"/>
          <a:stretch>
            <a:fillRect/>
          </a:stretch>
        </p:blipFill>
        <p:spPr bwMode="auto">
          <a:xfrm>
            <a:off x="5302250" y="3378201"/>
            <a:ext cx="34417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3573463"/>
            <a:ext cx="5695950" cy="150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9250" indent="-349250" algn="l" rtl="0" fontAlgn="base"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latin typeface="Impact" pitchFamily="34" charset="0"/>
                <a:ea typeface="+mn-ea"/>
                <a:cs typeface="+mn-cs"/>
              </a:defRPr>
            </a:lvl1pPr>
            <a:lvl2pPr marL="685800" indent="-336550" algn="l" rtl="0" fontAlgn="base">
              <a:spcBef>
                <a:spcPts val="600"/>
              </a:spcBef>
              <a:spcAft>
                <a:spcPct val="0"/>
              </a:spcAft>
              <a:buClr>
                <a:srgbClr val="215D77"/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Impact" pitchFamily="34" charset="0"/>
                <a:ea typeface="+mn-ea"/>
                <a:cs typeface="+mn-cs"/>
              </a:defRPr>
            </a:lvl2pPr>
            <a:lvl3pPr marL="968375" indent="-282575" algn="l" rtl="0" fontAlgn="base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Impact" pitchFamily="34" charset="0"/>
                <a:ea typeface="+mn-ea"/>
                <a:cs typeface="+mn-cs"/>
              </a:defRPr>
            </a:lvl3pPr>
            <a:lvl4pPr marL="1263650" indent="-295275" algn="l" rtl="0" fontAlgn="base">
              <a:spcBef>
                <a:spcPts val="600"/>
              </a:spcBef>
              <a:spcAft>
                <a:spcPct val="0"/>
              </a:spcAft>
              <a:buClr>
                <a:srgbClr val="215D77"/>
              </a:buClr>
              <a:buSzPct val="110000"/>
              <a:buFont typeface="Wingdings 2" pitchFamily="18" charset="2"/>
              <a:buChar char=""/>
              <a:defRPr kern="1200">
                <a:solidFill>
                  <a:schemeClr val="bg1"/>
                </a:solidFill>
                <a:latin typeface="Impact" pitchFamily="34" charset="0"/>
                <a:ea typeface="+mn-ea"/>
                <a:cs typeface="+mn-cs"/>
              </a:defRPr>
            </a:lvl4pPr>
            <a:lvl5pPr marL="1546225" indent="-282575" algn="l" rtl="0" fontAlgn="base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18" charset="2"/>
              <a:buChar char=""/>
              <a:defRPr kern="1200">
                <a:solidFill>
                  <a:schemeClr val="bg1"/>
                </a:solidFill>
                <a:latin typeface="Impact" pitchFamily="34" charset="0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350" lvl="1" indent="-342900"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40458C"/>
                </a:solidFill>
                <a:latin typeface="Arial Narrow"/>
                <a:cs typeface="Arial Narrow"/>
              </a:rPr>
              <a:t>Very simple estimate of neutron yield from Swanson’s empirical </a:t>
            </a:r>
            <a:r>
              <a:rPr lang="en-US" sz="2000" dirty="0" smtClean="0">
                <a:solidFill>
                  <a:srgbClr val="40458C"/>
                </a:solidFill>
                <a:latin typeface="Arial Narrow"/>
                <a:cs typeface="Arial Narrow"/>
              </a:rPr>
              <a:t>formula</a:t>
            </a:r>
          </a:p>
          <a:p>
            <a:pPr marL="631775" lvl="2" indent="-285750"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10</a:t>
            </a:r>
            <a:r>
              <a:rPr lang="en-US" sz="1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11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n/s for Tungsten</a:t>
            </a:r>
          </a:p>
          <a:p>
            <a:pPr marL="631775" lvl="2" indent="-285750"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-20% on Lead, +50% on Uranium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Arial Narrow"/>
              <a:cs typeface="Arial Narrow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575675" y="3143252"/>
            <a:ext cx="0" cy="239713"/>
          </a:xfrm>
          <a:prstGeom prst="straightConnector1">
            <a:avLst/>
          </a:prstGeom>
          <a:ln w="19050" cmpd="sng">
            <a:solidFill>
              <a:srgbClr val="FF0A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398" name="Rectangle 13"/>
          <p:cNvSpPr>
            <a:spLocks noChangeArrowheads="1"/>
          </p:cNvSpPr>
          <p:nvPr/>
        </p:nvSpPr>
        <p:spPr bwMode="auto">
          <a:xfrm>
            <a:off x="8178802" y="2854326"/>
            <a:ext cx="6976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lvl="1"/>
            <a:r>
              <a:rPr lang="en-US" sz="1200">
                <a:solidFill>
                  <a:srgbClr val="FF0AFF"/>
                </a:solidFill>
                <a:cs typeface="Arial Narrow" charset="0"/>
              </a:rPr>
              <a:t>500 MeV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8B7E11-DC80-5F4B-9F35-C543D3C2C0AC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2" y="1052514"/>
            <a:ext cx="3744913" cy="2663825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8325" y="1058864"/>
            <a:ext cx="4370388" cy="2657475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144465" y="3794125"/>
            <a:ext cx="8675687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366FF"/>
                </a:solidFill>
                <a:cs typeface="Calibri" charset="0"/>
              </a:rPr>
              <a:t>The original idea of BTF was already to have </a:t>
            </a:r>
            <a:r>
              <a:rPr lang="en-US" b="1" dirty="0">
                <a:solidFill>
                  <a:srgbClr val="3366FF"/>
                </a:solidFill>
                <a:cs typeface="Calibri" charset="0"/>
              </a:rPr>
              <a:t>two distinct operation modes</a:t>
            </a:r>
            <a:r>
              <a:rPr lang="en-US" dirty="0">
                <a:solidFill>
                  <a:srgbClr val="3366FF"/>
                </a:solidFill>
                <a:cs typeface="Calibri" charset="0"/>
              </a:rPr>
              <a:t>: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en-US" b="1" dirty="0">
                <a:solidFill>
                  <a:srgbClr val="000090"/>
                </a:solidFill>
              </a:rPr>
              <a:t>Single particle </a:t>
            </a:r>
            <a:r>
              <a:rPr lang="en-US" dirty="0">
                <a:solidFill>
                  <a:srgbClr val="000090"/>
                </a:solidFill>
              </a:rPr>
              <a:t>mode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en-US" b="1" dirty="0">
                <a:solidFill>
                  <a:srgbClr val="000090"/>
                </a:solidFill>
              </a:rPr>
              <a:t>Extraction</a:t>
            </a:r>
            <a:r>
              <a:rPr lang="en-US" dirty="0">
                <a:solidFill>
                  <a:srgbClr val="000090"/>
                </a:solidFill>
              </a:rPr>
              <a:t> of the primary beam</a:t>
            </a:r>
          </a:p>
          <a:p>
            <a:pPr>
              <a:defRPr/>
            </a:pPr>
            <a:endParaRPr lang="en-US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660066"/>
                </a:solidFill>
              </a:rPr>
              <a:t>The idea was to use the LINAC beam </a:t>
            </a:r>
            <a:r>
              <a:rPr lang="en-US" b="1" dirty="0">
                <a:solidFill>
                  <a:srgbClr val="660066"/>
                </a:solidFill>
              </a:rPr>
              <a:t>only when not injecting</a:t>
            </a:r>
            <a:r>
              <a:rPr lang="en-US" dirty="0">
                <a:solidFill>
                  <a:srgbClr val="660066"/>
                </a:solidFill>
              </a:rPr>
              <a:t>, thus sharing the </a:t>
            </a:r>
            <a:r>
              <a:rPr lang="en-US" b="1" dirty="0">
                <a:solidFill>
                  <a:srgbClr val="660066"/>
                </a:solidFill>
              </a:rPr>
              <a:t>same transfer line </a:t>
            </a:r>
            <a:r>
              <a:rPr lang="en-US" dirty="0">
                <a:solidFill>
                  <a:srgbClr val="660066"/>
                </a:solidFill>
              </a:rPr>
              <a:t>to the damping ring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concept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41D281-7BA0-8E4A-B07C-10B9233B9164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8" y="3284539"/>
            <a:ext cx="38798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Neutron source/2</a:t>
            </a:r>
            <a:endParaRPr lang="en-US" dirty="0"/>
          </a:p>
        </p:txBody>
      </p:sp>
      <p:sp>
        <p:nvSpPr>
          <p:cNvPr id="3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58738" y="639764"/>
            <a:ext cx="5376862" cy="2357437"/>
          </a:xfrm>
        </p:spPr>
        <p:txBody>
          <a:bodyPr/>
          <a:lstStyle/>
          <a:p>
            <a:pPr>
              <a:buFont typeface="Arial"/>
              <a:buChar char="•"/>
              <a:defRPr/>
            </a:pPr>
            <a:r>
              <a:rPr lang="en-US" sz="2400" b="1" dirty="0" err="1" smtClean="0">
                <a:solidFill>
                  <a:srgbClr val="09213B"/>
                </a:solidFill>
                <a:latin typeface="Arial Narrow"/>
                <a:cs typeface="Arial Narrow"/>
              </a:rPr>
              <a:t>n@BTF</a:t>
            </a:r>
            <a:r>
              <a:rPr lang="en-US" sz="2400" dirty="0" smtClean="0">
                <a:solidFill>
                  <a:srgbClr val="09213B"/>
                </a:solidFill>
                <a:latin typeface="Arial Narrow"/>
                <a:cs typeface="Arial Narrow"/>
              </a:rPr>
              <a:t> project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9213B"/>
                </a:solidFill>
                <a:latin typeface="Arial Narrow"/>
                <a:cs typeface="Arial Narrow"/>
              </a:rPr>
              <a:t>Simulated and designed an </a:t>
            </a:r>
            <a:r>
              <a:rPr lang="en-US" sz="20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 Narrow"/>
                <a:cs typeface="Arial Narrow"/>
              </a:rPr>
              <a:t>optimized target </a:t>
            </a:r>
            <a:r>
              <a:rPr lang="en-US" sz="2000" dirty="0" smtClean="0">
                <a:solidFill>
                  <a:srgbClr val="09213B"/>
                </a:solidFill>
                <a:latin typeface="Arial Narrow"/>
                <a:cs typeface="Arial Narrow"/>
              </a:rPr>
              <a:t>(W cylinder d=70 mm, l=60 mm)  and 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shielding </a:t>
            </a:r>
            <a:r>
              <a:rPr lang="en-US" sz="2000" dirty="0" smtClean="0">
                <a:solidFill>
                  <a:srgbClr val="09213B"/>
                </a:solidFill>
                <a:latin typeface="Arial Narrow"/>
                <a:cs typeface="Arial Narrow"/>
              </a:rPr>
              <a:t>system (lead and polyethylene)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9213B"/>
                </a:solidFill>
                <a:latin typeface="Arial Narrow"/>
                <a:cs typeface="Arial Narrow"/>
              </a:rPr>
              <a:t>Preliminary measurements of the neutron field and photon background</a:t>
            </a:r>
            <a:endParaRPr lang="en-US" sz="2000" dirty="0">
              <a:solidFill>
                <a:srgbClr val="09213B"/>
              </a:solidFill>
              <a:latin typeface="Arial Narrow"/>
              <a:cs typeface="Arial Narrow"/>
            </a:endParaRPr>
          </a:p>
        </p:txBody>
      </p:sp>
      <p:pic>
        <p:nvPicPr>
          <p:cNvPr id="604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5" y="1004888"/>
            <a:ext cx="285432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3725865"/>
            <a:ext cx="3721100" cy="30305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31" r="-2" b="-2"/>
          <a:stretch>
            <a:fillRect/>
          </a:stretch>
        </p:blipFill>
        <p:spPr bwMode="auto">
          <a:xfrm>
            <a:off x="5314950" y="3670300"/>
            <a:ext cx="3671888" cy="9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56514" y="3527425"/>
            <a:ext cx="50380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0AFF"/>
                </a:solidFill>
                <a:latin typeface="Arial Narrow"/>
                <a:cs typeface="Arial Narrow"/>
              </a:rPr>
              <a:t>1 MeV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45477" y="3529013"/>
            <a:ext cx="626625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0AFF"/>
                </a:solidFill>
                <a:latin typeface="Arial Narrow"/>
                <a:cs typeface="Arial Narrow"/>
              </a:rPr>
              <a:t>100 MeV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99263" y="3522663"/>
            <a:ext cx="467054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0AFF"/>
                </a:solidFill>
                <a:latin typeface="Arial Narrow"/>
                <a:cs typeface="Arial Narrow"/>
              </a:rPr>
              <a:t>1 </a:t>
            </a:r>
            <a:r>
              <a:rPr lang="en-US" sz="1050" dirty="0" err="1">
                <a:solidFill>
                  <a:srgbClr val="FF0AFF"/>
                </a:solidFill>
                <a:latin typeface="Arial Narrow"/>
                <a:cs typeface="Arial Narrow"/>
              </a:rPr>
              <a:t>keV</a:t>
            </a:r>
            <a:endParaRPr lang="en-US" sz="1050" dirty="0">
              <a:solidFill>
                <a:srgbClr val="FF0AFF"/>
              </a:solidFill>
              <a:latin typeface="Arial Narrow"/>
              <a:cs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57926" y="3522663"/>
            <a:ext cx="473235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0AFF"/>
                </a:solidFill>
                <a:latin typeface="Arial Narrow"/>
                <a:cs typeface="Arial Narrow"/>
              </a:rPr>
              <a:t>10 </a:t>
            </a:r>
            <a:r>
              <a:rPr lang="en-US" sz="1050" dirty="0" err="1">
                <a:solidFill>
                  <a:srgbClr val="FF0AFF"/>
                </a:solidFill>
                <a:latin typeface="Arial Narrow"/>
                <a:cs typeface="Arial Narrow"/>
              </a:rPr>
              <a:t>eV</a:t>
            </a:r>
            <a:endParaRPr lang="en-US" sz="1050" dirty="0">
              <a:solidFill>
                <a:srgbClr val="FF0AFF"/>
              </a:solidFill>
              <a:latin typeface="Arial Narrow"/>
              <a:cs typeface="Arial Narrow"/>
            </a:endParaRPr>
          </a:p>
        </p:txBody>
      </p:sp>
      <p:sp>
        <p:nvSpPr>
          <p:cNvPr id="60427" name="TextBox 16"/>
          <p:cNvSpPr txBox="1">
            <a:spLocks noChangeArrowheads="1"/>
          </p:cNvSpPr>
          <p:nvPr/>
        </p:nvSpPr>
        <p:spPr bwMode="auto">
          <a:xfrm>
            <a:off x="6300788" y="3213100"/>
            <a:ext cx="19625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tx2"/>
                </a:solidFill>
                <a:cs typeface="Arial Narrow" charset="0"/>
              </a:rPr>
              <a:t>Isolethargic fluence</a:t>
            </a:r>
          </a:p>
        </p:txBody>
      </p:sp>
      <p:pic>
        <p:nvPicPr>
          <p:cNvPr id="6042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106739"/>
            <a:ext cx="4064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E6C265-4E8C-6644-90C4-FD6461DF4388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Neutron source/3</a:t>
            </a:r>
            <a:endParaRPr lang="en-US" dirty="0"/>
          </a:p>
        </p:txBody>
      </p:sp>
      <p:sp>
        <p:nvSpPr>
          <p:cNvPr id="61442" name="Picture 16"/>
          <p:cNvSpPr>
            <a:spLocks noChangeAspect="1"/>
          </p:cNvSpPr>
          <p:nvPr/>
        </p:nvSpPr>
        <p:spPr bwMode="auto">
          <a:xfrm>
            <a:off x="5635627" y="1250952"/>
            <a:ext cx="3267075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5" name="Picture 23"/>
          <p:cNvSpPr>
            <a:spLocks noChangeAspect="1"/>
          </p:cNvSpPr>
          <p:nvPr/>
        </p:nvSpPr>
        <p:spPr bwMode="auto">
          <a:xfrm>
            <a:off x="0" y="1570040"/>
            <a:ext cx="5634038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F2F2C3-19C7-3843-A7D1-529A1647D7AC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  <p:pic>
        <p:nvPicPr>
          <p:cNvPr id="8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7" y="1403352"/>
            <a:ext cx="3267075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 descr="Rectangle: Click to edit Master text styles&#10;Second level&#10;Third level&#10;Fourth level&#10;Fifth level"/>
          <p:cNvSpPr txBox="1">
            <a:spLocks/>
          </p:cNvSpPr>
          <p:nvPr/>
        </p:nvSpPr>
        <p:spPr bwMode="auto">
          <a:xfrm>
            <a:off x="1071565" y="4619626"/>
            <a:ext cx="3724275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charset="0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charset="0"/>
              <a:buChar char="w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r>
              <a:rPr lang="en-US" sz="2000" smtClean="0">
                <a:solidFill>
                  <a:srgbClr val="09213B"/>
                </a:solidFill>
                <a:latin typeface="Arial Narrow"/>
                <a:cs typeface="Arial Narrow"/>
              </a:rPr>
              <a:t>At 90° better n/</a:t>
            </a:r>
            <a:r>
              <a:rPr lang="en-US" sz="2000" smtClean="0">
                <a:solidFill>
                  <a:srgbClr val="09213B"/>
                </a:solidFill>
                <a:latin typeface="Symbol" charset="2"/>
                <a:cs typeface="Symbol" charset="2"/>
              </a:rPr>
              <a:t>g</a:t>
            </a:r>
            <a:r>
              <a:rPr lang="en-US" sz="2000" smtClean="0">
                <a:solidFill>
                  <a:srgbClr val="09213B"/>
                </a:solidFill>
                <a:latin typeface="Arial Narrow"/>
                <a:cs typeface="Arial Narrow"/>
              </a:rPr>
              <a:t> ratio</a:t>
            </a:r>
          </a:p>
          <a:p>
            <a:pPr>
              <a:defRPr/>
            </a:pPr>
            <a:endParaRPr lang="en-US" sz="1800" dirty="0" smtClean="0">
              <a:solidFill>
                <a:srgbClr val="3F8DE2"/>
              </a:solidFill>
              <a:latin typeface="Arial Narrow"/>
              <a:cs typeface="Arial Narrow"/>
            </a:endParaRPr>
          </a:p>
        </p:txBody>
      </p:sp>
      <p:pic>
        <p:nvPicPr>
          <p:cNvPr id="10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90" y="3556000"/>
            <a:ext cx="22812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22440"/>
            <a:ext cx="5634038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Neutron source/4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963864" y="2857500"/>
            <a:ext cx="688975" cy="136525"/>
          </a:xfrm>
          <a:prstGeom prst="straightConnector1">
            <a:avLst/>
          </a:prstGeom>
          <a:ln w="19050" cmpd="sng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46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3333749"/>
            <a:ext cx="4286250" cy="339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141414"/>
            <a:ext cx="3671888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12"/>
          <p:cNvSpPr>
            <a:spLocks noChangeArrowheads="1"/>
          </p:cNvSpPr>
          <p:nvPr/>
        </p:nvSpPr>
        <p:spPr bwMode="auto">
          <a:xfrm>
            <a:off x="4017965" y="1284289"/>
            <a:ext cx="46259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Bonner Sphere Spectrometer equipped with Dysprosium activation foils (Dy-BSS)</a:t>
            </a:r>
          </a:p>
          <a:p>
            <a:r>
              <a:rPr lang="en-US"/>
              <a:t>Response matrix previously tested in reference neutron fields, ±2% overall uncertainty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505202" y="5360989"/>
            <a:ext cx="1038225" cy="500063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E34360-3687-E142-8BA4-B2EC030DDDE1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Neutron source/5</a:t>
            </a:r>
            <a:endParaRPr lang="en-US" dirty="0"/>
          </a:p>
        </p:txBody>
      </p:sp>
      <p:sp>
        <p:nvSpPr>
          <p:cNvPr id="63491" name="TextBox 3"/>
          <p:cNvSpPr txBox="1">
            <a:spLocks noChangeArrowheads="1"/>
          </p:cNvSpPr>
          <p:nvPr/>
        </p:nvSpPr>
        <p:spPr bwMode="auto">
          <a:xfrm>
            <a:off x="2743200" y="5013326"/>
            <a:ext cx="36856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dirty="0" smtClean="0">
                <a:cs typeface="Arial Narrow" charset="0"/>
              </a:rPr>
              <a:t>Calculation uncertainty 3%</a:t>
            </a:r>
          </a:p>
          <a:p>
            <a:pPr marL="342900" indent="-342900" eaLnBrk="1" hangingPunct="1">
              <a:buFontTx/>
              <a:buChar char="-"/>
            </a:pPr>
            <a:r>
              <a:rPr lang="en-US" dirty="0" smtClean="0">
                <a:cs typeface="Arial Narrow" charset="0"/>
              </a:rPr>
              <a:t>Measurement total error 4%</a:t>
            </a:r>
          </a:p>
          <a:p>
            <a:pPr marL="342900" indent="-342900" eaLnBrk="1" hangingPunct="1">
              <a:buFontTx/>
              <a:buChar char="-"/>
            </a:pPr>
            <a:r>
              <a:rPr lang="en-US" dirty="0" smtClean="0">
                <a:cs typeface="Arial Narrow" charset="0"/>
              </a:rPr>
              <a:t>Good </a:t>
            </a:r>
            <a:r>
              <a:rPr lang="en-US" dirty="0">
                <a:cs typeface="Arial Narrow" charset="0"/>
              </a:rPr>
              <a:t>data/simulations agreement</a:t>
            </a:r>
          </a:p>
        </p:txBody>
      </p:sp>
      <p:pic>
        <p:nvPicPr>
          <p:cNvPr id="6349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2" y="3300413"/>
            <a:ext cx="11922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C45E98-6487-E841-B145-C3E2E42D8FCC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46" t="616" b="2160"/>
          <a:stretch/>
        </p:blipFill>
        <p:spPr>
          <a:xfrm>
            <a:off x="1475656" y="1556793"/>
            <a:ext cx="5832648" cy="3304313"/>
          </a:xfrm>
          <a:prstGeom prst="rect">
            <a:avLst/>
          </a:prstGeom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411760" y="1196752"/>
            <a:ext cx="46858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cs typeface="Arial Narrow" charset="0"/>
              </a:rPr>
              <a:t>Lethargic spectrum (</a:t>
            </a:r>
            <a:r>
              <a:rPr lang="en-US" sz="1800" dirty="0" err="1" smtClean="0">
                <a:cs typeface="Arial Narrow" charset="0"/>
              </a:rPr>
              <a:t>d</a:t>
            </a:r>
            <a:r>
              <a:rPr lang="en-US" sz="1800" dirty="0" err="1" smtClean="0">
                <a:latin typeface="Symbol" charset="2"/>
                <a:cs typeface="Symbol" charset="2"/>
              </a:rPr>
              <a:t>F</a:t>
            </a:r>
            <a:r>
              <a:rPr lang="en-US" sz="1800" dirty="0" smtClean="0">
                <a:cs typeface="Arial Narrow" charset="0"/>
              </a:rPr>
              <a:t>/</a:t>
            </a:r>
            <a:r>
              <a:rPr lang="en-US" sz="1800" dirty="0" err="1" smtClean="0">
                <a:cs typeface="Arial Narrow" charset="0"/>
              </a:rPr>
              <a:t>dE</a:t>
            </a:r>
            <a:r>
              <a:rPr lang="en-US" sz="1800" dirty="0" smtClean="0">
                <a:cs typeface="Arial Narrow" charset="0"/>
              </a:rPr>
              <a:t>)*E normalized to total flux</a:t>
            </a:r>
            <a:endParaRPr lang="en-US" sz="1800" dirty="0">
              <a:cs typeface="Arial Narrow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72479" y="3483012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Neutron source summary</a:t>
            </a:r>
            <a:endParaRPr lang="en-US" dirty="0"/>
          </a:p>
        </p:txBody>
      </p:sp>
      <p:pic>
        <p:nvPicPr>
          <p:cNvPr id="64514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7" y="1123951"/>
            <a:ext cx="293846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82950" y="1955800"/>
            <a:ext cx="4408488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3366FF"/>
                </a:solidFill>
                <a:latin typeface="Arial Narrow"/>
                <a:cs typeface="Arial Narrow"/>
              </a:rPr>
              <a:t>At 1.5 m distance:</a:t>
            </a:r>
          </a:p>
          <a:p>
            <a:pPr>
              <a:defRPr/>
            </a:pPr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 Narrow"/>
                <a:cs typeface="Arial Narrow"/>
              </a:rPr>
              <a:t>8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Arial Narrow"/>
                <a:cs typeface="Arial Narrow"/>
              </a:rPr>
              <a:t>×10</a:t>
            </a:r>
            <a:r>
              <a:rPr lang="en-US" baseline="30000" dirty="0">
                <a:solidFill>
                  <a:schemeClr val="tx2">
                    <a:lumMod val="50000"/>
                    <a:lumOff val="50000"/>
                  </a:schemeClr>
                </a:solidFill>
                <a:latin typeface="Arial Narrow"/>
                <a:cs typeface="Arial Narrow"/>
              </a:rPr>
              <a:t>-7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n/cm</a:t>
            </a:r>
            <a:r>
              <a:rPr lang="en-US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2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/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pr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±3% </a:t>
            </a:r>
            <a:endParaRPr lang="en-US" dirty="0">
              <a:solidFill>
                <a:schemeClr val="tx2"/>
              </a:solidFill>
              <a:latin typeface="Arial Narrow"/>
              <a:cs typeface="Arial Narrow"/>
            </a:endParaRPr>
          </a:p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latin typeface="Arial Narrow"/>
                <a:cs typeface="Arial Narrow"/>
              </a:rPr>
              <a:t>Flux = </a:t>
            </a:r>
            <a:r>
              <a:rPr lang="en-US" dirty="0" smtClean="0">
                <a:solidFill>
                  <a:srgbClr val="3366FF"/>
                </a:solidFill>
                <a:latin typeface="Arial Narrow"/>
                <a:cs typeface="Arial Narrow"/>
              </a:rPr>
              <a:t>4.5×10</a:t>
            </a:r>
            <a:r>
              <a:rPr lang="en-US" baseline="30000" dirty="0" smtClean="0">
                <a:solidFill>
                  <a:srgbClr val="3366FF"/>
                </a:solidFill>
                <a:latin typeface="Arial Narrow"/>
                <a:cs typeface="Arial Narrow"/>
              </a:rPr>
              <a:t>5</a:t>
            </a:r>
            <a:r>
              <a:rPr lang="en-US" dirty="0" smtClean="0">
                <a:solidFill>
                  <a:srgbClr val="3366FF"/>
                </a:solidFill>
                <a:latin typeface="Arial Narrow"/>
                <a:cs typeface="Arial Narrow"/>
              </a:rPr>
              <a:t> n/cm</a:t>
            </a:r>
            <a:r>
              <a:rPr lang="en-US" baseline="30000" dirty="0" smtClean="0">
                <a:solidFill>
                  <a:srgbClr val="3366FF"/>
                </a:solidFill>
                <a:latin typeface="Arial Narrow"/>
                <a:cs typeface="Arial Narrow"/>
              </a:rPr>
              <a:t>2</a:t>
            </a:r>
            <a:r>
              <a:rPr lang="en-US" dirty="0" smtClean="0">
                <a:solidFill>
                  <a:srgbClr val="3366FF"/>
                </a:solidFill>
                <a:latin typeface="Arial Narrow"/>
                <a:cs typeface="Arial Narrow"/>
              </a:rPr>
              <a:t>/s</a:t>
            </a:r>
          </a:p>
          <a:p>
            <a:pPr>
              <a:defRPr/>
            </a:pPr>
            <a:r>
              <a:rPr lang="en-US" dirty="0" err="1" smtClean="0">
                <a:solidFill>
                  <a:srgbClr val="09213B"/>
                </a:solidFill>
                <a:latin typeface="Arial Narrow"/>
                <a:cs typeface="Arial Narrow"/>
              </a:rPr>
              <a:t>Equivalente</a:t>
            </a:r>
            <a:r>
              <a:rPr lang="en-US" dirty="0" smtClean="0">
                <a:solidFill>
                  <a:srgbClr val="09213B"/>
                </a:solidFill>
                <a:latin typeface="Arial Narrow"/>
                <a:cs typeface="Arial Narrow"/>
              </a:rPr>
              <a:t> </a:t>
            </a:r>
            <a:r>
              <a:rPr lang="en-US" dirty="0">
                <a:solidFill>
                  <a:srgbClr val="09213B"/>
                </a:solidFill>
                <a:latin typeface="Arial Narrow"/>
                <a:cs typeface="Arial Narrow"/>
              </a:rPr>
              <a:t>dose = </a:t>
            </a:r>
            <a:r>
              <a:rPr lang="en-US" dirty="0">
                <a:solidFill>
                  <a:srgbClr val="3366FF"/>
                </a:solidFill>
                <a:latin typeface="Arial Narrow"/>
                <a:cs typeface="Arial Narrow"/>
              </a:rPr>
              <a:t>45 </a:t>
            </a:r>
            <a:r>
              <a:rPr lang="en-US" dirty="0" err="1">
                <a:solidFill>
                  <a:srgbClr val="3366FF"/>
                </a:solidFill>
                <a:latin typeface="Arial Narrow"/>
                <a:cs typeface="Arial Narrow"/>
              </a:rPr>
              <a:t>mSv</a:t>
            </a:r>
            <a:r>
              <a:rPr lang="en-US" dirty="0">
                <a:solidFill>
                  <a:srgbClr val="3366FF"/>
                </a:solidFill>
                <a:latin typeface="Arial Narrow"/>
                <a:cs typeface="Arial Narrow"/>
              </a:rPr>
              <a:t>/h</a:t>
            </a:r>
          </a:p>
          <a:p>
            <a:pPr>
              <a:defRPr/>
            </a:pPr>
            <a:endParaRPr lang="en-US" dirty="0">
              <a:solidFill>
                <a:srgbClr val="3F8DE2"/>
              </a:solidFill>
              <a:latin typeface="Arial Narrow"/>
              <a:cs typeface="Arial Narrow"/>
            </a:endParaRPr>
          </a:p>
          <a:p>
            <a:pPr>
              <a:defRPr/>
            </a:pPr>
            <a:endParaRPr lang="en-US" dirty="0">
              <a:solidFill>
                <a:srgbClr val="3F8DE2"/>
              </a:solidFill>
              <a:latin typeface="Arial Narrow"/>
              <a:cs typeface="Arial Narrow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7280275" y="1955800"/>
          <a:ext cx="1608138" cy="15544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93127"/>
                <a:gridCol w="1015011"/>
              </a:tblGrid>
              <a:tr h="53848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Impact"/>
                          <a:cs typeface="Impact"/>
                        </a:rPr>
                        <a:t>d </a:t>
                      </a:r>
                    </a:p>
                    <a:p>
                      <a:r>
                        <a:rPr lang="en-US" sz="1500" dirty="0" smtClean="0">
                          <a:latin typeface="Impact"/>
                          <a:cs typeface="Impact"/>
                        </a:rPr>
                        <a:t>(m)</a:t>
                      </a:r>
                      <a:endParaRPr lang="en-US" sz="1500" b="0" dirty="0">
                        <a:latin typeface="Impact"/>
                        <a:cs typeface="Impact"/>
                      </a:endParaRPr>
                    </a:p>
                  </a:txBody>
                  <a:tcPr marL="91463" marR="91463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Impact"/>
                          <a:cs typeface="Impact"/>
                        </a:rPr>
                        <a:t>×10</a:t>
                      </a:r>
                      <a:r>
                        <a:rPr lang="en-US" sz="1500" baseline="30000" dirty="0" smtClean="0">
                          <a:latin typeface="Impact"/>
                          <a:cs typeface="Impact"/>
                        </a:rPr>
                        <a:t>-7 </a:t>
                      </a:r>
                    </a:p>
                    <a:p>
                      <a:r>
                        <a:rPr lang="en-US" sz="1500" baseline="0" dirty="0" smtClean="0">
                          <a:latin typeface="Impact"/>
                          <a:cs typeface="Impact"/>
                        </a:rPr>
                        <a:t>n/cm</a:t>
                      </a:r>
                      <a:r>
                        <a:rPr lang="en-US" sz="1500" baseline="30000" dirty="0" smtClean="0">
                          <a:latin typeface="Impact"/>
                          <a:cs typeface="Impact"/>
                        </a:rPr>
                        <a:t>2</a:t>
                      </a:r>
                      <a:r>
                        <a:rPr lang="en-US" sz="1500" baseline="0" dirty="0" smtClean="0">
                          <a:latin typeface="Impact"/>
                          <a:cs typeface="Impact"/>
                        </a:rPr>
                        <a:t>/</a:t>
                      </a:r>
                      <a:r>
                        <a:rPr lang="en-US" sz="1500" baseline="0" dirty="0" err="1" smtClean="0">
                          <a:latin typeface="Impact"/>
                          <a:cs typeface="Impact"/>
                        </a:rPr>
                        <a:t>pr</a:t>
                      </a:r>
                      <a:endParaRPr lang="en-US" sz="1500" b="0" baseline="0" dirty="0">
                        <a:solidFill>
                          <a:schemeClr val="bg1"/>
                        </a:solidFill>
                        <a:latin typeface="Impact"/>
                        <a:cs typeface="Impact"/>
                      </a:endParaRPr>
                    </a:p>
                  </a:txBody>
                  <a:tcPr marL="91463" marR="91463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Impact"/>
                          <a:cs typeface="Impact"/>
                        </a:rPr>
                        <a:t>0.5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 marL="91463" marR="91463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1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Impact"/>
                          <a:cs typeface="Impact"/>
                        </a:rPr>
                        <a:t>58</a:t>
                      </a:r>
                      <a:r>
                        <a:rPr lang="en-US" sz="1600" baseline="30000" dirty="0" smtClean="0">
                          <a:latin typeface="Impact"/>
                          <a:cs typeface="Impact"/>
                        </a:rPr>
                        <a:t> 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 marL="91463" marR="91463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1EB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Impact"/>
                          <a:cs typeface="Impact"/>
                        </a:rPr>
                        <a:t>1 </a:t>
                      </a:r>
                      <a:endParaRPr lang="en-US" sz="1600" dirty="0" smtClean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Impact"/>
                        <a:cs typeface="Impact"/>
                      </a:endParaRPr>
                    </a:p>
                  </a:txBody>
                  <a:tcPr marL="91463" marR="91463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Impact"/>
                          <a:cs typeface="Impact"/>
                        </a:rPr>
                        <a:t>15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 marL="91463" marR="91463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Impact"/>
                          <a:cs typeface="Impact"/>
                        </a:rPr>
                        <a:t>1.5 </a:t>
                      </a:r>
                      <a:endParaRPr lang="en-US" sz="1600" dirty="0" smtClean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Impact"/>
                        <a:cs typeface="Impact"/>
                      </a:endParaRPr>
                    </a:p>
                  </a:txBody>
                  <a:tcPr marL="91463" marR="91463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Impact"/>
                          <a:cs typeface="Impact"/>
                        </a:rPr>
                        <a:t>8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 marL="91463" marR="91463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7277100" y="4157663"/>
          <a:ext cx="1608138" cy="15544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93127"/>
                <a:gridCol w="1015011"/>
              </a:tblGrid>
              <a:tr h="53848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Impact"/>
                          <a:cs typeface="Impact"/>
                        </a:rPr>
                        <a:t>d </a:t>
                      </a:r>
                    </a:p>
                    <a:p>
                      <a:r>
                        <a:rPr lang="en-US" sz="1500" dirty="0" smtClean="0">
                          <a:latin typeface="Impact"/>
                          <a:cs typeface="Impact"/>
                        </a:rPr>
                        <a:t>(m)</a:t>
                      </a:r>
                      <a:endParaRPr lang="en-US" sz="1500" b="0" dirty="0">
                        <a:latin typeface="Impact"/>
                        <a:cs typeface="Impact"/>
                      </a:endParaRPr>
                    </a:p>
                  </a:txBody>
                  <a:tcPr marL="91463" marR="91463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5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Impact"/>
                          <a:cs typeface="Impact"/>
                        </a:rPr>
                        <a:t>×10</a:t>
                      </a:r>
                      <a:r>
                        <a:rPr lang="en-US" sz="1500" baseline="30000" dirty="0" smtClean="0">
                          <a:latin typeface="Impact"/>
                          <a:cs typeface="Impact"/>
                        </a:rPr>
                        <a:t>-5</a:t>
                      </a:r>
                    </a:p>
                    <a:p>
                      <a:r>
                        <a:rPr lang="en-US" sz="1500" baseline="0" dirty="0" smtClean="0">
                          <a:latin typeface="Impact"/>
                          <a:cs typeface="Impact"/>
                        </a:rPr>
                        <a:t>n/cm</a:t>
                      </a:r>
                      <a:r>
                        <a:rPr lang="en-US" sz="1500" baseline="30000" dirty="0" smtClean="0">
                          <a:latin typeface="Impact"/>
                          <a:cs typeface="Impact"/>
                        </a:rPr>
                        <a:t>2</a:t>
                      </a:r>
                      <a:r>
                        <a:rPr lang="en-US" sz="1500" baseline="0" dirty="0" smtClean="0">
                          <a:latin typeface="Impact"/>
                          <a:cs typeface="Impact"/>
                        </a:rPr>
                        <a:t>/</a:t>
                      </a:r>
                      <a:r>
                        <a:rPr lang="en-US" sz="1500" baseline="0" dirty="0" err="1" smtClean="0">
                          <a:latin typeface="Impact"/>
                          <a:cs typeface="Impact"/>
                        </a:rPr>
                        <a:t>pr</a:t>
                      </a:r>
                      <a:endParaRPr lang="en-US" sz="1500" b="0" baseline="0" dirty="0">
                        <a:solidFill>
                          <a:schemeClr val="bg1"/>
                        </a:solidFill>
                        <a:latin typeface="Impact"/>
                        <a:cs typeface="Impact"/>
                      </a:endParaRPr>
                    </a:p>
                  </a:txBody>
                  <a:tcPr marL="91463" marR="91463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58C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Impact"/>
                          <a:cs typeface="Impact"/>
                        </a:rPr>
                        <a:t>0.5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 marL="91463" marR="91463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Impact"/>
                          <a:cs typeface="Impact"/>
                        </a:rPr>
                        <a:t>63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 marL="91463" marR="91463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Impact"/>
                          <a:cs typeface="Impact"/>
                        </a:rPr>
                        <a:t>1 </a:t>
                      </a:r>
                      <a:endParaRPr lang="en-US" sz="1600" dirty="0" smtClean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Impact"/>
                        <a:cs typeface="Impact"/>
                      </a:endParaRPr>
                    </a:p>
                  </a:txBody>
                  <a:tcPr marL="91463" marR="91463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1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Impact"/>
                          <a:cs typeface="Impact"/>
                        </a:rPr>
                        <a:t>5.7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 marL="91463" marR="91463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1EB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Impact"/>
                          <a:cs typeface="Impact"/>
                        </a:rPr>
                        <a:t>1.5 </a:t>
                      </a:r>
                      <a:endParaRPr lang="en-US" sz="1600" dirty="0" smtClean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Impact"/>
                        <a:cs typeface="Impact"/>
                      </a:endParaRPr>
                    </a:p>
                  </a:txBody>
                  <a:tcPr marL="91463" marR="91463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Impact"/>
                          <a:cs typeface="Impact"/>
                        </a:rPr>
                        <a:t>1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 marL="91463" marR="91463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4534" name="Rectangle 17"/>
          <p:cNvSpPr>
            <a:spLocks noChangeArrowheads="1"/>
          </p:cNvSpPr>
          <p:nvPr/>
        </p:nvSpPr>
        <p:spPr bwMode="auto">
          <a:xfrm>
            <a:off x="3282950" y="4152900"/>
            <a:ext cx="33811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u="sng">
                <a:cs typeface="Arial Narrow" charset="0"/>
              </a:rPr>
              <a:t>Total</a:t>
            </a:r>
            <a:r>
              <a:rPr lang="en-US">
                <a:cs typeface="Arial Narrow" charset="0"/>
              </a:rPr>
              <a:t> photon flux </a:t>
            </a:r>
            <a:r>
              <a:rPr lang="en-US">
                <a:solidFill>
                  <a:schemeClr val="tx2"/>
                </a:solidFill>
                <a:cs typeface="Arial Narrow" charset="0"/>
              </a:rPr>
              <a:t>= </a:t>
            </a:r>
            <a:r>
              <a:rPr lang="en-US">
                <a:solidFill>
                  <a:srgbClr val="3366FF"/>
                </a:solidFill>
                <a:cs typeface="Arial Narrow" charset="0"/>
              </a:rPr>
              <a:t>5×10</a:t>
            </a:r>
            <a:r>
              <a:rPr lang="en-US" baseline="30000">
                <a:solidFill>
                  <a:srgbClr val="3366FF"/>
                </a:solidFill>
                <a:cs typeface="Arial Narrow" charset="0"/>
              </a:rPr>
              <a:t>-5</a:t>
            </a:r>
            <a:r>
              <a:rPr lang="en-US">
                <a:solidFill>
                  <a:srgbClr val="3366FF"/>
                </a:solidFill>
                <a:cs typeface="Arial Narrow" charset="0"/>
              </a:rPr>
              <a:t> </a:t>
            </a:r>
            <a:r>
              <a:rPr lang="en-US">
                <a:solidFill>
                  <a:srgbClr val="3366FF"/>
                </a:solidFill>
                <a:latin typeface="Symbol" charset="0"/>
                <a:cs typeface="Symbol" charset="0"/>
              </a:rPr>
              <a:t>g</a:t>
            </a:r>
            <a:r>
              <a:rPr lang="en-US">
                <a:solidFill>
                  <a:srgbClr val="3366FF"/>
                </a:solidFill>
                <a:cs typeface="Arial Narrow" charset="0"/>
              </a:rPr>
              <a:t>/cm</a:t>
            </a:r>
            <a:r>
              <a:rPr lang="en-US" baseline="30000">
                <a:solidFill>
                  <a:srgbClr val="3366FF"/>
                </a:solidFill>
                <a:cs typeface="Arial Narrow" charset="0"/>
              </a:rPr>
              <a:t>2</a:t>
            </a:r>
            <a:r>
              <a:rPr lang="en-US">
                <a:solidFill>
                  <a:srgbClr val="3366FF"/>
                </a:solidFill>
                <a:cs typeface="Arial Narrow" charset="0"/>
              </a:rPr>
              <a:t>/pr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B7A5F7-272B-3845-AA06-BB5A63270338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251523" y="4869160"/>
            <a:ext cx="576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Instantaneous dose rate with present shielding do not allow to run at 50 Hz nor 25 Hz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Recent improvements: bunch width</a:t>
            </a:r>
            <a:endParaRPr lang="en-US" dirty="0"/>
          </a:p>
        </p:txBody>
      </p:sp>
      <p:sp>
        <p:nvSpPr>
          <p:cNvPr id="69634" name="TextBox 3"/>
          <p:cNvSpPr txBox="1">
            <a:spLocks noChangeArrowheads="1"/>
          </p:cNvSpPr>
          <p:nvPr/>
        </p:nvSpPr>
        <p:spPr bwMode="auto">
          <a:xfrm>
            <a:off x="179390" y="1268414"/>
            <a:ext cx="87852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§"/>
            </a:pPr>
            <a:r>
              <a:rPr lang="en-US"/>
              <a:t>Driven by the need of AMY experiment of shortening the beam pulse duration in order to look for micro-wave continuous (isotropic and un-polarized) emission from plasma in extensive air showers </a:t>
            </a:r>
          </a:p>
        </p:txBody>
      </p:sp>
      <p:pic>
        <p:nvPicPr>
          <p:cNvPr id="6963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7" y="2349501"/>
            <a:ext cx="4752975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7" y="2349500"/>
            <a:ext cx="37004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963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49725"/>
            <a:ext cx="49339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10BCD4-F1DB-294E-80FE-7EFE986747C3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485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40114_14404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077" y="3687764"/>
            <a:ext cx="4225925" cy="3170237"/>
          </a:xfrm>
        </p:spPr>
      </p:pic>
      <p:sp>
        <p:nvSpPr>
          <p:cNvPr id="70658" name="TextBox 7"/>
          <p:cNvSpPr txBox="1">
            <a:spLocks noChangeArrowheads="1"/>
          </p:cNvSpPr>
          <p:nvPr/>
        </p:nvSpPr>
        <p:spPr bwMode="auto">
          <a:xfrm>
            <a:off x="838200" y="2133600"/>
            <a:ext cx="1846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0659" name="TextBox 8"/>
          <p:cNvSpPr txBox="1">
            <a:spLocks noChangeArrowheads="1"/>
          </p:cNvSpPr>
          <p:nvPr/>
        </p:nvSpPr>
        <p:spPr bwMode="auto">
          <a:xfrm>
            <a:off x="228600" y="2708275"/>
            <a:ext cx="69342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Amplitude :                adjustable from 300 to 750 V  in steps of 30  V</a:t>
            </a:r>
          </a:p>
          <a:p>
            <a:pPr eaLnBrk="1" hangingPunct="1"/>
            <a:r>
              <a:rPr lang="en-US"/>
              <a:t>Pulse width                1.5  to  40  ns in steps on 0.5 ns</a:t>
            </a:r>
          </a:p>
          <a:p>
            <a:pPr eaLnBrk="1" hangingPunct="1"/>
            <a:r>
              <a:rPr lang="en-US"/>
              <a:t>Pulse shape:               rectangular</a:t>
            </a:r>
          </a:p>
          <a:p>
            <a:pPr eaLnBrk="1" hangingPunct="1"/>
            <a:r>
              <a:rPr lang="en-US"/>
              <a:t>Flatness                      +/-   10%</a:t>
            </a:r>
          </a:p>
          <a:p>
            <a:pPr eaLnBrk="1" hangingPunct="1"/>
            <a:r>
              <a:rPr lang="en-US"/>
              <a:t>Max. repetition rate    50 Hz</a:t>
            </a:r>
          </a:p>
          <a:p>
            <a:pPr eaLnBrk="1" hangingPunct="1"/>
            <a:r>
              <a:rPr lang="en-US"/>
              <a:t>Jitter                           ~20 ps</a:t>
            </a:r>
          </a:p>
          <a:p>
            <a:pPr eaLnBrk="1" hangingPunct="1"/>
            <a:r>
              <a:rPr lang="en-US"/>
              <a:t>           </a:t>
            </a:r>
          </a:p>
        </p:txBody>
      </p:sp>
      <p:sp>
        <p:nvSpPr>
          <p:cNvPr id="70660" name="TextBox 5"/>
          <p:cNvSpPr txBox="1">
            <a:spLocks noChangeArrowheads="1"/>
          </p:cNvSpPr>
          <p:nvPr/>
        </p:nvSpPr>
        <p:spPr bwMode="auto">
          <a:xfrm>
            <a:off x="152402" y="765175"/>
            <a:ext cx="504497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Kentech</a:t>
            </a:r>
            <a:r>
              <a:rPr lang="en-US" dirty="0" smtClean="0"/>
              <a:t> </a:t>
            </a:r>
            <a:r>
              <a:rPr lang="en-US" dirty="0"/>
              <a:t>PG750 </a:t>
            </a:r>
            <a:r>
              <a:rPr lang="en-US" dirty="0" err="1"/>
              <a:t>pulser</a:t>
            </a: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improving stability and reliability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new possible matching condition 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fine tuning of the gun pulse 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 New software developed and </a:t>
            </a:r>
            <a:r>
              <a:rPr lang="en-US" dirty="0" err="1"/>
              <a:t>implementated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 Gun equipment control via new ETH </a:t>
            </a:r>
            <a:r>
              <a:rPr lang="en-US" dirty="0" err="1"/>
              <a:t>fiber+GPIB</a:t>
            </a:r>
            <a:endParaRPr lang="en-US" dirty="0"/>
          </a:p>
        </p:txBody>
      </p:sp>
      <p:pic>
        <p:nvPicPr>
          <p:cNvPr id="7066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4" y="476250"/>
            <a:ext cx="2693987" cy="2154239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0" y="4764089"/>
            <a:ext cx="2789237" cy="21209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New electron gun </a:t>
            </a:r>
            <a:r>
              <a:rPr lang="en-US" dirty="0" err="1" smtClean="0"/>
              <a:t>pulser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853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3" descr="odo40ns150m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557339"/>
            <a:ext cx="4152900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4" descr="odo10ns100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7" y="1582739"/>
            <a:ext cx="4251325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8"/>
          <p:cNvSpPr txBox="1">
            <a:spLocks noChangeArrowheads="1"/>
          </p:cNvSpPr>
          <p:nvPr/>
        </p:nvSpPr>
        <p:spPr bwMode="auto">
          <a:xfrm>
            <a:off x="2601915" y="2381249"/>
            <a:ext cx="16594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10 ns    100 mA</a:t>
            </a:r>
          </a:p>
        </p:txBody>
      </p:sp>
      <p:sp>
        <p:nvSpPr>
          <p:cNvPr id="71684" name="TextBox 9"/>
          <p:cNvSpPr txBox="1">
            <a:spLocks noChangeArrowheads="1"/>
          </p:cNvSpPr>
          <p:nvPr/>
        </p:nvSpPr>
        <p:spPr bwMode="auto">
          <a:xfrm>
            <a:off x="6945315" y="2381249"/>
            <a:ext cx="16594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40 ns    150 mA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Energy spread vs. bunch width</a:t>
            </a:r>
            <a:endParaRPr lang="en-US" dirty="0"/>
          </a:p>
        </p:txBody>
      </p:sp>
      <p:sp>
        <p:nvSpPr>
          <p:cNvPr id="71686" name="TextBox 8"/>
          <p:cNvSpPr txBox="1">
            <a:spLocks noChangeArrowheads="1"/>
          </p:cNvSpPr>
          <p:nvPr/>
        </p:nvSpPr>
        <p:spPr bwMode="auto">
          <a:xfrm>
            <a:off x="323850" y="1125537"/>
            <a:ext cx="22348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At 500 MeV, electrons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353FAC-BDA8-9B45-B177-6A73C394EC5F}" type="slidenum">
              <a:rPr lang="de-DE" smtClean="0"/>
              <a:pPr>
                <a:defRPr/>
              </a:pPr>
              <a:t>57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16778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706189" y="3073548"/>
            <a:ext cx="8042275" cy="3379788"/>
          </a:xfrm>
        </p:spPr>
        <p:txBody>
          <a:bodyPr/>
          <a:lstStyle/>
          <a:p>
            <a:pPr marL="0" indent="0">
              <a:buFont typeface="Wingdings" charset="0"/>
              <a:buNone/>
              <a:defRPr/>
            </a:pPr>
            <a:r>
              <a:rPr lang="en-US" sz="2400" dirty="0" smtClean="0">
                <a:solidFill>
                  <a:srgbClr val="660066"/>
                </a:solidFill>
                <a:latin typeface="Arial Narrow"/>
                <a:cs typeface="Arial Narrow"/>
              </a:rPr>
              <a:t>Mainly, two kinds of users:</a:t>
            </a:r>
          </a:p>
          <a:p>
            <a:pPr lvl="1">
              <a:defRPr/>
            </a:pPr>
            <a:r>
              <a:rPr lang="en-US" sz="2000" dirty="0">
                <a:solidFill>
                  <a:srgbClr val="3F8DE2"/>
                </a:solidFill>
                <a:latin typeface="Arial Narrow"/>
                <a:cs typeface="Arial Narrow"/>
              </a:rPr>
              <a:t>T</a:t>
            </a:r>
            <a:r>
              <a:rPr lang="en-US" sz="2000" dirty="0" smtClean="0">
                <a:solidFill>
                  <a:srgbClr val="3F8DE2"/>
                </a:solidFill>
                <a:latin typeface="Arial Narrow"/>
                <a:cs typeface="Arial Narrow"/>
              </a:rPr>
              <a:t>est of </a:t>
            </a:r>
            <a:r>
              <a:rPr lang="en-US" sz="2000" b="1" dirty="0" smtClean="0">
                <a:latin typeface="Arial Narrow"/>
                <a:cs typeface="Arial Narrow"/>
              </a:rPr>
              <a:t>detectors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 smtClean="0">
                <a:solidFill>
                  <a:srgbClr val="3F8DE2"/>
                </a:solidFill>
                <a:latin typeface="Arial Narrow"/>
                <a:cs typeface="Arial Narrow"/>
              </a:rPr>
              <a:t>or beam </a:t>
            </a:r>
            <a:r>
              <a:rPr lang="en-US" sz="2000" b="1" dirty="0" smtClean="0">
                <a:solidFill>
                  <a:srgbClr val="40458C"/>
                </a:solidFill>
                <a:latin typeface="Arial Narrow"/>
                <a:cs typeface="Arial Narrow"/>
              </a:rPr>
              <a:t>diagnostics</a:t>
            </a:r>
          </a:p>
          <a:p>
            <a:pPr lvl="2">
              <a:defRPr/>
            </a:pPr>
            <a:r>
              <a:rPr lang="en-US" sz="1800" b="1" u="sng" dirty="0" smtClean="0">
                <a:solidFill>
                  <a:srgbClr val="40458C"/>
                </a:solidFill>
                <a:latin typeface="Arial Narrow"/>
                <a:cs typeface="Arial Narrow"/>
              </a:rPr>
              <a:t>Any kind</a:t>
            </a:r>
            <a:r>
              <a:rPr lang="en-US" sz="1800" dirty="0" smtClean="0">
                <a:solidFill>
                  <a:srgbClr val="3F8DE2"/>
                </a:solidFill>
                <a:latin typeface="Arial Narrow"/>
                <a:cs typeface="Arial Narrow"/>
              </a:rPr>
              <a:t> of detector: </a:t>
            </a:r>
            <a:r>
              <a:rPr lang="en-US" sz="1800" dirty="0" err="1" smtClean="0">
                <a:solidFill>
                  <a:srgbClr val="3F8DE2"/>
                </a:solidFill>
                <a:latin typeface="Arial Narrow"/>
                <a:cs typeface="Arial Narrow"/>
              </a:rPr>
              <a:t>calorimeter,s</a:t>
            </a:r>
            <a:r>
              <a:rPr lang="en-US" sz="1800" dirty="0" smtClean="0">
                <a:solidFill>
                  <a:srgbClr val="3F8DE2"/>
                </a:solidFill>
                <a:latin typeface="Arial Narrow"/>
                <a:cs typeface="Arial Narrow"/>
              </a:rPr>
              <a:t> scintillators, fibers, drift chambers, micro-pattern gas detectors (GEM, MSGC), RPC, diamond, silicon pixels, silicon micro-strips, fluorescence detectors, Cerenkov, RICH, …</a:t>
            </a:r>
          </a:p>
          <a:p>
            <a:pPr lvl="1">
              <a:defRPr/>
            </a:pPr>
            <a:r>
              <a:rPr lang="en-US" sz="2000" dirty="0" smtClean="0">
                <a:solidFill>
                  <a:srgbClr val="3F8DE2"/>
                </a:solidFill>
                <a:latin typeface="Arial Narrow"/>
                <a:cs typeface="Arial Narrow"/>
              </a:rPr>
              <a:t>Real </a:t>
            </a:r>
            <a:r>
              <a:rPr lang="en-US" sz="2000" b="1" u="sng" dirty="0" smtClean="0">
                <a:solidFill>
                  <a:srgbClr val="40458C"/>
                </a:solidFill>
                <a:latin typeface="Arial Narrow"/>
                <a:cs typeface="Arial Narrow"/>
              </a:rPr>
              <a:t>experiments</a:t>
            </a:r>
            <a:r>
              <a:rPr lang="en-US" sz="2000" dirty="0">
                <a:solidFill>
                  <a:srgbClr val="40458C"/>
                </a:solidFill>
                <a:latin typeface="Arial Narrow"/>
                <a:cs typeface="Arial Narrow"/>
              </a:rPr>
              <a:t> </a:t>
            </a:r>
            <a:r>
              <a:rPr lang="en-US" sz="2000" dirty="0" smtClean="0">
                <a:solidFill>
                  <a:srgbClr val="3F8DE2"/>
                </a:solidFill>
                <a:latin typeface="Arial Narrow"/>
                <a:cs typeface="Arial Narrow"/>
              </a:rPr>
              <a:t>using the electron or positron beam</a:t>
            </a:r>
          </a:p>
          <a:p>
            <a:pPr lvl="2">
              <a:defRPr/>
            </a:pPr>
            <a:r>
              <a:rPr lang="en-US" sz="1800" dirty="0" smtClean="0">
                <a:solidFill>
                  <a:srgbClr val="3F8DE2"/>
                </a:solidFill>
                <a:latin typeface="Arial Narrow"/>
                <a:cs typeface="Arial Narrow"/>
              </a:rPr>
              <a:t>Thermo-acoustic expansion of materials due to ionizing particles (RAP)</a:t>
            </a:r>
          </a:p>
          <a:p>
            <a:pPr lvl="2">
              <a:defRPr/>
            </a:pPr>
            <a:r>
              <a:rPr lang="en-US" sz="1800" dirty="0" smtClean="0">
                <a:solidFill>
                  <a:srgbClr val="3F8DE2"/>
                </a:solidFill>
                <a:latin typeface="Arial Narrow"/>
                <a:cs typeface="Arial Narrow"/>
              </a:rPr>
              <a:t>Absolute air and Nitrogen fluorescence yield (AIRFLY)</a:t>
            </a:r>
          </a:p>
          <a:p>
            <a:pPr lvl="2">
              <a:defRPr/>
            </a:pPr>
            <a:r>
              <a:rPr lang="en-US" sz="1800" dirty="0" smtClean="0">
                <a:solidFill>
                  <a:srgbClr val="3F8DE2"/>
                </a:solidFill>
                <a:latin typeface="Arial Narrow"/>
                <a:cs typeface="Arial Narrow"/>
              </a:rPr>
              <a:t>Microwave emission from </a:t>
            </a:r>
            <a:r>
              <a:rPr lang="en-US" sz="1800" dirty="0" err="1" smtClean="0">
                <a:solidFill>
                  <a:srgbClr val="3F8DE2"/>
                </a:solidFill>
                <a:latin typeface="Arial Narrow"/>
                <a:cs typeface="Arial Narrow"/>
              </a:rPr>
              <a:t>e.m</a:t>
            </a:r>
            <a:r>
              <a:rPr lang="en-US" sz="1800" dirty="0" smtClean="0">
                <a:solidFill>
                  <a:srgbClr val="3F8DE2"/>
                </a:solidFill>
                <a:latin typeface="Arial Narrow"/>
                <a:cs typeface="Arial Narrow"/>
              </a:rPr>
              <a:t>. showers (AMY)</a:t>
            </a:r>
          </a:p>
          <a:p>
            <a:pPr lvl="2">
              <a:defRPr/>
            </a:pPr>
            <a:r>
              <a:rPr lang="en-US" sz="1800" dirty="0" smtClean="0">
                <a:solidFill>
                  <a:srgbClr val="3F8DE2"/>
                </a:solidFill>
                <a:latin typeface="Arial Narrow"/>
                <a:cs typeface="Arial Narrow"/>
              </a:rPr>
              <a:t>Electron and positron channeling, parametric radiation</a:t>
            </a:r>
          </a:p>
          <a:p>
            <a:pPr lvl="2">
              <a:defRPr/>
            </a:pPr>
            <a:endParaRPr lang="en-US" dirty="0">
              <a:solidFill>
                <a:srgbClr val="3366FF"/>
              </a:solidFill>
              <a:latin typeface="Arial Narrow"/>
              <a:cs typeface="Arial Narrow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BTF users/1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DB7C79-5CF0-9E41-8085-2560ABB0AF98}" type="slidenum">
              <a:rPr lang="de-DE" smtClean="0"/>
              <a:pPr>
                <a:defRPr/>
              </a:pPr>
              <a:t>58</a:t>
            </a:fld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44624"/>
            <a:ext cx="553143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BTF users/2</a:t>
            </a:r>
            <a:endParaRPr lang="en-US" dirty="0"/>
          </a:p>
        </p:txBody>
      </p:sp>
      <p:graphicFrame>
        <p:nvGraphicFramePr>
          <p:cNvPr id="29743" name="Group 47"/>
          <p:cNvGraphicFramePr>
            <a:graphicFrameLocks noGrp="1"/>
          </p:cNvGraphicFramePr>
          <p:nvPr>
            <p:ph idx="1"/>
          </p:nvPr>
        </p:nvGraphicFramePr>
        <p:xfrm>
          <a:off x="1498602" y="908050"/>
          <a:ext cx="2919413" cy="5334196"/>
        </p:xfrm>
        <a:graphic>
          <a:graphicData uri="http://schemas.openxmlformats.org/drawingml/2006/table">
            <a:tbl>
              <a:tblPr/>
              <a:tblGrid>
                <a:gridCol w="1197247"/>
                <a:gridCol w="1722166"/>
              </a:tblGrid>
              <a:tr h="3759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/>
                          <a:cs typeface="Arial Narrow"/>
                        </a:rPr>
                        <a:t>Year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/>
                          <a:cs typeface="Arial Narrow"/>
                        </a:rPr>
                        <a:t>Beam-days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375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2002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30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</a:tr>
              <a:tr h="375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2003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150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</a:tr>
              <a:tr h="375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2004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282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</a:tr>
              <a:tr h="375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2005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364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</a:tr>
              <a:tr h="375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2006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244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</a:tr>
              <a:tr h="375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2007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224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</a:tr>
              <a:tr h="375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2008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193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</a:tr>
              <a:tr h="375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2009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256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</a:tr>
              <a:tr h="375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2010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230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</a:tr>
              <a:tr h="375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2011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105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</a:tr>
              <a:tr h="375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2012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316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0D1"/>
                    </a:solidFill>
                  </a:tcPr>
                </a:tc>
              </a:tr>
              <a:tr h="375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2013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160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A"/>
                    </a:solidFill>
                  </a:tcPr>
                </a:tc>
              </a:tr>
              <a:tr h="375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/>
                          <a:cs typeface="Arial Narrow"/>
                        </a:rPr>
                        <a:t>2014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/>
                          <a:cs typeface="Arial Narrow"/>
                        </a:rPr>
                        <a:t>260</a:t>
                      </a:r>
                    </a:p>
                  </a:txBody>
                  <a:tcPr marL="330689" marR="330689" marT="45727" marB="4572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</a:tbl>
          </a:graphicData>
        </a:graphic>
      </p:graphicFrame>
      <p:sp>
        <p:nvSpPr>
          <p:cNvPr id="66591" name="TextBox 1"/>
          <p:cNvSpPr txBox="1">
            <a:spLocks noChangeArrowheads="1"/>
          </p:cNvSpPr>
          <p:nvPr/>
        </p:nvSpPr>
        <p:spPr bwMode="auto">
          <a:xfrm>
            <a:off x="1130300" y="2554289"/>
            <a:ext cx="1846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6592" name="TextBox 3"/>
          <p:cNvSpPr txBox="1">
            <a:spLocks noChangeArrowheads="1"/>
          </p:cNvSpPr>
          <p:nvPr/>
        </p:nvSpPr>
        <p:spPr bwMode="auto">
          <a:xfrm>
            <a:off x="4860032" y="5517232"/>
            <a:ext cx="24416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3366FF"/>
                </a:solidFill>
                <a:cs typeface="Arial Narrow" charset="0"/>
              </a:rPr>
              <a:t>40% of rejection in 2013</a:t>
            </a:r>
          </a:p>
          <a:p>
            <a:pPr eaLnBrk="1" hangingPunct="1"/>
            <a:r>
              <a:rPr lang="en-US" dirty="0">
                <a:solidFill>
                  <a:srgbClr val="3366FF"/>
                </a:solidFill>
                <a:cs typeface="Arial Narrow" charset="0"/>
              </a:rPr>
              <a:t>20% of rejection in 2014</a:t>
            </a:r>
          </a:p>
        </p:txBody>
      </p:sp>
      <p:sp>
        <p:nvSpPr>
          <p:cNvPr id="66593" name="TextBox 20"/>
          <p:cNvSpPr txBox="1">
            <a:spLocks noChangeArrowheads="1"/>
          </p:cNvSpPr>
          <p:nvPr/>
        </p:nvSpPr>
        <p:spPr bwMode="auto">
          <a:xfrm>
            <a:off x="4643440" y="913944"/>
            <a:ext cx="42005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cs typeface="Arial Narrow" charset="0"/>
              </a:rPr>
              <a:t>At least 20 teams/year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cs typeface="Arial Narrow" charset="0"/>
              </a:rPr>
              <a:t>Average of 10 days/team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cs typeface="Arial Narrow" charset="0"/>
              </a:rPr>
              <a:t>Average of </a:t>
            </a:r>
            <a:r>
              <a:rPr lang="en-US" b="1" dirty="0">
                <a:solidFill>
                  <a:schemeClr val="tx2"/>
                </a:solidFill>
                <a:cs typeface="Arial Narrow" charset="0"/>
              </a:rPr>
              <a:t>200 beam-days/year</a:t>
            </a:r>
          </a:p>
          <a:p>
            <a:pPr eaLnBrk="1" hangingPunct="1">
              <a:buFont typeface="Arial" charset="0"/>
              <a:buChar char="•"/>
            </a:pPr>
            <a:endParaRPr lang="en-US" dirty="0">
              <a:solidFill>
                <a:schemeClr val="tx2"/>
              </a:solidFill>
              <a:cs typeface="Arial Narrow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cs typeface="Arial Narrow" charset="0"/>
              </a:rPr>
              <a:t>Typically, two calls/year  (Nov. and May)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cs typeface="Arial Narrow" charset="0"/>
              </a:rPr>
              <a:t>TARI funding (</a:t>
            </a:r>
            <a:r>
              <a:rPr lang="en-US" dirty="0" err="1">
                <a:solidFill>
                  <a:schemeClr val="tx2"/>
                </a:solidFill>
                <a:cs typeface="Arial Narrow" charset="0"/>
              </a:rPr>
              <a:t>HadronPhysics</a:t>
            </a:r>
            <a:r>
              <a:rPr lang="en-US" dirty="0">
                <a:solidFill>
                  <a:schemeClr val="tx2"/>
                </a:solidFill>
                <a:cs typeface="Arial Narrow" charset="0"/>
              </a:rPr>
              <a:t>)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D4CB32-15D1-A343-A08F-754BE474C852}" type="slidenum">
              <a:rPr lang="de-DE" smtClean="0"/>
              <a:pPr>
                <a:defRPr/>
              </a:pPr>
              <a:t>59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DAFNE LINAC/1</a:t>
            </a:r>
            <a:endParaRPr lang="en-US" dirty="0"/>
          </a:p>
        </p:txBody>
      </p:sp>
      <p:pic>
        <p:nvPicPr>
          <p:cNvPr id="17410" name="Picture 4" descr="high_current layout.jp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0" t="23122" b="9796"/>
          <a:stretch>
            <a:fillRect/>
          </a:stretch>
        </p:blipFill>
        <p:spPr bwMode="auto">
          <a:xfrm>
            <a:off x="107950" y="836613"/>
            <a:ext cx="7297738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low_currentlayout.jpg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4" t="3716" b="10306"/>
          <a:stretch>
            <a:fillRect/>
          </a:stretch>
        </p:blipFill>
        <p:spPr bwMode="auto">
          <a:xfrm>
            <a:off x="1384302" y="2482851"/>
            <a:ext cx="7783513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96189" y="1474788"/>
            <a:ext cx="133018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High current</a:t>
            </a:r>
          </a:p>
        </p:txBody>
      </p:sp>
      <p:sp>
        <p:nvSpPr>
          <p:cNvPr id="17413" name="TextBox 9"/>
          <p:cNvSpPr txBox="1">
            <a:spLocks noChangeArrowheads="1"/>
          </p:cNvSpPr>
          <p:nvPr/>
        </p:nvSpPr>
        <p:spPr bwMode="auto">
          <a:xfrm>
            <a:off x="4284665" y="4283075"/>
            <a:ext cx="13186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AFF"/>
                </a:solidFill>
              </a:rPr>
              <a:t>High energy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131050" y="6237288"/>
            <a:ext cx="1905000" cy="457200"/>
          </a:xfrm>
        </p:spPr>
        <p:txBody>
          <a:bodyPr/>
          <a:lstStyle/>
          <a:p>
            <a:pPr>
              <a:defRPr/>
            </a:pPr>
            <a:fld id="{AE081369-C9C3-914B-A3C2-42631C4E70AA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54816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Users by institution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16EC5A-DBE2-234D-8CE0-D19B79DA0083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/>
          <a:stretch>
            <a:fillRect/>
          </a:stretch>
        </p:blipFill>
        <p:spPr bwMode="auto">
          <a:xfrm>
            <a:off x="63985" y="836612"/>
            <a:ext cx="9021001" cy="396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9752" y="5013176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 of the </a:t>
            </a:r>
            <a:r>
              <a:rPr lang="en-US" b="1" dirty="0" smtClean="0"/>
              <a:t>30%</a:t>
            </a:r>
            <a:r>
              <a:rPr lang="en-US" dirty="0" smtClean="0"/>
              <a:t> of the total users (2011-2014)</a:t>
            </a:r>
          </a:p>
          <a:p>
            <a:r>
              <a:rPr lang="en-US" b="1" dirty="0" smtClean="0"/>
              <a:t>70%</a:t>
            </a:r>
            <a:r>
              <a:rPr lang="en-US" dirty="0" smtClean="0"/>
              <a:t> from INFN and other Italian institutions (University, Astrophysics, CNR, …)</a:t>
            </a:r>
          </a:p>
        </p:txBody>
      </p:sp>
    </p:spTree>
    <p:extLst>
      <p:ext uri="{BB962C8B-B14F-4D97-AF65-F5344CB8AC3E}">
        <p14:creationId xmlns:p14="http://schemas.microsoft.com/office/powerpoint/2010/main" val="3238063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0" y="-4762"/>
            <a:ext cx="9144000" cy="68580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</a:t>
            </a:r>
          </a:p>
        </p:txBody>
      </p:sp>
      <p:pic>
        <p:nvPicPr>
          <p:cNvPr id="6758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7" y="1566864"/>
            <a:ext cx="20097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1125539"/>
            <a:ext cx="1295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2" y="1484313"/>
            <a:ext cx="137001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941889"/>
            <a:ext cx="19685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652963"/>
            <a:ext cx="1270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7" y="3573463"/>
            <a:ext cx="976313" cy="94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5013325"/>
            <a:ext cx="1446212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5" y="1196976"/>
            <a:ext cx="1152525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3109914"/>
            <a:ext cx="1166812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5" name="Picture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0" y="1268413"/>
            <a:ext cx="13112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6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2997200"/>
            <a:ext cx="1506538" cy="102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7" name="Picture 6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2" y="2847976"/>
            <a:ext cx="11080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8" name="Picture 6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63824"/>
            <a:ext cx="1797050" cy="155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9" name="Picture 7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2"/>
            <a:ext cx="1116012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0" name="Picture 7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40" y="5373689"/>
            <a:ext cx="130333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11414" y="5805488"/>
            <a:ext cx="66381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MEG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BTF Users selection/1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CD3322-B2D1-B446-9ED1-24C353B3D5F2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0" y="-4762"/>
            <a:ext cx="9144000" cy="68580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</a:t>
            </a:r>
          </a:p>
        </p:txBody>
      </p:sp>
      <p:pic>
        <p:nvPicPr>
          <p:cNvPr id="68610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4"/>
            <a:ext cx="2095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2133601"/>
            <a:ext cx="17446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851026"/>
            <a:ext cx="1524000" cy="113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7" y="1916114"/>
            <a:ext cx="147002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5" y="5300663"/>
            <a:ext cx="1012825" cy="9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clrChange>
              <a:clrFrom>
                <a:srgbClr val="92FFFF"/>
              </a:clrFrom>
              <a:clrTo>
                <a:srgbClr val="92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48490" y="1916114"/>
            <a:ext cx="1889125" cy="658812"/>
          </a:xfrm>
          <a:prstGeom prst="rect">
            <a:avLst/>
          </a:prstGeom>
        </p:spPr>
      </p:pic>
      <p:pic>
        <p:nvPicPr>
          <p:cNvPr id="686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40" y="4797426"/>
            <a:ext cx="17176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4554538"/>
            <a:ext cx="2255838" cy="53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8" name="Picture 6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2" y="3095625"/>
            <a:ext cx="1196975" cy="11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9" name="Picture 6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90" y="5732465"/>
            <a:ext cx="1506537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0" name="Picture 6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789363"/>
            <a:ext cx="17700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1" name="Picture 6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125539"/>
            <a:ext cx="22415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2" name="Picture 6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0" y="5661026"/>
            <a:ext cx="19018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3" name="Picture 6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213100"/>
            <a:ext cx="1866900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4" name="Picture 6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292600"/>
            <a:ext cx="1435100" cy="107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5" name="Picture 7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" y="3328990"/>
            <a:ext cx="2081213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6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732463"/>
            <a:ext cx="128905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BTF Users selection/2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BB5549-292B-3A47-BA92-B25920E0CFB4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costs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38" t="38632"/>
          <a:stretch/>
        </p:blipFill>
        <p:spPr>
          <a:xfrm>
            <a:off x="0" y="1844824"/>
            <a:ext cx="4427984" cy="34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9952" y="2060848"/>
            <a:ext cx="468052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Power: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All complex: 2.7 MW × 200 days ≈2 </a:t>
            </a:r>
            <a:r>
              <a:rPr lang="en-US" sz="1800" dirty="0" err="1" smtClean="0"/>
              <a:t>MEur</a:t>
            </a:r>
            <a:r>
              <a:rPr lang="en-US" sz="1800" dirty="0" smtClean="0"/>
              <a:t>, </a:t>
            </a:r>
            <a:r>
              <a:rPr lang="en-US" sz="1800" dirty="0" smtClean="0"/>
              <a:t>≈</a:t>
            </a:r>
            <a:r>
              <a:rPr lang="en-US" sz="1800" dirty="0" smtClean="0"/>
              <a:t>15% of power for LINAC+BTF (cooling, magnets included)</a:t>
            </a:r>
          </a:p>
          <a:p>
            <a:endParaRPr lang="en-US" dirty="0" smtClean="0">
              <a:solidFill>
                <a:srgbClr val="660066"/>
              </a:solidFill>
            </a:endParaRPr>
          </a:p>
          <a:p>
            <a:r>
              <a:rPr lang="en-US" dirty="0" smtClean="0">
                <a:solidFill>
                  <a:srgbClr val="660066"/>
                </a:solidFill>
              </a:rPr>
              <a:t>Personnel for entire LINAC + BTF:</a:t>
            </a:r>
          </a:p>
          <a:p>
            <a:pPr marL="342900" indent="-342900">
              <a:buFont typeface="Arial"/>
              <a:buChar char="•"/>
            </a:pPr>
            <a:r>
              <a:rPr lang="en-US" sz="1800" b="1" dirty="0" smtClean="0"/>
              <a:t>Researcher/Engineer:  2 + 1 </a:t>
            </a:r>
          </a:p>
          <a:p>
            <a:pPr marL="342900" indent="-342900">
              <a:buFont typeface="Arial"/>
              <a:buChar char="•"/>
            </a:pPr>
            <a:r>
              <a:rPr lang="en-US" sz="1800" b="1" dirty="0" smtClean="0"/>
              <a:t>Technicians: 9</a:t>
            </a:r>
            <a:endParaRPr lang="en-US" sz="1800" dirty="0" smtClean="0"/>
          </a:p>
          <a:p>
            <a:endParaRPr lang="en-US" dirty="0" smtClean="0"/>
          </a:p>
          <a:p>
            <a:r>
              <a:rPr lang="en-US" sz="1800" dirty="0" smtClean="0">
                <a:solidFill>
                  <a:srgbClr val="660066"/>
                </a:solidFill>
              </a:rPr>
              <a:t>1 (expert) operator always on shift in the 24/7 DAFNE crew dedicated for </a:t>
            </a:r>
            <a:r>
              <a:rPr lang="en-US" sz="1800" dirty="0" err="1" smtClean="0">
                <a:solidFill>
                  <a:srgbClr val="660066"/>
                </a:solidFill>
              </a:rPr>
              <a:t>linac</a:t>
            </a:r>
            <a:r>
              <a:rPr lang="en-US" sz="1800" dirty="0" smtClean="0">
                <a:solidFill>
                  <a:srgbClr val="660066"/>
                </a:solidFill>
              </a:rPr>
              <a:t> operations</a:t>
            </a:r>
          </a:p>
          <a:p>
            <a:endParaRPr lang="en-US" dirty="0" smtClean="0"/>
          </a:p>
          <a:p>
            <a:r>
              <a:rPr lang="en-US" sz="1800" dirty="0" smtClean="0">
                <a:solidFill>
                  <a:srgbClr val="660066"/>
                </a:solidFill>
              </a:rPr>
              <a:t>Power≈</a:t>
            </a:r>
            <a:r>
              <a:rPr lang="en-US" sz="1800" b="1" dirty="0" smtClean="0">
                <a:solidFill>
                  <a:srgbClr val="660066"/>
                </a:solidFill>
              </a:rPr>
              <a:t>300 </a:t>
            </a:r>
            <a:r>
              <a:rPr lang="en-US" sz="1800" b="1" dirty="0" err="1">
                <a:solidFill>
                  <a:srgbClr val="660066"/>
                </a:solidFill>
              </a:rPr>
              <a:t>k</a:t>
            </a:r>
            <a:r>
              <a:rPr lang="en-US" sz="1800" b="1" dirty="0" err="1" smtClean="0">
                <a:solidFill>
                  <a:srgbClr val="660066"/>
                </a:solidFill>
              </a:rPr>
              <a:t>Eur</a:t>
            </a:r>
            <a:r>
              <a:rPr lang="en-US" sz="1800" b="1" dirty="0" smtClean="0">
                <a:solidFill>
                  <a:srgbClr val="660066"/>
                </a:solidFill>
              </a:rPr>
              <a:t>/year </a:t>
            </a:r>
            <a:r>
              <a:rPr lang="en-US" sz="1800" dirty="0" smtClean="0">
                <a:solidFill>
                  <a:srgbClr val="660066"/>
                </a:solidFill>
              </a:rPr>
              <a:t>+ dedicated personnel + services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8800"/>
            <a:ext cx="1333138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519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Where do we go from here?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88" y="2060575"/>
            <a:ext cx="7416800" cy="25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0BC79C-7B9C-1A41-BC41-C383A122F5B9}" type="slidenum">
              <a:rPr lang="de-DE" smtClean="0"/>
              <a:pPr>
                <a:defRPr/>
              </a:pPr>
              <a:t>64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First “upgrade”: constant improvement</a:t>
            </a:r>
            <a:endParaRPr lang="en-US" dirty="0"/>
          </a:p>
        </p:txBody>
      </p:sp>
      <p:pic>
        <p:nvPicPr>
          <p:cNvPr id="7168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716340"/>
            <a:ext cx="1760538" cy="3106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36589"/>
            <a:ext cx="1804988" cy="3079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2" y="1028701"/>
            <a:ext cx="7019925" cy="4560540"/>
          </a:xfr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buSzPct val="120000"/>
              <a:buFont typeface="Wingdings" charset="0"/>
              <a:buNone/>
              <a:defRPr/>
            </a:pPr>
            <a:r>
              <a:rPr lang="en-US" sz="1800" b="1" dirty="0" smtClean="0">
                <a:solidFill>
                  <a:srgbClr val="18579B"/>
                </a:solidFill>
              </a:rPr>
              <a:t>Only considering 2012</a:t>
            </a:r>
            <a:r>
              <a:rPr lang="en-US" sz="1800" b="1" dirty="0">
                <a:solidFill>
                  <a:srgbClr val="18579B"/>
                </a:solidFill>
              </a:rPr>
              <a:t>-</a:t>
            </a:r>
            <a:r>
              <a:rPr lang="en-US" sz="1800" b="1" dirty="0" smtClean="0">
                <a:solidFill>
                  <a:srgbClr val="18579B"/>
                </a:solidFill>
              </a:rPr>
              <a:t>2014</a:t>
            </a:r>
            <a:r>
              <a:rPr lang="en-US" sz="1800" dirty="0" smtClean="0">
                <a:solidFill>
                  <a:srgbClr val="18579B"/>
                </a:solidFill>
              </a:rPr>
              <a:t>:</a:t>
            </a:r>
            <a:endParaRPr lang="en-US" sz="1800" dirty="0">
              <a:solidFill>
                <a:srgbClr val="18579B"/>
              </a:solidFill>
            </a:endParaRPr>
          </a:p>
          <a:p>
            <a:pPr>
              <a:spcBef>
                <a:spcPts val="200"/>
              </a:spcBef>
              <a:buSzPct val="120000"/>
              <a:buFont typeface="Wingdings" charset="2"/>
              <a:buChar char="§"/>
              <a:defRPr/>
            </a:pPr>
            <a:r>
              <a:rPr lang="en-US" sz="1800" dirty="0">
                <a:solidFill>
                  <a:srgbClr val="18579B"/>
                </a:solidFill>
              </a:rPr>
              <a:t>Remotely controlled motorized </a:t>
            </a:r>
            <a:r>
              <a:rPr lang="en-US" sz="1800" dirty="0" smtClean="0">
                <a:solidFill>
                  <a:srgbClr val="18579B"/>
                </a:solidFill>
              </a:rPr>
              <a:t>trolley operational</a:t>
            </a:r>
          </a:p>
          <a:p>
            <a:pPr>
              <a:spcBef>
                <a:spcPts val="200"/>
              </a:spcBef>
              <a:buSzPct val="120000"/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srgbClr val="18579B"/>
                </a:solidFill>
              </a:rPr>
              <a:t>New rotational </a:t>
            </a:r>
            <a:r>
              <a:rPr lang="en-US" sz="1800" dirty="0" smtClean="0">
                <a:solidFill>
                  <a:srgbClr val="18579B"/>
                </a:solidFill>
              </a:rPr>
              <a:t>and linear stage</a:t>
            </a:r>
            <a:endParaRPr lang="en-US" sz="1800" dirty="0">
              <a:solidFill>
                <a:srgbClr val="18579B"/>
              </a:solidFill>
            </a:endParaRPr>
          </a:p>
          <a:p>
            <a:pPr>
              <a:spcBef>
                <a:spcPts val="200"/>
              </a:spcBef>
              <a:buSzPct val="120000"/>
              <a:buFont typeface="Wingdings" charset="2"/>
              <a:buChar char="§"/>
              <a:defRPr/>
            </a:pPr>
            <a:r>
              <a:rPr lang="en-US" sz="1800" dirty="0">
                <a:solidFill>
                  <a:srgbClr val="18579B"/>
                </a:solidFill>
              </a:rPr>
              <a:t>Improved beam position diagnostics </a:t>
            </a:r>
            <a:r>
              <a:rPr lang="en-US" sz="1800" dirty="0" smtClean="0">
                <a:solidFill>
                  <a:srgbClr val="18579B"/>
                </a:solidFill>
              </a:rPr>
              <a:t>(</a:t>
            </a:r>
            <a:r>
              <a:rPr lang="en-US" sz="1800" dirty="0">
                <a:solidFill>
                  <a:srgbClr val="18579B"/>
                </a:solidFill>
              </a:rPr>
              <a:t>GEM </a:t>
            </a:r>
            <a:r>
              <a:rPr lang="en-US" sz="1800" dirty="0" smtClean="0">
                <a:solidFill>
                  <a:srgbClr val="18579B"/>
                </a:solidFill>
              </a:rPr>
              <a:t>TPC, </a:t>
            </a:r>
            <a:r>
              <a:rPr lang="en-US" sz="1800" dirty="0" err="1" smtClean="0">
                <a:solidFill>
                  <a:srgbClr val="18579B"/>
                </a:solidFill>
              </a:rPr>
              <a:t>Medipix</a:t>
            </a:r>
            <a:r>
              <a:rPr lang="en-US" sz="1800" dirty="0" smtClean="0">
                <a:solidFill>
                  <a:srgbClr val="18579B"/>
                </a:solidFill>
              </a:rPr>
              <a:t>)</a:t>
            </a:r>
          </a:p>
          <a:p>
            <a:pPr>
              <a:spcBef>
                <a:spcPts val="200"/>
              </a:spcBef>
              <a:buSzPct val="120000"/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srgbClr val="18579B"/>
                </a:solidFill>
              </a:rPr>
              <a:t>Improved shielding for </a:t>
            </a:r>
            <a:r>
              <a:rPr lang="en-US" sz="18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high intensity</a:t>
            </a:r>
          </a:p>
          <a:p>
            <a:pPr>
              <a:spcBef>
                <a:spcPts val="200"/>
              </a:spcBef>
              <a:buSzPct val="120000"/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srgbClr val="18579B"/>
                </a:solidFill>
              </a:rPr>
              <a:t>Neutron beam monitors (</a:t>
            </a:r>
            <a:r>
              <a:rPr lang="en-US" sz="1800" dirty="0" err="1" smtClean="0">
                <a:solidFill>
                  <a:srgbClr val="18579B"/>
                </a:solidFill>
              </a:rPr>
              <a:t>servizio</a:t>
            </a:r>
            <a:r>
              <a:rPr lang="en-US" sz="1800" dirty="0" smtClean="0">
                <a:solidFill>
                  <a:srgbClr val="18579B"/>
                </a:solidFill>
              </a:rPr>
              <a:t> FISA) for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high intensity</a:t>
            </a:r>
          </a:p>
          <a:p>
            <a:pPr>
              <a:spcBef>
                <a:spcPts val="200"/>
              </a:spcBef>
              <a:buSzPct val="120000"/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srgbClr val="18579B"/>
                </a:solidFill>
              </a:rPr>
              <a:t>Cooling system isolated from other DAFNE sub-systems (only linked to LINAC) and revised</a:t>
            </a:r>
          </a:p>
          <a:p>
            <a:pPr>
              <a:spcBef>
                <a:spcPts val="200"/>
              </a:spcBef>
              <a:buSzPct val="120000"/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srgbClr val="18579B"/>
                </a:solidFill>
              </a:rPr>
              <a:t>Gas </a:t>
            </a:r>
            <a:r>
              <a:rPr lang="en-US" sz="1800" dirty="0" smtClean="0">
                <a:solidFill>
                  <a:srgbClr val="18579B"/>
                </a:solidFill>
              </a:rPr>
              <a:t>system refurbished</a:t>
            </a:r>
          </a:p>
          <a:p>
            <a:pPr>
              <a:spcBef>
                <a:spcPts val="200"/>
              </a:spcBef>
              <a:buSzPct val="120000"/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srgbClr val="18579B"/>
                </a:solidFill>
              </a:rPr>
              <a:t>Network, DAQ and controls revised and fully </a:t>
            </a:r>
            <a:r>
              <a:rPr lang="en-US" sz="1800" dirty="0" smtClean="0">
                <a:solidFill>
                  <a:srgbClr val="18579B"/>
                </a:solidFill>
              </a:rPr>
              <a:t>operational</a:t>
            </a:r>
          </a:p>
          <a:p>
            <a:pPr>
              <a:spcBef>
                <a:spcPts val="200"/>
              </a:spcBef>
              <a:buSzPct val="120000"/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srgbClr val="18579B"/>
                </a:solidFill>
              </a:rPr>
              <a:t>Diagnostics on virtual machine service based on DELL </a:t>
            </a:r>
            <a:r>
              <a:rPr lang="en-US" sz="1800" dirty="0" err="1" smtClean="0">
                <a:solidFill>
                  <a:srgbClr val="18579B"/>
                </a:solidFill>
              </a:rPr>
              <a:t>CentOS</a:t>
            </a:r>
            <a:r>
              <a:rPr lang="en-US" sz="1800" dirty="0" smtClean="0">
                <a:solidFill>
                  <a:srgbClr val="18579B"/>
                </a:solidFill>
              </a:rPr>
              <a:t> </a:t>
            </a:r>
            <a:endParaRPr lang="en-US" sz="1800" dirty="0" smtClean="0">
              <a:solidFill>
                <a:srgbClr val="18579B"/>
              </a:solidFill>
            </a:endParaRPr>
          </a:p>
          <a:p>
            <a:pPr>
              <a:spcBef>
                <a:spcPts val="200"/>
              </a:spcBef>
              <a:buSzPct val="120000"/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srgbClr val="18579B"/>
                </a:solidFill>
              </a:rPr>
              <a:t>Vacuum </a:t>
            </a:r>
            <a:r>
              <a:rPr lang="en-US" sz="1800" dirty="0">
                <a:solidFill>
                  <a:srgbClr val="18579B"/>
                </a:solidFill>
              </a:rPr>
              <a:t>system improved (2×10</a:t>
            </a:r>
            <a:r>
              <a:rPr lang="en-US" sz="1800" baseline="30000" dirty="0">
                <a:solidFill>
                  <a:srgbClr val="18579B"/>
                </a:solidFill>
              </a:rPr>
              <a:t>-9</a:t>
            </a:r>
            <a:r>
              <a:rPr lang="en-US" sz="1800" dirty="0">
                <a:solidFill>
                  <a:srgbClr val="18579B"/>
                </a:solidFill>
              </a:rPr>
              <a:t> mbar)</a:t>
            </a:r>
          </a:p>
          <a:p>
            <a:pPr>
              <a:spcBef>
                <a:spcPts val="200"/>
              </a:spcBef>
              <a:buSzPct val="120000"/>
              <a:buFont typeface="Wingdings" charset="2"/>
              <a:buChar char="§"/>
              <a:defRPr/>
            </a:pPr>
            <a:r>
              <a:rPr lang="en-US" sz="1800" dirty="0">
                <a:solidFill>
                  <a:srgbClr val="18579B"/>
                </a:solidFill>
              </a:rPr>
              <a:t>New remote YAG flag</a:t>
            </a:r>
          </a:p>
          <a:p>
            <a:pPr>
              <a:spcBef>
                <a:spcPts val="200"/>
              </a:spcBef>
              <a:buSzPct val="120000"/>
              <a:buFont typeface="Wingdings" charset="2"/>
              <a:buChar char="§"/>
              <a:defRPr/>
            </a:pPr>
            <a:r>
              <a:rPr lang="en-US" sz="1800" dirty="0">
                <a:solidFill>
                  <a:srgbClr val="18579B"/>
                </a:solidFill>
              </a:rPr>
              <a:t>New end-flange with WCM and protection</a:t>
            </a:r>
          </a:p>
          <a:p>
            <a:pPr>
              <a:spcBef>
                <a:spcPts val="200"/>
              </a:spcBef>
              <a:buSzPct val="120000"/>
              <a:buFont typeface="Wingdings" charset="2"/>
              <a:buChar char="§"/>
              <a:defRPr/>
            </a:pPr>
            <a:r>
              <a:rPr lang="en-US" sz="1800" dirty="0">
                <a:solidFill>
                  <a:srgbClr val="18579B"/>
                </a:solidFill>
              </a:rPr>
              <a:t>Beam </a:t>
            </a:r>
            <a:r>
              <a:rPr lang="en-US" sz="1800" dirty="0" smtClean="0">
                <a:solidFill>
                  <a:srgbClr val="18579B"/>
                </a:solidFill>
              </a:rPr>
              <a:t>transport and timing </a:t>
            </a:r>
            <a:r>
              <a:rPr lang="en-US" sz="1800" dirty="0">
                <a:solidFill>
                  <a:srgbClr val="18579B"/>
                </a:solidFill>
              </a:rPr>
              <a:t>optimized: </a:t>
            </a:r>
            <a:r>
              <a:rPr lang="en-US" sz="1800" dirty="0" smtClean="0">
                <a:solidFill>
                  <a:srgbClr val="18579B"/>
                </a:solidFill>
              </a:rPr>
              <a:t>1.4 to 40 ns bunches</a:t>
            </a:r>
          </a:p>
          <a:p>
            <a:pPr>
              <a:spcBef>
                <a:spcPts val="200"/>
              </a:spcBef>
              <a:buSzPct val="120000"/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srgbClr val="18579B"/>
                </a:solidFill>
              </a:rPr>
              <a:t>Started implementation of !CHAOS control </a:t>
            </a:r>
            <a:r>
              <a:rPr lang="en-US" sz="1800" dirty="0" smtClean="0">
                <a:solidFill>
                  <a:srgbClr val="18579B"/>
                </a:solidFill>
              </a:rPr>
              <a:t>system: BTF live collection system </a:t>
            </a:r>
          </a:p>
          <a:p>
            <a:pPr>
              <a:spcBef>
                <a:spcPts val="200"/>
              </a:spcBef>
              <a:buSzPct val="120000"/>
              <a:buFont typeface="Wingdings" charset="2"/>
              <a:buChar char="§"/>
              <a:defRPr/>
            </a:pPr>
            <a:endParaRPr lang="en-US" sz="1800" dirty="0">
              <a:solidFill>
                <a:srgbClr val="18579B"/>
              </a:solidFill>
            </a:endParaRP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8B5F51-68FA-014C-8632-4FC7C8B35F80}" type="slidenum">
              <a:rPr lang="de-DE" smtClean="0"/>
              <a:pPr>
                <a:defRPr/>
              </a:pPr>
              <a:t>65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Further improvements/1</a:t>
            </a:r>
            <a:endParaRPr lang="en-US" dirty="0"/>
          </a:p>
        </p:txBody>
      </p:sp>
      <p:sp>
        <p:nvSpPr>
          <p:cNvPr id="3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0" y="692149"/>
            <a:ext cx="9036050" cy="5113339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  <a:defRPr/>
            </a:pPr>
            <a:r>
              <a:rPr lang="en-US" sz="2200" dirty="0">
                <a:solidFill>
                  <a:srgbClr val="40458C"/>
                </a:solidFill>
                <a:latin typeface="Arial Narrow"/>
                <a:cs typeface="Arial Narrow"/>
              </a:rPr>
              <a:t>R</a:t>
            </a: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oom for improvement mainly – of course – for detectors development and testing: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Extend </a:t>
            </a:r>
            <a:r>
              <a:rPr lang="en-US" sz="2200" b="1" dirty="0" smtClean="0">
                <a:solidFill>
                  <a:srgbClr val="FF0AFF"/>
                </a:solidFill>
                <a:latin typeface="Arial Narrow"/>
                <a:cs typeface="Arial Narrow"/>
              </a:rPr>
              <a:t>energy range</a:t>
            </a: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:</a:t>
            </a:r>
          </a:p>
          <a:p>
            <a:pPr lvl="2">
              <a:buFont typeface="Wingdings" charset="2"/>
              <a:buChar char="§"/>
              <a:defRPr/>
            </a:pPr>
            <a:r>
              <a:rPr lang="en-US" sz="2200" dirty="0">
                <a:solidFill>
                  <a:srgbClr val="40458C"/>
                </a:solidFill>
                <a:latin typeface="Arial Narrow"/>
                <a:cs typeface="Arial Narrow"/>
              </a:rPr>
              <a:t>T</a:t>
            </a: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owards </a:t>
            </a:r>
            <a:r>
              <a:rPr lang="en-US" sz="2200" b="1" dirty="0" smtClean="0">
                <a:solidFill>
                  <a:srgbClr val="40458C"/>
                </a:solidFill>
                <a:latin typeface="Arial Narrow"/>
                <a:cs typeface="Arial Narrow"/>
              </a:rPr>
              <a:t>lower energy </a:t>
            </a: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for detector testing, especially for </a:t>
            </a:r>
            <a:r>
              <a:rPr lang="en-US" sz="2200" dirty="0" err="1" smtClean="0">
                <a:solidFill>
                  <a:srgbClr val="40458C"/>
                </a:solidFill>
                <a:latin typeface="Arial Narrow"/>
                <a:cs typeface="Arial Narrow"/>
              </a:rPr>
              <a:t>astro</a:t>
            </a: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-particles</a:t>
            </a:r>
          </a:p>
          <a:p>
            <a:pPr lvl="2">
              <a:buFont typeface="Wingdings" charset="2"/>
              <a:buChar char="§"/>
              <a:defRPr/>
            </a:pP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Towards </a:t>
            </a:r>
            <a:r>
              <a:rPr lang="en-US" sz="2200" b="1" dirty="0" smtClean="0">
                <a:solidFill>
                  <a:srgbClr val="40458C"/>
                </a:solidFill>
                <a:latin typeface="Arial Narrow"/>
                <a:cs typeface="Arial Narrow"/>
              </a:rPr>
              <a:t>high energy </a:t>
            </a: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for </a:t>
            </a:r>
          </a:p>
          <a:p>
            <a:pPr lvl="3">
              <a:buFont typeface="Wingdings" charset="2"/>
              <a:buChar char="§"/>
              <a:defRPr/>
            </a:pP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Higher neutron yield and more fast neutrons</a:t>
            </a:r>
          </a:p>
          <a:p>
            <a:pPr lvl="3">
              <a:buFont typeface="Wingdings" charset="2"/>
              <a:buChar char="§"/>
              <a:defRPr/>
            </a:pP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Lower multiple scattering, better spot</a:t>
            </a:r>
          </a:p>
          <a:p>
            <a:pPr lvl="3">
              <a:buFont typeface="Wingdings" charset="2"/>
              <a:buChar char="§"/>
              <a:defRPr/>
            </a:pPr>
            <a:r>
              <a:rPr lang="en-US" sz="2200" b="1" dirty="0" smtClean="0">
                <a:solidFill>
                  <a:srgbClr val="FF0AFF"/>
                </a:solidFill>
                <a:latin typeface="Arial Narrow"/>
                <a:cs typeface="Arial Narrow"/>
              </a:rPr>
              <a:t>Physics case: electron and positron fixed-target experiments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Improve </a:t>
            </a:r>
            <a:r>
              <a:rPr lang="en-US" sz="2200" b="1" dirty="0" smtClean="0">
                <a:solidFill>
                  <a:srgbClr val="FF0AFF"/>
                </a:solidFill>
                <a:latin typeface="Arial Narrow"/>
                <a:cs typeface="Arial Narrow"/>
              </a:rPr>
              <a:t>diagnostics</a:t>
            </a:r>
            <a:r>
              <a:rPr lang="en-US" sz="2200" dirty="0" smtClean="0">
                <a:solidFill>
                  <a:srgbClr val="FF0AFF"/>
                </a:solidFill>
                <a:latin typeface="Arial Narrow"/>
                <a:cs typeface="Arial Narrow"/>
              </a:rPr>
              <a:t> </a:t>
            </a: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quality (much done with AIDA, more is possible)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Exploit </a:t>
            </a:r>
            <a:r>
              <a:rPr lang="en-US" sz="2200" b="1" dirty="0" smtClean="0">
                <a:solidFill>
                  <a:srgbClr val="FF0AFF"/>
                </a:solidFill>
                <a:latin typeface="Arial Narrow"/>
                <a:cs typeface="Arial Narrow"/>
              </a:rPr>
              <a:t>time structure </a:t>
            </a: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of beam (and improve it)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Exploit the possibility of </a:t>
            </a:r>
            <a:r>
              <a:rPr lang="en-US" sz="2200" b="1" dirty="0" smtClean="0">
                <a:solidFill>
                  <a:srgbClr val="FF0AFF"/>
                </a:solidFill>
                <a:latin typeface="Arial Narrow"/>
                <a:cs typeface="Arial Narrow"/>
              </a:rPr>
              <a:t>high intensity </a:t>
            </a: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and more particles</a:t>
            </a:r>
            <a:r>
              <a:rPr lang="en-US" sz="2200" dirty="0">
                <a:solidFill>
                  <a:srgbClr val="40458C"/>
                </a:solidFill>
                <a:latin typeface="Arial Narrow"/>
                <a:cs typeface="Arial Narrow"/>
              </a:rPr>
              <a:t> </a:t>
            </a: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(</a:t>
            </a:r>
            <a:r>
              <a:rPr lang="en-US" sz="2200" dirty="0" err="1" smtClean="0">
                <a:solidFill>
                  <a:srgbClr val="40458C"/>
                </a:solidFill>
                <a:latin typeface="Arial Narrow"/>
                <a:cs typeface="Arial Narrow"/>
              </a:rPr>
              <a:t>photons,neutrons</a:t>
            </a: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)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Exploit the </a:t>
            </a:r>
            <a:r>
              <a:rPr lang="en-US" sz="2200" b="1" dirty="0" smtClean="0">
                <a:solidFill>
                  <a:srgbClr val="FF0AFF"/>
                </a:solidFill>
                <a:latin typeface="Arial Narrow"/>
                <a:cs typeface="Arial Narrow"/>
              </a:rPr>
              <a:t>flexibility</a:t>
            </a:r>
            <a:r>
              <a:rPr lang="en-US" sz="2200" dirty="0" smtClean="0">
                <a:solidFill>
                  <a:srgbClr val="FF0AFF"/>
                </a:solidFill>
                <a:latin typeface="Arial Narrow"/>
                <a:cs typeface="Arial Narrow"/>
              </a:rPr>
              <a:t> </a:t>
            </a: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and ease of use (and improve it)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200" dirty="0" smtClean="0">
                <a:solidFill>
                  <a:srgbClr val="40458C"/>
                </a:solidFill>
                <a:latin typeface="Arial Narrow"/>
                <a:cs typeface="Arial Narrow"/>
              </a:rPr>
              <a:t>And…</a:t>
            </a:r>
            <a:endParaRPr lang="en-US" sz="2200" dirty="0">
              <a:solidFill>
                <a:srgbClr val="40458C"/>
              </a:solidFill>
              <a:latin typeface="Arial Narrow"/>
              <a:cs typeface="Arial Narrow"/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08736-186D-4040-AA2C-050E2CC836C7}" type="slidenum">
              <a:rPr lang="de-DE" smtClean="0"/>
              <a:pPr>
                <a:defRPr/>
              </a:pPr>
              <a:t>66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Further improvements/2</a:t>
            </a:r>
            <a:endParaRPr lang="en-US" dirty="0"/>
          </a:p>
        </p:txBody>
      </p:sp>
      <p:sp>
        <p:nvSpPr>
          <p:cNvPr id="3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0" y="908051"/>
            <a:ext cx="8064500" cy="4968875"/>
          </a:xfrm>
        </p:spPr>
        <p:txBody>
          <a:bodyPr/>
          <a:lstStyle/>
          <a:p>
            <a:pPr>
              <a:buFont typeface="Wingdings" charset="2"/>
              <a:buChar char="§"/>
              <a:defRPr/>
            </a:pPr>
            <a:r>
              <a:rPr lang="en-US" sz="2400" dirty="0" smtClean="0">
                <a:solidFill>
                  <a:srgbClr val="40458C"/>
                </a:solidFill>
                <a:latin typeface="Arial Narrow"/>
                <a:cs typeface="Arial Narrow"/>
              </a:rPr>
              <a:t>Since duty-cycle is already quite high: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400" dirty="0" smtClean="0">
                <a:solidFill>
                  <a:srgbClr val="40458C"/>
                </a:solidFill>
                <a:latin typeface="Arial Narrow"/>
                <a:cs typeface="Arial Narrow"/>
              </a:rPr>
              <a:t>Increase the </a:t>
            </a:r>
            <a:r>
              <a:rPr lang="en-US" sz="2400" b="1" dirty="0" smtClean="0">
                <a:solidFill>
                  <a:srgbClr val="40458C"/>
                </a:solidFill>
                <a:latin typeface="Arial Narrow"/>
                <a:cs typeface="Arial Narrow"/>
              </a:rPr>
              <a:t>number of beam lines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400" b="1" dirty="0" smtClean="0">
                <a:solidFill>
                  <a:srgbClr val="40458C"/>
                </a:solidFill>
                <a:latin typeface="Arial Narrow"/>
                <a:cs typeface="Arial Narrow"/>
              </a:rPr>
              <a:t>Enlarge</a:t>
            </a:r>
            <a:r>
              <a:rPr lang="en-US" sz="2400" dirty="0" smtClean="0">
                <a:solidFill>
                  <a:srgbClr val="40458C"/>
                </a:solidFill>
                <a:latin typeface="Arial Narrow"/>
                <a:cs typeface="Arial Narrow"/>
              </a:rPr>
              <a:t> the experimental </a:t>
            </a:r>
            <a:r>
              <a:rPr lang="en-US" sz="2400" b="1" dirty="0" smtClean="0">
                <a:solidFill>
                  <a:srgbClr val="40458C"/>
                </a:solidFill>
                <a:latin typeface="Arial Narrow"/>
                <a:cs typeface="Arial Narrow"/>
              </a:rPr>
              <a:t>area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400" dirty="0" smtClean="0">
                <a:solidFill>
                  <a:srgbClr val="40458C"/>
                </a:solidFill>
                <a:latin typeface="Arial Narrow"/>
                <a:cs typeface="Arial Narrow"/>
              </a:rPr>
              <a:t>Improve beam </a:t>
            </a:r>
            <a:r>
              <a:rPr lang="en-US" sz="2400" b="1" dirty="0" smtClean="0">
                <a:solidFill>
                  <a:srgbClr val="40458C"/>
                </a:solidFill>
                <a:latin typeface="Arial Narrow"/>
                <a:cs typeface="Arial Narrow"/>
              </a:rPr>
              <a:t>quality</a:t>
            </a:r>
          </a:p>
          <a:p>
            <a:pPr lvl="2"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40458C"/>
                </a:solidFill>
                <a:latin typeface="Arial Narrow"/>
                <a:cs typeface="Arial Narrow"/>
              </a:rPr>
              <a:t>Background: more/better </a:t>
            </a:r>
            <a:r>
              <a:rPr lang="en-US" sz="2000" b="1" dirty="0" smtClean="0">
                <a:solidFill>
                  <a:srgbClr val="40458C"/>
                </a:solidFill>
                <a:latin typeface="Arial Narrow"/>
                <a:cs typeface="Arial Narrow"/>
              </a:rPr>
              <a:t>shielding</a:t>
            </a:r>
          </a:p>
          <a:p>
            <a:pPr lvl="2"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40458C"/>
                </a:solidFill>
                <a:latin typeface="Arial Narrow"/>
                <a:cs typeface="Arial Narrow"/>
              </a:rPr>
              <a:t>Beam divergence: more/better </a:t>
            </a:r>
            <a:r>
              <a:rPr lang="en-US" sz="2000" b="1" dirty="0" smtClean="0">
                <a:solidFill>
                  <a:srgbClr val="40458C"/>
                </a:solidFill>
                <a:latin typeface="Arial Narrow"/>
                <a:cs typeface="Arial Narrow"/>
              </a:rPr>
              <a:t>collimation</a:t>
            </a:r>
          </a:p>
          <a:p>
            <a:pPr lvl="2"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40458C"/>
                </a:solidFill>
                <a:latin typeface="Arial Narrow"/>
                <a:cs typeface="Arial Narrow"/>
              </a:rPr>
              <a:t>Beam size: better/more flexible </a:t>
            </a:r>
            <a:r>
              <a:rPr lang="en-US" sz="2000" b="1" dirty="0" smtClean="0">
                <a:solidFill>
                  <a:srgbClr val="40458C"/>
                </a:solidFill>
                <a:latin typeface="Arial Narrow"/>
                <a:cs typeface="Arial Narrow"/>
              </a:rPr>
              <a:t>optics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400" dirty="0" smtClean="0">
                <a:solidFill>
                  <a:srgbClr val="40458C"/>
                </a:solidFill>
                <a:latin typeface="Arial Narrow"/>
                <a:cs typeface="Arial Narrow"/>
              </a:rPr>
              <a:t>Improve</a:t>
            </a:r>
            <a:r>
              <a:rPr lang="en-US" sz="2400" b="1" dirty="0" smtClean="0">
                <a:solidFill>
                  <a:srgbClr val="40458C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smtClean="0">
                <a:solidFill>
                  <a:srgbClr val="40458C"/>
                </a:solidFill>
                <a:latin typeface="Arial Narrow"/>
                <a:cs typeface="Arial Narrow"/>
              </a:rPr>
              <a:t>timing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400" dirty="0" smtClean="0">
                <a:solidFill>
                  <a:srgbClr val="40458C"/>
                </a:solidFill>
                <a:latin typeface="Arial Narrow"/>
                <a:cs typeface="Arial Narrow"/>
              </a:rPr>
              <a:t>Increase</a:t>
            </a:r>
            <a:r>
              <a:rPr lang="en-US" sz="2400" b="1" dirty="0" smtClean="0">
                <a:solidFill>
                  <a:srgbClr val="40458C"/>
                </a:solidFill>
                <a:latin typeface="Arial Narrow"/>
                <a:cs typeface="Arial Narrow"/>
              </a:rPr>
              <a:t> intensity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28EBC-D414-434B-BEF9-6F1D992A6703}" type="slidenum">
              <a:rPr lang="de-DE" smtClean="0"/>
              <a:pPr>
                <a:defRPr/>
              </a:pPr>
              <a:t>67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Future plans/1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22340"/>
            <a:ext cx="9144000" cy="41549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>
              <a:defRPr/>
            </a:pP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1.	Improve the </a:t>
            </a:r>
            <a:r>
              <a:rPr lang="en-US" sz="2400" b="1" dirty="0">
                <a:solidFill>
                  <a:srgbClr val="40458C"/>
                </a:solidFill>
                <a:latin typeface="Arial Narrow"/>
                <a:cs typeface="Arial Narrow"/>
              </a:rPr>
              <a:t>shielding</a:t>
            </a:r>
          </a:p>
          <a:p>
            <a:pPr marL="914400" lvl="1" indent="-457200">
              <a:buFontTx/>
              <a:buAutoNum type="arabicPeriod"/>
              <a:defRPr/>
            </a:pPr>
            <a:endParaRPr lang="en-US" sz="2400" dirty="0">
              <a:solidFill>
                <a:srgbClr val="40458C"/>
              </a:solidFill>
              <a:latin typeface="Arial Narrow"/>
              <a:cs typeface="Arial Narrow"/>
            </a:endParaRPr>
          </a:p>
          <a:p>
            <a:pPr lvl="1">
              <a:defRPr/>
            </a:pP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2.	Add a </a:t>
            </a:r>
            <a:r>
              <a:rPr lang="en-US" sz="2400" b="1" dirty="0">
                <a:solidFill>
                  <a:srgbClr val="40458C"/>
                </a:solidFill>
                <a:latin typeface="Arial Narrow"/>
                <a:cs typeface="Arial Narrow"/>
              </a:rPr>
              <a:t>second beam-line</a:t>
            </a:r>
          </a:p>
          <a:p>
            <a:pPr marL="914400" lvl="1" indent="-457200">
              <a:buFontTx/>
              <a:buAutoNum type="arabicPeriod"/>
              <a:defRPr/>
            </a:pPr>
            <a:endParaRPr lang="en-US" sz="2400" dirty="0">
              <a:solidFill>
                <a:srgbClr val="40458C"/>
              </a:solidFill>
              <a:latin typeface="Arial Narrow"/>
              <a:cs typeface="Arial Narrow"/>
            </a:endParaRPr>
          </a:p>
          <a:p>
            <a:pPr lvl="1">
              <a:defRPr/>
            </a:pP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3.	Add a </a:t>
            </a:r>
            <a:r>
              <a:rPr lang="en-US" sz="2400" b="1" dirty="0">
                <a:solidFill>
                  <a:srgbClr val="40458C"/>
                </a:solidFill>
                <a:latin typeface="Arial Narrow"/>
                <a:cs typeface="Arial Narrow"/>
              </a:rPr>
              <a:t>pulsed magnet</a:t>
            </a: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 to select </a:t>
            </a: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2</a:t>
            </a:r>
            <a:r>
              <a:rPr lang="en-US" sz="2400" baseline="30000" dirty="0">
                <a:solidFill>
                  <a:srgbClr val="40458C"/>
                </a:solidFill>
                <a:latin typeface="Arial Narrow"/>
                <a:cs typeface="Arial Narrow"/>
              </a:rPr>
              <a:t>nd</a:t>
            </a: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 line </a:t>
            </a: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bunch-by-bunch</a:t>
            </a:r>
          </a:p>
          <a:p>
            <a:pPr marL="914400" lvl="1" indent="-457200">
              <a:buFontTx/>
              <a:buAutoNum type="arabicPeriod"/>
              <a:defRPr/>
            </a:pPr>
            <a:endParaRPr lang="en-US" sz="2400" dirty="0">
              <a:solidFill>
                <a:srgbClr val="40458C"/>
              </a:solidFill>
              <a:latin typeface="Arial Narrow"/>
              <a:cs typeface="Arial Narrow"/>
            </a:endParaRPr>
          </a:p>
          <a:p>
            <a:pPr lvl="1">
              <a:defRPr/>
            </a:pP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4.	Have </a:t>
            </a:r>
            <a:r>
              <a:rPr lang="en-US" sz="2400" b="1" dirty="0">
                <a:solidFill>
                  <a:srgbClr val="40458C"/>
                </a:solidFill>
                <a:latin typeface="Arial Narrow"/>
                <a:cs typeface="Arial Narrow"/>
              </a:rPr>
              <a:t>two</a:t>
            </a: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 separated experimental </a:t>
            </a:r>
            <a:r>
              <a:rPr lang="en-US" sz="2400" b="1" dirty="0">
                <a:solidFill>
                  <a:srgbClr val="40458C"/>
                </a:solidFill>
                <a:latin typeface="Arial Narrow"/>
                <a:cs typeface="Arial Narrow"/>
              </a:rPr>
              <a:t>halls</a:t>
            </a: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 for the two lines</a:t>
            </a:r>
          </a:p>
          <a:p>
            <a:pPr marL="914400" lvl="1" indent="-457200">
              <a:buFontTx/>
              <a:buAutoNum type="arabicPeriod"/>
              <a:defRPr/>
            </a:pPr>
            <a:endParaRPr lang="en-US" sz="2400" dirty="0">
              <a:solidFill>
                <a:srgbClr val="40458C"/>
              </a:solidFill>
              <a:latin typeface="Arial Narrow"/>
              <a:cs typeface="Arial Narrow"/>
            </a:endParaRPr>
          </a:p>
          <a:p>
            <a:pPr lvl="1">
              <a:defRPr/>
            </a:pP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5.	Move the control room upstairs to gain space in the experimental hall(s)</a:t>
            </a:r>
          </a:p>
          <a:p>
            <a:pPr lvl="1">
              <a:defRPr/>
            </a:pPr>
            <a:endParaRPr lang="en-US" sz="2400" dirty="0">
              <a:solidFill>
                <a:srgbClr val="40458C"/>
              </a:solidFill>
              <a:latin typeface="Arial Narrow"/>
              <a:cs typeface="Arial Narrow"/>
            </a:endParaRPr>
          </a:p>
          <a:p>
            <a:pPr marL="914400" lvl="1" indent="-457200">
              <a:buFontTx/>
              <a:buAutoNum type="arabicPeriod" startAt="6"/>
              <a:defRPr/>
            </a:pPr>
            <a:r>
              <a:rPr lang="en-US" sz="2400" b="1" dirty="0">
                <a:solidFill>
                  <a:srgbClr val="40458C"/>
                </a:solidFill>
                <a:latin typeface="Arial Narrow"/>
                <a:cs typeface="Arial Narrow"/>
              </a:rPr>
              <a:t>Increase</a:t>
            </a: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 </a:t>
            </a: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the LINAC </a:t>
            </a:r>
            <a:r>
              <a:rPr lang="en-US" sz="2400" b="1" dirty="0" smtClean="0">
                <a:solidFill>
                  <a:srgbClr val="40458C"/>
                </a:solidFill>
                <a:latin typeface="Arial Narrow"/>
                <a:cs typeface="Arial Narrow"/>
              </a:rPr>
              <a:t>energy</a:t>
            </a:r>
            <a:endParaRPr lang="en-US" sz="2400" dirty="0">
              <a:solidFill>
                <a:srgbClr val="40458C"/>
              </a:solidFill>
              <a:latin typeface="Arial Narrow"/>
              <a:cs typeface="Arial Narrow"/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22760-AD9E-E54C-B149-124739236150}" type="slidenum">
              <a:rPr lang="de-DE" smtClean="0"/>
              <a:pPr>
                <a:defRPr/>
              </a:pPr>
              <a:t>68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Future plans/2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760413"/>
            <a:ext cx="8243888" cy="45320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>
              <a:defRPr/>
            </a:pP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7.	Low-energy electron/positron beams</a:t>
            </a:r>
          </a:p>
          <a:p>
            <a:pPr marL="1200150" lvl="2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Improve </a:t>
            </a:r>
            <a:r>
              <a:rPr lang="en-US" sz="2400" b="1" dirty="0">
                <a:solidFill>
                  <a:srgbClr val="40458C"/>
                </a:solidFill>
                <a:latin typeface="Arial Narrow"/>
                <a:cs typeface="Arial Narrow"/>
              </a:rPr>
              <a:t>low-energy diagnostics </a:t>
            </a: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(LYSO </a:t>
            </a:r>
            <a:r>
              <a:rPr lang="en-US" sz="2400" dirty="0" err="1">
                <a:solidFill>
                  <a:srgbClr val="40458C"/>
                </a:solidFill>
                <a:latin typeface="Arial Narrow"/>
                <a:cs typeface="Arial Narrow"/>
              </a:rPr>
              <a:t>calorimenter</a:t>
            </a: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, AIDA)</a:t>
            </a:r>
          </a:p>
          <a:p>
            <a:pPr marL="1200150" lvl="2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Improve </a:t>
            </a:r>
            <a:r>
              <a:rPr lang="en-US" sz="2400" b="1" dirty="0">
                <a:solidFill>
                  <a:srgbClr val="40458C"/>
                </a:solidFill>
                <a:latin typeface="Arial Narrow"/>
                <a:cs typeface="Arial Narrow"/>
              </a:rPr>
              <a:t>background</a:t>
            </a:r>
          </a:p>
          <a:p>
            <a:pPr marL="1200150" lvl="2" indent="-285750">
              <a:buFont typeface="Arial"/>
              <a:buChar char="•"/>
              <a:defRPr/>
            </a:pPr>
            <a:endParaRPr lang="en-US" sz="1050" dirty="0">
              <a:solidFill>
                <a:srgbClr val="40458C"/>
              </a:solidFill>
              <a:latin typeface="Arial Narrow"/>
              <a:cs typeface="Arial Narrow"/>
            </a:endParaRPr>
          </a:p>
          <a:p>
            <a:pPr lvl="1">
              <a:defRPr/>
            </a:pP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8.	Improve </a:t>
            </a:r>
            <a:r>
              <a:rPr lang="en-US" sz="2400" b="1" dirty="0">
                <a:solidFill>
                  <a:srgbClr val="40458C"/>
                </a:solidFill>
                <a:latin typeface="Arial Narrow"/>
                <a:cs typeface="Arial Narrow"/>
              </a:rPr>
              <a:t>high-resolution tracking</a:t>
            </a: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:</a:t>
            </a:r>
          </a:p>
          <a:p>
            <a:pPr marL="1657350" lvl="3" indent="-285750">
              <a:buFont typeface="Arial"/>
              <a:buChar char="•"/>
              <a:defRPr/>
            </a:pPr>
            <a:r>
              <a:rPr lang="en-US" dirty="0">
                <a:solidFill>
                  <a:srgbClr val="40458C"/>
                </a:solidFill>
                <a:latin typeface="Arial Narrow"/>
                <a:cs typeface="Arial Narrow"/>
              </a:rPr>
              <a:t>New high-resolution tracking telescope: Si-pixel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40458C"/>
                </a:solidFill>
                <a:latin typeface="Arial Narrow"/>
                <a:cs typeface="Arial Narrow"/>
              </a:rPr>
              <a:t>9.	Improve </a:t>
            </a:r>
            <a:r>
              <a:rPr lang="en-US" sz="2400" b="1" dirty="0" smtClean="0">
                <a:solidFill>
                  <a:srgbClr val="40458C"/>
                </a:solidFill>
                <a:latin typeface="Arial Narrow"/>
                <a:cs typeface="Arial Narrow"/>
              </a:rPr>
              <a:t>photon tagging</a:t>
            </a:r>
            <a:r>
              <a:rPr lang="en-US" sz="2400" dirty="0" smtClean="0">
                <a:solidFill>
                  <a:srgbClr val="40458C"/>
                </a:solidFill>
                <a:latin typeface="Arial Narrow"/>
                <a:cs typeface="Arial Narrow"/>
              </a:rPr>
              <a:t>, changing the design:</a:t>
            </a:r>
            <a:endParaRPr lang="en-US" sz="1800" dirty="0" smtClean="0">
              <a:solidFill>
                <a:srgbClr val="40458C"/>
              </a:solidFill>
              <a:latin typeface="Arial Narrow"/>
              <a:cs typeface="Arial Narrow"/>
            </a:endParaRPr>
          </a:p>
          <a:p>
            <a:pPr marL="1657350" lvl="3" indent="-285750">
              <a:buFont typeface="Arial"/>
              <a:buChar char="•"/>
              <a:defRPr/>
            </a:pPr>
            <a:r>
              <a:rPr lang="en-US" dirty="0" smtClean="0">
                <a:solidFill>
                  <a:srgbClr val="40458C"/>
                </a:solidFill>
                <a:latin typeface="Arial Narrow"/>
                <a:cs typeface="Arial Narrow"/>
              </a:rPr>
              <a:t>Build</a:t>
            </a:r>
            <a:r>
              <a:rPr lang="en-US" dirty="0">
                <a:solidFill>
                  <a:srgbClr val="40458C"/>
                </a:solidFill>
                <a:latin typeface="Arial Narrow"/>
                <a:cs typeface="Arial Narrow"/>
              </a:rPr>
              <a:t>/re-use a different dipole </a:t>
            </a:r>
            <a:r>
              <a:rPr lang="en-US" b="1" dirty="0">
                <a:solidFill>
                  <a:srgbClr val="40458C"/>
                </a:solidFill>
                <a:latin typeface="Arial Narrow"/>
                <a:cs typeface="Arial Narrow"/>
              </a:rPr>
              <a:t>magnet</a:t>
            </a:r>
          </a:p>
          <a:p>
            <a:pPr marL="1657350" lvl="3" indent="-285750">
              <a:buFont typeface="Arial"/>
              <a:buChar char="•"/>
              <a:defRPr/>
            </a:pPr>
            <a:r>
              <a:rPr lang="en-US" dirty="0">
                <a:solidFill>
                  <a:srgbClr val="40458C"/>
                </a:solidFill>
                <a:latin typeface="Arial Narrow"/>
                <a:cs typeface="Arial Narrow"/>
              </a:rPr>
              <a:t>Build an optimized </a:t>
            </a:r>
            <a:r>
              <a:rPr lang="en-US" b="1" dirty="0">
                <a:solidFill>
                  <a:srgbClr val="40458C"/>
                </a:solidFill>
                <a:latin typeface="Arial Narrow"/>
                <a:cs typeface="Arial Narrow"/>
              </a:rPr>
              <a:t>vacuum chamber</a:t>
            </a:r>
          </a:p>
          <a:p>
            <a:pPr marL="1657350" lvl="3" indent="-285750">
              <a:buFont typeface="Arial"/>
              <a:buChar char="•"/>
              <a:defRPr/>
            </a:pPr>
            <a:r>
              <a:rPr lang="en-US" dirty="0">
                <a:solidFill>
                  <a:srgbClr val="40458C"/>
                </a:solidFill>
                <a:latin typeface="Arial Narrow"/>
                <a:cs typeface="Arial Narrow"/>
              </a:rPr>
              <a:t>Design and build tagging </a:t>
            </a:r>
            <a:r>
              <a:rPr lang="en-US" b="1" dirty="0">
                <a:solidFill>
                  <a:srgbClr val="40458C"/>
                </a:solidFill>
                <a:latin typeface="Arial Narrow"/>
                <a:cs typeface="Arial Narrow"/>
              </a:rPr>
              <a:t>detectors</a:t>
            </a:r>
            <a:r>
              <a:rPr lang="en-US" dirty="0">
                <a:solidFill>
                  <a:srgbClr val="40458C"/>
                </a:solidFill>
                <a:latin typeface="Arial Narrow"/>
                <a:cs typeface="Arial Narrow"/>
              </a:rPr>
              <a:t> with:</a:t>
            </a:r>
          </a:p>
          <a:p>
            <a:pPr marL="2114550" lvl="4" indent="-285750">
              <a:buFont typeface="Arial"/>
              <a:buChar char="•"/>
              <a:defRPr/>
            </a:pPr>
            <a:r>
              <a:rPr lang="en-US" sz="1800" dirty="0">
                <a:solidFill>
                  <a:srgbClr val="40458C"/>
                </a:solidFill>
                <a:latin typeface="Arial Narrow"/>
                <a:cs typeface="Arial Narrow"/>
              </a:rPr>
              <a:t>Optimized geometry</a:t>
            </a:r>
          </a:p>
          <a:p>
            <a:pPr marL="2114550" lvl="4" indent="-285750">
              <a:buFont typeface="Arial"/>
              <a:buChar char="•"/>
              <a:defRPr/>
            </a:pPr>
            <a:r>
              <a:rPr lang="en-US" sz="1800" dirty="0">
                <a:solidFill>
                  <a:srgbClr val="40458C"/>
                </a:solidFill>
                <a:latin typeface="Arial Narrow"/>
                <a:cs typeface="Arial Narrow"/>
              </a:rPr>
              <a:t>In vacuum</a:t>
            </a:r>
          </a:p>
          <a:p>
            <a:pPr marL="2114550" lvl="4" indent="-285750">
              <a:buFont typeface="Arial"/>
              <a:buChar char="•"/>
              <a:defRPr/>
            </a:pPr>
            <a:r>
              <a:rPr lang="en-US" sz="1800" dirty="0">
                <a:solidFill>
                  <a:srgbClr val="40458C"/>
                </a:solidFill>
                <a:latin typeface="Arial Narrow"/>
                <a:cs typeface="Arial Narrow"/>
              </a:rPr>
              <a:t>Simpler and with a smaller number of </a:t>
            </a:r>
            <a:r>
              <a:rPr lang="en-US" sz="1800" dirty="0">
                <a:solidFill>
                  <a:srgbClr val="40458C"/>
                </a:solidFill>
                <a:latin typeface="Arial Narrow"/>
                <a:cs typeface="Arial Narrow"/>
              </a:rPr>
              <a:t>channels</a:t>
            </a:r>
          </a:p>
          <a:p>
            <a:pPr lvl="1">
              <a:defRPr/>
            </a:pP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10. </a:t>
            </a: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	</a:t>
            </a:r>
            <a:r>
              <a:rPr lang="en-US" sz="2400" dirty="0">
                <a:solidFill>
                  <a:srgbClr val="40458C"/>
                </a:solidFill>
                <a:latin typeface="Arial Narrow"/>
                <a:cs typeface="Arial Narrow"/>
              </a:rPr>
              <a:t>Further increase the bunch width (from 40 ns to 100-200 ns)</a:t>
            </a:r>
            <a:endParaRPr lang="en-US" sz="2400" dirty="0">
              <a:solidFill>
                <a:srgbClr val="40458C"/>
              </a:solidFill>
              <a:latin typeface="Arial Narrow"/>
              <a:cs typeface="Arial Narrow"/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F8D99-A029-B348-96C4-B05398C9AA51}" type="slidenum">
              <a:rPr lang="de-DE" smtClean="0"/>
              <a:pPr>
                <a:defRPr/>
              </a:pPr>
              <a:t>69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/>
          <p:cNvPicPr>
            <a:picLocks noChangeAspect="1"/>
          </p:cNvPicPr>
          <p:nvPr/>
        </p:nvPicPr>
        <p:blipFill rotWithShape="1">
          <a:blip r:embed="rId2" cstate="print"/>
          <a:srcRect t="8779" b="8650"/>
          <a:stretch/>
        </p:blipFill>
        <p:spPr bwMode="auto">
          <a:xfrm>
            <a:off x="-9525" y="2606676"/>
            <a:ext cx="9155113" cy="4170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9385"/>
          <a:stretch/>
        </p:blipFill>
        <p:spPr>
          <a:xfrm>
            <a:off x="5213352" y="188914"/>
            <a:ext cx="3878263" cy="2339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0300"/>
          <a:stretch/>
        </p:blipFill>
        <p:spPr>
          <a:xfrm>
            <a:off x="55563" y="207963"/>
            <a:ext cx="5124450" cy="2303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C9013-C508-FD40-817C-062CC76D5F58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TextBox 1"/>
          <p:cNvSpPr txBox="1">
            <a:spLocks noChangeArrowheads="1"/>
          </p:cNvSpPr>
          <p:nvPr/>
        </p:nvSpPr>
        <p:spPr bwMode="auto">
          <a:xfrm>
            <a:off x="179512" y="764704"/>
            <a:ext cx="8382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90"/>
                </a:solidFill>
                <a:cs typeface="Arial Narrow" charset="0"/>
                <a:sym typeface="Calibri" charset="0"/>
              </a:rPr>
              <a:t>Limitation on full intensity operations due to gap in the additional shielding walls of the hall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90"/>
                </a:solidFill>
                <a:cs typeface="Arial Narrow" charset="0"/>
                <a:sym typeface="Calibri" charset="0"/>
              </a:rPr>
              <a:t>Crucial for neutron production, </a:t>
            </a:r>
            <a:r>
              <a:rPr lang="en-US" dirty="0" err="1">
                <a:solidFill>
                  <a:srgbClr val="000090"/>
                </a:solidFill>
                <a:cs typeface="Arial Narrow" charset="0"/>
                <a:sym typeface="Calibri" charset="0"/>
              </a:rPr>
              <a:t>e.m</a:t>
            </a:r>
            <a:r>
              <a:rPr lang="en-US" dirty="0">
                <a:solidFill>
                  <a:srgbClr val="000090"/>
                </a:solidFill>
                <a:cs typeface="Arial Narrow" charset="0"/>
                <a:sym typeface="Calibri" charset="0"/>
              </a:rPr>
              <a:t>. interaction tests (e.g. microwave, fluorescence production by electrons)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90"/>
                </a:solidFill>
                <a:cs typeface="Arial Narrow" charset="0"/>
                <a:sym typeface="Calibri" charset="0"/>
              </a:rPr>
              <a:t>Also important for intermediate intensity long-term operations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3366FF"/>
                </a:solidFill>
                <a:cs typeface="Arial Narrow" charset="0"/>
                <a:sym typeface="Calibri" charset="0"/>
              </a:rPr>
              <a:t>Partially cover the area with a ceiling made of concrete beams ≈1 m depth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Improved shielding/1</a:t>
            </a:r>
            <a:endParaRPr lang="en-US" dirty="0"/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A26ED-AAF0-944D-A1F5-B8D7EF310BB8}" type="slidenum">
              <a:rPr lang="de-DE" smtClean="0"/>
              <a:pPr>
                <a:defRPr/>
              </a:pPr>
              <a:t>70</a:t>
            </a:fld>
            <a:endParaRPr lang="de-DE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28" y="2975893"/>
            <a:ext cx="2971800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Improved shielding/2</a:t>
            </a:r>
            <a:endParaRPr lang="en-US" dirty="0"/>
          </a:p>
        </p:txBody>
      </p:sp>
      <p:pic>
        <p:nvPicPr>
          <p:cNvPr id="82946" name="Picture 12" descr="Description: Paranchi e trav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2" y="1066800"/>
            <a:ext cx="36242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1309688"/>
            <a:ext cx="4894263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TextBox 16"/>
          <p:cNvSpPr txBox="1">
            <a:spLocks noChangeArrowheads="1"/>
          </p:cNvSpPr>
          <p:nvPr/>
        </p:nvSpPr>
        <p:spPr bwMode="auto">
          <a:xfrm>
            <a:off x="6516688" y="3048000"/>
            <a:ext cx="26167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AFF"/>
                </a:solidFill>
              </a:rPr>
              <a:t>T-shaped concrete beams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7627CF-3D24-5D43-9CA8-B540671B067A}" type="slidenum">
              <a:rPr lang="de-DE" smtClean="0"/>
              <a:pPr>
                <a:defRPr/>
              </a:pPr>
              <a:t>71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908052"/>
            <a:ext cx="3516313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35152" y="908051"/>
            <a:ext cx="956111" cy="70788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Present</a:t>
            </a:r>
          </a:p>
          <a:p>
            <a:pPr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layout</a:t>
            </a:r>
          </a:p>
        </p:txBody>
      </p:sp>
      <p:pic>
        <p:nvPicPr>
          <p:cNvPr id="7987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5" t="4892" r="2231"/>
          <a:stretch>
            <a:fillRect/>
          </a:stretch>
        </p:blipFill>
        <p:spPr bwMode="auto">
          <a:xfrm>
            <a:off x="4340227" y="742949"/>
            <a:ext cx="4803775" cy="611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Box 10"/>
          <p:cNvSpPr txBox="1">
            <a:spLocks noChangeArrowheads="1"/>
          </p:cNvSpPr>
          <p:nvPr/>
        </p:nvSpPr>
        <p:spPr bwMode="auto">
          <a:xfrm>
            <a:off x="34925" y="3773489"/>
            <a:ext cx="419258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en-US" sz="1800">
                <a:solidFill>
                  <a:srgbClr val="40458C"/>
                </a:solidFill>
                <a:cs typeface="Arial Narrow" charset="0"/>
                <a:sym typeface="Calibri" charset="0"/>
              </a:rPr>
              <a:t>Additional beam-line</a:t>
            </a:r>
          </a:p>
          <a:p>
            <a:pPr algn="just" eaLnBrk="1" hangingPunct="1">
              <a:buFont typeface="Arial" charset="0"/>
              <a:buChar char="•"/>
            </a:pPr>
            <a:r>
              <a:rPr lang="en-US" sz="1800">
                <a:solidFill>
                  <a:srgbClr val="40458C"/>
                </a:solidFill>
                <a:cs typeface="Arial Narrow" charset="0"/>
                <a:sym typeface="Calibri" charset="0"/>
              </a:rPr>
              <a:t>Change configuration of the focussing quads</a:t>
            </a:r>
          </a:p>
          <a:p>
            <a:pPr algn="just" eaLnBrk="1" hangingPunct="1">
              <a:buFont typeface="Arial" charset="0"/>
              <a:buChar char="•"/>
            </a:pPr>
            <a:r>
              <a:rPr lang="en-US" sz="1800">
                <a:solidFill>
                  <a:srgbClr val="40458C"/>
                </a:solidFill>
                <a:cs typeface="Arial Narrow" charset="0"/>
                <a:sym typeface="Calibri" charset="0"/>
              </a:rPr>
              <a:t>New tracking telescope, Si pixel, 3+3 planes, baseline ≈ 1 m</a:t>
            </a:r>
          </a:p>
          <a:p>
            <a:pPr algn="just" eaLnBrk="1" hangingPunct="1">
              <a:buFont typeface="Arial" charset="0"/>
              <a:buChar char="•"/>
            </a:pPr>
            <a:r>
              <a:rPr lang="en-US" sz="1800">
                <a:solidFill>
                  <a:srgbClr val="40458C"/>
                </a:solidFill>
                <a:cs typeface="Arial Narrow" charset="0"/>
                <a:sym typeface="Calibri" charset="0"/>
              </a:rPr>
              <a:t>Use GEMs on other line</a:t>
            </a:r>
          </a:p>
          <a:p>
            <a:pPr algn="just" eaLnBrk="1" hangingPunct="1">
              <a:buFont typeface="Arial" charset="0"/>
              <a:buChar char="•"/>
            </a:pPr>
            <a:r>
              <a:rPr lang="en-US" sz="1800">
                <a:solidFill>
                  <a:srgbClr val="40458C"/>
                </a:solidFill>
                <a:cs typeface="Arial Narrow" charset="0"/>
                <a:sym typeface="Calibri" charset="0"/>
              </a:rPr>
              <a:t>LYSO matrix calorimeter for low energy measurement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 possible scheme for the 2</a:t>
            </a:r>
            <a:r>
              <a:rPr lang="en-US" baseline="30000" dirty="0" smtClean="0"/>
              <a:t>nd</a:t>
            </a:r>
            <a:r>
              <a:rPr lang="en-US" dirty="0" smtClean="0"/>
              <a:t> line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51500" y="908049"/>
            <a:ext cx="16573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New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layout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081369-C9C3-914B-A3C2-42631C4E70AA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1464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"/>
          <a:stretch>
            <a:fillRect/>
          </a:stretch>
        </p:blipFill>
        <p:spPr bwMode="auto">
          <a:xfrm>
            <a:off x="9527" y="1700214"/>
            <a:ext cx="3338513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03577" y="1341439"/>
            <a:ext cx="5940425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4F81BD"/>
                </a:solidFill>
                <a:cs typeface="Calibri" charset="0"/>
              </a:rPr>
              <a:t>Requires a </a:t>
            </a:r>
            <a:r>
              <a:rPr lang="en-GB" sz="1800" b="1" dirty="0">
                <a:solidFill>
                  <a:srgbClr val="4F81BD"/>
                </a:solidFill>
                <a:cs typeface="Calibri" charset="0"/>
              </a:rPr>
              <a:t>clean</a:t>
            </a:r>
            <a:r>
              <a:rPr lang="en-GB" sz="1800" dirty="0">
                <a:solidFill>
                  <a:srgbClr val="4F81BD"/>
                </a:solidFill>
                <a:cs typeface="Calibri" charset="0"/>
              </a:rPr>
              <a:t>, </a:t>
            </a:r>
            <a:r>
              <a:rPr lang="en-GB" sz="1800" b="1" dirty="0">
                <a:solidFill>
                  <a:srgbClr val="4F81BD"/>
                </a:solidFill>
                <a:cs typeface="Calibri" charset="0"/>
              </a:rPr>
              <a:t>single</a:t>
            </a:r>
            <a:r>
              <a:rPr lang="en-GB" sz="1800" dirty="0">
                <a:solidFill>
                  <a:srgbClr val="4F81BD"/>
                </a:solidFill>
                <a:cs typeface="Calibri" charset="0"/>
              </a:rPr>
              <a:t> electron </a:t>
            </a:r>
            <a:r>
              <a:rPr lang="en-GB" sz="1800" b="1" dirty="0">
                <a:solidFill>
                  <a:srgbClr val="4F81BD"/>
                </a:solidFill>
                <a:cs typeface="Calibri" charset="0"/>
              </a:rPr>
              <a:t>track</a:t>
            </a:r>
            <a:r>
              <a:rPr lang="en-GB" sz="1800" dirty="0">
                <a:solidFill>
                  <a:srgbClr val="4F81BD"/>
                </a:solidFill>
                <a:cs typeface="Calibri" charset="0"/>
              </a:rPr>
              <a:t> in the active target</a:t>
            </a:r>
            <a:endParaRPr lang="it-IT" sz="1800" dirty="0">
              <a:solidFill>
                <a:srgbClr val="4F81BD"/>
              </a:solidFill>
              <a:cs typeface="Calibri" charset="0"/>
            </a:endParaRPr>
          </a:p>
          <a:p>
            <a:pPr marL="342900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it-IT" sz="1800" dirty="0" err="1">
                <a:solidFill>
                  <a:srgbClr val="4F81BD"/>
                </a:solidFill>
                <a:cs typeface="Calibri" charset="0"/>
              </a:rPr>
              <a:t>Requires</a:t>
            </a:r>
            <a:r>
              <a:rPr lang="it-IT" sz="1800" dirty="0">
                <a:solidFill>
                  <a:srgbClr val="4F81BD"/>
                </a:solidFill>
                <a:cs typeface="Calibri" charset="0"/>
              </a:rPr>
              <a:t> a </a:t>
            </a:r>
            <a:r>
              <a:rPr lang="it-IT" sz="1800" b="1" dirty="0">
                <a:solidFill>
                  <a:srgbClr val="4F81BD"/>
                </a:solidFill>
                <a:cs typeface="Calibri" charset="0"/>
              </a:rPr>
              <a:t>single cluster</a:t>
            </a:r>
            <a:r>
              <a:rPr lang="it-IT" sz="1800" dirty="0">
                <a:solidFill>
                  <a:srgbClr val="4F81BD"/>
                </a:solidFill>
                <a:cs typeface="Calibri" charset="0"/>
              </a:rPr>
              <a:t> in the </a:t>
            </a:r>
            <a:r>
              <a:rPr lang="it-IT" sz="1800" dirty="0" err="1">
                <a:solidFill>
                  <a:srgbClr val="4F81BD"/>
                </a:solidFill>
                <a:cs typeface="Calibri" charset="0"/>
              </a:rPr>
              <a:t>tagging</a:t>
            </a:r>
            <a:r>
              <a:rPr lang="it-IT" sz="1800" dirty="0">
                <a:solidFill>
                  <a:srgbClr val="4F81BD"/>
                </a:solidFill>
                <a:cs typeface="Calibri" charset="0"/>
              </a:rPr>
              <a:t> </a:t>
            </a:r>
            <a:r>
              <a:rPr lang="it-IT" sz="1800" dirty="0" err="1">
                <a:solidFill>
                  <a:srgbClr val="4F81BD"/>
                </a:solidFill>
                <a:cs typeface="Calibri" charset="0"/>
              </a:rPr>
              <a:t>modules</a:t>
            </a:r>
            <a:endParaRPr lang="it-IT" sz="1800" dirty="0">
              <a:solidFill>
                <a:srgbClr val="4F81BD"/>
              </a:solidFill>
              <a:cs typeface="Calibri" charset="0"/>
            </a:endParaRPr>
          </a:p>
          <a:p>
            <a:pPr marL="342900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GB" sz="1800" b="1" dirty="0">
                <a:solidFill>
                  <a:srgbClr val="4F81BD"/>
                </a:solidFill>
                <a:cs typeface="Calibri" charset="0"/>
              </a:rPr>
              <a:t>Inefficiency </a:t>
            </a:r>
            <a:r>
              <a:rPr lang="en-GB" sz="1800" dirty="0">
                <a:solidFill>
                  <a:srgbClr val="4F81BD"/>
                </a:solidFill>
                <a:cs typeface="Calibri" charset="0"/>
              </a:rPr>
              <a:t>due to:</a:t>
            </a:r>
          </a:p>
          <a:p>
            <a:pPr marL="800100" lvl="1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4F81BD"/>
                </a:solidFill>
                <a:cs typeface="Calibri" charset="0"/>
              </a:rPr>
              <a:t>High divergence due to scattering in the target and air;</a:t>
            </a:r>
          </a:p>
          <a:p>
            <a:pPr marL="800100" lvl="1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4F81BD"/>
                </a:solidFill>
                <a:cs typeface="Calibri" charset="0"/>
              </a:rPr>
              <a:t>Showering/scattered tagging electron</a:t>
            </a:r>
          </a:p>
          <a:p>
            <a:pPr marL="800100" lvl="1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4F81BD"/>
                </a:solidFill>
              </a:rPr>
              <a:t>Limited active area of tagging modules inside the magnet;</a:t>
            </a:r>
            <a:endParaRPr lang="it-IT" sz="1800" dirty="0">
              <a:solidFill>
                <a:srgbClr val="4F81BD"/>
              </a:solidFill>
            </a:endParaRPr>
          </a:p>
          <a:p>
            <a:pPr marL="342900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it-IT" sz="1800" b="1" dirty="0">
                <a:solidFill>
                  <a:srgbClr val="4F81BD"/>
                </a:solidFill>
              </a:rPr>
              <a:t>False positive</a:t>
            </a:r>
            <a:r>
              <a:rPr lang="it-IT" sz="1800" dirty="0">
                <a:solidFill>
                  <a:srgbClr val="4F81BD"/>
                </a:solidFill>
              </a:rPr>
              <a:t>: </a:t>
            </a:r>
          </a:p>
          <a:p>
            <a:pPr marL="800100" lvl="1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it-IT" sz="1800" dirty="0" err="1">
                <a:solidFill>
                  <a:srgbClr val="4F81BD"/>
                </a:solidFill>
              </a:rPr>
              <a:t>Photon</a:t>
            </a:r>
            <a:r>
              <a:rPr lang="it-IT" sz="1800" dirty="0">
                <a:solidFill>
                  <a:srgbClr val="4F81BD"/>
                </a:solidFill>
              </a:rPr>
              <a:t> </a:t>
            </a:r>
            <a:r>
              <a:rPr lang="it-IT" sz="1800" dirty="0" err="1">
                <a:solidFill>
                  <a:srgbClr val="4F81BD"/>
                </a:solidFill>
              </a:rPr>
              <a:t>tagged</a:t>
            </a:r>
            <a:r>
              <a:rPr lang="it-IT" sz="1800" dirty="0">
                <a:solidFill>
                  <a:srgbClr val="4F81BD"/>
                </a:solidFill>
              </a:rPr>
              <a:t> </a:t>
            </a:r>
            <a:r>
              <a:rPr lang="it-IT" sz="1800" dirty="0" err="1">
                <a:solidFill>
                  <a:srgbClr val="4F81BD"/>
                </a:solidFill>
              </a:rPr>
              <a:t>but</a:t>
            </a:r>
            <a:r>
              <a:rPr lang="it-IT" sz="1800" dirty="0">
                <a:solidFill>
                  <a:srgbClr val="4F81BD"/>
                </a:solidFill>
              </a:rPr>
              <a:t> </a:t>
            </a:r>
            <a:r>
              <a:rPr lang="it-IT" sz="1800" dirty="0" err="1">
                <a:solidFill>
                  <a:srgbClr val="4F81BD"/>
                </a:solidFill>
              </a:rPr>
              <a:t>absorbed</a:t>
            </a:r>
            <a:r>
              <a:rPr lang="it-IT" sz="1800" dirty="0">
                <a:solidFill>
                  <a:srgbClr val="4F81BD"/>
                </a:solidFill>
              </a:rPr>
              <a:t>/</a:t>
            </a:r>
            <a:r>
              <a:rPr lang="it-IT" sz="1800" dirty="0" err="1">
                <a:solidFill>
                  <a:srgbClr val="4F81BD"/>
                </a:solidFill>
              </a:rPr>
              <a:t>converted</a:t>
            </a:r>
            <a:r>
              <a:rPr lang="it-IT" sz="1800" dirty="0">
                <a:solidFill>
                  <a:srgbClr val="4F81BD"/>
                </a:solidFill>
              </a:rPr>
              <a:t> </a:t>
            </a:r>
            <a:r>
              <a:rPr lang="it-IT" sz="1800" dirty="0" err="1">
                <a:solidFill>
                  <a:srgbClr val="4F81BD"/>
                </a:solidFill>
              </a:rPr>
              <a:t>along</a:t>
            </a:r>
            <a:r>
              <a:rPr lang="it-IT" sz="1800" dirty="0">
                <a:solidFill>
                  <a:srgbClr val="4F81BD"/>
                </a:solidFill>
              </a:rPr>
              <a:t> the </a:t>
            </a:r>
            <a:r>
              <a:rPr lang="it-IT" sz="1800" dirty="0" err="1">
                <a:solidFill>
                  <a:srgbClr val="4F81BD"/>
                </a:solidFill>
              </a:rPr>
              <a:t>path</a:t>
            </a:r>
            <a:endParaRPr lang="it-IT" sz="1800" dirty="0">
              <a:solidFill>
                <a:srgbClr val="4F81BD"/>
              </a:solidFill>
            </a:endParaRPr>
          </a:p>
          <a:p>
            <a:pPr marL="800100" lvl="1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4F81BD"/>
                </a:solidFill>
              </a:rPr>
              <a:t>Background electrons (or photons), hitting the tagging modules from outside</a:t>
            </a:r>
            <a:endParaRPr lang="it-IT" sz="1800" dirty="0">
              <a:solidFill>
                <a:srgbClr val="4F81BD"/>
              </a:solidFill>
            </a:endParaRPr>
          </a:p>
          <a:p>
            <a:pPr marL="342900" indent="-342900">
              <a:buClr>
                <a:srgbClr val="3366FF"/>
              </a:buClr>
              <a:buFont typeface="Wingdings" charset="2"/>
              <a:buChar char="§"/>
              <a:defRPr/>
            </a:pPr>
            <a:endParaRPr lang="it-IT" sz="1800" dirty="0">
              <a:solidFill>
                <a:srgbClr val="4F81BD"/>
              </a:solidFill>
            </a:endParaRPr>
          </a:p>
          <a:p>
            <a:pPr marL="742950" lvl="1" indent="-285750">
              <a:buClr>
                <a:srgbClr val="3366FF"/>
              </a:buClr>
              <a:buFontTx/>
              <a:buChar char="-"/>
              <a:defRPr/>
            </a:pPr>
            <a:endParaRPr lang="it-IT" sz="1800" dirty="0">
              <a:solidFill>
                <a:srgbClr val="4F81BD"/>
              </a:solidFill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Upgrade of photon tagging/1</a:t>
            </a:r>
            <a:endParaRPr lang="en-US" dirty="0"/>
          </a:p>
        </p:txBody>
      </p:sp>
      <p:sp>
        <p:nvSpPr>
          <p:cNvPr id="80900" name="Rectangle 2"/>
          <p:cNvSpPr>
            <a:spLocks noChangeArrowheads="1"/>
          </p:cNvSpPr>
          <p:nvPr/>
        </p:nvSpPr>
        <p:spPr bwMode="auto">
          <a:xfrm>
            <a:off x="0" y="692151"/>
            <a:ext cx="9036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3366FF"/>
                </a:solidFill>
                <a:cs typeface="Calibri" charset="0"/>
              </a:rPr>
              <a:t>Present system, based on active Bremsstrahulung target and tagging detectors inside the last dipole yoke suffers of </a:t>
            </a:r>
            <a:r>
              <a:rPr lang="en-US" b="1">
                <a:solidFill>
                  <a:srgbClr val="3366FF"/>
                </a:solidFill>
                <a:cs typeface="Calibri" charset="0"/>
              </a:rPr>
              <a:t>some limitations</a:t>
            </a:r>
            <a:r>
              <a:rPr lang="en-US">
                <a:solidFill>
                  <a:srgbClr val="3366FF"/>
                </a:solidFill>
                <a:cs typeface="Calibri" charset="0"/>
              </a:rPr>
              <a:t>:</a:t>
            </a:r>
          </a:p>
        </p:txBody>
      </p:sp>
      <p:pic>
        <p:nvPicPr>
          <p:cNvPr id="8090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3448" r="3065" b="3407"/>
          <a:stretch>
            <a:fillRect/>
          </a:stretch>
        </p:blipFill>
        <p:spPr bwMode="auto">
          <a:xfrm>
            <a:off x="4554538" y="4214814"/>
            <a:ext cx="2735262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0" b="24823"/>
          <a:stretch>
            <a:fillRect/>
          </a:stretch>
        </p:blipFill>
        <p:spPr bwMode="auto">
          <a:xfrm>
            <a:off x="71440" y="5084763"/>
            <a:ext cx="3292475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081369-C9C3-914B-A3C2-42631C4E70AA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43418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Upgrade of photon tagging/2</a:t>
            </a:r>
            <a:endParaRPr lang="en-US" dirty="0"/>
          </a:p>
        </p:txBody>
      </p:sp>
      <p:pic>
        <p:nvPicPr>
          <p:cNvPr id="819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2"/>
            <a:ext cx="43561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3448" r="3065" b="3407"/>
          <a:stretch>
            <a:fillRect/>
          </a:stretch>
        </p:blipFill>
        <p:spPr bwMode="auto">
          <a:xfrm>
            <a:off x="4932040" y="3429001"/>
            <a:ext cx="2735262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300540" y="1196975"/>
            <a:ext cx="48593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it-IT" dirty="0">
                <a:solidFill>
                  <a:srgbClr val="660066"/>
                </a:solidFill>
              </a:rPr>
              <a:t>Energy </a:t>
            </a:r>
            <a:r>
              <a:rPr lang="it-IT" dirty="0" err="1">
                <a:solidFill>
                  <a:srgbClr val="660066"/>
                </a:solidFill>
              </a:rPr>
              <a:t>r</a:t>
            </a:r>
            <a:r>
              <a:rPr lang="en-GB" dirty="0" err="1">
                <a:solidFill>
                  <a:srgbClr val="660066"/>
                </a:solidFill>
              </a:rPr>
              <a:t>esolution</a:t>
            </a:r>
            <a:r>
              <a:rPr lang="en-GB" dirty="0">
                <a:solidFill>
                  <a:srgbClr val="660066"/>
                </a:solidFill>
              </a:rPr>
              <a:t> degrades quickly, ≈1/E(</a:t>
            </a:r>
            <a:r>
              <a:rPr lang="en-GB" dirty="0">
                <a:solidFill>
                  <a:srgbClr val="660066"/>
                </a:solidFill>
                <a:latin typeface="Symbol" charset="0"/>
                <a:cs typeface="Symbol" charset="0"/>
              </a:rPr>
              <a:t>g</a:t>
            </a:r>
            <a:r>
              <a:rPr lang="en-GB" dirty="0">
                <a:solidFill>
                  <a:srgbClr val="660066"/>
                </a:solidFill>
              </a:rPr>
              <a:t>): </a:t>
            </a:r>
          </a:p>
          <a:p>
            <a:pPr marL="800100" lvl="1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GB" dirty="0">
                <a:solidFill>
                  <a:srgbClr val="660066"/>
                </a:solidFill>
              </a:rPr>
              <a:t>From 2% at 420 MeV to 40% at 40 MeV</a:t>
            </a:r>
            <a:endParaRPr lang="it-IT" dirty="0">
              <a:solidFill>
                <a:srgbClr val="660066"/>
              </a:solidFill>
            </a:endParaRPr>
          </a:p>
          <a:p>
            <a:pPr>
              <a:buClr>
                <a:srgbClr val="3366FF"/>
              </a:buClr>
              <a:defRPr/>
            </a:pPr>
            <a:endParaRPr lang="en-GB" dirty="0">
              <a:solidFill>
                <a:srgbClr val="660066"/>
              </a:solidFill>
            </a:endParaRPr>
          </a:p>
          <a:p>
            <a:pPr>
              <a:buClr>
                <a:srgbClr val="3366FF"/>
              </a:buClr>
              <a:defRPr/>
            </a:pPr>
            <a:r>
              <a:rPr lang="en-GB" dirty="0">
                <a:solidFill>
                  <a:srgbClr val="3366FF"/>
                </a:solidFill>
              </a:rPr>
              <a:t>In addition:</a:t>
            </a:r>
          </a:p>
          <a:p>
            <a:pPr marL="342900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GB" dirty="0">
                <a:solidFill>
                  <a:srgbClr val="3366FF"/>
                </a:solidFill>
              </a:rPr>
              <a:t>Spurious events with anomalous reconstructed energy (</a:t>
            </a:r>
            <a:r>
              <a:rPr lang="en-GB" dirty="0" err="1">
                <a:solidFill>
                  <a:srgbClr val="3366FF"/>
                </a:solidFill>
              </a:rPr>
              <a:t>w.r.t</a:t>
            </a:r>
            <a:r>
              <a:rPr lang="en-GB" dirty="0">
                <a:solidFill>
                  <a:srgbClr val="3366FF"/>
                </a:solidFill>
              </a:rPr>
              <a:t>. expected one)</a:t>
            </a:r>
          </a:p>
        </p:txBody>
      </p:sp>
      <p:sp>
        <p:nvSpPr>
          <p:cNvPr id="8" name="Rectangle 7"/>
          <p:cNvSpPr/>
          <p:nvPr/>
        </p:nvSpPr>
        <p:spPr>
          <a:xfrm>
            <a:off x="34927" y="3644902"/>
            <a:ext cx="4321175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3366FF"/>
              </a:buClr>
              <a:defRPr/>
            </a:pPr>
            <a:r>
              <a:rPr lang="en-GB" sz="1800" dirty="0">
                <a:solidFill>
                  <a:srgbClr val="3366FF"/>
                </a:solidFill>
              </a:rPr>
              <a:t>Spurious events due to:</a:t>
            </a:r>
            <a:endParaRPr lang="en-GB" sz="1800" dirty="0">
              <a:solidFill>
                <a:srgbClr val="40458C"/>
              </a:solidFill>
            </a:endParaRPr>
          </a:p>
          <a:p>
            <a:pPr marL="342900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40458C"/>
                </a:solidFill>
              </a:rPr>
              <a:t>Photon emitted by one electron, but tagging detectors hit by another (in the same bunch)</a:t>
            </a:r>
          </a:p>
          <a:p>
            <a:pPr marL="342900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40458C"/>
                </a:solidFill>
              </a:rPr>
              <a:t>Photon converts in a pair, and one electron hits the tagging detectors</a:t>
            </a:r>
          </a:p>
          <a:p>
            <a:pPr marL="342900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40458C"/>
                </a:solidFill>
              </a:rPr>
              <a:t>Tagging electron showering and tagging detectors hit from secondary particle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081369-C9C3-914B-A3C2-42631C4E70AA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33444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8"/>
          <p:cNvSpPr>
            <a:spLocks noChangeArrowheads="1"/>
          </p:cNvSpPr>
          <p:nvPr/>
        </p:nvSpPr>
        <p:spPr bwMode="auto">
          <a:xfrm>
            <a:off x="179390" y="836614"/>
            <a:ext cx="48974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b="1">
                <a:solidFill>
                  <a:srgbClr val="660066"/>
                </a:solidFill>
              </a:rPr>
              <a:t>Proposal:</a:t>
            </a:r>
            <a:r>
              <a:rPr lang="en-GB">
                <a:solidFill>
                  <a:srgbClr val="660066"/>
                </a:solidFill>
              </a:rPr>
              <a:t> re-design an </a:t>
            </a:r>
            <a:r>
              <a:rPr lang="en-GB" b="1">
                <a:solidFill>
                  <a:srgbClr val="660066"/>
                </a:solidFill>
              </a:rPr>
              <a:t>open-yoke (</a:t>
            </a:r>
            <a:r>
              <a:rPr lang="en-GB">
                <a:solidFill>
                  <a:srgbClr val="660066"/>
                </a:solidFill>
              </a:rPr>
              <a:t>C-shaped in place of H-shaped magnet) and </a:t>
            </a:r>
            <a:r>
              <a:rPr lang="en-GB" b="1">
                <a:solidFill>
                  <a:srgbClr val="660066"/>
                </a:solidFill>
              </a:rPr>
              <a:t>place tagging detectors in the focal plane and in vacuum</a:t>
            </a:r>
            <a:endParaRPr lang="it-IT" b="1">
              <a:solidFill>
                <a:srgbClr val="660066"/>
              </a:solidFill>
            </a:endParaRPr>
          </a:p>
        </p:txBody>
      </p:sp>
      <p:pic>
        <p:nvPicPr>
          <p:cNvPr id="8294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046413"/>
            <a:ext cx="316865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10"/>
          <p:cNvSpPr>
            <a:spLocks noChangeArrowheads="1"/>
          </p:cNvSpPr>
          <p:nvPr/>
        </p:nvSpPr>
        <p:spPr bwMode="auto">
          <a:xfrm>
            <a:off x="179390" y="2125664"/>
            <a:ext cx="44783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>
                <a:solidFill>
                  <a:srgbClr val="660066"/>
                </a:solidFill>
              </a:rPr>
              <a:t>Preliminary study:</a:t>
            </a:r>
          </a:p>
          <a:p>
            <a:r>
              <a:rPr lang="en-GB" b="1">
                <a:solidFill>
                  <a:srgbClr val="660066"/>
                </a:solidFill>
              </a:rPr>
              <a:t>2% </a:t>
            </a:r>
            <a:r>
              <a:rPr lang="en-GB">
                <a:solidFill>
                  <a:srgbClr val="660066"/>
                </a:solidFill>
              </a:rPr>
              <a:t>resolution down to 50 MeV with </a:t>
            </a:r>
            <a:r>
              <a:rPr lang="en-GB" b="1">
                <a:solidFill>
                  <a:srgbClr val="660066"/>
                </a:solidFill>
              </a:rPr>
              <a:t>5 mm </a:t>
            </a:r>
            <a:r>
              <a:rPr lang="en-GB">
                <a:solidFill>
                  <a:srgbClr val="660066"/>
                </a:solidFill>
              </a:rPr>
              <a:t>granularity</a:t>
            </a:r>
            <a:r>
              <a:rPr lang="en-GB" b="1">
                <a:solidFill>
                  <a:srgbClr val="660066"/>
                </a:solidFill>
              </a:rPr>
              <a:t> </a:t>
            </a:r>
            <a:r>
              <a:rPr lang="en-GB">
                <a:solidFill>
                  <a:srgbClr val="660066"/>
                </a:solidFill>
              </a:rPr>
              <a:t>and </a:t>
            </a:r>
            <a:r>
              <a:rPr lang="en-GB" b="1">
                <a:solidFill>
                  <a:srgbClr val="660066"/>
                </a:solidFill>
              </a:rPr>
              <a:t>100-200 channels </a:t>
            </a:r>
            <a:endParaRPr lang="en-US">
              <a:solidFill>
                <a:srgbClr val="660066"/>
              </a:solidFill>
            </a:endParaRPr>
          </a:p>
        </p:txBody>
      </p:sp>
      <p:sp>
        <p:nvSpPr>
          <p:cNvPr id="82948" name="Rectangle 1"/>
          <p:cNvSpPr>
            <a:spLocks noChangeArrowheads="1"/>
          </p:cNvSpPr>
          <p:nvPr/>
        </p:nvSpPr>
        <p:spPr bwMode="auto">
          <a:xfrm>
            <a:off x="1692277" y="6092825"/>
            <a:ext cx="58324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b="1"/>
              <a:t> Applications</a:t>
            </a:r>
            <a:r>
              <a:rPr lang="en-US"/>
              <a:t>: calorimeters, bolometers, </a:t>
            </a:r>
            <a:r>
              <a:rPr lang="en-US">
                <a:latin typeface="Symbol" charset="0"/>
                <a:cs typeface="Symbol" charset="0"/>
              </a:rPr>
              <a:t>g</a:t>
            </a:r>
            <a:r>
              <a:rPr lang="en-US"/>
              <a:t> detectors tests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Upgrade of photon tagging/3</a:t>
            </a:r>
            <a:endParaRPr lang="en-US" dirty="0"/>
          </a:p>
        </p:txBody>
      </p:sp>
      <p:pic>
        <p:nvPicPr>
          <p:cNvPr id="8295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052513"/>
            <a:ext cx="3259138" cy="230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Rectangle 2"/>
          <p:cNvSpPr>
            <a:spLocks noChangeArrowheads="1"/>
          </p:cNvSpPr>
          <p:nvPr/>
        </p:nvSpPr>
        <p:spPr bwMode="auto">
          <a:xfrm>
            <a:off x="5076825" y="3357564"/>
            <a:ext cx="3816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3366FF"/>
              </a:buClr>
            </a:pPr>
            <a:r>
              <a:rPr lang="en-GB" sz="1600">
                <a:solidFill>
                  <a:srgbClr val="660066"/>
                </a:solidFill>
              </a:rPr>
              <a:t>Present system: 5736 channels Si micro-strips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3563938" y="4365626"/>
            <a:ext cx="44767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660066"/>
                </a:solidFill>
              </a:rPr>
              <a:t>But:</a:t>
            </a:r>
          </a:p>
          <a:p>
            <a:pPr marL="342900" indent="-342900">
              <a:buFontTx/>
              <a:buChar char="-"/>
              <a:defRPr/>
            </a:pPr>
            <a:r>
              <a:rPr lang="en-GB" dirty="0">
                <a:solidFill>
                  <a:srgbClr val="660066"/>
                </a:solidFill>
              </a:rPr>
              <a:t>With quite a long dipole</a:t>
            </a:r>
          </a:p>
          <a:p>
            <a:pPr marL="342900" indent="-342900">
              <a:buFontTx/>
              <a:buChar char="-"/>
              <a:defRPr/>
            </a:pPr>
            <a:r>
              <a:rPr lang="en-GB" dirty="0">
                <a:solidFill>
                  <a:srgbClr val="660066"/>
                </a:solidFill>
              </a:rPr>
              <a:t>With a strong field (1.5 T)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081369-C9C3-914B-A3C2-42631C4E70AA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85377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6287101" y="4256973"/>
            <a:ext cx="2101325" cy="4022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10437" y="1998535"/>
            <a:ext cx="8077989" cy="4022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LINAC energy </a:t>
            </a:r>
            <a:r>
              <a:rPr lang="en-US" dirty="0" smtClean="0"/>
              <a:t>upgrade/1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081369-C9C3-914B-A3C2-42631C4E70AA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  <p:sp>
        <p:nvSpPr>
          <p:cNvPr id="2" name="Rectangle 1"/>
          <p:cNvSpPr/>
          <p:nvPr/>
        </p:nvSpPr>
        <p:spPr>
          <a:xfrm>
            <a:off x="323528" y="593973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srgbClr val="40458C"/>
                </a:solidFill>
                <a:latin typeface="Arial Narrow"/>
                <a:cs typeface="Arial Narrow"/>
              </a:rPr>
              <a:t>15 m in the final part of the LINAC</a:t>
            </a:r>
          </a:p>
          <a:p>
            <a:pPr marL="342900" indent="-34290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US" sz="1800" dirty="0" smtClean="0">
                <a:solidFill>
                  <a:srgbClr val="40458C"/>
                </a:solidFill>
                <a:latin typeface="Arial Narrow"/>
                <a:cs typeface="Arial Narrow"/>
              </a:rPr>
              <a:t>Add 4 </a:t>
            </a:r>
            <a:r>
              <a:rPr lang="en-US" sz="1800" dirty="0">
                <a:solidFill>
                  <a:srgbClr val="40458C"/>
                </a:solidFill>
                <a:latin typeface="Arial Narrow"/>
                <a:cs typeface="Arial Narrow"/>
              </a:rPr>
              <a:t>more accelerating sections </a:t>
            </a:r>
            <a:r>
              <a:rPr lang="en-US" sz="1800" dirty="0" smtClean="0">
                <a:solidFill>
                  <a:srgbClr val="40458C"/>
                </a:solidFill>
                <a:latin typeface="Arial Narrow"/>
                <a:cs typeface="Arial Narrow"/>
              </a:rPr>
              <a:t>(3 m) fed by 2 </a:t>
            </a:r>
            <a:r>
              <a:rPr lang="en-US" sz="1800" dirty="0">
                <a:solidFill>
                  <a:srgbClr val="40458C"/>
                </a:solidFill>
                <a:latin typeface="Arial Narrow"/>
                <a:cs typeface="Arial Narrow"/>
              </a:rPr>
              <a:t>modulators + 2 </a:t>
            </a:r>
            <a:r>
              <a:rPr lang="en-US" sz="1800" dirty="0" smtClean="0">
                <a:solidFill>
                  <a:srgbClr val="40458C"/>
                </a:solidFill>
                <a:latin typeface="Arial Narrow"/>
                <a:cs typeface="Arial Narrow"/>
              </a:rPr>
              <a:t>SLED-</a:t>
            </a:r>
            <a:r>
              <a:rPr lang="en-US" sz="1800" dirty="0" err="1" smtClean="0">
                <a:solidFill>
                  <a:srgbClr val="40458C"/>
                </a:solidFill>
                <a:latin typeface="Arial Narrow"/>
                <a:cs typeface="Arial Narrow"/>
              </a:rPr>
              <a:t>ed</a:t>
            </a:r>
            <a:r>
              <a:rPr lang="en-US" sz="1800" dirty="0" smtClean="0">
                <a:solidFill>
                  <a:srgbClr val="40458C"/>
                </a:solidFill>
                <a:latin typeface="Arial Narrow"/>
                <a:cs typeface="Arial Narrow"/>
              </a:rPr>
              <a:t> klystrons </a:t>
            </a:r>
            <a:r>
              <a:rPr lang="en-US" sz="1800" dirty="0">
                <a:solidFill>
                  <a:srgbClr val="40458C"/>
                </a:solidFill>
                <a:latin typeface="Arial Narrow"/>
                <a:cs typeface="Arial Narrow"/>
              </a:rPr>
              <a:t>to reach the </a:t>
            </a:r>
            <a:r>
              <a:rPr lang="en-US" sz="1800" b="1" dirty="0" smtClean="0">
                <a:solidFill>
                  <a:srgbClr val="40458C"/>
                </a:solidFill>
                <a:latin typeface="Arial Narrow"/>
                <a:cs typeface="Arial Narrow"/>
              </a:rPr>
              <a:t>1 </a:t>
            </a:r>
            <a:r>
              <a:rPr lang="en-US" sz="1800" b="1" dirty="0" err="1" smtClean="0">
                <a:solidFill>
                  <a:srgbClr val="40458C"/>
                </a:solidFill>
                <a:latin typeface="Arial Narrow"/>
                <a:cs typeface="Arial Narrow"/>
              </a:rPr>
              <a:t>GeV</a:t>
            </a:r>
            <a:r>
              <a:rPr lang="en-US" sz="1800" dirty="0" smtClean="0">
                <a:solidFill>
                  <a:srgbClr val="40458C"/>
                </a:solidFill>
                <a:latin typeface="Arial Narrow"/>
                <a:cs typeface="Arial Narrow"/>
              </a:rPr>
              <a:t> range (for electrons)</a:t>
            </a:r>
          </a:p>
        </p:txBody>
      </p:sp>
      <p:pic>
        <p:nvPicPr>
          <p:cNvPr id="5" name="Picture 4" descr="layouttunnel20age_05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6172" t="23256" r="3235" b="15172"/>
          <a:stretch/>
        </p:blipFill>
        <p:spPr>
          <a:xfrm>
            <a:off x="592077" y="1949559"/>
            <a:ext cx="7796349" cy="37444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4869160"/>
            <a:ext cx="265608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Similar to what discussed in</a:t>
            </a:r>
          </a:p>
          <a:p>
            <a:r>
              <a:rPr lang="en-US" sz="1600" i="1" dirty="0" smtClean="0"/>
              <a:t>R. </a:t>
            </a:r>
            <a:r>
              <a:rPr lang="en-US" sz="1600" i="1" dirty="0" err="1" smtClean="0"/>
              <a:t>Boni</a:t>
            </a:r>
            <a:r>
              <a:rPr lang="en-US" sz="1600" i="1" dirty="0" smtClean="0"/>
              <a:t>, arXiv:0402081 [physics]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8149102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4B628C-75BA-1D47-A17A-C4D33707B258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17618"/>
          <a:stretch/>
        </p:blipFill>
        <p:spPr>
          <a:xfrm>
            <a:off x="548355" y="2492896"/>
            <a:ext cx="7119991" cy="331236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51520" y="1556792"/>
            <a:ext cx="6048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366FF"/>
              </a:buClr>
              <a:defRPr/>
            </a:pPr>
            <a:r>
              <a:rPr lang="en-US" dirty="0">
                <a:solidFill>
                  <a:srgbClr val="40458C"/>
                </a:solidFill>
                <a:latin typeface="Arial Narrow"/>
                <a:cs typeface="Arial Narrow"/>
              </a:rPr>
              <a:t>In SLAC structures, L=3 m, t=0.57 </a:t>
            </a:r>
            <a:r>
              <a:rPr lang="en-US" dirty="0" err="1">
                <a:solidFill>
                  <a:srgbClr val="40458C"/>
                </a:solidFill>
                <a:latin typeface="Arial Narrow"/>
                <a:cs typeface="Arial Narrow"/>
              </a:rPr>
              <a:t>Np</a:t>
            </a:r>
            <a:r>
              <a:rPr lang="en-US" dirty="0" smtClean="0">
                <a:solidFill>
                  <a:srgbClr val="40458C"/>
                </a:solidFill>
                <a:latin typeface="Arial Narrow"/>
                <a:cs typeface="Arial Narrow"/>
              </a:rPr>
              <a:t>, </a:t>
            </a:r>
            <a:r>
              <a:rPr lang="en-US" dirty="0" err="1" smtClean="0">
                <a:solidFill>
                  <a:srgbClr val="40458C"/>
                </a:solidFill>
                <a:latin typeface="Arial Narrow"/>
                <a:cs typeface="Arial Narrow"/>
              </a:rPr>
              <a:t>R</a:t>
            </a:r>
            <a:r>
              <a:rPr lang="en-US" baseline="-25000" dirty="0" err="1" smtClean="0">
                <a:solidFill>
                  <a:srgbClr val="40458C"/>
                </a:solidFill>
                <a:latin typeface="Arial Narrow"/>
                <a:cs typeface="Arial Narrow"/>
              </a:rPr>
              <a:t>sh</a:t>
            </a:r>
            <a:r>
              <a:rPr lang="en-US" dirty="0" smtClean="0">
                <a:solidFill>
                  <a:srgbClr val="40458C"/>
                </a:solidFill>
                <a:latin typeface="Arial Narrow"/>
                <a:cs typeface="Arial Narrow"/>
              </a:rPr>
              <a:t>=</a:t>
            </a:r>
            <a:r>
              <a:rPr lang="en-US" dirty="0">
                <a:solidFill>
                  <a:srgbClr val="40458C"/>
                </a:solidFill>
                <a:latin typeface="Arial Narrow"/>
                <a:cs typeface="Arial Narrow"/>
              </a:rPr>
              <a:t>53M</a:t>
            </a:r>
            <a:r>
              <a:rPr lang="en-US" dirty="0">
                <a:solidFill>
                  <a:srgbClr val="40458C"/>
                </a:solidFill>
                <a:latin typeface="Symbol" charset="2"/>
                <a:cs typeface="Symbol" charset="2"/>
              </a:rPr>
              <a:t>W</a:t>
            </a:r>
            <a:r>
              <a:rPr lang="en-US" dirty="0">
                <a:solidFill>
                  <a:srgbClr val="40458C"/>
                </a:solidFill>
                <a:latin typeface="Arial Narrow"/>
                <a:cs typeface="Arial Narrow"/>
              </a:rPr>
              <a:t>/m: </a:t>
            </a:r>
            <a:endParaRPr lang="en-US" dirty="0" smtClean="0">
              <a:solidFill>
                <a:srgbClr val="40458C"/>
              </a:solidFill>
              <a:latin typeface="Arial Narrow"/>
              <a:cs typeface="Arial Narrow"/>
            </a:endParaRPr>
          </a:p>
          <a:p>
            <a:pPr>
              <a:buClr>
                <a:srgbClr val="3366FF"/>
              </a:buClr>
              <a:defRPr/>
            </a:pPr>
            <a:r>
              <a:rPr lang="en-US" b="1" dirty="0" smtClean="0">
                <a:solidFill>
                  <a:srgbClr val="3366FF"/>
                </a:solidFill>
                <a:latin typeface="Arial Narrow"/>
                <a:cs typeface="Arial Narrow"/>
              </a:rPr>
              <a:t>U</a:t>
            </a:r>
            <a:r>
              <a:rPr lang="en-US" b="1" baseline="-25000" dirty="0" smtClean="0">
                <a:solidFill>
                  <a:srgbClr val="3366FF"/>
                </a:solidFill>
                <a:latin typeface="Arial Narrow"/>
                <a:cs typeface="Arial Narrow"/>
              </a:rPr>
              <a:t>0</a:t>
            </a:r>
            <a:r>
              <a:rPr lang="en-US" dirty="0" smtClean="0">
                <a:solidFill>
                  <a:srgbClr val="3366FF"/>
                </a:solidFill>
                <a:latin typeface="Arial Narrow"/>
                <a:cs typeface="Arial Narrow"/>
              </a:rPr>
              <a:t>[MeV]</a:t>
            </a:r>
            <a:r>
              <a:rPr lang="en-US" b="1" dirty="0" smtClean="0">
                <a:solidFill>
                  <a:srgbClr val="3366FF"/>
                </a:solidFill>
                <a:latin typeface="Arial Narrow"/>
                <a:cs typeface="Arial Narrow"/>
              </a:rPr>
              <a:t> </a:t>
            </a:r>
            <a:r>
              <a:rPr lang="en-US" b="1" dirty="0">
                <a:solidFill>
                  <a:srgbClr val="3366FF"/>
                </a:solidFill>
                <a:latin typeface="Arial Narrow"/>
                <a:cs typeface="Arial Narrow"/>
              </a:rPr>
              <a:t>≈ 10.4*(</a:t>
            </a:r>
            <a:r>
              <a:rPr lang="en-US" b="1" dirty="0" smtClean="0">
                <a:solidFill>
                  <a:srgbClr val="3366FF"/>
                </a:solidFill>
                <a:latin typeface="Arial Narrow"/>
                <a:cs typeface="Arial Narrow"/>
              </a:rPr>
              <a:t>P</a:t>
            </a:r>
            <a:r>
              <a:rPr lang="en-US" b="1" baseline="-25000" dirty="0" smtClean="0">
                <a:solidFill>
                  <a:srgbClr val="3366FF"/>
                </a:solidFill>
                <a:latin typeface="Arial Narrow"/>
                <a:cs typeface="Arial Narrow"/>
              </a:rPr>
              <a:t>in</a:t>
            </a:r>
            <a:r>
              <a:rPr lang="en-US" dirty="0" smtClean="0">
                <a:solidFill>
                  <a:srgbClr val="3366FF"/>
                </a:solidFill>
                <a:latin typeface="Arial Narrow"/>
                <a:cs typeface="Arial Narrow"/>
              </a:rPr>
              <a:t>[MW]</a:t>
            </a:r>
            <a:r>
              <a:rPr lang="en-US" b="1" dirty="0" smtClean="0">
                <a:solidFill>
                  <a:srgbClr val="3366FF"/>
                </a:solidFill>
                <a:latin typeface="Arial Narrow"/>
                <a:cs typeface="Arial Narrow"/>
              </a:rPr>
              <a:t>)</a:t>
            </a:r>
            <a:r>
              <a:rPr lang="en-US" b="1" baseline="30000" dirty="0">
                <a:solidFill>
                  <a:srgbClr val="3366FF"/>
                </a:solidFill>
                <a:latin typeface="Arial Narrow"/>
                <a:cs typeface="Arial Narrow"/>
              </a:rPr>
              <a:t>½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980728"/>
            <a:ext cx="2304256" cy="5561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154" y="1196754"/>
            <a:ext cx="3023982" cy="31595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740352" y="4077072"/>
            <a:ext cx="1388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830 MeV e+</a:t>
            </a:r>
          </a:p>
          <a:p>
            <a:r>
              <a:rPr lang="en-US" dirty="0" smtClean="0"/>
              <a:t>1070 MeV e-</a:t>
            </a:r>
            <a:endParaRPr lang="en-US" dirty="0"/>
          </a:p>
        </p:txBody>
      </p:sp>
      <p:sp>
        <p:nvSpPr>
          <p:cNvPr id="36" name="Title 2"/>
          <p:cNvSpPr>
            <a:spLocks noGrp="1"/>
          </p:cNvSpPr>
          <p:nvPr>
            <p:ph type="title"/>
          </p:nvPr>
        </p:nvSpPr>
        <p:spPr>
          <a:xfrm>
            <a:off x="755652" y="0"/>
            <a:ext cx="7993063" cy="548680"/>
          </a:xfrm>
        </p:spPr>
        <p:txBody>
          <a:bodyPr/>
          <a:lstStyle/>
          <a:p>
            <a:r>
              <a:rPr lang="en-US" dirty="0" smtClean="0"/>
              <a:t>LINAC energy </a:t>
            </a:r>
            <a:r>
              <a:rPr lang="en-US" dirty="0" smtClean="0"/>
              <a:t>upgrade/2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5677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Search </a:t>
            </a:r>
            <a:r>
              <a:rPr lang="en-US" dirty="0"/>
              <a:t>for dark photon/</a:t>
            </a:r>
            <a:r>
              <a:rPr lang="en-US" dirty="0" smtClean="0"/>
              <a:t>1</a:t>
            </a:r>
            <a:r>
              <a:rPr lang="en-US" dirty="0" smtClean="0">
                <a:solidFill>
                  <a:schemeClr val="bg1"/>
                </a:solidFill>
              </a:rPr>
              <a:t>proposal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828676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Search for an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extra U(1) gauge symmetry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and a corresponding </a:t>
            </a:r>
            <a:r>
              <a:rPr lang="en-US" dirty="0">
                <a:solidFill>
                  <a:srgbClr val="FF0AFF"/>
                </a:solidFill>
              </a:rPr>
              <a:t>gauge boson</a:t>
            </a:r>
            <a:r>
              <a:rPr lang="en-US" dirty="0"/>
              <a:t>: “</a:t>
            </a:r>
            <a:r>
              <a:rPr lang="en-US" b="1" dirty="0"/>
              <a:t>dark photon</a:t>
            </a:r>
            <a:r>
              <a:rPr lang="en-US" dirty="0"/>
              <a:t>" or </a:t>
            </a:r>
            <a:r>
              <a:rPr lang="en-US" b="1" dirty="0"/>
              <a:t>U boson </a:t>
            </a:r>
            <a:r>
              <a:rPr lang="en-US" dirty="0"/>
              <a:t>or heavy photon (</a:t>
            </a:r>
            <a:r>
              <a:rPr lang="en-US" dirty="0">
                <a:solidFill>
                  <a:srgbClr val="FF0AFF"/>
                </a:solidFill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rgbClr val="FF0AFF"/>
                </a:solidFill>
              </a:rPr>
              <a:t>’</a:t>
            </a:r>
            <a:r>
              <a:rPr lang="en-US" dirty="0"/>
              <a:t> or</a:t>
            </a:r>
            <a:r>
              <a:rPr lang="en-US" dirty="0">
                <a:solidFill>
                  <a:srgbClr val="FF0AFF"/>
                </a:solidFill>
              </a:rPr>
              <a:t> A’</a:t>
            </a:r>
            <a:r>
              <a:rPr lang="en-US" dirty="0"/>
              <a:t>) in electron fixed-target experiments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‘90s experiments dumping an electron beam</a:t>
            </a:r>
          </a:p>
        </p:txBody>
      </p:sp>
      <p:sp>
        <p:nvSpPr>
          <p:cNvPr id="83972" name="Rectangle 25"/>
          <p:cNvSpPr>
            <a:spLocks noChangeArrowheads="1"/>
          </p:cNvSpPr>
          <p:nvPr/>
        </p:nvSpPr>
        <p:spPr bwMode="auto">
          <a:xfrm>
            <a:off x="20640" y="3716340"/>
            <a:ext cx="89439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/>
              <a:t>Experiments in Mainz (A1) and JLAB (APEX and HPS) with a new approach: thin target, look for lepton pairs, in case with a displaced vertex</a:t>
            </a:r>
          </a:p>
          <a:p>
            <a:pPr marL="342900" indent="-342900">
              <a:buFont typeface="Arial" charset="0"/>
              <a:buChar char="•"/>
            </a:pPr>
            <a:endParaRPr lang="en-US"/>
          </a:p>
        </p:txBody>
      </p:sp>
      <p:pic>
        <p:nvPicPr>
          <p:cNvPr id="83973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1844675"/>
            <a:ext cx="4038600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10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90" y="4835526"/>
            <a:ext cx="738028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081369-C9C3-914B-A3C2-42631C4E70AA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5796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700213"/>
            <a:ext cx="7951788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Title 1"/>
          <p:cNvSpPr txBox="1">
            <a:spLocks/>
          </p:cNvSpPr>
          <p:nvPr/>
        </p:nvSpPr>
        <p:spPr bwMode="auto">
          <a:xfrm>
            <a:off x="755652" y="0"/>
            <a:ext cx="7993063" cy="90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pic>
        <p:nvPicPr>
          <p:cNvPr id="8499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4221164"/>
            <a:ext cx="796766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586539"/>
            <a:ext cx="25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Rectangle 21"/>
          <p:cNvSpPr>
            <a:spLocks noChangeArrowheads="1"/>
          </p:cNvSpPr>
          <p:nvPr/>
        </p:nvSpPr>
        <p:spPr bwMode="auto">
          <a:xfrm>
            <a:off x="0" y="655638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Clr>
                <a:srgbClr val="3366FF"/>
              </a:buClr>
              <a:buFont typeface="Wingdings" charset="0"/>
              <a:buChar char="§"/>
            </a:pPr>
            <a:r>
              <a:rPr lang="en-US" b="1"/>
              <a:t>Thin target</a:t>
            </a:r>
            <a:r>
              <a:rPr lang="en-US"/>
              <a:t> experiment proposed in Frascati (</a:t>
            </a:r>
            <a:r>
              <a:rPr lang="en-US" b="1">
                <a:solidFill>
                  <a:srgbClr val="FF0AFF"/>
                </a:solidFill>
              </a:rPr>
              <a:t>PADME</a:t>
            </a:r>
            <a:r>
              <a:rPr lang="en-US"/>
              <a:t>), exploiting the high-intensity </a:t>
            </a:r>
            <a:r>
              <a:rPr lang="en-US" b="1"/>
              <a:t>positron beam </a:t>
            </a:r>
            <a:r>
              <a:rPr lang="en-US"/>
              <a:t>in order to use e+ e- </a:t>
            </a:r>
            <a:r>
              <a:rPr lang="en-US" b="1"/>
              <a:t>annihilation</a:t>
            </a:r>
            <a:r>
              <a:rPr lang="en-US"/>
              <a:t> diagram (in addition to the Bremsstrahlung one). </a:t>
            </a:r>
          </a:p>
          <a:p>
            <a:pPr marL="342900" indent="-342900">
              <a:buClr>
                <a:srgbClr val="3366FF"/>
              </a:buClr>
              <a:buFont typeface="Wingdings" charset="0"/>
              <a:buChar char="§"/>
            </a:pPr>
            <a:r>
              <a:rPr lang="en-US"/>
              <a:t>Look also for </a:t>
            </a:r>
            <a:r>
              <a:rPr lang="en-US" b="1">
                <a:solidFill>
                  <a:srgbClr val="FF0AFF"/>
                </a:solidFill>
              </a:rPr>
              <a:t>missing energy </a:t>
            </a:r>
            <a:r>
              <a:rPr lang="en-US"/>
              <a:t>in a model-independent way (decay to </a:t>
            </a:r>
            <a:r>
              <a:rPr lang="en-US" b="1"/>
              <a:t>invisibles</a:t>
            </a:r>
            <a:r>
              <a:rPr lang="en-US"/>
              <a:t>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dark photon/2</a:t>
            </a:r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131050" y="6237288"/>
            <a:ext cx="1905000" cy="457200"/>
          </a:xfrm>
        </p:spPr>
        <p:txBody>
          <a:bodyPr/>
          <a:lstStyle/>
          <a:p>
            <a:pPr>
              <a:defRPr/>
            </a:pPr>
            <a:fld id="{AE081369-C9C3-914B-A3C2-42631C4E70AA}" type="slidenum">
              <a:rPr lang="de-DE" smtClean="0"/>
              <a:pPr>
                <a:defRPr/>
              </a:pPr>
              <a:t>79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6887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DAFNE LINAC/2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4423307" y="0"/>
          <a:ext cx="6120680" cy="11887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168352"/>
                <a:gridCol w="2952328"/>
              </a:tblGrid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RF frequency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2856 MHz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Accelerating structure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SLAC-type, CG, 2π/3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RF source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4×45 </a:t>
                      </a:r>
                      <a:r>
                        <a:rPr lang="en-US" sz="1500" b="0" dirty="0" err="1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MWp</a:t>
                      </a: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 SLED-</a:t>
                      </a:r>
                      <a:r>
                        <a:rPr lang="en-US" sz="1500" b="0" dirty="0" err="1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ed</a:t>
                      </a: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 klystrons TH2128C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19459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368550"/>
            <a:ext cx="7740650" cy="322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32139" y="4292601"/>
            <a:ext cx="28730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872039" y="4292601"/>
            <a:ext cx="30008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219827" y="4292601"/>
            <a:ext cx="29579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770815" y="4292601"/>
            <a:ext cx="29579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52C2D-3E25-464E-BFAF-8B09FB565D83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 rot="16200000">
            <a:off x="4052575" y="2461171"/>
            <a:ext cx="5680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accent6">
                    <a:lumMod val="50000"/>
                  </a:schemeClr>
                </a:solidFill>
              </a:rPr>
              <a:t>26 MeV/m</a:t>
            </a:r>
            <a:endParaRPr lang="en-US" sz="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345459" y="2453191"/>
            <a:ext cx="5680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accent6">
                    <a:lumMod val="50000"/>
                  </a:schemeClr>
                </a:solidFill>
              </a:rPr>
              <a:t>17 MeV/m</a:t>
            </a:r>
            <a:endParaRPr lang="en-US" sz="8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07504" y="1104677"/>
          <a:ext cx="6120680" cy="11887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168352"/>
                <a:gridCol w="2952328"/>
              </a:tblGrid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RF frequency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2856 MHz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Accelerating structure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SLAC-type, CG, 2π/3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RF source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4×45 </a:t>
                      </a:r>
                      <a:r>
                        <a:rPr lang="en-US" sz="1500" b="0" dirty="0" err="1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MWp</a:t>
                      </a: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 SLED-</a:t>
                      </a:r>
                      <a:r>
                        <a:rPr lang="en-US" sz="1500" b="0" dirty="0" err="1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ed</a:t>
                      </a: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 klystrons TH2128C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Search for dark photon/3</a:t>
            </a:r>
            <a:endParaRPr lang="en-US" dirty="0"/>
          </a:p>
        </p:txBody>
      </p:sp>
      <p:sp>
        <p:nvSpPr>
          <p:cNvPr id="36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971550" y="5084764"/>
            <a:ext cx="6985000" cy="1773237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en-US" sz="1800" dirty="0" smtClean="0"/>
              <a:t>PADME experiments seem to have good discovery/exclusion potential, can be improved by upgrading the LINAC:</a:t>
            </a:r>
          </a:p>
          <a:p>
            <a:pPr lvl="2">
              <a:defRPr/>
            </a:pPr>
            <a:r>
              <a:rPr lang="en-US" sz="1400" dirty="0" smtClean="0"/>
              <a:t>Higher energy gives access to </a:t>
            </a:r>
            <a:r>
              <a:rPr lang="en-US" sz="1400" b="1" dirty="0" smtClean="0"/>
              <a:t>higher masses</a:t>
            </a:r>
            <a:r>
              <a:rPr lang="en-US" sz="1400" dirty="0" smtClean="0"/>
              <a:t>, both in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visible</a:t>
            </a:r>
            <a:r>
              <a:rPr lang="en-US" sz="1400" dirty="0" smtClean="0"/>
              <a:t> and </a:t>
            </a:r>
            <a:r>
              <a:rPr lang="en-US" sz="1400" b="1" dirty="0" smtClean="0">
                <a:solidFill>
                  <a:srgbClr val="FF0AFF"/>
                </a:solidFill>
              </a:rPr>
              <a:t>invisible</a:t>
            </a:r>
            <a:r>
              <a:rPr lang="en-US" sz="1400" dirty="0" smtClean="0"/>
              <a:t> decays</a:t>
            </a:r>
          </a:p>
          <a:p>
            <a:pPr lvl="2">
              <a:defRPr/>
            </a:pPr>
            <a:r>
              <a:rPr lang="en-US" sz="1400" dirty="0" smtClean="0"/>
              <a:t>Increased bunch width, higher rep. rate (higher </a:t>
            </a:r>
            <a:r>
              <a:rPr lang="en-US" sz="1400" b="1" dirty="0" smtClean="0"/>
              <a:t>duty cycle</a:t>
            </a:r>
            <a:r>
              <a:rPr lang="en-US" sz="1400" dirty="0" smtClean="0"/>
              <a:t>) give access to </a:t>
            </a:r>
            <a:r>
              <a:rPr lang="en-US" sz="1400" b="1" dirty="0" smtClean="0"/>
              <a:t>lower couplings</a:t>
            </a:r>
            <a:endParaRPr lang="en-US" sz="1400" b="1" baseline="30000" dirty="0" smtClean="0"/>
          </a:p>
        </p:txBody>
      </p:sp>
      <p:pic>
        <p:nvPicPr>
          <p:cNvPr id="86019" name="Picture 11" descr="Screenshot 2014-05-16 15.53.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443" r="774" b="436"/>
          <a:stretch>
            <a:fillRect/>
          </a:stretch>
        </p:blipFill>
        <p:spPr bwMode="auto">
          <a:xfrm>
            <a:off x="4657727" y="862014"/>
            <a:ext cx="4454525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own Arrow 12"/>
          <p:cNvSpPr/>
          <p:nvPr/>
        </p:nvSpPr>
        <p:spPr>
          <a:xfrm>
            <a:off x="5765800" y="2187575"/>
            <a:ext cx="254000" cy="355600"/>
          </a:xfrm>
          <a:prstGeom prst="downArrow">
            <a:avLst/>
          </a:prstGeom>
          <a:solidFill>
            <a:srgbClr val="FF0A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grpSp>
        <p:nvGrpSpPr>
          <p:cNvPr id="86021" name="Group 17"/>
          <p:cNvGrpSpPr>
            <a:grpSpLocks/>
          </p:cNvGrpSpPr>
          <p:nvPr/>
        </p:nvGrpSpPr>
        <p:grpSpPr bwMode="auto">
          <a:xfrm>
            <a:off x="7073900" y="2701923"/>
            <a:ext cx="1828800" cy="523220"/>
            <a:chOff x="7124700" y="1828800"/>
            <a:chExt cx="1829146" cy="524154"/>
          </a:xfrm>
        </p:grpSpPr>
        <p:sp>
          <p:nvSpPr>
            <p:cNvPr id="86043" name="TextBox 13"/>
            <p:cNvSpPr txBox="1">
              <a:spLocks noChangeArrowheads="1"/>
            </p:cNvSpPr>
            <p:nvPr/>
          </p:nvSpPr>
          <p:spPr bwMode="auto">
            <a:xfrm>
              <a:off x="7378700" y="1828800"/>
              <a:ext cx="1575146" cy="524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FF0000"/>
                  </a:solidFill>
                </a:rPr>
                <a:t>e</a:t>
              </a:r>
              <a:r>
                <a:rPr lang="en-US" sz="1400" b="1" baseline="30000">
                  <a:solidFill>
                    <a:srgbClr val="FF0000"/>
                  </a:solidFill>
                </a:rPr>
                <a:t>+</a:t>
              </a:r>
              <a:r>
                <a:rPr lang="en-US" sz="1400" b="1">
                  <a:solidFill>
                    <a:srgbClr val="FF0000"/>
                  </a:solidFill>
                </a:rPr>
                <a:t> 750 MeV</a:t>
              </a:r>
            </a:p>
            <a:p>
              <a:pPr eaLnBrk="1" hangingPunct="1"/>
              <a:r>
                <a:rPr lang="en-US" sz="1400" b="1">
                  <a:solidFill>
                    <a:srgbClr val="FF0000"/>
                  </a:solidFill>
                </a:rPr>
                <a:t>e</a:t>
              </a:r>
              <a:r>
                <a:rPr lang="en-US" sz="1400" b="1" baseline="30000">
                  <a:solidFill>
                    <a:srgbClr val="FF0000"/>
                  </a:solidFill>
                </a:rPr>
                <a:t>+</a:t>
              </a:r>
              <a:r>
                <a:rPr lang="en-US" sz="1400" b="1">
                  <a:solidFill>
                    <a:srgbClr val="FF0000"/>
                  </a:solidFill>
                </a:rPr>
                <a:t> 1 GeV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7124700" y="2021231"/>
              <a:ext cx="288980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124700" y="2212071"/>
              <a:ext cx="288980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022" name="TextBox 18"/>
          <p:cNvSpPr txBox="1">
            <a:spLocks noChangeArrowheads="1"/>
          </p:cNvSpPr>
          <p:nvPr/>
        </p:nvSpPr>
        <p:spPr bwMode="auto">
          <a:xfrm>
            <a:off x="5257800" y="2463800"/>
            <a:ext cx="1460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AFF"/>
                </a:solidFill>
              </a:rPr>
              <a:t>Duty cycle</a:t>
            </a:r>
          </a:p>
        </p:txBody>
      </p:sp>
      <p:sp>
        <p:nvSpPr>
          <p:cNvPr id="20" name="Down Arrow 19"/>
          <p:cNvSpPr/>
          <p:nvPr/>
        </p:nvSpPr>
        <p:spPr>
          <a:xfrm rot="16200000">
            <a:off x="6926263" y="1490663"/>
            <a:ext cx="254000" cy="35560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86024" name="TextBox 20"/>
          <p:cNvSpPr txBox="1">
            <a:spLocks noChangeArrowheads="1"/>
          </p:cNvSpPr>
          <p:nvPr/>
        </p:nvSpPr>
        <p:spPr bwMode="auto">
          <a:xfrm>
            <a:off x="7308850" y="1439863"/>
            <a:ext cx="1460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AFF"/>
                </a:solidFill>
              </a:rPr>
              <a:t>Energy ~√E</a:t>
            </a:r>
          </a:p>
        </p:txBody>
      </p:sp>
      <p:pic>
        <p:nvPicPr>
          <p:cNvPr id="86025" name="Picture 22" descr="Screenshot 2014-05-16 16.09.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1202" r="1942" b="240"/>
          <a:stretch>
            <a:fillRect/>
          </a:stretch>
        </p:blipFill>
        <p:spPr bwMode="auto">
          <a:xfrm>
            <a:off x="44450" y="893764"/>
            <a:ext cx="438150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reeform 23"/>
          <p:cNvSpPr/>
          <p:nvPr/>
        </p:nvSpPr>
        <p:spPr>
          <a:xfrm>
            <a:off x="576263" y="1063625"/>
            <a:ext cx="2273300" cy="1822451"/>
          </a:xfrm>
          <a:custGeom>
            <a:avLst/>
            <a:gdLst>
              <a:gd name="connsiteX0" fmla="*/ 0 w 2182848"/>
              <a:gd name="connsiteY0" fmla="*/ 1562100 h 1562100"/>
              <a:gd name="connsiteX1" fmla="*/ 660400 w 2182848"/>
              <a:gd name="connsiteY1" fmla="*/ 1511300 h 1562100"/>
              <a:gd name="connsiteX2" fmla="*/ 1079500 w 2182848"/>
              <a:gd name="connsiteY2" fmla="*/ 1473200 h 1562100"/>
              <a:gd name="connsiteX3" fmla="*/ 1231900 w 2182848"/>
              <a:gd name="connsiteY3" fmla="*/ 1447800 h 1562100"/>
              <a:gd name="connsiteX4" fmla="*/ 1384300 w 2182848"/>
              <a:gd name="connsiteY4" fmla="*/ 1371600 h 1562100"/>
              <a:gd name="connsiteX5" fmla="*/ 1485900 w 2182848"/>
              <a:gd name="connsiteY5" fmla="*/ 1346200 h 1562100"/>
              <a:gd name="connsiteX6" fmla="*/ 1562100 w 2182848"/>
              <a:gd name="connsiteY6" fmla="*/ 1282700 h 1562100"/>
              <a:gd name="connsiteX7" fmla="*/ 1600200 w 2182848"/>
              <a:gd name="connsiteY7" fmla="*/ 1270000 h 1562100"/>
              <a:gd name="connsiteX8" fmla="*/ 1676400 w 2182848"/>
              <a:gd name="connsiteY8" fmla="*/ 1155700 h 1562100"/>
              <a:gd name="connsiteX9" fmla="*/ 1701800 w 2182848"/>
              <a:gd name="connsiteY9" fmla="*/ 1117600 h 1562100"/>
              <a:gd name="connsiteX10" fmla="*/ 1765300 w 2182848"/>
              <a:gd name="connsiteY10" fmla="*/ 1003300 h 1562100"/>
              <a:gd name="connsiteX11" fmla="*/ 1790700 w 2182848"/>
              <a:gd name="connsiteY11" fmla="*/ 965200 h 1562100"/>
              <a:gd name="connsiteX12" fmla="*/ 1866900 w 2182848"/>
              <a:gd name="connsiteY12" fmla="*/ 889000 h 1562100"/>
              <a:gd name="connsiteX13" fmla="*/ 1955800 w 2182848"/>
              <a:gd name="connsiteY13" fmla="*/ 787400 h 1562100"/>
              <a:gd name="connsiteX14" fmla="*/ 1981200 w 2182848"/>
              <a:gd name="connsiteY14" fmla="*/ 647700 h 1562100"/>
              <a:gd name="connsiteX15" fmla="*/ 1993900 w 2182848"/>
              <a:gd name="connsiteY15" fmla="*/ 596900 h 1562100"/>
              <a:gd name="connsiteX16" fmla="*/ 2019300 w 2182848"/>
              <a:gd name="connsiteY16" fmla="*/ 495300 h 1562100"/>
              <a:gd name="connsiteX17" fmla="*/ 2057400 w 2182848"/>
              <a:gd name="connsiteY17" fmla="*/ 469900 h 1562100"/>
              <a:gd name="connsiteX18" fmla="*/ 2095500 w 2182848"/>
              <a:gd name="connsiteY18" fmla="*/ 381000 h 1562100"/>
              <a:gd name="connsiteX19" fmla="*/ 2159000 w 2182848"/>
              <a:gd name="connsiteY19" fmla="*/ 266700 h 1562100"/>
              <a:gd name="connsiteX20" fmla="*/ 2171700 w 2182848"/>
              <a:gd name="connsiteY20" fmla="*/ 0 h 1562100"/>
              <a:gd name="connsiteX0" fmla="*/ 0 w 2182848"/>
              <a:gd name="connsiteY0" fmla="*/ 1562100 h 1562100"/>
              <a:gd name="connsiteX1" fmla="*/ 660400 w 2182848"/>
              <a:gd name="connsiteY1" fmla="*/ 1511300 h 1562100"/>
              <a:gd name="connsiteX2" fmla="*/ 1079500 w 2182848"/>
              <a:gd name="connsiteY2" fmla="*/ 1473200 h 1562100"/>
              <a:gd name="connsiteX3" fmla="*/ 1231900 w 2182848"/>
              <a:gd name="connsiteY3" fmla="*/ 1447800 h 1562100"/>
              <a:gd name="connsiteX4" fmla="*/ 1384300 w 2182848"/>
              <a:gd name="connsiteY4" fmla="*/ 1371600 h 1562100"/>
              <a:gd name="connsiteX5" fmla="*/ 1485900 w 2182848"/>
              <a:gd name="connsiteY5" fmla="*/ 1346200 h 1562100"/>
              <a:gd name="connsiteX6" fmla="*/ 1562100 w 2182848"/>
              <a:gd name="connsiteY6" fmla="*/ 1282700 h 1562100"/>
              <a:gd name="connsiteX7" fmla="*/ 1600200 w 2182848"/>
              <a:gd name="connsiteY7" fmla="*/ 1270000 h 1562100"/>
              <a:gd name="connsiteX8" fmla="*/ 1676400 w 2182848"/>
              <a:gd name="connsiteY8" fmla="*/ 1155700 h 1562100"/>
              <a:gd name="connsiteX9" fmla="*/ 1701800 w 2182848"/>
              <a:gd name="connsiteY9" fmla="*/ 1117600 h 1562100"/>
              <a:gd name="connsiteX10" fmla="*/ 1765300 w 2182848"/>
              <a:gd name="connsiteY10" fmla="*/ 1003300 h 1562100"/>
              <a:gd name="connsiteX11" fmla="*/ 1790700 w 2182848"/>
              <a:gd name="connsiteY11" fmla="*/ 965200 h 1562100"/>
              <a:gd name="connsiteX12" fmla="*/ 1866900 w 2182848"/>
              <a:gd name="connsiteY12" fmla="*/ 889000 h 1562100"/>
              <a:gd name="connsiteX13" fmla="*/ 1955800 w 2182848"/>
              <a:gd name="connsiteY13" fmla="*/ 787400 h 1562100"/>
              <a:gd name="connsiteX14" fmla="*/ 1981200 w 2182848"/>
              <a:gd name="connsiteY14" fmla="*/ 647700 h 1562100"/>
              <a:gd name="connsiteX15" fmla="*/ 1993900 w 2182848"/>
              <a:gd name="connsiteY15" fmla="*/ 596900 h 1562100"/>
              <a:gd name="connsiteX16" fmla="*/ 2095500 w 2182848"/>
              <a:gd name="connsiteY16" fmla="*/ 539750 h 1562100"/>
              <a:gd name="connsiteX17" fmla="*/ 2057400 w 2182848"/>
              <a:gd name="connsiteY17" fmla="*/ 469900 h 1562100"/>
              <a:gd name="connsiteX18" fmla="*/ 2095500 w 2182848"/>
              <a:gd name="connsiteY18" fmla="*/ 381000 h 1562100"/>
              <a:gd name="connsiteX19" fmla="*/ 2159000 w 2182848"/>
              <a:gd name="connsiteY19" fmla="*/ 266700 h 1562100"/>
              <a:gd name="connsiteX20" fmla="*/ 2171700 w 2182848"/>
              <a:gd name="connsiteY20" fmla="*/ 0 h 1562100"/>
              <a:gd name="connsiteX0" fmla="*/ 0 w 2182848"/>
              <a:gd name="connsiteY0" fmla="*/ 1562100 h 1562100"/>
              <a:gd name="connsiteX1" fmla="*/ 660400 w 2182848"/>
              <a:gd name="connsiteY1" fmla="*/ 1511300 h 1562100"/>
              <a:gd name="connsiteX2" fmla="*/ 1079500 w 2182848"/>
              <a:gd name="connsiteY2" fmla="*/ 1473200 h 1562100"/>
              <a:gd name="connsiteX3" fmla="*/ 1231900 w 2182848"/>
              <a:gd name="connsiteY3" fmla="*/ 1447800 h 1562100"/>
              <a:gd name="connsiteX4" fmla="*/ 1384300 w 2182848"/>
              <a:gd name="connsiteY4" fmla="*/ 1371600 h 1562100"/>
              <a:gd name="connsiteX5" fmla="*/ 1485900 w 2182848"/>
              <a:gd name="connsiteY5" fmla="*/ 1346200 h 1562100"/>
              <a:gd name="connsiteX6" fmla="*/ 1562100 w 2182848"/>
              <a:gd name="connsiteY6" fmla="*/ 1282700 h 1562100"/>
              <a:gd name="connsiteX7" fmla="*/ 1600200 w 2182848"/>
              <a:gd name="connsiteY7" fmla="*/ 1270000 h 1562100"/>
              <a:gd name="connsiteX8" fmla="*/ 1676400 w 2182848"/>
              <a:gd name="connsiteY8" fmla="*/ 1155700 h 1562100"/>
              <a:gd name="connsiteX9" fmla="*/ 1701800 w 2182848"/>
              <a:gd name="connsiteY9" fmla="*/ 1117600 h 1562100"/>
              <a:gd name="connsiteX10" fmla="*/ 1765300 w 2182848"/>
              <a:gd name="connsiteY10" fmla="*/ 1003300 h 1562100"/>
              <a:gd name="connsiteX11" fmla="*/ 1790700 w 2182848"/>
              <a:gd name="connsiteY11" fmla="*/ 965200 h 1562100"/>
              <a:gd name="connsiteX12" fmla="*/ 1866900 w 2182848"/>
              <a:gd name="connsiteY12" fmla="*/ 889000 h 1562100"/>
              <a:gd name="connsiteX13" fmla="*/ 1955800 w 2182848"/>
              <a:gd name="connsiteY13" fmla="*/ 787400 h 1562100"/>
              <a:gd name="connsiteX14" fmla="*/ 1981200 w 2182848"/>
              <a:gd name="connsiteY14" fmla="*/ 647700 h 1562100"/>
              <a:gd name="connsiteX15" fmla="*/ 1993900 w 2182848"/>
              <a:gd name="connsiteY15" fmla="*/ 596900 h 1562100"/>
              <a:gd name="connsiteX16" fmla="*/ 2095500 w 2182848"/>
              <a:gd name="connsiteY16" fmla="*/ 539750 h 1562100"/>
              <a:gd name="connsiteX17" fmla="*/ 2108200 w 2182848"/>
              <a:gd name="connsiteY17" fmla="*/ 469900 h 1562100"/>
              <a:gd name="connsiteX18" fmla="*/ 2095500 w 2182848"/>
              <a:gd name="connsiteY18" fmla="*/ 381000 h 1562100"/>
              <a:gd name="connsiteX19" fmla="*/ 2159000 w 2182848"/>
              <a:gd name="connsiteY19" fmla="*/ 266700 h 1562100"/>
              <a:gd name="connsiteX20" fmla="*/ 2171700 w 2182848"/>
              <a:gd name="connsiteY20" fmla="*/ 0 h 1562100"/>
              <a:gd name="connsiteX0" fmla="*/ 0 w 2182848"/>
              <a:gd name="connsiteY0" fmla="*/ 1562100 h 1562100"/>
              <a:gd name="connsiteX1" fmla="*/ 660400 w 2182848"/>
              <a:gd name="connsiteY1" fmla="*/ 1511300 h 1562100"/>
              <a:gd name="connsiteX2" fmla="*/ 1079500 w 2182848"/>
              <a:gd name="connsiteY2" fmla="*/ 1473200 h 1562100"/>
              <a:gd name="connsiteX3" fmla="*/ 1231900 w 2182848"/>
              <a:gd name="connsiteY3" fmla="*/ 1447800 h 1562100"/>
              <a:gd name="connsiteX4" fmla="*/ 1384300 w 2182848"/>
              <a:gd name="connsiteY4" fmla="*/ 1371600 h 1562100"/>
              <a:gd name="connsiteX5" fmla="*/ 1485900 w 2182848"/>
              <a:gd name="connsiteY5" fmla="*/ 1346200 h 1562100"/>
              <a:gd name="connsiteX6" fmla="*/ 1562100 w 2182848"/>
              <a:gd name="connsiteY6" fmla="*/ 1282700 h 1562100"/>
              <a:gd name="connsiteX7" fmla="*/ 1600200 w 2182848"/>
              <a:gd name="connsiteY7" fmla="*/ 1270000 h 1562100"/>
              <a:gd name="connsiteX8" fmla="*/ 1676400 w 2182848"/>
              <a:gd name="connsiteY8" fmla="*/ 1155700 h 1562100"/>
              <a:gd name="connsiteX9" fmla="*/ 1701800 w 2182848"/>
              <a:gd name="connsiteY9" fmla="*/ 1117600 h 1562100"/>
              <a:gd name="connsiteX10" fmla="*/ 1790700 w 2182848"/>
              <a:gd name="connsiteY10" fmla="*/ 1035050 h 1562100"/>
              <a:gd name="connsiteX11" fmla="*/ 1790700 w 2182848"/>
              <a:gd name="connsiteY11" fmla="*/ 965200 h 1562100"/>
              <a:gd name="connsiteX12" fmla="*/ 1866900 w 2182848"/>
              <a:gd name="connsiteY12" fmla="*/ 889000 h 1562100"/>
              <a:gd name="connsiteX13" fmla="*/ 1955800 w 2182848"/>
              <a:gd name="connsiteY13" fmla="*/ 787400 h 1562100"/>
              <a:gd name="connsiteX14" fmla="*/ 1981200 w 2182848"/>
              <a:gd name="connsiteY14" fmla="*/ 647700 h 1562100"/>
              <a:gd name="connsiteX15" fmla="*/ 1993900 w 2182848"/>
              <a:gd name="connsiteY15" fmla="*/ 596900 h 1562100"/>
              <a:gd name="connsiteX16" fmla="*/ 2095500 w 2182848"/>
              <a:gd name="connsiteY16" fmla="*/ 539750 h 1562100"/>
              <a:gd name="connsiteX17" fmla="*/ 2108200 w 2182848"/>
              <a:gd name="connsiteY17" fmla="*/ 469900 h 1562100"/>
              <a:gd name="connsiteX18" fmla="*/ 2095500 w 2182848"/>
              <a:gd name="connsiteY18" fmla="*/ 381000 h 1562100"/>
              <a:gd name="connsiteX19" fmla="*/ 2159000 w 2182848"/>
              <a:gd name="connsiteY19" fmla="*/ 266700 h 1562100"/>
              <a:gd name="connsiteX20" fmla="*/ 2171700 w 2182848"/>
              <a:gd name="connsiteY20" fmla="*/ 0 h 1562100"/>
              <a:gd name="connsiteX0" fmla="*/ 0 w 2182848"/>
              <a:gd name="connsiteY0" fmla="*/ 1562100 h 1562100"/>
              <a:gd name="connsiteX1" fmla="*/ 660400 w 2182848"/>
              <a:gd name="connsiteY1" fmla="*/ 1511300 h 1562100"/>
              <a:gd name="connsiteX2" fmla="*/ 1079500 w 2182848"/>
              <a:gd name="connsiteY2" fmla="*/ 1473200 h 1562100"/>
              <a:gd name="connsiteX3" fmla="*/ 1231900 w 2182848"/>
              <a:gd name="connsiteY3" fmla="*/ 1447800 h 1562100"/>
              <a:gd name="connsiteX4" fmla="*/ 1384300 w 2182848"/>
              <a:gd name="connsiteY4" fmla="*/ 1371600 h 1562100"/>
              <a:gd name="connsiteX5" fmla="*/ 1485900 w 2182848"/>
              <a:gd name="connsiteY5" fmla="*/ 1346200 h 1562100"/>
              <a:gd name="connsiteX6" fmla="*/ 1562100 w 2182848"/>
              <a:gd name="connsiteY6" fmla="*/ 1282700 h 1562100"/>
              <a:gd name="connsiteX7" fmla="*/ 1600200 w 2182848"/>
              <a:gd name="connsiteY7" fmla="*/ 1270000 h 1562100"/>
              <a:gd name="connsiteX8" fmla="*/ 1676400 w 2182848"/>
              <a:gd name="connsiteY8" fmla="*/ 1155700 h 1562100"/>
              <a:gd name="connsiteX9" fmla="*/ 1701800 w 2182848"/>
              <a:gd name="connsiteY9" fmla="*/ 1117600 h 1562100"/>
              <a:gd name="connsiteX10" fmla="*/ 1790700 w 2182848"/>
              <a:gd name="connsiteY10" fmla="*/ 1035050 h 1562100"/>
              <a:gd name="connsiteX11" fmla="*/ 1822450 w 2182848"/>
              <a:gd name="connsiteY11" fmla="*/ 984250 h 1562100"/>
              <a:gd name="connsiteX12" fmla="*/ 1866900 w 2182848"/>
              <a:gd name="connsiteY12" fmla="*/ 889000 h 1562100"/>
              <a:gd name="connsiteX13" fmla="*/ 1955800 w 2182848"/>
              <a:gd name="connsiteY13" fmla="*/ 787400 h 1562100"/>
              <a:gd name="connsiteX14" fmla="*/ 1981200 w 2182848"/>
              <a:gd name="connsiteY14" fmla="*/ 647700 h 1562100"/>
              <a:gd name="connsiteX15" fmla="*/ 1993900 w 2182848"/>
              <a:gd name="connsiteY15" fmla="*/ 596900 h 1562100"/>
              <a:gd name="connsiteX16" fmla="*/ 2095500 w 2182848"/>
              <a:gd name="connsiteY16" fmla="*/ 539750 h 1562100"/>
              <a:gd name="connsiteX17" fmla="*/ 2108200 w 2182848"/>
              <a:gd name="connsiteY17" fmla="*/ 469900 h 1562100"/>
              <a:gd name="connsiteX18" fmla="*/ 2095500 w 2182848"/>
              <a:gd name="connsiteY18" fmla="*/ 381000 h 1562100"/>
              <a:gd name="connsiteX19" fmla="*/ 2159000 w 2182848"/>
              <a:gd name="connsiteY19" fmla="*/ 266700 h 1562100"/>
              <a:gd name="connsiteX20" fmla="*/ 2171700 w 2182848"/>
              <a:gd name="connsiteY20" fmla="*/ 0 h 1562100"/>
              <a:gd name="connsiteX0" fmla="*/ 0 w 2182848"/>
              <a:gd name="connsiteY0" fmla="*/ 1562100 h 1562100"/>
              <a:gd name="connsiteX1" fmla="*/ 660400 w 2182848"/>
              <a:gd name="connsiteY1" fmla="*/ 1511300 h 1562100"/>
              <a:gd name="connsiteX2" fmla="*/ 1079500 w 2182848"/>
              <a:gd name="connsiteY2" fmla="*/ 1473200 h 1562100"/>
              <a:gd name="connsiteX3" fmla="*/ 1231900 w 2182848"/>
              <a:gd name="connsiteY3" fmla="*/ 1447800 h 1562100"/>
              <a:gd name="connsiteX4" fmla="*/ 1384300 w 2182848"/>
              <a:gd name="connsiteY4" fmla="*/ 1371600 h 1562100"/>
              <a:gd name="connsiteX5" fmla="*/ 1485900 w 2182848"/>
              <a:gd name="connsiteY5" fmla="*/ 1346200 h 1562100"/>
              <a:gd name="connsiteX6" fmla="*/ 1562100 w 2182848"/>
              <a:gd name="connsiteY6" fmla="*/ 1282700 h 1562100"/>
              <a:gd name="connsiteX7" fmla="*/ 1600200 w 2182848"/>
              <a:gd name="connsiteY7" fmla="*/ 1270000 h 1562100"/>
              <a:gd name="connsiteX8" fmla="*/ 1676400 w 2182848"/>
              <a:gd name="connsiteY8" fmla="*/ 1155700 h 1562100"/>
              <a:gd name="connsiteX9" fmla="*/ 1701800 w 2182848"/>
              <a:gd name="connsiteY9" fmla="*/ 1117600 h 1562100"/>
              <a:gd name="connsiteX10" fmla="*/ 1790700 w 2182848"/>
              <a:gd name="connsiteY10" fmla="*/ 1035050 h 1562100"/>
              <a:gd name="connsiteX11" fmla="*/ 1822450 w 2182848"/>
              <a:gd name="connsiteY11" fmla="*/ 984250 h 1562100"/>
              <a:gd name="connsiteX12" fmla="*/ 1866900 w 2182848"/>
              <a:gd name="connsiteY12" fmla="*/ 889000 h 1562100"/>
              <a:gd name="connsiteX13" fmla="*/ 1955800 w 2182848"/>
              <a:gd name="connsiteY13" fmla="*/ 787400 h 1562100"/>
              <a:gd name="connsiteX14" fmla="*/ 1981200 w 2182848"/>
              <a:gd name="connsiteY14" fmla="*/ 647700 h 1562100"/>
              <a:gd name="connsiteX15" fmla="*/ 2025650 w 2182848"/>
              <a:gd name="connsiteY15" fmla="*/ 615950 h 1562100"/>
              <a:gd name="connsiteX16" fmla="*/ 2095500 w 2182848"/>
              <a:gd name="connsiteY16" fmla="*/ 539750 h 1562100"/>
              <a:gd name="connsiteX17" fmla="*/ 2108200 w 2182848"/>
              <a:gd name="connsiteY17" fmla="*/ 469900 h 1562100"/>
              <a:gd name="connsiteX18" fmla="*/ 2095500 w 2182848"/>
              <a:gd name="connsiteY18" fmla="*/ 381000 h 1562100"/>
              <a:gd name="connsiteX19" fmla="*/ 2159000 w 2182848"/>
              <a:gd name="connsiteY19" fmla="*/ 266700 h 1562100"/>
              <a:gd name="connsiteX20" fmla="*/ 2171700 w 2182848"/>
              <a:gd name="connsiteY20" fmla="*/ 0 h 1562100"/>
              <a:gd name="connsiteX0" fmla="*/ 0 w 2182848"/>
              <a:gd name="connsiteY0" fmla="*/ 1562100 h 1562100"/>
              <a:gd name="connsiteX1" fmla="*/ 660400 w 2182848"/>
              <a:gd name="connsiteY1" fmla="*/ 1511300 h 1562100"/>
              <a:gd name="connsiteX2" fmla="*/ 1079500 w 2182848"/>
              <a:gd name="connsiteY2" fmla="*/ 1473200 h 1562100"/>
              <a:gd name="connsiteX3" fmla="*/ 1231900 w 2182848"/>
              <a:gd name="connsiteY3" fmla="*/ 1447800 h 1562100"/>
              <a:gd name="connsiteX4" fmla="*/ 1384300 w 2182848"/>
              <a:gd name="connsiteY4" fmla="*/ 1371600 h 1562100"/>
              <a:gd name="connsiteX5" fmla="*/ 1485900 w 2182848"/>
              <a:gd name="connsiteY5" fmla="*/ 1346200 h 1562100"/>
              <a:gd name="connsiteX6" fmla="*/ 1562100 w 2182848"/>
              <a:gd name="connsiteY6" fmla="*/ 1282700 h 1562100"/>
              <a:gd name="connsiteX7" fmla="*/ 1600200 w 2182848"/>
              <a:gd name="connsiteY7" fmla="*/ 1270000 h 1562100"/>
              <a:gd name="connsiteX8" fmla="*/ 1676400 w 2182848"/>
              <a:gd name="connsiteY8" fmla="*/ 1155700 h 1562100"/>
              <a:gd name="connsiteX9" fmla="*/ 1701800 w 2182848"/>
              <a:gd name="connsiteY9" fmla="*/ 1117600 h 1562100"/>
              <a:gd name="connsiteX10" fmla="*/ 1790700 w 2182848"/>
              <a:gd name="connsiteY10" fmla="*/ 1035050 h 1562100"/>
              <a:gd name="connsiteX11" fmla="*/ 1822450 w 2182848"/>
              <a:gd name="connsiteY11" fmla="*/ 984250 h 1562100"/>
              <a:gd name="connsiteX12" fmla="*/ 1866900 w 2182848"/>
              <a:gd name="connsiteY12" fmla="*/ 889000 h 1562100"/>
              <a:gd name="connsiteX13" fmla="*/ 1955800 w 2182848"/>
              <a:gd name="connsiteY13" fmla="*/ 787400 h 1562100"/>
              <a:gd name="connsiteX14" fmla="*/ 2000250 w 2182848"/>
              <a:gd name="connsiteY14" fmla="*/ 692150 h 1562100"/>
              <a:gd name="connsiteX15" fmla="*/ 1981200 w 2182848"/>
              <a:gd name="connsiteY15" fmla="*/ 647700 h 1562100"/>
              <a:gd name="connsiteX16" fmla="*/ 2025650 w 2182848"/>
              <a:gd name="connsiteY16" fmla="*/ 615950 h 1562100"/>
              <a:gd name="connsiteX17" fmla="*/ 2095500 w 2182848"/>
              <a:gd name="connsiteY17" fmla="*/ 539750 h 1562100"/>
              <a:gd name="connsiteX18" fmla="*/ 2108200 w 2182848"/>
              <a:gd name="connsiteY18" fmla="*/ 469900 h 1562100"/>
              <a:gd name="connsiteX19" fmla="*/ 2095500 w 2182848"/>
              <a:gd name="connsiteY19" fmla="*/ 381000 h 1562100"/>
              <a:gd name="connsiteX20" fmla="*/ 2159000 w 2182848"/>
              <a:gd name="connsiteY20" fmla="*/ 266700 h 1562100"/>
              <a:gd name="connsiteX21" fmla="*/ 2171700 w 2182848"/>
              <a:gd name="connsiteY21" fmla="*/ 0 h 1562100"/>
              <a:gd name="connsiteX0" fmla="*/ 0 w 2182848"/>
              <a:gd name="connsiteY0" fmla="*/ 1562100 h 1562100"/>
              <a:gd name="connsiteX1" fmla="*/ 660400 w 2182848"/>
              <a:gd name="connsiteY1" fmla="*/ 1511300 h 1562100"/>
              <a:gd name="connsiteX2" fmla="*/ 1079500 w 2182848"/>
              <a:gd name="connsiteY2" fmla="*/ 1473200 h 1562100"/>
              <a:gd name="connsiteX3" fmla="*/ 1231900 w 2182848"/>
              <a:gd name="connsiteY3" fmla="*/ 1447800 h 1562100"/>
              <a:gd name="connsiteX4" fmla="*/ 1384300 w 2182848"/>
              <a:gd name="connsiteY4" fmla="*/ 1371600 h 1562100"/>
              <a:gd name="connsiteX5" fmla="*/ 1485900 w 2182848"/>
              <a:gd name="connsiteY5" fmla="*/ 1346200 h 1562100"/>
              <a:gd name="connsiteX6" fmla="*/ 1562100 w 2182848"/>
              <a:gd name="connsiteY6" fmla="*/ 1282700 h 1562100"/>
              <a:gd name="connsiteX7" fmla="*/ 1600200 w 2182848"/>
              <a:gd name="connsiteY7" fmla="*/ 1270000 h 1562100"/>
              <a:gd name="connsiteX8" fmla="*/ 1676400 w 2182848"/>
              <a:gd name="connsiteY8" fmla="*/ 1155700 h 1562100"/>
              <a:gd name="connsiteX9" fmla="*/ 1701800 w 2182848"/>
              <a:gd name="connsiteY9" fmla="*/ 1117600 h 1562100"/>
              <a:gd name="connsiteX10" fmla="*/ 1790700 w 2182848"/>
              <a:gd name="connsiteY10" fmla="*/ 1035050 h 1562100"/>
              <a:gd name="connsiteX11" fmla="*/ 1822450 w 2182848"/>
              <a:gd name="connsiteY11" fmla="*/ 984250 h 1562100"/>
              <a:gd name="connsiteX12" fmla="*/ 1866900 w 2182848"/>
              <a:gd name="connsiteY12" fmla="*/ 889000 h 1562100"/>
              <a:gd name="connsiteX13" fmla="*/ 1955800 w 2182848"/>
              <a:gd name="connsiteY13" fmla="*/ 787400 h 1562100"/>
              <a:gd name="connsiteX14" fmla="*/ 2000250 w 2182848"/>
              <a:gd name="connsiteY14" fmla="*/ 692150 h 1562100"/>
              <a:gd name="connsiteX15" fmla="*/ 2019300 w 2182848"/>
              <a:gd name="connsiteY15" fmla="*/ 654050 h 1562100"/>
              <a:gd name="connsiteX16" fmla="*/ 2025650 w 2182848"/>
              <a:gd name="connsiteY16" fmla="*/ 615950 h 1562100"/>
              <a:gd name="connsiteX17" fmla="*/ 2095500 w 2182848"/>
              <a:gd name="connsiteY17" fmla="*/ 539750 h 1562100"/>
              <a:gd name="connsiteX18" fmla="*/ 2108200 w 2182848"/>
              <a:gd name="connsiteY18" fmla="*/ 469900 h 1562100"/>
              <a:gd name="connsiteX19" fmla="*/ 2095500 w 2182848"/>
              <a:gd name="connsiteY19" fmla="*/ 381000 h 1562100"/>
              <a:gd name="connsiteX20" fmla="*/ 2159000 w 2182848"/>
              <a:gd name="connsiteY20" fmla="*/ 266700 h 1562100"/>
              <a:gd name="connsiteX21" fmla="*/ 2171700 w 2182848"/>
              <a:gd name="connsiteY21" fmla="*/ 0 h 1562100"/>
              <a:gd name="connsiteX0" fmla="*/ 0 w 2179076"/>
              <a:gd name="connsiteY0" fmla="*/ 1562100 h 1562100"/>
              <a:gd name="connsiteX1" fmla="*/ 660400 w 2179076"/>
              <a:gd name="connsiteY1" fmla="*/ 1511300 h 1562100"/>
              <a:gd name="connsiteX2" fmla="*/ 1079500 w 2179076"/>
              <a:gd name="connsiteY2" fmla="*/ 1473200 h 1562100"/>
              <a:gd name="connsiteX3" fmla="*/ 1231900 w 2179076"/>
              <a:gd name="connsiteY3" fmla="*/ 1447800 h 1562100"/>
              <a:gd name="connsiteX4" fmla="*/ 1384300 w 2179076"/>
              <a:gd name="connsiteY4" fmla="*/ 1371600 h 1562100"/>
              <a:gd name="connsiteX5" fmla="*/ 1485900 w 2179076"/>
              <a:gd name="connsiteY5" fmla="*/ 1346200 h 1562100"/>
              <a:gd name="connsiteX6" fmla="*/ 1562100 w 2179076"/>
              <a:gd name="connsiteY6" fmla="*/ 1282700 h 1562100"/>
              <a:gd name="connsiteX7" fmla="*/ 1600200 w 2179076"/>
              <a:gd name="connsiteY7" fmla="*/ 1270000 h 1562100"/>
              <a:gd name="connsiteX8" fmla="*/ 1676400 w 2179076"/>
              <a:gd name="connsiteY8" fmla="*/ 1155700 h 1562100"/>
              <a:gd name="connsiteX9" fmla="*/ 1701800 w 2179076"/>
              <a:gd name="connsiteY9" fmla="*/ 1117600 h 1562100"/>
              <a:gd name="connsiteX10" fmla="*/ 1790700 w 2179076"/>
              <a:gd name="connsiteY10" fmla="*/ 1035050 h 1562100"/>
              <a:gd name="connsiteX11" fmla="*/ 1822450 w 2179076"/>
              <a:gd name="connsiteY11" fmla="*/ 984250 h 1562100"/>
              <a:gd name="connsiteX12" fmla="*/ 1866900 w 2179076"/>
              <a:gd name="connsiteY12" fmla="*/ 889000 h 1562100"/>
              <a:gd name="connsiteX13" fmla="*/ 1955800 w 2179076"/>
              <a:gd name="connsiteY13" fmla="*/ 787400 h 1562100"/>
              <a:gd name="connsiteX14" fmla="*/ 2000250 w 2179076"/>
              <a:gd name="connsiteY14" fmla="*/ 692150 h 1562100"/>
              <a:gd name="connsiteX15" fmla="*/ 2019300 w 2179076"/>
              <a:gd name="connsiteY15" fmla="*/ 654050 h 1562100"/>
              <a:gd name="connsiteX16" fmla="*/ 2025650 w 2179076"/>
              <a:gd name="connsiteY16" fmla="*/ 615950 h 1562100"/>
              <a:gd name="connsiteX17" fmla="*/ 2095500 w 2179076"/>
              <a:gd name="connsiteY17" fmla="*/ 539750 h 1562100"/>
              <a:gd name="connsiteX18" fmla="*/ 2108200 w 2179076"/>
              <a:gd name="connsiteY18" fmla="*/ 469900 h 1562100"/>
              <a:gd name="connsiteX19" fmla="*/ 2095500 w 2179076"/>
              <a:gd name="connsiteY19" fmla="*/ 381000 h 1562100"/>
              <a:gd name="connsiteX20" fmla="*/ 2152650 w 2179076"/>
              <a:gd name="connsiteY20" fmla="*/ 266700 h 1562100"/>
              <a:gd name="connsiteX21" fmla="*/ 2171700 w 2179076"/>
              <a:gd name="connsiteY21" fmla="*/ 0 h 1562100"/>
              <a:gd name="connsiteX0" fmla="*/ 0 w 2172491"/>
              <a:gd name="connsiteY0" fmla="*/ 1562100 h 1562100"/>
              <a:gd name="connsiteX1" fmla="*/ 660400 w 2172491"/>
              <a:gd name="connsiteY1" fmla="*/ 1511300 h 1562100"/>
              <a:gd name="connsiteX2" fmla="*/ 1079500 w 2172491"/>
              <a:gd name="connsiteY2" fmla="*/ 1473200 h 1562100"/>
              <a:gd name="connsiteX3" fmla="*/ 1231900 w 2172491"/>
              <a:gd name="connsiteY3" fmla="*/ 1447800 h 1562100"/>
              <a:gd name="connsiteX4" fmla="*/ 1384300 w 2172491"/>
              <a:gd name="connsiteY4" fmla="*/ 1371600 h 1562100"/>
              <a:gd name="connsiteX5" fmla="*/ 1485900 w 2172491"/>
              <a:gd name="connsiteY5" fmla="*/ 1346200 h 1562100"/>
              <a:gd name="connsiteX6" fmla="*/ 1562100 w 2172491"/>
              <a:gd name="connsiteY6" fmla="*/ 1282700 h 1562100"/>
              <a:gd name="connsiteX7" fmla="*/ 1600200 w 2172491"/>
              <a:gd name="connsiteY7" fmla="*/ 1270000 h 1562100"/>
              <a:gd name="connsiteX8" fmla="*/ 1676400 w 2172491"/>
              <a:gd name="connsiteY8" fmla="*/ 1155700 h 1562100"/>
              <a:gd name="connsiteX9" fmla="*/ 1701800 w 2172491"/>
              <a:gd name="connsiteY9" fmla="*/ 1117600 h 1562100"/>
              <a:gd name="connsiteX10" fmla="*/ 1790700 w 2172491"/>
              <a:gd name="connsiteY10" fmla="*/ 1035050 h 1562100"/>
              <a:gd name="connsiteX11" fmla="*/ 1822450 w 2172491"/>
              <a:gd name="connsiteY11" fmla="*/ 984250 h 1562100"/>
              <a:gd name="connsiteX12" fmla="*/ 1866900 w 2172491"/>
              <a:gd name="connsiteY12" fmla="*/ 889000 h 1562100"/>
              <a:gd name="connsiteX13" fmla="*/ 1955800 w 2172491"/>
              <a:gd name="connsiteY13" fmla="*/ 787400 h 1562100"/>
              <a:gd name="connsiteX14" fmla="*/ 2000250 w 2172491"/>
              <a:gd name="connsiteY14" fmla="*/ 692150 h 1562100"/>
              <a:gd name="connsiteX15" fmla="*/ 2019300 w 2172491"/>
              <a:gd name="connsiteY15" fmla="*/ 654050 h 1562100"/>
              <a:gd name="connsiteX16" fmla="*/ 2025650 w 2172491"/>
              <a:gd name="connsiteY16" fmla="*/ 615950 h 1562100"/>
              <a:gd name="connsiteX17" fmla="*/ 2095500 w 2172491"/>
              <a:gd name="connsiteY17" fmla="*/ 539750 h 1562100"/>
              <a:gd name="connsiteX18" fmla="*/ 2108200 w 2172491"/>
              <a:gd name="connsiteY18" fmla="*/ 469900 h 1562100"/>
              <a:gd name="connsiteX19" fmla="*/ 2095500 w 2172491"/>
              <a:gd name="connsiteY19" fmla="*/ 381000 h 1562100"/>
              <a:gd name="connsiteX20" fmla="*/ 2152650 w 2172491"/>
              <a:gd name="connsiteY20" fmla="*/ 266700 h 1562100"/>
              <a:gd name="connsiteX21" fmla="*/ 2171700 w 2172491"/>
              <a:gd name="connsiteY21" fmla="*/ 0 h 1562100"/>
              <a:gd name="connsiteX0" fmla="*/ 0 w 2172491"/>
              <a:gd name="connsiteY0" fmla="*/ 1562100 h 1562100"/>
              <a:gd name="connsiteX1" fmla="*/ 660400 w 2172491"/>
              <a:gd name="connsiteY1" fmla="*/ 1511300 h 1562100"/>
              <a:gd name="connsiteX2" fmla="*/ 1079500 w 2172491"/>
              <a:gd name="connsiteY2" fmla="*/ 1473200 h 1562100"/>
              <a:gd name="connsiteX3" fmla="*/ 1231900 w 2172491"/>
              <a:gd name="connsiteY3" fmla="*/ 1447800 h 1562100"/>
              <a:gd name="connsiteX4" fmla="*/ 1384300 w 2172491"/>
              <a:gd name="connsiteY4" fmla="*/ 1371600 h 1562100"/>
              <a:gd name="connsiteX5" fmla="*/ 1485900 w 2172491"/>
              <a:gd name="connsiteY5" fmla="*/ 1346200 h 1562100"/>
              <a:gd name="connsiteX6" fmla="*/ 1562100 w 2172491"/>
              <a:gd name="connsiteY6" fmla="*/ 1282700 h 1562100"/>
              <a:gd name="connsiteX7" fmla="*/ 1600200 w 2172491"/>
              <a:gd name="connsiteY7" fmla="*/ 1270000 h 1562100"/>
              <a:gd name="connsiteX8" fmla="*/ 1676400 w 2172491"/>
              <a:gd name="connsiteY8" fmla="*/ 1155700 h 1562100"/>
              <a:gd name="connsiteX9" fmla="*/ 1701800 w 2172491"/>
              <a:gd name="connsiteY9" fmla="*/ 1117600 h 1562100"/>
              <a:gd name="connsiteX10" fmla="*/ 1790700 w 2172491"/>
              <a:gd name="connsiteY10" fmla="*/ 1035050 h 1562100"/>
              <a:gd name="connsiteX11" fmla="*/ 1822450 w 2172491"/>
              <a:gd name="connsiteY11" fmla="*/ 984250 h 1562100"/>
              <a:gd name="connsiteX12" fmla="*/ 1866900 w 2172491"/>
              <a:gd name="connsiteY12" fmla="*/ 889000 h 1562100"/>
              <a:gd name="connsiteX13" fmla="*/ 1955800 w 2172491"/>
              <a:gd name="connsiteY13" fmla="*/ 787400 h 1562100"/>
              <a:gd name="connsiteX14" fmla="*/ 2000250 w 2172491"/>
              <a:gd name="connsiteY14" fmla="*/ 692150 h 1562100"/>
              <a:gd name="connsiteX15" fmla="*/ 2019300 w 2172491"/>
              <a:gd name="connsiteY15" fmla="*/ 654050 h 1562100"/>
              <a:gd name="connsiteX16" fmla="*/ 2025650 w 2172491"/>
              <a:gd name="connsiteY16" fmla="*/ 615950 h 1562100"/>
              <a:gd name="connsiteX17" fmla="*/ 2095500 w 2172491"/>
              <a:gd name="connsiteY17" fmla="*/ 539750 h 1562100"/>
              <a:gd name="connsiteX18" fmla="*/ 2108200 w 2172491"/>
              <a:gd name="connsiteY18" fmla="*/ 469900 h 1562100"/>
              <a:gd name="connsiteX19" fmla="*/ 2095500 w 2172491"/>
              <a:gd name="connsiteY19" fmla="*/ 381000 h 1562100"/>
              <a:gd name="connsiteX20" fmla="*/ 2152650 w 2172491"/>
              <a:gd name="connsiteY20" fmla="*/ 266700 h 1562100"/>
              <a:gd name="connsiteX21" fmla="*/ 2171700 w 2172491"/>
              <a:gd name="connsiteY21" fmla="*/ 0 h 1562100"/>
              <a:gd name="connsiteX0" fmla="*/ 0 w 2172491"/>
              <a:gd name="connsiteY0" fmla="*/ 1562100 h 1562100"/>
              <a:gd name="connsiteX1" fmla="*/ 660400 w 2172491"/>
              <a:gd name="connsiteY1" fmla="*/ 1511300 h 1562100"/>
              <a:gd name="connsiteX2" fmla="*/ 1079500 w 2172491"/>
              <a:gd name="connsiteY2" fmla="*/ 1473200 h 1562100"/>
              <a:gd name="connsiteX3" fmla="*/ 1231900 w 2172491"/>
              <a:gd name="connsiteY3" fmla="*/ 1447800 h 1562100"/>
              <a:gd name="connsiteX4" fmla="*/ 1384300 w 2172491"/>
              <a:gd name="connsiteY4" fmla="*/ 1371600 h 1562100"/>
              <a:gd name="connsiteX5" fmla="*/ 1485900 w 2172491"/>
              <a:gd name="connsiteY5" fmla="*/ 1346200 h 1562100"/>
              <a:gd name="connsiteX6" fmla="*/ 1562100 w 2172491"/>
              <a:gd name="connsiteY6" fmla="*/ 1282700 h 1562100"/>
              <a:gd name="connsiteX7" fmla="*/ 1600200 w 2172491"/>
              <a:gd name="connsiteY7" fmla="*/ 1270000 h 1562100"/>
              <a:gd name="connsiteX8" fmla="*/ 1676400 w 2172491"/>
              <a:gd name="connsiteY8" fmla="*/ 1155700 h 1562100"/>
              <a:gd name="connsiteX9" fmla="*/ 1701800 w 2172491"/>
              <a:gd name="connsiteY9" fmla="*/ 1117600 h 1562100"/>
              <a:gd name="connsiteX10" fmla="*/ 1790700 w 2172491"/>
              <a:gd name="connsiteY10" fmla="*/ 1035050 h 1562100"/>
              <a:gd name="connsiteX11" fmla="*/ 1822450 w 2172491"/>
              <a:gd name="connsiteY11" fmla="*/ 984250 h 1562100"/>
              <a:gd name="connsiteX12" fmla="*/ 1866900 w 2172491"/>
              <a:gd name="connsiteY12" fmla="*/ 889000 h 1562100"/>
              <a:gd name="connsiteX13" fmla="*/ 1955800 w 2172491"/>
              <a:gd name="connsiteY13" fmla="*/ 787400 h 1562100"/>
              <a:gd name="connsiteX14" fmla="*/ 2000250 w 2172491"/>
              <a:gd name="connsiteY14" fmla="*/ 692150 h 1562100"/>
              <a:gd name="connsiteX15" fmla="*/ 2019300 w 2172491"/>
              <a:gd name="connsiteY15" fmla="*/ 654050 h 1562100"/>
              <a:gd name="connsiteX16" fmla="*/ 2025650 w 2172491"/>
              <a:gd name="connsiteY16" fmla="*/ 615950 h 1562100"/>
              <a:gd name="connsiteX17" fmla="*/ 2095500 w 2172491"/>
              <a:gd name="connsiteY17" fmla="*/ 539750 h 1562100"/>
              <a:gd name="connsiteX18" fmla="*/ 2108200 w 2172491"/>
              <a:gd name="connsiteY18" fmla="*/ 469900 h 1562100"/>
              <a:gd name="connsiteX19" fmla="*/ 2139950 w 2172491"/>
              <a:gd name="connsiteY19" fmla="*/ 349250 h 1562100"/>
              <a:gd name="connsiteX20" fmla="*/ 2152650 w 2172491"/>
              <a:gd name="connsiteY20" fmla="*/ 266700 h 1562100"/>
              <a:gd name="connsiteX21" fmla="*/ 2171700 w 2172491"/>
              <a:gd name="connsiteY21" fmla="*/ 0 h 1562100"/>
              <a:gd name="connsiteX0" fmla="*/ 0 w 2172491"/>
              <a:gd name="connsiteY0" fmla="*/ 1562100 h 1562100"/>
              <a:gd name="connsiteX1" fmla="*/ 660400 w 2172491"/>
              <a:gd name="connsiteY1" fmla="*/ 1511300 h 1562100"/>
              <a:gd name="connsiteX2" fmla="*/ 1079500 w 2172491"/>
              <a:gd name="connsiteY2" fmla="*/ 1473200 h 1562100"/>
              <a:gd name="connsiteX3" fmla="*/ 1231900 w 2172491"/>
              <a:gd name="connsiteY3" fmla="*/ 1447800 h 1562100"/>
              <a:gd name="connsiteX4" fmla="*/ 1384300 w 2172491"/>
              <a:gd name="connsiteY4" fmla="*/ 1371600 h 1562100"/>
              <a:gd name="connsiteX5" fmla="*/ 1485900 w 2172491"/>
              <a:gd name="connsiteY5" fmla="*/ 1346200 h 1562100"/>
              <a:gd name="connsiteX6" fmla="*/ 1562100 w 2172491"/>
              <a:gd name="connsiteY6" fmla="*/ 1282700 h 1562100"/>
              <a:gd name="connsiteX7" fmla="*/ 1600200 w 2172491"/>
              <a:gd name="connsiteY7" fmla="*/ 1270000 h 1562100"/>
              <a:gd name="connsiteX8" fmla="*/ 1676400 w 2172491"/>
              <a:gd name="connsiteY8" fmla="*/ 1155700 h 1562100"/>
              <a:gd name="connsiteX9" fmla="*/ 1727200 w 2172491"/>
              <a:gd name="connsiteY9" fmla="*/ 1149350 h 1562100"/>
              <a:gd name="connsiteX10" fmla="*/ 1790700 w 2172491"/>
              <a:gd name="connsiteY10" fmla="*/ 1035050 h 1562100"/>
              <a:gd name="connsiteX11" fmla="*/ 1822450 w 2172491"/>
              <a:gd name="connsiteY11" fmla="*/ 984250 h 1562100"/>
              <a:gd name="connsiteX12" fmla="*/ 1866900 w 2172491"/>
              <a:gd name="connsiteY12" fmla="*/ 889000 h 1562100"/>
              <a:gd name="connsiteX13" fmla="*/ 1955800 w 2172491"/>
              <a:gd name="connsiteY13" fmla="*/ 787400 h 1562100"/>
              <a:gd name="connsiteX14" fmla="*/ 2000250 w 2172491"/>
              <a:gd name="connsiteY14" fmla="*/ 692150 h 1562100"/>
              <a:gd name="connsiteX15" fmla="*/ 2019300 w 2172491"/>
              <a:gd name="connsiteY15" fmla="*/ 654050 h 1562100"/>
              <a:gd name="connsiteX16" fmla="*/ 2025650 w 2172491"/>
              <a:gd name="connsiteY16" fmla="*/ 615950 h 1562100"/>
              <a:gd name="connsiteX17" fmla="*/ 2095500 w 2172491"/>
              <a:gd name="connsiteY17" fmla="*/ 539750 h 1562100"/>
              <a:gd name="connsiteX18" fmla="*/ 2108200 w 2172491"/>
              <a:gd name="connsiteY18" fmla="*/ 469900 h 1562100"/>
              <a:gd name="connsiteX19" fmla="*/ 2139950 w 2172491"/>
              <a:gd name="connsiteY19" fmla="*/ 349250 h 1562100"/>
              <a:gd name="connsiteX20" fmla="*/ 2152650 w 2172491"/>
              <a:gd name="connsiteY20" fmla="*/ 266700 h 1562100"/>
              <a:gd name="connsiteX21" fmla="*/ 2171700 w 2172491"/>
              <a:gd name="connsiteY21" fmla="*/ 0 h 1562100"/>
              <a:gd name="connsiteX0" fmla="*/ 0 w 2172491"/>
              <a:gd name="connsiteY0" fmla="*/ 1562100 h 1562100"/>
              <a:gd name="connsiteX1" fmla="*/ 660400 w 2172491"/>
              <a:gd name="connsiteY1" fmla="*/ 1511300 h 1562100"/>
              <a:gd name="connsiteX2" fmla="*/ 1079500 w 2172491"/>
              <a:gd name="connsiteY2" fmla="*/ 1473200 h 1562100"/>
              <a:gd name="connsiteX3" fmla="*/ 1231900 w 2172491"/>
              <a:gd name="connsiteY3" fmla="*/ 1447800 h 1562100"/>
              <a:gd name="connsiteX4" fmla="*/ 1384300 w 2172491"/>
              <a:gd name="connsiteY4" fmla="*/ 1371600 h 1562100"/>
              <a:gd name="connsiteX5" fmla="*/ 1485900 w 2172491"/>
              <a:gd name="connsiteY5" fmla="*/ 1346200 h 1562100"/>
              <a:gd name="connsiteX6" fmla="*/ 1562100 w 2172491"/>
              <a:gd name="connsiteY6" fmla="*/ 1282700 h 1562100"/>
              <a:gd name="connsiteX7" fmla="*/ 1600200 w 2172491"/>
              <a:gd name="connsiteY7" fmla="*/ 1270000 h 1562100"/>
              <a:gd name="connsiteX8" fmla="*/ 1708150 w 2172491"/>
              <a:gd name="connsiteY8" fmla="*/ 1187450 h 1562100"/>
              <a:gd name="connsiteX9" fmla="*/ 1727200 w 2172491"/>
              <a:gd name="connsiteY9" fmla="*/ 1149350 h 1562100"/>
              <a:gd name="connsiteX10" fmla="*/ 1790700 w 2172491"/>
              <a:gd name="connsiteY10" fmla="*/ 1035050 h 1562100"/>
              <a:gd name="connsiteX11" fmla="*/ 1822450 w 2172491"/>
              <a:gd name="connsiteY11" fmla="*/ 984250 h 1562100"/>
              <a:gd name="connsiteX12" fmla="*/ 1866900 w 2172491"/>
              <a:gd name="connsiteY12" fmla="*/ 889000 h 1562100"/>
              <a:gd name="connsiteX13" fmla="*/ 1955800 w 2172491"/>
              <a:gd name="connsiteY13" fmla="*/ 787400 h 1562100"/>
              <a:gd name="connsiteX14" fmla="*/ 2000250 w 2172491"/>
              <a:gd name="connsiteY14" fmla="*/ 692150 h 1562100"/>
              <a:gd name="connsiteX15" fmla="*/ 2019300 w 2172491"/>
              <a:gd name="connsiteY15" fmla="*/ 654050 h 1562100"/>
              <a:gd name="connsiteX16" fmla="*/ 2025650 w 2172491"/>
              <a:gd name="connsiteY16" fmla="*/ 615950 h 1562100"/>
              <a:gd name="connsiteX17" fmla="*/ 2095500 w 2172491"/>
              <a:gd name="connsiteY17" fmla="*/ 539750 h 1562100"/>
              <a:gd name="connsiteX18" fmla="*/ 2108200 w 2172491"/>
              <a:gd name="connsiteY18" fmla="*/ 469900 h 1562100"/>
              <a:gd name="connsiteX19" fmla="*/ 2139950 w 2172491"/>
              <a:gd name="connsiteY19" fmla="*/ 349250 h 1562100"/>
              <a:gd name="connsiteX20" fmla="*/ 2152650 w 2172491"/>
              <a:gd name="connsiteY20" fmla="*/ 266700 h 1562100"/>
              <a:gd name="connsiteX21" fmla="*/ 2171700 w 2172491"/>
              <a:gd name="connsiteY21" fmla="*/ 0 h 1562100"/>
              <a:gd name="connsiteX0" fmla="*/ 0 w 2172491"/>
              <a:gd name="connsiteY0" fmla="*/ 1562100 h 1562100"/>
              <a:gd name="connsiteX1" fmla="*/ 660400 w 2172491"/>
              <a:gd name="connsiteY1" fmla="*/ 1511300 h 1562100"/>
              <a:gd name="connsiteX2" fmla="*/ 1079500 w 2172491"/>
              <a:gd name="connsiteY2" fmla="*/ 1473200 h 1562100"/>
              <a:gd name="connsiteX3" fmla="*/ 1231900 w 2172491"/>
              <a:gd name="connsiteY3" fmla="*/ 1447800 h 1562100"/>
              <a:gd name="connsiteX4" fmla="*/ 1384300 w 2172491"/>
              <a:gd name="connsiteY4" fmla="*/ 1371600 h 1562100"/>
              <a:gd name="connsiteX5" fmla="*/ 1485900 w 2172491"/>
              <a:gd name="connsiteY5" fmla="*/ 1346200 h 1562100"/>
              <a:gd name="connsiteX6" fmla="*/ 1562100 w 2172491"/>
              <a:gd name="connsiteY6" fmla="*/ 1282700 h 1562100"/>
              <a:gd name="connsiteX7" fmla="*/ 1600200 w 2172491"/>
              <a:gd name="connsiteY7" fmla="*/ 1270000 h 1562100"/>
              <a:gd name="connsiteX8" fmla="*/ 1708150 w 2172491"/>
              <a:gd name="connsiteY8" fmla="*/ 1187450 h 1562100"/>
              <a:gd name="connsiteX9" fmla="*/ 1727200 w 2172491"/>
              <a:gd name="connsiteY9" fmla="*/ 1149350 h 1562100"/>
              <a:gd name="connsiteX10" fmla="*/ 1790700 w 2172491"/>
              <a:gd name="connsiteY10" fmla="*/ 1035050 h 1562100"/>
              <a:gd name="connsiteX11" fmla="*/ 1841500 w 2172491"/>
              <a:gd name="connsiteY11" fmla="*/ 984250 h 1562100"/>
              <a:gd name="connsiteX12" fmla="*/ 1866900 w 2172491"/>
              <a:gd name="connsiteY12" fmla="*/ 889000 h 1562100"/>
              <a:gd name="connsiteX13" fmla="*/ 1955800 w 2172491"/>
              <a:gd name="connsiteY13" fmla="*/ 787400 h 1562100"/>
              <a:gd name="connsiteX14" fmla="*/ 2000250 w 2172491"/>
              <a:gd name="connsiteY14" fmla="*/ 692150 h 1562100"/>
              <a:gd name="connsiteX15" fmla="*/ 2019300 w 2172491"/>
              <a:gd name="connsiteY15" fmla="*/ 654050 h 1562100"/>
              <a:gd name="connsiteX16" fmla="*/ 2025650 w 2172491"/>
              <a:gd name="connsiteY16" fmla="*/ 615950 h 1562100"/>
              <a:gd name="connsiteX17" fmla="*/ 2095500 w 2172491"/>
              <a:gd name="connsiteY17" fmla="*/ 539750 h 1562100"/>
              <a:gd name="connsiteX18" fmla="*/ 2108200 w 2172491"/>
              <a:gd name="connsiteY18" fmla="*/ 469900 h 1562100"/>
              <a:gd name="connsiteX19" fmla="*/ 2139950 w 2172491"/>
              <a:gd name="connsiteY19" fmla="*/ 349250 h 1562100"/>
              <a:gd name="connsiteX20" fmla="*/ 2152650 w 2172491"/>
              <a:gd name="connsiteY20" fmla="*/ 266700 h 1562100"/>
              <a:gd name="connsiteX21" fmla="*/ 2171700 w 2172491"/>
              <a:gd name="connsiteY21" fmla="*/ 0 h 1562100"/>
              <a:gd name="connsiteX0" fmla="*/ 0 w 2172491"/>
              <a:gd name="connsiteY0" fmla="*/ 1562100 h 1562100"/>
              <a:gd name="connsiteX1" fmla="*/ 660400 w 2172491"/>
              <a:gd name="connsiteY1" fmla="*/ 1511300 h 1562100"/>
              <a:gd name="connsiteX2" fmla="*/ 1079500 w 2172491"/>
              <a:gd name="connsiteY2" fmla="*/ 1473200 h 1562100"/>
              <a:gd name="connsiteX3" fmla="*/ 1231900 w 2172491"/>
              <a:gd name="connsiteY3" fmla="*/ 1447800 h 1562100"/>
              <a:gd name="connsiteX4" fmla="*/ 1384300 w 2172491"/>
              <a:gd name="connsiteY4" fmla="*/ 1371600 h 1562100"/>
              <a:gd name="connsiteX5" fmla="*/ 1485900 w 2172491"/>
              <a:gd name="connsiteY5" fmla="*/ 1346200 h 1562100"/>
              <a:gd name="connsiteX6" fmla="*/ 1562100 w 2172491"/>
              <a:gd name="connsiteY6" fmla="*/ 1282700 h 1562100"/>
              <a:gd name="connsiteX7" fmla="*/ 1600200 w 2172491"/>
              <a:gd name="connsiteY7" fmla="*/ 1270000 h 1562100"/>
              <a:gd name="connsiteX8" fmla="*/ 1708150 w 2172491"/>
              <a:gd name="connsiteY8" fmla="*/ 1187450 h 1562100"/>
              <a:gd name="connsiteX9" fmla="*/ 1727200 w 2172491"/>
              <a:gd name="connsiteY9" fmla="*/ 1149350 h 1562100"/>
              <a:gd name="connsiteX10" fmla="*/ 1790700 w 2172491"/>
              <a:gd name="connsiteY10" fmla="*/ 1035050 h 1562100"/>
              <a:gd name="connsiteX11" fmla="*/ 1841500 w 2172491"/>
              <a:gd name="connsiteY11" fmla="*/ 984250 h 1562100"/>
              <a:gd name="connsiteX12" fmla="*/ 1892300 w 2172491"/>
              <a:gd name="connsiteY12" fmla="*/ 914400 h 1562100"/>
              <a:gd name="connsiteX13" fmla="*/ 1955800 w 2172491"/>
              <a:gd name="connsiteY13" fmla="*/ 787400 h 1562100"/>
              <a:gd name="connsiteX14" fmla="*/ 2000250 w 2172491"/>
              <a:gd name="connsiteY14" fmla="*/ 692150 h 1562100"/>
              <a:gd name="connsiteX15" fmla="*/ 2019300 w 2172491"/>
              <a:gd name="connsiteY15" fmla="*/ 654050 h 1562100"/>
              <a:gd name="connsiteX16" fmla="*/ 2025650 w 2172491"/>
              <a:gd name="connsiteY16" fmla="*/ 615950 h 1562100"/>
              <a:gd name="connsiteX17" fmla="*/ 2095500 w 2172491"/>
              <a:gd name="connsiteY17" fmla="*/ 539750 h 1562100"/>
              <a:gd name="connsiteX18" fmla="*/ 2108200 w 2172491"/>
              <a:gd name="connsiteY18" fmla="*/ 469900 h 1562100"/>
              <a:gd name="connsiteX19" fmla="*/ 2139950 w 2172491"/>
              <a:gd name="connsiteY19" fmla="*/ 349250 h 1562100"/>
              <a:gd name="connsiteX20" fmla="*/ 2152650 w 2172491"/>
              <a:gd name="connsiteY20" fmla="*/ 266700 h 1562100"/>
              <a:gd name="connsiteX21" fmla="*/ 2171700 w 2172491"/>
              <a:gd name="connsiteY21" fmla="*/ 0 h 1562100"/>
              <a:gd name="connsiteX0" fmla="*/ 0 w 2172491"/>
              <a:gd name="connsiteY0" fmla="*/ 1562100 h 1562100"/>
              <a:gd name="connsiteX1" fmla="*/ 660400 w 2172491"/>
              <a:gd name="connsiteY1" fmla="*/ 1511300 h 1562100"/>
              <a:gd name="connsiteX2" fmla="*/ 1079500 w 2172491"/>
              <a:gd name="connsiteY2" fmla="*/ 1479550 h 1562100"/>
              <a:gd name="connsiteX3" fmla="*/ 1231900 w 2172491"/>
              <a:gd name="connsiteY3" fmla="*/ 1447800 h 1562100"/>
              <a:gd name="connsiteX4" fmla="*/ 1384300 w 2172491"/>
              <a:gd name="connsiteY4" fmla="*/ 1371600 h 1562100"/>
              <a:gd name="connsiteX5" fmla="*/ 1485900 w 2172491"/>
              <a:gd name="connsiteY5" fmla="*/ 1346200 h 1562100"/>
              <a:gd name="connsiteX6" fmla="*/ 1562100 w 2172491"/>
              <a:gd name="connsiteY6" fmla="*/ 1282700 h 1562100"/>
              <a:gd name="connsiteX7" fmla="*/ 1600200 w 2172491"/>
              <a:gd name="connsiteY7" fmla="*/ 1270000 h 1562100"/>
              <a:gd name="connsiteX8" fmla="*/ 1708150 w 2172491"/>
              <a:gd name="connsiteY8" fmla="*/ 1187450 h 1562100"/>
              <a:gd name="connsiteX9" fmla="*/ 1727200 w 2172491"/>
              <a:gd name="connsiteY9" fmla="*/ 1149350 h 1562100"/>
              <a:gd name="connsiteX10" fmla="*/ 1790700 w 2172491"/>
              <a:gd name="connsiteY10" fmla="*/ 1035050 h 1562100"/>
              <a:gd name="connsiteX11" fmla="*/ 1841500 w 2172491"/>
              <a:gd name="connsiteY11" fmla="*/ 984250 h 1562100"/>
              <a:gd name="connsiteX12" fmla="*/ 1892300 w 2172491"/>
              <a:gd name="connsiteY12" fmla="*/ 914400 h 1562100"/>
              <a:gd name="connsiteX13" fmla="*/ 1955800 w 2172491"/>
              <a:gd name="connsiteY13" fmla="*/ 787400 h 1562100"/>
              <a:gd name="connsiteX14" fmla="*/ 2000250 w 2172491"/>
              <a:gd name="connsiteY14" fmla="*/ 692150 h 1562100"/>
              <a:gd name="connsiteX15" fmla="*/ 2019300 w 2172491"/>
              <a:gd name="connsiteY15" fmla="*/ 654050 h 1562100"/>
              <a:gd name="connsiteX16" fmla="*/ 2025650 w 2172491"/>
              <a:gd name="connsiteY16" fmla="*/ 615950 h 1562100"/>
              <a:gd name="connsiteX17" fmla="*/ 2095500 w 2172491"/>
              <a:gd name="connsiteY17" fmla="*/ 539750 h 1562100"/>
              <a:gd name="connsiteX18" fmla="*/ 2108200 w 2172491"/>
              <a:gd name="connsiteY18" fmla="*/ 469900 h 1562100"/>
              <a:gd name="connsiteX19" fmla="*/ 2139950 w 2172491"/>
              <a:gd name="connsiteY19" fmla="*/ 349250 h 1562100"/>
              <a:gd name="connsiteX20" fmla="*/ 2152650 w 2172491"/>
              <a:gd name="connsiteY20" fmla="*/ 266700 h 1562100"/>
              <a:gd name="connsiteX21" fmla="*/ 2171700 w 2172491"/>
              <a:gd name="connsiteY21" fmla="*/ 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72491" h="1562100">
                <a:moveTo>
                  <a:pt x="0" y="1562100"/>
                </a:moveTo>
                <a:cubicBezTo>
                  <a:pt x="584342" y="1521332"/>
                  <a:pt x="364740" y="1544151"/>
                  <a:pt x="660400" y="1511300"/>
                </a:cubicBezTo>
                <a:cubicBezTo>
                  <a:pt x="835300" y="1467575"/>
                  <a:pt x="660536" y="1514464"/>
                  <a:pt x="1079500" y="1479550"/>
                </a:cubicBezTo>
                <a:cubicBezTo>
                  <a:pt x="1133509" y="1475049"/>
                  <a:pt x="1179617" y="1458257"/>
                  <a:pt x="1231900" y="1447800"/>
                </a:cubicBezTo>
                <a:cubicBezTo>
                  <a:pt x="1311931" y="1394446"/>
                  <a:pt x="1295318" y="1395868"/>
                  <a:pt x="1384300" y="1371600"/>
                </a:cubicBezTo>
                <a:cubicBezTo>
                  <a:pt x="1416181" y="1362905"/>
                  <a:pt x="1455072" y="1361614"/>
                  <a:pt x="1485900" y="1346200"/>
                </a:cubicBezTo>
                <a:cubicBezTo>
                  <a:pt x="1569002" y="1304649"/>
                  <a:pt x="1477838" y="1338875"/>
                  <a:pt x="1562100" y="1282700"/>
                </a:cubicBezTo>
                <a:cubicBezTo>
                  <a:pt x="1573239" y="1275274"/>
                  <a:pt x="1587500" y="1274233"/>
                  <a:pt x="1600200" y="1270000"/>
                </a:cubicBezTo>
                <a:cubicBezTo>
                  <a:pt x="1625600" y="1231900"/>
                  <a:pt x="1686983" y="1207558"/>
                  <a:pt x="1708150" y="1187450"/>
                </a:cubicBezTo>
                <a:cubicBezTo>
                  <a:pt x="1729317" y="1167342"/>
                  <a:pt x="1713442" y="1174750"/>
                  <a:pt x="1727200" y="1149350"/>
                </a:cubicBezTo>
                <a:cubicBezTo>
                  <a:pt x="1740958" y="1123950"/>
                  <a:pt x="1771650" y="1062567"/>
                  <a:pt x="1790700" y="1035050"/>
                </a:cubicBezTo>
                <a:cubicBezTo>
                  <a:pt x="1809750" y="1007533"/>
                  <a:pt x="1824567" y="1004358"/>
                  <a:pt x="1841500" y="984250"/>
                </a:cubicBezTo>
                <a:cubicBezTo>
                  <a:pt x="1858433" y="964142"/>
                  <a:pt x="1873250" y="947208"/>
                  <a:pt x="1892300" y="914400"/>
                </a:cubicBezTo>
                <a:cubicBezTo>
                  <a:pt x="1911350" y="881592"/>
                  <a:pt x="1938867" y="824442"/>
                  <a:pt x="1955800" y="787400"/>
                </a:cubicBezTo>
                <a:cubicBezTo>
                  <a:pt x="1972733" y="750358"/>
                  <a:pt x="1996017" y="715433"/>
                  <a:pt x="2000250" y="692150"/>
                </a:cubicBezTo>
                <a:cubicBezTo>
                  <a:pt x="2004483" y="668867"/>
                  <a:pt x="2015067" y="666750"/>
                  <a:pt x="2019300" y="654050"/>
                </a:cubicBezTo>
                <a:cubicBezTo>
                  <a:pt x="2023533" y="641350"/>
                  <a:pt x="2012950" y="635000"/>
                  <a:pt x="2025650" y="615950"/>
                </a:cubicBezTo>
                <a:cubicBezTo>
                  <a:pt x="2038350" y="596900"/>
                  <a:pt x="2081742" y="564092"/>
                  <a:pt x="2095500" y="539750"/>
                </a:cubicBezTo>
                <a:cubicBezTo>
                  <a:pt x="2109258" y="515408"/>
                  <a:pt x="2095500" y="478367"/>
                  <a:pt x="2108200" y="469900"/>
                </a:cubicBezTo>
                <a:cubicBezTo>
                  <a:pt x="2200654" y="331218"/>
                  <a:pt x="2132542" y="383117"/>
                  <a:pt x="2139950" y="349250"/>
                </a:cubicBezTo>
                <a:cubicBezTo>
                  <a:pt x="2147358" y="315383"/>
                  <a:pt x="2117530" y="403811"/>
                  <a:pt x="2152650" y="266700"/>
                </a:cubicBezTo>
                <a:cubicBezTo>
                  <a:pt x="2178429" y="217036"/>
                  <a:pt x="2171700" y="318187"/>
                  <a:pt x="2171700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86027" name="TextBox 25"/>
          <p:cNvSpPr txBox="1">
            <a:spLocks noChangeArrowheads="1"/>
          </p:cNvSpPr>
          <p:nvPr/>
        </p:nvSpPr>
        <p:spPr bwMode="auto">
          <a:xfrm>
            <a:off x="1428751" y="2165350"/>
            <a:ext cx="9104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  <a:latin typeface="Star Jedi Outline" charset="0"/>
                <a:cs typeface="Star Jedi Outline" charset="0"/>
              </a:rPr>
              <a:t>PADME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28" name="Down Arrow 27"/>
          <p:cNvSpPr/>
          <p:nvPr/>
        </p:nvSpPr>
        <p:spPr>
          <a:xfrm rot="16200000">
            <a:off x="2590800" y="2211388"/>
            <a:ext cx="254000" cy="3556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86029" name="TextBox 28"/>
          <p:cNvSpPr txBox="1">
            <a:spLocks noChangeArrowheads="1"/>
          </p:cNvSpPr>
          <p:nvPr/>
        </p:nvSpPr>
        <p:spPr bwMode="auto">
          <a:xfrm>
            <a:off x="2819400" y="2162175"/>
            <a:ext cx="16129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Energy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1117600" y="2903539"/>
            <a:ext cx="254000" cy="3556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86031" name="TextBox 30"/>
          <p:cNvSpPr txBox="1">
            <a:spLocks noChangeArrowheads="1"/>
          </p:cNvSpPr>
          <p:nvPr/>
        </p:nvSpPr>
        <p:spPr bwMode="auto">
          <a:xfrm>
            <a:off x="609600" y="3148013"/>
            <a:ext cx="1460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Duty cycle</a:t>
            </a:r>
          </a:p>
        </p:txBody>
      </p:sp>
      <p:sp>
        <p:nvSpPr>
          <p:cNvPr id="86032" name="TextBox 37"/>
          <p:cNvSpPr txBox="1">
            <a:spLocks noChangeArrowheads="1"/>
          </p:cNvSpPr>
          <p:nvPr/>
        </p:nvSpPr>
        <p:spPr bwMode="auto">
          <a:xfrm>
            <a:off x="300040" y="620713"/>
            <a:ext cx="4110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AFF"/>
                </a:solidFill>
              </a:rPr>
              <a:t>Decays to lepton pairs</a:t>
            </a:r>
          </a:p>
        </p:txBody>
      </p:sp>
      <p:sp>
        <p:nvSpPr>
          <p:cNvPr id="86033" name="TextBox 38"/>
          <p:cNvSpPr txBox="1">
            <a:spLocks noChangeArrowheads="1"/>
          </p:cNvSpPr>
          <p:nvPr/>
        </p:nvSpPr>
        <p:spPr bwMode="auto">
          <a:xfrm>
            <a:off x="5060950" y="638175"/>
            <a:ext cx="4110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AFF"/>
                </a:solidFill>
              </a:rPr>
              <a:t>Decays to invisible</a:t>
            </a:r>
          </a:p>
        </p:txBody>
      </p:sp>
      <p:sp>
        <p:nvSpPr>
          <p:cNvPr id="86034" name="Freeform 2"/>
          <p:cNvSpPr>
            <a:spLocks/>
          </p:cNvSpPr>
          <p:nvPr/>
        </p:nvSpPr>
        <p:spPr bwMode="auto">
          <a:xfrm>
            <a:off x="5214939" y="1062039"/>
            <a:ext cx="181758" cy="402291"/>
          </a:xfrm>
          <a:custGeom>
            <a:avLst/>
            <a:gdLst>
              <a:gd name="T0" fmla="*/ 0 w 1316566"/>
              <a:gd name="T1" fmla="*/ 1057275 h 1058334"/>
              <a:gd name="T2" fmla="*/ 550776 w 1316566"/>
              <a:gd name="T3" fmla="*/ 1040358 h 1058334"/>
              <a:gd name="T4" fmla="*/ 1076131 w 1316566"/>
              <a:gd name="T5" fmla="*/ 1031900 h 1058334"/>
              <a:gd name="T6" fmla="*/ 1156630 w 1316566"/>
              <a:gd name="T7" fmla="*/ 1023442 h 1058334"/>
              <a:gd name="T8" fmla="*/ 1173576 w 1316566"/>
              <a:gd name="T9" fmla="*/ 921944 h 1058334"/>
              <a:gd name="T10" fmla="*/ 1317625 w 1316566"/>
              <a:gd name="T11" fmla="*/ 0 h 10583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16566" h="1058334">
                <a:moveTo>
                  <a:pt x="0" y="1058334"/>
                </a:moveTo>
                <a:lnTo>
                  <a:pt x="550333" y="1041400"/>
                </a:lnTo>
                <a:lnTo>
                  <a:pt x="1075266" y="1032934"/>
                </a:lnTo>
                <a:lnTo>
                  <a:pt x="1155700" y="1024467"/>
                </a:lnTo>
                <a:lnTo>
                  <a:pt x="1172633" y="922867"/>
                </a:lnTo>
                <a:lnTo>
                  <a:pt x="1316566" y="0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86035" name="Freeform 40"/>
          <p:cNvSpPr>
            <a:spLocks/>
          </p:cNvSpPr>
          <p:nvPr/>
        </p:nvSpPr>
        <p:spPr bwMode="auto">
          <a:xfrm>
            <a:off x="5888038" y="1060451"/>
            <a:ext cx="181758" cy="402291"/>
          </a:xfrm>
          <a:custGeom>
            <a:avLst/>
            <a:gdLst>
              <a:gd name="T0" fmla="*/ 0 w 766233"/>
              <a:gd name="T1" fmla="*/ 1041400 h 1041400"/>
              <a:gd name="T2" fmla="*/ 525295 w 766233"/>
              <a:gd name="T3" fmla="*/ 1032934 h 1041400"/>
              <a:gd name="T4" fmla="*/ 605785 w 766233"/>
              <a:gd name="T5" fmla="*/ 1024467 h 1041400"/>
              <a:gd name="T6" fmla="*/ 622730 w 766233"/>
              <a:gd name="T7" fmla="*/ 922867 h 1041400"/>
              <a:gd name="T8" fmla="*/ 766762 w 766233"/>
              <a:gd name="T9" fmla="*/ 0 h 1041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6233" h="1041400">
                <a:moveTo>
                  <a:pt x="0" y="1041400"/>
                </a:moveTo>
                <a:lnTo>
                  <a:pt x="524933" y="1032934"/>
                </a:lnTo>
                <a:lnTo>
                  <a:pt x="605367" y="1024467"/>
                </a:lnTo>
                <a:lnTo>
                  <a:pt x="622300" y="922867"/>
                </a:lnTo>
                <a:lnTo>
                  <a:pt x="766233" y="0"/>
                </a:lnTo>
              </a:path>
            </a:pathLst>
          </a:custGeom>
          <a:noFill/>
          <a:ln w="28575" cmpd="sng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86036" name="Freeform 42"/>
          <p:cNvSpPr>
            <a:spLocks/>
          </p:cNvSpPr>
          <p:nvPr/>
        </p:nvSpPr>
        <p:spPr bwMode="auto">
          <a:xfrm>
            <a:off x="6359526" y="1127126"/>
            <a:ext cx="181758" cy="402291"/>
          </a:xfrm>
          <a:custGeom>
            <a:avLst/>
            <a:gdLst>
              <a:gd name="T0" fmla="*/ 0 w 423334"/>
              <a:gd name="T1" fmla="*/ 962025 h 960967"/>
              <a:gd name="T2" fmla="*/ 279749 w 423334"/>
              <a:gd name="T3" fmla="*/ 962025 h 960967"/>
              <a:gd name="T4" fmla="*/ 283989 w 423334"/>
              <a:gd name="T5" fmla="*/ 915408 h 960967"/>
              <a:gd name="T6" fmla="*/ 305182 w 423334"/>
              <a:gd name="T7" fmla="*/ 767078 h 960967"/>
              <a:gd name="T8" fmla="*/ 423863 w 423334"/>
              <a:gd name="T9" fmla="*/ 0 h 9609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3334" h="960967">
                <a:moveTo>
                  <a:pt x="0" y="960967"/>
                </a:moveTo>
                <a:lnTo>
                  <a:pt x="279400" y="960967"/>
                </a:lnTo>
                <a:lnTo>
                  <a:pt x="283635" y="914401"/>
                </a:lnTo>
                <a:lnTo>
                  <a:pt x="304801" y="766234"/>
                </a:lnTo>
                <a:lnTo>
                  <a:pt x="423334" y="0"/>
                </a:lnTo>
              </a:path>
            </a:pathLst>
          </a:custGeom>
          <a:noFill/>
          <a:ln w="28575" cmpd="sng">
            <a:solidFill>
              <a:srgbClr val="FF0000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86037" name="Freeform 43"/>
          <p:cNvSpPr>
            <a:spLocks/>
          </p:cNvSpPr>
          <p:nvPr/>
        </p:nvSpPr>
        <p:spPr bwMode="auto">
          <a:xfrm>
            <a:off x="6618289" y="1098550"/>
            <a:ext cx="181758" cy="402291"/>
          </a:xfrm>
          <a:custGeom>
            <a:avLst/>
            <a:gdLst>
              <a:gd name="T0" fmla="*/ 0 w 173567"/>
              <a:gd name="T1" fmla="*/ 998538 h 999068"/>
              <a:gd name="T2" fmla="*/ 33765 w 173567"/>
              <a:gd name="T3" fmla="*/ 880068 h 999068"/>
              <a:gd name="T4" fmla="*/ 54866 w 173567"/>
              <a:gd name="T5" fmla="*/ 731979 h 999068"/>
              <a:gd name="T6" fmla="*/ 173037 w 173567"/>
              <a:gd name="T7" fmla="*/ 0 h 99906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3567" h="999068">
                <a:moveTo>
                  <a:pt x="0" y="999068"/>
                </a:moveTo>
                <a:lnTo>
                  <a:pt x="33868" y="880535"/>
                </a:lnTo>
                <a:lnTo>
                  <a:pt x="55034" y="732368"/>
                </a:lnTo>
                <a:lnTo>
                  <a:pt x="173567" y="0"/>
                </a:lnTo>
              </a:path>
            </a:pathLst>
          </a:custGeom>
          <a:noFill/>
          <a:ln w="28575" cmpd="sng">
            <a:solidFill>
              <a:srgbClr val="FF0000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86038" name="Freeform 44"/>
          <p:cNvSpPr>
            <a:spLocks/>
          </p:cNvSpPr>
          <p:nvPr/>
        </p:nvSpPr>
        <p:spPr bwMode="auto">
          <a:xfrm>
            <a:off x="6626225" y="1063626"/>
            <a:ext cx="181758" cy="402291"/>
          </a:xfrm>
          <a:custGeom>
            <a:avLst/>
            <a:gdLst>
              <a:gd name="T0" fmla="*/ 0 w 173567"/>
              <a:gd name="T1" fmla="*/ 1000125 h 999068"/>
              <a:gd name="T2" fmla="*/ 33765 w 173567"/>
              <a:gd name="T3" fmla="*/ 881467 h 999068"/>
              <a:gd name="T4" fmla="*/ 54866 w 173567"/>
              <a:gd name="T5" fmla="*/ 733143 h 999068"/>
              <a:gd name="T6" fmla="*/ 173038 w 173567"/>
              <a:gd name="T7" fmla="*/ 0 h 99906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3567" h="999068">
                <a:moveTo>
                  <a:pt x="0" y="999068"/>
                </a:moveTo>
                <a:lnTo>
                  <a:pt x="33868" y="880535"/>
                </a:lnTo>
                <a:lnTo>
                  <a:pt x="55034" y="732368"/>
                </a:lnTo>
                <a:lnTo>
                  <a:pt x="173567" y="0"/>
                </a:lnTo>
              </a:path>
            </a:pathLst>
          </a:custGeom>
          <a:noFill/>
          <a:ln w="28575" cmpd="sng">
            <a:solidFill>
              <a:srgbClr val="FF0000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86039" name="Freeform 45"/>
          <p:cNvSpPr>
            <a:spLocks/>
          </p:cNvSpPr>
          <p:nvPr/>
        </p:nvSpPr>
        <p:spPr bwMode="auto">
          <a:xfrm>
            <a:off x="6524625" y="2089151"/>
            <a:ext cx="181758" cy="402291"/>
          </a:xfrm>
          <a:custGeom>
            <a:avLst/>
            <a:gdLst>
              <a:gd name="T0" fmla="*/ 0 w 114299"/>
              <a:gd name="T1" fmla="*/ 0 h 12700"/>
              <a:gd name="T2" fmla="*/ 114300 w 114299"/>
              <a:gd name="T3" fmla="*/ 12700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4299" h="12700">
                <a:moveTo>
                  <a:pt x="0" y="0"/>
                </a:moveTo>
                <a:lnTo>
                  <a:pt x="114299" y="12700"/>
                </a:lnTo>
              </a:path>
            </a:pathLst>
          </a:custGeom>
          <a:noFill/>
          <a:ln w="28575" cmpd="sng">
            <a:solidFill>
              <a:srgbClr val="FF0000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86040" name="Freeform 46"/>
          <p:cNvSpPr>
            <a:spLocks/>
          </p:cNvSpPr>
          <p:nvPr/>
        </p:nvSpPr>
        <p:spPr bwMode="auto">
          <a:xfrm>
            <a:off x="6781801" y="1030289"/>
            <a:ext cx="181758" cy="402291"/>
          </a:xfrm>
          <a:custGeom>
            <a:avLst/>
            <a:gdLst>
              <a:gd name="T0" fmla="*/ 0 w 3174"/>
              <a:gd name="T1" fmla="*/ 88900 h 88900"/>
              <a:gd name="T2" fmla="*/ 3175 w 3174"/>
              <a:gd name="T3" fmla="*/ 0 h 889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174" h="88900">
                <a:moveTo>
                  <a:pt x="0" y="88900"/>
                </a:moveTo>
                <a:lnTo>
                  <a:pt x="3174" y="0"/>
                </a:lnTo>
              </a:path>
            </a:pathLst>
          </a:custGeom>
          <a:noFill/>
          <a:ln w="28575" cmpd="sng">
            <a:solidFill>
              <a:srgbClr val="FF0000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86041" name="TextBox 47"/>
          <p:cNvSpPr txBox="1">
            <a:spLocks noChangeArrowheads="1"/>
          </p:cNvSpPr>
          <p:nvPr/>
        </p:nvSpPr>
        <p:spPr bwMode="auto">
          <a:xfrm>
            <a:off x="7326315" y="2495552"/>
            <a:ext cx="15763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e</a:t>
            </a:r>
            <a:r>
              <a:rPr lang="en-US" sz="1400" b="1" baseline="30000">
                <a:solidFill>
                  <a:srgbClr val="FF0000"/>
                </a:solidFill>
              </a:rPr>
              <a:t>+</a:t>
            </a:r>
            <a:r>
              <a:rPr lang="en-US" sz="1400" b="1">
                <a:solidFill>
                  <a:srgbClr val="FF0000"/>
                </a:solidFill>
              </a:rPr>
              <a:t> 550 MeV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7072315" y="2687639"/>
            <a:ext cx="28892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131050" y="6237288"/>
            <a:ext cx="1905000" cy="457200"/>
          </a:xfrm>
        </p:spPr>
        <p:txBody>
          <a:bodyPr/>
          <a:lstStyle/>
          <a:p>
            <a:pPr>
              <a:defRPr/>
            </a:pPr>
            <a:fld id="{AE081369-C9C3-914B-A3C2-42631C4E70AA}" type="slidenum">
              <a:rPr lang="de-DE" smtClean="0"/>
              <a:pPr>
                <a:defRPr/>
              </a:pPr>
              <a:t>80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220499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Search for dark photon/4</a:t>
            </a:r>
            <a:endParaRPr lang="en-US" dirty="0"/>
          </a:p>
        </p:txBody>
      </p:sp>
      <p:pic>
        <p:nvPicPr>
          <p:cNvPr id="87042" name="Picture 5" descr="Screenshot 2014-05-16 16.09.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1202" r="1942" b="240"/>
          <a:stretch>
            <a:fillRect/>
          </a:stretch>
        </p:blipFill>
        <p:spPr bwMode="auto">
          <a:xfrm>
            <a:off x="44450" y="889001"/>
            <a:ext cx="438150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/>
          <p:nvPr/>
        </p:nvSpPr>
        <p:spPr>
          <a:xfrm>
            <a:off x="609600" y="1751014"/>
            <a:ext cx="2397125" cy="2933700"/>
          </a:xfrm>
          <a:custGeom>
            <a:avLst/>
            <a:gdLst>
              <a:gd name="connsiteX0" fmla="*/ 0 w 866696"/>
              <a:gd name="connsiteY0" fmla="*/ 0 h 1587500"/>
              <a:gd name="connsiteX1" fmla="*/ 50800 w 866696"/>
              <a:gd name="connsiteY1" fmla="*/ 76200 h 1587500"/>
              <a:gd name="connsiteX2" fmla="*/ 88900 w 866696"/>
              <a:gd name="connsiteY2" fmla="*/ 101600 h 1587500"/>
              <a:gd name="connsiteX3" fmla="*/ 101600 w 866696"/>
              <a:gd name="connsiteY3" fmla="*/ 139700 h 1587500"/>
              <a:gd name="connsiteX4" fmla="*/ 190500 w 866696"/>
              <a:gd name="connsiteY4" fmla="*/ 215900 h 1587500"/>
              <a:gd name="connsiteX5" fmla="*/ 241300 w 866696"/>
              <a:gd name="connsiteY5" fmla="*/ 254000 h 1587500"/>
              <a:gd name="connsiteX6" fmla="*/ 279400 w 866696"/>
              <a:gd name="connsiteY6" fmla="*/ 330200 h 1587500"/>
              <a:gd name="connsiteX7" fmla="*/ 317500 w 866696"/>
              <a:gd name="connsiteY7" fmla="*/ 355600 h 1587500"/>
              <a:gd name="connsiteX8" fmla="*/ 368300 w 866696"/>
              <a:gd name="connsiteY8" fmla="*/ 419100 h 1587500"/>
              <a:gd name="connsiteX9" fmla="*/ 393700 w 866696"/>
              <a:gd name="connsiteY9" fmla="*/ 457200 h 1587500"/>
              <a:gd name="connsiteX10" fmla="*/ 431800 w 866696"/>
              <a:gd name="connsiteY10" fmla="*/ 508000 h 1587500"/>
              <a:gd name="connsiteX11" fmla="*/ 482600 w 866696"/>
              <a:gd name="connsiteY11" fmla="*/ 609600 h 1587500"/>
              <a:gd name="connsiteX12" fmla="*/ 520700 w 866696"/>
              <a:gd name="connsiteY12" fmla="*/ 647700 h 1587500"/>
              <a:gd name="connsiteX13" fmla="*/ 546100 w 866696"/>
              <a:gd name="connsiteY13" fmla="*/ 698500 h 1587500"/>
              <a:gd name="connsiteX14" fmla="*/ 571500 w 866696"/>
              <a:gd name="connsiteY14" fmla="*/ 736600 h 1587500"/>
              <a:gd name="connsiteX15" fmla="*/ 596900 w 866696"/>
              <a:gd name="connsiteY15" fmla="*/ 787400 h 1587500"/>
              <a:gd name="connsiteX16" fmla="*/ 622300 w 866696"/>
              <a:gd name="connsiteY16" fmla="*/ 825500 h 1587500"/>
              <a:gd name="connsiteX17" fmla="*/ 635000 w 866696"/>
              <a:gd name="connsiteY17" fmla="*/ 863600 h 1587500"/>
              <a:gd name="connsiteX18" fmla="*/ 660400 w 866696"/>
              <a:gd name="connsiteY18" fmla="*/ 977900 h 1587500"/>
              <a:gd name="connsiteX19" fmla="*/ 685800 w 866696"/>
              <a:gd name="connsiteY19" fmla="*/ 1028700 h 1587500"/>
              <a:gd name="connsiteX20" fmla="*/ 711200 w 866696"/>
              <a:gd name="connsiteY20" fmla="*/ 1104900 h 1587500"/>
              <a:gd name="connsiteX21" fmla="*/ 800100 w 866696"/>
              <a:gd name="connsiteY21" fmla="*/ 1219200 h 1587500"/>
              <a:gd name="connsiteX22" fmla="*/ 812800 w 866696"/>
              <a:gd name="connsiteY22" fmla="*/ 1257300 h 1587500"/>
              <a:gd name="connsiteX23" fmla="*/ 863600 w 866696"/>
              <a:gd name="connsiteY23" fmla="*/ 1346200 h 1587500"/>
              <a:gd name="connsiteX24" fmla="*/ 863600 w 866696"/>
              <a:gd name="connsiteY24" fmla="*/ 1587500 h 1587500"/>
              <a:gd name="connsiteX0" fmla="*/ 0 w 866696"/>
              <a:gd name="connsiteY0" fmla="*/ 0 h 1587500"/>
              <a:gd name="connsiteX1" fmla="*/ 50800 w 866696"/>
              <a:gd name="connsiteY1" fmla="*/ 76200 h 1587500"/>
              <a:gd name="connsiteX2" fmla="*/ 88900 w 866696"/>
              <a:gd name="connsiteY2" fmla="*/ 101600 h 1587500"/>
              <a:gd name="connsiteX3" fmla="*/ 101600 w 866696"/>
              <a:gd name="connsiteY3" fmla="*/ 139700 h 1587500"/>
              <a:gd name="connsiteX4" fmla="*/ 190500 w 866696"/>
              <a:gd name="connsiteY4" fmla="*/ 215900 h 1587500"/>
              <a:gd name="connsiteX5" fmla="*/ 241300 w 866696"/>
              <a:gd name="connsiteY5" fmla="*/ 254000 h 1587500"/>
              <a:gd name="connsiteX6" fmla="*/ 279400 w 866696"/>
              <a:gd name="connsiteY6" fmla="*/ 330200 h 1587500"/>
              <a:gd name="connsiteX7" fmla="*/ 317500 w 866696"/>
              <a:gd name="connsiteY7" fmla="*/ 355600 h 1587500"/>
              <a:gd name="connsiteX8" fmla="*/ 368300 w 866696"/>
              <a:gd name="connsiteY8" fmla="*/ 419100 h 1587500"/>
              <a:gd name="connsiteX9" fmla="*/ 367967 w 866696"/>
              <a:gd name="connsiteY9" fmla="*/ 476799 h 1587500"/>
              <a:gd name="connsiteX10" fmla="*/ 431800 w 866696"/>
              <a:gd name="connsiteY10" fmla="*/ 508000 h 1587500"/>
              <a:gd name="connsiteX11" fmla="*/ 482600 w 866696"/>
              <a:gd name="connsiteY11" fmla="*/ 609600 h 1587500"/>
              <a:gd name="connsiteX12" fmla="*/ 520700 w 866696"/>
              <a:gd name="connsiteY12" fmla="*/ 647700 h 1587500"/>
              <a:gd name="connsiteX13" fmla="*/ 546100 w 866696"/>
              <a:gd name="connsiteY13" fmla="*/ 698500 h 1587500"/>
              <a:gd name="connsiteX14" fmla="*/ 571500 w 866696"/>
              <a:gd name="connsiteY14" fmla="*/ 736600 h 1587500"/>
              <a:gd name="connsiteX15" fmla="*/ 596900 w 866696"/>
              <a:gd name="connsiteY15" fmla="*/ 787400 h 1587500"/>
              <a:gd name="connsiteX16" fmla="*/ 622300 w 866696"/>
              <a:gd name="connsiteY16" fmla="*/ 825500 h 1587500"/>
              <a:gd name="connsiteX17" fmla="*/ 635000 w 866696"/>
              <a:gd name="connsiteY17" fmla="*/ 863600 h 1587500"/>
              <a:gd name="connsiteX18" fmla="*/ 660400 w 866696"/>
              <a:gd name="connsiteY18" fmla="*/ 977900 h 1587500"/>
              <a:gd name="connsiteX19" fmla="*/ 685800 w 866696"/>
              <a:gd name="connsiteY19" fmla="*/ 1028700 h 1587500"/>
              <a:gd name="connsiteX20" fmla="*/ 711200 w 866696"/>
              <a:gd name="connsiteY20" fmla="*/ 1104900 h 1587500"/>
              <a:gd name="connsiteX21" fmla="*/ 800100 w 866696"/>
              <a:gd name="connsiteY21" fmla="*/ 1219200 h 1587500"/>
              <a:gd name="connsiteX22" fmla="*/ 812800 w 866696"/>
              <a:gd name="connsiteY22" fmla="*/ 1257300 h 1587500"/>
              <a:gd name="connsiteX23" fmla="*/ 863600 w 866696"/>
              <a:gd name="connsiteY23" fmla="*/ 1346200 h 1587500"/>
              <a:gd name="connsiteX24" fmla="*/ 863600 w 866696"/>
              <a:gd name="connsiteY24" fmla="*/ 1587500 h 1587500"/>
              <a:gd name="connsiteX0" fmla="*/ 0 w 866696"/>
              <a:gd name="connsiteY0" fmla="*/ 0 h 1587500"/>
              <a:gd name="connsiteX1" fmla="*/ 50800 w 866696"/>
              <a:gd name="connsiteY1" fmla="*/ 76200 h 1587500"/>
              <a:gd name="connsiteX2" fmla="*/ 88900 w 866696"/>
              <a:gd name="connsiteY2" fmla="*/ 101600 h 1587500"/>
              <a:gd name="connsiteX3" fmla="*/ 101600 w 866696"/>
              <a:gd name="connsiteY3" fmla="*/ 139700 h 1587500"/>
              <a:gd name="connsiteX4" fmla="*/ 190500 w 866696"/>
              <a:gd name="connsiteY4" fmla="*/ 215900 h 1587500"/>
              <a:gd name="connsiteX5" fmla="*/ 241300 w 866696"/>
              <a:gd name="connsiteY5" fmla="*/ 254000 h 1587500"/>
              <a:gd name="connsiteX6" fmla="*/ 279400 w 866696"/>
              <a:gd name="connsiteY6" fmla="*/ 330200 h 1587500"/>
              <a:gd name="connsiteX7" fmla="*/ 317500 w 866696"/>
              <a:gd name="connsiteY7" fmla="*/ 355600 h 1587500"/>
              <a:gd name="connsiteX8" fmla="*/ 368300 w 866696"/>
              <a:gd name="connsiteY8" fmla="*/ 419100 h 1587500"/>
              <a:gd name="connsiteX9" fmla="*/ 367967 w 866696"/>
              <a:gd name="connsiteY9" fmla="*/ 476799 h 1587500"/>
              <a:gd name="connsiteX10" fmla="*/ 436479 w 866696"/>
              <a:gd name="connsiteY10" fmla="*/ 586395 h 1587500"/>
              <a:gd name="connsiteX11" fmla="*/ 482600 w 866696"/>
              <a:gd name="connsiteY11" fmla="*/ 609600 h 1587500"/>
              <a:gd name="connsiteX12" fmla="*/ 520700 w 866696"/>
              <a:gd name="connsiteY12" fmla="*/ 647700 h 1587500"/>
              <a:gd name="connsiteX13" fmla="*/ 546100 w 866696"/>
              <a:gd name="connsiteY13" fmla="*/ 698500 h 1587500"/>
              <a:gd name="connsiteX14" fmla="*/ 571500 w 866696"/>
              <a:gd name="connsiteY14" fmla="*/ 736600 h 1587500"/>
              <a:gd name="connsiteX15" fmla="*/ 596900 w 866696"/>
              <a:gd name="connsiteY15" fmla="*/ 787400 h 1587500"/>
              <a:gd name="connsiteX16" fmla="*/ 622300 w 866696"/>
              <a:gd name="connsiteY16" fmla="*/ 825500 h 1587500"/>
              <a:gd name="connsiteX17" fmla="*/ 635000 w 866696"/>
              <a:gd name="connsiteY17" fmla="*/ 863600 h 1587500"/>
              <a:gd name="connsiteX18" fmla="*/ 660400 w 866696"/>
              <a:gd name="connsiteY18" fmla="*/ 977900 h 1587500"/>
              <a:gd name="connsiteX19" fmla="*/ 685800 w 866696"/>
              <a:gd name="connsiteY19" fmla="*/ 1028700 h 1587500"/>
              <a:gd name="connsiteX20" fmla="*/ 711200 w 866696"/>
              <a:gd name="connsiteY20" fmla="*/ 1104900 h 1587500"/>
              <a:gd name="connsiteX21" fmla="*/ 800100 w 866696"/>
              <a:gd name="connsiteY21" fmla="*/ 1219200 h 1587500"/>
              <a:gd name="connsiteX22" fmla="*/ 812800 w 866696"/>
              <a:gd name="connsiteY22" fmla="*/ 1257300 h 1587500"/>
              <a:gd name="connsiteX23" fmla="*/ 863600 w 866696"/>
              <a:gd name="connsiteY23" fmla="*/ 1346200 h 1587500"/>
              <a:gd name="connsiteX24" fmla="*/ 863600 w 866696"/>
              <a:gd name="connsiteY24" fmla="*/ 1587500 h 1587500"/>
              <a:gd name="connsiteX0" fmla="*/ 0 w 866696"/>
              <a:gd name="connsiteY0" fmla="*/ 0 h 1587500"/>
              <a:gd name="connsiteX1" fmla="*/ 50800 w 866696"/>
              <a:gd name="connsiteY1" fmla="*/ 76200 h 1587500"/>
              <a:gd name="connsiteX2" fmla="*/ 88900 w 866696"/>
              <a:gd name="connsiteY2" fmla="*/ 101600 h 1587500"/>
              <a:gd name="connsiteX3" fmla="*/ 101600 w 866696"/>
              <a:gd name="connsiteY3" fmla="*/ 139700 h 1587500"/>
              <a:gd name="connsiteX4" fmla="*/ 190500 w 866696"/>
              <a:gd name="connsiteY4" fmla="*/ 215900 h 1587500"/>
              <a:gd name="connsiteX5" fmla="*/ 241300 w 866696"/>
              <a:gd name="connsiteY5" fmla="*/ 254000 h 1587500"/>
              <a:gd name="connsiteX6" fmla="*/ 279400 w 866696"/>
              <a:gd name="connsiteY6" fmla="*/ 330200 h 1587500"/>
              <a:gd name="connsiteX7" fmla="*/ 317500 w 866696"/>
              <a:gd name="connsiteY7" fmla="*/ 355600 h 1587500"/>
              <a:gd name="connsiteX8" fmla="*/ 368300 w 866696"/>
              <a:gd name="connsiteY8" fmla="*/ 419100 h 1587500"/>
              <a:gd name="connsiteX9" fmla="*/ 367967 w 866696"/>
              <a:gd name="connsiteY9" fmla="*/ 476799 h 1587500"/>
              <a:gd name="connsiteX10" fmla="*/ 436479 w 866696"/>
              <a:gd name="connsiteY10" fmla="*/ 586395 h 1587500"/>
              <a:gd name="connsiteX11" fmla="*/ 482600 w 866696"/>
              <a:gd name="connsiteY11" fmla="*/ 609600 h 1587500"/>
              <a:gd name="connsiteX12" fmla="*/ 520700 w 866696"/>
              <a:gd name="connsiteY12" fmla="*/ 722829 h 1587500"/>
              <a:gd name="connsiteX13" fmla="*/ 546100 w 866696"/>
              <a:gd name="connsiteY13" fmla="*/ 698500 h 1587500"/>
              <a:gd name="connsiteX14" fmla="*/ 571500 w 866696"/>
              <a:gd name="connsiteY14" fmla="*/ 736600 h 1587500"/>
              <a:gd name="connsiteX15" fmla="*/ 596900 w 866696"/>
              <a:gd name="connsiteY15" fmla="*/ 787400 h 1587500"/>
              <a:gd name="connsiteX16" fmla="*/ 622300 w 866696"/>
              <a:gd name="connsiteY16" fmla="*/ 825500 h 1587500"/>
              <a:gd name="connsiteX17" fmla="*/ 635000 w 866696"/>
              <a:gd name="connsiteY17" fmla="*/ 863600 h 1587500"/>
              <a:gd name="connsiteX18" fmla="*/ 660400 w 866696"/>
              <a:gd name="connsiteY18" fmla="*/ 977900 h 1587500"/>
              <a:gd name="connsiteX19" fmla="*/ 685800 w 866696"/>
              <a:gd name="connsiteY19" fmla="*/ 1028700 h 1587500"/>
              <a:gd name="connsiteX20" fmla="*/ 711200 w 866696"/>
              <a:gd name="connsiteY20" fmla="*/ 1104900 h 1587500"/>
              <a:gd name="connsiteX21" fmla="*/ 800100 w 866696"/>
              <a:gd name="connsiteY21" fmla="*/ 1219200 h 1587500"/>
              <a:gd name="connsiteX22" fmla="*/ 812800 w 866696"/>
              <a:gd name="connsiteY22" fmla="*/ 1257300 h 1587500"/>
              <a:gd name="connsiteX23" fmla="*/ 863600 w 866696"/>
              <a:gd name="connsiteY23" fmla="*/ 1346200 h 1587500"/>
              <a:gd name="connsiteX24" fmla="*/ 863600 w 866696"/>
              <a:gd name="connsiteY24" fmla="*/ 1587500 h 1587500"/>
              <a:gd name="connsiteX0" fmla="*/ 0 w 866696"/>
              <a:gd name="connsiteY0" fmla="*/ 0 h 1587500"/>
              <a:gd name="connsiteX1" fmla="*/ 50800 w 866696"/>
              <a:gd name="connsiteY1" fmla="*/ 76200 h 1587500"/>
              <a:gd name="connsiteX2" fmla="*/ 88900 w 866696"/>
              <a:gd name="connsiteY2" fmla="*/ 101600 h 1587500"/>
              <a:gd name="connsiteX3" fmla="*/ 101600 w 866696"/>
              <a:gd name="connsiteY3" fmla="*/ 139700 h 1587500"/>
              <a:gd name="connsiteX4" fmla="*/ 190500 w 866696"/>
              <a:gd name="connsiteY4" fmla="*/ 215900 h 1587500"/>
              <a:gd name="connsiteX5" fmla="*/ 241300 w 866696"/>
              <a:gd name="connsiteY5" fmla="*/ 254000 h 1587500"/>
              <a:gd name="connsiteX6" fmla="*/ 279400 w 866696"/>
              <a:gd name="connsiteY6" fmla="*/ 330200 h 1587500"/>
              <a:gd name="connsiteX7" fmla="*/ 317500 w 866696"/>
              <a:gd name="connsiteY7" fmla="*/ 355600 h 1587500"/>
              <a:gd name="connsiteX8" fmla="*/ 368300 w 866696"/>
              <a:gd name="connsiteY8" fmla="*/ 419100 h 1587500"/>
              <a:gd name="connsiteX9" fmla="*/ 367967 w 866696"/>
              <a:gd name="connsiteY9" fmla="*/ 476799 h 1587500"/>
              <a:gd name="connsiteX10" fmla="*/ 436479 w 866696"/>
              <a:gd name="connsiteY10" fmla="*/ 586395 h 1587500"/>
              <a:gd name="connsiteX11" fmla="*/ 480261 w 866696"/>
              <a:gd name="connsiteY11" fmla="*/ 648797 h 1587500"/>
              <a:gd name="connsiteX12" fmla="*/ 520700 w 866696"/>
              <a:gd name="connsiteY12" fmla="*/ 722829 h 1587500"/>
              <a:gd name="connsiteX13" fmla="*/ 546100 w 866696"/>
              <a:gd name="connsiteY13" fmla="*/ 698500 h 1587500"/>
              <a:gd name="connsiteX14" fmla="*/ 571500 w 866696"/>
              <a:gd name="connsiteY14" fmla="*/ 736600 h 1587500"/>
              <a:gd name="connsiteX15" fmla="*/ 596900 w 866696"/>
              <a:gd name="connsiteY15" fmla="*/ 787400 h 1587500"/>
              <a:gd name="connsiteX16" fmla="*/ 622300 w 866696"/>
              <a:gd name="connsiteY16" fmla="*/ 825500 h 1587500"/>
              <a:gd name="connsiteX17" fmla="*/ 635000 w 866696"/>
              <a:gd name="connsiteY17" fmla="*/ 863600 h 1587500"/>
              <a:gd name="connsiteX18" fmla="*/ 660400 w 866696"/>
              <a:gd name="connsiteY18" fmla="*/ 977900 h 1587500"/>
              <a:gd name="connsiteX19" fmla="*/ 685800 w 866696"/>
              <a:gd name="connsiteY19" fmla="*/ 1028700 h 1587500"/>
              <a:gd name="connsiteX20" fmla="*/ 711200 w 866696"/>
              <a:gd name="connsiteY20" fmla="*/ 1104900 h 1587500"/>
              <a:gd name="connsiteX21" fmla="*/ 800100 w 866696"/>
              <a:gd name="connsiteY21" fmla="*/ 1219200 h 1587500"/>
              <a:gd name="connsiteX22" fmla="*/ 812800 w 866696"/>
              <a:gd name="connsiteY22" fmla="*/ 1257300 h 1587500"/>
              <a:gd name="connsiteX23" fmla="*/ 863600 w 866696"/>
              <a:gd name="connsiteY23" fmla="*/ 1346200 h 1587500"/>
              <a:gd name="connsiteX24" fmla="*/ 863600 w 866696"/>
              <a:gd name="connsiteY24" fmla="*/ 1587500 h 1587500"/>
              <a:gd name="connsiteX0" fmla="*/ 0 w 866696"/>
              <a:gd name="connsiteY0" fmla="*/ 0 h 1587500"/>
              <a:gd name="connsiteX1" fmla="*/ 50800 w 866696"/>
              <a:gd name="connsiteY1" fmla="*/ 76200 h 1587500"/>
              <a:gd name="connsiteX2" fmla="*/ 88900 w 866696"/>
              <a:gd name="connsiteY2" fmla="*/ 101600 h 1587500"/>
              <a:gd name="connsiteX3" fmla="*/ 101600 w 866696"/>
              <a:gd name="connsiteY3" fmla="*/ 139700 h 1587500"/>
              <a:gd name="connsiteX4" fmla="*/ 190500 w 866696"/>
              <a:gd name="connsiteY4" fmla="*/ 215900 h 1587500"/>
              <a:gd name="connsiteX5" fmla="*/ 241300 w 866696"/>
              <a:gd name="connsiteY5" fmla="*/ 254000 h 1587500"/>
              <a:gd name="connsiteX6" fmla="*/ 279400 w 866696"/>
              <a:gd name="connsiteY6" fmla="*/ 330200 h 1587500"/>
              <a:gd name="connsiteX7" fmla="*/ 317500 w 866696"/>
              <a:gd name="connsiteY7" fmla="*/ 355600 h 1587500"/>
              <a:gd name="connsiteX8" fmla="*/ 368300 w 866696"/>
              <a:gd name="connsiteY8" fmla="*/ 419100 h 1587500"/>
              <a:gd name="connsiteX9" fmla="*/ 367967 w 866696"/>
              <a:gd name="connsiteY9" fmla="*/ 476799 h 1587500"/>
              <a:gd name="connsiteX10" fmla="*/ 436479 w 866696"/>
              <a:gd name="connsiteY10" fmla="*/ 586395 h 1587500"/>
              <a:gd name="connsiteX11" fmla="*/ 480261 w 866696"/>
              <a:gd name="connsiteY11" fmla="*/ 648797 h 1587500"/>
              <a:gd name="connsiteX12" fmla="*/ 520700 w 866696"/>
              <a:gd name="connsiteY12" fmla="*/ 722829 h 1587500"/>
              <a:gd name="connsiteX13" fmla="*/ 553118 w 866696"/>
              <a:gd name="connsiteY13" fmla="*/ 819359 h 1587500"/>
              <a:gd name="connsiteX14" fmla="*/ 571500 w 866696"/>
              <a:gd name="connsiteY14" fmla="*/ 736600 h 1587500"/>
              <a:gd name="connsiteX15" fmla="*/ 596900 w 866696"/>
              <a:gd name="connsiteY15" fmla="*/ 787400 h 1587500"/>
              <a:gd name="connsiteX16" fmla="*/ 622300 w 866696"/>
              <a:gd name="connsiteY16" fmla="*/ 825500 h 1587500"/>
              <a:gd name="connsiteX17" fmla="*/ 635000 w 866696"/>
              <a:gd name="connsiteY17" fmla="*/ 863600 h 1587500"/>
              <a:gd name="connsiteX18" fmla="*/ 660400 w 866696"/>
              <a:gd name="connsiteY18" fmla="*/ 977900 h 1587500"/>
              <a:gd name="connsiteX19" fmla="*/ 685800 w 866696"/>
              <a:gd name="connsiteY19" fmla="*/ 1028700 h 1587500"/>
              <a:gd name="connsiteX20" fmla="*/ 711200 w 866696"/>
              <a:gd name="connsiteY20" fmla="*/ 1104900 h 1587500"/>
              <a:gd name="connsiteX21" fmla="*/ 800100 w 866696"/>
              <a:gd name="connsiteY21" fmla="*/ 1219200 h 1587500"/>
              <a:gd name="connsiteX22" fmla="*/ 812800 w 866696"/>
              <a:gd name="connsiteY22" fmla="*/ 1257300 h 1587500"/>
              <a:gd name="connsiteX23" fmla="*/ 863600 w 866696"/>
              <a:gd name="connsiteY23" fmla="*/ 1346200 h 1587500"/>
              <a:gd name="connsiteX24" fmla="*/ 863600 w 866696"/>
              <a:gd name="connsiteY24" fmla="*/ 1587500 h 1587500"/>
              <a:gd name="connsiteX0" fmla="*/ 0 w 866696"/>
              <a:gd name="connsiteY0" fmla="*/ 0 h 1587500"/>
              <a:gd name="connsiteX1" fmla="*/ 50800 w 866696"/>
              <a:gd name="connsiteY1" fmla="*/ 76200 h 1587500"/>
              <a:gd name="connsiteX2" fmla="*/ 88900 w 866696"/>
              <a:gd name="connsiteY2" fmla="*/ 101600 h 1587500"/>
              <a:gd name="connsiteX3" fmla="*/ 101600 w 866696"/>
              <a:gd name="connsiteY3" fmla="*/ 139700 h 1587500"/>
              <a:gd name="connsiteX4" fmla="*/ 190500 w 866696"/>
              <a:gd name="connsiteY4" fmla="*/ 215900 h 1587500"/>
              <a:gd name="connsiteX5" fmla="*/ 241300 w 866696"/>
              <a:gd name="connsiteY5" fmla="*/ 254000 h 1587500"/>
              <a:gd name="connsiteX6" fmla="*/ 279400 w 866696"/>
              <a:gd name="connsiteY6" fmla="*/ 330200 h 1587500"/>
              <a:gd name="connsiteX7" fmla="*/ 317500 w 866696"/>
              <a:gd name="connsiteY7" fmla="*/ 355600 h 1587500"/>
              <a:gd name="connsiteX8" fmla="*/ 368300 w 866696"/>
              <a:gd name="connsiteY8" fmla="*/ 419100 h 1587500"/>
              <a:gd name="connsiteX9" fmla="*/ 367967 w 866696"/>
              <a:gd name="connsiteY9" fmla="*/ 476799 h 1587500"/>
              <a:gd name="connsiteX10" fmla="*/ 436479 w 866696"/>
              <a:gd name="connsiteY10" fmla="*/ 586395 h 1587500"/>
              <a:gd name="connsiteX11" fmla="*/ 480261 w 866696"/>
              <a:gd name="connsiteY11" fmla="*/ 648797 h 1587500"/>
              <a:gd name="connsiteX12" fmla="*/ 520700 w 866696"/>
              <a:gd name="connsiteY12" fmla="*/ 722829 h 1587500"/>
              <a:gd name="connsiteX13" fmla="*/ 553118 w 866696"/>
              <a:gd name="connsiteY13" fmla="*/ 819359 h 1587500"/>
              <a:gd name="connsiteX14" fmla="*/ 585536 w 866696"/>
              <a:gd name="connsiteY14" fmla="*/ 932587 h 1587500"/>
              <a:gd name="connsiteX15" fmla="*/ 596900 w 866696"/>
              <a:gd name="connsiteY15" fmla="*/ 787400 h 1587500"/>
              <a:gd name="connsiteX16" fmla="*/ 622300 w 866696"/>
              <a:gd name="connsiteY16" fmla="*/ 825500 h 1587500"/>
              <a:gd name="connsiteX17" fmla="*/ 635000 w 866696"/>
              <a:gd name="connsiteY17" fmla="*/ 863600 h 1587500"/>
              <a:gd name="connsiteX18" fmla="*/ 660400 w 866696"/>
              <a:gd name="connsiteY18" fmla="*/ 977900 h 1587500"/>
              <a:gd name="connsiteX19" fmla="*/ 685800 w 866696"/>
              <a:gd name="connsiteY19" fmla="*/ 1028700 h 1587500"/>
              <a:gd name="connsiteX20" fmla="*/ 711200 w 866696"/>
              <a:gd name="connsiteY20" fmla="*/ 1104900 h 1587500"/>
              <a:gd name="connsiteX21" fmla="*/ 800100 w 866696"/>
              <a:gd name="connsiteY21" fmla="*/ 1219200 h 1587500"/>
              <a:gd name="connsiteX22" fmla="*/ 812800 w 866696"/>
              <a:gd name="connsiteY22" fmla="*/ 1257300 h 1587500"/>
              <a:gd name="connsiteX23" fmla="*/ 863600 w 866696"/>
              <a:gd name="connsiteY23" fmla="*/ 1346200 h 1587500"/>
              <a:gd name="connsiteX24" fmla="*/ 863600 w 866696"/>
              <a:gd name="connsiteY24" fmla="*/ 1587500 h 1587500"/>
              <a:gd name="connsiteX0" fmla="*/ 0 w 866696"/>
              <a:gd name="connsiteY0" fmla="*/ 0 h 1587500"/>
              <a:gd name="connsiteX1" fmla="*/ 50800 w 866696"/>
              <a:gd name="connsiteY1" fmla="*/ 76200 h 1587500"/>
              <a:gd name="connsiteX2" fmla="*/ 88900 w 866696"/>
              <a:gd name="connsiteY2" fmla="*/ 101600 h 1587500"/>
              <a:gd name="connsiteX3" fmla="*/ 101600 w 866696"/>
              <a:gd name="connsiteY3" fmla="*/ 139700 h 1587500"/>
              <a:gd name="connsiteX4" fmla="*/ 190500 w 866696"/>
              <a:gd name="connsiteY4" fmla="*/ 215900 h 1587500"/>
              <a:gd name="connsiteX5" fmla="*/ 241300 w 866696"/>
              <a:gd name="connsiteY5" fmla="*/ 254000 h 1587500"/>
              <a:gd name="connsiteX6" fmla="*/ 279400 w 866696"/>
              <a:gd name="connsiteY6" fmla="*/ 330200 h 1587500"/>
              <a:gd name="connsiteX7" fmla="*/ 317500 w 866696"/>
              <a:gd name="connsiteY7" fmla="*/ 355600 h 1587500"/>
              <a:gd name="connsiteX8" fmla="*/ 368300 w 866696"/>
              <a:gd name="connsiteY8" fmla="*/ 419100 h 1587500"/>
              <a:gd name="connsiteX9" fmla="*/ 367967 w 866696"/>
              <a:gd name="connsiteY9" fmla="*/ 476799 h 1587500"/>
              <a:gd name="connsiteX10" fmla="*/ 436479 w 866696"/>
              <a:gd name="connsiteY10" fmla="*/ 586395 h 1587500"/>
              <a:gd name="connsiteX11" fmla="*/ 480261 w 866696"/>
              <a:gd name="connsiteY11" fmla="*/ 648797 h 1587500"/>
              <a:gd name="connsiteX12" fmla="*/ 520700 w 866696"/>
              <a:gd name="connsiteY12" fmla="*/ 722829 h 1587500"/>
              <a:gd name="connsiteX13" fmla="*/ 553118 w 866696"/>
              <a:gd name="connsiteY13" fmla="*/ 819359 h 1587500"/>
              <a:gd name="connsiteX14" fmla="*/ 585536 w 866696"/>
              <a:gd name="connsiteY14" fmla="*/ 932587 h 1587500"/>
              <a:gd name="connsiteX15" fmla="*/ 622300 w 866696"/>
              <a:gd name="connsiteY15" fmla="*/ 825500 h 1587500"/>
              <a:gd name="connsiteX16" fmla="*/ 635000 w 866696"/>
              <a:gd name="connsiteY16" fmla="*/ 863600 h 1587500"/>
              <a:gd name="connsiteX17" fmla="*/ 660400 w 866696"/>
              <a:gd name="connsiteY17" fmla="*/ 977900 h 1587500"/>
              <a:gd name="connsiteX18" fmla="*/ 685800 w 866696"/>
              <a:gd name="connsiteY18" fmla="*/ 1028700 h 1587500"/>
              <a:gd name="connsiteX19" fmla="*/ 711200 w 866696"/>
              <a:gd name="connsiteY19" fmla="*/ 1104900 h 1587500"/>
              <a:gd name="connsiteX20" fmla="*/ 800100 w 866696"/>
              <a:gd name="connsiteY20" fmla="*/ 1219200 h 1587500"/>
              <a:gd name="connsiteX21" fmla="*/ 812800 w 866696"/>
              <a:gd name="connsiteY21" fmla="*/ 1257300 h 1587500"/>
              <a:gd name="connsiteX22" fmla="*/ 863600 w 866696"/>
              <a:gd name="connsiteY22" fmla="*/ 1346200 h 1587500"/>
              <a:gd name="connsiteX23" fmla="*/ 863600 w 866696"/>
              <a:gd name="connsiteY23" fmla="*/ 1587500 h 1587500"/>
              <a:gd name="connsiteX0" fmla="*/ 0 w 866696"/>
              <a:gd name="connsiteY0" fmla="*/ 0 h 1587500"/>
              <a:gd name="connsiteX1" fmla="*/ 50800 w 866696"/>
              <a:gd name="connsiteY1" fmla="*/ 76200 h 1587500"/>
              <a:gd name="connsiteX2" fmla="*/ 88900 w 866696"/>
              <a:gd name="connsiteY2" fmla="*/ 101600 h 1587500"/>
              <a:gd name="connsiteX3" fmla="*/ 101600 w 866696"/>
              <a:gd name="connsiteY3" fmla="*/ 139700 h 1587500"/>
              <a:gd name="connsiteX4" fmla="*/ 190500 w 866696"/>
              <a:gd name="connsiteY4" fmla="*/ 215900 h 1587500"/>
              <a:gd name="connsiteX5" fmla="*/ 241300 w 866696"/>
              <a:gd name="connsiteY5" fmla="*/ 254000 h 1587500"/>
              <a:gd name="connsiteX6" fmla="*/ 279400 w 866696"/>
              <a:gd name="connsiteY6" fmla="*/ 330200 h 1587500"/>
              <a:gd name="connsiteX7" fmla="*/ 317500 w 866696"/>
              <a:gd name="connsiteY7" fmla="*/ 355600 h 1587500"/>
              <a:gd name="connsiteX8" fmla="*/ 368300 w 866696"/>
              <a:gd name="connsiteY8" fmla="*/ 419100 h 1587500"/>
              <a:gd name="connsiteX9" fmla="*/ 367967 w 866696"/>
              <a:gd name="connsiteY9" fmla="*/ 476799 h 1587500"/>
              <a:gd name="connsiteX10" fmla="*/ 436479 w 866696"/>
              <a:gd name="connsiteY10" fmla="*/ 586395 h 1587500"/>
              <a:gd name="connsiteX11" fmla="*/ 480261 w 866696"/>
              <a:gd name="connsiteY11" fmla="*/ 648797 h 1587500"/>
              <a:gd name="connsiteX12" fmla="*/ 520700 w 866696"/>
              <a:gd name="connsiteY12" fmla="*/ 722829 h 1587500"/>
              <a:gd name="connsiteX13" fmla="*/ 553118 w 866696"/>
              <a:gd name="connsiteY13" fmla="*/ 819359 h 1587500"/>
              <a:gd name="connsiteX14" fmla="*/ 585536 w 866696"/>
              <a:gd name="connsiteY14" fmla="*/ 932587 h 1587500"/>
              <a:gd name="connsiteX15" fmla="*/ 635000 w 866696"/>
              <a:gd name="connsiteY15" fmla="*/ 863600 h 1587500"/>
              <a:gd name="connsiteX16" fmla="*/ 660400 w 866696"/>
              <a:gd name="connsiteY16" fmla="*/ 977900 h 1587500"/>
              <a:gd name="connsiteX17" fmla="*/ 685800 w 866696"/>
              <a:gd name="connsiteY17" fmla="*/ 1028700 h 1587500"/>
              <a:gd name="connsiteX18" fmla="*/ 711200 w 866696"/>
              <a:gd name="connsiteY18" fmla="*/ 1104900 h 1587500"/>
              <a:gd name="connsiteX19" fmla="*/ 800100 w 866696"/>
              <a:gd name="connsiteY19" fmla="*/ 1219200 h 1587500"/>
              <a:gd name="connsiteX20" fmla="*/ 812800 w 866696"/>
              <a:gd name="connsiteY20" fmla="*/ 1257300 h 1587500"/>
              <a:gd name="connsiteX21" fmla="*/ 863600 w 866696"/>
              <a:gd name="connsiteY21" fmla="*/ 1346200 h 1587500"/>
              <a:gd name="connsiteX22" fmla="*/ 863600 w 866696"/>
              <a:gd name="connsiteY22" fmla="*/ 1587500 h 1587500"/>
              <a:gd name="connsiteX0" fmla="*/ 0 w 866696"/>
              <a:gd name="connsiteY0" fmla="*/ 0 h 1587500"/>
              <a:gd name="connsiteX1" fmla="*/ 50800 w 866696"/>
              <a:gd name="connsiteY1" fmla="*/ 76200 h 1587500"/>
              <a:gd name="connsiteX2" fmla="*/ 88900 w 866696"/>
              <a:gd name="connsiteY2" fmla="*/ 101600 h 1587500"/>
              <a:gd name="connsiteX3" fmla="*/ 101600 w 866696"/>
              <a:gd name="connsiteY3" fmla="*/ 139700 h 1587500"/>
              <a:gd name="connsiteX4" fmla="*/ 190500 w 866696"/>
              <a:gd name="connsiteY4" fmla="*/ 215900 h 1587500"/>
              <a:gd name="connsiteX5" fmla="*/ 241300 w 866696"/>
              <a:gd name="connsiteY5" fmla="*/ 254000 h 1587500"/>
              <a:gd name="connsiteX6" fmla="*/ 279400 w 866696"/>
              <a:gd name="connsiteY6" fmla="*/ 330200 h 1587500"/>
              <a:gd name="connsiteX7" fmla="*/ 317500 w 866696"/>
              <a:gd name="connsiteY7" fmla="*/ 355600 h 1587500"/>
              <a:gd name="connsiteX8" fmla="*/ 368300 w 866696"/>
              <a:gd name="connsiteY8" fmla="*/ 419100 h 1587500"/>
              <a:gd name="connsiteX9" fmla="*/ 367967 w 866696"/>
              <a:gd name="connsiteY9" fmla="*/ 476799 h 1587500"/>
              <a:gd name="connsiteX10" fmla="*/ 436479 w 866696"/>
              <a:gd name="connsiteY10" fmla="*/ 586395 h 1587500"/>
              <a:gd name="connsiteX11" fmla="*/ 480261 w 866696"/>
              <a:gd name="connsiteY11" fmla="*/ 648797 h 1587500"/>
              <a:gd name="connsiteX12" fmla="*/ 520700 w 866696"/>
              <a:gd name="connsiteY12" fmla="*/ 722829 h 1587500"/>
              <a:gd name="connsiteX13" fmla="*/ 553118 w 866696"/>
              <a:gd name="connsiteY13" fmla="*/ 819359 h 1587500"/>
              <a:gd name="connsiteX14" fmla="*/ 585536 w 866696"/>
              <a:gd name="connsiteY14" fmla="*/ 932587 h 1587500"/>
              <a:gd name="connsiteX15" fmla="*/ 660400 w 866696"/>
              <a:gd name="connsiteY15" fmla="*/ 977900 h 1587500"/>
              <a:gd name="connsiteX16" fmla="*/ 685800 w 866696"/>
              <a:gd name="connsiteY16" fmla="*/ 1028700 h 1587500"/>
              <a:gd name="connsiteX17" fmla="*/ 711200 w 866696"/>
              <a:gd name="connsiteY17" fmla="*/ 1104900 h 1587500"/>
              <a:gd name="connsiteX18" fmla="*/ 800100 w 866696"/>
              <a:gd name="connsiteY18" fmla="*/ 1219200 h 1587500"/>
              <a:gd name="connsiteX19" fmla="*/ 812800 w 866696"/>
              <a:gd name="connsiteY19" fmla="*/ 1257300 h 1587500"/>
              <a:gd name="connsiteX20" fmla="*/ 863600 w 866696"/>
              <a:gd name="connsiteY20" fmla="*/ 1346200 h 1587500"/>
              <a:gd name="connsiteX21" fmla="*/ 863600 w 866696"/>
              <a:gd name="connsiteY21" fmla="*/ 1587500 h 1587500"/>
              <a:gd name="connsiteX0" fmla="*/ 0 w 866696"/>
              <a:gd name="connsiteY0" fmla="*/ 0 h 1587500"/>
              <a:gd name="connsiteX1" fmla="*/ 50800 w 866696"/>
              <a:gd name="connsiteY1" fmla="*/ 76200 h 1587500"/>
              <a:gd name="connsiteX2" fmla="*/ 88900 w 866696"/>
              <a:gd name="connsiteY2" fmla="*/ 101600 h 1587500"/>
              <a:gd name="connsiteX3" fmla="*/ 101600 w 866696"/>
              <a:gd name="connsiteY3" fmla="*/ 139700 h 1587500"/>
              <a:gd name="connsiteX4" fmla="*/ 190500 w 866696"/>
              <a:gd name="connsiteY4" fmla="*/ 215900 h 1587500"/>
              <a:gd name="connsiteX5" fmla="*/ 241300 w 866696"/>
              <a:gd name="connsiteY5" fmla="*/ 254000 h 1587500"/>
              <a:gd name="connsiteX6" fmla="*/ 279400 w 866696"/>
              <a:gd name="connsiteY6" fmla="*/ 330200 h 1587500"/>
              <a:gd name="connsiteX7" fmla="*/ 317500 w 866696"/>
              <a:gd name="connsiteY7" fmla="*/ 355600 h 1587500"/>
              <a:gd name="connsiteX8" fmla="*/ 368300 w 866696"/>
              <a:gd name="connsiteY8" fmla="*/ 419100 h 1587500"/>
              <a:gd name="connsiteX9" fmla="*/ 367967 w 866696"/>
              <a:gd name="connsiteY9" fmla="*/ 476799 h 1587500"/>
              <a:gd name="connsiteX10" fmla="*/ 436479 w 866696"/>
              <a:gd name="connsiteY10" fmla="*/ 586395 h 1587500"/>
              <a:gd name="connsiteX11" fmla="*/ 480261 w 866696"/>
              <a:gd name="connsiteY11" fmla="*/ 648797 h 1587500"/>
              <a:gd name="connsiteX12" fmla="*/ 520700 w 866696"/>
              <a:gd name="connsiteY12" fmla="*/ 722829 h 1587500"/>
              <a:gd name="connsiteX13" fmla="*/ 553118 w 866696"/>
              <a:gd name="connsiteY13" fmla="*/ 819359 h 1587500"/>
              <a:gd name="connsiteX14" fmla="*/ 618287 w 866696"/>
              <a:gd name="connsiteY14" fmla="*/ 890123 h 1587500"/>
              <a:gd name="connsiteX15" fmla="*/ 660400 w 866696"/>
              <a:gd name="connsiteY15" fmla="*/ 977900 h 1587500"/>
              <a:gd name="connsiteX16" fmla="*/ 685800 w 866696"/>
              <a:gd name="connsiteY16" fmla="*/ 1028700 h 1587500"/>
              <a:gd name="connsiteX17" fmla="*/ 711200 w 866696"/>
              <a:gd name="connsiteY17" fmla="*/ 1104900 h 1587500"/>
              <a:gd name="connsiteX18" fmla="*/ 800100 w 866696"/>
              <a:gd name="connsiteY18" fmla="*/ 1219200 h 1587500"/>
              <a:gd name="connsiteX19" fmla="*/ 812800 w 866696"/>
              <a:gd name="connsiteY19" fmla="*/ 1257300 h 1587500"/>
              <a:gd name="connsiteX20" fmla="*/ 863600 w 866696"/>
              <a:gd name="connsiteY20" fmla="*/ 1346200 h 1587500"/>
              <a:gd name="connsiteX21" fmla="*/ 863600 w 866696"/>
              <a:gd name="connsiteY21" fmla="*/ 1587500 h 1587500"/>
              <a:gd name="connsiteX0" fmla="*/ 0 w 866696"/>
              <a:gd name="connsiteY0" fmla="*/ 0 h 1587500"/>
              <a:gd name="connsiteX1" fmla="*/ 50800 w 866696"/>
              <a:gd name="connsiteY1" fmla="*/ 76200 h 1587500"/>
              <a:gd name="connsiteX2" fmla="*/ 88900 w 866696"/>
              <a:gd name="connsiteY2" fmla="*/ 101600 h 1587500"/>
              <a:gd name="connsiteX3" fmla="*/ 101600 w 866696"/>
              <a:gd name="connsiteY3" fmla="*/ 139700 h 1587500"/>
              <a:gd name="connsiteX4" fmla="*/ 190500 w 866696"/>
              <a:gd name="connsiteY4" fmla="*/ 215900 h 1587500"/>
              <a:gd name="connsiteX5" fmla="*/ 241300 w 866696"/>
              <a:gd name="connsiteY5" fmla="*/ 254000 h 1587500"/>
              <a:gd name="connsiteX6" fmla="*/ 279400 w 866696"/>
              <a:gd name="connsiteY6" fmla="*/ 330200 h 1587500"/>
              <a:gd name="connsiteX7" fmla="*/ 317500 w 866696"/>
              <a:gd name="connsiteY7" fmla="*/ 355600 h 1587500"/>
              <a:gd name="connsiteX8" fmla="*/ 368300 w 866696"/>
              <a:gd name="connsiteY8" fmla="*/ 419100 h 1587500"/>
              <a:gd name="connsiteX9" fmla="*/ 367967 w 866696"/>
              <a:gd name="connsiteY9" fmla="*/ 476799 h 1587500"/>
              <a:gd name="connsiteX10" fmla="*/ 436479 w 866696"/>
              <a:gd name="connsiteY10" fmla="*/ 586395 h 1587500"/>
              <a:gd name="connsiteX11" fmla="*/ 480261 w 866696"/>
              <a:gd name="connsiteY11" fmla="*/ 648797 h 1587500"/>
              <a:gd name="connsiteX12" fmla="*/ 520700 w 866696"/>
              <a:gd name="connsiteY12" fmla="*/ 722829 h 1587500"/>
              <a:gd name="connsiteX13" fmla="*/ 567154 w 866696"/>
              <a:gd name="connsiteY13" fmla="*/ 786694 h 1587500"/>
              <a:gd name="connsiteX14" fmla="*/ 618287 w 866696"/>
              <a:gd name="connsiteY14" fmla="*/ 890123 h 1587500"/>
              <a:gd name="connsiteX15" fmla="*/ 660400 w 866696"/>
              <a:gd name="connsiteY15" fmla="*/ 977900 h 1587500"/>
              <a:gd name="connsiteX16" fmla="*/ 685800 w 866696"/>
              <a:gd name="connsiteY16" fmla="*/ 1028700 h 1587500"/>
              <a:gd name="connsiteX17" fmla="*/ 711200 w 866696"/>
              <a:gd name="connsiteY17" fmla="*/ 1104900 h 1587500"/>
              <a:gd name="connsiteX18" fmla="*/ 800100 w 866696"/>
              <a:gd name="connsiteY18" fmla="*/ 1219200 h 1587500"/>
              <a:gd name="connsiteX19" fmla="*/ 812800 w 866696"/>
              <a:gd name="connsiteY19" fmla="*/ 1257300 h 1587500"/>
              <a:gd name="connsiteX20" fmla="*/ 863600 w 866696"/>
              <a:gd name="connsiteY20" fmla="*/ 1346200 h 1587500"/>
              <a:gd name="connsiteX21" fmla="*/ 863600 w 866696"/>
              <a:gd name="connsiteY21" fmla="*/ 1587500 h 1587500"/>
              <a:gd name="connsiteX0" fmla="*/ 0 w 866696"/>
              <a:gd name="connsiteY0" fmla="*/ 0 h 1587500"/>
              <a:gd name="connsiteX1" fmla="*/ 50800 w 866696"/>
              <a:gd name="connsiteY1" fmla="*/ 76200 h 1587500"/>
              <a:gd name="connsiteX2" fmla="*/ 88900 w 866696"/>
              <a:gd name="connsiteY2" fmla="*/ 101600 h 1587500"/>
              <a:gd name="connsiteX3" fmla="*/ 101600 w 866696"/>
              <a:gd name="connsiteY3" fmla="*/ 139700 h 1587500"/>
              <a:gd name="connsiteX4" fmla="*/ 190500 w 866696"/>
              <a:gd name="connsiteY4" fmla="*/ 215900 h 1587500"/>
              <a:gd name="connsiteX5" fmla="*/ 241300 w 866696"/>
              <a:gd name="connsiteY5" fmla="*/ 254000 h 1587500"/>
              <a:gd name="connsiteX6" fmla="*/ 279400 w 866696"/>
              <a:gd name="connsiteY6" fmla="*/ 330200 h 1587500"/>
              <a:gd name="connsiteX7" fmla="*/ 317500 w 866696"/>
              <a:gd name="connsiteY7" fmla="*/ 355600 h 1587500"/>
              <a:gd name="connsiteX8" fmla="*/ 368300 w 866696"/>
              <a:gd name="connsiteY8" fmla="*/ 419100 h 1587500"/>
              <a:gd name="connsiteX9" fmla="*/ 367967 w 866696"/>
              <a:gd name="connsiteY9" fmla="*/ 476799 h 1587500"/>
              <a:gd name="connsiteX10" fmla="*/ 436479 w 866696"/>
              <a:gd name="connsiteY10" fmla="*/ 586395 h 1587500"/>
              <a:gd name="connsiteX11" fmla="*/ 480261 w 866696"/>
              <a:gd name="connsiteY11" fmla="*/ 648797 h 1587500"/>
              <a:gd name="connsiteX12" fmla="*/ 520700 w 866696"/>
              <a:gd name="connsiteY12" fmla="*/ 722829 h 1587500"/>
              <a:gd name="connsiteX13" fmla="*/ 567154 w 866696"/>
              <a:gd name="connsiteY13" fmla="*/ 786694 h 1587500"/>
              <a:gd name="connsiteX14" fmla="*/ 618287 w 866696"/>
              <a:gd name="connsiteY14" fmla="*/ 890123 h 1587500"/>
              <a:gd name="connsiteX15" fmla="*/ 660400 w 866696"/>
              <a:gd name="connsiteY15" fmla="*/ 977900 h 1587500"/>
              <a:gd name="connsiteX16" fmla="*/ 685800 w 866696"/>
              <a:gd name="connsiteY16" fmla="*/ 1028700 h 1587500"/>
              <a:gd name="connsiteX17" fmla="*/ 725236 w 866696"/>
              <a:gd name="connsiteY17" fmla="*/ 1101634 h 1587500"/>
              <a:gd name="connsiteX18" fmla="*/ 800100 w 866696"/>
              <a:gd name="connsiteY18" fmla="*/ 1219200 h 1587500"/>
              <a:gd name="connsiteX19" fmla="*/ 812800 w 866696"/>
              <a:gd name="connsiteY19" fmla="*/ 1257300 h 1587500"/>
              <a:gd name="connsiteX20" fmla="*/ 863600 w 866696"/>
              <a:gd name="connsiteY20" fmla="*/ 1346200 h 1587500"/>
              <a:gd name="connsiteX21" fmla="*/ 863600 w 866696"/>
              <a:gd name="connsiteY21" fmla="*/ 1587500 h 1587500"/>
              <a:gd name="connsiteX0" fmla="*/ 0 w 865803"/>
              <a:gd name="connsiteY0" fmla="*/ 0 h 1587500"/>
              <a:gd name="connsiteX1" fmla="*/ 50800 w 865803"/>
              <a:gd name="connsiteY1" fmla="*/ 76200 h 1587500"/>
              <a:gd name="connsiteX2" fmla="*/ 88900 w 865803"/>
              <a:gd name="connsiteY2" fmla="*/ 101600 h 1587500"/>
              <a:gd name="connsiteX3" fmla="*/ 101600 w 865803"/>
              <a:gd name="connsiteY3" fmla="*/ 139700 h 1587500"/>
              <a:gd name="connsiteX4" fmla="*/ 190500 w 865803"/>
              <a:gd name="connsiteY4" fmla="*/ 215900 h 1587500"/>
              <a:gd name="connsiteX5" fmla="*/ 241300 w 865803"/>
              <a:gd name="connsiteY5" fmla="*/ 254000 h 1587500"/>
              <a:gd name="connsiteX6" fmla="*/ 279400 w 865803"/>
              <a:gd name="connsiteY6" fmla="*/ 330200 h 1587500"/>
              <a:gd name="connsiteX7" fmla="*/ 317500 w 865803"/>
              <a:gd name="connsiteY7" fmla="*/ 355600 h 1587500"/>
              <a:gd name="connsiteX8" fmla="*/ 368300 w 865803"/>
              <a:gd name="connsiteY8" fmla="*/ 419100 h 1587500"/>
              <a:gd name="connsiteX9" fmla="*/ 367967 w 865803"/>
              <a:gd name="connsiteY9" fmla="*/ 476799 h 1587500"/>
              <a:gd name="connsiteX10" fmla="*/ 436479 w 865803"/>
              <a:gd name="connsiteY10" fmla="*/ 586395 h 1587500"/>
              <a:gd name="connsiteX11" fmla="*/ 480261 w 865803"/>
              <a:gd name="connsiteY11" fmla="*/ 648797 h 1587500"/>
              <a:gd name="connsiteX12" fmla="*/ 520700 w 865803"/>
              <a:gd name="connsiteY12" fmla="*/ 722829 h 1587500"/>
              <a:gd name="connsiteX13" fmla="*/ 567154 w 865803"/>
              <a:gd name="connsiteY13" fmla="*/ 786694 h 1587500"/>
              <a:gd name="connsiteX14" fmla="*/ 618287 w 865803"/>
              <a:gd name="connsiteY14" fmla="*/ 890123 h 1587500"/>
              <a:gd name="connsiteX15" fmla="*/ 660400 w 865803"/>
              <a:gd name="connsiteY15" fmla="*/ 977900 h 1587500"/>
              <a:gd name="connsiteX16" fmla="*/ 685800 w 865803"/>
              <a:gd name="connsiteY16" fmla="*/ 1028700 h 1587500"/>
              <a:gd name="connsiteX17" fmla="*/ 725236 w 865803"/>
              <a:gd name="connsiteY17" fmla="*/ 1101634 h 1587500"/>
              <a:gd name="connsiteX18" fmla="*/ 800100 w 865803"/>
              <a:gd name="connsiteY18" fmla="*/ 1219200 h 1587500"/>
              <a:gd name="connsiteX19" fmla="*/ 833854 w 865803"/>
              <a:gd name="connsiteY19" fmla="*/ 1257300 h 1587500"/>
              <a:gd name="connsiteX20" fmla="*/ 863600 w 865803"/>
              <a:gd name="connsiteY20" fmla="*/ 1346200 h 1587500"/>
              <a:gd name="connsiteX21" fmla="*/ 863600 w 865803"/>
              <a:gd name="connsiteY21" fmla="*/ 1587500 h 1587500"/>
              <a:gd name="connsiteX0" fmla="*/ 0 w 865803"/>
              <a:gd name="connsiteY0" fmla="*/ 0 h 1587500"/>
              <a:gd name="connsiteX1" fmla="*/ 50800 w 865803"/>
              <a:gd name="connsiteY1" fmla="*/ 76200 h 1587500"/>
              <a:gd name="connsiteX2" fmla="*/ 88900 w 865803"/>
              <a:gd name="connsiteY2" fmla="*/ 101600 h 1587500"/>
              <a:gd name="connsiteX3" fmla="*/ 101600 w 865803"/>
              <a:gd name="connsiteY3" fmla="*/ 139700 h 1587500"/>
              <a:gd name="connsiteX4" fmla="*/ 190500 w 865803"/>
              <a:gd name="connsiteY4" fmla="*/ 215900 h 1587500"/>
              <a:gd name="connsiteX5" fmla="*/ 234282 w 865803"/>
              <a:gd name="connsiteY5" fmla="*/ 270332 h 1587500"/>
              <a:gd name="connsiteX6" fmla="*/ 279400 w 865803"/>
              <a:gd name="connsiteY6" fmla="*/ 330200 h 1587500"/>
              <a:gd name="connsiteX7" fmla="*/ 317500 w 865803"/>
              <a:gd name="connsiteY7" fmla="*/ 355600 h 1587500"/>
              <a:gd name="connsiteX8" fmla="*/ 368300 w 865803"/>
              <a:gd name="connsiteY8" fmla="*/ 419100 h 1587500"/>
              <a:gd name="connsiteX9" fmla="*/ 367967 w 865803"/>
              <a:gd name="connsiteY9" fmla="*/ 476799 h 1587500"/>
              <a:gd name="connsiteX10" fmla="*/ 436479 w 865803"/>
              <a:gd name="connsiteY10" fmla="*/ 586395 h 1587500"/>
              <a:gd name="connsiteX11" fmla="*/ 480261 w 865803"/>
              <a:gd name="connsiteY11" fmla="*/ 648797 h 1587500"/>
              <a:gd name="connsiteX12" fmla="*/ 520700 w 865803"/>
              <a:gd name="connsiteY12" fmla="*/ 722829 h 1587500"/>
              <a:gd name="connsiteX13" fmla="*/ 567154 w 865803"/>
              <a:gd name="connsiteY13" fmla="*/ 786694 h 1587500"/>
              <a:gd name="connsiteX14" fmla="*/ 618287 w 865803"/>
              <a:gd name="connsiteY14" fmla="*/ 890123 h 1587500"/>
              <a:gd name="connsiteX15" fmla="*/ 660400 w 865803"/>
              <a:gd name="connsiteY15" fmla="*/ 977900 h 1587500"/>
              <a:gd name="connsiteX16" fmla="*/ 685800 w 865803"/>
              <a:gd name="connsiteY16" fmla="*/ 1028700 h 1587500"/>
              <a:gd name="connsiteX17" fmla="*/ 725236 w 865803"/>
              <a:gd name="connsiteY17" fmla="*/ 1101634 h 1587500"/>
              <a:gd name="connsiteX18" fmla="*/ 800100 w 865803"/>
              <a:gd name="connsiteY18" fmla="*/ 1219200 h 1587500"/>
              <a:gd name="connsiteX19" fmla="*/ 833854 w 865803"/>
              <a:gd name="connsiteY19" fmla="*/ 1257300 h 1587500"/>
              <a:gd name="connsiteX20" fmla="*/ 863600 w 865803"/>
              <a:gd name="connsiteY20" fmla="*/ 1346200 h 1587500"/>
              <a:gd name="connsiteX21" fmla="*/ 863600 w 865803"/>
              <a:gd name="connsiteY21" fmla="*/ 1587500 h 1587500"/>
              <a:gd name="connsiteX0" fmla="*/ 0 w 865803"/>
              <a:gd name="connsiteY0" fmla="*/ 0 h 1587500"/>
              <a:gd name="connsiteX1" fmla="*/ 50800 w 865803"/>
              <a:gd name="connsiteY1" fmla="*/ 76200 h 1587500"/>
              <a:gd name="connsiteX2" fmla="*/ 88900 w 865803"/>
              <a:gd name="connsiteY2" fmla="*/ 101600 h 1587500"/>
              <a:gd name="connsiteX3" fmla="*/ 101600 w 865803"/>
              <a:gd name="connsiteY3" fmla="*/ 139700 h 1587500"/>
              <a:gd name="connsiteX4" fmla="*/ 185821 w 865803"/>
              <a:gd name="connsiteY4" fmla="*/ 245298 h 1587500"/>
              <a:gd name="connsiteX5" fmla="*/ 234282 w 865803"/>
              <a:gd name="connsiteY5" fmla="*/ 270332 h 1587500"/>
              <a:gd name="connsiteX6" fmla="*/ 279400 w 865803"/>
              <a:gd name="connsiteY6" fmla="*/ 330200 h 1587500"/>
              <a:gd name="connsiteX7" fmla="*/ 317500 w 865803"/>
              <a:gd name="connsiteY7" fmla="*/ 355600 h 1587500"/>
              <a:gd name="connsiteX8" fmla="*/ 368300 w 865803"/>
              <a:gd name="connsiteY8" fmla="*/ 419100 h 1587500"/>
              <a:gd name="connsiteX9" fmla="*/ 367967 w 865803"/>
              <a:gd name="connsiteY9" fmla="*/ 476799 h 1587500"/>
              <a:gd name="connsiteX10" fmla="*/ 436479 w 865803"/>
              <a:gd name="connsiteY10" fmla="*/ 586395 h 1587500"/>
              <a:gd name="connsiteX11" fmla="*/ 480261 w 865803"/>
              <a:gd name="connsiteY11" fmla="*/ 648797 h 1587500"/>
              <a:gd name="connsiteX12" fmla="*/ 520700 w 865803"/>
              <a:gd name="connsiteY12" fmla="*/ 722829 h 1587500"/>
              <a:gd name="connsiteX13" fmla="*/ 567154 w 865803"/>
              <a:gd name="connsiteY13" fmla="*/ 786694 h 1587500"/>
              <a:gd name="connsiteX14" fmla="*/ 618287 w 865803"/>
              <a:gd name="connsiteY14" fmla="*/ 890123 h 1587500"/>
              <a:gd name="connsiteX15" fmla="*/ 660400 w 865803"/>
              <a:gd name="connsiteY15" fmla="*/ 977900 h 1587500"/>
              <a:gd name="connsiteX16" fmla="*/ 685800 w 865803"/>
              <a:gd name="connsiteY16" fmla="*/ 1028700 h 1587500"/>
              <a:gd name="connsiteX17" fmla="*/ 725236 w 865803"/>
              <a:gd name="connsiteY17" fmla="*/ 1101634 h 1587500"/>
              <a:gd name="connsiteX18" fmla="*/ 800100 w 865803"/>
              <a:gd name="connsiteY18" fmla="*/ 1219200 h 1587500"/>
              <a:gd name="connsiteX19" fmla="*/ 833854 w 865803"/>
              <a:gd name="connsiteY19" fmla="*/ 1257300 h 1587500"/>
              <a:gd name="connsiteX20" fmla="*/ 863600 w 865803"/>
              <a:gd name="connsiteY20" fmla="*/ 1346200 h 1587500"/>
              <a:gd name="connsiteX21" fmla="*/ 863600 w 865803"/>
              <a:gd name="connsiteY21" fmla="*/ 1587500 h 1587500"/>
              <a:gd name="connsiteX0" fmla="*/ 0 w 865803"/>
              <a:gd name="connsiteY0" fmla="*/ 0 h 1587500"/>
              <a:gd name="connsiteX1" fmla="*/ 50800 w 865803"/>
              <a:gd name="connsiteY1" fmla="*/ 76200 h 1587500"/>
              <a:gd name="connsiteX2" fmla="*/ 88900 w 865803"/>
              <a:gd name="connsiteY2" fmla="*/ 101600 h 1587500"/>
              <a:gd name="connsiteX3" fmla="*/ 101600 w 865803"/>
              <a:gd name="connsiteY3" fmla="*/ 139700 h 1587500"/>
              <a:gd name="connsiteX4" fmla="*/ 185821 w 865803"/>
              <a:gd name="connsiteY4" fmla="*/ 245298 h 1587500"/>
              <a:gd name="connsiteX5" fmla="*/ 234282 w 865803"/>
              <a:gd name="connsiteY5" fmla="*/ 270332 h 1587500"/>
              <a:gd name="connsiteX6" fmla="*/ 279400 w 865803"/>
              <a:gd name="connsiteY6" fmla="*/ 330200 h 1587500"/>
              <a:gd name="connsiteX7" fmla="*/ 317500 w 865803"/>
              <a:gd name="connsiteY7" fmla="*/ 355600 h 1587500"/>
              <a:gd name="connsiteX8" fmla="*/ 367967 w 865803"/>
              <a:gd name="connsiteY8" fmla="*/ 476799 h 1587500"/>
              <a:gd name="connsiteX9" fmla="*/ 436479 w 865803"/>
              <a:gd name="connsiteY9" fmla="*/ 586395 h 1587500"/>
              <a:gd name="connsiteX10" fmla="*/ 480261 w 865803"/>
              <a:gd name="connsiteY10" fmla="*/ 648797 h 1587500"/>
              <a:gd name="connsiteX11" fmla="*/ 520700 w 865803"/>
              <a:gd name="connsiteY11" fmla="*/ 722829 h 1587500"/>
              <a:gd name="connsiteX12" fmla="*/ 567154 w 865803"/>
              <a:gd name="connsiteY12" fmla="*/ 786694 h 1587500"/>
              <a:gd name="connsiteX13" fmla="*/ 618287 w 865803"/>
              <a:gd name="connsiteY13" fmla="*/ 890123 h 1587500"/>
              <a:gd name="connsiteX14" fmla="*/ 660400 w 865803"/>
              <a:gd name="connsiteY14" fmla="*/ 977900 h 1587500"/>
              <a:gd name="connsiteX15" fmla="*/ 685800 w 865803"/>
              <a:gd name="connsiteY15" fmla="*/ 1028700 h 1587500"/>
              <a:gd name="connsiteX16" fmla="*/ 725236 w 865803"/>
              <a:gd name="connsiteY16" fmla="*/ 1101634 h 1587500"/>
              <a:gd name="connsiteX17" fmla="*/ 800100 w 865803"/>
              <a:gd name="connsiteY17" fmla="*/ 1219200 h 1587500"/>
              <a:gd name="connsiteX18" fmla="*/ 833854 w 865803"/>
              <a:gd name="connsiteY18" fmla="*/ 1257300 h 1587500"/>
              <a:gd name="connsiteX19" fmla="*/ 863600 w 865803"/>
              <a:gd name="connsiteY19" fmla="*/ 1346200 h 1587500"/>
              <a:gd name="connsiteX20" fmla="*/ 863600 w 865803"/>
              <a:gd name="connsiteY20" fmla="*/ 1587500 h 1587500"/>
              <a:gd name="connsiteX0" fmla="*/ 0 w 865803"/>
              <a:gd name="connsiteY0" fmla="*/ 0 h 1587500"/>
              <a:gd name="connsiteX1" fmla="*/ 50800 w 865803"/>
              <a:gd name="connsiteY1" fmla="*/ 76200 h 1587500"/>
              <a:gd name="connsiteX2" fmla="*/ 88900 w 865803"/>
              <a:gd name="connsiteY2" fmla="*/ 101600 h 1587500"/>
              <a:gd name="connsiteX3" fmla="*/ 101600 w 865803"/>
              <a:gd name="connsiteY3" fmla="*/ 139700 h 1587500"/>
              <a:gd name="connsiteX4" fmla="*/ 185821 w 865803"/>
              <a:gd name="connsiteY4" fmla="*/ 245298 h 1587500"/>
              <a:gd name="connsiteX5" fmla="*/ 234282 w 865803"/>
              <a:gd name="connsiteY5" fmla="*/ 270332 h 1587500"/>
              <a:gd name="connsiteX6" fmla="*/ 279400 w 865803"/>
              <a:gd name="connsiteY6" fmla="*/ 330200 h 1587500"/>
              <a:gd name="connsiteX7" fmla="*/ 315161 w 865803"/>
              <a:gd name="connsiteY7" fmla="*/ 394797 h 1587500"/>
              <a:gd name="connsiteX8" fmla="*/ 367967 w 865803"/>
              <a:gd name="connsiteY8" fmla="*/ 476799 h 1587500"/>
              <a:gd name="connsiteX9" fmla="*/ 436479 w 865803"/>
              <a:gd name="connsiteY9" fmla="*/ 586395 h 1587500"/>
              <a:gd name="connsiteX10" fmla="*/ 480261 w 865803"/>
              <a:gd name="connsiteY10" fmla="*/ 648797 h 1587500"/>
              <a:gd name="connsiteX11" fmla="*/ 520700 w 865803"/>
              <a:gd name="connsiteY11" fmla="*/ 722829 h 1587500"/>
              <a:gd name="connsiteX12" fmla="*/ 567154 w 865803"/>
              <a:gd name="connsiteY12" fmla="*/ 786694 h 1587500"/>
              <a:gd name="connsiteX13" fmla="*/ 618287 w 865803"/>
              <a:gd name="connsiteY13" fmla="*/ 890123 h 1587500"/>
              <a:gd name="connsiteX14" fmla="*/ 660400 w 865803"/>
              <a:gd name="connsiteY14" fmla="*/ 977900 h 1587500"/>
              <a:gd name="connsiteX15" fmla="*/ 685800 w 865803"/>
              <a:gd name="connsiteY15" fmla="*/ 1028700 h 1587500"/>
              <a:gd name="connsiteX16" fmla="*/ 725236 w 865803"/>
              <a:gd name="connsiteY16" fmla="*/ 1101634 h 1587500"/>
              <a:gd name="connsiteX17" fmla="*/ 800100 w 865803"/>
              <a:gd name="connsiteY17" fmla="*/ 1219200 h 1587500"/>
              <a:gd name="connsiteX18" fmla="*/ 833854 w 865803"/>
              <a:gd name="connsiteY18" fmla="*/ 1257300 h 1587500"/>
              <a:gd name="connsiteX19" fmla="*/ 863600 w 865803"/>
              <a:gd name="connsiteY19" fmla="*/ 1346200 h 1587500"/>
              <a:gd name="connsiteX20" fmla="*/ 863600 w 865803"/>
              <a:gd name="connsiteY20" fmla="*/ 1587500 h 1587500"/>
              <a:gd name="connsiteX0" fmla="*/ 0 w 865803"/>
              <a:gd name="connsiteY0" fmla="*/ 0 h 1587500"/>
              <a:gd name="connsiteX1" fmla="*/ 50800 w 865803"/>
              <a:gd name="connsiteY1" fmla="*/ 76200 h 1587500"/>
              <a:gd name="connsiteX2" fmla="*/ 88900 w 865803"/>
              <a:gd name="connsiteY2" fmla="*/ 101600 h 1587500"/>
              <a:gd name="connsiteX3" fmla="*/ 101600 w 865803"/>
              <a:gd name="connsiteY3" fmla="*/ 139700 h 1587500"/>
              <a:gd name="connsiteX4" fmla="*/ 185821 w 865803"/>
              <a:gd name="connsiteY4" fmla="*/ 245298 h 1587500"/>
              <a:gd name="connsiteX5" fmla="*/ 234282 w 865803"/>
              <a:gd name="connsiteY5" fmla="*/ 270332 h 1587500"/>
              <a:gd name="connsiteX6" fmla="*/ 274721 w 865803"/>
              <a:gd name="connsiteY6" fmla="*/ 339999 h 1587500"/>
              <a:gd name="connsiteX7" fmla="*/ 315161 w 865803"/>
              <a:gd name="connsiteY7" fmla="*/ 394797 h 1587500"/>
              <a:gd name="connsiteX8" fmla="*/ 367967 w 865803"/>
              <a:gd name="connsiteY8" fmla="*/ 476799 h 1587500"/>
              <a:gd name="connsiteX9" fmla="*/ 436479 w 865803"/>
              <a:gd name="connsiteY9" fmla="*/ 586395 h 1587500"/>
              <a:gd name="connsiteX10" fmla="*/ 480261 w 865803"/>
              <a:gd name="connsiteY10" fmla="*/ 648797 h 1587500"/>
              <a:gd name="connsiteX11" fmla="*/ 520700 w 865803"/>
              <a:gd name="connsiteY11" fmla="*/ 722829 h 1587500"/>
              <a:gd name="connsiteX12" fmla="*/ 567154 w 865803"/>
              <a:gd name="connsiteY12" fmla="*/ 786694 h 1587500"/>
              <a:gd name="connsiteX13" fmla="*/ 618287 w 865803"/>
              <a:gd name="connsiteY13" fmla="*/ 890123 h 1587500"/>
              <a:gd name="connsiteX14" fmla="*/ 660400 w 865803"/>
              <a:gd name="connsiteY14" fmla="*/ 977900 h 1587500"/>
              <a:gd name="connsiteX15" fmla="*/ 685800 w 865803"/>
              <a:gd name="connsiteY15" fmla="*/ 1028700 h 1587500"/>
              <a:gd name="connsiteX16" fmla="*/ 725236 w 865803"/>
              <a:gd name="connsiteY16" fmla="*/ 1101634 h 1587500"/>
              <a:gd name="connsiteX17" fmla="*/ 800100 w 865803"/>
              <a:gd name="connsiteY17" fmla="*/ 1219200 h 1587500"/>
              <a:gd name="connsiteX18" fmla="*/ 833854 w 865803"/>
              <a:gd name="connsiteY18" fmla="*/ 1257300 h 1587500"/>
              <a:gd name="connsiteX19" fmla="*/ 863600 w 865803"/>
              <a:gd name="connsiteY19" fmla="*/ 1346200 h 1587500"/>
              <a:gd name="connsiteX20" fmla="*/ 863600 w 865803"/>
              <a:gd name="connsiteY20" fmla="*/ 1587500 h 1587500"/>
              <a:gd name="connsiteX0" fmla="*/ 0 w 865803"/>
              <a:gd name="connsiteY0" fmla="*/ 0 h 1587500"/>
              <a:gd name="connsiteX1" fmla="*/ 50800 w 865803"/>
              <a:gd name="connsiteY1" fmla="*/ 76200 h 1587500"/>
              <a:gd name="connsiteX2" fmla="*/ 88900 w 865803"/>
              <a:gd name="connsiteY2" fmla="*/ 101600 h 1587500"/>
              <a:gd name="connsiteX3" fmla="*/ 101600 w 865803"/>
              <a:gd name="connsiteY3" fmla="*/ 139700 h 1587500"/>
              <a:gd name="connsiteX4" fmla="*/ 185821 w 865803"/>
              <a:gd name="connsiteY4" fmla="*/ 245298 h 1587500"/>
              <a:gd name="connsiteX5" fmla="*/ 229603 w 865803"/>
              <a:gd name="connsiteY5" fmla="*/ 286664 h 1587500"/>
              <a:gd name="connsiteX6" fmla="*/ 274721 w 865803"/>
              <a:gd name="connsiteY6" fmla="*/ 339999 h 1587500"/>
              <a:gd name="connsiteX7" fmla="*/ 315161 w 865803"/>
              <a:gd name="connsiteY7" fmla="*/ 394797 h 1587500"/>
              <a:gd name="connsiteX8" fmla="*/ 367967 w 865803"/>
              <a:gd name="connsiteY8" fmla="*/ 476799 h 1587500"/>
              <a:gd name="connsiteX9" fmla="*/ 436479 w 865803"/>
              <a:gd name="connsiteY9" fmla="*/ 586395 h 1587500"/>
              <a:gd name="connsiteX10" fmla="*/ 480261 w 865803"/>
              <a:gd name="connsiteY10" fmla="*/ 648797 h 1587500"/>
              <a:gd name="connsiteX11" fmla="*/ 520700 w 865803"/>
              <a:gd name="connsiteY11" fmla="*/ 722829 h 1587500"/>
              <a:gd name="connsiteX12" fmla="*/ 567154 w 865803"/>
              <a:gd name="connsiteY12" fmla="*/ 786694 h 1587500"/>
              <a:gd name="connsiteX13" fmla="*/ 618287 w 865803"/>
              <a:gd name="connsiteY13" fmla="*/ 890123 h 1587500"/>
              <a:gd name="connsiteX14" fmla="*/ 660400 w 865803"/>
              <a:gd name="connsiteY14" fmla="*/ 977900 h 1587500"/>
              <a:gd name="connsiteX15" fmla="*/ 685800 w 865803"/>
              <a:gd name="connsiteY15" fmla="*/ 1028700 h 1587500"/>
              <a:gd name="connsiteX16" fmla="*/ 725236 w 865803"/>
              <a:gd name="connsiteY16" fmla="*/ 1101634 h 1587500"/>
              <a:gd name="connsiteX17" fmla="*/ 800100 w 865803"/>
              <a:gd name="connsiteY17" fmla="*/ 1219200 h 1587500"/>
              <a:gd name="connsiteX18" fmla="*/ 833854 w 865803"/>
              <a:gd name="connsiteY18" fmla="*/ 1257300 h 1587500"/>
              <a:gd name="connsiteX19" fmla="*/ 863600 w 865803"/>
              <a:gd name="connsiteY19" fmla="*/ 1346200 h 1587500"/>
              <a:gd name="connsiteX20" fmla="*/ 863600 w 865803"/>
              <a:gd name="connsiteY20" fmla="*/ 1587500 h 1587500"/>
              <a:gd name="connsiteX0" fmla="*/ 0 w 865803"/>
              <a:gd name="connsiteY0" fmla="*/ 0 h 1587500"/>
              <a:gd name="connsiteX1" fmla="*/ 50800 w 865803"/>
              <a:gd name="connsiteY1" fmla="*/ 76200 h 1587500"/>
              <a:gd name="connsiteX2" fmla="*/ 88900 w 865803"/>
              <a:gd name="connsiteY2" fmla="*/ 101600 h 1587500"/>
              <a:gd name="connsiteX3" fmla="*/ 101600 w 865803"/>
              <a:gd name="connsiteY3" fmla="*/ 139700 h 1587500"/>
              <a:gd name="connsiteX4" fmla="*/ 185821 w 865803"/>
              <a:gd name="connsiteY4" fmla="*/ 245298 h 1587500"/>
              <a:gd name="connsiteX5" fmla="*/ 229603 w 865803"/>
              <a:gd name="connsiteY5" fmla="*/ 286664 h 1587500"/>
              <a:gd name="connsiteX6" fmla="*/ 274721 w 865803"/>
              <a:gd name="connsiteY6" fmla="*/ 339999 h 1587500"/>
              <a:gd name="connsiteX7" fmla="*/ 315161 w 865803"/>
              <a:gd name="connsiteY7" fmla="*/ 394797 h 1587500"/>
              <a:gd name="connsiteX8" fmla="*/ 367967 w 865803"/>
              <a:gd name="connsiteY8" fmla="*/ 476799 h 1587500"/>
              <a:gd name="connsiteX9" fmla="*/ 436479 w 865803"/>
              <a:gd name="connsiteY9" fmla="*/ 586395 h 1587500"/>
              <a:gd name="connsiteX10" fmla="*/ 480261 w 865803"/>
              <a:gd name="connsiteY10" fmla="*/ 648797 h 1587500"/>
              <a:gd name="connsiteX11" fmla="*/ 520700 w 865803"/>
              <a:gd name="connsiteY11" fmla="*/ 722829 h 1587500"/>
              <a:gd name="connsiteX12" fmla="*/ 567154 w 865803"/>
              <a:gd name="connsiteY12" fmla="*/ 786694 h 1587500"/>
              <a:gd name="connsiteX13" fmla="*/ 618287 w 865803"/>
              <a:gd name="connsiteY13" fmla="*/ 890123 h 1587500"/>
              <a:gd name="connsiteX14" fmla="*/ 660400 w 865803"/>
              <a:gd name="connsiteY14" fmla="*/ 977900 h 1587500"/>
              <a:gd name="connsiteX15" fmla="*/ 725236 w 865803"/>
              <a:gd name="connsiteY15" fmla="*/ 1101634 h 1587500"/>
              <a:gd name="connsiteX16" fmla="*/ 800100 w 865803"/>
              <a:gd name="connsiteY16" fmla="*/ 1219200 h 1587500"/>
              <a:gd name="connsiteX17" fmla="*/ 833854 w 865803"/>
              <a:gd name="connsiteY17" fmla="*/ 1257300 h 1587500"/>
              <a:gd name="connsiteX18" fmla="*/ 863600 w 865803"/>
              <a:gd name="connsiteY18" fmla="*/ 1346200 h 1587500"/>
              <a:gd name="connsiteX19" fmla="*/ 863600 w 865803"/>
              <a:gd name="connsiteY19" fmla="*/ 1587500 h 1587500"/>
              <a:gd name="connsiteX0" fmla="*/ 0 w 865803"/>
              <a:gd name="connsiteY0" fmla="*/ 0 h 1587500"/>
              <a:gd name="connsiteX1" fmla="*/ 50800 w 865803"/>
              <a:gd name="connsiteY1" fmla="*/ 76200 h 1587500"/>
              <a:gd name="connsiteX2" fmla="*/ 88900 w 865803"/>
              <a:gd name="connsiteY2" fmla="*/ 101600 h 1587500"/>
              <a:gd name="connsiteX3" fmla="*/ 101600 w 865803"/>
              <a:gd name="connsiteY3" fmla="*/ 139700 h 1587500"/>
              <a:gd name="connsiteX4" fmla="*/ 185821 w 865803"/>
              <a:gd name="connsiteY4" fmla="*/ 245298 h 1587500"/>
              <a:gd name="connsiteX5" fmla="*/ 229603 w 865803"/>
              <a:gd name="connsiteY5" fmla="*/ 286664 h 1587500"/>
              <a:gd name="connsiteX6" fmla="*/ 274721 w 865803"/>
              <a:gd name="connsiteY6" fmla="*/ 339999 h 1587500"/>
              <a:gd name="connsiteX7" fmla="*/ 315161 w 865803"/>
              <a:gd name="connsiteY7" fmla="*/ 394797 h 1587500"/>
              <a:gd name="connsiteX8" fmla="*/ 367967 w 865803"/>
              <a:gd name="connsiteY8" fmla="*/ 476799 h 1587500"/>
              <a:gd name="connsiteX9" fmla="*/ 436479 w 865803"/>
              <a:gd name="connsiteY9" fmla="*/ 586395 h 1587500"/>
              <a:gd name="connsiteX10" fmla="*/ 480261 w 865803"/>
              <a:gd name="connsiteY10" fmla="*/ 648797 h 1587500"/>
              <a:gd name="connsiteX11" fmla="*/ 520700 w 865803"/>
              <a:gd name="connsiteY11" fmla="*/ 722829 h 1587500"/>
              <a:gd name="connsiteX12" fmla="*/ 567154 w 865803"/>
              <a:gd name="connsiteY12" fmla="*/ 786694 h 1587500"/>
              <a:gd name="connsiteX13" fmla="*/ 618287 w 865803"/>
              <a:gd name="connsiteY13" fmla="*/ 890123 h 1587500"/>
              <a:gd name="connsiteX14" fmla="*/ 660400 w 865803"/>
              <a:gd name="connsiteY14" fmla="*/ 977900 h 1587500"/>
              <a:gd name="connsiteX15" fmla="*/ 725236 w 865803"/>
              <a:gd name="connsiteY15" fmla="*/ 1101634 h 1587500"/>
              <a:gd name="connsiteX16" fmla="*/ 833854 w 865803"/>
              <a:gd name="connsiteY16" fmla="*/ 1257300 h 1587500"/>
              <a:gd name="connsiteX17" fmla="*/ 863600 w 865803"/>
              <a:gd name="connsiteY17" fmla="*/ 1346200 h 1587500"/>
              <a:gd name="connsiteX18" fmla="*/ 863600 w 865803"/>
              <a:gd name="connsiteY18" fmla="*/ 1587500 h 1587500"/>
              <a:gd name="connsiteX0" fmla="*/ 0 w 865803"/>
              <a:gd name="connsiteY0" fmla="*/ 0 h 1587500"/>
              <a:gd name="connsiteX1" fmla="*/ 50800 w 865803"/>
              <a:gd name="connsiteY1" fmla="*/ 76200 h 1587500"/>
              <a:gd name="connsiteX2" fmla="*/ 88900 w 865803"/>
              <a:gd name="connsiteY2" fmla="*/ 101600 h 1587500"/>
              <a:gd name="connsiteX3" fmla="*/ 101600 w 865803"/>
              <a:gd name="connsiteY3" fmla="*/ 139700 h 1587500"/>
              <a:gd name="connsiteX4" fmla="*/ 185821 w 865803"/>
              <a:gd name="connsiteY4" fmla="*/ 245298 h 1587500"/>
              <a:gd name="connsiteX5" fmla="*/ 229603 w 865803"/>
              <a:gd name="connsiteY5" fmla="*/ 286664 h 1587500"/>
              <a:gd name="connsiteX6" fmla="*/ 274721 w 865803"/>
              <a:gd name="connsiteY6" fmla="*/ 339999 h 1587500"/>
              <a:gd name="connsiteX7" fmla="*/ 315161 w 865803"/>
              <a:gd name="connsiteY7" fmla="*/ 394797 h 1587500"/>
              <a:gd name="connsiteX8" fmla="*/ 367967 w 865803"/>
              <a:gd name="connsiteY8" fmla="*/ 476799 h 1587500"/>
              <a:gd name="connsiteX9" fmla="*/ 436479 w 865803"/>
              <a:gd name="connsiteY9" fmla="*/ 586395 h 1587500"/>
              <a:gd name="connsiteX10" fmla="*/ 480261 w 865803"/>
              <a:gd name="connsiteY10" fmla="*/ 648797 h 1587500"/>
              <a:gd name="connsiteX11" fmla="*/ 520700 w 865803"/>
              <a:gd name="connsiteY11" fmla="*/ 722829 h 1587500"/>
              <a:gd name="connsiteX12" fmla="*/ 567154 w 865803"/>
              <a:gd name="connsiteY12" fmla="*/ 786694 h 1587500"/>
              <a:gd name="connsiteX13" fmla="*/ 618287 w 865803"/>
              <a:gd name="connsiteY13" fmla="*/ 890123 h 1587500"/>
              <a:gd name="connsiteX14" fmla="*/ 660400 w 865803"/>
              <a:gd name="connsiteY14" fmla="*/ 977900 h 1587500"/>
              <a:gd name="connsiteX15" fmla="*/ 739272 w 865803"/>
              <a:gd name="connsiteY15" fmla="*/ 1087890 h 1587500"/>
              <a:gd name="connsiteX16" fmla="*/ 833854 w 865803"/>
              <a:gd name="connsiteY16" fmla="*/ 1257300 h 1587500"/>
              <a:gd name="connsiteX17" fmla="*/ 863600 w 865803"/>
              <a:gd name="connsiteY17" fmla="*/ 1346200 h 1587500"/>
              <a:gd name="connsiteX18" fmla="*/ 863600 w 865803"/>
              <a:gd name="connsiteY18" fmla="*/ 1587500 h 1587500"/>
              <a:gd name="connsiteX0" fmla="*/ 0 w 865803"/>
              <a:gd name="connsiteY0" fmla="*/ 0 h 1587500"/>
              <a:gd name="connsiteX1" fmla="*/ 50800 w 865803"/>
              <a:gd name="connsiteY1" fmla="*/ 76200 h 1587500"/>
              <a:gd name="connsiteX2" fmla="*/ 88900 w 865803"/>
              <a:gd name="connsiteY2" fmla="*/ 101600 h 1587500"/>
              <a:gd name="connsiteX3" fmla="*/ 101600 w 865803"/>
              <a:gd name="connsiteY3" fmla="*/ 139700 h 1587500"/>
              <a:gd name="connsiteX4" fmla="*/ 185821 w 865803"/>
              <a:gd name="connsiteY4" fmla="*/ 245298 h 1587500"/>
              <a:gd name="connsiteX5" fmla="*/ 229603 w 865803"/>
              <a:gd name="connsiteY5" fmla="*/ 286664 h 1587500"/>
              <a:gd name="connsiteX6" fmla="*/ 274721 w 865803"/>
              <a:gd name="connsiteY6" fmla="*/ 339999 h 1587500"/>
              <a:gd name="connsiteX7" fmla="*/ 315161 w 865803"/>
              <a:gd name="connsiteY7" fmla="*/ 394797 h 1587500"/>
              <a:gd name="connsiteX8" fmla="*/ 367967 w 865803"/>
              <a:gd name="connsiteY8" fmla="*/ 476799 h 1587500"/>
              <a:gd name="connsiteX9" fmla="*/ 436479 w 865803"/>
              <a:gd name="connsiteY9" fmla="*/ 586395 h 1587500"/>
              <a:gd name="connsiteX10" fmla="*/ 480261 w 865803"/>
              <a:gd name="connsiteY10" fmla="*/ 648797 h 1587500"/>
              <a:gd name="connsiteX11" fmla="*/ 520700 w 865803"/>
              <a:gd name="connsiteY11" fmla="*/ 722829 h 1587500"/>
              <a:gd name="connsiteX12" fmla="*/ 567154 w 865803"/>
              <a:gd name="connsiteY12" fmla="*/ 786694 h 1587500"/>
              <a:gd name="connsiteX13" fmla="*/ 618287 w 865803"/>
              <a:gd name="connsiteY13" fmla="*/ 890123 h 1587500"/>
              <a:gd name="connsiteX14" fmla="*/ 679115 w 865803"/>
              <a:gd name="connsiteY14" fmla="*/ 971028 h 1587500"/>
              <a:gd name="connsiteX15" fmla="*/ 739272 w 865803"/>
              <a:gd name="connsiteY15" fmla="*/ 1087890 h 1587500"/>
              <a:gd name="connsiteX16" fmla="*/ 833854 w 865803"/>
              <a:gd name="connsiteY16" fmla="*/ 1257300 h 1587500"/>
              <a:gd name="connsiteX17" fmla="*/ 863600 w 865803"/>
              <a:gd name="connsiteY17" fmla="*/ 1346200 h 1587500"/>
              <a:gd name="connsiteX18" fmla="*/ 863600 w 865803"/>
              <a:gd name="connsiteY18" fmla="*/ 1587500 h 1587500"/>
              <a:gd name="connsiteX0" fmla="*/ 0 w 882997"/>
              <a:gd name="connsiteY0" fmla="*/ 0 h 1587500"/>
              <a:gd name="connsiteX1" fmla="*/ 50800 w 882997"/>
              <a:gd name="connsiteY1" fmla="*/ 76200 h 1587500"/>
              <a:gd name="connsiteX2" fmla="*/ 88900 w 882997"/>
              <a:gd name="connsiteY2" fmla="*/ 101600 h 1587500"/>
              <a:gd name="connsiteX3" fmla="*/ 101600 w 882997"/>
              <a:gd name="connsiteY3" fmla="*/ 139700 h 1587500"/>
              <a:gd name="connsiteX4" fmla="*/ 185821 w 882997"/>
              <a:gd name="connsiteY4" fmla="*/ 245298 h 1587500"/>
              <a:gd name="connsiteX5" fmla="*/ 229603 w 882997"/>
              <a:gd name="connsiteY5" fmla="*/ 286664 h 1587500"/>
              <a:gd name="connsiteX6" fmla="*/ 274721 w 882997"/>
              <a:gd name="connsiteY6" fmla="*/ 339999 h 1587500"/>
              <a:gd name="connsiteX7" fmla="*/ 315161 w 882997"/>
              <a:gd name="connsiteY7" fmla="*/ 394797 h 1587500"/>
              <a:gd name="connsiteX8" fmla="*/ 367967 w 882997"/>
              <a:gd name="connsiteY8" fmla="*/ 476799 h 1587500"/>
              <a:gd name="connsiteX9" fmla="*/ 436479 w 882997"/>
              <a:gd name="connsiteY9" fmla="*/ 586395 h 1587500"/>
              <a:gd name="connsiteX10" fmla="*/ 480261 w 882997"/>
              <a:gd name="connsiteY10" fmla="*/ 648797 h 1587500"/>
              <a:gd name="connsiteX11" fmla="*/ 520700 w 882997"/>
              <a:gd name="connsiteY11" fmla="*/ 722829 h 1587500"/>
              <a:gd name="connsiteX12" fmla="*/ 567154 w 882997"/>
              <a:gd name="connsiteY12" fmla="*/ 786694 h 1587500"/>
              <a:gd name="connsiteX13" fmla="*/ 618287 w 882997"/>
              <a:gd name="connsiteY13" fmla="*/ 890123 h 1587500"/>
              <a:gd name="connsiteX14" fmla="*/ 679115 w 882997"/>
              <a:gd name="connsiteY14" fmla="*/ 971028 h 1587500"/>
              <a:gd name="connsiteX15" fmla="*/ 739272 w 882997"/>
              <a:gd name="connsiteY15" fmla="*/ 1087890 h 1587500"/>
              <a:gd name="connsiteX16" fmla="*/ 833854 w 882997"/>
              <a:gd name="connsiteY16" fmla="*/ 1257300 h 1587500"/>
              <a:gd name="connsiteX17" fmla="*/ 882315 w 882997"/>
              <a:gd name="connsiteY17" fmla="*/ 1449285 h 1587500"/>
              <a:gd name="connsiteX18" fmla="*/ 863600 w 882997"/>
              <a:gd name="connsiteY18" fmla="*/ 1587500 h 158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2997" h="1587500">
                <a:moveTo>
                  <a:pt x="0" y="0"/>
                </a:moveTo>
                <a:cubicBezTo>
                  <a:pt x="16933" y="25400"/>
                  <a:pt x="30698" y="53226"/>
                  <a:pt x="50800" y="76200"/>
                </a:cubicBezTo>
                <a:cubicBezTo>
                  <a:pt x="60851" y="87687"/>
                  <a:pt x="79365" y="89681"/>
                  <a:pt x="88900" y="101600"/>
                </a:cubicBezTo>
                <a:cubicBezTo>
                  <a:pt x="97263" y="112053"/>
                  <a:pt x="85447" y="115750"/>
                  <a:pt x="101600" y="139700"/>
                </a:cubicBezTo>
                <a:cubicBezTo>
                  <a:pt x="117753" y="163650"/>
                  <a:pt x="164487" y="220804"/>
                  <a:pt x="185821" y="245298"/>
                </a:cubicBezTo>
                <a:cubicBezTo>
                  <a:pt x="207155" y="269792"/>
                  <a:pt x="212670" y="273964"/>
                  <a:pt x="229603" y="286664"/>
                </a:cubicBezTo>
                <a:cubicBezTo>
                  <a:pt x="239932" y="317652"/>
                  <a:pt x="260461" y="321977"/>
                  <a:pt x="274721" y="339999"/>
                </a:cubicBezTo>
                <a:cubicBezTo>
                  <a:pt x="288981" y="358021"/>
                  <a:pt x="299620" y="371997"/>
                  <a:pt x="315161" y="394797"/>
                </a:cubicBezTo>
                <a:cubicBezTo>
                  <a:pt x="330702" y="417597"/>
                  <a:pt x="347747" y="444866"/>
                  <a:pt x="367967" y="476799"/>
                </a:cubicBezTo>
                <a:cubicBezTo>
                  <a:pt x="388187" y="508732"/>
                  <a:pt x="417763" y="557729"/>
                  <a:pt x="436479" y="586395"/>
                </a:cubicBezTo>
                <a:cubicBezTo>
                  <a:pt x="455195" y="615061"/>
                  <a:pt x="466224" y="626058"/>
                  <a:pt x="480261" y="648797"/>
                </a:cubicBezTo>
                <a:cubicBezTo>
                  <a:pt x="494298" y="671536"/>
                  <a:pt x="506218" y="699846"/>
                  <a:pt x="520700" y="722829"/>
                </a:cubicBezTo>
                <a:cubicBezTo>
                  <a:pt x="535182" y="745812"/>
                  <a:pt x="550890" y="758812"/>
                  <a:pt x="567154" y="786694"/>
                </a:cubicBezTo>
                <a:cubicBezTo>
                  <a:pt x="583419" y="814576"/>
                  <a:pt x="599627" y="859401"/>
                  <a:pt x="618287" y="890123"/>
                </a:cubicBezTo>
                <a:cubicBezTo>
                  <a:pt x="636947" y="920845"/>
                  <a:pt x="658951" y="938067"/>
                  <a:pt x="679115" y="971028"/>
                </a:cubicBezTo>
                <a:cubicBezTo>
                  <a:pt x="699279" y="1003989"/>
                  <a:pt x="713482" y="1040178"/>
                  <a:pt x="739272" y="1087890"/>
                </a:cubicBezTo>
                <a:cubicBezTo>
                  <a:pt x="765062" y="1135602"/>
                  <a:pt x="810014" y="1197068"/>
                  <a:pt x="833854" y="1257300"/>
                </a:cubicBezTo>
                <a:cubicBezTo>
                  <a:pt x="857694" y="1317532"/>
                  <a:pt x="877357" y="1394252"/>
                  <a:pt x="882315" y="1449285"/>
                </a:cubicBezTo>
                <a:cubicBezTo>
                  <a:pt x="887273" y="1504318"/>
                  <a:pt x="863600" y="1507067"/>
                  <a:pt x="863600" y="1587500"/>
                </a:cubicBezTo>
              </a:path>
            </a:pathLst>
          </a:custGeom>
          <a:ln w="38100" cmpd="sng">
            <a:solidFill>
              <a:srgbClr val="E9AA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044" name="TextBox 7"/>
          <p:cNvSpPr txBox="1">
            <a:spLocks noChangeArrowheads="1"/>
          </p:cNvSpPr>
          <p:nvPr/>
        </p:nvSpPr>
        <p:spPr bwMode="auto">
          <a:xfrm>
            <a:off x="2005014" y="3976690"/>
            <a:ext cx="91042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E9AA4D"/>
                </a:solidFill>
                <a:latin typeface="Star Jedi Outline" charset="0"/>
                <a:cs typeface="Star Jedi Outline" charset="0"/>
              </a:rPr>
              <a:t>PADME</a:t>
            </a:r>
            <a:r>
              <a:rPr lang="en-US" sz="1600" b="1">
                <a:solidFill>
                  <a:srgbClr val="E9AA4D"/>
                </a:solidFill>
              </a:rPr>
              <a:t> </a:t>
            </a:r>
          </a:p>
          <a:p>
            <a:pPr eaLnBrk="1" hangingPunct="1"/>
            <a:r>
              <a:rPr lang="en-US" sz="1600" b="1">
                <a:solidFill>
                  <a:srgbClr val="E9AA4D"/>
                </a:solidFill>
              </a:rPr>
              <a:t>DUMP</a:t>
            </a:r>
          </a:p>
        </p:txBody>
      </p:sp>
      <p:sp>
        <p:nvSpPr>
          <p:cNvPr id="87045" name="Rectangle 8"/>
          <p:cNvSpPr>
            <a:spLocks noChangeArrowheads="1"/>
          </p:cNvSpPr>
          <p:nvPr/>
        </p:nvSpPr>
        <p:spPr bwMode="auto">
          <a:xfrm>
            <a:off x="4787902" y="1196975"/>
            <a:ext cx="4500563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Clr>
                <a:srgbClr val="3366FF"/>
              </a:buClr>
              <a:buFont typeface="Wingdings" charset="0"/>
              <a:buChar char="§"/>
            </a:pPr>
            <a:r>
              <a:rPr lang="en-US"/>
              <a:t>A classical </a:t>
            </a:r>
            <a:r>
              <a:rPr lang="en-US" b="1"/>
              <a:t>beam-dump</a:t>
            </a:r>
            <a:r>
              <a:rPr lang="en-US"/>
              <a:t> (</a:t>
            </a:r>
            <a:r>
              <a:rPr lang="en-US" b="1"/>
              <a:t>thick </a:t>
            </a:r>
            <a:r>
              <a:rPr lang="en-US"/>
              <a:t>target) experiment could be competitive in Frascati (</a:t>
            </a:r>
            <a:r>
              <a:rPr lang="en-US" b="1">
                <a:solidFill>
                  <a:srgbClr val="FF0AFF"/>
                </a:solidFill>
              </a:rPr>
              <a:t>PADME</a:t>
            </a:r>
            <a:r>
              <a:rPr lang="en-US"/>
              <a:t>), using the </a:t>
            </a:r>
            <a:r>
              <a:rPr lang="en-US" b="1"/>
              <a:t>electron beam </a:t>
            </a:r>
            <a:r>
              <a:rPr lang="en-US"/>
              <a:t>at maximum intensity and energy (750 MeV)</a:t>
            </a:r>
          </a:p>
          <a:p>
            <a:pPr marL="342900" indent="-342900">
              <a:buClr>
                <a:srgbClr val="3366FF"/>
              </a:buClr>
              <a:buFont typeface="Wingdings" charset="0"/>
              <a:buChar char="§"/>
            </a:pPr>
            <a:endParaRPr lang="en-US"/>
          </a:p>
          <a:p>
            <a:pPr marL="342900" indent="-342900">
              <a:buClr>
                <a:srgbClr val="3366FF"/>
              </a:buClr>
              <a:buFont typeface="Wingdings" charset="0"/>
              <a:buChar char="§"/>
            </a:pPr>
            <a:r>
              <a:rPr lang="en-US"/>
              <a:t>Sensitivity can be improved by both upgrading the LINAC energy and increasing the duty cycle (bunch width and/or repetition rate)</a:t>
            </a:r>
          </a:p>
        </p:txBody>
      </p:sp>
      <p:sp>
        <p:nvSpPr>
          <p:cNvPr id="10" name="Down Arrow 9"/>
          <p:cNvSpPr/>
          <p:nvPr/>
        </p:nvSpPr>
        <p:spPr>
          <a:xfrm rot="13500000">
            <a:off x="2425700" y="3127375"/>
            <a:ext cx="254000" cy="355600"/>
          </a:xfrm>
          <a:prstGeom prst="downArrow">
            <a:avLst/>
          </a:prstGeom>
          <a:solidFill>
            <a:srgbClr val="E9AA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87047" name="TextBox 10"/>
          <p:cNvSpPr txBox="1">
            <a:spLocks noChangeArrowheads="1"/>
          </p:cNvSpPr>
          <p:nvPr/>
        </p:nvSpPr>
        <p:spPr bwMode="auto">
          <a:xfrm>
            <a:off x="2671763" y="2794000"/>
            <a:ext cx="16129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E9AA4D"/>
                </a:solidFill>
              </a:rPr>
              <a:t>Energy</a:t>
            </a:r>
          </a:p>
          <a:p>
            <a:pPr eaLnBrk="1" hangingPunct="1"/>
            <a:r>
              <a:rPr lang="en-US" b="1">
                <a:solidFill>
                  <a:srgbClr val="E9AA4D"/>
                </a:solidFill>
              </a:rPr>
              <a:t>Duty cycle</a:t>
            </a:r>
          </a:p>
        </p:txBody>
      </p:sp>
      <p:sp>
        <p:nvSpPr>
          <p:cNvPr id="12" name="Down Arrow 11"/>
          <p:cNvSpPr/>
          <p:nvPr/>
        </p:nvSpPr>
        <p:spPr>
          <a:xfrm rot="16200000">
            <a:off x="3109913" y="4222751"/>
            <a:ext cx="254000" cy="355600"/>
          </a:xfrm>
          <a:prstGeom prst="downArrow">
            <a:avLst/>
          </a:prstGeom>
          <a:solidFill>
            <a:srgbClr val="E9AA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87049" name="TextBox 12"/>
          <p:cNvSpPr txBox="1">
            <a:spLocks noChangeArrowheads="1"/>
          </p:cNvSpPr>
          <p:nvPr/>
        </p:nvSpPr>
        <p:spPr bwMode="auto">
          <a:xfrm>
            <a:off x="3348038" y="4078288"/>
            <a:ext cx="16129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E9AA4D"/>
                </a:solidFill>
              </a:rPr>
              <a:t>Energy</a:t>
            </a:r>
          </a:p>
          <a:p>
            <a:pPr eaLnBrk="1" hangingPunct="1"/>
            <a:r>
              <a:rPr lang="en-US" b="1">
                <a:solidFill>
                  <a:srgbClr val="E9AA4D"/>
                </a:solidFill>
              </a:rPr>
              <a:t>Duty cycle</a:t>
            </a:r>
          </a:p>
        </p:txBody>
      </p:sp>
      <p:sp>
        <p:nvSpPr>
          <p:cNvPr id="87050" name="TextBox 14"/>
          <p:cNvSpPr txBox="1">
            <a:spLocks noChangeArrowheads="1"/>
          </p:cNvSpPr>
          <p:nvPr/>
        </p:nvSpPr>
        <p:spPr bwMode="auto">
          <a:xfrm>
            <a:off x="300040" y="620713"/>
            <a:ext cx="4110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AFF"/>
                </a:solidFill>
              </a:rPr>
              <a:t>Decays to lepton pairs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081369-C9C3-914B-A3C2-42631C4E70AA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306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Lessons from 10+ years of BTF</a:t>
            </a:r>
            <a:endParaRPr lang="en-US" dirty="0"/>
          </a:p>
        </p:txBody>
      </p:sp>
      <p:sp>
        <p:nvSpPr>
          <p:cNvPr id="3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0" y="620713"/>
            <a:ext cx="9144000" cy="5400675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Arial Narrow"/>
                <a:cs typeface="Arial Narrow"/>
              </a:rPr>
              <a:t>The idea was there since from the beginning (Vignola, </a:t>
            </a:r>
            <a:r>
              <a:rPr lang="en-US" sz="2000" dirty="0" err="1" smtClean="0">
                <a:latin typeface="Arial Narrow"/>
                <a:cs typeface="Arial Narrow"/>
              </a:rPr>
              <a:t>Sannibale</a:t>
            </a:r>
            <a:r>
              <a:rPr lang="en-US" sz="2000" dirty="0" smtClean="0">
                <a:latin typeface="Arial Narrow"/>
                <a:cs typeface="Arial Narrow"/>
              </a:rPr>
              <a:t>), the commissioning required enthusiasm and ingenuity (and relatively few resources)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Arial Narrow"/>
                <a:cs typeface="Arial Narrow"/>
              </a:rPr>
              <a:t>A process of </a:t>
            </a:r>
            <a:r>
              <a:rPr lang="en-US" sz="2000" b="1" dirty="0" smtClean="0">
                <a:latin typeface="Arial Narrow"/>
                <a:cs typeface="Arial Narrow"/>
              </a:rPr>
              <a:t>constant improvement </a:t>
            </a:r>
            <a:r>
              <a:rPr lang="en-US" sz="2000" dirty="0" smtClean="0">
                <a:latin typeface="Arial Narrow"/>
                <a:cs typeface="Arial Narrow"/>
              </a:rPr>
              <a:t>with many small modifications/add-ons 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Arial Narrow"/>
                <a:cs typeface="Arial Narrow"/>
              </a:rPr>
              <a:t>A few larger upgrades have required more significant resources: 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1800" dirty="0" smtClean="0">
                <a:latin typeface="Arial Narrow"/>
                <a:cs typeface="Arial Narrow"/>
              </a:rPr>
              <a:t>Decoupling from DAFNE injection: large effort from the entire Accelerator Division.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1800" dirty="0" smtClean="0">
                <a:latin typeface="Arial Narrow"/>
                <a:cs typeface="Arial Narrow"/>
              </a:rPr>
              <a:t>High efficiency and long-term running: not transparent to the DAFNE operations, also impacts on resources of the AD.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1800" dirty="0" smtClean="0">
                <a:latin typeface="Arial Narrow"/>
                <a:cs typeface="Arial Narrow"/>
              </a:rPr>
              <a:t>Tagged photon beam: difficult to handle &amp; maintain, but still interesting, especially for calibration applications. An optimized setup can largely increase efficiency.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1800" dirty="0" smtClean="0">
                <a:latin typeface="Arial Narrow"/>
                <a:cs typeface="Arial Narrow"/>
              </a:rPr>
              <a:t>Neutron beam: </a:t>
            </a:r>
          </a:p>
          <a:p>
            <a:pPr lvl="2">
              <a:buFont typeface="Wingdings" charset="2"/>
              <a:buChar char="§"/>
              <a:defRPr/>
            </a:pPr>
            <a:r>
              <a:rPr lang="en-US" sz="1800" dirty="0" smtClean="0">
                <a:latin typeface="Arial Narrow"/>
                <a:cs typeface="Arial Narrow"/>
              </a:rPr>
              <a:t>Very interesting, but difficult </a:t>
            </a:r>
            <a:r>
              <a:rPr lang="en-US" sz="1800" dirty="0" err="1" smtClean="0">
                <a:latin typeface="Arial Narrow"/>
                <a:cs typeface="Arial Narrow"/>
              </a:rPr>
              <a:t>wrt</a:t>
            </a:r>
            <a:r>
              <a:rPr lang="en-US" sz="1800" dirty="0" smtClean="0">
                <a:latin typeface="Arial Narrow"/>
                <a:cs typeface="Arial Narrow"/>
              </a:rPr>
              <a:t> diagnostics, beam control.</a:t>
            </a:r>
            <a:endParaRPr lang="en-US" sz="1800" dirty="0">
              <a:latin typeface="Arial Narrow"/>
              <a:cs typeface="Arial Narrow"/>
            </a:endParaRPr>
          </a:p>
          <a:p>
            <a:pPr lvl="2">
              <a:buFont typeface="Wingdings" charset="2"/>
              <a:buChar char="§"/>
              <a:defRPr/>
            </a:pPr>
            <a:r>
              <a:rPr lang="en-US" sz="1800" b="1" dirty="0" smtClean="0">
                <a:latin typeface="Arial Narrow"/>
                <a:cs typeface="Arial Narrow"/>
              </a:rPr>
              <a:t>Strong limitation </a:t>
            </a:r>
            <a:r>
              <a:rPr lang="en-US" sz="1800" dirty="0" smtClean="0">
                <a:latin typeface="Arial Narrow"/>
                <a:cs typeface="Arial Narrow"/>
              </a:rPr>
              <a:t>from the radio-protection issues.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Arial Narrow"/>
                <a:cs typeface="Arial Narrow"/>
              </a:rPr>
              <a:t>Users community/beam usage: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1800" dirty="0" smtClean="0">
                <a:latin typeface="Arial Narrow"/>
                <a:cs typeface="Arial Narrow"/>
              </a:rPr>
              <a:t>Interested remains high in </a:t>
            </a:r>
            <a:r>
              <a:rPr lang="en-US" sz="1800" b="1" dirty="0" smtClean="0">
                <a:latin typeface="Arial Narrow"/>
                <a:cs typeface="Arial Narrow"/>
              </a:rPr>
              <a:t>single particle </a:t>
            </a:r>
            <a:r>
              <a:rPr lang="en-US" sz="1800" dirty="0" smtClean="0">
                <a:latin typeface="Arial Narrow"/>
                <a:cs typeface="Arial Narrow"/>
              </a:rPr>
              <a:t>for detector testing but…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1800" dirty="0" smtClean="0">
                <a:latin typeface="Arial Narrow"/>
                <a:cs typeface="Arial Narrow"/>
              </a:rPr>
              <a:t>… increasing interest in </a:t>
            </a:r>
            <a:r>
              <a:rPr lang="en-US" sz="1800" b="1" dirty="0" smtClean="0">
                <a:latin typeface="Arial Narrow"/>
                <a:cs typeface="Arial Narrow"/>
              </a:rPr>
              <a:t>low energy </a:t>
            </a:r>
            <a:r>
              <a:rPr lang="en-US" sz="1800" dirty="0" smtClean="0">
                <a:latin typeface="Arial Narrow"/>
                <a:cs typeface="Arial Narrow"/>
              </a:rPr>
              <a:t>with </a:t>
            </a:r>
            <a:r>
              <a:rPr lang="en-US" sz="1800" b="1" dirty="0" smtClean="0">
                <a:latin typeface="Arial Narrow"/>
                <a:cs typeface="Arial Narrow"/>
              </a:rPr>
              <a:t>low background</a:t>
            </a:r>
            <a:r>
              <a:rPr lang="en-US" sz="1800" dirty="0" smtClean="0">
                <a:latin typeface="Arial Narrow"/>
                <a:cs typeface="Arial Narrow"/>
              </a:rPr>
              <a:t>.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1800" dirty="0" smtClean="0">
                <a:latin typeface="Arial Narrow"/>
                <a:cs typeface="Arial Narrow"/>
              </a:rPr>
              <a:t>…</a:t>
            </a:r>
            <a:r>
              <a:rPr lang="en-US" sz="1800" dirty="0">
                <a:latin typeface="Arial Narrow"/>
                <a:cs typeface="Arial Narrow"/>
              </a:rPr>
              <a:t> </a:t>
            </a:r>
            <a:r>
              <a:rPr lang="en-US" sz="1800" dirty="0" smtClean="0">
                <a:latin typeface="Arial Narrow"/>
                <a:cs typeface="Arial Narrow"/>
              </a:rPr>
              <a:t>increasing interest in </a:t>
            </a:r>
            <a:r>
              <a:rPr lang="en-US" sz="1800" b="1" dirty="0" smtClean="0">
                <a:latin typeface="Arial Narrow"/>
                <a:cs typeface="Arial Narrow"/>
              </a:rPr>
              <a:t>high intensity </a:t>
            </a:r>
            <a:r>
              <a:rPr lang="en-US" sz="1800" dirty="0" smtClean="0">
                <a:latin typeface="Arial Narrow"/>
                <a:cs typeface="Arial Narrow"/>
              </a:rPr>
              <a:t>electron and </a:t>
            </a:r>
            <a:r>
              <a:rPr lang="en-US" sz="1800" b="1" dirty="0" smtClean="0">
                <a:latin typeface="Arial Narrow"/>
                <a:cs typeface="Arial Narrow"/>
              </a:rPr>
              <a:t>positron</a:t>
            </a:r>
            <a:r>
              <a:rPr lang="en-US" sz="1800" dirty="0" smtClean="0">
                <a:latin typeface="Arial Narrow"/>
                <a:cs typeface="Arial Narrow"/>
              </a:rPr>
              <a:t> beams.</a:t>
            </a:r>
          </a:p>
          <a:p>
            <a:pPr lvl="1">
              <a:buFont typeface="Wingdings" charset="2"/>
              <a:buChar char="§"/>
              <a:defRPr/>
            </a:pPr>
            <a:endParaRPr lang="en-US" sz="1600" dirty="0" smtClean="0">
              <a:latin typeface="Arial Narrow"/>
              <a:cs typeface="Arial Narrow"/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DD5D8-AED1-B340-AF46-261C9CD34EA6}" type="slidenum">
              <a:rPr lang="de-DE" smtClean="0"/>
              <a:pPr>
                <a:defRPr/>
              </a:pPr>
              <a:t>82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86906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16EC5A-DBE2-234D-8CE0-D19B79DA0083}" type="slidenum">
              <a:rPr lang="de-DE" smtClean="0"/>
              <a:pPr>
                <a:defRPr/>
              </a:pPr>
              <a:t>83</a:t>
            </a:fld>
            <a:endParaRPr lang="de-DE"/>
          </a:p>
        </p:txBody>
      </p:sp>
      <p:sp>
        <p:nvSpPr>
          <p:cNvPr id="6" name="Content Placeholder 2" descr="Rectangle: Click to edit Master text styles&#10;Second level&#10;Third level&#10;Fourth level&#10;Fifth level"/>
          <p:cNvSpPr txBox="1">
            <a:spLocks/>
          </p:cNvSpPr>
          <p:nvPr/>
        </p:nvSpPr>
        <p:spPr>
          <a:xfrm>
            <a:off x="0" y="620690"/>
            <a:ext cx="9144000" cy="122411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charset="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charset="0"/>
              <a:buChar char="w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Arial Narrow"/>
                <a:cs typeface="Arial Narrow"/>
              </a:rPr>
              <a:t>We think the BTF has gained its own place among European beam facilities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Arial Narrow"/>
                <a:cs typeface="Arial Narrow"/>
              </a:rPr>
              <a:t>We aim at improving the quality and capability of the facility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Arial Narrow"/>
                <a:cs typeface="Arial Narrow"/>
              </a:rPr>
              <a:t>We would like to contribute to the future of the lab. also for fundamental physics program </a:t>
            </a:r>
            <a:endParaRPr lang="en-US" sz="1800" dirty="0" smtClean="0">
              <a:latin typeface="Arial Narrow"/>
              <a:cs typeface="Arial Narrow"/>
            </a:endParaRPr>
          </a:p>
          <a:p>
            <a:pPr lvl="1">
              <a:buFont typeface="Wingdings" charset="2"/>
              <a:buChar char="§"/>
              <a:defRPr/>
            </a:pPr>
            <a:endParaRPr lang="en-US" sz="1600" dirty="0" smtClean="0">
              <a:latin typeface="Arial Narrow"/>
              <a:cs typeface="Arial Narro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65" y="2348881"/>
            <a:ext cx="4766101" cy="26329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5696" y="5026565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At least 20 teams/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year (up to 32), 8 days/team on average</a:t>
            </a:r>
            <a:endParaRPr lang="en-US" sz="1600" dirty="0" smtClean="0">
              <a:solidFill>
                <a:schemeClr val="accent2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Average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of 220 beam-days/year (about 2000 effective beam-hours)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Typically, two calls/year  (November and May)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40% of rejection in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2013, 20% in 2014</a:t>
            </a:r>
            <a:endParaRPr lang="en-US" sz="1600" dirty="0" smtClean="0">
              <a:solidFill>
                <a:schemeClr val="accent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672" y="2348881"/>
            <a:ext cx="4112105" cy="2632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0294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16EC5A-DBE2-234D-8CE0-D19B79DA0083}" type="slidenum">
              <a:rPr lang="de-DE" smtClean="0"/>
              <a:pPr>
                <a:defRPr/>
              </a:pPr>
              <a:t>84</a:t>
            </a:fld>
            <a:endParaRPr lang="de-DE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" y="620688"/>
            <a:ext cx="4571999" cy="2826867"/>
          </a:xfrm>
          <a:prstGeom prst="rect">
            <a:avLst/>
          </a:prstGeom>
          <a:noFill/>
        </p:spPr>
        <p:txBody>
          <a:bodyPr/>
          <a:lstStyle/>
          <a:p>
            <a:pPr marL="114300" defTabSz="914400">
              <a:spcBef>
                <a:spcPct val="20000"/>
              </a:spcBef>
              <a:buClr>
                <a:srgbClr val="33649C"/>
              </a:buClr>
            </a:pPr>
            <a:r>
              <a:rPr lang="en-US" sz="2000" b="1" dirty="0" smtClean="0">
                <a:latin typeface="Arial Narrow"/>
                <a:cs typeface="Arial Narrow"/>
              </a:rPr>
              <a:t>Staff</a:t>
            </a:r>
            <a:endParaRPr lang="en-US" sz="2000" b="1" dirty="0">
              <a:latin typeface="Arial Narrow"/>
              <a:cs typeface="Arial Narrow"/>
            </a:endParaRPr>
          </a:p>
          <a:p>
            <a:pPr marL="182563" indent="-228600" defTabSz="914400">
              <a:spcBef>
                <a:spcPct val="20000"/>
              </a:spcBef>
              <a:buClr>
                <a:srgbClr val="33649C"/>
              </a:buClr>
              <a:buFont typeface="Arial" charset="0"/>
              <a:buChar char="•"/>
            </a:pPr>
            <a:r>
              <a:rPr lang="en-US" sz="1400" dirty="0">
                <a:latin typeface="Arial Narrow"/>
                <a:cs typeface="Arial Narrow"/>
              </a:rPr>
              <a:t>Paolo Valente, scientific responsible</a:t>
            </a:r>
          </a:p>
          <a:p>
            <a:pPr marL="182563" indent="-228600" defTabSz="914400">
              <a:spcBef>
                <a:spcPct val="20000"/>
              </a:spcBef>
              <a:buClr>
                <a:srgbClr val="33649C"/>
              </a:buClr>
              <a:buFont typeface="Arial" charset="0"/>
              <a:buChar char="•"/>
            </a:pPr>
            <a:r>
              <a:rPr lang="en-US" sz="1400" dirty="0">
                <a:latin typeface="Arial Narrow"/>
                <a:cs typeface="Arial Narrow"/>
              </a:rPr>
              <a:t>Bruno </a:t>
            </a:r>
            <a:r>
              <a:rPr lang="en-US" sz="1400" dirty="0" err="1" smtClean="0">
                <a:latin typeface="Arial Narrow"/>
                <a:cs typeface="Arial Narrow"/>
              </a:rPr>
              <a:t>Buonomo</a:t>
            </a:r>
            <a:r>
              <a:rPr lang="en-US" sz="1400" dirty="0" smtClean="0">
                <a:latin typeface="Arial Narrow"/>
                <a:cs typeface="Arial Narrow"/>
              </a:rPr>
              <a:t>, </a:t>
            </a:r>
            <a:r>
              <a:rPr lang="en-US" sz="1400" dirty="0">
                <a:latin typeface="Arial Narrow"/>
                <a:cs typeface="Arial Narrow"/>
              </a:rPr>
              <a:t>technical </a:t>
            </a:r>
            <a:r>
              <a:rPr lang="en-US" sz="1400" dirty="0" smtClean="0">
                <a:latin typeface="Arial Narrow"/>
                <a:cs typeface="Arial Narrow"/>
              </a:rPr>
              <a:t>responsible</a:t>
            </a:r>
          </a:p>
          <a:p>
            <a:pPr marL="639763" lvl="1" indent="-228600" defTabSz="914400">
              <a:spcBef>
                <a:spcPct val="20000"/>
              </a:spcBef>
              <a:buClr>
                <a:srgbClr val="33649C"/>
              </a:buClr>
              <a:buFont typeface="Arial" charset="0"/>
              <a:buChar char="•"/>
            </a:pPr>
            <a:r>
              <a:rPr lang="en-US" sz="1400" b="1" dirty="0" smtClean="0">
                <a:latin typeface="Arial Narrow"/>
                <a:cs typeface="Arial Narrow"/>
              </a:rPr>
              <a:t>All the </a:t>
            </a:r>
            <a:r>
              <a:rPr lang="en-US" sz="1400" b="1" dirty="0" err="1">
                <a:latin typeface="Arial Narrow"/>
                <a:cs typeface="Arial Narrow"/>
              </a:rPr>
              <a:t>l</a:t>
            </a:r>
            <a:r>
              <a:rPr lang="en-US" sz="1400" b="1" dirty="0" err="1" smtClean="0">
                <a:latin typeface="Arial Narrow"/>
                <a:cs typeface="Arial Narrow"/>
              </a:rPr>
              <a:t>inac</a:t>
            </a:r>
            <a:r>
              <a:rPr lang="en-US" sz="1400" b="1" dirty="0" smtClean="0">
                <a:latin typeface="Arial Narrow"/>
                <a:cs typeface="Arial Narrow"/>
              </a:rPr>
              <a:t> </a:t>
            </a:r>
            <a:r>
              <a:rPr lang="en-US" sz="1400" b="1" dirty="0" smtClean="0">
                <a:latin typeface="Arial Narrow"/>
                <a:cs typeface="Arial Narrow"/>
              </a:rPr>
              <a:t>technical staff</a:t>
            </a:r>
          </a:p>
          <a:p>
            <a:pPr marL="182563" indent="-228600" defTabSz="914400">
              <a:spcBef>
                <a:spcPct val="20000"/>
              </a:spcBef>
              <a:buClr>
                <a:srgbClr val="33649C"/>
              </a:buClr>
              <a:buFont typeface="Arial" charset="0"/>
              <a:buChar char="•"/>
            </a:pPr>
            <a:r>
              <a:rPr lang="en-US" sz="1400" dirty="0" smtClean="0">
                <a:latin typeface="Arial Narrow"/>
                <a:cs typeface="Arial Narrow"/>
              </a:rPr>
              <a:t>Luca </a:t>
            </a:r>
            <a:r>
              <a:rPr lang="en-US" sz="1400" dirty="0" err="1">
                <a:latin typeface="Arial Narrow"/>
                <a:cs typeface="Arial Narrow"/>
              </a:rPr>
              <a:t>Foggetta</a:t>
            </a:r>
            <a:r>
              <a:rPr lang="en-US" sz="1400" dirty="0">
                <a:latin typeface="Arial Narrow"/>
                <a:cs typeface="Arial Narrow"/>
              </a:rPr>
              <a:t>, operations and </a:t>
            </a:r>
            <a:r>
              <a:rPr lang="en-US" sz="1400" dirty="0" smtClean="0">
                <a:latin typeface="Arial Narrow"/>
                <a:cs typeface="Arial Narrow"/>
              </a:rPr>
              <a:t>run coordinator</a:t>
            </a:r>
            <a:r>
              <a:rPr lang="en-US" sz="1400" dirty="0" smtClean="0">
                <a:latin typeface="Arial Narrow"/>
                <a:cs typeface="Arial Narrow"/>
              </a:rPr>
              <a:t>,</a:t>
            </a:r>
            <a:r>
              <a:rPr lang="en-US" sz="1400" dirty="0">
                <a:latin typeface="Arial Narrow"/>
                <a:cs typeface="Arial Narrow"/>
              </a:rPr>
              <a:t> </a:t>
            </a:r>
            <a:r>
              <a:rPr lang="en-US" sz="1400" dirty="0" smtClean="0">
                <a:latin typeface="Arial Narrow"/>
                <a:cs typeface="Arial Narrow"/>
              </a:rPr>
              <a:t>diagnostics</a:t>
            </a:r>
            <a:r>
              <a:rPr lang="en-US" sz="1400" dirty="0">
                <a:latin typeface="Arial Narrow"/>
                <a:cs typeface="Arial Narrow"/>
              </a:rPr>
              <a:t>, acquisition and controls, services, </a:t>
            </a:r>
            <a:r>
              <a:rPr lang="en-US" sz="1400" dirty="0" smtClean="0">
                <a:latin typeface="Arial Narrow"/>
                <a:cs typeface="Arial Narrow"/>
              </a:rPr>
              <a:t>…</a:t>
            </a:r>
          </a:p>
          <a:p>
            <a:pPr marL="182563" indent="-228600" defTabSz="914400">
              <a:spcBef>
                <a:spcPct val="20000"/>
              </a:spcBef>
              <a:buClr>
                <a:srgbClr val="33649C"/>
              </a:buClr>
              <a:buFont typeface="Arial" charset="0"/>
              <a:buChar char="•"/>
            </a:pPr>
            <a:r>
              <a:rPr lang="en-US" sz="1400" dirty="0" smtClean="0">
                <a:latin typeface="Arial Narrow"/>
                <a:cs typeface="Arial Narrow"/>
              </a:rPr>
              <a:t>Maria </a:t>
            </a:r>
            <a:r>
              <a:rPr lang="en-US" sz="1400" dirty="0">
                <a:latin typeface="Arial Narrow"/>
                <a:cs typeface="Arial Narrow"/>
              </a:rPr>
              <a:t>Rita </a:t>
            </a:r>
            <a:r>
              <a:rPr lang="en-US" sz="1400" dirty="0" err="1">
                <a:latin typeface="Arial Narrow"/>
                <a:cs typeface="Arial Narrow"/>
              </a:rPr>
              <a:t>Ferrazza</a:t>
            </a:r>
            <a:r>
              <a:rPr lang="en-US" sz="1400" dirty="0">
                <a:latin typeface="Arial Narrow"/>
                <a:cs typeface="Arial Narrow"/>
              </a:rPr>
              <a:t>, </a:t>
            </a:r>
            <a:r>
              <a:rPr lang="en-US" sz="1400" dirty="0" smtClean="0">
                <a:latin typeface="Arial Narrow"/>
                <a:cs typeface="Arial Narrow"/>
              </a:rPr>
              <a:t>Francesca </a:t>
            </a:r>
            <a:r>
              <a:rPr lang="en-US" sz="1400" dirty="0" err="1" smtClean="0">
                <a:latin typeface="Arial Narrow"/>
                <a:cs typeface="Arial Narrow"/>
              </a:rPr>
              <a:t>Casarin</a:t>
            </a:r>
            <a:r>
              <a:rPr lang="en-US" sz="1400" dirty="0" smtClean="0">
                <a:latin typeface="Arial Narrow"/>
                <a:cs typeface="Arial Narrow"/>
              </a:rPr>
              <a:t>, Manuela </a:t>
            </a:r>
            <a:r>
              <a:rPr lang="en-US" sz="1400" dirty="0" err="1" smtClean="0">
                <a:latin typeface="Arial Narrow"/>
                <a:cs typeface="Arial Narrow"/>
              </a:rPr>
              <a:t>Giabbai</a:t>
            </a:r>
            <a:r>
              <a:rPr lang="en-US" sz="1400" dirty="0" smtClean="0">
                <a:latin typeface="Arial Narrow"/>
                <a:cs typeface="Arial Narrow"/>
              </a:rPr>
              <a:t>,</a:t>
            </a:r>
            <a:endParaRPr lang="en-US" sz="1400" dirty="0">
              <a:latin typeface="Arial Narrow"/>
              <a:cs typeface="Arial Narrow"/>
            </a:endParaRPr>
          </a:p>
          <a:p>
            <a:pPr defTabSz="914400">
              <a:spcBef>
                <a:spcPct val="20000"/>
              </a:spcBef>
              <a:buClr>
                <a:srgbClr val="33649C"/>
              </a:buClr>
            </a:pPr>
            <a:r>
              <a:rPr lang="en-US" sz="1400" dirty="0" smtClean="0">
                <a:latin typeface="Arial Narrow"/>
                <a:cs typeface="Arial Narrow"/>
              </a:rPr>
              <a:t>administration </a:t>
            </a:r>
            <a:r>
              <a:rPr lang="en-US" sz="1400" dirty="0" smtClean="0">
                <a:latin typeface="Arial Narrow"/>
                <a:cs typeface="Arial Narrow"/>
              </a:rPr>
              <a:t>support</a:t>
            </a:r>
          </a:p>
          <a:p>
            <a:pPr marL="639763" lvl="1" indent="-228600" defTabSz="914400">
              <a:spcBef>
                <a:spcPct val="20000"/>
              </a:spcBef>
              <a:buClr>
                <a:srgbClr val="33649C"/>
              </a:buClr>
              <a:buFont typeface="Arial" charset="0"/>
              <a:buChar char="•"/>
            </a:pPr>
            <a:r>
              <a:rPr lang="en-US" sz="1400" dirty="0" smtClean="0">
                <a:latin typeface="Arial Narrow"/>
                <a:cs typeface="Arial Narrow"/>
              </a:rPr>
              <a:t>Luca </a:t>
            </a:r>
            <a:r>
              <a:rPr lang="en-US" sz="1400" dirty="0" err="1">
                <a:latin typeface="Arial Narrow"/>
                <a:cs typeface="Arial Narrow"/>
              </a:rPr>
              <a:t>Ceccarelli</a:t>
            </a:r>
            <a:r>
              <a:rPr lang="en-US" sz="1400" dirty="0">
                <a:latin typeface="Arial Narrow"/>
                <a:cs typeface="Arial Narrow"/>
              </a:rPr>
              <a:t>, </a:t>
            </a:r>
            <a:r>
              <a:rPr lang="en-US" sz="1400" dirty="0" smtClean="0">
                <a:latin typeface="Arial Narrow"/>
                <a:cs typeface="Arial Narrow"/>
              </a:rPr>
              <a:t>undergraduate </a:t>
            </a:r>
            <a:r>
              <a:rPr lang="en-US" sz="1400" dirty="0" smtClean="0">
                <a:latin typeface="Arial Narrow"/>
                <a:cs typeface="Arial Narrow"/>
              </a:rPr>
              <a:t>student, user </a:t>
            </a:r>
            <a:r>
              <a:rPr lang="en-US" sz="1400" dirty="0">
                <a:latin typeface="Arial Narrow"/>
                <a:cs typeface="Arial Narrow"/>
              </a:rPr>
              <a:t>support</a:t>
            </a:r>
          </a:p>
          <a:p>
            <a:pPr marL="182563" indent="-228600" defTabSz="914400">
              <a:spcBef>
                <a:spcPct val="20000"/>
              </a:spcBef>
              <a:buClr>
                <a:srgbClr val="33649C"/>
              </a:buClr>
              <a:buFont typeface="Arial" charset="0"/>
              <a:buChar char="•"/>
            </a:pPr>
            <a:r>
              <a:rPr lang="en-US" sz="1400" dirty="0" smtClean="0">
                <a:latin typeface="Arial Narrow"/>
                <a:cs typeface="Arial Narrow"/>
              </a:rPr>
              <a:t>Andrea </a:t>
            </a:r>
            <a:r>
              <a:rPr lang="en-US" sz="1400" dirty="0" err="1" smtClean="0">
                <a:latin typeface="Arial Narrow"/>
                <a:cs typeface="Arial Narrow"/>
              </a:rPr>
              <a:t>Ghigo</a:t>
            </a:r>
            <a:r>
              <a:rPr lang="en-US" sz="1400" dirty="0" smtClean="0">
                <a:latin typeface="Arial Narrow"/>
                <a:cs typeface="Arial Narrow"/>
              </a:rPr>
              <a:t>, Accelerator Division head</a:t>
            </a:r>
          </a:p>
          <a:p>
            <a:pPr marL="182563" indent="-228600">
              <a:spcBef>
                <a:spcPct val="20000"/>
              </a:spcBef>
              <a:buClr>
                <a:srgbClr val="33649C"/>
              </a:buClr>
              <a:buFont typeface="Arial" charset="0"/>
              <a:buChar char="•"/>
            </a:pPr>
            <a:r>
              <a:rPr lang="en-US" sz="1400" dirty="0" err="1" smtClean="0">
                <a:latin typeface="Arial Narrow"/>
                <a:cs typeface="Arial Narrow"/>
              </a:rPr>
              <a:t>Catia</a:t>
            </a:r>
            <a:r>
              <a:rPr lang="en-US" sz="1400" dirty="0" smtClean="0">
                <a:latin typeface="Arial Narrow"/>
                <a:cs typeface="Arial Narrow"/>
              </a:rPr>
              <a:t> </a:t>
            </a:r>
            <a:r>
              <a:rPr lang="en-US" sz="1400" dirty="0" err="1" smtClean="0">
                <a:latin typeface="Arial Narrow"/>
                <a:cs typeface="Arial Narrow"/>
              </a:rPr>
              <a:t>Milardi</a:t>
            </a:r>
            <a:r>
              <a:rPr lang="en-US" sz="1400" dirty="0" smtClean="0">
                <a:latin typeface="Arial Narrow"/>
                <a:cs typeface="Arial Narrow"/>
              </a:rPr>
              <a:t>, all </a:t>
            </a:r>
            <a:r>
              <a:rPr lang="en-US" sz="1400" b="1" dirty="0" smtClean="0">
                <a:latin typeface="Arial Narrow"/>
                <a:cs typeface="Arial Narrow"/>
              </a:rPr>
              <a:t>DAFNE operations team</a:t>
            </a:r>
          </a:p>
          <a:p>
            <a:pPr defTabSz="914400">
              <a:spcBef>
                <a:spcPct val="20000"/>
              </a:spcBef>
              <a:buClr>
                <a:srgbClr val="33649C"/>
              </a:buClr>
            </a:pPr>
            <a:endParaRPr lang="en-US" sz="1200" dirty="0">
              <a:latin typeface="Arial Narrow"/>
              <a:cs typeface="Arial Narrow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" y="3800184"/>
            <a:ext cx="4067941" cy="1660853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charset="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charset="0"/>
              <a:buChar char="w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15200" indent="0">
              <a:spcBef>
                <a:spcPts val="480"/>
              </a:spcBef>
              <a:buClr>
                <a:schemeClr val="bg2"/>
              </a:buClr>
              <a:buSzTx/>
              <a:buFont typeface="Wingdings" charset="0"/>
              <a:buNone/>
            </a:pPr>
            <a:r>
              <a:rPr lang="en-US" sz="2000" b="1" dirty="0" smtClean="0">
                <a:latin typeface="Arial Narrow"/>
                <a:cs typeface="Arial Narrow"/>
              </a:rPr>
              <a:t>Related projects</a:t>
            </a:r>
          </a:p>
          <a:p>
            <a:pPr marL="183600" indent="-285750">
              <a:spcBef>
                <a:spcPts val="336"/>
              </a:spcBef>
              <a:buClrTx/>
              <a:buSzTx/>
              <a:buFont typeface="Arial" charset="0"/>
              <a:buChar char="•"/>
            </a:pPr>
            <a:r>
              <a:rPr lang="en-US" sz="1400" dirty="0" smtClean="0">
                <a:latin typeface="Arial Narrow"/>
                <a:cs typeface="Arial Narrow"/>
              </a:rPr>
              <a:t>AIDA, beam-test facilities FP7 EU project: G. </a:t>
            </a:r>
            <a:r>
              <a:rPr lang="en-US" sz="1400" dirty="0" err="1" smtClean="0">
                <a:latin typeface="Arial Narrow"/>
                <a:cs typeface="Arial Narrow"/>
              </a:rPr>
              <a:t>Mazzitelli</a:t>
            </a:r>
            <a:r>
              <a:rPr lang="en-US" sz="1400" dirty="0" smtClean="0">
                <a:latin typeface="Arial Narrow"/>
                <a:cs typeface="Arial Narrow"/>
              </a:rPr>
              <a:t>, F. </a:t>
            </a:r>
            <a:r>
              <a:rPr lang="en-US" sz="1400" dirty="0" err="1" smtClean="0">
                <a:latin typeface="Arial Narrow"/>
                <a:cs typeface="Arial Narrow"/>
              </a:rPr>
              <a:t>Murtas</a:t>
            </a:r>
            <a:r>
              <a:rPr lang="en-US" sz="1400" dirty="0" smtClean="0">
                <a:latin typeface="Arial Narrow"/>
                <a:cs typeface="Arial Narrow"/>
              </a:rPr>
              <a:t>, G. Claps</a:t>
            </a:r>
          </a:p>
          <a:p>
            <a:pPr marL="183600" indent="-285750">
              <a:spcBef>
                <a:spcPts val="336"/>
              </a:spcBef>
              <a:buClrTx/>
              <a:buSzTx/>
              <a:buFont typeface="Arial" charset="0"/>
              <a:buChar char="•"/>
            </a:pPr>
            <a:r>
              <a:rPr lang="en-US" sz="1400" dirty="0" err="1" smtClean="0">
                <a:latin typeface="Arial Narrow"/>
                <a:cs typeface="Arial Narrow"/>
              </a:rPr>
              <a:t>n@BTF</a:t>
            </a:r>
            <a:r>
              <a:rPr lang="en-US" sz="1400" dirty="0" smtClean="0">
                <a:latin typeface="Arial Narrow"/>
                <a:cs typeface="Arial Narrow"/>
              </a:rPr>
              <a:t>, NESCOFI, neutron studies, </a:t>
            </a:r>
            <a:r>
              <a:rPr lang="en-US" sz="1400" dirty="0" err="1" smtClean="0">
                <a:latin typeface="Arial Narrow"/>
                <a:cs typeface="Arial Narrow"/>
              </a:rPr>
              <a:t>dosimetry</a:t>
            </a:r>
            <a:r>
              <a:rPr lang="en-US" sz="1400" dirty="0" smtClean="0">
                <a:latin typeface="Arial Narrow"/>
                <a:cs typeface="Arial Narrow"/>
              </a:rPr>
              <a:t>, radio-protection: R. </a:t>
            </a:r>
            <a:r>
              <a:rPr lang="en-US" sz="1400" dirty="0" err="1" smtClean="0">
                <a:latin typeface="Arial Narrow"/>
                <a:cs typeface="Arial Narrow"/>
              </a:rPr>
              <a:t>Bedogni</a:t>
            </a:r>
            <a:r>
              <a:rPr lang="en-US" sz="1400" dirty="0" smtClean="0">
                <a:latin typeface="Arial Narrow"/>
                <a:cs typeface="Arial Narrow"/>
              </a:rPr>
              <a:t>, A. Esposito</a:t>
            </a:r>
          </a:p>
          <a:p>
            <a:pPr marL="183600" indent="-285750">
              <a:spcBef>
                <a:spcPts val="336"/>
              </a:spcBef>
              <a:buClrTx/>
              <a:buSzTx/>
              <a:buFont typeface="Arial" charset="0"/>
              <a:buChar char="•"/>
            </a:pPr>
            <a:r>
              <a:rPr lang="en-US" sz="1400" dirty="0" smtClean="0">
                <a:latin typeface="Arial Narrow"/>
                <a:cs typeface="Arial Narrow"/>
              </a:rPr>
              <a:t>IRIDE-neutrons: R. </a:t>
            </a:r>
            <a:r>
              <a:rPr lang="en-US" sz="1400" dirty="0" err="1" smtClean="0">
                <a:latin typeface="Arial Narrow"/>
                <a:cs typeface="Arial Narrow"/>
              </a:rPr>
              <a:t>Faccini</a:t>
            </a:r>
            <a:r>
              <a:rPr lang="en-US" sz="1400" dirty="0" smtClean="0">
                <a:latin typeface="Arial Narrow"/>
                <a:cs typeface="Arial Narrow"/>
              </a:rPr>
              <a:t>, A. </a:t>
            </a:r>
            <a:r>
              <a:rPr lang="en-US" sz="1400" dirty="0" err="1" smtClean="0">
                <a:latin typeface="Arial Narrow"/>
                <a:cs typeface="Arial Narrow"/>
              </a:rPr>
              <a:t>Pietropaolo</a:t>
            </a:r>
            <a:r>
              <a:rPr lang="en-US" sz="1400" dirty="0" smtClean="0">
                <a:latin typeface="Arial Narrow"/>
                <a:cs typeface="Arial Narrow"/>
              </a:rPr>
              <a:t>, L. </a:t>
            </a:r>
            <a:r>
              <a:rPr lang="en-US" sz="1400" dirty="0" err="1" smtClean="0">
                <a:latin typeface="Arial Narrow"/>
                <a:cs typeface="Arial Narrow"/>
              </a:rPr>
              <a:t>Quintieri</a:t>
            </a:r>
            <a:r>
              <a:rPr lang="en-US" sz="1400" dirty="0" smtClean="0">
                <a:latin typeface="Arial Narrow"/>
                <a:cs typeface="Arial Narrow"/>
              </a:rPr>
              <a:t>, </a:t>
            </a:r>
            <a:r>
              <a:rPr lang="en-US" sz="1400" i="1" dirty="0" smtClean="0">
                <a:latin typeface="Arial Narrow"/>
                <a:cs typeface="Arial Narrow"/>
              </a:rPr>
              <a:t>et al.</a:t>
            </a:r>
          </a:p>
          <a:p>
            <a:pPr marL="183600" indent="-285750">
              <a:spcBef>
                <a:spcPts val="336"/>
              </a:spcBef>
              <a:buClrTx/>
              <a:buSzTx/>
              <a:buFont typeface="Arial" charset="0"/>
              <a:buChar char="•"/>
            </a:pPr>
            <a:r>
              <a:rPr lang="en-US" sz="1400" dirty="0" smtClean="0">
                <a:latin typeface="Arial Narrow"/>
                <a:cs typeface="Arial Narrow"/>
              </a:rPr>
              <a:t>!CHAOS, innovative control systems: A. </a:t>
            </a:r>
            <a:r>
              <a:rPr lang="en-US" sz="1400" dirty="0" err="1" smtClean="0">
                <a:latin typeface="Arial Narrow"/>
                <a:cs typeface="Arial Narrow"/>
              </a:rPr>
              <a:t>Stecchi</a:t>
            </a:r>
            <a:r>
              <a:rPr lang="en-US" sz="1400" dirty="0" smtClean="0">
                <a:latin typeface="Arial Narrow"/>
                <a:cs typeface="Arial Narrow"/>
              </a:rPr>
              <a:t>, </a:t>
            </a:r>
            <a:r>
              <a:rPr lang="en-US" sz="1400" i="1" dirty="0" smtClean="0">
                <a:latin typeface="Arial Narrow"/>
                <a:cs typeface="Arial Narrow"/>
              </a:rPr>
              <a:t>et al.</a:t>
            </a:r>
            <a:endParaRPr lang="en-US" sz="1400" i="1" dirty="0" smtClean="0">
              <a:latin typeface="Arial Narrow"/>
              <a:cs typeface="Arial Narrow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20385" b="9779"/>
          <a:stretch/>
        </p:blipFill>
        <p:spPr>
          <a:xfrm>
            <a:off x="4283968" y="620688"/>
            <a:ext cx="4860032" cy="2412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748345" y="3049215"/>
            <a:ext cx="1703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Theo </a:t>
            </a:r>
            <a:r>
              <a:rPr lang="en-US" sz="1400" dirty="0" err="1" smtClean="0"/>
              <a:t>Demma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042654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13" y="19051"/>
            <a:ext cx="9174163" cy="561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3275856" y="5805265"/>
            <a:ext cx="23749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B24F9-9AAA-0A4F-B332-B912130DEABE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4653137"/>
            <a:ext cx="8229600" cy="1281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charset="0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charset="0"/>
              <a:buChar char="w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http://</a:t>
            </a:r>
            <a:r>
              <a:rPr lang="en-US" sz="1100" dirty="0" err="1" smtClean="0">
                <a:solidFill>
                  <a:schemeClr val="bg1"/>
                </a:solidFill>
              </a:rPr>
              <a:t>www.lnf.infn.it</a:t>
            </a:r>
            <a:r>
              <a:rPr lang="en-US" sz="1100" dirty="0" smtClean="0">
                <a:solidFill>
                  <a:schemeClr val="bg1"/>
                </a:solidFill>
              </a:rPr>
              <a:t>/</a:t>
            </a:r>
            <a:r>
              <a:rPr lang="en-US" sz="1100" dirty="0" err="1" smtClean="0">
                <a:solidFill>
                  <a:schemeClr val="bg1"/>
                </a:solidFill>
              </a:rPr>
              <a:t>acceleratori</a:t>
            </a:r>
            <a:r>
              <a:rPr lang="en-US" sz="1100" dirty="0" smtClean="0">
                <a:solidFill>
                  <a:schemeClr val="bg1"/>
                </a:solidFill>
              </a:rPr>
              <a:t>/</a:t>
            </a:r>
            <a:r>
              <a:rPr lang="en-US" sz="1100" dirty="0" err="1" smtClean="0">
                <a:solidFill>
                  <a:schemeClr val="bg1"/>
                </a:solidFill>
              </a:rPr>
              <a:t>btf</a:t>
            </a:r>
            <a:endParaRPr lang="en-US" sz="11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http://</a:t>
            </a:r>
            <a:r>
              <a:rPr lang="en-US" sz="1100" dirty="0" err="1" smtClean="0">
                <a:solidFill>
                  <a:schemeClr val="bg1"/>
                </a:solidFill>
              </a:rPr>
              <a:t>wiki.infn.it</a:t>
            </a:r>
            <a:r>
              <a:rPr lang="en-US" sz="1100" dirty="0" smtClean="0">
                <a:solidFill>
                  <a:schemeClr val="bg1"/>
                </a:solidFill>
              </a:rPr>
              <a:t>/</a:t>
            </a:r>
            <a:r>
              <a:rPr lang="en-US" sz="1100" dirty="0" err="1" smtClean="0">
                <a:solidFill>
                  <a:schemeClr val="bg1"/>
                </a:solidFill>
              </a:rPr>
              <a:t>strutture</a:t>
            </a:r>
            <a:r>
              <a:rPr lang="en-US" sz="1100" dirty="0" smtClean="0">
                <a:solidFill>
                  <a:schemeClr val="bg1"/>
                </a:solidFill>
              </a:rPr>
              <a:t>/</a:t>
            </a:r>
            <a:r>
              <a:rPr lang="en-US" sz="1100" dirty="0" err="1" smtClean="0">
                <a:solidFill>
                  <a:schemeClr val="bg1"/>
                </a:solidFill>
              </a:rPr>
              <a:t>lnf</a:t>
            </a:r>
            <a:r>
              <a:rPr lang="en-US" sz="1100" dirty="0" smtClean="0">
                <a:solidFill>
                  <a:schemeClr val="bg1"/>
                </a:solidFill>
              </a:rPr>
              <a:t>/da/</a:t>
            </a:r>
            <a:r>
              <a:rPr lang="en-US" sz="1100" dirty="0" err="1" smtClean="0">
                <a:solidFill>
                  <a:schemeClr val="bg1"/>
                </a:solidFill>
              </a:rPr>
              <a:t>btf</a:t>
            </a:r>
            <a:r>
              <a:rPr lang="en-US" sz="1100" dirty="0" smtClean="0">
                <a:solidFill>
                  <a:schemeClr val="bg1"/>
                </a:solidFill>
              </a:rPr>
              <a:t>/</a:t>
            </a:r>
            <a:r>
              <a:rPr lang="en-US" sz="1100" dirty="0" err="1" smtClean="0">
                <a:solidFill>
                  <a:schemeClr val="bg1"/>
                </a:solidFill>
              </a:rPr>
              <a:t>beam_characteristics</a:t>
            </a:r>
            <a:endParaRPr lang="en-US" sz="11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http://</a:t>
            </a:r>
            <a:r>
              <a:rPr lang="en-US" sz="1100" dirty="0" err="1" smtClean="0">
                <a:solidFill>
                  <a:schemeClr val="bg1"/>
                </a:solidFill>
              </a:rPr>
              <a:t>www.lnf.infn.it</a:t>
            </a:r>
            <a:r>
              <a:rPr lang="en-US" sz="1100" dirty="0" smtClean="0">
                <a:solidFill>
                  <a:schemeClr val="bg1"/>
                </a:solidFill>
              </a:rPr>
              <a:t>/</a:t>
            </a:r>
            <a:r>
              <a:rPr lang="en-US" sz="1100" dirty="0" err="1" smtClean="0">
                <a:solidFill>
                  <a:schemeClr val="bg1"/>
                </a:solidFill>
              </a:rPr>
              <a:t>acceleratori</a:t>
            </a:r>
            <a:r>
              <a:rPr lang="en-US" sz="1100" dirty="0" smtClean="0">
                <a:solidFill>
                  <a:schemeClr val="bg1"/>
                </a:solidFill>
              </a:rPr>
              <a:t>/</a:t>
            </a:r>
            <a:r>
              <a:rPr lang="en-US" sz="1100" dirty="0" err="1" smtClean="0">
                <a:solidFill>
                  <a:schemeClr val="bg1"/>
                </a:solidFill>
              </a:rPr>
              <a:t>btf</a:t>
            </a:r>
            <a:r>
              <a:rPr lang="en-US" sz="1100" dirty="0" smtClean="0">
                <a:solidFill>
                  <a:schemeClr val="bg1"/>
                </a:solidFill>
              </a:rPr>
              <a:t>/docs/NIM515_3.pdf</a:t>
            </a: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https://</a:t>
            </a:r>
            <a:r>
              <a:rPr lang="en-US" sz="1100" dirty="0" err="1" smtClean="0">
                <a:solidFill>
                  <a:schemeClr val="bg1"/>
                </a:solidFill>
              </a:rPr>
              <a:t>agenda.infn.it</a:t>
            </a:r>
            <a:r>
              <a:rPr lang="en-US" sz="1100" dirty="0" smtClean="0">
                <a:solidFill>
                  <a:schemeClr val="bg1"/>
                </a:solidFill>
              </a:rPr>
              <a:t>/event/btf2014</a:t>
            </a:r>
          </a:p>
          <a:p>
            <a:pPr marL="0" indent="0">
              <a:buNone/>
            </a:pPr>
            <a:endParaRPr lang="en-US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1524002"/>
            <a:ext cx="4495800" cy="19800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1F497D"/>
                </a:solidFill>
                <a:latin typeface="Lucida Sans" pitchFamily="34" charset="0"/>
              </a:rPr>
              <a:t>Cathode Area   2.0  cm</a:t>
            </a:r>
            <a:r>
              <a:rPr lang="en-US" sz="1600" baseline="30000" dirty="0">
                <a:solidFill>
                  <a:srgbClr val="1F497D"/>
                </a:solidFill>
                <a:latin typeface="Lucida Sans" pitchFamily="34" charset="0"/>
              </a:rPr>
              <a:t>2 </a:t>
            </a:r>
          </a:p>
          <a:p>
            <a:pPr>
              <a:defRPr/>
            </a:pPr>
            <a:endParaRPr lang="en-US" sz="1600" baseline="30000" dirty="0">
              <a:solidFill>
                <a:srgbClr val="1F497D"/>
              </a:solidFill>
              <a:latin typeface="Lucida Sans" pitchFamily="34" charset="0"/>
            </a:endParaRPr>
          </a:p>
          <a:p>
            <a:pPr>
              <a:defRPr/>
            </a:pPr>
            <a:r>
              <a:rPr lang="en-US" sz="1600" dirty="0">
                <a:solidFill>
                  <a:srgbClr val="1F497D"/>
                </a:solidFill>
                <a:latin typeface="+mj-lt"/>
                <a:cs typeface="Times New Roman" pitchFamily="18" charset="0"/>
              </a:rPr>
              <a:t>Max  emission current  12  A </a:t>
            </a:r>
          </a:p>
          <a:p>
            <a:pPr>
              <a:defRPr/>
            </a:pPr>
            <a:endParaRPr lang="en-US" sz="1600" dirty="0">
              <a:solidFill>
                <a:srgbClr val="1F497D"/>
              </a:solidFill>
              <a:latin typeface="+mj-lt"/>
              <a:cs typeface="Times New Roman" pitchFamily="18" charset="0"/>
            </a:endParaRPr>
          </a:p>
          <a:p>
            <a:pPr>
              <a:defRPr/>
            </a:pPr>
            <a:r>
              <a:rPr lang="en-US" sz="1600" dirty="0">
                <a:solidFill>
                  <a:srgbClr val="1F497D"/>
                </a:solidFill>
                <a:latin typeface="+mj-lt"/>
                <a:cs typeface="Times New Roman" pitchFamily="18" charset="0"/>
              </a:rPr>
              <a:t>Heater  5.8 A, 6 V</a:t>
            </a:r>
          </a:p>
          <a:p>
            <a:pPr>
              <a:defRPr/>
            </a:pPr>
            <a:endParaRPr lang="en-US" sz="1600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en-US" sz="1600" dirty="0">
                <a:solidFill>
                  <a:srgbClr val="1F497D"/>
                </a:solidFill>
                <a:latin typeface="+mj-lt"/>
              </a:rPr>
              <a:t>With   a gun current  of  7 A,</a:t>
            </a:r>
          </a:p>
          <a:p>
            <a:pPr>
              <a:defRPr/>
            </a:pPr>
            <a:r>
              <a:rPr lang="en-US" sz="1600" dirty="0">
                <a:solidFill>
                  <a:srgbClr val="1F497D"/>
                </a:solidFill>
                <a:latin typeface="+mj-lt"/>
              </a:rPr>
              <a:t>80% can be captured and accelerated  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81400" y="1447800"/>
          <a:ext cx="5410200" cy="4122236"/>
        </p:xfrm>
        <a:graphic>
          <a:graphicData uri="http://schemas.openxmlformats.org/drawingml/2006/table">
            <a:tbl>
              <a:tblPr/>
              <a:tblGrid>
                <a:gridCol w="2617788"/>
                <a:gridCol w="2792412"/>
              </a:tblGrid>
              <a:tr h="396443">
                <a:tc>
                  <a:txBody>
                    <a:bodyPr/>
                    <a:lstStyle/>
                    <a:p>
                      <a:pPr marL="436563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Parameters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4025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Characteristics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884">
                <a:tc>
                  <a:txBody>
                    <a:bodyPr/>
                    <a:lstStyle/>
                    <a:p>
                      <a:pPr marL="490538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Gun type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49225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Thermionic triode electron  gun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447">
                <a:tc>
                  <a:txBody>
                    <a:bodyPr/>
                    <a:lstStyle/>
                    <a:p>
                      <a:pPr marL="48895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Cathode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5588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Y796 (EIMAC) dispenser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447">
                <a:tc>
                  <a:txBody>
                    <a:bodyPr/>
                    <a:lstStyle/>
                    <a:p>
                      <a:pPr marL="204788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Filament heating power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81025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35 W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447">
                <a:tc>
                  <a:txBody>
                    <a:bodyPr/>
                    <a:lstStyle/>
                    <a:p>
                      <a:pPr marL="236538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Acceleration potential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9438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120 kV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455">
                <a:tc>
                  <a:txBody>
                    <a:bodyPr/>
                    <a:lstStyle/>
                    <a:p>
                      <a:pPr marL="41275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Beam current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9438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12 A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772">
                <a:tc>
                  <a:txBody>
                    <a:bodyPr/>
                    <a:lstStyle/>
                    <a:p>
                      <a:pPr marL="180975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Emission current density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81025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10 A/cm2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447">
                <a:tc>
                  <a:txBody>
                    <a:bodyPr/>
                    <a:lstStyle/>
                    <a:p>
                      <a:pPr marL="33655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Grid bias voltage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9438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0 - 500 V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447">
                <a:tc>
                  <a:txBody>
                    <a:bodyPr/>
                    <a:lstStyle/>
                    <a:p>
                      <a:pPr marL="447675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595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447">
                <a:tc>
                  <a:txBody>
                    <a:bodyPr/>
                    <a:lstStyle/>
                    <a:p>
                      <a:pPr marL="38735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81025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Cathode parameters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78DBDD-4A32-BB4D-B214-CDA217266A22}" type="slidenum">
              <a:rPr lang="de-DE" smtClean="0"/>
              <a:pPr>
                <a:defRPr/>
              </a:pPr>
              <a:t>86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-01-0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3"/>
          <a:stretch/>
        </p:blipFill>
        <p:spPr>
          <a:xfrm>
            <a:off x="395288" y="404814"/>
            <a:ext cx="6781800" cy="365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EE38BB-CA70-1040-B295-EDD9F2E82710}" type="slidenum">
              <a:rPr lang="de-DE" smtClean="0"/>
              <a:pPr>
                <a:defRPr/>
              </a:pPr>
              <a:t>87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5" y="3789365"/>
            <a:ext cx="4040188" cy="281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765175"/>
            <a:ext cx="5543550" cy="2871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5235" name="TextBox 8"/>
          <p:cNvSpPr txBox="1">
            <a:spLocks noChangeArrowheads="1"/>
          </p:cNvSpPr>
          <p:nvPr/>
        </p:nvSpPr>
        <p:spPr bwMode="auto">
          <a:xfrm>
            <a:off x="3995738" y="5454651"/>
            <a:ext cx="2305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660066"/>
                </a:solidFill>
              </a:rPr>
              <a:t>First users test: </a:t>
            </a:r>
          </a:p>
          <a:p>
            <a:pPr eaLnBrk="1" hangingPunct="1"/>
            <a:r>
              <a:rPr lang="en-US" sz="1800">
                <a:solidFill>
                  <a:srgbClr val="660066"/>
                </a:solidFill>
              </a:rPr>
              <a:t>tile calorimeter calibration</a:t>
            </a:r>
          </a:p>
        </p:txBody>
      </p:sp>
      <p:sp>
        <p:nvSpPr>
          <p:cNvPr id="95236" name="TextBox 10"/>
          <p:cNvSpPr txBox="1">
            <a:spLocks noChangeArrowheads="1"/>
          </p:cNvSpPr>
          <p:nvPr/>
        </p:nvSpPr>
        <p:spPr bwMode="auto">
          <a:xfrm>
            <a:off x="4859338" y="3573463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>
                <a:solidFill>
                  <a:srgbClr val="660066"/>
                </a:solidFill>
              </a:rPr>
              <a:t>LINAC and BTF staff in 2003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2E234-F51D-3647-9528-72A81E401666}" type="slidenum">
              <a:rPr lang="de-DE" smtClean="0"/>
              <a:pPr>
                <a:defRPr/>
              </a:pPr>
              <a:t>88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492" name="Group 2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095934"/>
              </p:ext>
            </p:extLst>
          </p:nvPr>
        </p:nvGraphicFramePr>
        <p:xfrm>
          <a:off x="755578" y="620688"/>
          <a:ext cx="7770813" cy="4842511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260725"/>
                <a:gridCol w="1577975"/>
                <a:gridCol w="1319213"/>
                <a:gridCol w="1612900"/>
              </a:tblGrid>
              <a:tr h="3619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Symbol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Unit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Value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14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Frequency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ω/2π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MHz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2856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14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Length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L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3.048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14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Cell Radius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cm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4.17--4.09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14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Iris Radius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cm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1.31--0.96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14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Cell Length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d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cm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3.50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14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Phase Advance per Cell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ψ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2π/3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14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Disc Thickness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cm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0.584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14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Quality Factor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Q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13,000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14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Shunt Impedance per Meter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</a:t>
                      </a:r>
                      <a:r>
                        <a:rPr kumimoji="0" lang="en-US" sz="15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l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MΩ/m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52--60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14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Filling Time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</a:t>
                      </a:r>
                      <a:r>
                        <a:rPr kumimoji="0" lang="en-US" sz="1500" u="none" strike="noStrike" cap="none" normalizeH="0" baseline="-25000" smtClean="0">
                          <a:ln>
                            <a:noFill/>
                          </a:ln>
                          <a:effectLst/>
                        </a:rPr>
                        <a:t>f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nsec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830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14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Group Velocity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v</a:t>
                      </a:r>
                      <a:r>
                        <a:rPr kumimoji="0" lang="en-US" sz="1500" u="none" strike="noStrike" cap="none" normalizeH="0" baseline="-25000" smtClean="0">
                          <a:ln>
                            <a:noFill/>
                          </a:ln>
                          <a:effectLst/>
                        </a:rPr>
                        <a:t>gr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 c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2.0--0.65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14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Attenuation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τ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“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nepers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”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0.57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14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Typical Unloaded Gradient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5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MV/m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21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14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Typical Input Power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</a:t>
                      </a:r>
                      <a:r>
                        <a:rPr kumimoji="0" lang="en-US" sz="15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MW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/>
          <a:lstStyle/>
          <a:p>
            <a:fld id="{B07E5B77-F81E-4B7C-A734-9CFDECAD1E80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SLAC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578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144423307" y="2144557567"/>
          <a:ext cx="6120680" cy="63703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168352"/>
                <a:gridCol w="1584176"/>
                <a:gridCol w="1368152"/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Narrow"/>
                          <a:cs typeface="Arial Narrow"/>
                        </a:rPr>
                        <a:t>Parameter</a:t>
                      </a:r>
                      <a:endParaRPr lang="en-US" sz="16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Narrow"/>
                          <a:cs typeface="Arial Narrow"/>
                        </a:rPr>
                        <a:t>Design</a:t>
                      </a:r>
                      <a:endParaRPr lang="en-US" sz="1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Narrow"/>
                          <a:cs typeface="Arial Narrow"/>
                        </a:rPr>
                        <a:t>Operational</a:t>
                      </a:r>
                      <a:endParaRPr lang="en-US" sz="16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RF frequency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2856 MHz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Accelerating structure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SLAC-type, CG, 2π/3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RF source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4×45 </a:t>
                      </a:r>
                      <a:r>
                        <a:rPr lang="en-US" sz="1500" b="0" dirty="0" err="1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MWp</a:t>
                      </a:r>
                      <a:r>
                        <a:rPr lang="en-US" sz="1500" b="0" baseline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 SLED-</a:t>
                      </a:r>
                      <a:r>
                        <a:rPr lang="en-US" sz="1500" b="0" dirty="0" err="1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ed</a:t>
                      </a: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 klystrons TH2128C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Electron beam final energy 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 Narrow"/>
                          <a:cs typeface="Arial Narrow"/>
                        </a:rPr>
                        <a:t>800 MeV </a:t>
                      </a:r>
                      <a:endParaRPr lang="en-US" sz="15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510 MeV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Positron beam final energy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 Narrow"/>
                          <a:cs typeface="Arial Narrow"/>
                        </a:rPr>
                        <a:t>550 MeV </a:t>
                      </a:r>
                      <a:endParaRPr lang="en-US" sz="15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510 MeV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Positron conversion energy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latin typeface="Arial Narrow"/>
                          <a:cs typeface="Arial Narrow"/>
                        </a:rPr>
                        <a:t>250 MeV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220 MeV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Beam pulse rep. rate</a:t>
                      </a:r>
                      <a:endParaRPr lang="en-US" sz="1500" b="0" dirty="0" smtClean="0">
                        <a:solidFill>
                          <a:schemeClr val="tx2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25/50 Hz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25/50 Hz</a:t>
                      </a:r>
                      <a:endParaRPr lang="en-US" sz="1500" b="0" dirty="0" smtClean="0">
                        <a:solidFill>
                          <a:schemeClr val="tx2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Beam </a:t>
                      </a:r>
                      <a:r>
                        <a:rPr lang="en-US" sz="1500" dirty="0" err="1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macropulse</a:t>
                      </a:r>
                      <a:r>
                        <a:rPr lang="en-US" sz="150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 length</a:t>
                      </a:r>
                      <a:endParaRPr lang="en-US" sz="1500" b="0" dirty="0" smtClean="0">
                        <a:solidFill>
                          <a:schemeClr val="tx2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10 </a:t>
                      </a:r>
                      <a:r>
                        <a:rPr lang="en-US" sz="1500" b="1" dirty="0" err="1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nsec</a:t>
                      </a:r>
                      <a:endParaRPr lang="en-US" sz="1500" b="1" dirty="0" smtClean="0">
                        <a:solidFill>
                          <a:schemeClr val="tx2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1.4 to 40 </a:t>
                      </a:r>
                      <a:r>
                        <a:rPr lang="en-US" sz="1500" dirty="0" err="1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nsec</a:t>
                      </a:r>
                      <a:endParaRPr lang="en-US" sz="1500" b="0" dirty="0" smtClean="0">
                        <a:solidFill>
                          <a:schemeClr val="tx2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Gun current</a:t>
                      </a:r>
                      <a:endParaRPr lang="en-US" sz="15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latin typeface="Arial Narrow"/>
                          <a:cs typeface="Arial Narrow"/>
                        </a:rPr>
                        <a:t>8 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8 A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Electron</a:t>
                      </a:r>
                      <a:r>
                        <a:rPr lang="en-US" sz="1500" baseline="0" dirty="0" smtClean="0">
                          <a:latin typeface="Arial Narrow"/>
                          <a:cs typeface="Arial Narrow"/>
                        </a:rPr>
                        <a:t> b</a:t>
                      </a: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eam spot on positron</a:t>
                      </a:r>
                      <a:r>
                        <a:rPr lang="en-US" sz="1500" baseline="0" dirty="0" smtClean="0">
                          <a:latin typeface="Arial Narrow"/>
                          <a:cs typeface="Arial Narrow"/>
                        </a:rPr>
                        <a:t> converter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latin typeface="Arial Narrow"/>
                          <a:cs typeface="Arial Narrow"/>
                        </a:rPr>
                        <a:t>1 mm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1 mm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electron current on positron</a:t>
                      </a:r>
                      <a:r>
                        <a:rPr lang="en-US" sz="1500" baseline="0" dirty="0" smtClean="0">
                          <a:latin typeface="Arial Narrow"/>
                          <a:cs typeface="Arial Narrow"/>
                        </a:rPr>
                        <a:t> converter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 Narrow"/>
                          <a:cs typeface="Arial Narrow"/>
                        </a:rPr>
                        <a:t>5 A </a:t>
                      </a:r>
                      <a:endParaRPr lang="en-US" sz="15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5.2 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4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norm. </a:t>
                      </a:r>
                      <a:r>
                        <a:rPr lang="en-US" sz="1500" dirty="0" err="1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Emittance</a:t>
                      </a:r>
                      <a:r>
                        <a:rPr lang="en-US" sz="150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 (mm. </a:t>
                      </a:r>
                      <a:r>
                        <a:rPr lang="en-US" sz="1500" dirty="0" err="1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mrad</a:t>
                      </a:r>
                      <a:r>
                        <a:rPr lang="en-US" sz="150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)</a:t>
                      </a:r>
                      <a:endParaRPr lang="en-US" sz="1500" b="0" dirty="0" smtClean="0">
                        <a:solidFill>
                          <a:srgbClr val="660066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1 (electron</a:t>
                      </a:r>
                      <a:r>
                        <a:rPr lang="en-US" sz="1500" b="1" baseline="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) </a:t>
                      </a:r>
                    </a:p>
                    <a:p>
                      <a:r>
                        <a:rPr lang="en-US" sz="1500" b="1" baseline="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10 (positron)</a:t>
                      </a:r>
                      <a:endParaRPr lang="en-US" sz="1500" b="1" dirty="0">
                        <a:solidFill>
                          <a:srgbClr val="660066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&lt;</a:t>
                      </a:r>
                      <a:r>
                        <a:rPr lang="en-US" sz="1500" baseline="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 1.5</a:t>
                      </a:r>
                      <a:endParaRPr lang="en-US" sz="1500" b="0" dirty="0">
                        <a:solidFill>
                          <a:srgbClr val="660066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  <a:tr h="5384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rms</a:t>
                      </a:r>
                      <a:r>
                        <a:rPr lang="en-US" sz="150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 Energy spread</a:t>
                      </a:r>
                      <a:endParaRPr lang="en-US" sz="1500" b="0" dirty="0" smtClean="0">
                        <a:solidFill>
                          <a:srgbClr val="660066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0.5% (electron) </a:t>
                      </a:r>
                    </a:p>
                    <a:p>
                      <a:r>
                        <a:rPr lang="en-US" sz="1500" b="1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1.0% (positron)</a:t>
                      </a:r>
                      <a:endParaRPr lang="en-US" sz="1500" b="1" dirty="0">
                        <a:solidFill>
                          <a:srgbClr val="660066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0.5% (electron)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1.0% (positron)</a:t>
                      </a:r>
                      <a:endParaRPr lang="en-US" sz="1500" b="0" dirty="0" smtClean="0">
                        <a:solidFill>
                          <a:srgbClr val="660066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Max output electron current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 Narrow"/>
                          <a:cs typeface="Arial Narrow"/>
                        </a:rPr>
                        <a:t>&gt;150 mA</a:t>
                      </a:r>
                      <a:endParaRPr lang="en-US" sz="15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500 mA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Max output positron current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 Narrow"/>
                          <a:cs typeface="Arial Narrow"/>
                        </a:rPr>
                        <a:t>36 mA</a:t>
                      </a:r>
                      <a:endParaRPr lang="en-US" sz="15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85</a:t>
                      </a:r>
                      <a:r>
                        <a:rPr lang="en-US" sz="1500" baseline="0" dirty="0" smtClean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 mA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 smtClean="0">
                          <a:latin typeface="Arial Narrow"/>
                          <a:cs typeface="Arial Narrow"/>
                        </a:rPr>
                        <a:t>Trasport</a:t>
                      </a: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 efficiency from capture section to</a:t>
                      </a:r>
                      <a:r>
                        <a:rPr lang="en-US" sz="1500" baseline="0" dirty="0" smtClean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500" baseline="0" dirty="0" err="1" smtClean="0">
                          <a:latin typeface="Arial Narrow"/>
                          <a:cs typeface="Arial Narrow"/>
                        </a:rPr>
                        <a:t>linac</a:t>
                      </a:r>
                      <a:r>
                        <a:rPr lang="en-US" sz="1500" baseline="0" dirty="0" smtClean="0">
                          <a:latin typeface="Arial Narrow"/>
                          <a:cs typeface="Arial Narrow"/>
                        </a:rPr>
                        <a:t> end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 Narrow"/>
                          <a:cs typeface="Arial Narrow"/>
                        </a:rPr>
                        <a:t>90% </a:t>
                      </a:r>
                      <a:endParaRPr lang="en-US" sz="15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90%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DAFNE LINAC/3</a:t>
            </a:r>
            <a:endParaRPr lang="en-US" dirty="0"/>
          </a:p>
        </p:txBody>
      </p:sp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6516689" y="2268537"/>
            <a:ext cx="8515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Energy </a:t>
            </a:r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6516689" y="3028949"/>
            <a:ext cx="8110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0066"/>
                </a:solidFill>
              </a:rPr>
              <a:t>Timing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6516689" y="4965700"/>
            <a:ext cx="8628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0066"/>
                </a:solidFill>
              </a:rPr>
              <a:t>Spread</a:t>
            </a:r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6516690" y="5732464"/>
            <a:ext cx="8858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Current</a:t>
            </a:r>
          </a:p>
        </p:txBody>
      </p:sp>
      <p:sp>
        <p:nvSpPr>
          <p:cNvPr id="20487" name="Rectangle 13"/>
          <p:cNvSpPr>
            <a:spLocks noChangeArrowheads="1"/>
          </p:cNvSpPr>
          <p:nvPr/>
        </p:nvSpPr>
        <p:spPr bwMode="auto">
          <a:xfrm>
            <a:off x="6516690" y="3749675"/>
            <a:ext cx="11080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Converter</a:t>
            </a:r>
          </a:p>
        </p:txBody>
      </p:sp>
      <p:sp>
        <p:nvSpPr>
          <p:cNvPr id="20488" name="Rectangle 14"/>
          <p:cNvSpPr>
            <a:spLocks noChangeArrowheads="1"/>
          </p:cNvSpPr>
          <p:nvPr/>
        </p:nvSpPr>
        <p:spPr bwMode="auto">
          <a:xfrm>
            <a:off x="6516690" y="1308100"/>
            <a:ext cx="4649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0066"/>
                </a:solidFill>
              </a:rPr>
              <a:t>RF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DAE979-C978-E040-AA87-3FDA221830D3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472021"/>
              </p:ext>
            </p:extLst>
          </p:nvPr>
        </p:nvGraphicFramePr>
        <p:xfrm>
          <a:off x="107504" y="764704"/>
          <a:ext cx="6120680" cy="63398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168352"/>
                <a:gridCol w="1584176"/>
                <a:gridCol w="1368152"/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Narrow"/>
                          <a:cs typeface="Arial Narrow"/>
                        </a:rPr>
                        <a:t>Parameter</a:t>
                      </a:r>
                      <a:endParaRPr lang="en-US" sz="16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Narrow"/>
                          <a:cs typeface="Arial Narrow"/>
                        </a:rPr>
                        <a:t>Design</a:t>
                      </a:r>
                      <a:endParaRPr lang="en-US" sz="1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Narrow"/>
                          <a:cs typeface="Arial Narrow"/>
                        </a:rPr>
                        <a:t>Operational</a:t>
                      </a:r>
                      <a:endParaRPr lang="en-US" sz="16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RF frequency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2856 MHz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Accelerating structure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SLAC-type, CG, 2π/3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RF source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4×45 </a:t>
                      </a:r>
                      <a:r>
                        <a:rPr lang="en-US" sz="1500" b="0" dirty="0" err="1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MWp</a:t>
                      </a:r>
                      <a:r>
                        <a:rPr lang="en-US" sz="1500" b="0" baseline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 SLED-</a:t>
                      </a:r>
                      <a:r>
                        <a:rPr lang="en-US" sz="1500" b="0" dirty="0" err="1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ed</a:t>
                      </a:r>
                      <a:r>
                        <a:rPr lang="en-US" sz="1500" b="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 klystrons TH2128C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Electron beam final energy 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 Narrow"/>
                          <a:cs typeface="Arial Narrow"/>
                        </a:rPr>
                        <a:t>800 MeV </a:t>
                      </a:r>
                      <a:endParaRPr lang="en-US" sz="15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510 MeV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Positron beam final energy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 Narrow"/>
                          <a:cs typeface="Arial Narrow"/>
                        </a:rPr>
                        <a:t>550 MeV </a:t>
                      </a:r>
                      <a:endParaRPr lang="en-US" sz="15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510 MeV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Positron conversion energy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latin typeface="Arial Narrow"/>
                          <a:cs typeface="Arial Narrow"/>
                        </a:rPr>
                        <a:t>250 MeV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220 MeV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Beam pulse rep. rate</a:t>
                      </a:r>
                      <a:endParaRPr lang="en-US" sz="1500" b="0" dirty="0" smtClean="0">
                        <a:solidFill>
                          <a:schemeClr val="tx2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25/50 Hz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25/50 Hz</a:t>
                      </a:r>
                      <a:endParaRPr lang="en-US" sz="1500" b="0" dirty="0" smtClean="0">
                        <a:solidFill>
                          <a:schemeClr val="tx2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Beam </a:t>
                      </a:r>
                      <a:r>
                        <a:rPr lang="en-US" sz="1500" dirty="0" err="1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macropulse</a:t>
                      </a:r>
                      <a:r>
                        <a:rPr lang="en-US" sz="150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 length</a:t>
                      </a:r>
                      <a:endParaRPr lang="en-US" sz="1500" b="0" dirty="0" smtClean="0">
                        <a:solidFill>
                          <a:schemeClr val="tx2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10 </a:t>
                      </a:r>
                      <a:r>
                        <a:rPr lang="en-US" sz="1500" b="1" dirty="0" err="1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nsec</a:t>
                      </a:r>
                      <a:endParaRPr lang="en-US" sz="1500" b="1" dirty="0" smtClean="0">
                        <a:solidFill>
                          <a:schemeClr val="tx2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1.4 to 40 </a:t>
                      </a:r>
                      <a:r>
                        <a:rPr lang="en-US" sz="1500" dirty="0" err="1" smtClean="0">
                          <a:solidFill>
                            <a:schemeClr val="tx2"/>
                          </a:solidFill>
                          <a:latin typeface="Arial Narrow"/>
                          <a:cs typeface="Arial Narrow"/>
                        </a:rPr>
                        <a:t>nsec</a:t>
                      </a:r>
                      <a:endParaRPr lang="en-US" sz="1500" b="0" dirty="0" smtClean="0">
                        <a:solidFill>
                          <a:schemeClr val="tx2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Gun current</a:t>
                      </a:r>
                      <a:endParaRPr lang="en-US" sz="15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latin typeface="Arial Narrow"/>
                          <a:cs typeface="Arial Narrow"/>
                        </a:rPr>
                        <a:t>8 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8 A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Electron</a:t>
                      </a:r>
                      <a:r>
                        <a:rPr lang="en-US" sz="1500" baseline="0" dirty="0" smtClean="0">
                          <a:latin typeface="Arial Narrow"/>
                          <a:cs typeface="Arial Narrow"/>
                        </a:rPr>
                        <a:t> b</a:t>
                      </a: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eam spot on positron</a:t>
                      </a:r>
                      <a:r>
                        <a:rPr lang="en-US" sz="1500" baseline="0" dirty="0" smtClean="0">
                          <a:latin typeface="Arial Narrow"/>
                          <a:cs typeface="Arial Narrow"/>
                        </a:rPr>
                        <a:t> converter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latin typeface="Arial Narrow"/>
                          <a:cs typeface="Arial Narrow"/>
                        </a:rPr>
                        <a:t>1 mm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1 mm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electron current on positron</a:t>
                      </a:r>
                      <a:r>
                        <a:rPr lang="en-US" sz="1500" baseline="0" dirty="0" smtClean="0">
                          <a:latin typeface="Arial Narrow"/>
                          <a:cs typeface="Arial Narrow"/>
                        </a:rPr>
                        <a:t> converter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 Narrow"/>
                          <a:cs typeface="Arial Narrow"/>
                        </a:rPr>
                        <a:t>5 A </a:t>
                      </a:r>
                      <a:endParaRPr lang="en-US" sz="15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5.2 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4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norm. </a:t>
                      </a:r>
                      <a:r>
                        <a:rPr lang="en-US" sz="1500" dirty="0" err="1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Emittance</a:t>
                      </a:r>
                      <a:r>
                        <a:rPr lang="en-US" sz="150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 (mm. </a:t>
                      </a:r>
                      <a:r>
                        <a:rPr lang="en-US" sz="1500" dirty="0" err="1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mrad</a:t>
                      </a:r>
                      <a:r>
                        <a:rPr lang="en-US" sz="150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)</a:t>
                      </a:r>
                      <a:endParaRPr lang="en-US" sz="1500" b="0" dirty="0" smtClean="0">
                        <a:solidFill>
                          <a:srgbClr val="660066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1 (electron</a:t>
                      </a:r>
                      <a:r>
                        <a:rPr lang="en-US" sz="1500" b="1" baseline="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) </a:t>
                      </a:r>
                    </a:p>
                    <a:p>
                      <a:r>
                        <a:rPr lang="en-US" sz="1500" b="1" baseline="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10 (positron)</a:t>
                      </a:r>
                      <a:endParaRPr lang="en-US" sz="1500" b="1" dirty="0">
                        <a:solidFill>
                          <a:srgbClr val="660066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&lt;</a:t>
                      </a:r>
                      <a:r>
                        <a:rPr lang="en-US" sz="1500" baseline="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 1.5</a:t>
                      </a:r>
                      <a:endParaRPr lang="en-US" sz="1500" b="0" dirty="0">
                        <a:solidFill>
                          <a:srgbClr val="660066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  <a:tr h="5384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rms</a:t>
                      </a:r>
                      <a:r>
                        <a:rPr lang="en-US" sz="150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 Energy spread</a:t>
                      </a:r>
                      <a:endParaRPr lang="en-US" sz="1500" b="0" dirty="0" smtClean="0">
                        <a:solidFill>
                          <a:srgbClr val="660066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0.5% (electron) </a:t>
                      </a:r>
                    </a:p>
                    <a:p>
                      <a:r>
                        <a:rPr lang="en-US" sz="1500" b="1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1.0% (positron)</a:t>
                      </a:r>
                      <a:endParaRPr lang="en-US" sz="1500" b="1" dirty="0">
                        <a:solidFill>
                          <a:srgbClr val="660066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0.5% (electron)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rgbClr val="660066"/>
                          </a:solidFill>
                          <a:latin typeface="Arial Narrow"/>
                          <a:cs typeface="Arial Narrow"/>
                        </a:rPr>
                        <a:t>1.0% (positron)</a:t>
                      </a:r>
                      <a:endParaRPr lang="en-US" sz="1500" b="0" dirty="0" smtClean="0">
                        <a:solidFill>
                          <a:srgbClr val="660066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Max output electron current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 Narrow"/>
                          <a:cs typeface="Arial Narrow"/>
                        </a:rPr>
                        <a:t>&gt;150 mA</a:t>
                      </a:r>
                      <a:endParaRPr lang="en-US" sz="15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500 mA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Max output positron current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 Narrow"/>
                          <a:cs typeface="Arial Narrow"/>
                        </a:rPr>
                        <a:t>36 mA</a:t>
                      </a:r>
                      <a:endParaRPr lang="en-US" sz="15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85</a:t>
                      </a:r>
                      <a:r>
                        <a:rPr lang="en-US" sz="1500" baseline="0" dirty="0" smtClean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 mA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Transport efficiency</a:t>
                      </a:r>
                      <a:r>
                        <a:rPr lang="en-US" sz="1500" baseline="0" dirty="0" smtClean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From</a:t>
                      </a:r>
                      <a:r>
                        <a:rPr lang="en-US" sz="1500" baseline="0" dirty="0" smtClean="0">
                          <a:latin typeface="Arial Narrow"/>
                          <a:cs typeface="Arial Narrow"/>
                        </a:rPr>
                        <a:t> CS </a:t>
                      </a: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lang="en-US" sz="1500" baseline="0" dirty="0" smtClean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500" baseline="0" dirty="0" err="1" smtClean="0">
                          <a:latin typeface="Arial Narrow"/>
                          <a:cs typeface="Arial Narrow"/>
                        </a:rPr>
                        <a:t>linac</a:t>
                      </a:r>
                      <a:r>
                        <a:rPr lang="en-US" sz="1500" baseline="0" dirty="0" smtClean="0">
                          <a:latin typeface="Arial Narrow"/>
                          <a:cs typeface="Arial Narrow"/>
                        </a:rPr>
                        <a:t> end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 Narrow"/>
                          <a:cs typeface="Arial Narrow"/>
                        </a:rPr>
                        <a:t>90% </a:t>
                      </a:r>
                      <a:endParaRPr lang="en-US" sz="15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Narrow"/>
                          <a:cs typeface="Arial Narrow"/>
                        </a:rPr>
                        <a:t>90%</a:t>
                      </a:r>
                      <a:endParaRPr lang="en-US" sz="1500" b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144837899" y="2145117638"/>
          <a:ext cx="5291496" cy="5660898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245946"/>
                <a:gridCol w="1023023"/>
                <a:gridCol w="1218756"/>
                <a:gridCol w="803771"/>
              </a:tblGrid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 PARAMETER </a:t>
                      </a:r>
                      <a:endParaRPr lang="en-US" sz="19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>
                          <a:solidFill>
                            <a:schemeClr val="bg1"/>
                          </a:solidFill>
                        </a:rPr>
                        <a:t>Unit </a:t>
                      </a:r>
                      <a:endParaRPr lang="en-US" sz="19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TH2128C </a:t>
                      </a:r>
                      <a:endParaRPr lang="en-US" sz="19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5045 </a:t>
                      </a:r>
                      <a:endParaRPr lang="en-US" sz="19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tx1"/>
                    </a:solidFill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Center Frequency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MHz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2856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2856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Peak output power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MW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45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65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Peak average power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KW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10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90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RF pulse width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µs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4.5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3.5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Peak beam voltage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kV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320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350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Peak beam current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A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360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414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err="1"/>
                        <a:t>Microperveance</a:t>
                      </a:r>
                      <a:r>
                        <a:rPr lang="en-US" sz="1900" dirty="0"/>
                        <a:t>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µA/V3/2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2.0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2.0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Heater voltage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V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20∼30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15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Heater current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A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20∼28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35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Focusing currents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A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40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15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Peak driver power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W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200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350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Gain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dB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54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53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Efficiency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%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43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45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Pulse repetition rate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Hz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50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120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Klystron data sheet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7" y="1196976"/>
            <a:ext cx="3294063" cy="4392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F12556-9DC6-2040-8264-87BDC69B584A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635896" y="1052737"/>
          <a:ext cx="5291496" cy="5660898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245946"/>
                <a:gridCol w="1023023"/>
                <a:gridCol w="1218756"/>
                <a:gridCol w="803771"/>
              </a:tblGrid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 PARAMETER </a:t>
                      </a:r>
                      <a:endParaRPr lang="en-US" sz="19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>
                          <a:solidFill>
                            <a:schemeClr val="bg1"/>
                          </a:solidFill>
                        </a:rPr>
                        <a:t>Unit </a:t>
                      </a:r>
                      <a:endParaRPr lang="en-US" sz="190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TH2128C </a:t>
                      </a:r>
                      <a:endParaRPr lang="en-US" sz="19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5045 </a:t>
                      </a:r>
                      <a:endParaRPr lang="en-US" sz="1900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tx1"/>
                    </a:solidFill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Center Frequency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MHz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2856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2856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Peak output power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MW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45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65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Peak average power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KW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10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90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RF pulse width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µs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4.5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3.5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Peak beam voltage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kV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320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350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Peak beam current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A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360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414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err="1"/>
                        <a:t>Microperveance</a:t>
                      </a:r>
                      <a:r>
                        <a:rPr lang="en-US" sz="1900" dirty="0"/>
                        <a:t>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µA/V3/2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2.0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2.0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Heater voltage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V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20∼30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15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Heater current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A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20∼28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35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Focusing currents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A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40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15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Peak driver power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W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200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350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Gain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dB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54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53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Efficiency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%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/>
                        <a:t>43 </a:t>
                      </a:r>
                      <a:endParaRPr lang="en-US" sz="190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45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  <a:tr h="3271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Pulse repetition rate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Hz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50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/>
                        <a:t>120 </a:t>
                      </a:r>
                      <a:endParaRPr lang="en-US" sz="19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162" marR="64162" marT="0" marB="0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0" y="404814"/>
            <a:ext cx="9144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Room-temperature accelerator  structures  require a short pulse of high RF power to reach their desired gradients.</a:t>
            </a: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r>
              <a:rPr lang="en-US" dirty="0">
                <a:latin typeface="+mj-lt"/>
              </a:rPr>
              <a:t>Klystrons run efficiently when they produce a long pulse of relatively low power (minimize inefficiency from modulator  rise/fall time etc).</a:t>
            </a: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r>
              <a:rPr lang="en-US" dirty="0">
                <a:latin typeface="+mj-lt"/>
              </a:rPr>
              <a:t>Matching these different time structures is done by pulse compression.</a:t>
            </a: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r>
              <a:rPr lang="en-US" dirty="0">
                <a:latin typeface="+mj-lt"/>
              </a:rPr>
              <a:t>Pulse compression in turn relies on the magic  of  the 3-db directional coupler to succeed.</a:t>
            </a:r>
          </a:p>
        </p:txBody>
      </p:sp>
      <p:pic>
        <p:nvPicPr>
          <p:cNvPr id="97282" name="Picture 6" descr="3dbo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67200"/>
            <a:ext cx="4572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" y="3644901"/>
            <a:ext cx="7208824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The 3-db coupler is a passive device with 4 input/output ports</a:t>
            </a:r>
          </a:p>
          <a:p>
            <a:pPr>
              <a:defRPr/>
            </a:pPr>
            <a:r>
              <a:rPr lang="en-US" dirty="0">
                <a:latin typeface="+mj-lt"/>
              </a:rPr>
              <a:t> passing thru a central nexus: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437063"/>
            <a:ext cx="4038600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The key feature of the coupler is </a:t>
            </a:r>
          </a:p>
          <a:p>
            <a:pPr>
              <a:defRPr/>
            </a:pPr>
            <a:r>
              <a:rPr lang="en-US" dirty="0">
                <a:latin typeface="+mj-lt"/>
              </a:rPr>
              <a:t>that the diagonal pathways are longer by 90</a:t>
            </a:r>
            <a:r>
              <a:rPr lang="en-US" dirty="0">
                <a:latin typeface="+mj-lt"/>
                <a:cs typeface="Times New Roman" pitchFamily="18" charset="0"/>
              </a:rPr>
              <a:t>° than the straight pathways.</a:t>
            </a:r>
          </a:p>
          <a:p>
            <a:pPr>
              <a:defRPr/>
            </a:pP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Pulse compression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0C1AE3-A636-D94A-8502-A1087F9DB73C}" type="slidenum">
              <a:rPr lang="de-DE" smtClean="0"/>
              <a:pPr>
                <a:defRPr/>
              </a:pPr>
              <a:t>91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2636839"/>
            <a:ext cx="78486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Power from port 1 will be split and flow equally to ports 2 and 3, but with a phase shift.</a:t>
            </a: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r>
              <a:rPr lang="en-US" dirty="0">
                <a:latin typeface="+mj-lt"/>
              </a:rPr>
              <a:t>If equal power is introduced at ports 1 and 4, but with a 90</a:t>
            </a:r>
            <a:r>
              <a:rPr lang="en-US" dirty="0">
                <a:latin typeface="+mj-lt"/>
                <a:cs typeface="Times New Roman" pitchFamily="18" charset="0"/>
              </a:rPr>
              <a:t>° phase shift between them, it will flow entirely to either port 2 or port 3.</a:t>
            </a:r>
          </a:p>
          <a:p>
            <a:pPr>
              <a:defRPr/>
            </a:pPr>
            <a:endParaRPr lang="en-US" dirty="0">
              <a:latin typeface="+mj-lt"/>
              <a:cs typeface="Times New Roman" pitchFamily="18" charset="0"/>
            </a:endParaRPr>
          </a:p>
          <a:p>
            <a:pPr>
              <a:defRPr/>
            </a:pPr>
            <a:r>
              <a:rPr lang="en-US" dirty="0">
                <a:latin typeface="+mj-lt"/>
                <a:cs typeface="Times New Roman" pitchFamily="18" charset="0"/>
              </a:rPr>
              <a:t>If power is introduced at port 1, and perfect reflectors are placed at the end of lines 2 and 3, the reflected power will recombine constructively at port 4 (if the reflectors are placed the same distance from the center of the coupler</a:t>
            </a:r>
            <a:r>
              <a:rPr lang="en-US" dirty="0">
                <a:cs typeface="Times New Roman" pitchFamily="18" charset="0"/>
              </a:rPr>
              <a:t>.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grpSp>
        <p:nvGrpSpPr>
          <p:cNvPr id="99330" name="Group 5"/>
          <p:cNvGrpSpPr>
            <a:grpSpLocks/>
          </p:cNvGrpSpPr>
          <p:nvPr/>
        </p:nvGrpSpPr>
        <p:grpSpPr bwMode="auto">
          <a:xfrm>
            <a:off x="1631950" y="1125540"/>
            <a:ext cx="5213379" cy="1224912"/>
            <a:chOff x="1354138" y="1687514"/>
            <a:chExt cx="5213379" cy="1226631"/>
          </a:xfrm>
        </p:grpSpPr>
        <p:grpSp>
          <p:nvGrpSpPr>
            <p:cNvPr id="99334" name="Group 4"/>
            <p:cNvGrpSpPr>
              <a:grpSpLocks/>
            </p:cNvGrpSpPr>
            <p:nvPr/>
          </p:nvGrpSpPr>
          <p:grpSpPr bwMode="auto">
            <a:xfrm>
              <a:off x="3333750" y="1687876"/>
              <a:ext cx="2263775" cy="989386"/>
              <a:chOff x="532" y="1219"/>
              <a:chExt cx="4456" cy="2033"/>
            </a:xfrm>
          </p:grpSpPr>
          <p:sp>
            <p:nvSpPr>
              <p:cNvPr id="99339" name="Rectangle 5"/>
              <p:cNvSpPr>
                <a:spLocks noChangeArrowheads="1"/>
              </p:cNvSpPr>
              <p:nvPr/>
            </p:nvSpPr>
            <p:spPr bwMode="auto">
              <a:xfrm>
                <a:off x="532" y="1219"/>
                <a:ext cx="4450" cy="823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9340" name="Rectangle 6"/>
              <p:cNvSpPr>
                <a:spLocks noChangeArrowheads="1"/>
              </p:cNvSpPr>
              <p:nvPr/>
            </p:nvSpPr>
            <p:spPr bwMode="auto">
              <a:xfrm>
                <a:off x="538" y="2429"/>
                <a:ext cx="4450" cy="823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9341" name="Rectangle 7"/>
              <p:cNvSpPr>
                <a:spLocks noChangeArrowheads="1"/>
              </p:cNvSpPr>
              <p:nvPr/>
            </p:nvSpPr>
            <p:spPr bwMode="auto">
              <a:xfrm rot="19800000">
                <a:off x="1401" y="1832"/>
                <a:ext cx="2528" cy="823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9342" name="Rectangle 8"/>
              <p:cNvSpPr>
                <a:spLocks noChangeArrowheads="1"/>
              </p:cNvSpPr>
              <p:nvPr/>
            </p:nvSpPr>
            <p:spPr bwMode="auto">
              <a:xfrm rot="1800000">
                <a:off x="1542" y="1822"/>
                <a:ext cx="2528" cy="823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99335" name="AutoShape 13"/>
            <p:cNvSpPr>
              <a:spLocks noChangeArrowheads="1"/>
            </p:cNvSpPr>
            <p:nvPr/>
          </p:nvSpPr>
          <p:spPr bwMode="auto">
            <a:xfrm rot="10800000">
              <a:off x="3011428" y="2118228"/>
              <a:ext cx="366832" cy="79591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9336" name="AutoShape 14"/>
            <p:cNvSpPr>
              <a:spLocks noChangeArrowheads="1"/>
            </p:cNvSpPr>
            <p:nvPr/>
          </p:nvSpPr>
          <p:spPr bwMode="auto">
            <a:xfrm rot="5400000">
              <a:off x="5966619" y="1454915"/>
              <a:ext cx="368300" cy="833497"/>
            </a:xfrm>
            <a:prstGeom prst="can">
              <a:avLst>
                <a:gd name="adj" fmla="val 78987"/>
              </a:avLst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9337" name="AutoShape 16"/>
            <p:cNvSpPr>
              <a:spLocks noChangeArrowheads="1"/>
            </p:cNvSpPr>
            <p:nvPr/>
          </p:nvSpPr>
          <p:spPr bwMode="auto">
            <a:xfrm rot="5400000">
              <a:off x="5953919" y="2047052"/>
              <a:ext cx="368300" cy="833497"/>
            </a:xfrm>
            <a:prstGeom prst="can">
              <a:avLst>
                <a:gd name="adj" fmla="val 78987"/>
              </a:avLst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9338" name="Text Box 17"/>
            <p:cNvSpPr txBox="1">
              <a:spLocks noChangeArrowheads="1"/>
            </p:cNvSpPr>
            <p:nvPr/>
          </p:nvSpPr>
          <p:spPr bwMode="auto">
            <a:xfrm>
              <a:off x="1354138" y="2209800"/>
              <a:ext cx="1425575" cy="400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Klystron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315200" y="1268414"/>
            <a:ext cx="123623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Resonant </a:t>
            </a:r>
          </a:p>
          <a:p>
            <a:pPr>
              <a:defRPr/>
            </a:pPr>
            <a:r>
              <a:rPr lang="en-US" dirty="0">
                <a:latin typeface="+mj-lt"/>
              </a:rPr>
              <a:t>Cavities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SLED pulse compression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F44AC0-F9AB-204F-81C2-193390987C93}" type="slidenum">
              <a:rPr lang="de-DE" smtClean="0"/>
              <a:pPr>
                <a:defRPr/>
              </a:pPr>
              <a:t>92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15" name="Text Box 19"/>
          <p:cNvSpPr txBox="1">
            <a:spLocks noChangeArrowheads="1"/>
          </p:cNvSpPr>
          <p:nvPr/>
        </p:nvSpPr>
        <p:spPr bwMode="auto">
          <a:xfrm>
            <a:off x="0" y="1196975"/>
            <a:ext cx="48768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Power from the klystron goes to 2 resonant cavities for storage</a:t>
            </a:r>
          </a:p>
          <a:p>
            <a:pPr>
              <a:defRPr/>
            </a:pPr>
            <a:r>
              <a:rPr lang="en-US" dirty="0">
                <a:latin typeface="+mj-lt"/>
              </a:rPr>
              <a:t>because the cavity coupler reflects almost all power, there’s a surge of reflected energy which goes to the accelerator.</a:t>
            </a: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r>
              <a:rPr lang="en-US" dirty="0">
                <a:latin typeface="+mj-lt"/>
              </a:rPr>
              <a:t>As the SLED system fills, its emitted power destructively interferes with the klystron reflected power.</a:t>
            </a:r>
          </a:p>
          <a:p>
            <a:pPr>
              <a:defRPr/>
            </a:pPr>
            <a:r>
              <a:rPr lang="en-US" dirty="0">
                <a:latin typeface="+mj-lt"/>
              </a:rPr>
              <a:t>At some point in the klystron pulse, the phase of the klystron is reversed so that the stored energy interferes constructively…</a:t>
            </a:r>
          </a:p>
        </p:txBody>
      </p:sp>
      <p:pic>
        <p:nvPicPr>
          <p:cNvPr id="100354" name="Picture 14" descr="Linacsystem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5" y="1308100"/>
            <a:ext cx="4198937" cy="405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SLED pulse compression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D28352-76B6-1A4B-AB4A-526B1E59D603}" type="slidenum">
              <a:rPr lang="de-DE" smtClean="0"/>
              <a:pPr>
                <a:defRPr/>
              </a:pPr>
              <a:t>93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11188" y="1052513"/>
            <a:ext cx="8064500" cy="4968875"/>
          </a:xfrm>
        </p:spPr>
        <p:txBody>
          <a:bodyPr>
            <a:normAutofit lnSpcReduction="10000"/>
          </a:bodyPr>
          <a:lstStyle/>
          <a:p>
            <a:pPr>
              <a:buFont typeface="Arial"/>
              <a:buChar char="•"/>
              <a:defRPr/>
            </a:pPr>
            <a:r>
              <a:rPr lang="en-US" dirty="0">
                <a:latin typeface="+mj-lt"/>
              </a:rPr>
              <a:t>Factor of 3 amplitude limit (factor of 9 power limit)</a:t>
            </a:r>
          </a:p>
          <a:p>
            <a:pPr>
              <a:buFont typeface="Arial"/>
              <a:buChar char="•"/>
              <a:defRPr/>
            </a:pPr>
            <a:r>
              <a:rPr lang="en-US" dirty="0">
                <a:latin typeface="+mj-lt"/>
              </a:rPr>
              <a:t>For large amplitude gains, efficiency is low</a:t>
            </a:r>
          </a:p>
          <a:p>
            <a:pPr lvl="1">
              <a:defRPr/>
            </a:pPr>
            <a:r>
              <a:rPr lang="en-US" dirty="0">
                <a:latin typeface="+mj-lt"/>
              </a:rPr>
              <a:t>Large value of t</a:t>
            </a:r>
            <a:r>
              <a:rPr lang="en-US" baseline="-25000" dirty="0">
                <a:latin typeface="+mj-lt"/>
              </a:rPr>
              <a:t>1</a:t>
            </a:r>
            <a:r>
              <a:rPr lang="en-US" dirty="0">
                <a:latin typeface="+mj-lt"/>
              </a:rPr>
              <a:t> required </a:t>
            </a:r>
            <a:r>
              <a:rPr lang="en-US" dirty="0" err="1">
                <a:latin typeface="+mj-lt"/>
              </a:rPr>
              <a:t>w.r.t</a:t>
            </a:r>
            <a:r>
              <a:rPr lang="en-US" dirty="0">
                <a:latin typeface="+mj-lt"/>
              </a:rPr>
              <a:t>. </a:t>
            </a:r>
            <a:r>
              <a:rPr lang="en-US" dirty="0" err="1" smtClean="0">
                <a:latin typeface="+mj-lt"/>
              </a:rPr>
              <a:t>t</a:t>
            </a:r>
            <a:r>
              <a:rPr lang="en-US" baseline="-25000" dirty="0" err="1" smtClean="0">
                <a:latin typeface="+mj-lt"/>
              </a:rPr>
              <a:t>c</a:t>
            </a:r>
            <a:endParaRPr lang="en-US" dirty="0">
              <a:latin typeface="+mj-lt"/>
            </a:endParaRPr>
          </a:p>
          <a:p>
            <a:pPr lvl="1">
              <a:defRPr/>
            </a:pPr>
            <a:r>
              <a:rPr lang="en-US" dirty="0">
                <a:latin typeface="+mj-lt"/>
              </a:rPr>
              <a:t>Long time when most RF power is reflected, not stored</a:t>
            </a:r>
          </a:p>
          <a:p>
            <a:pPr>
              <a:buFont typeface="Arial"/>
              <a:buChar char="•"/>
              <a:defRPr/>
            </a:pPr>
            <a:r>
              <a:rPr lang="en-US" dirty="0">
                <a:latin typeface="+mj-lt"/>
              </a:rPr>
              <a:t>Output pulse not flat</a:t>
            </a:r>
          </a:p>
          <a:p>
            <a:pPr lvl="1">
              <a:defRPr/>
            </a:pPr>
            <a:r>
              <a:rPr lang="en-US" dirty="0">
                <a:latin typeface="+mj-lt"/>
              </a:rPr>
              <a:t>Exponential character due to standing-wave SLED character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SLED limitations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C9BFD7-D26E-7F4D-8117-9CBCF9FFAE99}" type="slidenum">
              <a:rPr lang="de-DE" smtClean="0"/>
              <a:pPr>
                <a:defRPr/>
              </a:pPr>
              <a:t>94</a:t>
            </a:fld>
            <a:endParaRPr lang="de-DE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2738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Diagnostics - ICT</a:t>
            </a:r>
            <a:endParaRPr lang="en-US" sz="4000" b="1" dirty="0">
              <a:solidFill>
                <a:srgbClr val="4F81B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23928" y="364502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800" u="sng" dirty="0"/>
              <a:t>WCM </a:t>
            </a:r>
            <a:r>
              <a:rPr lang="it-IT" sz="1800" u="sng" dirty="0" err="1" smtClean="0"/>
              <a:t>response</a:t>
            </a:r>
            <a:r>
              <a:rPr lang="it-IT" sz="1800" u="sng" dirty="0" smtClean="0"/>
              <a:t>:</a:t>
            </a:r>
            <a:endParaRPr lang="en-US" sz="1800" dirty="0"/>
          </a:p>
          <a:p>
            <a:r>
              <a:rPr lang="en-US" sz="1800" dirty="0"/>
              <a:t>∫</a:t>
            </a:r>
            <a:r>
              <a:rPr lang="en-US" sz="1800" dirty="0" err="1"/>
              <a:t>Vds</a:t>
            </a:r>
            <a:r>
              <a:rPr lang="en-US" sz="1800" dirty="0"/>
              <a:t> :   μ= 167 </a:t>
            </a:r>
            <a:r>
              <a:rPr lang="en-US" sz="1800" dirty="0" err="1"/>
              <a:t>pVs</a:t>
            </a:r>
            <a:r>
              <a:rPr lang="en-US" sz="1800" dirty="0"/>
              <a:t>   </a:t>
            </a:r>
            <a:r>
              <a:rPr lang="en-US" sz="1800" b="1" dirty="0"/>
              <a:t>σ= 5 </a:t>
            </a:r>
            <a:r>
              <a:rPr lang="en-US" sz="1800" b="1" dirty="0" err="1"/>
              <a:t>pVs</a:t>
            </a:r>
            <a:endParaRPr lang="en-US" sz="1800" dirty="0"/>
          </a:p>
          <a:p>
            <a:r>
              <a:rPr lang="en-US" sz="1800" dirty="0" err="1"/>
              <a:t>I</a:t>
            </a:r>
            <a:r>
              <a:rPr lang="en-US" sz="1800" baseline="-25000" dirty="0" err="1"/>
              <a:t>ped</a:t>
            </a:r>
            <a:r>
              <a:rPr lang="en-US" sz="1800" dirty="0"/>
              <a:t>= -59 </a:t>
            </a:r>
            <a:r>
              <a:rPr lang="en-US" sz="1800" dirty="0" err="1"/>
              <a:t>pVs</a:t>
            </a:r>
            <a:endParaRPr lang="en-US" sz="1800" dirty="0"/>
          </a:p>
          <a:p>
            <a:r>
              <a:rPr lang="en-US" sz="1800" b="1" dirty="0" err="1"/>
              <a:t>I</a:t>
            </a:r>
            <a:r>
              <a:rPr lang="en-US" sz="1800" b="1" baseline="-25000" dirty="0" err="1"/>
              <a:t>wcm</a:t>
            </a:r>
            <a:r>
              <a:rPr lang="en-US" sz="1800" dirty="0"/>
              <a:t>= ∫</a:t>
            </a:r>
            <a:r>
              <a:rPr lang="en-US" sz="1800" dirty="0" err="1"/>
              <a:t>Vds</a:t>
            </a:r>
            <a:r>
              <a:rPr lang="en-US" sz="1800" dirty="0"/>
              <a:t>- </a:t>
            </a:r>
            <a:r>
              <a:rPr lang="en-US" sz="1800" dirty="0" err="1"/>
              <a:t>I</a:t>
            </a:r>
            <a:r>
              <a:rPr lang="en-US" sz="1800" baseline="-25000" dirty="0" err="1"/>
              <a:t>ped</a:t>
            </a:r>
            <a:r>
              <a:rPr lang="en-US" sz="1800" dirty="0"/>
              <a:t>= </a:t>
            </a:r>
            <a:r>
              <a:rPr lang="en-US" sz="1800" b="1" dirty="0"/>
              <a:t>226 </a:t>
            </a:r>
            <a:r>
              <a:rPr lang="en-US" sz="1800" b="1" dirty="0" err="1"/>
              <a:t>pVs</a:t>
            </a:r>
            <a:endParaRPr lang="en-US" sz="1800" dirty="0"/>
          </a:p>
          <a:p>
            <a:r>
              <a:rPr lang="en-US" sz="1800" b="1" dirty="0" err="1"/>
              <a:t>Q</a:t>
            </a:r>
            <a:r>
              <a:rPr lang="en-US" sz="1800" b="1" baseline="-25000" dirty="0" err="1"/>
              <a:t>out</a:t>
            </a:r>
            <a:r>
              <a:rPr lang="en-US" sz="1800" dirty="0"/>
              <a:t>= </a:t>
            </a:r>
            <a:r>
              <a:rPr lang="en-US" sz="1800" dirty="0" err="1"/>
              <a:t>I</a:t>
            </a:r>
            <a:r>
              <a:rPr lang="en-US" sz="1800" baseline="-25000" dirty="0" err="1"/>
              <a:t>wcm</a:t>
            </a:r>
            <a:r>
              <a:rPr lang="en-US" sz="1800" dirty="0"/>
              <a:t>/R= </a:t>
            </a:r>
            <a:r>
              <a:rPr lang="en-US" sz="1800" b="1" dirty="0"/>
              <a:t>4.52 </a:t>
            </a:r>
            <a:r>
              <a:rPr lang="en-US" sz="1800" b="1" dirty="0" err="1"/>
              <a:t>pC</a:t>
            </a:r>
            <a:endParaRPr lang="en-US" sz="1800" dirty="0"/>
          </a:p>
          <a:p>
            <a:pPr lvl="0"/>
            <a:r>
              <a:rPr lang="en-US" sz="1800" u="sng" dirty="0"/>
              <a:t>RATIO:</a:t>
            </a:r>
            <a:r>
              <a:rPr lang="en-US" sz="1800" dirty="0"/>
              <a:t> </a:t>
            </a:r>
          </a:p>
          <a:p>
            <a:r>
              <a:rPr lang="en-US" sz="1800" dirty="0"/>
              <a:t>Theoretical ICT ratio = 0.1</a:t>
            </a:r>
          </a:p>
          <a:p>
            <a:r>
              <a:rPr lang="it-IT" sz="1800" b="1" u="sng" dirty="0"/>
              <a:t>R (ratio)</a:t>
            </a:r>
            <a:r>
              <a:rPr lang="it-IT" sz="1800" dirty="0"/>
              <a:t>= </a:t>
            </a:r>
            <a:r>
              <a:rPr lang="it-IT" sz="1800" dirty="0" err="1"/>
              <a:t>Q</a:t>
            </a:r>
            <a:r>
              <a:rPr lang="it-IT" sz="1800" baseline="-25000" dirty="0" err="1"/>
              <a:t>out</a:t>
            </a:r>
            <a:r>
              <a:rPr lang="it-IT" sz="1800" dirty="0"/>
              <a:t>/</a:t>
            </a:r>
            <a:r>
              <a:rPr lang="it-IT" sz="1800" dirty="0" err="1"/>
              <a:t>Q</a:t>
            </a:r>
            <a:r>
              <a:rPr lang="it-IT" sz="1800" baseline="-25000" dirty="0" err="1"/>
              <a:t>in</a:t>
            </a:r>
            <a:r>
              <a:rPr lang="it-IT" sz="1800" dirty="0"/>
              <a:t>= </a:t>
            </a:r>
            <a:r>
              <a:rPr lang="it-IT" sz="1800" dirty="0" err="1"/>
              <a:t>I</a:t>
            </a:r>
            <a:r>
              <a:rPr lang="it-IT" sz="1800" baseline="-25000" dirty="0" err="1"/>
              <a:t>wcm</a:t>
            </a:r>
            <a:r>
              <a:rPr lang="it-IT" sz="1800" dirty="0"/>
              <a:t>/</a:t>
            </a:r>
            <a:r>
              <a:rPr lang="it-IT" sz="1800" dirty="0" err="1"/>
              <a:t>I</a:t>
            </a:r>
            <a:r>
              <a:rPr lang="it-IT" sz="1800" baseline="-25000" dirty="0" err="1"/>
              <a:t>imp</a:t>
            </a:r>
            <a:r>
              <a:rPr lang="it-IT" sz="1800" dirty="0"/>
              <a:t>= </a:t>
            </a:r>
            <a:r>
              <a:rPr lang="it-IT" sz="1800" b="1" u="sng" dirty="0"/>
              <a:t>0.098</a:t>
            </a:r>
            <a:endParaRPr lang="en-US" sz="1800" dirty="0"/>
          </a:p>
          <a:p>
            <a:r>
              <a:rPr lang="en-US" sz="1800" b="1" u="sng" dirty="0"/>
              <a:t>Δ</a:t>
            </a:r>
            <a:r>
              <a:rPr lang="it-IT" sz="1800" b="1" u="sng" dirty="0"/>
              <a:t>R</a:t>
            </a:r>
            <a:r>
              <a:rPr lang="it-IT" sz="1800" b="1" dirty="0"/>
              <a:t>=</a:t>
            </a:r>
            <a:r>
              <a:rPr lang="it-IT" sz="1800" dirty="0"/>
              <a:t> </a:t>
            </a:r>
            <a:r>
              <a:rPr lang="en-US" sz="1800" dirty="0"/>
              <a:t>√((</a:t>
            </a:r>
            <a:r>
              <a:rPr lang="en-US" sz="1800" dirty="0" err="1"/>
              <a:t>σ</a:t>
            </a:r>
            <a:r>
              <a:rPr lang="en-US" sz="1800" baseline="-25000" dirty="0" err="1"/>
              <a:t>wcm</a:t>
            </a:r>
            <a:r>
              <a:rPr lang="en-US" sz="1800" dirty="0"/>
              <a:t>/</a:t>
            </a:r>
            <a:r>
              <a:rPr lang="en-US" sz="1800" dirty="0" err="1"/>
              <a:t>I</a:t>
            </a:r>
            <a:r>
              <a:rPr lang="en-US" sz="1800" baseline="-25000" dirty="0" err="1"/>
              <a:t>imp</a:t>
            </a:r>
            <a:r>
              <a:rPr lang="en-US" sz="1800" dirty="0"/>
              <a:t>)</a:t>
            </a:r>
            <a:r>
              <a:rPr lang="en-US" sz="1800" baseline="30000" dirty="0"/>
              <a:t>2</a:t>
            </a:r>
            <a:r>
              <a:rPr lang="en-US" sz="1800" dirty="0"/>
              <a:t>+((</a:t>
            </a:r>
            <a:r>
              <a:rPr lang="en-US" sz="1800" dirty="0" err="1"/>
              <a:t>I</a:t>
            </a:r>
            <a:r>
              <a:rPr lang="en-US" sz="1800" baseline="-25000" dirty="0" err="1"/>
              <a:t>wcm</a:t>
            </a:r>
            <a:r>
              <a:rPr lang="en-US" sz="1800" dirty="0"/>
              <a:t>*</a:t>
            </a:r>
            <a:r>
              <a:rPr lang="en-US" sz="1800" dirty="0" err="1"/>
              <a:t>σ</a:t>
            </a:r>
            <a:r>
              <a:rPr lang="en-US" sz="1800" baseline="-25000" dirty="0" err="1"/>
              <a:t>imp</a:t>
            </a:r>
            <a:r>
              <a:rPr lang="en-US" sz="1800" dirty="0"/>
              <a:t>)/I</a:t>
            </a:r>
            <a:r>
              <a:rPr lang="en-US" sz="1800" baseline="-25000" dirty="0"/>
              <a:t>imp</a:t>
            </a:r>
            <a:r>
              <a:rPr lang="en-US" sz="1800" baseline="30000" dirty="0"/>
              <a:t>2</a:t>
            </a:r>
            <a:r>
              <a:rPr lang="en-US" sz="1800" dirty="0"/>
              <a:t>)</a:t>
            </a:r>
            <a:r>
              <a:rPr lang="en-US" sz="1800" baseline="30000" dirty="0"/>
              <a:t>2</a:t>
            </a:r>
            <a:r>
              <a:rPr lang="en-US" sz="1800" dirty="0"/>
              <a:t>)= </a:t>
            </a:r>
            <a:r>
              <a:rPr lang="en-US" sz="1800" b="1" u="sng" dirty="0"/>
              <a:t>0.002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3923928" y="306896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1200" dirty="0" err="1"/>
              <a:t>Waveform</a:t>
            </a:r>
            <a:r>
              <a:rPr lang="it-IT" sz="1200" dirty="0"/>
              <a:t> generator: </a:t>
            </a:r>
            <a:r>
              <a:rPr lang="it-IT" sz="1200" dirty="0" err="1"/>
              <a:t>Agilent</a:t>
            </a:r>
            <a:r>
              <a:rPr lang="it-IT" sz="1200" dirty="0"/>
              <a:t> </a:t>
            </a:r>
            <a:r>
              <a:rPr lang="it-IT" sz="1200" dirty="0" err="1"/>
              <a:t>Arbitrary</a:t>
            </a:r>
            <a:r>
              <a:rPr lang="it-IT" sz="1200" dirty="0"/>
              <a:t> </a:t>
            </a:r>
            <a:r>
              <a:rPr lang="it-IT" sz="1200" dirty="0" err="1"/>
              <a:t>waveform</a:t>
            </a:r>
            <a:r>
              <a:rPr lang="it-IT" sz="1200" dirty="0"/>
              <a:t> Generator 33250A</a:t>
            </a:r>
            <a:endParaRPr lang="en-US" sz="1200" dirty="0"/>
          </a:p>
          <a:p>
            <a:pPr lvl="0"/>
            <a:r>
              <a:rPr lang="it-IT" sz="1200" dirty="0" err="1"/>
              <a:t>Oscilloscope</a:t>
            </a:r>
            <a:r>
              <a:rPr lang="it-IT" sz="1200" dirty="0"/>
              <a:t>: Tektronix TDS 3054C</a:t>
            </a:r>
            <a:endParaRPr lang="en-US" sz="1200" dirty="0"/>
          </a:p>
          <a:p>
            <a:pPr lvl="0"/>
            <a:r>
              <a:rPr lang="it-IT" sz="1200" dirty="0"/>
              <a:t>WCM: </a:t>
            </a:r>
            <a:r>
              <a:rPr lang="it-IT" sz="1200" dirty="0" err="1"/>
              <a:t>Bergoz</a:t>
            </a:r>
            <a:r>
              <a:rPr lang="it-IT" sz="1200" dirty="0"/>
              <a:t> </a:t>
            </a:r>
            <a:r>
              <a:rPr lang="it-IT" sz="1200" dirty="0" err="1"/>
              <a:t>Integrating</a:t>
            </a:r>
            <a:r>
              <a:rPr lang="it-IT" sz="1200" dirty="0"/>
              <a:t> </a:t>
            </a:r>
            <a:r>
              <a:rPr lang="it-IT" sz="1200" dirty="0" err="1"/>
              <a:t>Current</a:t>
            </a:r>
            <a:r>
              <a:rPr lang="it-IT" sz="1200" dirty="0"/>
              <a:t> Transformer (ICT-122-070-05:1)</a:t>
            </a:r>
            <a:endParaRPr lang="en-US" sz="1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7" y="836712"/>
            <a:ext cx="7164288" cy="196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127370"/>
            <a:ext cx="1843778" cy="1382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5" t="20867" r="32987" b="18303"/>
          <a:stretch/>
        </p:blipFill>
        <p:spPr>
          <a:xfrm>
            <a:off x="457200" y="3211942"/>
            <a:ext cx="2783898" cy="30184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5162" y="4042489"/>
            <a:ext cx="1258888" cy="13573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621722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oter Placeholder 2"/>
          <p:cNvSpPr>
            <a:spLocks noGrp="1"/>
          </p:cNvSpPr>
          <p:nvPr>
            <p:ph type="ftr" sz="quarter" idx="4294967295"/>
          </p:nvPr>
        </p:nvSpPr>
        <p:spPr bwMode="auto">
          <a:xfrm>
            <a:off x="7131050" y="6237288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>
              <a:defRPr/>
            </a:pPr>
            <a:r>
              <a:rPr kumimoji="0" lang="en-US" sz="1400">
                <a:latin typeface="Tahoma" charset="0"/>
                <a:cs typeface="+mn-cs"/>
              </a:rPr>
              <a:t>P. Valente – CSN2, Roma, 5 Feb. 2009</a:t>
            </a:r>
          </a:p>
        </p:txBody>
      </p:sp>
      <p:pic>
        <p:nvPicPr>
          <p:cNvPr id="108547" name="Picture 21"/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t="1897" r="787" b="3970"/>
          <a:stretch>
            <a:fillRect/>
          </a:stretch>
        </p:blipFill>
        <p:spPr bwMode="auto">
          <a:xfrm>
            <a:off x="288927" y="2514601"/>
            <a:ext cx="3624263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62" name="Text Box 22"/>
          <p:cNvSpPr txBox="1">
            <a:spLocks noChangeArrowheads="1"/>
          </p:cNvSpPr>
          <p:nvPr/>
        </p:nvSpPr>
        <p:spPr bwMode="auto">
          <a:xfrm>
            <a:off x="914402" y="3154363"/>
            <a:ext cx="5762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  <a:buSzPct val="70000"/>
              <a:defRPr/>
            </a:pPr>
            <a:r>
              <a:rPr lang="en-US" sz="1600" b="1">
                <a:solidFill>
                  <a:schemeClr val="hlink"/>
                </a:solidFill>
              </a:rPr>
              <a:t>1 e</a:t>
            </a:r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1849438" y="4735513"/>
            <a:ext cx="8763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Clr>
                <a:schemeClr val="tx1"/>
              </a:buClr>
              <a:buSzPct val="70000"/>
              <a:defRPr/>
            </a:pPr>
            <a:r>
              <a:rPr lang="en-US">
                <a:solidFill>
                  <a:srgbClr val="0000FF"/>
                </a:solidFill>
              </a:rPr>
              <a:t>F</a:t>
            </a:r>
            <a:r>
              <a:rPr lang="en-US" baseline="-25000">
                <a:solidFill>
                  <a:srgbClr val="0000FF"/>
                </a:solidFill>
              </a:rPr>
              <a:t>1</a:t>
            </a:r>
            <a:r>
              <a:rPr lang="en-US">
                <a:solidFill>
                  <a:srgbClr val="0000FF"/>
                </a:solidFill>
              </a:rPr>
              <a:t>·F</a:t>
            </a:r>
            <a:r>
              <a:rPr lang="en-US" baseline="-2500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87064" name="Text Box 24"/>
          <p:cNvSpPr txBox="1">
            <a:spLocks noChangeArrowheads="1"/>
          </p:cNvSpPr>
          <p:nvPr/>
        </p:nvSpPr>
        <p:spPr bwMode="auto">
          <a:xfrm rot="16200000">
            <a:off x="-307181" y="3089067"/>
            <a:ext cx="9509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  <a:buSzPct val="70000"/>
              <a:defRPr/>
            </a:pPr>
            <a:r>
              <a:rPr lang="en-US" sz="1600" b="1" dirty="0" smtClean="0">
                <a:solidFill>
                  <a:schemeClr val="hlink"/>
                </a:solidFill>
              </a:rPr>
              <a:t>Events</a:t>
            </a:r>
            <a:endParaRPr lang="en-US" sz="1600" b="1" dirty="0">
              <a:solidFill>
                <a:schemeClr val="hlink"/>
              </a:solidFill>
            </a:endParaRPr>
          </a:p>
        </p:txBody>
      </p:sp>
      <p:sp>
        <p:nvSpPr>
          <p:cNvPr id="87065" name="Text Box 25"/>
          <p:cNvSpPr txBox="1">
            <a:spLocks noChangeArrowheads="1"/>
          </p:cNvSpPr>
          <p:nvPr/>
        </p:nvSpPr>
        <p:spPr bwMode="auto">
          <a:xfrm>
            <a:off x="2286000" y="5943600"/>
            <a:ext cx="1752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  <a:buSzPct val="70000"/>
              <a:defRPr/>
            </a:pPr>
            <a:r>
              <a:rPr lang="en-US" sz="1600" b="1" dirty="0" smtClean="0">
                <a:solidFill>
                  <a:schemeClr val="hlink"/>
                </a:solidFill>
              </a:rPr>
              <a:t>Energy </a:t>
            </a:r>
            <a:r>
              <a:rPr lang="en-US" sz="1600" b="1" dirty="0">
                <a:solidFill>
                  <a:schemeClr val="hlink"/>
                </a:solidFill>
              </a:rPr>
              <a:t>(MeV)</a:t>
            </a:r>
          </a:p>
        </p:txBody>
      </p:sp>
      <p:sp>
        <p:nvSpPr>
          <p:cNvPr id="87066" name="Text Box 26"/>
          <p:cNvSpPr txBox="1">
            <a:spLocks noChangeArrowheads="1"/>
          </p:cNvSpPr>
          <p:nvPr/>
        </p:nvSpPr>
        <p:spPr bwMode="auto">
          <a:xfrm>
            <a:off x="2016731" y="5022851"/>
            <a:ext cx="127513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lang="en-US">
                <a:solidFill>
                  <a:srgbClr val="FF0000"/>
                </a:solidFill>
              </a:rPr>
              <a:t>F</a:t>
            </a:r>
            <a:r>
              <a:rPr lang="en-US" baseline="-25000">
                <a:solidFill>
                  <a:srgbClr val="FF0000"/>
                </a:solidFill>
              </a:rPr>
              <a:t>1</a:t>
            </a:r>
            <a:r>
              <a:rPr lang="en-US">
                <a:solidFill>
                  <a:srgbClr val="FF0000"/>
                </a:solidFill>
              </a:rPr>
              <a:t>•F</a:t>
            </a:r>
            <a:r>
              <a:rPr lang="en-US" baseline="-25000">
                <a:solidFill>
                  <a:srgbClr val="FF0000"/>
                </a:solidFill>
              </a:rPr>
              <a:t>2</a:t>
            </a:r>
            <a:r>
              <a:rPr lang="en-US">
                <a:solidFill>
                  <a:srgbClr val="FF0000"/>
                </a:solidFill>
              </a:rPr>
              <a:t>•H</a:t>
            </a:r>
            <a:r>
              <a:rPr lang="en-US" baseline="-25000">
                <a:solidFill>
                  <a:srgbClr val="FF0000"/>
                </a:solidFill>
              </a:rPr>
              <a:t>1</a:t>
            </a:r>
            <a:r>
              <a:rPr lang="en-US">
                <a:solidFill>
                  <a:srgbClr val="FF0000"/>
                </a:solidFill>
              </a:rPr>
              <a:t>•H</a:t>
            </a:r>
            <a:r>
              <a:rPr lang="en-US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7067" name="Line 27"/>
          <p:cNvSpPr>
            <a:spLocks noChangeShapeType="1"/>
          </p:cNvSpPr>
          <p:nvPr/>
        </p:nvSpPr>
        <p:spPr bwMode="auto">
          <a:xfrm flipH="1">
            <a:off x="1423990" y="5211763"/>
            <a:ext cx="5476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7068" name="Line 28"/>
          <p:cNvSpPr>
            <a:spLocks noChangeShapeType="1"/>
          </p:cNvSpPr>
          <p:nvPr/>
        </p:nvSpPr>
        <p:spPr bwMode="auto">
          <a:xfrm flipH="1">
            <a:off x="1431925" y="4927600"/>
            <a:ext cx="54768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108555" name="Group 29"/>
          <p:cNvGrpSpPr>
            <a:grpSpLocks/>
          </p:cNvGrpSpPr>
          <p:nvPr/>
        </p:nvGrpSpPr>
        <p:grpSpPr bwMode="auto">
          <a:xfrm>
            <a:off x="2686052" y="5072063"/>
            <a:ext cx="474663" cy="0"/>
            <a:chOff x="1985" y="3754"/>
            <a:chExt cx="299" cy="0"/>
          </a:xfrm>
        </p:grpSpPr>
        <p:sp>
          <p:nvSpPr>
            <p:cNvPr id="87070" name="Line 30"/>
            <p:cNvSpPr>
              <a:spLocks noChangeShapeType="1"/>
            </p:cNvSpPr>
            <p:nvPr/>
          </p:nvSpPr>
          <p:spPr bwMode="auto">
            <a:xfrm>
              <a:off x="1985" y="3754"/>
              <a:ext cx="9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071" name="Line 31"/>
            <p:cNvSpPr>
              <a:spLocks noChangeShapeType="1"/>
            </p:cNvSpPr>
            <p:nvPr/>
          </p:nvSpPr>
          <p:spPr bwMode="auto">
            <a:xfrm>
              <a:off x="2193" y="3754"/>
              <a:ext cx="9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7073" name="Line 33"/>
          <p:cNvSpPr>
            <a:spLocks noChangeShapeType="1"/>
          </p:cNvSpPr>
          <p:nvPr/>
        </p:nvSpPr>
        <p:spPr bwMode="auto">
          <a:xfrm>
            <a:off x="411163" y="1730377"/>
            <a:ext cx="3071812" cy="3175"/>
          </a:xfrm>
          <a:prstGeom prst="line">
            <a:avLst/>
          </a:prstGeom>
          <a:noFill/>
          <a:ln w="28575">
            <a:solidFill>
              <a:srgbClr val="FF99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7075" name="Rectangle 35"/>
          <p:cNvSpPr>
            <a:spLocks noChangeArrowheads="1"/>
          </p:cNvSpPr>
          <p:nvPr/>
        </p:nvSpPr>
        <p:spPr bwMode="auto">
          <a:xfrm>
            <a:off x="152401" y="1541931"/>
            <a:ext cx="181758" cy="402291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7076" name="Rectangle 36"/>
          <p:cNvSpPr>
            <a:spLocks noChangeArrowheads="1"/>
          </p:cNvSpPr>
          <p:nvPr/>
        </p:nvSpPr>
        <p:spPr bwMode="auto">
          <a:xfrm>
            <a:off x="369888" y="1542723"/>
            <a:ext cx="181758" cy="402291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7077" name="Rectangle 37"/>
          <p:cNvSpPr>
            <a:spLocks noChangeArrowheads="1"/>
          </p:cNvSpPr>
          <p:nvPr/>
        </p:nvSpPr>
        <p:spPr bwMode="auto">
          <a:xfrm>
            <a:off x="808039" y="1541931"/>
            <a:ext cx="181758" cy="40229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7078" name="Rectangle 38"/>
          <p:cNvSpPr>
            <a:spLocks noChangeArrowheads="1"/>
          </p:cNvSpPr>
          <p:nvPr/>
        </p:nvSpPr>
        <p:spPr bwMode="auto">
          <a:xfrm>
            <a:off x="585788" y="1541931"/>
            <a:ext cx="181758" cy="402291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7079" name="Rectangle 39"/>
          <p:cNvSpPr>
            <a:spLocks noChangeArrowheads="1"/>
          </p:cNvSpPr>
          <p:nvPr/>
        </p:nvSpPr>
        <p:spPr bwMode="auto">
          <a:xfrm>
            <a:off x="973138" y="1873718"/>
            <a:ext cx="181758" cy="40229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7080" name="Rectangle 40"/>
          <p:cNvSpPr>
            <a:spLocks noChangeArrowheads="1"/>
          </p:cNvSpPr>
          <p:nvPr/>
        </p:nvSpPr>
        <p:spPr bwMode="auto">
          <a:xfrm>
            <a:off x="973138" y="1191094"/>
            <a:ext cx="181758" cy="40229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7081" name="Rectangle 41"/>
          <p:cNvSpPr>
            <a:spLocks noChangeArrowheads="1"/>
          </p:cNvSpPr>
          <p:nvPr/>
        </p:nvSpPr>
        <p:spPr bwMode="auto">
          <a:xfrm>
            <a:off x="2928939" y="1541931"/>
            <a:ext cx="181758" cy="40229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7082" name="Rectangle 42"/>
          <p:cNvSpPr>
            <a:spLocks noChangeArrowheads="1"/>
          </p:cNvSpPr>
          <p:nvPr/>
        </p:nvSpPr>
        <p:spPr bwMode="auto">
          <a:xfrm>
            <a:off x="2746375" y="1205382"/>
            <a:ext cx="181758" cy="40229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7083" name="Rectangle 43"/>
          <p:cNvSpPr>
            <a:spLocks noChangeArrowheads="1"/>
          </p:cNvSpPr>
          <p:nvPr/>
        </p:nvSpPr>
        <p:spPr bwMode="auto">
          <a:xfrm>
            <a:off x="2746375" y="1873718"/>
            <a:ext cx="181758" cy="40229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7084" name="Rectangle 44"/>
          <p:cNvSpPr>
            <a:spLocks noChangeArrowheads="1"/>
          </p:cNvSpPr>
          <p:nvPr/>
        </p:nvSpPr>
        <p:spPr bwMode="auto">
          <a:xfrm>
            <a:off x="3194050" y="1541931"/>
            <a:ext cx="181758" cy="402291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7085" name="Text Box 45"/>
          <p:cNvSpPr txBox="1">
            <a:spLocks noChangeArrowheads="1"/>
          </p:cNvSpPr>
          <p:nvPr/>
        </p:nvSpPr>
        <p:spPr bwMode="auto">
          <a:xfrm>
            <a:off x="614364" y="2027239"/>
            <a:ext cx="388228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0000FF"/>
                </a:solidFill>
              </a:rPr>
              <a:t>F</a:t>
            </a:r>
            <a:r>
              <a:rPr lang="en-US" b="1" baseline="-25000">
                <a:solidFill>
                  <a:srgbClr val="0000FF"/>
                </a:solidFill>
              </a:rPr>
              <a:t>1</a:t>
            </a:r>
            <a:endParaRPr lang="en-US" b="1" baseline="-25000">
              <a:solidFill>
                <a:srgbClr val="000000"/>
              </a:solidFill>
            </a:endParaRPr>
          </a:p>
        </p:txBody>
      </p:sp>
      <p:sp>
        <p:nvSpPr>
          <p:cNvPr id="87086" name="Text Box 46"/>
          <p:cNvSpPr txBox="1">
            <a:spLocks noChangeArrowheads="1"/>
          </p:cNvSpPr>
          <p:nvPr/>
        </p:nvSpPr>
        <p:spPr bwMode="auto">
          <a:xfrm>
            <a:off x="2867026" y="2027239"/>
            <a:ext cx="388228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0000FF"/>
                </a:solidFill>
              </a:rPr>
              <a:t>F</a:t>
            </a:r>
            <a:r>
              <a:rPr lang="en-US" b="1" baseline="-2500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87087" name="Text Box 47"/>
          <p:cNvSpPr txBox="1">
            <a:spLocks noChangeArrowheads="1"/>
          </p:cNvSpPr>
          <p:nvPr/>
        </p:nvSpPr>
        <p:spPr bwMode="auto">
          <a:xfrm>
            <a:off x="1023940" y="1174751"/>
            <a:ext cx="450511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FF0000"/>
                </a:solidFill>
              </a:rPr>
              <a:t>H1</a:t>
            </a:r>
          </a:p>
        </p:txBody>
      </p:sp>
      <p:sp>
        <p:nvSpPr>
          <p:cNvPr id="87088" name="Text Box 48"/>
          <p:cNvSpPr txBox="1">
            <a:spLocks noChangeArrowheads="1"/>
          </p:cNvSpPr>
          <p:nvPr/>
        </p:nvSpPr>
        <p:spPr bwMode="auto">
          <a:xfrm>
            <a:off x="2352676" y="1174751"/>
            <a:ext cx="411521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FF0000"/>
                </a:solidFill>
              </a:rPr>
              <a:t>H</a:t>
            </a:r>
            <a:r>
              <a:rPr lang="en-US" b="1" baseline="-25000">
                <a:solidFill>
                  <a:srgbClr val="FF0000"/>
                </a:solidFill>
              </a:rPr>
              <a:t>2</a:t>
            </a:r>
            <a:endParaRPr lang="en-US" b="1" baseline="-25000">
              <a:solidFill>
                <a:srgbClr val="000000"/>
              </a:solidFill>
            </a:endParaRPr>
          </a:p>
        </p:txBody>
      </p:sp>
      <p:sp>
        <p:nvSpPr>
          <p:cNvPr id="87089" name="Line 49"/>
          <p:cNvSpPr>
            <a:spLocks noChangeShapeType="1"/>
          </p:cNvSpPr>
          <p:nvPr/>
        </p:nvSpPr>
        <p:spPr bwMode="auto">
          <a:xfrm>
            <a:off x="1074740" y="2162175"/>
            <a:ext cx="16525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7091" name="Text Box 51"/>
          <p:cNvSpPr txBox="1">
            <a:spLocks noChangeArrowheads="1"/>
          </p:cNvSpPr>
          <p:nvPr/>
        </p:nvSpPr>
        <p:spPr bwMode="auto">
          <a:xfrm>
            <a:off x="399983" y="1066801"/>
            <a:ext cx="42082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66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B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lang="en-US" b="1">
                <a:solidFill>
                  <a:srgbClr val="333333"/>
                </a:solidFill>
              </a:rPr>
              <a:t>P</a:t>
            </a:r>
            <a:r>
              <a:rPr lang="en-US" b="1" baseline="-25000">
                <a:solidFill>
                  <a:srgbClr val="333333"/>
                </a:solidFill>
              </a:rPr>
              <a:t>1</a:t>
            </a:r>
            <a:endParaRPr lang="en-US" i="1" baseline="-25000">
              <a:solidFill>
                <a:srgbClr val="666666"/>
              </a:solidFill>
            </a:endParaRPr>
          </a:p>
        </p:txBody>
      </p:sp>
      <p:sp>
        <p:nvSpPr>
          <p:cNvPr id="87092" name="Text Box 52"/>
          <p:cNvSpPr txBox="1">
            <a:spLocks noChangeArrowheads="1"/>
          </p:cNvSpPr>
          <p:nvPr/>
        </p:nvSpPr>
        <p:spPr bwMode="auto">
          <a:xfrm>
            <a:off x="3076508" y="1055689"/>
            <a:ext cx="42082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lang="en-US" b="1">
                <a:solidFill>
                  <a:srgbClr val="333333"/>
                </a:solidFill>
              </a:rPr>
              <a:t>P</a:t>
            </a:r>
            <a:r>
              <a:rPr lang="en-US" b="1" baseline="-25000">
                <a:solidFill>
                  <a:srgbClr val="333333"/>
                </a:solidFill>
              </a:rPr>
              <a:t>2</a:t>
            </a:r>
            <a:endParaRPr lang="en-US" i="1" baseline="-25000">
              <a:solidFill>
                <a:srgbClr val="333333"/>
              </a:solidFill>
            </a:endParaRPr>
          </a:p>
        </p:txBody>
      </p:sp>
      <p:sp>
        <p:nvSpPr>
          <p:cNvPr id="87093" name="Text Box 53"/>
          <p:cNvSpPr txBox="1">
            <a:spLocks noChangeArrowheads="1"/>
          </p:cNvSpPr>
          <p:nvPr/>
        </p:nvSpPr>
        <p:spPr bwMode="auto">
          <a:xfrm>
            <a:off x="1538536" y="1416050"/>
            <a:ext cx="707527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lang="en-US" sz="1600" b="1" i="1">
                <a:solidFill>
                  <a:srgbClr val="000000"/>
                </a:solidFill>
              </a:rPr>
              <a:t>fascio</a:t>
            </a:r>
          </a:p>
        </p:txBody>
      </p:sp>
      <p:pic>
        <p:nvPicPr>
          <p:cNvPr id="87118" name="Picture 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893763"/>
            <a:ext cx="1905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7119" name="Line 79"/>
          <p:cNvSpPr>
            <a:spLocks noChangeShapeType="1"/>
          </p:cNvSpPr>
          <p:nvPr/>
        </p:nvSpPr>
        <p:spPr bwMode="auto">
          <a:xfrm flipH="1">
            <a:off x="7369175" y="1579563"/>
            <a:ext cx="1219200" cy="457200"/>
          </a:xfrm>
          <a:prstGeom prst="line">
            <a:avLst/>
          </a:prstGeom>
          <a:noFill/>
          <a:ln w="28575">
            <a:solidFill>
              <a:srgbClr val="FF99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87120" name="Picture 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14402"/>
            <a:ext cx="3048000" cy="18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7121" name="Line 81"/>
          <p:cNvSpPr>
            <a:spLocks noChangeShapeType="1"/>
          </p:cNvSpPr>
          <p:nvPr/>
        </p:nvSpPr>
        <p:spPr bwMode="auto">
          <a:xfrm flipH="1">
            <a:off x="4343400" y="1185863"/>
            <a:ext cx="2362200" cy="762000"/>
          </a:xfrm>
          <a:prstGeom prst="line">
            <a:avLst/>
          </a:prstGeom>
          <a:noFill/>
          <a:ln w="28575">
            <a:solidFill>
              <a:srgbClr val="FF99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7123" name="Text Box 83"/>
          <p:cNvSpPr txBox="1">
            <a:spLocks noChangeArrowheads="1"/>
          </p:cNvSpPr>
          <p:nvPr/>
        </p:nvSpPr>
        <p:spPr bwMode="auto">
          <a:xfrm>
            <a:off x="8456546" y="3214689"/>
            <a:ext cx="42082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66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B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lang="en-US" b="1">
                <a:solidFill>
                  <a:srgbClr val="333333"/>
                </a:solidFill>
              </a:rPr>
              <a:t>P</a:t>
            </a:r>
            <a:r>
              <a:rPr lang="en-US" b="1" baseline="-25000">
                <a:solidFill>
                  <a:srgbClr val="333333"/>
                </a:solidFill>
              </a:rPr>
              <a:t>1</a:t>
            </a:r>
            <a:endParaRPr lang="en-US" i="1" baseline="-25000">
              <a:solidFill>
                <a:srgbClr val="666666"/>
              </a:solidFill>
            </a:endParaRPr>
          </a:p>
        </p:txBody>
      </p:sp>
      <p:sp>
        <p:nvSpPr>
          <p:cNvPr id="87124" name="Rectangle 84"/>
          <p:cNvSpPr>
            <a:spLocks noChangeArrowheads="1"/>
          </p:cNvSpPr>
          <p:nvPr/>
        </p:nvSpPr>
        <p:spPr bwMode="auto">
          <a:xfrm>
            <a:off x="7848600" y="3276600"/>
            <a:ext cx="4508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FF"/>
                </a:solidFill>
              </a:rPr>
              <a:t>F1</a:t>
            </a:r>
          </a:p>
        </p:txBody>
      </p:sp>
      <p:sp>
        <p:nvSpPr>
          <p:cNvPr id="87125" name="Rectangle 85"/>
          <p:cNvSpPr>
            <a:spLocks noChangeArrowheads="1"/>
          </p:cNvSpPr>
          <p:nvPr/>
        </p:nvSpPr>
        <p:spPr bwMode="auto">
          <a:xfrm>
            <a:off x="7391401" y="3214688"/>
            <a:ext cx="4534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H1</a:t>
            </a:r>
          </a:p>
        </p:txBody>
      </p:sp>
      <p:sp>
        <p:nvSpPr>
          <p:cNvPr id="87126" name="Line 86"/>
          <p:cNvSpPr>
            <a:spLocks noChangeShapeType="1"/>
          </p:cNvSpPr>
          <p:nvPr/>
        </p:nvSpPr>
        <p:spPr bwMode="auto">
          <a:xfrm flipH="1">
            <a:off x="7620000" y="2286000"/>
            <a:ext cx="185738" cy="91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127" name="Line 87"/>
          <p:cNvSpPr>
            <a:spLocks noChangeShapeType="1"/>
          </p:cNvSpPr>
          <p:nvPr/>
        </p:nvSpPr>
        <p:spPr bwMode="auto">
          <a:xfrm>
            <a:off x="8001000" y="2590800"/>
            <a:ext cx="76200" cy="6096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128" name="Line 88"/>
          <p:cNvSpPr>
            <a:spLocks noChangeShapeType="1"/>
          </p:cNvSpPr>
          <p:nvPr/>
        </p:nvSpPr>
        <p:spPr bwMode="auto">
          <a:xfrm>
            <a:off x="8382000" y="1828800"/>
            <a:ext cx="2286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129" name="Rectangle 89"/>
          <p:cNvSpPr>
            <a:spLocks noChangeArrowheads="1"/>
          </p:cNvSpPr>
          <p:nvPr/>
        </p:nvSpPr>
        <p:spPr bwMode="auto">
          <a:xfrm>
            <a:off x="4572000" y="3352800"/>
            <a:ext cx="4508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FF"/>
                </a:solidFill>
              </a:rPr>
              <a:t>F2</a:t>
            </a:r>
          </a:p>
        </p:txBody>
      </p:sp>
      <p:sp>
        <p:nvSpPr>
          <p:cNvPr id="87130" name="Rectangle 90"/>
          <p:cNvSpPr>
            <a:spLocks noChangeArrowheads="1"/>
          </p:cNvSpPr>
          <p:nvPr/>
        </p:nvSpPr>
        <p:spPr bwMode="auto">
          <a:xfrm>
            <a:off x="5181601" y="3016251"/>
            <a:ext cx="4534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H2</a:t>
            </a:r>
          </a:p>
        </p:txBody>
      </p:sp>
      <p:sp>
        <p:nvSpPr>
          <p:cNvPr id="87131" name="Line 91"/>
          <p:cNvSpPr>
            <a:spLocks noChangeShapeType="1"/>
          </p:cNvSpPr>
          <p:nvPr/>
        </p:nvSpPr>
        <p:spPr bwMode="auto">
          <a:xfrm>
            <a:off x="5029200" y="1905000"/>
            <a:ext cx="304800" cy="1143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132" name="Line 92"/>
          <p:cNvSpPr>
            <a:spLocks noChangeShapeType="1"/>
          </p:cNvSpPr>
          <p:nvPr/>
        </p:nvSpPr>
        <p:spPr bwMode="auto">
          <a:xfrm flipH="1">
            <a:off x="4724400" y="2590800"/>
            <a:ext cx="76200" cy="762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133" name="Line 93"/>
          <p:cNvSpPr>
            <a:spLocks noChangeShapeType="1"/>
          </p:cNvSpPr>
          <p:nvPr/>
        </p:nvSpPr>
        <p:spPr bwMode="auto">
          <a:xfrm>
            <a:off x="6781800" y="1219200"/>
            <a:ext cx="838200" cy="1981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7134" name="Picture 9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7" y="3798888"/>
            <a:ext cx="3038475" cy="300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7135" name="Rectangle 95"/>
          <p:cNvSpPr>
            <a:spLocks noChangeArrowheads="1"/>
          </p:cNvSpPr>
          <p:nvPr/>
        </p:nvSpPr>
        <p:spPr bwMode="auto">
          <a:xfrm>
            <a:off x="4267201" y="4524375"/>
            <a:ext cx="112082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</a:rPr>
              <a:t>Calorimeter</a:t>
            </a:r>
            <a:endParaRPr lang="en-US" sz="1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600" b="1" dirty="0" err="1">
                <a:solidFill>
                  <a:srgbClr val="FF0000"/>
                </a:solidFill>
              </a:rPr>
              <a:t>Pb</a:t>
            </a:r>
            <a:r>
              <a:rPr lang="en-US" sz="1600" b="1" dirty="0">
                <a:solidFill>
                  <a:srgbClr val="FF0000"/>
                </a:solidFill>
              </a:rPr>
              <a:t>/</a:t>
            </a:r>
            <a:r>
              <a:rPr lang="en-US" sz="1600" b="1" dirty="0">
                <a:solidFill>
                  <a:srgbClr val="FF0000"/>
                </a:solidFill>
              </a:rPr>
              <a:t>fibers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7136" name="Rectangle 96"/>
          <p:cNvSpPr>
            <a:spLocks noChangeArrowheads="1"/>
          </p:cNvSpPr>
          <p:nvPr/>
        </p:nvSpPr>
        <p:spPr bwMode="auto">
          <a:xfrm>
            <a:off x="5715001" y="5805488"/>
            <a:ext cx="3288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7137" name="Rectangle 97"/>
          <p:cNvSpPr>
            <a:spLocks noChangeArrowheads="1"/>
          </p:cNvSpPr>
          <p:nvPr/>
        </p:nvSpPr>
        <p:spPr bwMode="auto">
          <a:xfrm>
            <a:off x="5746750" y="4281488"/>
            <a:ext cx="3364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5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Low intensity example</a:t>
            </a:r>
            <a:br>
              <a:rPr lang="en-US" dirty="0" smtClean="0"/>
            </a:br>
            <a:r>
              <a:rPr lang="en-US" sz="1800" dirty="0" smtClean="0"/>
              <a:t>(</a:t>
            </a:r>
            <a:r>
              <a:rPr lang="en-US" sz="1800" dirty="0" smtClean="0">
                <a:latin typeface="Symbol" charset="0"/>
              </a:rPr>
              <a:t>g</a:t>
            </a:r>
            <a:r>
              <a:rPr lang="en-US" sz="1800" dirty="0" smtClean="0"/>
              <a:t> veto inefficiency at low energy, NA62)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2"/>
          <p:cNvSpPr>
            <a:spLocks noGrp="1"/>
          </p:cNvSpPr>
          <p:nvPr>
            <p:ph type="ftr" sz="quarter" idx="4294967295"/>
          </p:nvPr>
        </p:nvSpPr>
        <p:spPr bwMode="auto">
          <a:xfrm>
            <a:off x="7131050" y="6237288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>
              <a:defRPr/>
            </a:pPr>
            <a:r>
              <a:rPr kumimoji="0" lang="en-US" sz="1400">
                <a:latin typeface="Tahoma" charset="0"/>
                <a:cs typeface="+mn-cs"/>
              </a:rPr>
              <a:t>P. Valente – CSN2, Roma, 5 Feb. 2009</a:t>
            </a:r>
          </a:p>
        </p:txBody>
      </p:sp>
      <p:sp>
        <p:nvSpPr>
          <p:cNvPr id="136206" name="Line 14"/>
          <p:cNvSpPr>
            <a:spLocks noChangeShapeType="1"/>
          </p:cNvSpPr>
          <p:nvPr/>
        </p:nvSpPr>
        <p:spPr bwMode="auto">
          <a:xfrm>
            <a:off x="725488" y="1730377"/>
            <a:ext cx="3071812" cy="3175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6207" name="Rectangle 15"/>
          <p:cNvSpPr>
            <a:spLocks noChangeArrowheads="1"/>
          </p:cNvSpPr>
          <p:nvPr/>
        </p:nvSpPr>
        <p:spPr bwMode="auto">
          <a:xfrm>
            <a:off x="466726" y="1541931"/>
            <a:ext cx="181758" cy="402291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6208" name="Rectangle 16"/>
          <p:cNvSpPr>
            <a:spLocks noChangeArrowheads="1"/>
          </p:cNvSpPr>
          <p:nvPr/>
        </p:nvSpPr>
        <p:spPr bwMode="auto">
          <a:xfrm>
            <a:off x="684213" y="1542723"/>
            <a:ext cx="181758" cy="402291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6209" name="Rectangle 17"/>
          <p:cNvSpPr>
            <a:spLocks noChangeArrowheads="1"/>
          </p:cNvSpPr>
          <p:nvPr/>
        </p:nvSpPr>
        <p:spPr bwMode="auto">
          <a:xfrm>
            <a:off x="1122364" y="1541931"/>
            <a:ext cx="181758" cy="40229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6210" name="Rectangle 18"/>
          <p:cNvSpPr>
            <a:spLocks noChangeArrowheads="1"/>
          </p:cNvSpPr>
          <p:nvPr/>
        </p:nvSpPr>
        <p:spPr bwMode="auto">
          <a:xfrm>
            <a:off x="900113" y="1541931"/>
            <a:ext cx="181758" cy="402291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6211" name="Rectangle 19"/>
          <p:cNvSpPr>
            <a:spLocks noChangeArrowheads="1"/>
          </p:cNvSpPr>
          <p:nvPr/>
        </p:nvSpPr>
        <p:spPr bwMode="auto">
          <a:xfrm>
            <a:off x="1287463" y="1873718"/>
            <a:ext cx="181758" cy="40229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6212" name="Rectangle 20"/>
          <p:cNvSpPr>
            <a:spLocks noChangeArrowheads="1"/>
          </p:cNvSpPr>
          <p:nvPr/>
        </p:nvSpPr>
        <p:spPr bwMode="auto">
          <a:xfrm>
            <a:off x="1287463" y="1191094"/>
            <a:ext cx="181758" cy="40229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6213" name="Rectangle 21"/>
          <p:cNvSpPr>
            <a:spLocks noChangeArrowheads="1"/>
          </p:cNvSpPr>
          <p:nvPr/>
        </p:nvSpPr>
        <p:spPr bwMode="auto">
          <a:xfrm>
            <a:off x="3243264" y="1541931"/>
            <a:ext cx="181758" cy="40229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6214" name="Rectangle 22"/>
          <p:cNvSpPr>
            <a:spLocks noChangeArrowheads="1"/>
          </p:cNvSpPr>
          <p:nvPr/>
        </p:nvSpPr>
        <p:spPr bwMode="auto">
          <a:xfrm>
            <a:off x="3060700" y="1205382"/>
            <a:ext cx="181758" cy="40229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6215" name="Rectangle 23"/>
          <p:cNvSpPr>
            <a:spLocks noChangeArrowheads="1"/>
          </p:cNvSpPr>
          <p:nvPr/>
        </p:nvSpPr>
        <p:spPr bwMode="auto">
          <a:xfrm>
            <a:off x="3060700" y="1873718"/>
            <a:ext cx="181758" cy="40229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6216" name="Rectangle 24"/>
          <p:cNvSpPr>
            <a:spLocks noChangeArrowheads="1"/>
          </p:cNvSpPr>
          <p:nvPr/>
        </p:nvSpPr>
        <p:spPr bwMode="auto">
          <a:xfrm>
            <a:off x="3508375" y="1541931"/>
            <a:ext cx="181758" cy="402291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6217" name="Text Box 25"/>
          <p:cNvSpPr txBox="1">
            <a:spLocks noChangeArrowheads="1"/>
          </p:cNvSpPr>
          <p:nvPr/>
        </p:nvSpPr>
        <p:spPr bwMode="auto">
          <a:xfrm>
            <a:off x="928689" y="2027239"/>
            <a:ext cx="388228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0000FF"/>
                </a:solidFill>
              </a:rPr>
              <a:t>F</a:t>
            </a:r>
            <a:r>
              <a:rPr lang="en-US" b="1" baseline="-25000">
                <a:solidFill>
                  <a:srgbClr val="0000FF"/>
                </a:solidFill>
              </a:rPr>
              <a:t>1</a:t>
            </a:r>
            <a:endParaRPr lang="en-US" b="1" baseline="-25000">
              <a:solidFill>
                <a:srgbClr val="000000"/>
              </a:solidFill>
            </a:endParaRPr>
          </a:p>
        </p:txBody>
      </p:sp>
      <p:sp>
        <p:nvSpPr>
          <p:cNvPr id="136218" name="Text Box 26"/>
          <p:cNvSpPr txBox="1">
            <a:spLocks noChangeArrowheads="1"/>
          </p:cNvSpPr>
          <p:nvPr/>
        </p:nvSpPr>
        <p:spPr bwMode="auto">
          <a:xfrm>
            <a:off x="3181351" y="2027239"/>
            <a:ext cx="388228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0000FF"/>
                </a:solidFill>
              </a:rPr>
              <a:t>F</a:t>
            </a:r>
            <a:r>
              <a:rPr lang="en-US" b="1" baseline="-2500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36219" name="Text Box 27"/>
          <p:cNvSpPr txBox="1">
            <a:spLocks noChangeArrowheads="1"/>
          </p:cNvSpPr>
          <p:nvPr/>
        </p:nvSpPr>
        <p:spPr bwMode="auto">
          <a:xfrm>
            <a:off x="1338264" y="1174751"/>
            <a:ext cx="411521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FF0000"/>
                </a:solidFill>
              </a:rPr>
              <a:t>H</a:t>
            </a:r>
            <a:r>
              <a:rPr lang="en-US" b="1" baseline="-25000">
                <a:solidFill>
                  <a:srgbClr val="FF0000"/>
                </a:solidFill>
              </a:rPr>
              <a:t>1</a:t>
            </a:r>
            <a:endParaRPr lang="en-US" b="1" baseline="-25000">
              <a:solidFill>
                <a:srgbClr val="000000"/>
              </a:solidFill>
            </a:endParaRPr>
          </a:p>
        </p:txBody>
      </p:sp>
      <p:sp>
        <p:nvSpPr>
          <p:cNvPr id="136220" name="Text Box 28"/>
          <p:cNvSpPr txBox="1">
            <a:spLocks noChangeArrowheads="1"/>
          </p:cNvSpPr>
          <p:nvPr/>
        </p:nvSpPr>
        <p:spPr bwMode="auto">
          <a:xfrm>
            <a:off x="2667002" y="1174751"/>
            <a:ext cx="411521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FF0000"/>
                </a:solidFill>
              </a:rPr>
              <a:t>H</a:t>
            </a:r>
            <a:r>
              <a:rPr lang="en-US" b="1" baseline="-25000">
                <a:solidFill>
                  <a:srgbClr val="FF0000"/>
                </a:solidFill>
              </a:rPr>
              <a:t>2</a:t>
            </a:r>
            <a:endParaRPr lang="en-US" b="1" baseline="-25000">
              <a:solidFill>
                <a:srgbClr val="000000"/>
              </a:solidFill>
            </a:endParaRPr>
          </a:p>
        </p:txBody>
      </p:sp>
      <p:sp>
        <p:nvSpPr>
          <p:cNvPr id="136221" name="Line 29"/>
          <p:cNvSpPr>
            <a:spLocks noChangeShapeType="1"/>
          </p:cNvSpPr>
          <p:nvPr/>
        </p:nvSpPr>
        <p:spPr bwMode="auto">
          <a:xfrm>
            <a:off x="1389065" y="2162175"/>
            <a:ext cx="16525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6222" name="Text Box 30"/>
          <p:cNvSpPr txBox="1">
            <a:spLocks noChangeArrowheads="1"/>
          </p:cNvSpPr>
          <p:nvPr/>
        </p:nvSpPr>
        <p:spPr bwMode="auto">
          <a:xfrm>
            <a:off x="714308" y="1066801"/>
            <a:ext cx="42082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66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B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lang="en-US" b="1">
                <a:solidFill>
                  <a:srgbClr val="333333"/>
                </a:solidFill>
              </a:rPr>
              <a:t>P</a:t>
            </a:r>
            <a:r>
              <a:rPr lang="en-US" b="1" baseline="-25000">
                <a:solidFill>
                  <a:srgbClr val="333333"/>
                </a:solidFill>
              </a:rPr>
              <a:t>1</a:t>
            </a:r>
            <a:endParaRPr lang="en-US" i="1" baseline="-25000">
              <a:solidFill>
                <a:srgbClr val="666666"/>
              </a:solidFill>
            </a:endParaRPr>
          </a:p>
        </p:txBody>
      </p:sp>
      <p:sp>
        <p:nvSpPr>
          <p:cNvPr id="136223" name="Text Box 31"/>
          <p:cNvSpPr txBox="1">
            <a:spLocks noChangeArrowheads="1"/>
          </p:cNvSpPr>
          <p:nvPr/>
        </p:nvSpPr>
        <p:spPr bwMode="auto">
          <a:xfrm>
            <a:off x="3390833" y="1055689"/>
            <a:ext cx="42082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lang="en-US" b="1">
                <a:solidFill>
                  <a:srgbClr val="333333"/>
                </a:solidFill>
              </a:rPr>
              <a:t>P</a:t>
            </a:r>
            <a:r>
              <a:rPr lang="en-US" b="1" baseline="-25000">
                <a:solidFill>
                  <a:srgbClr val="333333"/>
                </a:solidFill>
              </a:rPr>
              <a:t>2</a:t>
            </a:r>
            <a:endParaRPr lang="en-US" i="1" baseline="-25000">
              <a:solidFill>
                <a:srgbClr val="333333"/>
              </a:solidFill>
            </a:endParaRPr>
          </a:p>
        </p:txBody>
      </p:sp>
      <p:sp>
        <p:nvSpPr>
          <p:cNvPr id="136224" name="Text Box 32"/>
          <p:cNvSpPr txBox="1">
            <a:spLocks noChangeArrowheads="1"/>
          </p:cNvSpPr>
          <p:nvPr/>
        </p:nvSpPr>
        <p:spPr bwMode="auto">
          <a:xfrm>
            <a:off x="1876255" y="1416052"/>
            <a:ext cx="66074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lang="en-US" sz="1600" b="1" i="1" dirty="0">
                <a:solidFill>
                  <a:srgbClr val="000000"/>
                </a:solidFill>
              </a:rPr>
              <a:t>beam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pic>
        <p:nvPicPr>
          <p:cNvPr id="109589" name="Picture 3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5" r="769" b="5412"/>
          <a:stretch>
            <a:fillRect/>
          </a:stretch>
        </p:blipFill>
        <p:spPr bwMode="auto">
          <a:xfrm>
            <a:off x="696915" y="2655888"/>
            <a:ext cx="3951287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26" name="Text Box 34"/>
          <p:cNvSpPr txBox="1">
            <a:spLocks noChangeArrowheads="1"/>
          </p:cNvSpPr>
          <p:nvPr/>
        </p:nvSpPr>
        <p:spPr bwMode="auto">
          <a:xfrm>
            <a:off x="4813726" y="4648201"/>
            <a:ext cx="198987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lang="en-US" sz="1600" b="1">
                <a:solidFill>
                  <a:schemeClr val="hlink"/>
                </a:solidFill>
              </a:rPr>
              <a:t>1-</a:t>
            </a:r>
            <a:r>
              <a:rPr lang="en-US" sz="1600" b="1">
                <a:solidFill>
                  <a:schemeClr val="hlink"/>
                </a:solidFill>
                <a:latin typeface="Symbol" charset="0"/>
              </a:rPr>
              <a:t>e</a:t>
            </a:r>
            <a:r>
              <a:rPr lang="en-US" sz="1600" b="1">
                <a:solidFill>
                  <a:schemeClr val="hlink"/>
                </a:solidFill>
              </a:rPr>
              <a:t> = (7.3</a:t>
            </a:r>
            <a:r>
              <a:rPr lang="en-US" sz="1600" b="1" baseline="30000">
                <a:solidFill>
                  <a:schemeClr val="hlink"/>
                </a:solidFill>
              </a:rPr>
              <a:t>+4.1</a:t>
            </a:r>
            <a:r>
              <a:rPr lang="en-US" sz="1600" b="1" baseline="-25000">
                <a:solidFill>
                  <a:schemeClr val="hlink"/>
                </a:solidFill>
              </a:rPr>
              <a:t>-3.3</a:t>
            </a:r>
            <a:r>
              <a:rPr lang="en-US" sz="1600" b="1">
                <a:solidFill>
                  <a:schemeClr val="hlink"/>
                </a:solidFill>
              </a:rPr>
              <a:t>) </a:t>
            </a:r>
            <a:r>
              <a:rPr lang="en-US" sz="1600" b="1">
                <a:solidFill>
                  <a:schemeClr val="hlink"/>
                </a:solidFill>
                <a:sym typeface="Symbol Proportional BT" charset="0"/>
              </a:rPr>
              <a:t> </a:t>
            </a:r>
            <a:r>
              <a:rPr lang="en-US" sz="1600" b="1">
                <a:solidFill>
                  <a:schemeClr val="hlink"/>
                </a:solidFill>
              </a:rPr>
              <a:t>10</a:t>
            </a:r>
            <a:r>
              <a:rPr lang="en-US" sz="1600" b="1" baseline="30000">
                <a:solidFill>
                  <a:schemeClr val="hlink"/>
                </a:solidFill>
              </a:rPr>
              <a:t>-5</a:t>
            </a:r>
          </a:p>
          <a:p>
            <a:pPr algn="ctr" eaLnBrk="0" hangingPunct="0">
              <a:defRPr/>
            </a:pPr>
            <a:r>
              <a:rPr lang="en-US" sz="1600" b="1" i="1">
                <a:solidFill>
                  <a:schemeClr val="hlink"/>
                </a:solidFill>
              </a:rPr>
              <a:t>E</a:t>
            </a:r>
            <a:r>
              <a:rPr lang="en-US" sz="1600" b="1" baseline="-25000">
                <a:solidFill>
                  <a:schemeClr val="hlink"/>
                </a:solidFill>
              </a:rPr>
              <a:t>A+B</a:t>
            </a:r>
            <a:r>
              <a:rPr lang="en-US" sz="1600" b="1">
                <a:solidFill>
                  <a:schemeClr val="hlink"/>
                </a:solidFill>
              </a:rPr>
              <a:t> &lt; 50 MeV</a:t>
            </a:r>
            <a:r>
              <a:rPr lang="en-US" sz="1600" b="1" baseline="30000">
                <a:solidFill>
                  <a:schemeClr val="hlink"/>
                </a:solidFill>
              </a:rPr>
              <a:t> </a:t>
            </a:r>
            <a:endParaRPr lang="en-US" sz="1600" b="1">
              <a:solidFill>
                <a:schemeClr val="hlink"/>
              </a:solidFill>
            </a:endParaRPr>
          </a:p>
        </p:txBody>
      </p:sp>
      <p:sp>
        <p:nvSpPr>
          <p:cNvPr id="136227" name="Text Box 35"/>
          <p:cNvSpPr txBox="1">
            <a:spLocks noChangeArrowheads="1"/>
          </p:cNvSpPr>
          <p:nvPr/>
        </p:nvSpPr>
        <p:spPr bwMode="auto">
          <a:xfrm>
            <a:off x="1819502" y="6400801"/>
            <a:ext cx="1839463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chemeClr val="hlink"/>
                </a:solidFill>
              </a:rPr>
              <a:t>Threshold </a:t>
            </a:r>
            <a:r>
              <a:rPr lang="en-US" sz="1600" b="1" i="1" dirty="0">
                <a:solidFill>
                  <a:schemeClr val="hlink"/>
                </a:solidFill>
              </a:rPr>
              <a:t>E</a:t>
            </a:r>
            <a:r>
              <a:rPr lang="en-US" sz="1600" b="1" baseline="-25000" dirty="0">
                <a:solidFill>
                  <a:schemeClr val="hlink"/>
                </a:solidFill>
              </a:rPr>
              <a:t>A</a:t>
            </a:r>
            <a:r>
              <a:rPr lang="en-US" sz="1600" b="1" baseline="-25000" dirty="0">
                <a:solidFill>
                  <a:schemeClr val="hlink"/>
                </a:solidFill>
              </a:rPr>
              <a:t>+B</a:t>
            </a:r>
            <a:r>
              <a:rPr lang="en-US" sz="1600" b="1" dirty="0">
                <a:solidFill>
                  <a:schemeClr val="hlink"/>
                </a:solidFill>
              </a:rPr>
              <a:t>(MeV)</a:t>
            </a:r>
          </a:p>
        </p:txBody>
      </p:sp>
      <p:sp>
        <p:nvSpPr>
          <p:cNvPr id="136228" name="Text Box 36"/>
          <p:cNvSpPr txBox="1">
            <a:spLocks noChangeArrowheads="1"/>
          </p:cNvSpPr>
          <p:nvPr/>
        </p:nvSpPr>
        <p:spPr bwMode="auto">
          <a:xfrm>
            <a:off x="1546226" y="2720977"/>
            <a:ext cx="1887353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85763" indent="-3857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62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buClr>
                <a:schemeClr val="tx1"/>
              </a:buClr>
              <a:buSzPct val="150000"/>
              <a:buFont typeface="Symbol Proportional BT" charset="0"/>
              <a:buChar char="-"/>
              <a:defRPr/>
            </a:pPr>
            <a:r>
              <a:rPr lang="en-US" sz="1600"/>
              <a:t>Measured</a:t>
            </a:r>
          </a:p>
          <a:p>
            <a:pPr eaLnBrk="0" hangingPunct="0">
              <a:buClr>
                <a:srgbClr val="FFFF00"/>
              </a:buClr>
              <a:buSzPct val="150000"/>
              <a:buFont typeface="Zapf Dingbats" charset="0"/>
              <a:buChar char="n"/>
              <a:defRPr/>
            </a:pPr>
            <a:r>
              <a:rPr lang="en-US" sz="1600">
                <a:latin typeface="Comic Sans MS" charset="0"/>
              </a:rPr>
              <a:t>FC 68.27% CL</a:t>
            </a:r>
            <a:endParaRPr lang="en-US">
              <a:latin typeface="Comic Sans MS" charset="0"/>
            </a:endParaRPr>
          </a:p>
        </p:txBody>
      </p:sp>
      <p:sp>
        <p:nvSpPr>
          <p:cNvPr id="136229" name="Text Box 37"/>
          <p:cNvSpPr txBox="1">
            <a:spLocks noChangeArrowheads="1"/>
          </p:cNvSpPr>
          <p:nvPr/>
        </p:nvSpPr>
        <p:spPr bwMode="auto">
          <a:xfrm rot="16200000">
            <a:off x="-80721" y="3604710"/>
            <a:ext cx="1107592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chemeClr val="hlink"/>
                </a:solidFill>
              </a:rPr>
              <a:t>Inefficiency</a:t>
            </a:r>
            <a:endParaRPr lang="en-US" sz="1600" b="1" dirty="0">
              <a:solidFill>
                <a:schemeClr val="hlink"/>
              </a:solidFill>
            </a:endParaRPr>
          </a:p>
        </p:txBody>
      </p:sp>
      <p:sp>
        <p:nvSpPr>
          <p:cNvPr id="136230" name="Line 38"/>
          <p:cNvSpPr>
            <a:spLocks noChangeShapeType="1"/>
          </p:cNvSpPr>
          <p:nvPr/>
        </p:nvSpPr>
        <p:spPr bwMode="auto">
          <a:xfrm flipH="1">
            <a:off x="2590800" y="4800600"/>
            <a:ext cx="0" cy="12954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6231" name="Line 39"/>
          <p:cNvSpPr>
            <a:spLocks noChangeShapeType="1"/>
          </p:cNvSpPr>
          <p:nvPr/>
        </p:nvSpPr>
        <p:spPr bwMode="auto">
          <a:xfrm>
            <a:off x="1196975" y="4789488"/>
            <a:ext cx="3352800" cy="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Low intensity example</a:t>
            </a:r>
            <a:br>
              <a:rPr lang="en-US" dirty="0" smtClean="0"/>
            </a:br>
            <a:r>
              <a:rPr lang="en-US" sz="1800" dirty="0" smtClean="0"/>
              <a:t>(</a:t>
            </a:r>
            <a:r>
              <a:rPr lang="en-US" sz="1800" dirty="0" smtClean="0">
                <a:latin typeface="Symbol" charset="0"/>
              </a:rPr>
              <a:t>g</a:t>
            </a:r>
            <a:r>
              <a:rPr lang="en-US" sz="1800" dirty="0" smtClean="0"/>
              <a:t> veto inefficiency at low energy, NA62)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7131050" y="6237288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>
              <a:defRPr/>
            </a:pPr>
            <a:r>
              <a:rPr kumimoji="0" lang="en-US" sz="1400">
                <a:latin typeface="Tahoma" charset="0"/>
                <a:cs typeface="+mn-cs"/>
              </a:rPr>
              <a:t>P. Valente – CSN2, Roma, 5 Feb. 2009</a:t>
            </a:r>
          </a:p>
        </p:txBody>
      </p:sp>
      <p:pic>
        <p:nvPicPr>
          <p:cNvPr id="110594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" r="2341" b="4999"/>
          <a:stretch>
            <a:fillRect/>
          </a:stretch>
        </p:blipFill>
        <p:spPr bwMode="auto">
          <a:xfrm>
            <a:off x="1039815" y="2860677"/>
            <a:ext cx="4827587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Text Box 6"/>
          <p:cNvSpPr txBox="1">
            <a:spLocks noChangeArrowheads="1"/>
          </p:cNvSpPr>
          <p:nvPr/>
        </p:nvSpPr>
        <p:spPr bwMode="auto">
          <a:xfrm rot="16200000">
            <a:off x="224080" y="3947610"/>
            <a:ext cx="1107592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chemeClr val="hlink"/>
                </a:solidFill>
              </a:rPr>
              <a:t>Inefficiency</a:t>
            </a:r>
            <a:endParaRPr lang="en-US" sz="1600" b="1" dirty="0">
              <a:solidFill>
                <a:schemeClr val="hlink"/>
              </a:solidFill>
            </a:endParaRPr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5913753" y="4267200"/>
            <a:ext cx="1369383" cy="833178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lang="en-US" sz="1600" i="1">
                <a:solidFill>
                  <a:schemeClr val="bg1"/>
                </a:solidFill>
              </a:rPr>
              <a:t>E</a:t>
            </a:r>
            <a:r>
              <a:rPr lang="en-US" sz="1600" baseline="-25000">
                <a:solidFill>
                  <a:schemeClr val="bg1"/>
                </a:solidFill>
              </a:rPr>
              <a:t>meas</a:t>
            </a:r>
            <a:r>
              <a:rPr lang="en-US" sz="1600">
                <a:solidFill>
                  <a:schemeClr val="bg1"/>
                </a:solidFill>
              </a:rPr>
              <a:t>&lt; 50 MeV</a:t>
            </a:r>
          </a:p>
          <a:p>
            <a:pPr algn="ctr" eaLnBrk="0" hangingPunct="0">
              <a:defRPr/>
            </a:pPr>
            <a:r>
              <a:rPr lang="en-US" sz="1600">
                <a:solidFill>
                  <a:schemeClr val="bg1"/>
                </a:solidFill>
              </a:rPr>
              <a:t>No mis-tagging</a:t>
            </a:r>
          </a:p>
          <a:p>
            <a:pPr algn="ctr" eaLnBrk="0" hangingPunct="0">
              <a:defRPr/>
            </a:pPr>
            <a:r>
              <a:rPr lang="en-US" sz="1600">
                <a:solidFill>
                  <a:schemeClr val="bg1"/>
                </a:solidFill>
              </a:rPr>
              <a:t>68.27% FC CLs</a:t>
            </a:r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4592852" y="5988052"/>
            <a:ext cx="1256872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chemeClr val="hlink"/>
                </a:solidFill>
              </a:rPr>
              <a:t>Energy </a:t>
            </a:r>
            <a:r>
              <a:rPr lang="en-US" sz="1600" b="1" dirty="0">
                <a:solidFill>
                  <a:schemeClr val="hlink"/>
                </a:solidFill>
              </a:rPr>
              <a:t>(MeV)</a:t>
            </a:r>
          </a:p>
        </p:txBody>
      </p:sp>
      <p:sp>
        <p:nvSpPr>
          <p:cNvPr id="138250" name="Line 10"/>
          <p:cNvSpPr>
            <a:spLocks noChangeShapeType="1"/>
          </p:cNvSpPr>
          <p:nvPr/>
        </p:nvSpPr>
        <p:spPr bwMode="auto">
          <a:xfrm flipH="1">
            <a:off x="2438400" y="2667000"/>
            <a:ext cx="4191000" cy="1219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6629401" y="2514601"/>
            <a:ext cx="17926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</a:rPr>
              <a:t>Calorimeter </a:t>
            </a:r>
            <a:endParaRPr lang="en-US" sz="14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400" dirty="0" err="1">
                <a:solidFill>
                  <a:srgbClr val="FF0000"/>
                </a:solidFill>
              </a:rPr>
              <a:t>Pb</a:t>
            </a:r>
            <a:r>
              <a:rPr lang="en-US" sz="1400" dirty="0">
                <a:solidFill>
                  <a:srgbClr val="FF0000"/>
                </a:solidFill>
              </a:rPr>
              <a:t>/</a:t>
            </a:r>
            <a:r>
              <a:rPr lang="en-US" sz="1400" dirty="0">
                <a:solidFill>
                  <a:srgbClr val="FF0000"/>
                </a:solidFill>
              </a:rPr>
              <a:t>Scintillator </a:t>
            </a:r>
            <a:r>
              <a:rPr lang="en-US" sz="1400" dirty="0" err="1">
                <a:solidFill>
                  <a:srgbClr val="FF0000"/>
                </a:solidFill>
              </a:rPr>
              <a:t>tiles+</a:t>
            </a:r>
            <a:r>
              <a:rPr lang="en-US" sz="1400" dirty="0" err="1">
                <a:solidFill>
                  <a:srgbClr val="FF0000"/>
                </a:solidFill>
              </a:rPr>
              <a:t>WLS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3825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1"/>
            <a:ext cx="2628900" cy="184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8253" name="Line 13"/>
          <p:cNvSpPr>
            <a:spLocks noChangeShapeType="1"/>
          </p:cNvSpPr>
          <p:nvPr/>
        </p:nvSpPr>
        <p:spPr bwMode="auto">
          <a:xfrm flipH="1">
            <a:off x="2362200" y="2514600"/>
            <a:ext cx="762000" cy="1066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8254" name="Text Box 14"/>
          <p:cNvSpPr txBox="1">
            <a:spLocks noChangeArrowheads="1"/>
          </p:cNvSpPr>
          <p:nvPr/>
        </p:nvSpPr>
        <p:spPr bwMode="auto">
          <a:xfrm>
            <a:off x="3124201" y="2057401"/>
            <a:ext cx="15513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FF"/>
                </a:solidFill>
              </a:rPr>
              <a:t>Calorimeter</a:t>
            </a:r>
            <a:endParaRPr lang="en-US" sz="14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1400" dirty="0" err="1">
                <a:solidFill>
                  <a:srgbClr val="0000FF"/>
                </a:solidFill>
              </a:rPr>
              <a:t>Pb</a:t>
            </a:r>
            <a:r>
              <a:rPr lang="en-US" sz="1400" dirty="0">
                <a:solidFill>
                  <a:srgbClr val="0000FF"/>
                </a:solidFill>
              </a:rPr>
              <a:t>/Scintillating fibers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13825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85800"/>
            <a:ext cx="3124200" cy="181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825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9334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8257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52400"/>
            <a:ext cx="16906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8258" name="Text Box 18"/>
          <p:cNvSpPr txBox="1">
            <a:spLocks noChangeArrowheads="1"/>
          </p:cNvSpPr>
          <p:nvPr/>
        </p:nvSpPr>
        <p:spPr bwMode="auto">
          <a:xfrm>
            <a:off x="457201" y="2133602"/>
            <a:ext cx="14178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CC00"/>
                </a:solidFill>
              </a:rPr>
              <a:t>Lead glass </a:t>
            </a:r>
            <a:r>
              <a:rPr lang="en-US" sz="1400" dirty="0">
                <a:solidFill>
                  <a:srgbClr val="00CC00"/>
                </a:solidFill>
              </a:rPr>
              <a:t>(OPAL)</a:t>
            </a:r>
          </a:p>
        </p:txBody>
      </p:sp>
      <p:sp>
        <p:nvSpPr>
          <p:cNvPr id="138259" name="Line 19"/>
          <p:cNvSpPr>
            <a:spLocks noChangeShapeType="1"/>
          </p:cNvSpPr>
          <p:nvPr/>
        </p:nvSpPr>
        <p:spPr bwMode="auto">
          <a:xfrm>
            <a:off x="1752600" y="2438400"/>
            <a:ext cx="381000" cy="9906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2" y="1"/>
            <a:ext cx="7993063" cy="549275"/>
          </a:xfrm>
        </p:spPr>
        <p:txBody>
          <a:bodyPr/>
          <a:lstStyle/>
          <a:p>
            <a:pPr>
              <a:defRPr/>
            </a:pPr>
            <a:r>
              <a:rPr lang="en-US" dirty="0"/>
              <a:t>Fiber prototype </a:t>
            </a:r>
            <a:r>
              <a:rPr lang="en-US" dirty="0" smtClean="0">
                <a:cs typeface="+mj-cs"/>
              </a:rPr>
              <a:t>energy resolution</a:t>
            </a:r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pPr>
              <a:defRPr/>
            </a:pPr>
            <a:fld id="{8396E8ED-5B2F-5842-8E9F-60339D7C631F}" type="slidenum">
              <a:rPr lang="en-US"/>
              <a:pPr>
                <a:defRPr/>
              </a:pPr>
              <a:t>99</a:t>
            </a:fld>
            <a:endParaRPr lang="en-US"/>
          </a:p>
        </p:txBody>
      </p:sp>
      <p:pic>
        <p:nvPicPr>
          <p:cNvPr id="111619" name="Picture 10" descr="&#10;Picture 3.png                                                  0004F520Macintosh HD                   BF4490A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74" b="2281"/>
          <a:stretch>
            <a:fillRect/>
          </a:stretch>
        </p:blipFill>
        <p:spPr bwMode="auto">
          <a:xfrm>
            <a:off x="312738" y="1476376"/>
            <a:ext cx="4183062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715" name="Text Box 11"/>
          <p:cNvSpPr txBox="1">
            <a:spLocks noChangeArrowheads="1"/>
          </p:cNvSpPr>
          <p:nvPr/>
        </p:nvSpPr>
        <p:spPr bwMode="auto">
          <a:xfrm>
            <a:off x="293689" y="938214"/>
            <a:ext cx="795632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cs typeface="+mn-cs"/>
              </a:rPr>
              <a:t>Perform Gaussian fits to 1e</a:t>
            </a:r>
            <a:r>
              <a:rPr lang="en-US" baseline="30000" dirty="0">
                <a:latin typeface="+mn-lt"/>
                <a:cs typeface="+mn-cs"/>
              </a:rPr>
              <a:t>-</a:t>
            </a:r>
            <a:r>
              <a:rPr lang="en-US" dirty="0">
                <a:latin typeface="+mn-lt"/>
                <a:cs typeface="+mn-cs"/>
              </a:rPr>
              <a:t> peak (</a:t>
            </a:r>
            <a:r>
              <a:rPr lang="en-US" dirty="0">
                <a:latin typeface="Symbol" charset="2"/>
                <a:cs typeface="Symbol" charset="2"/>
                <a:sym typeface="Symbol Proportional BT" charset="0"/>
              </a:rPr>
              <a:t></a:t>
            </a:r>
            <a:r>
              <a:rPr lang="en-US" dirty="0">
                <a:latin typeface="+mn-lt"/>
                <a:cs typeface="+mn-cs"/>
              </a:rPr>
              <a:t>1.5s) after run-by-run calibration</a:t>
            </a:r>
          </a:p>
        </p:txBody>
      </p:sp>
      <p:pic>
        <p:nvPicPr>
          <p:cNvPr id="111621" name="Picture 13" descr="&#10;Picture 3.png                                                  0004F520Macintosh HD                   BF4490A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5" b="2281"/>
          <a:stretch>
            <a:fillRect/>
          </a:stretch>
        </p:blipFill>
        <p:spPr bwMode="auto">
          <a:xfrm>
            <a:off x="5000627" y="1476376"/>
            <a:ext cx="3838575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718" name="Text Box 14"/>
          <p:cNvSpPr txBox="1">
            <a:spLocks noChangeArrowheads="1"/>
          </p:cNvSpPr>
          <p:nvPr/>
        </p:nvSpPr>
        <p:spPr bwMode="auto">
          <a:xfrm>
            <a:off x="7161213" y="1641475"/>
            <a:ext cx="1516258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  <a:cs typeface="+mn-cs"/>
                <a:sym typeface="Zapf Dingbats" charset="0"/>
              </a:rPr>
              <a:t></a:t>
            </a:r>
            <a:r>
              <a:rPr lang="en-US" sz="1800" dirty="0" smtClean="0">
                <a:solidFill>
                  <a:srgbClr val="FF0000"/>
                </a:solidFill>
                <a:latin typeface="+mn-lt"/>
                <a:cs typeface="+mn-cs"/>
                <a:sym typeface="Zapf Dingbats" charset="0"/>
              </a:rPr>
              <a:t>	</a:t>
            </a:r>
            <a:r>
              <a:rPr lang="en-US" sz="1800" dirty="0" smtClean="0">
                <a:solidFill>
                  <a:srgbClr val="FF0000"/>
                </a:solidFill>
                <a:latin typeface="+mn-lt"/>
                <a:cs typeface="+mn-cs"/>
              </a:rPr>
              <a:t>Side A</a:t>
            </a:r>
          </a:p>
          <a:p>
            <a:pPr>
              <a:defRPr/>
            </a:pPr>
            <a:r>
              <a:rPr lang="en-US" sz="1800" dirty="0" smtClean="0">
                <a:solidFill>
                  <a:srgbClr val="0000FF"/>
                </a:solidFill>
                <a:latin typeface="+mn-lt"/>
                <a:cs typeface="+mn-cs"/>
                <a:sym typeface="Zapf Dingbats" charset="0"/>
              </a:rPr>
              <a:t>	</a:t>
            </a:r>
            <a:r>
              <a:rPr lang="en-US" sz="1800" dirty="0" smtClean="0">
                <a:solidFill>
                  <a:srgbClr val="0000FF"/>
                </a:solidFill>
                <a:latin typeface="+mn-lt"/>
                <a:cs typeface="+mn-cs"/>
              </a:rPr>
              <a:t>Side B</a:t>
            </a:r>
          </a:p>
          <a:p>
            <a:pPr>
              <a:defRPr/>
            </a:pPr>
            <a:r>
              <a:rPr lang="en-US" sz="1800" dirty="0" smtClean="0">
                <a:latin typeface="+mn-lt"/>
                <a:cs typeface="+mn-cs"/>
                <a:sym typeface="Zapf Dingbats" charset="0"/>
              </a:rPr>
              <a:t>	</a:t>
            </a:r>
            <a:r>
              <a:rPr lang="en-US" sz="1800" dirty="0" smtClean="0">
                <a:latin typeface="+mn-lt"/>
                <a:cs typeface="+mn-cs"/>
              </a:rPr>
              <a:t>Side A+B</a:t>
            </a:r>
          </a:p>
        </p:txBody>
      </p:sp>
      <p:sp>
        <p:nvSpPr>
          <p:cNvPr id="328719" name="Text Box 15"/>
          <p:cNvSpPr txBox="1">
            <a:spLocks noChangeArrowheads="1"/>
          </p:cNvSpPr>
          <p:nvPr/>
        </p:nvSpPr>
        <p:spPr bwMode="auto">
          <a:xfrm>
            <a:off x="1139825" y="1627189"/>
            <a:ext cx="161386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73E88"/>
                </a:solidFill>
                <a:latin typeface="+mn-lt"/>
                <a:cs typeface="+mn-cs"/>
              </a:rPr>
              <a:t>Example fits</a:t>
            </a:r>
          </a:p>
          <a:p>
            <a:pPr>
              <a:defRPr/>
            </a:pPr>
            <a:r>
              <a:rPr lang="en-US" sz="1800" b="1" dirty="0">
                <a:solidFill>
                  <a:srgbClr val="073E88"/>
                </a:solidFill>
                <a:latin typeface="+mn-lt"/>
                <a:cs typeface="+mn-cs"/>
              </a:rPr>
              <a:t>Side A+B</a:t>
            </a:r>
            <a:endParaRPr lang="en-US" dirty="0">
              <a:solidFill>
                <a:srgbClr val="073E88"/>
              </a:solidFill>
              <a:latin typeface="+mn-lt"/>
              <a:cs typeface="+mn-cs"/>
            </a:endParaRPr>
          </a:p>
        </p:txBody>
      </p:sp>
      <p:sp>
        <p:nvSpPr>
          <p:cNvPr id="328720" name="Text Box 16"/>
          <p:cNvSpPr txBox="1">
            <a:spLocks noChangeArrowheads="1"/>
          </p:cNvSpPr>
          <p:nvPr/>
        </p:nvSpPr>
        <p:spPr bwMode="auto">
          <a:xfrm>
            <a:off x="1209174" y="3548064"/>
            <a:ext cx="861431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defRPr/>
            </a:pPr>
            <a:r>
              <a:rPr lang="en-US" sz="1600">
                <a:cs typeface="+mn-cs"/>
              </a:rPr>
              <a:t>203 MeV</a:t>
            </a:r>
          </a:p>
        </p:txBody>
      </p:sp>
      <p:sp>
        <p:nvSpPr>
          <p:cNvPr id="328721" name="Text Box 17"/>
          <p:cNvSpPr txBox="1">
            <a:spLocks noChangeArrowheads="1"/>
          </p:cNvSpPr>
          <p:nvPr/>
        </p:nvSpPr>
        <p:spPr bwMode="auto">
          <a:xfrm>
            <a:off x="1742574" y="2420938"/>
            <a:ext cx="861431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defRPr/>
            </a:pPr>
            <a:r>
              <a:rPr lang="en-US" sz="1600">
                <a:cs typeface="+mn-cs"/>
              </a:rPr>
              <a:t>350 MeV</a:t>
            </a:r>
          </a:p>
        </p:txBody>
      </p:sp>
      <p:sp>
        <p:nvSpPr>
          <p:cNvPr id="328722" name="Text Box 18"/>
          <p:cNvSpPr txBox="1">
            <a:spLocks noChangeArrowheads="1"/>
          </p:cNvSpPr>
          <p:nvPr/>
        </p:nvSpPr>
        <p:spPr bwMode="auto">
          <a:xfrm>
            <a:off x="3114174" y="1855789"/>
            <a:ext cx="861431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defRPr/>
            </a:pPr>
            <a:r>
              <a:rPr lang="en-US" sz="1600">
                <a:cs typeface="+mn-cs"/>
              </a:rPr>
              <a:t>483 MeV</a:t>
            </a:r>
          </a:p>
        </p:txBody>
      </p:sp>
      <p:sp>
        <p:nvSpPr>
          <p:cNvPr id="328724" name="Text Box 20"/>
          <p:cNvSpPr txBox="1">
            <a:spLocks noChangeArrowheads="1"/>
          </p:cNvSpPr>
          <p:nvPr/>
        </p:nvSpPr>
        <p:spPr bwMode="auto">
          <a:xfrm rot="16200000">
            <a:off x="3886418" y="2370120"/>
            <a:ext cx="2007753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073E88"/>
                </a:solidFill>
                <a:cs typeface="+mn-cs"/>
              </a:rPr>
              <a:t>Resolution </a:t>
            </a:r>
            <a:r>
              <a:rPr lang="en-US" sz="1800" b="1" dirty="0" err="1">
                <a:solidFill>
                  <a:srgbClr val="073E88"/>
                </a:solidFill>
                <a:latin typeface="Symbol" charset="2"/>
                <a:cs typeface="Symbol" charset="2"/>
              </a:rPr>
              <a:t>s</a:t>
            </a:r>
            <a:r>
              <a:rPr lang="en-US" sz="1800" b="1" baseline="-25000" dirty="0" err="1">
                <a:solidFill>
                  <a:srgbClr val="073E88"/>
                </a:solidFill>
                <a:latin typeface="Times New Roman" charset="0"/>
                <a:cs typeface="+mn-cs"/>
              </a:rPr>
              <a:t>E</a:t>
            </a:r>
            <a:r>
              <a:rPr lang="en-US" sz="1800" b="1" dirty="0">
                <a:solidFill>
                  <a:srgbClr val="073E88"/>
                </a:solidFill>
                <a:cs typeface="+mn-cs"/>
              </a:rPr>
              <a:t>/</a:t>
            </a:r>
            <a:r>
              <a:rPr lang="en-US" sz="1800" b="1" dirty="0">
                <a:solidFill>
                  <a:srgbClr val="073E88"/>
                </a:solidFill>
                <a:latin typeface="Times New Roman" charset="0"/>
                <a:cs typeface="+mn-cs"/>
              </a:rPr>
              <a:t>E</a:t>
            </a:r>
            <a:r>
              <a:rPr lang="en-US" sz="1800" b="1" dirty="0">
                <a:solidFill>
                  <a:srgbClr val="073E88"/>
                </a:solidFill>
                <a:cs typeface="+mn-cs"/>
              </a:rPr>
              <a:t> [%]</a:t>
            </a:r>
          </a:p>
        </p:txBody>
      </p:sp>
      <p:sp>
        <p:nvSpPr>
          <p:cNvPr id="328725" name="Text Box 21"/>
          <p:cNvSpPr txBox="1">
            <a:spLocks noChangeArrowheads="1"/>
          </p:cNvSpPr>
          <p:nvPr/>
        </p:nvSpPr>
        <p:spPr bwMode="auto">
          <a:xfrm>
            <a:off x="7904820" y="5073651"/>
            <a:ext cx="90356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073E88"/>
                </a:solidFill>
                <a:latin typeface="Times New Roman" charset="0"/>
                <a:cs typeface="+mn-cs"/>
              </a:rPr>
              <a:t>E</a:t>
            </a:r>
            <a:r>
              <a:rPr lang="en-US" sz="1800" b="1" dirty="0">
                <a:solidFill>
                  <a:srgbClr val="073E88"/>
                </a:solidFill>
                <a:cs typeface="+mn-cs"/>
              </a:rPr>
              <a:t> [MeV]</a:t>
            </a:r>
          </a:p>
        </p:txBody>
      </p:sp>
      <p:sp>
        <p:nvSpPr>
          <p:cNvPr id="328726" name="Text Box 22"/>
          <p:cNvSpPr txBox="1">
            <a:spLocks noChangeArrowheads="1"/>
          </p:cNvSpPr>
          <p:nvPr/>
        </p:nvSpPr>
        <p:spPr bwMode="auto">
          <a:xfrm>
            <a:off x="3569358" y="5105401"/>
            <a:ext cx="90356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defRPr/>
            </a:pPr>
            <a:r>
              <a:rPr lang="en-US" sz="1800" b="1">
                <a:latin typeface="Times New Roman" charset="0"/>
                <a:cs typeface="+mn-cs"/>
              </a:rPr>
              <a:t>E</a:t>
            </a:r>
            <a:r>
              <a:rPr lang="en-US" sz="1800" b="1">
                <a:cs typeface="+mn-cs"/>
              </a:rPr>
              <a:t> [MeV]</a:t>
            </a:r>
          </a:p>
        </p:txBody>
      </p:sp>
      <p:grpSp>
        <p:nvGrpSpPr>
          <p:cNvPr id="111630" name="Group 35"/>
          <p:cNvGrpSpPr>
            <a:grpSpLocks/>
          </p:cNvGrpSpPr>
          <p:nvPr/>
        </p:nvGrpSpPr>
        <p:grpSpPr bwMode="auto">
          <a:xfrm>
            <a:off x="1360489" y="5568950"/>
            <a:ext cx="7040563" cy="828675"/>
            <a:chOff x="728" y="3508"/>
            <a:chExt cx="4435" cy="522"/>
          </a:xfrm>
        </p:grpSpPr>
        <p:sp>
          <p:nvSpPr>
            <p:cNvPr id="328727" name="Text Box 23"/>
            <p:cNvSpPr txBox="1">
              <a:spLocks noChangeArrowheads="1"/>
            </p:cNvSpPr>
            <p:nvPr/>
          </p:nvSpPr>
          <p:spPr bwMode="auto">
            <a:xfrm>
              <a:off x="728" y="3521"/>
              <a:ext cx="2341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latin typeface="+mn-lt"/>
                  <a:cs typeface="+mn-cs"/>
                </a:rPr>
                <a:t>Using information from both sides:</a:t>
              </a:r>
            </a:p>
          </p:txBody>
        </p:sp>
        <p:grpSp>
          <p:nvGrpSpPr>
            <p:cNvPr id="111633" name="Group 34"/>
            <p:cNvGrpSpPr>
              <a:grpSpLocks/>
            </p:cNvGrpSpPr>
            <p:nvPr/>
          </p:nvGrpSpPr>
          <p:grpSpPr bwMode="auto">
            <a:xfrm>
              <a:off x="3009" y="3508"/>
              <a:ext cx="2154" cy="522"/>
              <a:chOff x="3009" y="3508"/>
              <a:chExt cx="2154" cy="522"/>
            </a:xfrm>
          </p:grpSpPr>
          <p:sp>
            <p:nvSpPr>
              <p:cNvPr id="328737" name="Rectangle 33"/>
              <p:cNvSpPr>
                <a:spLocks noChangeArrowheads="1"/>
              </p:cNvSpPr>
              <p:nvPr/>
            </p:nvSpPr>
            <p:spPr bwMode="auto">
              <a:xfrm>
                <a:off x="3009" y="3641"/>
                <a:ext cx="114" cy="253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11635" name="Group 32"/>
              <p:cNvGrpSpPr>
                <a:grpSpLocks/>
              </p:cNvGrpSpPr>
              <p:nvPr/>
            </p:nvGrpSpPr>
            <p:grpSpPr bwMode="auto">
              <a:xfrm>
                <a:off x="3143" y="3508"/>
                <a:ext cx="2020" cy="522"/>
                <a:chOff x="3570" y="3541"/>
                <a:chExt cx="2020" cy="522"/>
              </a:xfrm>
            </p:grpSpPr>
            <p:sp>
              <p:nvSpPr>
                <p:cNvPr id="328728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576" y="3541"/>
                  <a:ext cx="284" cy="2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pPr>
                    <a:defRPr/>
                  </a:pPr>
                  <a:r>
                    <a:rPr lang="en-US" b="1" dirty="0" err="1">
                      <a:latin typeface="Symbol" charset="2"/>
                      <a:cs typeface="Symbol" charset="2"/>
                    </a:rPr>
                    <a:t>s</a:t>
                  </a:r>
                  <a:r>
                    <a:rPr lang="en-US" b="1" baseline="-25000" dirty="0" err="1">
                      <a:latin typeface="Times New Roman" charset="0"/>
                      <a:cs typeface="+mn-cs"/>
                    </a:rPr>
                    <a:t>E</a:t>
                  </a: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328729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599" y="3809"/>
                  <a:ext cx="222" cy="2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pPr>
                    <a:defRPr/>
                  </a:pPr>
                  <a:r>
                    <a:rPr lang="en-US" b="1">
                      <a:latin typeface="Times New Roman" charset="0"/>
                      <a:cs typeface="+mn-cs"/>
                    </a:rPr>
                    <a:t>E</a:t>
                  </a:r>
                </a:p>
              </p:txBody>
            </p:sp>
            <p:sp>
              <p:nvSpPr>
                <p:cNvPr id="328730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230" y="3541"/>
                  <a:ext cx="564" cy="2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pPr>
                    <a:defRPr/>
                  </a:pPr>
                  <a:r>
                    <a:rPr lang="en-US" b="1" dirty="0">
                      <a:latin typeface="+mn-lt"/>
                      <a:cs typeface="+mn-cs"/>
                    </a:rPr>
                    <a:t>5.1%</a:t>
                  </a:r>
                </a:p>
              </p:txBody>
            </p:sp>
            <p:sp>
              <p:nvSpPr>
                <p:cNvPr id="32873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079" y="3810"/>
                  <a:ext cx="822" cy="2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pPr>
                    <a:defRPr/>
                  </a:pPr>
                  <a:r>
                    <a:rPr lang="en-US" b="1" dirty="0">
                      <a:latin typeface="Symbol" charset="2"/>
                      <a:cs typeface="Symbol" charset="2"/>
                      <a:sym typeface="Symbol Proportional BT" charset="0"/>
                    </a:rPr>
                    <a:t></a:t>
                  </a:r>
                  <a:r>
                    <a:rPr lang="en-US" b="1" dirty="0">
                      <a:latin typeface="+mn-lt"/>
                      <a:cs typeface="+mn-cs"/>
                    </a:rPr>
                    <a:t>E [</a:t>
                  </a:r>
                  <a:r>
                    <a:rPr lang="en-US" b="1" dirty="0" err="1">
                      <a:latin typeface="+mn-lt"/>
                      <a:cs typeface="+mn-cs"/>
                    </a:rPr>
                    <a:t>GeV</a:t>
                  </a:r>
                  <a:r>
                    <a:rPr lang="en-US" b="1" dirty="0">
                      <a:latin typeface="+mn-lt"/>
                      <a:cs typeface="+mn-cs"/>
                    </a:rPr>
                    <a:t>]</a:t>
                  </a:r>
                </a:p>
              </p:txBody>
            </p:sp>
            <p:sp>
              <p:nvSpPr>
                <p:cNvPr id="32873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851" y="3667"/>
                  <a:ext cx="739" cy="2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pPr>
                    <a:defRPr/>
                  </a:pPr>
                  <a:r>
                    <a:rPr lang="en-US" dirty="0">
                      <a:latin typeface="Symbol" charset="2"/>
                      <a:cs typeface="Symbol" charset="2"/>
                      <a:sym typeface="Symbol Proportional BT" charset="0"/>
                    </a:rPr>
                    <a:t></a:t>
                  </a:r>
                  <a:r>
                    <a:rPr lang="en-US" dirty="0">
                      <a:latin typeface="+mn-lt"/>
                      <a:cs typeface="+mn-cs"/>
                      <a:sym typeface="Symbol Proportional BT" charset="0"/>
                    </a:rPr>
                    <a:t> </a:t>
                  </a:r>
                  <a:r>
                    <a:rPr lang="en-US" b="1" dirty="0">
                      <a:latin typeface="+mn-lt"/>
                      <a:cs typeface="+mn-cs"/>
                    </a:rPr>
                    <a:t>4.4%</a:t>
                  </a:r>
                </a:p>
              </p:txBody>
            </p:sp>
            <p:sp>
              <p:nvSpPr>
                <p:cNvPr id="328733" name="Line 29"/>
                <p:cNvSpPr>
                  <a:spLocks noChangeShapeType="1"/>
                </p:cNvSpPr>
                <p:nvPr/>
              </p:nvSpPr>
              <p:spPr bwMode="auto">
                <a:xfrm>
                  <a:off x="4085" y="3792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28734" name="Line 30"/>
                <p:cNvSpPr>
                  <a:spLocks noChangeShapeType="1"/>
                </p:cNvSpPr>
                <p:nvPr/>
              </p:nvSpPr>
              <p:spPr bwMode="auto">
                <a:xfrm>
                  <a:off x="3570" y="3792"/>
                  <a:ext cx="27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28735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846" y="3672"/>
                  <a:ext cx="209" cy="2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pPr>
                    <a:defRPr/>
                  </a:pPr>
                  <a:r>
                    <a:rPr lang="en-US">
                      <a:latin typeface="Symbol Proportional BT" charset="0"/>
                      <a:cs typeface="+mn-cs"/>
                    </a:rPr>
                    <a:t>=</a:t>
                  </a:r>
                </a:p>
              </p:txBody>
            </p:sp>
          </p:grpSp>
        </p:grpSp>
      </p:grpSp>
      <p:sp>
        <p:nvSpPr>
          <p:cNvPr id="2" name="Date Placeholder 1"/>
          <p:cNvSpPr>
            <a:spLocks noGrp="1"/>
          </p:cNvSpPr>
          <p:nvPr>
            <p:ph type="dt" sz="quarter" idx="4294967295"/>
          </p:nvPr>
        </p:nvSpPr>
        <p:spPr bwMode="auto">
          <a:xfrm>
            <a:off x="7131050" y="6237288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>
              <a:defRPr/>
            </a:pPr>
            <a:r>
              <a:rPr kumimoji="0" lang="en-US" sz="1400">
                <a:latin typeface="Tahoma" charset="0"/>
                <a:cs typeface="+mn-cs"/>
              </a:rPr>
              <a:t>7/05/14</a:t>
            </a:r>
            <a:endParaRPr kumimoji="0" lang="en-US" sz="1400" dirty="0">
              <a:latin typeface="Tahoma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upause">
  <a:themeElements>
    <a:clrScheme name="Blaupause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aupaus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upause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upause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upause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upause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upause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upause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upause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upause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upause 2">
    <a:dk1>
      <a:srgbClr val="40458C"/>
    </a:dk1>
    <a:lt1>
      <a:srgbClr val="FFFFFF"/>
    </a:lt1>
    <a:dk2>
      <a:srgbClr val="660066"/>
    </a:dk2>
    <a:lt2>
      <a:srgbClr val="B7C1EB"/>
    </a:lt2>
    <a:accent1>
      <a:srgbClr val="ECD882"/>
    </a:accent1>
    <a:accent2>
      <a:srgbClr val="B2B2B2"/>
    </a:accent2>
    <a:accent3>
      <a:srgbClr val="FFFFFF"/>
    </a:accent3>
    <a:accent4>
      <a:srgbClr val="353A77"/>
    </a:accent4>
    <a:accent5>
      <a:srgbClr val="F4E9C1"/>
    </a:accent5>
    <a:accent6>
      <a:srgbClr val="A1A1A1"/>
    </a:accent6>
    <a:hlink>
      <a:srgbClr val="6F89F7"/>
    </a:hlink>
    <a:folHlink>
      <a:srgbClr val="CFDBFD"/>
    </a:folHlink>
  </a:clrScheme>
  <a:fontScheme name="Blaupause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laupause 2">
    <a:dk1>
      <a:srgbClr val="40458C"/>
    </a:dk1>
    <a:lt1>
      <a:srgbClr val="FFFFFF"/>
    </a:lt1>
    <a:dk2>
      <a:srgbClr val="660066"/>
    </a:dk2>
    <a:lt2>
      <a:srgbClr val="B7C1EB"/>
    </a:lt2>
    <a:accent1>
      <a:srgbClr val="ECD882"/>
    </a:accent1>
    <a:accent2>
      <a:srgbClr val="B2B2B2"/>
    </a:accent2>
    <a:accent3>
      <a:srgbClr val="FFFFFF"/>
    </a:accent3>
    <a:accent4>
      <a:srgbClr val="353A77"/>
    </a:accent4>
    <a:accent5>
      <a:srgbClr val="F4E9C1"/>
    </a:accent5>
    <a:accent6>
      <a:srgbClr val="A1A1A1"/>
    </a:accent6>
    <a:hlink>
      <a:srgbClr val="6F89F7"/>
    </a:hlink>
    <a:folHlink>
      <a:srgbClr val="CFDBFD"/>
    </a:folHlink>
  </a:clrScheme>
  <a:fontScheme name="Blaupause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C:\Programme\Microsoft Office\Templates\Presentation Designs\Fabrik.pot</Template>
  <TotalTime>9575</TotalTime>
  <Words>6477</Words>
  <Application>Microsoft Macintosh PowerPoint</Application>
  <PresentationFormat>On-screen Show (4:3)</PresentationFormat>
  <Paragraphs>1294</Paragraphs>
  <Slides>115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34" baseType="lpstr">
      <vt:lpstr>Arial Narrow</vt:lpstr>
      <vt:lpstr>ＭＳ Ｐゴシック</vt:lpstr>
      <vt:lpstr>Arial</vt:lpstr>
      <vt:lpstr>Tahoma</vt:lpstr>
      <vt:lpstr>Wingdings</vt:lpstr>
      <vt:lpstr>Times New Roman</vt:lpstr>
      <vt:lpstr>Symbol</vt:lpstr>
      <vt:lpstr>Impact</vt:lpstr>
      <vt:lpstr>Wingdings 2</vt:lpstr>
      <vt:lpstr>MS PGothic</vt:lpstr>
      <vt:lpstr>Calibri</vt:lpstr>
      <vt:lpstr>Star Jedi Outline</vt:lpstr>
      <vt:lpstr>Lucida Sans</vt:lpstr>
      <vt:lpstr>Symbol Proportional BT</vt:lpstr>
      <vt:lpstr>Comic Sans MS</vt:lpstr>
      <vt:lpstr>Zapf Dingbats</vt:lpstr>
      <vt:lpstr>Century Gothic</vt:lpstr>
      <vt:lpstr>Blaupause</vt:lpstr>
      <vt:lpstr>Microsoft Equation</vt:lpstr>
      <vt:lpstr>The Frascati Beam-Test Facility:  ten years experience  and prospects for the future.</vt:lpstr>
      <vt:lpstr>Outline</vt:lpstr>
      <vt:lpstr>INFN Frascati Laboratory (LNF)</vt:lpstr>
      <vt:lpstr>The beginning</vt:lpstr>
      <vt:lpstr>The concept</vt:lpstr>
      <vt:lpstr>DAFNE LINAC/1</vt:lpstr>
      <vt:lpstr>PowerPoint Presentation</vt:lpstr>
      <vt:lpstr>DAFNE LINAC/2</vt:lpstr>
      <vt:lpstr>DAFNE LINAC/3</vt:lpstr>
      <vt:lpstr>PowerPoint Presentation</vt:lpstr>
      <vt:lpstr>LINAC pulse</vt:lpstr>
      <vt:lpstr>Beam emittance</vt:lpstr>
      <vt:lpstr>LINAC gun</vt:lpstr>
      <vt:lpstr>BTF operating modes</vt:lpstr>
      <vt:lpstr>Beam attenuation/1</vt:lpstr>
      <vt:lpstr>Beam attenuation/2</vt:lpstr>
      <vt:lpstr>Momentum selection</vt:lpstr>
      <vt:lpstr>Momentum resolution/1</vt:lpstr>
      <vt:lpstr>Momentum resolution/2</vt:lpstr>
      <vt:lpstr>Intensity fine tuning</vt:lpstr>
      <vt:lpstr>Single particle regime</vt:lpstr>
      <vt:lpstr>BTF line</vt:lpstr>
      <vt:lpstr>BTF area/1</vt:lpstr>
      <vt:lpstr>BTF area/2</vt:lpstr>
      <vt:lpstr>BTF area/3</vt:lpstr>
      <vt:lpstr>BTF area/4</vt:lpstr>
      <vt:lpstr>Commissioning</vt:lpstr>
      <vt:lpstr>Separation of BTF line/1</vt:lpstr>
      <vt:lpstr>Separation of BTF line/2</vt:lpstr>
      <vt:lpstr>Timing</vt:lpstr>
      <vt:lpstr>Separation of BTF line/3</vt:lpstr>
      <vt:lpstr>Diagnostics and equipment</vt:lpstr>
      <vt:lpstr>Diagnostics</vt:lpstr>
      <vt:lpstr>Gas/Vacuum</vt:lpstr>
      <vt:lpstr>Recent improvements: exit windows</vt:lpstr>
      <vt:lpstr>2011-2014: AIDA</vt:lpstr>
      <vt:lpstr>Recent improvements: remote trolley</vt:lpstr>
      <vt:lpstr>Recent improvements: diagnostics</vt:lpstr>
      <vt:lpstr>Medipix/1</vt:lpstr>
      <vt:lpstr>Medipix/2</vt:lpstr>
      <vt:lpstr>GEM TPC/1</vt:lpstr>
      <vt:lpstr>GEM TPC/2</vt:lpstr>
      <vt:lpstr>GEM TPC/3</vt:lpstr>
      <vt:lpstr>Improvements of control system/1</vt:lpstr>
      <vt:lpstr>Improvements of control system/2</vt:lpstr>
      <vt:lpstr>Photon tagging/1</vt:lpstr>
      <vt:lpstr>Photon tagging/2</vt:lpstr>
      <vt:lpstr>Photon tagging/3</vt:lpstr>
      <vt:lpstr>Neutron source/1</vt:lpstr>
      <vt:lpstr>Neutron source/2</vt:lpstr>
      <vt:lpstr>Neutron source/3</vt:lpstr>
      <vt:lpstr>Neutron source/4</vt:lpstr>
      <vt:lpstr>Neutron source/5</vt:lpstr>
      <vt:lpstr>Neutron source summary</vt:lpstr>
      <vt:lpstr>Recent improvements: bunch width</vt:lpstr>
      <vt:lpstr>New electron gun pulser</vt:lpstr>
      <vt:lpstr>Energy spread vs. bunch width</vt:lpstr>
      <vt:lpstr>BTF users/1</vt:lpstr>
      <vt:lpstr>BTF users/2</vt:lpstr>
      <vt:lpstr>Users by institution</vt:lpstr>
      <vt:lpstr>BTF Users selection/1</vt:lpstr>
      <vt:lpstr>BTF Users selection/2</vt:lpstr>
      <vt:lpstr>BTF costs</vt:lpstr>
      <vt:lpstr>Where do we go from here?</vt:lpstr>
      <vt:lpstr>First “upgrade”: constant improvement</vt:lpstr>
      <vt:lpstr>Further improvements/1</vt:lpstr>
      <vt:lpstr>Further improvements/2</vt:lpstr>
      <vt:lpstr>Future plans/1</vt:lpstr>
      <vt:lpstr>Future plans/2</vt:lpstr>
      <vt:lpstr>Improved shielding/1</vt:lpstr>
      <vt:lpstr>Improved shielding/2</vt:lpstr>
      <vt:lpstr>A possible scheme for the 2nd line</vt:lpstr>
      <vt:lpstr>Upgrade of photon tagging/1</vt:lpstr>
      <vt:lpstr>Upgrade of photon tagging/2</vt:lpstr>
      <vt:lpstr>Upgrade of photon tagging/3</vt:lpstr>
      <vt:lpstr>LINAC energy upgrade/1</vt:lpstr>
      <vt:lpstr>LINAC energy upgrade/2</vt:lpstr>
      <vt:lpstr>Search for dark photon/1proposal</vt:lpstr>
      <vt:lpstr>Search for dark photon/2</vt:lpstr>
      <vt:lpstr>Search for dark photon/3</vt:lpstr>
      <vt:lpstr>Search for dark photon/4</vt:lpstr>
      <vt:lpstr>Lessons from 10+ years of BTF</vt:lpstr>
      <vt:lpstr>Conclusions</vt:lpstr>
      <vt:lpstr>Acknowledgements</vt:lpstr>
      <vt:lpstr>PowerPoint Presentation</vt:lpstr>
      <vt:lpstr>Cathode parameters</vt:lpstr>
      <vt:lpstr>PowerPoint Presentation</vt:lpstr>
      <vt:lpstr>PowerPoint Presentation</vt:lpstr>
      <vt:lpstr>The SLAC structure</vt:lpstr>
      <vt:lpstr>Klystron data sheet</vt:lpstr>
      <vt:lpstr>Pulse compression</vt:lpstr>
      <vt:lpstr>SLED pulse compression</vt:lpstr>
      <vt:lpstr>SLED pulse compression</vt:lpstr>
      <vt:lpstr>SLED limitations</vt:lpstr>
      <vt:lpstr>PowerPoint Presentation</vt:lpstr>
      <vt:lpstr>Low intensity example (g veto inefficiency at low energy, NA62)</vt:lpstr>
      <vt:lpstr>Low intensity example (g veto inefficiency at low energy, NA62)</vt:lpstr>
      <vt:lpstr>PowerPoint Presentation</vt:lpstr>
      <vt:lpstr>Fiber prototype energy resolution</vt:lpstr>
      <vt:lpstr>NA62 small angle calorimeter test 2013</vt:lpstr>
      <vt:lpstr>NA62 small angle calorimeter test 2013</vt:lpstr>
      <vt:lpstr>NA62 small angle calorimeter test 2013</vt:lpstr>
      <vt:lpstr>Test of LYSO calorimeter</vt:lpstr>
      <vt:lpstr>Beam size vs. energy</vt:lpstr>
      <vt:lpstr>Beam energy spread</vt:lpstr>
      <vt:lpstr>UA9 Cherenkov detector test</vt:lpstr>
      <vt:lpstr>UA9 Cherenkov detector test</vt:lpstr>
      <vt:lpstr>RAP</vt:lpstr>
      <vt:lpstr>AIRFLY</vt:lpstr>
      <vt:lpstr>AMY</vt:lpstr>
      <vt:lpstr>AMY</vt:lpstr>
      <vt:lpstr>Radio-protection walls</vt:lpstr>
      <vt:lpstr>ANSI</vt:lpstr>
      <vt:lpstr>AGILE payload</vt:lpstr>
      <vt:lpstr>Emittance measurement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Strahlenschutzbelehrung</dc:title>
  <dc:creator>tesch</dc:creator>
  <cp:lastModifiedBy>Paolo Valente</cp:lastModifiedBy>
  <cp:revision>479</cp:revision>
  <cp:lastPrinted>2012-10-10T15:30:30Z</cp:lastPrinted>
  <dcterms:created xsi:type="dcterms:W3CDTF">2001-06-04T21:07:46Z</dcterms:created>
  <dcterms:modified xsi:type="dcterms:W3CDTF">2014-09-24T12:10:26Z</dcterms:modified>
</cp:coreProperties>
</file>