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7" r:id="rId3"/>
    <p:sldId id="322" r:id="rId4"/>
    <p:sldId id="290" r:id="rId5"/>
    <p:sldId id="291" r:id="rId6"/>
    <p:sldId id="312" r:id="rId7"/>
    <p:sldId id="292" r:id="rId8"/>
    <p:sldId id="293" r:id="rId9"/>
    <p:sldId id="314" r:id="rId10"/>
    <p:sldId id="289" r:id="rId11"/>
    <p:sldId id="294" r:id="rId12"/>
    <p:sldId id="295" r:id="rId13"/>
    <p:sldId id="315" r:id="rId14"/>
    <p:sldId id="303" r:id="rId15"/>
    <p:sldId id="320" r:id="rId16"/>
    <p:sldId id="321" r:id="rId17"/>
    <p:sldId id="316" r:id="rId18"/>
    <p:sldId id="305" r:id="rId19"/>
    <p:sldId id="317" r:id="rId20"/>
    <p:sldId id="307" r:id="rId21"/>
    <p:sldId id="306" r:id="rId22"/>
    <p:sldId id="309" r:id="rId23"/>
    <p:sldId id="310" r:id="rId24"/>
    <p:sldId id="319" r:id="rId25"/>
    <p:sldId id="285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00"/>
    <a:srgbClr val="FD930A"/>
    <a:srgbClr val="261748"/>
    <a:srgbClr val="008000"/>
    <a:srgbClr val="E0E0E0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9854" autoAdjust="0"/>
  </p:normalViewPr>
  <p:slideViewPr>
    <p:cSldViewPr snapToGrid="0">
      <p:cViewPr>
        <p:scale>
          <a:sx n="121" d="100"/>
          <a:sy n="121" d="100"/>
        </p:scale>
        <p:origin x="-824" y="-80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88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Upper area: </a:t>
            </a:r>
            <a:r>
              <a:rPr lang="en-GB" sz="1100" b="1" smtClean="0">
                <a:ea typeface="ＭＳ Ｐゴシック" charset="-128"/>
              </a:rPr>
              <a:t>Title</a:t>
            </a:r>
            <a:r>
              <a:rPr lang="en-GB" sz="1100" smtClean="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Lower area </a:t>
            </a:r>
            <a:r>
              <a:rPr lang="en-GB" sz="1100" b="1" smtClean="0">
                <a:ea typeface="ＭＳ Ｐゴシック" charset="-128"/>
              </a:rPr>
              <a:t>(subtitle):</a:t>
            </a:r>
            <a:r>
              <a:rPr lang="en-GB" sz="1100" smtClean="0">
                <a:ea typeface="ＭＳ Ｐゴシック" charset="-128"/>
              </a:rPr>
              <a:t> Conference/meeting/workshop, location, date,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your name and affiliation,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Change the </a:t>
            </a:r>
            <a:r>
              <a:rPr lang="en-GB" sz="1100" b="1" smtClean="0">
                <a:ea typeface="ＭＳ Ｐゴシック" charset="-128"/>
              </a:rPr>
              <a:t>partner logos</a:t>
            </a:r>
            <a:r>
              <a:rPr lang="en-GB" sz="1100" smtClean="0">
                <a:ea typeface="ＭＳ Ｐゴシック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 dirty="0"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4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sz="1000" dirty="0" err="1" smtClean="0">
                <a:solidFill>
                  <a:srgbClr val="000000"/>
                </a:solidFill>
                <a:latin typeface="Helvetica" charset="0"/>
              </a:rPr>
              <a:t>Walid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KAABI-LAL/CNRS</a:t>
            </a: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 	                                                                                                                                 </a:t>
            </a:r>
            <a:r>
              <a:rPr lang="en-GB" sz="1000" dirty="0" err="1" smtClean="0">
                <a:solidFill>
                  <a:srgbClr val="000000"/>
                </a:solidFill>
                <a:latin typeface="Helvetica" charset="0"/>
              </a:rPr>
              <a:t>Orsay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, October 3rd 2014       </a:t>
            </a:r>
            <a:endParaRPr lang="en-US" sz="1000" dirty="0" smtClean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b="1" baseline="0" dirty="0" smtClean="0">
                <a:solidFill>
                  <a:schemeClr val="bg1"/>
                </a:solidFill>
                <a:ea typeface="ＭＳ Ｐゴシック" charset="-128"/>
              </a:rPr>
              <a:t>XFEL Couplers production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png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hyperlink" Target="http://www.portal.pwr.wroc.pl/index,242.dhtml" TargetMode="External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jpeg"/><Relationship Id="rId25" Type="http://schemas.openxmlformats.org/officeDocument/2006/relationships/image" Target="../media/image25.pn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jpe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hyperlink" Target="http://www.su.se/english/" TargetMode="External"/><Relationship Id="rId17" Type="http://schemas.openxmlformats.org/officeDocument/2006/relationships/image" Target="../media/image19.png"/><Relationship Id="rId18" Type="http://schemas.openxmlformats.org/officeDocument/2006/relationships/hyperlink" Target="http://www.uu.se/" TargetMode="External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7" Type="http://schemas.openxmlformats.org/officeDocument/2006/relationships/hyperlink" Target="http://www.mi.infn.it/indexIT.shtml" TargetMode="External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907" y="2015285"/>
            <a:ext cx="6494833" cy="282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819083" y="244337"/>
            <a:ext cx="7785100" cy="611187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FD93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XFEL Couplers Production</a:t>
            </a:r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1710723" y="5330679"/>
            <a:ext cx="574091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Wingdings" charset="0"/>
              <a:buNone/>
            </a:pPr>
            <a:r>
              <a:rPr lang="en-US" sz="1600" b="1" dirty="0" err="1" smtClean="0">
                <a:solidFill>
                  <a:schemeClr val="tx2"/>
                </a:solidFill>
              </a:rPr>
              <a:t>Walid</a:t>
            </a:r>
            <a:r>
              <a:rPr lang="en-US" sz="1600" b="1" dirty="0" smtClean="0">
                <a:solidFill>
                  <a:schemeClr val="tx2"/>
                </a:solidFill>
              </a:rPr>
              <a:t> KAABI- LAL/CNRS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1605" y="1059187"/>
            <a:ext cx="788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FD930A"/>
                </a:solidFill>
              </a:rPr>
              <a:t>At RI site:</a:t>
            </a:r>
            <a:endParaRPr lang="en-GB" sz="1800" dirty="0">
              <a:solidFill>
                <a:srgbClr val="FD930A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0" y="1435020"/>
            <a:ext cx="8396209" cy="5021146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</p:txBody>
      </p:sp>
    </p:spTree>
    <p:extLst>
      <p:ext uri="{BB962C8B-B14F-4D97-AF65-F5344CB8AC3E}">
        <p14:creationId xmlns:p14="http://schemas.microsoft.com/office/powerpoint/2010/main" val="41432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37" y="1081848"/>
            <a:ext cx="3988202" cy="5373226"/>
          </a:xfrm>
          <a:prstGeom prst="rect">
            <a:avLst/>
          </a:prstGeom>
        </p:spPr>
      </p:pic>
      <p:sp>
        <p:nvSpPr>
          <p:cNvPr id="9" name="Flèche à angle droit 8"/>
          <p:cNvSpPr/>
          <p:nvPr/>
        </p:nvSpPr>
        <p:spPr bwMode="auto">
          <a:xfrm rot="5400000">
            <a:off x="1046795" y="3238484"/>
            <a:ext cx="503401" cy="446239"/>
          </a:xfrm>
          <a:prstGeom prst="bentUp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01702" y="3347208"/>
            <a:ext cx="3214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/>
              <a:t>Shipment to LAL</a:t>
            </a:r>
            <a:endParaRPr lang="en-GB" sz="2000" dirty="0"/>
          </a:p>
        </p:txBody>
      </p:sp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</p:txBody>
      </p:sp>
    </p:spTree>
    <p:extLst>
      <p:ext uri="{BB962C8B-B14F-4D97-AF65-F5344CB8AC3E}">
        <p14:creationId xmlns:p14="http://schemas.microsoft.com/office/powerpoint/2010/main" val="344472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19807" y="1196576"/>
            <a:ext cx="8396213" cy="5202454"/>
            <a:chOff x="747898" y="1810405"/>
            <a:chExt cx="7847388" cy="458862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98" y="1810405"/>
              <a:ext cx="7847388" cy="4588624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940263" y="3478345"/>
              <a:ext cx="2471197" cy="29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5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  <a:endParaRPr lang="en-GB" sz="16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5114642">
              <a:off x="6235512" y="3371698"/>
              <a:ext cx="1451692" cy="54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7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700982" y="5181343"/>
              <a:ext cx="247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Control room</a:t>
              </a:r>
              <a:endParaRPr lang="en-GB" sz="16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98619" y="4893019"/>
              <a:ext cx="13312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Changing room</a:t>
              </a:r>
              <a:endParaRPr lang="en-GB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3054268" y="5071009"/>
              <a:ext cx="97291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Ai</a:t>
              </a:r>
              <a:r>
                <a:rPr lang="en-GB" sz="1500" dirty="0" smtClean="0"/>
                <a:t>rlock staff</a:t>
              </a:r>
              <a:endParaRPr lang="en-GB" sz="1500" dirty="0"/>
            </a:p>
          </p:txBody>
        </p:sp>
      </p:grpSp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45856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4" y="1595431"/>
            <a:ext cx="2427585" cy="182635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94" y="1576015"/>
            <a:ext cx="2431823" cy="184576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169551" y="3432275"/>
            <a:ext cx="260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75h baking cycle at 130°C</a:t>
            </a:r>
            <a:endParaRPr lang="en-GB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93864" y="3458720"/>
            <a:ext cx="243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Leak test after reception </a:t>
            </a:r>
            <a:endParaRPr lang="en-GB" sz="1400" dirty="0"/>
          </a:p>
        </p:txBody>
      </p:sp>
      <p:pic>
        <p:nvPicPr>
          <p:cNvPr id="26" name="Picture 2" descr="E:\XFEL\conditionnement\condt-paire 2 XFEL-02avril2013\xfel2903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3" y="4229965"/>
            <a:ext cx="2638669" cy="16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30891" y="5894205"/>
            <a:ext cx="220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Antenna tuning </a:t>
            </a:r>
            <a:endParaRPr lang="en-GB" sz="1400" dirty="0"/>
          </a:p>
        </p:txBody>
      </p:sp>
      <p:sp>
        <p:nvSpPr>
          <p:cNvPr id="28" name="Flèche droite rayée 27"/>
          <p:cNvSpPr/>
          <p:nvPr/>
        </p:nvSpPr>
        <p:spPr bwMode="auto">
          <a:xfrm>
            <a:off x="2644798" y="2345526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9" name="Flèche droite rayée 28"/>
          <p:cNvSpPr/>
          <p:nvPr/>
        </p:nvSpPr>
        <p:spPr bwMode="auto">
          <a:xfrm>
            <a:off x="5651893" y="2424437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0" name="Flèche droite rayée 29"/>
          <p:cNvSpPr/>
          <p:nvPr/>
        </p:nvSpPr>
        <p:spPr bwMode="auto">
          <a:xfrm rot="5400000">
            <a:off x="7160564" y="3729007"/>
            <a:ext cx="605963" cy="249061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1" name="Flèche droite rayée 30"/>
          <p:cNvSpPr/>
          <p:nvPr/>
        </p:nvSpPr>
        <p:spPr bwMode="auto">
          <a:xfrm rot="10800000">
            <a:off x="2907197" y="4975231"/>
            <a:ext cx="346754" cy="231307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3" y="1689899"/>
            <a:ext cx="2911664" cy="140650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6087246" y="3138796"/>
            <a:ext cx="3001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RGA spectrum recording </a:t>
            </a:r>
            <a:endParaRPr lang="en-GB" sz="14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2677" y="4435686"/>
            <a:ext cx="1670277" cy="14002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424" y="4416082"/>
            <a:ext cx="1846041" cy="140934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476" y="4417301"/>
            <a:ext cx="1872056" cy="14140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430647" y="5836681"/>
            <a:ext cx="140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WGBs assembly </a:t>
            </a:r>
            <a:endParaRPr lang="en-GB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337117" y="5842137"/>
            <a:ext cx="181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Capacitors assembly </a:t>
            </a:r>
            <a:endParaRPr lang="en-GB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610366" y="5837093"/>
            <a:ext cx="139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Actuators assembly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0334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83" y="1285112"/>
            <a:ext cx="8140434" cy="489654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130432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" y="1196257"/>
            <a:ext cx="3578895" cy="26837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5" y="1193861"/>
            <a:ext cx="3505418" cy="269427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62" y="3946599"/>
            <a:ext cx="3299680" cy="24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674099" y="1336128"/>
            <a:ext cx="7858551" cy="4962450"/>
            <a:chOff x="674099" y="1336128"/>
            <a:chExt cx="7858551" cy="4962450"/>
          </a:xfrm>
        </p:grpSpPr>
        <p:pic>
          <p:nvPicPr>
            <p:cNvPr id="17" name="Image 16" descr="photo2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126779" y="-35075"/>
              <a:ext cx="4962450" cy="770485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74099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D</a:t>
              </a:r>
              <a:endParaRPr lang="fr-FR" sz="14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483768" y="593534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C</a:t>
              </a:r>
              <a:endParaRPr lang="fr-FR" sz="14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55976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B</a:t>
              </a:r>
              <a:endParaRPr lang="fr-FR" sz="14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156176" y="592695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A</a:t>
              </a:r>
              <a:endParaRPr lang="fr-FR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82211" y="5458274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800424" y="3033422"/>
              <a:ext cx="5744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PicD</a:t>
              </a:r>
              <a:endParaRPr lang="fr-FR" sz="10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609261" y="2937994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PicC</a:t>
              </a:r>
              <a:endParaRPr lang="fr-FR" sz="10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82502" y="288647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PicA</a:t>
              </a:r>
              <a:endParaRPr lang="fr-FR" sz="10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499992" y="2992312"/>
              <a:ext cx="5797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PicB</a:t>
              </a:r>
              <a:endParaRPr lang="fr-FR" sz="10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00425" y="3235079"/>
              <a:ext cx="563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PrcD</a:t>
              </a:r>
              <a:endParaRPr lang="fr-FR" sz="10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609261" y="3154018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PrcC</a:t>
              </a:r>
              <a:endParaRPr lang="fr-FR" sz="10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499991" y="3208336"/>
              <a:ext cx="6321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PrcB</a:t>
              </a:r>
              <a:endParaRPr lang="fr-FR" sz="10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282502" y="311156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PrcA</a:t>
              </a:r>
              <a:endParaRPr lang="fr-FR" sz="1000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573882" y="517929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PchC</a:t>
              </a:r>
              <a:endParaRPr lang="fr-FR" sz="1000" b="1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481886" y="524266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PchB</a:t>
              </a:r>
              <a:endParaRPr lang="fr-FR" sz="1000" b="1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309245" y="5107287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PchA</a:t>
              </a:r>
              <a:endParaRPr lang="fr-FR" sz="1000" b="1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372200" y="3640384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V1A</a:t>
              </a:r>
              <a:endParaRPr lang="fr-FR" sz="1000" b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363147" y="445057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V3A</a:t>
              </a:r>
              <a:endParaRPr lang="fr-FR" sz="1000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596336" y="4072432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V2A</a:t>
              </a:r>
              <a:endParaRPr lang="fr-FR" sz="1000" b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572000" y="385640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V1B</a:t>
              </a:r>
              <a:endParaRPr lang="fr-FR" sz="10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572000" y="4648496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V3B</a:t>
              </a:r>
              <a:endParaRPr lang="fr-FR" sz="1000" b="1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796136" y="4207395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V2B</a:t>
              </a:r>
              <a:endParaRPr lang="fr-FR" sz="10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699792" y="378440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V1C</a:t>
              </a:r>
              <a:endParaRPr lang="fr-FR" sz="10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699792" y="457648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V3C</a:t>
              </a:r>
              <a:endParaRPr lang="fr-FR" sz="10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923928" y="414444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V2C</a:t>
              </a:r>
              <a:endParaRPr lang="fr-FR" sz="10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54743" y="382924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V1D</a:t>
              </a:r>
              <a:endParaRPr lang="fr-FR" sz="1000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36637" y="467523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V3D</a:t>
              </a:r>
              <a:endParaRPr lang="fr-FR" sz="1000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114259" y="420697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V2D</a:t>
              </a:r>
              <a:endParaRPr lang="fr-FR" sz="1000" b="1" dirty="0"/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1232473" y="3163071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232473" y="3379095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1214783" y="3973265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1196677" y="4675239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773266" y="5245062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PchD</a:t>
              </a:r>
              <a:endParaRPr lang="fr-FR" sz="1000" b="1" dirty="0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1205314" y="538907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rot="10800000" flipV="1">
              <a:off x="1970243" y="4350995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rot="10800000" flipV="1">
              <a:off x="3779912" y="4288456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rot="10800000" flipV="1">
              <a:off x="5652120" y="4351411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10800000" flipV="1">
              <a:off x="7452320" y="4216448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3041310" y="3070977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3041310" y="328700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3059832" y="3928416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flipV="1">
              <a:off x="3059832" y="4576488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3005930" y="532331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4924420" y="3132915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4924420" y="3341319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4932040" y="4000424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4932040" y="4648496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4913934" y="5386682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6714550" y="3028524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714550" y="324454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6732240" y="378440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V="1">
              <a:off x="6723187" y="4511553"/>
              <a:ext cx="29641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6741293" y="5251303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7759019" y="3596191"/>
              <a:ext cx="773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Arcil1A</a:t>
              </a:r>
              <a:endParaRPr lang="fr-FR" sz="1000" b="1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676296" y="4482899"/>
              <a:ext cx="719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Arcil2A</a:t>
              </a:r>
              <a:endParaRPr lang="fr-FR" sz="1000" b="1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37858" y="3723425"/>
              <a:ext cx="7636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Arcil1B</a:t>
              </a:r>
              <a:endParaRPr lang="fr-FR" sz="1000" b="1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5796136" y="4560854"/>
              <a:ext cx="7529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Arcil2B</a:t>
              </a:r>
              <a:endParaRPr lang="fr-FR" sz="1000" b="1" dirty="0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959931" y="3640383"/>
              <a:ext cx="773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Arcil1C</a:t>
              </a:r>
              <a:endParaRPr lang="fr-FR" sz="1000" b="1" dirty="0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3923927" y="4504480"/>
              <a:ext cx="777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Arcil2C</a:t>
              </a:r>
              <a:endParaRPr lang="fr-FR" sz="1000" b="1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2075245" y="4574807"/>
              <a:ext cx="789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Arcil2D</a:t>
              </a:r>
              <a:endParaRPr lang="fr-FR" sz="1000" b="1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2123727" y="3668882"/>
              <a:ext cx="7834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Arcil1D</a:t>
              </a:r>
              <a:endParaRPr lang="fr-FR" sz="1000" b="1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500517" y="5377213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81778" y="5449221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208721" y="5314258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rot="10800000" flipV="1">
              <a:off x="1907704" y="3928415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rot="10800000">
              <a:off x="1907704" y="450448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rot="10800000" flipV="1">
              <a:off x="3711332" y="386404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rot="10800000" flipV="1">
              <a:off x="5583540" y="394786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rot="10800000" flipV="1">
              <a:off x="7463368" y="3848789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rot="10800000">
              <a:off x="3707904" y="443247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rot="10800000">
              <a:off x="5599544" y="451629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rot="10800000">
              <a:off x="7470988" y="4401977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756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2" y="1056211"/>
            <a:ext cx="8931471" cy="5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468" y="2011319"/>
            <a:ext cx="6546080" cy="34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312881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19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  <p:pic>
        <p:nvPicPr>
          <p:cNvPr id="19" name="Image 1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" t="979" r="890" b="1370"/>
          <a:stretch/>
        </p:blipFill>
        <p:spPr>
          <a:xfrm>
            <a:off x="241391" y="1039130"/>
            <a:ext cx="8490670" cy="54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0896" y="1616426"/>
            <a:ext cx="7965906" cy="312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GB" sz="2400" dirty="0" smtClean="0"/>
              <a:t> Introduction</a:t>
            </a:r>
          </a:p>
          <a:p>
            <a:pPr>
              <a:lnSpc>
                <a:spcPct val="150000"/>
              </a:lnSpc>
              <a:buSzPct val="80000"/>
            </a:pPr>
            <a:r>
              <a:rPr lang="en-GB" sz="2400" dirty="0"/>
              <a:t> </a:t>
            </a:r>
            <a:r>
              <a:rPr lang="en-GB" sz="2400" dirty="0" smtClean="0"/>
              <a:t>Production </a:t>
            </a:r>
            <a:r>
              <a:rPr lang="en-GB" sz="2400" dirty="0"/>
              <a:t>monitoring at </a:t>
            </a:r>
            <a:r>
              <a:rPr lang="en-GB" sz="2400" dirty="0" smtClean="0"/>
              <a:t>companies</a:t>
            </a:r>
          </a:p>
          <a:p>
            <a:pPr>
              <a:lnSpc>
                <a:spcPct val="150000"/>
              </a:lnSpc>
              <a:buSzPct val="80000"/>
            </a:pPr>
            <a:r>
              <a:rPr lang="en-GB" sz="2400" dirty="0"/>
              <a:t> </a:t>
            </a:r>
            <a:r>
              <a:rPr lang="en-GB" sz="2400" dirty="0" smtClean="0"/>
              <a:t>Couplers </a:t>
            </a:r>
            <a:r>
              <a:rPr lang="en-GB" sz="2400" dirty="0"/>
              <a:t>preparation and RF conditioning at </a:t>
            </a:r>
            <a:r>
              <a:rPr lang="en-GB" sz="2400" dirty="0" smtClean="0"/>
              <a:t>LAL</a:t>
            </a:r>
          </a:p>
          <a:p>
            <a:pPr>
              <a:lnSpc>
                <a:spcPct val="150000"/>
              </a:lnSpc>
              <a:buSzPct val="80000"/>
            </a:pPr>
            <a:r>
              <a:rPr lang="en-GB" sz="2400" dirty="0"/>
              <a:t> </a:t>
            </a:r>
            <a:r>
              <a:rPr lang="en-GB" sz="2400" dirty="0" smtClean="0"/>
              <a:t>Status </a:t>
            </a:r>
            <a:r>
              <a:rPr lang="en-GB" sz="2400" dirty="0"/>
              <a:t>of the XFEL couplers production  </a:t>
            </a:r>
          </a:p>
          <a:p>
            <a:pPr>
              <a:lnSpc>
                <a:spcPct val="150000"/>
              </a:lnSpc>
              <a:buNone/>
            </a:pPr>
            <a:endParaRPr lang="en-GB" sz="2400" dirty="0"/>
          </a:p>
        </p:txBody>
      </p:sp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US" sz="2000" dirty="0"/>
              <a:t>Outlines: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47067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3" y="1190070"/>
            <a:ext cx="3846759" cy="51391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832" y="1234512"/>
            <a:ext cx="3746809" cy="5104659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14799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87" y="1175582"/>
            <a:ext cx="3879804" cy="52520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128" y="2288189"/>
            <a:ext cx="4369374" cy="3422553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366472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38" y="1490476"/>
            <a:ext cx="4376980" cy="32748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86" y="2854996"/>
            <a:ext cx="4297272" cy="3562171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231006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5" y="1498189"/>
            <a:ext cx="3340100" cy="447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8" y="1511464"/>
            <a:ext cx="3387187" cy="4481906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401199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/>
              <a:t>Status of the XFEL couplers production 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9410" y="1416999"/>
            <a:ext cx="8595621" cy="403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800" dirty="0" smtClean="0"/>
              <a:t>192 XFEL couplers were </a:t>
            </a:r>
            <a:r>
              <a:rPr lang="en-GB" sz="1800" dirty="0"/>
              <a:t>already delivered to IRFU (up to </a:t>
            </a:r>
            <a:r>
              <a:rPr lang="en-GB" sz="1800" dirty="0" smtClean="0"/>
              <a:t>Module 24).</a:t>
            </a:r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800" dirty="0" smtClean="0"/>
              <a:t>A buffer of 4 modules is available at the module assembly facility (IRFU/CEA).</a:t>
            </a:r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800" dirty="0" smtClean="0"/>
              <a:t>The nominal rate of 8 coupler/week delivered from LAL to IRFU was reached beginning March 2014, however still some instability in the deliveries from companies.</a:t>
            </a:r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800" dirty="0" smtClean="0"/>
              <a:t>First couplers were tested successfully in </a:t>
            </a:r>
            <a:r>
              <a:rPr lang="en-GB" sz="1800" dirty="0" err="1" smtClean="0"/>
              <a:t>cryo</a:t>
            </a:r>
            <a:r>
              <a:rPr lang="en-GB" sz="1800" dirty="0" smtClean="0"/>
              <a:t>-modules (11 modules already tested at DESY).  </a:t>
            </a:r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800" dirty="0" smtClean="0"/>
              <a:t>According to the current delivery rate, the last couplers will be delivered at mid 2016.</a:t>
            </a:r>
          </a:p>
        </p:txBody>
      </p:sp>
    </p:spTree>
    <p:extLst>
      <p:ext uri="{BB962C8B-B14F-4D97-AF65-F5344CB8AC3E}">
        <p14:creationId xmlns:p14="http://schemas.microsoft.com/office/powerpoint/2010/main" val="363219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923" y="2637668"/>
            <a:ext cx="873206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None/>
            </a:pPr>
            <a:r>
              <a:rPr lang="en-GB" sz="3600" dirty="0" smtClean="0"/>
              <a:t>Thanks for your attention.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69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32" y="1156932"/>
            <a:ext cx="8346802" cy="51198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 rot="1307965">
            <a:off x="3721766" y="4273986"/>
            <a:ext cx="3902782" cy="347951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 rot="1318189">
            <a:off x="3888615" y="3951581"/>
            <a:ext cx="38277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1.3 Km e- cold </a:t>
            </a:r>
            <a:r>
              <a:rPr lang="en-GB" sz="1500" dirty="0" err="1">
                <a:solidFill>
                  <a:schemeClr val="bg1"/>
                </a:solidFill>
              </a:rPr>
              <a:t>l</a:t>
            </a:r>
            <a:r>
              <a:rPr lang="en-GB" sz="1500" dirty="0" err="1" smtClean="0">
                <a:solidFill>
                  <a:schemeClr val="bg1"/>
                </a:solidFill>
              </a:rPr>
              <a:t>inac</a:t>
            </a:r>
            <a:r>
              <a:rPr lang="en-GB" sz="1500" dirty="0" smtClean="0">
                <a:solidFill>
                  <a:schemeClr val="bg1"/>
                </a:solidFill>
              </a:rPr>
              <a:t> reaching up to 17GeV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0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44938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168275" y="1109663"/>
            <a:ext cx="8866188" cy="5267325"/>
            <a:chOff x="168275" y="1109663"/>
            <a:chExt cx="8866188" cy="5267325"/>
          </a:xfrm>
        </p:grpSpPr>
        <p:pic>
          <p:nvPicPr>
            <p:cNvPr id="6" name="Picture 3" descr="all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2068993"/>
              <a:ext cx="8748713" cy="272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593725" y="1236663"/>
              <a:ext cx="2455863" cy="671512"/>
              <a:chOff x="4069757" y="3160565"/>
              <a:chExt cx="3624263" cy="990600"/>
            </a:xfrm>
          </p:grpSpPr>
          <p:pic>
            <p:nvPicPr>
              <p:cNvPr id="31" name="Picture 19" descr="DESY-Logo-cyan-RGB_Hintergrund weiss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9757" y="3160565"/>
                <a:ext cx="9906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0" descr="Helmholtz_Logo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2157" y="3185965"/>
                <a:ext cx="2201863" cy="890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43" descr="class-fondblanc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3775075"/>
              <a:ext cx="61595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1168400" y="4022725"/>
              <a:ext cx="2174875" cy="931863"/>
              <a:chOff x="1713655" y="5166039"/>
              <a:chExt cx="2175749" cy="932393"/>
            </a:xfrm>
          </p:grpSpPr>
          <p:pic>
            <p:nvPicPr>
              <p:cNvPr id="29" name="Picture 12" descr="http://www.fisica.unimi.it/templates/calcolo/images/calcolo-little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2304" y="5232371"/>
                <a:ext cx="907100" cy="799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4" descr="Vai alla homepage dell'INFN di Milano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3655" y="5166039"/>
                <a:ext cx="1243190" cy="932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6" descr="http://phenix-france.in2p3.fr/software/jin/Images/logo_cnrs.gif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5238750"/>
              <a:ext cx="7366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2514600" y="5184775"/>
              <a:ext cx="3144838" cy="1192213"/>
              <a:chOff x="5964964" y="5147882"/>
              <a:chExt cx="3144852" cy="1193097"/>
            </a:xfrm>
          </p:grpSpPr>
          <p:pic>
            <p:nvPicPr>
              <p:cNvPr id="27" name="Picture 4" descr="logomecborde_00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4773" y="5147882"/>
                <a:ext cx="2986087" cy="481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4964" y="5775359"/>
                <a:ext cx="3144852" cy="565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7" descr="http://www.ihep.su/ihep/util2/logoihep70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375" y="1946275"/>
              <a:ext cx="66675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1485900"/>
              <a:ext cx="1074737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1" descr="http://www.inr.troitsk.ru/romel-mp.gif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713" y="1109663"/>
              <a:ext cx="936625" cy="83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 descr="Paul Scherrer Institut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38" y="5126038"/>
              <a:ext cx="1171575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26"/>
            <p:cNvGrpSpPr>
              <a:grpSpLocks/>
            </p:cNvGrpSpPr>
            <p:nvPr/>
          </p:nvGrpSpPr>
          <p:grpSpPr bwMode="auto">
            <a:xfrm>
              <a:off x="6535738" y="5511800"/>
              <a:ext cx="846137" cy="652463"/>
              <a:chOff x="989901" y="4144162"/>
              <a:chExt cx="1484851" cy="1096948"/>
            </a:xfrm>
          </p:grpSpPr>
          <p:sp>
            <p:nvSpPr>
              <p:cNvPr id="25" name="Rectangle 25"/>
              <p:cNvSpPr>
                <a:spLocks noChangeArrowheads="1"/>
              </p:cNvSpPr>
              <p:nvPr/>
            </p:nvSpPr>
            <p:spPr bwMode="auto">
              <a:xfrm>
                <a:off x="989901" y="4144162"/>
                <a:ext cx="1484851" cy="10821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US"/>
              </a:p>
            </p:txBody>
          </p:sp>
          <p:pic>
            <p:nvPicPr>
              <p:cNvPr id="26" name="Picture 26" descr="Stockholm University home">
                <a:hlinkClick r:id="rId16" tooltip="Stockholm University home"/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4683" y="4202885"/>
                <a:ext cx="1095375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31" descr="Uppsala universitet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350963"/>
              <a:ext cx="919163" cy="91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3" descr="http://www.portal.pwr.wroc.pl/24/sys_images/h_2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525" y="4389438"/>
              <a:ext cx="2776538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9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075" y="4684713"/>
              <a:ext cx="779463" cy="70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" name="Picture 30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800" y="5065713"/>
              <a:ext cx="749300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C:\Documents and Settings\weise\Desktop\Logo - Efremov Institute.jpg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913" y="2279650"/>
              <a:ext cx="890587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9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63" y="5292725"/>
              <a:ext cx="1001712" cy="631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3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8295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209907" y="1532454"/>
            <a:ext cx="8669089" cy="4933247"/>
            <a:chOff x="114300" y="1156060"/>
            <a:chExt cx="4885297" cy="287124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1156060"/>
              <a:ext cx="4885297" cy="2871245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 bwMode="auto">
            <a:xfrm flipH="1">
              <a:off x="3477983" y="2002336"/>
              <a:ext cx="148727" cy="22883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 bwMode="auto">
            <a:xfrm flipH="1">
              <a:off x="1868511" y="1670520"/>
              <a:ext cx="248023" cy="33547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 flipH="1">
              <a:off x="3813434" y="2105313"/>
              <a:ext cx="110735" cy="1752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8" name="Connecteur droit avec flèche 37"/>
            <p:cNvCxnSpPr/>
            <p:nvPr/>
          </p:nvCxnSpPr>
          <p:spPr bwMode="auto">
            <a:xfrm flipH="1">
              <a:off x="4030810" y="2196848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9" name="Connecteur droit avec flèche 38"/>
            <p:cNvCxnSpPr/>
            <p:nvPr/>
          </p:nvCxnSpPr>
          <p:spPr bwMode="auto">
            <a:xfrm flipH="1">
              <a:off x="4148887" y="2211944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40" name="Connecteur droit avec flèche 39"/>
            <p:cNvCxnSpPr>
              <a:cxnSpLocks/>
            </p:cNvCxnSpPr>
            <p:nvPr/>
          </p:nvCxnSpPr>
          <p:spPr bwMode="auto">
            <a:xfrm flipH="1">
              <a:off x="4244081" y="2238481"/>
              <a:ext cx="72000" cy="108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12" name="ZoneTexte 11"/>
          <p:cNvSpPr txBox="1"/>
          <p:nvPr/>
        </p:nvSpPr>
        <p:spPr>
          <a:xfrm>
            <a:off x="146930" y="1133595"/>
            <a:ext cx="896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err="1" smtClean="0"/>
              <a:t>Linac</a:t>
            </a:r>
            <a:r>
              <a:rPr lang="en-GB" sz="1600" dirty="0" smtClean="0"/>
              <a:t> composed of </a:t>
            </a:r>
            <a:r>
              <a:rPr lang="en-GB" sz="1600" dirty="0" smtClean="0">
                <a:solidFill>
                  <a:srgbClr val="FF6600"/>
                </a:solidFill>
              </a:rPr>
              <a:t>100 </a:t>
            </a:r>
            <a:r>
              <a:rPr lang="en-GB" sz="1600" dirty="0" err="1" smtClean="0">
                <a:solidFill>
                  <a:srgbClr val="FF6600"/>
                </a:solidFill>
              </a:rPr>
              <a:t>Cryomodules</a:t>
            </a:r>
            <a:r>
              <a:rPr lang="en-GB" sz="1600" dirty="0" smtClean="0"/>
              <a:t>, equipped with </a:t>
            </a:r>
            <a:r>
              <a:rPr lang="en-GB" sz="1600" dirty="0" smtClean="0">
                <a:solidFill>
                  <a:srgbClr val="FF6600"/>
                </a:solidFill>
              </a:rPr>
              <a:t>8 couplers </a:t>
            </a:r>
            <a:r>
              <a:rPr lang="en-GB" sz="1600" dirty="0" smtClean="0"/>
              <a:t>each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1600" dirty="0">
                <a:sym typeface="Wingdings"/>
              </a:rPr>
              <a:t> </a:t>
            </a:r>
            <a:r>
              <a:rPr lang="en-GB" sz="1600" dirty="0" smtClean="0">
                <a:solidFill>
                  <a:srgbClr val="FF6600"/>
                </a:solidFill>
                <a:sym typeface="Wingdings"/>
              </a:rPr>
              <a:t>800 Couplers needed</a:t>
            </a:r>
            <a:r>
              <a:rPr lang="en-GB" sz="1600" dirty="0" smtClean="0">
                <a:solidFill>
                  <a:srgbClr val="FF6600"/>
                </a:solidFill>
              </a:rPr>
              <a:t> </a:t>
            </a:r>
            <a:endParaRPr lang="en-GB" sz="1600" dirty="0">
              <a:solidFill>
                <a:srgbClr val="FF6600"/>
              </a:solidFill>
            </a:endParaRPr>
          </a:p>
        </p:txBody>
      </p:sp>
      <p:sp>
        <p:nvSpPr>
          <p:cNvPr id="13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8542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6" y="1133049"/>
            <a:ext cx="7944916" cy="5296612"/>
          </a:xfrm>
          <a:prstGeom prst="rect">
            <a:avLst/>
          </a:prstGeom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018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Picture 1217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01" y="886853"/>
            <a:ext cx="7510934" cy="58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8349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7" name="Picture 7" descr="Brid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3" y="2102736"/>
            <a:ext cx="133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Bellow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60" y="3259755"/>
            <a:ext cx="14684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002" y="2577483"/>
            <a:ext cx="85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7059001" y="2365914"/>
            <a:ext cx="1305237" cy="1569692"/>
            <a:chOff x="1099" y="2513"/>
            <a:chExt cx="1043" cy="1395"/>
          </a:xfrm>
        </p:grpSpPr>
        <p:pic>
          <p:nvPicPr>
            <p:cNvPr id="41" name="Picture 22" descr="Partie froid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2513"/>
              <a:ext cx="1043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1503" y="2851"/>
              <a:ext cx="113" cy="804"/>
              <a:chOff x="1503" y="2851"/>
              <a:chExt cx="113" cy="804"/>
            </a:xfrm>
          </p:grpSpPr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1525" y="360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1524" y="365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5" name="Line 26"/>
              <p:cNvSpPr>
                <a:spLocks noChangeShapeType="1"/>
              </p:cNvSpPr>
              <p:nvPr/>
            </p:nvSpPr>
            <p:spPr bwMode="auto">
              <a:xfrm>
                <a:off x="1525" y="353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1519" y="327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503" y="3084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1503" y="29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1506" y="285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5306926" y="2083715"/>
            <a:ext cx="1117096" cy="2095640"/>
            <a:chOff x="3397" y="2450"/>
            <a:chExt cx="564" cy="1462"/>
          </a:xfrm>
        </p:grpSpPr>
        <p:pic>
          <p:nvPicPr>
            <p:cNvPr id="51" name="Picture 12" descr="Partie chaude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" y="2450"/>
              <a:ext cx="56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3599" y="2698"/>
              <a:ext cx="98" cy="1027"/>
              <a:chOff x="3599" y="2698"/>
              <a:chExt cx="98" cy="1027"/>
            </a:xfrm>
          </p:grpSpPr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3599" y="372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3606" y="339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3600" y="328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3600" y="319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3606" y="273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3604" y="269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3600" y="3566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669" y="4760939"/>
            <a:ext cx="2077933" cy="160448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051" y="4743190"/>
            <a:ext cx="1771717" cy="1629542"/>
          </a:xfrm>
          <a:prstGeom prst="rect">
            <a:avLst/>
          </a:prstGeom>
        </p:spPr>
      </p:pic>
      <p:sp>
        <p:nvSpPr>
          <p:cNvPr id="62" name="Flèche droite rayée 61"/>
          <p:cNvSpPr/>
          <p:nvPr/>
        </p:nvSpPr>
        <p:spPr bwMode="auto">
          <a:xfrm>
            <a:off x="3907619" y="3153718"/>
            <a:ext cx="928952" cy="317472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78323" y="1189014"/>
            <a:ext cx="530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FD930A"/>
                </a:solidFill>
              </a:rPr>
              <a:t>At Thales site:</a:t>
            </a:r>
            <a:endParaRPr lang="en-GB" sz="2000" dirty="0">
              <a:solidFill>
                <a:srgbClr val="FD930A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98629" y="1670677"/>
            <a:ext cx="87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SzPct val="100000"/>
              <a:buFont typeface="Wingdings" charset="2"/>
              <a:buChar char="§"/>
            </a:pPr>
            <a:r>
              <a:rPr lang="en-GB" sz="2000" dirty="0" smtClean="0"/>
              <a:t>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step: parts assemblies by brazing: 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92701" y="4290181"/>
            <a:ext cx="845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Font typeface="Wingdings" charset="2"/>
              <a:buChar char="§"/>
            </a:pPr>
            <a:r>
              <a:rPr lang="en-GB" sz="2000" dirty="0" smtClean="0"/>
              <a:t>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step: RF Surfaces copper plating of the assembled parts: </a:t>
            </a:r>
            <a:endParaRPr lang="en-GB" sz="2000" dirty="0"/>
          </a:p>
        </p:txBody>
      </p:sp>
      <p:sp>
        <p:nvSpPr>
          <p:cNvPr id="34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</p:txBody>
      </p:sp>
    </p:spTree>
    <p:extLst>
      <p:ext uri="{BB962C8B-B14F-4D97-AF65-F5344CB8AC3E}">
        <p14:creationId xmlns:p14="http://schemas.microsoft.com/office/powerpoint/2010/main" val="11380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1385" y="1238563"/>
            <a:ext cx="872156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GB" sz="1800" b="1" u="sng" dirty="0" smtClean="0"/>
              <a:t>Weekly inspection meetings</a:t>
            </a:r>
            <a:r>
              <a:rPr lang="en-GB" sz="1800" dirty="0" smtClean="0"/>
              <a:t> organized at Thales-</a:t>
            </a:r>
            <a:r>
              <a:rPr lang="en-GB" sz="1800" dirty="0" err="1" smtClean="0"/>
              <a:t>Thonon</a:t>
            </a:r>
            <a:r>
              <a:rPr lang="en-GB" sz="1800" dirty="0" smtClean="0"/>
              <a:t> to control parts copper plating quality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55" y="2237123"/>
            <a:ext cx="3520483" cy="4033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16" y="3957089"/>
            <a:ext cx="1671256" cy="230918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40" y="2235702"/>
            <a:ext cx="1906756" cy="3358538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884893" y="354773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Cold part</a:t>
            </a:r>
            <a:endParaRPr lang="en-GB" sz="16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644385" y="568392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Warm part</a:t>
            </a:r>
            <a:endParaRPr lang="en-GB" sz="1600" dirty="0"/>
          </a:p>
        </p:txBody>
      </p:sp>
      <p:sp>
        <p:nvSpPr>
          <p:cNvPr id="6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</p:txBody>
      </p:sp>
    </p:spTree>
    <p:extLst>
      <p:ext uri="{BB962C8B-B14F-4D97-AF65-F5344CB8AC3E}">
        <p14:creationId xmlns:p14="http://schemas.microsoft.com/office/powerpoint/2010/main" val="181032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9650</TotalTime>
  <Words>465</Words>
  <Application>Microsoft Macintosh PowerPoint</Application>
  <PresentationFormat>Présentation à l'écran (4:3)</PresentationFormat>
  <Paragraphs>123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DESY European XFEL</vt:lpstr>
      <vt:lpstr>XFEL Couplers Production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Vogel, Elmar</dc:creator>
  <cp:lastModifiedBy>Walid Kaabi</cp:lastModifiedBy>
  <cp:revision>274</cp:revision>
  <dcterms:modified xsi:type="dcterms:W3CDTF">2014-10-23T13:43:44Z</dcterms:modified>
</cp:coreProperties>
</file>