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5A27-C742-47DA-B03E-F2C77EAF2A22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6300-21BD-4499-A8FE-B987733B4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D1AC8F-1A3D-47F5-A500-9DD416DE188F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E92CC-1984-4085-97A2-28FB7A4CF758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A83-3D88-44F2-8165-60E5B1A8AB5F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36AF-E526-4E62-9782-3BE5A7B3775E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DF55-565A-4B89-AF1C-E6B176378883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9D6-35CC-4B10-AC49-E7E60CE3C8D6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D54537-7E22-4A01-B0EA-50EFB37D3D95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A3C4479-C7C5-4DA8-8AB6-478C70E2EC1E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ADDE-FD21-4550-92FF-DE93A5C42B6E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5E30-D70C-46C9-8D28-0C6B73984EBE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FC66-CA50-43D9-8A85-C45A06397548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A105F2-C436-4E30-A82B-DB4E9E3D233C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969DA6-82EA-4E8E-88C1-0DCD1422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tudy\Projects\LAL\CORTO_2014\Natochii_Presentation\2D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tudy\Projects\LAL\CORTO_2014\Natochii_Presentation\2D-new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COsmic</a:t>
            </a:r>
            <a:r>
              <a:rPr lang="en-US" dirty="0" smtClean="0"/>
              <a:t> Ray Telescope at </a:t>
            </a:r>
            <a:r>
              <a:rPr lang="en-US" dirty="0" err="1" smtClean="0"/>
              <a:t>Orsay</a:t>
            </a:r>
            <a:r>
              <a:rPr lang="en-US" dirty="0" smtClean="0"/>
              <a:t> (CORTO)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72254" cy="2958062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Andrii</a:t>
            </a:r>
            <a:r>
              <a:rPr lang="en-US" sz="1800" dirty="0" smtClean="0"/>
              <a:t> </a:t>
            </a:r>
            <a:r>
              <a:rPr lang="en-US" sz="1800" dirty="0" err="1" smtClean="0"/>
              <a:t>Natochii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CORTO team:</a:t>
            </a:r>
          </a:p>
          <a:p>
            <a:r>
              <a:rPr lang="en-US" sz="1400" dirty="0" smtClean="0"/>
              <a:t>V. </a:t>
            </a:r>
            <a:r>
              <a:rPr lang="en-US" sz="1400" dirty="0" err="1" smtClean="0"/>
              <a:t>Puill</a:t>
            </a:r>
            <a:r>
              <a:rPr lang="en-US" sz="1400" dirty="0" smtClean="0"/>
              <a:t>, L. </a:t>
            </a:r>
            <a:r>
              <a:rPr lang="en-US" sz="1400" dirty="0" err="1" smtClean="0"/>
              <a:t>Burmistrov</a:t>
            </a:r>
            <a:r>
              <a:rPr lang="en-US" sz="1400" dirty="0" smtClean="0"/>
              <a:t>, V. </a:t>
            </a:r>
            <a:r>
              <a:rPr lang="en-US" sz="1400" dirty="0" err="1" smtClean="0"/>
              <a:t>Chaumat</a:t>
            </a:r>
            <a:r>
              <a:rPr lang="en-US" sz="1400" dirty="0" smtClean="0"/>
              <a:t>, D. Breton, F. Campos, C. </a:t>
            </a:r>
            <a:r>
              <a:rPr lang="en-US" sz="1400" dirty="0" err="1" smtClean="0"/>
              <a:t>Cheikali</a:t>
            </a:r>
            <a:r>
              <a:rPr lang="en-US" sz="1400" dirty="0" smtClean="0"/>
              <a:t>, J. </a:t>
            </a:r>
            <a:r>
              <a:rPr lang="en-US" sz="1400" dirty="0" err="1" smtClean="0"/>
              <a:t>Maalmi</a:t>
            </a:r>
            <a:r>
              <a:rPr lang="en-US" sz="1400" dirty="0" smtClean="0"/>
              <a:t>, J. </a:t>
            </a:r>
            <a:r>
              <a:rPr lang="en-US" sz="1400" dirty="0" err="1" smtClean="0"/>
              <a:t>Peyre</a:t>
            </a:r>
            <a:r>
              <a:rPr lang="en-US" sz="1400" dirty="0" smtClean="0"/>
              <a:t>, A. </a:t>
            </a:r>
            <a:r>
              <a:rPr lang="en-US" sz="1400" dirty="0" err="1" smtClean="0"/>
              <a:t>Stocchi</a:t>
            </a:r>
            <a:r>
              <a:rPr lang="en-US" sz="1400" dirty="0" smtClean="0"/>
              <a:t>, C. Sylvia, J.F. </a:t>
            </a:r>
            <a:r>
              <a:rPr lang="en-US" sz="1400" dirty="0" err="1" smtClean="0"/>
              <a:t>Vagnucci</a:t>
            </a:r>
            <a:r>
              <a:rPr lang="en-US" sz="1400" dirty="0" smtClean="0"/>
              <a:t>, E. </a:t>
            </a:r>
            <a:r>
              <a:rPr lang="en-US" sz="1400" dirty="0" err="1" smtClean="0"/>
              <a:t>Bals</a:t>
            </a:r>
            <a:r>
              <a:rPr lang="en-US" sz="1400" dirty="0" smtClean="0"/>
              <a:t>, B. </a:t>
            </a:r>
            <a:r>
              <a:rPr lang="en-US" sz="1400" dirty="0" err="1" smtClean="0"/>
              <a:t>Genolini</a:t>
            </a:r>
            <a:r>
              <a:rPr lang="en-US" sz="1400" dirty="0" smtClean="0"/>
              <a:t>, </a:t>
            </a:r>
            <a:r>
              <a:rPr lang="pl-PL" sz="1400" dirty="0" smtClean="0"/>
              <a:t>X. Grave, Mimae Kim, D.W. Kim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Taras</a:t>
            </a:r>
            <a:r>
              <a:rPr lang="en-US" sz="1800" dirty="0" smtClean="0"/>
              <a:t> Shevchenko National University of Kyiv</a:t>
            </a:r>
          </a:p>
          <a:p>
            <a:r>
              <a:rPr lang="en-US" sz="1800" dirty="0" smtClean="0"/>
              <a:t>The Linear Accelerator Laboratory at </a:t>
            </a:r>
            <a:r>
              <a:rPr lang="en-US" sz="1800" dirty="0" err="1" smtClean="0"/>
              <a:t>Orsay</a:t>
            </a:r>
            <a:endParaRPr lang="ru-RU" sz="1800" dirty="0"/>
          </a:p>
        </p:txBody>
      </p:sp>
      <p:pic>
        <p:nvPicPr>
          <p:cNvPr id="1026" name="Picture 2" descr="D:\Study\Diploma\presentation\conference_poster\figures\log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2071670"/>
          </a:xfrm>
          <a:prstGeom prst="rect">
            <a:avLst/>
          </a:prstGeom>
          <a:noFill/>
        </p:spPr>
      </p:pic>
      <p:pic>
        <p:nvPicPr>
          <p:cNvPr id="1027" name="Picture 3" descr="D:\Study\Diploma\presentation\conference_poster\figures\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64420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7324" r="36549"/>
          <a:stretch>
            <a:fillRect/>
          </a:stretch>
        </p:blipFill>
        <p:spPr bwMode="auto">
          <a:xfrm>
            <a:off x="7215206" y="5080257"/>
            <a:ext cx="1928794" cy="177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map of the MRPC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536634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Still have few gaps of the MRPC efficiency =( </a:t>
            </a:r>
            <a:endParaRPr lang="ru-RU" i="1" dirty="0"/>
          </a:p>
        </p:txBody>
      </p:sp>
      <p:pic>
        <p:nvPicPr>
          <p:cNvPr id="7170" name="Picture 2" descr="C:\Users\Andrii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12895"/>
            <a:ext cx="5072098" cy="2759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572140"/>
            <a:ext cx="42862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Reconstructed hits from bottom MRPC (2014).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3143248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Solution</a:t>
            </a:r>
            <a:endParaRPr lang="ru-RU" sz="2400" dirty="0"/>
          </a:p>
        </p:txBody>
      </p:sp>
      <p:pic>
        <p:nvPicPr>
          <p:cNvPr id="7171" name="Picture 3" descr="C:\Users\Andrii\Desktop\Безымянный.png"/>
          <p:cNvPicPr>
            <a:picLocks noChangeAspect="1" noChangeArrowheads="1"/>
          </p:cNvPicPr>
          <p:nvPr/>
        </p:nvPicPr>
        <p:blipFill>
          <a:blip r:embed="rId3"/>
          <a:srcRect l="6958" t="21848" r="9725" b="17826"/>
          <a:stretch>
            <a:fillRect/>
          </a:stretch>
        </p:blipFill>
        <p:spPr bwMode="auto">
          <a:xfrm>
            <a:off x="4929190" y="3571876"/>
            <a:ext cx="4143404" cy="16846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57884" y="5572140"/>
            <a:ext cx="21467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Efficiency checking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2D Scanning Device for CORTO (2D SDC)</a:t>
            </a:r>
            <a:endParaRPr lang="ru-RU" sz="3200" dirty="0"/>
          </a:p>
        </p:txBody>
      </p:sp>
      <p:pic>
        <p:nvPicPr>
          <p:cNvPr id="4" name="2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2357430"/>
            <a:ext cx="9144001" cy="378621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6115064" cy="1066800"/>
          </a:xfrm>
        </p:spPr>
        <p:txBody>
          <a:bodyPr/>
          <a:lstStyle/>
          <a:p>
            <a:r>
              <a:rPr lang="en-US" dirty="0" smtClean="0"/>
              <a:t>First Ukrainian Prototype</a:t>
            </a:r>
            <a:endParaRPr lang="ru-RU" dirty="0"/>
          </a:p>
        </p:txBody>
      </p:sp>
      <p:pic>
        <p:nvPicPr>
          <p:cNvPr id="4" name="Picture 2" descr="D:\Solid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636"/>
            <a:ext cx="4874819" cy="1764706"/>
          </a:xfrm>
          <a:prstGeom prst="rect">
            <a:avLst/>
          </a:prstGeom>
          <a:noFill/>
        </p:spPr>
      </p:pic>
      <p:pic>
        <p:nvPicPr>
          <p:cNvPr id="8194" name="Picture 2" descr="D:\Video\2DTableCORTO\DSC_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00350"/>
            <a:ext cx="4857784" cy="321747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version of 2D SDC at LAL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543296" cy="33227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Main parameters:</a:t>
            </a:r>
          </a:p>
          <a:p>
            <a:pPr>
              <a:buNone/>
            </a:pPr>
            <a:r>
              <a:rPr lang="en-US" dirty="0" smtClean="0"/>
              <a:t>- Position accuracy less than 0.1 mm</a:t>
            </a:r>
          </a:p>
          <a:p>
            <a:pPr>
              <a:buNone/>
            </a:pPr>
            <a:r>
              <a:rPr lang="en-US" dirty="0" smtClean="0"/>
              <a:t>- Linear speed around 5 mm/s;</a:t>
            </a:r>
          </a:p>
          <a:p>
            <a:pPr>
              <a:buNone/>
            </a:pPr>
            <a:r>
              <a:rPr lang="en-US" dirty="0" smtClean="0"/>
              <a:t>- Maximum tested weight is 20 kg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2D-new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2250272"/>
            <a:ext cx="4429156" cy="332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controlling system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4643446"/>
            <a:ext cx="45005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Software window (GUI).</a:t>
            </a:r>
            <a:endParaRPr lang="ru-RU" dirty="0"/>
          </a:p>
        </p:txBody>
      </p:sp>
      <p:sp>
        <p:nvSpPr>
          <p:cNvPr id="10244" name="AutoShape 4" descr="data:image/jpeg;base64,/9j/4AAQSkZJRgABAQAAAQABAAD/2wCEAAkGBxQQEBQUEBQUFBQWFBUVFRUUFBQUFBUUFBQWFhQUFBQYHCggGBolHBUUITIiJSktLi4uFx8zODMsNygtLisBCgoKDg0OGBAQGiwkHCQsLCwsLCwsLCwsLCwsLCwsLC0sLCwsLCwsLCwsLCwsLCwsLCwsLCwsLCwsLCwsLCwsLP/AABEIALUBFgMBIgACEQEDEQH/xAAcAAABBQEBAQAAAAAAAAAAAAAAAQIDBAUGBwj/xAA+EAACAQIEAwYDBQcDBAMAAAABAgADEQQSITEFQVEGEyJhcYEyQpEHUqGx0SMzYnKSweEUgsIVovDxFiRD/8QAGAEBAQEBAQAAAAAAAAAAAAAAAAECAwT/xAAjEQEBAQEAAgMAAgIDAAAAAAAAARECITEDEkETUbHwBBRh/9oADAMBAAIRAxEAPwDrY4RI4Ts5kEcBARYAIsICQKIsQRYCwhCACLCEAiwhAIQhAIQhKCEIQEhFiSBIkdEgJEMZWxCJbOyrmIC5mAuTsBfcyQwEiQhKCJFhAbEMdEgNiR0QwGwiwhCiOEQRRClhCLICLARRAIsIsBAIsIsAhCEAhCLAIQhKEheBiSBYRCZgcX7ZYPC/HVDNe2WkDUN+hy6D3MDoIytWVFLOwVRuWIAHuZ5r2u+0KrTfLhDT7shSKtizHMoJsDoCNrETzzinGKuIYmtUepc3GdiQv8o5TN6XHsXF/tCwlC4pk13A2p/D7udPpecPxf7ScTV0p5aCkbJ4qn9Z/QTiTVJ3jDM7VxoVcS1U5qjs7XvmZiT9Z752fYnCUCxJJo0ySdSTlGpM+dke0+h+zdRWwdAqQR3SDTXUKAR6y8+0rRhFiTaEhCIZQRIsSAkIsQwEiRYQh0URBFhSxYkWQLCEWARYQgKIQiwEiwhKCEIEwCEZUqBSA2hO155R9pnG61PEtTFWoKYIsikKpBRT4uupPWTR6FxjtPhcKCa1VQR8q+NvTKu3vON4x9ppFxhqQXTSpWOh6WRTf8Z5c2LOuWyXNzl/UyAmYvTWN/i/arEYm3e1XbqqnJS/pG/vMQ1zy0HQaSKEyq1UP7JPVvzlaS0kuQHJVeoGYj0W4j6WHBJFwCL2vsbX58pTVcSUUdr6A7Hl9ZdwmG71lVDldtLH4LW1N9fy5SzjOGPQUjOrKTlOQ5trHX7m49faE3wh4XQBY2BLLsBr/uNgfD+s7DgHaV8O4FNSV+enaw8zffN5mUOzHaGrhKdTIaaipoRku2g+VbWvrudJbpJXSmcYioisxBVmQGoToStLlzuJifJeerOpk/PPs6+P7SWXz/h6tg8UtVAy38wdGU9CORk08eXtFUpvn71qWlhY5iQNlIOlvykb9s6letTDu5phlzahQbG5JAAzH2nb7MTXskSR4bErVRXQ3VhcH/znJJQRIsSUJAxYkKSEWEIWLEEWFOEWNiiAoiiEJAsWJFEoIQkWIr5LE7XsT0HW0glMYmIVjYMJz742lVqEVa+WkATnHw3EzF49TzsuERqm4Dv4VX+K/P6CZ+xj0vDcOQi7Nf00H6y3Tooo8AAO3n7mc12axjGkqV2DNbxMugv1A5GdIl9VO51H8Q8vOSrGDxkZibixE8j+03hNRycQoLBbZxzAAy5vMbXnuOM4cXHnv/g+c57H8LbUMu/v9YT0+aI5KRJsBr9J3nansimHrBqWUrUbL3QIDqxvqn8PlynPYrhNSm606ikeLwVGsotoTrsbaaXka1k08PcE723Gx9us1sDwCtW1pU7ow0Z/Db35+15t9nMZhaId6ylqikZXyLcg6XCna5G8s4vtc7krhKNz9+prb/YNB7t7SaMbifZevRomqxV0SwaxPhzEAb762jsVRw5pDKpTSy1MxBZtLnJqWW9x1EvJW73McdWLWRglNCbd4SLMbeBba7amZOArd04YAGx2P68pZ5ZtxXw+EZLsULAXW4zqNdjm3sQdvOb3B2okscWKxUrZadEimpOlgzblZU43xlqiFMwNwPFlCDNobL8xGg0PMTtfs5xWGq0AFVRiEAFXNYuT99SflPltJZ9pl8NTx5cVxDCVKVMs1Gv3IJK3R+7QHq5Fra7zEfibE6DToDqf936T3nE1GU3BDD5lP3ba6cxOV412aBvWwjsASTUUWZhput7Mf5c2nLpNYnh5YmBZm8XhB5uSbDqTbUedpoVOFpTUHvKdRifgUtoNwxsNvfnN1sJYZnQOrAWfEG5I5MiqdD9fWS1uH06+dqRPhTQJSWkpYX+Jmqa+o1ty0khbfwnZrtJUwjAfFSNgU0AsOa9D/wCGep8Ox9PEUxUpNmU/UHow5GeL4zBPRKiplBYXADK2m2tjpLnAuN1MJUzIdPmU/Cw6H9eU6Ry3HssJn8G4vTxVPPTOvzKfiU9D+svyt6IGESAQhCA6LEiiFOixsWAsWJKHFOMU8PbOSWIuFAuSOvlEm+Il6km1oiVsbxClQF61REH8TAH2G5nD8T7V1qtwgNJOo+O3W+/0tOQ4kzq2cHMfvNdifPWdL8dk2uM+fm3I9Ex/b2gmtOnUqLexbLkW3MjNqZVx3bZK61VwgGamme9XwhgAfgUat56jeclhMUtemdPJl6GYfEcAUNtwduhvyMnfGTZ6T4/m3q89eK6fhvGcHiSvfu13UtlsVRKl/hKrvflvt5zpMFjcJQpk1gb/AP5qvzcrWHPznjFamUOk7vsfx3DtScYmmTWUArU+Isugym+ikeW881ep1FDHVsSpWkP9PTJB7zQ1dDpb/M9HocaoLRU4iqi5Ru5Ck25gfpPIOJccZVYU2SjpodC3l4jsPQTg62MaqxNR8zb3vc/1e8k7nXpbxefb3XjP2pYelcYZTVb7x8KX/MzkOK9tcRiR4q2RLXyUBrbzI1HvPOaeZvhDNz2v72E2+EUXK21KsDztYkCx9Pxme9/tvmyfgoUmNVWDXd/hLbqGvY3IOtrHbeWMXhQ5YAmpfNoG70rawztUb4Te+nSNXh7A3zZQMozWLAFDqwHM6bSZzlGZtzZmWpamKoUFrmmtje9tPL2muWOmZUzoBSKpUUsMjBQ7aGwCnf1HrEqpUz5HYoo0GVDlJHILYCTVMYxbnq+ZhmIU2JIAQWCgA7jeQ1a+d20t4j4bk5bnlcnTnfzmsZ3fRlTBmna5ObmCNumvP2jqpepa4LWAUWGwGwJl0U1uAwBIvb+MdD/EPxkOIvRa4+E9diOan9JWcZNekGJDEqAD8t/EOVpSwmLqUKoemxV12P5g9RNnF4PMveU9U5jnTJ5HqOhmdicPmF+ce2pceq9l+0acQTfu8Qg8S9T94DmPym4rsjXUi/zIb2IGtxa9tzoOs8Dw1d6NQPTYq6m4YfkfKew9ju01PHqA4C4hB4l6gfOvUflJKp/FeCKwNbDqiLYtUXuRVfNuSitpb0tOYxGGLeMJXfnnqgUqQ6WINh6Zp6M9Bgc1M2Nxe97Ec5z3aalhnJqK9BquZQyVKxCc9bKwN9Nh9JajnGAdSuZbMv7QUMIGK6ixLf8AIdD1mDiMM9IjvFZbi4zAi4vb+xmvjsUKWvfLY3ulAMi26FmAJ+jeswuIcVWo2amlgTb4mbLbzYkxKzedbXCeL9x4qSkOPm5EfdYXsRedI32k0VU3pOagA8KlSCeep2H4zzGpUZgQx05W0iX587Wvz+sS4s5ez9ke1C49G8Bp1EtmQ6ixJysG57ToJ5x9kzjPiAT4iKdh5Atc/UiejTcKDCBhKh0cI2EBwkFXHU0cIzqGbZSdf8Tlu23aJsMUWm6gMDmy2LAgi2vLecRxvilR3FfMG0UNyJAFhN88bNrl38uXJHZ8V7WFqWIUK1MgEIy3LaNr9RfacnT4oa6BmZiaYOm5tvYX5TJxvEWV0qKxKnQqeRleti8lUVKezbjlOsvPPp57O+55/wB/8dLhMWtZMyH25g+cZVpixBtl5eR6ek5ZMUyVWyaBtbDa/OSVKzNuTL/LMZ/693xfCepWFB70zysba3lWtxJ3OpPqeXoJFVaVWQ9CT0Gp+k81v49fPP7+lqYlvI+fMy92aprUr5HYorDUg2I6axmF4JVqqTogBscx8V+mQa/W0k4Zw11rrTqXQuNGsCLEXBHIzlXeNPH8PwtN1Kv3u+a75iCNhpKjDPlRSh8WYIoF7D5dNInGODLQI/aGpe/NVAItoQPX8IyljkoupSmuZVtYXILHQ+K+/LnvMNa6bA3QALTAJvqw8I53yAWv/NJXqJh1LVKgXUE7fgo5mclU4tia5yKW6WQWJ1+Zpo0Ozhepmqnu1OiqWzP1IzezaSZ/Y0OH4wYyoadBKjHxHbkW3C+41NpYr9lsU/7Tus+bc5lLaaa5jflb2kuBxOGwJHdsucNsAXNr38Vj6aXE7n/5PSfCviV1CA5l+YNyU22vprtrN83J4Y6m15oOGVabWenUR7XW9lFh8XxaNuNjM3FpfxJYW36L5Hnl19p3OLx3+tUMxBpk3CAA5TaxubXvvOf47gBTGamCuwUKAFA5hze+bf10mJ83PV+v66X4euJv4xFx1xbVja2W2Yi34D1itUqVrWAvoNAGY9Ln4b+5MgwvDCjZypyj4rgHKCRqyn8Lzco1le6C76gKuQKWC2JqM19LWOgAuPpOjnsZH+lKtzz2OYXZtLXN9hy2Alujw8ufEQAQSCPEWA3yAfEQdxvLNTJWp1RQXM4sH7taji1zdkexAFuekzuHYs0SWVlXKPgtYFR0POTq2c7DnmXrybxbgxVA+Uofuuy5jYbrb303Ew8PUek4amWV1N1ZSQQfUToeOcbeoqLmUhlzZQLAG+xJ1JmMTqDf1HKZ4tvO1075nPWT01a/afFVFAxFVnTa17XPmF0PvKL4tjcDw9CNZXUW2izbBmMrsQgLE2/OSCQYs/D6+3KONXWw1MCW8Y1UCWcJwqrVI0tfkefoBrOq4Z2NyqXqcqq0yp3zF1U+EaaXO/SDT/syx3c1mDr+9yoGGuXXS/kSR6Wnqky+G8Co0LZFuw+ZtT7DYewmnedZHMsIkJVcBjO2VU7Mqfyj+5vMXFdoGf46jN5En8pk4Tg2Jr/u6NQ+eUgf1HSdBw/7O672NZ0pjp8bfQafjOn3z1Hm/it91z+PxqVFtY35GZ9KtmXKdtvaescN7A4WlrUDVj/GbL/Sv95QqfZ6DWBFQLSBuFC3a175Ty95n7bW58eTHmyYVn8FMFybkAbm2p/C8u8G4TUxAdU+KnTzleZAIBt56z12j2Yw6YkYhVIcbAHwAkEEhfeWVXD4diVVEdtwijO3sovJrf1eNHgtTuO/KMFDlLkEcr8+Wu8oT3StVeqpHdhUIse9sbj+T9ZyHGexmHWzKXW5ObLYKDyspGg3mf5Iv0rh6dCicNUdqxSsp8FPLcOtuvI3/KVqeIcrloIV8PjK3LNca5m5DynU4zsrRphXDvUT5gbD2JE6LhHFKGEbKvdpQqag2zZGtqC3zfWYvcanNch2YwJo03qOVs4AABBtlve9ueso8Ux5syLqNbX+UncianHa60a7VMOr9xUPizrkTP1QEC3PYfnMXjdemSCtwSNRa85/bXT64x6RC6HUHcdfP1k9+7+GxDahjrp0tsDKNSpc6D66yfB4sAFalypI1+75iUdZ2WxAZSGGZs1yx1JAFlsLbj+95Z7TUKtSiWpXstiy3NyovcgDffX0+vOYLGth6oHLcNyP+DO3Ti1HIHLBT93c352A3E83y9dc9eHo+Pjjrnz7cHhLMua4AG9+U0eGcRqK/d0NWrKaevgp1ARtdtD+sZVq0BjQ6Uw1J7h0ceG7aZ1t8NiQfrHDgRVmSrVytQsy6l/AfFnXkL6Gejm7NcOplw/hvEWwlZqba2+JSd/0YS7iePVaguqAU7i/hzLuLBidN7SvVwtPFYjQBCy6McxJqAb76AyKnwzEuSjFitOwOtqagbHpMfw83rWv5rOcArCmQaShmP7xqovppemFBtlFtOkgdrk6W1vYbDyE163Du4zd4oqOo2BBQac7b7jzFpm1cU7qoqEErexCgGxtoSNTa3Od481u+2vT4guUBCWq5VVStNKdPJfxK1rMTYnXXfylbG8OqVAx7lERLG1JbBSRud2tKFCu1NsyaHXcA7+RkuM4xVqAB3NlXKLaaXvYkakesErG4otqy7fCNV0B3N7bA+kjMZi6l6gO9hYfj+skTCOwuxCL1JtM+nXTGcCFJHqfu1JloU6VMVDY1Gp2vfwrcsFt56mL/wBRIqJchU7osVAAFzTYgdTrlk1cRnBopHfVBe/wrqdeR6SerWWmtcU1CtSZUDfESSzKTrt8JmJR0K2GtwfWx/xLbhmLFj8bF2A63J/5GDI034qEc3uWyKB0zGnTB/HMYVeO4mpTCF2VMxYgaZmJJLHmd9PSZ6IBsI+8sTHrv2f42pWwYNVs2Vyik7lVC2ueZuTOmBnK/ZwP/oIer1D/ANxH9p1InWemL7OhCEodFjYt5Asq4/iCUR4jcnZRuf0ErcZ4qKC2HiqN8K9P4j5TkKmLBOeo+Yki8z11iyOgTH1MS+RWyAgmy7/XmfpLuHopSuBe/Nib3PsZyNbiqgBluhU6HT6aSxU7WCpTHdUVvzLHS430nO3WpHRYqmHpm5tceYP4GZWM4kiJkqNm3FtzbkBzJE59+L1a9xUJXKbZUOVeoN9zoZWz2+EAem/ud5i9NSJauOK3BByn7wsCOpHIyvUqqVdNNQCLCwB8vwkOI1GsYKZYiwJ9Ji+W54VuNY6pUpZXa4AGlhuOZmfxBMwB/hX8hNPHYPwkE6kbShiBoPQfhNSYm6waiWkaiaNbD5jr9ekp1KRW9xa06RhYwdUMO7qbfI33T09Jcw9Uo+WsrMFBAANiTyuekxwfym9wTGg2RwCcuUMbXI6X69JMl9r9rPTU4JhGr1ctNFTOwCAtsbblm9LynjsacPiK9Ktd1bRwdw1rXB6aDSaDjSY2Nwa5mdidxZQL35b/AEm74jlx5vkUcbSoFW8buNQpNlU8tec0+zVapVWtUDIlOmQWpmoylw1yUDbnb2vLGP7DFMIlc16RqMLmk5KsBluAo5nlaY2Bq90oCr+0ublgLW2yhefOc/j7nU2PT/yPgvxXK3sZxdSpWlTCjMWF7ZhcWIv8w9Zi1D1krqzXYhaY3N7KB6CU62Po09r1W+if5nXXknNqVQTooJ9No3EqlP8AeuAfurqZRxXFalQWvkX7qaD67mZxSZ1uctjCY9WqBUQKtmJY6scqMfbaUauJL0kzEs3eMxvvly0wP+UrUVuZOoA2kbh1SqzNVI0FRrm/TPmA/KNFMc9T5+W0W8TNAb849JMXkVKgzNcAzSwvC773Pp+sqKasToBL2C4S9Ui+nlOg4fwJjyyjrz+s6fhXA1W3OWFXexnCGwtOxYWI+Eaga3v66zphKuHTKLSwDOjGHxY2LKIcTiBTRmOwF9N5zuM46zC4IQdB8XuT/ac/xPtLUqXVSCLctr+kp4Kg9blqevO3O5nHrv8Apqc/2uYzHEnTnz1J95lZbVNTfS56A9J0S8FCKWquCdwo206nnKtVKZJstvTTT9Zzy3214jLqHMLHaVOFtYuo5G/1/wDU7LhfCVZS1lAHXU/jtKvEOH0s1/hPMg2v6mRdYqDxH0H95ew3C3qHbL5tp+G8lSulP92Lnr/mQ95UN7Ei+9ja8YupK+Fp0W8Z7w222FxtcCLW4jdAiIFAt7nrpIkwvWS9yBL4PNUa9DNvKdTACa7LImSS1ZGX/pQOUyuKYG4uNPTp0nRtTletSvEpY4itRsfI9RsZEbibXFeHWOYbj8R+syM1zb6TpKw6Lg3Ee9ARj47f1W5+suvhCQLFi2uYEAKOhUj3nHqpBuNCDcHzmjiOMVnWxbKOeXS/qY2s/VvPxLuVC1HBI5DxP5bzGxfHdT3SAE/M2rTLkTw311evd1ZrYhnN3JbzP6cpEKeYNYXyi5PT1l7hOQm1RQw8xe30m5x1kTDZUUIrWsAAuY+m59YRi8NwaVbB2KnqCP7iXuM8Oo0KP7O5ckXZjc26aaCYdGqybH2IBH0MuVq9SuoDEtY6AABBpvpzgUKR1MlB6C8uYXhpJ136CbuA4CTrbL67wOcp4Rm9Jq4LgpbZb+ZnWYPgqLyuZq0sOBsIHO4Hs/bVz7Cb2FwCpsBLiUpZp0pqRDaFGaWHp2kdKnLSLNRKkWPBjBHCaQ8RY0Qgc9gez9Cjrlzt1c3/AO3aOxWFp584uDa1hoOntJKta8rVHmLjWI6rAbD66yjXcmW3kJpzFq4p2bkSPcxBhb7mXxTjhTmVU0wwHKSClLQpx4SMXVLu41kl404xqUYaotTkTU5oGlI2pyYus16cgdJpPTlZ6czisrFUMwInFVKZV9QdDqOc9DqU5z3G8BfxKNfzE1zUsc+TGfjBgb6Xiin1tNsNXs7h6dWqwqqSAuYANlFwQLH6yhxSmBWqZQFXNot72HlLfCMSEcnKTcW015g/2j8Vhu8csbgE7DU+8nnV/GPTGvP2l5MOzDUW2szE3A6C5mvgeEsfgW38R1M3cJwEDV7sfOXUcthOGXOilz56D9ZvYPgLH4zYdBpOkw+CC7C0tpRgZuD4YibCaFOhLKUpKtOXBAlKTLTky05MtOaRElOTokcqSVVlxAiyYRqiPlQRRCAlDhCJCBz5jCktCnHd3Obal3ccKMud1HCnJgpilFFKXMkTJLhqt3cO7lrJDJGCr3cQ05ayQyRgpmnInpy+UkTpJis16UgelNN6cgelM2LrLelK1bDXmu1KRmhMY1rk8VwqxuoHmLaG+95nf9GAOik9AdhO8/0fWSU8GBymprNkctgeCtzAA6f4m1h+FKOVz5zXShJVozWIp08NaWEoy0tKSLSlwV1pSVacmCR6pKiJUkipJVSPCyojVJIFjgI4CVDQI8CKBFEoUCOiCLKhYQEIBCBhAzgI60ITDRbRbQhCC0LQhKC0LQhIEtC0SEKQrGFYQkVGyyNkhCRTDTETuxCEBRTjlSEIEipHhIQlRIFjgIQlQoEeBCEocBHWhCELaOAhCUEdCEIWEIShYXhCACEIS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QEBQUEBQUFBQWFBUVFRUUFBQUFBUUFBQWFhQUFBQYHCggGBolHBUUITIiJSktLi4uFx8zODMsNygtLisBCgoKDg0OGBAQGiwkHCQsLCwsLCwsLCwsLCwsLCwsLC0sLCwsLCwsLCwsLCwsLCwsLCwsLCwsLCwsLCwsLCwsLP/AABEIALUBFgMBIgACEQEDEQH/xAAcAAABBQEBAQAAAAAAAAAAAAAAAQIDBAUGBwj/xAA+EAACAQIEAwYDBQcDBAMAAAABAgADEQQSITEFQVEGEyJhcYEyQpEHUqGx0SMzYnKSweEUgsIVovDxFiRD/8QAGAEBAQEBAQAAAAAAAAAAAAAAAAECAwT/xAAjEQEBAQEAAgMAAgIDAAAAAAAAARECITEDEkETUbHwBBRh/9oADAMBAAIRAxEAPwDrY4RI4Ts5kEcBARYAIsICQKIsQRYCwhCACLCEAiwhAIQhAIQhKCEIQEhFiSBIkdEgJEMZWxCJbOyrmIC5mAuTsBfcyQwEiQhKCJFhAbEMdEgNiR0QwGwiwhCiOEQRRClhCLICLARRAIsIsBAIsIsAhCEAhCLAIQhKEheBiSBYRCZgcX7ZYPC/HVDNe2WkDUN+hy6D3MDoIytWVFLOwVRuWIAHuZ5r2u+0KrTfLhDT7shSKtizHMoJsDoCNrETzzinGKuIYmtUepc3GdiQv8o5TN6XHsXF/tCwlC4pk13A2p/D7udPpecPxf7ScTV0p5aCkbJ4qn9Z/QTiTVJ3jDM7VxoVcS1U5qjs7XvmZiT9Z752fYnCUCxJJo0ySdSTlGpM+dke0+h+zdRWwdAqQR3SDTXUKAR6y8+0rRhFiTaEhCIZQRIsSAkIsQwEiRYQh0URBFhSxYkWQLCEWARYQgKIQiwEiwhKCEIEwCEZUqBSA2hO155R9pnG61PEtTFWoKYIsikKpBRT4uupPWTR6FxjtPhcKCa1VQR8q+NvTKu3vON4x9ppFxhqQXTSpWOh6WRTf8Z5c2LOuWyXNzl/UyAmYvTWN/i/arEYm3e1XbqqnJS/pG/vMQ1zy0HQaSKEyq1UP7JPVvzlaS0kuQHJVeoGYj0W4j6WHBJFwCL2vsbX58pTVcSUUdr6A7Hl9ZdwmG71lVDldtLH4LW1N9fy5SzjOGPQUjOrKTlOQ5trHX7m49faE3wh4XQBY2BLLsBr/uNgfD+s7DgHaV8O4FNSV+enaw8zffN5mUOzHaGrhKdTIaaipoRku2g+VbWvrudJbpJXSmcYioisxBVmQGoToStLlzuJifJeerOpk/PPs6+P7SWXz/h6tg8UtVAy38wdGU9CORk08eXtFUpvn71qWlhY5iQNlIOlvykb9s6letTDu5phlzahQbG5JAAzH2nb7MTXskSR4bErVRXQ3VhcH/znJJQRIsSUJAxYkKSEWEIWLEEWFOEWNiiAoiiEJAsWJFEoIQkWIr5LE7XsT0HW0glMYmIVjYMJz742lVqEVa+WkATnHw3EzF49TzsuERqm4Dv4VX+K/P6CZ+xj0vDcOQi7Nf00H6y3Tooo8AAO3n7mc12axjGkqV2DNbxMugv1A5GdIl9VO51H8Q8vOSrGDxkZibixE8j+03hNRycQoLBbZxzAAy5vMbXnuOM4cXHnv/g+c57H8LbUMu/v9YT0+aI5KRJsBr9J3nansimHrBqWUrUbL3QIDqxvqn8PlynPYrhNSm606ikeLwVGsotoTrsbaaXka1k08PcE723Gx9us1sDwCtW1pU7ow0Z/Db35+15t9nMZhaId6ylqikZXyLcg6XCna5G8s4vtc7krhKNz9+prb/YNB7t7SaMbifZevRomqxV0SwaxPhzEAb762jsVRw5pDKpTSy1MxBZtLnJqWW9x1EvJW73McdWLWRglNCbd4SLMbeBba7amZOArd04YAGx2P68pZ5ZtxXw+EZLsULAXW4zqNdjm3sQdvOb3B2okscWKxUrZadEimpOlgzblZU43xlqiFMwNwPFlCDNobL8xGg0PMTtfs5xWGq0AFVRiEAFXNYuT99SflPltJZ9pl8NTx5cVxDCVKVMs1Gv3IJK3R+7QHq5Fra7zEfibE6DToDqf936T3nE1GU3BDD5lP3ba6cxOV412aBvWwjsASTUUWZhput7Mf5c2nLpNYnh5YmBZm8XhB5uSbDqTbUedpoVOFpTUHvKdRifgUtoNwxsNvfnN1sJYZnQOrAWfEG5I5MiqdD9fWS1uH06+dqRPhTQJSWkpYX+Jmqa+o1ty0khbfwnZrtJUwjAfFSNgU0AsOa9D/wCGep8Ox9PEUxUpNmU/UHow5GeL4zBPRKiplBYXADK2m2tjpLnAuN1MJUzIdPmU/Cw6H9eU6Ry3HssJn8G4vTxVPPTOvzKfiU9D+svyt6IGESAQhCA6LEiiFOixsWAsWJKHFOMU8PbOSWIuFAuSOvlEm+Il6km1oiVsbxClQF61REH8TAH2G5nD8T7V1qtwgNJOo+O3W+/0tOQ4kzq2cHMfvNdifPWdL8dk2uM+fm3I9Ex/b2gmtOnUqLexbLkW3MjNqZVx3bZK61VwgGamme9XwhgAfgUat56jeclhMUtemdPJl6GYfEcAUNtwduhvyMnfGTZ6T4/m3q89eK6fhvGcHiSvfu13UtlsVRKl/hKrvflvt5zpMFjcJQpk1gb/AP5qvzcrWHPznjFamUOk7vsfx3DtScYmmTWUArU+Isugym+ikeW881ep1FDHVsSpWkP9PTJB7zQ1dDpb/M9HocaoLRU4iqi5Ru5Ck25gfpPIOJccZVYU2SjpodC3l4jsPQTg62MaqxNR8zb3vc/1e8k7nXpbxefb3XjP2pYelcYZTVb7x8KX/MzkOK9tcRiR4q2RLXyUBrbzI1HvPOaeZvhDNz2v72E2+EUXK21KsDztYkCx9Pxme9/tvmyfgoUmNVWDXd/hLbqGvY3IOtrHbeWMXhQ5YAmpfNoG70rawztUb4Te+nSNXh7A3zZQMozWLAFDqwHM6bSZzlGZtzZmWpamKoUFrmmtje9tPL2muWOmZUzoBSKpUUsMjBQ7aGwCnf1HrEqpUz5HYoo0GVDlJHILYCTVMYxbnq+ZhmIU2JIAQWCgA7jeQ1a+d20t4j4bk5bnlcnTnfzmsZ3fRlTBmna5ObmCNumvP2jqpepa4LWAUWGwGwJl0U1uAwBIvb+MdD/EPxkOIvRa4+E9diOan9JWcZNekGJDEqAD8t/EOVpSwmLqUKoemxV12P5g9RNnF4PMveU9U5jnTJ5HqOhmdicPmF+ce2pceq9l+0acQTfu8Qg8S9T94DmPym4rsjXUi/zIb2IGtxa9tzoOs8Dw1d6NQPTYq6m4YfkfKew9ju01PHqA4C4hB4l6gfOvUflJKp/FeCKwNbDqiLYtUXuRVfNuSitpb0tOYxGGLeMJXfnnqgUqQ6WINh6Zp6M9Bgc1M2Nxe97Ec5z3aalhnJqK9BquZQyVKxCc9bKwN9Nh9JajnGAdSuZbMv7QUMIGK6ixLf8AIdD1mDiMM9IjvFZbi4zAi4vb+xmvjsUKWvfLY3ulAMi26FmAJ+jeswuIcVWo2amlgTb4mbLbzYkxKzedbXCeL9x4qSkOPm5EfdYXsRedI32k0VU3pOagA8KlSCeep2H4zzGpUZgQx05W0iX587Wvz+sS4s5ez9ke1C49G8Bp1EtmQ6ixJysG57ToJ5x9kzjPiAT4iKdh5Atc/UiejTcKDCBhKh0cI2EBwkFXHU0cIzqGbZSdf8Tlu23aJsMUWm6gMDmy2LAgi2vLecRxvilR3FfMG0UNyJAFhN88bNrl38uXJHZ8V7WFqWIUK1MgEIy3LaNr9RfacnT4oa6BmZiaYOm5tvYX5TJxvEWV0qKxKnQqeRleti8lUVKezbjlOsvPPp57O+55/wB/8dLhMWtZMyH25g+cZVpixBtl5eR6ek5ZMUyVWyaBtbDa/OSVKzNuTL/LMZ/693xfCepWFB70zysba3lWtxJ3OpPqeXoJFVaVWQ9CT0Gp+k81v49fPP7+lqYlvI+fMy92aprUr5HYorDUg2I6axmF4JVqqTogBscx8V+mQa/W0k4Zw11rrTqXQuNGsCLEXBHIzlXeNPH8PwtN1Kv3u+a75iCNhpKjDPlRSh8WYIoF7D5dNInGODLQI/aGpe/NVAItoQPX8IyljkoupSmuZVtYXILHQ+K+/LnvMNa6bA3QALTAJvqw8I53yAWv/NJXqJh1LVKgXUE7fgo5mclU4tia5yKW6WQWJ1+Zpo0Ozhepmqnu1OiqWzP1IzezaSZ/Y0OH4wYyoadBKjHxHbkW3C+41NpYr9lsU/7Tus+bc5lLaaa5jflb2kuBxOGwJHdsucNsAXNr38Vj6aXE7n/5PSfCviV1CA5l+YNyU22vprtrN83J4Y6m15oOGVabWenUR7XW9lFh8XxaNuNjM3FpfxJYW36L5Hnl19p3OLx3+tUMxBpk3CAA5TaxubXvvOf47gBTGamCuwUKAFA5hze+bf10mJ83PV+v66X4euJv4xFx1xbVja2W2Yi34D1itUqVrWAvoNAGY9Ln4b+5MgwvDCjZypyj4rgHKCRqyn8Lzco1le6C76gKuQKWC2JqM19LWOgAuPpOjnsZH+lKtzz2OYXZtLXN9hy2Alujw8ufEQAQSCPEWA3yAfEQdxvLNTJWp1RQXM4sH7taji1zdkexAFuekzuHYs0SWVlXKPgtYFR0POTq2c7DnmXrybxbgxVA+Uofuuy5jYbrb303Ew8PUek4amWV1N1ZSQQfUToeOcbeoqLmUhlzZQLAG+xJ1JmMTqDf1HKZ4tvO1075nPWT01a/afFVFAxFVnTa17XPmF0PvKL4tjcDw9CNZXUW2izbBmMrsQgLE2/OSCQYs/D6+3KONXWw1MCW8Y1UCWcJwqrVI0tfkefoBrOq4Z2NyqXqcqq0yp3zF1U+EaaXO/SDT/syx3c1mDr+9yoGGuXXS/kSR6Wnqky+G8Co0LZFuw+ZtT7DYewmnedZHMsIkJVcBjO2VU7Mqfyj+5vMXFdoGf46jN5En8pk4Tg2Jr/u6NQ+eUgf1HSdBw/7O672NZ0pjp8bfQafjOn3z1Hm/it91z+PxqVFtY35GZ9KtmXKdtvaescN7A4WlrUDVj/GbL/Sv95QqfZ6DWBFQLSBuFC3a175Ty95n7bW58eTHmyYVn8FMFybkAbm2p/C8u8G4TUxAdU+KnTzleZAIBt56z12j2Yw6YkYhVIcbAHwAkEEhfeWVXD4diVVEdtwijO3sovJrf1eNHgtTuO/KMFDlLkEcr8+Wu8oT3StVeqpHdhUIse9sbj+T9ZyHGexmHWzKXW5ObLYKDyspGg3mf5Iv0rh6dCicNUdqxSsp8FPLcOtuvI3/KVqeIcrloIV8PjK3LNca5m5DynU4zsrRphXDvUT5gbD2JE6LhHFKGEbKvdpQqag2zZGtqC3zfWYvcanNch2YwJo03qOVs4AABBtlve9ueso8Ux5syLqNbX+UncianHa60a7VMOr9xUPizrkTP1QEC3PYfnMXjdemSCtwSNRa85/bXT64x6RC6HUHcdfP1k9+7+GxDahjrp0tsDKNSpc6D66yfB4sAFalypI1+75iUdZ2WxAZSGGZs1yx1JAFlsLbj+95Z7TUKtSiWpXstiy3NyovcgDffX0+vOYLGth6oHLcNyP+DO3Ti1HIHLBT93c352A3E83y9dc9eHo+Pjjrnz7cHhLMua4AG9+U0eGcRqK/d0NWrKaevgp1ARtdtD+sZVq0BjQ6Uw1J7h0ceG7aZ1t8NiQfrHDgRVmSrVytQsy6l/AfFnXkL6Gejm7NcOplw/hvEWwlZqba2+JSd/0YS7iePVaguqAU7i/hzLuLBidN7SvVwtPFYjQBCy6McxJqAb76AyKnwzEuSjFitOwOtqagbHpMfw83rWv5rOcArCmQaShmP7xqovppemFBtlFtOkgdrk6W1vYbDyE163Du4zd4oqOo2BBQac7b7jzFpm1cU7qoqEErexCgGxtoSNTa3Od481u+2vT4guUBCWq5VVStNKdPJfxK1rMTYnXXfylbG8OqVAx7lERLG1JbBSRud2tKFCu1NsyaHXcA7+RkuM4xVqAB3NlXKLaaXvYkakesErG4otqy7fCNV0B3N7bA+kjMZi6l6gO9hYfj+skTCOwuxCL1JtM+nXTGcCFJHqfu1JloU6VMVDY1Gp2vfwrcsFt56mL/wBRIqJchU7osVAAFzTYgdTrlk1cRnBopHfVBe/wrqdeR6SerWWmtcU1CtSZUDfESSzKTrt8JmJR0K2GtwfWx/xLbhmLFj8bF2A63J/5GDI034qEc3uWyKB0zGnTB/HMYVeO4mpTCF2VMxYgaZmJJLHmd9PSZ6IBsI+8sTHrv2f42pWwYNVs2Vyik7lVC2ueZuTOmBnK/ZwP/oIer1D/ANxH9p1InWemL7OhCEodFjYt5Asq4/iCUR4jcnZRuf0ErcZ4qKC2HiqN8K9P4j5TkKmLBOeo+Yki8z11iyOgTH1MS+RWyAgmy7/XmfpLuHopSuBe/Nib3PsZyNbiqgBluhU6HT6aSxU7WCpTHdUVvzLHS430nO3WpHRYqmHpm5tceYP4GZWM4kiJkqNm3FtzbkBzJE59+L1a9xUJXKbZUOVeoN9zoZWz2+EAem/ud5i9NSJauOK3BByn7wsCOpHIyvUqqVdNNQCLCwB8vwkOI1GsYKZYiwJ9Ji+W54VuNY6pUpZXa4AGlhuOZmfxBMwB/hX8hNPHYPwkE6kbShiBoPQfhNSYm6waiWkaiaNbD5jr9ekp1KRW9xa06RhYwdUMO7qbfI33T09Jcw9Uo+WsrMFBAANiTyuekxwfym9wTGg2RwCcuUMbXI6X69JMl9r9rPTU4JhGr1ctNFTOwCAtsbblm9LynjsacPiK9Ktd1bRwdw1rXB6aDSaDjSY2Nwa5mdidxZQL35b/AEm74jlx5vkUcbSoFW8buNQpNlU8tec0+zVapVWtUDIlOmQWpmoylw1yUDbnb2vLGP7DFMIlc16RqMLmk5KsBluAo5nlaY2Bq90oCr+0ublgLW2yhefOc/j7nU2PT/yPgvxXK3sZxdSpWlTCjMWF7ZhcWIv8w9Zi1D1krqzXYhaY3N7KB6CU62Po09r1W+if5nXXknNqVQTooJ9No3EqlP8AeuAfurqZRxXFalQWvkX7qaD67mZxSZ1uctjCY9WqBUQKtmJY6scqMfbaUauJL0kzEs3eMxvvly0wP+UrUVuZOoA2kbh1SqzNVI0FRrm/TPmA/KNFMc9T5+W0W8TNAb849JMXkVKgzNcAzSwvC773Pp+sqKasToBL2C4S9Ui+nlOg4fwJjyyjrz+s6fhXA1W3OWFXexnCGwtOxYWI+Eaga3v66zphKuHTKLSwDOjGHxY2LKIcTiBTRmOwF9N5zuM46zC4IQdB8XuT/ac/xPtLUqXVSCLctr+kp4Kg9blqevO3O5nHrv8Apqc/2uYzHEnTnz1J95lZbVNTfS56A9J0S8FCKWquCdwo206nnKtVKZJstvTTT9Zzy3214jLqHMLHaVOFtYuo5G/1/wDU7LhfCVZS1lAHXU/jtKvEOH0s1/hPMg2v6mRdYqDxH0H95ew3C3qHbL5tp+G8lSulP92Lnr/mQ95UN7Ei+9ja8YupK+Fp0W8Z7w222FxtcCLW4jdAiIFAt7nrpIkwvWS9yBL4PNUa9DNvKdTACa7LImSS1ZGX/pQOUyuKYG4uNPTp0nRtTletSvEpY4itRsfI9RsZEbibXFeHWOYbj8R+syM1zb6TpKw6Lg3Ee9ARj47f1W5+suvhCQLFi2uYEAKOhUj3nHqpBuNCDcHzmjiOMVnWxbKOeXS/qY2s/VvPxLuVC1HBI5DxP5bzGxfHdT3SAE/M2rTLkTw311evd1ZrYhnN3JbzP6cpEKeYNYXyi5PT1l7hOQm1RQw8xe30m5x1kTDZUUIrWsAAuY+m59YRi8NwaVbB2KnqCP7iXuM8Oo0KP7O5ckXZjc26aaCYdGqybH2IBH0MuVq9SuoDEtY6AABBpvpzgUKR1MlB6C8uYXhpJ136CbuA4CTrbL67wOcp4Rm9Jq4LgpbZb+ZnWYPgqLyuZq0sOBsIHO4Hs/bVz7Cb2FwCpsBLiUpZp0pqRDaFGaWHp2kdKnLSLNRKkWPBjBHCaQ8RY0Qgc9gez9Cjrlzt1c3/AO3aOxWFp584uDa1hoOntJKta8rVHmLjWI6rAbD66yjXcmW3kJpzFq4p2bkSPcxBhb7mXxTjhTmVU0wwHKSClLQpx4SMXVLu41kl404xqUYaotTkTU5oGlI2pyYus16cgdJpPTlZ6czisrFUMwInFVKZV9QdDqOc9DqU5z3G8BfxKNfzE1zUsc+TGfjBgb6Xiin1tNsNXs7h6dWqwqqSAuYANlFwQLH6yhxSmBWqZQFXNot72HlLfCMSEcnKTcW015g/2j8Vhu8csbgE7DU+8nnV/GPTGvP2l5MOzDUW2szE3A6C5mvgeEsfgW38R1M3cJwEDV7sfOXUcthOGXOilz56D9ZvYPgLH4zYdBpOkw+CC7C0tpRgZuD4YibCaFOhLKUpKtOXBAlKTLTky05MtOaRElOTokcqSVVlxAiyYRqiPlQRRCAlDhCJCBz5jCktCnHd3Obal3ccKMud1HCnJgpilFFKXMkTJLhqt3cO7lrJDJGCr3cQ05ayQyRgpmnInpy+UkTpJis16UgelNN6cgelM2LrLelK1bDXmu1KRmhMY1rk8VwqxuoHmLaG+95nf9GAOik9AdhO8/0fWSU8GBymprNkctgeCtzAA6f4m1h+FKOVz5zXShJVozWIp08NaWEoy0tKSLSlwV1pSVacmCR6pKiJUkipJVSPCyojVJIFjgI4CVDQI8CKBFEoUCOiCLKhYQEIBCBhAzgI60ITDRbRbQhCC0LQhKC0LQhIEtC0SEKQrGFYQkVGyyNkhCRTDTETuxCEBRTjlSEIEipHhIQlRIFjgIQlQoEeBCEocBHWhCELaOAhCUEdCEIWEIShYXhCACEIS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7" name="Picture 7" descr="C:\Users\Andrii\Desktop\загруженное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357430"/>
            <a:ext cx="2647950" cy="1724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00760" y="4211429"/>
            <a:ext cx="26432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Arduino</a:t>
            </a:r>
            <a:r>
              <a:rPr lang="en-US" dirty="0" smtClean="0"/>
              <a:t> UNO with Ethernet Shield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528638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Controlling components:</a:t>
            </a:r>
          </a:p>
          <a:p>
            <a:r>
              <a:rPr lang="en-US" dirty="0" smtClean="0"/>
              <a:t>Two stepper motors (NEMA23), two </a:t>
            </a:r>
            <a:r>
              <a:rPr lang="en-US" dirty="0" err="1" smtClean="0"/>
              <a:t>microstepping</a:t>
            </a:r>
            <a:r>
              <a:rPr lang="en-US" dirty="0" smtClean="0"/>
              <a:t> drivers (</a:t>
            </a:r>
            <a:r>
              <a:rPr lang="en-US" dirty="0" err="1" smtClean="0"/>
              <a:t>LeadShine</a:t>
            </a:r>
            <a:r>
              <a:rPr lang="en-US" dirty="0" smtClean="0"/>
              <a:t>), two power supplies (5V/3A &amp; 24 V/5A), microcontroller (</a:t>
            </a:r>
            <a:r>
              <a:rPr lang="en-US" dirty="0" err="1" smtClean="0"/>
              <a:t>Arduino</a:t>
            </a:r>
            <a:r>
              <a:rPr lang="en-US" dirty="0" smtClean="0"/>
              <a:t> Uno), Ethernet Shield for </a:t>
            </a:r>
            <a:r>
              <a:rPr lang="en-US" dirty="0" err="1" smtClean="0"/>
              <a:t>ethernet</a:t>
            </a:r>
            <a:r>
              <a:rPr lang="en-US" dirty="0" smtClean="0"/>
              <a:t> connection and remotely controlling.</a:t>
            </a:r>
            <a:endParaRPr lang="ru-RU" dirty="0"/>
          </a:p>
        </p:txBody>
      </p:sp>
      <p:pic>
        <p:nvPicPr>
          <p:cNvPr id="1026" name="Picture 2" descr="C:\Users\Andrii\Dropbox\Скриншоты\Скриншот 2014-09-24 19.13.20.png"/>
          <p:cNvPicPr>
            <a:picLocks noChangeAspect="1" noChangeArrowheads="1"/>
          </p:cNvPicPr>
          <p:nvPr/>
        </p:nvPicPr>
        <p:blipFill>
          <a:blip r:embed="rId3"/>
          <a:srcRect t="2632" b="1269"/>
          <a:stretch>
            <a:fillRect/>
          </a:stretch>
        </p:blipFill>
        <p:spPr bwMode="auto">
          <a:xfrm>
            <a:off x="500034" y="2096244"/>
            <a:ext cx="4643470" cy="240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1853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During this year we have done a lot of important steps for CORTO improvement: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Third MRPC, Three </a:t>
            </a:r>
            <a:r>
              <a:rPr lang="en-US" dirty="0" err="1" smtClean="0"/>
              <a:t>WaveCatcher</a:t>
            </a:r>
            <a:r>
              <a:rPr lang="en-US" dirty="0" smtClean="0"/>
              <a:t> cards, 2D SDC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this things will help us to prepare the CORTO for it’s main mission – </a:t>
            </a:r>
            <a:r>
              <a:rPr lang="en-US" smtClean="0"/>
              <a:t>to </a:t>
            </a:r>
            <a:r>
              <a:rPr lang="en-US" smtClean="0"/>
              <a:t>test </a:t>
            </a:r>
            <a:r>
              <a:rPr lang="en-US" dirty="0" smtClean="0"/>
              <a:t>different types of detectors, knowing MRPC accuracy and efficiency.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Thanks a lot for helping and professional advice: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Véronique</a:t>
            </a:r>
            <a:r>
              <a:rPr lang="en-US" dirty="0" smtClean="0"/>
              <a:t> </a:t>
            </a:r>
            <a:r>
              <a:rPr lang="en-US" dirty="0" err="1" smtClean="0"/>
              <a:t>Puill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Leonid </a:t>
            </a:r>
            <a:r>
              <a:rPr lang="en-US" dirty="0" err="1" smtClean="0"/>
              <a:t>Burmistrov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Jean François </a:t>
            </a:r>
            <a:r>
              <a:rPr lang="en-US" dirty="0" err="1" smtClean="0"/>
              <a:t>Vagnucci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Dominique  Breton</a:t>
            </a:r>
          </a:p>
          <a:p>
            <a:pPr algn="ctr">
              <a:buNone/>
            </a:pPr>
            <a:r>
              <a:rPr lang="en-US" dirty="0" smtClean="0"/>
              <a:t>All </a:t>
            </a:r>
            <a:r>
              <a:rPr lang="en-US" smtClean="0"/>
              <a:t>CORTO team</a:t>
            </a:r>
          </a:p>
          <a:p>
            <a:pPr algn="ctr">
              <a:buNone/>
            </a:pPr>
            <a:r>
              <a:rPr lang="en-US" dirty="0" smtClean="0"/>
              <a:t>And guys from central LAL engineering atelier and from LAL tool shop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 descr="C:\Users\Andrii\Desktop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714356"/>
            <a:ext cx="1928794" cy="144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steps of the presentation: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CORTO</a:t>
            </a:r>
          </a:p>
          <a:p>
            <a:pPr lvl="1"/>
            <a:r>
              <a:rPr lang="en-US" dirty="0" smtClean="0"/>
              <a:t>MRPC</a:t>
            </a:r>
          </a:p>
          <a:p>
            <a:r>
              <a:rPr lang="en-US" dirty="0" smtClean="0"/>
              <a:t>Last results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Upgrade</a:t>
            </a:r>
          </a:p>
          <a:p>
            <a:r>
              <a:rPr lang="en-US" dirty="0" smtClean="0"/>
              <a:t>New results</a:t>
            </a:r>
          </a:p>
          <a:p>
            <a:r>
              <a:rPr lang="en-US" dirty="0" smtClean="0"/>
              <a:t>Efficiency map of the MRPC</a:t>
            </a:r>
          </a:p>
          <a:p>
            <a:r>
              <a:rPr lang="en-US" dirty="0" smtClean="0"/>
              <a:t>2D Scanning Device for CORTO</a:t>
            </a:r>
          </a:p>
          <a:p>
            <a:pPr lvl="1"/>
            <a:r>
              <a:rPr lang="en-US" dirty="0" smtClean="0"/>
              <a:t>First prototype</a:t>
            </a:r>
          </a:p>
          <a:p>
            <a:pPr lvl="1"/>
            <a:r>
              <a:rPr lang="en-US" dirty="0" smtClean="0"/>
              <a:t>Final version</a:t>
            </a:r>
          </a:p>
          <a:p>
            <a:pPr lvl="1"/>
            <a:r>
              <a:rPr lang="en-US" dirty="0" smtClean="0"/>
              <a:t>Software and controlling system</a:t>
            </a:r>
          </a:p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4972056" cy="6080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How to test a new detector in HEP at first steps and to  characterize its response function?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8" name="Picture 4" descr="http://www.imagesco.com/geiger/Uncalibrated%20Source%20Product%20Line-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2214578" cy="19482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2571744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Radioactive Sources</a:t>
            </a:r>
            <a:endParaRPr lang="en-US" b="1" i="1" dirty="0"/>
          </a:p>
        </p:txBody>
      </p:sp>
      <p:pic>
        <p:nvPicPr>
          <p:cNvPr id="1030" name="Picture 6" descr="https://encrypted-tbn2.gstatic.com/images?q=tbn:ANd9GcQjW7guAWy2ppPhjzKWkMoNPTl1vp4Zvb5hHLx5gUbJx3Tit9yg8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429132"/>
            <a:ext cx="2390775" cy="1914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86116" y="6357958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Particle Accelerator</a:t>
            </a:r>
            <a:endParaRPr lang="en-US" b="1" i="1" dirty="0"/>
          </a:p>
        </p:txBody>
      </p:sp>
      <p:pic>
        <p:nvPicPr>
          <p:cNvPr id="1032" name="Picture 8" descr="https://encrypted-tbn2.gstatic.com/images?q=tbn:ANd9GcQZxFg0wBZa3hcjInoZKHjTo0DUpW2HYujubWoULgMrHYtVti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000372"/>
            <a:ext cx="2466975" cy="18478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2643182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Nuclear Reactor</a:t>
            </a:r>
            <a:endParaRPr lang="en-US" b="1" i="1" dirty="0"/>
          </a:p>
        </p:txBody>
      </p:sp>
      <p:pic>
        <p:nvPicPr>
          <p:cNvPr id="1034" name="Picture 10" descr="https://encrypted-tbn0.gstatic.com/images?q=tbn:ANd9GcRPBpbFFPxpcjYUUxR8xsPSn4-K5LMqbNq8XWqQRlZuYneaK4RQ9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10107"/>
            <a:ext cx="2466975" cy="18478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00100" y="6357958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Laser</a:t>
            </a:r>
            <a:endParaRPr lang="en-US" b="1" i="1" dirty="0"/>
          </a:p>
        </p:txBody>
      </p:sp>
      <p:pic>
        <p:nvPicPr>
          <p:cNvPr id="1044" name="Picture 20" descr="https://encrypted-tbn3.gstatic.com/images?q=tbn:ANd9GcS-FPhMJO1JfeTOnvS0XMHbqrCutDE6SYvi97WjnWzLKglVkR3UTg"/>
          <p:cNvPicPr>
            <a:picLocks noChangeAspect="1" noChangeArrowheads="1"/>
          </p:cNvPicPr>
          <p:nvPr/>
        </p:nvPicPr>
        <p:blipFill>
          <a:blip r:embed="rId6"/>
          <a:srcRect r="16122"/>
          <a:stretch>
            <a:fillRect/>
          </a:stretch>
        </p:blipFill>
        <p:spPr bwMode="auto">
          <a:xfrm>
            <a:off x="6286512" y="4429132"/>
            <a:ext cx="2643206" cy="19288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777541" y="635795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Cosmic Rays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3400420" cy="1066800"/>
          </a:xfrm>
        </p:spPr>
        <p:txBody>
          <a:bodyPr/>
          <a:lstStyle/>
          <a:p>
            <a:r>
              <a:rPr lang="en-US" dirty="0" smtClean="0"/>
              <a:t>CORTO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9698" name="Picture 2" descr="D:\Study\Diploma\LaTex_EN\CO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381531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3286124"/>
            <a:ext cx="17043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CORTO (2013)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3857628"/>
            <a:ext cx="35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Structure: </a:t>
            </a:r>
          </a:p>
          <a:p>
            <a:pPr algn="just"/>
            <a:r>
              <a:rPr lang="en-US" dirty="0" smtClean="0"/>
              <a:t>1) two </a:t>
            </a:r>
            <a:r>
              <a:rPr lang="en-US" dirty="0"/>
              <a:t>positional sensitive strip gas </a:t>
            </a:r>
            <a:r>
              <a:rPr lang="en-US" dirty="0" smtClean="0"/>
              <a:t>detectors (MRPC) </a:t>
            </a:r>
          </a:p>
          <a:p>
            <a:pPr algn="just"/>
            <a:r>
              <a:rPr lang="en-US" dirty="0" smtClean="0"/>
              <a:t>(</a:t>
            </a:r>
            <a:r>
              <a:rPr lang="en-US" dirty="0"/>
              <a:t>1 </a:t>
            </a:r>
            <a:r>
              <a:rPr lang="en-US" dirty="0" smtClean="0"/>
              <a:t>m x </a:t>
            </a:r>
            <a:r>
              <a:rPr lang="en-US" dirty="0"/>
              <a:t>2 m </a:t>
            </a:r>
            <a:r>
              <a:rPr lang="en-US" dirty="0" smtClean="0"/>
              <a:t>x 5 </a:t>
            </a:r>
            <a:r>
              <a:rPr lang="en-US" dirty="0"/>
              <a:t>cm), which provide the track reconstruction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2) read-out electronics: </a:t>
            </a:r>
            <a:r>
              <a:rPr lang="en-US" dirty="0"/>
              <a:t>NINO </a:t>
            </a:r>
            <a:r>
              <a:rPr lang="en-US" dirty="0" smtClean="0"/>
              <a:t>Application-Specific Integrated Circuits </a:t>
            </a:r>
            <a:r>
              <a:rPr lang="en-US" dirty="0"/>
              <a:t>(ASIC</a:t>
            </a:r>
            <a:r>
              <a:rPr lang="en-US" dirty="0" smtClean="0"/>
              <a:t>), </a:t>
            </a:r>
            <a:r>
              <a:rPr lang="en-US" dirty="0" err="1" smtClean="0"/>
              <a:t>WaveCatchers</a:t>
            </a:r>
            <a:r>
              <a:rPr lang="en-US" dirty="0" smtClean="0"/>
              <a:t>, </a:t>
            </a:r>
            <a:r>
              <a:rPr lang="en-US" dirty="0"/>
              <a:t>interface </a:t>
            </a:r>
            <a:r>
              <a:rPr lang="en-US" dirty="0" smtClean="0"/>
              <a:t>cards.</a:t>
            </a:r>
          </a:p>
          <a:p>
            <a:pPr algn="just"/>
            <a:r>
              <a:rPr lang="en-US" dirty="0" smtClean="0"/>
              <a:t>3) gas supply system for MRPCs.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92880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Main task is to reconstruct </a:t>
            </a:r>
            <a:r>
              <a:rPr lang="en-US" dirty="0" err="1" smtClean="0"/>
              <a:t>muon</a:t>
            </a:r>
            <a:r>
              <a:rPr lang="en-US" dirty="0" smtClean="0"/>
              <a:t> tracks.</a:t>
            </a:r>
          </a:p>
        </p:txBody>
      </p:sp>
      <p:pic>
        <p:nvPicPr>
          <p:cNvPr id="1026" name="Picture 2" descr="D:\Study\Diploma\LaTex_EN\Pic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637" y="642918"/>
            <a:ext cx="3556643" cy="254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901146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MRPC (</a:t>
            </a:r>
            <a:r>
              <a:rPr lang="en-US" dirty="0" err="1" smtClean="0"/>
              <a:t>Multigap</a:t>
            </a:r>
            <a:r>
              <a:rPr lang="en-US" dirty="0" smtClean="0"/>
              <a:t> Resistive Plate Chamber)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28586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Provide the track reconstruction</a:t>
            </a:r>
            <a:endParaRPr lang="ru-RU" dirty="0"/>
          </a:p>
        </p:txBody>
      </p:sp>
      <p:pic>
        <p:nvPicPr>
          <p:cNvPr id="30722" name="Picture 2" descr="D:\Study\Diploma\LaTex_EN\Pic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5547118" cy="1963633"/>
          </a:xfrm>
          <a:prstGeom prst="rect">
            <a:avLst/>
          </a:prstGeom>
          <a:noFill/>
        </p:spPr>
      </p:pic>
      <p:pic>
        <p:nvPicPr>
          <p:cNvPr id="30723" name="Picture 3" descr="D:\Study\Diploma\LaTex_EN\Pic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4608670"/>
            <a:ext cx="2643206" cy="2083168"/>
          </a:xfrm>
          <a:prstGeom prst="rect">
            <a:avLst/>
          </a:prstGeom>
          <a:noFill/>
        </p:spPr>
      </p:pic>
      <p:pic>
        <p:nvPicPr>
          <p:cNvPr id="30724" name="Picture 4" descr="D:\Study\Diploma\LaTex_EN\Pic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572641" cy="2060631"/>
          </a:xfrm>
          <a:prstGeom prst="rect">
            <a:avLst/>
          </a:prstGeom>
          <a:noFill/>
        </p:spPr>
      </p:pic>
      <p:pic>
        <p:nvPicPr>
          <p:cNvPr id="30725" name="Picture 5" descr="D:\Study\Diploma\LaTex_EN\Pic6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1928" y="1643050"/>
            <a:ext cx="3233344" cy="316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results (2013)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757742" cy="4325112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A time resolution of 250 </a:t>
            </a:r>
            <a:r>
              <a:rPr lang="en-US" sz="1600" dirty="0" err="1" smtClean="0"/>
              <a:t>ps</a:t>
            </a:r>
            <a:r>
              <a:rPr lang="en-US" sz="1600" dirty="0" smtClean="0"/>
              <a:t> (for a bias voltage of 16 kV), coordinate resolution along the X direction of 1.8 cm and along the Y direction of 2.1 cm.</a:t>
            </a:r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Last configuration:</a:t>
            </a:r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- Two MRPCs.</a:t>
            </a:r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	- One read-out board of  </a:t>
            </a:r>
            <a:r>
              <a:rPr lang="en-US" sz="1600" dirty="0" err="1" smtClean="0"/>
              <a:t>WaveCatcher</a:t>
            </a:r>
            <a:r>
              <a:rPr lang="en-US" sz="1600" dirty="0" smtClean="0"/>
              <a:t> </a:t>
            </a:r>
          </a:p>
          <a:p>
            <a:pPr algn="just">
              <a:buNone/>
            </a:pPr>
            <a:r>
              <a:rPr lang="en-US" sz="1600" dirty="0" smtClean="0"/>
              <a:t>	  (48 channels).</a:t>
            </a:r>
          </a:p>
          <a:p>
            <a:pPr algn="just">
              <a:buNone/>
            </a:pP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		- Signals rate is ~ 100 Hz for 		  	  coincidences between those two 	 	  MRPCs.</a:t>
            </a:r>
            <a:endParaRPr lang="ru-RU" sz="1600" dirty="0"/>
          </a:p>
        </p:txBody>
      </p:sp>
      <p:pic>
        <p:nvPicPr>
          <p:cNvPr id="3074" name="Picture 2" descr="D:\Study\Diploma\LaTex_EN\Pic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928934"/>
            <a:ext cx="3632864" cy="1928826"/>
          </a:xfrm>
          <a:prstGeom prst="rect">
            <a:avLst/>
          </a:prstGeom>
          <a:noFill/>
        </p:spPr>
      </p:pic>
      <p:pic>
        <p:nvPicPr>
          <p:cNvPr id="3075" name="Picture 3" descr="D:\Study\Diploma\LaTex_EN\Pic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57232"/>
            <a:ext cx="3603577" cy="2042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4903785"/>
            <a:ext cx="32861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/>
              <a:t>The two-dimensional </a:t>
            </a:r>
            <a:r>
              <a:rPr lang="en-US" sz="1400" dirty="0" smtClean="0"/>
              <a:t> histograms of the </a:t>
            </a:r>
            <a:r>
              <a:rPr lang="en-US" sz="1400" dirty="0"/>
              <a:t>reconstructed position of </a:t>
            </a:r>
            <a:r>
              <a:rPr lang="en-US" sz="1400" dirty="0" smtClean="0"/>
              <a:t>“Short” (top picture) and “Long” (bottom picture) detectors.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Too high rate of MRPC signals (should be ~ 50 Hz).</a:t>
            </a:r>
            <a:endParaRPr lang="en-US" sz="1200" b="1" i="1" u="sng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Not nominal time resolution (should be ~ 100 </a:t>
            </a:r>
            <a:r>
              <a:rPr lang="en-US" sz="2400" dirty="0" err="1" smtClean="0"/>
              <a:t>ps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Not uniformly distribution of efficiency on each MRPC: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D:\Study\Diploma\LaTex_EN\Pic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5926120" cy="27028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6274378"/>
            <a:ext cx="55007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Reconstructed hits from </a:t>
            </a:r>
            <a:r>
              <a:rPr lang="en-US" dirty="0" smtClean="0"/>
              <a:t>bottom MRPC (2013).</a:t>
            </a:r>
            <a:endParaRPr lang="ru-RU" dirty="0"/>
          </a:p>
        </p:txBody>
      </p:sp>
      <p:pic>
        <p:nvPicPr>
          <p:cNvPr id="4099" name="Picture 3" descr="C:\Users\Andrii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929066"/>
            <a:ext cx="1780636" cy="207170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103245">
            <a:off x="241426" y="2040135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SOLVED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103245">
            <a:off x="169988" y="3234087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SOLVED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41632">
            <a:off x="6731312" y="2675442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IN PROCESS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7829576" cy="4325112"/>
          </a:xfrm>
        </p:spPr>
        <p:txBody>
          <a:bodyPr>
            <a:normAutofit/>
          </a:bodyPr>
          <a:lstStyle/>
          <a:p>
            <a:pPr marL="624078" indent="-514350" algn="just">
              <a:buAutoNum type="arabicPeriod"/>
            </a:pPr>
            <a:r>
              <a:rPr lang="en-US" dirty="0" smtClean="0"/>
              <a:t>In 2014 was added third MRPC for CORTO.</a:t>
            </a:r>
          </a:p>
          <a:p>
            <a:pPr marL="624078" indent="-514350" algn="just">
              <a:buAutoNum type="arabicPeriod"/>
            </a:pPr>
            <a:r>
              <a:rPr lang="en-US" dirty="0" smtClean="0"/>
              <a:t>Three boards of </a:t>
            </a:r>
            <a:r>
              <a:rPr lang="en-US" dirty="0" err="1" smtClean="0"/>
              <a:t>WaveCatcher</a:t>
            </a:r>
            <a:r>
              <a:rPr lang="en-US" dirty="0" smtClean="0"/>
              <a:t> (total number of the channels is 48 x 3 = 144).</a:t>
            </a:r>
          </a:p>
        </p:txBody>
      </p:sp>
      <p:pic>
        <p:nvPicPr>
          <p:cNvPr id="6146" name="Picture 2" descr="C:\Users\Andrii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14884"/>
            <a:ext cx="2362200" cy="19335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</a:t>
            </a:r>
            <a:endParaRPr lang="ru-RU" dirty="0"/>
          </a:p>
        </p:txBody>
      </p:sp>
      <p:pic>
        <p:nvPicPr>
          <p:cNvPr id="5122" name="Picture 2" descr="C:\Users\Andrii\Desktop\Безымянный.jpg"/>
          <p:cNvPicPr>
            <a:picLocks noChangeAspect="1" noChangeArrowheads="1"/>
          </p:cNvPicPr>
          <p:nvPr/>
        </p:nvPicPr>
        <p:blipFill>
          <a:blip r:embed="rId2"/>
          <a:srcRect l="15568" t="3261" r="7509" b="15217"/>
          <a:stretch>
            <a:fillRect/>
          </a:stretch>
        </p:blipFill>
        <p:spPr bwMode="auto">
          <a:xfrm>
            <a:off x="4643438" y="785794"/>
            <a:ext cx="4440586" cy="264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3438" y="3559734"/>
            <a:ext cx="44291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CORTO scheme (2014)</a:t>
            </a:r>
            <a:endParaRPr lang="ru-RU" dirty="0"/>
          </a:p>
        </p:txBody>
      </p:sp>
      <p:pic>
        <p:nvPicPr>
          <p:cNvPr id="5123" name="Picture 3" descr="C:\Users\Andrii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71942"/>
            <a:ext cx="4643438" cy="2572177"/>
          </a:xfrm>
          <a:prstGeom prst="rect">
            <a:avLst/>
          </a:prstGeom>
          <a:noFill/>
        </p:spPr>
      </p:pic>
      <p:pic>
        <p:nvPicPr>
          <p:cNvPr id="5124" name="Picture 4" descr="C:\Users\Andrii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4071966" cy="26657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5" y="228599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Reconstruction of Middle MRPC position using Top and Bottom MRPCs (without channels calibration).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9DA6-82EA-4E8E-88C1-0DCD14226AE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420</TotalTime>
  <Words>614</Words>
  <Application>Microsoft Office PowerPoint</Application>
  <PresentationFormat>Экран (4:3)</PresentationFormat>
  <Paragraphs>112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COsmic Ray Telescope at Orsay (CORTO)</vt:lpstr>
      <vt:lpstr>Main steps of the presentation:</vt:lpstr>
      <vt:lpstr>Introduction</vt:lpstr>
      <vt:lpstr>CORTO</vt:lpstr>
      <vt:lpstr>MRPC (Multigap Resistive Plate Chamber)</vt:lpstr>
      <vt:lpstr>Last results (2013)</vt:lpstr>
      <vt:lpstr>Problems</vt:lpstr>
      <vt:lpstr>Upgrade</vt:lpstr>
      <vt:lpstr>New results</vt:lpstr>
      <vt:lpstr>Efficiency map of the MRPC</vt:lpstr>
      <vt:lpstr>2D Scanning Device for CORTO (2D SDC)</vt:lpstr>
      <vt:lpstr>First Ukrainian Prototype</vt:lpstr>
      <vt:lpstr>Final version of 2D SDC at LAL</vt:lpstr>
      <vt:lpstr>Software and controlling system</vt:lpstr>
      <vt:lpstr>Conclusion</vt:lpstr>
      <vt:lpstr>Acknowledgment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CORTO upgrade and improvement</dc:title>
  <dc:creator>Andrii</dc:creator>
  <cp:lastModifiedBy>Andrii</cp:lastModifiedBy>
  <cp:revision>89</cp:revision>
  <dcterms:created xsi:type="dcterms:W3CDTF">2014-09-23T06:52:45Z</dcterms:created>
  <dcterms:modified xsi:type="dcterms:W3CDTF">2014-10-02T16:55:45Z</dcterms:modified>
</cp:coreProperties>
</file>