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2.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3.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14.xml" ContentType="application/vnd.openxmlformats-officedocument.presentationml.notesSlide+xml"/>
  <Override PartName="/ppt/embeddings/Microsoft_Equation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20.xml" ContentType="application/vnd.openxmlformats-officedocument.presentationml.notesSlide+xml"/>
  <Override PartName="/ppt/embeddings/oleObject18.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29.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30.xml" ContentType="application/vnd.openxmlformats-officedocument.presentationml.notesSlide+xml"/>
  <Override PartName="/ppt/embeddings/oleObject25.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26.bin" ContentType="application/vnd.openxmlformats-officedocument.oleObject"/>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45.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notesSlides/notesSlide46.xml" ContentType="application/vnd.openxmlformats-officedocument.presentationml.notesSlide+xml"/>
  <Override PartName="/ppt/embeddings/oleObject32.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73"/>
  </p:notesMasterIdLst>
  <p:handoutMasterIdLst>
    <p:handoutMasterId r:id="rId74"/>
  </p:handoutMasterIdLst>
  <p:sldIdLst>
    <p:sldId id="495" r:id="rId2"/>
    <p:sldId id="615" r:id="rId3"/>
    <p:sldId id="606" r:id="rId4"/>
    <p:sldId id="711" r:id="rId5"/>
    <p:sldId id="712" r:id="rId6"/>
    <p:sldId id="540" r:id="rId7"/>
    <p:sldId id="542" r:id="rId8"/>
    <p:sldId id="627" r:id="rId9"/>
    <p:sldId id="662" r:id="rId10"/>
    <p:sldId id="661" r:id="rId11"/>
    <p:sldId id="659" r:id="rId12"/>
    <p:sldId id="660" r:id="rId13"/>
    <p:sldId id="594" r:id="rId14"/>
    <p:sldId id="666" r:id="rId15"/>
    <p:sldId id="667" r:id="rId16"/>
    <p:sldId id="669" r:id="rId17"/>
    <p:sldId id="713" r:id="rId18"/>
    <p:sldId id="714" r:id="rId19"/>
    <p:sldId id="715" r:id="rId20"/>
    <p:sldId id="716" r:id="rId21"/>
    <p:sldId id="717" r:id="rId22"/>
    <p:sldId id="626" r:id="rId23"/>
    <p:sldId id="695" r:id="rId24"/>
    <p:sldId id="671" r:id="rId25"/>
    <p:sldId id="628" r:id="rId26"/>
    <p:sldId id="605" r:id="rId27"/>
    <p:sldId id="601" r:id="rId28"/>
    <p:sldId id="604" r:id="rId29"/>
    <p:sldId id="718" r:id="rId30"/>
    <p:sldId id="629" r:id="rId31"/>
    <p:sldId id="618" r:id="rId32"/>
    <p:sldId id="619" r:id="rId33"/>
    <p:sldId id="658" r:id="rId34"/>
    <p:sldId id="686" r:id="rId35"/>
    <p:sldId id="698" r:id="rId36"/>
    <p:sldId id="699" r:id="rId37"/>
    <p:sldId id="700" r:id="rId38"/>
    <p:sldId id="696" r:id="rId39"/>
    <p:sldId id="697" r:id="rId40"/>
    <p:sldId id="687" r:id="rId41"/>
    <p:sldId id="688" r:id="rId42"/>
    <p:sldId id="723" r:id="rId43"/>
    <p:sldId id="724" r:id="rId44"/>
    <p:sldId id="689" r:id="rId45"/>
    <p:sldId id="690" r:id="rId46"/>
    <p:sldId id="691" r:id="rId47"/>
    <p:sldId id="632" r:id="rId48"/>
    <p:sldId id="719" r:id="rId49"/>
    <p:sldId id="720" r:id="rId50"/>
    <p:sldId id="721" r:id="rId51"/>
    <p:sldId id="722" r:id="rId52"/>
    <p:sldId id="616" r:id="rId53"/>
    <p:sldId id="681" r:id="rId54"/>
    <p:sldId id="678" r:id="rId55"/>
    <p:sldId id="675" r:id="rId56"/>
    <p:sldId id="703" r:id="rId57"/>
    <p:sldId id="680" r:id="rId58"/>
    <p:sldId id="679" r:id="rId59"/>
    <p:sldId id="597" r:id="rId60"/>
    <p:sldId id="702" r:id="rId61"/>
    <p:sldId id="608" r:id="rId62"/>
    <p:sldId id="676" r:id="rId63"/>
    <p:sldId id="694" r:id="rId64"/>
    <p:sldId id="693" r:id="rId65"/>
    <p:sldId id="664" r:id="rId66"/>
    <p:sldId id="670" r:id="rId67"/>
    <p:sldId id="610" r:id="rId68"/>
    <p:sldId id="672" r:id="rId69"/>
    <p:sldId id="677" r:id="rId70"/>
    <p:sldId id="709" r:id="rId71"/>
    <p:sldId id="710"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AC0"/>
    <a:srgbClr val="A1ACFF"/>
    <a:srgbClr val="51C5FF"/>
    <a:srgbClr val="970000"/>
    <a:srgbClr val="DB3600"/>
    <a:srgbClr val="A20000"/>
    <a:srgbClr val="000051"/>
    <a:srgbClr val="00BC00"/>
    <a:srgbClr val="C000C0"/>
    <a:srgbClr val="C12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3" autoAdjust="0"/>
    <p:restoredTop sz="99180" autoAdjust="0"/>
  </p:normalViewPr>
  <p:slideViewPr>
    <p:cSldViewPr snapToGrid="0" snapToObjects="1">
      <p:cViewPr varScale="1">
        <p:scale>
          <a:sx n="101" d="100"/>
          <a:sy n="101" d="100"/>
        </p:scale>
        <p:origin x="-112" y="-26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icolo:work:GruppoV_UFSD:Excell:Landa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scatterChart>
        <c:scatterStyle val="lineMarker"/>
        <c:varyColors val="0"/>
        <c:ser>
          <c:idx val="0"/>
          <c:order val="0"/>
          <c:tx>
            <c:strRef>
              <c:f>Sheet1!$C$10</c:f>
              <c:strCache>
                <c:ptCount val="1"/>
                <c:pt idx="0">
                  <c:v>Sigma/MPV</c:v>
                </c:pt>
              </c:strCache>
            </c:strRef>
          </c:tx>
          <c:spPr>
            <a:ln w="47625">
              <a:noFill/>
            </a:ln>
          </c:spPr>
          <c:xVal>
            <c:numRef>
              <c:f>Sheet1!$B$11:$B$13</c:f>
              <c:numCache>
                <c:formatCode>General</c:formatCode>
                <c:ptCount val="3"/>
                <c:pt idx="0">
                  <c:v>600.0</c:v>
                </c:pt>
                <c:pt idx="1">
                  <c:v>800.0</c:v>
                </c:pt>
                <c:pt idx="2">
                  <c:v>1000.0</c:v>
                </c:pt>
              </c:numCache>
            </c:numRef>
          </c:xVal>
          <c:yVal>
            <c:numRef>
              <c:f>Sheet1!$C$11:$C$13</c:f>
              <c:numCache>
                <c:formatCode>General</c:formatCode>
                <c:ptCount val="3"/>
                <c:pt idx="0">
                  <c:v>0.0985611510791367</c:v>
                </c:pt>
                <c:pt idx="1">
                  <c:v>0.104188481675393</c:v>
                </c:pt>
                <c:pt idx="2">
                  <c:v>0.0974658869395711</c:v>
                </c:pt>
              </c:numCache>
            </c:numRef>
          </c:yVal>
          <c:smooth val="0"/>
        </c:ser>
        <c:dLbls>
          <c:showLegendKey val="0"/>
          <c:showVal val="0"/>
          <c:showCatName val="0"/>
          <c:showSerName val="0"/>
          <c:showPercent val="0"/>
          <c:showBubbleSize val="0"/>
        </c:dLbls>
        <c:axId val="-1987103448"/>
        <c:axId val="-2106069160"/>
      </c:scatterChart>
      <c:valAx>
        <c:axId val="-1987103448"/>
        <c:scaling>
          <c:orientation val="minMax"/>
        </c:scaling>
        <c:delete val="0"/>
        <c:axPos val="b"/>
        <c:title>
          <c:tx>
            <c:rich>
              <a:bodyPr/>
              <a:lstStyle/>
              <a:p>
                <a:pPr>
                  <a:defRPr sz="2000"/>
                </a:pPr>
                <a:r>
                  <a:rPr lang="en-US" sz="2000"/>
                  <a:t>V bias</a:t>
                </a:r>
              </a:p>
            </c:rich>
          </c:tx>
          <c:layout/>
          <c:overlay val="0"/>
        </c:title>
        <c:numFmt formatCode="General" sourceLinked="1"/>
        <c:majorTickMark val="out"/>
        <c:minorTickMark val="none"/>
        <c:tickLblPos val="nextTo"/>
        <c:spPr>
          <a:ln w="38100">
            <a:solidFill>
              <a:schemeClr val="tx1"/>
            </a:solidFill>
          </a:ln>
        </c:spPr>
        <c:txPr>
          <a:bodyPr/>
          <a:lstStyle/>
          <a:p>
            <a:pPr>
              <a:defRPr sz="2000"/>
            </a:pPr>
            <a:endParaRPr lang="en-US"/>
          </a:p>
        </c:txPr>
        <c:crossAx val="-2106069160"/>
        <c:crosses val="autoZero"/>
        <c:crossBetween val="midCat"/>
      </c:valAx>
      <c:valAx>
        <c:axId val="-2106069160"/>
        <c:scaling>
          <c:orientation val="minMax"/>
          <c:max val="0.15"/>
          <c:min val="0.0"/>
        </c:scaling>
        <c:delete val="0"/>
        <c:axPos val="l"/>
        <c:numFmt formatCode="General" sourceLinked="1"/>
        <c:majorTickMark val="out"/>
        <c:minorTickMark val="none"/>
        <c:tickLblPos val="nextTo"/>
        <c:spPr>
          <a:ln w="38100">
            <a:solidFill>
              <a:schemeClr val="tx1"/>
            </a:solidFill>
          </a:ln>
        </c:spPr>
        <c:txPr>
          <a:bodyPr/>
          <a:lstStyle/>
          <a:p>
            <a:pPr>
              <a:defRPr sz="2000"/>
            </a:pPr>
            <a:endParaRPr lang="en-US"/>
          </a:p>
        </c:txPr>
        <c:crossAx val="-1987103448"/>
        <c:crosses val="autoZero"/>
        <c:crossBetween val="midCat"/>
      </c:valAx>
      <c:spPr>
        <a:noFill/>
        <a:ln w="25400">
          <a:no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3.emf"/><Relationship Id="rId2" Type="http://schemas.openxmlformats.org/officeDocument/2006/relationships/image" Target="../media/image9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 Id="rId3"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E88DC4-9F1A-4D40-BD3E-5D42405AE465}" type="datetime1">
              <a:rPr lang="en-US" smtClean="0"/>
              <a:pPr/>
              <a:t>2/13/15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D2CDFC-C9C8-4F49-BC57-6716D5963F8E}" type="slidenum">
              <a:rPr lang="en-US" smtClean="0"/>
              <a:pPr/>
              <a:t>‹#›</a:t>
            </a:fld>
            <a:endParaRPr lang="en-US"/>
          </a:p>
        </p:txBody>
      </p:sp>
    </p:spTree>
    <p:extLst>
      <p:ext uri="{BB962C8B-B14F-4D97-AF65-F5344CB8AC3E}">
        <p14:creationId xmlns:p14="http://schemas.microsoft.com/office/powerpoint/2010/main" val="3694001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97C1A-A65D-3448-B4DE-9EA30E2A25BF}" type="datetime1">
              <a:rPr lang="en-US" smtClean="0"/>
              <a:pPr/>
              <a:t>2/13/15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B49D7-FFFE-CB40-96E0-8C697DD2A9E7}" type="slidenum">
              <a:rPr lang="en-US" smtClean="0"/>
              <a:pPr/>
              <a:t>‹#›</a:t>
            </a:fld>
            <a:endParaRPr lang="en-US"/>
          </a:p>
        </p:txBody>
      </p:sp>
    </p:spTree>
    <p:extLst>
      <p:ext uri="{BB962C8B-B14F-4D97-AF65-F5344CB8AC3E}">
        <p14:creationId xmlns:p14="http://schemas.microsoft.com/office/powerpoint/2010/main" val="9760000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1</a:t>
            </a:fld>
            <a:endParaRPr lang="en-US"/>
          </a:p>
        </p:txBody>
      </p:sp>
    </p:spTree>
    <p:extLst>
      <p:ext uri="{BB962C8B-B14F-4D97-AF65-F5344CB8AC3E}">
        <p14:creationId xmlns:p14="http://schemas.microsoft.com/office/powerpoint/2010/main" val="403272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13</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14</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15</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16</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sz="quarter"/>
          </p:nvPr>
        </p:nvSpPr>
        <p:spPr/>
        <p:txBody>
          <a:bodyPr/>
          <a:lstStyle/>
          <a:p>
            <a:pPr>
              <a:defRPr/>
            </a:pPr>
            <a:fld id="{BD5DE20C-D12C-DE4B-9798-B56C1E650664}" type="slidenum">
              <a:rPr lang="en-US"/>
              <a:pPr>
                <a:defRPr/>
              </a:pPr>
              <a:t>17</a:t>
            </a:fld>
            <a:endParaRPr lang="en-US"/>
          </a:p>
        </p:txBody>
      </p:sp>
      <p:sp>
        <p:nvSpPr>
          <p:cNvPr id="38913" name="Text Box 1"/>
          <p:cNvSpPr txBox="1">
            <a:spLocks noGrp="1" noRot="1" noChangeAspect="1" noChangeArrowheads="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0" y="0"/>
            <a:ext cx="1401" cy="144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spcBef>
                <a:spcPct val="0"/>
              </a:spcBef>
              <a:defRPr/>
            </a:pPr>
            <a:endParaRPr lang="en-US" sz="1800">
              <a:latin typeface="Arial" charset="0"/>
              <a:cs typeface="DejaVu Sans" charset="0"/>
            </a:endParaRPr>
          </a:p>
        </p:txBody>
      </p:sp>
      <p:sp>
        <p:nvSpPr>
          <p:cNvPr id="38915" name="Text Box 3"/>
          <p:cNvSpPr txBox="1">
            <a:spLocks noChangeArrowheads="1"/>
          </p:cNvSpPr>
          <p:nvPr/>
        </p:nvSpPr>
        <p:spPr bwMode="auto">
          <a:xfrm>
            <a:off x="0" y="0"/>
            <a:ext cx="1401" cy="1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0383" rIns="80766" bIns="40383"/>
          <a:lstStyle/>
          <a:p>
            <a:pPr hangingPunct="1">
              <a:lnSpc>
                <a:spcPct val="100000"/>
              </a:lnSpc>
              <a:defRPr/>
            </a:pPr>
            <a:fld id="{9F777AEB-68C1-2445-9112-78ACA00E29FE}" type="slidenum">
              <a:rPr lang="en-US">
                <a:solidFill>
                  <a:srgbClr val="000000"/>
                </a:solidFill>
                <a:latin typeface="+mn-lt" charset="0"/>
                <a:cs typeface="+mn-ea" charset="0"/>
              </a:rPr>
              <a:pPr hangingPunct="1">
                <a:lnSpc>
                  <a:spcPct val="100000"/>
                </a:lnSpc>
                <a:defRPr/>
              </a:pPr>
              <a:t>17</a:t>
            </a:fld>
            <a:endParaRPr lang="en-US">
              <a:solidFill>
                <a:srgbClr val="000000"/>
              </a:solidFill>
              <a:latin typeface="+mn-lt" charset="0"/>
              <a:cs typeface="+mn-e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18</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19</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20</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21</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22</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sz="quarter"/>
          </p:nvPr>
        </p:nvSpPr>
        <p:spPr/>
        <p:txBody>
          <a:bodyPr/>
          <a:lstStyle/>
          <a:p>
            <a:pPr>
              <a:defRPr/>
            </a:pPr>
            <a:fld id="{0E3C8F50-C1EF-854B-8CBE-DA69B8183323}" type="slidenum">
              <a:rPr lang="en-US"/>
              <a:pPr>
                <a:defRPr/>
              </a:pPr>
              <a:t>2</a:t>
            </a:fld>
            <a:endParaRPr lang="en-US"/>
          </a:p>
        </p:txBody>
      </p:sp>
      <p:sp>
        <p:nvSpPr>
          <p:cNvPr id="57345" name="Text Box 1"/>
          <p:cNvSpPr txBox="1">
            <a:spLocks noGrp="1" noRot="1" noChangeAspect="1" noChangeArrowheads="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a:xfrm>
            <a:off x="0" y="0"/>
            <a:ext cx="1401" cy="144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0383" rIns="80766" bIns="40383"/>
          <a:lstStyle/>
          <a:p>
            <a:pPr eaLnBrk="1" hangingPunct="1">
              <a:spcBef>
                <a:spcPct val="0"/>
              </a:spcBef>
              <a:defRPr/>
            </a:pPr>
            <a:endParaRPr lang="en-US" sz="900">
              <a:latin typeface="+mn-lt" charset="0"/>
              <a:cs typeface="+mn-ea" charset="0"/>
            </a:endParaRPr>
          </a:p>
          <a:p>
            <a:pPr eaLnBrk="1" hangingPunct="1">
              <a:spcBef>
                <a:spcPct val="0"/>
              </a:spcBef>
              <a:defRPr/>
            </a:pPr>
            <a:endParaRPr lang="en-US" sz="900">
              <a:latin typeface="+mn-lt" charset="0"/>
              <a:cs typeface="+mn-ea" charset="0"/>
            </a:endParaRPr>
          </a:p>
        </p:txBody>
      </p:sp>
      <p:sp>
        <p:nvSpPr>
          <p:cNvPr id="57347" name="Text Box 3"/>
          <p:cNvSpPr txBox="1">
            <a:spLocks noChangeArrowheads="1"/>
          </p:cNvSpPr>
          <p:nvPr/>
        </p:nvSpPr>
        <p:spPr bwMode="auto">
          <a:xfrm>
            <a:off x="0" y="0"/>
            <a:ext cx="1401" cy="1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0383" rIns="80766" bIns="40383"/>
          <a:lstStyle/>
          <a:p>
            <a:pPr hangingPunct="1">
              <a:lnSpc>
                <a:spcPct val="100000"/>
              </a:lnSpc>
              <a:defRPr/>
            </a:pPr>
            <a:fld id="{3D947DC2-AC65-F448-96A1-136CB3A50E7E}" type="slidenum">
              <a:rPr lang="en-US">
                <a:solidFill>
                  <a:srgbClr val="000000"/>
                </a:solidFill>
                <a:latin typeface="+mn-lt" charset="0"/>
                <a:cs typeface="+mn-ea" charset="0"/>
              </a:rPr>
              <a:pPr hangingPunct="1">
                <a:lnSpc>
                  <a:spcPct val="100000"/>
                </a:lnSpc>
                <a:defRPr/>
              </a:pPr>
              <a:t>2</a:t>
            </a:fld>
            <a:endParaRPr lang="en-US">
              <a:solidFill>
                <a:srgbClr val="000000"/>
              </a:solidFill>
              <a:latin typeface="+mn-lt" charset="0"/>
              <a:cs typeface="+mn-e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23</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24</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25</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26</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27</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28</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29</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30</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31</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32</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3</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2CA5F6D-E8AE-F947-AE3D-05223466A687}" type="slidenum">
              <a:rPr lang="en-US"/>
              <a:pPr>
                <a:defRPr/>
              </a:pPr>
              <a:t>39</a:t>
            </a:fld>
            <a:endParaRPr lang="en-US"/>
          </a:p>
        </p:txBody>
      </p:sp>
      <p:sp>
        <p:nvSpPr>
          <p:cNvPr id="53249" name="Text Box 1"/>
          <p:cNvSpPr txBox="1">
            <a:spLocks noGrp="1" noRot="1" noChangeAspect="1" noChangeArrowheads="1"/>
          </p:cNvSpPr>
          <p:nvPr>
            <p:ph type="sldImg"/>
          </p:nvPr>
        </p:nvSpPr>
        <p:spPr>
          <a:xfrm>
            <a:off x="904875" y="738188"/>
            <a:ext cx="4859338" cy="3644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a:xfrm>
            <a:off x="666751" y="4616739"/>
            <a:ext cx="5336801" cy="437428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36A3297-1E0B-5C41-8534-E93B390B6129}" type="slidenum">
              <a:rPr lang="en-US"/>
              <a:pPr>
                <a:defRPr/>
              </a:pPr>
              <a:t>40</a:t>
            </a:fld>
            <a:endParaRPr lang="en-US"/>
          </a:p>
        </p:txBody>
      </p:sp>
      <p:sp>
        <p:nvSpPr>
          <p:cNvPr id="51201"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36A3297-1E0B-5C41-8534-E93B390B6129}" type="slidenum">
              <a:rPr lang="en-US"/>
              <a:pPr>
                <a:defRPr/>
              </a:pPr>
              <a:t>41</a:t>
            </a:fld>
            <a:endParaRPr lang="en-US"/>
          </a:p>
        </p:txBody>
      </p:sp>
      <p:sp>
        <p:nvSpPr>
          <p:cNvPr id="51201"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36A3297-1E0B-5C41-8534-E93B390B6129}" type="slidenum">
              <a:rPr lang="en-US"/>
              <a:pPr>
                <a:defRPr/>
              </a:pPr>
              <a:t>42</a:t>
            </a:fld>
            <a:endParaRPr lang="en-US"/>
          </a:p>
        </p:txBody>
      </p:sp>
      <p:sp>
        <p:nvSpPr>
          <p:cNvPr id="51201"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36A3297-1E0B-5C41-8534-E93B390B6129}" type="slidenum">
              <a:rPr lang="en-US"/>
              <a:pPr>
                <a:defRPr/>
              </a:pPr>
              <a:t>44</a:t>
            </a:fld>
            <a:endParaRPr lang="en-US"/>
          </a:p>
        </p:txBody>
      </p:sp>
      <p:sp>
        <p:nvSpPr>
          <p:cNvPr id="51201"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36A3297-1E0B-5C41-8534-E93B390B6129}" type="slidenum">
              <a:rPr lang="en-US"/>
              <a:pPr>
                <a:defRPr/>
              </a:pPr>
              <a:t>45</a:t>
            </a:fld>
            <a:endParaRPr lang="en-US"/>
          </a:p>
        </p:txBody>
      </p:sp>
      <p:sp>
        <p:nvSpPr>
          <p:cNvPr id="51201"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36A3297-1E0B-5C41-8534-E93B390B6129}" type="slidenum">
              <a:rPr lang="en-US"/>
              <a:pPr>
                <a:defRPr/>
              </a:pPr>
              <a:t>46</a:t>
            </a:fld>
            <a:endParaRPr lang="en-US"/>
          </a:p>
        </p:txBody>
      </p:sp>
      <p:sp>
        <p:nvSpPr>
          <p:cNvPr id="51201"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2CA5F6D-E8AE-F947-AE3D-05223466A687}" type="slidenum">
              <a:rPr lang="en-US"/>
              <a:pPr>
                <a:defRPr/>
              </a:pPr>
              <a:t>47</a:t>
            </a:fld>
            <a:endParaRPr lang="en-US"/>
          </a:p>
        </p:txBody>
      </p:sp>
      <p:sp>
        <p:nvSpPr>
          <p:cNvPr id="53249" name="Text Box 1"/>
          <p:cNvSpPr txBox="1">
            <a:spLocks noGrp="1" noRot="1" noChangeAspect="1" noChangeArrowheads="1"/>
          </p:cNvSpPr>
          <p:nvPr>
            <p:ph type="sldImg"/>
          </p:nvPr>
        </p:nvSpPr>
        <p:spPr>
          <a:xfrm>
            <a:off x="904875" y="738188"/>
            <a:ext cx="4859338" cy="3644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a:xfrm>
            <a:off x="666751" y="4616739"/>
            <a:ext cx="5336801" cy="437428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48</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49</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4</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50</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51</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52</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53</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54</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2CA5F6D-E8AE-F947-AE3D-05223466A687}" type="slidenum">
              <a:rPr lang="en-US"/>
              <a:pPr>
                <a:defRPr/>
              </a:pPr>
              <a:t>55</a:t>
            </a:fld>
            <a:endParaRPr lang="en-US"/>
          </a:p>
        </p:txBody>
      </p:sp>
      <p:sp>
        <p:nvSpPr>
          <p:cNvPr id="53249" name="Text Box 1"/>
          <p:cNvSpPr txBox="1">
            <a:spLocks noGrp="1" noRot="1" noChangeAspect="1" noChangeArrowheads="1"/>
          </p:cNvSpPr>
          <p:nvPr>
            <p:ph type="sldImg"/>
          </p:nvPr>
        </p:nvSpPr>
        <p:spPr>
          <a:xfrm>
            <a:off x="904875" y="738188"/>
            <a:ext cx="4859338" cy="3644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a:xfrm>
            <a:off x="666751" y="4616739"/>
            <a:ext cx="5336801" cy="437428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2CA5F6D-E8AE-F947-AE3D-05223466A687}" type="slidenum">
              <a:rPr lang="en-US"/>
              <a:pPr>
                <a:defRPr/>
              </a:pPr>
              <a:t>56</a:t>
            </a:fld>
            <a:endParaRPr lang="en-US"/>
          </a:p>
        </p:txBody>
      </p:sp>
      <p:sp>
        <p:nvSpPr>
          <p:cNvPr id="53249" name="Text Box 1"/>
          <p:cNvSpPr txBox="1">
            <a:spLocks noGrp="1" noRot="1" noChangeAspect="1" noChangeArrowheads="1"/>
          </p:cNvSpPr>
          <p:nvPr>
            <p:ph type="sldImg"/>
          </p:nvPr>
        </p:nvSpPr>
        <p:spPr>
          <a:xfrm>
            <a:off x="904875" y="738188"/>
            <a:ext cx="4859338" cy="3644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a:xfrm>
            <a:off x="666751" y="4616739"/>
            <a:ext cx="5336801" cy="437428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2CA5F6D-E8AE-F947-AE3D-05223466A687}" type="slidenum">
              <a:rPr lang="en-US"/>
              <a:pPr>
                <a:defRPr/>
              </a:pPr>
              <a:t>57</a:t>
            </a:fld>
            <a:endParaRPr lang="en-US"/>
          </a:p>
        </p:txBody>
      </p:sp>
      <p:sp>
        <p:nvSpPr>
          <p:cNvPr id="53249" name="Text Box 1"/>
          <p:cNvSpPr txBox="1">
            <a:spLocks noGrp="1" noRot="1" noChangeAspect="1" noChangeArrowheads="1"/>
          </p:cNvSpPr>
          <p:nvPr>
            <p:ph type="sldImg"/>
          </p:nvPr>
        </p:nvSpPr>
        <p:spPr>
          <a:xfrm>
            <a:off x="904875" y="738188"/>
            <a:ext cx="4859338" cy="3644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a:xfrm>
            <a:off x="666751" y="4616739"/>
            <a:ext cx="5336801" cy="437428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0C16894-A83F-AE48-BB64-9B5868EDAAE8}" type="slidenum">
              <a:rPr lang="en-US"/>
              <a:pPr>
                <a:defRPr/>
              </a:pPr>
              <a:t>58</a:t>
            </a:fld>
            <a:endParaRPr lang="en-US"/>
          </a:p>
        </p:txBody>
      </p:sp>
      <p:sp>
        <p:nvSpPr>
          <p:cNvPr id="56321"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59</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5</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60</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61</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63</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64</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65</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66</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67</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68</a:t>
            </a:fld>
            <a:endParaRPr lang="en-US"/>
          </a:p>
        </p:txBody>
      </p:sp>
    </p:spTree>
    <p:extLst>
      <p:ext uri="{BB962C8B-B14F-4D97-AF65-F5344CB8AC3E}">
        <p14:creationId xmlns:p14="http://schemas.microsoft.com/office/powerpoint/2010/main" val="3526760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69</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70</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6</a:t>
            </a:fld>
            <a:endParaRPr lang="en-US"/>
          </a:p>
        </p:txBody>
      </p:sp>
    </p:spTree>
    <p:extLst>
      <p:ext uri="{BB962C8B-B14F-4D97-AF65-F5344CB8AC3E}">
        <p14:creationId xmlns:p14="http://schemas.microsoft.com/office/powerpoint/2010/main" val="40327205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0FE2E9-3C11-AC4B-975B-40FE64FF7541}" type="slidenum">
              <a:rPr lang="en-US"/>
              <a:pPr>
                <a:defRPr/>
              </a:pPr>
              <a:t>71</a:t>
            </a:fld>
            <a:endParaRPr lang="en-US"/>
          </a:p>
        </p:txBody>
      </p:sp>
      <p:sp>
        <p:nvSpPr>
          <p:cNvPr id="4710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7</a:t>
            </a:fld>
            <a:endParaRPr lang="en-US"/>
          </a:p>
        </p:txBody>
      </p:sp>
    </p:spTree>
    <p:extLst>
      <p:ext uri="{BB962C8B-B14F-4D97-AF65-F5344CB8AC3E}">
        <p14:creationId xmlns:p14="http://schemas.microsoft.com/office/powerpoint/2010/main" val="403272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sz="quarter"/>
          </p:nvPr>
        </p:nvSpPr>
        <p:spPr/>
        <p:txBody>
          <a:bodyPr/>
          <a:lstStyle/>
          <a:p>
            <a:pPr>
              <a:defRPr/>
            </a:pPr>
            <a:fld id="{BD5DE20C-D12C-DE4B-9798-B56C1E650664}" type="slidenum">
              <a:rPr lang="en-US"/>
              <a:pPr>
                <a:defRPr/>
              </a:pPr>
              <a:t>8</a:t>
            </a:fld>
            <a:endParaRPr lang="en-US"/>
          </a:p>
        </p:txBody>
      </p:sp>
      <p:sp>
        <p:nvSpPr>
          <p:cNvPr id="38913" name="Text Box 1"/>
          <p:cNvSpPr txBox="1">
            <a:spLocks noGrp="1" noRot="1" noChangeAspect="1" noChangeArrowheads="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0" y="0"/>
            <a:ext cx="1401" cy="144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spcBef>
                <a:spcPct val="0"/>
              </a:spcBef>
              <a:defRPr/>
            </a:pPr>
            <a:endParaRPr lang="en-US" sz="1800">
              <a:latin typeface="Arial" charset="0"/>
              <a:cs typeface="DejaVu Sans" charset="0"/>
            </a:endParaRPr>
          </a:p>
        </p:txBody>
      </p:sp>
      <p:sp>
        <p:nvSpPr>
          <p:cNvPr id="38915" name="Text Box 3"/>
          <p:cNvSpPr txBox="1">
            <a:spLocks noChangeArrowheads="1"/>
          </p:cNvSpPr>
          <p:nvPr/>
        </p:nvSpPr>
        <p:spPr bwMode="auto">
          <a:xfrm>
            <a:off x="0" y="0"/>
            <a:ext cx="1401" cy="1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0383" rIns="80766" bIns="40383"/>
          <a:lstStyle/>
          <a:p>
            <a:pPr hangingPunct="1">
              <a:lnSpc>
                <a:spcPct val="100000"/>
              </a:lnSpc>
              <a:defRPr/>
            </a:pPr>
            <a:fld id="{9F777AEB-68C1-2445-9112-78ACA00E29FE}" type="slidenum">
              <a:rPr lang="en-US">
                <a:solidFill>
                  <a:srgbClr val="000000"/>
                </a:solidFill>
                <a:latin typeface="+mn-lt" charset="0"/>
                <a:cs typeface="+mn-ea" charset="0"/>
              </a:rPr>
              <a:pPr hangingPunct="1">
                <a:lnSpc>
                  <a:spcPct val="100000"/>
                </a:lnSpc>
                <a:defRPr/>
              </a:pPr>
              <a:t>8</a:t>
            </a:fld>
            <a:endParaRPr lang="en-US">
              <a:solidFill>
                <a:srgbClr val="000000"/>
              </a:solidFill>
              <a:latin typeface="+mn-lt" charset="0"/>
              <a:cs typeface="+mn-e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a:endParaRPr>
          </a:p>
          <a:p>
            <a:endParaRPr lang="en-US" b="0" dirty="0"/>
          </a:p>
        </p:txBody>
      </p:sp>
      <p:sp>
        <p:nvSpPr>
          <p:cNvPr id="4" name="Slide Number Placeholder 3"/>
          <p:cNvSpPr>
            <a:spLocks noGrp="1"/>
          </p:cNvSpPr>
          <p:nvPr>
            <p:ph type="sldNum" sz="quarter" idx="10"/>
          </p:nvPr>
        </p:nvSpPr>
        <p:spPr/>
        <p:txBody>
          <a:bodyPr/>
          <a:lstStyle/>
          <a:p>
            <a:fld id="{5EAB49D7-FFFE-CB40-96E0-8C697DD2A9E7}" type="slidenum">
              <a:rPr lang="en-US" smtClean="0"/>
              <a:pPr/>
              <a:t>9</a:t>
            </a:fld>
            <a:endParaRPr lang="en-US"/>
          </a:p>
        </p:txBody>
      </p:sp>
    </p:spTree>
    <p:extLst>
      <p:ext uri="{BB962C8B-B14F-4D97-AF65-F5344CB8AC3E}">
        <p14:creationId xmlns:p14="http://schemas.microsoft.com/office/powerpoint/2010/main" val="352676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lan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82649" y="6541558"/>
            <a:ext cx="558151" cy="316442"/>
          </a:xfrm>
          <a:prstGeom prst="rect">
            <a:avLst/>
          </a:prstGeom>
        </p:spPr>
        <p:txBody>
          <a:bodyPr vert="horz" lIns="91440" tIns="45720" rIns="91440" bIns="45720" rtlCol="0" anchor="ctr"/>
          <a:lstStyle>
            <a:lvl1pPr>
              <a:defRPr lang="en-US" sz="1600" smtClean="0">
                <a:solidFill>
                  <a:schemeClr val="accent1"/>
                </a:solidFill>
              </a:defRPr>
            </a:lvl1pPr>
          </a:lstStyle>
          <a:p>
            <a:pPr algn="l"/>
            <a:fld id="{D42BACD5-DBBC-4041-9454-70A8D25A0F7B}" type="slidenum">
              <a:rPr lang="en-US" smtClean="0"/>
              <a:pPr algn="l"/>
              <a:t>‹#›</a:t>
            </a:fld>
            <a:endParaRPr lang="en-US" dirty="0"/>
          </a:p>
        </p:txBody>
      </p:sp>
      <p:sp>
        <p:nvSpPr>
          <p:cNvPr id="10" name="Rectangle 9"/>
          <p:cNvSpPr>
            <a:spLocks/>
          </p:cNvSpPr>
          <p:nvPr userDrawn="1"/>
        </p:nvSpPr>
        <p:spPr>
          <a:xfrm>
            <a:off x="245696" y="448233"/>
            <a:ext cx="37487" cy="6334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Footer Placeholder 4"/>
          <p:cNvSpPr>
            <a:spLocks noGrp="1"/>
          </p:cNvSpPr>
          <p:nvPr>
            <p:ph type="ftr" sz="quarter" idx="14"/>
          </p:nvPr>
        </p:nvSpPr>
        <p:spPr>
          <a:xfrm rot="16200000">
            <a:off x="-3140143" y="3458178"/>
            <a:ext cx="6513817" cy="257861"/>
          </a:xfrm>
          <a:prstGeom prst="rect">
            <a:avLst/>
          </a:prstGeom>
        </p:spPr>
        <p:txBody>
          <a:bodyPr/>
          <a:lstStyle>
            <a:lvl1pPr>
              <a:defRPr sz="1400">
                <a:solidFill>
                  <a:schemeClr val="bg1">
                    <a:lumMod val="50000"/>
                  </a:schemeClr>
                </a:solidFill>
              </a:defRPr>
            </a:lvl1pPr>
          </a:lstStyle>
          <a:p>
            <a:r>
              <a:rPr lang="en-US" smtClean="0"/>
              <a:t>Nicolo Cartiglia, INFN, Torino - UFSD;  Orsay, 13 February 2015</a:t>
            </a:r>
            <a:endParaRPr lang="en-US" dirty="0"/>
          </a:p>
        </p:txBody>
      </p:sp>
      <p:cxnSp>
        <p:nvCxnSpPr>
          <p:cNvPr id="3" name="Straight Connector 2"/>
          <p:cNvCxnSpPr/>
          <p:nvPr userDrawn="1"/>
        </p:nvCxnSpPr>
        <p:spPr>
          <a:xfrm>
            <a:off x="2061964" y="641762"/>
            <a:ext cx="5366573"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5"/>
          </p:nvPr>
        </p:nvSpPr>
        <p:spPr>
          <a:xfrm>
            <a:off x="283183" y="76200"/>
            <a:ext cx="8860817" cy="641762"/>
          </a:xfrm>
          <a:prstGeom prst="rect">
            <a:avLst/>
          </a:prstGeom>
        </p:spPr>
        <p:txBody>
          <a:bodyPr vert="horz"/>
          <a:lstStyle>
            <a:lvl1pPr marL="0" indent="0" algn="ctr">
              <a:buNone/>
              <a:defRPr sz="3200">
                <a:solidFill>
                  <a:srgbClr val="800000"/>
                </a:solidFill>
              </a:defRPr>
            </a:lvl1pPr>
          </a:lstStyle>
          <a:p>
            <a:pPr lvl="0"/>
            <a:r>
              <a:rPr lang="en-US" dirty="0" smtClean="0"/>
              <a:t>Click to edit Master text styles</a:t>
            </a:r>
          </a:p>
        </p:txBody>
      </p:sp>
      <p:pic>
        <p:nvPicPr>
          <p:cNvPr id="8" name="Picture 7" descr="mole_rit3.g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00" y="76200"/>
            <a:ext cx="693203" cy="15075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82649" y="6541558"/>
            <a:ext cx="558151" cy="316442"/>
          </a:xfrm>
          <a:prstGeom prst="rect">
            <a:avLst/>
          </a:prstGeom>
        </p:spPr>
        <p:txBody>
          <a:bodyPr vert="horz" lIns="91440" tIns="45720" rIns="91440" bIns="45720" rtlCol="0" anchor="ctr"/>
          <a:lstStyle>
            <a:lvl1pPr>
              <a:defRPr lang="en-US" sz="1600" smtClean="0">
                <a:solidFill>
                  <a:schemeClr val="accent1"/>
                </a:solidFill>
              </a:defRPr>
            </a:lvl1pPr>
          </a:lstStyle>
          <a:p>
            <a:pPr algn="l"/>
            <a:fld id="{D42BACD5-DBBC-4041-9454-70A8D25A0F7B}" type="slidenum">
              <a:rPr lang="en-US" smtClean="0"/>
              <a:pPr algn="l"/>
              <a:t>‹#›</a:t>
            </a:fld>
            <a:endParaRPr lang="en-US" dirty="0"/>
          </a:p>
        </p:txBody>
      </p:sp>
      <p:sp>
        <p:nvSpPr>
          <p:cNvPr id="10" name="Rectangle 9"/>
          <p:cNvSpPr>
            <a:spLocks/>
          </p:cNvSpPr>
          <p:nvPr userDrawn="1"/>
        </p:nvSpPr>
        <p:spPr>
          <a:xfrm>
            <a:off x="245696" y="448233"/>
            <a:ext cx="37487" cy="6334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Footer Placeholder 4"/>
          <p:cNvSpPr>
            <a:spLocks noGrp="1"/>
          </p:cNvSpPr>
          <p:nvPr>
            <p:ph type="ftr" sz="quarter" idx="14"/>
          </p:nvPr>
        </p:nvSpPr>
        <p:spPr>
          <a:xfrm rot="16200000">
            <a:off x="-2886783" y="3711535"/>
            <a:ext cx="6007100" cy="257864"/>
          </a:xfrm>
          <a:prstGeom prst="rect">
            <a:avLst/>
          </a:prstGeom>
        </p:spPr>
        <p:txBody>
          <a:bodyPr/>
          <a:lstStyle>
            <a:lvl1pPr>
              <a:defRPr>
                <a:solidFill>
                  <a:schemeClr val="bg1">
                    <a:lumMod val="50000"/>
                  </a:schemeClr>
                </a:solidFill>
              </a:defRPr>
            </a:lvl1pPr>
          </a:lstStyle>
          <a:p>
            <a:r>
              <a:rPr lang="en-US" smtClean="0"/>
              <a:t>Nicolo Cartiglia, INFN, Torino - UFSD;  Orsay, 13 February 2015</a:t>
            </a:r>
            <a:endParaRPr lang="en-US" dirty="0"/>
          </a:p>
        </p:txBody>
      </p:sp>
      <p:cxnSp>
        <p:nvCxnSpPr>
          <p:cNvPr id="3" name="Straight Connector 2"/>
          <p:cNvCxnSpPr/>
          <p:nvPr userDrawn="1"/>
        </p:nvCxnSpPr>
        <p:spPr>
          <a:xfrm>
            <a:off x="2061964" y="641762"/>
            <a:ext cx="53665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86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82649" y="6541558"/>
            <a:ext cx="558151" cy="316442"/>
          </a:xfrm>
          <a:prstGeom prst="rect">
            <a:avLst/>
          </a:prstGeom>
        </p:spPr>
        <p:txBody>
          <a:bodyPr vert="horz" lIns="91440" tIns="45720" rIns="91440" bIns="45720" rtlCol="0" anchor="ctr"/>
          <a:lstStyle>
            <a:lvl1pPr>
              <a:defRPr lang="en-US" sz="1600" smtClean="0">
                <a:solidFill>
                  <a:schemeClr val="accent1"/>
                </a:solidFill>
              </a:defRPr>
            </a:lvl1pPr>
          </a:lstStyle>
          <a:p>
            <a:pPr algn="l"/>
            <a:fld id="{D42BACD5-DBBC-4041-9454-70A8D25A0F7B}" type="slidenum">
              <a:rPr lang="en-US" smtClean="0"/>
              <a:pPr algn="l"/>
              <a:t>‹#›</a:t>
            </a:fld>
            <a:endParaRPr lang="en-US" dirty="0"/>
          </a:p>
        </p:txBody>
      </p:sp>
      <p:sp>
        <p:nvSpPr>
          <p:cNvPr id="10" name="Rectangle 9"/>
          <p:cNvSpPr>
            <a:spLocks/>
          </p:cNvSpPr>
          <p:nvPr userDrawn="1"/>
        </p:nvSpPr>
        <p:spPr>
          <a:xfrm>
            <a:off x="290519" y="448233"/>
            <a:ext cx="37487" cy="6334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Footer Placeholder 4"/>
          <p:cNvSpPr>
            <a:spLocks noGrp="1"/>
          </p:cNvSpPr>
          <p:nvPr>
            <p:ph type="ftr" sz="quarter" idx="14"/>
          </p:nvPr>
        </p:nvSpPr>
        <p:spPr>
          <a:xfrm rot="16200000">
            <a:off x="-2886783" y="3711535"/>
            <a:ext cx="6007100" cy="257864"/>
          </a:xfrm>
          <a:prstGeom prst="rect">
            <a:avLst/>
          </a:prstGeom>
        </p:spPr>
        <p:txBody>
          <a:bodyPr/>
          <a:lstStyle>
            <a:lvl1pPr>
              <a:defRPr>
                <a:solidFill>
                  <a:schemeClr val="bg1">
                    <a:lumMod val="50000"/>
                  </a:schemeClr>
                </a:solidFill>
              </a:defRPr>
            </a:lvl1pPr>
          </a:lstStyle>
          <a:p>
            <a:r>
              <a:rPr lang="en-US" dirty="0" smtClean="0"/>
              <a:t>Nicolo Cartiglia, INFN, Torino </a:t>
            </a:r>
            <a:endParaRPr lang="en-US" dirty="0"/>
          </a:p>
        </p:txBody>
      </p:sp>
      <p:cxnSp>
        <p:nvCxnSpPr>
          <p:cNvPr id="3" name="Straight Connector 2"/>
          <p:cNvCxnSpPr/>
          <p:nvPr userDrawn="1"/>
        </p:nvCxnSpPr>
        <p:spPr>
          <a:xfrm>
            <a:off x="2061964" y="641762"/>
            <a:ext cx="5366573"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Placeholder 1"/>
          <p:cNvSpPr>
            <a:spLocks noGrp="1"/>
          </p:cNvSpPr>
          <p:nvPr>
            <p:ph type="title"/>
          </p:nvPr>
        </p:nvSpPr>
        <p:spPr>
          <a:xfrm>
            <a:off x="283183" y="-14942"/>
            <a:ext cx="8860817" cy="667871"/>
          </a:xfrm>
          <a:prstGeom prst="rect">
            <a:avLst/>
          </a:prstGeom>
        </p:spPr>
        <p:txBody>
          <a:bodyPr vert="horz" lIns="91440" tIns="45720" rIns="91440" bIns="45720" rtlCol="0" anchor="b" anchorCtr="0">
            <a:noAutofit/>
          </a:bodyPr>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2634031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Lst>
  <p:hf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4.emf"/><Relationship Id="rId5" Type="http://schemas.openxmlformats.org/officeDocument/2006/relationships/image" Target="../media/image15.tif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6.emf"/><Relationship Id="rId5" Type="http://schemas.openxmlformats.org/officeDocument/2006/relationships/image" Target="../media/image17.tiff"/><Relationship Id="rId6" Type="http://schemas.openxmlformats.org/officeDocument/2006/relationships/image" Target="../media/image18.tif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8.bin"/><Relationship Id="rId5" Type="http://schemas.openxmlformats.org/officeDocument/2006/relationships/image" Target="../media/image25.emf"/><Relationship Id="rId6" Type="http://schemas.openxmlformats.org/officeDocument/2006/relationships/oleObject" Target="../embeddings/oleObject9.bin"/><Relationship Id="rId7" Type="http://schemas.openxmlformats.org/officeDocument/2006/relationships/image" Target="../media/image26.emf"/><Relationship Id="rId8" Type="http://schemas.openxmlformats.org/officeDocument/2006/relationships/oleObject" Target="../embeddings/oleObject10.bin"/><Relationship Id="rId9" Type="http://schemas.openxmlformats.org/officeDocument/2006/relationships/image" Target="../media/image27.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1.bin"/><Relationship Id="rId5" Type="http://schemas.openxmlformats.org/officeDocument/2006/relationships/image" Target="../media/image28.emf"/><Relationship Id="rId6" Type="http://schemas.openxmlformats.org/officeDocument/2006/relationships/oleObject" Target="../embeddings/oleObject12.bin"/><Relationship Id="rId7" Type="http://schemas.openxmlformats.org/officeDocument/2006/relationships/image" Target="../media/image29.emf"/><Relationship Id="rId8" Type="http://schemas.openxmlformats.org/officeDocument/2006/relationships/oleObject" Target="../embeddings/oleObject13.bin"/><Relationship Id="rId9" Type="http://schemas.openxmlformats.org/officeDocument/2006/relationships/image" Target="../media/image30.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4.bin"/><Relationship Id="rId5" Type="http://schemas.openxmlformats.org/officeDocument/2006/relationships/image" Target="../media/image26.emf"/><Relationship Id="rId6" Type="http://schemas.openxmlformats.org/officeDocument/2006/relationships/oleObject" Target="../embeddings/oleObject15.bin"/><Relationship Id="rId7" Type="http://schemas.openxmlformats.org/officeDocument/2006/relationships/image" Target="../media/image31.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1.bin"/><Relationship Id="rId5" Type="http://schemas.openxmlformats.org/officeDocument/2006/relationships/image" Target="../media/image32.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tiff"/></Relationships>
</file>

<file path=ppt/slides/_rels/slide19.xml.rels><?xml version="1.0" encoding="UTF-8" standalone="yes"?>
<Relationships xmlns="http://schemas.openxmlformats.org/package/2006/relationships"><Relationship Id="rId3" Type="http://schemas.openxmlformats.org/officeDocument/2006/relationships/image" Target="../media/image34.tiff"/><Relationship Id="rId4" Type="http://schemas.openxmlformats.org/officeDocument/2006/relationships/image" Target="../media/image35.tif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36.tiff"/><Relationship Id="rId4" Type="http://schemas.openxmlformats.org/officeDocument/2006/relationships/image" Target="../media/image37.tiff"/><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6.bin"/><Relationship Id="rId5" Type="http://schemas.openxmlformats.org/officeDocument/2006/relationships/image" Target="../media/image38.emf"/><Relationship Id="rId6" Type="http://schemas.openxmlformats.org/officeDocument/2006/relationships/oleObject" Target="../embeddings/oleObject17.bin"/><Relationship Id="rId7" Type="http://schemas.openxmlformats.org/officeDocument/2006/relationships/image" Target="../media/image39.emf"/><Relationship Id="rId8" Type="http://schemas.openxmlformats.org/officeDocument/2006/relationships/image" Target="../media/image40.w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2.tiff"/><Relationship Id="rId5" Type="http://schemas.openxmlformats.org/officeDocument/2006/relationships/oleObject" Target="../embeddings/oleObject18.bin"/><Relationship Id="rId6" Type="http://schemas.openxmlformats.org/officeDocument/2006/relationships/image" Target="../media/image41.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tiff"/><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tif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7.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8.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9.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0.tif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9.bin"/><Relationship Id="rId5" Type="http://schemas.openxmlformats.org/officeDocument/2006/relationships/image" Target="../media/image51.emf"/><Relationship Id="rId6" Type="http://schemas.openxmlformats.org/officeDocument/2006/relationships/oleObject" Target="../embeddings/oleObject20.bin"/><Relationship Id="rId7" Type="http://schemas.openxmlformats.org/officeDocument/2006/relationships/image" Target="../media/image52.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54.tiff"/><Relationship Id="rId5" Type="http://schemas.openxmlformats.org/officeDocument/2006/relationships/oleObject" Target="../embeddings/oleObject21.bin"/><Relationship Id="rId6" Type="http://schemas.openxmlformats.org/officeDocument/2006/relationships/image" Target="../media/image53.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jpeg"/><Relationship Id="rId3"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oleObject" Target="../embeddings/oleObject22.bin"/><Relationship Id="rId5" Type="http://schemas.openxmlformats.org/officeDocument/2006/relationships/image" Target="../media/image57.emf"/><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oleObject" Target="../embeddings/oleObject23.bin"/><Relationship Id="rId9" Type="http://schemas.openxmlformats.org/officeDocument/2006/relationships/image" Target="../media/image58.em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oleObject" Target="../embeddings/oleObject24.bin"/><Relationship Id="rId5" Type="http://schemas.openxmlformats.org/officeDocument/2006/relationships/image" Target="../media/image62.emf"/><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69.png"/><Relationship Id="rId5" Type="http://schemas.openxmlformats.org/officeDocument/2006/relationships/oleObject" Target="../embeddings/oleObject25.bin"/><Relationship Id="rId6" Type="http://schemas.openxmlformats.org/officeDocument/2006/relationships/image" Target="../media/image68.e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0.gi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72.tiff"/><Relationship Id="rId5" Type="http://schemas.openxmlformats.org/officeDocument/2006/relationships/image" Target="../media/image73.jpeg"/><Relationship Id="rId6" Type="http://schemas.openxmlformats.org/officeDocument/2006/relationships/oleObject" Target="../embeddings/oleObject26.bin"/><Relationship Id="rId7" Type="http://schemas.openxmlformats.org/officeDocument/2006/relationships/image" Target="../media/image71.emf"/><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 Id="rId3" Type="http://schemas.openxmlformats.org/officeDocument/2006/relationships/image" Target="../media/image7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6.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9.tiff"/></Relationships>
</file>

<file path=ppt/slides/_rels/slide48.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80.tif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3" Type="http://schemas.openxmlformats.org/officeDocument/2006/relationships/image" Target="../media/image81.tiff"/><Relationship Id="rId4" Type="http://schemas.openxmlformats.org/officeDocument/2006/relationships/image" Target="../media/image82.tiff"/><Relationship Id="rId5" Type="http://schemas.openxmlformats.org/officeDocument/2006/relationships/image" Target="../media/image83.tiff"/><Relationship Id="rId6" Type="http://schemas.openxmlformats.org/officeDocument/2006/relationships/image" Target="../media/image84.tif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5.tiff"/></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tiff"/><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3" Type="http://schemas.openxmlformats.org/officeDocument/2006/relationships/image" Target="../media/image90.tiff"/><Relationship Id="rId4" Type="http://schemas.openxmlformats.org/officeDocument/2006/relationships/image" Target="../media/image91.tiff"/><Relationship Id="rId5" Type="http://schemas.openxmlformats.org/officeDocument/2006/relationships/image" Target="../media/image92.tiff"/><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27.bin"/><Relationship Id="rId5" Type="http://schemas.openxmlformats.org/officeDocument/2006/relationships/image" Target="../media/image26.emf"/><Relationship Id="rId6" Type="http://schemas.openxmlformats.org/officeDocument/2006/relationships/oleObject" Target="../embeddings/oleObject28.bin"/><Relationship Id="rId7" Type="http://schemas.openxmlformats.org/officeDocument/2006/relationships/oleObject" Target="../embeddings/oleObject29.bin"/><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30.bin"/><Relationship Id="rId5" Type="http://schemas.openxmlformats.org/officeDocument/2006/relationships/image" Target="../media/image93.emf"/><Relationship Id="rId6" Type="http://schemas.openxmlformats.org/officeDocument/2006/relationships/oleObject" Target="../embeddings/oleObject31.bin"/><Relationship Id="rId7" Type="http://schemas.openxmlformats.org/officeDocument/2006/relationships/image" Target="../media/image94.emf"/><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32.bin"/><Relationship Id="rId5" Type="http://schemas.openxmlformats.org/officeDocument/2006/relationships/image" Target="../media/image95.emf"/><Relationship Id="rId1" Type="http://schemas.openxmlformats.org/officeDocument/2006/relationships/vmlDrawing" Target="../drawings/vmlDrawing21.vml"/><Relationship Id="rId2"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9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hyperlink" Target="http://personalpages.to.infn.it/~cartigli/Weightfield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tiff"/></Relationships>
</file>

<file path=ppt/slides/_rels/slide60.xml.rels><?xml version="1.0" encoding="UTF-8" standalone="yes"?>
<Relationships xmlns="http://schemas.openxmlformats.org/package/2006/relationships"><Relationship Id="rId3" Type="http://schemas.openxmlformats.org/officeDocument/2006/relationships/image" Target="../media/image97.tiff"/><Relationship Id="rId4" Type="http://schemas.openxmlformats.org/officeDocument/2006/relationships/image" Target="../media/image98.tiff"/><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61.xml.rels><?xml version="1.0" encoding="UTF-8" standalone="yes"?>
<Relationships xmlns="http://schemas.openxmlformats.org/package/2006/relationships"><Relationship Id="rId3" Type="http://schemas.openxmlformats.org/officeDocument/2006/relationships/hyperlink" Target="https://indico.cern.ch/event/265941/other-view?view=standard" TargetMode="External"/><Relationship Id="rId4" Type="http://schemas.openxmlformats.org/officeDocument/2006/relationships/hyperlink" Target="http://arxiv.org/abs/1312.1080" TargetMode="External"/><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98.tif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97.tif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99.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00.tiff"/></Relationships>
</file>

<file path=ppt/slides/_rels/slide69.xml.rels><?xml version="1.0" encoding="UTF-8" standalone="yes"?>
<Relationships xmlns="http://schemas.openxmlformats.org/package/2006/relationships"><Relationship Id="rId3" Type="http://schemas.openxmlformats.org/officeDocument/2006/relationships/image" Target="../media/image101.tiff"/><Relationship Id="rId4" Type="http://schemas.openxmlformats.org/officeDocument/2006/relationships/image" Target="../media/image80.tiff"/><Relationship Id="rId5" Type="http://schemas.openxmlformats.org/officeDocument/2006/relationships/image" Target="../media/image102.tiff"/><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tiff"/><Relationship Id="rId5" Type="http://schemas.openxmlformats.org/officeDocument/2006/relationships/oleObject" Target="../embeddings/oleObject1.bin"/><Relationship Id="rId6" Type="http://schemas.openxmlformats.org/officeDocument/2006/relationships/image" Target="../media/image7.emf"/><Relationship Id="rId7" Type="http://schemas.openxmlformats.org/officeDocument/2006/relationships/oleObject" Target="../embeddings/oleObject2.bin"/><Relationship Id="rId8"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2.tiff"/><Relationship Id="rId5" Type="http://schemas.openxmlformats.org/officeDocument/2006/relationships/oleObject" Target="../embeddings/oleObject4.bin"/><Relationship Id="rId6"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5697" y="32212"/>
            <a:ext cx="8898302" cy="63686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t>Ultra-Fast Silicon Detector </a:t>
            </a:r>
            <a:endParaRPr lang="en-US" sz="3200" dirty="0" smtClean="0">
              <a:latin typeface="+mn-lt"/>
            </a:endParaRPr>
          </a:p>
        </p:txBody>
      </p:sp>
      <p:sp>
        <p:nvSpPr>
          <p:cNvPr id="5" name="Slide Number Placeholder 4"/>
          <p:cNvSpPr>
            <a:spLocks noGrp="1"/>
          </p:cNvSpPr>
          <p:nvPr>
            <p:ph type="sldNum" sz="quarter" idx="12"/>
          </p:nvPr>
        </p:nvSpPr>
        <p:spPr/>
        <p:txBody>
          <a:bodyPr/>
          <a:lstStyle/>
          <a:p>
            <a:pPr algn="l"/>
            <a:fld id="{D42BACD5-DBBC-4041-9454-70A8D25A0F7B}" type="slidenum">
              <a:rPr lang="en-US" smtClean="0"/>
              <a:pPr algn="l"/>
              <a:t>1</a:t>
            </a:fld>
            <a:endParaRPr lang="en-US" dirty="0"/>
          </a:p>
        </p:txBody>
      </p:sp>
      <p:sp>
        <p:nvSpPr>
          <p:cNvPr id="14" name="TextBox 13"/>
          <p:cNvSpPr txBox="1"/>
          <p:nvPr/>
        </p:nvSpPr>
        <p:spPr>
          <a:xfrm>
            <a:off x="1166386" y="953538"/>
            <a:ext cx="7216263" cy="3518912"/>
          </a:xfrm>
          <a:prstGeom prst="rect">
            <a:avLst/>
          </a:prstGeom>
          <a:noFill/>
        </p:spPr>
        <p:txBody>
          <a:bodyPr wrap="square" rtlCol="0">
            <a:spAutoFit/>
          </a:bodyPr>
          <a:lstStyle/>
          <a:p>
            <a:pPr marL="342900" indent="-342900">
              <a:lnSpc>
                <a:spcPct val="140000"/>
              </a:lnSpc>
              <a:buFont typeface="Arial"/>
              <a:buChar char="•"/>
            </a:pPr>
            <a:r>
              <a:rPr lang="en-US" sz="2000" dirty="0" smtClean="0"/>
              <a:t>The “4D” challenge</a:t>
            </a:r>
          </a:p>
          <a:p>
            <a:pPr marL="342900" indent="-342900">
              <a:lnSpc>
                <a:spcPct val="140000"/>
              </a:lnSpc>
              <a:buFont typeface="Arial"/>
              <a:buChar char="•"/>
            </a:pPr>
            <a:r>
              <a:rPr lang="en-US" sz="2000" dirty="0" smtClean="0"/>
              <a:t>A parameterization of time resolution</a:t>
            </a:r>
          </a:p>
          <a:p>
            <a:pPr marL="342900" indent="-342900">
              <a:lnSpc>
                <a:spcPct val="140000"/>
              </a:lnSpc>
              <a:buFont typeface="Arial"/>
              <a:buChar char="•"/>
            </a:pPr>
            <a:r>
              <a:rPr lang="en-US" sz="2000" dirty="0" smtClean="0"/>
              <a:t>The “Low </a:t>
            </a:r>
            <a:r>
              <a:rPr lang="en-US" sz="2000" dirty="0"/>
              <a:t>Gain Avalanche </a:t>
            </a:r>
            <a:r>
              <a:rPr lang="en-US" sz="2000" dirty="0" smtClean="0"/>
              <a:t>Detectors” project</a:t>
            </a:r>
            <a:endParaRPr lang="en-US" sz="2000" dirty="0"/>
          </a:p>
          <a:p>
            <a:pPr marL="342900" indent="-342900">
              <a:lnSpc>
                <a:spcPct val="140000"/>
              </a:lnSpc>
              <a:buFont typeface="Arial"/>
              <a:buChar char="•"/>
            </a:pPr>
            <a:r>
              <a:rPr lang="en-US" sz="2000" dirty="0" smtClean="0"/>
              <a:t>Laboratory measurements</a:t>
            </a:r>
          </a:p>
          <a:p>
            <a:pPr marL="342900" indent="-342900">
              <a:lnSpc>
                <a:spcPct val="140000"/>
              </a:lnSpc>
              <a:buFont typeface="Arial"/>
              <a:buChar char="•"/>
            </a:pPr>
            <a:r>
              <a:rPr lang="en-US" sz="2000" dirty="0" smtClean="0"/>
              <a:t>UFSD: LGAD optimized for timing measurements</a:t>
            </a:r>
          </a:p>
          <a:p>
            <a:pPr marL="342900" indent="-342900">
              <a:lnSpc>
                <a:spcPct val="140000"/>
              </a:lnSpc>
              <a:buFont typeface="Arial"/>
              <a:buChar char="•"/>
            </a:pPr>
            <a:r>
              <a:rPr lang="en-US" sz="2000" dirty="0" smtClean="0"/>
              <a:t>WeightField2: a simulation program to optimize UFSD</a:t>
            </a:r>
          </a:p>
          <a:p>
            <a:pPr marL="342900" indent="-342900">
              <a:lnSpc>
                <a:spcPct val="140000"/>
              </a:lnSpc>
              <a:buFont typeface="Arial"/>
              <a:buChar char="•"/>
            </a:pPr>
            <a:r>
              <a:rPr lang="en-US" sz="2000" dirty="0" smtClean="0"/>
              <a:t>First measurements</a:t>
            </a:r>
          </a:p>
          <a:p>
            <a:pPr marL="342900" indent="-342900">
              <a:lnSpc>
                <a:spcPct val="140000"/>
              </a:lnSpc>
              <a:buFont typeface="Arial"/>
              <a:buChar char="•"/>
            </a:pPr>
            <a:r>
              <a:rPr lang="en-US" sz="2000" dirty="0" smtClean="0"/>
              <a:t>Future directions</a:t>
            </a:r>
          </a:p>
        </p:txBody>
      </p:sp>
      <p:sp>
        <p:nvSpPr>
          <p:cNvPr id="2" name="Footer Placeholder 1"/>
          <p:cNvSpPr>
            <a:spLocks noGrp="1"/>
          </p:cNvSpPr>
          <p:nvPr>
            <p:ph type="ftr" sz="quarter" idx="14"/>
          </p:nvPr>
        </p:nvSpPr>
        <p:spPr/>
        <p:txBody>
          <a:bodyPr/>
          <a:lstStyle/>
          <a:p>
            <a:r>
              <a:rPr lang="en-US" dirty="0" smtClean="0"/>
              <a:t>Nicolo Cartiglia, INFN, Torino - UFSD;  </a:t>
            </a:r>
            <a:r>
              <a:rPr lang="en-US" dirty="0" err="1" smtClean="0"/>
              <a:t>Orsay</a:t>
            </a:r>
            <a:r>
              <a:rPr lang="en-US" dirty="0" smtClean="0"/>
              <a:t>, 13 February 2015</a:t>
            </a:r>
            <a:endParaRPr lang="en-US" dirty="0"/>
          </a:p>
        </p:txBody>
      </p:sp>
      <p:sp>
        <p:nvSpPr>
          <p:cNvPr id="3" name="Rectangle 2"/>
          <p:cNvSpPr/>
          <p:nvPr/>
        </p:nvSpPr>
        <p:spPr>
          <a:xfrm>
            <a:off x="330200" y="4951916"/>
            <a:ext cx="8775699" cy="1754327"/>
          </a:xfrm>
          <a:prstGeom prst="rect">
            <a:avLst/>
          </a:prstGeom>
          <a:noFill/>
          <a:ln>
            <a:solidFill>
              <a:schemeClr val="tx1"/>
            </a:solidFill>
          </a:ln>
        </p:spPr>
        <p:txBody>
          <a:bodyPr wrap="square">
            <a:spAutoFit/>
          </a:bodyPr>
          <a:lstStyle/>
          <a:p>
            <a:pPr algn="ctr"/>
            <a:r>
              <a:rPr lang="en-US" dirty="0"/>
              <a:t>Nicolo Cartiglia </a:t>
            </a:r>
            <a:endParaRPr lang="en-US" dirty="0" smtClean="0"/>
          </a:p>
          <a:p>
            <a:pPr algn="ctr"/>
            <a:endParaRPr lang="en-US" dirty="0" smtClean="0"/>
          </a:p>
          <a:p>
            <a:pPr algn="ctr"/>
            <a:r>
              <a:rPr lang="en-US" dirty="0" smtClean="0"/>
              <a:t>With</a:t>
            </a:r>
            <a:endParaRPr lang="en-US" dirty="0"/>
          </a:p>
          <a:p>
            <a:pPr algn="ctr"/>
            <a:r>
              <a:rPr lang="en-US" dirty="0" smtClean="0"/>
              <a:t>INFN Gruppo V, LGAD group of RD50, FBK and Trento University, Micro-Electronics Turin group</a:t>
            </a:r>
          </a:p>
          <a:p>
            <a:pPr algn="ctr"/>
            <a:r>
              <a:rPr lang="en-US" dirty="0" smtClean="0"/>
              <a:t>Rome2 - INFN.</a:t>
            </a:r>
            <a:endParaRPr lang="en-US" dirty="0"/>
          </a:p>
        </p:txBody>
      </p:sp>
    </p:spTree>
    <p:extLst>
      <p:ext uri="{BB962C8B-B14F-4D97-AF65-F5344CB8AC3E}">
        <p14:creationId xmlns:p14="http://schemas.microsoft.com/office/powerpoint/2010/main" val="2862542702"/>
      </p:ext>
    </p:extLst>
  </p:cSld>
  <p:clrMapOvr>
    <a:masterClrMapping/>
  </p:clrMapOvr>
  <mc:AlternateContent xmlns:mc="http://schemas.openxmlformats.org/markup-compatibility/2006" xmlns:p14="http://schemas.microsoft.com/office/powerpoint/2010/main">
    <mc:Choice Requires="p14">
      <p:transition spd="slow" p14:dur="2000" advTm="139100"/>
    </mc:Choice>
    <mc:Fallback xmlns:mv="urn:schemas-microsoft-com:mac:vml" xmlns="">
      <p:transition spd="slow" advTm="1391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10</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p:txBody>
          <a:bodyPr/>
          <a:lstStyle/>
          <a:p>
            <a:r>
              <a:rPr lang="en-US" dirty="0" smtClean="0"/>
              <a:t>How to make a </a:t>
            </a:r>
            <a:r>
              <a:rPr lang="en-US" b="1" dirty="0" smtClean="0"/>
              <a:t>good</a:t>
            </a:r>
            <a:r>
              <a:rPr lang="en-US" dirty="0" smtClean="0"/>
              <a:t> signal</a:t>
            </a:r>
            <a:endParaRPr lang="en-US" dirty="0"/>
          </a:p>
        </p:txBody>
      </p:sp>
      <p:sp>
        <p:nvSpPr>
          <p:cNvPr id="5" name="TextBox 4"/>
          <p:cNvSpPr txBox="1"/>
          <p:nvPr/>
        </p:nvSpPr>
        <p:spPr>
          <a:xfrm>
            <a:off x="812800" y="974509"/>
            <a:ext cx="7326495" cy="553998"/>
          </a:xfrm>
          <a:prstGeom prst="rect">
            <a:avLst/>
          </a:prstGeom>
          <a:noFill/>
        </p:spPr>
        <p:txBody>
          <a:bodyPr wrap="none" rtlCol="0">
            <a:spAutoFit/>
          </a:bodyPr>
          <a:lstStyle/>
          <a:p>
            <a:pPr>
              <a:lnSpc>
                <a:spcPct val="130000"/>
              </a:lnSpc>
            </a:pPr>
            <a:r>
              <a:rPr lang="en-US" sz="2400" dirty="0" smtClean="0">
                <a:solidFill>
                  <a:srgbClr val="000000"/>
                </a:solidFill>
              </a:rPr>
              <a:t>Signal shape is determined by Ramo’s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179465078"/>
              </p:ext>
            </p:extLst>
          </p:nvPr>
        </p:nvGraphicFramePr>
        <p:xfrm>
          <a:off x="2509838" y="1916113"/>
          <a:ext cx="1803400" cy="801687"/>
        </p:xfrm>
        <a:graphic>
          <a:graphicData uri="http://schemas.openxmlformats.org/presentationml/2006/ole">
            <mc:AlternateContent xmlns:mc="http://schemas.openxmlformats.org/markup-compatibility/2006">
              <mc:Choice xmlns:v="urn:schemas-microsoft-com:vml" Requires="v">
                <p:oleObj spid="_x0000_s198812" name="Equation" r:id="rId3" imgW="685800" imgH="304800" progId="Equation.3">
                  <p:embed/>
                </p:oleObj>
              </mc:Choice>
              <mc:Fallback>
                <p:oleObj name="Equation" r:id="rId3" imgW="685800" imgH="304800" progId="Equation.3">
                  <p:embed/>
                  <p:pic>
                    <p:nvPicPr>
                      <p:cNvPr id="0" name=""/>
                      <p:cNvPicPr/>
                      <p:nvPr/>
                    </p:nvPicPr>
                    <p:blipFill>
                      <a:blip r:embed="rId4"/>
                      <a:stretch>
                        <a:fillRect/>
                      </a:stretch>
                    </p:blipFill>
                    <p:spPr>
                      <a:xfrm>
                        <a:off x="2509838" y="1916113"/>
                        <a:ext cx="1803400" cy="801687"/>
                      </a:xfrm>
                      <a:prstGeom prst="rect">
                        <a:avLst/>
                      </a:prstGeom>
                    </p:spPr>
                  </p:pic>
                </p:oleObj>
              </mc:Fallback>
            </mc:AlternateContent>
          </a:graphicData>
        </a:graphic>
      </p:graphicFrame>
      <p:sp>
        <p:nvSpPr>
          <p:cNvPr id="7" name="TextBox 6"/>
          <p:cNvSpPr txBox="1"/>
          <p:nvPr/>
        </p:nvSpPr>
        <p:spPr>
          <a:xfrm>
            <a:off x="908858" y="3432726"/>
            <a:ext cx="1633903" cy="438582"/>
          </a:xfrm>
          <a:prstGeom prst="rect">
            <a:avLst/>
          </a:prstGeom>
          <a:noFill/>
          <a:ln>
            <a:solidFill>
              <a:srgbClr val="000000"/>
            </a:solidFill>
          </a:ln>
        </p:spPr>
        <p:txBody>
          <a:bodyPr wrap="square" rtlCol="0">
            <a:spAutoFit/>
          </a:bodyPr>
          <a:lstStyle/>
          <a:p>
            <a:pPr>
              <a:lnSpc>
                <a:spcPct val="130000"/>
              </a:lnSpc>
            </a:pPr>
            <a:r>
              <a:rPr lang="en-US" b="1" dirty="0" smtClean="0">
                <a:solidFill>
                  <a:srgbClr val="800000"/>
                </a:solidFill>
              </a:rPr>
              <a:t>Drift velocity</a:t>
            </a:r>
          </a:p>
        </p:txBody>
      </p:sp>
      <p:cxnSp>
        <p:nvCxnSpPr>
          <p:cNvPr id="9" name="Straight Arrow Connector 8"/>
          <p:cNvCxnSpPr>
            <a:stCxn id="7" idx="0"/>
            <a:endCxn id="6" idx="2"/>
          </p:cNvCxnSpPr>
          <p:nvPr/>
        </p:nvCxnSpPr>
        <p:spPr>
          <a:xfrm flipV="1">
            <a:off x="1725810" y="2700514"/>
            <a:ext cx="1685520" cy="732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70300" y="3202155"/>
            <a:ext cx="2019300" cy="438582"/>
          </a:xfrm>
          <a:prstGeom prst="rect">
            <a:avLst/>
          </a:prstGeom>
          <a:noFill/>
          <a:ln>
            <a:solidFill>
              <a:srgbClr val="000000"/>
            </a:solidFill>
          </a:ln>
        </p:spPr>
        <p:txBody>
          <a:bodyPr wrap="square" rtlCol="0">
            <a:spAutoFit/>
          </a:bodyPr>
          <a:lstStyle/>
          <a:p>
            <a:pPr>
              <a:lnSpc>
                <a:spcPct val="130000"/>
              </a:lnSpc>
            </a:pPr>
            <a:r>
              <a:rPr lang="en-US" b="1" dirty="0" smtClean="0">
                <a:solidFill>
                  <a:srgbClr val="800000"/>
                </a:solidFill>
              </a:rPr>
              <a:t>Weighting field</a:t>
            </a:r>
            <a:endParaRPr lang="en-US" dirty="0" smtClean="0">
              <a:solidFill>
                <a:srgbClr val="000000"/>
              </a:solidFill>
            </a:endParaRPr>
          </a:p>
        </p:txBody>
      </p:sp>
      <p:cxnSp>
        <p:nvCxnSpPr>
          <p:cNvPr id="13" name="Straight Arrow Connector 12"/>
          <p:cNvCxnSpPr>
            <a:stCxn id="10" idx="0"/>
          </p:cNvCxnSpPr>
          <p:nvPr/>
        </p:nvCxnSpPr>
        <p:spPr>
          <a:xfrm flipH="1" flipV="1">
            <a:off x="4162226" y="2714625"/>
            <a:ext cx="517724" cy="487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3833" y="4390809"/>
            <a:ext cx="8714767" cy="877163"/>
          </a:xfrm>
          <a:prstGeom prst="rect">
            <a:avLst/>
          </a:prstGeom>
          <a:noFill/>
        </p:spPr>
        <p:txBody>
          <a:bodyPr wrap="square" rtlCol="0">
            <a:spAutoFit/>
          </a:bodyPr>
          <a:lstStyle/>
          <a:p>
            <a:pPr>
              <a:lnSpc>
                <a:spcPct val="130000"/>
              </a:lnSpc>
            </a:pPr>
            <a:r>
              <a:rPr lang="en-US" sz="2000" dirty="0" smtClean="0">
                <a:solidFill>
                  <a:srgbClr val="000000"/>
                </a:solidFill>
              </a:rPr>
              <a:t>A key to good timing is the uniformity of signals:</a:t>
            </a:r>
          </a:p>
          <a:p>
            <a:pPr>
              <a:lnSpc>
                <a:spcPct val="130000"/>
              </a:lnSpc>
            </a:pPr>
            <a:r>
              <a:rPr lang="en-US" sz="2000" b="1" dirty="0" smtClean="0">
                <a:solidFill>
                  <a:srgbClr val="000000"/>
                </a:solidFill>
              </a:rPr>
              <a:t>Drift velocity</a:t>
            </a:r>
            <a:r>
              <a:rPr lang="en-US" sz="2000" dirty="0" smtClean="0">
                <a:solidFill>
                  <a:srgbClr val="000000"/>
                </a:solidFill>
              </a:rPr>
              <a:t> and </a:t>
            </a:r>
            <a:r>
              <a:rPr lang="en-US" sz="2000" b="1" dirty="0" smtClean="0">
                <a:solidFill>
                  <a:srgbClr val="000000"/>
                </a:solidFill>
              </a:rPr>
              <a:t>Weighting field </a:t>
            </a:r>
            <a:r>
              <a:rPr lang="en-US" sz="2000" dirty="0" smtClean="0">
                <a:solidFill>
                  <a:srgbClr val="000000"/>
                </a:solidFill>
              </a:rPr>
              <a:t>need to be </a:t>
            </a:r>
            <a:r>
              <a:rPr lang="en-US" sz="2000" b="1" dirty="0" smtClean="0">
                <a:solidFill>
                  <a:srgbClr val="000000"/>
                </a:solidFill>
              </a:rPr>
              <a:t>as uniform as possible </a:t>
            </a:r>
          </a:p>
        </p:txBody>
      </p:sp>
      <p:sp>
        <p:nvSpPr>
          <p:cNvPr id="22" name="Freeform 21"/>
          <p:cNvSpPr/>
          <p:nvPr/>
        </p:nvSpPr>
        <p:spPr>
          <a:xfrm>
            <a:off x="5810250" y="2110538"/>
            <a:ext cx="2946400" cy="870787"/>
          </a:xfrm>
          <a:custGeom>
            <a:avLst/>
            <a:gdLst>
              <a:gd name="connsiteX0" fmla="*/ 0 w 2946400"/>
              <a:gd name="connsiteY0" fmla="*/ 813637 h 870787"/>
              <a:gd name="connsiteX1" fmla="*/ 838200 w 2946400"/>
              <a:gd name="connsiteY1" fmla="*/ 800937 h 870787"/>
              <a:gd name="connsiteX2" fmla="*/ 1079500 w 2946400"/>
              <a:gd name="connsiteY2" fmla="*/ 331037 h 870787"/>
              <a:gd name="connsiteX3" fmla="*/ 1384300 w 2946400"/>
              <a:gd name="connsiteY3" fmla="*/ 837 h 870787"/>
              <a:gd name="connsiteX4" fmla="*/ 1790700 w 2946400"/>
              <a:gd name="connsiteY4" fmla="*/ 229437 h 870787"/>
              <a:gd name="connsiteX5" fmla="*/ 1790700 w 2946400"/>
              <a:gd name="connsiteY5" fmla="*/ 229437 h 870787"/>
              <a:gd name="connsiteX6" fmla="*/ 2108200 w 2946400"/>
              <a:gd name="connsiteY6" fmla="*/ 559637 h 870787"/>
              <a:gd name="connsiteX7" fmla="*/ 2451100 w 2946400"/>
              <a:gd name="connsiteY7" fmla="*/ 839037 h 870787"/>
              <a:gd name="connsiteX8" fmla="*/ 2946400 w 2946400"/>
              <a:gd name="connsiteY8" fmla="*/ 864437 h 870787"/>
              <a:gd name="connsiteX9" fmla="*/ 2946400 w 2946400"/>
              <a:gd name="connsiteY9" fmla="*/ 864437 h 87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6400" h="870787">
                <a:moveTo>
                  <a:pt x="0" y="813637"/>
                </a:moveTo>
                <a:cubicBezTo>
                  <a:pt x="329141" y="847503"/>
                  <a:pt x="658283" y="881370"/>
                  <a:pt x="838200" y="800937"/>
                </a:cubicBezTo>
                <a:cubicBezTo>
                  <a:pt x="1018117" y="720504"/>
                  <a:pt x="988483" y="464387"/>
                  <a:pt x="1079500" y="331037"/>
                </a:cubicBezTo>
                <a:cubicBezTo>
                  <a:pt x="1170517" y="197687"/>
                  <a:pt x="1265767" y="17770"/>
                  <a:pt x="1384300" y="837"/>
                </a:cubicBezTo>
                <a:cubicBezTo>
                  <a:pt x="1502833" y="-16096"/>
                  <a:pt x="1790700" y="229437"/>
                  <a:pt x="1790700" y="229437"/>
                </a:cubicBezTo>
                <a:lnTo>
                  <a:pt x="1790700" y="229437"/>
                </a:lnTo>
                <a:cubicBezTo>
                  <a:pt x="1843617" y="284470"/>
                  <a:pt x="1998133" y="458037"/>
                  <a:pt x="2108200" y="559637"/>
                </a:cubicBezTo>
                <a:cubicBezTo>
                  <a:pt x="2218267" y="661237"/>
                  <a:pt x="2311400" y="788237"/>
                  <a:pt x="2451100" y="839037"/>
                </a:cubicBezTo>
                <a:cubicBezTo>
                  <a:pt x="2590800" y="889837"/>
                  <a:pt x="2946400" y="864437"/>
                  <a:pt x="2946400" y="864437"/>
                </a:cubicBezTo>
                <a:lnTo>
                  <a:pt x="2946400" y="864437"/>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5810250" y="2968625"/>
            <a:ext cx="3244850" cy="1270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5810250" y="1946276"/>
            <a:ext cx="2673350" cy="1062788"/>
          </a:xfrm>
          <a:custGeom>
            <a:avLst/>
            <a:gdLst>
              <a:gd name="connsiteX0" fmla="*/ 0 w 2946400"/>
              <a:gd name="connsiteY0" fmla="*/ 813637 h 870787"/>
              <a:gd name="connsiteX1" fmla="*/ 838200 w 2946400"/>
              <a:gd name="connsiteY1" fmla="*/ 800937 h 870787"/>
              <a:gd name="connsiteX2" fmla="*/ 1079500 w 2946400"/>
              <a:gd name="connsiteY2" fmla="*/ 331037 h 870787"/>
              <a:gd name="connsiteX3" fmla="*/ 1384300 w 2946400"/>
              <a:gd name="connsiteY3" fmla="*/ 837 h 870787"/>
              <a:gd name="connsiteX4" fmla="*/ 1790700 w 2946400"/>
              <a:gd name="connsiteY4" fmla="*/ 229437 h 870787"/>
              <a:gd name="connsiteX5" fmla="*/ 1790700 w 2946400"/>
              <a:gd name="connsiteY5" fmla="*/ 229437 h 870787"/>
              <a:gd name="connsiteX6" fmla="*/ 2108200 w 2946400"/>
              <a:gd name="connsiteY6" fmla="*/ 559637 h 870787"/>
              <a:gd name="connsiteX7" fmla="*/ 2451100 w 2946400"/>
              <a:gd name="connsiteY7" fmla="*/ 839037 h 870787"/>
              <a:gd name="connsiteX8" fmla="*/ 2946400 w 2946400"/>
              <a:gd name="connsiteY8" fmla="*/ 864437 h 870787"/>
              <a:gd name="connsiteX9" fmla="*/ 2946400 w 2946400"/>
              <a:gd name="connsiteY9" fmla="*/ 864437 h 87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6400" h="870787">
                <a:moveTo>
                  <a:pt x="0" y="813637"/>
                </a:moveTo>
                <a:cubicBezTo>
                  <a:pt x="329141" y="847503"/>
                  <a:pt x="658283" y="881370"/>
                  <a:pt x="838200" y="800937"/>
                </a:cubicBezTo>
                <a:cubicBezTo>
                  <a:pt x="1018117" y="720504"/>
                  <a:pt x="988483" y="464387"/>
                  <a:pt x="1079500" y="331037"/>
                </a:cubicBezTo>
                <a:cubicBezTo>
                  <a:pt x="1170517" y="197687"/>
                  <a:pt x="1265767" y="17770"/>
                  <a:pt x="1384300" y="837"/>
                </a:cubicBezTo>
                <a:cubicBezTo>
                  <a:pt x="1502833" y="-16096"/>
                  <a:pt x="1790700" y="229437"/>
                  <a:pt x="1790700" y="229437"/>
                </a:cubicBezTo>
                <a:lnTo>
                  <a:pt x="1790700" y="229437"/>
                </a:lnTo>
                <a:cubicBezTo>
                  <a:pt x="1843617" y="284470"/>
                  <a:pt x="1998133" y="458037"/>
                  <a:pt x="2108200" y="559637"/>
                </a:cubicBezTo>
                <a:cubicBezTo>
                  <a:pt x="2218267" y="661237"/>
                  <a:pt x="2311400" y="788237"/>
                  <a:pt x="2451100" y="839037"/>
                </a:cubicBezTo>
                <a:cubicBezTo>
                  <a:pt x="2590800" y="889837"/>
                  <a:pt x="2946400" y="864437"/>
                  <a:pt x="2946400" y="864437"/>
                </a:cubicBezTo>
                <a:lnTo>
                  <a:pt x="2946400" y="864437"/>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5619750" y="2247900"/>
            <a:ext cx="3244850" cy="710363"/>
          </a:xfrm>
          <a:custGeom>
            <a:avLst/>
            <a:gdLst>
              <a:gd name="connsiteX0" fmla="*/ 0 w 2946400"/>
              <a:gd name="connsiteY0" fmla="*/ 813637 h 870787"/>
              <a:gd name="connsiteX1" fmla="*/ 838200 w 2946400"/>
              <a:gd name="connsiteY1" fmla="*/ 800937 h 870787"/>
              <a:gd name="connsiteX2" fmla="*/ 1079500 w 2946400"/>
              <a:gd name="connsiteY2" fmla="*/ 331037 h 870787"/>
              <a:gd name="connsiteX3" fmla="*/ 1384300 w 2946400"/>
              <a:gd name="connsiteY3" fmla="*/ 837 h 870787"/>
              <a:gd name="connsiteX4" fmla="*/ 1790700 w 2946400"/>
              <a:gd name="connsiteY4" fmla="*/ 229437 h 870787"/>
              <a:gd name="connsiteX5" fmla="*/ 1790700 w 2946400"/>
              <a:gd name="connsiteY5" fmla="*/ 229437 h 870787"/>
              <a:gd name="connsiteX6" fmla="*/ 2108200 w 2946400"/>
              <a:gd name="connsiteY6" fmla="*/ 559637 h 870787"/>
              <a:gd name="connsiteX7" fmla="*/ 2451100 w 2946400"/>
              <a:gd name="connsiteY7" fmla="*/ 839037 h 870787"/>
              <a:gd name="connsiteX8" fmla="*/ 2946400 w 2946400"/>
              <a:gd name="connsiteY8" fmla="*/ 864437 h 870787"/>
              <a:gd name="connsiteX9" fmla="*/ 2946400 w 2946400"/>
              <a:gd name="connsiteY9" fmla="*/ 864437 h 87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6400" h="870787">
                <a:moveTo>
                  <a:pt x="0" y="813637"/>
                </a:moveTo>
                <a:cubicBezTo>
                  <a:pt x="329141" y="847503"/>
                  <a:pt x="658283" y="881370"/>
                  <a:pt x="838200" y="800937"/>
                </a:cubicBezTo>
                <a:cubicBezTo>
                  <a:pt x="1018117" y="720504"/>
                  <a:pt x="988483" y="464387"/>
                  <a:pt x="1079500" y="331037"/>
                </a:cubicBezTo>
                <a:cubicBezTo>
                  <a:pt x="1170517" y="197687"/>
                  <a:pt x="1265767" y="17770"/>
                  <a:pt x="1384300" y="837"/>
                </a:cubicBezTo>
                <a:cubicBezTo>
                  <a:pt x="1502833" y="-16096"/>
                  <a:pt x="1790700" y="229437"/>
                  <a:pt x="1790700" y="229437"/>
                </a:cubicBezTo>
                <a:lnTo>
                  <a:pt x="1790700" y="229437"/>
                </a:lnTo>
                <a:cubicBezTo>
                  <a:pt x="1843617" y="284470"/>
                  <a:pt x="1998133" y="458037"/>
                  <a:pt x="2108200" y="559637"/>
                </a:cubicBezTo>
                <a:cubicBezTo>
                  <a:pt x="2218267" y="661237"/>
                  <a:pt x="2311400" y="788237"/>
                  <a:pt x="2451100" y="839037"/>
                </a:cubicBezTo>
                <a:cubicBezTo>
                  <a:pt x="2590800" y="889837"/>
                  <a:pt x="2946400" y="864437"/>
                  <a:pt x="2946400" y="864437"/>
                </a:cubicBezTo>
                <a:lnTo>
                  <a:pt x="2946400" y="864437"/>
                </a:ln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798921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11</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p:txBody>
          <a:bodyPr/>
          <a:lstStyle/>
          <a:p>
            <a:r>
              <a:rPr lang="en-US" dirty="0" smtClean="0"/>
              <a:t>Drift Velocity</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288498924"/>
              </p:ext>
            </p:extLst>
          </p:nvPr>
        </p:nvGraphicFramePr>
        <p:xfrm>
          <a:off x="947738" y="1485900"/>
          <a:ext cx="1803400" cy="801688"/>
        </p:xfrm>
        <a:graphic>
          <a:graphicData uri="http://schemas.openxmlformats.org/presentationml/2006/ole">
            <mc:AlternateContent xmlns:mc="http://schemas.openxmlformats.org/markup-compatibility/2006">
              <mc:Choice xmlns:v="urn:schemas-microsoft-com:vml" Requires="v">
                <p:oleObj spid="_x0000_s196768" name="Equation" r:id="rId3" imgW="685800" imgH="304800" progId="Equation.3">
                  <p:embed/>
                </p:oleObj>
              </mc:Choice>
              <mc:Fallback>
                <p:oleObj name="Equation" r:id="rId3" imgW="685800" imgH="304800" progId="Equation.3">
                  <p:embed/>
                  <p:pic>
                    <p:nvPicPr>
                      <p:cNvPr id="0" name=""/>
                      <p:cNvPicPr/>
                      <p:nvPr/>
                    </p:nvPicPr>
                    <p:blipFill>
                      <a:blip r:embed="rId4"/>
                      <a:stretch>
                        <a:fillRect/>
                      </a:stretch>
                    </p:blipFill>
                    <p:spPr>
                      <a:xfrm>
                        <a:off x="947738" y="1485900"/>
                        <a:ext cx="1803400" cy="801688"/>
                      </a:xfrm>
                      <a:prstGeom prst="rect">
                        <a:avLst/>
                      </a:prstGeom>
                    </p:spPr>
                  </p:pic>
                </p:oleObj>
              </mc:Fallback>
            </mc:AlternateContent>
          </a:graphicData>
        </a:graphic>
      </p:graphicFrame>
      <p:sp>
        <p:nvSpPr>
          <p:cNvPr id="7" name="TextBox 6"/>
          <p:cNvSpPr txBox="1"/>
          <p:nvPr/>
        </p:nvSpPr>
        <p:spPr>
          <a:xfrm>
            <a:off x="3251200" y="1613235"/>
            <a:ext cx="5689600" cy="798680"/>
          </a:xfrm>
          <a:prstGeom prst="rect">
            <a:avLst/>
          </a:prstGeom>
          <a:noFill/>
          <a:ln>
            <a:solidFill>
              <a:srgbClr val="000000"/>
            </a:solidFill>
          </a:ln>
        </p:spPr>
        <p:txBody>
          <a:bodyPr wrap="square" rtlCol="0">
            <a:spAutoFit/>
          </a:bodyPr>
          <a:lstStyle/>
          <a:p>
            <a:pPr>
              <a:lnSpc>
                <a:spcPct val="130000"/>
              </a:lnSpc>
            </a:pPr>
            <a:r>
              <a:rPr lang="en-US" dirty="0" smtClean="0">
                <a:solidFill>
                  <a:srgbClr val="000000"/>
                </a:solidFill>
                <a:sym typeface="Wingdings"/>
              </a:rPr>
              <a:t> Highest possible  E field to saturate velocity</a:t>
            </a:r>
          </a:p>
          <a:p>
            <a:pPr>
              <a:lnSpc>
                <a:spcPct val="130000"/>
              </a:lnSpc>
            </a:pPr>
            <a:r>
              <a:rPr lang="en-US" dirty="0" smtClean="0">
                <a:solidFill>
                  <a:srgbClr val="000000"/>
                </a:solidFill>
                <a:sym typeface="Wingdings"/>
              </a:rPr>
              <a:t> Highest possible resistivity for velocity uniformity</a:t>
            </a:r>
            <a:endParaRPr lang="en-US" dirty="0" smtClean="0">
              <a:solidFill>
                <a:srgbClr val="000000"/>
              </a:solidFill>
            </a:endParaRPr>
          </a:p>
        </p:txBody>
      </p:sp>
      <p:pic>
        <p:nvPicPr>
          <p:cNvPr id="20" name="Picture 19" descr="DriftVelocity.tif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3183" y="3238746"/>
            <a:ext cx="4878467" cy="3401571"/>
          </a:xfrm>
          <a:prstGeom prst="rect">
            <a:avLst/>
          </a:prstGeom>
        </p:spPr>
      </p:pic>
      <p:cxnSp>
        <p:nvCxnSpPr>
          <p:cNvPr id="14" name="Straight Arrow Connector 13"/>
          <p:cNvCxnSpPr>
            <a:stCxn id="21" idx="0"/>
          </p:cNvCxnSpPr>
          <p:nvPr/>
        </p:nvCxnSpPr>
        <p:spPr>
          <a:xfrm flipH="1" flipV="1">
            <a:off x="4152900" y="4470400"/>
            <a:ext cx="2821405" cy="679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07811" y="5149418"/>
            <a:ext cx="3932988" cy="438582"/>
          </a:xfrm>
          <a:prstGeom prst="rect">
            <a:avLst/>
          </a:prstGeom>
          <a:noFill/>
        </p:spPr>
        <p:txBody>
          <a:bodyPr wrap="none" rtlCol="0">
            <a:spAutoFit/>
          </a:bodyPr>
          <a:lstStyle/>
          <a:p>
            <a:pPr>
              <a:lnSpc>
                <a:spcPct val="130000"/>
              </a:lnSpc>
            </a:pPr>
            <a:r>
              <a:rPr lang="en-US" b="1" dirty="0" smtClean="0">
                <a:solidFill>
                  <a:srgbClr val="800000"/>
                </a:solidFill>
              </a:rPr>
              <a:t>We want to operate in this regime</a:t>
            </a:r>
          </a:p>
        </p:txBody>
      </p:sp>
      <p:cxnSp>
        <p:nvCxnSpPr>
          <p:cNvPr id="26" name="Straight Connector 25"/>
          <p:cNvCxnSpPr/>
          <p:nvPr/>
        </p:nvCxnSpPr>
        <p:spPr>
          <a:xfrm>
            <a:off x="3314700" y="3873500"/>
            <a:ext cx="0" cy="9398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314700" y="4622800"/>
            <a:ext cx="5207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1854200" y="1660860"/>
            <a:ext cx="355600" cy="571500"/>
          </a:xfrm>
          <a:prstGeom prst="ellipse">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3261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12</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p:txBody>
          <a:bodyPr/>
          <a:lstStyle/>
          <a:p>
            <a:r>
              <a:rPr lang="en-US" sz="2400" dirty="0" smtClean="0"/>
              <a:t>Weighting Field: coupling the charge  to the electrode </a:t>
            </a:r>
            <a:endParaRPr lang="en-US" sz="2400" dirty="0"/>
          </a:p>
          <a:p>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023106729"/>
              </p:ext>
            </p:extLst>
          </p:nvPr>
        </p:nvGraphicFramePr>
        <p:xfrm>
          <a:off x="3638550" y="981075"/>
          <a:ext cx="1803400" cy="801688"/>
        </p:xfrm>
        <a:graphic>
          <a:graphicData uri="http://schemas.openxmlformats.org/presentationml/2006/ole">
            <mc:AlternateContent xmlns:mc="http://schemas.openxmlformats.org/markup-compatibility/2006">
              <mc:Choice xmlns:v="urn:schemas-microsoft-com:vml" Requires="v">
                <p:oleObj spid="_x0000_s197789" name="Equation" r:id="rId3" imgW="685800" imgH="304800" progId="Equation.3">
                  <p:embed/>
                </p:oleObj>
              </mc:Choice>
              <mc:Fallback>
                <p:oleObj name="Equation" r:id="rId3" imgW="685800" imgH="304800" progId="Equation.3">
                  <p:embed/>
                  <p:pic>
                    <p:nvPicPr>
                      <p:cNvPr id="0" name=""/>
                      <p:cNvPicPr/>
                      <p:nvPr/>
                    </p:nvPicPr>
                    <p:blipFill>
                      <a:blip r:embed="rId4"/>
                      <a:stretch>
                        <a:fillRect/>
                      </a:stretch>
                    </p:blipFill>
                    <p:spPr>
                      <a:xfrm>
                        <a:off x="3638550" y="981075"/>
                        <a:ext cx="1803400" cy="801688"/>
                      </a:xfrm>
                      <a:prstGeom prst="rect">
                        <a:avLst/>
                      </a:prstGeom>
                    </p:spPr>
                  </p:pic>
                </p:oleObj>
              </mc:Fallback>
            </mc:AlternateContent>
          </a:graphicData>
        </a:graphic>
      </p:graphicFrame>
      <p:sp>
        <p:nvSpPr>
          <p:cNvPr id="10" name="TextBox 9"/>
          <p:cNvSpPr txBox="1"/>
          <p:nvPr/>
        </p:nvSpPr>
        <p:spPr>
          <a:xfrm>
            <a:off x="609600" y="5439182"/>
            <a:ext cx="7973651" cy="798680"/>
          </a:xfrm>
          <a:prstGeom prst="rect">
            <a:avLst/>
          </a:prstGeom>
          <a:noFill/>
          <a:ln>
            <a:solidFill>
              <a:srgbClr val="000000"/>
            </a:solidFill>
          </a:ln>
        </p:spPr>
        <p:txBody>
          <a:bodyPr wrap="square" rtlCol="0">
            <a:spAutoFit/>
          </a:bodyPr>
          <a:lstStyle/>
          <a:p>
            <a:pPr>
              <a:lnSpc>
                <a:spcPct val="130000"/>
              </a:lnSpc>
            </a:pPr>
            <a:r>
              <a:rPr lang="en-US" dirty="0" smtClean="0"/>
              <a:t>The weighting field needs to be as uniform as possible, so that the coupling is always the same, regardless of the position of the charge</a:t>
            </a:r>
          </a:p>
        </p:txBody>
      </p:sp>
      <p:sp>
        <p:nvSpPr>
          <p:cNvPr id="14" name="Oval 13"/>
          <p:cNvSpPr/>
          <p:nvPr/>
        </p:nvSpPr>
        <p:spPr>
          <a:xfrm>
            <a:off x="4822443" y="996950"/>
            <a:ext cx="546100" cy="760773"/>
          </a:xfrm>
          <a:prstGeom prst="ellipse">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WeightingF_NonUnif.tiff"/>
          <p:cNvPicPr>
            <a:picLocks/>
          </p:cNvPicPr>
          <p:nvPr/>
        </p:nvPicPr>
        <p:blipFill rotWithShape="1">
          <a:blip r:embed="rId5" cstate="screen">
            <a:extLst>
              <a:ext uri="{28A0092B-C50C-407E-A947-70E740481C1C}">
                <a14:useLocalDpi xmlns:a14="http://schemas.microsoft.com/office/drawing/2010/main"/>
              </a:ext>
            </a:extLst>
          </a:blip>
          <a:srcRect r="772" b="49969"/>
          <a:stretch/>
        </p:blipFill>
        <p:spPr>
          <a:xfrm>
            <a:off x="400206" y="2210016"/>
            <a:ext cx="3460593" cy="2400084"/>
          </a:xfrm>
          <a:prstGeom prst="rect">
            <a:avLst/>
          </a:prstGeom>
        </p:spPr>
      </p:pic>
      <p:pic>
        <p:nvPicPr>
          <p:cNvPr id="11" name="Picture 10" descr="WeightingF_Unif.tiff"/>
          <p:cNvPicPr>
            <a:picLocks/>
          </p:cNvPicPr>
          <p:nvPr/>
        </p:nvPicPr>
        <p:blipFill rotWithShape="1">
          <a:blip r:embed="rId6" cstate="screen">
            <a:extLst>
              <a:ext uri="{28A0092B-C50C-407E-A947-70E740481C1C}">
                <a14:useLocalDpi xmlns:a14="http://schemas.microsoft.com/office/drawing/2010/main"/>
              </a:ext>
            </a:extLst>
          </a:blip>
          <a:srcRect r="829" b="49879"/>
          <a:stretch/>
        </p:blipFill>
        <p:spPr>
          <a:xfrm>
            <a:off x="4916132" y="2049655"/>
            <a:ext cx="3466517" cy="2434743"/>
          </a:xfrm>
          <a:prstGeom prst="rect">
            <a:avLst/>
          </a:prstGeom>
        </p:spPr>
      </p:pic>
      <p:sp>
        <p:nvSpPr>
          <p:cNvPr id="12" name="TextBox 11"/>
          <p:cNvSpPr txBox="1"/>
          <p:nvPr/>
        </p:nvSpPr>
        <p:spPr>
          <a:xfrm>
            <a:off x="400207" y="1771434"/>
            <a:ext cx="3771585" cy="438582"/>
          </a:xfrm>
          <a:prstGeom prst="rect">
            <a:avLst/>
          </a:prstGeom>
          <a:noFill/>
        </p:spPr>
        <p:txBody>
          <a:bodyPr wrap="none" rtlCol="0">
            <a:spAutoFit/>
          </a:bodyPr>
          <a:lstStyle/>
          <a:p>
            <a:pPr>
              <a:lnSpc>
                <a:spcPct val="130000"/>
              </a:lnSpc>
            </a:pPr>
            <a:r>
              <a:rPr lang="en-US" dirty="0" smtClean="0">
                <a:solidFill>
                  <a:srgbClr val="800000"/>
                </a:solidFill>
              </a:rPr>
              <a:t>Strip: </a:t>
            </a:r>
            <a:r>
              <a:rPr lang="en-US" dirty="0" smtClean="0"/>
              <a:t>100 </a:t>
            </a:r>
            <a:r>
              <a:rPr lang="en-US" dirty="0" smtClean="0">
                <a:latin typeface="Symbol" charset="2"/>
                <a:cs typeface="Symbol" charset="2"/>
              </a:rPr>
              <a:t>m</a:t>
            </a:r>
            <a:r>
              <a:rPr lang="en-US" dirty="0" smtClean="0"/>
              <a:t>m pitch, 40 </a:t>
            </a:r>
            <a:r>
              <a:rPr lang="en-US" dirty="0" smtClean="0">
                <a:latin typeface="Symbol" charset="2"/>
                <a:cs typeface="Symbol" charset="2"/>
              </a:rPr>
              <a:t>m</a:t>
            </a:r>
            <a:r>
              <a:rPr lang="en-US" dirty="0" smtClean="0"/>
              <a:t>m width </a:t>
            </a:r>
          </a:p>
        </p:txBody>
      </p:sp>
      <p:sp>
        <p:nvSpPr>
          <p:cNvPr id="17" name="TextBox 16"/>
          <p:cNvSpPr txBox="1"/>
          <p:nvPr/>
        </p:nvSpPr>
        <p:spPr>
          <a:xfrm>
            <a:off x="4673424" y="1707933"/>
            <a:ext cx="4165778" cy="438582"/>
          </a:xfrm>
          <a:prstGeom prst="rect">
            <a:avLst/>
          </a:prstGeom>
          <a:noFill/>
        </p:spPr>
        <p:txBody>
          <a:bodyPr wrap="square" rtlCol="0">
            <a:spAutoFit/>
          </a:bodyPr>
          <a:lstStyle/>
          <a:p>
            <a:pPr>
              <a:lnSpc>
                <a:spcPct val="130000"/>
              </a:lnSpc>
            </a:pPr>
            <a:r>
              <a:rPr lang="en-US" dirty="0" smtClean="0">
                <a:solidFill>
                  <a:srgbClr val="800000"/>
                </a:solidFill>
              </a:rPr>
              <a:t>Pixel: </a:t>
            </a:r>
            <a:r>
              <a:rPr lang="en-US" dirty="0">
                <a:solidFill>
                  <a:srgbClr val="000000"/>
                </a:solidFill>
              </a:rPr>
              <a:t>3</a:t>
            </a:r>
            <a:r>
              <a:rPr lang="en-US" dirty="0" smtClean="0">
                <a:solidFill>
                  <a:srgbClr val="000000"/>
                </a:solidFill>
              </a:rPr>
              <a:t>00 </a:t>
            </a:r>
            <a:r>
              <a:rPr lang="en-US" dirty="0" smtClean="0">
                <a:solidFill>
                  <a:srgbClr val="000000"/>
                </a:solidFill>
                <a:latin typeface="Symbol" charset="2"/>
                <a:cs typeface="Symbol" charset="2"/>
              </a:rPr>
              <a:t>m</a:t>
            </a:r>
            <a:r>
              <a:rPr lang="en-US" dirty="0" smtClean="0">
                <a:solidFill>
                  <a:srgbClr val="000000"/>
                </a:solidFill>
              </a:rPr>
              <a:t>m pitch, 290 </a:t>
            </a:r>
            <a:r>
              <a:rPr lang="en-US" dirty="0" smtClean="0">
                <a:solidFill>
                  <a:srgbClr val="000000"/>
                </a:solidFill>
                <a:latin typeface="Symbol" charset="2"/>
                <a:cs typeface="Symbol" charset="2"/>
              </a:rPr>
              <a:t>m</a:t>
            </a:r>
            <a:r>
              <a:rPr lang="en-US" dirty="0" smtClean="0">
                <a:solidFill>
                  <a:srgbClr val="000000"/>
                </a:solidFill>
              </a:rPr>
              <a:t>m width </a:t>
            </a:r>
          </a:p>
        </p:txBody>
      </p:sp>
      <p:sp>
        <p:nvSpPr>
          <p:cNvPr id="15" name="TextBox 14"/>
          <p:cNvSpPr txBox="1"/>
          <p:nvPr/>
        </p:nvSpPr>
        <p:spPr>
          <a:xfrm>
            <a:off x="609600" y="4422751"/>
            <a:ext cx="3403600" cy="720197"/>
          </a:xfrm>
          <a:prstGeom prst="rect">
            <a:avLst/>
          </a:prstGeom>
          <a:noFill/>
        </p:spPr>
        <p:txBody>
          <a:bodyPr wrap="square" rtlCol="0">
            <a:spAutoFit/>
          </a:bodyPr>
          <a:lstStyle/>
          <a:p>
            <a:pPr>
              <a:lnSpc>
                <a:spcPct val="130000"/>
              </a:lnSpc>
            </a:pPr>
            <a:r>
              <a:rPr lang="en-US" sz="1600" b="1" dirty="0" smtClean="0">
                <a:solidFill>
                  <a:srgbClr val="800000"/>
                </a:solidFill>
              </a:rPr>
              <a:t>Bad: </a:t>
            </a:r>
            <a:r>
              <a:rPr lang="en-US" sz="1600" dirty="0" smtClean="0">
                <a:solidFill>
                  <a:srgbClr val="000000"/>
                </a:solidFill>
              </a:rPr>
              <a:t>almost no coupling away from the electrode</a:t>
            </a:r>
          </a:p>
        </p:txBody>
      </p:sp>
      <p:sp>
        <p:nvSpPr>
          <p:cNvPr id="16" name="TextBox 15"/>
          <p:cNvSpPr txBox="1"/>
          <p:nvPr/>
        </p:nvSpPr>
        <p:spPr>
          <a:xfrm>
            <a:off x="5118100" y="4422751"/>
            <a:ext cx="3403600" cy="720197"/>
          </a:xfrm>
          <a:prstGeom prst="rect">
            <a:avLst/>
          </a:prstGeom>
          <a:noFill/>
        </p:spPr>
        <p:txBody>
          <a:bodyPr wrap="square" rtlCol="0">
            <a:spAutoFit/>
          </a:bodyPr>
          <a:lstStyle/>
          <a:p>
            <a:pPr>
              <a:lnSpc>
                <a:spcPct val="130000"/>
              </a:lnSpc>
            </a:pPr>
            <a:r>
              <a:rPr lang="en-US" sz="1600" b="1" dirty="0" smtClean="0">
                <a:solidFill>
                  <a:srgbClr val="800000"/>
                </a:solidFill>
              </a:rPr>
              <a:t>Good: </a:t>
            </a:r>
            <a:r>
              <a:rPr lang="en-US" sz="1600" dirty="0" smtClean="0">
                <a:solidFill>
                  <a:srgbClr val="000000"/>
                </a:solidFill>
              </a:rPr>
              <a:t>strong  coupling almost all the way to the backplane</a:t>
            </a:r>
          </a:p>
        </p:txBody>
      </p:sp>
    </p:spTree>
    <p:extLst>
      <p:ext uri="{BB962C8B-B14F-4D97-AF65-F5344CB8AC3E}">
        <p14:creationId xmlns:p14="http://schemas.microsoft.com/office/powerpoint/2010/main" val="1833782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5415" y="214199"/>
            <a:ext cx="8969356" cy="37375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Non-Uniform Energy deposition</a:t>
            </a:r>
            <a:endParaRPr lang="en-US" sz="3200" dirty="0">
              <a:solidFill>
                <a:srgbClr val="990000"/>
              </a:solidFill>
              <a:latin typeface="+mn-lt"/>
            </a:endParaRPr>
          </a:p>
        </p:txBody>
      </p:sp>
      <p:sp>
        <p:nvSpPr>
          <p:cNvPr id="8" name="Slide Number Placeholder 7"/>
          <p:cNvSpPr>
            <a:spLocks noGrp="1"/>
          </p:cNvSpPr>
          <p:nvPr>
            <p:ph type="sldNum" sz="quarter" idx="12"/>
          </p:nvPr>
        </p:nvSpPr>
        <p:spPr/>
        <p:txBody>
          <a:bodyPr/>
          <a:lstStyle/>
          <a:p>
            <a:pPr algn="l"/>
            <a:fld id="{D42BACD5-DBBC-4041-9454-70A8D25A0F7B}" type="slidenum">
              <a:rPr lang="en-US" smtClean="0"/>
              <a:pPr algn="l"/>
              <a:t>13</a:t>
            </a:fld>
            <a:endParaRPr lang="en-US" dirty="0"/>
          </a:p>
        </p:txBody>
      </p:sp>
      <p:sp>
        <p:nvSpPr>
          <p:cNvPr id="4" name="Footer Placeholder 3"/>
          <p:cNvSpPr>
            <a:spLocks noGrp="1"/>
          </p:cNvSpPr>
          <p:nvPr>
            <p:ph type="ftr" sz="quarter" idx="14"/>
          </p:nvPr>
        </p:nvSpPr>
        <p:spPr/>
        <p:txBody>
          <a:bodyPr/>
          <a:lstStyle/>
          <a:p>
            <a:r>
              <a:rPr lang="en-US" smtClean="0"/>
              <a:t>Nicolo Cartiglia, INFN, Torino - UFSD;  Orsay, 13 February 2015</a:t>
            </a:r>
            <a:endParaRPr lang="en-US" dirty="0"/>
          </a:p>
        </p:txBody>
      </p:sp>
      <p:sp>
        <p:nvSpPr>
          <p:cNvPr id="9" name="Rectangle 8"/>
          <p:cNvSpPr/>
          <p:nvPr/>
        </p:nvSpPr>
        <p:spPr>
          <a:xfrm>
            <a:off x="752946" y="692147"/>
            <a:ext cx="8187853" cy="1878976"/>
          </a:xfrm>
          <a:prstGeom prst="rect">
            <a:avLst/>
          </a:prstGeom>
        </p:spPr>
        <p:txBody>
          <a:bodyPr wrap="square">
            <a:spAutoFit/>
          </a:bodyPr>
          <a:lstStyle/>
          <a:p>
            <a:pPr>
              <a:lnSpc>
                <a:spcPct val="130000"/>
              </a:lnSpc>
            </a:pPr>
            <a:r>
              <a:rPr lang="en-US" b="1" dirty="0" smtClean="0">
                <a:sym typeface="Wingdings"/>
              </a:rPr>
              <a:t>Landau Fluctuations </a:t>
            </a:r>
            <a:r>
              <a:rPr lang="en-US" dirty="0" smtClean="0">
                <a:sym typeface="Wingdings"/>
              </a:rPr>
              <a:t>cause two major effects:</a:t>
            </a:r>
          </a:p>
          <a:p>
            <a:pPr marL="285750" indent="-285750">
              <a:lnSpc>
                <a:spcPct val="130000"/>
              </a:lnSpc>
              <a:buFontTx/>
              <a:buChar char="-"/>
            </a:pPr>
            <a:r>
              <a:rPr lang="en-US" dirty="0" smtClean="0">
                <a:sym typeface="Wingdings"/>
              </a:rPr>
              <a:t>Amplitude variations, that can be corrected with time walk compensation</a:t>
            </a:r>
          </a:p>
          <a:p>
            <a:pPr marL="285750" indent="-285750">
              <a:lnSpc>
                <a:spcPct val="130000"/>
              </a:lnSpc>
              <a:buFontTx/>
              <a:buChar char="-"/>
            </a:pPr>
            <a:r>
              <a:rPr lang="en-US" dirty="0" smtClean="0">
                <a:sym typeface="Wingdings"/>
              </a:rPr>
              <a:t> For a given amplitude, the charge  deposition is non uniform.</a:t>
            </a:r>
          </a:p>
          <a:p>
            <a:pPr>
              <a:lnSpc>
                <a:spcPct val="130000"/>
              </a:lnSpc>
            </a:pPr>
            <a:r>
              <a:rPr lang="en-US" dirty="0" smtClean="0">
                <a:sym typeface="Wingdings"/>
              </a:rPr>
              <a:t>These are 3 examples of this effect:</a:t>
            </a:r>
          </a:p>
        </p:txBody>
      </p:sp>
      <p:sp>
        <p:nvSpPr>
          <p:cNvPr id="17" name="Rectangle 16"/>
          <p:cNvSpPr/>
          <p:nvPr/>
        </p:nvSpPr>
        <p:spPr>
          <a:xfrm>
            <a:off x="3225263" y="5715000"/>
            <a:ext cx="757516" cy="190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329190" y="2583708"/>
            <a:ext cx="8808281" cy="3957850"/>
            <a:chOff x="329190" y="1809168"/>
            <a:chExt cx="8808281" cy="395785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4099" y="1809168"/>
              <a:ext cx="2941712" cy="2038932"/>
            </a:xfrm>
            <a:prstGeom prst="rect">
              <a:avLst/>
            </a:prstGeom>
          </p:spPr>
        </p:pic>
        <p:grpSp>
          <p:nvGrpSpPr>
            <p:cNvPr id="12" name="Group 11"/>
            <p:cNvGrpSpPr/>
            <p:nvPr/>
          </p:nvGrpSpPr>
          <p:grpSpPr>
            <a:xfrm>
              <a:off x="329190" y="1812660"/>
              <a:ext cx="8808281" cy="3954358"/>
              <a:chOff x="329190" y="1812660"/>
              <a:chExt cx="8808281" cy="3954358"/>
            </a:xfrm>
          </p:grpSpPr>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91820" y="1864823"/>
                <a:ext cx="3004991" cy="1986770"/>
              </a:xfrm>
              <a:prstGeom prst="rect">
                <a:avLst/>
              </a:prstGeom>
            </p:spPr>
          </p:pic>
          <p:pic>
            <p:nvPicPr>
              <p:cNvPr id="11" name="Picture 10" descr="Landau3.tif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4025" y="1812660"/>
                <a:ext cx="3043446" cy="202274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47597" y="3780248"/>
                <a:ext cx="2883619" cy="1986770"/>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9190" y="3750220"/>
                <a:ext cx="2941712" cy="2013078"/>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37128" y="3715385"/>
                <a:ext cx="2947421" cy="2022740"/>
              </a:xfrm>
              <a:prstGeom prst="rect">
                <a:avLst/>
              </a:prstGeom>
            </p:spPr>
          </p:pic>
        </p:grpSp>
      </p:grpSp>
    </p:spTree>
    <p:extLst>
      <p:ext uri="{BB962C8B-B14F-4D97-AF65-F5344CB8AC3E}">
        <p14:creationId xmlns:p14="http://schemas.microsoft.com/office/powerpoint/2010/main" val="467332349"/>
      </p:ext>
    </p:extLst>
  </p:cSld>
  <p:clrMapOvr>
    <a:masterClrMapping/>
  </p:clrMapOvr>
  <p:transition xmlns:p14="http://schemas.microsoft.com/office/powerpoint/2010/main" spd="slow" advTm="67316"/>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8382649" y="6527575"/>
            <a:ext cx="558151" cy="316442"/>
          </a:xfrm>
        </p:spPr>
        <p:txBody>
          <a:bodyPr/>
          <a:lstStyle/>
          <a:p>
            <a:pPr>
              <a:defRPr/>
            </a:pPr>
            <a:fld id="{37244B74-A104-BF4D-8438-FFB1B7095C65}" type="slidenum">
              <a:rPr lang="en-US"/>
              <a:pPr>
                <a:defRPr/>
              </a:pPr>
              <a:t>14</a:t>
            </a:fld>
            <a:endParaRPr lang="en-US" dirty="0"/>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What is the signal of one e/h pair? </a:t>
            </a:r>
          </a:p>
        </p:txBody>
      </p:sp>
      <p:sp>
        <p:nvSpPr>
          <p:cNvPr id="16392" name="Text Box 8"/>
          <p:cNvSpPr txBox="1">
            <a:spLocks noChangeArrowheads="1"/>
          </p:cNvSpPr>
          <p:nvPr/>
        </p:nvSpPr>
        <p:spPr bwMode="auto">
          <a:xfrm>
            <a:off x="369949" y="2692752"/>
            <a:ext cx="8469251" cy="736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84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9pPr>
          </a:lstStyle>
          <a:p>
            <a:pPr hangingPunct="1">
              <a:defRPr/>
            </a:pPr>
            <a:r>
              <a:rPr lang="en-US" dirty="0" smtClean="0">
                <a:solidFill>
                  <a:schemeClr val="tx1"/>
                </a:solidFill>
                <a:latin typeface="+mj-lt"/>
              </a:rPr>
              <a:t>However </a:t>
            </a:r>
            <a:r>
              <a:rPr lang="en-US" b="1" dirty="0" smtClean="0">
                <a:solidFill>
                  <a:schemeClr val="tx1"/>
                </a:solidFill>
                <a:latin typeface="+mj-lt"/>
              </a:rPr>
              <a:t>the shape of the signal depends on the thickness </a:t>
            </a:r>
            <a:r>
              <a:rPr lang="en-US" dirty="0" smtClean="0">
                <a:solidFill>
                  <a:schemeClr val="tx1"/>
                </a:solidFill>
                <a:latin typeface="+mj-lt"/>
              </a:rPr>
              <a:t>d: </a:t>
            </a:r>
          </a:p>
          <a:p>
            <a:pPr hangingPunct="1">
              <a:defRPr/>
            </a:pPr>
            <a:r>
              <a:rPr lang="en-US" dirty="0" smtClean="0">
                <a:solidFill>
                  <a:schemeClr val="tx1"/>
                </a:solidFill>
                <a:latin typeface="+mj-lt"/>
              </a:rPr>
              <a:t>thinner detectors have higher slew rate </a:t>
            </a:r>
            <a:endParaRPr lang="en-US" dirty="0">
              <a:solidFill>
                <a:schemeClr val="tx1"/>
              </a:solidFill>
              <a:latin typeface="+mj-lt"/>
            </a:endParaRPr>
          </a:p>
          <a:p>
            <a:pPr hangingPunct="1">
              <a:defRPr/>
            </a:pPr>
            <a:endParaRPr lang="en-US" dirty="0" smtClean="0">
              <a:latin typeface="+mj-lt"/>
            </a:endParaRPr>
          </a:p>
          <a:p>
            <a:pPr hangingPunct="1">
              <a:defRPr/>
            </a:pPr>
            <a:endParaRPr lang="en-US" dirty="0" smtClean="0">
              <a:latin typeface="+mj-lt"/>
            </a:endParaRPr>
          </a:p>
          <a:p>
            <a:pPr hangingPunct="1">
              <a:defRPr/>
            </a:pPr>
            <a:r>
              <a:rPr lang="en-US" dirty="0">
                <a:latin typeface="+mj-lt"/>
              </a:rPr>
              <a:t>	</a:t>
            </a:r>
            <a:endParaRPr lang="en-US" dirty="0" smtClean="0">
              <a:latin typeface="+mj-lt"/>
            </a:endParaRPr>
          </a:p>
        </p:txBody>
      </p:sp>
      <p:grpSp>
        <p:nvGrpSpPr>
          <p:cNvPr id="16384" name="Group 16383"/>
          <p:cNvGrpSpPr/>
          <p:nvPr/>
        </p:nvGrpSpPr>
        <p:grpSpPr>
          <a:xfrm>
            <a:off x="5683619" y="4230158"/>
            <a:ext cx="2826030" cy="1638300"/>
            <a:chOff x="5333883" y="4181523"/>
            <a:chExt cx="2826030" cy="1638300"/>
          </a:xfrm>
        </p:grpSpPr>
        <p:grpSp>
          <p:nvGrpSpPr>
            <p:cNvPr id="31" name="Group 30"/>
            <p:cNvGrpSpPr/>
            <p:nvPr/>
          </p:nvGrpSpPr>
          <p:grpSpPr>
            <a:xfrm>
              <a:off x="5333883" y="4181523"/>
              <a:ext cx="2826030" cy="1638300"/>
              <a:chOff x="5333883" y="4181523"/>
              <a:chExt cx="2826030" cy="1638300"/>
            </a:xfrm>
          </p:grpSpPr>
          <p:grpSp>
            <p:nvGrpSpPr>
              <p:cNvPr id="33" name="Group 32"/>
              <p:cNvGrpSpPr/>
              <p:nvPr/>
            </p:nvGrpSpPr>
            <p:grpSpPr>
              <a:xfrm>
                <a:off x="6026313" y="4181523"/>
                <a:ext cx="2133600" cy="1638300"/>
                <a:chOff x="1177780" y="1879600"/>
                <a:chExt cx="2133600" cy="1638300"/>
              </a:xfrm>
            </p:grpSpPr>
            <p:sp>
              <p:nvSpPr>
                <p:cNvPr id="16414" name="Rectangle 16413"/>
                <p:cNvSpPr/>
                <p:nvPr/>
              </p:nvSpPr>
              <p:spPr>
                <a:xfrm>
                  <a:off x="1177780" y="1879600"/>
                  <a:ext cx="2133600" cy="16383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10000"/>
                        <a:lumOff val="90000"/>
                      </a:schemeClr>
                    </a:solidFill>
                  </a:endParaRPr>
                </a:p>
              </p:txBody>
            </p:sp>
            <p:sp>
              <p:nvSpPr>
                <p:cNvPr id="16415" name="Rectangle 16414"/>
                <p:cNvSpPr/>
                <p:nvPr/>
              </p:nvSpPr>
              <p:spPr>
                <a:xfrm>
                  <a:off x="1177780" y="1879600"/>
                  <a:ext cx="2133600" cy="165100"/>
                </a:xfrm>
                <a:prstGeom prst="rect">
                  <a:avLst/>
                </a:prstGeom>
                <a:solidFill>
                  <a:srgbClr val="A1A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1ACFF"/>
                    </a:solidFill>
                  </a:endParaRPr>
                </a:p>
              </p:txBody>
            </p:sp>
            <p:sp>
              <p:nvSpPr>
                <p:cNvPr id="71" name="Rectangle 70"/>
                <p:cNvSpPr/>
                <p:nvPr/>
              </p:nvSpPr>
              <p:spPr>
                <a:xfrm>
                  <a:off x="1177780" y="3352800"/>
                  <a:ext cx="2133600" cy="165100"/>
                </a:xfrm>
                <a:prstGeom prst="rect">
                  <a:avLst/>
                </a:prstGeom>
                <a:solidFill>
                  <a:srgbClr val="97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TextBox 41"/>
              <p:cNvSpPr txBox="1"/>
              <p:nvPr/>
            </p:nvSpPr>
            <p:spPr>
              <a:xfrm>
                <a:off x="5333883" y="4664888"/>
                <a:ext cx="346294" cy="438582"/>
              </a:xfrm>
              <a:prstGeom prst="rect">
                <a:avLst/>
              </a:prstGeom>
              <a:noFill/>
            </p:spPr>
            <p:txBody>
              <a:bodyPr wrap="none" rtlCol="0">
                <a:spAutoFit/>
              </a:bodyPr>
              <a:lstStyle/>
              <a:p>
                <a:pPr>
                  <a:lnSpc>
                    <a:spcPct val="130000"/>
                  </a:lnSpc>
                </a:pPr>
                <a:r>
                  <a:rPr lang="en-US" b="1" dirty="0">
                    <a:solidFill>
                      <a:srgbClr val="0000FF"/>
                    </a:solidFill>
                  </a:rPr>
                  <a:t>D</a:t>
                </a:r>
                <a:endParaRPr lang="en-US" b="1" dirty="0" smtClean="0">
                  <a:solidFill>
                    <a:srgbClr val="0000FF"/>
                  </a:solidFill>
                </a:endParaRPr>
              </a:p>
            </p:txBody>
          </p:sp>
        </p:grpSp>
        <p:grpSp>
          <p:nvGrpSpPr>
            <p:cNvPr id="36" name="Group 35"/>
            <p:cNvGrpSpPr/>
            <p:nvPr/>
          </p:nvGrpSpPr>
          <p:grpSpPr>
            <a:xfrm>
              <a:off x="6579966" y="4709845"/>
              <a:ext cx="588043" cy="292944"/>
              <a:chOff x="1731433" y="2336799"/>
              <a:chExt cx="838200" cy="397934"/>
            </a:xfrm>
          </p:grpSpPr>
          <p:sp>
            <p:nvSpPr>
              <p:cNvPr id="35" name="Oval 34"/>
              <p:cNvSpPr/>
              <p:nvPr/>
            </p:nvSpPr>
            <p:spPr>
              <a:xfrm>
                <a:off x="1731433" y="2336799"/>
                <a:ext cx="419100"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78" name="Oval 77"/>
              <p:cNvSpPr/>
              <p:nvPr/>
            </p:nvSpPr>
            <p:spPr>
              <a:xfrm>
                <a:off x="2150533" y="2370666"/>
                <a:ext cx="419100"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cxnSp>
        <p:nvCxnSpPr>
          <p:cNvPr id="38" name="Straight Arrow Connector 37"/>
          <p:cNvCxnSpPr/>
          <p:nvPr/>
        </p:nvCxnSpPr>
        <p:spPr>
          <a:xfrm>
            <a:off x="6154828" y="4268258"/>
            <a:ext cx="0" cy="165100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5656387" y="3348207"/>
            <a:ext cx="2826030" cy="688339"/>
            <a:chOff x="5333883" y="6104387"/>
            <a:chExt cx="2826030" cy="688339"/>
          </a:xfrm>
        </p:grpSpPr>
        <p:sp>
          <p:nvSpPr>
            <p:cNvPr id="48" name="TextBox 47"/>
            <p:cNvSpPr txBox="1"/>
            <p:nvPr/>
          </p:nvSpPr>
          <p:spPr>
            <a:xfrm>
              <a:off x="5333883" y="6201667"/>
              <a:ext cx="337051" cy="438582"/>
            </a:xfrm>
            <a:prstGeom prst="rect">
              <a:avLst/>
            </a:prstGeom>
            <a:noFill/>
          </p:spPr>
          <p:txBody>
            <a:bodyPr wrap="none" rtlCol="0">
              <a:spAutoFit/>
            </a:bodyPr>
            <a:lstStyle/>
            <a:p>
              <a:pPr>
                <a:lnSpc>
                  <a:spcPct val="130000"/>
                </a:lnSpc>
              </a:pPr>
              <a:r>
                <a:rPr lang="en-US" b="1" dirty="0" smtClean="0">
                  <a:solidFill>
                    <a:srgbClr val="FF0000"/>
                  </a:solidFill>
                </a:rPr>
                <a:t>d</a:t>
              </a:r>
            </a:p>
          </p:txBody>
        </p:sp>
        <p:grpSp>
          <p:nvGrpSpPr>
            <p:cNvPr id="8" name="Group 7"/>
            <p:cNvGrpSpPr/>
            <p:nvPr/>
          </p:nvGrpSpPr>
          <p:grpSpPr>
            <a:xfrm>
              <a:off x="5837328" y="6104387"/>
              <a:ext cx="2322585" cy="688339"/>
              <a:chOff x="4352281" y="4825736"/>
              <a:chExt cx="2322585" cy="688339"/>
            </a:xfrm>
          </p:grpSpPr>
          <p:grpSp>
            <p:nvGrpSpPr>
              <p:cNvPr id="73" name="Group 72"/>
              <p:cNvGrpSpPr/>
              <p:nvPr/>
            </p:nvGrpSpPr>
            <p:grpSpPr>
              <a:xfrm>
                <a:off x="4541266" y="4828275"/>
                <a:ext cx="2133600" cy="685800"/>
                <a:chOff x="1177780" y="1879600"/>
                <a:chExt cx="2133600" cy="1638300"/>
              </a:xfrm>
            </p:grpSpPr>
            <p:sp>
              <p:nvSpPr>
                <p:cNvPr id="74" name="Rectangle 73"/>
                <p:cNvSpPr/>
                <p:nvPr/>
              </p:nvSpPr>
              <p:spPr>
                <a:xfrm>
                  <a:off x="1177780" y="1879600"/>
                  <a:ext cx="2133600" cy="16383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10000"/>
                        <a:lumOff val="90000"/>
                      </a:schemeClr>
                    </a:solidFill>
                  </a:endParaRPr>
                </a:p>
              </p:txBody>
            </p:sp>
            <p:sp>
              <p:nvSpPr>
                <p:cNvPr id="75" name="Rectangle 74"/>
                <p:cNvSpPr/>
                <p:nvPr/>
              </p:nvSpPr>
              <p:spPr>
                <a:xfrm>
                  <a:off x="1177780" y="1879600"/>
                  <a:ext cx="2133600" cy="165100"/>
                </a:xfrm>
                <a:prstGeom prst="rect">
                  <a:avLst/>
                </a:prstGeom>
                <a:solidFill>
                  <a:srgbClr val="A1A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177780" y="3352800"/>
                  <a:ext cx="2133600" cy="165100"/>
                </a:xfrm>
                <a:prstGeom prst="rect">
                  <a:avLst/>
                </a:prstGeom>
                <a:solidFill>
                  <a:srgbClr val="97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5306046" y="5001473"/>
                <a:ext cx="583050" cy="360125"/>
                <a:chOff x="1731433" y="2336799"/>
                <a:chExt cx="838200" cy="397934"/>
              </a:xfrm>
            </p:grpSpPr>
            <p:sp>
              <p:nvSpPr>
                <p:cNvPr id="81" name="Oval 80"/>
                <p:cNvSpPr/>
                <p:nvPr/>
              </p:nvSpPr>
              <p:spPr>
                <a:xfrm>
                  <a:off x="1731433" y="2336799"/>
                  <a:ext cx="419100"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82" name="Oval 81"/>
                <p:cNvSpPr/>
                <p:nvPr/>
              </p:nvSpPr>
              <p:spPr>
                <a:xfrm>
                  <a:off x="2150533" y="2370666"/>
                  <a:ext cx="419100"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cxnSp>
            <p:nvCxnSpPr>
              <p:cNvPr id="34" name="Straight Arrow Connector 33"/>
              <p:cNvCxnSpPr/>
              <p:nvPr/>
            </p:nvCxnSpPr>
            <p:spPr>
              <a:xfrm>
                <a:off x="4352281" y="4825736"/>
                <a:ext cx="0" cy="688339"/>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grpSp>
      <p:sp>
        <p:nvSpPr>
          <p:cNvPr id="11" name="TextBox 10"/>
          <p:cNvSpPr txBox="1"/>
          <p:nvPr/>
        </p:nvSpPr>
        <p:spPr>
          <a:xfrm>
            <a:off x="2739734" y="547709"/>
            <a:ext cx="3778398" cy="400110"/>
          </a:xfrm>
          <a:prstGeom prst="rect">
            <a:avLst/>
          </a:prstGeom>
          <a:noFill/>
        </p:spPr>
        <p:txBody>
          <a:bodyPr wrap="none" rtlCol="0">
            <a:spAutoFit/>
          </a:bodyPr>
          <a:lstStyle/>
          <a:p>
            <a:pPr>
              <a:lnSpc>
                <a:spcPct val="130000"/>
              </a:lnSpc>
            </a:pPr>
            <a:r>
              <a:rPr lang="en-US" sz="1600" dirty="0" smtClean="0">
                <a:solidFill>
                  <a:srgbClr val="000000"/>
                </a:solidFill>
              </a:rPr>
              <a:t>(Simplified model for pad detectors)</a:t>
            </a:r>
          </a:p>
        </p:txBody>
      </p:sp>
      <p:sp>
        <p:nvSpPr>
          <p:cNvPr id="15" name="Footer Placeholder 14"/>
          <p:cNvSpPr>
            <a:spLocks noGrp="1"/>
          </p:cNvSpPr>
          <p:nvPr>
            <p:ph type="ftr" sz="quarter" idx="14"/>
          </p:nvPr>
        </p:nvSpPr>
        <p:spPr/>
        <p:txBody>
          <a:bodyPr/>
          <a:lstStyle/>
          <a:p>
            <a:r>
              <a:rPr lang="en-US" smtClean="0"/>
              <a:t>Nicolo Cartiglia, INFN, Torino - UFSD;  Orsay, 13 February 2015</a:t>
            </a:r>
            <a:endParaRPr lang="en-US" dirty="0"/>
          </a:p>
        </p:txBody>
      </p:sp>
      <p:sp>
        <p:nvSpPr>
          <p:cNvPr id="40" name="TextBox 39"/>
          <p:cNvSpPr txBox="1"/>
          <p:nvPr/>
        </p:nvSpPr>
        <p:spPr>
          <a:xfrm>
            <a:off x="662987" y="1054360"/>
            <a:ext cx="8138113" cy="798680"/>
          </a:xfrm>
          <a:prstGeom prst="rect">
            <a:avLst/>
          </a:prstGeom>
          <a:noFill/>
        </p:spPr>
        <p:txBody>
          <a:bodyPr wrap="square" rtlCol="0">
            <a:spAutoFit/>
          </a:bodyPr>
          <a:lstStyle/>
          <a:p>
            <a:pPr>
              <a:lnSpc>
                <a:spcPct val="130000"/>
              </a:lnSpc>
            </a:pPr>
            <a:r>
              <a:rPr lang="en-US" dirty="0" smtClean="0">
                <a:solidFill>
                  <a:srgbClr val="000000"/>
                </a:solidFill>
                <a:sym typeface="Wingdings"/>
              </a:rPr>
              <a:t>Let’s consider </a:t>
            </a:r>
            <a:r>
              <a:rPr lang="en-US" b="1" dirty="0" smtClean="0">
                <a:solidFill>
                  <a:srgbClr val="000000"/>
                </a:solidFill>
                <a:sym typeface="Wingdings"/>
              </a:rPr>
              <a:t>one single electron-hole pair.</a:t>
            </a:r>
            <a:r>
              <a:rPr lang="en-US" dirty="0" smtClean="0">
                <a:solidFill>
                  <a:srgbClr val="000000"/>
                </a:solidFill>
                <a:sym typeface="Wingdings"/>
              </a:rPr>
              <a:t> </a:t>
            </a:r>
          </a:p>
          <a:p>
            <a:pPr>
              <a:lnSpc>
                <a:spcPct val="130000"/>
              </a:lnSpc>
            </a:pPr>
            <a:r>
              <a:rPr lang="en-US" dirty="0" smtClean="0">
                <a:solidFill>
                  <a:srgbClr val="000000"/>
                </a:solidFill>
                <a:sym typeface="Wingdings"/>
              </a:rPr>
              <a:t>The integral of their currents is equal to the electric charge, q: </a:t>
            </a:r>
            <a:endParaRPr lang="en-US" dirty="0" smtClean="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81720691"/>
              </p:ext>
            </p:extLst>
          </p:nvPr>
        </p:nvGraphicFramePr>
        <p:xfrm>
          <a:off x="3379788" y="1911350"/>
          <a:ext cx="3182937" cy="684213"/>
        </p:xfrm>
        <a:graphic>
          <a:graphicData uri="http://schemas.openxmlformats.org/presentationml/2006/ole">
            <mc:AlternateContent xmlns:mc="http://schemas.openxmlformats.org/markup-compatibility/2006">
              <mc:Choice xmlns:v="urn:schemas-microsoft-com:vml" Requires="v">
                <p:oleObj spid="_x0000_s203174" name="Equation" r:id="rId4" imgW="1536700" imgH="330200" progId="Equation.3">
                  <p:embed/>
                </p:oleObj>
              </mc:Choice>
              <mc:Fallback>
                <p:oleObj name="Equation" r:id="rId4" imgW="1536700" imgH="330200" progId="Equation.3">
                  <p:embed/>
                  <p:pic>
                    <p:nvPicPr>
                      <p:cNvPr id="0" name=""/>
                      <p:cNvPicPr/>
                      <p:nvPr/>
                    </p:nvPicPr>
                    <p:blipFill>
                      <a:blip r:embed="rId5"/>
                      <a:stretch>
                        <a:fillRect/>
                      </a:stretch>
                    </p:blipFill>
                    <p:spPr>
                      <a:xfrm>
                        <a:off x="3379788" y="1911350"/>
                        <a:ext cx="3182937" cy="684213"/>
                      </a:xfrm>
                      <a:prstGeom prst="rect">
                        <a:avLst/>
                      </a:prstGeom>
                    </p:spPr>
                  </p:pic>
                </p:oleObj>
              </mc:Fallback>
            </mc:AlternateContent>
          </a:graphicData>
        </a:graphic>
      </p:graphicFrame>
      <p:sp>
        <p:nvSpPr>
          <p:cNvPr id="20" name="Freeform 19"/>
          <p:cNvSpPr/>
          <p:nvPr/>
        </p:nvSpPr>
        <p:spPr>
          <a:xfrm>
            <a:off x="1104172" y="4379825"/>
            <a:ext cx="3886200" cy="1238748"/>
          </a:xfrm>
          <a:custGeom>
            <a:avLst/>
            <a:gdLst>
              <a:gd name="connsiteX0" fmla="*/ 0 w 3886200"/>
              <a:gd name="connsiteY0" fmla="*/ 2030595 h 2034585"/>
              <a:gd name="connsiteX1" fmla="*/ 495300 w 3886200"/>
              <a:gd name="connsiteY1" fmla="*/ 1903595 h 2034585"/>
              <a:gd name="connsiteX2" fmla="*/ 812800 w 3886200"/>
              <a:gd name="connsiteY2" fmla="*/ 1166995 h 2034585"/>
              <a:gd name="connsiteX3" fmla="*/ 1181100 w 3886200"/>
              <a:gd name="connsiteY3" fmla="*/ 290695 h 2034585"/>
              <a:gd name="connsiteX4" fmla="*/ 1676400 w 3886200"/>
              <a:gd name="connsiteY4" fmla="*/ 11295 h 2034585"/>
              <a:gd name="connsiteX5" fmla="*/ 2095500 w 3886200"/>
              <a:gd name="connsiteY5" fmla="*/ 608195 h 2034585"/>
              <a:gd name="connsiteX6" fmla="*/ 2501900 w 3886200"/>
              <a:gd name="connsiteY6" fmla="*/ 1408295 h 2034585"/>
              <a:gd name="connsiteX7" fmla="*/ 3111500 w 3886200"/>
              <a:gd name="connsiteY7" fmla="*/ 1801995 h 2034585"/>
              <a:gd name="connsiteX8" fmla="*/ 3886200 w 3886200"/>
              <a:gd name="connsiteY8" fmla="*/ 1992495 h 2034585"/>
              <a:gd name="connsiteX9" fmla="*/ 3886200 w 3886200"/>
              <a:gd name="connsiteY9" fmla="*/ 1992495 h 2034585"/>
              <a:gd name="connsiteX10" fmla="*/ 3886200 w 3886200"/>
              <a:gd name="connsiteY10" fmla="*/ 1992495 h 203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6200" h="2034585">
                <a:moveTo>
                  <a:pt x="0" y="2030595"/>
                </a:moveTo>
                <a:cubicBezTo>
                  <a:pt x="179916" y="2039061"/>
                  <a:pt x="359833" y="2047528"/>
                  <a:pt x="495300" y="1903595"/>
                </a:cubicBezTo>
                <a:cubicBezTo>
                  <a:pt x="630767" y="1759662"/>
                  <a:pt x="698500" y="1435812"/>
                  <a:pt x="812800" y="1166995"/>
                </a:cubicBezTo>
                <a:cubicBezTo>
                  <a:pt x="927100" y="898178"/>
                  <a:pt x="1037167" y="483312"/>
                  <a:pt x="1181100" y="290695"/>
                </a:cubicBezTo>
                <a:cubicBezTo>
                  <a:pt x="1325033" y="98078"/>
                  <a:pt x="1524000" y="-41622"/>
                  <a:pt x="1676400" y="11295"/>
                </a:cubicBezTo>
                <a:cubicBezTo>
                  <a:pt x="1828800" y="64212"/>
                  <a:pt x="1957917" y="375362"/>
                  <a:pt x="2095500" y="608195"/>
                </a:cubicBezTo>
                <a:cubicBezTo>
                  <a:pt x="2233083" y="841028"/>
                  <a:pt x="2332567" y="1209328"/>
                  <a:pt x="2501900" y="1408295"/>
                </a:cubicBezTo>
                <a:cubicBezTo>
                  <a:pt x="2671233" y="1607262"/>
                  <a:pt x="2880783" y="1704628"/>
                  <a:pt x="3111500" y="1801995"/>
                </a:cubicBezTo>
                <a:cubicBezTo>
                  <a:pt x="3342217" y="1899362"/>
                  <a:pt x="3886200" y="1992495"/>
                  <a:pt x="3886200" y="1992495"/>
                </a:cubicBezTo>
                <a:lnTo>
                  <a:pt x="3886200" y="1992495"/>
                </a:lnTo>
                <a:lnTo>
                  <a:pt x="3886200" y="1992495"/>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7" name="Group 26"/>
          <p:cNvGrpSpPr/>
          <p:nvPr/>
        </p:nvGrpSpPr>
        <p:grpSpPr>
          <a:xfrm>
            <a:off x="491767" y="3445487"/>
            <a:ext cx="3977905" cy="2222277"/>
            <a:chOff x="4277095" y="3886200"/>
            <a:chExt cx="3977905" cy="2217151"/>
          </a:xfrm>
        </p:grpSpPr>
        <p:graphicFrame>
          <p:nvGraphicFramePr>
            <p:cNvPr id="43" name="Object 42"/>
            <p:cNvGraphicFramePr>
              <a:graphicFrameLocks noChangeAspect="1"/>
            </p:cNvGraphicFramePr>
            <p:nvPr>
              <p:extLst>
                <p:ext uri="{D42A27DB-BD31-4B8C-83A1-F6EECF244321}">
                  <p14:modId xmlns:p14="http://schemas.microsoft.com/office/powerpoint/2010/main" val="2512732053"/>
                </p:ext>
              </p:extLst>
            </p:nvPr>
          </p:nvGraphicFramePr>
          <p:xfrm>
            <a:off x="4672785" y="5874751"/>
            <a:ext cx="139700" cy="228600"/>
          </p:xfrm>
          <a:graphic>
            <a:graphicData uri="http://schemas.openxmlformats.org/presentationml/2006/ole">
              <mc:AlternateContent xmlns:mc="http://schemas.openxmlformats.org/markup-compatibility/2006">
                <mc:Choice xmlns:v="urn:schemas-microsoft-com:vml" Requires="v">
                  <p:oleObj spid="_x0000_s203175" name="Equation" r:id="rId6" imgW="139700" imgH="228600" progId="Equation.3">
                    <p:embed/>
                  </p:oleObj>
                </mc:Choice>
                <mc:Fallback>
                  <p:oleObj name="Equation" r:id="rId6" imgW="139700" imgH="228600" progId="Equation.3">
                    <p:embed/>
                    <p:pic>
                      <p:nvPicPr>
                        <p:cNvPr id="0" name=""/>
                        <p:cNvPicPr/>
                        <p:nvPr/>
                      </p:nvPicPr>
                      <p:blipFill>
                        <a:blip r:embed="rId7"/>
                        <a:stretch>
                          <a:fillRect/>
                        </a:stretch>
                      </p:blipFill>
                      <p:spPr>
                        <a:xfrm>
                          <a:off x="4672785" y="5874751"/>
                          <a:ext cx="139700" cy="228600"/>
                        </a:xfrm>
                        <a:prstGeom prst="rect">
                          <a:avLst/>
                        </a:prstGeom>
                      </p:spPr>
                    </p:pic>
                  </p:oleObj>
                </mc:Fallback>
              </mc:AlternateContent>
            </a:graphicData>
          </a:graphic>
        </p:graphicFrame>
        <p:cxnSp>
          <p:nvCxnSpPr>
            <p:cNvPr id="13" name="Straight Arrow Connector 12"/>
            <p:cNvCxnSpPr/>
            <p:nvPr/>
          </p:nvCxnSpPr>
          <p:spPr>
            <a:xfrm flipV="1">
              <a:off x="4812485" y="3886200"/>
              <a:ext cx="0" cy="218278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812485" y="6066443"/>
              <a:ext cx="3442515"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003800" y="3912455"/>
              <a:ext cx="2095500" cy="2158145"/>
            </a:xfrm>
            <a:custGeom>
              <a:avLst/>
              <a:gdLst>
                <a:gd name="connsiteX0" fmla="*/ 0 w 2095500"/>
                <a:gd name="connsiteY0" fmla="*/ 2132745 h 2158145"/>
                <a:gd name="connsiteX1" fmla="*/ 304800 w 2095500"/>
                <a:gd name="connsiteY1" fmla="*/ 2081945 h 2158145"/>
                <a:gd name="connsiteX2" fmla="*/ 419100 w 2095500"/>
                <a:gd name="connsiteY2" fmla="*/ 1980345 h 2158145"/>
                <a:gd name="connsiteX3" fmla="*/ 596900 w 2095500"/>
                <a:gd name="connsiteY3" fmla="*/ 850045 h 2158145"/>
                <a:gd name="connsiteX4" fmla="*/ 698500 w 2095500"/>
                <a:gd name="connsiteY4" fmla="*/ 151545 h 2158145"/>
                <a:gd name="connsiteX5" fmla="*/ 939800 w 2095500"/>
                <a:gd name="connsiteY5" fmla="*/ 62645 h 2158145"/>
                <a:gd name="connsiteX6" fmla="*/ 1117600 w 2095500"/>
                <a:gd name="connsiteY6" fmla="*/ 913545 h 2158145"/>
                <a:gd name="connsiteX7" fmla="*/ 1333500 w 2095500"/>
                <a:gd name="connsiteY7" fmla="*/ 1751745 h 2158145"/>
                <a:gd name="connsiteX8" fmla="*/ 1638300 w 2095500"/>
                <a:gd name="connsiteY8" fmla="*/ 2043845 h 2158145"/>
                <a:gd name="connsiteX9" fmla="*/ 2095500 w 2095500"/>
                <a:gd name="connsiteY9" fmla="*/ 2158145 h 21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2158145">
                  <a:moveTo>
                    <a:pt x="0" y="2132745"/>
                  </a:moveTo>
                  <a:cubicBezTo>
                    <a:pt x="117475" y="2120045"/>
                    <a:pt x="234950" y="2107345"/>
                    <a:pt x="304800" y="2081945"/>
                  </a:cubicBezTo>
                  <a:cubicBezTo>
                    <a:pt x="374650" y="2056545"/>
                    <a:pt x="370417" y="2185662"/>
                    <a:pt x="419100" y="1980345"/>
                  </a:cubicBezTo>
                  <a:cubicBezTo>
                    <a:pt x="467783" y="1775028"/>
                    <a:pt x="550333" y="1154845"/>
                    <a:pt x="596900" y="850045"/>
                  </a:cubicBezTo>
                  <a:cubicBezTo>
                    <a:pt x="643467" y="545245"/>
                    <a:pt x="641350" y="282778"/>
                    <a:pt x="698500" y="151545"/>
                  </a:cubicBezTo>
                  <a:cubicBezTo>
                    <a:pt x="755650" y="20312"/>
                    <a:pt x="869950" y="-64355"/>
                    <a:pt x="939800" y="62645"/>
                  </a:cubicBezTo>
                  <a:cubicBezTo>
                    <a:pt x="1009650" y="189645"/>
                    <a:pt x="1051983" y="632028"/>
                    <a:pt x="1117600" y="913545"/>
                  </a:cubicBezTo>
                  <a:cubicBezTo>
                    <a:pt x="1183217" y="1195062"/>
                    <a:pt x="1246717" y="1563362"/>
                    <a:pt x="1333500" y="1751745"/>
                  </a:cubicBezTo>
                  <a:cubicBezTo>
                    <a:pt x="1420283" y="1940128"/>
                    <a:pt x="1511300" y="1976112"/>
                    <a:pt x="1638300" y="2043845"/>
                  </a:cubicBezTo>
                  <a:cubicBezTo>
                    <a:pt x="1765300" y="2111578"/>
                    <a:pt x="2095500" y="2158145"/>
                    <a:pt x="2095500" y="215814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4277095" y="4233319"/>
              <a:ext cx="484590" cy="438582"/>
            </a:xfrm>
            <a:prstGeom prst="rect">
              <a:avLst/>
            </a:prstGeom>
            <a:noFill/>
          </p:spPr>
          <p:txBody>
            <a:bodyPr wrap="none" rtlCol="0">
              <a:spAutoFit/>
            </a:bodyPr>
            <a:lstStyle/>
            <a:p>
              <a:pPr>
                <a:lnSpc>
                  <a:spcPct val="130000"/>
                </a:lnSpc>
              </a:pPr>
              <a:r>
                <a:rPr lang="en-US" dirty="0" smtClean="0"/>
                <a:t>i(t)</a:t>
              </a:r>
            </a:p>
          </p:txBody>
        </p:sp>
      </p:grpSp>
      <p:sp>
        <p:nvSpPr>
          <p:cNvPr id="54" name="TextBox 53"/>
          <p:cNvSpPr txBox="1"/>
          <p:nvPr/>
        </p:nvSpPr>
        <p:spPr>
          <a:xfrm>
            <a:off x="4036379" y="5557882"/>
            <a:ext cx="262887" cy="438582"/>
          </a:xfrm>
          <a:prstGeom prst="rect">
            <a:avLst/>
          </a:prstGeom>
          <a:noFill/>
        </p:spPr>
        <p:txBody>
          <a:bodyPr wrap="none" rtlCol="0">
            <a:spAutoFit/>
          </a:bodyPr>
          <a:lstStyle/>
          <a:p>
            <a:pPr>
              <a:lnSpc>
                <a:spcPct val="130000"/>
              </a:lnSpc>
            </a:pPr>
            <a:r>
              <a:rPr lang="en-US" dirty="0" smtClean="0"/>
              <a:t>t</a:t>
            </a:r>
          </a:p>
        </p:txBody>
      </p:sp>
      <p:sp>
        <p:nvSpPr>
          <p:cNvPr id="25" name="TextBox 24"/>
          <p:cNvSpPr txBox="1"/>
          <p:nvPr/>
        </p:nvSpPr>
        <p:spPr>
          <a:xfrm>
            <a:off x="2866735" y="3522432"/>
            <a:ext cx="1725553" cy="361637"/>
          </a:xfrm>
          <a:prstGeom prst="rect">
            <a:avLst/>
          </a:prstGeom>
          <a:noFill/>
          <a:ln>
            <a:noFill/>
          </a:ln>
        </p:spPr>
        <p:txBody>
          <a:bodyPr wrap="square" rtlCol="0">
            <a:spAutoFit/>
          </a:bodyPr>
          <a:lstStyle/>
          <a:p>
            <a:pPr>
              <a:lnSpc>
                <a:spcPct val="130000"/>
              </a:lnSpc>
            </a:pPr>
            <a:r>
              <a:rPr lang="en-US" sz="1400" dirty="0" smtClean="0">
                <a:solidFill>
                  <a:srgbClr val="000000"/>
                </a:solidFill>
              </a:rPr>
              <a:t>Thin detector</a:t>
            </a:r>
          </a:p>
        </p:txBody>
      </p:sp>
      <p:cxnSp>
        <p:nvCxnSpPr>
          <p:cNvPr id="16387" name="Straight Arrow Connector 16386"/>
          <p:cNvCxnSpPr>
            <a:stCxn id="48" idx="2"/>
          </p:cNvCxnSpPr>
          <p:nvPr/>
        </p:nvCxnSpPr>
        <p:spPr>
          <a:xfrm flipH="1">
            <a:off x="2413001" y="3884069"/>
            <a:ext cx="3411912" cy="1524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42" idx="2"/>
          </p:cNvCxnSpPr>
          <p:nvPr/>
        </p:nvCxnSpPr>
        <p:spPr>
          <a:xfrm flipH="1" flipV="1">
            <a:off x="3759201" y="5026492"/>
            <a:ext cx="2097565" cy="12561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843038" y="4704661"/>
            <a:ext cx="1725553" cy="361637"/>
          </a:xfrm>
          <a:prstGeom prst="rect">
            <a:avLst/>
          </a:prstGeom>
          <a:noFill/>
          <a:ln>
            <a:noFill/>
          </a:ln>
        </p:spPr>
        <p:txBody>
          <a:bodyPr wrap="square" rtlCol="0">
            <a:spAutoFit/>
          </a:bodyPr>
          <a:lstStyle/>
          <a:p>
            <a:pPr>
              <a:lnSpc>
                <a:spcPct val="130000"/>
              </a:lnSpc>
            </a:pPr>
            <a:r>
              <a:rPr lang="en-US" sz="1400" dirty="0" smtClean="0">
                <a:solidFill>
                  <a:srgbClr val="000000"/>
                </a:solidFill>
              </a:rPr>
              <a:t>Thick detector</a:t>
            </a:r>
          </a:p>
        </p:txBody>
      </p:sp>
      <p:graphicFrame>
        <p:nvGraphicFramePr>
          <p:cNvPr id="77" name="Object 76"/>
          <p:cNvGraphicFramePr>
            <a:graphicFrameLocks noChangeAspect="1"/>
          </p:cNvGraphicFramePr>
          <p:nvPr>
            <p:extLst>
              <p:ext uri="{D42A27DB-BD31-4B8C-83A1-F6EECF244321}">
                <p14:modId xmlns:p14="http://schemas.microsoft.com/office/powerpoint/2010/main" val="1716881554"/>
              </p:ext>
            </p:extLst>
          </p:nvPr>
        </p:nvGraphicFramePr>
        <p:xfrm>
          <a:off x="4499879" y="5881158"/>
          <a:ext cx="1236581" cy="873233"/>
        </p:xfrm>
        <a:graphic>
          <a:graphicData uri="http://schemas.openxmlformats.org/presentationml/2006/ole">
            <mc:AlternateContent xmlns:mc="http://schemas.openxmlformats.org/markup-compatibility/2006">
              <mc:Choice xmlns:v="urn:schemas-microsoft-com:vml" Requires="v">
                <p:oleObj spid="_x0000_s203176" name="Equation" r:id="rId8" imgW="635000" imgH="508000" progId="Equation.3">
                  <p:embed/>
                </p:oleObj>
              </mc:Choice>
              <mc:Fallback>
                <p:oleObj name="Equation" r:id="rId8" imgW="635000" imgH="508000" progId="Equation.3">
                  <p:embed/>
                  <p:pic>
                    <p:nvPicPr>
                      <p:cNvPr id="0" name=""/>
                      <p:cNvPicPr/>
                      <p:nvPr/>
                    </p:nvPicPr>
                    <p:blipFill>
                      <a:blip r:embed="rId9"/>
                      <a:stretch>
                        <a:fillRect/>
                      </a:stretch>
                    </p:blipFill>
                    <p:spPr>
                      <a:xfrm>
                        <a:off x="4499879" y="5881158"/>
                        <a:ext cx="1236581" cy="873233"/>
                      </a:xfrm>
                      <a:prstGeom prst="rect">
                        <a:avLst/>
                      </a:prstGeom>
                      <a:ln>
                        <a:noFill/>
                      </a:ln>
                    </p:spPr>
                  </p:pic>
                </p:oleObj>
              </mc:Fallback>
            </mc:AlternateContent>
          </a:graphicData>
        </a:graphic>
      </p:graphicFrame>
      <p:sp>
        <p:nvSpPr>
          <p:cNvPr id="79" name="TextBox 78"/>
          <p:cNvSpPr txBox="1"/>
          <p:nvPr/>
        </p:nvSpPr>
        <p:spPr>
          <a:xfrm>
            <a:off x="455471" y="5945391"/>
            <a:ext cx="4534901" cy="798680"/>
          </a:xfrm>
          <a:prstGeom prst="rect">
            <a:avLst/>
          </a:prstGeom>
          <a:noFill/>
        </p:spPr>
        <p:txBody>
          <a:bodyPr wrap="square" rtlCol="0">
            <a:spAutoFit/>
          </a:bodyPr>
          <a:lstStyle/>
          <a:p>
            <a:pPr marL="285750" indent="-285750">
              <a:lnSpc>
                <a:spcPct val="130000"/>
              </a:lnSpc>
              <a:buFont typeface="Wingdings" charset="0"/>
              <a:buChar char="è"/>
            </a:pPr>
            <a:r>
              <a:rPr lang="en-US" b="1" dirty="0" smtClean="0">
                <a:solidFill>
                  <a:srgbClr val="800000"/>
                </a:solidFill>
                <a:sym typeface="Wingdings"/>
              </a:rPr>
              <a:t>One e/h pair generates higher current in thin detectors </a:t>
            </a:r>
          </a:p>
        </p:txBody>
      </p:sp>
      <p:sp>
        <p:nvSpPr>
          <p:cNvPr id="16397" name="TextBox 16396"/>
          <p:cNvSpPr txBox="1"/>
          <p:nvPr/>
        </p:nvSpPr>
        <p:spPr>
          <a:xfrm>
            <a:off x="6518132" y="6311900"/>
            <a:ext cx="1841858" cy="438582"/>
          </a:xfrm>
          <a:prstGeom prst="rect">
            <a:avLst/>
          </a:prstGeom>
          <a:noFill/>
        </p:spPr>
        <p:txBody>
          <a:bodyPr wrap="none" rtlCol="0">
            <a:spAutoFit/>
          </a:bodyPr>
          <a:lstStyle/>
          <a:p>
            <a:pPr>
              <a:lnSpc>
                <a:spcPct val="130000"/>
              </a:lnSpc>
            </a:pPr>
            <a:r>
              <a:rPr lang="en-US" dirty="0" smtClean="0">
                <a:solidFill>
                  <a:srgbClr val="000000"/>
                </a:solidFill>
              </a:rPr>
              <a:t>Weighting field</a:t>
            </a:r>
          </a:p>
        </p:txBody>
      </p:sp>
      <p:cxnSp>
        <p:nvCxnSpPr>
          <p:cNvPr id="16399" name="Straight Arrow Connector 16398"/>
          <p:cNvCxnSpPr>
            <a:stCxn id="16397" idx="1"/>
          </p:cNvCxnSpPr>
          <p:nvPr/>
        </p:nvCxnSpPr>
        <p:spPr>
          <a:xfrm flipH="1" flipV="1">
            <a:off x="5856766" y="6400800"/>
            <a:ext cx="661366" cy="1303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5359399" y="5868457"/>
            <a:ext cx="402013" cy="875613"/>
          </a:xfrm>
          <a:prstGeom prst="ellipse">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071114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15</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Large signals from thick detectors?</a:t>
            </a:r>
          </a:p>
        </p:txBody>
      </p:sp>
      <p:graphicFrame>
        <p:nvGraphicFramePr>
          <p:cNvPr id="95" name="Object 94"/>
          <p:cNvGraphicFramePr>
            <a:graphicFrameLocks noChangeAspect="1"/>
          </p:cNvGraphicFramePr>
          <p:nvPr>
            <p:extLst>
              <p:ext uri="{D42A27DB-BD31-4B8C-83A1-F6EECF244321}">
                <p14:modId xmlns:p14="http://schemas.microsoft.com/office/powerpoint/2010/main" val="1053268616"/>
              </p:ext>
            </p:extLst>
          </p:nvPr>
        </p:nvGraphicFramePr>
        <p:xfrm>
          <a:off x="2330450" y="1689100"/>
          <a:ext cx="1847850" cy="623888"/>
        </p:xfrm>
        <a:graphic>
          <a:graphicData uri="http://schemas.openxmlformats.org/presentationml/2006/ole">
            <mc:AlternateContent xmlns:mc="http://schemas.openxmlformats.org/markup-compatibility/2006">
              <mc:Choice xmlns:v="urn:schemas-microsoft-com:vml" Requires="v">
                <p:oleObj spid="_x0000_s204194" name="Equation" r:id="rId4" imgW="1016000" imgH="304800" progId="Equation.3">
                  <p:embed/>
                </p:oleObj>
              </mc:Choice>
              <mc:Fallback>
                <p:oleObj name="Equation" r:id="rId4" imgW="1016000" imgH="304800" progId="Equation.3">
                  <p:embed/>
                  <p:pic>
                    <p:nvPicPr>
                      <p:cNvPr id="0" name=""/>
                      <p:cNvPicPr/>
                      <p:nvPr/>
                    </p:nvPicPr>
                    <p:blipFill>
                      <a:blip r:embed="rId5"/>
                      <a:stretch>
                        <a:fillRect/>
                      </a:stretch>
                    </p:blipFill>
                    <p:spPr>
                      <a:xfrm>
                        <a:off x="2330450" y="1689100"/>
                        <a:ext cx="1847850" cy="623888"/>
                      </a:xfrm>
                      <a:prstGeom prst="rect">
                        <a:avLst/>
                      </a:prstGeom>
                    </p:spPr>
                  </p:pic>
                </p:oleObj>
              </mc:Fallback>
            </mc:AlternateContent>
          </a:graphicData>
        </a:graphic>
      </p:graphicFrame>
      <p:sp>
        <p:nvSpPr>
          <p:cNvPr id="16412" name="Rectangle 16411"/>
          <p:cNvSpPr/>
          <p:nvPr/>
        </p:nvSpPr>
        <p:spPr>
          <a:xfrm>
            <a:off x="484736" y="3864821"/>
            <a:ext cx="5575328" cy="646331"/>
          </a:xfrm>
          <a:prstGeom prst="rect">
            <a:avLst/>
          </a:prstGeom>
        </p:spPr>
        <p:txBody>
          <a:bodyPr wrap="square">
            <a:spAutoFit/>
          </a:bodyPr>
          <a:lstStyle/>
          <a:p>
            <a:pPr>
              <a:defRPr/>
            </a:pPr>
            <a:r>
              <a:rPr lang="en-US" b="1" dirty="0" smtClean="0">
                <a:solidFill>
                  <a:srgbClr val="800000"/>
                </a:solidFill>
              </a:rPr>
              <a:t>The </a:t>
            </a:r>
            <a:r>
              <a:rPr lang="en-US" b="1" dirty="0">
                <a:solidFill>
                  <a:srgbClr val="800000"/>
                </a:solidFill>
              </a:rPr>
              <a:t>initial current </a:t>
            </a:r>
            <a:r>
              <a:rPr lang="en-US" dirty="0"/>
              <a:t>for a silicon detector does not depend on how thick (d) the sensor is:</a:t>
            </a:r>
          </a:p>
        </p:txBody>
      </p:sp>
      <p:grpSp>
        <p:nvGrpSpPr>
          <p:cNvPr id="12" name="Group 11"/>
          <p:cNvGrpSpPr/>
          <p:nvPr/>
        </p:nvGrpSpPr>
        <p:grpSpPr>
          <a:xfrm>
            <a:off x="430760" y="4578350"/>
            <a:ext cx="8510040" cy="1726743"/>
            <a:chOff x="429039" y="5085867"/>
            <a:chExt cx="8510040" cy="1726743"/>
          </a:xfrm>
        </p:grpSpPr>
        <p:graphicFrame>
          <p:nvGraphicFramePr>
            <p:cNvPr id="2" name="Object 1"/>
            <p:cNvGraphicFramePr>
              <a:graphicFrameLocks noChangeAspect="1"/>
            </p:cNvGraphicFramePr>
            <p:nvPr>
              <p:extLst>
                <p:ext uri="{D42A27DB-BD31-4B8C-83A1-F6EECF244321}">
                  <p14:modId xmlns:p14="http://schemas.microsoft.com/office/powerpoint/2010/main" val="1966483259"/>
                </p:ext>
              </p:extLst>
            </p:nvPr>
          </p:nvGraphicFramePr>
          <p:xfrm>
            <a:off x="2144579" y="5085867"/>
            <a:ext cx="6310313" cy="1041400"/>
          </p:xfrm>
          <a:graphic>
            <a:graphicData uri="http://schemas.openxmlformats.org/presentationml/2006/ole">
              <mc:AlternateContent xmlns:mc="http://schemas.openxmlformats.org/markup-compatibility/2006">
                <mc:Choice xmlns:v="urn:schemas-microsoft-com:vml" Requires="v">
                  <p:oleObj spid="_x0000_s204195" name="Equation" r:id="rId6" imgW="3467100" imgH="508000" progId="Equation.3">
                    <p:embed/>
                  </p:oleObj>
                </mc:Choice>
                <mc:Fallback>
                  <p:oleObj name="Equation" r:id="rId6" imgW="3467100" imgH="508000" progId="Equation.3">
                    <p:embed/>
                    <p:pic>
                      <p:nvPicPr>
                        <p:cNvPr id="0" name=""/>
                        <p:cNvPicPr/>
                        <p:nvPr/>
                      </p:nvPicPr>
                      <p:blipFill>
                        <a:blip r:embed="rId7"/>
                        <a:stretch>
                          <a:fillRect/>
                        </a:stretch>
                      </p:blipFill>
                      <p:spPr>
                        <a:xfrm>
                          <a:off x="2144579" y="5085867"/>
                          <a:ext cx="6310313" cy="1041400"/>
                        </a:xfrm>
                        <a:prstGeom prst="rect">
                          <a:avLst/>
                        </a:prstGeom>
                      </p:spPr>
                    </p:pic>
                  </p:oleObj>
                </mc:Fallback>
              </mc:AlternateContent>
            </a:graphicData>
          </a:graphic>
        </p:graphicFrame>
        <p:cxnSp>
          <p:nvCxnSpPr>
            <p:cNvPr id="6" name="Straight Arrow Connector 5"/>
            <p:cNvCxnSpPr>
              <a:stCxn id="9" idx="0"/>
            </p:cNvCxnSpPr>
            <p:nvPr/>
          </p:nvCxnSpPr>
          <p:spPr>
            <a:xfrm flipV="1">
              <a:off x="1564225" y="5878222"/>
              <a:ext cx="1005409" cy="247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30" idx="0"/>
            </p:cNvCxnSpPr>
            <p:nvPr/>
          </p:nvCxnSpPr>
          <p:spPr>
            <a:xfrm flipV="1">
              <a:off x="3088125" y="6055292"/>
              <a:ext cx="0" cy="434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2" idx="0"/>
            </p:cNvCxnSpPr>
            <p:nvPr/>
          </p:nvCxnSpPr>
          <p:spPr>
            <a:xfrm flipH="1" flipV="1">
              <a:off x="3521198" y="5778606"/>
              <a:ext cx="866552" cy="529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9039" y="6125996"/>
              <a:ext cx="2270372" cy="323164"/>
            </a:xfrm>
            <a:prstGeom prst="rect">
              <a:avLst/>
            </a:prstGeom>
            <a:noFill/>
            <a:ln>
              <a:solidFill>
                <a:schemeClr val="tx1"/>
              </a:solidFill>
            </a:ln>
          </p:spPr>
          <p:txBody>
            <a:bodyPr wrap="square" rtlCol="0">
              <a:spAutoFit/>
            </a:bodyPr>
            <a:lstStyle/>
            <a:p>
              <a:pPr>
                <a:lnSpc>
                  <a:spcPct val="130000"/>
                </a:lnSpc>
              </a:pPr>
              <a:r>
                <a:rPr lang="en-US" sz="1200" b="1" dirty="0" smtClean="0">
                  <a:solidFill>
                    <a:srgbClr val="000000"/>
                  </a:solidFill>
                </a:rPr>
                <a:t>Number of e/h = 75/micron</a:t>
              </a:r>
            </a:p>
          </p:txBody>
        </p:sp>
        <p:sp>
          <p:nvSpPr>
            <p:cNvPr id="30" name="TextBox 29"/>
            <p:cNvSpPr txBox="1"/>
            <p:nvPr/>
          </p:nvSpPr>
          <p:spPr>
            <a:xfrm>
              <a:off x="2331927" y="6489446"/>
              <a:ext cx="1512396" cy="323164"/>
            </a:xfrm>
            <a:prstGeom prst="rect">
              <a:avLst/>
            </a:prstGeom>
            <a:noFill/>
            <a:ln>
              <a:solidFill>
                <a:schemeClr val="tx1"/>
              </a:solidFill>
            </a:ln>
          </p:spPr>
          <p:txBody>
            <a:bodyPr wrap="square" rtlCol="0">
              <a:spAutoFit/>
            </a:bodyPr>
            <a:lstStyle/>
            <a:p>
              <a:pPr>
                <a:lnSpc>
                  <a:spcPct val="130000"/>
                </a:lnSpc>
              </a:pPr>
              <a:r>
                <a:rPr lang="en-US" sz="1200" b="1" dirty="0" smtClean="0">
                  <a:solidFill>
                    <a:srgbClr val="000000"/>
                  </a:solidFill>
                </a:rPr>
                <a:t>Weighting field</a:t>
              </a:r>
            </a:p>
          </p:txBody>
        </p:sp>
        <p:sp>
          <p:nvSpPr>
            <p:cNvPr id="32" name="TextBox 31"/>
            <p:cNvSpPr txBox="1"/>
            <p:nvPr/>
          </p:nvSpPr>
          <p:spPr>
            <a:xfrm>
              <a:off x="3950917" y="6308208"/>
              <a:ext cx="873666" cy="323164"/>
            </a:xfrm>
            <a:prstGeom prst="rect">
              <a:avLst/>
            </a:prstGeom>
            <a:noFill/>
            <a:ln>
              <a:solidFill>
                <a:schemeClr val="tx1"/>
              </a:solidFill>
            </a:ln>
          </p:spPr>
          <p:txBody>
            <a:bodyPr wrap="square" rtlCol="0">
              <a:spAutoFit/>
            </a:bodyPr>
            <a:lstStyle/>
            <a:p>
              <a:pPr>
                <a:lnSpc>
                  <a:spcPct val="130000"/>
                </a:lnSpc>
              </a:pPr>
              <a:r>
                <a:rPr lang="en-US" sz="1200" b="1" dirty="0" smtClean="0">
                  <a:solidFill>
                    <a:srgbClr val="000000"/>
                  </a:solidFill>
                </a:rPr>
                <a:t>velocity</a:t>
              </a:r>
            </a:p>
          </p:txBody>
        </p:sp>
        <p:sp>
          <p:nvSpPr>
            <p:cNvPr id="39" name="TextBox 38"/>
            <p:cNvSpPr txBox="1"/>
            <p:nvPr/>
          </p:nvSpPr>
          <p:spPr>
            <a:xfrm>
              <a:off x="5287908" y="6308208"/>
              <a:ext cx="3651171" cy="438582"/>
            </a:xfrm>
            <a:prstGeom prst="rect">
              <a:avLst/>
            </a:prstGeom>
            <a:noFill/>
          </p:spPr>
          <p:txBody>
            <a:bodyPr wrap="square" rtlCol="0">
              <a:spAutoFit/>
            </a:bodyPr>
            <a:lstStyle/>
            <a:p>
              <a:pPr marL="285750" indent="-285750">
                <a:lnSpc>
                  <a:spcPct val="130000"/>
                </a:lnSpc>
                <a:buFont typeface="Wingdings" charset="0"/>
                <a:buChar char="è"/>
              </a:pPr>
              <a:r>
                <a:rPr lang="en-US" b="1" dirty="0" smtClean="0">
                  <a:solidFill>
                    <a:srgbClr val="800000"/>
                  </a:solidFill>
                  <a:sym typeface="Wingdings"/>
                </a:rPr>
                <a:t>Initial current = constant</a:t>
              </a:r>
            </a:p>
          </p:txBody>
        </p:sp>
      </p:grpSp>
      <p:sp>
        <p:nvSpPr>
          <p:cNvPr id="11" name="TextBox 10"/>
          <p:cNvSpPr txBox="1"/>
          <p:nvPr/>
        </p:nvSpPr>
        <p:spPr>
          <a:xfrm>
            <a:off x="2739734" y="547709"/>
            <a:ext cx="3778398" cy="400110"/>
          </a:xfrm>
          <a:prstGeom prst="rect">
            <a:avLst/>
          </a:prstGeom>
          <a:noFill/>
        </p:spPr>
        <p:txBody>
          <a:bodyPr wrap="none" rtlCol="0">
            <a:spAutoFit/>
          </a:bodyPr>
          <a:lstStyle/>
          <a:p>
            <a:pPr>
              <a:lnSpc>
                <a:spcPct val="130000"/>
              </a:lnSpc>
            </a:pPr>
            <a:r>
              <a:rPr lang="en-US" sz="1600" dirty="0" smtClean="0">
                <a:solidFill>
                  <a:srgbClr val="000000"/>
                </a:solidFill>
              </a:rPr>
              <a:t>(Simplified model for pad detectors)</a:t>
            </a:r>
          </a:p>
        </p:txBody>
      </p:sp>
      <p:sp>
        <p:nvSpPr>
          <p:cNvPr id="15" name="Footer Placeholder 14"/>
          <p:cNvSpPr>
            <a:spLocks noGrp="1"/>
          </p:cNvSpPr>
          <p:nvPr>
            <p:ph type="ftr" sz="quarter" idx="14"/>
          </p:nvPr>
        </p:nvSpPr>
        <p:spPr/>
        <p:txBody>
          <a:bodyPr/>
          <a:lstStyle/>
          <a:p>
            <a:r>
              <a:rPr lang="en-US" smtClean="0"/>
              <a:t>Nicolo Cartiglia, INFN, Torino - UFSD;  Orsay, 13 February 2015</a:t>
            </a:r>
            <a:endParaRPr lang="en-US" dirty="0"/>
          </a:p>
        </p:txBody>
      </p:sp>
      <p:grpSp>
        <p:nvGrpSpPr>
          <p:cNvPr id="41" name="Group 40"/>
          <p:cNvGrpSpPr/>
          <p:nvPr/>
        </p:nvGrpSpPr>
        <p:grpSpPr>
          <a:xfrm>
            <a:off x="5583851" y="2194343"/>
            <a:ext cx="2826030" cy="1638300"/>
            <a:chOff x="5333883" y="4181523"/>
            <a:chExt cx="2826030" cy="1638300"/>
          </a:xfrm>
        </p:grpSpPr>
        <p:grpSp>
          <p:nvGrpSpPr>
            <p:cNvPr id="47" name="Group 46"/>
            <p:cNvGrpSpPr/>
            <p:nvPr/>
          </p:nvGrpSpPr>
          <p:grpSpPr>
            <a:xfrm>
              <a:off x="6026313" y="4181523"/>
              <a:ext cx="2133600" cy="1638300"/>
              <a:chOff x="1177780" y="1879600"/>
              <a:chExt cx="2133600" cy="1638300"/>
            </a:xfrm>
          </p:grpSpPr>
          <p:sp>
            <p:nvSpPr>
              <p:cNvPr id="49" name="Rectangle 48"/>
              <p:cNvSpPr/>
              <p:nvPr/>
            </p:nvSpPr>
            <p:spPr>
              <a:xfrm>
                <a:off x="1177780" y="1879600"/>
                <a:ext cx="2133600" cy="16383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10000"/>
                      <a:lumOff val="90000"/>
                    </a:schemeClr>
                  </a:solidFill>
                </a:endParaRPr>
              </a:p>
            </p:txBody>
          </p:sp>
          <p:sp>
            <p:nvSpPr>
              <p:cNvPr id="50" name="Rectangle 49"/>
              <p:cNvSpPr/>
              <p:nvPr/>
            </p:nvSpPr>
            <p:spPr>
              <a:xfrm>
                <a:off x="1177780" y="1879600"/>
                <a:ext cx="2133600" cy="165100"/>
              </a:xfrm>
              <a:prstGeom prst="rect">
                <a:avLst/>
              </a:prstGeom>
              <a:solidFill>
                <a:srgbClr val="A1A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1ACFF"/>
                  </a:solidFill>
                </a:endParaRPr>
              </a:p>
            </p:txBody>
          </p:sp>
          <p:sp>
            <p:nvSpPr>
              <p:cNvPr id="51" name="Rectangle 50"/>
              <p:cNvSpPr/>
              <p:nvPr/>
            </p:nvSpPr>
            <p:spPr>
              <a:xfrm>
                <a:off x="1177780" y="3352800"/>
                <a:ext cx="2133600" cy="165100"/>
              </a:xfrm>
              <a:prstGeom prst="rect">
                <a:avLst/>
              </a:prstGeom>
              <a:solidFill>
                <a:srgbClr val="97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TextBox 47"/>
            <p:cNvSpPr txBox="1"/>
            <p:nvPr/>
          </p:nvSpPr>
          <p:spPr>
            <a:xfrm>
              <a:off x="5333883" y="4664888"/>
              <a:ext cx="346294" cy="438582"/>
            </a:xfrm>
            <a:prstGeom prst="rect">
              <a:avLst/>
            </a:prstGeom>
            <a:noFill/>
          </p:spPr>
          <p:txBody>
            <a:bodyPr wrap="none" rtlCol="0">
              <a:spAutoFit/>
            </a:bodyPr>
            <a:lstStyle/>
            <a:p>
              <a:pPr>
                <a:lnSpc>
                  <a:spcPct val="130000"/>
                </a:lnSpc>
              </a:pPr>
              <a:r>
                <a:rPr lang="en-US" b="1" dirty="0">
                  <a:solidFill>
                    <a:srgbClr val="0000FF"/>
                  </a:solidFill>
                </a:rPr>
                <a:t>D</a:t>
              </a:r>
              <a:endParaRPr lang="en-US" b="1" dirty="0" smtClean="0">
                <a:solidFill>
                  <a:srgbClr val="0000FF"/>
                </a:solidFill>
              </a:endParaRPr>
            </a:p>
          </p:txBody>
        </p:sp>
      </p:grpSp>
      <p:sp>
        <p:nvSpPr>
          <p:cNvPr id="53" name="TextBox 52"/>
          <p:cNvSpPr txBox="1"/>
          <p:nvPr/>
        </p:nvSpPr>
        <p:spPr>
          <a:xfrm>
            <a:off x="5556619" y="1409672"/>
            <a:ext cx="337051" cy="438582"/>
          </a:xfrm>
          <a:prstGeom prst="rect">
            <a:avLst/>
          </a:prstGeom>
          <a:noFill/>
        </p:spPr>
        <p:txBody>
          <a:bodyPr wrap="none" rtlCol="0">
            <a:spAutoFit/>
          </a:bodyPr>
          <a:lstStyle/>
          <a:p>
            <a:pPr>
              <a:lnSpc>
                <a:spcPct val="130000"/>
              </a:lnSpc>
            </a:pPr>
            <a:r>
              <a:rPr lang="en-US" b="1" dirty="0" smtClean="0">
                <a:solidFill>
                  <a:srgbClr val="FF0000"/>
                </a:solidFill>
              </a:rPr>
              <a:t>d</a:t>
            </a:r>
          </a:p>
        </p:txBody>
      </p:sp>
      <p:grpSp>
        <p:nvGrpSpPr>
          <p:cNvPr id="55" name="Group 54"/>
          <p:cNvGrpSpPr/>
          <p:nvPr/>
        </p:nvGrpSpPr>
        <p:grpSpPr>
          <a:xfrm>
            <a:off x="6249049" y="1314931"/>
            <a:ext cx="2133600" cy="685800"/>
            <a:chOff x="1177780" y="1879600"/>
            <a:chExt cx="2133600" cy="1638300"/>
          </a:xfrm>
        </p:grpSpPr>
        <p:sp>
          <p:nvSpPr>
            <p:cNvPr id="60" name="Rectangle 59"/>
            <p:cNvSpPr/>
            <p:nvPr/>
          </p:nvSpPr>
          <p:spPr>
            <a:xfrm>
              <a:off x="1177780" y="1879600"/>
              <a:ext cx="2133600" cy="16383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10000"/>
                    <a:lumOff val="90000"/>
                  </a:schemeClr>
                </a:solidFill>
              </a:endParaRPr>
            </a:p>
          </p:txBody>
        </p:sp>
        <p:sp>
          <p:nvSpPr>
            <p:cNvPr id="61" name="Rectangle 60"/>
            <p:cNvSpPr/>
            <p:nvPr/>
          </p:nvSpPr>
          <p:spPr>
            <a:xfrm>
              <a:off x="1177780" y="1879600"/>
              <a:ext cx="2133600" cy="165100"/>
            </a:xfrm>
            <a:prstGeom prst="rect">
              <a:avLst/>
            </a:prstGeom>
            <a:solidFill>
              <a:srgbClr val="A1A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177780" y="3352800"/>
              <a:ext cx="2133600" cy="165100"/>
            </a:xfrm>
            <a:prstGeom prst="rect">
              <a:avLst/>
            </a:prstGeom>
            <a:solidFill>
              <a:srgbClr val="97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174758" y="1409670"/>
            <a:ext cx="720410" cy="235279"/>
            <a:chOff x="1731433" y="2336799"/>
            <a:chExt cx="900918" cy="386942"/>
          </a:xfrm>
        </p:grpSpPr>
        <p:sp>
          <p:nvSpPr>
            <p:cNvPr id="58" name="Oval 57"/>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59" name="Oval 58"/>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cxnSp>
        <p:nvCxnSpPr>
          <p:cNvPr id="57" name="Straight Arrow Connector 56"/>
          <p:cNvCxnSpPr/>
          <p:nvPr/>
        </p:nvCxnSpPr>
        <p:spPr>
          <a:xfrm>
            <a:off x="6060064" y="1312392"/>
            <a:ext cx="0" cy="688339"/>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7073158" y="1644949"/>
            <a:ext cx="720410" cy="235279"/>
            <a:chOff x="1731433" y="2336799"/>
            <a:chExt cx="900918" cy="386942"/>
          </a:xfrm>
        </p:grpSpPr>
        <p:sp>
          <p:nvSpPr>
            <p:cNvPr id="67" name="Oval 66"/>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68" name="Oval 67"/>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69" name="Group 68"/>
          <p:cNvGrpSpPr/>
          <p:nvPr/>
        </p:nvGrpSpPr>
        <p:grpSpPr>
          <a:xfrm>
            <a:off x="7014264" y="2406949"/>
            <a:ext cx="720410" cy="235279"/>
            <a:chOff x="1731433" y="2336799"/>
            <a:chExt cx="900918" cy="386942"/>
          </a:xfrm>
        </p:grpSpPr>
        <p:sp>
          <p:nvSpPr>
            <p:cNvPr id="70" name="Oval 69"/>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72" name="Oval 71"/>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77" name="Group 76"/>
          <p:cNvGrpSpPr/>
          <p:nvPr/>
        </p:nvGrpSpPr>
        <p:grpSpPr>
          <a:xfrm>
            <a:off x="6921504" y="2642785"/>
            <a:ext cx="720410" cy="235279"/>
            <a:chOff x="1731433" y="2336799"/>
            <a:chExt cx="900918" cy="386942"/>
          </a:xfrm>
        </p:grpSpPr>
        <p:sp>
          <p:nvSpPr>
            <p:cNvPr id="79" name="Oval 78"/>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83" name="Oval 82"/>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84" name="Group 83"/>
          <p:cNvGrpSpPr/>
          <p:nvPr/>
        </p:nvGrpSpPr>
        <p:grpSpPr>
          <a:xfrm>
            <a:off x="6828744" y="2878621"/>
            <a:ext cx="720410" cy="235279"/>
            <a:chOff x="1731433" y="2336799"/>
            <a:chExt cx="900918" cy="386942"/>
          </a:xfrm>
        </p:grpSpPr>
        <p:sp>
          <p:nvSpPr>
            <p:cNvPr id="85" name="Oval 84"/>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86" name="Oval 85"/>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87" name="Group 86"/>
          <p:cNvGrpSpPr/>
          <p:nvPr/>
        </p:nvGrpSpPr>
        <p:grpSpPr>
          <a:xfrm>
            <a:off x="6735984" y="3114457"/>
            <a:ext cx="720410" cy="235279"/>
            <a:chOff x="1731433" y="2336799"/>
            <a:chExt cx="900918" cy="386942"/>
          </a:xfrm>
        </p:grpSpPr>
        <p:sp>
          <p:nvSpPr>
            <p:cNvPr id="88" name="Oval 87"/>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89" name="Oval 88"/>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90" name="Group 89"/>
          <p:cNvGrpSpPr/>
          <p:nvPr/>
        </p:nvGrpSpPr>
        <p:grpSpPr>
          <a:xfrm>
            <a:off x="6643224" y="3350293"/>
            <a:ext cx="720410" cy="235279"/>
            <a:chOff x="1731433" y="2336799"/>
            <a:chExt cx="900918" cy="386942"/>
          </a:xfrm>
        </p:grpSpPr>
        <p:sp>
          <p:nvSpPr>
            <p:cNvPr id="91" name="Oval 90"/>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92" name="Oval 91"/>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cxnSp>
        <p:nvCxnSpPr>
          <p:cNvPr id="93" name="Straight Arrow Connector 92"/>
          <p:cNvCxnSpPr/>
          <p:nvPr/>
        </p:nvCxnSpPr>
        <p:spPr>
          <a:xfrm>
            <a:off x="6060064" y="2175816"/>
            <a:ext cx="0" cy="1656827"/>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6921504" y="947819"/>
            <a:ext cx="813170" cy="3116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43996" y="1202927"/>
            <a:ext cx="5160469" cy="798680"/>
          </a:xfrm>
          <a:prstGeom prst="rect">
            <a:avLst/>
          </a:prstGeom>
          <a:noFill/>
        </p:spPr>
        <p:txBody>
          <a:bodyPr wrap="square" rtlCol="0">
            <a:spAutoFit/>
          </a:bodyPr>
          <a:lstStyle/>
          <a:p>
            <a:pPr>
              <a:lnSpc>
                <a:spcPct val="130000"/>
              </a:lnSpc>
            </a:pPr>
            <a:r>
              <a:rPr lang="en-US" dirty="0" smtClean="0">
                <a:solidFill>
                  <a:srgbClr val="000000"/>
                </a:solidFill>
              </a:rPr>
              <a:t>Thick detectors have higher number of charges:</a:t>
            </a:r>
          </a:p>
        </p:txBody>
      </p:sp>
      <p:sp>
        <p:nvSpPr>
          <p:cNvPr id="96" name="TextBox 95"/>
          <p:cNvSpPr txBox="1"/>
          <p:nvPr/>
        </p:nvSpPr>
        <p:spPr>
          <a:xfrm>
            <a:off x="535366" y="2369966"/>
            <a:ext cx="5160469" cy="798680"/>
          </a:xfrm>
          <a:prstGeom prst="rect">
            <a:avLst/>
          </a:prstGeom>
          <a:noFill/>
        </p:spPr>
        <p:txBody>
          <a:bodyPr wrap="square" rtlCol="0">
            <a:spAutoFit/>
          </a:bodyPr>
          <a:lstStyle/>
          <a:p>
            <a:pPr>
              <a:lnSpc>
                <a:spcPct val="130000"/>
              </a:lnSpc>
            </a:pPr>
            <a:r>
              <a:rPr lang="en-US" dirty="0" smtClean="0">
                <a:solidFill>
                  <a:srgbClr val="000000"/>
                </a:solidFill>
              </a:rPr>
              <a:t>However each charge contributes to the initial current as:</a:t>
            </a:r>
          </a:p>
        </p:txBody>
      </p:sp>
      <p:graphicFrame>
        <p:nvGraphicFramePr>
          <p:cNvPr id="98" name="Object 97"/>
          <p:cNvGraphicFramePr>
            <a:graphicFrameLocks noChangeAspect="1"/>
          </p:cNvGraphicFramePr>
          <p:nvPr>
            <p:extLst>
              <p:ext uri="{D42A27DB-BD31-4B8C-83A1-F6EECF244321}">
                <p14:modId xmlns:p14="http://schemas.microsoft.com/office/powerpoint/2010/main" val="3709485662"/>
              </p:ext>
            </p:extLst>
          </p:nvPr>
        </p:nvGraphicFramePr>
        <p:xfrm>
          <a:off x="2902907" y="2899210"/>
          <a:ext cx="1236581" cy="873233"/>
        </p:xfrm>
        <a:graphic>
          <a:graphicData uri="http://schemas.openxmlformats.org/presentationml/2006/ole">
            <mc:AlternateContent xmlns:mc="http://schemas.openxmlformats.org/markup-compatibility/2006">
              <mc:Choice xmlns:v="urn:schemas-microsoft-com:vml" Requires="v">
                <p:oleObj spid="_x0000_s204196" name="Equation" r:id="rId8" imgW="635000" imgH="508000" progId="Equation.3">
                  <p:embed/>
                </p:oleObj>
              </mc:Choice>
              <mc:Fallback>
                <p:oleObj name="Equation" r:id="rId8" imgW="635000" imgH="508000" progId="Equation.3">
                  <p:embed/>
                  <p:pic>
                    <p:nvPicPr>
                      <p:cNvPr id="0" name=""/>
                      <p:cNvPicPr/>
                      <p:nvPr/>
                    </p:nvPicPr>
                    <p:blipFill>
                      <a:blip r:embed="rId9"/>
                      <a:stretch>
                        <a:fillRect/>
                      </a:stretch>
                    </p:blipFill>
                    <p:spPr>
                      <a:xfrm>
                        <a:off x="2902907" y="2899210"/>
                        <a:ext cx="1236581" cy="873233"/>
                      </a:xfrm>
                      <a:prstGeom prst="rect">
                        <a:avLst/>
                      </a:prstGeom>
                      <a:ln>
                        <a:noFill/>
                      </a:ln>
                    </p:spPr>
                  </p:pic>
                </p:oleObj>
              </mc:Fallback>
            </mc:AlternateContent>
          </a:graphicData>
        </a:graphic>
      </p:graphicFrame>
      <p:cxnSp>
        <p:nvCxnSpPr>
          <p:cNvPr id="14" name="Straight Connector 13"/>
          <p:cNvCxnSpPr/>
          <p:nvPr/>
        </p:nvCxnSpPr>
        <p:spPr>
          <a:xfrm>
            <a:off x="4387750" y="4843871"/>
            <a:ext cx="94756" cy="460907"/>
          </a:xfrm>
          <a:prstGeom prst="line">
            <a:avLst/>
          </a:prstGeom>
          <a:ln>
            <a:solidFill>
              <a:srgbClr val="221AC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871961" y="5154085"/>
            <a:ext cx="94756" cy="460907"/>
          </a:xfrm>
          <a:prstGeom prst="line">
            <a:avLst/>
          </a:prstGeom>
          <a:ln>
            <a:solidFill>
              <a:srgbClr val="221A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4923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16</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a:t>Thin </a:t>
            </a:r>
            <a:r>
              <a:rPr lang="en-US" sz="3200" dirty="0" err="1"/>
              <a:t>vs</a:t>
            </a:r>
            <a:r>
              <a:rPr lang="en-US" sz="3200" dirty="0"/>
              <a:t> Thick detectors</a:t>
            </a:r>
            <a:endParaRPr lang="en-US" sz="3200" dirty="0" smtClean="0"/>
          </a:p>
        </p:txBody>
      </p:sp>
      <p:sp>
        <p:nvSpPr>
          <p:cNvPr id="11" name="TextBox 10"/>
          <p:cNvSpPr txBox="1"/>
          <p:nvPr/>
        </p:nvSpPr>
        <p:spPr>
          <a:xfrm>
            <a:off x="2739734" y="547709"/>
            <a:ext cx="3778398" cy="400110"/>
          </a:xfrm>
          <a:prstGeom prst="rect">
            <a:avLst/>
          </a:prstGeom>
          <a:noFill/>
        </p:spPr>
        <p:txBody>
          <a:bodyPr wrap="none" rtlCol="0">
            <a:spAutoFit/>
          </a:bodyPr>
          <a:lstStyle/>
          <a:p>
            <a:pPr>
              <a:lnSpc>
                <a:spcPct val="130000"/>
              </a:lnSpc>
            </a:pPr>
            <a:r>
              <a:rPr lang="en-US" sz="1600" dirty="0" smtClean="0">
                <a:solidFill>
                  <a:srgbClr val="000000"/>
                </a:solidFill>
              </a:rPr>
              <a:t>(Simplified model for pad detectors)</a:t>
            </a:r>
          </a:p>
        </p:txBody>
      </p:sp>
      <p:sp>
        <p:nvSpPr>
          <p:cNvPr id="15" name="Footer Placeholder 14"/>
          <p:cNvSpPr>
            <a:spLocks noGrp="1"/>
          </p:cNvSpPr>
          <p:nvPr>
            <p:ph type="ftr" sz="quarter" idx="14"/>
          </p:nvPr>
        </p:nvSpPr>
        <p:spPr/>
        <p:txBody>
          <a:bodyPr/>
          <a:lstStyle/>
          <a:p>
            <a:r>
              <a:rPr lang="en-US" smtClean="0"/>
              <a:t>Nicolo Cartiglia, INFN, Torino - UFSD;  Orsay, 13 February 2015</a:t>
            </a:r>
            <a:endParaRPr lang="en-US" dirty="0"/>
          </a:p>
        </p:txBody>
      </p:sp>
      <p:grpSp>
        <p:nvGrpSpPr>
          <p:cNvPr id="41" name="Group 40"/>
          <p:cNvGrpSpPr/>
          <p:nvPr/>
        </p:nvGrpSpPr>
        <p:grpSpPr>
          <a:xfrm>
            <a:off x="5583851" y="2194343"/>
            <a:ext cx="2826030" cy="1638300"/>
            <a:chOff x="5333883" y="4181523"/>
            <a:chExt cx="2826030" cy="1638300"/>
          </a:xfrm>
        </p:grpSpPr>
        <p:grpSp>
          <p:nvGrpSpPr>
            <p:cNvPr id="47" name="Group 46"/>
            <p:cNvGrpSpPr/>
            <p:nvPr/>
          </p:nvGrpSpPr>
          <p:grpSpPr>
            <a:xfrm>
              <a:off x="6026313" y="4181523"/>
              <a:ext cx="2133600" cy="1638300"/>
              <a:chOff x="1177780" y="1879600"/>
              <a:chExt cx="2133600" cy="1638300"/>
            </a:xfrm>
          </p:grpSpPr>
          <p:sp>
            <p:nvSpPr>
              <p:cNvPr id="49" name="Rectangle 48"/>
              <p:cNvSpPr/>
              <p:nvPr/>
            </p:nvSpPr>
            <p:spPr>
              <a:xfrm>
                <a:off x="1177780" y="1879600"/>
                <a:ext cx="2133600" cy="16383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10000"/>
                      <a:lumOff val="90000"/>
                    </a:schemeClr>
                  </a:solidFill>
                </a:endParaRPr>
              </a:p>
            </p:txBody>
          </p:sp>
          <p:sp>
            <p:nvSpPr>
              <p:cNvPr id="50" name="Rectangle 49"/>
              <p:cNvSpPr/>
              <p:nvPr/>
            </p:nvSpPr>
            <p:spPr>
              <a:xfrm>
                <a:off x="1177780" y="1879600"/>
                <a:ext cx="2133600" cy="165100"/>
              </a:xfrm>
              <a:prstGeom prst="rect">
                <a:avLst/>
              </a:prstGeom>
              <a:solidFill>
                <a:srgbClr val="A1A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1ACFF"/>
                  </a:solidFill>
                </a:endParaRPr>
              </a:p>
            </p:txBody>
          </p:sp>
          <p:sp>
            <p:nvSpPr>
              <p:cNvPr id="51" name="Rectangle 50"/>
              <p:cNvSpPr/>
              <p:nvPr/>
            </p:nvSpPr>
            <p:spPr>
              <a:xfrm>
                <a:off x="1177780" y="3352800"/>
                <a:ext cx="2133600" cy="165100"/>
              </a:xfrm>
              <a:prstGeom prst="rect">
                <a:avLst/>
              </a:prstGeom>
              <a:solidFill>
                <a:srgbClr val="97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TextBox 47"/>
            <p:cNvSpPr txBox="1"/>
            <p:nvPr/>
          </p:nvSpPr>
          <p:spPr>
            <a:xfrm>
              <a:off x="5333883" y="4664888"/>
              <a:ext cx="346294" cy="438582"/>
            </a:xfrm>
            <a:prstGeom prst="rect">
              <a:avLst/>
            </a:prstGeom>
            <a:noFill/>
          </p:spPr>
          <p:txBody>
            <a:bodyPr wrap="none" rtlCol="0">
              <a:spAutoFit/>
            </a:bodyPr>
            <a:lstStyle/>
            <a:p>
              <a:pPr>
                <a:lnSpc>
                  <a:spcPct val="130000"/>
                </a:lnSpc>
              </a:pPr>
              <a:r>
                <a:rPr lang="en-US" b="1" dirty="0">
                  <a:solidFill>
                    <a:srgbClr val="0000FF"/>
                  </a:solidFill>
                </a:rPr>
                <a:t>D</a:t>
              </a:r>
              <a:endParaRPr lang="en-US" b="1" dirty="0" smtClean="0">
                <a:solidFill>
                  <a:srgbClr val="0000FF"/>
                </a:solidFill>
              </a:endParaRPr>
            </a:p>
          </p:txBody>
        </p:sp>
      </p:grpSp>
      <p:sp>
        <p:nvSpPr>
          <p:cNvPr id="53" name="TextBox 52"/>
          <p:cNvSpPr txBox="1"/>
          <p:nvPr/>
        </p:nvSpPr>
        <p:spPr>
          <a:xfrm>
            <a:off x="5556619" y="1409672"/>
            <a:ext cx="337051" cy="438582"/>
          </a:xfrm>
          <a:prstGeom prst="rect">
            <a:avLst/>
          </a:prstGeom>
          <a:noFill/>
        </p:spPr>
        <p:txBody>
          <a:bodyPr wrap="none" rtlCol="0">
            <a:spAutoFit/>
          </a:bodyPr>
          <a:lstStyle/>
          <a:p>
            <a:pPr>
              <a:lnSpc>
                <a:spcPct val="130000"/>
              </a:lnSpc>
            </a:pPr>
            <a:r>
              <a:rPr lang="en-US" b="1" dirty="0" smtClean="0">
                <a:solidFill>
                  <a:srgbClr val="FF0000"/>
                </a:solidFill>
              </a:rPr>
              <a:t>d</a:t>
            </a:r>
          </a:p>
        </p:txBody>
      </p:sp>
      <p:grpSp>
        <p:nvGrpSpPr>
          <p:cNvPr id="55" name="Group 54"/>
          <p:cNvGrpSpPr/>
          <p:nvPr/>
        </p:nvGrpSpPr>
        <p:grpSpPr>
          <a:xfrm>
            <a:off x="6249049" y="1314931"/>
            <a:ext cx="2133600" cy="685800"/>
            <a:chOff x="1177780" y="1879600"/>
            <a:chExt cx="2133600" cy="1638300"/>
          </a:xfrm>
        </p:grpSpPr>
        <p:sp>
          <p:nvSpPr>
            <p:cNvPr id="60" name="Rectangle 59"/>
            <p:cNvSpPr/>
            <p:nvPr/>
          </p:nvSpPr>
          <p:spPr>
            <a:xfrm>
              <a:off x="1177780" y="1879600"/>
              <a:ext cx="2133600" cy="16383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10000"/>
                    <a:lumOff val="90000"/>
                  </a:schemeClr>
                </a:solidFill>
              </a:endParaRPr>
            </a:p>
          </p:txBody>
        </p:sp>
        <p:sp>
          <p:nvSpPr>
            <p:cNvPr id="61" name="Rectangle 60"/>
            <p:cNvSpPr/>
            <p:nvPr/>
          </p:nvSpPr>
          <p:spPr>
            <a:xfrm>
              <a:off x="1177780" y="1879600"/>
              <a:ext cx="2133600" cy="165100"/>
            </a:xfrm>
            <a:prstGeom prst="rect">
              <a:avLst/>
            </a:prstGeom>
            <a:solidFill>
              <a:srgbClr val="A1A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177780" y="3352800"/>
              <a:ext cx="2133600" cy="165100"/>
            </a:xfrm>
            <a:prstGeom prst="rect">
              <a:avLst/>
            </a:prstGeom>
            <a:solidFill>
              <a:srgbClr val="97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174758" y="1409670"/>
            <a:ext cx="720410" cy="235279"/>
            <a:chOff x="1731433" y="2336799"/>
            <a:chExt cx="900918" cy="386942"/>
          </a:xfrm>
        </p:grpSpPr>
        <p:sp>
          <p:nvSpPr>
            <p:cNvPr id="58" name="Oval 57"/>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59" name="Oval 58"/>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cxnSp>
        <p:nvCxnSpPr>
          <p:cNvPr id="57" name="Straight Arrow Connector 56"/>
          <p:cNvCxnSpPr/>
          <p:nvPr/>
        </p:nvCxnSpPr>
        <p:spPr>
          <a:xfrm>
            <a:off x="6060064" y="1312392"/>
            <a:ext cx="0" cy="688339"/>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7073158" y="1644949"/>
            <a:ext cx="720410" cy="235279"/>
            <a:chOff x="1731433" y="2336799"/>
            <a:chExt cx="900918" cy="386942"/>
          </a:xfrm>
        </p:grpSpPr>
        <p:sp>
          <p:nvSpPr>
            <p:cNvPr id="67" name="Oval 66"/>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68" name="Oval 67"/>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69" name="Group 68"/>
          <p:cNvGrpSpPr/>
          <p:nvPr/>
        </p:nvGrpSpPr>
        <p:grpSpPr>
          <a:xfrm>
            <a:off x="7014264" y="2406949"/>
            <a:ext cx="720410" cy="235279"/>
            <a:chOff x="1731433" y="2336799"/>
            <a:chExt cx="900918" cy="386942"/>
          </a:xfrm>
        </p:grpSpPr>
        <p:sp>
          <p:nvSpPr>
            <p:cNvPr id="70" name="Oval 69"/>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72" name="Oval 71"/>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77" name="Group 76"/>
          <p:cNvGrpSpPr/>
          <p:nvPr/>
        </p:nvGrpSpPr>
        <p:grpSpPr>
          <a:xfrm>
            <a:off x="6921504" y="2642785"/>
            <a:ext cx="720410" cy="235279"/>
            <a:chOff x="1731433" y="2336799"/>
            <a:chExt cx="900918" cy="386942"/>
          </a:xfrm>
        </p:grpSpPr>
        <p:sp>
          <p:nvSpPr>
            <p:cNvPr id="79" name="Oval 78"/>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83" name="Oval 82"/>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84" name="Group 83"/>
          <p:cNvGrpSpPr/>
          <p:nvPr/>
        </p:nvGrpSpPr>
        <p:grpSpPr>
          <a:xfrm>
            <a:off x="6828744" y="2878621"/>
            <a:ext cx="720410" cy="235279"/>
            <a:chOff x="1731433" y="2336799"/>
            <a:chExt cx="900918" cy="386942"/>
          </a:xfrm>
        </p:grpSpPr>
        <p:sp>
          <p:nvSpPr>
            <p:cNvPr id="85" name="Oval 84"/>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86" name="Oval 85"/>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87" name="Group 86"/>
          <p:cNvGrpSpPr/>
          <p:nvPr/>
        </p:nvGrpSpPr>
        <p:grpSpPr>
          <a:xfrm>
            <a:off x="6735984" y="3114457"/>
            <a:ext cx="720410" cy="235279"/>
            <a:chOff x="1731433" y="2336799"/>
            <a:chExt cx="900918" cy="386942"/>
          </a:xfrm>
        </p:grpSpPr>
        <p:sp>
          <p:nvSpPr>
            <p:cNvPr id="88" name="Oval 87"/>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89" name="Oval 88"/>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grpSp>
        <p:nvGrpSpPr>
          <p:cNvPr id="90" name="Group 89"/>
          <p:cNvGrpSpPr/>
          <p:nvPr/>
        </p:nvGrpSpPr>
        <p:grpSpPr>
          <a:xfrm>
            <a:off x="6643224" y="3350293"/>
            <a:ext cx="720410" cy="235279"/>
            <a:chOff x="1731433" y="2336799"/>
            <a:chExt cx="900918" cy="386942"/>
          </a:xfrm>
        </p:grpSpPr>
        <p:sp>
          <p:nvSpPr>
            <p:cNvPr id="91" name="Oval 90"/>
            <p:cNvSpPr/>
            <p:nvPr/>
          </p:nvSpPr>
          <p:spPr>
            <a:xfrm>
              <a:off x="1731433" y="2336799"/>
              <a:ext cx="472101"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92" name="Oval 91"/>
            <p:cNvSpPr/>
            <p:nvPr/>
          </p:nvSpPr>
          <p:spPr>
            <a:xfrm>
              <a:off x="2203533" y="2365636"/>
              <a:ext cx="428818" cy="358105"/>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cxnSp>
        <p:nvCxnSpPr>
          <p:cNvPr id="93" name="Straight Arrow Connector 92"/>
          <p:cNvCxnSpPr/>
          <p:nvPr/>
        </p:nvCxnSpPr>
        <p:spPr>
          <a:xfrm>
            <a:off x="6060064" y="2175816"/>
            <a:ext cx="0" cy="1656827"/>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6921504" y="947819"/>
            <a:ext cx="813170" cy="3116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206500" y="4774314"/>
            <a:ext cx="6870700" cy="477054"/>
          </a:xfrm>
          <a:prstGeom prst="rect">
            <a:avLst/>
          </a:prstGeom>
          <a:ln>
            <a:solidFill>
              <a:srgbClr val="000000"/>
            </a:solidFill>
          </a:ln>
        </p:spPr>
        <p:txBody>
          <a:bodyPr wrap="square">
            <a:spAutoFit/>
          </a:bodyPr>
          <a:lstStyle/>
          <a:p>
            <a:pPr algn="ctr">
              <a:lnSpc>
                <a:spcPct val="130000"/>
              </a:lnSpc>
            </a:pPr>
            <a:r>
              <a:rPr lang="en-US" sz="2000" dirty="0">
                <a:solidFill>
                  <a:srgbClr val="000000"/>
                </a:solidFill>
                <a:sym typeface="Wingdings"/>
              </a:rPr>
              <a:t>Thick detectors </a:t>
            </a:r>
            <a:r>
              <a:rPr lang="en-US" sz="2000" dirty="0" smtClean="0">
                <a:solidFill>
                  <a:srgbClr val="000000"/>
                </a:solidFill>
                <a:sym typeface="Wingdings"/>
              </a:rPr>
              <a:t>have longer signals, not higher signals</a:t>
            </a:r>
            <a:endParaRPr lang="en-US" sz="2000" dirty="0">
              <a:solidFill>
                <a:srgbClr val="000000"/>
              </a:solidFill>
            </a:endParaRPr>
          </a:p>
        </p:txBody>
      </p:sp>
      <p:grpSp>
        <p:nvGrpSpPr>
          <p:cNvPr id="63" name="Group 62"/>
          <p:cNvGrpSpPr/>
          <p:nvPr/>
        </p:nvGrpSpPr>
        <p:grpSpPr>
          <a:xfrm>
            <a:off x="580681" y="1880228"/>
            <a:ext cx="3977905" cy="1691435"/>
            <a:chOff x="4277095" y="3886200"/>
            <a:chExt cx="3977905" cy="2217151"/>
          </a:xfrm>
        </p:grpSpPr>
        <p:graphicFrame>
          <p:nvGraphicFramePr>
            <p:cNvPr id="64" name="Object 63"/>
            <p:cNvGraphicFramePr>
              <a:graphicFrameLocks noChangeAspect="1"/>
            </p:cNvGraphicFramePr>
            <p:nvPr>
              <p:extLst>
                <p:ext uri="{D42A27DB-BD31-4B8C-83A1-F6EECF244321}">
                  <p14:modId xmlns:p14="http://schemas.microsoft.com/office/powerpoint/2010/main" val="1521979589"/>
                </p:ext>
              </p:extLst>
            </p:nvPr>
          </p:nvGraphicFramePr>
          <p:xfrm>
            <a:off x="4672785" y="5874751"/>
            <a:ext cx="139700" cy="228600"/>
          </p:xfrm>
          <a:graphic>
            <a:graphicData uri="http://schemas.openxmlformats.org/presentationml/2006/ole">
              <mc:AlternateContent xmlns:mc="http://schemas.openxmlformats.org/markup-compatibility/2006">
                <mc:Choice xmlns:v="urn:schemas-microsoft-com:vml" Requires="v">
                  <p:oleObj spid="_x0000_s209154" name="Equation" r:id="rId4" imgW="139700" imgH="228600" progId="Equation.3">
                    <p:embed/>
                  </p:oleObj>
                </mc:Choice>
                <mc:Fallback>
                  <p:oleObj name="Equation" r:id="rId4" imgW="139700" imgH="228600" progId="Equation.3">
                    <p:embed/>
                    <p:pic>
                      <p:nvPicPr>
                        <p:cNvPr id="0" name=""/>
                        <p:cNvPicPr/>
                        <p:nvPr/>
                      </p:nvPicPr>
                      <p:blipFill>
                        <a:blip r:embed="rId5"/>
                        <a:stretch>
                          <a:fillRect/>
                        </a:stretch>
                      </p:blipFill>
                      <p:spPr>
                        <a:xfrm>
                          <a:off x="4672785" y="5874751"/>
                          <a:ext cx="139700" cy="228600"/>
                        </a:xfrm>
                        <a:prstGeom prst="rect">
                          <a:avLst/>
                        </a:prstGeom>
                      </p:spPr>
                    </p:pic>
                  </p:oleObj>
                </mc:Fallback>
              </mc:AlternateContent>
            </a:graphicData>
          </a:graphic>
        </p:graphicFrame>
        <p:cxnSp>
          <p:nvCxnSpPr>
            <p:cNvPr id="65" name="Straight Arrow Connector 64"/>
            <p:cNvCxnSpPr/>
            <p:nvPr/>
          </p:nvCxnSpPr>
          <p:spPr>
            <a:xfrm flipV="1">
              <a:off x="4812485" y="3886200"/>
              <a:ext cx="0" cy="218278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4812485" y="6066443"/>
              <a:ext cx="3442515"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3" name="Freeform 72"/>
            <p:cNvSpPr/>
            <p:nvPr/>
          </p:nvSpPr>
          <p:spPr>
            <a:xfrm>
              <a:off x="5003800" y="3912455"/>
              <a:ext cx="2095500" cy="2158145"/>
            </a:xfrm>
            <a:custGeom>
              <a:avLst/>
              <a:gdLst>
                <a:gd name="connsiteX0" fmla="*/ 0 w 2095500"/>
                <a:gd name="connsiteY0" fmla="*/ 2132745 h 2158145"/>
                <a:gd name="connsiteX1" fmla="*/ 304800 w 2095500"/>
                <a:gd name="connsiteY1" fmla="*/ 2081945 h 2158145"/>
                <a:gd name="connsiteX2" fmla="*/ 419100 w 2095500"/>
                <a:gd name="connsiteY2" fmla="*/ 1980345 h 2158145"/>
                <a:gd name="connsiteX3" fmla="*/ 596900 w 2095500"/>
                <a:gd name="connsiteY3" fmla="*/ 850045 h 2158145"/>
                <a:gd name="connsiteX4" fmla="*/ 698500 w 2095500"/>
                <a:gd name="connsiteY4" fmla="*/ 151545 h 2158145"/>
                <a:gd name="connsiteX5" fmla="*/ 939800 w 2095500"/>
                <a:gd name="connsiteY5" fmla="*/ 62645 h 2158145"/>
                <a:gd name="connsiteX6" fmla="*/ 1117600 w 2095500"/>
                <a:gd name="connsiteY6" fmla="*/ 913545 h 2158145"/>
                <a:gd name="connsiteX7" fmla="*/ 1333500 w 2095500"/>
                <a:gd name="connsiteY7" fmla="*/ 1751745 h 2158145"/>
                <a:gd name="connsiteX8" fmla="*/ 1638300 w 2095500"/>
                <a:gd name="connsiteY8" fmla="*/ 2043845 h 2158145"/>
                <a:gd name="connsiteX9" fmla="*/ 2095500 w 2095500"/>
                <a:gd name="connsiteY9" fmla="*/ 2158145 h 21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2158145">
                  <a:moveTo>
                    <a:pt x="0" y="2132745"/>
                  </a:moveTo>
                  <a:cubicBezTo>
                    <a:pt x="117475" y="2120045"/>
                    <a:pt x="234950" y="2107345"/>
                    <a:pt x="304800" y="2081945"/>
                  </a:cubicBezTo>
                  <a:cubicBezTo>
                    <a:pt x="374650" y="2056545"/>
                    <a:pt x="370417" y="2185662"/>
                    <a:pt x="419100" y="1980345"/>
                  </a:cubicBezTo>
                  <a:cubicBezTo>
                    <a:pt x="467783" y="1775028"/>
                    <a:pt x="550333" y="1154845"/>
                    <a:pt x="596900" y="850045"/>
                  </a:cubicBezTo>
                  <a:cubicBezTo>
                    <a:pt x="643467" y="545245"/>
                    <a:pt x="641350" y="282778"/>
                    <a:pt x="698500" y="151545"/>
                  </a:cubicBezTo>
                  <a:cubicBezTo>
                    <a:pt x="755650" y="20312"/>
                    <a:pt x="869950" y="-64355"/>
                    <a:pt x="939800" y="62645"/>
                  </a:cubicBezTo>
                  <a:cubicBezTo>
                    <a:pt x="1009650" y="189645"/>
                    <a:pt x="1051983" y="632028"/>
                    <a:pt x="1117600" y="913545"/>
                  </a:cubicBezTo>
                  <a:cubicBezTo>
                    <a:pt x="1183217" y="1195062"/>
                    <a:pt x="1246717" y="1563362"/>
                    <a:pt x="1333500" y="1751745"/>
                  </a:cubicBezTo>
                  <a:cubicBezTo>
                    <a:pt x="1420283" y="1940128"/>
                    <a:pt x="1511300" y="1976112"/>
                    <a:pt x="1638300" y="2043845"/>
                  </a:cubicBezTo>
                  <a:cubicBezTo>
                    <a:pt x="1765300" y="2111578"/>
                    <a:pt x="2095500" y="2158145"/>
                    <a:pt x="2095500" y="215814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TextBox 73"/>
            <p:cNvSpPr txBox="1"/>
            <p:nvPr/>
          </p:nvSpPr>
          <p:spPr>
            <a:xfrm>
              <a:off x="4277095" y="4233319"/>
              <a:ext cx="484590" cy="438582"/>
            </a:xfrm>
            <a:prstGeom prst="rect">
              <a:avLst/>
            </a:prstGeom>
            <a:noFill/>
          </p:spPr>
          <p:txBody>
            <a:bodyPr wrap="none" rtlCol="0">
              <a:spAutoFit/>
            </a:bodyPr>
            <a:lstStyle/>
            <a:p>
              <a:pPr>
                <a:lnSpc>
                  <a:spcPct val="130000"/>
                </a:lnSpc>
              </a:pPr>
              <a:r>
                <a:rPr lang="en-US" dirty="0" smtClean="0"/>
                <a:t>i(t)</a:t>
              </a:r>
            </a:p>
          </p:txBody>
        </p:sp>
      </p:grpSp>
      <p:sp>
        <p:nvSpPr>
          <p:cNvPr id="75" name="TextBox 74"/>
          <p:cNvSpPr txBox="1"/>
          <p:nvPr/>
        </p:nvSpPr>
        <p:spPr>
          <a:xfrm>
            <a:off x="3193468" y="1141805"/>
            <a:ext cx="1725553" cy="361637"/>
          </a:xfrm>
          <a:prstGeom prst="rect">
            <a:avLst/>
          </a:prstGeom>
          <a:noFill/>
          <a:ln>
            <a:noFill/>
          </a:ln>
        </p:spPr>
        <p:txBody>
          <a:bodyPr wrap="square" rtlCol="0">
            <a:spAutoFit/>
          </a:bodyPr>
          <a:lstStyle/>
          <a:p>
            <a:pPr>
              <a:lnSpc>
                <a:spcPct val="130000"/>
              </a:lnSpc>
            </a:pPr>
            <a:r>
              <a:rPr lang="en-US" sz="1400" dirty="0" smtClean="0">
                <a:solidFill>
                  <a:srgbClr val="000000"/>
                </a:solidFill>
              </a:rPr>
              <a:t>Thin detector</a:t>
            </a:r>
          </a:p>
        </p:txBody>
      </p:sp>
      <p:cxnSp>
        <p:nvCxnSpPr>
          <p:cNvPr id="76" name="Straight Arrow Connector 75"/>
          <p:cNvCxnSpPr/>
          <p:nvPr/>
        </p:nvCxnSpPr>
        <p:spPr>
          <a:xfrm flipH="1">
            <a:off x="2739734" y="1503442"/>
            <a:ext cx="2616039" cy="1524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Freeform 3"/>
          <p:cNvSpPr/>
          <p:nvPr/>
        </p:nvSpPr>
        <p:spPr>
          <a:xfrm>
            <a:off x="1513844" y="1943066"/>
            <a:ext cx="3297100" cy="1634936"/>
          </a:xfrm>
          <a:custGeom>
            <a:avLst/>
            <a:gdLst>
              <a:gd name="connsiteX0" fmla="*/ 0 w 3297100"/>
              <a:gd name="connsiteY0" fmla="*/ 1546064 h 1634936"/>
              <a:gd name="connsiteX1" fmla="*/ 192437 w 3297100"/>
              <a:gd name="connsiteY1" fmla="*/ 1546064 h 1634936"/>
              <a:gd name="connsiteX2" fmla="*/ 410533 w 3297100"/>
              <a:gd name="connsiteY2" fmla="*/ 622471 h 1634936"/>
              <a:gd name="connsiteX3" fmla="*/ 500338 w 3297100"/>
              <a:gd name="connsiteY3" fmla="*/ 96536 h 1634936"/>
              <a:gd name="connsiteX4" fmla="*/ 654288 w 3297100"/>
              <a:gd name="connsiteY4" fmla="*/ 6742 h 1634936"/>
              <a:gd name="connsiteX5" fmla="*/ 923701 w 3297100"/>
              <a:gd name="connsiteY5" fmla="*/ 186329 h 1634936"/>
              <a:gd name="connsiteX6" fmla="*/ 1744768 w 3297100"/>
              <a:gd name="connsiteY6" fmla="*/ 814886 h 1634936"/>
              <a:gd name="connsiteX7" fmla="*/ 2219448 w 3297100"/>
              <a:gd name="connsiteY7" fmla="*/ 1174061 h 1634936"/>
              <a:gd name="connsiteX8" fmla="*/ 2668470 w 3297100"/>
              <a:gd name="connsiteY8" fmla="*/ 1353649 h 1634936"/>
              <a:gd name="connsiteX9" fmla="*/ 3297100 w 3297100"/>
              <a:gd name="connsiteY9" fmla="*/ 1571719 h 16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7100" h="1634936">
                <a:moveTo>
                  <a:pt x="0" y="1546064"/>
                </a:moveTo>
                <a:cubicBezTo>
                  <a:pt x="62007" y="1623030"/>
                  <a:pt x="124015" y="1699996"/>
                  <a:pt x="192437" y="1546064"/>
                </a:cubicBezTo>
                <a:cubicBezTo>
                  <a:pt x="260859" y="1392132"/>
                  <a:pt x="359216" y="864059"/>
                  <a:pt x="410533" y="622471"/>
                </a:cubicBezTo>
                <a:cubicBezTo>
                  <a:pt x="461850" y="380883"/>
                  <a:pt x="459712" y="199157"/>
                  <a:pt x="500338" y="96536"/>
                </a:cubicBezTo>
                <a:cubicBezTo>
                  <a:pt x="540964" y="-6085"/>
                  <a:pt x="583728" y="-8224"/>
                  <a:pt x="654288" y="6742"/>
                </a:cubicBezTo>
                <a:cubicBezTo>
                  <a:pt x="724849" y="21707"/>
                  <a:pt x="741954" y="51638"/>
                  <a:pt x="923701" y="186329"/>
                </a:cubicBezTo>
                <a:cubicBezTo>
                  <a:pt x="1105448" y="321020"/>
                  <a:pt x="1744768" y="814886"/>
                  <a:pt x="1744768" y="814886"/>
                </a:cubicBezTo>
                <a:cubicBezTo>
                  <a:pt x="1960726" y="979508"/>
                  <a:pt x="2065498" y="1084267"/>
                  <a:pt x="2219448" y="1174061"/>
                </a:cubicBezTo>
                <a:cubicBezTo>
                  <a:pt x="2373398" y="1263855"/>
                  <a:pt x="2488861" y="1287373"/>
                  <a:pt x="2668470" y="1353649"/>
                </a:cubicBezTo>
                <a:cubicBezTo>
                  <a:pt x="2848079" y="1419925"/>
                  <a:pt x="3297100" y="1571719"/>
                  <a:pt x="3297100" y="1571719"/>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8" name="Straight Arrow Connector 77"/>
          <p:cNvCxnSpPr>
            <a:stCxn id="48" idx="1"/>
          </p:cNvCxnSpPr>
          <p:nvPr/>
        </p:nvCxnSpPr>
        <p:spPr>
          <a:xfrm flipH="1">
            <a:off x="4143826" y="2896999"/>
            <a:ext cx="1440025" cy="20299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948167" y="2575126"/>
            <a:ext cx="1725553" cy="361637"/>
          </a:xfrm>
          <a:prstGeom prst="rect">
            <a:avLst/>
          </a:prstGeom>
          <a:noFill/>
          <a:ln>
            <a:noFill/>
          </a:ln>
        </p:spPr>
        <p:txBody>
          <a:bodyPr wrap="square" rtlCol="0">
            <a:spAutoFit/>
          </a:bodyPr>
          <a:lstStyle/>
          <a:p>
            <a:pPr>
              <a:lnSpc>
                <a:spcPct val="130000"/>
              </a:lnSpc>
            </a:pPr>
            <a:r>
              <a:rPr lang="en-US" sz="1400" dirty="0" smtClean="0">
                <a:solidFill>
                  <a:srgbClr val="000000"/>
                </a:solidFill>
              </a:rPr>
              <a:t>Thick detector</a:t>
            </a:r>
          </a:p>
        </p:txBody>
      </p:sp>
      <p:cxnSp>
        <p:nvCxnSpPr>
          <p:cNvPr id="18" name="Straight Arrow Connector 17"/>
          <p:cNvCxnSpPr/>
          <p:nvPr/>
        </p:nvCxnSpPr>
        <p:spPr>
          <a:xfrm>
            <a:off x="2129644" y="2000731"/>
            <a:ext cx="0" cy="1542775"/>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1629306" y="3684256"/>
            <a:ext cx="500338" cy="0"/>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29644" y="2575126"/>
            <a:ext cx="304703" cy="438582"/>
          </a:xfrm>
          <a:prstGeom prst="rect">
            <a:avLst/>
          </a:prstGeom>
          <a:noFill/>
        </p:spPr>
        <p:txBody>
          <a:bodyPr wrap="none" rtlCol="0">
            <a:spAutoFit/>
          </a:bodyPr>
          <a:lstStyle/>
          <a:p>
            <a:pPr>
              <a:lnSpc>
                <a:spcPct val="130000"/>
              </a:lnSpc>
            </a:pPr>
            <a:r>
              <a:rPr lang="en-US" b="1" dirty="0" smtClean="0">
                <a:solidFill>
                  <a:srgbClr val="800000"/>
                </a:solidFill>
              </a:rPr>
              <a:t>S</a:t>
            </a:r>
          </a:p>
        </p:txBody>
      </p:sp>
      <p:sp>
        <p:nvSpPr>
          <p:cNvPr id="82" name="TextBox 81"/>
          <p:cNvSpPr txBox="1"/>
          <p:nvPr/>
        </p:nvSpPr>
        <p:spPr>
          <a:xfrm>
            <a:off x="1824941" y="3832643"/>
            <a:ext cx="327696" cy="438582"/>
          </a:xfrm>
          <a:prstGeom prst="rect">
            <a:avLst/>
          </a:prstGeom>
          <a:noFill/>
        </p:spPr>
        <p:txBody>
          <a:bodyPr wrap="none" rtlCol="0">
            <a:spAutoFit/>
          </a:bodyPr>
          <a:lstStyle/>
          <a:p>
            <a:pPr>
              <a:lnSpc>
                <a:spcPct val="130000"/>
              </a:lnSpc>
            </a:pPr>
            <a:r>
              <a:rPr lang="en-US" b="1" dirty="0" smtClean="0">
                <a:solidFill>
                  <a:srgbClr val="800000"/>
                </a:solidFill>
              </a:rPr>
              <a:t>tr</a:t>
            </a:r>
          </a:p>
        </p:txBody>
      </p:sp>
      <p:graphicFrame>
        <p:nvGraphicFramePr>
          <p:cNvPr id="24" name="Object 23"/>
          <p:cNvGraphicFramePr>
            <a:graphicFrameLocks noChangeAspect="1"/>
          </p:cNvGraphicFramePr>
          <p:nvPr>
            <p:extLst>
              <p:ext uri="{D42A27DB-BD31-4B8C-83A1-F6EECF244321}">
                <p14:modId xmlns:p14="http://schemas.microsoft.com/office/powerpoint/2010/main" val="1004931415"/>
              </p:ext>
            </p:extLst>
          </p:nvPr>
        </p:nvGraphicFramePr>
        <p:xfrm>
          <a:off x="2898775" y="3732213"/>
          <a:ext cx="2401888" cy="1077912"/>
        </p:xfrm>
        <a:graphic>
          <a:graphicData uri="http://schemas.openxmlformats.org/presentationml/2006/ole">
            <mc:AlternateContent xmlns:mc="http://schemas.openxmlformats.org/markup-compatibility/2006">
              <mc:Choice xmlns:v="urn:schemas-microsoft-com:vml" Requires="v">
                <p:oleObj spid="_x0000_s209155" name="Equation" r:id="rId6" imgW="1244600" imgH="558800" progId="Equation.3">
                  <p:embed/>
                </p:oleObj>
              </mc:Choice>
              <mc:Fallback>
                <p:oleObj name="Equation" r:id="rId6" imgW="1244600" imgH="558800" progId="Equation.3">
                  <p:embed/>
                  <p:pic>
                    <p:nvPicPr>
                      <p:cNvPr id="0" name=""/>
                      <p:cNvPicPr/>
                      <p:nvPr/>
                    </p:nvPicPr>
                    <p:blipFill>
                      <a:blip r:embed="rId7"/>
                      <a:stretch>
                        <a:fillRect/>
                      </a:stretch>
                    </p:blipFill>
                    <p:spPr>
                      <a:xfrm>
                        <a:off x="2898775" y="3732213"/>
                        <a:ext cx="2401888" cy="1077912"/>
                      </a:xfrm>
                      <a:prstGeom prst="rect">
                        <a:avLst/>
                      </a:prstGeom>
                    </p:spPr>
                  </p:pic>
                </p:oleObj>
              </mc:Fallback>
            </mc:AlternateContent>
          </a:graphicData>
        </a:graphic>
      </p:graphicFrame>
      <p:sp>
        <p:nvSpPr>
          <p:cNvPr id="94" name="Rectangle 93"/>
          <p:cNvSpPr/>
          <p:nvPr/>
        </p:nvSpPr>
        <p:spPr>
          <a:xfrm>
            <a:off x="245697" y="5876038"/>
            <a:ext cx="8898303" cy="477054"/>
          </a:xfrm>
          <a:prstGeom prst="rect">
            <a:avLst/>
          </a:prstGeom>
        </p:spPr>
        <p:txBody>
          <a:bodyPr wrap="square">
            <a:spAutoFit/>
          </a:bodyPr>
          <a:lstStyle/>
          <a:p>
            <a:pPr algn="ctr">
              <a:lnSpc>
                <a:spcPct val="130000"/>
              </a:lnSpc>
            </a:pPr>
            <a:r>
              <a:rPr lang="en-US" sz="2000" b="1" dirty="0" smtClean="0">
                <a:solidFill>
                  <a:srgbClr val="800000"/>
                </a:solidFill>
                <a:sym typeface="Wingdings"/>
              </a:rPr>
              <a:t>How can we do better?</a:t>
            </a:r>
            <a:endParaRPr lang="en-US" sz="2000" b="1" dirty="0">
              <a:solidFill>
                <a:srgbClr val="800000"/>
              </a:solidFill>
            </a:endParaRPr>
          </a:p>
        </p:txBody>
      </p:sp>
      <p:sp>
        <p:nvSpPr>
          <p:cNvPr id="2" name="TextBox 1"/>
          <p:cNvSpPr txBox="1"/>
          <p:nvPr/>
        </p:nvSpPr>
        <p:spPr>
          <a:xfrm>
            <a:off x="621896" y="5444432"/>
            <a:ext cx="6134800" cy="438582"/>
          </a:xfrm>
          <a:prstGeom prst="rect">
            <a:avLst/>
          </a:prstGeom>
          <a:noFill/>
        </p:spPr>
        <p:txBody>
          <a:bodyPr wrap="none" rtlCol="0">
            <a:spAutoFit/>
          </a:bodyPr>
          <a:lstStyle/>
          <a:p>
            <a:pPr>
              <a:lnSpc>
                <a:spcPct val="130000"/>
              </a:lnSpc>
            </a:pPr>
            <a:r>
              <a:rPr lang="en-US" dirty="0" smtClean="0"/>
              <a:t>Best result : NA62, 150 ps on a 300 x 300 micron pixels </a:t>
            </a:r>
          </a:p>
        </p:txBody>
      </p:sp>
    </p:spTree>
    <p:extLst>
      <p:ext uri="{BB962C8B-B14F-4D97-AF65-F5344CB8AC3E}">
        <p14:creationId xmlns:p14="http://schemas.microsoft.com/office/powerpoint/2010/main" val="31440340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p:txBody>
          <a:bodyPr/>
          <a:lstStyle/>
          <a:p>
            <a:pPr>
              <a:defRPr/>
            </a:pPr>
            <a:fld id="{97A80A58-1D29-F04E-9842-A04296051966}" type="slidenum">
              <a:rPr lang="en-US"/>
              <a:pPr>
                <a:defRPr/>
              </a:pPr>
              <a:t>17</a:t>
            </a:fld>
            <a:endParaRPr lang="en-US"/>
          </a:p>
        </p:txBody>
      </p:sp>
      <p:sp>
        <p:nvSpPr>
          <p:cNvPr id="8193" name="Text Box 1"/>
          <p:cNvSpPr txBox="1">
            <a:spLocks noChangeArrowheads="1"/>
          </p:cNvSpPr>
          <p:nvPr/>
        </p:nvSpPr>
        <p:spPr bwMode="auto">
          <a:xfrm>
            <a:off x="345601" y="50800"/>
            <a:ext cx="8798399" cy="567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9pPr>
          </a:lstStyle>
          <a:p>
            <a:pPr algn="ctr">
              <a:defRPr/>
            </a:pPr>
            <a:r>
              <a:rPr lang="en-US" sz="3200" dirty="0" smtClean="0">
                <a:solidFill>
                  <a:srgbClr val="800000"/>
                </a:solidFill>
                <a:latin typeface="+mn-lt"/>
              </a:rPr>
              <a:t>Possible approaches</a:t>
            </a:r>
            <a:endParaRPr lang="en-US" sz="3200" dirty="0">
              <a:solidFill>
                <a:srgbClr val="800000"/>
              </a:solidFill>
              <a:latin typeface="+mn-lt"/>
            </a:endParaRPr>
          </a:p>
        </p:txBody>
      </p:sp>
      <p:sp>
        <p:nvSpPr>
          <p:cNvPr id="8196" name="Text Box 4"/>
          <p:cNvSpPr txBox="1">
            <a:spLocks noChangeArrowheads="1"/>
          </p:cNvSpPr>
          <p:nvPr/>
        </p:nvSpPr>
        <p:spPr bwMode="auto">
          <a:xfrm>
            <a:off x="457371" y="2891704"/>
            <a:ext cx="6272140" cy="1881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8421" rIns="81639" bIns="40820"/>
          <a:lstStyle>
            <a:lvl1pPr>
              <a:tabLst>
                <a:tab pos="723900" algn="l"/>
                <a:tab pos="1447800" algn="l"/>
                <a:tab pos="2171700" algn="l"/>
                <a:tab pos="28956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9pPr>
          </a:lstStyle>
          <a:p>
            <a:pPr hangingPunct="1">
              <a:lnSpc>
                <a:spcPct val="120000"/>
              </a:lnSpc>
              <a:defRPr/>
            </a:pPr>
            <a:endParaRPr lang="en-US" sz="2000" dirty="0">
              <a:latin typeface="+mn-lt"/>
            </a:endParaRPr>
          </a:p>
        </p:txBody>
      </p:sp>
      <p:sp>
        <p:nvSpPr>
          <p:cNvPr id="8197" name="Text Box 5"/>
          <p:cNvSpPr txBox="1">
            <a:spLocks noChangeArrowheads="1"/>
          </p:cNvSpPr>
          <p:nvPr/>
        </p:nvSpPr>
        <p:spPr bwMode="auto">
          <a:xfrm>
            <a:off x="791840" y="1198206"/>
            <a:ext cx="814896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9pPr>
          </a:lstStyle>
          <a:p>
            <a:pPr hangingPunct="1">
              <a:defRPr/>
            </a:pPr>
            <a:r>
              <a:rPr lang="en-US" sz="2200" dirty="0" smtClean="0">
                <a:latin typeface="+mj-lt"/>
              </a:rPr>
              <a:t>We need to minimize this expression:</a:t>
            </a:r>
            <a:endParaRPr lang="en-US" sz="2200" dirty="0">
              <a:latin typeface="+mj-lt"/>
            </a:endParaRPr>
          </a:p>
        </p:txBody>
      </p:sp>
      <p:sp>
        <p:nvSpPr>
          <p:cNvPr id="2" name="Footer Placeholder 1"/>
          <p:cNvSpPr>
            <a:spLocks noGrp="1"/>
          </p:cNvSpPr>
          <p:nvPr>
            <p:ph type="ftr" sz="quarter" idx="14"/>
          </p:nvPr>
        </p:nvSpPr>
        <p:spPr/>
        <p:txBody>
          <a:bodyPr/>
          <a:lstStyle/>
          <a:p>
            <a:r>
              <a:rPr lang="en-US" dirty="0" smtClean="0"/>
              <a:t>Nicolo Cartiglia, INFN, Torino - Timing Performance of Tracking Detectors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821405324"/>
              </p:ext>
            </p:extLst>
          </p:nvPr>
        </p:nvGraphicFramePr>
        <p:xfrm>
          <a:off x="2700338" y="1663700"/>
          <a:ext cx="4195762" cy="1181100"/>
        </p:xfrm>
        <a:graphic>
          <a:graphicData uri="http://schemas.openxmlformats.org/presentationml/2006/ole">
            <mc:AlternateContent xmlns:mc="http://schemas.openxmlformats.org/markup-compatibility/2006">
              <mc:Choice xmlns:v="urn:schemas-microsoft-com:vml" Requires="v">
                <p:oleObj spid="_x0000_s240643" name="Equation" r:id="rId4" imgW="2032000" imgH="571500" progId="Equation.3">
                  <p:embed/>
                </p:oleObj>
              </mc:Choice>
              <mc:Fallback>
                <p:oleObj name="Equation" r:id="rId4" imgW="2032000" imgH="571500" progId="Equation.3">
                  <p:embed/>
                  <p:pic>
                    <p:nvPicPr>
                      <p:cNvPr id="0" name=""/>
                      <p:cNvPicPr/>
                      <p:nvPr/>
                    </p:nvPicPr>
                    <p:blipFill>
                      <a:blip r:embed="rId5"/>
                      <a:stretch>
                        <a:fillRect/>
                      </a:stretch>
                    </p:blipFill>
                    <p:spPr>
                      <a:xfrm>
                        <a:off x="2700338" y="1663700"/>
                        <a:ext cx="4195762" cy="1181100"/>
                      </a:xfrm>
                      <a:prstGeom prst="rect">
                        <a:avLst/>
                      </a:prstGeom>
                    </p:spPr>
                  </p:pic>
                </p:oleObj>
              </mc:Fallback>
            </mc:AlternateContent>
          </a:graphicData>
        </a:graphic>
      </p:graphicFrame>
      <p:sp>
        <p:nvSpPr>
          <p:cNvPr id="9" name="Rectangle 8"/>
          <p:cNvSpPr/>
          <p:nvPr/>
        </p:nvSpPr>
        <p:spPr>
          <a:xfrm>
            <a:off x="457370" y="3093285"/>
            <a:ext cx="8047708" cy="3170099"/>
          </a:xfrm>
          <a:prstGeom prst="rect">
            <a:avLst/>
          </a:prstGeom>
        </p:spPr>
        <p:txBody>
          <a:bodyPr wrap="square">
            <a:spAutoFit/>
          </a:bodyPr>
          <a:lstStyle/>
          <a:p>
            <a:pPr lvl="1"/>
            <a:endParaRPr lang="en-US" sz="2000" dirty="0" smtClean="0"/>
          </a:p>
          <a:p>
            <a:pPr marL="800100" lvl="1" indent="-342900">
              <a:buFont typeface="Arial"/>
              <a:buChar char="•"/>
            </a:pPr>
            <a:r>
              <a:rPr lang="en-US" sz="2000" b="1" dirty="0"/>
              <a:t>APD</a:t>
            </a:r>
            <a:r>
              <a:rPr lang="en-US" sz="2000" dirty="0"/>
              <a:t> (silicon with gain ~ 100): maximize S</a:t>
            </a:r>
          </a:p>
          <a:p>
            <a:pPr marL="1257300" lvl="2" indent="-342900">
              <a:buFont typeface="Arial"/>
              <a:buChar char="•"/>
            </a:pPr>
            <a:r>
              <a:rPr lang="en-US" sz="2000" dirty="0"/>
              <a:t>Very large </a:t>
            </a:r>
            <a:r>
              <a:rPr lang="en-US" sz="2000" dirty="0" smtClean="0"/>
              <a:t>signal</a:t>
            </a:r>
          </a:p>
          <a:p>
            <a:pPr lvl="2"/>
            <a:endParaRPr lang="en-US" sz="2000" dirty="0"/>
          </a:p>
          <a:p>
            <a:pPr marL="800100" lvl="1" indent="-342900">
              <a:buFont typeface="Arial"/>
              <a:buChar char="•"/>
            </a:pPr>
            <a:r>
              <a:rPr lang="en-US" sz="2000" b="1" dirty="0" smtClean="0"/>
              <a:t>Diamond:  </a:t>
            </a:r>
            <a:r>
              <a:rPr lang="en-US" sz="2000" dirty="0" smtClean="0"/>
              <a:t>minimize N, minimize t</a:t>
            </a:r>
            <a:r>
              <a:rPr lang="en-US" sz="2000" baseline="-25000" dirty="0" smtClean="0"/>
              <a:t>r</a:t>
            </a:r>
            <a:endParaRPr lang="en-US" sz="2000" dirty="0" smtClean="0"/>
          </a:p>
          <a:p>
            <a:pPr marL="1257300" lvl="2" indent="-342900">
              <a:buFont typeface="Arial"/>
              <a:buChar char="•"/>
            </a:pPr>
            <a:r>
              <a:rPr lang="en-US" sz="2000" dirty="0" smtClean="0"/>
              <a:t>Large energy gap, very low noise, low capacitance</a:t>
            </a:r>
          </a:p>
          <a:p>
            <a:pPr marL="1257300" lvl="2" indent="-342900">
              <a:buFont typeface="Arial"/>
              <a:buChar char="•"/>
            </a:pPr>
            <a:r>
              <a:rPr lang="en-US" sz="2000" dirty="0" smtClean="0"/>
              <a:t>Very  good mobility, short collection time t</a:t>
            </a:r>
            <a:r>
              <a:rPr lang="en-US" sz="2000" baseline="-25000" dirty="0" smtClean="0"/>
              <a:t>r</a:t>
            </a:r>
            <a:endParaRPr lang="en-US" sz="2000" b="1" baseline="-25000" dirty="0" smtClean="0"/>
          </a:p>
          <a:p>
            <a:pPr marL="1257300" lvl="2" indent="-342900">
              <a:buFont typeface="Arial"/>
              <a:buChar char="•"/>
            </a:pPr>
            <a:endParaRPr lang="en-US" sz="2000" dirty="0"/>
          </a:p>
          <a:p>
            <a:pPr marL="800100" lvl="1" indent="-342900">
              <a:buFont typeface="Arial"/>
              <a:buChar char="•"/>
            </a:pPr>
            <a:r>
              <a:rPr lang="en-US" sz="2000" b="1" dirty="0" smtClean="0"/>
              <a:t>LGAD</a:t>
            </a:r>
            <a:r>
              <a:rPr lang="en-US" sz="2000" dirty="0" smtClean="0"/>
              <a:t> (silicon with gain ~ 10): minimize N, moderate S</a:t>
            </a:r>
          </a:p>
          <a:p>
            <a:pPr marL="1257300" lvl="2" indent="-342900">
              <a:buFont typeface="Arial"/>
              <a:buChar char="•"/>
            </a:pPr>
            <a:r>
              <a:rPr lang="en-US" sz="2000" dirty="0" smtClean="0"/>
              <a:t>Low gain to avoid shot noise and excess noise factor </a:t>
            </a:r>
            <a:endParaRPr lang="en-US" sz="2000" dirty="0"/>
          </a:p>
        </p:txBody>
      </p:sp>
    </p:spTree>
    <p:extLst>
      <p:ext uri="{BB962C8B-B14F-4D97-AF65-F5344CB8AC3E}">
        <p14:creationId xmlns:p14="http://schemas.microsoft.com/office/powerpoint/2010/main" val="14936719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The APD approach</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18</a:t>
            </a:fld>
            <a:endParaRPr lang="en-US" dirty="0"/>
          </a:p>
        </p:txBody>
      </p:sp>
      <p:sp>
        <p:nvSpPr>
          <p:cNvPr id="55" name="Footer Placeholder 54"/>
          <p:cNvSpPr>
            <a:spLocks noGrp="1"/>
          </p:cNvSpPr>
          <p:nvPr>
            <p:ph type="ftr" sz="quarter" idx="14"/>
          </p:nvPr>
        </p:nvSpPr>
        <p:spPr/>
        <p:txBody>
          <a:bodyPr/>
          <a:lstStyle/>
          <a:p>
            <a:r>
              <a:rPr lang="en-US" smtClean="0"/>
              <a:t>Nicolo Cartiglia, INFN, Torino - Timing Performance of Tracking Detectors</a:t>
            </a:r>
            <a:endParaRPr lang="en-US" dirty="0"/>
          </a:p>
        </p:txBody>
      </p:sp>
      <p:sp>
        <p:nvSpPr>
          <p:cNvPr id="2" name="TextBox 1"/>
          <p:cNvSpPr txBox="1"/>
          <p:nvPr/>
        </p:nvSpPr>
        <p:spPr>
          <a:xfrm>
            <a:off x="594725" y="836127"/>
            <a:ext cx="8253888" cy="5479963"/>
          </a:xfrm>
          <a:prstGeom prst="rect">
            <a:avLst/>
          </a:prstGeom>
          <a:noFill/>
        </p:spPr>
        <p:txBody>
          <a:bodyPr wrap="square" rtlCol="0">
            <a:spAutoFit/>
          </a:bodyPr>
          <a:lstStyle/>
          <a:p>
            <a:pPr>
              <a:lnSpc>
                <a:spcPct val="130000"/>
              </a:lnSpc>
            </a:pPr>
            <a:r>
              <a:rPr lang="en-US" dirty="0" smtClean="0">
                <a:solidFill>
                  <a:srgbClr val="000000"/>
                </a:solidFill>
              </a:rPr>
              <a:t>The key to this approach is the large signal: if your signal is large enough, everything becomes easy.</a:t>
            </a:r>
            <a:endParaRPr lang="en-US" dirty="0">
              <a:solidFill>
                <a:srgbClr val="000000"/>
              </a:solidFill>
            </a:endParaRPr>
          </a:p>
          <a:p>
            <a:pPr>
              <a:lnSpc>
                <a:spcPct val="130000"/>
              </a:lnSpc>
            </a:pPr>
            <a:endParaRPr lang="en-US" dirty="0" smtClean="0">
              <a:solidFill>
                <a:srgbClr val="000000"/>
              </a:solidFill>
            </a:endParaRPr>
          </a:p>
          <a:p>
            <a:pPr>
              <a:lnSpc>
                <a:spcPct val="130000"/>
              </a:lnSpc>
            </a:pPr>
            <a:endParaRPr lang="en-US" dirty="0" smtClean="0">
              <a:solidFill>
                <a:srgbClr val="000000"/>
              </a:solidFill>
            </a:endParaRPr>
          </a:p>
          <a:p>
            <a:pPr>
              <a:lnSpc>
                <a:spcPct val="130000"/>
              </a:lnSpc>
            </a:pPr>
            <a:endParaRPr lang="en-US" dirty="0">
              <a:solidFill>
                <a:srgbClr val="000000"/>
              </a:solidFill>
            </a:endParaRPr>
          </a:p>
          <a:p>
            <a:pPr>
              <a:lnSpc>
                <a:spcPct val="130000"/>
              </a:lnSpc>
            </a:pPr>
            <a:endParaRPr lang="en-US" dirty="0" smtClean="0">
              <a:solidFill>
                <a:srgbClr val="000000"/>
              </a:solidFill>
            </a:endParaRPr>
          </a:p>
          <a:p>
            <a:pPr>
              <a:lnSpc>
                <a:spcPct val="130000"/>
              </a:lnSpc>
            </a:pPr>
            <a:endParaRPr lang="en-US" dirty="0" smtClean="0">
              <a:solidFill>
                <a:srgbClr val="000000"/>
              </a:solidFill>
            </a:endParaRPr>
          </a:p>
          <a:p>
            <a:pPr>
              <a:lnSpc>
                <a:spcPct val="130000"/>
              </a:lnSpc>
            </a:pPr>
            <a:r>
              <a:rPr lang="en-US" dirty="0" smtClean="0">
                <a:solidFill>
                  <a:srgbClr val="000000"/>
                </a:solidFill>
              </a:rPr>
              <a:t>So far </a:t>
            </a:r>
            <a:r>
              <a:rPr lang="en-US" dirty="0">
                <a:solidFill>
                  <a:srgbClr val="000000"/>
                </a:solidFill>
              </a:rPr>
              <a:t>t</a:t>
            </a:r>
            <a:r>
              <a:rPr lang="en-US" dirty="0" smtClean="0">
                <a:solidFill>
                  <a:srgbClr val="000000"/>
                </a:solidFill>
              </a:rPr>
              <a:t>hey reported: </a:t>
            </a:r>
          </a:p>
          <a:p>
            <a:pPr marL="285750" indent="-285750">
              <a:lnSpc>
                <a:spcPct val="130000"/>
              </a:lnSpc>
              <a:buFont typeface="Arial"/>
              <a:buChar char="•"/>
            </a:pPr>
            <a:r>
              <a:rPr lang="en-US" dirty="0">
                <a:solidFill>
                  <a:srgbClr val="000000"/>
                </a:solidFill>
              </a:rPr>
              <a:t>E</a:t>
            </a:r>
            <a:r>
              <a:rPr lang="en-US" dirty="0" smtClean="0">
                <a:solidFill>
                  <a:srgbClr val="000000"/>
                </a:solidFill>
              </a:rPr>
              <a:t>xcellent time resolution</a:t>
            </a:r>
          </a:p>
          <a:p>
            <a:pPr marL="285750" indent="-285750">
              <a:lnSpc>
                <a:spcPct val="130000"/>
              </a:lnSpc>
              <a:buFont typeface="Arial"/>
              <a:buChar char="•"/>
            </a:pPr>
            <a:r>
              <a:rPr lang="en-US" dirty="0" smtClean="0">
                <a:solidFill>
                  <a:srgbClr val="000000"/>
                </a:solidFill>
              </a:rPr>
              <a:t>Good radiation resistance up to &lt;  10</a:t>
            </a:r>
            <a:r>
              <a:rPr lang="en-US" baseline="30000" dirty="0" smtClean="0">
                <a:solidFill>
                  <a:srgbClr val="000000"/>
                </a:solidFill>
              </a:rPr>
              <a:t>14 </a:t>
            </a:r>
            <a:r>
              <a:rPr lang="en-US" dirty="0" smtClean="0">
                <a:solidFill>
                  <a:srgbClr val="000000"/>
                </a:solidFill>
              </a:rPr>
              <a:t>neq/cm</a:t>
            </a:r>
            <a:r>
              <a:rPr lang="en-US" baseline="30000" dirty="0" smtClean="0">
                <a:solidFill>
                  <a:srgbClr val="000000"/>
                </a:solidFill>
              </a:rPr>
              <a:t>2</a:t>
            </a:r>
          </a:p>
          <a:p>
            <a:pPr marL="285750" indent="-285750">
              <a:lnSpc>
                <a:spcPct val="130000"/>
              </a:lnSpc>
              <a:buFont typeface="Arial"/>
              <a:buChar char="•"/>
            </a:pPr>
            <a:r>
              <a:rPr lang="en-US" dirty="0">
                <a:solidFill>
                  <a:srgbClr val="000000"/>
                </a:solidFill>
              </a:rPr>
              <a:t>T</a:t>
            </a:r>
            <a:r>
              <a:rPr lang="en-US" dirty="0" smtClean="0">
                <a:solidFill>
                  <a:srgbClr val="000000"/>
                </a:solidFill>
              </a:rPr>
              <a:t>hey will propose a system for the CT-PPS</a:t>
            </a:r>
          </a:p>
          <a:p>
            <a:pPr>
              <a:lnSpc>
                <a:spcPct val="130000"/>
              </a:lnSpc>
            </a:pPr>
            <a:endParaRPr lang="en-US" dirty="0" smtClean="0">
              <a:solidFill>
                <a:srgbClr val="000000"/>
              </a:solidFill>
            </a:endParaRPr>
          </a:p>
          <a:p>
            <a:pPr>
              <a:lnSpc>
                <a:spcPct val="130000"/>
              </a:lnSpc>
            </a:pPr>
            <a:endParaRPr lang="en-US" dirty="0" smtClean="0">
              <a:solidFill>
                <a:srgbClr val="000000"/>
              </a:solidFill>
            </a:endParaRPr>
          </a:p>
          <a:p>
            <a:pPr>
              <a:lnSpc>
                <a:spcPct val="130000"/>
              </a:lnSpc>
            </a:pPr>
            <a:r>
              <a:rPr lang="en-US" dirty="0" smtClean="0">
                <a:solidFill>
                  <a:srgbClr val="000000"/>
                </a:solidFill>
              </a:rPr>
              <a:t>See:</a:t>
            </a:r>
          </a:p>
          <a:p>
            <a:pPr>
              <a:lnSpc>
                <a:spcPct val="130000"/>
              </a:lnSpc>
            </a:pPr>
            <a:r>
              <a:rPr lang="en-US" dirty="0">
                <a:solidFill>
                  <a:srgbClr val="000000"/>
                </a:solidFill>
              </a:rPr>
              <a:t>https://indico.cern.ch/event/363665/contribution/7/material/slides/0.pdf</a:t>
            </a:r>
            <a:endParaRPr lang="en-US" dirty="0" smtClean="0">
              <a:solidFill>
                <a:srgbClr val="000000"/>
              </a:solidFill>
            </a:endParaRPr>
          </a:p>
        </p:txBody>
      </p:sp>
      <p:pic>
        <p:nvPicPr>
          <p:cNvPr id="3" name="Picture 2" descr="SW.tiff"/>
          <p:cNvPicPr>
            <a:picLocks noChangeAspect="1"/>
          </p:cNvPicPr>
          <p:nvPr/>
        </p:nvPicPr>
        <p:blipFill rotWithShape="1">
          <a:blip r:embed="rId3">
            <a:extLst>
              <a:ext uri="{28A0092B-C50C-407E-A947-70E740481C1C}">
                <a14:useLocalDpi xmlns:a14="http://schemas.microsoft.com/office/drawing/2010/main" val="0"/>
              </a:ext>
            </a:extLst>
          </a:blip>
          <a:srcRect l="4218" t="4721" r="7888" b="1"/>
          <a:stretch/>
        </p:blipFill>
        <p:spPr>
          <a:xfrm>
            <a:off x="4672500" y="1468012"/>
            <a:ext cx="3828180" cy="2504939"/>
          </a:xfrm>
          <a:prstGeom prst="rect">
            <a:avLst/>
          </a:prstGeom>
        </p:spPr>
      </p:pic>
      <p:cxnSp>
        <p:nvCxnSpPr>
          <p:cNvPr id="5" name="Straight Arrow Connector 4"/>
          <p:cNvCxnSpPr/>
          <p:nvPr/>
        </p:nvCxnSpPr>
        <p:spPr>
          <a:xfrm flipV="1">
            <a:off x="3868503" y="3169040"/>
            <a:ext cx="1992513" cy="8155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676569"/>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The Diamond approach - I</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19</a:t>
            </a:fld>
            <a:endParaRPr lang="en-US" dirty="0"/>
          </a:p>
        </p:txBody>
      </p:sp>
      <p:sp>
        <p:nvSpPr>
          <p:cNvPr id="55" name="Footer Placeholder 54"/>
          <p:cNvSpPr>
            <a:spLocks noGrp="1"/>
          </p:cNvSpPr>
          <p:nvPr>
            <p:ph type="ftr" sz="quarter" idx="14"/>
          </p:nvPr>
        </p:nvSpPr>
        <p:spPr/>
        <p:txBody>
          <a:bodyPr/>
          <a:lstStyle/>
          <a:p>
            <a:r>
              <a:rPr lang="en-US" smtClean="0"/>
              <a:t>Nicolo Cartiglia, INFN, Torino - Timing Performance of Tracking Detectors</a:t>
            </a:r>
            <a:endParaRPr lang="en-US" dirty="0"/>
          </a:p>
        </p:txBody>
      </p:sp>
      <p:sp>
        <p:nvSpPr>
          <p:cNvPr id="2" name="TextBox 1"/>
          <p:cNvSpPr txBox="1"/>
          <p:nvPr/>
        </p:nvSpPr>
        <p:spPr>
          <a:xfrm>
            <a:off x="594725" y="836127"/>
            <a:ext cx="8253888" cy="4399667"/>
          </a:xfrm>
          <a:prstGeom prst="rect">
            <a:avLst/>
          </a:prstGeom>
          <a:noFill/>
        </p:spPr>
        <p:txBody>
          <a:bodyPr wrap="square" rtlCol="0">
            <a:spAutoFit/>
          </a:bodyPr>
          <a:lstStyle/>
          <a:p>
            <a:pPr>
              <a:lnSpc>
                <a:spcPct val="130000"/>
              </a:lnSpc>
            </a:pPr>
            <a:r>
              <a:rPr lang="en-US" dirty="0" smtClean="0">
                <a:solidFill>
                  <a:srgbClr val="000000"/>
                </a:solidFill>
              </a:rPr>
              <a:t>Diamond detectors have small signal: two ways of fighting this problem</a:t>
            </a:r>
          </a:p>
          <a:p>
            <a:pPr>
              <a:lnSpc>
                <a:spcPct val="130000"/>
              </a:lnSpc>
            </a:pPr>
            <a:endParaRPr lang="en-US" dirty="0">
              <a:solidFill>
                <a:srgbClr val="000000"/>
              </a:solidFill>
            </a:endParaRPr>
          </a:p>
          <a:p>
            <a:pPr>
              <a:lnSpc>
                <a:spcPct val="130000"/>
              </a:lnSpc>
            </a:pPr>
            <a:r>
              <a:rPr lang="en-US" dirty="0" smtClean="0">
                <a:solidFill>
                  <a:srgbClr val="000000"/>
                </a:solidFill>
              </a:rPr>
              <a:t>1) Multilayer stack  </a:t>
            </a:r>
          </a:p>
          <a:p>
            <a:pPr>
              <a:lnSpc>
                <a:spcPct val="130000"/>
              </a:lnSpc>
            </a:pPr>
            <a:endParaRPr lang="en-US" dirty="0" smtClean="0">
              <a:solidFill>
                <a:srgbClr val="000000"/>
              </a:solidFill>
            </a:endParaRPr>
          </a:p>
          <a:p>
            <a:pPr>
              <a:lnSpc>
                <a:spcPct val="130000"/>
              </a:lnSpc>
            </a:pPr>
            <a:endParaRPr lang="en-US" dirty="0">
              <a:solidFill>
                <a:srgbClr val="000000"/>
              </a:solidFill>
            </a:endParaRPr>
          </a:p>
          <a:p>
            <a:pPr>
              <a:lnSpc>
                <a:spcPct val="130000"/>
              </a:lnSpc>
            </a:pPr>
            <a:endParaRPr lang="en-US" dirty="0" smtClean="0">
              <a:solidFill>
                <a:srgbClr val="000000"/>
              </a:solidFill>
            </a:endParaRPr>
          </a:p>
          <a:p>
            <a:pPr>
              <a:lnSpc>
                <a:spcPct val="130000"/>
              </a:lnSpc>
            </a:pPr>
            <a:endParaRPr lang="en-US" dirty="0">
              <a:solidFill>
                <a:srgbClr val="000000"/>
              </a:solidFill>
            </a:endParaRPr>
          </a:p>
          <a:p>
            <a:pPr>
              <a:lnSpc>
                <a:spcPct val="130000"/>
              </a:lnSpc>
            </a:pPr>
            <a:endParaRPr lang="en-US" dirty="0" smtClean="0">
              <a:solidFill>
                <a:srgbClr val="000000"/>
              </a:solidFill>
            </a:endParaRPr>
          </a:p>
          <a:p>
            <a:pPr>
              <a:lnSpc>
                <a:spcPct val="130000"/>
              </a:lnSpc>
            </a:pPr>
            <a:endParaRPr lang="en-US" dirty="0">
              <a:solidFill>
                <a:srgbClr val="000000"/>
              </a:solidFill>
            </a:endParaRPr>
          </a:p>
          <a:p>
            <a:pPr>
              <a:lnSpc>
                <a:spcPct val="130000"/>
              </a:lnSpc>
            </a:pPr>
            <a:endParaRPr lang="en-US" dirty="0" smtClean="0">
              <a:solidFill>
                <a:srgbClr val="000000"/>
              </a:solidFill>
            </a:endParaRPr>
          </a:p>
          <a:p>
            <a:pPr>
              <a:lnSpc>
                <a:spcPct val="130000"/>
              </a:lnSpc>
            </a:pPr>
            <a:r>
              <a:rPr lang="en-US" dirty="0" smtClean="0">
                <a:solidFill>
                  <a:srgbClr val="000000"/>
                </a:solidFill>
              </a:rPr>
              <a:t>2) Grazing</a:t>
            </a:r>
            <a:endParaRPr lang="en-US" dirty="0">
              <a:solidFill>
                <a:srgbClr val="000000"/>
              </a:solidFill>
            </a:endParaRPr>
          </a:p>
          <a:p>
            <a:pPr>
              <a:lnSpc>
                <a:spcPct val="130000"/>
              </a:lnSpc>
            </a:pPr>
            <a:endParaRPr lang="en-US" dirty="0" smtClean="0">
              <a:solidFill>
                <a:srgbClr val="000000"/>
              </a:solidFill>
            </a:endParaRPr>
          </a:p>
        </p:txBody>
      </p:sp>
      <p:pic>
        <p:nvPicPr>
          <p:cNvPr id="3" name="Picture 2" descr="Multilayer.tiff"/>
          <p:cNvPicPr>
            <a:picLocks noChangeAspect="1"/>
          </p:cNvPicPr>
          <p:nvPr/>
        </p:nvPicPr>
        <p:blipFill rotWithShape="1">
          <a:blip r:embed="rId3">
            <a:extLst>
              <a:ext uri="{28A0092B-C50C-407E-A947-70E740481C1C}">
                <a14:useLocalDpi xmlns:a14="http://schemas.microsoft.com/office/drawing/2010/main" val="0"/>
              </a:ext>
            </a:extLst>
          </a:blip>
          <a:srcRect r="34459"/>
          <a:stretch/>
        </p:blipFill>
        <p:spPr>
          <a:xfrm>
            <a:off x="3068581" y="1794304"/>
            <a:ext cx="3969299" cy="2335607"/>
          </a:xfrm>
          <a:prstGeom prst="rect">
            <a:avLst/>
          </a:prstGeom>
        </p:spPr>
      </p:pic>
      <p:sp>
        <p:nvSpPr>
          <p:cNvPr id="4" name="TextBox 3"/>
          <p:cNvSpPr txBox="1"/>
          <p:nvPr/>
        </p:nvSpPr>
        <p:spPr>
          <a:xfrm>
            <a:off x="769041" y="2435034"/>
            <a:ext cx="2423640" cy="1201867"/>
          </a:xfrm>
          <a:prstGeom prst="rect">
            <a:avLst/>
          </a:prstGeom>
          <a:noFill/>
          <a:ln>
            <a:solidFill>
              <a:schemeClr val="tx1"/>
            </a:solidFill>
          </a:ln>
        </p:spPr>
        <p:txBody>
          <a:bodyPr wrap="square" rtlCol="0">
            <a:spAutoFit/>
          </a:bodyPr>
          <a:lstStyle/>
          <a:p>
            <a:pPr>
              <a:lnSpc>
                <a:spcPct val="130000"/>
              </a:lnSpc>
            </a:pPr>
            <a:r>
              <a:rPr lang="en-US" sz="1400" dirty="0" smtClean="0">
                <a:solidFill>
                  <a:srgbClr val="000000"/>
                </a:solidFill>
              </a:rPr>
              <a:t>The signal is increased by the sum of many layers while it keeps very short rise time</a:t>
            </a:r>
          </a:p>
        </p:txBody>
      </p:sp>
      <p:pic>
        <p:nvPicPr>
          <p:cNvPr id="5" name="Picture 4" descr="grazing.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014" y="4613748"/>
            <a:ext cx="3165302" cy="995401"/>
          </a:xfrm>
          <a:prstGeom prst="rect">
            <a:avLst/>
          </a:prstGeom>
        </p:spPr>
      </p:pic>
      <p:sp>
        <p:nvSpPr>
          <p:cNvPr id="11" name="TextBox 10"/>
          <p:cNvSpPr txBox="1"/>
          <p:nvPr/>
        </p:nvSpPr>
        <p:spPr>
          <a:xfrm>
            <a:off x="769041" y="5231424"/>
            <a:ext cx="2423640" cy="921791"/>
          </a:xfrm>
          <a:prstGeom prst="rect">
            <a:avLst/>
          </a:prstGeom>
          <a:noFill/>
          <a:ln>
            <a:solidFill>
              <a:schemeClr val="tx1"/>
            </a:solidFill>
          </a:ln>
        </p:spPr>
        <p:txBody>
          <a:bodyPr wrap="square" rtlCol="0">
            <a:spAutoFit/>
          </a:bodyPr>
          <a:lstStyle/>
          <a:p>
            <a:pPr>
              <a:lnSpc>
                <a:spcPct val="130000"/>
              </a:lnSpc>
            </a:pPr>
            <a:r>
              <a:rPr lang="en-US" sz="1400" dirty="0" smtClean="0">
                <a:solidFill>
                  <a:srgbClr val="000000"/>
                </a:solidFill>
              </a:rPr>
              <a:t>The particle crosses the diamond sensor along the longitudinal direction</a:t>
            </a:r>
          </a:p>
        </p:txBody>
      </p:sp>
      <p:cxnSp>
        <p:nvCxnSpPr>
          <p:cNvPr id="9" name="Straight Arrow Connector 8"/>
          <p:cNvCxnSpPr/>
          <p:nvPr/>
        </p:nvCxnSpPr>
        <p:spPr>
          <a:xfrm>
            <a:off x="4416153" y="1607822"/>
            <a:ext cx="1106951" cy="252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921359" y="3815068"/>
            <a:ext cx="1841858" cy="798680"/>
          </a:xfrm>
          <a:prstGeom prst="rect">
            <a:avLst/>
          </a:prstGeom>
          <a:noFill/>
        </p:spPr>
        <p:txBody>
          <a:bodyPr wrap="none" rtlCol="0">
            <a:spAutoFit/>
          </a:bodyPr>
          <a:lstStyle/>
          <a:p>
            <a:pPr>
              <a:lnSpc>
                <a:spcPct val="130000"/>
              </a:lnSpc>
            </a:pPr>
            <a:r>
              <a:rPr lang="en-US" b="1" dirty="0" smtClean="0">
                <a:solidFill>
                  <a:srgbClr val="800000"/>
                </a:solidFill>
              </a:rPr>
              <a:t>Best resolution:</a:t>
            </a:r>
          </a:p>
          <a:p>
            <a:pPr>
              <a:lnSpc>
                <a:spcPct val="130000"/>
              </a:lnSpc>
            </a:pPr>
            <a:r>
              <a:rPr lang="en-US" b="1" dirty="0" smtClean="0">
                <a:solidFill>
                  <a:srgbClr val="800000"/>
                </a:solidFill>
              </a:rPr>
              <a:t>~ 100 ps</a:t>
            </a:r>
          </a:p>
        </p:txBody>
      </p:sp>
    </p:spTree>
    <p:extLst>
      <p:ext uri="{BB962C8B-B14F-4D97-AF65-F5344CB8AC3E}">
        <p14:creationId xmlns:p14="http://schemas.microsoft.com/office/powerpoint/2010/main" val="377529433"/>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p:txBody>
          <a:bodyPr/>
          <a:lstStyle/>
          <a:p>
            <a:pPr>
              <a:defRPr/>
            </a:pPr>
            <a:fld id="{670951E5-EB74-8B44-A3D6-52855ED5CF7C}" type="slidenum">
              <a:rPr lang="en-US"/>
              <a:pPr>
                <a:defRPr/>
              </a:pPr>
              <a:t>2</a:t>
            </a:fld>
            <a:endParaRPr lang="en-US"/>
          </a:p>
        </p:txBody>
      </p:sp>
      <p:sp>
        <p:nvSpPr>
          <p:cNvPr id="26625" name="Rectangle 1"/>
          <p:cNvSpPr>
            <a:spLocks noChangeArrowheads="1"/>
          </p:cNvSpPr>
          <p:nvPr/>
        </p:nvSpPr>
        <p:spPr bwMode="auto">
          <a:xfrm>
            <a:off x="211681" y="576060"/>
            <a:ext cx="8930880" cy="364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a:solidFill>
                  <a:srgbClr val="000000"/>
                </a:solidFill>
                <a:latin typeface="Century Gothic" charset="0"/>
                <a:cs typeface="DejaVu Sans" charset="0"/>
              </a:rPr>
              <a:t>  </a:t>
            </a:r>
          </a:p>
        </p:txBody>
      </p:sp>
      <p:sp>
        <p:nvSpPr>
          <p:cNvPr id="26626" name="Rectangle 2"/>
          <p:cNvSpPr>
            <a:spLocks noChangeArrowheads="1"/>
          </p:cNvSpPr>
          <p:nvPr/>
        </p:nvSpPr>
        <p:spPr bwMode="auto">
          <a:xfrm>
            <a:off x="641880" y="2981542"/>
            <a:ext cx="8189280" cy="34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solidFill>
                  <a:srgbClr val="000000"/>
                </a:solidFill>
                <a:cs typeface="DejaVu Sans" charset="0"/>
              </a:rPr>
              <a:t>This work is currently supported by INFN Gruppo V, UFSD project (Torino, Trento Univ., Roma2, Bologna, FBK).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smtClean="0">
              <a:solidFill>
                <a:srgbClr val="000000"/>
              </a:solidFill>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solidFill>
                  <a:srgbClr val="000000"/>
                </a:solidFill>
                <a:cs typeface="DejaVu Sans" charset="0"/>
              </a:rPr>
              <a:t>This </a:t>
            </a:r>
            <a:r>
              <a:rPr lang="en-US" dirty="0">
                <a:solidFill>
                  <a:srgbClr val="000000"/>
                </a:solidFill>
                <a:cs typeface="DejaVu Sans" charset="0"/>
              </a:rPr>
              <a:t>work was developed in the framework of the CERN RD50 collaboration and partially financed by the Spanish Ministry of Education and Science through the Particle Physics National Program (F P A2010−22060−C 02−02 and FPA2010 − 22163 − C02 − 02). </a:t>
            </a:r>
            <a:endParaRPr lang="en-US" dirty="0" smtClean="0">
              <a:solidFill>
                <a:srgbClr val="000000"/>
              </a:solidFill>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a:solidFill>
                <a:srgbClr val="000000"/>
              </a:solidFill>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The work at SCIPP was partially supported by the United States Department of Energy, grant DE-FG02-04ER41286. </a:t>
            </a:r>
            <a:endParaRPr lang="en-US"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a:solidFill>
                <a:srgbClr val="000000"/>
              </a:solidFill>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a:solidFill>
                <a:srgbClr val="000000"/>
              </a:solidFill>
              <a:cs typeface="DejaVu Sans" charset="0"/>
            </a:endParaRPr>
          </a:p>
        </p:txBody>
      </p:sp>
      <p:sp>
        <p:nvSpPr>
          <p:cNvPr id="26627" name="Text Box 3"/>
          <p:cNvSpPr txBox="1">
            <a:spLocks noChangeArrowheads="1"/>
          </p:cNvSpPr>
          <p:nvPr/>
        </p:nvSpPr>
        <p:spPr bwMode="auto">
          <a:xfrm>
            <a:off x="496540" y="52230"/>
            <a:ext cx="7879680" cy="567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880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9pPr>
          </a:lstStyle>
          <a:p>
            <a:pPr algn="ctr">
              <a:defRPr/>
            </a:pPr>
            <a:r>
              <a:rPr lang="en-US" sz="3300" smtClean="0">
                <a:latin typeface="+mj-lt"/>
              </a:rPr>
              <a:t>Acknowledgement</a:t>
            </a:r>
            <a:endParaRPr lang="en-US" sz="3300" dirty="0">
              <a:latin typeface="+mj-lt"/>
            </a:endParaRP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777" y="847726"/>
            <a:ext cx="2455744" cy="2133816"/>
          </a:xfrm>
          <a:prstGeom prst="rect">
            <a:avLst/>
          </a:prstGeom>
        </p:spPr>
      </p:pic>
      <p:sp>
        <p:nvSpPr>
          <p:cNvPr id="4" name="Rectangle 3"/>
          <p:cNvSpPr/>
          <p:nvPr/>
        </p:nvSpPr>
        <p:spPr>
          <a:xfrm>
            <a:off x="778861" y="1212040"/>
            <a:ext cx="5179916" cy="1200329"/>
          </a:xfrm>
          <a:prstGeom prst="rect">
            <a:avLst/>
          </a:prstGeom>
        </p:spPr>
        <p:txBody>
          <a:bodyPr wrap="square">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solidFill>
                  <a:srgbClr val="000000"/>
                </a:solidFill>
                <a:cs typeface="DejaVu Sans" charset="0"/>
              </a:rPr>
              <a:t>This research was carried out with the contribution of the Ministero degli </a:t>
            </a:r>
            <a:r>
              <a:rPr lang="en-US" dirty="0" err="1">
                <a:solidFill>
                  <a:srgbClr val="000000"/>
                </a:solidFill>
                <a:cs typeface="DejaVu Sans" charset="0"/>
              </a:rPr>
              <a:t>Affari</a:t>
            </a:r>
            <a:r>
              <a:rPr lang="en-US" dirty="0">
                <a:solidFill>
                  <a:srgbClr val="000000"/>
                </a:solidFill>
                <a:cs typeface="DejaVu Sans" charset="0"/>
              </a:rPr>
              <a:t> </a:t>
            </a:r>
            <a:r>
              <a:rPr lang="en-US" dirty="0" err="1">
                <a:solidFill>
                  <a:srgbClr val="000000"/>
                </a:solidFill>
                <a:cs typeface="DejaVu Sans" charset="0"/>
              </a:rPr>
              <a:t>Esteri</a:t>
            </a:r>
            <a:r>
              <a:rPr lang="en-US" dirty="0">
                <a:solidFill>
                  <a:srgbClr val="000000"/>
                </a:solidFill>
                <a:cs typeface="DejaVu Sans" charset="0"/>
              </a:rPr>
              <a:t>, “</a:t>
            </a:r>
            <a:r>
              <a:rPr lang="en-US" dirty="0" err="1">
                <a:solidFill>
                  <a:srgbClr val="000000"/>
                </a:solidFill>
                <a:cs typeface="DejaVu Sans" charset="0"/>
              </a:rPr>
              <a:t>Direzione</a:t>
            </a:r>
            <a:r>
              <a:rPr lang="en-US" dirty="0">
                <a:solidFill>
                  <a:srgbClr val="000000"/>
                </a:solidFill>
                <a:cs typeface="DejaVu Sans" charset="0"/>
              </a:rPr>
              <a:t> </a:t>
            </a:r>
            <a:r>
              <a:rPr lang="en-US" dirty="0" err="1">
                <a:solidFill>
                  <a:srgbClr val="000000"/>
                </a:solidFill>
                <a:cs typeface="DejaVu Sans" charset="0"/>
              </a:rPr>
              <a:t>Generale</a:t>
            </a:r>
            <a:r>
              <a:rPr lang="en-US" dirty="0">
                <a:solidFill>
                  <a:srgbClr val="000000"/>
                </a:solidFill>
                <a:cs typeface="DejaVu Sans" charset="0"/>
              </a:rPr>
              <a:t> per la </a:t>
            </a:r>
            <a:r>
              <a:rPr lang="en-US" dirty="0" err="1">
                <a:solidFill>
                  <a:srgbClr val="000000"/>
                </a:solidFill>
                <a:cs typeface="DejaVu Sans" charset="0"/>
              </a:rPr>
              <a:t>Promozione</a:t>
            </a:r>
            <a:r>
              <a:rPr lang="en-US" dirty="0">
                <a:solidFill>
                  <a:srgbClr val="000000"/>
                </a:solidFill>
                <a:cs typeface="DejaVu Sans" charset="0"/>
              </a:rPr>
              <a:t> del </a:t>
            </a:r>
            <a:r>
              <a:rPr lang="en-US" dirty="0" err="1">
                <a:solidFill>
                  <a:srgbClr val="000000"/>
                </a:solidFill>
                <a:cs typeface="DejaVu Sans" charset="0"/>
              </a:rPr>
              <a:t>Sistema</a:t>
            </a:r>
            <a:r>
              <a:rPr lang="en-US" dirty="0">
                <a:solidFill>
                  <a:srgbClr val="000000"/>
                </a:solidFill>
                <a:cs typeface="DejaVu Sans" charset="0"/>
              </a:rPr>
              <a:t> </a:t>
            </a:r>
            <a:r>
              <a:rPr lang="en-US" dirty="0" err="1">
                <a:solidFill>
                  <a:srgbClr val="000000"/>
                </a:solidFill>
                <a:cs typeface="DejaVu Sans" charset="0"/>
              </a:rPr>
              <a:t>Paese</a:t>
            </a:r>
            <a:r>
              <a:rPr lang="en-US" dirty="0">
                <a:solidFill>
                  <a:srgbClr val="000000"/>
                </a:solidFill>
                <a:cs typeface="DejaVu Sans" charset="0"/>
              </a:rPr>
              <a:t>” of Italy.</a:t>
            </a:r>
          </a:p>
        </p:txBody>
      </p:sp>
    </p:spTree>
    <p:extLst>
      <p:ext uri="{BB962C8B-B14F-4D97-AF65-F5344CB8AC3E}">
        <p14:creationId xmlns:p14="http://schemas.microsoft.com/office/powerpoint/2010/main" val="16576902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The Diamond approach - II</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20</a:t>
            </a:fld>
            <a:endParaRPr lang="en-US" dirty="0"/>
          </a:p>
        </p:txBody>
      </p:sp>
      <p:sp>
        <p:nvSpPr>
          <p:cNvPr id="55" name="Footer Placeholder 54"/>
          <p:cNvSpPr>
            <a:spLocks noGrp="1"/>
          </p:cNvSpPr>
          <p:nvPr>
            <p:ph type="ftr" sz="quarter" idx="14"/>
          </p:nvPr>
        </p:nvSpPr>
        <p:spPr/>
        <p:txBody>
          <a:bodyPr/>
          <a:lstStyle/>
          <a:p>
            <a:r>
              <a:rPr lang="en-US" dirty="0" smtClean="0"/>
              <a:t>Nicolo Cartiglia, INFN, Torino - Timing Performance of Tracking Detectors</a:t>
            </a:r>
            <a:endParaRPr lang="en-US" dirty="0"/>
          </a:p>
        </p:txBody>
      </p:sp>
      <p:sp>
        <p:nvSpPr>
          <p:cNvPr id="2" name="TextBox 1"/>
          <p:cNvSpPr txBox="1"/>
          <p:nvPr/>
        </p:nvSpPr>
        <p:spPr>
          <a:xfrm>
            <a:off x="525279" y="836127"/>
            <a:ext cx="8253888" cy="1158779"/>
          </a:xfrm>
          <a:prstGeom prst="rect">
            <a:avLst/>
          </a:prstGeom>
          <a:noFill/>
        </p:spPr>
        <p:txBody>
          <a:bodyPr wrap="square" rtlCol="0">
            <a:spAutoFit/>
          </a:bodyPr>
          <a:lstStyle/>
          <a:p>
            <a:pPr>
              <a:lnSpc>
                <a:spcPct val="130000"/>
              </a:lnSpc>
            </a:pPr>
            <a:r>
              <a:rPr lang="en-US" dirty="0" smtClean="0">
                <a:solidFill>
                  <a:srgbClr val="000000"/>
                </a:solidFill>
              </a:rPr>
              <a:t>TOTEM collaboration: couple diamond detector with a tailored front-end and a full digitizing readout (SAMPIC, Switching Capacitor Sampler)</a:t>
            </a:r>
          </a:p>
          <a:p>
            <a:pPr>
              <a:lnSpc>
                <a:spcPct val="130000"/>
              </a:lnSpc>
            </a:pPr>
            <a:endParaRPr lang="en-US" dirty="0">
              <a:solidFill>
                <a:srgbClr val="000000"/>
              </a:solidFill>
            </a:endParaRPr>
          </a:p>
        </p:txBody>
      </p:sp>
      <p:pic>
        <p:nvPicPr>
          <p:cNvPr id="8" name="Picture 7" descr="TOTE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936" y="1709163"/>
            <a:ext cx="4032794" cy="2472694"/>
          </a:xfrm>
          <a:prstGeom prst="rect">
            <a:avLst/>
          </a:prstGeom>
        </p:spPr>
      </p:pic>
      <p:sp>
        <p:nvSpPr>
          <p:cNvPr id="12" name="Rectangle 11"/>
          <p:cNvSpPr/>
          <p:nvPr/>
        </p:nvSpPr>
        <p:spPr>
          <a:xfrm>
            <a:off x="666356" y="2230980"/>
            <a:ext cx="3994491" cy="1158779"/>
          </a:xfrm>
          <a:prstGeom prst="rect">
            <a:avLst/>
          </a:prstGeom>
        </p:spPr>
        <p:txBody>
          <a:bodyPr wrap="square">
            <a:spAutoFit/>
          </a:bodyPr>
          <a:lstStyle/>
          <a:p>
            <a:pPr>
              <a:lnSpc>
                <a:spcPct val="130000"/>
              </a:lnSpc>
            </a:pPr>
            <a:r>
              <a:rPr lang="en-US" dirty="0" smtClean="0">
                <a:solidFill>
                  <a:srgbClr val="000000"/>
                </a:solidFill>
              </a:rPr>
              <a:t>Excellent results </a:t>
            </a:r>
            <a:r>
              <a:rPr lang="en-US" dirty="0">
                <a:solidFill>
                  <a:srgbClr val="000000"/>
                </a:solidFill>
              </a:rPr>
              <a:t>at a very recent testbeam with ~ 4.5 x 4.5 mm</a:t>
            </a:r>
            <a:r>
              <a:rPr lang="en-US" baseline="30000" dirty="0">
                <a:solidFill>
                  <a:srgbClr val="000000"/>
                </a:solidFill>
              </a:rPr>
              <a:t>2 </a:t>
            </a:r>
            <a:r>
              <a:rPr lang="en-US" dirty="0" smtClean="0">
                <a:solidFill>
                  <a:srgbClr val="000000"/>
                </a:solidFill>
              </a:rPr>
              <a:t>detectors</a:t>
            </a:r>
            <a:endParaRPr lang="en-US" dirty="0">
              <a:solidFill>
                <a:srgbClr val="000000"/>
              </a:solidFill>
            </a:endParaRPr>
          </a:p>
        </p:txBody>
      </p:sp>
      <p:sp>
        <p:nvSpPr>
          <p:cNvPr id="16" name="Rectangle 15"/>
          <p:cNvSpPr/>
          <p:nvPr/>
        </p:nvSpPr>
        <p:spPr>
          <a:xfrm>
            <a:off x="666356" y="4620349"/>
            <a:ext cx="3994491" cy="1518877"/>
          </a:xfrm>
          <a:prstGeom prst="rect">
            <a:avLst/>
          </a:prstGeom>
        </p:spPr>
        <p:txBody>
          <a:bodyPr wrap="square">
            <a:spAutoFit/>
          </a:bodyPr>
          <a:lstStyle/>
          <a:p>
            <a:pPr>
              <a:lnSpc>
                <a:spcPct val="130000"/>
              </a:lnSpc>
            </a:pPr>
            <a:r>
              <a:rPr lang="en-US" dirty="0" smtClean="0">
                <a:solidFill>
                  <a:srgbClr val="000000"/>
                </a:solidFill>
              </a:rPr>
              <a:t>The result allows TOTEM to introduce timing measurement is their Roman Pot set-up:</a:t>
            </a:r>
          </a:p>
          <a:p>
            <a:pPr>
              <a:lnSpc>
                <a:spcPct val="130000"/>
              </a:lnSpc>
            </a:pPr>
            <a:r>
              <a:rPr lang="en-US" dirty="0" smtClean="0">
                <a:solidFill>
                  <a:srgbClr val="000000"/>
                </a:solidFill>
              </a:rPr>
              <a:t>Vertical top pots used for timing</a:t>
            </a:r>
            <a:endParaRPr lang="en-US" dirty="0">
              <a:solidFill>
                <a:srgbClr val="000000"/>
              </a:solidFill>
            </a:endParaRPr>
          </a:p>
        </p:txBody>
      </p:sp>
      <p:pic>
        <p:nvPicPr>
          <p:cNvPr id="14" name="Picture 13" descr="Pot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924" y="4436735"/>
            <a:ext cx="3161725" cy="2202549"/>
          </a:xfrm>
          <a:prstGeom prst="rect">
            <a:avLst/>
          </a:prstGeom>
        </p:spPr>
      </p:pic>
      <p:cxnSp>
        <p:nvCxnSpPr>
          <p:cNvPr id="17" name="Straight Arrow Connector 16"/>
          <p:cNvCxnSpPr/>
          <p:nvPr/>
        </p:nvCxnSpPr>
        <p:spPr>
          <a:xfrm flipV="1">
            <a:off x="4346240" y="5149690"/>
            <a:ext cx="2155642" cy="768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936678"/>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2800" dirty="0" smtClean="0">
                <a:solidFill>
                  <a:srgbClr val="990000"/>
                </a:solidFill>
                <a:latin typeface="+mn-lt"/>
              </a:rPr>
              <a:t>The “Low-Gain Avalanche Detector” approach</a:t>
            </a:r>
            <a:endParaRPr lang="en-US" sz="28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21</a:t>
            </a:fld>
            <a:endParaRPr lang="en-US" dirty="0"/>
          </a:p>
        </p:txBody>
      </p:sp>
      <p:sp>
        <p:nvSpPr>
          <p:cNvPr id="55" name="Footer Placeholder 54"/>
          <p:cNvSpPr>
            <a:spLocks noGrp="1"/>
          </p:cNvSpPr>
          <p:nvPr>
            <p:ph type="ftr" sz="quarter" idx="14"/>
          </p:nvPr>
        </p:nvSpPr>
        <p:spPr/>
        <p:txBody>
          <a:bodyPr/>
          <a:lstStyle/>
          <a:p>
            <a:r>
              <a:rPr lang="en-US" smtClean="0"/>
              <a:t>Nicolo Cartiglia, INFN, Torino - Timing Performance of Tracking Detectors</a:t>
            </a:r>
            <a:endParaRPr lang="en-US" dirty="0"/>
          </a:p>
        </p:txBody>
      </p:sp>
      <p:sp>
        <p:nvSpPr>
          <p:cNvPr id="2" name="TextBox 1"/>
          <p:cNvSpPr txBox="1"/>
          <p:nvPr/>
        </p:nvSpPr>
        <p:spPr>
          <a:xfrm>
            <a:off x="594724" y="784072"/>
            <a:ext cx="8719263" cy="5840062"/>
          </a:xfrm>
          <a:prstGeom prst="rect">
            <a:avLst/>
          </a:prstGeom>
          <a:noFill/>
        </p:spPr>
        <p:txBody>
          <a:bodyPr wrap="square" rtlCol="0">
            <a:spAutoFit/>
          </a:bodyPr>
          <a:lstStyle/>
          <a:p>
            <a:pPr>
              <a:lnSpc>
                <a:spcPct val="130000"/>
              </a:lnSpc>
            </a:pPr>
            <a:r>
              <a:rPr lang="en-US" dirty="0" smtClean="0">
                <a:solidFill>
                  <a:srgbClr val="800000"/>
                </a:solidFill>
              </a:rPr>
              <a:t>Is it possible to manufacture a silicon detector</a:t>
            </a:r>
            <a:r>
              <a:rPr lang="en-US" dirty="0" smtClean="0">
                <a:solidFill>
                  <a:srgbClr val="000000"/>
                </a:solidFill>
              </a:rPr>
              <a:t> that looks like a normal pixel  or strip sensor, but </a:t>
            </a:r>
            <a:r>
              <a:rPr lang="en-US" dirty="0" smtClean="0">
                <a:solidFill>
                  <a:srgbClr val="800000"/>
                </a:solidFill>
              </a:rPr>
              <a:t>with a much larger signal (RD50)?</a:t>
            </a:r>
          </a:p>
          <a:p>
            <a:pPr>
              <a:lnSpc>
                <a:spcPct val="130000"/>
              </a:lnSpc>
            </a:pPr>
            <a:endParaRPr lang="en-US" dirty="0">
              <a:solidFill>
                <a:srgbClr val="000000"/>
              </a:solidFill>
            </a:endParaRPr>
          </a:p>
          <a:p>
            <a:pPr marL="285750" indent="-285750">
              <a:lnSpc>
                <a:spcPct val="130000"/>
              </a:lnSpc>
              <a:buFontTx/>
              <a:buChar char="-"/>
            </a:pPr>
            <a:r>
              <a:rPr lang="en-US" dirty="0" smtClean="0">
                <a:solidFill>
                  <a:srgbClr val="800000"/>
                </a:solidFill>
              </a:rPr>
              <a:t>750 e/h pair per micron instead of 75 e/h?</a:t>
            </a:r>
          </a:p>
          <a:p>
            <a:pPr marL="285750" indent="-285750">
              <a:lnSpc>
                <a:spcPct val="130000"/>
              </a:lnSpc>
              <a:buFontTx/>
              <a:buChar char="-"/>
            </a:pPr>
            <a:r>
              <a:rPr lang="en-US" dirty="0" smtClean="0">
                <a:solidFill>
                  <a:srgbClr val="000000"/>
                </a:solidFill>
              </a:rPr>
              <a:t>Finely Segmented</a:t>
            </a:r>
          </a:p>
          <a:p>
            <a:pPr marL="285750" indent="-285750">
              <a:lnSpc>
                <a:spcPct val="130000"/>
              </a:lnSpc>
              <a:buFontTx/>
              <a:buChar char="-"/>
            </a:pPr>
            <a:r>
              <a:rPr lang="en-US" dirty="0" smtClean="0">
                <a:solidFill>
                  <a:srgbClr val="000000"/>
                </a:solidFill>
              </a:rPr>
              <a:t>Radiation hard</a:t>
            </a:r>
          </a:p>
          <a:p>
            <a:pPr marL="285750" indent="-285750">
              <a:lnSpc>
                <a:spcPct val="130000"/>
              </a:lnSpc>
              <a:buFontTx/>
              <a:buChar char="-"/>
            </a:pPr>
            <a:r>
              <a:rPr lang="en-US" dirty="0" smtClean="0">
                <a:solidFill>
                  <a:srgbClr val="000000"/>
                </a:solidFill>
              </a:rPr>
              <a:t>No dead time</a:t>
            </a:r>
          </a:p>
          <a:p>
            <a:pPr marL="285750" indent="-285750">
              <a:lnSpc>
                <a:spcPct val="130000"/>
              </a:lnSpc>
              <a:buFontTx/>
              <a:buChar char="-"/>
            </a:pPr>
            <a:r>
              <a:rPr lang="en-US" dirty="0" smtClean="0">
                <a:solidFill>
                  <a:srgbClr val="000000"/>
                </a:solidFill>
              </a:rPr>
              <a:t>Very low noise (low shot noise)</a:t>
            </a:r>
          </a:p>
          <a:p>
            <a:pPr marL="285750" indent="-285750">
              <a:lnSpc>
                <a:spcPct val="130000"/>
              </a:lnSpc>
              <a:buFontTx/>
              <a:buChar char="-"/>
            </a:pPr>
            <a:r>
              <a:rPr lang="en-US" dirty="0" smtClean="0">
                <a:solidFill>
                  <a:srgbClr val="000000"/>
                </a:solidFill>
              </a:rPr>
              <a:t>No cross talk</a:t>
            </a:r>
          </a:p>
          <a:p>
            <a:pPr marL="285750" indent="-285750">
              <a:lnSpc>
                <a:spcPct val="130000"/>
              </a:lnSpc>
              <a:buFontTx/>
              <a:buChar char="-"/>
            </a:pPr>
            <a:r>
              <a:rPr lang="en-US" dirty="0" smtClean="0">
                <a:solidFill>
                  <a:srgbClr val="000000"/>
                </a:solidFill>
              </a:rPr>
              <a:t>Insensitive to single, low-energy photon</a:t>
            </a:r>
          </a:p>
          <a:p>
            <a:pPr>
              <a:lnSpc>
                <a:spcPct val="130000"/>
              </a:lnSpc>
            </a:pPr>
            <a:endParaRPr lang="en-US" dirty="0">
              <a:solidFill>
                <a:srgbClr val="000000"/>
              </a:solidFill>
            </a:endParaRPr>
          </a:p>
          <a:p>
            <a:pPr>
              <a:lnSpc>
                <a:spcPct val="130000"/>
              </a:lnSpc>
            </a:pPr>
            <a:r>
              <a:rPr lang="en-US" b="1" dirty="0" smtClean="0">
                <a:solidFill>
                  <a:srgbClr val="800000"/>
                </a:solidFill>
              </a:rPr>
              <a:t>Many applications:</a:t>
            </a:r>
          </a:p>
          <a:p>
            <a:pPr marL="285750" indent="-285750">
              <a:lnSpc>
                <a:spcPct val="130000"/>
              </a:lnSpc>
              <a:buFont typeface="Arial"/>
              <a:buChar char="•"/>
            </a:pPr>
            <a:r>
              <a:rPr lang="en-US" dirty="0" smtClean="0">
                <a:solidFill>
                  <a:srgbClr val="000000"/>
                </a:solidFill>
              </a:rPr>
              <a:t>Low material budget (signal in 30 micron ==  signal 300 micron)</a:t>
            </a:r>
          </a:p>
          <a:p>
            <a:pPr marL="285750" indent="-285750">
              <a:lnSpc>
                <a:spcPct val="130000"/>
              </a:lnSpc>
              <a:buFont typeface="Arial"/>
              <a:buChar char="•"/>
            </a:pPr>
            <a:r>
              <a:rPr lang="en-US" dirty="0" smtClean="0">
                <a:solidFill>
                  <a:srgbClr val="000000"/>
                </a:solidFill>
              </a:rPr>
              <a:t>Excellent immunity to charge trapping (larger signal, shorter drift path)</a:t>
            </a:r>
          </a:p>
          <a:p>
            <a:pPr marL="285750" indent="-285750">
              <a:lnSpc>
                <a:spcPct val="130000"/>
              </a:lnSpc>
              <a:buFont typeface="Arial"/>
              <a:buChar char="•"/>
            </a:pPr>
            <a:r>
              <a:rPr lang="en-US" dirty="0" smtClean="0">
                <a:solidFill>
                  <a:srgbClr val="000000"/>
                </a:solidFill>
              </a:rPr>
              <a:t>Very good S/N: 5-10 times better than current detectors</a:t>
            </a:r>
          </a:p>
          <a:p>
            <a:pPr marL="285750" indent="-285750">
              <a:lnSpc>
                <a:spcPct val="130000"/>
              </a:lnSpc>
              <a:buFont typeface="Arial"/>
              <a:buChar char="•"/>
            </a:pPr>
            <a:r>
              <a:rPr lang="en-US" dirty="0" smtClean="0">
                <a:solidFill>
                  <a:srgbClr val="000000"/>
                </a:solidFill>
              </a:rPr>
              <a:t>Good timing capability (large signal, short drift time) </a:t>
            </a:r>
            <a:endParaRPr lang="en-US" dirty="0">
              <a:solidFill>
                <a:srgbClr val="000000"/>
              </a:solidFill>
            </a:endParaRPr>
          </a:p>
        </p:txBody>
      </p:sp>
    </p:spTree>
    <p:extLst>
      <p:ext uri="{BB962C8B-B14F-4D97-AF65-F5344CB8AC3E}">
        <p14:creationId xmlns:p14="http://schemas.microsoft.com/office/powerpoint/2010/main" val="3741864212"/>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Gain in Silicon detectors</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a:xfrm>
            <a:off x="8523768" y="6515902"/>
            <a:ext cx="558151" cy="316442"/>
          </a:xfrm>
        </p:spPr>
        <p:txBody>
          <a:bodyPr/>
          <a:lstStyle/>
          <a:p>
            <a:pPr algn="l"/>
            <a:fld id="{D42BACD5-DBBC-4041-9454-70A8D25A0F7B}" type="slidenum">
              <a:rPr lang="en-US" smtClean="0"/>
              <a:pPr algn="l"/>
              <a:t>22</a:t>
            </a:fld>
            <a:endParaRPr lang="en-US" dirty="0"/>
          </a:p>
        </p:txBody>
      </p:sp>
      <p:sp>
        <p:nvSpPr>
          <p:cNvPr id="3" name="TextBox 2"/>
          <p:cNvSpPr txBox="1"/>
          <p:nvPr/>
        </p:nvSpPr>
        <p:spPr>
          <a:xfrm>
            <a:off x="387173" y="835633"/>
            <a:ext cx="8159927" cy="1949252"/>
          </a:xfrm>
          <a:prstGeom prst="rect">
            <a:avLst/>
          </a:prstGeom>
          <a:noFill/>
        </p:spPr>
        <p:txBody>
          <a:bodyPr wrap="square" rtlCol="0">
            <a:spAutoFit/>
          </a:bodyPr>
          <a:lstStyle/>
          <a:p>
            <a:pPr>
              <a:lnSpc>
                <a:spcPct val="130000"/>
              </a:lnSpc>
            </a:pPr>
            <a:r>
              <a:rPr lang="en-US" sz="2000" dirty="0" smtClean="0"/>
              <a:t>Gain in silicon detectors is commonly achieved in several types of sensors.  It’s based on the avalanche mechanism that starts in high electric fields: </a:t>
            </a:r>
            <a:r>
              <a:rPr lang="en-US" sz="2000" b="1" dirty="0">
                <a:solidFill>
                  <a:schemeClr val="accent1"/>
                </a:solidFill>
              </a:rPr>
              <a:t>E</a:t>
            </a:r>
            <a:r>
              <a:rPr lang="en-US" sz="2000" b="1" dirty="0" smtClean="0">
                <a:solidFill>
                  <a:schemeClr val="accent1"/>
                </a:solidFill>
              </a:rPr>
              <a:t> ~ 300 kV/cm </a:t>
            </a:r>
          </a:p>
          <a:p>
            <a:pPr>
              <a:lnSpc>
                <a:spcPct val="130000"/>
              </a:lnSpc>
            </a:pPr>
            <a:endParaRPr lang="en-US" sz="2000" dirty="0" smtClean="0"/>
          </a:p>
          <a:p>
            <a:pPr marL="342900" indent="-342900">
              <a:lnSpc>
                <a:spcPct val="130000"/>
              </a:lnSpc>
              <a:buFont typeface="Arial"/>
              <a:buChar char="•"/>
            </a:pPr>
            <a:endParaRPr lang="en-US" sz="2000" baseline="30000"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Rectangle 3"/>
          <p:cNvSpPr/>
          <p:nvPr/>
        </p:nvSpPr>
        <p:spPr>
          <a:xfrm>
            <a:off x="475550" y="5352633"/>
            <a:ext cx="4052521" cy="1277273"/>
          </a:xfrm>
          <a:prstGeom prst="rect">
            <a:avLst/>
          </a:prstGeom>
        </p:spPr>
        <p:txBody>
          <a:bodyPr wrap="square">
            <a:spAutoFit/>
          </a:bodyPr>
          <a:lstStyle/>
          <a:p>
            <a:pPr>
              <a:lnSpc>
                <a:spcPct val="130000"/>
              </a:lnSpc>
            </a:pPr>
            <a:r>
              <a:rPr lang="en-US" sz="2000" b="1" dirty="0" smtClean="0"/>
              <a:t>Silicon devices with gain:</a:t>
            </a:r>
          </a:p>
          <a:p>
            <a:pPr marL="342900" indent="-342900">
              <a:lnSpc>
                <a:spcPct val="130000"/>
              </a:lnSpc>
              <a:buFont typeface="Arial"/>
              <a:buChar char="•"/>
            </a:pPr>
            <a:r>
              <a:rPr lang="en-US" sz="2000" b="1" dirty="0" smtClean="0"/>
              <a:t>APD</a:t>
            </a:r>
            <a:r>
              <a:rPr lang="en-US" sz="2000" b="1" dirty="0"/>
              <a:t>: gain 50-</a:t>
            </a:r>
            <a:r>
              <a:rPr lang="en-US" sz="2000" b="1" dirty="0" smtClean="0"/>
              <a:t>500</a:t>
            </a:r>
            <a:endParaRPr lang="en-US" sz="2000" dirty="0"/>
          </a:p>
          <a:p>
            <a:pPr marL="342900" indent="-342900">
              <a:lnSpc>
                <a:spcPct val="130000"/>
              </a:lnSpc>
              <a:buFont typeface="Arial"/>
              <a:buChar char="•"/>
            </a:pPr>
            <a:r>
              <a:rPr lang="en-US" sz="2000" b="1" dirty="0"/>
              <a:t>SiPM: gain ~ </a:t>
            </a:r>
            <a:r>
              <a:rPr lang="en-US" sz="2000" b="1" dirty="0" smtClean="0"/>
              <a:t>10</a:t>
            </a:r>
            <a:r>
              <a:rPr lang="en-US" sz="2000" b="1" baseline="30000" dirty="0" smtClean="0"/>
              <a:t>4</a:t>
            </a:r>
            <a:endParaRPr lang="en-US" sz="2000" b="1" baseline="30000" dirty="0"/>
          </a:p>
        </p:txBody>
      </p:sp>
      <p:graphicFrame>
        <p:nvGraphicFramePr>
          <p:cNvPr id="17" name="Object 2"/>
          <p:cNvGraphicFramePr>
            <a:graphicFrameLocks noChangeAspect="1"/>
          </p:cNvGraphicFramePr>
          <p:nvPr>
            <p:extLst>
              <p:ext uri="{D42A27DB-BD31-4B8C-83A1-F6EECF244321}">
                <p14:modId xmlns:p14="http://schemas.microsoft.com/office/powerpoint/2010/main" val="38169239"/>
              </p:ext>
            </p:extLst>
          </p:nvPr>
        </p:nvGraphicFramePr>
        <p:xfrm>
          <a:off x="4489450" y="2079625"/>
          <a:ext cx="2798763" cy="881063"/>
        </p:xfrm>
        <a:graphic>
          <a:graphicData uri="http://schemas.openxmlformats.org/presentationml/2006/ole">
            <mc:AlternateContent xmlns:mc="http://schemas.openxmlformats.org/markup-compatibility/2006">
              <mc:Choice xmlns:v="urn:schemas-microsoft-com:vml" Requires="v">
                <p:oleObj spid="_x0000_s169338" name="Equation" r:id="rId4" imgW="1168400" imgH="342900" progId="Equation.3">
                  <p:embed/>
                </p:oleObj>
              </mc:Choice>
              <mc:Fallback>
                <p:oleObj name="Equation" r:id="rId4" imgW="1168400" imgH="342900" progId="Equation.3">
                  <p:embed/>
                  <p:pic>
                    <p:nvPicPr>
                      <p:cNvPr id="0" name=""/>
                      <p:cNvPicPr>
                        <a:picLocks noChangeAspect="1" noChangeArrowheads="1"/>
                      </p:cNvPicPr>
                      <p:nvPr/>
                    </p:nvPicPr>
                    <p:blipFill>
                      <a:blip r:embed="rId5"/>
                      <a:srcRect/>
                      <a:stretch>
                        <a:fillRect/>
                      </a:stretch>
                    </p:blipFill>
                    <p:spPr bwMode="auto">
                      <a:xfrm>
                        <a:off x="4489450" y="2079625"/>
                        <a:ext cx="2798763" cy="881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 name="Text Box 3"/>
          <p:cNvSpPr txBox="1">
            <a:spLocks noChangeArrowheads="1"/>
          </p:cNvSpPr>
          <p:nvPr/>
        </p:nvSpPr>
        <p:spPr bwMode="auto">
          <a:xfrm>
            <a:off x="1196975" y="2298701"/>
            <a:ext cx="3565525" cy="1060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9pPr>
          </a:lstStyle>
          <a:p>
            <a:pPr>
              <a:buClrTx/>
              <a:buFontTx/>
              <a:buNone/>
              <a:defRPr/>
            </a:pPr>
            <a:r>
              <a:rPr lang="it-IT" sz="2000" dirty="0" err="1" smtClean="0">
                <a:solidFill>
                  <a:srgbClr val="FF0000"/>
                </a:solidFill>
                <a:latin typeface="Century Gothic"/>
                <a:cs typeface="Century Gothic"/>
              </a:rPr>
              <a:t>Charge</a:t>
            </a:r>
            <a:r>
              <a:rPr lang="it-IT" sz="2000" dirty="0" smtClean="0">
                <a:solidFill>
                  <a:srgbClr val="FF0000"/>
                </a:solidFill>
                <a:latin typeface="Century Gothic"/>
                <a:cs typeface="Century Gothic"/>
              </a:rPr>
              <a:t> </a:t>
            </a:r>
            <a:r>
              <a:rPr lang="it-IT" sz="2000" dirty="0" err="1" smtClean="0">
                <a:solidFill>
                  <a:srgbClr val="FF0000"/>
                </a:solidFill>
                <a:latin typeface="Century Gothic"/>
                <a:cs typeface="Century Gothic"/>
              </a:rPr>
              <a:t>multiplication</a:t>
            </a:r>
            <a:endParaRPr lang="it-IT" sz="2000" dirty="0" smtClean="0">
              <a:solidFill>
                <a:srgbClr val="FF0000"/>
              </a:solidFill>
              <a:latin typeface="Century Gothic"/>
              <a:cs typeface="Century Gothic"/>
            </a:endParaRPr>
          </a:p>
          <a:p>
            <a:pPr>
              <a:buClrTx/>
              <a:buFontTx/>
              <a:buNone/>
              <a:defRPr/>
            </a:pPr>
            <a:endParaRPr lang="it-IT" sz="2000" dirty="0" smtClean="0">
              <a:solidFill>
                <a:srgbClr val="FF0000"/>
              </a:solidFill>
              <a:latin typeface="Century Gothic"/>
              <a:cs typeface="Century Gothic"/>
            </a:endParaRPr>
          </a:p>
          <a:p>
            <a:pPr>
              <a:defRPr/>
            </a:pPr>
            <a:r>
              <a:rPr lang="it-IT" sz="2000" dirty="0" smtClean="0">
                <a:solidFill>
                  <a:srgbClr val="FF0000"/>
                </a:solidFill>
                <a:latin typeface="Century Gothic"/>
                <a:cs typeface="Century Gothic"/>
              </a:rPr>
              <a:t>Gain:</a:t>
            </a:r>
            <a:endParaRPr lang="it-IT" sz="2000" dirty="0">
              <a:solidFill>
                <a:srgbClr val="FF0000"/>
              </a:solidFill>
              <a:latin typeface="Century Gothic"/>
              <a:cs typeface="Century Gothic"/>
            </a:endParaRPr>
          </a:p>
          <a:p>
            <a:pPr>
              <a:buClrTx/>
              <a:buFontTx/>
              <a:buNone/>
              <a:defRPr/>
            </a:pPr>
            <a:endParaRPr lang="it-IT" sz="2000" dirty="0" smtClean="0">
              <a:solidFill>
                <a:srgbClr val="FF0000"/>
              </a:solidFill>
              <a:latin typeface="Century Gothic"/>
              <a:cs typeface="Century Gothic"/>
            </a:endParaRPr>
          </a:p>
        </p:txBody>
      </p:sp>
      <p:graphicFrame>
        <p:nvGraphicFramePr>
          <p:cNvPr id="19" name="Object 4"/>
          <p:cNvGraphicFramePr>
            <a:graphicFrameLocks noChangeAspect="1"/>
          </p:cNvGraphicFramePr>
          <p:nvPr>
            <p:extLst>
              <p:ext uri="{D42A27DB-BD31-4B8C-83A1-F6EECF244321}">
                <p14:modId xmlns:p14="http://schemas.microsoft.com/office/powerpoint/2010/main" val="540879823"/>
              </p:ext>
            </p:extLst>
          </p:nvPr>
        </p:nvGraphicFramePr>
        <p:xfrm>
          <a:off x="4721225" y="2752725"/>
          <a:ext cx="1714500" cy="674688"/>
        </p:xfrm>
        <a:graphic>
          <a:graphicData uri="http://schemas.openxmlformats.org/presentationml/2006/ole">
            <mc:AlternateContent xmlns:mc="http://schemas.openxmlformats.org/markup-compatibility/2006">
              <mc:Choice xmlns:v="urn:schemas-microsoft-com:vml" Requires="v">
                <p:oleObj spid="_x0000_s169339" name="Equation" r:id="rId6" imgW="635000" imgH="254000" progId="Equation.3">
                  <p:embed/>
                </p:oleObj>
              </mc:Choice>
              <mc:Fallback>
                <p:oleObj name="Equation" r:id="rId6" imgW="635000" imgH="254000" progId="Equation.3">
                  <p:embed/>
                  <p:pic>
                    <p:nvPicPr>
                      <p:cNvPr id="0" name=""/>
                      <p:cNvPicPr>
                        <a:picLocks noChangeAspect="1" noChangeArrowheads="1"/>
                      </p:cNvPicPr>
                      <p:nvPr/>
                    </p:nvPicPr>
                    <p:blipFill>
                      <a:blip r:embed="rId7"/>
                      <a:srcRect/>
                      <a:stretch>
                        <a:fillRect/>
                      </a:stretch>
                    </p:blipFill>
                    <p:spPr bwMode="auto">
                      <a:xfrm>
                        <a:off x="4721225" y="2752725"/>
                        <a:ext cx="1714500" cy="674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3"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00099" y="2784885"/>
            <a:ext cx="2365628" cy="6179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7"/>
          <p:cNvSpPr/>
          <p:nvPr/>
        </p:nvSpPr>
        <p:spPr>
          <a:xfrm>
            <a:off x="774333" y="3324161"/>
            <a:ext cx="3824288" cy="1077218"/>
          </a:xfrm>
          <a:prstGeom prst="rect">
            <a:avLst/>
          </a:prstGeom>
        </p:spPr>
        <p:txBody>
          <a:bodyPr wrap="square">
            <a:spAutoFit/>
          </a:bodyPr>
          <a:lstStyle/>
          <a:p>
            <a:pPr marL="285750" indent="-285750" algn="just">
              <a:buClrTx/>
              <a:buFont typeface="Symbol" charset="0"/>
              <a:buChar char="a"/>
              <a:defRPr/>
            </a:pPr>
            <a:r>
              <a:rPr lang="it-IT" sz="1600" dirty="0">
                <a:cs typeface="Century Gothic"/>
              </a:rPr>
              <a:t>= </a:t>
            </a:r>
            <a:r>
              <a:rPr lang="it-IT" sz="1600" dirty="0" smtClean="0">
                <a:cs typeface="Century Gothic"/>
              </a:rPr>
              <a:t>strong E dependance</a:t>
            </a:r>
            <a:endParaRPr lang="it-IT" sz="1600" dirty="0">
              <a:cs typeface="Century Gothic"/>
            </a:endParaRPr>
          </a:p>
          <a:p>
            <a:pPr marL="285750" indent="-285750" algn="just">
              <a:buFont typeface="Symbol" charset="0"/>
              <a:buChar char="a"/>
              <a:defRPr/>
            </a:pPr>
            <a:r>
              <a:rPr lang="it-IT" sz="1600" dirty="0">
                <a:cs typeface="Century Gothic"/>
              </a:rPr>
              <a:t>~</a:t>
            </a:r>
            <a:r>
              <a:rPr lang="fi-FI" sz="1600" dirty="0" smtClean="0">
                <a:cs typeface="Century Gothic"/>
              </a:rPr>
              <a:t> </a:t>
            </a:r>
            <a:r>
              <a:rPr lang="fi-FI" sz="1600" dirty="0">
                <a:cs typeface="Century Gothic"/>
              </a:rPr>
              <a:t>0.7 </a:t>
            </a:r>
            <a:r>
              <a:rPr lang="fi-FI" sz="1600" dirty="0" err="1">
                <a:cs typeface="Century Gothic"/>
              </a:rPr>
              <a:t>pair/μm</a:t>
            </a:r>
            <a:r>
              <a:rPr lang="fi-FI" sz="1600" dirty="0">
                <a:cs typeface="Century Gothic"/>
              </a:rPr>
              <a:t> for </a:t>
            </a:r>
            <a:r>
              <a:rPr lang="fi-FI" sz="1600" dirty="0" err="1">
                <a:cs typeface="Century Gothic"/>
              </a:rPr>
              <a:t>electrons</a:t>
            </a:r>
            <a:r>
              <a:rPr lang="fi-FI" sz="1600" dirty="0">
                <a:cs typeface="Century Gothic"/>
              </a:rPr>
              <a:t>, </a:t>
            </a:r>
            <a:endParaRPr lang="fi-FI" sz="1600" dirty="0" smtClean="0">
              <a:cs typeface="Century Gothic"/>
            </a:endParaRPr>
          </a:p>
          <a:p>
            <a:pPr marL="285750" indent="-285750" algn="just">
              <a:buFont typeface="Symbol" charset="0"/>
              <a:buChar char="a"/>
              <a:defRPr/>
            </a:pPr>
            <a:r>
              <a:rPr lang="fi-FI" sz="1600" dirty="0" smtClean="0">
                <a:cs typeface="Century Gothic"/>
              </a:rPr>
              <a:t>~ 0.1 </a:t>
            </a:r>
            <a:r>
              <a:rPr lang="fi-FI" sz="1600" dirty="0">
                <a:cs typeface="Century Gothic"/>
              </a:rPr>
              <a:t>for </a:t>
            </a:r>
            <a:r>
              <a:rPr lang="fi-FI" sz="1600" dirty="0" err="1">
                <a:cs typeface="Century Gothic"/>
              </a:rPr>
              <a:t>holes</a:t>
            </a:r>
            <a:r>
              <a:rPr lang="fi-FI" sz="1600" dirty="0">
                <a:cs typeface="Century Gothic"/>
              </a:rPr>
              <a:t> </a:t>
            </a:r>
          </a:p>
          <a:p>
            <a:pPr marL="285750" indent="-285750" algn="just">
              <a:buClrTx/>
              <a:buFont typeface="Symbol" charset="0"/>
              <a:buChar char="a"/>
              <a:defRPr/>
            </a:pPr>
            <a:endParaRPr lang="it-IT" sz="1600" dirty="0">
              <a:cs typeface="Century Gothic"/>
            </a:endParaRPr>
          </a:p>
        </p:txBody>
      </p:sp>
      <p:grpSp>
        <p:nvGrpSpPr>
          <p:cNvPr id="12" name="Group 11"/>
          <p:cNvGrpSpPr/>
          <p:nvPr/>
        </p:nvGrpSpPr>
        <p:grpSpPr>
          <a:xfrm>
            <a:off x="4864983" y="3859415"/>
            <a:ext cx="395287" cy="438582"/>
            <a:chOff x="4792663" y="5031727"/>
            <a:chExt cx="395287" cy="438582"/>
          </a:xfrm>
        </p:grpSpPr>
        <p:sp>
          <p:nvSpPr>
            <p:cNvPr id="9" name="Donut 8"/>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147" name="Group 146"/>
          <p:cNvGrpSpPr/>
          <p:nvPr/>
        </p:nvGrpSpPr>
        <p:grpSpPr>
          <a:xfrm>
            <a:off x="5260270" y="3851973"/>
            <a:ext cx="3158065" cy="2791490"/>
            <a:chOff x="4253120" y="4052527"/>
            <a:chExt cx="3158065" cy="2791490"/>
          </a:xfrm>
        </p:grpSpPr>
        <p:cxnSp>
          <p:nvCxnSpPr>
            <p:cNvPr id="5" name="Straight Connector 4"/>
            <p:cNvCxnSpPr/>
            <p:nvPr/>
          </p:nvCxnSpPr>
          <p:spPr>
            <a:xfrm>
              <a:off x="4552950" y="4064000"/>
              <a:ext cx="0" cy="273814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253120" y="4343400"/>
              <a:ext cx="1030080" cy="0"/>
            </a:xfrm>
            <a:prstGeom prst="straightConnector1">
              <a:avLst/>
            </a:prstGeom>
            <a:ln>
              <a:solidFill>
                <a:srgbClr val="A1ACFF"/>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5278072" y="4350689"/>
              <a:ext cx="395287" cy="438582"/>
              <a:chOff x="4792663" y="5031727"/>
              <a:chExt cx="395287" cy="438582"/>
            </a:xfrm>
          </p:grpSpPr>
          <p:sp>
            <p:nvSpPr>
              <p:cNvPr id="22" name="Donut 21"/>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25" name="Group 24"/>
            <p:cNvGrpSpPr/>
            <p:nvPr/>
          </p:nvGrpSpPr>
          <p:grpSpPr>
            <a:xfrm>
              <a:off x="5283200" y="4064000"/>
              <a:ext cx="395287" cy="438582"/>
              <a:chOff x="4792663" y="5031727"/>
              <a:chExt cx="395287" cy="438582"/>
            </a:xfrm>
          </p:grpSpPr>
          <p:sp>
            <p:nvSpPr>
              <p:cNvPr id="26" name="Donut 25"/>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29" name="Group 28"/>
            <p:cNvGrpSpPr/>
            <p:nvPr/>
          </p:nvGrpSpPr>
          <p:grpSpPr>
            <a:xfrm>
              <a:off x="5271722" y="4637593"/>
              <a:ext cx="395287" cy="438582"/>
              <a:chOff x="4818063" y="5031727"/>
              <a:chExt cx="395287" cy="438582"/>
            </a:xfrm>
          </p:grpSpPr>
          <p:sp>
            <p:nvSpPr>
              <p:cNvPr id="30" name="Donut 29"/>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1" name="TextBox 30"/>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cxnSp>
          <p:nvCxnSpPr>
            <p:cNvPr id="32" name="Straight Arrow Connector 31"/>
            <p:cNvCxnSpPr/>
            <p:nvPr/>
          </p:nvCxnSpPr>
          <p:spPr>
            <a:xfrm>
              <a:off x="5678487" y="4343400"/>
              <a:ext cx="446944" cy="0"/>
            </a:xfrm>
            <a:prstGeom prst="straightConnector1">
              <a:avLst/>
            </a:prstGeom>
            <a:ln>
              <a:solidFill>
                <a:srgbClr val="A1ACFF"/>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49" idx="2"/>
            </p:cNvCxnSpPr>
            <p:nvPr/>
          </p:nvCxnSpPr>
          <p:spPr>
            <a:xfrm>
              <a:off x="5678487" y="4637594"/>
              <a:ext cx="464772" cy="557136"/>
            </a:xfrm>
            <a:prstGeom prst="straightConnector1">
              <a:avLst/>
            </a:prstGeom>
            <a:ln>
              <a:solidFill>
                <a:srgbClr val="A1ACFF"/>
              </a:solidFill>
              <a:tailEnd type="arrow"/>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125431" y="4067391"/>
              <a:ext cx="406765" cy="1012175"/>
              <a:chOff x="6411181" y="5038941"/>
              <a:chExt cx="406765" cy="1012175"/>
            </a:xfrm>
          </p:grpSpPr>
          <p:grpSp>
            <p:nvGrpSpPr>
              <p:cNvPr id="34" name="Group 33"/>
              <p:cNvGrpSpPr/>
              <p:nvPr/>
            </p:nvGrpSpPr>
            <p:grpSpPr>
              <a:xfrm>
                <a:off x="6417531" y="5325630"/>
                <a:ext cx="395287" cy="438582"/>
                <a:chOff x="4792663" y="5031727"/>
                <a:chExt cx="395287" cy="438582"/>
              </a:xfrm>
            </p:grpSpPr>
            <p:sp>
              <p:nvSpPr>
                <p:cNvPr id="35" name="Donut 34"/>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37" name="Group 36"/>
              <p:cNvGrpSpPr/>
              <p:nvPr/>
            </p:nvGrpSpPr>
            <p:grpSpPr>
              <a:xfrm>
                <a:off x="6422659" y="5038941"/>
                <a:ext cx="395287" cy="438582"/>
                <a:chOff x="4792663" y="5031727"/>
                <a:chExt cx="395287" cy="438582"/>
              </a:xfrm>
            </p:grpSpPr>
            <p:sp>
              <p:nvSpPr>
                <p:cNvPr id="38" name="Donut 37"/>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40" name="Group 39"/>
              <p:cNvGrpSpPr/>
              <p:nvPr/>
            </p:nvGrpSpPr>
            <p:grpSpPr>
              <a:xfrm>
                <a:off x="6411181" y="5612534"/>
                <a:ext cx="395287" cy="438582"/>
                <a:chOff x="4818063" y="5031727"/>
                <a:chExt cx="395287" cy="438582"/>
              </a:xfrm>
            </p:grpSpPr>
            <p:sp>
              <p:nvSpPr>
                <p:cNvPr id="41" name="Donut 40"/>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2" name="TextBox 41"/>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grpSp>
          <p:nvGrpSpPr>
            <p:cNvPr id="43" name="Group 42"/>
            <p:cNvGrpSpPr/>
            <p:nvPr/>
          </p:nvGrpSpPr>
          <p:grpSpPr>
            <a:xfrm>
              <a:off x="6131781" y="4917857"/>
              <a:ext cx="406765" cy="1012175"/>
              <a:chOff x="6411181" y="5038941"/>
              <a:chExt cx="406765" cy="1012175"/>
            </a:xfrm>
          </p:grpSpPr>
          <p:grpSp>
            <p:nvGrpSpPr>
              <p:cNvPr id="44" name="Group 43"/>
              <p:cNvGrpSpPr/>
              <p:nvPr/>
            </p:nvGrpSpPr>
            <p:grpSpPr>
              <a:xfrm>
                <a:off x="6417531" y="5325630"/>
                <a:ext cx="395287" cy="438582"/>
                <a:chOff x="4792663" y="5031727"/>
                <a:chExt cx="395287" cy="438582"/>
              </a:xfrm>
            </p:grpSpPr>
            <p:sp>
              <p:nvSpPr>
                <p:cNvPr id="51" name="Donut 50"/>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45" name="Group 44"/>
              <p:cNvGrpSpPr/>
              <p:nvPr/>
            </p:nvGrpSpPr>
            <p:grpSpPr>
              <a:xfrm>
                <a:off x="6422659" y="5038941"/>
                <a:ext cx="395287" cy="438582"/>
                <a:chOff x="4792663" y="5031727"/>
                <a:chExt cx="395287" cy="438582"/>
              </a:xfrm>
            </p:grpSpPr>
            <p:sp>
              <p:nvSpPr>
                <p:cNvPr id="49" name="Donut 48"/>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TextBox 49"/>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46" name="Group 45"/>
              <p:cNvGrpSpPr/>
              <p:nvPr/>
            </p:nvGrpSpPr>
            <p:grpSpPr>
              <a:xfrm>
                <a:off x="6411181" y="5612534"/>
                <a:ext cx="395287" cy="438582"/>
                <a:chOff x="4818063" y="5031727"/>
                <a:chExt cx="395287" cy="438582"/>
              </a:xfrm>
            </p:grpSpPr>
            <p:sp>
              <p:nvSpPr>
                <p:cNvPr id="47" name="Donut 46"/>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8" name="TextBox 47"/>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cxnSp>
          <p:nvCxnSpPr>
            <p:cNvPr id="53" name="Straight Arrow Connector 52"/>
            <p:cNvCxnSpPr>
              <a:stCxn id="30" idx="2"/>
            </p:cNvCxnSpPr>
            <p:nvPr/>
          </p:nvCxnSpPr>
          <p:spPr>
            <a:xfrm flipH="1">
              <a:off x="4943474" y="4914466"/>
              <a:ext cx="3282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4548187" y="4635576"/>
              <a:ext cx="399256" cy="1037065"/>
              <a:chOff x="4548187" y="4768926"/>
              <a:chExt cx="399256" cy="1037065"/>
            </a:xfrm>
          </p:grpSpPr>
          <p:grpSp>
            <p:nvGrpSpPr>
              <p:cNvPr id="56" name="Group 55"/>
              <p:cNvGrpSpPr/>
              <p:nvPr/>
            </p:nvGrpSpPr>
            <p:grpSpPr>
              <a:xfrm>
                <a:off x="4548187" y="4768926"/>
                <a:ext cx="395287" cy="438582"/>
                <a:chOff x="4818063" y="5031727"/>
                <a:chExt cx="395287" cy="438582"/>
              </a:xfrm>
            </p:grpSpPr>
            <p:sp>
              <p:nvSpPr>
                <p:cNvPr id="57" name="Donut 56"/>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8" name="TextBox 57"/>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nvGrpSpPr>
              <p:cNvPr id="60" name="Group 59"/>
              <p:cNvGrpSpPr/>
              <p:nvPr/>
            </p:nvGrpSpPr>
            <p:grpSpPr>
              <a:xfrm>
                <a:off x="4552156" y="5066866"/>
                <a:ext cx="395287" cy="438582"/>
                <a:chOff x="4818063" y="5031727"/>
                <a:chExt cx="395287" cy="438582"/>
              </a:xfrm>
            </p:grpSpPr>
            <p:sp>
              <p:nvSpPr>
                <p:cNvPr id="61" name="Donut 60"/>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2" name="TextBox 61"/>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nvGrpSpPr>
              <p:cNvPr id="63" name="Group 62"/>
              <p:cNvGrpSpPr/>
              <p:nvPr/>
            </p:nvGrpSpPr>
            <p:grpSpPr>
              <a:xfrm>
                <a:off x="4548187" y="5367409"/>
                <a:ext cx="395287" cy="438582"/>
                <a:chOff x="4792663" y="5031727"/>
                <a:chExt cx="395287" cy="438582"/>
              </a:xfrm>
            </p:grpSpPr>
            <p:sp>
              <p:nvSpPr>
                <p:cNvPr id="64" name="Donut 63"/>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TextBox 64"/>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cxnSp>
          <p:nvCxnSpPr>
            <p:cNvPr id="70" name="Straight Arrow Connector 69"/>
            <p:cNvCxnSpPr/>
            <p:nvPr/>
          </p:nvCxnSpPr>
          <p:spPr>
            <a:xfrm>
              <a:off x="4943474" y="5505450"/>
              <a:ext cx="328248" cy="0"/>
            </a:xfrm>
            <a:prstGeom prst="straightConnector1">
              <a:avLst/>
            </a:prstGeom>
            <a:ln>
              <a:solidFill>
                <a:srgbClr val="A1ACFF"/>
              </a:solidFill>
              <a:tailEnd type="arrow"/>
            </a:ln>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5255114" y="5238387"/>
              <a:ext cx="406765" cy="1012175"/>
              <a:chOff x="6411181" y="5038941"/>
              <a:chExt cx="406765" cy="1012175"/>
            </a:xfrm>
          </p:grpSpPr>
          <p:grpSp>
            <p:nvGrpSpPr>
              <p:cNvPr id="72" name="Group 71"/>
              <p:cNvGrpSpPr/>
              <p:nvPr/>
            </p:nvGrpSpPr>
            <p:grpSpPr>
              <a:xfrm>
                <a:off x="6417531" y="5325630"/>
                <a:ext cx="395287" cy="438582"/>
                <a:chOff x="4792663" y="5031727"/>
                <a:chExt cx="395287" cy="438582"/>
              </a:xfrm>
            </p:grpSpPr>
            <p:sp>
              <p:nvSpPr>
                <p:cNvPr id="79" name="Donut 78"/>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TextBox 79"/>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73" name="Group 72"/>
              <p:cNvGrpSpPr/>
              <p:nvPr/>
            </p:nvGrpSpPr>
            <p:grpSpPr>
              <a:xfrm>
                <a:off x="6422659" y="5038941"/>
                <a:ext cx="395287" cy="438582"/>
                <a:chOff x="4792663" y="5031727"/>
                <a:chExt cx="395287" cy="438582"/>
              </a:xfrm>
            </p:grpSpPr>
            <p:sp>
              <p:nvSpPr>
                <p:cNvPr id="77" name="Donut 76"/>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8" name="TextBox 77"/>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74" name="Group 73"/>
              <p:cNvGrpSpPr/>
              <p:nvPr/>
            </p:nvGrpSpPr>
            <p:grpSpPr>
              <a:xfrm>
                <a:off x="6411181" y="5612534"/>
                <a:ext cx="395287" cy="438582"/>
                <a:chOff x="4818063" y="5031727"/>
                <a:chExt cx="395287" cy="438582"/>
              </a:xfrm>
            </p:grpSpPr>
            <p:sp>
              <p:nvSpPr>
                <p:cNvPr id="75" name="Donut 74"/>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6" name="TextBox 75"/>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cxnSp>
          <p:nvCxnSpPr>
            <p:cNvPr id="82" name="Straight Arrow Connector 81"/>
            <p:cNvCxnSpPr/>
            <p:nvPr/>
          </p:nvCxnSpPr>
          <p:spPr>
            <a:xfrm>
              <a:off x="6527068" y="4343400"/>
              <a:ext cx="446944" cy="0"/>
            </a:xfrm>
            <a:prstGeom prst="straightConnector1">
              <a:avLst/>
            </a:prstGeom>
            <a:ln>
              <a:solidFill>
                <a:srgbClr val="A1ACFF"/>
              </a:solidFill>
              <a:tailEnd type="arrow"/>
            </a:ln>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6967662" y="4067391"/>
              <a:ext cx="406765" cy="1012175"/>
              <a:chOff x="6411181" y="5038941"/>
              <a:chExt cx="406765" cy="1012175"/>
            </a:xfrm>
          </p:grpSpPr>
          <p:grpSp>
            <p:nvGrpSpPr>
              <p:cNvPr id="84" name="Group 83"/>
              <p:cNvGrpSpPr/>
              <p:nvPr/>
            </p:nvGrpSpPr>
            <p:grpSpPr>
              <a:xfrm>
                <a:off x="6417531" y="5325630"/>
                <a:ext cx="395287" cy="438582"/>
                <a:chOff x="4792663" y="5031727"/>
                <a:chExt cx="395287" cy="438582"/>
              </a:xfrm>
            </p:grpSpPr>
            <p:sp>
              <p:nvSpPr>
                <p:cNvPr id="91" name="Donut 90"/>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2" name="TextBox 91"/>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85" name="Group 84"/>
              <p:cNvGrpSpPr/>
              <p:nvPr/>
            </p:nvGrpSpPr>
            <p:grpSpPr>
              <a:xfrm>
                <a:off x="6422659" y="5038941"/>
                <a:ext cx="395287" cy="438582"/>
                <a:chOff x="4792663" y="5031727"/>
                <a:chExt cx="395287" cy="438582"/>
              </a:xfrm>
            </p:grpSpPr>
            <p:sp>
              <p:nvSpPr>
                <p:cNvPr id="89" name="Donut 88"/>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TextBox 89"/>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86" name="Group 85"/>
              <p:cNvGrpSpPr/>
              <p:nvPr/>
            </p:nvGrpSpPr>
            <p:grpSpPr>
              <a:xfrm>
                <a:off x="6411181" y="5612534"/>
                <a:ext cx="395287" cy="438582"/>
                <a:chOff x="4818063" y="5031727"/>
                <a:chExt cx="395287" cy="438582"/>
              </a:xfrm>
            </p:grpSpPr>
            <p:sp>
              <p:nvSpPr>
                <p:cNvPr id="87" name="Donut 86"/>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8" name="TextBox 87"/>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cxnSp>
          <p:nvCxnSpPr>
            <p:cNvPr id="93" name="Straight Arrow Connector 92"/>
            <p:cNvCxnSpPr/>
            <p:nvPr/>
          </p:nvCxnSpPr>
          <p:spPr>
            <a:xfrm>
              <a:off x="6502890" y="4630885"/>
              <a:ext cx="464772" cy="557136"/>
            </a:xfrm>
            <a:prstGeom prst="straightConnector1">
              <a:avLst/>
            </a:prstGeom>
            <a:ln>
              <a:solidFill>
                <a:srgbClr val="A1ACFF"/>
              </a:solidFill>
              <a:tailEnd type="arrow"/>
            </a:ln>
          </p:spPr>
          <p:style>
            <a:lnRef idx="2">
              <a:schemeClr val="accent1"/>
            </a:lnRef>
            <a:fillRef idx="0">
              <a:schemeClr val="accent1"/>
            </a:fillRef>
            <a:effectRef idx="1">
              <a:schemeClr val="accent1"/>
            </a:effectRef>
            <a:fontRef idx="minor">
              <a:schemeClr val="tx1"/>
            </a:fontRef>
          </p:style>
        </p:cxnSp>
        <p:grpSp>
          <p:nvGrpSpPr>
            <p:cNvPr id="94" name="Group 93"/>
            <p:cNvGrpSpPr/>
            <p:nvPr/>
          </p:nvGrpSpPr>
          <p:grpSpPr>
            <a:xfrm>
              <a:off x="6974012" y="4917857"/>
              <a:ext cx="406765" cy="1012175"/>
              <a:chOff x="6411181" y="5038941"/>
              <a:chExt cx="406765" cy="1012175"/>
            </a:xfrm>
          </p:grpSpPr>
          <p:grpSp>
            <p:nvGrpSpPr>
              <p:cNvPr id="95" name="Group 94"/>
              <p:cNvGrpSpPr/>
              <p:nvPr/>
            </p:nvGrpSpPr>
            <p:grpSpPr>
              <a:xfrm>
                <a:off x="6417531" y="5325630"/>
                <a:ext cx="395287" cy="438582"/>
                <a:chOff x="4792663" y="5031727"/>
                <a:chExt cx="395287" cy="438582"/>
              </a:xfrm>
            </p:grpSpPr>
            <p:sp>
              <p:nvSpPr>
                <p:cNvPr id="102" name="Donut 101"/>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3" name="TextBox 102"/>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96" name="Group 95"/>
              <p:cNvGrpSpPr/>
              <p:nvPr/>
            </p:nvGrpSpPr>
            <p:grpSpPr>
              <a:xfrm>
                <a:off x="6422659" y="5038941"/>
                <a:ext cx="395287" cy="438582"/>
                <a:chOff x="4792663" y="5031727"/>
                <a:chExt cx="395287" cy="438582"/>
              </a:xfrm>
            </p:grpSpPr>
            <p:sp>
              <p:nvSpPr>
                <p:cNvPr id="100" name="Donut 99"/>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97" name="Group 96"/>
              <p:cNvGrpSpPr/>
              <p:nvPr/>
            </p:nvGrpSpPr>
            <p:grpSpPr>
              <a:xfrm>
                <a:off x="6411181" y="5612534"/>
                <a:ext cx="395287" cy="438582"/>
                <a:chOff x="4818063" y="5031727"/>
                <a:chExt cx="395287" cy="438582"/>
              </a:xfrm>
            </p:grpSpPr>
            <p:sp>
              <p:nvSpPr>
                <p:cNvPr id="98" name="Donut 97"/>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9" name="TextBox 98"/>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cxnSp>
          <p:nvCxnSpPr>
            <p:cNvPr id="104" name="Straight Arrow Connector 103"/>
            <p:cNvCxnSpPr/>
            <p:nvPr/>
          </p:nvCxnSpPr>
          <p:spPr>
            <a:xfrm>
              <a:off x="6515590" y="5214182"/>
              <a:ext cx="458422" cy="736776"/>
            </a:xfrm>
            <a:prstGeom prst="straightConnector1">
              <a:avLst/>
            </a:prstGeom>
            <a:ln>
              <a:solidFill>
                <a:srgbClr val="A1ACFF"/>
              </a:solidFill>
              <a:tailEnd type="arrow"/>
            </a:ln>
          </p:spPr>
          <p:style>
            <a:lnRef idx="2">
              <a:schemeClr val="accent1"/>
            </a:lnRef>
            <a:fillRef idx="0">
              <a:schemeClr val="accent1"/>
            </a:fillRef>
            <a:effectRef idx="1">
              <a:schemeClr val="accent1"/>
            </a:effectRef>
            <a:fontRef idx="minor">
              <a:schemeClr val="tx1"/>
            </a:fontRef>
          </p:style>
        </p:cxnSp>
        <p:grpSp>
          <p:nvGrpSpPr>
            <p:cNvPr id="106" name="Group 105"/>
            <p:cNvGrpSpPr/>
            <p:nvPr/>
          </p:nvGrpSpPr>
          <p:grpSpPr>
            <a:xfrm>
              <a:off x="6975358" y="5789971"/>
              <a:ext cx="406765" cy="1012175"/>
              <a:chOff x="6411181" y="5038941"/>
              <a:chExt cx="406765" cy="1012175"/>
            </a:xfrm>
          </p:grpSpPr>
          <p:grpSp>
            <p:nvGrpSpPr>
              <p:cNvPr id="107" name="Group 106"/>
              <p:cNvGrpSpPr/>
              <p:nvPr/>
            </p:nvGrpSpPr>
            <p:grpSpPr>
              <a:xfrm>
                <a:off x="6417531" y="5325630"/>
                <a:ext cx="395287" cy="438582"/>
                <a:chOff x="4792663" y="5031727"/>
                <a:chExt cx="395287" cy="438582"/>
              </a:xfrm>
            </p:grpSpPr>
            <p:sp>
              <p:nvSpPr>
                <p:cNvPr id="114" name="Donut 113"/>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5" name="TextBox 114"/>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108" name="Group 107"/>
              <p:cNvGrpSpPr/>
              <p:nvPr/>
            </p:nvGrpSpPr>
            <p:grpSpPr>
              <a:xfrm>
                <a:off x="6422659" y="5038941"/>
                <a:ext cx="395287" cy="438582"/>
                <a:chOff x="4792663" y="5031727"/>
                <a:chExt cx="395287" cy="438582"/>
              </a:xfrm>
            </p:grpSpPr>
            <p:sp>
              <p:nvSpPr>
                <p:cNvPr id="112" name="Donut 111"/>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3" name="TextBox 112"/>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nvGrpSpPr>
              <p:cNvPr id="109" name="Group 108"/>
              <p:cNvGrpSpPr/>
              <p:nvPr/>
            </p:nvGrpSpPr>
            <p:grpSpPr>
              <a:xfrm>
                <a:off x="6411181" y="5612534"/>
                <a:ext cx="395287" cy="438582"/>
                <a:chOff x="4818063" y="5031727"/>
                <a:chExt cx="395287" cy="438582"/>
              </a:xfrm>
            </p:grpSpPr>
            <p:sp>
              <p:nvSpPr>
                <p:cNvPr id="110" name="Donut 109"/>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1" name="TextBox 110"/>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cxnSp>
          <p:nvCxnSpPr>
            <p:cNvPr id="117" name="Straight Arrow Connector 116"/>
            <p:cNvCxnSpPr/>
            <p:nvPr/>
          </p:nvCxnSpPr>
          <p:spPr>
            <a:xfrm>
              <a:off x="6515590" y="5534020"/>
              <a:ext cx="291610" cy="1176647"/>
            </a:xfrm>
            <a:prstGeom prst="straightConnector1">
              <a:avLst/>
            </a:prstGeom>
            <a:ln>
              <a:solidFill>
                <a:srgbClr val="A1ACFF"/>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4977177" y="6076660"/>
              <a:ext cx="2779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0" name="Group 119"/>
            <p:cNvGrpSpPr/>
            <p:nvPr/>
          </p:nvGrpSpPr>
          <p:grpSpPr>
            <a:xfrm>
              <a:off x="4578714" y="5806952"/>
              <a:ext cx="399256" cy="1037065"/>
              <a:chOff x="4548187" y="4768926"/>
              <a:chExt cx="399256" cy="1037065"/>
            </a:xfrm>
          </p:grpSpPr>
          <p:grpSp>
            <p:nvGrpSpPr>
              <p:cNvPr id="121" name="Group 120"/>
              <p:cNvGrpSpPr/>
              <p:nvPr/>
            </p:nvGrpSpPr>
            <p:grpSpPr>
              <a:xfrm>
                <a:off x="4548187" y="4768926"/>
                <a:ext cx="395287" cy="438582"/>
                <a:chOff x="4818063" y="5031727"/>
                <a:chExt cx="395287" cy="438582"/>
              </a:xfrm>
            </p:grpSpPr>
            <p:sp>
              <p:nvSpPr>
                <p:cNvPr id="128" name="Donut 127"/>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9" name="TextBox 128"/>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nvGrpSpPr>
              <p:cNvPr id="122" name="Group 121"/>
              <p:cNvGrpSpPr/>
              <p:nvPr/>
            </p:nvGrpSpPr>
            <p:grpSpPr>
              <a:xfrm>
                <a:off x="4552156" y="5066866"/>
                <a:ext cx="395287" cy="438582"/>
                <a:chOff x="4818063" y="5031727"/>
                <a:chExt cx="395287" cy="438582"/>
              </a:xfrm>
            </p:grpSpPr>
            <p:sp>
              <p:nvSpPr>
                <p:cNvPr id="126" name="Donut 125"/>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7" name="TextBox 126"/>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nvGrpSpPr>
              <p:cNvPr id="123" name="Group 122"/>
              <p:cNvGrpSpPr/>
              <p:nvPr/>
            </p:nvGrpSpPr>
            <p:grpSpPr>
              <a:xfrm>
                <a:off x="4548187" y="5367409"/>
                <a:ext cx="395287" cy="438582"/>
                <a:chOff x="4792663" y="5031727"/>
                <a:chExt cx="395287" cy="438582"/>
              </a:xfrm>
            </p:grpSpPr>
            <p:sp>
              <p:nvSpPr>
                <p:cNvPr id="124" name="Donut 123"/>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5" name="TextBox 124"/>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cxnSp>
          <p:nvCxnSpPr>
            <p:cNvPr id="130" name="Straight Arrow Connector 129"/>
            <p:cNvCxnSpPr>
              <a:endCxn id="139" idx="6"/>
            </p:cNvCxnSpPr>
            <p:nvPr/>
          </p:nvCxnSpPr>
          <p:spPr>
            <a:xfrm flipH="1">
              <a:off x="6027134" y="5777271"/>
              <a:ext cx="139572" cy="9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31" name="Group 130"/>
            <p:cNvGrpSpPr/>
            <p:nvPr/>
          </p:nvGrpSpPr>
          <p:grpSpPr>
            <a:xfrm>
              <a:off x="5631847" y="5509510"/>
              <a:ext cx="399256" cy="1037065"/>
              <a:chOff x="4548187" y="4768926"/>
              <a:chExt cx="399256" cy="1037065"/>
            </a:xfrm>
          </p:grpSpPr>
          <p:grpSp>
            <p:nvGrpSpPr>
              <p:cNvPr id="132" name="Group 131"/>
              <p:cNvGrpSpPr/>
              <p:nvPr/>
            </p:nvGrpSpPr>
            <p:grpSpPr>
              <a:xfrm>
                <a:off x="4548187" y="4768926"/>
                <a:ext cx="395287" cy="438582"/>
                <a:chOff x="4818063" y="5031727"/>
                <a:chExt cx="395287" cy="438582"/>
              </a:xfrm>
            </p:grpSpPr>
            <p:sp>
              <p:nvSpPr>
                <p:cNvPr id="139" name="Donut 138"/>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40" name="TextBox 139"/>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nvGrpSpPr>
              <p:cNvPr id="133" name="Group 132"/>
              <p:cNvGrpSpPr/>
              <p:nvPr/>
            </p:nvGrpSpPr>
            <p:grpSpPr>
              <a:xfrm>
                <a:off x="4552156" y="5066866"/>
                <a:ext cx="395287" cy="438582"/>
                <a:chOff x="4818063" y="5031727"/>
                <a:chExt cx="395287" cy="438582"/>
              </a:xfrm>
            </p:grpSpPr>
            <p:sp>
              <p:nvSpPr>
                <p:cNvPr id="137" name="Donut 136"/>
                <p:cNvSpPr/>
                <p:nvPr/>
              </p:nvSpPr>
              <p:spPr>
                <a:xfrm>
                  <a:off x="4818063" y="5156200"/>
                  <a:ext cx="395287" cy="304800"/>
                </a:xfrm>
                <a:prstGeom prst="donut">
                  <a:avLst>
                    <a:gd name="adj" fmla="val 9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38" name="TextBox 137"/>
                <p:cNvSpPr txBox="1"/>
                <p:nvPr/>
              </p:nvSpPr>
              <p:spPr>
                <a:xfrm>
                  <a:off x="4859338" y="5031727"/>
                  <a:ext cx="323188" cy="438582"/>
                </a:xfrm>
                <a:prstGeom prst="rect">
                  <a:avLst/>
                </a:prstGeom>
                <a:noFill/>
              </p:spPr>
              <p:txBody>
                <a:bodyPr wrap="none" rtlCol="0">
                  <a:spAutoFit/>
                </a:bodyPr>
                <a:lstStyle/>
                <a:p>
                  <a:pPr>
                    <a:lnSpc>
                      <a:spcPct val="130000"/>
                    </a:lnSpc>
                  </a:pPr>
                  <a:r>
                    <a:rPr lang="en-US" b="1" dirty="0">
                      <a:solidFill>
                        <a:srgbClr val="FF0000"/>
                      </a:solidFill>
                    </a:rPr>
                    <a:t>+</a:t>
                  </a:r>
                  <a:endParaRPr lang="en-US" b="1" dirty="0" smtClean="0">
                    <a:solidFill>
                      <a:srgbClr val="FF0000"/>
                    </a:solidFill>
                  </a:endParaRPr>
                </a:p>
              </p:txBody>
            </p:sp>
          </p:grpSp>
          <p:grpSp>
            <p:nvGrpSpPr>
              <p:cNvPr id="134" name="Group 133"/>
              <p:cNvGrpSpPr/>
              <p:nvPr/>
            </p:nvGrpSpPr>
            <p:grpSpPr>
              <a:xfrm>
                <a:off x="4548187" y="5367409"/>
                <a:ext cx="395287" cy="438582"/>
                <a:chOff x="4792663" y="5031727"/>
                <a:chExt cx="395287" cy="438582"/>
              </a:xfrm>
            </p:grpSpPr>
            <p:sp>
              <p:nvSpPr>
                <p:cNvPr id="135" name="Donut 134"/>
                <p:cNvSpPr/>
                <p:nvPr/>
              </p:nvSpPr>
              <p:spPr>
                <a:xfrm>
                  <a:off x="4792663" y="5156200"/>
                  <a:ext cx="395287" cy="304800"/>
                </a:xfrm>
                <a:prstGeom prst="donut">
                  <a:avLst>
                    <a:gd name="adj" fmla="val 900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6" name="TextBox 135"/>
                <p:cNvSpPr txBox="1"/>
                <p:nvPr/>
              </p:nvSpPr>
              <p:spPr>
                <a:xfrm>
                  <a:off x="4859338" y="5031727"/>
                  <a:ext cx="281598" cy="438582"/>
                </a:xfrm>
                <a:prstGeom prst="rect">
                  <a:avLst/>
                </a:prstGeom>
                <a:noFill/>
              </p:spPr>
              <p:txBody>
                <a:bodyPr wrap="none" rtlCol="0">
                  <a:spAutoFit/>
                </a:bodyPr>
                <a:lstStyle/>
                <a:p>
                  <a:pPr>
                    <a:lnSpc>
                      <a:spcPct val="130000"/>
                    </a:lnSpc>
                  </a:pPr>
                  <a:r>
                    <a:rPr lang="en-US" b="1" dirty="0" smtClean="0">
                      <a:solidFill>
                        <a:srgbClr val="0000FF"/>
                      </a:solidFill>
                    </a:rPr>
                    <a:t>-</a:t>
                  </a:r>
                </a:p>
              </p:txBody>
            </p:sp>
          </p:grpSp>
        </p:grpSp>
        <p:cxnSp>
          <p:nvCxnSpPr>
            <p:cNvPr id="146" name="Straight Connector 145"/>
            <p:cNvCxnSpPr/>
            <p:nvPr/>
          </p:nvCxnSpPr>
          <p:spPr>
            <a:xfrm>
              <a:off x="7411185" y="4052527"/>
              <a:ext cx="0" cy="273814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sp>
        <p:nvSpPr>
          <p:cNvPr id="149" name="TextBox 148"/>
          <p:cNvSpPr txBox="1"/>
          <p:nvPr/>
        </p:nvSpPr>
        <p:spPr>
          <a:xfrm>
            <a:off x="6041018" y="3373676"/>
            <a:ext cx="1791251" cy="438582"/>
          </a:xfrm>
          <a:prstGeom prst="rect">
            <a:avLst/>
          </a:prstGeom>
          <a:noFill/>
        </p:spPr>
        <p:txBody>
          <a:bodyPr wrap="none" rtlCol="0">
            <a:spAutoFit/>
          </a:bodyPr>
          <a:lstStyle/>
          <a:p>
            <a:pPr>
              <a:lnSpc>
                <a:spcPct val="130000"/>
              </a:lnSpc>
            </a:pPr>
            <a:r>
              <a:rPr lang="en-US" b="1" dirty="0" smtClean="0"/>
              <a:t>E ~ 300 kV/cm</a:t>
            </a:r>
          </a:p>
        </p:txBody>
      </p:sp>
      <p:cxnSp>
        <p:nvCxnSpPr>
          <p:cNvPr id="151" name="Straight Arrow Connector 150"/>
          <p:cNvCxnSpPr/>
          <p:nvPr/>
        </p:nvCxnSpPr>
        <p:spPr>
          <a:xfrm>
            <a:off x="5560100" y="3866837"/>
            <a:ext cx="2858235"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3" name="TextBox 152"/>
          <p:cNvSpPr txBox="1"/>
          <p:nvPr/>
        </p:nvSpPr>
        <p:spPr>
          <a:xfrm>
            <a:off x="387173" y="4369962"/>
            <a:ext cx="4405490" cy="798680"/>
          </a:xfrm>
          <a:prstGeom prst="rect">
            <a:avLst/>
          </a:prstGeom>
          <a:noFill/>
        </p:spPr>
        <p:txBody>
          <a:bodyPr wrap="square" rtlCol="0">
            <a:spAutoFit/>
          </a:bodyPr>
          <a:lstStyle/>
          <a:p>
            <a:pPr>
              <a:lnSpc>
                <a:spcPct val="130000"/>
              </a:lnSpc>
            </a:pPr>
            <a:r>
              <a:rPr lang="en-US" dirty="0" smtClean="0">
                <a:solidFill>
                  <a:srgbClr val="000000"/>
                </a:solidFill>
              </a:rPr>
              <a:t>Concurrent multiplication of electrons and holes generate very high gain</a:t>
            </a:r>
          </a:p>
        </p:txBody>
      </p:sp>
    </p:spTree>
    <p:extLst>
      <p:ext uri="{BB962C8B-B14F-4D97-AF65-F5344CB8AC3E}">
        <p14:creationId xmlns:p14="http://schemas.microsoft.com/office/powerpoint/2010/main" val="4134128313"/>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How can we achieve  E ~ 300kV/cm?</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a:xfrm>
            <a:off x="8523768" y="6515902"/>
            <a:ext cx="558151" cy="316442"/>
          </a:xfrm>
        </p:spPr>
        <p:txBody>
          <a:bodyPr/>
          <a:lstStyle/>
          <a:p>
            <a:pPr algn="l"/>
            <a:fld id="{D42BACD5-DBBC-4041-9454-70A8D25A0F7B}" type="slidenum">
              <a:rPr lang="en-US" smtClean="0"/>
              <a:pPr algn="l"/>
              <a:t>23</a:t>
            </a:fld>
            <a:endParaRPr lang="en-US" dirty="0"/>
          </a:p>
        </p:txBody>
      </p:sp>
      <p:sp>
        <p:nvSpPr>
          <p:cNvPr id="3" name="TextBox 2"/>
          <p:cNvSpPr txBox="1"/>
          <p:nvPr/>
        </p:nvSpPr>
        <p:spPr>
          <a:xfrm>
            <a:off x="387173" y="835633"/>
            <a:ext cx="8159927" cy="1277273"/>
          </a:xfrm>
          <a:prstGeom prst="rect">
            <a:avLst/>
          </a:prstGeom>
          <a:noFill/>
        </p:spPr>
        <p:txBody>
          <a:bodyPr wrap="square" rtlCol="0">
            <a:spAutoFit/>
          </a:bodyPr>
          <a:lstStyle/>
          <a:p>
            <a:pPr>
              <a:lnSpc>
                <a:spcPct val="130000"/>
              </a:lnSpc>
            </a:pPr>
            <a:endParaRPr lang="en-US" sz="2000" dirty="0" smtClean="0"/>
          </a:p>
          <a:p>
            <a:pPr>
              <a:lnSpc>
                <a:spcPct val="130000"/>
              </a:lnSpc>
            </a:pPr>
            <a:r>
              <a:rPr lang="en-US" sz="2000" dirty="0" smtClean="0"/>
              <a:t>1) Use external bias: assuming a 300 micron silicon detector, we need </a:t>
            </a:r>
            <a:r>
              <a:rPr lang="en-US" sz="2000" b="1" dirty="0" smtClean="0"/>
              <a:t>V</a:t>
            </a:r>
            <a:r>
              <a:rPr lang="en-US" sz="2000" b="1" baseline="-25000" dirty="0" smtClean="0"/>
              <a:t>bias</a:t>
            </a:r>
            <a:r>
              <a:rPr lang="en-US" sz="2000" b="1" dirty="0" smtClean="0"/>
              <a:t> = 30 kV</a:t>
            </a:r>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Rectangle 3"/>
          <p:cNvSpPr/>
          <p:nvPr/>
        </p:nvSpPr>
        <p:spPr>
          <a:xfrm>
            <a:off x="1085150" y="5689600"/>
            <a:ext cx="4052521" cy="477054"/>
          </a:xfrm>
          <a:prstGeom prst="rect">
            <a:avLst/>
          </a:prstGeom>
        </p:spPr>
        <p:txBody>
          <a:bodyPr wrap="square">
            <a:spAutoFit/>
          </a:bodyPr>
          <a:lstStyle/>
          <a:p>
            <a:pPr>
              <a:lnSpc>
                <a:spcPct val="130000"/>
              </a:lnSpc>
            </a:pPr>
            <a:r>
              <a:rPr lang="en-US" sz="2000" b="1" dirty="0" smtClean="0"/>
              <a:t>E = 300 kV/cm </a:t>
            </a:r>
            <a:r>
              <a:rPr lang="en-US" sz="2000" b="1" dirty="0" smtClean="0">
                <a:sym typeface="Wingdings"/>
              </a:rPr>
              <a:t> </a:t>
            </a:r>
            <a:r>
              <a:rPr lang="en-US" sz="2000" b="1" dirty="0" smtClean="0"/>
              <a:t>q ~ 10</a:t>
            </a:r>
            <a:r>
              <a:rPr lang="en-US" sz="2000" b="1" baseline="30000" dirty="0" smtClean="0"/>
              <a:t>16</a:t>
            </a:r>
            <a:r>
              <a:rPr lang="en-US" sz="2000" b="1" dirty="0" smtClean="0"/>
              <a:t> /cm</a:t>
            </a:r>
            <a:r>
              <a:rPr lang="en-US" sz="2000" b="1" baseline="30000" dirty="0" smtClean="0"/>
              <a:t>3</a:t>
            </a:r>
            <a:r>
              <a:rPr lang="en-US" sz="2000" b="1" dirty="0" smtClean="0"/>
              <a:t> </a:t>
            </a:r>
            <a:endParaRPr lang="en-US" sz="2000" b="1" baseline="30000" dirty="0"/>
          </a:p>
        </p:txBody>
      </p:sp>
      <p:sp>
        <p:nvSpPr>
          <p:cNvPr id="153" name="TextBox 152"/>
          <p:cNvSpPr txBox="1"/>
          <p:nvPr/>
        </p:nvSpPr>
        <p:spPr>
          <a:xfrm>
            <a:off x="387173" y="4369962"/>
            <a:ext cx="4405490" cy="477054"/>
          </a:xfrm>
          <a:prstGeom prst="rect">
            <a:avLst/>
          </a:prstGeom>
          <a:noFill/>
        </p:spPr>
        <p:txBody>
          <a:bodyPr wrap="square" rtlCol="0">
            <a:spAutoFit/>
          </a:bodyPr>
          <a:lstStyle/>
          <a:p>
            <a:pPr>
              <a:lnSpc>
                <a:spcPct val="130000"/>
              </a:lnSpc>
            </a:pPr>
            <a:r>
              <a:rPr lang="en-US" sz="2000" dirty="0" smtClean="0">
                <a:solidFill>
                  <a:srgbClr val="000000"/>
                </a:solidFill>
              </a:rPr>
              <a:t>2) Use Gauss Theorem:  </a:t>
            </a:r>
          </a:p>
        </p:txBody>
      </p:sp>
      <p:pic>
        <p:nvPicPr>
          <p:cNvPr id="141" name="Picture 140" descr="ionization.ti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5400" y="1709383"/>
            <a:ext cx="3581400" cy="1983052"/>
          </a:xfrm>
          <a:prstGeom prst="rect">
            <a:avLst/>
          </a:prstGeom>
        </p:spPr>
      </p:pic>
      <p:sp>
        <p:nvSpPr>
          <p:cNvPr id="2" name="Rectangle 1"/>
          <p:cNvSpPr/>
          <p:nvPr/>
        </p:nvSpPr>
        <p:spPr>
          <a:xfrm>
            <a:off x="6692900" y="2603500"/>
            <a:ext cx="800100" cy="165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7129431" y="2445182"/>
            <a:ext cx="997088" cy="438582"/>
          </a:xfrm>
          <a:prstGeom prst="rect">
            <a:avLst/>
          </a:prstGeom>
          <a:noFill/>
        </p:spPr>
        <p:txBody>
          <a:bodyPr wrap="none" rtlCol="0">
            <a:spAutoFit/>
          </a:bodyPr>
          <a:lstStyle/>
          <a:p>
            <a:pPr>
              <a:lnSpc>
                <a:spcPct val="130000"/>
              </a:lnSpc>
            </a:pPr>
            <a:r>
              <a:rPr lang="en-US" b="1" dirty="0" smtClean="0">
                <a:solidFill>
                  <a:srgbClr val="800000"/>
                </a:solidFill>
              </a:rPr>
              <a:t>30 kV !!</a:t>
            </a:r>
          </a:p>
        </p:txBody>
      </p:sp>
      <p:sp>
        <p:nvSpPr>
          <p:cNvPr id="15" name="TextBox 14"/>
          <p:cNvSpPr txBox="1"/>
          <p:nvPr/>
        </p:nvSpPr>
        <p:spPr>
          <a:xfrm>
            <a:off x="614331" y="2330018"/>
            <a:ext cx="1551063" cy="438582"/>
          </a:xfrm>
          <a:prstGeom prst="rect">
            <a:avLst/>
          </a:prstGeom>
          <a:noFill/>
        </p:spPr>
        <p:txBody>
          <a:bodyPr wrap="none" rtlCol="0">
            <a:spAutoFit/>
          </a:bodyPr>
          <a:lstStyle/>
          <a:p>
            <a:pPr>
              <a:lnSpc>
                <a:spcPct val="130000"/>
              </a:lnSpc>
            </a:pPr>
            <a:r>
              <a:rPr lang="en-US" b="1" dirty="0" smtClean="0">
                <a:solidFill>
                  <a:srgbClr val="800000"/>
                </a:solidFill>
              </a:rPr>
              <a:t>Not possible</a:t>
            </a:r>
          </a:p>
        </p:txBody>
      </p:sp>
      <p:graphicFrame>
        <p:nvGraphicFramePr>
          <p:cNvPr id="20" name="Object 19"/>
          <p:cNvGraphicFramePr>
            <a:graphicFrameLocks noChangeAspect="1"/>
          </p:cNvGraphicFramePr>
          <p:nvPr>
            <p:extLst>
              <p:ext uri="{D42A27DB-BD31-4B8C-83A1-F6EECF244321}">
                <p14:modId xmlns:p14="http://schemas.microsoft.com/office/powerpoint/2010/main" val="3565573499"/>
              </p:ext>
            </p:extLst>
          </p:nvPr>
        </p:nvGraphicFramePr>
        <p:xfrm>
          <a:off x="4035425" y="4976103"/>
          <a:ext cx="1958975" cy="562853"/>
        </p:xfrm>
        <a:graphic>
          <a:graphicData uri="http://schemas.openxmlformats.org/presentationml/2006/ole">
            <mc:AlternateContent xmlns:mc="http://schemas.openxmlformats.org/markup-compatibility/2006">
              <mc:Choice xmlns:v="urn:schemas-microsoft-com:vml" Requires="v">
                <p:oleObj spid="_x0000_s236575" name="Equation" r:id="rId5" imgW="1193800" imgH="342900" progId="Equation.3">
                  <p:embed/>
                </p:oleObj>
              </mc:Choice>
              <mc:Fallback>
                <p:oleObj name="Equation" r:id="rId5" imgW="1193800" imgH="342900" progId="Equation.3">
                  <p:embed/>
                  <p:pic>
                    <p:nvPicPr>
                      <p:cNvPr id="0" name=""/>
                      <p:cNvPicPr/>
                      <p:nvPr/>
                    </p:nvPicPr>
                    <p:blipFill>
                      <a:blip r:embed="rId6"/>
                      <a:stretch>
                        <a:fillRect/>
                      </a:stretch>
                    </p:blipFill>
                    <p:spPr>
                      <a:xfrm>
                        <a:off x="4035425" y="4976103"/>
                        <a:ext cx="1958975" cy="562853"/>
                      </a:xfrm>
                      <a:prstGeom prst="rect">
                        <a:avLst/>
                      </a:prstGeom>
                    </p:spPr>
                  </p:pic>
                </p:oleObj>
              </mc:Fallback>
            </mc:AlternateContent>
          </a:graphicData>
        </a:graphic>
      </p:graphicFrame>
      <p:sp>
        <p:nvSpPr>
          <p:cNvPr id="54" name="Oval 53"/>
          <p:cNvSpPr/>
          <p:nvPr/>
        </p:nvSpPr>
        <p:spPr>
          <a:xfrm>
            <a:off x="6502400" y="4660900"/>
            <a:ext cx="1433619" cy="1028700"/>
          </a:xfrm>
          <a:prstGeom prst="ellipse">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7091331" y="5016500"/>
            <a:ext cx="312769" cy="310733"/>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a:stCxn id="59" idx="6"/>
          </p:cNvCxnSpPr>
          <p:nvPr/>
        </p:nvCxnSpPr>
        <p:spPr>
          <a:xfrm flipV="1">
            <a:off x="7404100" y="5156200"/>
            <a:ext cx="722419" cy="15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59" idx="0"/>
          </p:cNvCxnSpPr>
          <p:nvPr/>
        </p:nvCxnSpPr>
        <p:spPr>
          <a:xfrm flipV="1">
            <a:off x="7247716" y="4470400"/>
            <a:ext cx="0" cy="546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59" idx="4"/>
          </p:cNvCxnSpPr>
          <p:nvPr/>
        </p:nvCxnSpPr>
        <p:spPr>
          <a:xfrm>
            <a:off x="7247716" y="5327233"/>
            <a:ext cx="0" cy="565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a:stCxn id="59" idx="2"/>
          </p:cNvCxnSpPr>
          <p:nvPr/>
        </p:nvCxnSpPr>
        <p:spPr>
          <a:xfrm flipH="1" flipV="1">
            <a:off x="6261100" y="5156200"/>
            <a:ext cx="830231" cy="15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763777"/>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45697" y="-22079"/>
            <a:ext cx="8879074"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Low Gain Avalanche Detectors (LGADs)</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24</a:t>
            </a:fld>
            <a:endParaRPr lang="en-US" dirty="0"/>
          </a:p>
        </p:txBody>
      </p:sp>
      <p:sp>
        <p:nvSpPr>
          <p:cNvPr id="5" name="TextBox 4"/>
          <p:cNvSpPr txBox="1"/>
          <p:nvPr/>
        </p:nvSpPr>
        <p:spPr>
          <a:xfrm>
            <a:off x="951569" y="833316"/>
            <a:ext cx="7924966" cy="1518877"/>
          </a:xfrm>
          <a:prstGeom prst="rect">
            <a:avLst/>
          </a:prstGeom>
          <a:noFill/>
        </p:spPr>
        <p:txBody>
          <a:bodyPr wrap="square" rtlCol="0">
            <a:spAutoFit/>
          </a:bodyPr>
          <a:lstStyle/>
          <a:p>
            <a:pPr>
              <a:lnSpc>
                <a:spcPct val="130000"/>
              </a:lnSpc>
            </a:pPr>
            <a:r>
              <a:rPr lang="en-US" b="1" dirty="0" smtClean="0">
                <a:solidFill>
                  <a:srgbClr val="800000"/>
                </a:solidFill>
              </a:rPr>
              <a:t>The LGAD sensors, as proposed and manufactured by CNM </a:t>
            </a:r>
          </a:p>
          <a:p>
            <a:pPr>
              <a:lnSpc>
                <a:spcPct val="130000"/>
              </a:lnSpc>
            </a:pPr>
            <a:r>
              <a:rPr lang="en-US" dirty="0" smtClean="0">
                <a:solidFill>
                  <a:srgbClr val="000000"/>
                </a:solidFill>
              </a:rPr>
              <a:t>(National Center for Micro-electronics, Barcelona):</a:t>
            </a:r>
          </a:p>
          <a:p>
            <a:pPr>
              <a:lnSpc>
                <a:spcPct val="130000"/>
              </a:lnSpc>
            </a:pPr>
            <a:r>
              <a:rPr lang="en-US" b="1" dirty="0" smtClean="0">
                <a:solidFill>
                  <a:srgbClr val="800000"/>
                </a:solidFill>
              </a:rPr>
              <a:t>High field obtained by adding an extra doping layer</a:t>
            </a:r>
          </a:p>
          <a:p>
            <a:pPr>
              <a:lnSpc>
                <a:spcPct val="130000"/>
              </a:lnSpc>
            </a:pPr>
            <a:r>
              <a:rPr lang="en-US" dirty="0" smtClean="0">
                <a:solidFill>
                  <a:srgbClr val="000000"/>
                </a:solidFill>
              </a:rPr>
              <a:t>E ~ 300 kV/cm, closed to breakdown voltage</a:t>
            </a:r>
            <a:endParaRPr lang="en-US" dirty="0">
              <a:solidFill>
                <a:srgbClr val="000000"/>
              </a:solidFill>
            </a:endParaRPr>
          </a:p>
        </p:txBody>
      </p:sp>
      <p:pic>
        <p:nvPicPr>
          <p:cNvPr id="11" name="Pict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48538" y="2281922"/>
            <a:ext cx="4355618" cy="3937862"/>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a:stCxn id="37" idx="0"/>
          </p:cNvCxnSpPr>
          <p:nvPr/>
        </p:nvCxnSpPr>
        <p:spPr>
          <a:xfrm flipH="1" flipV="1">
            <a:off x="8224244" y="4250853"/>
            <a:ext cx="105769" cy="299240"/>
          </a:xfrm>
          <a:prstGeom prst="straightConnector1">
            <a:avLst/>
          </a:prstGeom>
          <a:ln w="9525"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783491" y="4550093"/>
            <a:ext cx="1093043" cy="361637"/>
          </a:xfrm>
          <a:prstGeom prst="rect">
            <a:avLst/>
          </a:prstGeom>
          <a:noFill/>
        </p:spPr>
        <p:txBody>
          <a:bodyPr wrap="none" rtlCol="0">
            <a:spAutoFit/>
          </a:bodyPr>
          <a:lstStyle/>
          <a:p>
            <a:pPr>
              <a:lnSpc>
                <a:spcPct val="130000"/>
              </a:lnSpc>
            </a:pPr>
            <a:r>
              <a:rPr lang="en-US" sz="1400" dirty="0" smtClean="0">
                <a:solidFill>
                  <a:srgbClr val="800000"/>
                </a:solidFill>
              </a:rPr>
              <a:t>Gain layer</a:t>
            </a:r>
          </a:p>
        </p:txBody>
      </p:sp>
      <p:sp>
        <p:nvSpPr>
          <p:cNvPr id="38" name="TextBox 37"/>
          <p:cNvSpPr txBox="1"/>
          <p:nvPr/>
        </p:nvSpPr>
        <p:spPr>
          <a:xfrm>
            <a:off x="4586107" y="4668515"/>
            <a:ext cx="996086" cy="361637"/>
          </a:xfrm>
          <a:prstGeom prst="rect">
            <a:avLst/>
          </a:prstGeom>
          <a:noFill/>
        </p:spPr>
        <p:txBody>
          <a:bodyPr wrap="none" rtlCol="0">
            <a:spAutoFit/>
          </a:bodyPr>
          <a:lstStyle/>
          <a:p>
            <a:pPr>
              <a:lnSpc>
                <a:spcPct val="130000"/>
              </a:lnSpc>
            </a:pPr>
            <a:r>
              <a:rPr lang="en-US" sz="1400" dirty="0" smtClean="0">
                <a:solidFill>
                  <a:srgbClr val="800000"/>
                </a:solidFill>
              </a:rPr>
              <a:t>High field</a:t>
            </a:r>
          </a:p>
        </p:txBody>
      </p:sp>
      <p:cxnSp>
        <p:nvCxnSpPr>
          <p:cNvPr id="39" name="Straight Arrow Connector 38"/>
          <p:cNvCxnSpPr>
            <a:stCxn id="38" idx="0"/>
          </p:cNvCxnSpPr>
          <p:nvPr/>
        </p:nvCxnSpPr>
        <p:spPr>
          <a:xfrm flipV="1">
            <a:off x="5084150" y="4188456"/>
            <a:ext cx="0" cy="480059"/>
          </a:xfrm>
          <a:prstGeom prst="straightConnector1">
            <a:avLst/>
          </a:prstGeom>
          <a:ln w="9525"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pic>
        <p:nvPicPr>
          <p:cNvPr id="2" name="Picture 1" descr="Doping.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4235" y="2786913"/>
            <a:ext cx="3911464" cy="2927880"/>
          </a:xfrm>
          <a:prstGeom prst="rect">
            <a:avLst/>
          </a:prstGeom>
        </p:spPr>
      </p:pic>
    </p:spTree>
    <p:extLst>
      <p:ext uri="{BB962C8B-B14F-4D97-AF65-F5344CB8AC3E}">
        <p14:creationId xmlns:p14="http://schemas.microsoft.com/office/powerpoint/2010/main" val="2833803861"/>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45697" y="-22079"/>
            <a:ext cx="8879074"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LGADs Pads, Pixels and Strips</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25</a:t>
            </a:fld>
            <a:endParaRPr lang="en-US" dirty="0"/>
          </a:p>
        </p:txBody>
      </p:sp>
      <p:sp>
        <p:nvSpPr>
          <p:cNvPr id="5" name="TextBox 4"/>
          <p:cNvSpPr txBox="1"/>
          <p:nvPr/>
        </p:nvSpPr>
        <p:spPr>
          <a:xfrm>
            <a:off x="679947" y="946204"/>
            <a:ext cx="8260853" cy="1518877"/>
          </a:xfrm>
          <a:prstGeom prst="rect">
            <a:avLst/>
          </a:prstGeom>
          <a:noFill/>
        </p:spPr>
        <p:txBody>
          <a:bodyPr wrap="square" rtlCol="0">
            <a:spAutoFit/>
          </a:bodyPr>
          <a:lstStyle/>
          <a:p>
            <a:pPr algn="ctr">
              <a:lnSpc>
                <a:spcPct val="130000"/>
              </a:lnSpc>
            </a:pPr>
            <a:r>
              <a:rPr lang="en-US" dirty="0" smtClean="0"/>
              <a:t>The LGAD approach can be extended to any silicon structure, </a:t>
            </a:r>
          </a:p>
          <a:p>
            <a:pPr algn="ctr">
              <a:lnSpc>
                <a:spcPct val="130000"/>
              </a:lnSpc>
            </a:pPr>
            <a:r>
              <a:rPr lang="en-US" dirty="0" smtClean="0"/>
              <a:t>not just pads.</a:t>
            </a:r>
          </a:p>
          <a:p>
            <a:pPr algn="ctr">
              <a:lnSpc>
                <a:spcPct val="130000"/>
              </a:lnSpc>
            </a:pPr>
            <a:endParaRPr lang="en-US" dirty="0"/>
          </a:p>
          <a:p>
            <a:pPr algn="ctr">
              <a:lnSpc>
                <a:spcPct val="130000"/>
              </a:lnSpc>
            </a:pPr>
            <a:r>
              <a:rPr lang="en-US" dirty="0" smtClean="0"/>
              <a:t>This is an example of LGAD strips</a:t>
            </a:r>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pic>
        <p:nvPicPr>
          <p:cNvPr id="15" name="Picture 14" descr="Gain_lay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646" y="2843206"/>
            <a:ext cx="5710258" cy="3294380"/>
          </a:xfrm>
          <a:prstGeom prst="rect">
            <a:avLst/>
          </a:prstGeom>
        </p:spPr>
      </p:pic>
      <p:pic>
        <p:nvPicPr>
          <p:cNvPr id="16" name="Picture 15" descr="CrossCut_gainlayer.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7448" y="3325806"/>
            <a:ext cx="3126552" cy="2159000"/>
          </a:xfrm>
          <a:prstGeom prst="rect">
            <a:avLst/>
          </a:prstGeom>
        </p:spPr>
      </p:pic>
    </p:spTree>
    <p:extLst>
      <p:ext uri="{BB962C8B-B14F-4D97-AF65-F5344CB8AC3E}">
        <p14:creationId xmlns:p14="http://schemas.microsoft.com/office/powerpoint/2010/main" val="3194032831"/>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155415" y="-22079"/>
            <a:ext cx="8969356"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400" dirty="0" smtClean="0">
                <a:solidFill>
                  <a:srgbClr val="990000"/>
                </a:solidFill>
                <a:latin typeface="+mn-lt"/>
              </a:rPr>
              <a:t>Sensor: Simulation</a:t>
            </a:r>
            <a:endParaRPr lang="en-US" sz="34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26</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2" name="TextBox 1"/>
          <p:cNvSpPr txBox="1"/>
          <p:nvPr/>
        </p:nvSpPr>
        <p:spPr>
          <a:xfrm>
            <a:off x="429672" y="759363"/>
            <a:ext cx="8695099" cy="1878976"/>
          </a:xfrm>
          <a:prstGeom prst="rect">
            <a:avLst/>
          </a:prstGeom>
          <a:noFill/>
        </p:spPr>
        <p:txBody>
          <a:bodyPr wrap="square" rtlCol="0">
            <a:spAutoFit/>
          </a:bodyPr>
          <a:lstStyle/>
          <a:p>
            <a:pPr algn="ctr">
              <a:lnSpc>
                <a:spcPct val="130000"/>
              </a:lnSpc>
            </a:pPr>
            <a:r>
              <a:rPr lang="en-US" dirty="0" smtClean="0">
                <a:solidFill>
                  <a:srgbClr val="000000"/>
                </a:solidFill>
              </a:rPr>
              <a:t>We developed a full sensor simulation to optimize the sensor design</a:t>
            </a:r>
          </a:p>
          <a:p>
            <a:pPr>
              <a:lnSpc>
                <a:spcPct val="130000"/>
              </a:lnSpc>
            </a:pPr>
            <a:endParaRPr lang="en-US" dirty="0">
              <a:solidFill>
                <a:srgbClr val="000000"/>
              </a:solidFill>
            </a:endParaRPr>
          </a:p>
          <a:p>
            <a:pPr>
              <a:lnSpc>
                <a:spcPct val="130000"/>
              </a:lnSpc>
            </a:pPr>
            <a:r>
              <a:rPr lang="en-US" dirty="0" smtClean="0">
                <a:solidFill>
                  <a:srgbClr val="000000"/>
                </a:solidFill>
              </a:rPr>
              <a:t> WeightField2, F. Cenna, N. Cartiglia 9</a:t>
            </a:r>
            <a:r>
              <a:rPr lang="en-US" baseline="30000" dirty="0" smtClean="0">
                <a:solidFill>
                  <a:srgbClr val="000000"/>
                </a:solidFill>
              </a:rPr>
              <a:t>th</a:t>
            </a:r>
            <a:r>
              <a:rPr lang="en-US" dirty="0" smtClean="0">
                <a:solidFill>
                  <a:srgbClr val="000000"/>
                </a:solidFill>
              </a:rPr>
              <a:t> Trento workshop, </a:t>
            </a:r>
            <a:r>
              <a:rPr lang="en-US" dirty="0">
                <a:solidFill>
                  <a:srgbClr val="000000"/>
                </a:solidFill>
              </a:rPr>
              <a:t>G</a:t>
            </a:r>
            <a:r>
              <a:rPr lang="en-US" dirty="0" smtClean="0">
                <a:solidFill>
                  <a:srgbClr val="000000"/>
                </a:solidFill>
              </a:rPr>
              <a:t>enova 2014</a:t>
            </a:r>
            <a:endParaRPr lang="en-US" dirty="0">
              <a:solidFill>
                <a:srgbClr val="000000"/>
              </a:solidFill>
            </a:endParaRPr>
          </a:p>
          <a:p>
            <a:pPr>
              <a:lnSpc>
                <a:spcPct val="130000"/>
              </a:lnSpc>
            </a:pPr>
            <a:r>
              <a:rPr lang="en-US" dirty="0" smtClean="0">
                <a:solidFill>
                  <a:srgbClr val="000000"/>
                </a:solidFill>
              </a:rPr>
              <a:t>Available at </a:t>
            </a:r>
            <a:r>
              <a:rPr lang="en-US" dirty="0" smtClean="0"/>
              <a:t>http</a:t>
            </a:r>
            <a:r>
              <a:rPr lang="en-US" dirty="0"/>
              <a:t>://</a:t>
            </a:r>
            <a:r>
              <a:rPr lang="en-US" dirty="0" err="1"/>
              <a:t>personalpages.to.infn.it</a:t>
            </a:r>
            <a:r>
              <a:rPr lang="en-US" dirty="0"/>
              <a:t>/~</a:t>
            </a:r>
            <a:r>
              <a:rPr lang="en-US" dirty="0" err="1"/>
              <a:t>cartigli</a:t>
            </a:r>
            <a:r>
              <a:rPr lang="en-US" dirty="0"/>
              <a:t>/weightfield2 </a:t>
            </a:r>
          </a:p>
          <a:p>
            <a:pPr>
              <a:lnSpc>
                <a:spcPct val="130000"/>
              </a:lnSpc>
            </a:pPr>
            <a:r>
              <a:rPr lang="en-US" dirty="0" smtClean="0">
                <a:solidFill>
                  <a:srgbClr val="800000"/>
                </a:solidFill>
              </a:rPr>
              <a:t> </a:t>
            </a:r>
          </a:p>
        </p:txBody>
      </p:sp>
      <p:pic>
        <p:nvPicPr>
          <p:cNvPr id="3" name="Picture 2" descr="WF_page.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7500" y="2638339"/>
            <a:ext cx="5067300" cy="4205678"/>
          </a:xfrm>
          <a:prstGeom prst="rect">
            <a:avLst/>
          </a:prstGeom>
        </p:spPr>
      </p:pic>
      <p:sp>
        <p:nvSpPr>
          <p:cNvPr id="4" name="Rectangle 3"/>
          <p:cNvSpPr/>
          <p:nvPr/>
        </p:nvSpPr>
        <p:spPr>
          <a:xfrm>
            <a:off x="334492" y="2964251"/>
            <a:ext cx="4143084" cy="3416320"/>
          </a:xfrm>
          <a:prstGeom prst="rect">
            <a:avLst/>
          </a:prstGeom>
        </p:spPr>
        <p:txBody>
          <a:bodyPr wrap="square">
            <a:spAutoFit/>
          </a:bodyPr>
          <a:lstStyle/>
          <a:p>
            <a:r>
              <a:rPr lang="en-US" b="1" dirty="0" smtClean="0">
                <a:solidFill>
                  <a:srgbClr val="800000"/>
                </a:solidFill>
              </a:rPr>
              <a:t>It includes:</a:t>
            </a:r>
          </a:p>
          <a:p>
            <a:endParaRPr lang="en-US" dirty="0" smtClean="0">
              <a:solidFill>
                <a:srgbClr val="800000"/>
              </a:solidFill>
            </a:endParaRPr>
          </a:p>
          <a:p>
            <a:pPr marL="285750" indent="-285750">
              <a:buFont typeface="Arial"/>
              <a:buChar char="•"/>
            </a:pPr>
            <a:r>
              <a:rPr lang="en-US" dirty="0" smtClean="0"/>
              <a:t>Custom Geometry</a:t>
            </a:r>
          </a:p>
          <a:p>
            <a:pPr marL="285750" indent="-285750">
              <a:buFont typeface="Arial"/>
              <a:buChar char="•"/>
            </a:pPr>
            <a:r>
              <a:rPr lang="en-US" dirty="0" smtClean="0"/>
              <a:t>Calculation of drift field and weighting field</a:t>
            </a:r>
          </a:p>
          <a:p>
            <a:pPr marL="285750" indent="-285750">
              <a:buFont typeface="Arial"/>
              <a:buChar char="•"/>
            </a:pPr>
            <a:r>
              <a:rPr lang="en-US" dirty="0" smtClean="0"/>
              <a:t>Currents signal via </a:t>
            </a:r>
            <a:r>
              <a:rPr lang="en-US" dirty="0" err="1" smtClean="0"/>
              <a:t>Ramo’s</a:t>
            </a:r>
            <a:r>
              <a:rPr lang="en-US" dirty="0" smtClean="0"/>
              <a:t> Theorem</a:t>
            </a:r>
          </a:p>
          <a:p>
            <a:pPr marL="285750" indent="-285750">
              <a:buFont typeface="Arial"/>
              <a:buChar char="•"/>
            </a:pPr>
            <a:r>
              <a:rPr lang="en-US" dirty="0" smtClean="0"/>
              <a:t>Gain</a:t>
            </a:r>
          </a:p>
          <a:p>
            <a:pPr marL="285750" indent="-285750">
              <a:buFont typeface="Arial"/>
              <a:buChar char="•"/>
            </a:pPr>
            <a:r>
              <a:rPr lang="en-US" dirty="0" smtClean="0"/>
              <a:t>Diffusion</a:t>
            </a:r>
          </a:p>
          <a:p>
            <a:pPr marL="285750" indent="-285750">
              <a:buFont typeface="Arial"/>
              <a:buChar char="•"/>
            </a:pPr>
            <a:r>
              <a:rPr lang="en-US" dirty="0" smtClean="0"/>
              <a:t>Temperature effect</a:t>
            </a:r>
          </a:p>
          <a:p>
            <a:pPr marL="285750" indent="-285750">
              <a:buFont typeface="Arial"/>
              <a:buChar char="•"/>
            </a:pPr>
            <a:r>
              <a:rPr lang="en-US" dirty="0"/>
              <a:t>N</a:t>
            </a:r>
            <a:r>
              <a:rPr lang="en-US" dirty="0" smtClean="0"/>
              <a:t>on</a:t>
            </a:r>
            <a:r>
              <a:rPr lang="en-US" dirty="0"/>
              <a:t>-</a:t>
            </a:r>
            <a:r>
              <a:rPr lang="en-US" dirty="0" err="1" smtClean="0"/>
              <a:t>uniformdeposition</a:t>
            </a:r>
            <a:r>
              <a:rPr lang="en-US" dirty="0" smtClean="0"/>
              <a:t> </a:t>
            </a:r>
          </a:p>
          <a:p>
            <a:pPr marL="285750" indent="-285750">
              <a:buFont typeface="Arial"/>
              <a:buChar char="•"/>
            </a:pPr>
            <a:r>
              <a:rPr lang="en-US" dirty="0" smtClean="0"/>
              <a:t>Electronics</a:t>
            </a:r>
            <a:endParaRPr lang="en-US" dirty="0"/>
          </a:p>
        </p:txBody>
      </p:sp>
    </p:spTree>
    <p:extLst>
      <p:ext uri="{BB962C8B-B14F-4D97-AF65-F5344CB8AC3E}">
        <p14:creationId xmlns:p14="http://schemas.microsoft.com/office/powerpoint/2010/main" val="1999875156"/>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5415" y="150699"/>
            <a:ext cx="8969356" cy="37375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2400" dirty="0" smtClean="0">
                <a:solidFill>
                  <a:srgbClr val="990000"/>
                </a:solidFill>
                <a:latin typeface="+mn-lt"/>
              </a:rPr>
              <a:t>WeightField2: a program to simulate silicon detectors</a:t>
            </a:r>
            <a:endParaRPr lang="en-US" sz="2400" dirty="0">
              <a:solidFill>
                <a:srgbClr val="990000"/>
              </a:solidFill>
              <a:latin typeface="+mn-lt"/>
            </a:endParaRPr>
          </a:p>
        </p:txBody>
      </p:sp>
      <p:sp>
        <p:nvSpPr>
          <p:cNvPr id="8" name="Slide Number Placeholder 7"/>
          <p:cNvSpPr>
            <a:spLocks noGrp="1"/>
          </p:cNvSpPr>
          <p:nvPr>
            <p:ph type="sldNum" sz="quarter" idx="12"/>
          </p:nvPr>
        </p:nvSpPr>
        <p:spPr/>
        <p:txBody>
          <a:bodyPr/>
          <a:lstStyle/>
          <a:p>
            <a:pPr algn="l"/>
            <a:fld id="{D42BACD5-DBBC-4041-9454-70A8D25A0F7B}" type="slidenum">
              <a:rPr lang="en-US" smtClean="0"/>
              <a:pPr algn="l"/>
              <a:t>27</a:t>
            </a:fld>
            <a:endParaRPr lang="en-US" dirty="0"/>
          </a:p>
        </p:txBody>
      </p:sp>
      <p:sp>
        <p:nvSpPr>
          <p:cNvPr id="4" name="Footer Placeholder 3"/>
          <p:cNvSpPr>
            <a:spLocks noGrp="1"/>
          </p:cNvSpPr>
          <p:nvPr>
            <p:ph type="ftr" sz="quarter" idx="14"/>
          </p:nvPr>
        </p:nvSpPr>
        <p:spPr/>
        <p:txBody>
          <a:bodyPr/>
          <a:lstStyle/>
          <a:p>
            <a:r>
              <a:rPr lang="en-US" smtClean="0"/>
              <a:t>Nicolo Cartiglia, INFN, Torino - UFSD;  Orsay, 13 February 2015</a:t>
            </a:r>
            <a:endParaRPr lang="en-US" dirty="0"/>
          </a:p>
        </p:txBody>
      </p:sp>
      <p:grpSp>
        <p:nvGrpSpPr>
          <p:cNvPr id="5" name="Group 4"/>
          <p:cNvGrpSpPr/>
          <p:nvPr/>
        </p:nvGrpSpPr>
        <p:grpSpPr>
          <a:xfrm>
            <a:off x="529579" y="746340"/>
            <a:ext cx="8338842" cy="5808075"/>
            <a:chOff x="529579" y="746340"/>
            <a:chExt cx="8338842" cy="5808075"/>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579" y="746340"/>
              <a:ext cx="8338842" cy="5808075"/>
            </a:xfrm>
            <a:prstGeom prst="rect">
              <a:avLst/>
            </a:prstGeom>
          </p:spPr>
        </p:pic>
        <p:sp>
          <p:nvSpPr>
            <p:cNvPr id="3" name="Rectangle 2"/>
            <p:cNvSpPr/>
            <p:nvPr/>
          </p:nvSpPr>
          <p:spPr>
            <a:xfrm>
              <a:off x="6747521" y="939800"/>
              <a:ext cx="2120900" cy="37973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711451" y="2419475"/>
              <a:ext cx="2006188" cy="1730022"/>
            </a:xfrm>
            <a:prstGeom prst="rect">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6747521" y="4827217"/>
              <a:ext cx="2120900" cy="1438117"/>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268518"/>
      </p:ext>
    </p:extLst>
  </p:cSld>
  <p:clrMapOvr>
    <a:masterClrMapping/>
  </p:clrMapOvr>
  <p:transition xmlns:p14="http://schemas.microsoft.com/office/powerpoint/2010/main" spd="slow" advTm="67316"/>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5415" y="150699"/>
            <a:ext cx="8969356" cy="37375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2400" dirty="0" smtClean="0">
                <a:solidFill>
                  <a:srgbClr val="990000"/>
                </a:solidFill>
                <a:latin typeface="+mn-lt"/>
              </a:rPr>
              <a:t>WeightField2: output currents</a:t>
            </a:r>
            <a:endParaRPr lang="en-US" sz="2400" dirty="0">
              <a:solidFill>
                <a:srgbClr val="990000"/>
              </a:solidFill>
              <a:latin typeface="+mn-lt"/>
            </a:endParaRPr>
          </a:p>
        </p:txBody>
      </p:sp>
      <p:sp>
        <p:nvSpPr>
          <p:cNvPr id="8" name="Slide Number Placeholder 7"/>
          <p:cNvSpPr>
            <a:spLocks noGrp="1"/>
          </p:cNvSpPr>
          <p:nvPr>
            <p:ph type="sldNum" sz="quarter" idx="12"/>
          </p:nvPr>
        </p:nvSpPr>
        <p:spPr/>
        <p:txBody>
          <a:bodyPr/>
          <a:lstStyle/>
          <a:p>
            <a:pPr algn="l"/>
            <a:fld id="{D42BACD5-DBBC-4041-9454-70A8D25A0F7B}" type="slidenum">
              <a:rPr lang="en-US" smtClean="0"/>
              <a:pPr algn="l"/>
              <a:t>28</a:t>
            </a:fld>
            <a:endParaRPr lang="en-US" dirty="0"/>
          </a:p>
        </p:txBody>
      </p:sp>
      <p:sp>
        <p:nvSpPr>
          <p:cNvPr id="4" name="Footer Placeholder 3"/>
          <p:cNvSpPr>
            <a:spLocks noGrp="1"/>
          </p:cNvSpPr>
          <p:nvPr>
            <p:ph type="ftr" sz="quarter" idx="14"/>
          </p:nvPr>
        </p:nvSpPr>
        <p:spPr/>
        <p:txBody>
          <a:bodyPr/>
          <a:lstStyle/>
          <a:p>
            <a:r>
              <a:rPr lang="en-US" smtClean="0"/>
              <a:t>Nicolo Cartiglia, INFN, Torino - UFSD;  Orsay, 13 February 2015</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579" y="746340"/>
            <a:ext cx="8338841" cy="5808074"/>
          </a:xfrm>
          <a:prstGeom prst="rect">
            <a:avLst/>
          </a:prstGeom>
        </p:spPr>
      </p:pic>
      <p:sp>
        <p:nvSpPr>
          <p:cNvPr id="3" name="Rectangle 2"/>
          <p:cNvSpPr/>
          <p:nvPr/>
        </p:nvSpPr>
        <p:spPr>
          <a:xfrm>
            <a:off x="529578" y="5016500"/>
            <a:ext cx="4131321" cy="10160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078962"/>
      </p:ext>
    </p:extLst>
  </p:cSld>
  <p:clrMapOvr>
    <a:masterClrMapping/>
  </p:clrMapOvr>
  <p:transition xmlns:p14="http://schemas.microsoft.com/office/powerpoint/2010/main" spd="slow" advTm="67316"/>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5415" y="150699"/>
            <a:ext cx="8969356" cy="37375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2400" dirty="0" smtClean="0">
                <a:solidFill>
                  <a:srgbClr val="990000"/>
                </a:solidFill>
                <a:latin typeface="+mn-lt"/>
              </a:rPr>
              <a:t>WeightField2: response of the read-out electronics</a:t>
            </a:r>
            <a:endParaRPr lang="en-US" sz="2400" dirty="0">
              <a:solidFill>
                <a:srgbClr val="990000"/>
              </a:solidFill>
              <a:latin typeface="+mn-lt"/>
            </a:endParaRPr>
          </a:p>
        </p:txBody>
      </p:sp>
      <p:sp>
        <p:nvSpPr>
          <p:cNvPr id="8" name="Slide Number Placeholder 7"/>
          <p:cNvSpPr>
            <a:spLocks noGrp="1"/>
          </p:cNvSpPr>
          <p:nvPr>
            <p:ph type="sldNum" sz="quarter" idx="12"/>
          </p:nvPr>
        </p:nvSpPr>
        <p:spPr/>
        <p:txBody>
          <a:bodyPr/>
          <a:lstStyle/>
          <a:p>
            <a:pPr algn="l"/>
            <a:fld id="{D42BACD5-DBBC-4041-9454-70A8D25A0F7B}" type="slidenum">
              <a:rPr lang="en-US" smtClean="0"/>
              <a:pPr algn="l"/>
              <a:t>29</a:t>
            </a:fld>
            <a:endParaRPr lang="en-US" dirty="0"/>
          </a:p>
        </p:txBody>
      </p:sp>
      <p:sp>
        <p:nvSpPr>
          <p:cNvPr id="4" name="Footer Placeholder 3"/>
          <p:cNvSpPr>
            <a:spLocks noGrp="1"/>
          </p:cNvSpPr>
          <p:nvPr>
            <p:ph type="ftr" sz="quarter" idx="14"/>
          </p:nvPr>
        </p:nvSpPr>
        <p:spPr/>
        <p:txBody>
          <a:bodyPr/>
          <a:lstStyle/>
          <a:p>
            <a:r>
              <a:rPr lang="en-US" smtClean="0"/>
              <a:t>Nicolo Cartiglia, INFN, Torino - UFSD;  Orsay, 13 February 2015</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579" y="746340"/>
            <a:ext cx="8338842" cy="5808075"/>
          </a:xfrm>
          <a:prstGeom prst="rect">
            <a:avLst/>
          </a:prstGeom>
        </p:spPr>
      </p:pic>
      <p:sp>
        <p:nvSpPr>
          <p:cNvPr id="3" name="Rectangle 2"/>
          <p:cNvSpPr/>
          <p:nvPr/>
        </p:nvSpPr>
        <p:spPr>
          <a:xfrm>
            <a:off x="6747521" y="4826000"/>
            <a:ext cx="2120900" cy="15875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344543"/>
      </p:ext>
    </p:extLst>
  </p:cSld>
  <p:clrMapOvr>
    <a:masterClrMapping/>
  </p:clrMapOvr>
  <p:transition xmlns:p14="http://schemas.microsoft.com/office/powerpoint/2010/main" spd="slow" advTm="67316"/>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45697" y="-22079"/>
            <a:ext cx="8879074"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The </a:t>
            </a:r>
            <a:r>
              <a:rPr lang="en-US" sz="3200" b="1" dirty="0" smtClean="0">
                <a:solidFill>
                  <a:srgbClr val="990000"/>
                </a:solidFill>
                <a:latin typeface="+mn-lt"/>
              </a:rPr>
              <a:t>4D</a:t>
            </a:r>
            <a:r>
              <a:rPr lang="en-US" sz="3200" dirty="0" smtClean="0">
                <a:solidFill>
                  <a:srgbClr val="990000"/>
                </a:solidFill>
                <a:latin typeface="+mn-lt"/>
              </a:rPr>
              <a:t> challenge</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3</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Rectangle 3"/>
          <p:cNvSpPr/>
          <p:nvPr/>
        </p:nvSpPr>
        <p:spPr>
          <a:xfrm>
            <a:off x="901700" y="1551717"/>
            <a:ext cx="7480949" cy="2759729"/>
          </a:xfrm>
          <a:prstGeom prst="rect">
            <a:avLst/>
          </a:prstGeom>
        </p:spPr>
        <p:txBody>
          <a:bodyPr wrap="square">
            <a:spAutoFit/>
          </a:bodyPr>
          <a:lstStyle/>
          <a:p>
            <a:r>
              <a:rPr lang="en-US" sz="2000" dirty="0" smtClean="0"/>
              <a:t>Is it possible to build a detector with concurrent excellent time and position resolution?</a:t>
            </a:r>
            <a:endParaRPr lang="en-US" sz="2000" dirty="0"/>
          </a:p>
          <a:p>
            <a:endParaRPr lang="en-US" sz="2800" baseline="30000" dirty="0" smtClean="0"/>
          </a:p>
          <a:p>
            <a:r>
              <a:rPr lang="en-US" sz="2800" baseline="30000" dirty="0" smtClean="0"/>
              <a:t>Can we provide</a:t>
            </a:r>
            <a:r>
              <a:rPr lang="en-US" sz="2800" dirty="0" smtClean="0"/>
              <a:t> </a:t>
            </a:r>
            <a:r>
              <a:rPr lang="en-US" sz="2800" baseline="30000" dirty="0" smtClean="0"/>
              <a:t>in </a:t>
            </a:r>
            <a:r>
              <a:rPr lang="en-US" sz="2800" baseline="30000" dirty="0"/>
              <a:t>the same detector and readout </a:t>
            </a:r>
            <a:r>
              <a:rPr lang="en-US" sz="2800" baseline="30000" dirty="0" smtClean="0"/>
              <a:t>chain:</a:t>
            </a:r>
          </a:p>
          <a:p>
            <a:endParaRPr lang="en-US" sz="2800" b="1" dirty="0"/>
          </a:p>
          <a:p>
            <a:pPr marL="342900" indent="-342900">
              <a:buFont typeface="Arial"/>
              <a:buChar char="•"/>
            </a:pPr>
            <a:r>
              <a:rPr lang="en-US" sz="2000" b="1" dirty="0"/>
              <a:t>U</a:t>
            </a:r>
            <a:r>
              <a:rPr lang="en-US" sz="2000" b="1" dirty="0" smtClean="0"/>
              <a:t>ltra</a:t>
            </a:r>
            <a:r>
              <a:rPr lang="en-US" sz="2000" b="1" dirty="0"/>
              <a:t>-fast timing resolution </a:t>
            </a:r>
            <a:r>
              <a:rPr lang="en-US" sz="2000" b="1" dirty="0" smtClean="0"/>
              <a:t>[ ~ 10  </a:t>
            </a:r>
            <a:r>
              <a:rPr lang="en-US" sz="2000" b="1" dirty="0"/>
              <a:t>ps</a:t>
            </a:r>
            <a:r>
              <a:rPr lang="en-US" sz="2000" b="1" dirty="0" smtClean="0"/>
              <a:t>]</a:t>
            </a:r>
          </a:p>
          <a:p>
            <a:pPr marL="342900" indent="-342900">
              <a:buFont typeface="Arial"/>
              <a:buChar char="•"/>
            </a:pPr>
            <a:r>
              <a:rPr lang="en-US" sz="2000" b="1" dirty="0" smtClean="0"/>
              <a:t>Precision </a:t>
            </a:r>
            <a:r>
              <a:rPr lang="en-US" sz="2000" b="1" dirty="0"/>
              <a:t>location information [10’s of </a:t>
            </a:r>
            <a:r>
              <a:rPr lang="en-US" sz="2000" b="1" dirty="0" smtClean="0">
                <a:latin typeface="Symbol" charset="2"/>
                <a:cs typeface="Symbol" charset="2"/>
              </a:rPr>
              <a:t>m</a:t>
            </a:r>
            <a:r>
              <a:rPr lang="en-US" sz="2000" b="1" dirty="0" smtClean="0"/>
              <a:t>m] </a:t>
            </a:r>
            <a:endParaRPr lang="en-US" sz="2000" b="1" dirty="0"/>
          </a:p>
          <a:p>
            <a:endParaRPr lang="en-US" sz="2800" baseline="30000" dirty="0"/>
          </a:p>
        </p:txBody>
      </p:sp>
    </p:spTree>
    <p:extLst>
      <p:ext uri="{BB962C8B-B14F-4D97-AF65-F5344CB8AC3E}">
        <p14:creationId xmlns:p14="http://schemas.microsoft.com/office/powerpoint/2010/main" val="3831031985"/>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88751" y="1137226"/>
            <a:ext cx="2871078" cy="2275165"/>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10000"/>
                  <a:lumOff val="90000"/>
                </a:schemeClr>
              </a:solidFill>
            </a:endParaRPr>
          </a:p>
        </p:txBody>
      </p:sp>
      <p:sp>
        <p:nvSpPr>
          <p:cNvPr id="19" name="Rectangle 18"/>
          <p:cNvSpPr/>
          <p:nvPr/>
        </p:nvSpPr>
        <p:spPr>
          <a:xfrm>
            <a:off x="3388751" y="1137226"/>
            <a:ext cx="2871078" cy="229280"/>
          </a:xfrm>
          <a:prstGeom prst="rect">
            <a:avLst/>
          </a:prstGeom>
          <a:solidFill>
            <a:srgbClr val="A1A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1ACFF"/>
              </a:solidFill>
            </a:endParaRPr>
          </a:p>
        </p:txBody>
      </p:sp>
      <p:sp>
        <p:nvSpPr>
          <p:cNvPr id="20" name="Rectangle 19"/>
          <p:cNvSpPr/>
          <p:nvPr/>
        </p:nvSpPr>
        <p:spPr>
          <a:xfrm>
            <a:off x="3388751" y="3183111"/>
            <a:ext cx="2871078" cy="229280"/>
          </a:xfrm>
          <a:prstGeom prst="rect">
            <a:avLst/>
          </a:prstGeom>
          <a:solidFill>
            <a:srgbClr val="97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860609" y="1338114"/>
            <a:ext cx="2133600" cy="148722"/>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245697" y="38101"/>
            <a:ext cx="8879074" cy="58795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How gain shapes the signal </a:t>
            </a:r>
            <a:endParaRPr lang="en-US" sz="3200" dirty="0">
              <a:solidFill>
                <a:srgbClr val="990000"/>
              </a:solidFill>
              <a:latin typeface="+mn-lt"/>
            </a:endParaRPr>
          </a:p>
        </p:txBody>
      </p:sp>
      <p:sp>
        <p:nvSpPr>
          <p:cNvPr id="8" name="Slide Number Placeholder 7"/>
          <p:cNvSpPr>
            <a:spLocks noGrp="1"/>
          </p:cNvSpPr>
          <p:nvPr>
            <p:ph type="sldNum" sz="quarter" idx="12"/>
          </p:nvPr>
        </p:nvSpPr>
        <p:spPr/>
        <p:txBody>
          <a:bodyPr/>
          <a:lstStyle/>
          <a:p>
            <a:pPr algn="l"/>
            <a:fld id="{D42BACD5-DBBC-4041-9454-70A8D25A0F7B}" type="slidenum">
              <a:rPr lang="en-US" smtClean="0"/>
              <a:pPr algn="l"/>
              <a:t>30</a:t>
            </a:fld>
            <a:endParaRPr lang="en-US" dirty="0"/>
          </a:p>
        </p:txBody>
      </p:sp>
      <p:sp>
        <p:nvSpPr>
          <p:cNvPr id="4" name="Footer Placeholder 3"/>
          <p:cNvSpPr>
            <a:spLocks noGrp="1"/>
          </p:cNvSpPr>
          <p:nvPr>
            <p:ph type="ftr" sz="quarter" idx="14"/>
          </p:nvPr>
        </p:nvSpPr>
        <p:spPr/>
        <p:txBody>
          <a:bodyPr/>
          <a:lstStyle/>
          <a:p>
            <a:r>
              <a:rPr lang="en-US" smtClean="0"/>
              <a:t>Nicolo Cartiglia, INFN, Torino - UFSD;  Orsay, 13 February 2015</a:t>
            </a:r>
            <a:endParaRPr lang="en-US" dirty="0"/>
          </a:p>
        </p:txBody>
      </p:sp>
      <p:pic>
        <p:nvPicPr>
          <p:cNvPr id="2" name="Picture 1" descr="Current_nice.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661" y="3424729"/>
            <a:ext cx="4730688" cy="3421430"/>
          </a:xfrm>
          <a:prstGeom prst="rect">
            <a:avLst/>
          </a:prstGeom>
        </p:spPr>
      </p:pic>
      <p:sp>
        <p:nvSpPr>
          <p:cNvPr id="34" name="Oval 33"/>
          <p:cNvSpPr/>
          <p:nvPr/>
        </p:nvSpPr>
        <p:spPr>
          <a:xfrm>
            <a:off x="3826681" y="1889174"/>
            <a:ext cx="507997" cy="30742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35" name="Oval 34"/>
          <p:cNvSpPr/>
          <p:nvPr/>
        </p:nvSpPr>
        <p:spPr>
          <a:xfrm>
            <a:off x="4334677" y="1913524"/>
            <a:ext cx="461423" cy="30239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cxnSp>
        <p:nvCxnSpPr>
          <p:cNvPr id="38" name="Straight Arrow Connector 37"/>
          <p:cNvCxnSpPr>
            <a:stCxn id="34" idx="4"/>
          </p:cNvCxnSpPr>
          <p:nvPr/>
        </p:nvCxnSpPr>
        <p:spPr>
          <a:xfrm flipH="1">
            <a:off x="4079560" y="2196598"/>
            <a:ext cx="1120" cy="5085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5" idx="0"/>
          </p:cNvCxnSpPr>
          <p:nvPr/>
        </p:nvCxnSpPr>
        <p:spPr>
          <a:xfrm flipV="1">
            <a:off x="4565389" y="1486836"/>
            <a:ext cx="4241" cy="4266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5401478" y="1735462"/>
            <a:ext cx="507997" cy="30742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43" name="Oval 42"/>
          <p:cNvSpPr/>
          <p:nvPr/>
        </p:nvSpPr>
        <p:spPr>
          <a:xfrm>
            <a:off x="5268131" y="1486836"/>
            <a:ext cx="507997" cy="30742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45" name="Oval 44"/>
          <p:cNvSpPr/>
          <p:nvPr/>
        </p:nvSpPr>
        <p:spPr>
          <a:xfrm>
            <a:off x="4870173" y="1737979"/>
            <a:ext cx="461423" cy="30239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cxnSp>
        <p:nvCxnSpPr>
          <p:cNvPr id="46" name="Straight Arrow Connector 45"/>
          <p:cNvCxnSpPr/>
          <p:nvPr/>
        </p:nvCxnSpPr>
        <p:spPr>
          <a:xfrm flipH="1">
            <a:off x="5667060" y="2040369"/>
            <a:ext cx="1120" cy="5085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4796100" y="1491870"/>
            <a:ext cx="461423" cy="30239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cxnSp>
        <p:nvCxnSpPr>
          <p:cNvPr id="51" name="Straight Arrow Connector 50"/>
          <p:cNvCxnSpPr>
            <a:endCxn id="20" idx="2"/>
          </p:cNvCxnSpPr>
          <p:nvPr/>
        </p:nvCxnSpPr>
        <p:spPr>
          <a:xfrm>
            <a:off x="3860609" y="826173"/>
            <a:ext cx="963681" cy="2586218"/>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302162" y="1231922"/>
            <a:ext cx="2808498" cy="1518877"/>
          </a:xfrm>
          <a:prstGeom prst="rect">
            <a:avLst/>
          </a:prstGeom>
          <a:noFill/>
          <a:ln>
            <a:solidFill>
              <a:srgbClr val="800000"/>
            </a:solidFill>
          </a:ln>
        </p:spPr>
        <p:txBody>
          <a:bodyPr wrap="square" rtlCol="0">
            <a:spAutoFit/>
          </a:bodyPr>
          <a:lstStyle/>
          <a:p>
            <a:pPr>
              <a:lnSpc>
                <a:spcPct val="130000"/>
              </a:lnSpc>
            </a:pPr>
            <a:r>
              <a:rPr lang="en-US" b="1" dirty="0" smtClean="0">
                <a:solidFill>
                  <a:srgbClr val="C000C0"/>
                </a:solidFill>
              </a:rPr>
              <a:t>Gain electron: </a:t>
            </a:r>
            <a:r>
              <a:rPr lang="en-US" dirty="0" smtClean="0"/>
              <a:t>absorbed immediately</a:t>
            </a:r>
          </a:p>
          <a:p>
            <a:pPr>
              <a:lnSpc>
                <a:spcPct val="130000"/>
              </a:lnSpc>
            </a:pPr>
            <a:r>
              <a:rPr lang="en-US" b="1" dirty="0" smtClean="0">
                <a:solidFill>
                  <a:srgbClr val="3366FF"/>
                </a:solidFill>
              </a:rPr>
              <a:t>Gain holes: </a:t>
            </a:r>
          </a:p>
          <a:p>
            <a:pPr>
              <a:lnSpc>
                <a:spcPct val="130000"/>
              </a:lnSpc>
            </a:pPr>
            <a:r>
              <a:rPr lang="en-US" dirty="0" smtClean="0"/>
              <a:t>long drift home</a:t>
            </a:r>
          </a:p>
        </p:txBody>
      </p:sp>
      <p:cxnSp>
        <p:nvCxnSpPr>
          <p:cNvPr id="54" name="Straight Arrow Connector 53"/>
          <p:cNvCxnSpPr>
            <a:stCxn id="52" idx="1"/>
          </p:cNvCxnSpPr>
          <p:nvPr/>
        </p:nvCxnSpPr>
        <p:spPr>
          <a:xfrm flipH="1" flipV="1">
            <a:off x="5895366" y="1735466"/>
            <a:ext cx="406796" cy="255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66122" y="1731101"/>
            <a:ext cx="2515784" cy="438582"/>
          </a:xfrm>
          <a:prstGeom prst="rect">
            <a:avLst/>
          </a:prstGeom>
          <a:noFill/>
          <a:ln>
            <a:solidFill>
              <a:srgbClr val="800000"/>
            </a:solidFill>
          </a:ln>
        </p:spPr>
        <p:txBody>
          <a:bodyPr wrap="square" rtlCol="0">
            <a:spAutoFit/>
          </a:bodyPr>
          <a:lstStyle/>
          <a:p>
            <a:pPr>
              <a:lnSpc>
                <a:spcPct val="130000"/>
              </a:lnSpc>
            </a:pPr>
            <a:r>
              <a:rPr lang="en-US" b="1" dirty="0" smtClean="0"/>
              <a:t>Initial electron, holes</a:t>
            </a:r>
          </a:p>
        </p:txBody>
      </p:sp>
      <p:cxnSp>
        <p:nvCxnSpPr>
          <p:cNvPr id="57" name="Straight Arrow Connector 56"/>
          <p:cNvCxnSpPr>
            <a:stCxn id="55" idx="3"/>
          </p:cNvCxnSpPr>
          <p:nvPr/>
        </p:nvCxnSpPr>
        <p:spPr>
          <a:xfrm>
            <a:off x="3081906" y="1950392"/>
            <a:ext cx="605530" cy="899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927409" y="4000195"/>
            <a:ext cx="4269513" cy="2000548"/>
          </a:xfrm>
          <a:prstGeom prst="rect">
            <a:avLst/>
          </a:prstGeom>
          <a:noFill/>
        </p:spPr>
        <p:txBody>
          <a:bodyPr wrap="square" rtlCol="0">
            <a:spAutoFit/>
          </a:bodyPr>
          <a:lstStyle/>
          <a:p>
            <a:pPr>
              <a:lnSpc>
                <a:spcPct val="130000"/>
              </a:lnSpc>
            </a:pPr>
            <a:r>
              <a:rPr lang="en-US" sz="1600" dirty="0" smtClean="0">
                <a:solidFill>
                  <a:srgbClr val="000000"/>
                </a:solidFill>
              </a:rPr>
              <a:t>Electrons multiply and produce additional  electrons and holes. </a:t>
            </a:r>
          </a:p>
          <a:p>
            <a:pPr marL="285750" indent="-285750">
              <a:lnSpc>
                <a:spcPct val="130000"/>
              </a:lnSpc>
              <a:buFont typeface="Arial"/>
              <a:buChar char="•"/>
            </a:pPr>
            <a:r>
              <a:rPr lang="en-US" sz="1600" b="1" dirty="0" smtClean="0">
                <a:solidFill>
                  <a:srgbClr val="800000"/>
                </a:solidFill>
              </a:rPr>
              <a:t>Gain electrons have almost no effect</a:t>
            </a:r>
          </a:p>
          <a:p>
            <a:pPr marL="285750" indent="-285750">
              <a:lnSpc>
                <a:spcPct val="130000"/>
              </a:lnSpc>
              <a:buFont typeface="Arial"/>
              <a:buChar char="•"/>
            </a:pPr>
            <a:r>
              <a:rPr lang="en-US" sz="1600" b="1" dirty="0" smtClean="0">
                <a:solidFill>
                  <a:srgbClr val="800000"/>
                </a:solidFill>
              </a:rPr>
              <a:t>Gain holes dominate the signal</a:t>
            </a:r>
          </a:p>
          <a:p>
            <a:pPr marL="285750" indent="-285750">
              <a:lnSpc>
                <a:spcPct val="130000"/>
              </a:lnSpc>
              <a:buFont typeface="Arial"/>
              <a:buChar char="•"/>
            </a:pPr>
            <a:endParaRPr lang="en-US" sz="1600" b="1" dirty="0">
              <a:solidFill>
                <a:srgbClr val="800000"/>
              </a:solidFill>
            </a:endParaRPr>
          </a:p>
          <a:p>
            <a:pPr>
              <a:lnSpc>
                <a:spcPct val="130000"/>
              </a:lnSpc>
            </a:pPr>
            <a:r>
              <a:rPr lang="en-US" sz="1600" b="1" dirty="0" smtClean="0">
                <a:solidFill>
                  <a:srgbClr val="800000"/>
                </a:solidFill>
                <a:sym typeface="Wingdings"/>
              </a:rPr>
              <a:t> </a:t>
            </a:r>
            <a:r>
              <a:rPr lang="en-US" sz="1600" b="1" dirty="0" smtClean="0">
                <a:solidFill>
                  <a:srgbClr val="800000"/>
                </a:solidFill>
              </a:rPr>
              <a:t>No holes multiplications </a:t>
            </a:r>
          </a:p>
        </p:txBody>
      </p:sp>
      <p:cxnSp>
        <p:nvCxnSpPr>
          <p:cNvPr id="47" name="Straight Arrow Connector 46"/>
          <p:cNvCxnSpPr/>
          <p:nvPr/>
        </p:nvCxnSpPr>
        <p:spPr>
          <a:xfrm flipV="1">
            <a:off x="5073389" y="1231922"/>
            <a:ext cx="0" cy="2758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582312" y="5247740"/>
            <a:ext cx="184666" cy="438582"/>
          </a:xfrm>
          <a:prstGeom prst="rect">
            <a:avLst/>
          </a:prstGeom>
          <a:noFill/>
        </p:spPr>
        <p:txBody>
          <a:bodyPr wrap="none" rtlCol="0">
            <a:spAutoFit/>
          </a:bodyPr>
          <a:lstStyle/>
          <a:p>
            <a:pPr>
              <a:lnSpc>
                <a:spcPct val="130000"/>
              </a:lnSpc>
            </a:pPr>
            <a:endParaRPr lang="en-US" b="1" dirty="0" smtClean="0">
              <a:solidFill>
                <a:srgbClr val="800000"/>
              </a:solidFill>
            </a:endParaRPr>
          </a:p>
        </p:txBody>
      </p:sp>
    </p:spTree>
    <p:extLst>
      <p:ext uri="{BB962C8B-B14F-4D97-AF65-F5344CB8AC3E}">
        <p14:creationId xmlns:p14="http://schemas.microsoft.com/office/powerpoint/2010/main" val="150040548"/>
      </p:ext>
    </p:extLst>
  </p:cSld>
  <p:clrMapOvr>
    <a:masterClrMapping/>
  </p:clrMapOvr>
  <p:transition xmlns:p14="http://schemas.microsoft.com/office/powerpoint/2010/main" spd="slow" advTm="67316"/>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31</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Interplay of gain and detector thickness </a:t>
            </a:r>
          </a:p>
        </p:txBody>
      </p:sp>
      <p:sp>
        <p:nvSpPr>
          <p:cNvPr id="16392" name="Text Box 8"/>
          <p:cNvSpPr txBox="1">
            <a:spLocks noChangeArrowheads="1"/>
          </p:cNvSpPr>
          <p:nvPr/>
        </p:nvSpPr>
        <p:spPr bwMode="auto">
          <a:xfrm>
            <a:off x="630731" y="817576"/>
            <a:ext cx="8139434" cy="2033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84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9pPr>
          </a:lstStyle>
          <a:p>
            <a:pPr hangingPunct="1">
              <a:defRPr/>
            </a:pPr>
            <a:endParaRPr lang="en-US" dirty="0" smtClean="0">
              <a:latin typeface="+mj-lt"/>
            </a:endParaRPr>
          </a:p>
          <a:p>
            <a:pPr algn="ctr" hangingPunct="1">
              <a:defRPr/>
            </a:pPr>
            <a:r>
              <a:rPr lang="en-US" b="1" dirty="0" smtClean="0">
                <a:solidFill>
                  <a:srgbClr val="800000"/>
                </a:solidFill>
                <a:latin typeface="+mj-lt"/>
              </a:rPr>
              <a:t>The rate of particles </a:t>
            </a:r>
            <a:r>
              <a:rPr lang="en-US" dirty="0" smtClean="0">
                <a:latin typeface="+mj-lt"/>
              </a:rPr>
              <a:t>produced by the gain does not depend on </a:t>
            </a:r>
            <a:r>
              <a:rPr lang="en-US" i="1" dirty="0" smtClean="0">
                <a:latin typeface="+mj-lt"/>
              </a:rPr>
              <a:t>d </a:t>
            </a:r>
            <a:r>
              <a:rPr lang="en-US" dirty="0" smtClean="0">
                <a:latin typeface="+mj-lt"/>
              </a:rPr>
              <a:t>(assuming saturated velocity </a:t>
            </a:r>
            <a:r>
              <a:rPr lang="en-US" dirty="0" err="1" smtClean="0">
                <a:latin typeface="+mj-lt"/>
              </a:rPr>
              <a:t>v</a:t>
            </a:r>
            <a:r>
              <a:rPr lang="en-US" baseline="-25000" dirty="0" err="1" smtClean="0">
                <a:latin typeface="+mj-lt"/>
              </a:rPr>
              <a:t>sat</a:t>
            </a:r>
            <a:r>
              <a:rPr lang="en-US" dirty="0" smtClean="0">
                <a:latin typeface="+mj-lt"/>
              </a:rPr>
              <a:t>)</a:t>
            </a:r>
          </a:p>
          <a:p>
            <a:pPr marL="457200" indent="-457200" hangingPunct="1">
              <a:buFont typeface="+mj-lt"/>
              <a:buAutoNum type="arabicPeriod"/>
              <a:defRPr/>
            </a:pPr>
            <a:endParaRPr lang="en-US" dirty="0" smtClean="0">
              <a:latin typeface="+mj-lt"/>
            </a:endParaRPr>
          </a:p>
          <a:p>
            <a:pPr marL="457200" indent="-457200" hangingPunct="1">
              <a:buFont typeface="+mj-lt"/>
              <a:buAutoNum type="arabicPeriod" startAt="4"/>
              <a:defRPr/>
            </a:pPr>
            <a:endParaRPr lang="en-US" dirty="0">
              <a:latin typeface="+mj-lt"/>
            </a:endParaRPr>
          </a:p>
          <a:p>
            <a:pPr hangingPunct="1">
              <a:defRPr/>
            </a:pPr>
            <a:endParaRPr lang="en-US" dirty="0" smtClean="0">
              <a:latin typeface="+mj-lt"/>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587646490"/>
              </p:ext>
            </p:extLst>
          </p:nvPr>
        </p:nvGraphicFramePr>
        <p:xfrm>
          <a:off x="4362450" y="2819400"/>
          <a:ext cx="2701925" cy="528638"/>
        </p:xfrm>
        <a:graphic>
          <a:graphicData uri="http://schemas.openxmlformats.org/presentationml/2006/ole">
            <mc:AlternateContent xmlns:mc="http://schemas.openxmlformats.org/markup-compatibility/2006">
              <mc:Choice xmlns:v="urn:schemas-microsoft-com:vml" Requires="v">
                <p:oleObj spid="_x0000_s167308" name="Equation" r:id="rId4" imgW="1562100" imgH="304800" progId="Equation.3">
                  <p:embed/>
                </p:oleObj>
              </mc:Choice>
              <mc:Fallback>
                <p:oleObj name="Equation" r:id="rId4" imgW="1562100" imgH="304800" progId="Equation.3">
                  <p:embed/>
                  <p:pic>
                    <p:nvPicPr>
                      <p:cNvPr id="0" name=""/>
                      <p:cNvPicPr/>
                      <p:nvPr/>
                    </p:nvPicPr>
                    <p:blipFill>
                      <a:blip r:embed="rId5"/>
                      <a:stretch>
                        <a:fillRect/>
                      </a:stretch>
                    </p:blipFill>
                    <p:spPr>
                      <a:xfrm>
                        <a:off x="4362450" y="2819400"/>
                        <a:ext cx="2701925" cy="528638"/>
                      </a:xfrm>
                      <a:prstGeom prst="rect">
                        <a:avLst/>
                      </a:prstGeom>
                    </p:spPr>
                  </p:pic>
                </p:oleObj>
              </mc:Fallback>
            </mc:AlternateContent>
          </a:graphicData>
        </a:graphic>
      </p:graphicFrame>
      <p:sp>
        <p:nvSpPr>
          <p:cNvPr id="40" name="TextBox 39"/>
          <p:cNvSpPr txBox="1"/>
          <p:nvPr/>
        </p:nvSpPr>
        <p:spPr>
          <a:xfrm>
            <a:off x="4603539" y="2089056"/>
            <a:ext cx="1638300" cy="323165"/>
          </a:xfrm>
          <a:prstGeom prst="rect">
            <a:avLst/>
          </a:prstGeom>
          <a:noFill/>
          <a:ln>
            <a:solidFill>
              <a:schemeClr val="tx1"/>
            </a:solidFill>
          </a:ln>
        </p:spPr>
        <p:txBody>
          <a:bodyPr wrap="square" rtlCol="0">
            <a:spAutoFit/>
          </a:bodyPr>
          <a:lstStyle/>
          <a:p>
            <a:pPr>
              <a:lnSpc>
                <a:spcPct val="130000"/>
              </a:lnSpc>
            </a:pPr>
            <a:r>
              <a:rPr lang="en-US" sz="1200" dirty="0" smtClean="0">
                <a:solidFill>
                  <a:srgbClr val="000000"/>
                </a:solidFill>
              </a:rPr>
              <a:t>Particles per micron</a:t>
            </a:r>
          </a:p>
        </p:txBody>
      </p:sp>
      <p:cxnSp>
        <p:nvCxnSpPr>
          <p:cNvPr id="41" name="Straight Arrow Connector 40"/>
          <p:cNvCxnSpPr>
            <a:stCxn id="40" idx="2"/>
          </p:cNvCxnSpPr>
          <p:nvPr/>
        </p:nvCxnSpPr>
        <p:spPr>
          <a:xfrm>
            <a:off x="5422689" y="2412221"/>
            <a:ext cx="285750" cy="5347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257298" y="2377528"/>
            <a:ext cx="649288" cy="323165"/>
          </a:xfrm>
          <a:prstGeom prst="rect">
            <a:avLst/>
          </a:prstGeom>
          <a:noFill/>
          <a:ln>
            <a:solidFill>
              <a:schemeClr val="tx1"/>
            </a:solidFill>
          </a:ln>
        </p:spPr>
        <p:txBody>
          <a:bodyPr wrap="square" rtlCol="0">
            <a:spAutoFit/>
          </a:bodyPr>
          <a:lstStyle/>
          <a:p>
            <a:pPr>
              <a:lnSpc>
                <a:spcPct val="130000"/>
              </a:lnSpc>
            </a:pPr>
            <a:r>
              <a:rPr lang="en-US" sz="1200" dirty="0" smtClean="0">
                <a:solidFill>
                  <a:srgbClr val="000000"/>
                </a:solidFill>
              </a:rPr>
              <a:t>Gain</a:t>
            </a:r>
          </a:p>
        </p:txBody>
      </p:sp>
      <p:cxnSp>
        <p:nvCxnSpPr>
          <p:cNvPr id="48" name="Straight Arrow Connector 47"/>
          <p:cNvCxnSpPr>
            <a:stCxn id="46" idx="2"/>
          </p:cNvCxnSpPr>
          <p:nvPr/>
        </p:nvCxnSpPr>
        <p:spPr>
          <a:xfrm flipH="1">
            <a:off x="7064375" y="2700693"/>
            <a:ext cx="517567" cy="174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701800" y="2089056"/>
            <a:ext cx="2133600" cy="1475784"/>
            <a:chOff x="1177780" y="1879600"/>
            <a:chExt cx="2133600" cy="1638300"/>
          </a:xfrm>
        </p:grpSpPr>
        <p:sp>
          <p:nvSpPr>
            <p:cNvPr id="24" name="Rectangle 23"/>
            <p:cNvSpPr/>
            <p:nvPr/>
          </p:nvSpPr>
          <p:spPr>
            <a:xfrm>
              <a:off x="1177780" y="1879600"/>
              <a:ext cx="2133600" cy="16383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10000"/>
                    <a:lumOff val="90000"/>
                  </a:schemeClr>
                </a:solidFill>
              </a:endParaRPr>
            </a:p>
          </p:txBody>
        </p:sp>
        <p:sp>
          <p:nvSpPr>
            <p:cNvPr id="25" name="Rectangle 24"/>
            <p:cNvSpPr/>
            <p:nvPr/>
          </p:nvSpPr>
          <p:spPr>
            <a:xfrm>
              <a:off x="1177780" y="1879600"/>
              <a:ext cx="2133600" cy="165100"/>
            </a:xfrm>
            <a:prstGeom prst="rect">
              <a:avLst/>
            </a:prstGeom>
            <a:solidFill>
              <a:srgbClr val="A1A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177780" y="3352800"/>
              <a:ext cx="2133600" cy="165100"/>
            </a:xfrm>
            <a:prstGeom prst="rect">
              <a:avLst/>
            </a:prstGeom>
            <a:solidFill>
              <a:srgbClr val="97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177780" y="2044700"/>
              <a:ext cx="2133600" cy="16510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484875" y="2959551"/>
            <a:ext cx="608777" cy="397934"/>
            <a:chOff x="1731433" y="2336799"/>
            <a:chExt cx="838200" cy="397934"/>
          </a:xfrm>
        </p:grpSpPr>
        <p:sp>
          <p:nvSpPr>
            <p:cNvPr id="29" name="Oval 28"/>
            <p:cNvSpPr/>
            <p:nvPr/>
          </p:nvSpPr>
          <p:spPr>
            <a:xfrm>
              <a:off x="1731433" y="2336799"/>
              <a:ext cx="419100"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smtClean="0">
                  <a:solidFill>
                    <a:schemeClr val="tx1"/>
                  </a:solidFill>
                </a:rPr>
                <a:t>+</a:t>
              </a:r>
              <a:endParaRPr lang="en-US" b="1" dirty="0">
                <a:solidFill>
                  <a:schemeClr val="tx1"/>
                </a:solidFill>
              </a:endParaRPr>
            </a:p>
          </p:txBody>
        </p:sp>
        <p:sp>
          <p:nvSpPr>
            <p:cNvPr id="31" name="Oval 30"/>
            <p:cNvSpPr/>
            <p:nvPr/>
          </p:nvSpPr>
          <p:spPr>
            <a:xfrm>
              <a:off x="2150533" y="2370666"/>
              <a:ext cx="419100" cy="364067"/>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b="1" dirty="0">
                  <a:solidFill>
                    <a:schemeClr val="tx1"/>
                  </a:solidFill>
                </a:rPr>
                <a:t>-</a:t>
              </a:r>
            </a:p>
          </p:txBody>
        </p:sp>
      </p:grpSp>
      <p:cxnSp>
        <p:nvCxnSpPr>
          <p:cNvPr id="5" name="Straight Arrow Connector 4"/>
          <p:cNvCxnSpPr/>
          <p:nvPr/>
        </p:nvCxnSpPr>
        <p:spPr>
          <a:xfrm flipV="1">
            <a:off x="2871413" y="2557316"/>
            <a:ext cx="0" cy="402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888853" y="2504916"/>
            <a:ext cx="326770" cy="438582"/>
          </a:xfrm>
          <a:prstGeom prst="rect">
            <a:avLst/>
          </a:prstGeom>
          <a:noFill/>
        </p:spPr>
        <p:txBody>
          <a:bodyPr wrap="none" rtlCol="0">
            <a:spAutoFit/>
          </a:bodyPr>
          <a:lstStyle/>
          <a:p>
            <a:pPr>
              <a:lnSpc>
                <a:spcPct val="130000"/>
              </a:lnSpc>
            </a:pPr>
            <a:r>
              <a:rPr lang="en-US" b="1" dirty="0" smtClean="0">
                <a:solidFill>
                  <a:srgbClr val="800000"/>
                </a:solidFill>
              </a:rPr>
              <a:t>v</a:t>
            </a:r>
          </a:p>
        </p:txBody>
      </p:sp>
      <p:cxnSp>
        <p:nvCxnSpPr>
          <p:cNvPr id="10" name="Straight Arrow Connector 9"/>
          <p:cNvCxnSpPr/>
          <p:nvPr/>
        </p:nvCxnSpPr>
        <p:spPr>
          <a:xfrm>
            <a:off x="1090585" y="2498803"/>
            <a:ext cx="42795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5073" y="2118734"/>
            <a:ext cx="724778" cy="438582"/>
          </a:xfrm>
          <a:prstGeom prst="rect">
            <a:avLst/>
          </a:prstGeom>
          <a:noFill/>
        </p:spPr>
        <p:txBody>
          <a:bodyPr wrap="none" rtlCol="0">
            <a:spAutoFit/>
          </a:bodyPr>
          <a:lstStyle/>
          <a:p>
            <a:pPr>
              <a:lnSpc>
                <a:spcPct val="130000"/>
              </a:lnSpc>
            </a:pPr>
            <a:r>
              <a:rPr lang="en-US" b="1" dirty="0" smtClean="0">
                <a:solidFill>
                  <a:srgbClr val="800000"/>
                </a:solidFill>
              </a:rPr>
              <a:t>Gain</a:t>
            </a:r>
          </a:p>
        </p:txBody>
      </p:sp>
      <p:graphicFrame>
        <p:nvGraphicFramePr>
          <p:cNvPr id="35" name="Object 34"/>
          <p:cNvGraphicFramePr>
            <a:graphicFrameLocks noChangeAspect="1"/>
          </p:cNvGraphicFramePr>
          <p:nvPr>
            <p:extLst>
              <p:ext uri="{D42A27DB-BD31-4B8C-83A1-F6EECF244321}">
                <p14:modId xmlns:p14="http://schemas.microsoft.com/office/powerpoint/2010/main" val="2260678951"/>
              </p:ext>
            </p:extLst>
          </p:nvPr>
        </p:nvGraphicFramePr>
        <p:xfrm>
          <a:off x="2505075" y="4848225"/>
          <a:ext cx="2813050" cy="852488"/>
        </p:xfrm>
        <a:graphic>
          <a:graphicData uri="http://schemas.openxmlformats.org/presentationml/2006/ole">
            <mc:AlternateContent xmlns:mc="http://schemas.openxmlformats.org/markup-compatibility/2006">
              <mc:Choice xmlns:v="urn:schemas-microsoft-com:vml" Requires="v">
                <p:oleObj spid="_x0000_s167309" name="Equation" r:id="rId6" imgW="1676400" imgH="508000" progId="Equation.3">
                  <p:embed/>
                </p:oleObj>
              </mc:Choice>
              <mc:Fallback>
                <p:oleObj name="Equation" r:id="rId6" imgW="1676400" imgH="508000" progId="Equation.3">
                  <p:embed/>
                  <p:pic>
                    <p:nvPicPr>
                      <p:cNvPr id="0" name=""/>
                      <p:cNvPicPr/>
                      <p:nvPr/>
                    </p:nvPicPr>
                    <p:blipFill>
                      <a:blip r:embed="rId7"/>
                      <a:stretch>
                        <a:fillRect/>
                      </a:stretch>
                    </p:blipFill>
                    <p:spPr>
                      <a:xfrm>
                        <a:off x="2505075" y="4848225"/>
                        <a:ext cx="2813050" cy="852488"/>
                      </a:xfrm>
                      <a:prstGeom prst="rect">
                        <a:avLst/>
                      </a:prstGeom>
                    </p:spPr>
                  </p:pic>
                </p:oleObj>
              </mc:Fallback>
            </mc:AlternateContent>
          </a:graphicData>
        </a:graphic>
      </p:graphicFrame>
      <p:sp>
        <p:nvSpPr>
          <p:cNvPr id="12" name="TextBox 11"/>
          <p:cNvSpPr txBox="1"/>
          <p:nvPr/>
        </p:nvSpPr>
        <p:spPr>
          <a:xfrm>
            <a:off x="814214" y="3779465"/>
            <a:ext cx="4795602" cy="438582"/>
          </a:xfrm>
          <a:prstGeom prst="rect">
            <a:avLst/>
          </a:prstGeom>
          <a:noFill/>
        </p:spPr>
        <p:txBody>
          <a:bodyPr wrap="square" rtlCol="0">
            <a:spAutoFit/>
          </a:bodyPr>
          <a:lstStyle/>
          <a:p>
            <a:pPr>
              <a:lnSpc>
                <a:spcPct val="130000"/>
              </a:lnSpc>
            </a:pPr>
            <a:r>
              <a:rPr lang="en-US" b="1" dirty="0" smtClean="0">
                <a:solidFill>
                  <a:srgbClr val="800000"/>
                </a:solidFill>
                <a:sym typeface="Wingdings"/>
              </a:rPr>
              <a:t> Constant </a:t>
            </a:r>
            <a:r>
              <a:rPr lang="en-US" b="1" dirty="0">
                <a:solidFill>
                  <a:srgbClr val="800000"/>
                </a:solidFill>
                <a:sym typeface="Wingdings"/>
              </a:rPr>
              <a:t>r</a:t>
            </a:r>
            <a:r>
              <a:rPr lang="en-US" b="1" dirty="0" smtClean="0">
                <a:solidFill>
                  <a:srgbClr val="800000"/>
                </a:solidFill>
              </a:rPr>
              <a:t>ate of production</a:t>
            </a:r>
          </a:p>
        </p:txBody>
      </p:sp>
      <p:sp>
        <p:nvSpPr>
          <p:cNvPr id="37" name="TextBox 36"/>
          <p:cNvSpPr txBox="1"/>
          <p:nvPr/>
        </p:nvSpPr>
        <p:spPr>
          <a:xfrm>
            <a:off x="5422689" y="5037741"/>
            <a:ext cx="2520335" cy="438582"/>
          </a:xfrm>
          <a:prstGeom prst="rect">
            <a:avLst/>
          </a:prstGeom>
          <a:noFill/>
        </p:spPr>
        <p:txBody>
          <a:bodyPr wrap="square" rtlCol="0">
            <a:spAutoFit/>
          </a:bodyPr>
          <a:lstStyle/>
          <a:p>
            <a:pPr>
              <a:lnSpc>
                <a:spcPct val="130000"/>
              </a:lnSpc>
            </a:pPr>
            <a:r>
              <a:rPr lang="en-US" b="1" dirty="0" smtClean="0">
                <a:solidFill>
                  <a:srgbClr val="800000"/>
                </a:solidFill>
                <a:sym typeface="Wingdings"/>
              </a:rPr>
              <a:t> </a:t>
            </a:r>
            <a:r>
              <a:rPr lang="en-US" b="1" dirty="0" smtClean="0">
                <a:solidFill>
                  <a:srgbClr val="800000"/>
                </a:solidFill>
              </a:rPr>
              <a:t>Gain current ~ 1/d</a:t>
            </a:r>
          </a:p>
        </p:txBody>
      </p:sp>
      <p:sp>
        <p:nvSpPr>
          <p:cNvPr id="17" name="Rectangle 16"/>
          <p:cNvSpPr/>
          <p:nvPr/>
        </p:nvSpPr>
        <p:spPr>
          <a:xfrm>
            <a:off x="465073" y="4321200"/>
            <a:ext cx="8520236" cy="646331"/>
          </a:xfrm>
          <a:prstGeom prst="rect">
            <a:avLst/>
          </a:prstGeom>
        </p:spPr>
        <p:txBody>
          <a:bodyPr wrap="square">
            <a:spAutoFit/>
          </a:bodyPr>
          <a:lstStyle/>
          <a:p>
            <a:pPr>
              <a:defRPr/>
            </a:pPr>
            <a:r>
              <a:rPr lang="en-US" dirty="0" smtClean="0"/>
              <a:t>However the initial value of the </a:t>
            </a:r>
            <a:r>
              <a:rPr lang="en-US" b="1" dirty="0" smtClean="0"/>
              <a:t>gain current depends on d </a:t>
            </a:r>
          </a:p>
          <a:p>
            <a:pPr>
              <a:defRPr/>
            </a:pPr>
            <a:r>
              <a:rPr lang="en-US" dirty="0" smtClean="0"/>
              <a:t>(via the weighing field)</a:t>
            </a:r>
            <a:endParaRPr lang="en-US" dirty="0"/>
          </a:p>
        </p:txBody>
      </p:sp>
      <p:sp>
        <p:nvSpPr>
          <p:cNvPr id="20" name="Footer Placeholder 19"/>
          <p:cNvSpPr>
            <a:spLocks noGrp="1"/>
          </p:cNvSpPr>
          <p:nvPr>
            <p:ph type="ftr" sz="quarter" idx="14"/>
          </p:nvPr>
        </p:nvSpPr>
        <p:spPr/>
        <p:txBody>
          <a:bodyPr/>
          <a:lstStyle/>
          <a:p>
            <a:r>
              <a:rPr lang="en-US" smtClean="0"/>
              <a:t>Nicolo Cartiglia, INFN, Torino - UFSD;  Orsay, 13 February 2015</a:t>
            </a:r>
            <a:endParaRPr lang="en-US" dirty="0"/>
          </a:p>
        </p:txBody>
      </p:sp>
      <p:sp>
        <p:nvSpPr>
          <p:cNvPr id="30" name="TextBox 29"/>
          <p:cNvSpPr txBox="1"/>
          <p:nvPr/>
        </p:nvSpPr>
        <p:spPr>
          <a:xfrm>
            <a:off x="357162" y="5885339"/>
            <a:ext cx="8628147" cy="798680"/>
          </a:xfrm>
          <a:prstGeom prst="rect">
            <a:avLst/>
          </a:prstGeom>
          <a:noFill/>
        </p:spPr>
        <p:txBody>
          <a:bodyPr wrap="square" rtlCol="0">
            <a:spAutoFit/>
          </a:bodyPr>
          <a:lstStyle/>
          <a:p>
            <a:pPr algn="ctr">
              <a:lnSpc>
                <a:spcPct val="130000"/>
              </a:lnSpc>
            </a:pPr>
            <a:r>
              <a:rPr lang="en-US" dirty="0" smtClean="0">
                <a:solidFill>
                  <a:srgbClr val="800000"/>
                </a:solidFill>
              </a:rPr>
              <a:t>A </a:t>
            </a:r>
            <a:r>
              <a:rPr lang="en-US" dirty="0">
                <a:solidFill>
                  <a:srgbClr val="800000"/>
                </a:solidFill>
              </a:rPr>
              <a:t>given value of gain has much more effect on thin </a:t>
            </a:r>
            <a:r>
              <a:rPr lang="en-US" dirty="0" smtClean="0">
                <a:solidFill>
                  <a:srgbClr val="800000"/>
                </a:solidFill>
              </a:rPr>
              <a:t>detectors</a:t>
            </a:r>
            <a:endParaRPr lang="en-US" dirty="0">
              <a:solidFill>
                <a:srgbClr val="800000"/>
              </a:solidFill>
            </a:endParaRPr>
          </a:p>
          <a:p>
            <a:pPr algn="ctr">
              <a:lnSpc>
                <a:spcPct val="130000"/>
              </a:lnSpc>
            </a:pPr>
            <a:endParaRPr lang="en-US" b="1" dirty="0" smtClean="0">
              <a:solidFill>
                <a:srgbClr val="800000"/>
              </a:solidFill>
            </a:endParaRPr>
          </a:p>
        </p:txBody>
      </p:sp>
    </p:spTree>
    <p:extLst>
      <p:ext uri="{BB962C8B-B14F-4D97-AF65-F5344CB8AC3E}">
        <p14:creationId xmlns:p14="http://schemas.microsoft.com/office/powerpoint/2010/main" val="19663910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9633" r="6826" b="2714"/>
          <a:stretch/>
        </p:blipFill>
        <p:spPr>
          <a:xfrm>
            <a:off x="679948" y="2232014"/>
            <a:ext cx="4605677" cy="3709261"/>
          </a:xfrm>
          <a:prstGeom prst="rect">
            <a:avLst/>
          </a:prstGeom>
        </p:spPr>
      </p:pic>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32</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Gain</a:t>
            </a:r>
            <a:r>
              <a:rPr lang="en-US" sz="3200" dirty="0"/>
              <a:t> </a:t>
            </a:r>
            <a:r>
              <a:rPr lang="en-US" sz="3200" dirty="0" smtClean="0"/>
              <a:t>current </a:t>
            </a:r>
            <a:r>
              <a:rPr lang="en-US" sz="3200" dirty="0" err="1" smtClean="0"/>
              <a:t>vs</a:t>
            </a:r>
            <a:r>
              <a:rPr lang="en-US" sz="3200" dirty="0" smtClean="0"/>
              <a:t> Initial </a:t>
            </a:r>
            <a:r>
              <a:rPr lang="en-US" sz="3200" dirty="0"/>
              <a:t>c</a:t>
            </a:r>
            <a:r>
              <a:rPr lang="en-US" sz="3200" dirty="0" smtClean="0"/>
              <a:t>urrent</a:t>
            </a:r>
          </a:p>
        </p:txBody>
      </p:sp>
      <p:sp>
        <p:nvSpPr>
          <p:cNvPr id="16410" name="Oval 16409"/>
          <p:cNvSpPr/>
          <p:nvPr/>
        </p:nvSpPr>
        <p:spPr>
          <a:xfrm>
            <a:off x="6073925" y="1099220"/>
            <a:ext cx="385763" cy="9271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556204" y="685800"/>
            <a:ext cx="7050326" cy="1391749"/>
            <a:chOff x="962082" y="5289584"/>
            <a:chExt cx="7050326" cy="1391749"/>
          </a:xfrm>
        </p:grpSpPr>
        <p:graphicFrame>
          <p:nvGraphicFramePr>
            <p:cNvPr id="16401" name="Object 16400"/>
            <p:cNvGraphicFramePr>
              <a:graphicFrameLocks noChangeAspect="1"/>
            </p:cNvGraphicFramePr>
            <p:nvPr>
              <p:extLst>
                <p:ext uri="{D42A27DB-BD31-4B8C-83A1-F6EECF244321}">
                  <p14:modId xmlns:p14="http://schemas.microsoft.com/office/powerpoint/2010/main" val="3270810969"/>
                </p:ext>
              </p:extLst>
            </p:nvPr>
          </p:nvGraphicFramePr>
          <p:xfrm>
            <a:off x="962082" y="5379583"/>
            <a:ext cx="6219825" cy="1301750"/>
          </p:xfrm>
          <a:graphic>
            <a:graphicData uri="http://schemas.openxmlformats.org/presentationml/2006/ole">
              <mc:AlternateContent xmlns:mc="http://schemas.openxmlformats.org/markup-compatibility/2006">
                <mc:Choice xmlns:v="urn:schemas-microsoft-com:vml" Requires="v">
                  <p:oleObj spid="_x0000_s168141" name="Equation" r:id="rId5" imgW="3708400" imgH="774700" progId="Equation.3">
                    <p:embed/>
                  </p:oleObj>
                </mc:Choice>
                <mc:Fallback>
                  <p:oleObj name="Equation" r:id="rId5" imgW="3708400" imgH="774700" progId="Equation.3">
                    <p:embed/>
                    <p:pic>
                      <p:nvPicPr>
                        <p:cNvPr id="0" name=""/>
                        <p:cNvPicPr/>
                        <p:nvPr/>
                      </p:nvPicPr>
                      <p:blipFill>
                        <a:blip r:embed="rId6"/>
                        <a:stretch>
                          <a:fillRect/>
                        </a:stretch>
                      </p:blipFill>
                      <p:spPr>
                        <a:xfrm>
                          <a:off x="962082" y="5379583"/>
                          <a:ext cx="6219825" cy="1301750"/>
                        </a:xfrm>
                        <a:prstGeom prst="rect">
                          <a:avLst/>
                        </a:prstGeom>
                      </p:spPr>
                    </p:pic>
                  </p:oleObj>
                </mc:Fallback>
              </mc:AlternateContent>
            </a:graphicData>
          </a:graphic>
        </p:graphicFrame>
        <p:sp>
          <p:nvSpPr>
            <p:cNvPr id="16411" name="TextBox 16410"/>
            <p:cNvSpPr txBox="1"/>
            <p:nvPr/>
          </p:nvSpPr>
          <p:spPr>
            <a:xfrm>
              <a:off x="7181907" y="5289584"/>
              <a:ext cx="830501" cy="1246495"/>
            </a:xfrm>
            <a:prstGeom prst="rect">
              <a:avLst/>
            </a:prstGeom>
            <a:noFill/>
          </p:spPr>
          <p:txBody>
            <a:bodyPr wrap="none" rtlCol="0">
              <a:spAutoFit/>
            </a:bodyPr>
            <a:lstStyle/>
            <a:p>
              <a:pPr>
                <a:lnSpc>
                  <a:spcPct val="130000"/>
                </a:lnSpc>
              </a:pPr>
              <a:r>
                <a:rPr lang="en-US" sz="6000" b="1" dirty="0" smtClean="0">
                  <a:solidFill>
                    <a:srgbClr val="FF0000"/>
                  </a:solidFill>
                </a:rPr>
                <a:t>!!!</a:t>
              </a:r>
            </a:p>
          </p:txBody>
        </p:sp>
      </p:grpSp>
      <p:sp>
        <p:nvSpPr>
          <p:cNvPr id="42" name="TextBox 41"/>
          <p:cNvSpPr txBox="1"/>
          <p:nvPr/>
        </p:nvSpPr>
        <p:spPr>
          <a:xfrm>
            <a:off x="7002299" y="1793454"/>
            <a:ext cx="1684261" cy="438582"/>
          </a:xfrm>
          <a:prstGeom prst="rect">
            <a:avLst/>
          </a:prstGeom>
          <a:noFill/>
        </p:spPr>
        <p:txBody>
          <a:bodyPr wrap="square" rtlCol="0">
            <a:spAutoFit/>
          </a:bodyPr>
          <a:lstStyle/>
          <a:p>
            <a:pPr>
              <a:lnSpc>
                <a:spcPct val="130000"/>
              </a:lnSpc>
            </a:pPr>
            <a:r>
              <a:rPr lang="en-US" b="1" dirty="0" smtClean="0">
                <a:solidFill>
                  <a:srgbClr val="800000"/>
                </a:solidFill>
                <a:sym typeface="Wingdings"/>
              </a:rPr>
              <a:t> Go thin!!</a:t>
            </a:r>
            <a:endParaRPr lang="en-US" b="1" dirty="0" smtClean="0">
              <a:solidFill>
                <a:srgbClr val="800000"/>
              </a:solidFill>
            </a:endParaRPr>
          </a:p>
        </p:txBody>
      </p:sp>
      <p:sp>
        <p:nvSpPr>
          <p:cNvPr id="19" name="TextBox 18"/>
          <p:cNvSpPr txBox="1"/>
          <p:nvPr/>
        </p:nvSpPr>
        <p:spPr>
          <a:xfrm>
            <a:off x="5992659" y="2371301"/>
            <a:ext cx="2948141" cy="563231"/>
          </a:xfrm>
          <a:prstGeom prst="rect">
            <a:avLst/>
          </a:prstGeom>
          <a:noFill/>
        </p:spPr>
        <p:txBody>
          <a:bodyPr wrap="square" rtlCol="0">
            <a:spAutoFit/>
          </a:bodyPr>
          <a:lstStyle/>
          <a:p>
            <a:pPr>
              <a:lnSpc>
                <a:spcPct val="130000"/>
              </a:lnSpc>
            </a:pPr>
            <a:r>
              <a:rPr lang="en-US" sz="1200" dirty="0" smtClean="0"/>
              <a:t>(Real life is a bit more complicated, but the conclusions are the same)</a:t>
            </a:r>
          </a:p>
        </p:txBody>
      </p:sp>
      <p:sp>
        <p:nvSpPr>
          <p:cNvPr id="20" name="Footer Placeholder 19"/>
          <p:cNvSpPr>
            <a:spLocks noGrp="1"/>
          </p:cNvSpPr>
          <p:nvPr>
            <p:ph type="ftr" sz="quarter" idx="14"/>
          </p:nvPr>
        </p:nvSpPr>
        <p:spPr/>
        <p:txBody>
          <a:bodyPr/>
          <a:lstStyle/>
          <a:p>
            <a:r>
              <a:rPr lang="en-US" smtClean="0"/>
              <a:t>Nicolo Cartiglia, INFN, Torino - UFSD;  Orsay, 13 February 2015</a:t>
            </a:r>
            <a:endParaRPr lang="en-US" dirty="0"/>
          </a:p>
        </p:txBody>
      </p:sp>
      <p:cxnSp>
        <p:nvCxnSpPr>
          <p:cNvPr id="6" name="Straight Arrow Connector 5"/>
          <p:cNvCxnSpPr>
            <a:stCxn id="8" idx="1"/>
          </p:cNvCxnSpPr>
          <p:nvPr/>
        </p:nvCxnSpPr>
        <p:spPr>
          <a:xfrm flipH="1">
            <a:off x="5390420" y="4831631"/>
            <a:ext cx="78888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79301" y="4429982"/>
            <a:ext cx="1790760" cy="803297"/>
          </a:xfrm>
          <a:prstGeom prst="rect">
            <a:avLst/>
          </a:prstGeom>
          <a:noFill/>
          <a:ln>
            <a:solidFill>
              <a:schemeClr val="tx1"/>
            </a:solidFill>
          </a:ln>
        </p:spPr>
        <p:txBody>
          <a:bodyPr wrap="square" rtlCol="0">
            <a:spAutoFit/>
          </a:bodyPr>
          <a:lstStyle/>
          <a:p>
            <a:pPr>
              <a:lnSpc>
                <a:spcPct val="130000"/>
              </a:lnSpc>
            </a:pPr>
            <a:r>
              <a:rPr lang="en-US" sz="1200" b="1" dirty="0" smtClean="0">
                <a:solidFill>
                  <a:srgbClr val="000000"/>
                </a:solidFill>
              </a:rPr>
              <a:t>300 micron:</a:t>
            </a:r>
          </a:p>
          <a:p>
            <a:pPr>
              <a:lnSpc>
                <a:spcPct val="130000"/>
              </a:lnSpc>
            </a:pPr>
            <a:r>
              <a:rPr lang="en-US" sz="1200" dirty="0" smtClean="0">
                <a:solidFill>
                  <a:srgbClr val="000000"/>
                </a:solidFill>
              </a:rPr>
              <a:t>~ 2-3 improvement with gain = 20</a:t>
            </a:r>
          </a:p>
        </p:txBody>
      </p:sp>
      <p:sp>
        <p:nvSpPr>
          <p:cNvPr id="44" name="TextBox 43"/>
          <p:cNvSpPr txBox="1"/>
          <p:nvPr/>
        </p:nvSpPr>
        <p:spPr>
          <a:xfrm>
            <a:off x="6140237" y="2934532"/>
            <a:ext cx="2242412" cy="923330"/>
          </a:xfrm>
          <a:prstGeom prst="rect">
            <a:avLst/>
          </a:prstGeom>
          <a:noFill/>
        </p:spPr>
        <p:txBody>
          <a:bodyPr wrap="square" rtlCol="0">
            <a:spAutoFit/>
          </a:bodyPr>
          <a:lstStyle/>
          <a:p>
            <a:pPr>
              <a:lnSpc>
                <a:spcPct val="130000"/>
              </a:lnSpc>
            </a:pPr>
            <a:r>
              <a:rPr lang="en-US" dirty="0" smtClean="0">
                <a:solidFill>
                  <a:srgbClr val="000000"/>
                </a:solidFill>
                <a:sym typeface="Wingdings"/>
              </a:rPr>
              <a:t>Full simulation</a:t>
            </a:r>
          </a:p>
          <a:p>
            <a:pPr>
              <a:lnSpc>
                <a:spcPct val="130000"/>
              </a:lnSpc>
            </a:pPr>
            <a:r>
              <a:rPr lang="en-US" sz="1200" dirty="0" smtClean="0">
                <a:solidFill>
                  <a:srgbClr val="000000"/>
                </a:solidFill>
                <a:sym typeface="Wingdings"/>
              </a:rPr>
              <a:t>(assuming 2 pF detector capacitance)</a:t>
            </a:r>
            <a:endParaRPr lang="en-US" sz="1200" dirty="0" smtClean="0">
              <a:solidFill>
                <a:srgbClr val="000000"/>
              </a:solidFill>
            </a:endParaRPr>
          </a:p>
        </p:txBody>
      </p:sp>
      <p:sp>
        <p:nvSpPr>
          <p:cNvPr id="47" name="TextBox 46"/>
          <p:cNvSpPr txBox="1"/>
          <p:nvPr/>
        </p:nvSpPr>
        <p:spPr>
          <a:xfrm>
            <a:off x="526359" y="6043899"/>
            <a:ext cx="8304001" cy="477054"/>
          </a:xfrm>
          <a:prstGeom prst="rect">
            <a:avLst/>
          </a:prstGeom>
          <a:noFill/>
          <a:ln>
            <a:solidFill>
              <a:schemeClr val="accent1"/>
            </a:solidFill>
          </a:ln>
        </p:spPr>
        <p:txBody>
          <a:bodyPr wrap="none" rtlCol="0">
            <a:spAutoFit/>
          </a:bodyPr>
          <a:lstStyle/>
          <a:p>
            <a:pPr algn="ctr">
              <a:lnSpc>
                <a:spcPct val="130000"/>
              </a:lnSpc>
            </a:pPr>
            <a:r>
              <a:rPr lang="en-US" sz="2000" b="1" dirty="0" smtClean="0">
                <a:solidFill>
                  <a:srgbClr val="800000"/>
                </a:solidFill>
                <a:sym typeface="Wingdings"/>
              </a:rPr>
              <a:t>Significant improvements in time resolution require thin detectors</a:t>
            </a:r>
            <a:endParaRPr lang="en-US" sz="2000" b="1" dirty="0" smtClean="0">
              <a:solidFill>
                <a:srgbClr val="800000"/>
              </a:solidFill>
            </a:endParaRPr>
          </a:p>
        </p:txBody>
      </p:sp>
    </p:spTree>
    <p:extLst>
      <p:ext uri="{BB962C8B-B14F-4D97-AF65-F5344CB8AC3E}">
        <p14:creationId xmlns:p14="http://schemas.microsoft.com/office/powerpoint/2010/main" val="41317327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33</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p:txBody>
          <a:bodyPr/>
          <a:lstStyle/>
          <a:p>
            <a:r>
              <a:rPr lang="en-US" dirty="0" smtClean="0"/>
              <a:t>Ultra Fast Silicon Detectors</a:t>
            </a:r>
            <a:endParaRPr lang="en-US" dirty="0"/>
          </a:p>
        </p:txBody>
      </p:sp>
      <p:sp>
        <p:nvSpPr>
          <p:cNvPr id="5" name="TextBox 4"/>
          <p:cNvSpPr txBox="1"/>
          <p:nvPr/>
        </p:nvSpPr>
        <p:spPr>
          <a:xfrm>
            <a:off x="685801" y="872908"/>
            <a:ext cx="8013700" cy="877163"/>
          </a:xfrm>
          <a:prstGeom prst="rect">
            <a:avLst/>
          </a:prstGeom>
          <a:noFill/>
        </p:spPr>
        <p:txBody>
          <a:bodyPr wrap="square" rtlCol="0">
            <a:spAutoFit/>
          </a:bodyPr>
          <a:lstStyle/>
          <a:p>
            <a:pPr algn="ctr">
              <a:lnSpc>
                <a:spcPct val="130000"/>
              </a:lnSpc>
            </a:pPr>
            <a:r>
              <a:rPr lang="en-US" sz="2000" b="1" dirty="0" smtClean="0">
                <a:solidFill>
                  <a:srgbClr val="800000"/>
                </a:solidFill>
              </a:rPr>
              <a:t>UFSD are LGAD detectors optimized to achieve the best possible time resolution</a:t>
            </a:r>
          </a:p>
        </p:txBody>
      </p:sp>
      <p:sp>
        <p:nvSpPr>
          <p:cNvPr id="6" name="TextBox 5"/>
          <p:cNvSpPr txBox="1"/>
          <p:nvPr/>
        </p:nvSpPr>
        <p:spPr>
          <a:xfrm>
            <a:off x="685801" y="2181009"/>
            <a:ext cx="8115299" cy="3697936"/>
          </a:xfrm>
          <a:prstGeom prst="rect">
            <a:avLst/>
          </a:prstGeom>
          <a:noFill/>
        </p:spPr>
        <p:txBody>
          <a:bodyPr wrap="square" rtlCol="0">
            <a:spAutoFit/>
          </a:bodyPr>
          <a:lstStyle/>
          <a:p>
            <a:pPr>
              <a:lnSpc>
                <a:spcPct val="130000"/>
              </a:lnSpc>
            </a:pPr>
            <a:r>
              <a:rPr lang="en-US" b="1" dirty="0" smtClean="0">
                <a:solidFill>
                  <a:srgbClr val="800000"/>
                </a:solidFill>
              </a:rPr>
              <a:t>Specifically:</a:t>
            </a:r>
          </a:p>
          <a:p>
            <a:pPr>
              <a:lnSpc>
                <a:spcPct val="130000"/>
              </a:lnSpc>
            </a:pPr>
            <a:endParaRPr lang="en-US" b="1" dirty="0">
              <a:solidFill>
                <a:srgbClr val="800000"/>
              </a:solidFill>
            </a:endParaRPr>
          </a:p>
          <a:p>
            <a:pPr marL="342900" indent="-342900">
              <a:lnSpc>
                <a:spcPct val="150000"/>
              </a:lnSpc>
              <a:buFont typeface="+mj-lt"/>
              <a:buAutoNum type="arabicPeriod"/>
            </a:pPr>
            <a:r>
              <a:rPr lang="en-US" dirty="0" smtClean="0">
                <a:solidFill>
                  <a:srgbClr val="000000"/>
                </a:solidFill>
              </a:rPr>
              <a:t>Thin to maximize the slew rate (dV/dt)</a:t>
            </a:r>
          </a:p>
          <a:p>
            <a:pPr marL="342900" indent="-342900">
              <a:lnSpc>
                <a:spcPct val="150000"/>
              </a:lnSpc>
              <a:buFont typeface="+mj-lt"/>
              <a:buAutoNum type="arabicPeriod"/>
            </a:pPr>
            <a:r>
              <a:rPr lang="en-US" dirty="0" smtClean="0">
                <a:solidFill>
                  <a:srgbClr val="000000"/>
                </a:solidFill>
              </a:rPr>
              <a:t>Parallel plate – like geometries (pixels..) for most uniform weighting field</a:t>
            </a:r>
          </a:p>
          <a:p>
            <a:pPr marL="342900" indent="-342900">
              <a:lnSpc>
                <a:spcPct val="150000"/>
              </a:lnSpc>
              <a:buFont typeface="+mj-lt"/>
              <a:buAutoNum type="arabicPeriod"/>
            </a:pPr>
            <a:r>
              <a:rPr lang="en-US" dirty="0" smtClean="0">
                <a:solidFill>
                  <a:srgbClr val="000000"/>
                </a:solidFill>
              </a:rPr>
              <a:t>High electric field to maximize the drift velocity</a:t>
            </a:r>
          </a:p>
          <a:p>
            <a:pPr marL="342900" indent="-342900">
              <a:lnSpc>
                <a:spcPct val="150000"/>
              </a:lnSpc>
              <a:buFont typeface="+mj-lt"/>
              <a:buAutoNum type="arabicPeriod"/>
            </a:pPr>
            <a:r>
              <a:rPr lang="en-US" dirty="0" smtClean="0">
                <a:solidFill>
                  <a:srgbClr val="000000"/>
                </a:solidFill>
              </a:rPr>
              <a:t>Highest possible resistivity to have uniform E field </a:t>
            </a:r>
          </a:p>
          <a:p>
            <a:pPr marL="342900" indent="-342900">
              <a:lnSpc>
                <a:spcPct val="150000"/>
              </a:lnSpc>
              <a:buFont typeface="+mj-lt"/>
              <a:buAutoNum type="arabicPeriod"/>
            </a:pPr>
            <a:r>
              <a:rPr lang="en-US" dirty="0" smtClean="0">
                <a:solidFill>
                  <a:srgbClr val="000000"/>
                </a:solidFill>
              </a:rPr>
              <a:t>Small size to keep the capacitance low</a:t>
            </a:r>
          </a:p>
          <a:p>
            <a:pPr marL="342900" indent="-342900">
              <a:lnSpc>
                <a:spcPct val="150000"/>
              </a:lnSpc>
              <a:buFont typeface="+mj-lt"/>
              <a:buAutoNum type="arabicPeriod"/>
            </a:pPr>
            <a:r>
              <a:rPr lang="en-US" dirty="0" smtClean="0">
                <a:solidFill>
                  <a:srgbClr val="000000"/>
                </a:solidFill>
              </a:rPr>
              <a:t>Small volumes to keep the leakage current low (shot noise)</a:t>
            </a:r>
          </a:p>
        </p:txBody>
      </p:sp>
    </p:spTree>
    <p:extLst>
      <p:ext uri="{BB962C8B-B14F-4D97-AF65-F5344CB8AC3E}">
        <p14:creationId xmlns:p14="http://schemas.microsoft.com/office/powerpoint/2010/main" val="25572703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34</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p:txBody>
          <a:bodyPr/>
          <a:lstStyle/>
          <a:p>
            <a:r>
              <a:rPr lang="en-US" dirty="0" smtClean="0"/>
              <a:t>First Measurements and future plans</a:t>
            </a:r>
            <a:endParaRPr lang="en-US" dirty="0"/>
          </a:p>
        </p:txBody>
      </p:sp>
      <p:sp>
        <p:nvSpPr>
          <p:cNvPr id="12" name="TextBox 11"/>
          <p:cNvSpPr txBox="1"/>
          <p:nvPr/>
        </p:nvSpPr>
        <p:spPr>
          <a:xfrm>
            <a:off x="739817" y="1584749"/>
            <a:ext cx="7819857" cy="3277820"/>
          </a:xfrm>
          <a:prstGeom prst="rect">
            <a:avLst/>
          </a:prstGeom>
          <a:noFill/>
        </p:spPr>
        <p:txBody>
          <a:bodyPr wrap="square" rtlCol="0">
            <a:spAutoFit/>
          </a:bodyPr>
          <a:lstStyle/>
          <a:p>
            <a:pPr>
              <a:lnSpc>
                <a:spcPct val="130000"/>
              </a:lnSpc>
            </a:pPr>
            <a:r>
              <a:rPr lang="en-US" sz="2000" b="1" dirty="0" smtClean="0">
                <a:solidFill>
                  <a:srgbClr val="000000"/>
                </a:solidFill>
              </a:rPr>
              <a:t>LGAD laboratory measurements</a:t>
            </a:r>
          </a:p>
          <a:p>
            <a:pPr marL="342900" indent="-342900">
              <a:lnSpc>
                <a:spcPct val="130000"/>
              </a:lnSpc>
              <a:buFont typeface="Arial"/>
              <a:buChar char="•"/>
            </a:pPr>
            <a:r>
              <a:rPr lang="en-US" sz="2000" dirty="0" smtClean="0">
                <a:solidFill>
                  <a:srgbClr val="000000"/>
                </a:solidFill>
              </a:rPr>
              <a:t>Doping concentration</a:t>
            </a:r>
          </a:p>
          <a:p>
            <a:pPr marL="342900" indent="-342900">
              <a:lnSpc>
                <a:spcPct val="130000"/>
              </a:lnSpc>
              <a:buFont typeface="Arial"/>
              <a:buChar char="•"/>
            </a:pPr>
            <a:r>
              <a:rPr lang="en-US" sz="2000" dirty="0" smtClean="0">
                <a:solidFill>
                  <a:srgbClr val="000000"/>
                </a:solidFill>
              </a:rPr>
              <a:t>Gain</a:t>
            </a:r>
          </a:p>
          <a:p>
            <a:pPr marL="342900" indent="-342900">
              <a:lnSpc>
                <a:spcPct val="130000"/>
              </a:lnSpc>
              <a:buFont typeface="Arial"/>
              <a:buChar char="•"/>
            </a:pPr>
            <a:r>
              <a:rPr lang="en-US" sz="2000" dirty="0" smtClean="0">
                <a:solidFill>
                  <a:srgbClr val="000000"/>
                </a:solidFill>
              </a:rPr>
              <a:t>Time resolution measured with laser signals</a:t>
            </a:r>
          </a:p>
          <a:p>
            <a:pPr>
              <a:lnSpc>
                <a:spcPct val="130000"/>
              </a:lnSpc>
            </a:pPr>
            <a:endParaRPr lang="en-US" sz="2000" dirty="0">
              <a:solidFill>
                <a:srgbClr val="000000"/>
              </a:solidFill>
            </a:endParaRPr>
          </a:p>
          <a:p>
            <a:pPr>
              <a:lnSpc>
                <a:spcPct val="130000"/>
              </a:lnSpc>
            </a:pPr>
            <a:r>
              <a:rPr lang="en-US" sz="2000" b="1" dirty="0" smtClean="0">
                <a:solidFill>
                  <a:srgbClr val="000000"/>
                </a:solidFill>
              </a:rPr>
              <a:t>LGAD Testbeam measurements</a:t>
            </a:r>
          </a:p>
          <a:p>
            <a:pPr marL="342900" indent="-342900">
              <a:lnSpc>
                <a:spcPct val="130000"/>
              </a:lnSpc>
              <a:buFont typeface="Arial"/>
              <a:buChar char="•"/>
            </a:pPr>
            <a:r>
              <a:rPr lang="en-US" sz="2000" dirty="0" smtClean="0">
                <a:solidFill>
                  <a:srgbClr val="000000"/>
                </a:solidFill>
              </a:rPr>
              <a:t>Landau shape at different gains</a:t>
            </a:r>
          </a:p>
          <a:p>
            <a:pPr marL="342900" indent="-342900">
              <a:lnSpc>
                <a:spcPct val="130000"/>
              </a:lnSpc>
              <a:buFont typeface="Arial"/>
              <a:buChar char="•"/>
            </a:pPr>
            <a:r>
              <a:rPr lang="en-US" sz="2000" dirty="0" smtClean="0">
                <a:solidFill>
                  <a:srgbClr val="000000"/>
                </a:solidFill>
              </a:rPr>
              <a:t>Time resolution measured with MIPs</a:t>
            </a:r>
          </a:p>
        </p:txBody>
      </p:sp>
    </p:spTree>
    <p:extLst>
      <p:ext uri="{BB962C8B-B14F-4D97-AF65-F5344CB8AC3E}">
        <p14:creationId xmlns:p14="http://schemas.microsoft.com/office/powerpoint/2010/main" val="24875915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35</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p:txBody>
          <a:bodyPr/>
          <a:lstStyle/>
          <a:p>
            <a:r>
              <a:rPr lang="en-US" sz="3200" dirty="0" smtClean="0"/>
              <a:t>LGAD Sensors in Torino</a:t>
            </a:r>
            <a:endParaRPr lang="en-US" sz="3200" dirty="0"/>
          </a:p>
        </p:txBody>
      </p:sp>
      <p:pic>
        <p:nvPicPr>
          <p:cNvPr id="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7039" y="2153255"/>
            <a:ext cx="1632960" cy="1568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039" y="3884317"/>
            <a:ext cx="1631520" cy="15668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 Box 5"/>
          <p:cNvSpPr txBox="1">
            <a:spLocks noChangeArrowheads="1"/>
          </p:cNvSpPr>
          <p:nvPr/>
        </p:nvSpPr>
        <p:spPr bwMode="auto">
          <a:xfrm>
            <a:off x="527039" y="5091164"/>
            <a:ext cx="462240" cy="31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9pPr>
          </a:lstStyle>
          <a:p>
            <a:pPr>
              <a:buClrTx/>
              <a:buFontTx/>
              <a:buNone/>
              <a:defRPr/>
            </a:pPr>
            <a:r>
              <a:rPr lang="it-IT" smtClean="0"/>
              <a:t>DR</a:t>
            </a:r>
          </a:p>
        </p:txBody>
      </p:sp>
      <p:sp>
        <p:nvSpPr>
          <p:cNvPr id="8" name="Text Box 6"/>
          <p:cNvSpPr txBox="1">
            <a:spLocks noChangeArrowheads="1"/>
          </p:cNvSpPr>
          <p:nvPr/>
        </p:nvSpPr>
        <p:spPr bwMode="auto">
          <a:xfrm>
            <a:off x="527039" y="3361543"/>
            <a:ext cx="462240" cy="31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9pPr>
          </a:lstStyle>
          <a:p>
            <a:pPr>
              <a:buClrTx/>
              <a:buFontTx/>
              <a:buNone/>
              <a:defRPr/>
            </a:pPr>
            <a:r>
              <a:rPr lang="it-IT" smtClean="0">
                <a:solidFill>
                  <a:srgbClr val="FFFFFF"/>
                </a:solidFill>
              </a:rPr>
              <a:t>DC</a:t>
            </a:r>
          </a:p>
        </p:txBody>
      </p:sp>
      <p:graphicFrame>
        <p:nvGraphicFramePr>
          <p:cNvPr id="9" name="Group 7"/>
          <p:cNvGraphicFramePr>
            <a:graphicFrameLocks noGrp="1"/>
          </p:cNvGraphicFramePr>
          <p:nvPr>
            <p:extLst>
              <p:ext uri="{D42A27DB-BD31-4B8C-83A1-F6EECF244321}">
                <p14:modId xmlns:p14="http://schemas.microsoft.com/office/powerpoint/2010/main" val="1330020760"/>
              </p:ext>
            </p:extLst>
          </p:nvPr>
        </p:nvGraphicFramePr>
        <p:xfrm>
          <a:off x="2439508" y="928763"/>
          <a:ext cx="5993280" cy="5490583"/>
        </p:xfrm>
        <a:graphic>
          <a:graphicData uri="http://schemas.openxmlformats.org/drawingml/2006/table">
            <a:tbl>
              <a:tblPr/>
              <a:tblGrid>
                <a:gridCol w="859687"/>
                <a:gridCol w="857105"/>
                <a:gridCol w="1463790"/>
                <a:gridCol w="935846"/>
                <a:gridCol w="1039109"/>
                <a:gridCol w="837743"/>
              </a:tblGrid>
              <a:tr h="783016">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a:ln>
                            <a:noFill/>
                          </a:ln>
                          <a:solidFill>
                            <a:srgbClr val="000000"/>
                          </a:solidFill>
                          <a:effectLst/>
                          <a:latin typeface="Arial" charset="0"/>
                          <a:ea typeface="ＭＳ Ｐゴシック" charset="0"/>
                          <a:cs typeface="WenQuanYi Micro Hei" charset="0"/>
                        </a:rPr>
                        <a:t>Run</a:t>
                      </a:r>
                    </a:p>
                  </a:txBody>
                  <a:tcPr marL="81638" marR="81638" marT="444740" marB="42449" horzOverflow="overflow">
                    <a:lnL>
                      <a:noFill/>
                    </a:lnL>
                    <a:lnR>
                      <a:noFill/>
                    </a:lnR>
                    <a:lnT>
                      <a:noFill/>
                    </a:lnT>
                    <a:lnB>
                      <a:noFill/>
                    </a:lnB>
                    <a:lnTlToBr>
                      <a:noFill/>
                    </a:lnTlToBr>
                    <a:lnBlToTr>
                      <a:noFill/>
                    </a:lnBlToTr>
                    <a:solidFill>
                      <a:srgbClr val="B3B3B3"/>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a:ln>
                            <a:noFill/>
                          </a:ln>
                          <a:solidFill>
                            <a:srgbClr val="000000"/>
                          </a:solidFill>
                          <a:effectLst/>
                          <a:latin typeface="Arial" charset="0"/>
                          <a:ea typeface="ＭＳ Ｐゴシック" charset="0"/>
                          <a:cs typeface="WenQuanYi Micro Hei" charset="0"/>
                        </a:rPr>
                        <a:t>Sensor</a:t>
                      </a:r>
                    </a:p>
                  </a:txBody>
                  <a:tcPr marL="81638" marR="81638" marT="444740" marB="42449" horzOverflow="overflow">
                    <a:lnL>
                      <a:noFill/>
                    </a:lnL>
                    <a:lnR>
                      <a:noFill/>
                    </a:lnR>
                    <a:lnT>
                      <a:noFill/>
                    </a:lnT>
                    <a:lnB>
                      <a:noFill/>
                    </a:lnB>
                    <a:lnTlToBr>
                      <a:noFill/>
                    </a:lnTlToBr>
                    <a:lnBlToTr>
                      <a:noFill/>
                    </a:lnBlToTr>
                    <a:solidFill>
                      <a:srgbClr val="B3B3B3"/>
                    </a:solidFill>
                  </a:tcPr>
                </a:tc>
                <a:tc>
                  <a:txBody>
                    <a:bodyPr/>
                    <a:lstStyle/>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a:ln>
                            <a:noFill/>
                          </a:ln>
                          <a:solidFill>
                            <a:srgbClr val="000000"/>
                          </a:solidFill>
                          <a:effectLst/>
                          <a:latin typeface="Arial" charset="0"/>
                          <a:ea typeface="ＭＳ Ｐゴシック" charset="0"/>
                          <a:cs typeface="WenQuanYi Micro Hei" charset="0"/>
                        </a:rPr>
                        <a:t>P-Layer</a:t>
                      </a:r>
                    </a:p>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a:ln>
                            <a:noFill/>
                          </a:ln>
                          <a:solidFill>
                            <a:srgbClr val="000000"/>
                          </a:solidFill>
                          <a:effectLst/>
                          <a:latin typeface="Arial" charset="0"/>
                          <a:ea typeface="ＭＳ Ｐゴシック" charset="0"/>
                          <a:cs typeface="WenQuanYi Micro Hei" charset="0"/>
                        </a:rPr>
                        <a:t>Implant</a:t>
                      </a:r>
                    </a:p>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a:ln>
                            <a:noFill/>
                          </a:ln>
                          <a:solidFill>
                            <a:srgbClr val="000000"/>
                          </a:solidFill>
                          <a:effectLst/>
                          <a:latin typeface="Arial" charset="0"/>
                          <a:ea typeface="ＭＳ Ｐゴシック" charset="0"/>
                          <a:cs typeface="WenQuanYi Micro Hei" charset="0"/>
                        </a:rPr>
                        <a:t>(E=100 KeV)</a:t>
                      </a:r>
                    </a:p>
                  </a:txBody>
                  <a:tcPr marL="81638" marR="81638" marT="218451" marB="42449" horzOverflow="overflow">
                    <a:lnL>
                      <a:noFill/>
                    </a:lnL>
                    <a:lnR>
                      <a:noFill/>
                    </a:lnR>
                    <a:lnT>
                      <a:noFill/>
                    </a:lnT>
                    <a:lnB>
                      <a:noFill/>
                    </a:lnB>
                    <a:lnTlToBr>
                      <a:noFill/>
                    </a:lnTlToBr>
                    <a:lnBlToTr>
                      <a:noFill/>
                    </a:lnBlToTr>
                    <a:solidFill>
                      <a:srgbClr val="B3B3B3"/>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a:ln>
                            <a:noFill/>
                          </a:ln>
                          <a:solidFill>
                            <a:srgbClr val="000000"/>
                          </a:solidFill>
                          <a:effectLst/>
                          <a:latin typeface="Arial" charset="0"/>
                          <a:ea typeface="ＭＳ Ｐゴシック" charset="0"/>
                          <a:cs typeface="WenQuanYi Micro Hei" charset="0"/>
                        </a:rPr>
                        <a:t>Gain</a:t>
                      </a:r>
                    </a:p>
                  </a:txBody>
                  <a:tcPr marL="81638" marR="81638" marT="444740" marB="42449" horzOverflow="overflow">
                    <a:lnL>
                      <a:noFill/>
                    </a:lnL>
                    <a:lnR>
                      <a:noFill/>
                    </a:lnR>
                    <a:lnT>
                      <a:noFill/>
                    </a:lnT>
                    <a:lnB>
                      <a:noFill/>
                    </a:lnB>
                    <a:lnTlToBr>
                      <a:noFill/>
                    </a:lnTlToBr>
                    <a:lnBlToTr>
                      <a:noFill/>
                    </a:lnBlToTr>
                    <a:solidFill>
                      <a:srgbClr val="B3B3B3"/>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a:ln>
                            <a:noFill/>
                          </a:ln>
                          <a:solidFill>
                            <a:srgbClr val="000000"/>
                          </a:solidFill>
                          <a:effectLst/>
                          <a:latin typeface="Arial" charset="0"/>
                          <a:ea typeface="ＭＳ Ｐゴシック" charset="0"/>
                          <a:cs typeface="WenQuanYi Micro Hei" charset="0"/>
                        </a:rPr>
                        <a:t>V</a:t>
                      </a:r>
                      <a:r>
                        <a:rPr kumimoji="0" lang="it-IT" sz="1300" b="1" i="0" u="none" strike="noStrike" cap="none" normalizeH="0" baseline="-33000">
                          <a:ln>
                            <a:noFill/>
                          </a:ln>
                          <a:solidFill>
                            <a:srgbClr val="000000"/>
                          </a:solidFill>
                          <a:effectLst/>
                          <a:latin typeface="Arial" charset="0"/>
                          <a:ea typeface="ＭＳ Ｐゴシック" charset="0"/>
                          <a:cs typeface="WenQuanYi Micro Hei" charset="0"/>
                        </a:rPr>
                        <a:t>break</a:t>
                      </a:r>
                    </a:p>
                  </a:txBody>
                  <a:tcPr marL="81638" marR="81638" marT="444740" marB="42449" horzOverflow="overflow">
                    <a:lnL>
                      <a:noFill/>
                    </a:lnL>
                    <a:lnR>
                      <a:noFill/>
                    </a:lnR>
                    <a:lnT>
                      <a:noFill/>
                    </a:lnT>
                    <a:lnB>
                      <a:noFill/>
                    </a:lnB>
                    <a:lnTlToBr>
                      <a:noFill/>
                    </a:lnTlToBr>
                    <a:lnBlToTr>
                      <a:noFill/>
                    </a:lnBlToTr>
                    <a:solidFill>
                      <a:srgbClr val="B3B3B3"/>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dirty="0" smtClean="0">
                          <a:ln>
                            <a:noFill/>
                          </a:ln>
                          <a:solidFill>
                            <a:srgbClr val="000000"/>
                          </a:solidFill>
                          <a:effectLst/>
                          <a:latin typeface="Arial" charset="0"/>
                          <a:ea typeface="ＭＳ Ｐゴシック" charset="0"/>
                          <a:cs typeface="WenQuanYi Micro Hei" charset="0"/>
                        </a:rPr>
                        <a:t>Metal</a:t>
                      </a: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1" i="0" u="none" strike="noStrike" cap="none" normalizeH="0" baseline="0" dirty="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1" i="0" u="none" strike="noStrike" cap="none" normalizeH="0" baseline="0" dirty="0" err="1">
                          <a:ln>
                            <a:noFill/>
                          </a:ln>
                          <a:solidFill>
                            <a:srgbClr val="000000"/>
                          </a:solidFill>
                          <a:effectLst/>
                          <a:latin typeface="Arial" charset="0"/>
                          <a:ea typeface="ＭＳ Ｐゴシック" charset="0"/>
                          <a:cs typeface="WenQuanYi Micro Hei" charset="0"/>
                        </a:rPr>
                        <a:t>Layer</a:t>
                      </a:r>
                      <a:endParaRPr kumimoji="0" lang="it-IT" sz="1300" b="1" i="0" u="none" strike="noStrike" cap="none" normalizeH="0" baseline="0" dirty="0">
                        <a:ln>
                          <a:noFill/>
                        </a:ln>
                        <a:solidFill>
                          <a:srgbClr val="000000"/>
                        </a:solidFill>
                        <a:effectLst/>
                        <a:latin typeface="Arial" charset="0"/>
                        <a:ea typeface="ＭＳ Ｐゴシック" charset="0"/>
                        <a:cs typeface="WenQuanYi Micro Hei" charset="0"/>
                      </a:endParaRPr>
                    </a:p>
                  </a:txBody>
                  <a:tcPr marL="81638" marR="81638" marT="444740" marB="42449" horzOverflow="overflow">
                    <a:lnL>
                      <a:noFill/>
                    </a:lnL>
                    <a:lnR>
                      <a:noFill/>
                    </a:lnR>
                    <a:lnT>
                      <a:noFill/>
                    </a:lnT>
                    <a:lnB>
                      <a:noFill/>
                    </a:lnB>
                    <a:lnTlToBr>
                      <a:noFill/>
                    </a:lnTlToBr>
                    <a:lnBlToTr>
                      <a:noFill/>
                    </a:lnBlToTr>
                    <a:solidFill>
                      <a:srgbClr val="B3B3B3"/>
                    </a:solidFill>
                  </a:tcPr>
                </a:tc>
              </a:tr>
              <a:tr h="777524">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FF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FF0000"/>
                          </a:solidFill>
                          <a:effectLst/>
                          <a:latin typeface="Arial" charset="0"/>
                          <a:ea typeface="ＭＳ Ｐゴシック" charset="0"/>
                          <a:cs typeface="WenQuanYi Micro Hei" charset="0"/>
                        </a:rPr>
                        <a:t>6474</a:t>
                      </a: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FF0000"/>
                        </a:solidFill>
                        <a:effectLst/>
                        <a:latin typeface="Arial" charset="0"/>
                        <a:ea typeface="ＭＳ Ｐゴシック" charset="0"/>
                        <a:cs typeface="WenQuanYi Micro Hei" charset="0"/>
                      </a:endParaRP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W8_B4</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dirty="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dirty="0">
                          <a:ln>
                            <a:noFill/>
                          </a:ln>
                          <a:solidFill>
                            <a:srgbClr val="000000"/>
                          </a:solidFill>
                          <a:effectLst/>
                          <a:latin typeface="Arial" charset="0"/>
                          <a:ea typeface="ＭＳ Ｐゴシック" charset="0"/>
                          <a:cs typeface="WenQuanYi Micro Hei" charset="0"/>
                        </a:rPr>
                        <a:t>?</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 10</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&gt; 500 V</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dirty="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dirty="0">
                          <a:ln>
                            <a:noFill/>
                          </a:ln>
                          <a:solidFill>
                            <a:srgbClr val="000000"/>
                          </a:solidFill>
                          <a:effectLst/>
                          <a:latin typeface="Arial" charset="0"/>
                          <a:ea typeface="ＭＳ Ｐゴシック" charset="0"/>
                          <a:cs typeface="WenQuanYi Micro Hei" charset="0"/>
                        </a:rPr>
                        <a:t>DR</a:t>
                      </a:r>
                    </a:p>
                  </a:txBody>
                  <a:tcPr marL="81638" marR="81638" marT="444740" marB="42449" horzOverflow="overflow">
                    <a:lnL>
                      <a:noFill/>
                    </a:lnL>
                    <a:lnR>
                      <a:noFill/>
                    </a:lnR>
                    <a:lnT>
                      <a:noFill/>
                    </a:lnT>
                    <a:lnB>
                      <a:noFill/>
                    </a:lnB>
                    <a:lnTlToBr>
                      <a:noFill/>
                    </a:lnTlToBr>
                    <a:lnBlToTr>
                      <a:noFill/>
                    </a:lnBlToTr>
                    <a:solidFill>
                      <a:srgbClr val="CCCCCC"/>
                    </a:solidFill>
                  </a:tcPr>
                </a:tc>
              </a:tr>
              <a:tr h="777524">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FF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FF0000"/>
                          </a:solidFill>
                          <a:effectLst/>
                          <a:latin typeface="Arial" charset="0"/>
                          <a:ea typeface="ＭＳ Ｐゴシック" charset="0"/>
                          <a:cs typeface="WenQuanYi Micro Hei" charset="0"/>
                        </a:rPr>
                        <a:t>6474</a:t>
                      </a: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FF0000"/>
                        </a:solidFill>
                        <a:effectLst/>
                        <a:latin typeface="Arial" charset="0"/>
                        <a:ea typeface="ＭＳ Ｐゴシック" charset="0"/>
                        <a:cs typeface="WenQuanYi Micro Hei" charset="0"/>
                      </a:endParaRP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W8_C6</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dirty="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dirty="0">
                          <a:ln>
                            <a:noFill/>
                          </a:ln>
                          <a:solidFill>
                            <a:srgbClr val="000000"/>
                          </a:solidFill>
                          <a:effectLst/>
                          <a:latin typeface="Arial" charset="0"/>
                          <a:ea typeface="ＭＳ Ｐゴシック" charset="0"/>
                          <a:cs typeface="WenQuanYi Micro Hei" charset="0"/>
                        </a:rPr>
                        <a:t>?</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 ~ 10</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&gt; 500 V</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DC</a:t>
                      </a:r>
                    </a:p>
                  </a:txBody>
                  <a:tcPr marL="81638" marR="81638" marT="444740" marB="42449" horzOverflow="overflow">
                    <a:lnL>
                      <a:noFill/>
                    </a:lnL>
                    <a:lnR>
                      <a:noFill/>
                    </a:lnR>
                    <a:lnT>
                      <a:noFill/>
                    </a:lnT>
                    <a:lnB>
                      <a:noFill/>
                    </a:lnB>
                    <a:lnTlToBr>
                      <a:noFill/>
                    </a:lnTlToBr>
                    <a:lnBlToTr>
                      <a:noFill/>
                    </a:lnBlToTr>
                    <a:solidFill>
                      <a:srgbClr val="E6E6E6"/>
                    </a:solidFill>
                  </a:tcPr>
                </a:tc>
              </a:tr>
              <a:tr h="777524">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FF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FF0000"/>
                          </a:solidFill>
                          <a:effectLst/>
                          <a:latin typeface="Arial" charset="0"/>
                          <a:ea typeface="ＭＳ Ｐゴシック" charset="0"/>
                          <a:cs typeface="WenQuanYi Micro Hei" charset="0"/>
                        </a:rPr>
                        <a:t>6474</a:t>
                      </a: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FF0000"/>
                        </a:solidFill>
                        <a:effectLst/>
                        <a:latin typeface="Arial" charset="0"/>
                        <a:ea typeface="ＭＳ Ｐゴシック" charset="0"/>
                        <a:cs typeface="WenQuanYi Micro Hei" charset="0"/>
                      </a:endParaRP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W9_B6</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No implant</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dirty="0">
                          <a:ln>
                            <a:noFill/>
                          </a:ln>
                          <a:solidFill>
                            <a:srgbClr val="000000"/>
                          </a:solidFill>
                          <a:effectLst/>
                          <a:latin typeface="Arial" charset="0"/>
                          <a:ea typeface="ＭＳ Ｐゴシック" charset="0"/>
                          <a:cs typeface="WenQuanYi Micro Hei" charset="0"/>
                        </a:rPr>
                        <a:t> </a:t>
                      </a:r>
                      <a:r>
                        <a:rPr kumimoji="0" lang="it-IT" sz="1300" b="0" i="0" u="none" strike="noStrike" cap="none" normalizeH="0" baseline="0" dirty="0" smtClean="0">
                          <a:ln>
                            <a:noFill/>
                          </a:ln>
                          <a:solidFill>
                            <a:srgbClr val="000000"/>
                          </a:solidFill>
                          <a:effectLst/>
                          <a:latin typeface="Arial" charset="0"/>
                          <a:ea typeface="ＭＳ Ｐゴシック" charset="0"/>
                          <a:cs typeface="WenQuanYi Micro Hei" charset="0"/>
                        </a:rPr>
                        <a:t>No</a:t>
                      </a: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dirty="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dirty="0">
                          <a:ln>
                            <a:noFill/>
                          </a:ln>
                          <a:solidFill>
                            <a:srgbClr val="000000"/>
                          </a:solidFill>
                          <a:effectLst/>
                          <a:latin typeface="Arial" charset="0"/>
                          <a:ea typeface="ＭＳ Ｐゴシック" charset="0"/>
                          <a:cs typeface="WenQuanYi Micro Hei" charset="0"/>
                        </a:rPr>
                        <a:t>Gain</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&gt; 500 V</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DR</a:t>
                      </a:r>
                    </a:p>
                  </a:txBody>
                  <a:tcPr marL="81638" marR="81638" marT="444740" marB="42449" horzOverflow="overflow">
                    <a:lnL>
                      <a:noFill/>
                    </a:lnL>
                    <a:lnR>
                      <a:noFill/>
                    </a:lnR>
                    <a:lnT>
                      <a:noFill/>
                    </a:lnT>
                    <a:lnB>
                      <a:noFill/>
                    </a:lnB>
                    <a:lnTlToBr>
                      <a:noFill/>
                    </a:lnTlToBr>
                    <a:lnBlToTr>
                      <a:noFill/>
                    </a:lnBlToTr>
                    <a:solidFill>
                      <a:srgbClr val="CCCCCC"/>
                    </a:solidFill>
                  </a:tcPr>
                </a:tc>
              </a:tr>
              <a:tr h="777524">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66CC"/>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66CC"/>
                          </a:solidFill>
                          <a:effectLst/>
                          <a:latin typeface="Arial" charset="0"/>
                          <a:ea typeface="ＭＳ Ｐゴシック" charset="0"/>
                          <a:cs typeface="WenQuanYi Micro Hei" charset="0"/>
                        </a:rPr>
                        <a:t>7062</a:t>
                      </a: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66CC"/>
                        </a:solidFill>
                        <a:effectLst/>
                        <a:latin typeface="Arial" charset="0"/>
                        <a:ea typeface="ＭＳ Ｐゴシック" charset="0"/>
                        <a:cs typeface="WenQuanYi Micro Hei" charset="0"/>
                      </a:endParaRP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W1_F3</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1.6 x 10</a:t>
                      </a:r>
                      <a:r>
                        <a:rPr kumimoji="0" lang="it-IT" sz="1300" b="0" i="0" u="none" strike="noStrike" cap="none" normalizeH="0" baseline="33000">
                          <a:ln>
                            <a:noFill/>
                          </a:ln>
                          <a:solidFill>
                            <a:srgbClr val="000000"/>
                          </a:solidFill>
                          <a:effectLst/>
                          <a:latin typeface="Arial" charset="0"/>
                          <a:ea typeface="ＭＳ Ｐゴシック" charset="0"/>
                          <a:cs typeface="WenQuanYi Micro Hei" charset="0"/>
                        </a:rPr>
                        <a:t>13</a:t>
                      </a: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 cm</a:t>
                      </a:r>
                      <a:r>
                        <a:rPr kumimoji="0" lang="it-IT" sz="1300" b="0" i="0" u="none" strike="noStrike" cap="none" normalizeH="0" baseline="33000">
                          <a:ln>
                            <a:noFill/>
                          </a:ln>
                          <a:solidFill>
                            <a:srgbClr val="000000"/>
                          </a:solidFill>
                          <a:effectLst/>
                          <a:latin typeface="Arial" charset="0"/>
                          <a:ea typeface="ＭＳ Ｐゴシック" charset="0"/>
                          <a:cs typeface="WenQuanYi Micro Hei" charset="0"/>
                        </a:rPr>
                        <a:t>-2</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 1-2</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&gt; 500 V</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DR</a:t>
                      </a:r>
                    </a:p>
                  </a:txBody>
                  <a:tcPr marL="81638" marR="81638" marT="444740" marB="42449" horzOverflow="overflow">
                    <a:lnL>
                      <a:noFill/>
                    </a:lnL>
                    <a:lnR>
                      <a:noFill/>
                    </a:lnR>
                    <a:lnT>
                      <a:noFill/>
                    </a:lnT>
                    <a:lnB>
                      <a:noFill/>
                    </a:lnB>
                    <a:lnTlToBr>
                      <a:noFill/>
                    </a:lnTlToBr>
                    <a:lnBlToTr>
                      <a:noFill/>
                    </a:lnBlToTr>
                    <a:solidFill>
                      <a:srgbClr val="E6E6E6"/>
                    </a:solidFill>
                  </a:tcPr>
                </a:tc>
              </a:tr>
              <a:tr h="777524">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66CC"/>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66CC"/>
                          </a:solidFill>
                          <a:effectLst/>
                          <a:latin typeface="Arial" charset="0"/>
                          <a:ea typeface="ＭＳ Ｐゴシック" charset="0"/>
                          <a:cs typeface="WenQuanYi Micro Hei" charset="0"/>
                        </a:rPr>
                        <a:t>7062</a:t>
                      </a: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66CC"/>
                        </a:solidFill>
                        <a:effectLst/>
                        <a:latin typeface="Arial" charset="0"/>
                        <a:ea typeface="ＭＳ Ｐゴシック" charset="0"/>
                        <a:cs typeface="WenQuanYi Micro Hei" charset="0"/>
                      </a:endParaRP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W3_H5</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2.0 x 10</a:t>
                      </a:r>
                      <a:r>
                        <a:rPr kumimoji="0" lang="it-IT" sz="1300" b="0" i="0" u="none" strike="noStrike" cap="none" normalizeH="0" baseline="33000">
                          <a:ln>
                            <a:noFill/>
                          </a:ln>
                          <a:solidFill>
                            <a:srgbClr val="000000"/>
                          </a:solidFill>
                          <a:effectLst/>
                          <a:latin typeface="Arial" charset="0"/>
                          <a:ea typeface="ＭＳ Ｐゴシック" charset="0"/>
                          <a:cs typeface="WenQuanYi Micro Hei" charset="0"/>
                        </a:rPr>
                        <a:t>13</a:t>
                      </a: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 cm</a:t>
                      </a:r>
                      <a:r>
                        <a:rPr kumimoji="0" lang="it-IT" sz="1300" b="0" i="0" u="none" strike="noStrike" cap="none" normalizeH="0" baseline="33000">
                          <a:ln>
                            <a:noFill/>
                          </a:ln>
                          <a:solidFill>
                            <a:srgbClr val="000000"/>
                          </a:solidFill>
                          <a:effectLst/>
                          <a:latin typeface="Arial" charset="0"/>
                          <a:ea typeface="ＭＳ Ｐゴシック" charset="0"/>
                          <a:cs typeface="WenQuanYi Micro Hei" charset="0"/>
                        </a:rPr>
                        <a:t>-2</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 10</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&gt; 500 V</a:t>
                      </a:r>
                    </a:p>
                  </a:txBody>
                  <a:tcPr marL="81638" marR="81638" marT="444740" marB="42449" horzOverflow="overflow">
                    <a:lnL>
                      <a:noFill/>
                    </a:lnL>
                    <a:lnR>
                      <a:noFill/>
                    </a:lnR>
                    <a:lnT>
                      <a:noFill/>
                    </a:lnT>
                    <a:lnB>
                      <a:noFill/>
                    </a:lnB>
                    <a:lnTlToBr>
                      <a:noFill/>
                    </a:lnTlToBr>
                    <a:lnBlToTr>
                      <a:noFill/>
                    </a:lnBlToTr>
                    <a:solidFill>
                      <a:srgbClr val="CCCCCC"/>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DR</a:t>
                      </a:r>
                    </a:p>
                  </a:txBody>
                  <a:tcPr marL="81638" marR="81638" marT="444740" marB="42449" horzOverflow="overflow">
                    <a:lnL>
                      <a:noFill/>
                    </a:lnL>
                    <a:lnR>
                      <a:noFill/>
                    </a:lnR>
                    <a:lnT>
                      <a:noFill/>
                    </a:lnT>
                    <a:lnB>
                      <a:noFill/>
                    </a:lnB>
                    <a:lnTlToBr>
                      <a:noFill/>
                    </a:lnTlToBr>
                    <a:lnBlToTr>
                      <a:noFill/>
                    </a:lnBlToTr>
                    <a:solidFill>
                      <a:srgbClr val="CCCCCC"/>
                    </a:solidFill>
                  </a:tcPr>
                </a:tc>
              </a:tr>
              <a:tr h="777524">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66CC"/>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66CC"/>
                          </a:solidFill>
                          <a:effectLst/>
                          <a:latin typeface="Arial" charset="0"/>
                          <a:ea typeface="ＭＳ Ｐゴシック" charset="0"/>
                          <a:cs typeface="WenQuanYi Micro Hei" charset="0"/>
                        </a:rPr>
                        <a:t>7062</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W7_D7</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No implant</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dirty="0" smtClean="0">
                          <a:ln>
                            <a:noFill/>
                          </a:ln>
                          <a:solidFill>
                            <a:srgbClr val="000000"/>
                          </a:solidFill>
                          <a:effectLst/>
                          <a:latin typeface="Arial" charset="0"/>
                          <a:ea typeface="ＭＳ Ｐゴシック" charset="0"/>
                          <a:cs typeface="WenQuanYi Micro Hei" charset="0"/>
                        </a:rPr>
                        <a:t>No</a:t>
                      </a: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dirty="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dirty="0">
                          <a:ln>
                            <a:noFill/>
                          </a:ln>
                          <a:solidFill>
                            <a:srgbClr val="000000"/>
                          </a:solidFill>
                          <a:effectLst/>
                          <a:latin typeface="Arial" charset="0"/>
                          <a:ea typeface="ＭＳ Ｐゴシック" charset="0"/>
                          <a:cs typeface="WenQuanYi Micro Hei" charset="0"/>
                        </a:rPr>
                        <a:t>Gain</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a:ln>
                            <a:noFill/>
                          </a:ln>
                          <a:solidFill>
                            <a:srgbClr val="000000"/>
                          </a:solidFill>
                          <a:effectLst/>
                          <a:latin typeface="Arial" charset="0"/>
                          <a:ea typeface="ＭＳ Ｐゴシック" charset="0"/>
                          <a:cs typeface="WenQuanYi Micro Hei" charset="0"/>
                        </a:rPr>
                        <a:t>&gt; 500 V</a:t>
                      </a:r>
                    </a:p>
                  </a:txBody>
                  <a:tcPr marL="81638" marR="81638" marT="444740" marB="42449" horzOverflow="overflow">
                    <a:lnL>
                      <a:noFill/>
                    </a:lnL>
                    <a:lnR>
                      <a:noFill/>
                    </a:lnR>
                    <a:lnT>
                      <a:noFill/>
                    </a:lnT>
                    <a:lnB>
                      <a:noFill/>
                    </a:lnB>
                    <a:lnTlToBr>
                      <a:noFill/>
                    </a:lnTlToBr>
                    <a:lnBlToTr>
                      <a:noFill/>
                    </a:lnBlToTr>
                    <a:solidFill>
                      <a:srgbClr val="E6E6E6"/>
                    </a:solidFill>
                  </a:tcPr>
                </a:tc>
                <a:tc>
                  <a:txBody>
                    <a:bodyPr/>
                    <a:lstStyle/>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it-IT" sz="1300" b="0" i="0" u="none" strike="noStrike" cap="none" normalizeH="0" baseline="0" dirty="0">
                        <a:ln>
                          <a:noFill/>
                        </a:ln>
                        <a:solidFill>
                          <a:srgbClr val="000000"/>
                        </a:solidFill>
                        <a:effectLst/>
                        <a:latin typeface="Arial" charset="0"/>
                        <a:ea typeface="ＭＳ Ｐゴシック" charset="0"/>
                        <a:cs typeface="WenQuanYi Micro Hei" charset="0"/>
                      </a:endParaRPr>
                    </a:p>
                    <a:p>
                      <a:pPr marL="0" marR="0" lvl="0" indent="0" algn="ctr"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300" b="0" i="0" u="none" strike="noStrike" cap="none" normalizeH="0" baseline="0" dirty="0">
                          <a:ln>
                            <a:noFill/>
                          </a:ln>
                          <a:solidFill>
                            <a:srgbClr val="000000"/>
                          </a:solidFill>
                          <a:effectLst/>
                          <a:latin typeface="Arial" charset="0"/>
                          <a:ea typeface="ＭＳ Ｐゴシック" charset="0"/>
                          <a:cs typeface="WenQuanYi Micro Hei" charset="0"/>
                        </a:rPr>
                        <a:t>DR</a:t>
                      </a:r>
                    </a:p>
                  </a:txBody>
                  <a:tcPr marL="81638" marR="81638" marT="444740" marB="42449" horzOverflow="overflow">
                    <a:lnL>
                      <a:noFill/>
                    </a:lnL>
                    <a:lnR>
                      <a:noFill/>
                    </a:lnR>
                    <a:lnT>
                      <a:noFill/>
                    </a:lnT>
                    <a:lnB>
                      <a:noFill/>
                    </a:lnB>
                    <a:lnTlToBr>
                      <a:noFill/>
                    </a:lnTlToBr>
                    <a:lnBlToTr>
                      <a:noFill/>
                    </a:lnBlToTr>
                    <a:solidFill>
                      <a:srgbClr val="E6E6E6"/>
                    </a:solidFill>
                  </a:tcPr>
                </a:tc>
              </a:tr>
            </a:tbl>
          </a:graphicData>
        </a:graphic>
      </p:graphicFrame>
      <p:sp>
        <p:nvSpPr>
          <p:cNvPr id="10" name="Text Box 51"/>
          <p:cNvSpPr txBox="1">
            <a:spLocks noChangeArrowheads="1"/>
          </p:cNvSpPr>
          <p:nvPr/>
        </p:nvSpPr>
        <p:spPr bwMode="auto">
          <a:xfrm>
            <a:off x="658080" y="1140830"/>
            <a:ext cx="1304640" cy="646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WenQuanYi Micro Hei" charset="0"/>
              </a:defRPr>
            </a:lvl9pPr>
          </a:lstStyle>
          <a:p>
            <a:pPr algn="ctr">
              <a:buClrTx/>
              <a:buFontTx/>
              <a:buNone/>
              <a:defRPr/>
            </a:pPr>
            <a:r>
              <a:rPr lang="it-IT" sz="2000" b="1" dirty="0" smtClean="0"/>
              <a:t>Thickness:</a:t>
            </a:r>
            <a:endParaRPr lang="it-IT" sz="2000" b="1" dirty="0"/>
          </a:p>
          <a:p>
            <a:pPr algn="ctr">
              <a:buClrTx/>
              <a:buFontTx/>
              <a:buNone/>
              <a:defRPr/>
            </a:pPr>
            <a:r>
              <a:rPr lang="it-IT" sz="2000" dirty="0"/>
              <a:t>300 </a:t>
            </a:r>
            <a:r>
              <a:rPr lang="it-IT" sz="2000" dirty="0">
                <a:latin typeface="Ubuntu" charset="0"/>
                <a:cs typeface="Ubuntu" charset="0"/>
              </a:rPr>
              <a:t>μ</a:t>
            </a:r>
            <a:r>
              <a:rPr lang="it-IT" sz="2000" dirty="0">
                <a:cs typeface="Ubuntu" charset="0"/>
              </a:rPr>
              <a:t>m</a:t>
            </a:r>
          </a:p>
        </p:txBody>
      </p:sp>
    </p:spTree>
    <p:extLst>
      <p:ext uri="{BB962C8B-B14F-4D97-AF65-F5344CB8AC3E}">
        <p14:creationId xmlns:p14="http://schemas.microsoft.com/office/powerpoint/2010/main" val="399499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7858" r="5760" b="1001"/>
          <a:stretch/>
        </p:blipFill>
        <p:spPr bwMode="auto">
          <a:xfrm>
            <a:off x="344440" y="716398"/>
            <a:ext cx="5281660" cy="26592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p:txBody>
          <a:bodyPr/>
          <a:lstStyle/>
          <a:p>
            <a:pPr algn="l"/>
            <a:fld id="{D42BACD5-DBBC-4041-9454-70A8D25A0F7B}" type="slidenum">
              <a:rPr lang="en-US" smtClean="0"/>
              <a:pPr algn="l"/>
              <a:t>36</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a:xfrm>
            <a:off x="293640" y="88901"/>
            <a:ext cx="8837660" cy="641762"/>
          </a:xfrm>
        </p:spPr>
        <p:txBody>
          <a:bodyPr/>
          <a:lstStyle/>
          <a:p>
            <a:r>
              <a:rPr lang="en-US" sz="3200" dirty="0" smtClean="0"/>
              <a:t>Doping</a:t>
            </a:r>
            <a:r>
              <a:rPr lang="en-US" dirty="0" smtClean="0"/>
              <a:t> profile from CV measurement - I</a:t>
            </a:r>
            <a:endParaRPr lang="en-US" dirty="0"/>
          </a:p>
        </p:txBody>
      </p:sp>
      <p:graphicFrame>
        <p:nvGraphicFramePr>
          <p:cNvPr id="6" name="Object 1"/>
          <p:cNvGraphicFramePr>
            <a:graphicFrameLocks noChangeAspect="1"/>
          </p:cNvGraphicFramePr>
          <p:nvPr>
            <p:extLst>
              <p:ext uri="{D42A27DB-BD31-4B8C-83A1-F6EECF244321}">
                <p14:modId xmlns:p14="http://schemas.microsoft.com/office/powerpoint/2010/main" val="3918903812"/>
              </p:ext>
            </p:extLst>
          </p:nvPr>
        </p:nvGraphicFramePr>
        <p:xfrm>
          <a:off x="2584450" y="1033463"/>
          <a:ext cx="2625725" cy="738187"/>
        </p:xfrm>
        <a:graphic>
          <a:graphicData uri="http://schemas.openxmlformats.org/presentationml/2006/ole">
            <mc:AlternateContent xmlns:mc="http://schemas.openxmlformats.org/markup-compatibility/2006">
              <mc:Choice xmlns:v="urn:schemas-microsoft-com:vml" Requires="v">
                <p:oleObj spid="_x0000_s238646" name="Equation" r:id="rId4" imgW="1790700" imgH="571500" progId="Equation.3">
                  <p:embed/>
                </p:oleObj>
              </mc:Choice>
              <mc:Fallback>
                <p:oleObj name="Equation" r:id="rId4" imgW="1790700" imgH="571500" progId="Equation.3">
                  <p:embed/>
                  <p:pic>
                    <p:nvPicPr>
                      <p:cNvPr id="0" name=""/>
                      <p:cNvPicPr>
                        <a:picLocks noChangeAspect="1" noChangeArrowheads="1"/>
                      </p:cNvPicPr>
                      <p:nvPr/>
                    </p:nvPicPr>
                    <p:blipFill>
                      <a:blip r:embed="rId5"/>
                      <a:srcRect/>
                      <a:stretch>
                        <a:fillRect/>
                      </a:stretch>
                    </p:blipFill>
                    <p:spPr bwMode="auto">
                      <a:xfrm>
                        <a:off x="2584450" y="1033463"/>
                        <a:ext cx="2625725" cy="738187"/>
                      </a:xfrm>
                      <a:prstGeom prst="rect">
                        <a:avLst/>
                      </a:prstGeom>
                      <a:noFill/>
                      <a:ln>
                        <a:noFill/>
                      </a:ln>
                    </p:spPr>
                  </p:pic>
                </p:oleObj>
              </mc:Fallback>
            </mc:AlternateContent>
          </a:graphicData>
        </a:graphic>
      </p:graphicFrame>
      <p:pic>
        <p:nvPicPr>
          <p:cNvPr id="7"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81120" y="3395877"/>
            <a:ext cx="6662880" cy="3426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16160" y="1493438"/>
            <a:ext cx="2458080" cy="145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11" name="Straight Arrow Connector 10"/>
          <p:cNvCxnSpPr/>
          <p:nvPr/>
        </p:nvCxnSpPr>
        <p:spPr bwMode="auto">
          <a:xfrm>
            <a:off x="8511840" y="1562564"/>
            <a:ext cx="0" cy="1313418"/>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6"/>
          <p:cNvSpPr txBox="1">
            <a:spLocks noChangeArrowheads="1"/>
          </p:cNvSpPr>
          <p:nvPr/>
        </p:nvSpPr>
        <p:spPr bwMode="auto">
          <a:xfrm>
            <a:off x="313421" y="6074164"/>
            <a:ext cx="990189"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r>
              <a:rPr lang="en-US" dirty="0" smtClean="0">
                <a:solidFill>
                  <a:srgbClr val="800000"/>
                </a:solidFill>
              </a:rPr>
              <a:t>Doping</a:t>
            </a:r>
            <a:endParaRPr lang="en-US" dirty="0">
              <a:solidFill>
                <a:srgbClr val="800000"/>
              </a:solidFill>
            </a:endParaRPr>
          </a:p>
        </p:txBody>
      </p:sp>
      <p:cxnSp>
        <p:nvCxnSpPr>
          <p:cNvPr id="15" name="Straight Arrow Connector 14"/>
          <p:cNvCxnSpPr>
            <a:stCxn id="14" idx="0"/>
          </p:cNvCxnSpPr>
          <p:nvPr/>
        </p:nvCxnSpPr>
        <p:spPr bwMode="auto">
          <a:xfrm flipH="1" flipV="1">
            <a:off x="728150" y="5452020"/>
            <a:ext cx="80366" cy="622144"/>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9" name="Object 18"/>
          <p:cNvGraphicFramePr>
            <a:graphicFrameLocks noChangeAspect="1"/>
          </p:cNvGraphicFramePr>
          <p:nvPr>
            <p:extLst>
              <p:ext uri="{D42A27DB-BD31-4B8C-83A1-F6EECF244321}">
                <p14:modId xmlns:p14="http://schemas.microsoft.com/office/powerpoint/2010/main" val="3369111018"/>
              </p:ext>
            </p:extLst>
          </p:nvPr>
        </p:nvGraphicFramePr>
        <p:xfrm>
          <a:off x="428625" y="4559300"/>
          <a:ext cx="2201863" cy="1117600"/>
        </p:xfrm>
        <a:graphic>
          <a:graphicData uri="http://schemas.openxmlformats.org/presentationml/2006/ole">
            <mc:AlternateContent xmlns:mc="http://schemas.openxmlformats.org/markup-compatibility/2006">
              <mc:Choice xmlns:v="urn:schemas-microsoft-com:vml" Requires="v">
                <p:oleObj spid="_x0000_s238647" name="Equation" r:id="rId8" imgW="1676400" imgH="850900" progId="Equation.3">
                  <p:embed/>
                </p:oleObj>
              </mc:Choice>
              <mc:Fallback>
                <p:oleObj name="Equation" r:id="rId8" imgW="1676400" imgH="850900" progId="Equation.3">
                  <p:embed/>
                  <p:pic>
                    <p:nvPicPr>
                      <p:cNvPr id="0" name=""/>
                      <p:cNvPicPr/>
                      <p:nvPr/>
                    </p:nvPicPr>
                    <p:blipFill>
                      <a:blip r:embed="rId9"/>
                      <a:stretch>
                        <a:fillRect/>
                      </a:stretch>
                    </p:blipFill>
                    <p:spPr>
                      <a:xfrm>
                        <a:off x="428625" y="4559300"/>
                        <a:ext cx="2201863" cy="1117600"/>
                      </a:xfrm>
                      <a:prstGeom prst="rect">
                        <a:avLst/>
                      </a:prstGeom>
                    </p:spPr>
                  </p:pic>
                </p:oleObj>
              </mc:Fallback>
            </mc:AlternateContent>
          </a:graphicData>
        </a:graphic>
      </p:graphicFrame>
      <p:sp>
        <p:nvSpPr>
          <p:cNvPr id="20" name="TextBox 19"/>
          <p:cNvSpPr txBox="1"/>
          <p:nvPr/>
        </p:nvSpPr>
        <p:spPr>
          <a:xfrm>
            <a:off x="6159500" y="1033463"/>
            <a:ext cx="1877437" cy="438582"/>
          </a:xfrm>
          <a:prstGeom prst="rect">
            <a:avLst/>
          </a:prstGeom>
          <a:noFill/>
        </p:spPr>
        <p:txBody>
          <a:bodyPr wrap="none" rtlCol="0">
            <a:spAutoFit/>
          </a:bodyPr>
          <a:lstStyle/>
          <a:p>
            <a:pPr>
              <a:lnSpc>
                <a:spcPct val="130000"/>
              </a:lnSpc>
            </a:pPr>
            <a:r>
              <a:rPr lang="en-US" b="1" dirty="0" smtClean="0">
                <a:solidFill>
                  <a:srgbClr val="800000"/>
                </a:solidFill>
              </a:rPr>
              <a:t>No-gain sensor</a:t>
            </a:r>
          </a:p>
        </p:txBody>
      </p:sp>
      <p:sp>
        <p:nvSpPr>
          <p:cNvPr id="21" name="TextBox 16"/>
          <p:cNvSpPr txBox="1">
            <a:spLocks noChangeArrowheads="1"/>
          </p:cNvSpPr>
          <p:nvPr/>
        </p:nvSpPr>
        <p:spPr bwMode="auto">
          <a:xfrm>
            <a:off x="4809221" y="3370477"/>
            <a:ext cx="1746142" cy="360755"/>
          </a:xfrm>
          <a:prstGeom prst="rect">
            <a:avLst/>
          </a:prstGeom>
          <a:solidFill>
            <a:srgbClr val="FFFFFF"/>
          </a:solidFill>
          <a:ln>
            <a:noFill/>
          </a:ln>
        </p:spPr>
        <p:txBody>
          <a:bodyPr wrap="none" lIns="82945" tIns="41473" rIns="82945" bIns="41473">
            <a:spAutoFit/>
          </a:bodyPr>
          <a:lstStyle/>
          <a:p>
            <a:r>
              <a:rPr lang="en-US" dirty="0" smtClean="0">
                <a:solidFill>
                  <a:srgbClr val="000000"/>
                </a:solidFill>
              </a:rPr>
              <a:t>Doping profile</a:t>
            </a:r>
            <a:endParaRPr lang="en-US" dirty="0">
              <a:solidFill>
                <a:srgbClr val="000000"/>
              </a:solidFill>
            </a:endParaRPr>
          </a:p>
        </p:txBody>
      </p:sp>
    </p:spTree>
    <p:extLst>
      <p:ext uri="{BB962C8B-B14F-4D97-AF65-F5344CB8AC3E}">
        <p14:creationId xmlns:p14="http://schemas.microsoft.com/office/powerpoint/2010/main" val="28215943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3270" y="3462123"/>
            <a:ext cx="6140160" cy="3233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p:txBody>
          <a:bodyPr/>
          <a:lstStyle/>
          <a:p>
            <a:pPr algn="l"/>
            <a:fld id="{D42BACD5-DBBC-4041-9454-70A8D25A0F7B}" type="slidenum">
              <a:rPr lang="en-US" smtClean="0"/>
              <a:pPr algn="l"/>
              <a:t>37</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a:xfrm>
            <a:off x="306340" y="76201"/>
            <a:ext cx="8837660" cy="641762"/>
          </a:xfrm>
        </p:spPr>
        <p:txBody>
          <a:bodyPr/>
          <a:lstStyle/>
          <a:p>
            <a:r>
              <a:rPr lang="en-US" dirty="0" smtClean="0"/>
              <a:t>Doping profile </a:t>
            </a:r>
            <a:r>
              <a:rPr lang="en-US" sz="3200" dirty="0" smtClean="0"/>
              <a:t>from</a:t>
            </a:r>
            <a:r>
              <a:rPr lang="en-US" dirty="0" smtClean="0"/>
              <a:t> CV measurement - II</a:t>
            </a:r>
            <a:endParaRPr lang="en-US" dirty="0"/>
          </a:p>
        </p:txBody>
      </p:sp>
      <p:graphicFrame>
        <p:nvGraphicFramePr>
          <p:cNvPr id="6" name="Object 1"/>
          <p:cNvGraphicFramePr>
            <a:graphicFrameLocks noChangeAspect="1"/>
          </p:cNvGraphicFramePr>
          <p:nvPr>
            <p:extLst>
              <p:ext uri="{D42A27DB-BD31-4B8C-83A1-F6EECF244321}">
                <p14:modId xmlns:p14="http://schemas.microsoft.com/office/powerpoint/2010/main" val="596587832"/>
              </p:ext>
            </p:extLst>
          </p:nvPr>
        </p:nvGraphicFramePr>
        <p:xfrm>
          <a:off x="2826081" y="1033463"/>
          <a:ext cx="2140664" cy="737851"/>
        </p:xfrm>
        <a:graphic>
          <a:graphicData uri="http://schemas.openxmlformats.org/presentationml/2006/ole">
            <mc:AlternateContent xmlns:mc="http://schemas.openxmlformats.org/markup-compatibility/2006">
              <mc:Choice xmlns:v="urn:schemas-microsoft-com:vml" Requires="v">
                <p:oleObj spid="_x0000_s239646" name="Equation" r:id="rId4" imgW="1460500" imgH="571500" progId="Equation.3">
                  <p:embed/>
                </p:oleObj>
              </mc:Choice>
              <mc:Fallback>
                <p:oleObj name="Equation" r:id="rId4" imgW="1460500" imgH="571500" progId="Equation.3">
                  <p:embed/>
                  <p:pic>
                    <p:nvPicPr>
                      <p:cNvPr id="0" name=""/>
                      <p:cNvPicPr>
                        <a:picLocks noChangeAspect="1" noChangeArrowheads="1"/>
                      </p:cNvPicPr>
                      <p:nvPr/>
                    </p:nvPicPr>
                    <p:blipFill>
                      <a:blip r:embed="rId5"/>
                      <a:srcRect/>
                      <a:stretch>
                        <a:fillRect/>
                      </a:stretch>
                    </p:blipFill>
                    <p:spPr bwMode="auto">
                      <a:xfrm>
                        <a:off x="2826081" y="1033463"/>
                        <a:ext cx="2140664" cy="737851"/>
                      </a:xfrm>
                      <a:prstGeom prst="rect">
                        <a:avLst/>
                      </a:prstGeom>
                      <a:noFill/>
                      <a:ln>
                        <a:noFill/>
                      </a:ln>
                    </p:spPr>
                  </p:pic>
                </p:oleObj>
              </mc:Fallback>
            </mc:AlternateContent>
          </a:graphicData>
        </a:graphic>
      </p:graphicFrame>
      <p:cxnSp>
        <p:nvCxnSpPr>
          <p:cNvPr id="11" name="Straight Arrow Connector 10"/>
          <p:cNvCxnSpPr/>
          <p:nvPr/>
        </p:nvCxnSpPr>
        <p:spPr bwMode="auto">
          <a:xfrm>
            <a:off x="8511840" y="1562564"/>
            <a:ext cx="0" cy="1313418"/>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p:cNvSpPr txBox="1"/>
          <p:nvPr/>
        </p:nvSpPr>
        <p:spPr>
          <a:xfrm>
            <a:off x="6159500" y="1033463"/>
            <a:ext cx="1505540" cy="438582"/>
          </a:xfrm>
          <a:prstGeom prst="rect">
            <a:avLst/>
          </a:prstGeom>
          <a:noFill/>
        </p:spPr>
        <p:txBody>
          <a:bodyPr wrap="none" rtlCol="0">
            <a:spAutoFit/>
          </a:bodyPr>
          <a:lstStyle/>
          <a:p>
            <a:pPr>
              <a:lnSpc>
                <a:spcPct val="130000"/>
              </a:lnSpc>
            </a:pPr>
            <a:r>
              <a:rPr lang="en-US" b="1" dirty="0">
                <a:solidFill>
                  <a:srgbClr val="800000"/>
                </a:solidFill>
              </a:rPr>
              <a:t>G</a:t>
            </a:r>
            <a:r>
              <a:rPr lang="en-US" b="1" dirty="0" smtClean="0">
                <a:solidFill>
                  <a:srgbClr val="800000"/>
                </a:solidFill>
              </a:rPr>
              <a:t>ain sensor</a:t>
            </a:r>
          </a:p>
        </p:txBody>
      </p:sp>
      <p:pic>
        <p:nvPicPr>
          <p:cNvPr id="16"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8500" y="1452659"/>
            <a:ext cx="2481840" cy="14338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 name="Picture 1"/>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7406" r="6023"/>
          <a:stretch/>
        </p:blipFill>
        <p:spPr bwMode="auto">
          <a:xfrm>
            <a:off x="413270" y="667163"/>
            <a:ext cx="5015199" cy="2820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50064" y="3429048"/>
            <a:ext cx="2629951" cy="21335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TextBox 11"/>
          <p:cNvSpPr txBox="1"/>
          <p:nvPr/>
        </p:nvSpPr>
        <p:spPr>
          <a:xfrm>
            <a:off x="6806682" y="3228993"/>
            <a:ext cx="2134118" cy="400110"/>
          </a:xfrm>
          <a:prstGeom prst="rect">
            <a:avLst/>
          </a:prstGeom>
          <a:noFill/>
        </p:spPr>
        <p:txBody>
          <a:bodyPr wrap="none" rtlCol="0">
            <a:spAutoFit/>
          </a:bodyPr>
          <a:lstStyle/>
          <a:p>
            <a:pPr>
              <a:lnSpc>
                <a:spcPct val="130000"/>
              </a:lnSpc>
            </a:pPr>
            <a:r>
              <a:rPr lang="en-US" sz="1600" dirty="0" smtClean="0">
                <a:solidFill>
                  <a:srgbClr val="000000"/>
                </a:solidFill>
              </a:rPr>
              <a:t>Ideal doping profile</a:t>
            </a:r>
          </a:p>
        </p:txBody>
      </p:sp>
      <p:sp>
        <p:nvSpPr>
          <p:cNvPr id="24" name="TextBox 23"/>
          <p:cNvSpPr txBox="1"/>
          <p:nvPr/>
        </p:nvSpPr>
        <p:spPr>
          <a:xfrm>
            <a:off x="2442273" y="3381393"/>
            <a:ext cx="1587895" cy="400110"/>
          </a:xfrm>
          <a:prstGeom prst="rect">
            <a:avLst/>
          </a:prstGeom>
          <a:solidFill>
            <a:schemeClr val="bg1"/>
          </a:solidFill>
        </p:spPr>
        <p:txBody>
          <a:bodyPr wrap="none" rtlCol="0">
            <a:spAutoFit/>
          </a:bodyPr>
          <a:lstStyle/>
          <a:p>
            <a:pPr>
              <a:lnSpc>
                <a:spcPct val="130000"/>
              </a:lnSpc>
            </a:pPr>
            <a:r>
              <a:rPr lang="en-US" sz="1600" dirty="0">
                <a:solidFill>
                  <a:srgbClr val="000000"/>
                </a:solidFill>
              </a:rPr>
              <a:t>D</a:t>
            </a:r>
            <a:r>
              <a:rPr lang="en-US" sz="1600" dirty="0" smtClean="0">
                <a:solidFill>
                  <a:srgbClr val="000000"/>
                </a:solidFill>
              </a:rPr>
              <a:t>oping profile</a:t>
            </a:r>
          </a:p>
        </p:txBody>
      </p:sp>
      <p:cxnSp>
        <p:nvCxnSpPr>
          <p:cNvPr id="15" name="Straight Arrow Connector 14"/>
          <p:cNvCxnSpPr/>
          <p:nvPr/>
        </p:nvCxnSpPr>
        <p:spPr bwMode="auto">
          <a:xfrm flipV="1">
            <a:off x="3467100" y="2073820"/>
            <a:ext cx="3268142" cy="2587080"/>
          </a:xfrm>
          <a:prstGeom prst="straightConnector1">
            <a:avLst/>
          </a:prstGeom>
          <a:solidFill>
            <a:srgbClr val="00B8FF"/>
          </a:solidFill>
          <a:ln w="2857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3700460" y="4635500"/>
            <a:ext cx="2078040" cy="921791"/>
          </a:xfrm>
          <a:prstGeom prst="rect">
            <a:avLst/>
          </a:prstGeom>
          <a:noFill/>
        </p:spPr>
        <p:txBody>
          <a:bodyPr wrap="square" rtlCol="0">
            <a:spAutoFit/>
          </a:bodyPr>
          <a:lstStyle/>
          <a:p>
            <a:pPr>
              <a:lnSpc>
                <a:spcPct val="130000"/>
              </a:lnSpc>
            </a:pPr>
            <a:r>
              <a:rPr lang="en-US" sz="1400" dirty="0" smtClean="0">
                <a:solidFill>
                  <a:srgbClr val="800000"/>
                </a:solidFill>
              </a:rPr>
              <a:t>This “bump” creates the high field needed for the gain</a:t>
            </a:r>
          </a:p>
        </p:txBody>
      </p:sp>
    </p:spTree>
    <p:extLst>
      <p:ext uri="{BB962C8B-B14F-4D97-AF65-F5344CB8AC3E}">
        <p14:creationId xmlns:p14="http://schemas.microsoft.com/office/powerpoint/2010/main" val="30365650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38</a:t>
            </a:fld>
            <a:endParaRPr lang="en-US" dirty="0"/>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
        <p:nvSpPr>
          <p:cNvPr id="4" name="Text Placeholder 3"/>
          <p:cNvSpPr>
            <a:spLocks noGrp="1"/>
          </p:cNvSpPr>
          <p:nvPr>
            <p:ph type="body" sz="quarter" idx="15"/>
          </p:nvPr>
        </p:nvSpPr>
        <p:spPr/>
        <p:txBody>
          <a:bodyPr/>
          <a:lstStyle/>
          <a:p>
            <a:r>
              <a:rPr lang="en-US" dirty="0" smtClean="0"/>
              <a:t>Signal amplitude</a:t>
            </a:r>
            <a:endParaRPr lang="en-US" dirty="0"/>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6747" r="8730"/>
          <a:stretch/>
        </p:blipFill>
        <p:spPr bwMode="auto">
          <a:xfrm>
            <a:off x="612943" y="1968500"/>
            <a:ext cx="7959557" cy="36860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Box 1"/>
          <p:cNvSpPr txBox="1">
            <a:spLocks noChangeArrowheads="1"/>
          </p:cNvSpPr>
          <p:nvPr/>
        </p:nvSpPr>
        <p:spPr bwMode="auto">
          <a:xfrm>
            <a:off x="3058561" y="4393106"/>
            <a:ext cx="1666080" cy="283811"/>
          </a:xfrm>
          <a:prstGeom prst="rect">
            <a:avLst/>
          </a:prstGeom>
          <a:solidFill>
            <a:srgbClr val="FFFFFF"/>
          </a:solidFill>
          <a:ln w="9525">
            <a:solidFill>
              <a:srgbClr val="008000"/>
            </a:solidFill>
            <a:miter lim="800000"/>
            <a:headEnd/>
            <a:tailEnd/>
          </a:ln>
        </p:spPr>
        <p:txBody>
          <a:bodyPr lIns="82945" tIns="41473" rIns="82945" bIns="41473">
            <a:spAutoFit/>
          </a:bodyPr>
          <a:lstStyle/>
          <a:p>
            <a:r>
              <a:rPr lang="it-IT" sz="1300" dirty="0" smtClean="0">
                <a:solidFill>
                  <a:srgbClr val="008000"/>
                </a:solidFill>
              </a:rPr>
              <a:t>Reference </a:t>
            </a:r>
            <a:r>
              <a:rPr lang="it-IT" sz="1300" dirty="0" err="1" smtClean="0">
                <a:solidFill>
                  <a:srgbClr val="008000"/>
                </a:solidFill>
              </a:rPr>
              <a:t>sensor</a:t>
            </a:r>
            <a:endParaRPr lang="it-IT" sz="1300" dirty="0">
              <a:solidFill>
                <a:srgbClr val="008000"/>
              </a:solidFill>
            </a:endParaRPr>
          </a:p>
        </p:txBody>
      </p:sp>
      <p:cxnSp>
        <p:nvCxnSpPr>
          <p:cNvPr id="8" name="Straight Arrow Connector 7"/>
          <p:cNvCxnSpPr>
            <a:stCxn id="7" idx="0"/>
          </p:cNvCxnSpPr>
          <p:nvPr/>
        </p:nvCxnSpPr>
        <p:spPr bwMode="auto">
          <a:xfrm flipV="1">
            <a:off x="3891601" y="3840088"/>
            <a:ext cx="894960" cy="553018"/>
          </a:xfrm>
          <a:prstGeom prst="straightConnector1">
            <a:avLst/>
          </a:prstGeom>
          <a:solidFill>
            <a:srgbClr val="00B8FF"/>
          </a:solidFill>
          <a:ln w="28575" cap="flat" cmpd="sng" algn="ctr">
            <a:solidFill>
              <a:srgbClr val="008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11"/>
          <p:cNvSpPr txBox="1">
            <a:spLocks noChangeArrowheads="1"/>
          </p:cNvSpPr>
          <p:nvPr/>
        </p:nvSpPr>
        <p:spPr bwMode="auto">
          <a:xfrm>
            <a:off x="7761600" y="2720846"/>
            <a:ext cx="925200" cy="283811"/>
          </a:xfrm>
          <a:prstGeom prst="rect">
            <a:avLst/>
          </a:prstGeom>
          <a:solidFill>
            <a:srgbClr val="FFFFFF"/>
          </a:solidFill>
          <a:ln w="9525">
            <a:solidFill>
              <a:srgbClr val="000000"/>
            </a:solidFill>
            <a:miter lim="800000"/>
            <a:headEnd/>
            <a:tailEnd/>
          </a:ln>
        </p:spPr>
        <p:txBody>
          <a:bodyPr wrap="square" lIns="82945" tIns="41473" rIns="82945" bIns="41473">
            <a:spAutoFit/>
          </a:bodyPr>
          <a:lstStyle/>
          <a:p>
            <a:r>
              <a:rPr lang="it-IT" sz="1300" dirty="0" smtClean="0"/>
              <a:t>Gain ~ 10</a:t>
            </a:r>
            <a:endParaRPr lang="it-IT" sz="1300" dirty="0"/>
          </a:p>
        </p:txBody>
      </p:sp>
      <p:cxnSp>
        <p:nvCxnSpPr>
          <p:cNvPr id="10" name="Straight Arrow Connector 9"/>
          <p:cNvCxnSpPr>
            <a:stCxn id="9" idx="1"/>
          </p:cNvCxnSpPr>
          <p:nvPr/>
        </p:nvCxnSpPr>
        <p:spPr bwMode="auto">
          <a:xfrm flipH="1" flipV="1">
            <a:off x="6517440" y="2789974"/>
            <a:ext cx="1244160" cy="72778"/>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p:cNvSpPr txBox="1"/>
          <p:nvPr/>
        </p:nvSpPr>
        <p:spPr>
          <a:xfrm>
            <a:off x="739817" y="943064"/>
            <a:ext cx="7819857" cy="877163"/>
          </a:xfrm>
          <a:prstGeom prst="rect">
            <a:avLst/>
          </a:prstGeom>
          <a:noFill/>
        </p:spPr>
        <p:txBody>
          <a:bodyPr wrap="square" rtlCol="0">
            <a:spAutoFit/>
          </a:bodyPr>
          <a:lstStyle/>
          <a:p>
            <a:pPr>
              <a:lnSpc>
                <a:spcPct val="130000"/>
              </a:lnSpc>
            </a:pPr>
            <a:r>
              <a:rPr lang="en-US" sz="2000" dirty="0" smtClean="0">
                <a:solidFill>
                  <a:srgbClr val="000000"/>
                </a:solidFill>
              </a:rPr>
              <a:t>Using laser signals we are able to measure the different responses of LGAD and traditional sensors</a:t>
            </a:r>
          </a:p>
        </p:txBody>
      </p:sp>
    </p:spTree>
    <p:extLst>
      <p:ext uri="{BB962C8B-B14F-4D97-AF65-F5344CB8AC3E}">
        <p14:creationId xmlns:p14="http://schemas.microsoft.com/office/powerpoint/2010/main" val="37838050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A721C92A-0D55-754C-87E2-F46C20C446D3}" type="slidenum">
              <a:rPr lang="en-US"/>
              <a:pPr>
                <a:defRPr/>
              </a:pPr>
              <a:t>39</a:t>
            </a:fld>
            <a:endParaRPr lang="en-US"/>
          </a:p>
        </p:txBody>
      </p:sp>
      <p:sp>
        <p:nvSpPr>
          <p:cNvPr id="22529" name="Rectangle 1"/>
          <p:cNvSpPr>
            <a:spLocks noChangeArrowheads="1"/>
          </p:cNvSpPr>
          <p:nvPr/>
        </p:nvSpPr>
        <p:spPr bwMode="auto">
          <a:xfrm>
            <a:off x="1247040" y="686953"/>
            <a:ext cx="5417280" cy="413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a:cs typeface="DejaVu Sans" charset="0"/>
            </a:endParaRPr>
          </a:p>
        </p:txBody>
      </p:sp>
      <p:sp>
        <p:nvSpPr>
          <p:cNvPr id="22530" name="Rectangle 2"/>
          <p:cNvSpPr>
            <a:spLocks noChangeArrowheads="1"/>
          </p:cNvSpPr>
          <p:nvPr/>
        </p:nvSpPr>
        <p:spPr bwMode="auto">
          <a:xfrm>
            <a:off x="3198240" y="3974818"/>
            <a:ext cx="1026324" cy="359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Lst>
              <a:defRPr/>
            </a:pPr>
            <a:r>
              <a:rPr lang="en-US">
                <a:solidFill>
                  <a:srgbClr val="FFFFFF"/>
                </a:solidFill>
                <a:latin typeface="Century Gothic" charset="0"/>
                <a:cs typeface="DejaVu Sans" charset="0"/>
              </a:rPr>
              <a:t>Digitizer</a:t>
            </a:r>
          </a:p>
        </p:txBody>
      </p:sp>
      <p:sp>
        <p:nvSpPr>
          <p:cNvPr id="22531" name="Rectangle 3"/>
          <p:cNvSpPr>
            <a:spLocks noChangeArrowheads="1"/>
          </p:cNvSpPr>
          <p:nvPr/>
        </p:nvSpPr>
        <p:spPr bwMode="auto">
          <a:xfrm>
            <a:off x="2913120" y="4520635"/>
            <a:ext cx="1136893" cy="359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Lst>
              <a:defRPr/>
            </a:pPr>
            <a:r>
              <a:rPr lang="en-US">
                <a:solidFill>
                  <a:srgbClr val="FFFFFF"/>
                </a:solidFill>
                <a:latin typeface="Century Gothic" charset="0"/>
                <a:cs typeface="DejaVu Sans" charset="0"/>
              </a:rPr>
              <a:t>2 sensors</a:t>
            </a:r>
          </a:p>
        </p:txBody>
      </p:sp>
      <p:sp>
        <p:nvSpPr>
          <p:cNvPr id="22532" name="Rectangle 4"/>
          <p:cNvSpPr>
            <a:spLocks noChangeArrowheads="1"/>
          </p:cNvSpPr>
          <p:nvPr/>
        </p:nvSpPr>
        <p:spPr bwMode="auto">
          <a:xfrm>
            <a:off x="2050561" y="4899395"/>
            <a:ext cx="1891945" cy="359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 pos="1313299" algn="l"/>
              </a:tabLst>
              <a:defRPr/>
            </a:pPr>
            <a:r>
              <a:rPr lang="en-US">
                <a:solidFill>
                  <a:srgbClr val="FFFFFF"/>
                </a:solidFill>
                <a:latin typeface="Century Gothic" charset="0"/>
                <a:cs typeface="DejaVu Sans" charset="0"/>
              </a:rPr>
              <a:t>Laser split into 2</a:t>
            </a:r>
          </a:p>
        </p:txBody>
      </p:sp>
      <p:sp>
        <p:nvSpPr>
          <p:cNvPr id="22534" name="Text Box 6"/>
          <p:cNvSpPr txBox="1">
            <a:spLocks noChangeArrowheads="1"/>
          </p:cNvSpPr>
          <p:nvPr/>
        </p:nvSpPr>
        <p:spPr bwMode="auto">
          <a:xfrm>
            <a:off x="245697" y="21736"/>
            <a:ext cx="8898303" cy="64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76022"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9pPr>
          </a:lstStyle>
          <a:p>
            <a:pPr algn="ctr" hangingPunct="1">
              <a:defRPr/>
            </a:pPr>
            <a:r>
              <a:rPr lang="en-US" sz="3600" dirty="0" smtClean="0">
                <a:solidFill>
                  <a:srgbClr val="800000"/>
                </a:solidFill>
                <a:latin typeface="+mj-lt"/>
              </a:rPr>
              <a:t>Gain</a:t>
            </a:r>
            <a:endParaRPr lang="en-US" sz="3600" dirty="0">
              <a:solidFill>
                <a:srgbClr val="800000"/>
              </a:solidFill>
              <a:latin typeface="+mj-lt"/>
            </a:endParaRPr>
          </a:p>
        </p:txBody>
      </p:sp>
      <p:pic>
        <p:nvPicPr>
          <p:cNvPr id="4" name="Picture 3" descr="Gain_alpha_botto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5700" y="2349008"/>
            <a:ext cx="5476170" cy="4067857"/>
          </a:xfrm>
          <a:prstGeom prst="rect">
            <a:avLst/>
          </a:prstGeom>
        </p:spPr>
      </p:pic>
      <p:sp>
        <p:nvSpPr>
          <p:cNvPr id="5" name="Oval 4"/>
          <p:cNvSpPr/>
          <p:nvPr/>
        </p:nvSpPr>
        <p:spPr>
          <a:xfrm>
            <a:off x="6804020" y="3644341"/>
            <a:ext cx="624651" cy="1379826"/>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extBox 5"/>
          <p:cNvSpPr txBox="1"/>
          <p:nvPr/>
        </p:nvSpPr>
        <p:spPr>
          <a:xfrm>
            <a:off x="7625191" y="3644341"/>
            <a:ext cx="1315609" cy="438582"/>
          </a:xfrm>
          <a:prstGeom prst="rect">
            <a:avLst/>
          </a:prstGeom>
          <a:noFill/>
        </p:spPr>
        <p:txBody>
          <a:bodyPr wrap="none" rtlCol="0">
            <a:spAutoFit/>
          </a:bodyPr>
          <a:lstStyle/>
          <a:p>
            <a:pPr>
              <a:lnSpc>
                <a:spcPct val="130000"/>
              </a:lnSpc>
            </a:pPr>
            <a:r>
              <a:rPr lang="en-US" b="1" dirty="0" smtClean="0">
                <a:solidFill>
                  <a:srgbClr val="800000"/>
                </a:solidFill>
              </a:rPr>
              <a:t>Gain  ~ 10</a:t>
            </a:r>
          </a:p>
        </p:txBody>
      </p:sp>
      <p:sp>
        <p:nvSpPr>
          <p:cNvPr id="12" name="TextBox 11"/>
          <p:cNvSpPr txBox="1"/>
          <p:nvPr/>
        </p:nvSpPr>
        <p:spPr>
          <a:xfrm>
            <a:off x="525538" y="710264"/>
            <a:ext cx="7819857" cy="877163"/>
          </a:xfrm>
          <a:prstGeom prst="rect">
            <a:avLst/>
          </a:prstGeom>
          <a:noFill/>
        </p:spPr>
        <p:txBody>
          <a:bodyPr wrap="square" rtlCol="0">
            <a:spAutoFit/>
          </a:bodyPr>
          <a:lstStyle/>
          <a:p>
            <a:pPr>
              <a:lnSpc>
                <a:spcPct val="130000"/>
              </a:lnSpc>
            </a:pPr>
            <a:r>
              <a:rPr lang="en-US" sz="2000" dirty="0" smtClean="0">
                <a:solidFill>
                  <a:srgbClr val="000000"/>
                </a:solidFill>
              </a:rPr>
              <a:t>The gain is estimated as the ratio of the output signals of LGAD detectors to that of traditional one</a:t>
            </a:r>
          </a:p>
        </p:txBody>
      </p:sp>
      <p:sp>
        <p:nvSpPr>
          <p:cNvPr id="13" name="TextBox 12"/>
          <p:cNvSpPr txBox="1"/>
          <p:nvPr/>
        </p:nvSpPr>
        <p:spPr>
          <a:xfrm>
            <a:off x="7244065" y="2349008"/>
            <a:ext cx="1315609" cy="438582"/>
          </a:xfrm>
          <a:prstGeom prst="rect">
            <a:avLst/>
          </a:prstGeom>
          <a:noFill/>
        </p:spPr>
        <p:txBody>
          <a:bodyPr wrap="none" rtlCol="0">
            <a:spAutoFit/>
          </a:bodyPr>
          <a:lstStyle/>
          <a:p>
            <a:pPr>
              <a:lnSpc>
                <a:spcPct val="130000"/>
              </a:lnSpc>
            </a:pPr>
            <a:r>
              <a:rPr lang="en-US" b="1" dirty="0" smtClean="0">
                <a:solidFill>
                  <a:srgbClr val="800000"/>
                </a:solidFill>
              </a:rPr>
              <a:t>Gain  ~ </a:t>
            </a:r>
            <a:r>
              <a:rPr lang="en-US" b="1" dirty="0">
                <a:solidFill>
                  <a:srgbClr val="800000"/>
                </a:solidFill>
              </a:rPr>
              <a:t>2</a:t>
            </a:r>
            <a:r>
              <a:rPr lang="en-US" b="1" dirty="0" smtClean="0">
                <a:solidFill>
                  <a:srgbClr val="800000"/>
                </a:solidFill>
              </a:rPr>
              <a:t>0</a:t>
            </a:r>
          </a:p>
        </p:txBody>
      </p:sp>
      <p:sp>
        <p:nvSpPr>
          <p:cNvPr id="14" name="Footer Placeholder 2"/>
          <p:cNvSpPr>
            <a:spLocks noGrp="1"/>
          </p:cNvSpPr>
          <p:nvPr>
            <p:ph type="ftr" sz="quarter" idx="14"/>
          </p:nvPr>
        </p:nvSpPr>
        <p:spPr>
          <a:xfrm rot="16200000">
            <a:off x="-3140143" y="3458178"/>
            <a:ext cx="6513817" cy="257861"/>
          </a:xfrm>
        </p:spPr>
        <p:txBody>
          <a:bodyPr/>
          <a:lstStyle/>
          <a:p>
            <a:r>
              <a:rPr lang="en-US" smtClean="0"/>
              <a:t>Nicolo Cartiglia, INFN, Torino - UFSD;  Orsay, 13 February 2015</a:t>
            </a:r>
            <a:endParaRPr lang="en-US" dirty="0"/>
          </a:p>
        </p:txBody>
      </p:sp>
      <p:cxnSp>
        <p:nvCxnSpPr>
          <p:cNvPr id="3" name="Straight Connector 2"/>
          <p:cNvCxnSpPr/>
          <p:nvPr/>
        </p:nvCxnSpPr>
        <p:spPr>
          <a:xfrm>
            <a:off x="4802835" y="5708309"/>
            <a:ext cx="14160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802835" y="5474721"/>
            <a:ext cx="0" cy="233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218869" y="5466530"/>
            <a:ext cx="0" cy="233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5538" y="1600936"/>
            <a:ext cx="6587448" cy="438582"/>
          </a:xfrm>
          <a:prstGeom prst="rect">
            <a:avLst/>
          </a:prstGeom>
          <a:noFill/>
        </p:spPr>
        <p:txBody>
          <a:bodyPr wrap="none" rtlCol="0">
            <a:spAutoFit/>
          </a:bodyPr>
          <a:lstStyle/>
          <a:p>
            <a:pPr>
              <a:lnSpc>
                <a:spcPct val="130000"/>
              </a:lnSpc>
            </a:pPr>
            <a:r>
              <a:rPr lang="en-US" b="1" dirty="0" smtClean="0">
                <a:solidFill>
                  <a:srgbClr val="800000"/>
                </a:solidFill>
              </a:rPr>
              <a:t>The gain increases linearly with Vbias (not exponentially!)</a:t>
            </a:r>
          </a:p>
        </p:txBody>
      </p:sp>
      <p:graphicFrame>
        <p:nvGraphicFramePr>
          <p:cNvPr id="11" name="Object 10"/>
          <p:cNvGraphicFramePr>
            <a:graphicFrameLocks noChangeAspect="1"/>
          </p:cNvGraphicFramePr>
          <p:nvPr>
            <p:extLst>
              <p:ext uri="{D42A27DB-BD31-4B8C-83A1-F6EECF244321}">
                <p14:modId xmlns:p14="http://schemas.microsoft.com/office/powerpoint/2010/main" val="3338374629"/>
              </p:ext>
            </p:extLst>
          </p:nvPr>
        </p:nvGraphicFramePr>
        <p:xfrm>
          <a:off x="379444" y="3766608"/>
          <a:ext cx="2533676" cy="1132787"/>
        </p:xfrm>
        <a:graphic>
          <a:graphicData uri="http://schemas.openxmlformats.org/presentationml/2006/ole">
            <mc:AlternateContent xmlns:mc="http://schemas.openxmlformats.org/markup-compatibility/2006">
              <mc:Choice xmlns:v="urn:schemas-microsoft-com:vml" Requires="v">
                <p:oleObj spid="_x0000_s237598" name="Equation" r:id="rId5" imgW="1358900" imgH="546100" progId="Equation.3">
                  <p:embed/>
                </p:oleObj>
              </mc:Choice>
              <mc:Fallback>
                <p:oleObj name="Equation" r:id="rId5" imgW="1358900" imgH="546100" progId="Equation.3">
                  <p:embed/>
                  <p:pic>
                    <p:nvPicPr>
                      <p:cNvPr id="0" name=""/>
                      <p:cNvPicPr/>
                      <p:nvPr/>
                    </p:nvPicPr>
                    <p:blipFill>
                      <a:blip r:embed="rId6"/>
                      <a:stretch>
                        <a:fillRect/>
                      </a:stretch>
                    </p:blipFill>
                    <p:spPr>
                      <a:xfrm>
                        <a:off x="379444" y="3766608"/>
                        <a:ext cx="2533676" cy="1132787"/>
                      </a:xfrm>
                      <a:prstGeom prst="rect">
                        <a:avLst/>
                      </a:prstGeom>
                    </p:spPr>
                  </p:pic>
                </p:oleObj>
              </mc:Fallback>
            </mc:AlternateContent>
          </a:graphicData>
        </a:graphic>
      </p:graphicFrame>
    </p:spTree>
    <p:extLst>
      <p:ext uri="{BB962C8B-B14F-4D97-AF65-F5344CB8AC3E}">
        <p14:creationId xmlns:p14="http://schemas.microsoft.com/office/powerpoint/2010/main" val="4130708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45697" y="-22079"/>
            <a:ext cx="8879074"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State-of-the-art Timing Detectors</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4</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2" name="TextBox 1"/>
          <p:cNvSpPr txBox="1"/>
          <p:nvPr/>
        </p:nvSpPr>
        <p:spPr>
          <a:xfrm>
            <a:off x="538826" y="946204"/>
            <a:ext cx="8605174" cy="798680"/>
          </a:xfrm>
          <a:prstGeom prst="rect">
            <a:avLst/>
          </a:prstGeom>
          <a:noFill/>
        </p:spPr>
        <p:txBody>
          <a:bodyPr wrap="square" rtlCol="0">
            <a:spAutoFit/>
          </a:bodyPr>
          <a:lstStyle/>
          <a:p>
            <a:pPr>
              <a:lnSpc>
                <a:spcPct val="130000"/>
              </a:lnSpc>
            </a:pPr>
            <a:r>
              <a:rPr lang="en-US" dirty="0" smtClean="0">
                <a:solidFill>
                  <a:srgbClr val="000000"/>
                </a:solidFill>
              </a:rPr>
              <a:t>Timing detectors exploit very fast physics processes such as </a:t>
            </a:r>
          </a:p>
          <a:p>
            <a:pPr>
              <a:lnSpc>
                <a:spcPct val="130000"/>
              </a:lnSpc>
            </a:pPr>
            <a:r>
              <a:rPr lang="en-US" b="1" dirty="0" smtClean="0">
                <a:solidFill>
                  <a:srgbClr val="000000"/>
                </a:solidFill>
              </a:rPr>
              <a:t>Cherenkov light </a:t>
            </a:r>
            <a:r>
              <a:rPr lang="en-US" dirty="0" smtClean="0">
                <a:solidFill>
                  <a:srgbClr val="000000"/>
                </a:solidFill>
              </a:rPr>
              <a:t>emission or </a:t>
            </a:r>
            <a:r>
              <a:rPr lang="en-US" b="1" dirty="0" smtClean="0">
                <a:solidFill>
                  <a:srgbClr val="000000"/>
                </a:solidFill>
              </a:rPr>
              <a:t>electronic avalanches </a:t>
            </a:r>
            <a:r>
              <a:rPr lang="en-US" dirty="0" smtClean="0">
                <a:solidFill>
                  <a:srgbClr val="000000"/>
                </a:solidFill>
              </a:rPr>
              <a:t>to create prompt signals</a:t>
            </a:r>
          </a:p>
        </p:txBody>
      </p:sp>
      <p:pic>
        <p:nvPicPr>
          <p:cNvPr id="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23787" y="1892095"/>
            <a:ext cx="2706872" cy="257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56211" y="2385949"/>
            <a:ext cx="3986946" cy="180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1308577" y="1821531"/>
            <a:ext cx="192438" cy="5644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23" idx="0"/>
          </p:cNvCxnSpPr>
          <p:nvPr/>
        </p:nvCxnSpPr>
        <p:spPr>
          <a:xfrm>
            <a:off x="5625962" y="1744884"/>
            <a:ext cx="1223722" cy="6410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72491" y="4425500"/>
            <a:ext cx="1458640" cy="438582"/>
          </a:xfrm>
          <a:prstGeom prst="rect">
            <a:avLst/>
          </a:prstGeom>
          <a:noFill/>
        </p:spPr>
        <p:txBody>
          <a:bodyPr wrap="none" rtlCol="0">
            <a:spAutoFit/>
          </a:bodyPr>
          <a:lstStyle/>
          <a:p>
            <a:pPr>
              <a:lnSpc>
                <a:spcPct val="130000"/>
              </a:lnSpc>
            </a:pPr>
            <a:r>
              <a:rPr lang="en-US" b="1" dirty="0" smtClean="0">
                <a:solidFill>
                  <a:srgbClr val="800000"/>
                </a:solidFill>
              </a:rPr>
              <a:t>CMS/ATLAS  </a:t>
            </a:r>
          </a:p>
        </p:txBody>
      </p:sp>
      <p:sp>
        <p:nvSpPr>
          <p:cNvPr id="16" name="TextBox 15"/>
          <p:cNvSpPr txBox="1"/>
          <p:nvPr/>
        </p:nvSpPr>
        <p:spPr>
          <a:xfrm>
            <a:off x="6825635" y="4425500"/>
            <a:ext cx="821597" cy="438582"/>
          </a:xfrm>
          <a:prstGeom prst="rect">
            <a:avLst/>
          </a:prstGeom>
          <a:noFill/>
        </p:spPr>
        <p:txBody>
          <a:bodyPr wrap="none" rtlCol="0">
            <a:spAutoFit/>
          </a:bodyPr>
          <a:lstStyle/>
          <a:p>
            <a:pPr>
              <a:lnSpc>
                <a:spcPct val="130000"/>
              </a:lnSpc>
            </a:pPr>
            <a:r>
              <a:rPr lang="en-US" b="1" dirty="0" smtClean="0">
                <a:solidFill>
                  <a:srgbClr val="800000"/>
                </a:solidFill>
              </a:rPr>
              <a:t>ALICE</a:t>
            </a:r>
          </a:p>
        </p:txBody>
      </p:sp>
      <p:sp>
        <p:nvSpPr>
          <p:cNvPr id="12" name="TextBox 11"/>
          <p:cNvSpPr txBox="1"/>
          <p:nvPr/>
        </p:nvSpPr>
        <p:spPr>
          <a:xfrm>
            <a:off x="384875" y="5087709"/>
            <a:ext cx="8458282" cy="1518877"/>
          </a:xfrm>
          <a:prstGeom prst="rect">
            <a:avLst/>
          </a:prstGeom>
          <a:noFill/>
        </p:spPr>
        <p:txBody>
          <a:bodyPr wrap="square" rtlCol="0">
            <a:spAutoFit/>
          </a:bodyPr>
          <a:lstStyle/>
          <a:p>
            <a:pPr marL="285750" indent="-285750">
              <a:lnSpc>
                <a:spcPct val="130000"/>
              </a:lnSpc>
              <a:buFont typeface="Arial"/>
              <a:buChar char="•"/>
            </a:pPr>
            <a:r>
              <a:rPr lang="en-US" dirty="0" smtClean="0">
                <a:solidFill>
                  <a:srgbClr val="000000"/>
                </a:solidFill>
              </a:rPr>
              <a:t>These detectors measure time very accurately but locate particles with the </a:t>
            </a:r>
            <a:r>
              <a:rPr lang="en-US" b="1" dirty="0" smtClean="0">
                <a:solidFill>
                  <a:srgbClr val="000000"/>
                </a:solidFill>
              </a:rPr>
              <a:t>precision of ~ 1 mm</a:t>
            </a:r>
          </a:p>
          <a:p>
            <a:pPr marL="285750" indent="-285750">
              <a:lnSpc>
                <a:spcPct val="130000"/>
              </a:lnSpc>
              <a:buFont typeface="Arial"/>
              <a:buChar char="•"/>
            </a:pPr>
            <a:r>
              <a:rPr lang="en-US" dirty="0" smtClean="0">
                <a:solidFill>
                  <a:srgbClr val="800000"/>
                </a:solidFill>
              </a:rPr>
              <a:t>Good timing is obtain by using a gain mechanism</a:t>
            </a:r>
            <a:r>
              <a:rPr lang="en-US" dirty="0" smtClean="0">
                <a:solidFill>
                  <a:srgbClr val="000000"/>
                </a:solidFill>
              </a:rPr>
              <a:t>, either in the detector or in the electronics</a:t>
            </a:r>
          </a:p>
        </p:txBody>
      </p:sp>
      <p:sp>
        <p:nvSpPr>
          <p:cNvPr id="14" name="TextBox 13"/>
          <p:cNvSpPr txBox="1"/>
          <p:nvPr/>
        </p:nvSpPr>
        <p:spPr>
          <a:xfrm>
            <a:off x="4030653" y="3772699"/>
            <a:ext cx="1570262" cy="798680"/>
          </a:xfrm>
          <a:prstGeom prst="rect">
            <a:avLst/>
          </a:prstGeom>
          <a:noFill/>
          <a:ln>
            <a:solidFill>
              <a:schemeClr val="accent1"/>
            </a:solidFill>
          </a:ln>
        </p:spPr>
        <p:txBody>
          <a:bodyPr wrap="none" rtlCol="0">
            <a:spAutoFit/>
          </a:bodyPr>
          <a:lstStyle/>
          <a:p>
            <a:pPr>
              <a:lnSpc>
                <a:spcPct val="130000"/>
              </a:lnSpc>
            </a:pPr>
            <a:r>
              <a:rPr lang="en-US" b="1" dirty="0">
                <a:solidFill>
                  <a:srgbClr val="800000"/>
                </a:solidFill>
                <a:latin typeface="Symbol" charset="2"/>
                <a:cs typeface="Symbol" charset="2"/>
              </a:rPr>
              <a:t>s</a:t>
            </a:r>
            <a:r>
              <a:rPr lang="en-US" b="1" baseline="-25000" dirty="0" smtClean="0">
                <a:solidFill>
                  <a:srgbClr val="800000"/>
                </a:solidFill>
              </a:rPr>
              <a:t>t</a:t>
            </a:r>
            <a:r>
              <a:rPr lang="en-US" b="1" dirty="0" smtClean="0">
                <a:solidFill>
                  <a:srgbClr val="800000"/>
                </a:solidFill>
              </a:rPr>
              <a:t> ~ 20-30 ps</a:t>
            </a:r>
          </a:p>
          <a:p>
            <a:pPr>
              <a:lnSpc>
                <a:spcPct val="130000"/>
              </a:lnSpc>
            </a:pPr>
            <a:r>
              <a:rPr lang="en-US" b="1" dirty="0" smtClean="0">
                <a:solidFill>
                  <a:srgbClr val="800000"/>
                </a:solidFill>
                <a:latin typeface="Symbol" charset="2"/>
                <a:cs typeface="Symbol" charset="2"/>
              </a:rPr>
              <a:t>s</a:t>
            </a:r>
            <a:r>
              <a:rPr lang="en-US" b="1" baseline="-25000" dirty="0" smtClean="0">
                <a:solidFill>
                  <a:srgbClr val="800000"/>
                </a:solidFill>
              </a:rPr>
              <a:t>x</a:t>
            </a:r>
            <a:r>
              <a:rPr lang="en-US" b="1" dirty="0" smtClean="0">
                <a:solidFill>
                  <a:srgbClr val="800000"/>
                </a:solidFill>
              </a:rPr>
              <a:t> </a:t>
            </a:r>
            <a:r>
              <a:rPr lang="en-US" b="1" dirty="0">
                <a:solidFill>
                  <a:srgbClr val="800000"/>
                </a:solidFill>
              </a:rPr>
              <a:t>~ </a:t>
            </a:r>
            <a:r>
              <a:rPr lang="en-US" b="1" dirty="0" smtClean="0">
                <a:solidFill>
                  <a:srgbClr val="800000"/>
                </a:solidFill>
              </a:rPr>
              <a:t>1-2 mm</a:t>
            </a:r>
            <a:endParaRPr lang="en-US" b="1" dirty="0">
              <a:solidFill>
                <a:srgbClr val="800000"/>
              </a:solidFill>
            </a:endParaRPr>
          </a:p>
        </p:txBody>
      </p:sp>
    </p:spTree>
    <p:extLst>
      <p:ext uri="{BB962C8B-B14F-4D97-AF65-F5344CB8AC3E}">
        <p14:creationId xmlns:p14="http://schemas.microsoft.com/office/powerpoint/2010/main" val="328637960"/>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497294" y="2326105"/>
            <a:ext cx="6442958" cy="4508612"/>
            <a:chOff x="1497294" y="2326105"/>
            <a:chExt cx="6442958" cy="4508612"/>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89" t="2472" r="4922" b="5950"/>
            <a:stretch/>
          </p:blipFill>
          <p:spPr>
            <a:xfrm>
              <a:off x="1497294" y="2326105"/>
              <a:ext cx="6376117" cy="4508612"/>
            </a:xfrm>
            <a:prstGeom prst="rect">
              <a:avLst/>
            </a:prstGeom>
          </p:spPr>
        </p:pic>
        <p:sp>
          <p:nvSpPr>
            <p:cNvPr id="14" name="Rectangle 13"/>
            <p:cNvSpPr/>
            <p:nvPr/>
          </p:nvSpPr>
          <p:spPr>
            <a:xfrm>
              <a:off x="6122736" y="3181681"/>
              <a:ext cx="1817516" cy="73526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lide Number Placeholder 4"/>
          <p:cNvSpPr>
            <a:spLocks noGrp="1"/>
          </p:cNvSpPr>
          <p:nvPr>
            <p:ph type="sldNum" sz="quarter" idx="12"/>
          </p:nvPr>
        </p:nvSpPr>
        <p:spPr/>
        <p:txBody>
          <a:bodyPr/>
          <a:lstStyle/>
          <a:p>
            <a:pPr>
              <a:defRPr/>
            </a:pPr>
            <a:fld id="{743CD957-180E-B54F-821A-378C09198524}" type="slidenum">
              <a:rPr lang="en-US"/>
              <a:pPr>
                <a:defRPr/>
              </a:pPr>
              <a:t>40</a:t>
            </a:fld>
            <a:endParaRPr lang="en-US"/>
          </a:p>
        </p:txBody>
      </p:sp>
      <p:sp>
        <p:nvSpPr>
          <p:cNvPr id="20481" name="Rectangle 1"/>
          <p:cNvSpPr>
            <a:spLocks noGrp="1" noChangeArrowheads="1"/>
          </p:cNvSpPr>
          <p:nvPr>
            <p:ph type="title" idx="4294967295"/>
          </p:nvPr>
        </p:nvSpPr>
        <p:spPr>
          <a:xfrm>
            <a:off x="279400" y="50800"/>
            <a:ext cx="9144000" cy="6604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Laser Measurements on CNM LGAD</a:t>
            </a:r>
          </a:p>
        </p:txBody>
      </p:sp>
      <p:sp>
        <p:nvSpPr>
          <p:cNvPr id="20482" name="Rectangle 2"/>
          <p:cNvSpPr>
            <a:spLocks noGrp="1" noChangeArrowheads="1"/>
          </p:cNvSpPr>
          <p:nvPr>
            <p:ph type="body" idx="4294967295"/>
          </p:nvPr>
        </p:nvSpPr>
        <p:spPr>
          <a:xfrm>
            <a:off x="715160" y="663026"/>
            <a:ext cx="7784120" cy="1797112"/>
          </a:xfrm>
          <a:prstGeom prst="rect">
            <a:avLst/>
          </a:prstGeom>
        </p:spPr>
        <p:txBody>
          <a:bodyPr tIns="17601">
            <a:noAutofit/>
          </a:bodyPr>
          <a:lstStyle/>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1800" dirty="0" smtClean="0"/>
              <a:t>We use a 1064 nm picosecond laser to emulate the signal of a MIP particle (without Landau Fluctuations)</a:t>
            </a: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1800" dirty="0" smtClean="0"/>
              <a:t>The signal output is read out by either a Charge sensitive amplifier or a Current Amplifier (Cividec)</a:t>
            </a:r>
            <a:endParaRPr lang="en-US" sz="1800" dirty="0"/>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sp>
        <p:nvSpPr>
          <p:cNvPr id="6" name="TextBox 5"/>
          <p:cNvSpPr txBox="1"/>
          <p:nvPr/>
        </p:nvSpPr>
        <p:spPr>
          <a:xfrm>
            <a:off x="5243293" y="4271636"/>
            <a:ext cx="2991035" cy="438582"/>
          </a:xfrm>
          <a:prstGeom prst="rect">
            <a:avLst/>
          </a:prstGeom>
          <a:noFill/>
          <a:ln>
            <a:solidFill>
              <a:srgbClr val="000000"/>
            </a:solidFill>
          </a:ln>
        </p:spPr>
        <p:txBody>
          <a:bodyPr wrap="square" rtlCol="0">
            <a:spAutoFit/>
          </a:bodyPr>
          <a:lstStyle/>
          <a:p>
            <a:pPr>
              <a:lnSpc>
                <a:spcPct val="130000"/>
              </a:lnSpc>
            </a:pPr>
            <a:r>
              <a:rPr lang="en-US" b="1" dirty="0" smtClean="0">
                <a:solidFill>
                  <a:srgbClr val="800000"/>
                </a:solidFill>
                <a:latin typeface="Symbol" charset="2"/>
                <a:cs typeface="Symbol" charset="2"/>
              </a:rPr>
              <a:t>s</a:t>
            </a:r>
            <a:r>
              <a:rPr lang="en-US" b="1" baseline="-25000" dirty="0" smtClean="0">
                <a:solidFill>
                  <a:srgbClr val="800000"/>
                </a:solidFill>
              </a:rPr>
              <a:t>t</a:t>
            </a:r>
            <a:r>
              <a:rPr lang="en-US" b="1" dirty="0" smtClean="0">
                <a:solidFill>
                  <a:srgbClr val="800000"/>
                </a:solidFill>
              </a:rPr>
              <a:t> ~ 140 ps @ 800 Volts</a:t>
            </a:r>
            <a:endParaRPr lang="en-US" b="1" dirty="0">
              <a:solidFill>
                <a:srgbClr val="800000"/>
              </a:solidFill>
            </a:endParaRPr>
          </a:p>
        </p:txBody>
      </p:sp>
      <p:sp>
        <p:nvSpPr>
          <p:cNvPr id="4" name="Oval 3"/>
          <p:cNvSpPr/>
          <p:nvPr/>
        </p:nvSpPr>
        <p:spPr>
          <a:xfrm>
            <a:off x="2863961" y="4418664"/>
            <a:ext cx="660895" cy="583108"/>
          </a:xfrm>
          <a:prstGeom prst="ellipse">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6" idx="1"/>
            <a:endCxn id="4" idx="6"/>
          </p:cNvCxnSpPr>
          <p:nvPr/>
        </p:nvCxnSpPr>
        <p:spPr>
          <a:xfrm flipH="1">
            <a:off x="3524856" y="4490927"/>
            <a:ext cx="1718437" cy="2192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0961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andau_400_600_800.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2619" y="2963700"/>
            <a:ext cx="5652651" cy="3859606"/>
          </a:xfrm>
          <a:prstGeom prst="rect">
            <a:avLst/>
          </a:prstGeom>
        </p:spPr>
      </p:pic>
      <p:sp>
        <p:nvSpPr>
          <p:cNvPr id="7" name="Slide Number Placeholder 4"/>
          <p:cNvSpPr>
            <a:spLocks noGrp="1"/>
          </p:cNvSpPr>
          <p:nvPr>
            <p:ph type="sldNum" sz="quarter" idx="12"/>
          </p:nvPr>
        </p:nvSpPr>
        <p:spPr/>
        <p:txBody>
          <a:bodyPr/>
          <a:lstStyle/>
          <a:p>
            <a:pPr>
              <a:defRPr/>
            </a:pPr>
            <a:fld id="{743CD957-180E-B54F-821A-378C09198524}" type="slidenum">
              <a:rPr lang="en-US"/>
              <a:pPr>
                <a:defRPr/>
              </a:pPr>
              <a:t>41</a:t>
            </a:fld>
            <a:endParaRPr lang="en-US"/>
          </a:p>
        </p:txBody>
      </p:sp>
      <p:sp>
        <p:nvSpPr>
          <p:cNvPr id="20481" name="Rectangle 1"/>
          <p:cNvSpPr>
            <a:spLocks noGrp="1" noChangeArrowheads="1"/>
          </p:cNvSpPr>
          <p:nvPr>
            <p:ph type="title" idx="4294967295"/>
          </p:nvPr>
        </p:nvSpPr>
        <p:spPr>
          <a:xfrm>
            <a:off x="279400" y="50800"/>
            <a:ext cx="9144000" cy="6604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Testbeam Measurements on CNM LGAD</a:t>
            </a:r>
          </a:p>
        </p:txBody>
      </p:sp>
      <p:sp>
        <p:nvSpPr>
          <p:cNvPr id="20482" name="Rectangle 2"/>
          <p:cNvSpPr>
            <a:spLocks noGrp="1" noChangeArrowheads="1"/>
          </p:cNvSpPr>
          <p:nvPr>
            <p:ph type="body" idx="4294967295"/>
          </p:nvPr>
        </p:nvSpPr>
        <p:spPr>
          <a:xfrm>
            <a:off x="598529" y="948102"/>
            <a:ext cx="4481825" cy="1297799"/>
          </a:xfrm>
          <a:prstGeom prst="rect">
            <a:avLst/>
          </a:prstGeom>
        </p:spPr>
        <p:txBody>
          <a:bodyPr tIns="17601">
            <a:noAutofit/>
          </a:bodyPr>
          <a:lstStyle/>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1800" dirty="0" smtClean="0"/>
              <a:t>In collaboration with Roma2, we went to Frascati for a testbeam using 500 MeV electrons</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pic>
        <p:nvPicPr>
          <p:cNvPr id="3" name="Picture 2" descr="IMG_097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5200667" y="816579"/>
            <a:ext cx="3627450" cy="2720588"/>
          </a:xfrm>
          <a:prstGeom prst="rect">
            <a:avLst/>
          </a:prstGeom>
        </p:spPr>
      </p:pic>
      <p:cxnSp>
        <p:nvCxnSpPr>
          <p:cNvPr id="5" name="Straight Arrow Connector 4"/>
          <p:cNvCxnSpPr/>
          <p:nvPr/>
        </p:nvCxnSpPr>
        <p:spPr>
          <a:xfrm>
            <a:off x="5992056" y="1470330"/>
            <a:ext cx="2510905" cy="11679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36536" y="3107014"/>
            <a:ext cx="3336069" cy="400110"/>
          </a:xfrm>
          <a:prstGeom prst="rect">
            <a:avLst/>
          </a:prstGeom>
          <a:noFill/>
        </p:spPr>
        <p:txBody>
          <a:bodyPr wrap="none" rtlCol="0">
            <a:spAutoFit/>
          </a:bodyPr>
          <a:lstStyle/>
          <a:p>
            <a:pPr>
              <a:lnSpc>
                <a:spcPct val="130000"/>
              </a:lnSpc>
            </a:pPr>
            <a:r>
              <a:rPr lang="en-US" sz="1600" b="1" dirty="0" smtClean="0">
                <a:solidFill>
                  <a:schemeClr val="bg1"/>
                </a:solidFill>
              </a:rPr>
              <a:t>300 micron thick, 5 x5 mm pads</a:t>
            </a:r>
          </a:p>
        </p:txBody>
      </p:sp>
      <p:graphicFrame>
        <p:nvGraphicFramePr>
          <p:cNvPr id="14" name="Object 13"/>
          <p:cNvGraphicFramePr>
            <a:graphicFrameLocks noChangeAspect="1"/>
          </p:cNvGraphicFramePr>
          <p:nvPr>
            <p:extLst>
              <p:ext uri="{D42A27DB-BD31-4B8C-83A1-F6EECF244321}">
                <p14:modId xmlns:p14="http://schemas.microsoft.com/office/powerpoint/2010/main" val="1118309611"/>
              </p:ext>
            </p:extLst>
          </p:nvPr>
        </p:nvGraphicFramePr>
        <p:xfrm>
          <a:off x="3426594" y="4540114"/>
          <a:ext cx="2515512" cy="734010"/>
        </p:xfrm>
        <a:graphic>
          <a:graphicData uri="http://schemas.openxmlformats.org/presentationml/2006/ole">
            <mc:AlternateContent xmlns:mc="http://schemas.openxmlformats.org/markup-compatibility/2006">
              <mc:Choice xmlns:v="urn:schemas-microsoft-com:vml" Requires="v">
                <p:oleObj spid="_x0000_s234529" name="Equation" r:id="rId6" imgW="2082800" imgH="546100" progId="Equation.3">
                  <p:embed/>
                </p:oleObj>
              </mc:Choice>
              <mc:Fallback>
                <p:oleObj name="Equation" r:id="rId6" imgW="2082800" imgH="546100" progId="Equation.3">
                  <p:embed/>
                  <p:pic>
                    <p:nvPicPr>
                      <p:cNvPr id="0" name=""/>
                      <p:cNvPicPr/>
                      <p:nvPr/>
                    </p:nvPicPr>
                    <p:blipFill>
                      <a:blip r:embed="rId7"/>
                      <a:stretch>
                        <a:fillRect/>
                      </a:stretch>
                    </p:blipFill>
                    <p:spPr>
                      <a:xfrm>
                        <a:off x="3426594" y="4540114"/>
                        <a:ext cx="2515512" cy="734010"/>
                      </a:xfrm>
                      <a:prstGeom prst="rect">
                        <a:avLst/>
                      </a:prstGeom>
                    </p:spPr>
                  </p:pic>
                </p:oleObj>
              </mc:Fallback>
            </mc:AlternateContent>
          </a:graphicData>
        </a:graphic>
      </p:graphicFrame>
      <p:sp>
        <p:nvSpPr>
          <p:cNvPr id="15" name="TextBox 14"/>
          <p:cNvSpPr txBox="1"/>
          <p:nvPr/>
        </p:nvSpPr>
        <p:spPr>
          <a:xfrm>
            <a:off x="6289158" y="5181186"/>
            <a:ext cx="2752847" cy="1360372"/>
          </a:xfrm>
          <a:prstGeom prst="rect">
            <a:avLst/>
          </a:prstGeom>
          <a:noFill/>
        </p:spPr>
        <p:txBody>
          <a:bodyPr wrap="square" rtlCol="0">
            <a:spAutoFit/>
          </a:bodyPr>
          <a:lstStyle/>
          <a:p>
            <a:pPr>
              <a:lnSpc>
                <a:spcPct val="130000"/>
              </a:lnSpc>
            </a:pPr>
            <a:r>
              <a:rPr lang="en-US" sz="1600" dirty="0" smtClean="0"/>
              <a:t>The gain mechanism preserves the Landau amplitude distribution of the output signals</a:t>
            </a:r>
          </a:p>
        </p:txBody>
      </p:sp>
      <p:sp>
        <p:nvSpPr>
          <p:cNvPr id="4" name="Rectangle 3"/>
          <p:cNvSpPr/>
          <p:nvPr/>
        </p:nvSpPr>
        <p:spPr>
          <a:xfrm>
            <a:off x="535090" y="2137404"/>
            <a:ext cx="4572000" cy="798680"/>
          </a:xfrm>
          <a:prstGeom prst="rect">
            <a:avLst/>
          </a:prstGeom>
        </p:spPr>
        <p:txBody>
          <a:bodyPr>
            <a:spAutoFit/>
          </a:bodyPr>
          <a:lstStyle/>
          <a:p>
            <a:pPr>
              <a:lnSpc>
                <a:spcPct val="130000"/>
              </a:lnSpc>
            </a:pPr>
            <a:r>
              <a:rPr lang="en-US" dirty="0">
                <a:solidFill>
                  <a:srgbClr val="000000"/>
                </a:solidFill>
              </a:rPr>
              <a:t>As measured in the lab, the gain ~ doubles going from 400 -&gt; 800 Volt.</a:t>
            </a:r>
          </a:p>
        </p:txBody>
      </p:sp>
    </p:spTree>
    <p:extLst>
      <p:ext uri="{BB962C8B-B14F-4D97-AF65-F5344CB8AC3E}">
        <p14:creationId xmlns:p14="http://schemas.microsoft.com/office/powerpoint/2010/main" val="28649782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743CD957-180E-B54F-821A-378C09198524}" type="slidenum">
              <a:rPr lang="en-US"/>
              <a:pPr>
                <a:defRPr/>
              </a:pPr>
              <a:t>42</a:t>
            </a:fld>
            <a:endParaRPr lang="en-US"/>
          </a:p>
        </p:txBody>
      </p:sp>
      <p:sp>
        <p:nvSpPr>
          <p:cNvPr id="20481" name="Rectangle 1"/>
          <p:cNvSpPr>
            <a:spLocks noGrp="1" noChangeArrowheads="1"/>
          </p:cNvSpPr>
          <p:nvPr>
            <p:ph type="title" idx="4294967295"/>
          </p:nvPr>
        </p:nvSpPr>
        <p:spPr>
          <a:xfrm>
            <a:off x="279400" y="50800"/>
            <a:ext cx="9144000" cy="6604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100 GeV pion Testbeam with CNM </a:t>
            </a:r>
            <a:r>
              <a:rPr lang="en-US" sz="2800" dirty="0" smtClean="0"/>
              <a:t>LGAD</a:t>
            </a:r>
          </a:p>
        </p:txBody>
      </p:sp>
      <p:sp>
        <p:nvSpPr>
          <p:cNvPr id="20482" name="Rectangle 2"/>
          <p:cNvSpPr>
            <a:spLocks noGrp="1" noChangeArrowheads="1"/>
          </p:cNvSpPr>
          <p:nvPr>
            <p:ph type="body" idx="4294967295"/>
          </p:nvPr>
        </p:nvSpPr>
        <p:spPr>
          <a:xfrm>
            <a:off x="787129" y="1111574"/>
            <a:ext cx="7234695" cy="1297799"/>
          </a:xfrm>
          <a:prstGeom prst="rect">
            <a:avLst/>
          </a:prstGeom>
        </p:spPr>
        <p:txBody>
          <a:bodyPr tIns="17601">
            <a:noAutofit/>
          </a:bodyPr>
          <a:lstStyle/>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1800" dirty="0" err="1" smtClean="0"/>
              <a:t>Teasbeam</a:t>
            </a:r>
            <a:r>
              <a:rPr lang="en-US" sz="1800" dirty="0" smtClean="0"/>
              <a:t> data understood as the sum of 1MIP, 2 MIP or 3 MIP</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sp>
        <p:nvSpPr>
          <p:cNvPr id="11" name="TextBox 10"/>
          <p:cNvSpPr txBox="1"/>
          <p:nvPr/>
        </p:nvSpPr>
        <p:spPr>
          <a:xfrm>
            <a:off x="5436536" y="3107014"/>
            <a:ext cx="3336069" cy="400110"/>
          </a:xfrm>
          <a:prstGeom prst="rect">
            <a:avLst/>
          </a:prstGeom>
          <a:noFill/>
        </p:spPr>
        <p:txBody>
          <a:bodyPr wrap="none" rtlCol="0">
            <a:spAutoFit/>
          </a:bodyPr>
          <a:lstStyle/>
          <a:p>
            <a:pPr>
              <a:lnSpc>
                <a:spcPct val="130000"/>
              </a:lnSpc>
            </a:pPr>
            <a:r>
              <a:rPr lang="en-US" sz="1600" b="1" dirty="0" smtClean="0">
                <a:solidFill>
                  <a:schemeClr val="bg1"/>
                </a:solidFill>
              </a:rPr>
              <a:t>300 micron thick, 5 x5 mm pads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88318" y="1240792"/>
            <a:ext cx="4422485" cy="6513113"/>
          </a:xfrm>
          <a:prstGeom prst="rect">
            <a:avLst/>
          </a:prstGeom>
        </p:spPr>
      </p:pic>
      <p:cxnSp>
        <p:nvCxnSpPr>
          <p:cNvPr id="8" name="Straight Arrow Connector 7"/>
          <p:cNvCxnSpPr/>
          <p:nvPr/>
        </p:nvCxnSpPr>
        <p:spPr>
          <a:xfrm flipH="1">
            <a:off x="3507977" y="1508980"/>
            <a:ext cx="1928559" cy="2540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614435" y="1508980"/>
            <a:ext cx="1672261" cy="3030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098096" y="1508980"/>
            <a:ext cx="1068738" cy="42125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87129" y="1677351"/>
            <a:ext cx="4572000" cy="646331"/>
          </a:xfrm>
          <a:prstGeom prst="rect">
            <a:avLst/>
          </a:prstGeom>
        </p:spPr>
        <p:txBody>
          <a:bodyPr>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Very linear behavior of UFSD with increasing charge</a:t>
            </a:r>
          </a:p>
        </p:txBody>
      </p:sp>
    </p:spTree>
    <p:extLst>
      <p:ext uri="{BB962C8B-B14F-4D97-AF65-F5344CB8AC3E}">
        <p14:creationId xmlns:p14="http://schemas.microsoft.com/office/powerpoint/2010/main" val="32354883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43</a:t>
            </a:fld>
            <a:endParaRPr lang="en-US" dirty="0"/>
          </a:p>
        </p:txBody>
      </p:sp>
      <p:sp>
        <p:nvSpPr>
          <p:cNvPr id="3" name="Footer Placeholder 2"/>
          <p:cNvSpPr>
            <a:spLocks noGrp="1"/>
          </p:cNvSpPr>
          <p:nvPr>
            <p:ph type="ftr" sz="quarter" idx="14"/>
          </p:nvPr>
        </p:nvSpPr>
        <p:spPr/>
        <p:txBody>
          <a:bodyPr/>
          <a:lstStyle/>
          <a:p>
            <a:r>
              <a:rPr lang="en-US" smtClean="0"/>
              <a:t>Nicolo Cartiglia, INFN, Torino </a:t>
            </a:r>
            <a:endParaRPr lang="en-US" dirty="0"/>
          </a:p>
        </p:txBody>
      </p:sp>
      <p:sp>
        <p:nvSpPr>
          <p:cNvPr id="4" name="Title 3"/>
          <p:cNvSpPr>
            <a:spLocks noGrp="1"/>
          </p:cNvSpPr>
          <p:nvPr>
            <p:ph type="title"/>
          </p:nvPr>
        </p:nvSpPr>
        <p:spPr/>
        <p:txBody>
          <a:bodyPr/>
          <a:lstStyle/>
          <a:p>
            <a:r>
              <a:rPr lang="en-US" dirty="0" smtClean="0"/>
              <a:t>Properties of the Landau distributions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497181782"/>
              </p:ext>
            </p:extLst>
          </p:nvPr>
        </p:nvGraphicFramePr>
        <p:xfrm>
          <a:off x="4128081" y="880317"/>
          <a:ext cx="4718635" cy="318584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75996" y="1213706"/>
            <a:ext cx="3452085" cy="1360372"/>
          </a:xfrm>
          <a:prstGeom prst="rect">
            <a:avLst/>
          </a:prstGeom>
          <a:noFill/>
        </p:spPr>
        <p:txBody>
          <a:bodyPr wrap="square" rtlCol="0">
            <a:spAutoFit/>
          </a:bodyPr>
          <a:lstStyle/>
          <a:p>
            <a:pPr>
              <a:lnSpc>
                <a:spcPct val="130000"/>
              </a:lnSpc>
            </a:pPr>
            <a:r>
              <a:rPr lang="en-US" sz="1600" dirty="0" smtClean="0">
                <a:solidFill>
                  <a:srgbClr val="000000"/>
                </a:solidFill>
              </a:rPr>
              <a:t>The ratio sigma/MPV is constant as a function of multiplication</a:t>
            </a:r>
          </a:p>
          <a:p>
            <a:pPr>
              <a:lnSpc>
                <a:spcPct val="130000"/>
              </a:lnSpc>
            </a:pPr>
            <a:r>
              <a:rPr lang="en-US" sz="1600" dirty="0">
                <a:solidFill>
                  <a:srgbClr val="000000"/>
                </a:solidFill>
              </a:rPr>
              <a:t>i</a:t>
            </a:r>
            <a:r>
              <a:rPr lang="en-US" sz="1600" dirty="0" smtClean="0">
                <a:solidFill>
                  <a:srgbClr val="000000"/>
                </a:solidFill>
              </a:rPr>
              <a:t>ndicating that the excess noise factor is not playing a role yet</a:t>
            </a:r>
            <a:endParaRPr lang="en-US" sz="1600" dirty="0" smtClean="0">
              <a:solidFill>
                <a:srgbClr val="000000"/>
              </a:solidFill>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l="1980" t="3000" r="2636" b="5334"/>
          <a:stretch/>
        </p:blipFill>
        <p:spPr bwMode="auto">
          <a:xfrm>
            <a:off x="4404633" y="4066158"/>
            <a:ext cx="4587389" cy="238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671899" y="3961975"/>
            <a:ext cx="2742195" cy="438582"/>
          </a:xfrm>
          <a:prstGeom prst="rect">
            <a:avLst/>
          </a:prstGeom>
          <a:solidFill>
            <a:schemeClr val="bg1"/>
          </a:solidFill>
        </p:spPr>
        <p:txBody>
          <a:bodyPr wrap="none" rtlCol="0">
            <a:spAutoFit/>
          </a:bodyPr>
          <a:lstStyle/>
          <a:p>
            <a:pPr>
              <a:lnSpc>
                <a:spcPct val="130000"/>
              </a:lnSpc>
            </a:pPr>
            <a:r>
              <a:rPr lang="en-US" b="1" dirty="0" smtClean="0">
                <a:solidFill>
                  <a:srgbClr val="800000"/>
                </a:solidFill>
              </a:rPr>
              <a:t>Pulse Height Dispersion</a:t>
            </a:r>
          </a:p>
        </p:txBody>
      </p:sp>
      <p:cxnSp>
        <p:nvCxnSpPr>
          <p:cNvPr id="11" name="Straight Arrow Connector 10"/>
          <p:cNvCxnSpPr/>
          <p:nvPr/>
        </p:nvCxnSpPr>
        <p:spPr>
          <a:xfrm flipV="1">
            <a:off x="3034420" y="5607771"/>
            <a:ext cx="5686728" cy="4944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969279" y="4353643"/>
            <a:ext cx="1877437" cy="361637"/>
          </a:xfrm>
          <a:prstGeom prst="rect">
            <a:avLst/>
          </a:prstGeom>
          <a:solidFill>
            <a:srgbClr val="FFFFFF"/>
          </a:solidFill>
        </p:spPr>
        <p:txBody>
          <a:bodyPr wrap="none" rtlCol="0">
            <a:spAutoFit/>
          </a:bodyPr>
          <a:lstStyle/>
          <a:p>
            <a:pPr>
              <a:lnSpc>
                <a:spcPct val="130000"/>
              </a:lnSpc>
            </a:pPr>
            <a:r>
              <a:rPr lang="en-US" sz="1400" b="1" dirty="0" smtClean="0">
                <a:latin typeface="Symbol" charset="2"/>
                <a:cs typeface="Symbol" charset="2"/>
              </a:rPr>
              <a:t>D</a:t>
            </a:r>
            <a:r>
              <a:rPr lang="en-US" sz="1400" b="1" dirty="0" smtClean="0">
                <a:cs typeface="Symbol" charset="2"/>
              </a:rPr>
              <a:t>A/A</a:t>
            </a:r>
            <a:r>
              <a:rPr lang="en-US" sz="1400" b="1" dirty="0" smtClean="0"/>
              <a:t> = 0.7079d</a:t>
            </a:r>
            <a:r>
              <a:rPr lang="en-US" sz="1400" b="1" baseline="30000" dirty="0" smtClean="0"/>
              <a:t>-0.266</a:t>
            </a:r>
          </a:p>
        </p:txBody>
      </p:sp>
      <p:sp>
        <p:nvSpPr>
          <p:cNvPr id="16" name="TextBox 15"/>
          <p:cNvSpPr txBox="1"/>
          <p:nvPr/>
        </p:nvSpPr>
        <p:spPr>
          <a:xfrm>
            <a:off x="708031" y="3955841"/>
            <a:ext cx="2809649" cy="2239074"/>
          </a:xfrm>
          <a:prstGeom prst="rect">
            <a:avLst/>
          </a:prstGeom>
          <a:noFill/>
        </p:spPr>
        <p:txBody>
          <a:bodyPr wrap="square" rtlCol="0">
            <a:spAutoFit/>
          </a:bodyPr>
          <a:lstStyle/>
          <a:p>
            <a:pPr>
              <a:lnSpc>
                <a:spcPct val="130000"/>
              </a:lnSpc>
            </a:pPr>
            <a:r>
              <a:rPr lang="en-US" dirty="0" smtClean="0">
                <a:solidFill>
                  <a:srgbClr val="000000"/>
                </a:solidFill>
              </a:rPr>
              <a:t>According to our fits, the Landau have a smaller width than what is proposed by th</a:t>
            </a:r>
            <a:r>
              <a:rPr lang="en-US" dirty="0" smtClean="0">
                <a:solidFill>
                  <a:srgbClr val="000000"/>
                </a:solidFill>
              </a:rPr>
              <a:t>e parameterization of </a:t>
            </a:r>
            <a:r>
              <a:rPr lang="en-US" dirty="0" err="1" smtClean="0">
                <a:solidFill>
                  <a:srgbClr val="000000"/>
                </a:solidFill>
              </a:rPr>
              <a:t>Meroli</a:t>
            </a:r>
            <a:r>
              <a:rPr lang="en-US" dirty="0" smtClean="0">
                <a:solidFill>
                  <a:srgbClr val="000000"/>
                </a:solidFill>
              </a:rPr>
              <a:t> et al.</a:t>
            </a:r>
            <a:endParaRPr lang="en-US" dirty="0" smtClean="0">
              <a:solidFill>
                <a:srgbClr val="000000"/>
              </a:solidFill>
            </a:endParaRPr>
          </a:p>
        </p:txBody>
      </p:sp>
      <p:sp>
        <p:nvSpPr>
          <p:cNvPr id="5" name="TextBox 4"/>
          <p:cNvSpPr txBox="1"/>
          <p:nvPr/>
        </p:nvSpPr>
        <p:spPr>
          <a:xfrm rot="16200000">
            <a:off x="3923705" y="4967061"/>
            <a:ext cx="1197764" cy="361637"/>
          </a:xfrm>
          <a:prstGeom prst="rect">
            <a:avLst/>
          </a:prstGeom>
          <a:solidFill>
            <a:schemeClr val="bg1"/>
          </a:solidFill>
        </p:spPr>
        <p:txBody>
          <a:bodyPr wrap="none" rtlCol="0">
            <a:spAutoFit/>
          </a:bodyPr>
          <a:lstStyle/>
          <a:p>
            <a:pPr>
              <a:lnSpc>
                <a:spcPct val="130000"/>
              </a:lnSpc>
            </a:pPr>
            <a:r>
              <a:rPr lang="en-US" sz="1400" b="1" dirty="0" smtClean="0"/>
              <a:t>Sigma/MPV</a:t>
            </a:r>
            <a:endParaRPr lang="en-US" sz="1400" b="1" dirty="0" smtClean="0"/>
          </a:p>
        </p:txBody>
      </p:sp>
      <p:sp>
        <p:nvSpPr>
          <p:cNvPr id="14" name="TextBox 13"/>
          <p:cNvSpPr txBox="1"/>
          <p:nvPr/>
        </p:nvSpPr>
        <p:spPr>
          <a:xfrm>
            <a:off x="6314162" y="4351761"/>
            <a:ext cx="1197764" cy="361637"/>
          </a:xfrm>
          <a:prstGeom prst="rect">
            <a:avLst/>
          </a:prstGeom>
          <a:solidFill>
            <a:schemeClr val="bg1"/>
          </a:solidFill>
        </p:spPr>
        <p:txBody>
          <a:bodyPr wrap="none" rtlCol="0">
            <a:spAutoFit/>
          </a:bodyPr>
          <a:lstStyle/>
          <a:p>
            <a:pPr>
              <a:lnSpc>
                <a:spcPct val="130000"/>
              </a:lnSpc>
            </a:pPr>
            <a:r>
              <a:rPr lang="en-US" sz="1400" b="1" dirty="0" smtClean="0"/>
              <a:t>Sigma/MPV</a:t>
            </a:r>
            <a:endParaRPr lang="en-US" sz="1400" b="1" dirty="0" smtClean="0"/>
          </a:p>
        </p:txBody>
      </p:sp>
    </p:spTree>
    <p:extLst>
      <p:ext uri="{BB962C8B-B14F-4D97-AF65-F5344CB8AC3E}">
        <p14:creationId xmlns:p14="http://schemas.microsoft.com/office/powerpoint/2010/main" val="328818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743CD957-180E-B54F-821A-378C09198524}" type="slidenum">
              <a:rPr lang="en-US"/>
              <a:pPr>
                <a:defRPr/>
              </a:pPr>
              <a:t>44</a:t>
            </a:fld>
            <a:endParaRPr lang="en-US"/>
          </a:p>
        </p:txBody>
      </p:sp>
      <p:sp>
        <p:nvSpPr>
          <p:cNvPr id="20481" name="Rectangle 1"/>
          <p:cNvSpPr>
            <a:spLocks noGrp="1" noChangeArrowheads="1"/>
          </p:cNvSpPr>
          <p:nvPr>
            <p:ph type="title" idx="4294967295"/>
          </p:nvPr>
        </p:nvSpPr>
        <p:spPr>
          <a:xfrm>
            <a:off x="279400" y="50800"/>
            <a:ext cx="9144000" cy="6604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Testbeam Measurements on CNM LGAD</a:t>
            </a:r>
          </a:p>
        </p:txBody>
      </p:sp>
      <p:sp>
        <p:nvSpPr>
          <p:cNvPr id="20482" name="Rectangle 2"/>
          <p:cNvSpPr>
            <a:spLocks noGrp="1" noChangeArrowheads="1"/>
          </p:cNvSpPr>
          <p:nvPr>
            <p:ph type="body" idx="4294967295"/>
          </p:nvPr>
        </p:nvSpPr>
        <p:spPr>
          <a:xfrm>
            <a:off x="737868" y="881253"/>
            <a:ext cx="8071921" cy="1797112"/>
          </a:xfrm>
          <a:prstGeom prst="rect">
            <a:avLst/>
          </a:prstGeom>
        </p:spPr>
        <p:txBody>
          <a:bodyPr tIns="17601">
            <a:noAutofit/>
          </a:bodyPr>
          <a:lstStyle/>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1800" dirty="0" smtClean="0"/>
              <a:t>Time difference between two LGAD detectors crossed by a MIP </a:t>
            </a:r>
            <a:endParaRPr lang="en-US" sz="1800" dirty="0"/>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sp>
        <p:nvSpPr>
          <p:cNvPr id="6" name="TextBox 5"/>
          <p:cNvSpPr txBox="1"/>
          <p:nvPr/>
        </p:nvSpPr>
        <p:spPr>
          <a:xfrm>
            <a:off x="398271" y="2239783"/>
            <a:ext cx="2791398" cy="438582"/>
          </a:xfrm>
          <a:prstGeom prst="rect">
            <a:avLst/>
          </a:prstGeom>
          <a:noFill/>
          <a:ln>
            <a:solidFill>
              <a:srgbClr val="000000"/>
            </a:solidFill>
          </a:ln>
        </p:spPr>
        <p:txBody>
          <a:bodyPr wrap="square" rtlCol="0">
            <a:spAutoFit/>
          </a:bodyPr>
          <a:lstStyle/>
          <a:p>
            <a:pPr>
              <a:lnSpc>
                <a:spcPct val="130000"/>
              </a:lnSpc>
            </a:pPr>
            <a:r>
              <a:rPr lang="en-US" b="1" dirty="0" smtClean="0">
                <a:solidFill>
                  <a:srgbClr val="800000"/>
                </a:solidFill>
                <a:latin typeface="Symbol" charset="2"/>
                <a:cs typeface="Symbol" charset="2"/>
              </a:rPr>
              <a:t>s</a:t>
            </a:r>
            <a:r>
              <a:rPr lang="en-US" b="1" baseline="-25000" dirty="0" smtClean="0">
                <a:solidFill>
                  <a:srgbClr val="800000"/>
                </a:solidFill>
              </a:rPr>
              <a:t>t</a:t>
            </a:r>
            <a:r>
              <a:rPr lang="en-US" b="1" dirty="0" smtClean="0">
                <a:solidFill>
                  <a:srgbClr val="800000"/>
                </a:solidFill>
              </a:rPr>
              <a:t> ~ 190 ps @ 800 Volts</a:t>
            </a:r>
            <a:endParaRPr lang="en-US" b="1" dirty="0">
              <a:solidFill>
                <a:srgbClr val="800000"/>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48752"/>
          <a:stretch/>
        </p:blipFill>
        <p:spPr>
          <a:xfrm>
            <a:off x="398271" y="2794000"/>
            <a:ext cx="8704008" cy="3746900"/>
          </a:xfrm>
          <a:prstGeom prst="rect">
            <a:avLst/>
          </a:prstGeom>
        </p:spPr>
      </p:pic>
      <p:cxnSp>
        <p:nvCxnSpPr>
          <p:cNvPr id="12" name="Straight Arrow Connector 11"/>
          <p:cNvCxnSpPr>
            <a:stCxn id="6" idx="2"/>
          </p:cNvCxnSpPr>
          <p:nvPr/>
        </p:nvCxnSpPr>
        <p:spPr>
          <a:xfrm>
            <a:off x="1793970" y="2678365"/>
            <a:ext cx="1502645" cy="11049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37868" y="1434786"/>
            <a:ext cx="7764448" cy="646331"/>
          </a:xfrm>
          <a:prstGeom prst="rect">
            <a:avLst/>
          </a:prstGeom>
        </p:spPr>
        <p:txBody>
          <a:bodyPr wrap="square">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solidFill>
                  <a:srgbClr val="000000"/>
                </a:solidFill>
              </a:rPr>
              <a:t>Tested different types of electronics (Rome2 SiGe, Cividec</a:t>
            </a:r>
            <a:r>
              <a:rPr lang="en-US" dirty="0" smtClean="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b="1" dirty="0" smtClean="0">
                <a:solidFill>
                  <a:srgbClr val="000000"/>
                </a:solidFill>
              </a:rPr>
              <a:t>Not yet optimized for these detectors </a:t>
            </a:r>
            <a:endParaRPr lang="en-US" b="1" dirty="0"/>
          </a:p>
        </p:txBody>
      </p:sp>
    </p:spTree>
    <p:extLst>
      <p:ext uri="{BB962C8B-B14F-4D97-AF65-F5344CB8AC3E}">
        <p14:creationId xmlns:p14="http://schemas.microsoft.com/office/powerpoint/2010/main" val="21988382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743CD957-180E-B54F-821A-378C09198524}" type="slidenum">
              <a:rPr lang="en-US"/>
              <a:pPr>
                <a:defRPr/>
              </a:pPr>
              <a:t>45</a:t>
            </a:fld>
            <a:endParaRPr lang="en-US"/>
          </a:p>
        </p:txBody>
      </p:sp>
      <p:sp>
        <p:nvSpPr>
          <p:cNvPr id="20481" name="Rectangle 1"/>
          <p:cNvSpPr>
            <a:spLocks noGrp="1" noChangeArrowheads="1"/>
          </p:cNvSpPr>
          <p:nvPr>
            <p:ph type="title" idx="4294967295"/>
          </p:nvPr>
        </p:nvSpPr>
        <p:spPr>
          <a:xfrm>
            <a:off x="279400" y="50800"/>
            <a:ext cx="9144000" cy="6604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Present results and future productions </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58" y="2687056"/>
            <a:ext cx="8006034" cy="3746900"/>
          </a:xfrm>
          <a:prstGeom prst="rect">
            <a:avLst/>
          </a:prstGeom>
        </p:spPr>
      </p:pic>
      <p:sp>
        <p:nvSpPr>
          <p:cNvPr id="10" name="Rectangle 9"/>
          <p:cNvSpPr/>
          <p:nvPr/>
        </p:nvSpPr>
        <p:spPr>
          <a:xfrm>
            <a:off x="780266" y="836333"/>
            <a:ext cx="8160534" cy="1200329"/>
          </a:xfrm>
          <a:prstGeom prst="rect">
            <a:avLst/>
          </a:prstGeom>
        </p:spPr>
        <p:txBody>
          <a:bodyPr wrap="square">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solidFill>
                  <a:srgbClr val="000000"/>
                </a:solidFill>
              </a:rPr>
              <a:t>With WF2, we can reproduce very well the laser and testbeam results.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solidFill>
                  <a:srgbClr val="000000"/>
                </a:solidFill>
              </a:rPr>
              <a:t>Assuming the same electronics, and 1 mm</a:t>
            </a:r>
            <a:r>
              <a:rPr lang="en-US" baseline="30000" dirty="0" smtClean="0">
                <a:solidFill>
                  <a:srgbClr val="000000"/>
                </a:solidFill>
              </a:rPr>
              <a:t>2</a:t>
            </a:r>
            <a:r>
              <a:rPr lang="en-US" dirty="0" smtClean="0">
                <a:solidFill>
                  <a:srgbClr val="000000"/>
                </a:solidFill>
              </a:rPr>
              <a:t> LGAD pad with gain 10, we can predict the timing capabilities of the next sets of sensors.</a:t>
            </a:r>
            <a:endParaRPr lang="en-US" dirty="0"/>
          </a:p>
        </p:txBody>
      </p:sp>
      <p:sp>
        <p:nvSpPr>
          <p:cNvPr id="3" name="TextBox 2"/>
          <p:cNvSpPr txBox="1"/>
          <p:nvPr/>
        </p:nvSpPr>
        <p:spPr>
          <a:xfrm>
            <a:off x="3943683" y="2262692"/>
            <a:ext cx="3703053" cy="361637"/>
          </a:xfrm>
          <a:prstGeom prst="rect">
            <a:avLst/>
          </a:prstGeom>
          <a:noFill/>
          <a:ln>
            <a:solidFill>
              <a:srgbClr val="000000"/>
            </a:solidFill>
          </a:ln>
        </p:spPr>
        <p:txBody>
          <a:bodyPr wrap="square" rtlCol="0">
            <a:spAutoFit/>
          </a:bodyPr>
          <a:lstStyle/>
          <a:p>
            <a:pPr>
              <a:lnSpc>
                <a:spcPct val="130000"/>
              </a:lnSpc>
            </a:pPr>
            <a:r>
              <a:rPr lang="en-US" sz="1400" dirty="0" smtClean="0">
                <a:solidFill>
                  <a:srgbClr val="000000"/>
                </a:solidFill>
              </a:rPr>
              <a:t>Current Test beam results and simulations</a:t>
            </a:r>
          </a:p>
        </p:txBody>
      </p:sp>
      <p:sp>
        <p:nvSpPr>
          <p:cNvPr id="4" name="Oval 3"/>
          <p:cNvSpPr/>
          <p:nvPr/>
        </p:nvSpPr>
        <p:spPr>
          <a:xfrm>
            <a:off x="6804526" y="2820740"/>
            <a:ext cx="842211" cy="1042737"/>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3" idx="2"/>
            <a:endCxn id="4" idx="2"/>
          </p:cNvCxnSpPr>
          <p:nvPr/>
        </p:nvCxnSpPr>
        <p:spPr>
          <a:xfrm>
            <a:off x="5795210" y="2624329"/>
            <a:ext cx="1009316" cy="7177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860842" y="5467688"/>
            <a:ext cx="4465054"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09369" y="5069210"/>
            <a:ext cx="1766229" cy="400110"/>
          </a:xfrm>
          <a:prstGeom prst="rect">
            <a:avLst/>
          </a:prstGeom>
          <a:noFill/>
        </p:spPr>
        <p:txBody>
          <a:bodyPr wrap="none" rtlCol="0">
            <a:spAutoFit/>
          </a:bodyPr>
          <a:lstStyle/>
          <a:p>
            <a:pPr>
              <a:lnSpc>
                <a:spcPct val="130000"/>
              </a:lnSpc>
            </a:pPr>
            <a:r>
              <a:rPr lang="en-US" sz="1600" dirty="0" smtClean="0">
                <a:solidFill>
                  <a:srgbClr val="800000"/>
                </a:solidFill>
              </a:rPr>
              <a:t>Next prototypes</a:t>
            </a:r>
          </a:p>
        </p:txBody>
      </p:sp>
      <p:cxnSp>
        <p:nvCxnSpPr>
          <p:cNvPr id="18" name="Straight Arrow Connector 17"/>
          <p:cNvCxnSpPr/>
          <p:nvPr/>
        </p:nvCxnSpPr>
        <p:spPr>
          <a:xfrm>
            <a:off x="7767053" y="2994524"/>
            <a:ext cx="0" cy="868953"/>
          </a:xfrm>
          <a:prstGeom prst="straightConnector1">
            <a:avLst/>
          </a:prstGeom>
          <a:ln w="28575"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889391" y="2967820"/>
            <a:ext cx="1188421" cy="921791"/>
          </a:xfrm>
          <a:prstGeom prst="rect">
            <a:avLst/>
          </a:prstGeom>
          <a:noFill/>
          <a:ln>
            <a:solidFill>
              <a:srgbClr val="000000"/>
            </a:solidFill>
          </a:ln>
        </p:spPr>
        <p:txBody>
          <a:bodyPr wrap="none" rtlCol="0">
            <a:spAutoFit/>
          </a:bodyPr>
          <a:lstStyle/>
          <a:p>
            <a:pPr>
              <a:lnSpc>
                <a:spcPct val="130000"/>
              </a:lnSpc>
            </a:pPr>
            <a:r>
              <a:rPr lang="en-US" sz="1400" dirty="0" smtClean="0"/>
              <a:t>Effect of</a:t>
            </a:r>
          </a:p>
          <a:p>
            <a:pPr>
              <a:lnSpc>
                <a:spcPct val="130000"/>
              </a:lnSpc>
            </a:pPr>
            <a:r>
              <a:rPr lang="en-US" sz="1400" dirty="0" smtClean="0"/>
              <a:t>Landau</a:t>
            </a:r>
          </a:p>
          <a:p>
            <a:pPr>
              <a:lnSpc>
                <a:spcPct val="130000"/>
              </a:lnSpc>
            </a:pPr>
            <a:r>
              <a:rPr lang="en-US" sz="1400" dirty="0" smtClean="0"/>
              <a:t>fluctuations</a:t>
            </a:r>
          </a:p>
        </p:txBody>
      </p:sp>
    </p:spTree>
    <p:extLst>
      <p:ext uri="{BB962C8B-B14F-4D97-AF65-F5344CB8AC3E}">
        <p14:creationId xmlns:p14="http://schemas.microsoft.com/office/powerpoint/2010/main" val="24866433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27" y="2699275"/>
            <a:ext cx="8006034" cy="3744681"/>
          </a:xfrm>
          <a:prstGeom prst="rect">
            <a:avLst/>
          </a:prstGeom>
        </p:spPr>
      </p:pic>
      <p:sp>
        <p:nvSpPr>
          <p:cNvPr id="7" name="Slide Number Placeholder 4"/>
          <p:cNvSpPr>
            <a:spLocks noGrp="1"/>
          </p:cNvSpPr>
          <p:nvPr>
            <p:ph type="sldNum" sz="quarter" idx="12"/>
          </p:nvPr>
        </p:nvSpPr>
        <p:spPr/>
        <p:txBody>
          <a:bodyPr/>
          <a:lstStyle/>
          <a:p>
            <a:pPr>
              <a:defRPr/>
            </a:pPr>
            <a:fld id="{743CD957-180E-B54F-821A-378C09198524}" type="slidenum">
              <a:rPr lang="en-US"/>
              <a:pPr>
                <a:defRPr/>
              </a:pPr>
              <a:t>46</a:t>
            </a:fld>
            <a:endParaRPr lang="en-US"/>
          </a:p>
        </p:txBody>
      </p:sp>
      <p:sp>
        <p:nvSpPr>
          <p:cNvPr id="20481" name="Rectangle 1"/>
          <p:cNvSpPr>
            <a:spLocks noGrp="1" noChangeArrowheads="1"/>
          </p:cNvSpPr>
          <p:nvPr>
            <p:ph type="title" idx="4294967295"/>
          </p:nvPr>
        </p:nvSpPr>
        <p:spPr>
          <a:xfrm>
            <a:off x="279400" y="50800"/>
            <a:ext cx="9144000" cy="6604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400" dirty="0" smtClean="0"/>
              <a:t>Effect of Landau Fluctuations on the time resolution</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sp>
        <p:nvSpPr>
          <p:cNvPr id="10" name="Rectangle 9"/>
          <p:cNvSpPr/>
          <p:nvPr/>
        </p:nvSpPr>
        <p:spPr>
          <a:xfrm>
            <a:off x="780266" y="1067213"/>
            <a:ext cx="8160534" cy="646331"/>
          </a:xfrm>
          <a:prstGeom prst="rect">
            <a:avLst/>
          </a:prstGeom>
        </p:spPr>
        <p:txBody>
          <a:bodyPr wrap="square">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t>The effect of Landau fluctuations in a MIP signal are degrading the time resolution by roughly 30 % with respect of a laser signal</a:t>
            </a:r>
            <a:endParaRPr lang="en-US" dirty="0"/>
          </a:p>
        </p:txBody>
      </p:sp>
      <p:sp>
        <p:nvSpPr>
          <p:cNvPr id="3" name="TextBox 2"/>
          <p:cNvSpPr txBox="1"/>
          <p:nvPr/>
        </p:nvSpPr>
        <p:spPr>
          <a:xfrm>
            <a:off x="5440947" y="2123242"/>
            <a:ext cx="3703053" cy="361637"/>
          </a:xfrm>
          <a:prstGeom prst="rect">
            <a:avLst/>
          </a:prstGeom>
          <a:noFill/>
          <a:ln>
            <a:solidFill>
              <a:srgbClr val="000000"/>
            </a:solidFill>
          </a:ln>
        </p:spPr>
        <p:txBody>
          <a:bodyPr wrap="square" rtlCol="0">
            <a:spAutoFit/>
          </a:bodyPr>
          <a:lstStyle/>
          <a:p>
            <a:pPr>
              <a:lnSpc>
                <a:spcPct val="130000"/>
              </a:lnSpc>
            </a:pPr>
            <a:r>
              <a:rPr lang="en-US" sz="1400" dirty="0" smtClean="0">
                <a:solidFill>
                  <a:srgbClr val="000000"/>
                </a:solidFill>
              </a:rPr>
              <a:t>Current Test beam results and simulations</a:t>
            </a:r>
          </a:p>
        </p:txBody>
      </p:sp>
      <p:sp>
        <p:nvSpPr>
          <p:cNvPr id="4" name="Oval 3"/>
          <p:cNvSpPr/>
          <p:nvPr/>
        </p:nvSpPr>
        <p:spPr>
          <a:xfrm>
            <a:off x="6999156" y="3044798"/>
            <a:ext cx="604288" cy="602229"/>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3" idx="2"/>
          </p:cNvCxnSpPr>
          <p:nvPr/>
        </p:nvCxnSpPr>
        <p:spPr>
          <a:xfrm>
            <a:off x="7292474" y="2484879"/>
            <a:ext cx="33422" cy="559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860842" y="5467688"/>
            <a:ext cx="4465054"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09369" y="5069210"/>
            <a:ext cx="1766229" cy="400110"/>
          </a:xfrm>
          <a:prstGeom prst="rect">
            <a:avLst/>
          </a:prstGeom>
          <a:noFill/>
        </p:spPr>
        <p:txBody>
          <a:bodyPr wrap="none" rtlCol="0">
            <a:spAutoFit/>
          </a:bodyPr>
          <a:lstStyle/>
          <a:p>
            <a:pPr>
              <a:lnSpc>
                <a:spcPct val="130000"/>
              </a:lnSpc>
            </a:pPr>
            <a:r>
              <a:rPr lang="en-US" sz="1600" dirty="0" smtClean="0">
                <a:solidFill>
                  <a:srgbClr val="800000"/>
                </a:solidFill>
              </a:rPr>
              <a:t>Next prototypes</a:t>
            </a:r>
          </a:p>
        </p:txBody>
      </p:sp>
    </p:spTree>
    <p:extLst>
      <p:ext uri="{BB962C8B-B14F-4D97-AF65-F5344CB8AC3E}">
        <p14:creationId xmlns:p14="http://schemas.microsoft.com/office/powerpoint/2010/main" val="31354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A721C92A-0D55-754C-87E2-F46C20C446D3}" type="slidenum">
              <a:rPr lang="en-US"/>
              <a:pPr>
                <a:defRPr/>
              </a:pPr>
              <a:t>47</a:t>
            </a:fld>
            <a:endParaRPr lang="en-US"/>
          </a:p>
        </p:txBody>
      </p:sp>
      <p:sp>
        <p:nvSpPr>
          <p:cNvPr id="22530" name="Rectangle 2"/>
          <p:cNvSpPr>
            <a:spLocks noChangeArrowheads="1"/>
          </p:cNvSpPr>
          <p:nvPr/>
        </p:nvSpPr>
        <p:spPr bwMode="auto">
          <a:xfrm>
            <a:off x="3198240" y="3974818"/>
            <a:ext cx="1026324" cy="359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Lst>
              <a:defRPr/>
            </a:pPr>
            <a:r>
              <a:rPr lang="en-US">
                <a:solidFill>
                  <a:srgbClr val="FFFFFF"/>
                </a:solidFill>
                <a:latin typeface="Century Gothic" charset="0"/>
                <a:cs typeface="DejaVu Sans" charset="0"/>
              </a:rPr>
              <a:t>Digitizer</a:t>
            </a:r>
          </a:p>
        </p:txBody>
      </p:sp>
      <p:sp>
        <p:nvSpPr>
          <p:cNvPr id="22534" name="Text Box 6"/>
          <p:cNvSpPr txBox="1">
            <a:spLocks noChangeArrowheads="1"/>
          </p:cNvSpPr>
          <p:nvPr/>
        </p:nvSpPr>
        <p:spPr bwMode="auto">
          <a:xfrm>
            <a:off x="900700" y="-11947"/>
            <a:ext cx="7205760" cy="64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76022"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9pPr>
          </a:lstStyle>
          <a:p>
            <a:pPr algn="ctr" hangingPunct="1">
              <a:defRPr/>
            </a:pPr>
            <a:r>
              <a:rPr lang="en-US" sz="3600" dirty="0" smtClean="0">
                <a:solidFill>
                  <a:srgbClr val="800000"/>
                </a:solidFill>
                <a:latin typeface="+mj-lt"/>
              </a:rPr>
              <a:t>Irradiation tests</a:t>
            </a:r>
            <a:endParaRPr lang="en-US" sz="3600" dirty="0">
              <a:solidFill>
                <a:srgbClr val="800000"/>
              </a:solidFill>
              <a:latin typeface="+mj-lt"/>
            </a:endParaRP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pic>
        <p:nvPicPr>
          <p:cNvPr id="4" name="Picture 3" descr="Irradiation_GK.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2449" y="856785"/>
            <a:ext cx="4441551" cy="3045291"/>
          </a:xfrm>
          <a:prstGeom prst="rect">
            <a:avLst/>
          </a:prstGeom>
        </p:spPr>
      </p:pic>
      <p:sp>
        <p:nvSpPr>
          <p:cNvPr id="8" name="Rectangle 7"/>
          <p:cNvSpPr/>
          <p:nvPr/>
        </p:nvSpPr>
        <p:spPr>
          <a:xfrm>
            <a:off x="488265" y="1217917"/>
            <a:ext cx="4214184" cy="1200329"/>
          </a:xfrm>
          <a:prstGeom prst="rect">
            <a:avLst/>
          </a:prstGeom>
        </p:spPr>
        <p:txBody>
          <a:bodyPr wrap="square">
            <a:spAutoFit/>
          </a:bodyPr>
          <a:lstStyle/>
          <a:p>
            <a:pPr>
              <a:defRPr/>
            </a:pPr>
            <a:r>
              <a:rPr lang="en-US" dirty="0">
                <a:cs typeface="DejaVu Sans" charset="0"/>
              </a:rPr>
              <a:t>The gain decreases with irradiations: </a:t>
            </a:r>
            <a:endParaRPr lang="en-US" dirty="0" smtClean="0">
              <a:cs typeface="DejaVu Sans" charset="0"/>
            </a:endParaRPr>
          </a:p>
          <a:p>
            <a:pPr>
              <a:defRPr/>
            </a:pPr>
            <a:r>
              <a:rPr lang="en-US" b="1" dirty="0" smtClean="0">
                <a:solidFill>
                  <a:srgbClr val="000000"/>
                </a:solidFill>
                <a:cs typeface="DejaVu Sans" charset="0"/>
              </a:rPr>
              <a:t>at </a:t>
            </a:r>
            <a:r>
              <a:rPr lang="en-US" b="1" dirty="0">
                <a:solidFill>
                  <a:srgbClr val="000000"/>
                </a:solidFill>
                <a:cs typeface="DejaVu Sans" charset="0"/>
              </a:rPr>
              <a:t>10</a:t>
            </a:r>
            <a:r>
              <a:rPr lang="en-US" b="1" baseline="30000" dirty="0">
                <a:solidFill>
                  <a:srgbClr val="000000"/>
                </a:solidFill>
                <a:cs typeface="DejaVu Sans" charset="0"/>
              </a:rPr>
              <a:t>14</a:t>
            </a:r>
            <a:r>
              <a:rPr lang="en-US" b="1" dirty="0">
                <a:solidFill>
                  <a:srgbClr val="000000"/>
                </a:solidFill>
                <a:cs typeface="DejaVu Sans" charset="0"/>
              </a:rPr>
              <a:t> n/cm</a:t>
            </a:r>
            <a:r>
              <a:rPr lang="en-US" b="1" baseline="30000" dirty="0">
                <a:solidFill>
                  <a:srgbClr val="000000"/>
                </a:solidFill>
                <a:cs typeface="DejaVu Sans" charset="0"/>
              </a:rPr>
              <a:t>2 </a:t>
            </a:r>
            <a:r>
              <a:rPr lang="en-US" b="1" dirty="0">
                <a:solidFill>
                  <a:srgbClr val="000000"/>
                </a:solidFill>
                <a:cs typeface="DejaVu Sans" charset="0"/>
              </a:rPr>
              <a:t>is 20% </a:t>
            </a:r>
            <a:r>
              <a:rPr lang="en-US" b="1" dirty="0" smtClean="0">
                <a:solidFill>
                  <a:srgbClr val="000000"/>
                </a:solidFill>
                <a:cs typeface="DejaVu Sans" charset="0"/>
              </a:rPr>
              <a:t>lower</a:t>
            </a:r>
          </a:p>
          <a:p>
            <a:pPr>
              <a:defRPr/>
            </a:pPr>
            <a:endParaRPr lang="en-US" dirty="0">
              <a:solidFill>
                <a:srgbClr val="800000"/>
              </a:solidFill>
              <a:cs typeface="DejaVu Sans" charset="0"/>
            </a:endParaRPr>
          </a:p>
          <a:p>
            <a:pPr>
              <a:defRPr/>
            </a:pPr>
            <a:r>
              <a:rPr lang="en-US" b="1" dirty="0" smtClean="0">
                <a:cs typeface="DejaVu Sans" charset="0"/>
                <a:sym typeface="Wingdings"/>
              </a:rPr>
              <a:t> Due to boron disappearance</a:t>
            </a:r>
            <a:endParaRPr lang="en-US" b="1" dirty="0">
              <a:cs typeface="DejaVu Sans" charset="0"/>
            </a:endParaRPr>
          </a:p>
        </p:txBody>
      </p:sp>
      <p:sp>
        <p:nvSpPr>
          <p:cNvPr id="20" name="Rectangle 19"/>
          <p:cNvSpPr/>
          <p:nvPr/>
        </p:nvSpPr>
        <p:spPr>
          <a:xfrm>
            <a:off x="367902" y="3575126"/>
            <a:ext cx="8154513" cy="3046988"/>
          </a:xfrm>
          <a:prstGeom prst="rect">
            <a:avLst/>
          </a:prstGeom>
        </p:spPr>
        <p:txBody>
          <a:bodyPr wrap="square">
            <a:spAutoFit/>
          </a:bodyPr>
          <a:lstStyle/>
          <a:p>
            <a:pPr>
              <a:defRPr/>
            </a:pPr>
            <a:r>
              <a:rPr lang="en-US" b="1" dirty="0" smtClean="0">
                <a:cs typeface="DejaVu Sans" charset="0"/>
              </a:rPr>
              <a:t>What-to-do next:</a:t>
            </a:r>
          </a:p>
          <a:p>
            <a:pPr>
              <a:defRPr/>
            </a:pPr>
            <a:endParaRPr lang="en-US" b="1" baseline="30000" dirty="0">
              <a:cs typeface="DejaVu Sans" charset="0"/>
            </a:endParaRPr>
          </a:p>
          <a:p>
            <a:pPr>
              <a:defRPr/>
            </a:pPr>
            <a:r>
              <a:rPr lang="en-US" dirty="0" smtClean="0">
                <a:cs typeface="DejaVu Sans" charset="0"/>
              </a:rPr>
              <a:t>1) Planned </a:t>
            </a:r>
            <a:r>
              <a:rPr lang="en-US" dirty="0" smtClean="0">
                <a:cs typeface="DejaVu Sans" charset="0"/>
              </a:rPr>
              <a:t>new irradiation runs (neutrons, protons), new sensor geometries</a:t>
            </a:r>
          </a:p>
          <a:p>
            <a:pPr>
              <a:defRPr/>
            </a:pPr>
            <a:endParaRPr lang="en-US" dirty="0" smtClean="0">
              <a:cs typeface="DejaVu Sans" charset="0"/>
            </a:endParaRPr>
          </a:p>
          <a:p>
            <a:pPr>
              <a:defRPr/>
            </a:pPr>
            <a:r>
              <a:rPr lang="en-US" b="1" dirty="0" smtClean="0">
                <a:solidFill>
                  <a:srgbClr val="800000"/>
                </a:solidFill>
                <a:cs typeface="DejaVu Sans" charset="0"/>
              </a:rPr>
              <a:t>2) Use </a:t>
            </a:r>
            <a:r>
              <a:rPr lang="en-US" b="1" dirty="0" smtClean="0">
                <a:solidFill>
                  <a:srgbClr val="800000"/>
                </a:solidFill>
                <a:cs typeface="DejaVu Sans" charset="0"/>
              </a:rPr>
              <a:t>Gallium instead of Boron for gain layer</a:t>
            </a:r>
            <a:r>
              <a:rPr lang="en-US" dirty="0" smtClean="0">
                <a:cs typeface="DejaVu Sans" charset="0"/>
              </a:rPr>
              <a:t> (in production now</a:t>
            </a:r>
            <a:r>
              <a:rPr lang="en-US" dirty="0" smtClean="0">
                <a:cs typeface="DejaVu Sans" charset="0"/>
              </a:rPr>
              <a:t>)</a:t>
            </a:r>
          </a:p>
          <a:p>
            <a:pPr>
              <a:defRPr/>
            </a:pPr>
            <a:endParaRPr lang="en-US" dirty="0" smtClean="0">
              <a:cs typeface="DejaVu Sans" charset="0"/>
            </a:endParaRPr>
          </a:p>
          <a:p>
            <a:pPr>
              <a:defRPr/>
            </a:pPr>
            <a:r>
              <a:rPr lang="en-US" dirty="0" smtClean="0">
                <a:cs typeface="DejaVu Sans" charset="0"/>
              </a:rPr>
              <a:t>3) Design the UFSD to have a gain higher than we need, ~ 30 at 500 V.</a:t>
            </a:r>
          </a:p>
          <a:p>
            <a:pPr>
              <a:defRPr/>
            </a:pPr>
            <a:r>
              <a:rPr lang="en-US" dirty="0">
                <a:cs typeface="DejaVu Sans" charset="0"/>
              </a:rPr>
              <a:t>	</a:t>
            </a:r>
            <a:r>
              <a:rPr lang="en-US" dirty="0" smtClean="0">
                <a:cs typeface="DejaVu Sans" charset="0"/>
              </a:rPr>
              <a:t>- We use UFSD at gain 10-15, at 200 Volt</a:t>
            </a:r>
          </a:p>
          <a:p>
            <a:pPr>
              <a:defRPr/>
            </a:pPr>
            <a:r>
              <a:rPr lang="en-US" dirty="0">
                <a:cs typeface="DejaVu Sans" charset="0"/>
              </a:rPr>
              <a:t>	</a:t>
            </a:r>
            <a:r>
              <a:rPr lang="en-US" dirty="0" smtClean="0">
                <a:cs typeface="DejaVu Sans" charset="0"/>
              </a:rPr>
              <a:t>- When radiation damage lowers the gain, we increase Vbias to 		compensate</a:t>
            </a:r>
            <a:endParaRPr lang="en-US" dirty="0" smtClean="0">
              <a:cs typeface="DejaVu Sans" charset="0"/>
            </a:endParaRPr>
          </a:p>
        </p:txBody>
      </p:sp>
    </p:spTree>
    <p:extLst>
      <p:ext uri="{BB962C8B-B14F-4D97-AF65-F5344CB8AC3E}">
        <p14:creationId xmlns:p14="http://schemas.microsoft.com/office/powerpoint/2010/main" val="12632296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48</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norm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Merging timing with position resolution</a:t>
            </a:r>
          </a:p>
        </p:txBody>
      </p:sp>
      <p:sp>
        <p:nvSpPr>
          <p:cNvPr id="20" name="Footer Placeholder 19"/>
          <p:cNvSpPr>
            <a:spLocks noGrp="1"/>
          </p:cNvSpPr>
          <p:nvPr>
            <p:ph type="ftr" sz="quarter" idx="14"/>
          </p:nvPr>
        </p:nvSpPr>
        <p:spPr>
          <a:xfrm rot="16200000">
            <a:off x="-3216774" y="3204607"/>
            <a:ext cx="6844017" cy="434801"/>
          </a:xfrm>
        </p:spPr>
        <p:txBody>
          <a:bodyPr/>
          <a:lstStyle/>
          <a:p>
            <a:r>
              <a:rPr lang="en-US" sz="1400" smtClean="0"/>
              <a:t>Nicolo Cartiglia, INFN, Torino - Timing Performance of Tracking Detectors</a:t>
            </a:r>
            <a:endParaRPr lang="en-US" sz="1400" dirty="0"/>
          </a:p>
        </p:txBody>
      </p:sp>
      <p:sp>
        <p:nvSpPr>
          <p:cNvPr id="47" name="TextBox 46"/>
          <p:cNvSpPr txBox="1"/>
          <p:nvPr/>
        </p:nvSpPr>
        <p:spPr>
          <a:xfrm>
            <a:off x="422636" y="719939"/>
            <a:ext cx="8133207" cy="798680"/>
          </a:xfrm>
          <a:prstGeom prst="rect">
            <a:avLst/>
          </a:prstGeom>
          <a:noFill/>
          <a:ln>
            <a:noFill/>
          </a:ln>
        </p:spPr>
        <p:txBody>
          <a:bodyPr wrap="square" rtlCol="0">
            <a:spAutoFit/>
          </a:bodyPr>
          <a:lstStyle/>
          <a:p>
            <a:pPr algn="ctr">
              <a:lnSpc>
                <a:spcPct val="130000"/>
              </a:lnSpc>
            </a:pPr>
            <a:r>
              <a:rPr lang="en-US" dirty="0" smtClean="0">
                <a:solidFill>
                  <a:srgbClr val="000000"/>
                </a:solidFill>
                <a:sym typeface="Wingdings"/>
              </a:rPr>
              <a:t>Electrode segmentation makes the E field very non uniform, and therefore ruins the timing properties of the sensor</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153" y="1723494"/>
            <a:ext cx="2996823" cy="2077130"/>
          </a:xfrm>
          <a:prstGeom prst="rect">
            <a:avLst/>
          </a:prstGeom>
        </p:spPr>
      </p:pic>
      <p:sp>
        <p:nvSpPr>
          <p:cNvPr id="25" name="Down Arrow 24"/>
          <p:cNvSpPr/>
          <p:nvPr/>
        </p:nvSpPr>
        <p:spPr>
          <a:xfrm rot="16200000">
            <a:off x="4429339" y="2088662"/>
            <a:ext cx="326314" cy="1195514"/>
          </a:xfrm>
          <a:prstGeom prst="downArrow">
            <a:avLst>
              <a:gd name="adj1" fmla="val 50000"/>
              <a:gd name="adj2" fmla="val 476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930" y="1720128"/>
            <a:ext cx="3008689" cy="2073060"/>
          </a:xfrm>
          <a:prstGeom prst="rect">
            <a:avLst/>
          </a:prstGeom>
        </p:spPr>
      </p:pic>
      <p:sp>
        <p:nvSpPr>
          <p:cNvPr id="14" name="TextBox 13"/>
          <p:cNvSpPr txBox="1"/>
          <p:nvPr/>
        </p:nvSpPr>
        <p:spPr>
          <a:xfrm>
            <a:off x="1344937" y="4773006"/>
            <a:ext cx="6935039" cy="798680"/>
          </a:xfrm>
          <a:prstGeom prst="rect">
            <a:avLst/>
          </a:prstGeom>
          <a:noFill/>
          <a:ln>
            <a:noFill/>
          </a:ln>
        </p:spPr>
        <p:txBody>
          <a:bodyPr wrap="square" rtlCol="0">
            <a:spAutoFit/>
          </a:bodyPr>
          <a:lstStyle/>
          <a:p>
            <a:pPr algn="ctr">
              <a:lnSpc>
                <a:spcPct val="130000"/>
              </a:lnSpc>
            </a:pPr>
            <a:r>
              <a:rPr lang="en-US" dirty="0" smtClean="0">
                <a:solidFill>
                  <a:srgbClr val="000000"/>
                </a:solidFill>
                <a:sym typeface="Wingdings"/>
              </a:rPr>
              <a:t>We need to find a geometry that has very uniform E field, while allowing electrode segmentation.</a:t>
            </a:r>
          </a:p>
        </p:txBody>
      </p:sp>
    </p:spTree>
    <p:extLst>
      <p:ext uri="{BB962C8B-B14F-4D97-AF65-F5344CB8AC3E}">
        <p14:creationId xmlns:p14="http://schemas.microsoft.com/office/powerpoint/2010/main" val="7570421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356" y="1241528"/>
            <a:ext cx="3224060" cy="2502967"/>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361" y="3626019"/>
            <a:ext cx="3366983" cy="2431710"/>
          </a:xfrm>
          <a:prstGeom prst="rect">
            <a:avLst/>
          </a:prstGeom>
        </p:spPr>
      </p:pic>
      <p:pic>
        <p:nvPicPr>
          <p:cNvPr id="9" name="Picture 8" descr="n_in_p_fiel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625" y="1249977"/>
            <a:ext cx="3224060" cy="2523177"/>
          </a:xfrm>
          <a:prstGeom prst="rect">
            <a:avLst/>
          </a:prstGeom>
        </p:spPr>
      </p:pic>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49</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norm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1) Segmentation: </a:t>
            </a:r>
            <a:r>
              <a:rPr lang="en-US" sz="2800" dirty="0"/>
              <a:t>b</a:t>
            </a:r>
            <a:r>
              <a:rPr lang="en-US" sz="2800" dirty="0" smtClean="0"/>
              <a:t>uried junction</a:t>
            </a:r>
          </a:p>
        </p:txBody>
      </p:sp>
      <p:sp>
        <p:nvSpPr>
          <p:cNvPr id="20" name="Footer Placeholder 19"/>
          <p:cNvSpPr>
            <a:spLocks noGrp="1"/>
          </p:cNvSpPr>
          <p:nvPr>
            <p:ph type="ftr" sz="quarter" idx="14"/>
          </p:nvPr>
        </p:nvSpPr>
        <p:spPr>
          <a:xfrm rot="16200000">
            <a:off x="-3216774" y="3204607"/>
            <a:ext cx="6844017" cy="434801"/>
          </a:xfrm>
        </p:spPr>
        <p:txBody>
          <a:bodyPr/>
          <a:lstStyle/>
          <a:p>
            <a:r>
              <a:rPr lang="en-US" sz="1400" dirty="0" smtClean="0"/>
              <a:t>Nicolo Cartiglia, INFN, Torino - Timing Performance of Tracking Detectors</a:t>
            </a:r>
            <a:endParaRPr lang="en-US" sz="1400" dirty="0"/>
          </a:p>
        </p:txBody>
      </p:sp>
      <p:sp>
        <p:nvSpPr>
          <p:cNvPr id="47" name="TextBox 46"/>
          <p:cNvSpPr txBox="1"/>
          <p:nvPr/>
        </p:nvSpPr>
        <p:spPr>
          <a:xfrm>
            <a:off x="948333" y="684276"/>
            <a:ext cx="7434316" cy="438582"/>
          </a:xfrm>
          <a:prstGeom prst="rect">
            <a:avLst/>
          </a:prstGeom>
          <a:noFill/>
          <a:ln>
            <a:noFill/>
          </a:ln>
        </p:spPr>
        <p:txBody>
          <a:bodyPr wrap="square" rtlCol="0">
            <a:spAutoFit/>
          </a:bodyPr>
          <a:lstStyle/>
          <a:p>
            <a:pPr>
              <a:lnSpc>
                <a:spcPct val="130000"/>
              </a:lnSpc>
            </a:pPr>
            <a:r>
              <a:rPr lang="en-US" dirty="0" smtClean="0">
                <a:solidFill>
                  <a:srgbClr val="000000"/>
                </a:solidFill>
                <a:sym typeface="Wingdings"/>
              </a:rPr>
              <a:t>Separate the multiplication side from the segmentation side</a:t>
            </a:r>
          </a:p>
        </p:txBody>
      </p:sp>
      <p:sp>
        <p:nvSpPr>
          <p:cNvPr id="4" name="TextBox 3"/>
          <p:cNvSpPr txBox="1"/>
          <p:nvPr/>
        </p:nvSpPr>
        <p:spPr>
          <a:xfrm>
            <a:off x="625837" y="6161759"/>
            <a:ext cx="8518163" cy="646331"/>
          </a:xfrm>
          <a:prstGeom prst="rect">
            <a:avLst/>
          </a:prstGeom>
          <a:noFill/>
        </p:spPr>
        <p:txBody>
          <a:bodyPr wrap="square" rtlCol="0">
            <a:spAutoFit/>
          </a:bodyPr>
          <a:lstStyle/>
          <a:p>
            <a:pPr algn="ctr"/>
            <a:r>
              <a:rPr lang="en-US" dirty="0" smtClean="0">
                <a:solidFill>
                  <a:srgbClr val="800000"/>
                </a:solidFill>
                <a:latin typeface="Century Gothic"/>
                <a:cs typeface="Century Gothic"/>
              </a:rPr>
              <a:t>Moving the junction on the deep side allows  having a very uniform multiplication, regardless of the electrode segmentation</a:t>
            </a:r>
          </a:p>
        </p:txBody>
      </p:sp>
      <p:sp>
        <p:nvSpPr>
          <p:cNvPr id="6" name="TextBox 5"/>
          <p:cNvSpPr txBox="1"/>
          <p:nvPr/>
        </p:nvSpPr>
        <p:spPr>
          <a:xfrm>
            <a:off x="2410440" y="2938535"/>
            <a:ext cx="823175" cy="438582"/>
          </a:xfrm>
          <a:prstGeom prst="rect">
            <a:avLst/>
          </a:prstGeom>
          <a:solidFill>
            <a:schemeClr val="bg1"/>
          </a:solidFill>
        </p:spPr>
        <p:txBody>
          <a:bodyPr wrap="none" rtlCol="0">
            <a:spAutoFit/>
          </a:bodyPr>
          <a:lstStyle/>
          <a:p>
            <a:pPr>
              <a:lnSpc>
                <a:spcPct val="130000"/>
              </a:lnSpc>
            </a:pPr>
            <a:r>
              <a:rPr lang="en-US" dirty="0"/>
              <a:t>n</a:t>
            </a:r>
            <a:r>
              <a:rPr lang="en-US" dirty="0" smtClean="0"/>
              <a:t>-in-p</a:t>
            </a:r>
          </a:p>
        </p:txBody>
      </p:sp>
      <p:sp>
        <p:nvSpPr>
          <p:cNvPr id="15" name="TextBox 14"/>
          <p:cNvSpPr txBox="1"/>
          <p:nvPr/>
        </p:nvSpPr>
        <p:spPr>
          <a:xfrm>
            <a:off x="6925549" y="2841861"/>
            <a:ext cx="839856" cy="438582"/>
          </a:xfrm>
          <a:prstGeom prst="rect">
            <a:avLst/>
          </a:prstGeom>
          <a:solidFill>
            <a:schemeClr val="bg1"/>
          </a:solidFill>
        </p:spPr>
        <p:txBody>
          <a:bodyPr wrap="none" rtlCol="0">
            <a:spAutoFit/>
          </a:bodyPr>
          <a:lstStyle/>
          <a:p>
            <a:pPr>
              <a:lnSpc>
                <a:spcPct val="130000"/>
              </a:lnSpc>
            </a:pPr>
            <a:r>
              <a:rPr lang="en-US" dirty="0" smtClean="0"/>
              <a:t>p-in-p</a:t>
            </a:r>
          </a:p>
        </p:txBody>
      </p:sp>
      <p:pic>
        <p:nvPicPr>
          <p:cNvPr id="7" name="Picture 6" descr="n_in_p_100micron.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071" y="3644573"/>
            <a:ext cx="3452101" cy="2431710"/>
          </a:xfrm>
          <a:prstGeom prst="rect">
            <a:avLst/>
          </a:prstGeom>
        </p:spPr>
      </p:pic>
      <p:sp>
        <p:nvSpPr>
          <p:cNvPr id="23" name="Down Arrow 22"/>
          <p:cNvSpPr/>
          <p:nvPr/>
        </p:nvSpPr>
        <p:spPr>
          <a:xfrm rot="18121872">
            <a:off x="3934711" y="1304152"/>
            <a:ext cx="271828" cy="2775575"/>
          </a:xfrm>
          <a:prstGeom prst="downArrow">
            <a:avLst>
              <a:gd name="adj1" fmla="val 50000"/>
              <a:gd name="adj2" fmla="val 116824"/>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286838" y="1476327"/>
            <a:ext cx="2245420" cy="720197"/>
          </a:xfrm>
          <a:prstGeom prst="rect">
            <a:avLst/>
          </a:prstGeom>
          <a:solidFill>
            <a:srgbClr val="FFFFFF"/>
          </a:solidFill>
          <a:ln>
            <a:solidFill>
              <a:schemeClr val="tx1"/>
            </a:solidFill>
          </a:ln>
        </p:spPr>
        <p:txBody>
          <a:bodyPr wrap="square" rtlCol="0">
            <a:spAutoFit/>
          </a:bodyPr>
          <a:lstStyle/>
          <a:p>
            <a:pPr>
              <a:lnSpc>
                <a:spcPct val="130000"/>
              </a:lnSpc>
            </a:pPr>
            <a:r>
              <a:rPr lang="en-US" sz="1600" dirty="0" smtClean="0">
                <a:solidFill>
                  <a:srgbClr val="000000"/>
                </a:solidFill>
              </a:rPr>
              <a:t>Move the gain layer to the deep side</a:t>
            </a:r>
          </a:p>
        </p:txBody>
      </p:sp>
      <p:sp>
        <p:nvSpPr>
          <p:cNvPr id="24" name="TextBox 23"/>
          <p:cNvSpPr txBox="1"/>
          <p:nvPr/>
        </p:nvSpPr>
        <p:spPr>
          <a:xfrm>
            <a:off x="2822028" y="4005565"/>
            <a:ext cx="2963017" cy="720197"/>
          </a:xfrm>
          <a:prstGeom prst="rect">
            <a:avLst/>
          </a:prstGeom>
          <a:solidFill>
            <a:srgbClr val="FFFFFF"/>
          </a:solidFill>
          <a:ln>
            <a:solidFill>
              <a:schemeClr val="tx1"/>
            </a:solidFill>
          </a:ln>
        </p:spPr>
        <p:txBody>
          <a:bodyPr wrap="square" rtlCol="0">
            <a:spAutoFit/>
          </a:bodyPr>
          <a:lstStyle/>
          <a:p>
            <a:pPr>
              <a:lnSpc>
                <a:spcPct val="130000"/>
              </a:lnSpc>
            </a:pPr>
            <a:r>
              <a:rPr lang="en-US" sz="1600" dirty="0" smtClean="0">
                <a:solidFill>
                  <a:srgbClr val="000000"/>
                </a:solidFill>
              </a:rPr>
              <a:t>For a 100 </a:t>
            </a:r>
            <a:r>
              <a:rPr lang="en-US" sz="1600" dirty="0" smtClean="0">
                <a:solidFill>
                  <a:srgbClr val="000000"/>
                </a:solidFill>
                <a:latin typeface="Symbol" charset="2"/>
                <a:cs typeface="Symbol" charset="2"/>
              </a:rPr>
              <a:t>m</a:t>
            </a:r>
            <a:r>
              <a:rPr lang="en-US" sz="1600" dirty="0" smtClean="0">
                <a:solidFill>
                  <a:srgbClr val="000000"/>
                </a:solidFill>
              </a:rPr>
              <a:t>m detector, the current does not change</a:t>
            </a:r>
          </a:p>
        </p:txBody>
      </p:sp>
      <p:sp>
        <p:nvSpPr>
          <p:cNvPr id="26" name="TextBox 25"/>
          <p:cNvSpPr txBox="1"/>
          <p:nvPr/>
        </p:nvSpPr>
        <p:spPr>
          <a:xfrm>
            <a:off x="422636" y="1970174"/>
            <a:ext cx="1323730" cy="641714"/>
          </a:xfrm>
          <a:prstGeom prst="rect">
            <a:avLst/>
          </a:prstGeom>
          <a:solidFill>
            <a:schemeClr val="bg1"/>
          </a:solidFill>
          <a:ln>
            <a:solidFill>
              <a:srgbClr val="000000"/>
            </a:solidFill>
          </a:ln>
        </p:spPr>
        <p:txBody>
          <a:bodyPr wrap="square" rtlCol="0">
            <a:spAutoFit/>
          </a:bodyPr>
          <a:lstStyle/>
          <a:p>
            <a:pPr>
              <a:lnSpc>
                <a:spcPct val="130000"/>
              </a:lnSpc>
            </a:pPr>
            <a:r>
              <a:rPr lang="en-US" sz="1400" dirty="0" smtClean="0"/>
              <a:t>Parallel plate geometry</a:t>
            </a:r>
          </a:p>
        </p:txBody>
      </p:sp>
      <p:sp>
        <p:nvSpPr>
          <p:cNvPr id="27" name="TextBox 26"/>
          <p:cNvSpPr txBox="1"/>
          <p:nvPr/>
        </p:nvSpPr>
        <p:spPr>
          <a:xfrm>
            <a:off x="7412230" y="2045624"/>
            <a:ext cx="1323730" cy="641714"/>
          </a:xfrm>
          <a:prstGeom prst="rect">
            <a:avLst/>
          </a:prstGeom>
          <a:solidFill>
            <a:schemeClr val="bg1"/>
          </a:solidFill>
          <a:ln>
            <a:solidFill>
              <a:srgbClr val="000000"/>
            </a:solidFill>
          </a:ln>
        </p:spPr>
        <p:txBody>
          <a:bodyPr wrap="square" rtlCol="0">
            <a:spAutoFit/>
          </a:bodyPr>
          <a:lstStyle/>
          <a:p>
            <a:pPr>
              <a:lnSpc>
                <a:spcPct val="130000"/>
              </a:lnSpc>
            </a:pPr>
            <a:r>
              <a:rPr lang="en-US" sz="1400" dirty="0" smtClean="0"/>
              <a:t>Segmented geometry</a:t>
            </a:r>
          </a:p>
        </p:txBody>
      </p:sp>
    </p:spTree>
    <p:extLst>
      <p:ext uri="{BB962C8B-B14F-4D97-AF65-F5344CB8AC3E}">
        <p14:creationId xmlns:p14="http://schemas.microsoft.com/office/powerpoint/2010/main" val="9159396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45697" y="-22079"/>
            <a:ext cx="8879074"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State-of-the-art Position </a:t>
            </a:r>
            <a:r>
              <a:rPr lang="en-US" sz="3200" dirty="0">
                <a:solidFill>
                  <a:srgbClr val="990000"/>
                </a:solidFill>
                <a:latin typeface="+mn-lt"/>
              </a:rPr>
              <a:t>D</a:t>
            </a:r>
            <a:r>
              <a:rPr lang="en-US" sz="3200" dirty="0" smtClean="0">
                <a:solidFill>
                  <a:srgbClr val="990000"/>
                </a:solidFill>
                <a:latin typeface="+mn-lt"/>
              </a:rPr>
              <a:t>etectors</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5</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2" name="TextBox 1"/>
          <p:cNvSpPr txBox="1"/>
          <p:nvPr/>
        </p:nvSpPr>
        <p:spPr>
          <a:xfrm>
            <a:off x="641460" y="1205802"/>
            <a:ext cx="8159360" cy="4039568"/>
          </a:xfrm>
          <a:prstGeom prst="rect">
            <a:avLst/>
          </a:prstGeom>
          <a:noFill/>
        </p:spPr>
        <p:txBody>
          <a:bodyPr wrap="square" rtlCol="0">
            <a:spAutoFit/>
          </a:bodyPr>
          <a:lstStyle/>
          <a:p>
            <a:pPr>
              <a:lnSpc>
                <a:spcPct val="130000"/>
              </a:lnSpc>
            </a:pPr>
            <a:r>
              <a:rPr lang="en-US" dirty="0" smtClean="0"/>
              <a:t>Extremely good position detectors are currently in use in every major high energy physics experiment:</a:t>
            </a:r>
          </a:p>
          <a:p>
            <a:pPr>
              <a:lnSpc>
                <a:spcPct val="130000"/>
              </a:lnSpc>
            </a:pPr>
            <a:endParaRPr lang="en-US" dirty="0"/>
          </a:p>
          <a:p>
            <a:pPr>
              <a:lnSpc>
                <a:spcPct val="130000"/>
              </a:lnSpc>
            </a:pPr>
            <a:endParaRPr lang="en-US" dirty="0" smtClean="0"/>
          </a:p>
          <a:p>
            <a:pPr marL="285750" indent="-285750">
              <a:lnSpc>
                <a:spcPct val="130000"/>
              </a:lnSpc>
              <a:buFont typeface="Arial"/>
              <a:buChar char="•"/>
            </a:pPr>
            <a:r>
              <a:rPr lang="en-US" dirty="0" smtClean="0"/>
              <a:t>Millions of channels</a:t>
            </a:r>
          </a:p>
          <a:p>
            <a:pPr marL="285750" indent="-285750">
              <a:lnSpc>
                <a:spcPct val="130000"/>
              </a:lnSpc>
              <a:buFont typeface="Arial"/>
              <a:buChar char="•"/>
            </a:pPr>
            <a:r>
              <a:rPr lang="en-US" dirty="0" smtClean="0"/>
              <a:t>Very reliable</a:t>
            </a:r>
          </a:p>
          <a:p>
            <a:pPr marL="285750" indent="-285750">
              <a:lnSpc>
                <a:spcPct val="130000"/>
              </a:lnSpc>
              <a:buFont typeface="Arial"/>
              <a:buChar char="•"/>
            </a:pPr>
            <a:r>
              <a:rPr lang="en-US" dirty="0" smtClean="0"/>
              <a:t>Very radiation hard</a:t>
            </a:r>
          </a:p>
          <a:p>
            <a:pPr>
              <a:lnSpc>
                <a:spcPct val="130000"/>
              </a:lnSpc>
            </a:pPr>
            <a:endParaRPr lang="en-US" dirty="0" smtClean="0"/>
          </a:p>
          <a:p>
            <a:pPr>
              <a:lnSpc>
                <a:spcPct val="130000"/>
              </a:lnSpc>
            </a:pPr>
            <a:r>
              <a:rPr lang="en-US" b="1" dirty="0" smtClean="0"/>
              <a:t>The timing capability is however</a:t>
            </a:r>
          </a:p>
          <a:p>
            <a:pPr>
              <a:lnSpc>
                <a:spcPct val="130000"/>
              </a:lnSpc>
            </a:pPr>
            <a:r>
              <a:rPr lang="en-US" b="1" dirty="0" smtClean="0"/>
              <a:t> limited to ~ 100-150 ps</a:t>
            </a:r>
          </a:p>
          <a:p>
            <a:pPr>
              <a:lnSpc>
                <a:spcPct val="130000"/>
              </a:lnSpc>
            </a:pPr>
            <a:r>
              <a:rPr lang="en-US" dirty="0" smtClean="0"/>
              <a:t> (NA62 @CERN)</a:t>
            </a:r>
          </a:p>
        </p:txBody>
      </p:sp>
      <p:sp>
        <p:nvSpPr>
          <p:cNvPr id="9" name="TextBox 8"/>
          <p:cNvSpPr txBox="1"/>
          <p:nvPr/>
        </p:nvSpPr>
        <p:spPr>
          <a:xfrm>
            <a:off x="5970992" y="5022608"/>
            <a:ext cx="1828821" cy="798680"/>
          </a:xfrm>
          <a:prstGeom prst="rect">
            <a:avLst/>
          </a:prstGeom>
          <a:noFill/>
          <a:ln>
            <a:solidFill>
              <a:schemeClr val="accent1"/>
            </a:solidFill>
          </a:ln>
        </p:spPr>
        <p:txBody>
          <a:bodyPr wrap="none" rtlCol="0">
            <a:spAutoFit/>
          </a:bodyPr>
          <a:lstStyle/>
          <a:p>
            <a:pPr>
              <a:lnSpc>
                <a:spcPct val="130000"/>
              </a:lnSpc>
            </a:pPr>
            <a:r>
              <a:rPr lang="en-US" b="1" dirty="0">
                <a:solidFill>
                  <a:srgbClr val="800000"/>
                </a:solidFill>
                <a:latin typeface="Symbol" charset="2"/>
                <a:cs typeface="Symbol" charset="2"/>
              </a:rPr>
              <a:t>s</a:t>
            </a:r>
            <a:r>
              <a:rPr lang="en-US" b="1" baseline="-25000" dirty="0" smtClean="0">
                <a:solidFill>
                  <a:srgbClr val="800000"/>
                </a:solidFill>
              </a:rPr>
              <a:t>t</a:t>
            </a:r>
            <a:r>
              <a:rPr lang="en-US" b="1" dirty="0" smtClean="0">
                <a:solidFill>
                  <a:srgbClr val="800000"/>
                </a:solidFill>
              </a:rPr>
              <a:t> ~ 100-150 ps</a:t>
            </a:r>
          </a:p>
          <a:p>
            <a:pPr>
              <a:lnSpc>
                <a:spcPct val="130000"/>
              </a:lnSpc>
            </a:pPr>
            <a:r>
              <a:rPr lang="en-US" b="1" dirty="0" smtClean="0">
                <a:solidFill>
                  <a:srgbClr val="800000"/>
                </a:solidFill>
                <a:latin typeface="Symbol" charset="2"/>
                <a:cs typeface="Symbol" charset="2"/>
              </a:rPr>
              <a:t>s</a:t>
            </a:r>
            <a:r>
              <a:rPr lang="en-US" b="1" baseline="-25000" dirty="0" smtClean="0">
                <a:solidFill>
                  <a:srgbClr val="800000"/>
                </a:solidFill>
              </a:rPr>
              <a:t>x</a:t>
            </a:r>
            <a:r>
              <a:rPr lang="en-US" b="1" dirty="0" smtClean="0">
                <a:solidFill>
                  <a:srgbClr val="800000"/>
                </a:solidFill>
              </a:rPr>
              <a:t> </a:t>
            </a:r>
            <a:r>
              <a:rPr lang="en-US" b="1" dirty="0">
                <a:solidFill>
                  <a:srgbClr val="800000"/>
                </a:solidFill>
              </a:rPr>
              <a:t>~ </a:t>
            </a:r>
            <a:r>
              <a:rPr lang="en-US" b="1" dirty="0" smtClean="0">
                <a:solidFill>
                  <a:srgbClr val="800000"/>
                </a:solidFill>
              </a:rPr>
              <a:t>20-30 </a:t>
            </a:r>
            <a:r>
              <a:rPr lang="en-US" b="1" dirty="0" smtClean="0">
                <a:solidFill>
                  <a:srgbClr val="800000"/>
                </a:solidFill>
                <a:latin typeface="Symbol" charset="2"/>
                <a:cs typeface="Symbol" charset="2"/>
              </a:rPr>
              <a:t>m</a:t>
            </a:r>
            <a:r>
              <a:rPr lang="en-US" b="1" dirty="0" smtClean="0">
                <a:solidFill>
                  <a:srgbClr val="800000"/>
                </a:solidFill>
              </a:rPr>
              <a:t>m</a:t>
            </a:r>
            <a:endParaRPr lang="en-US" b="1" dirty="0">
              <a:solidFill>
                <a:srgbClr val="800000"/>
              </a:solidFill>
            </a:endParaRPr>
          </a:p>
        </p:txBody>
      </p:sp>
      <p:pic>
        <p:nvPicPr>
          <p:cNvPr id="3" name="Picture 2" descr="CMS_Silicon_Tracker_Arty_HiR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4541" y="1944780"/>
            <a:ext cx="4516259" cy="3023281"/>
          </a:xfrm>
          <a:prstGeom prst="rect">
            <a:avLst/>
          </a:prstGeom>
        </p:spPr>
      </p:pic>
    </p:spTree>
    <p:extLst>
      <p:ext uri="{BB962C8B-B14F-4D97-AF65-F5344CB8AC3E}">
        <p14:creationId xmlns:p14="http://schemas.microsoft.com/office/powerpoint/2010/main" val="2603582462"/>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50</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norm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 2) Segmentation: AC coupling</a:t>
            </a:r>
          </a:p>
        </p:txBody>
      </p:sp>
      <p:sp>
        <p:nvSpPr>
          <p:cNvPr id="20" name="Footer Placeholder 19"/>
          <p:cNvSpPr>
            <a:spLocks noGrp="1"/>
          </p:cNvSpPr>
          <p:nvPr>
            <p:ph type="ftr" sz="quarter" idx="14"/>
          </p:nvPr>
        </p:nvSpPr>
        <p:spPr>
          <a:xfrm rot="16200000">
            <a:off x="-3216774" y="3204607"/>
            <a:ext cx="6844017" cy="434801"/>
          </a:xfrm>
        </p:spPr>
        <p:txBody>
          <a:bodyPr/>
          <a:lstStyle/>
          <a:p>
            <a:r>
              <a:rPr lang="en-US" sz="1400" smtClean="0"/>
              <a:t>Nicolo Cartiglia, INFN, Torino - Timing Performance of Tracking Detectors</a:t>
            </a:r>
            <a:endParaRPr lang="en-US" sz="1400" dirty="0"/>
          </a:p>
        </p:txBody>
      </p:sp>
      <p:sp>
        <p:nvSpPr>
          <p:cNvPr id="4" name="Rectangle 3"/>
          <p:cNvSpPr/>
          <p:nvPr/>
        </p:nvSpPr>
        <p:spPr>
          <a:xfrm>
            <a:off x="1395647" y="2146518"/>
            <a:ext cx="5724549" cy="1462455"/>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95647" y="2321796"/>
            <a:ext cx="5724549" cy="169850"/>
          </a:xfrm>
          <a:prstGeom prst="rect">
            <a:avLst/>
          </a:prstGeom>
          <a:solidFill>
            <a:srgbClr val="FF66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395647" y="2005413"/>
            <a:ext cx="5724549" cy="141105"/>
          </a:xfrm>
          <a:prstGeom prst="rect">
            <a:avLst/>
          </a:prstGeom>
          <a:solidFill>
            <a:schemeClr val="accent5">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37240" y="1959694"/>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91801" y="1945330"/>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922384" y="1943794"/>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599154" y="2378471"/>
            <a:ext cx="1295660" cy="438582"/>
          </a:xfrm>
          <a:prstGeom prst="rect">
            <a:avLst/>
          </a:prstGeom>
          <a:noFill/>
          <a:ln>
            <a:solidFill>
              <a:srgbClr val="000000"/>
            </a:solidFill>
          </a:ln>
        </p:spPr>
        <p:txBody>
          <a:bodyPr wrap="none" rtlCol="0">
            <a:spAutoFit/>
          </a:bodyPr>
          <a:lstStyle/>
          <a:p>
            <a:pPr>
              <a:lnSpc>
                <a:spcPct val="130000"/>
              </a:lnSpc>
            </a:pPr>
            <a:r>
              <a:rPr lang="en-US" dirty="0"/>
              <a:t>g</a:t>
            </a:r>
            <a:r>
              <a:rPr lang="en-US" dirty="0" smtClean="0"/>
              <a:t>ain layer</a:t>
            </a:r>
          </a:p>
        </p:txBody>
      </p:sp>
      <p:sp>
        <p:nvSpPr>
          <p:cNvPr id="15" name="TextBox 14"/>
          <p:cNvSpPr txBox="1"/>
          <p:nvPr/>
        </p:nvSpPr>
        <p:spPr>
          <a:xfrm>
            <a:off x="7347019" y="977349"/>
            <a:ext cx="1593781" cy="438582"/>
          </a:xfrm>
          <a:prstGeom prst="rect">
            <a:avLst/>
          </a:prstGeom>
          <a:noFill/>
          <a:ln>
            <a:solidFill>
              <a:srgbClr val="000000"/>
            </a:solidFill>
          </a:ln>
        </p:spPr>
        <p:txBody>
          <a:bodyPr wrap="none" rtlCol="0">
            <a:spAutoFit/>
          </a:bodyPr>
          <a:lstStyle/>
          <a:p>
            <a:pPr>
              <a:lnSpc>
                <a:spcPct val="130000"/>
              </a:lnSpc>
            </a:pPr>
            <a:r>
              <a:rPr lang="en-US" dirty="0" smtClean="0"/>
              <a:t>AC coupling</a:t>
            </a:r>
          </a:p>
        </p:txBody>
      </p:sp>
      <p:cxnSp>
        <p:nvCxnSpPr>
          <p:cNvPr id="7" name="Straight Arrow Connector 6"/>
          <p:cNvCxnSpPr/>
          <p:nvPr/>
        </p:nvCxnSpPr>
        <p:spPr>
          <a:xfrm flipH="1">
            <a:off x="6902100" y="1347540"/>
            <a:ext cx="444919" cy="65787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1"/>
            <a:endCxn id="8" idx="3"/>
          </p:cNvCxnSpPr>
          <p:nvPr/>
        </p:nvCxnSpPr>
        <p:spPr>
          <a:xfrm flipH="1" flipV="1">
            <a:off x="7120196" y="2406721"/>
            <a:ext cx="478958" cy="1910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2636" y="597158"/>
            <a:ext cx="4686912" cy="438582"/>
          </a:xfrm>
          <a:prstGeom prst="rect">
            <a:avLst/>
          </a:prstGeom>
        </p:spPr>
        <p:txBody>
          <a:bodyPr wrap="none">
            <a:spAutoFit/>
          </a:bodyPr>
          <a:lstStyle/>
          <a:p>
            <a:pPr>
              <a:lnSpc>
                <a:spcPct val="130000"/>
              </a:lnSpc>
            </a:pPr>
            <a:r>
              <a:rPr lang="en-US" dirty="0" smtClean="0">
                <a:solidFill>
                  <a:srgbClr val="000000"/>
                </a:solidFill>
              </a:rPr>
              <a:t>Standard n-in-p LGAD, with AC read-out</a:t>
            </a:r>
            <a:endParaRPr lang="en-US" dirty="0">
              <a:solidFill>
                <a:srgbClr val="000000"/>
              </a:solidFill>
            </a:endParaRPr>
          </a:p>
        </p:txBody>
      </p:sp>
      <p:sp>
        <p:nvSpPr>
          <p:cNvPr id="22" name="Rectangle 21"/>
          <p:cNvSpPr/>
          <p:nvPr/>
        </p:nvSpPr>
        <p:spPr>
          <a:xfrm>
            <a:off x="1397171" y="2159821"/>
            <a:ext cx="5724549" cy="16985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385413" y="1685522"/>
            <a:ext cx="1630863" cy="438582"/>
          </a:xfrm>
          <a:prstGeom prst="rect">
            <a:avLst/>
          </a:prstGeom>
          <a:noFill/>
          <a:ln>
            <a:solidFill>
              <a:srgbClr val="000000"/>
            </a:solidFill>
          </a:ln>
        </p:spPr>
        <p:txBody>
          <a:bodyPr wrap="none" rtlCol="0">
            <a:spAutoFit/>
          </a:bodyPr>
          <a:lstStyle/>
          <a:p>
            <a:pPr>
              <a:lnSpc>
                <a:spcPct val="130000"/>
              </a:lnSpc>
            </a:pPr>
            <a:r>
              <a:rPr lang="en-US" dirty="0"/>
              <a:t>n</a:t>
            </a:r>
            <a:r>
              <a:rPr lang="en-US" dirty="0" smtClean="0"/>
              <a:t>+ electrode</a:t>
            </a:r>
          </a:p>
        </p:txBody>
      </p:sp>
      <p:cxnSp>
        <p:nvCxnSpPr>
          <p:cNvPr id="24" name="Straight Arrow Connector 23"/>
          <p:cNvCxnSpPr/>
          <p:nvPr/>
        </p:nvCxnSpPr>
        <p:spPr>
          <a:xfrm flipH="1">
            <a:off x="7121720" y="2136679"/>
            <a:ext cx="1079125" cy="18511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25" name="Group 864"/>
          <p:cNvGrpSpPr>
            <a:grpSpLocks/>
          </p:cNvGrpSpPr>
          <p:nvPr/>
        </p:nvGrpSpPr>
        <p:grpSpPr bwMode="auto">
          <a:xfrm>
            <a:off x="622060" y="1054081"/>
            <a:ext cx="4865688" cy="1684340"/>
            <a:chOff x="-646" y="1697"/>
            <a:chExt cx="3065" cy="1061"/>
          </a:xfrm>
        </p:grpSpPr>
        <p:grpSp>
          <p:nvGrpSpPr>
            <p:cNvPr id="26" name="Group 60"/>
            <p:cNvGrpSpPr>
              <a:grpSpLocks/>
            </p:cNvGrpSpPr>
            <p:nvPr/>
          </p:nvGrpSpPr>
          <p:grpSpPr bwMode="auto">
            <a:xfrm>
              <a:off x="-646" y="1697"/>
              <a:ext cx="3065" cy="1061"/>
              <a:chOff x="967" y="3426"/>
              <a:chExt cx="3065" cy="1061"/>
            </a:xfrm>
          </p:grpSpPr>
          <p:sp>
            <p:nvSpPr>
              <p:cNvPr id="28" name="Line 55"/>
              <p:cNvSpPr>
                <a:spLocks noChangeShapeType="1"/>
              </p:cNvSpPr>
              <p:nvPr/>
            </p:nvSpPr>
            <p:spPr bwMode="auto">
              <a:xfrm>
                <a:off x="3268" y="3658"/>
                <a:ext cx="7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9" name="AutoShape 56"/>
              <p:cNvSpPr>
                <a:spLocks noChangeArrowheads="1"/>
              </p:cNvSpPr>
              <p:nvPr/>
            </p:nvSpPr>
            <p:spPr bwMode="auto">
              <a:xfrm rot="5400000">
                <a:off x="3526" y="3496"/>
                <a:ext cx="461" cy="322"/>
              </a:xfrm>
              <a:prstGeom prst="triangle">
                <a:avLst>
                  <a:gd name="adj" fmla="val 50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defRPr/>
                </a:pPr>
                <a:endParaRPr lang="en-US">
                  <a:cs typeface="+mn-cs"/>
                </a:endParaRPr>
              </a:p>
            </p:txBody>
          </p:sp>
          <p:sp>
            <p:nvSpPr>
              <p:cNvPr id="30" name="Line 55"/>
              <p:cNvSpPr>
                <a:spLocks noChangeShapeType="1"/>
              </p:cNvSpPr>
              <p:nvPr/>
            </p:nvSpPr>
            <p:spPr bwMode="auto">
              <a:xfrm flipH="1">
                <a:off x="3268" y="3658"/>
                <a:ext cx="0" cy="3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4" name="Line 55"/>
              <p:cNvSpPr>
                <a:spLocks noChangeShapeType="1"/>
              </p:cNvSpPr>
              <p:nvPr/>
            </p:nvSpPr>
            <p:spPr bwMode="auto">
              <a:xfrm>
                <a:off x="967" y="4159"/>
                <a:ext cx="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5" name="Line 55"/>
              <p:cNvSpPr>
                <a:spLocks noChangeShapeType="1"/>
              </p:cNvSpPr>
              <p:nvPr/>
            </p:nvSpPr>
            <p:spPr bwMode="auto">
              <a:xfrm flipH="1">
                <a:off x="976" y="4159"/>
                <a:ext cx="0" cy="3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7" name="Freeform 863"/>
            <p:cNvSpPr>
              <a:spLocks/>
            </p:cNvSpPr>
            <p:nvPr/>
          </p:nvSpPr>
          <p:spPr bwMode="auto">
            <a:xfrm>
              <a:off x="1843"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31" name="Group 346"/>
          <p:cNvGrpSpPr>
            <a:grpSpLocks/>
          </p:cNvGrpSpPr>
          <p:nvPr/>
        </p:nvGrpSpPr>
        <p:grpSpPr bwMode="auto">
          <a:xfrm>
            <a:off x="1556966" y="5153725"/>
            <a:ext cx="869952" cy="914400"/>
            <a:chOff x="5012" y="1930"/>
            <a:chExt cx="548" cy="576"/>
          </a:xfrm>
        </p:grpSpPr>
        <p:grpSp>
          <p:nvGrpSpPr>
            <p:cNvPr id="32" name="Group 134"/>
            <p:cNvGrpSpPr>
              <a:grpSpLocks/>
            </p:cNvGrpSpPr>
            <p:nvPr/>
          </p:nvGrpSpPr>
          <p:grpSpPr bwMode="auto">
            <a:xfrm>
              <a:off x="5012" y="1930"/>
              <a:ext cx="548" cy="576"/>
              <a:chOff x="2707" y="2160"/>
              <a:chExt cx="548" cy="576"/>
            </a:xfrm>
          </p:grpSpPr>
          <p:grpSp>
            <p:nvGrpSpPr>
              <p:cNvPr id="34" name="Group 135"/>
              <p:cNvGrpSpPr>
                <a:grpSpLocks/>
              </p:cNvGrpSpPr>
              <p:nvPr/>
            </p:nvGrpSpPr>
            <p:grpSpPr bwMode="auto">
              <a:xfrm>
                <a:off x="2707" y="2160"/>
                <a:ext cx="346" cy="576"/>
                <a:chOff x="2707" y="2736"/>
                <a:chExt cx="346" cy="576"/>
              </a:xfrm>
            </p:grpSpPr>
            <p:sp>
              <p:nvSpPr>
                <p:cNvPr id="36"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7"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9"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5"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33"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0" name="Group 324"/>
          <p:cNvGrpSpPr>
            <a:grpSpLocks/>
          </p:cNvGrpSpPr>
          <p:nvPr/>
        </p:nvGrpSpPr>
        <p:grpSpPr bwMode="auto">
          <a:xfrm>
            <a:off x="1598890" y="5808283"/>
            <a:ext cx="490538" cy="457200"/>
            <a:chOff x="2110" y="1699"/>
            <a:chExt cx="309" cy="288"/>
          </a:xfrm>
        </p:grpSpPr>
        <p:grpSp>
          <p:nvGrpSpPr>
            <p:cNvPr id="43" name="Group 126"/>
            <p:cNvGrpSpPr>
              <a:grpSpLocks/>
            </p:cNvGrpSpPr>
            <p:nvPr/>
          </p:nvGrpSpPr>
          <p:grpSpPr bwMode="auto">
            <a:xfrm>
              <a:off x="2110" y="1872"/>
              <a:ext cx="288" cy="115"/>
              <a:chOff x="1152" y="2160"/>
              <a:chExt cx="288" cy="115"/>
            </a:xfrm>
          </p:grpSpPr>
          <p:sp>
            <p:nvSpPr>
              <p:cNvPr id="45"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7"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42"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8" name="Group 367"/>
          <p:cNvGrpSpPr>
            <a:grpSpLocks/>
          </p:cNvGrpSpPr>
          <p:nvPr/>
        </p:nvGrpSpPr>
        <p:grpSpPr bwMode="auto">
          <a:xfrm rot="16200000">
            <a:off x="2196711" y="4696525"/>
            <a:ext cx="184150" cy="914400"/>
            <a:chOff x="691" y="3197"/>
            <a:chExt cx="116" cy="576"/>
          </a:xfrm>
        </p:grpSpPr>
        <p:sp>
          <p:nvSpPr>
            <p:cNvPr id="51"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53" name="Group 367"/>
          <p:cNvGrpSpPr>
            <a:grpSpLocks/>
          </p:cNvGrpSpPr>
          <p:nvPr/>
        </p:nvGrpSpPr>
        <p:grpSpPr bwMode="auto">
          <a:xfrm rot="16200000">
            <a:off x="3103289" y="4698112"/>
            <a:ext cx="184150" cy="914400"/>
            <a:chOff x="691" y="3197"/>
            <a:chExt cx="116" cy="576"/>
          </a:xfrm>
        </p:grpSpPr>
        <p:sp>
          <p:nvSpPr>
            <p:cNvPr id="54"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5"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56" name="Group 367"/>
          <p:cNvGrpSpPr>
            <a:grpSpLocks/>
          </p:cNvGrpSpPr>
          <p:nvPr/>
        </p:nvGrpSpPr>
        <p:grpSpPr bwMode="auto">
          <a:xfrm rot="16200000">
            <a:off x="4009867" y="4699699"/>
            <a:ext cx="184150" cy="914400"/>
            <a:chOff x="691" y="3197"/>
            <a:chExt cx="116" cy="576"/>
          </a:xfrm>
        </p:grpSpPr>
        <p:sp>
          <p:nvSpPr>
            <p:cNvPr id="5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8" name="Group 346"/>
          <p:cNvGrpSpPr>
            <a:grpSpLocks/>
          </p:cNvGrpSpPr>
          <p:nvPr/>
        </p:nvGrpSpPr>
        <p:grpSpPr bwMode="auto">
          <a:xfrm>
            <a:off x="2501465" y="5167800"/>
            <a:ext cx="869952" cy="914400"/>
            <a:chOff x="5012" y="1930"/>
            <a:chExt cx="548" cy="576"/>
          </a:xfrm>
        </p:grpSpPr>
        <p:grpSp>
          <p:nvGrpSpPr>
            <p:cNvPr id="69" name="Group 134"/>
            <p:cNvGrpSpPr>
              <a:grpSpLocks/>
            </p:cNvGrpSpPr>
            <p:nvPr/>
          </p:nvGrpSpPr>
          <p:grpSpPr bwMode="auto">
            <a:xfrm>
              <a:off x="5012" y="1930"/>
              <a:ext cx="548" cy="576"/>
              <a:chOff x="2707" y="2160"/>
              <a:chExt cx="548" cy="576"/>
            </a:xfrm>
          </p:grpSpPr>
          <p:grpSp>
            <p:nvGrpSpPr>
              <p:cNvPr id="71" name="Group 135"/>
              <p:cNvGrpSpPr>
                <a:grpSpLocks/>
              </p:cNvGrpSpPr>
              <p:nvPr/>
            </p:nvGrpSpPr>
            <p:grpSpPr bwMode="auto">
              <a:xfrm>
                <a:off x="2707" y="2160"/>
                <a:ext cx="346" cy="576"/>
                <a:chOff x="2707" y="2736"/>
                <a:chExt cx="346" cy="576"/>
              </a:xfrm>
            </p:grpSpPr>
            <p:sp>
              <p:nvSpPr>
                <p:cNvPr id="73"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4"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5"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6"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72"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70"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77" name="Group 324"/>
          <p:cNvGrpSpPr>
            <a:grpSpLocks/>
          </p:cNvGrpSpPr>
          <p:nvPr/>
        </p:nvGrpSpPr>
        <p:grpSpPr bwMode="auto">
          <a:xfrm>
            <a:off x="2543389" y="5822358"/>
            <a:ext cx="490538" cy="457200"/>
            <a:chOff x="2110" y="1699"/>
            <a:chExt cx="309" cy="288"/>
          </a:xfrm>
        </p:grpSpPr>
        <p:grpSp>
          <p:nvGrpSpPr>
            <p:cNvPr id="78" name="Group 126"/>
            <p:cNvGrpSpPr>
              <a:grpSpLocks/>
            </p:cNvGrpSpPr>
            <p:nvPr/>
          </p:nvGrpSpPr>
          <p:grpSpPr bwMode="auto">
            <a:xfrm>
              <a:off x="2110" y="1872"/>
              <a:ext cx="288" cy="115"/>
              <a:chOff x="1152" y="2160"/>
              <a:chExt cx="288" cy="115"/>
            </a:xfrm>
          </p:grpSpPr>
          <p:sp>
            <p:nvSpPr>
              <p:cNvPr id="80"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1"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79"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83" name="Group 346"/>
          <p:cNvGrpSpPr>
            <a:grpSpLocks/>
          </p:cNvGrpSpPr>
          <p:nvPr/>
        </p:nvGrpSpPr>
        <p:grpSpPr bwMode="auto">
          <a:xfrm>
            <a:off x="3433391" y="5169300"/>
            <a:ext cx="869952" cy="914400"/>
            <a:chOff x="5012" y="1930"/>
            <a:chExt cx="548" cy="576"/>
          </a:xfrm>
        </p:grpSpPr>
        <p:grpSp>
          <p:nvGrpSpPr>
            <p:cNvPr id="84" name="Group 134"/>
            <p:cNvGrpSpPr>
              <a:grpSpLocks/>
            </p:cNvGrpSpPr>
            <p:nvPr/>
          </p:nvGrpSpPr>
          <p:grpSpPr bwMode="auto">
            <a:xfrm>
              <a:off x="5012" y="1930"/>
              <a:ext cx="548" cy="576"/>
              <a:chOff x="2707" y="2160"/>
              <a:chExt cx="548" cy="576"/>
            </a:xfrm>
          </p:grpSpPr>
          <p:grpSp>
            <p:nvGrpSpPr>
              <p:cNvPr id="86" name="Group 135"/>
              <p:cNvGrpSpPr>
                <a:grpSpLocks/>
              </p:cNvGrpSpPr>
              <p:nvPr/>
            </p:nvGrpSpPr>
            <p:grpSpPr bwMode="auto">
              <a:xfrm>
                <a:off x="2707" y="2160"/>
                <a:ext cx="346" cy="576"/>
                <a:chOff x="2707" y="2736"/>
                <a:chExt cx="346" cy="576"/>
              </a:xfrm>
            </p:grpSpPr>
            <p:sp>
              <p:nvSpPr>
                <p:cNvPr id="88"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9"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1"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87"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85"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92" name="Group 324"/>
          <p:cNvGrpSpPr>
            <a:grpSpLocks/>
          </p:cNvGrpSpPr>
          <p:nvPr/>
        </p:nvGrpSpPr>
        <p:grpSpPr bwMode="auto">
          <a:xfrm>
            <a:off x="3475315" y="5823858"/>
            <a:ext cx="490538" cy="457200"/>
            <a:chOff x="2110" y="1699"/>
            <a:chExt cx="309" cy="288"/>
          </a:xfrm>
        </p:grpSpPr>
        <p:grpSp>
          <p:nvGrpSpPr>
            <p:cNvPr id="93" name="Group 126"/>
            <p:cNvGrpSpPr>
              <a:grpSpLocks/>
            </p:cNvGrpSpPr>
            <p:nvPr/>
          </p:nvGrpSpPr>
          <p:grpSpPr bwMode="auto">
            <a:xfrm>
              <a:off x="2110" y="1872"/>
              <a:ext cx="288" cy="115"/>
              <a:chOff x="1152" y="2160"/>
              <a:chExt cx="288" cy="115"/>
            </a:xfrm>
          </p:grpSpPr>
          <p:sp>
            <p:nvSpPr>
              <p:cNvPr id="95"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6"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7"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94"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98" name="Group 367"/>
          <p:cNvGrpSpPr>
            <a:grpSpLocks/>
          </p:cNvGrpSpPr>
          <p:nvPr/>
        </p:nvGrpSpPr>
        <p:grpSpPr bwMode="auto">
          <a:xfrm rot="16200000">
            <a:off x="4891501" y="4701199"/>
            <a:ext cx="184150" cy="914400"/>
            <a:chOff x="691" y="3197"/>
            <a:chExt cx="116" cy="576"/>
          </a:xfrm>
        </p:grpSpPr>
        <p:sp>
          <p:nvSpPr>
            <p:cNvPr id="9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01" name="Group 346"/>
          <p:cNvGrpSpPr>
            <a:grpSpLocks/>
          </p:cNvGrpSpPr>
          <p:nvPr/>
        </p:nvGrpSpPr>
        <p:grpSpPr bwMode="auto">
          <a:xfrm>
            <a:off x="4315025" y="5170800"/>
            <a:ext cx="869952" cy="914400"/>
            <a:chOff x="5012" y="1930"/>
            <a:chExt cx="548" cy="576"/>
          </a:xfrm>
        </p:grpSpPr>
        <p:grpSp>
          <p:nvGrpSpPr>
            <p:cNvPr id="102" name="Group 134"/>
            <p:cNvGrpSpPr>
              <a:grpSpLocks/>
            </p:cNvGrpSpPr>
            <p:nvPr/>
          </p:nvGrpSpPr>
          <p:grpSpPr bwMode="auto">
            <a:xfrm>
              <a:off x="5012" y="1930"/>
              <a:ext cx="548" cy="576"/>
              <a:chOff x="2707" y="2160"/>
              <a:chExt cx="548" cy="576"/>
            </a:xfrm>
          </p:grpSpPr>
          <p:grpSp>
            <p:nvGrpSpPr>
              <p:cNvPr id="104" name="Group 135"/>
              <p:cNvGrpSpPr>
                <a:grpSpLocks/>
              </p:cNvGrpSpPr>
              <p:nvPr/>
            </p:nvGrpSpPr>
            <p:grpSpPr bwMode="auto">
              <a:xfrm>
                <a:off x="2707" y="2160"/>
                <a:ext cx="346" cy="576"/>
                <a:chOff x="2707" y="2736"/>
                <a:chExt cx="346" cy="576"/>
              </a:xfrm>
            </p:grpSpPr>
            <p:sp>
              <p:nvSpPr>
                <p:cNvPr id="106"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7"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8"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9"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05"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103"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10" name="Group 324"/>
          <p:cNvGrpSpPr>
            <a:grpSpLocks/>
          </p:cNvGrpSpPr>
          <p:nvPr/>
        </p:nvGrpSpPr>
        <p:grpSpPr bwMode="auto">
          <a:xfrm>
            <a:off x="4356949" y="5825358"/>
            <a:ext cx="490538" cy="457200"/>
            <a:chOff x="2110" y="1699"/>
            <a:chExt cx="309" cy="288"/>
          </a:xfrm>
        </p:grpSpPr>
        <p:grpSp>
          <p:nvGrpSpPr>
            <p:cNvPr id="111" name="Group 126"/>
            <p:cNvGrpSpPr>
              <a:grpSpLocks/>
            </p:cNvGrpSpPr>
            <p:nvPr/>
          </p:nvGrpSpPr>
          <p:grpSpPr bwMode="auto">
            <a:xfrm>
              <a:off x="2110" y="1872"/>
              <a:ext cx="288" cy="115"/>
              <a:chOff x="1152" y="2160"/>
              <a:chExt cx="288" cy="115"/>
            </a:xfrm>
          </p:grpSpPr>
          <p:sp>
            <p:nvSpPr>
              <p:cNvPr id="113"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4"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5"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2"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16" name="Group 367"/>
          <p:cNvGrpSpPr>
            <a:grpSpLocks/>
          </p:cNvGrpSpPr>
          <p:nvPr/>
        </p:nvGrpSpPr>
        <p:grpSpPr bwMode="auto">
          <a:xfrm rot="16200000">
            <a:off x="5773135" y="4702699"/>
            <a:ext cx="184150" cy="914400"/>
            <a:chOff x="691" y="3197"/>
            <a:chExt cx="116" cy="576"/>
          </a:xfrm>
        </p:grpSpPr>
        <p:sp>
          <p:nvSpPr>
            <p:cNvPr id="11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19" name="Group 346"/>
          <p:cNvGrpSpPr>
            <a:grpSpLocks/>
          </p:cNvGrpSpPr>
          <p:nvPr/>
        </p:nvGrpSpPr>
        <p:grpSpPr bwMode="auto">
          <a:xfrm>
            <a:off x="5196659" y="5172300"/>
            <a:ext cx="869952" cy="914400"/>
            <a:chOff x="5012" y="1930"/>
            <a:chExt cx="548" cy="576"/>
          </a:xfrm>
        </p:grpSpPr>
        <p:grpSp>
          <p:nvGrpSpPr>
            <p:cNvPr id="120" name="Group 134"/>
            <p:cNvGrpSpPr>
              <a:grpSpLocks/>
            </p:cNvGrpSpPr>
            <p:nvPr/>
          </p:nvGrpSpPr>
          <p:grpSpPr bwMode="auto">
            <a:xfrm>
              <a:off x="5012" y="1930"/>
              <a:ext cx="548" cy="576"/>
              <a:chOff x="2707" y="2160"/>
              <a:chExt cx="548" cy="576"/>
            </a:xfrm>
          </p:grpSpPr>
          <p:grpSp>
            <p:nvGrpSpPr>
              <p:cNvPr id="122" name="Group 135"/>
              <p:cNvGrpSpPr>
                <a:grpSpLocks/>
              </p:cNvGrpSpPr>
              <p:nvPr/>
            </p:nvGrpSpPr>
            <p:grpSpPr bwMode="auto">
              <a:xfrm>
                <a:off x="2707" y="2160"/>
                <a:ext cx="346" cy="576"/>
                <a:chOff x="2707" y="2736"/>
                <a:chExt cx="346" cy="576"/>
              </a:xfrm>
            </p:grpSpPr>
            <p:sp>
              <p:nvSpPr>
                <p:cNvPr id="124"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5"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6"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23"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121"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28" name="Group 324"/>
          <p:cNvGrpSpPr>
            <a:grpSpLocks/>
          </p:cNvGrpSpPr>
          <p:nvPr/>
        </p:nvGrpSpPr>
        <p:grpSpPr bwMode="auto">
          <a:xfrm>
            <a:off x="5238583" y="5826858"/>
            <a:ext cx="490538" cy="457200"/>
            <a:chOff x="2110" y="1699"/>
            <a:chExt cx="309" cy="288"/>
          </a:xfrm>
        </p:grpSpPr>
        <p:grpSp>
          <p:nvGrpSpPr>
            <p:cNvPr id="129" name="Group 126"/>
            <p:cNvGrpSpPr>
              <a:grpSpLocks/>
            </p:cNvGrpSpPr>
            <p:nvPr/>
          </p:nvGrpSpPr>
          <p:grpSpPr bwMode="auto">
            <a:xfrm>
              <a:off x="2110" y="1872"/>
              <a:ext cx="288" cy="115"/>
              <a:chOff x="1152" y="2160"/>
              <a:chExt cx="288" cy="115"/>
            </a:xfrm>
          </p:grpSpPr>
          <p:sp>
            <p:nvSpPr>
              <p:cNvPr id="131"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2"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30"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34" name="Group 367"/>
          <p:cNvGrpSpPr>
            <a:grpSpLocks/>
          </p:cNvGrpSpPr>
          <p:nvPr/>
        </p:nvGrpSpPr>
        <p:grpSpPr bwMode="auto">
          <a:xfrm rot="16200000">
            <a:off x="6654769" y="4704199"/>
            <a:ext cx="184150" cy="914400"/>
            <a:chOff x="691" y="3197"/>
            <a:chExt cx="116" cy="576"/>
          </a:xfrm>
        </p:grpSpPr>
        <p:sp>
          <p:nvSpPr>
            <p:cNvPr id="135"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6"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37" name="Group 346"/>
          <p:cNvGrpSpPr>
            <a:grpSpLocks/>
          </p:cNvGrpSpPr>
          <p:nvPr/>
        </p:nvGrpSpPr>
        <p:grpSpPr bwMode="auto">
          <a:xfrm>
            <a:off x="5977707" y="5167450"/>
            <a:ext cx="1236665" cy="920750"/>
            <a:chOff x="5012" y="1926"/>
            <a:chExt cx="779" cy="580"/>
          </a:xfrm>
        </p:grpSpPr>
        <p:grpSp>
          <p:nvGrpSpPr>
            <p:cNvPr id="138" name="Group 134"/>
            <p:cNvGrpSpPr>
              <a:grpSpLocks/>
            </p:cNvGrpSpPr>
            <p:nvPr/>
          </p:nvGrpSpPr>
          <p:grpSpPr bwMode="auto">
            <a:xfrm>
              <a:off x="5012" y="1926"/>
              <a:ext cx="779" cy="580"/>
              <a:chOff x="2707" y="2156"/>
              <a:chExt cx="779" cy="580"/>
            </a:xfrm>
          </p:grpSpPr>
          <p:grpSp>
            <p:nvGrpSpPr>
              <p:cNvPr id="140" name="Group 135"/>
              <p:cNvGrpSpPr>
                <a:grpSpLocks/>
              </p:cNvGrpSpPr>
              <p:nvPr/>
            </p:nvGrpSpPr>
            <p:grpSpPr bwMode="auto">
              <a:xfrm>
                <a:off x="2707" y="2156"/>
                <a:ext cx="779" cy="580"/>
                <a:chOff x="2707" y="2732"/>
                <a:chExt cx="779" cy="580"/>
              </a:xfrm>
            </p:grpSpPr>
            <p:sp>
              <p:nvSpPr>
                <p:cNvPr id="142"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4"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5"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8" name="Line 138"/>
                <p:cNvSpPr>
                  <a:spLocks noChangeShapeType="1"/>
                </p:cNvSpPr>
                <p:nvPr/>
              </p:nvSpPr>
              <p:spPr bwMode="auto">
                <a:xfrm>
                  <a:off x="3486" y="2732"/>
                  <a:ext cx="0" cy="5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41"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139"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46" name="Group 324"/>
          <p:cNvGrpSpPr>
            <a:grpSpLocks/>
          </p:cNvGrpSpPr>
          <p:nvPr/>
        </p:nvGrpSpPr>
        <p:grpSpPr bwMode="auto">
          <a:xfrm>
            <a:off x="6120217" y="5828358"/>
            <a:ext cx="490538" cy="457200"/>
            <a:chOff x="2110" y="1699"/>
            <a:chExt cx="309" cy="288"/>
          </a:xfrm>
        </p:grpSpPr>
        <p:grpSp>
          <p:nvGrpSpPr>
            <p:cNvPr id="147" name="Group 126"/>
            <p:cNvGrpSpPr>
              <a:grpSpLocks/>
            </p:cNvGrpSpPr>
            <p:nvPr/>
          </p:nvGrpSpPr>
          <p:grpSpPr bwMode="auto">
            <a:xfrm>
              <a:off x="2110" y="1872"/>
              <a:ext cx="288" cy="115"/>
              <a:chOff x="1152" y="2160"/>
              <a:chExt cx="288" cy="115"/>
            </a:xfrm>
          </p:grpSpPr>
          <p:sp>
            <p:nvSpPr>
              <p:cNvPr id="149"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0"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1"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48"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52" name="Group 324"/>
          <p:cNvGrpSpPr>
            <a:grpSpLocks/>
          </p:cNvGrpSpPr>
          <p:nvPr/>
        </p:nvGrpSpPr>
        <p:grpSpPr bwMode="auto">
          <a:xfrm>
            <a:off x="6965157" y="5841983"/>
            <a:ext cx="490538" cy="457200"/>
            <a:chOff x="2110" y="1699"/>
            <a:chExt cx="309" cy="288"/>
          </a:xfrm>
        </p:grpSpPr>
        <p:grpSp>
          <p:nvGrpSpPr>
            <p:cNvPr id="153" name="Group 126"/>
            <p:cNvGrpSpPr>
              <a:grpSpLocks/>
            </p:cNvGrpSpPr>
            <p:nvPr/>
          </p:nvGrpSpPr>
          <p:grpSpPr bwMode="auto">
            <a:xfrm>
              <a:off x="2110" y="1872"/>
              <a:ext cx="288" cy="115"/>
              <a:chOff x="1152" y="2160"/>
              <a:chExt cx="288" cy="115"/>
            </a:xfrm>
          </p:grpSpPr>
          <p:sp>
            <p:nvSpPr>
              <p:cNvPr id="155"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6"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7"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54"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59" name="Group 346"/>
          <p:cNvGrpSpPr>
            <a:grpSpLocks/>
          </p:cNvGrpSpPr>
          <p:nvPr/>
        </p:nvGrpSpPr>
        <p:grpSpPr bwMode="auto">
          <a:xfrm>
            <a:off x="3435748" y="4253036"/>
            <a:ext cx="1047753" cy="914400"/>
            <a:chOff x="5012" y="1930"/>
            <a:chExt cx="660" cy="576"/>
          </a:xfrm>
        </p:grpSpPr>
        <p:grpSp>
          <p:nvGrpSpPr>
            <p:cNvPr id="160" name="Group 134"/>
            <p:cNvGrpSpPr>
              <a:grpSpLocks/>
            </p:cNvGrpSpPr>
            <p:nvPr/>
          </p:nvGrpSpPr>
          <p:grpSpPr bwMode="auto">
            <a:xfrm>
              <a:off x="5012" y="1930"/>
              <a:ext cx="660" cy="576"/>
              <a:chOff x="2707" y="2160"/>
              <a:chExt cx="660" cy="576"/>
            </a:xfrm>
          </p:grpSpPr>
          <p:grpSp>
            <p:nvGrpSpPr>
              <p:cNvPr id="162" name="Group 135"/>
              <p:cNvGrpSpPr>
                <a:grpSpLocks/>
              </p:cNvGrpSpPr>
              <p:nvPr/>
            </p:nvGrpSpPr>
            <p:grpSpPr bwMode="auto">
              <a:xfrm>
                <a:off x="2707" y="2160"/>
                <a:ext cx="346" cy="576"/>
                <a:chOff x="2707" y="2736"/>
                <a:chExt cx="346" cy="576"/>
              </a:xfrm>
            </p:grpSpPr>
            <p:sp>
              <p:nvSpPr>
                <p:cNvPr id="164"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5"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6"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63" name="Text Box 140"/>
              <p:cNvSpPr txBox="1">
                <a:spLocks noChangeArrowheads="1"/>
              </p:cNvSpPr>
              <p:nvPr/>
            </p:nvSpPr>
            <p:spPr bwMode="auto">
              <a:xfrm>
                <a:off x="2856" y="2472"/>
                <a:ext cx="511"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AC coupling</a:t>
                </a:r>
                <a:endParaRPr lang="en-US" sz="800" dirty="0">
                  <a:cs typeface="+mn-cs"/>
                </a:endParaRPr>
              </a:p>
            </p:txBody>
          </p:sp>
        </p:grpSp>
        <p:sp>
          <p:nvSpPr>
            <p:cNvPr id="161"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68" name="Group 864"/>
          <p:cNvGrpSpPr>
            <a:grpSpLocks/>
          </p:cNvGrpSpPr>
          <p:nvPr/>
        </p:nvGrpSpPr>
        <p:grpSpPr bwMode="auto">
          <a:xfrm>
            <a:off x="3710387" y="3729160"/>
            <a:ext cx="1212850" cy="889001"/>
            <a:chOff x="1655" y="1697"/>
            <a:chExt cx="764" cy="560"/>
          </a:xfrm>
        </p:grpSpPr>
        <p:grpSp>
          <p:nvGrpSpPr>
            <p:cNvPr id="169" name="Group 60"/>
            <p:cNvGrpSpPr>
              <a:grpSpLocks/>
            </p:cNvGrpSpPr>
            <p:nvPr/>
          </p:nvGrpSpPr>
          <p:grpSpPr bwMode="auto">
            <a:xfrm>
              <a:off x="1655" y="1697"/>
              <a:ext cx="764" cy="560"/>
              <a:chOff x="3268" y="3426"/>
              <a:chExt cx="764" cy="560"/>
            </a:xfrm>
          </p:grpSpPr>
          <p:sp>
            <p:nvSpPr>
              <p:cNvPr id="171" name="Line 55"/>
              <p:cNvSpPr>
                <a:spLocks noChangeShapeType="1"/>
              </p:cNvSpPr>
              <p:nvPr/>
            </p:nvSpPr>
            <p:spPr bwMode="auto">
              <a:xfrm>
                <a:off x="3268" y="3658"/>
                <a:ext cx="7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2" name="AutoShape 56"/>
              <p:cNvSpPr>
                <a:spLocks noChangeArrowheads="1"/>
              </p:cNvSpPr>
              <p:nvPr/>
            </p:nvSpPr>
            <p:spPr bwMode="auto">
              <a:xfrm rot="5400000">
                <a:off x="3526" y="3496"/>
                <a:ext cx="461" cy="322"/>
              </a:xfrm>
              <a:prstGeom prst="triangle">
                <a:avLst>
                  <a:gd name="adj" fmla="val 50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defRPr/>
                </a:pPr>
                <a:endParaRPr lang="en-US">
                  <a:cs typeface="+mn-cs"/>
                </a:endParaRPr>
              </a:p>
            </p:txBody>
          </p:sp>
          <p:sp>
            <p:nvSpPr>
              <p:cNvPr id="173" name="Line 55"/>
              <p:cNvSpPr>
                <a:spLocks noChangeShapeType="1"/>
              </p:cNvSpPr>
              <p:nvPr/>
            </p:nvSpPr>
            <p:spPr bwMode="auto">
              <a:xfrm flipH="1">
                <a:off x="3268" y="3658"/>
                <a:ext cx="0" cy="3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70" name="Freeform 863"/>
            <p:cNvSpPr>
              <a:spLocks/>
            </p:cNvSpPr>
            <p:nvPr/>
          </p:nvSpPr>
          <p:spPr bwMode="auto">
            <a:xfrm>
              <a:off x="1843"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18" name="Freeform 17"/>
          <p:cNvSpPr/>
          <p:nvPr/>
        </p:nvSpPr>
        <p:spPr>
          <a:xfrm>
            <a:off x="1607658" y="3876892"/>
            <a:ext cx="1156249" cy="584900"/>
          </a:xfrm>
          <a:custGeom>
            <a:avLst/>
            <a:gdLst>
              <a:gd name="connsiteX0" fmla="*/ 0 w 1496233"/>
              <a:gd name="connsiteY0" fmla="*/ 568773 h 584900"/>
              <a:gd name="connsiteX1" fmla="*/ 339481 w 1496233"/>
              <a:gd name="connsiteY1" fmla="*/ 556199 h 584900"/>
              <a:gd name="connsiteX2" fmla="*/ 477788 w 1496233"/>
              <a:gd name="connsiteY2" fmla="*/ 304702 h 584900"/>
              <a:gd name="connsiteX3" fmla="*/ 603522 w 1496233"/>
              <a:gd name="connsiteY3" fmla="*/ 28055 h 584900"/>
              <a:gd name="connsiteX4" fmla="*/ 779550 w 1496233"/>
              <a:gd name="connsiteY4" fmla="*/ 40630 h 584900"/>
              <a:gd name="connsiteX5" fmla="*/ 905284 w 1496233"/>
              <a:gd name="connsiteY5" fmla="*/ 304702 h 584900"/>
              <a:gd name="connsiteX6" fmla="*/ 1144178 w 1496233"/>
              <a:gd name="connsiteY6" fmla="*/ 493324 h 584900"/>
              <a:gd name="connsiteX7" fmla="*/ 1496233 w 1496233"/>
              <a:gd name="connsiteY7" fmla="*/ 581348 h 584900"/>
              <a:gd name="connsiteX8" fmla="*/ 1496233 w 1496233"/>
              <a:gd name="connsiteY8" fmla="*/ 581348 h 5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233" h="584900">
                <a:moveTo>
                  <a:pt x="0" y="568773"/>
                </a:moveTo>
                <a:cubicBezTo>
                  <a:pt x="129925" y="584492"/>
                  <a:pt x="259850" y="600211"/>
                  <a:pt x="339481" y="556199"/>
                </a:cubicBezTo>
                <a:cubicBezTo>
                  <a:pt x="419112" y="512187"/>
                  <a:pt x="433781" y="392726"/>
                  <a:pt x="477788" y="304702"/>
                </a:cubicBezTo>
                <a:cubicBezTo>
                  <a:pt x="521795" y="216678"/>
                  <a:pt x="553228" y="72067"/>
                  <a:pt x="603522" y="28055"/>
                </a:cubicBezTo>
                <a:cubicBezTo>
                  <a:pt x="653816" y="-15957"/>
                  <a:pt x="729256" y="-5478"/>
                  <a:pt x="779550" y="40630"/>
                </a:cubicBezTo>
                <a:cubicBezTo>
                  <a:pt x="829844" y="86738"/>
                  <a:pt x="844513" y="229253"/>
                  <a:pt x="905284" y="304702"/>
                </a:cubicBezTo>
                <a:cubicBezTo>
                  <a:pt x="966055" y="380151"/>
                  <a:pt x="1045687" y="447216"/>
                  <a:pt x="1144178" y="493324"/>
                </a:cubicBezTo>
                <a:cubicBezTo>
                  <a:pt x="1242669" y="539432"/>
                  <a:pt x="1496233" y="581348"/>
                  <a:pt x="1496233" y="581348"/>
                </a:cubicBezTo>
                <a:lnTo>
                  <a:pt x="1496233" y="581348"/>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84" name="Oval 16383"/>
          <p:cNvSpPr/>
          <p:nvPr/>
        </p:nvSpPr>
        <p:spPr>
          <a:xfrm>
            <a:off x="1207046" y="3732335"/>
            <a:ext cx="1826881" cy="1016001"/>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387" name="Straight Arrow Connector 16386"/>
          <p:cNvCxnSpPr>
            <a:stCxn id="16384" idx="6"/>
          </p:cNvCxnSpPr>
          <p:nvPr/>
        </p:nvCxnSpPr>
        <p:spPr>
          <a:xfrm>
            <a:off x="3033927" y="4240336"/>
            <a:ext cx="533463"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a:stCxn id="16384" idx="6"/>
          </p:cNvCxnSpPr>
          <p:nvPr/>
        </p:nvCxnSpPr>
        <p:spPr>
          <a:xfrm flipV="1">
            <a:off x="3033927" y="2321796"/>
            <a:ext cx="1064999" cy="19185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93" name="Straight Arrow Connector 16392"/>
          <p:cNvCxnSpPr/>
          <p:nvPr/>
        </p:nvCxnSpPr>
        <p:spPr>
          <a:xfrm>
            <a:off x="3965853" y="1685522"/>
            <a:ext cx="1272730" cy="2411938"/>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6395" name="TextBox 16394"/>
          <p:cNvSpPr txBox="1"/>
          <p:nvPr/>
        </p:nvSpPr>
        <p:spPr>
          <a:xfrm>
            <a:off x="5503707" y="3732335"/>
            <a:ext cx="3437093" cy="1040285"/>
          </a:xfrm>
          <a:prstGeom prst="rect">
            <a:avLst/>
          </a:prstGeom>
          <a:noFill/>
          <a:ln>
            <a:solidFill>
              <a:srgbClr val="000000"/>
            </a:solidFill>
          </a:ln>
        </p:spPr>
        <p:txBody>
          <a:bodyPr wrap="square" rtlCol="0">
            <a:spAutoFit/>
          </a:bodyPr>
          <a:lstStyle/>
          <a:p>
            <a:pPr>
              <a:lnSpc>
                <a:spcPct val="130000"/>
              </a:lnSpc>
            </a:pPr>
            <a:r>
              <a:rPr lang="en-US" sz="1600" dirty="0" smtClean="0"/>
              <a:t>The signal is frozen on the resistive sheet, and it’s AC coupled to the electronics</a:t>
            </a:r>
          </a:p>
        </p:txBody>
      </p:sp>
      <p:sp>
        <p:nvSpPr>
          <p:cNvPr id="188" name="Rectangle 187"/>
          <p:cNvSpPr/>
          <p:nvPr/>
        </p:nvSpPr>
        <p:spPr>
          <a:xfrm>
            <a:off x="1383583" y="3445774"/>
            <a:ext cx="5724549" cy="169850"/>
          </a:xfrm>
          <a:prstGeom prst="rect">
            <a:avLst/>
          </a:prstGeom>
          <a:solidFill>
            <a:schemeClr val="accent1"/>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TextBox 188"/>
          <p:cNvSpPr txBox="1"/>
          <p:nvPr/>
        </p:nvSpPr>
        <p:spPr>
          <a:xfrm>
            <a:off x="7307445" y="2993532"/>
            <a:ext cx="1787418" cy="438582"/>
          </a:xfrm>
          <a:prstGeom prst="rect">
            <a:avLst/>
          </a:prstGeom>
          <a:noFill/>
          <a:ln>
            <a:solidFill>
              <a:srgbClr val="000000"/>
            </a:solidFill>
          </a:ln>
        </p:spPr>
        <p:txBody>
          <a:bodyPr wrap="none" rtlCol="0">
            <a:spAutoFit/>
          </a:bodyPr>
          <a:lstStyle/>
          <a:p>
            <a:pPr>
              <a:lnSpc>
                <a:spcPct val="130000"/>
              </a:lnSpc>
            </a:pPr>
            <a:r>
              <a:rPr lang="en-US" dirty="0" smtClean="0"/>
              <a:t>p++ electrode</a:t>
            </a:r>
          </a:p>
        </p:txBody>
      </p:sp>
      <p:cxnSp>
        <p:nvCxnSpPr>
          <p:cNvPr id="190" name="Straight Arrow Connector 189"/>
          <p:cNvCxnSpPr>
            <a:stCxn id="189" idx="1"/>
            <a:endCxn id="188" idx="3"/>
          </p:cNvCxnSpPr>
          <p:nvPr/>
        </p:nvCxnSpPr>
        <p:spPr>
          <a:xfrm flipH="1">
            <a:off x="7108132" y="3212823"/>
            <a:ext cx="199313" cy="31787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177" name="Group 324"/>
          <p:cNvGrpSpPr>
            <a:grpSpLocks/>
          </p:cNvGrpSpPr>
          <p:nvPr/>
        </p:nvGrpSpPr>
        <p:grpSpPr bwMode="auto">
          <a:xfrm>
            <a:off x="407437" y="2487991"/>
            <a:ext cx="490538" cy="457200"/>
            <a:chOff x="2110" y="1699"/>
            <a:chExt cx="309" cy="288"/>
          </a:xfrm>
        </p:grpSpPr>
        <p:grpSp>
          <p:nvGrpSpPr>
            <p:cNvPr id="179" name="Group 126"/>
            <p:cNvGrpSpPr>
              <a:grpSpLocks/>
            </p:cNvGrpSpPr>
            <p:nvPr/>
          </p:nvGrpSpPr>
          <p:grpSpPr bwMode="auto">
            <a:xfrm>
              <a:off x="2110" y="1872"/>
              <a:ext cx="288" cy="115"/>
              <a:chOff x="1152" y="2160"/>
              <a:chExt cx="288" cy="115"/>
            </a:xfrm>
          </p:grpSpPr>
          <p:sp>
            <p:nvSpPr>
              <p:cNvPr id="181"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2"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3"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80"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 name="Group 1"/>
          <p:cNvGrpSpPr/>
          <p:nvPr/>
        </p:nvGrpSpPr>
        <p:grpSpPr>
          <a:xfrm>
            <a:off x="1397171" y="2188159"/>
            <a:ext cx="5710781" cy="78877"/>
            <a:chOff x="1735494" y="2138844"/>
            <a:chExt cx="5372458" cy="191824"/>
          </a:xfrm>
        </p:grpSpPr>
        <p:grpSp>
          <p:nvGrpSpPr>
            <p:cNvPr id="186" name="Group 367"/>
            <p:cNvGrpSpPr>
              <a:grpSpLocks/>
            </p:cNvGrpSpPr>
            <p:nvPr/>
          </p:nvGrpSpPr>
          <p:grpSpPr bwMode="auto">
            <a:xfrm rot="16200000">
              <a:off x="2100619" y="1773719"/>
              <a:ext cx="184150" cy="914400"/>
              <a:chOff x="691" y="3197"/>
              <a:chExt cx="116" cy="576"/>
            </a:xfrm>
          </p:grpSpPr>
          <p:sp>
            <p:nvSpPr>
              <p:cNvPr id="18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91"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92" name="Group 367"/>
            <p:cNvGrpSpPr>
              <a:grpSpLocks/>
            </p:cNvGrpSpPr>
            <p:nvPr/>
          </p:nvGrpSpPr>
          <p:grpSpPr bwMode="auto">
            <a:xfrm rot="16200000">
              <a:off x="3007197" y="1775306"/>
              <a:ext cx="184150" cy="914400"/>
              <a:chOff x="691" y="3197"/>
              <a:chExt cx="116" cy="576"/>
            </a:xfrm>
          </p:grpSpPr>
          <p:sp>
            <p:nvSpPr>
              <p:cNvPr id="193"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94"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95" name="Group 367"/>
            <p:cNvGrpSpPr>
              <a:grpSpLocks/>
            </p:cNvGrpSpPr>
            <p:nvPr/>
          </p:nvGrpSpPr>
          <p:grpSpPr bwMode="auto">
            <a:xfrm rot="16200000">
              <a:off x="3913775" y="1776893"/>
              <a:ext cx="184150" cy="914400"/>
              <a:chOff x="691" y="3197"/>
              <a:chExt cx="116" cy="576"/>
            </a:xfrm>
          </p:grpSpPr>
          <p:sp>
            <p:nvSpPr>
              <p:cNvPr id="196"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97"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98" name="Group 367"/>
            <p:cNvGrpSpPr>
              <a:grpSpLocks/>
            </p:cNvGrpSpPr>
            <p:nvPr/>
          </p:nvGrpSpPr>
          <p:grpSpPr bwMode="auto">
            <a:xfrm rot="16200000">
              <a:off x="4795409" y="1778393"/>
              <a:ext cx="184150" cy="914400"/>
              <a:chOff x="691" y="3197"/>
              <a:chExt cx="116" cy="576"/>
            </a:xfrm>
          </p:grpSpPr>
          <p:sp>
            <p:nvSpPr>
              <p:cNvPr id="19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1" name="Group 367"/>
            <p:cNvGrpSpPr>
              <a:grpSpLocks/>
            </p:cNvGrpSpPr>
            <p:nvPr/>
          </p:nvGrpSpPr>
          <p:grpSpPr bwMode="auto">
            <a:xfrm rot="16200000">
              <a:off x="5677043" y="1779893"/>
              <a:ext cx="184150" cy="914400"/>
              <a:chOff x="691" y="3197"/>
              <a:chExt cx="116" cy="576"/>
            </a:xfrm>
          </p:grpSpPr>
          <p:sp>
            <p:nvSpPr>
              <p:cNvPr id="202"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3"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4" name="Group 367"/>
            <p:cNvGrpSpPr>
              <a:grpSpLocks/>
            </p:cNvGrpSpPr>
            <p:nvPr/>
          </p:nvGrpSpPr>
          <p:grpSpPr bwMode="auto">
            <a:xfrm rot="16200000">
              <a:off x="6558677" y="1781393"/>
              <a:ext cx="184150" cy="914400"/>
              <a:chOff x="691" y="3197"/>
              <a:chExt cx="116" cy="576"/>
            </a:xfrm>
          </p:grpSpPr>
          <p:sp>
            <p:nvSpPr>
              <p:cNvPr id="205"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6"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spTree>
    <p:extLst>
      <p:ext uri="{BB962C8B-B14F-4D97-AF65-F5344CB8AC3E}">
        <p14:creationId xmlns:p14="http://schemas.microsoft.com/office/powerpoint/2010/main" val="34038010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51</a:t>
            </a:fld>
            <a:endParaRPr lang="en-US"/>
          </a:p>
        </p:txBody>
      </p:sp>
      <p:sp>
        <p:nvSpPr>
          <p:cNvPr id="16385" name="Rectangle 1"/>
          <p:cNvSpPr>
            <a:spLocks noGrp="1" noChangeArrowheads="1"/>
          </p:cNvSpPr>
          <p:nvPr>
            <p:ph type="title" idx="4294967295"/>
          </p:nvPr>
        </p:nvSpPr>
        <p:spPr>
          <a:xfrm>
            <a:off x="97920" y="109490"/>
            <a:ext cx="9144000" cy="685800"/>
          </a:xfrm>
          <a:prstGeom prst="rect">
            <a:avLst/>
          </a:prstGeom>
        </p:spPr>
        <p:txBody>
          <a:bodyPr tIns="35203">
            <a:no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400" dirty="0" smtClean="0"/>
              <a:t>3) Segmentation: splitting gain and position measurements</a:t>
            </a:r>
          </a:p>
        </p:txBody>
      </p:sp>
      <p:sp>
        <p:nvSpPr>
          <p:cNvPr id="20" name="Footer Placeholder 19"/>
          <p:cNvSpPr>
            <a:spLocks noGrp="1"/>
          </p:cNvSpPr>
          <p:nvPr>
            <p:ph type="ftr" sz="quarter" idx="14"/>
          </p:nvPr>
        </p:nvSpPr>
        <p:spPr>
          <a:xfrm rot="16200000">
            <a:off x="-3216774" y="3204607"/>
            <a:ext cx="6844017" cy="434801"/>
          </a:xfrm>
        </p:spPr>
        <p:txBody>
          <a:bodyPr/>
          <a:lstStyle/>
          <a:p>
            <a:r>
              <a:rPr lang="en-US" sz="1400" smtClean="0"/>
              <a:t>Nicolo Cartiglia, INFN, Torino - Timing Performance of Tracking Detectors</a:t>
            </a:r>
            <a:endParaRPr lang="en-US" sz="1400" dirty="0"/>
          </a:p>
        </p:txBody>
      </p:sp>
      <p:pic>
        <p:nvPicPr>
          <p:cNvPr id="2" name="Picture 1" descr="Readout_schem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56" y="992418"/>
            <a:ext cx="8260719" cy="4367183"/>
          </a:xfrm>
          <a:prstGeom prst="rect">
            <a:avLst/>
          </a:prstGeom>
        </p:spPr>
      </p:pic>
      <p:sp>
        <p:nvSpPr>
          <p:cNvPr id="3" name="TextBox 2"/>
          <p:cNvSpPr txBox="1"/>
          <p:nvPr/>
        </p:nvSpPr>
        <p:spPr>
          <a:xfrm>
            <a:off x="1005779" y="5359601"/>
            <a:ext cx="7637691" cy="798680"/>
          </a:xfrm>
          <a:prstGeom prst="rect">
            <a:avLst/>
          </a:prstGeom>
          <a:noFill/>
        </p:spPr>
        <p:txBody>
          <a:bodyPr wrap="square" rtlCol="0">
            <a:spAutoFit/>
          </a:bodyPr>
          <a:lstStyle/>
          <a:p>
            <a:pPr>
              <a:lnSpc>
                <a:spcPct val="130000"/>
              </a:lnSpc>
            </a:pPr>
            <a:r>
              <a:rPr lang="en-US" dirty="0" smtClean="0">
                <a:solidFill>
                  <a:srgbClr val="000000"/>
                </a:solidFill>
              </a:rPr>
              <a:t>The ultimate time resolution will be obtained with  a custom ASIC. However we might split the position and the time measurements</a:t>
            </a:r>
          </a:p>
        </p:txBody>
      </p:sp>
    </p:spTree>
    <p:extLst>
      <p:ext uri="{BB962C8B-B14F-4D97-AF65-F5344CB8AC3E}">
        <p14:creationId xmlns:p14="http://schemas.microsoft.com/office/powerpoint/2010/main" val="26463818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52</a:t>
            </a:fld>
            <a:endParaRPr lang="en-US"/>
          </a:p>
        </p:txBody>
      </p:sp>
      <p:sp>
        <p:nvSpPr>
          <p:cNvPr id="16385" name="Rectangle 1"/>
          <p:cNvSpPr>
            <a:spLocks noGrp="1" noChangeArrowheads="1"/>
          </p:cNvSpPr>
          <p:nvPr>
            <p:ph type="title" idx="4294967295"/>
          </p:nvPr>
        </p:nvSpPr>
        <p:spPr>
          <a:xfrm>
            <a:off x="97920" y="33676"/>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Electronics</a:t>
            </a:r>
          </a:p>
        </p:txBody>
      </p:sp>
      <p:sp>
        <p:nvSpPr>
          <p:cNvPr id="16386" name="Rectangle 2"/>
          <p:cNvSpPr>
            <a:spLocks noChangeArrowheads="1"/>
          </p:cNvSpPr>
          <p:nvPr/>
        </p:nvSpPr>
        <p:spPr bwMode="auto">
          <a:xfrm>
            <a:off x="4565717" y="6008689"/>
            <a:ext cx="4402079" cy="821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1639" tIns="40820" rIns="81639" bIns="40820">
            <a:spAutoFit/>
          </a:bodyPr>
          <a:lstStyle/>
          <a:p>
            <a:pPr algn="ctr">
              <a:tabLst>
                <a:tab pos="656650" algn="l"/>
                <a:tab pos="1313299" algn="l"/>
                <a:tab pos="1969949" algn="l"/>
                <a:tab pos="2626599" algn="l"/>
                <a:tab pos="3283248" algn="l"/>
                <a:tab pos="3939898" algn="l"/>
              </a:tabLst>
              <a:defRPr/>
            </a:pPr>
            <a:r>
              <a:rPr lang="en-US" sz="1600" b="1" dirty="0">
                <a:solidFill>
                  <a:srgbClr val="800000"/>
                </a:solidFill>
                <a:cs typeface="DejaVu Sans" charset="0"/>
              </a:rPr>
              <a:t>Pads with gain</a:t>
            </a:r>
          </a:p>
          <a:p>
            <a:pPr>
              <a:tabLst>
                <a:tab pos="656650" algn="l"/>
                <a:tab pos="1313299" algn="l"/>
                <a:tab pos="1969949" algn="l"/>
                <a:tab pos="2626599" algn="l"/>
                <a:tab pos="3283248" algn="l"/>
                <a:tab pos="3939898" algn="l"/>
              </a:tabLst>
              <a:defRPr/>
            </a:pPr>
            <a:r>
              <a:rPr lang="en-US" sz="1600" dirty="0" smtClean="0">
                <a:solidFill>
                  <a:srgbClr val="000000"/>
                </a:solidFill>
                <a:cs typeface="DejaVu Sans" charset="0"/>
              </a:rPr>
              <a:t>Current </a:t>
            </a:r>
            <a:r>
              <a:rPr lang="en-US" sz="1600" dirty="0">
                <a:solidFill>
                  <a:srgbClr val="000000"/>
                </a:solidFill>
                <a:cs typeface="DejaVu Sans" charset="0"/>
              </a:rPr>
              <a:t>due to </a:t>
            </a:r>
            <a:r>
              <a:rPr lang="en-US" sz="1600" dirty="0" smtClean="0">
                <a:solidFill>
                  <a:srgbClr val="000000"/>
                </a:solidFill>
                <a:cs typeface="DejaVu Sans" charset="0"/>
              </a:rPr>
              <a:t> gain holes </a:t>
            </a:r>
            <a:r>
              <a:rPr lang="en-US" sz="1600" dirty="0">
                <a:solidFill>
                  <a:srgbClr val="000000"/>
                </a:solidFill>
                <a:cs typeface="DejaVu Sans" charset="0"/>
              </a:rPr>
              <a:t>creates a longer and higher </a:t>
            </a:r>
            <a:r>
              <a:rPr lang="en-US" sz="1600" dirty="0" smtClean="0">
                <a:solidFill>
                  <a:srgbClr val="000000"/>
                </a:solidFill>
                <a:cs typeface="DejaVu Sans" charset="0"/>
              </a:rPr>
              <a:t>signal</a:t>
            </a:r>
            <a:endParaRPr lang="en-US" sz="1600" dirty="0">
              <a:solidFill>
                <a:srgbClr val="000000"/>
              </a:solidFill>
              <a:cs typeface="DejaVu Sans" charset="0"/>
            </a:endParaRPr>
          </a:p>
        </p:txBody>
      </p:sp>
      <p:sp>
        <p:nvSpPr>
          <p:cNvPr id="16387" name="Rectangle 3"/>
          <p:cNvSpPr>
            <a:spLocks noChangeArrowheads="1"/>
          </p:cNvSpPr>
          <p:nvPr/>
        </p:nvSpPr>
        <p:spPr bwMode="auto">
          <a:xfrm>
            <a:off x="2964436" y="6446362"/>
            <a:ext cx="1136893" cy="359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Lst>
              <a:defRPr/>
            </a:pPr>
            <a:r>
              <a:rPr lang="en-US">
                <a:solidFill>
                  <a:srgbClr val="FFFFFF"/>
                </a:solidFill>
                <a:latin typeface="Century Gothic" charset="0"/>
                <a:cs typeface="DejaVu Sans" charset="0"/>
              </a:rPr>
              <a:t>2 sensors</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9237" y="2800770"/>
            <a:ext cx="4236480" cy="2803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9" name="Rectangle 5"/>
          <p:cNvSpPr>
            <a:spLocks noChangeArrowheads="1"/>
          </p:cNvSpPr>
          <p:nvPr/>
        </p:nvSpPr>
        <p:spPr bwMode="auto">
          <a:xfrm>
            <a:off x="726676" y="6012876"/>
            <a:ext cx="3373920" cy="821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spAutoFit/>
          </a:bodyPr>
          <a:lstStyle/>
          <a:p>
            <a:pPr algn="ctr">
              <a:tabLst>
                <a:tab pos="656650" algn="l"/>
                <a:tab pos="1313299" algn="l"/>
                <a:tab pos="1969949" algn="l"/>
                <a:tab pos="2626599" algn="l"/>
                <a:tab pos="3283248" algn="l"/>
              </a:tabLst>
              <a:defRPr/>
            </a:pPr>
            <a:r>
              <a:rPr lang="en-US" sz="1600" b="1" dirty="0">
                <a:solidFill>
                  <a:srgbClr val="800000"/>
                </a:solidFill>
                <a:cs typeface="DejaVu Sans" charset="0"/>
              </a:rPr>
              <a:t>Pads with no gain</a:t>
            </a:r>
          </a:p>
          <a:p>
            <a:pPr>
              <a:tabLst>
                <a:tab pos="656650" algn="l"/>
                <a:tab pos="1313299" algn="l"/>
                <a:tab pos="1969949" algn="l"/>
                <a:tab pos="2626599" algn="l"/>
                <a:tab pos="3283248" algn="l"/>
              </a:tabLst>
              <a:defRPr/>
            </a:pPr>
            <a:r>
              <a:rPr lang="en-US" sz="1600" dirty="0" smtClean="0">
                <a:solidFill>
                  <a:srgbClr val="000000"/>
                </a:solidFill>
                <a:cs typeface="DejaVu Sans" charset="0"/>
              </a:rPr>
              <a:t>Charges generated uniquely by the incident particle</a:t>
            </a:r>
            <a:endParaRPr lang="en-US" sz="1600" dirty="0">
              <a:solidFill>
                <a:srgbClr val="000000"/>
              </a:solidFill>
              <a:cs typeface="DejaVu Sans" charset="0"/>
            </a:endParaRPr>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4756" y="2889188"/>
            <a:ext cx="4163040" cy="27636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25397" y="5674440"/>
            <a:ext cx="5533920" cy="3153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92" name="Text Box 8"/>
          <p:cNvSpPr txBox="1">
            <a:spLocks noChangeArrowheads="1"/>
          </p:cNvSpPr>
          <p:nvPr/>
        </p:nvSpPr>
        <p:spPr bwMode="auto">
          <a:xfrm>
            <a:off x="3594227" y="5881289"/>
            <a:ext cx="2281500" cy="365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84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ejaVu Sans" charset="0"/>
              </a:defRPr>
            </a:lvl9pPr>
          </a:lstStyle>
          <a:p>
            <a:pPr hangingPunct="1">
              <a:defRPr/>
            </a:pPr>
            <a:r>
              <a:rPr lang="en-US" sz="1400" dirty="0">
                <a:latin typeface="+mj-lt"/>
              </a:rPr>
              <a:t>S</a:t>
            </a:r>
            <a:r>
              <a:rPr lang="en-US" sz="1400" dirty="0" smtClean="0">
                <a:latin typeface="+mj-lt"/>
              </a:rPr>
              <a:t>imulated Weightfield2 </a:t>
            </a:r>
            <a:endParaRPr lang="en-US" sz="1400" dirty="0">
              <a:latin typeface="+mj-lt"/>
            </a:endParaRPr>
          </a:p>
        </p:txBody>
      </p:sp>
      <p:sp>
        <p:nvSpPr>
          <p:cNvPr id="16394" name="AutoShape 10"/>
          <p:cNvSpPr>
            <a:spLocks noChangeArrowheads="1"/>
          </p:cNvSpPr>
          <p:nvPr/>
        </p:nvSpPr>
        <p:spPr bwMode="auto">
          <a:xfrm>
            <a:off x="7336277" y="5901984"/>
            <a:ext cx="884160" cy="87850"/>
          </a:xfrm>
          <a:prstGeom prst="roundRect">
            <a:avLst>
              <a:gd name="adj" fmla="val 1667"/>
            </a:avLst>
          </a:prstGeom>
          <a:solidFill>
            <a:srgbClr val="E6E6E6"/>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a:cs typeface="DejaVu Sans" charset="0"/>
            </a:endParaRPr>
          </a:p>
        </p:txBody>
      </p:sp>
      <p:sp>
        <p:nvSpPr>
          <p:cNvPr id="16395" name="AutoShape 11"/>
          <p:cNvSpPr>
            <a:spLocks noChangeArrowheads="1"/>
          </p:cNvSpPr>
          <p:nvPr/>
        </p:nvSpPr>
        <p:spPr bwMode="auto">
          <a:xfrm>
            <a:off x="7329076" y="5678761"/>
            <a:ext cx="888480" cy="236185"/>
          </a:xfrm>
          <a:prstGeom prst="roundRect">
            <a:avLst>
              <a:gd name="adj" fmla="val 606"/>
            </a:avLst>
          </a:prstGeom>
          <a:solidFill>
            <a:srgbClr val="FFFF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a:cs typeface="DejaVu Sans" charset="0"/>
            </a:endParaRPr>
          </a:p>
        </p:txBody>
      </p:sp>
      <p:sp>
        <p:nvSpPr>
          <p:cNvPr id="16396" name="Line 12"/>
          <p:cNvSpPr>
            <a:spLocks noChangeShapeType="1"/>
          </p:cNvSpPr>
          <p:nvPr/>
        </p:nvSpPr>
        <p:spPr bwMode="auto">
          <a:xfrm>
            <a:off x="7398196" y="5729167"/>
            <a:ext cx="777600" cy="2880"/>
          </a:xfrm>
          <a:prstGeom prst="line">
            <a:avLst/>
          </a:prstGeom>
          <a:noFill/>
          <a:ln w="183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a:defRPr/>
            </a:pPr>
            <a:endParaRPr lang="en-US">
              <a:cs typeface="DejaVu Sans" charset="0"/>
            </a:endParaRPr>
          </a:p>
        </p:txBody>
      </p:sp>
      <p:sp>
        <p:nvSpPr>
          <p:cNvPr id="16397" name="Text Box 13"/>
          <p:cNvSpPr txBox="1">
            <a:spLocks noChangeArrowheads="1"/>
          </p:cNvSpPr>
          <p:nvPr/>
        </p:nvSpPr>
        <p:spPr bwMode="auto">
          <a:xfrm>
            <a:off x="7265716" y="5703243"/>
            <a:ext cx="1059840" cy="236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0420"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hangingPunct="1">
              <a:defRPr/>
            </a:pPr>
            <a:r>
              <a:rPr lang="en-US" sz="1100"/>
              <a:t>Oscilloscope</a:t>
            </a:r>
          </a:p>
        </p:txBody>
      </p:sp>
      <p:cxnSp>
        <p:nvCxnSpPr>
          <p:cNvPr id="3" name="Straight Arrow Connector 2"/>
          <p:cNvCxnSpPr>
            <a:stCxn id="4" idx="1"/>
          </p:cNvCxnSpPr>
          <p:nvPr/>
        </p:nvCxnSpPr>
        <p:spPr>
          <a:xfrm flipH="1">
            <a:off x="5914253" y="3840650"/>
            <a:ext cx="1414823" cy="1808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329076" y="3659831"/>
            <a:ext cx="609311" cy="361637"/>
          </a:xfrm>
          <a:prstGeom prst="rect">
            <a:avLst/>
          </a:prstGeom>
          <a:noFill/>
        </p:spPr>
        <p:txBody>
          <a:bodyPr wrap="none" rtlCol="0">
            <a:spAutoFit/>
          </a:bodyPr>
          <a:lstStyle/>
          <a:p>
            <a:pPr>
              <a:lnSpc>
                <a:spcPct val="130000"/>
              </a:lnSpc>
            </a:pPr>
            <a:r>
              <a:rPr lang="en-US" sz="1400" dirty="0" smtClean="0"/>
              <a:t>Gain</a:t>
            </a:r>
          </a:p>
        </p:txBody>
      </p:sp>
      <p:cxnSp>
        <p:nvCxnSpPr>
          <p:cNvPr id="20" name="Straight Arrow Connector 19"/>
          <p:cNvCxnSpPr>
            <a:stCxn id="25" idx="1"/>
          </p:cNvCxnSpPr>
          <p:nvPr/>
        </p:nvCxnSpPr>
        <p:spPr>
          <a:xfrm flipH="1">
            <a:off x="5321816" y="4736313"/>
            <a:ext cx="889000" cy="231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210816" y="4555494"/>
            <a:ext cx="626055" cy="361637"/>
          </a:xfrm>
          <a:prstGeom prst="rect">
            <a:avLst/>
          </a:prstGeom>
          <a:noFill/>
        </p:spPr>
        <p:txBody>
          <a:bodyPr wrap="none" rtlCol="0">
            <a:spAutoFit/>
          </a:bodyPr>
          <a:lstStyle/>
          <a:p>
            <a:pPr>
              <a:lnSpc>
                <a:spcPct val="130000"/>
              </a:lnSpc>
            </a:pPr>
            <a:r>
              <a:rPr lang="en-US" sz="1400" dirty="0" smtClean="0"/>
              <a:t>Initial</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sp>
        <p:nvSpPr>
          <p:cNvPr id="5" name="TextBox 4"/>
          <p:cNvSpPr txBox="1"/>
          <p:nvPr/>
        </p:nvSpPr>
        <p:spPr>
          <a:xfrm>
            <a:off x="2912220" y="3118602"/>
            <a:ext cx="804715" cy="361637"/>
          </a:xfrm>
          <a:prstGeom prst="rect">
            <a:avLst/>
          </a:prstGeom>
          <a:noFill/>
        </p:spPr>
        <p:txBody>
          <a:bodyPr wrap="none" rtlCol="0">
            <a:spAutoFit/>
          </a:bodyPr>
          <a:lstStyle/>
          <a:p>
            <a:pPr>
              <a:lnSpc>
                <a:spcPct val="130000"/>
              </a:lnSpc>
            </a:pPr>
            <a:r>
              <a:rPr lang="en-US" sz="1400" dirty="0" smtClean="0"/>
              <a:t>300 </a:t>
            </a:r>
            <a:r>
              <a:rPr lang="en-US" sz="1400" dirty="0" smtClean="0">
                <a:latin typeface="Symbol" charset="2"/>
                <a:cs typeface="Symbol" charset="2"/>
              </a:rPr>
              <a:t>m</a:t>
            </a:r>
            <a:r>
              <a:rPr lang="en-US" sz="1400" dirty="0" smtClean="0"/>
              <a:t>m</a:t>
            </a:r>
          </a:p>
        </p:txBody>
      </p:sp>
      <p:sp>
        <p:nvSpPr>
          <p:cNvPr id="21" name="TextBox 20"/>
          <p:cNvSpPr txBox="1"/>
          <p:nvPr/>
        </p:nvSpPr>
        <p:spPr>
          <a:xfrm>
            <a:off x="7520841" y="3117375"/>
            <a:ext cx="804715" cy="361637"/>
          </a:xfrm>
          <a:prstGeom prst="rect">
            <a:avLst/>
          </a:prstGeom>
          <a:noFill/>
        </p:spPr>
        <p:txBody>
          <a:bodyPr wrap="none" rtlCol="0">
            <a:spAutoFit/>
          </a:bodyPr>
          <a:lstStyle/>
          <a:p>
            <a:pPr>
              <a:lnSpc>
                <a:spcPct val="130000"/>
              </a:lnSpc>
            </a:pPr>
            <a:r>
              <a:rPr lang="en-US" sz="1400" dirty="0" smtClean="0"/>
              <a:t>300 </a:t>
            </a:r>
            <a:r>
              <a:rPr lang="en-US" sz="1400" dirty="0" smtClean="0">
                <a:latin typeface="Symbol" charset="2"/>
                <a:cs typeface="Symbol" charset="2"/>
              </a:rPr>
              <a:t>m</a:t>
            </a:r>
            <a:r>
              <a:rPr lang="en-US" sz="1400" dirty="0" smtClean="0"/>
              <a:t>m</a:t>
            </a:r>
          </a:p>
        </p:txBody>
      </p:sp>
      <p:sp>
        <p:nvSpPr>
          <p:cNvPr id="7" name="Oval 6"/>
          <p:cNvSpPr/>
          <p:nvPr/>
        </p:nvSpPr>
        <p:spPr>
          <a:xfrm>
            <a:off x="529587" y="3840650"/>
            <a:ext cx="394177" cy="346348"/>
          </a:xfrm>
          <a:prstGeom prst="ellipse">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953297" y="4858948"/>
            <a:ext cx="394177" cy="346348"/>
          </a:xfrm>
          <a:prstGeom prst="ellipse">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26675" y="844478"/>
            <a:ext cx="3722055" cy="1680460"/>
          </a:xfrm>
          <a:prstGeom prst="rect">
            <a:avLst/>
          </a:prstGeom>
          <a:noFill/>
        </p:spPr>
        <p:txBody>
          <a:bodyPr wrap="square" rtlCol="0">
            <a:spAutoFit/>
          </a:bodyPr>
          <a:lstStyle/>
          <a:p>
            <a:pPr>
              <a:lnSpc>
                <a:spcPct val="130000"/>
              </a:lnSpc>
            </a:pPr>
            <a:r>
              <a:rPr lang="en-US" sz="1600" dirty="0" smtClean="0">
                <a:solidFill>
                  <a:srgbClr val="000000"/>
                </a:solidFill>
              </a:rPr>
              <a:t>To fully exploit UFSDs, dedicated electronics needs to be designed.</a:t>
            </a:r>
          </a:p>
          <a:p>
            <a:pPr>
              <a:lnSpc>
                <a:spcPct val="130000"/>
              </a:lnSpc>
            </a:pPr>
            <a:endParaRPr lang="en-US" sz="1600" dirty="0" smtClean="0">
              <a:solidFill>
                <a:srgbClr val="000000"/>
              </a:solidFill>
            </a:endParaRPr>
          </a:p>
          <a:p>
            <a:pPr>
              <a:lnSpc>
                <a:spcPct val="130000"/>
              </a:lnSpc>
            </a:pPr>
            <a:r>
              <a:rPr lang="en-US" sz="1600" b="1" dirty="0" smtClean="0">
                <a:solidFill>
                  <a:srgbClr val="800000"/>
                </a:solidFill>
              </a:rPr>
              <a:t>The signal from UFSDs is different from that of  traditional sensors </a:t>
            </a:r>
          </a:p>
        </p:txBody>
      </p:sp>
      <p:pic>
        <p:nvPicPr>
          <p:cNvPr id="9" name="Picture 8" descr="TimeTagging.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8731" y="754470"/>
            <a:ext cx="4644280" cy="2021396"/>
          </a:xfrm>
          <a:prstGeom prst="rect">
            <a:avLst/>
          </a:prstGeom>
        </p:spPr>
      </p:pic>
    </p:spTree>
    <p:extLst>
      <p:ext uri="{BB962C8B-B14F-4D97-AF65-F5344CB8AC3E}">
        <p14:creationId xmlns:p14="http://schemas.microsoft.com/office/powerpoint/2010/main" val="30763077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53</a:t>
            </a:fld>
            <a:endParaRPr lang="en-US"/>
          </a:p>
        </p:txBody>
      </p:sp>
      <p:sp>
        <p:nvSpPr>
          <p:cNvPr id="16385" name="Rectangle 1"/>
          <p:cNvSpPr>
            <a:spLocks noGrp="1" noChangeArrowheads="1"/>
          </p:cNvSpPr>
          <p:nvPr>
            <p:ph type="title" idx="4294967295"/>
          </p:nvPr>
        </p:nvSpPr>
        <p:spPr>
          <a:xfrm>
            <a:off x="97920" y="33676"/>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Interplay of </a:t>
            </a:r>
            <a:r>
              <a:rPr lang="en-US" sz="3200" b="1" dirty="0" smtClean="0">
                <a:latin typeface="Symbol" charset="2"/>
                <a:cs typeface="Symbol" charset="2"/>
              </a:rPr>
              <a:t>T</a:t>
            </a:r>
            <a:r>
              <a:rPr lang="en-US" sz="3200" b="1" baseline="-25000" dirty="0" smtClean="0"/>
              <a:t>Col</a:t>
            </a:r>
            <a:r>
              <a:rPr lang="en-US" sz="3200" dirty="0" smtClean="0"/>
              <a:t> and </a:t>
            </a:r>
            <a:r>
              <a:rPr lang="en-US" sz="3200" b="1" dirty="0">
                <a:latin typeface="Symbol" charset="2"/>
                <a:cs typeface="Symbol" charset="2"/>
              </a:rPr>
              <a:t>t</a:t>
            </a:r>
            <a:r>
              <a:rPr lang="en-US" sz="3200" dirty="0" smtClean="0"/>
              <a:t> = </a:t>
            </a:r>
            <a:r>
              <a:rPr lang="en-US" sz="3200" b="1" dirty="0"/>
              <a:t>R</a:t>
            </a:r>
            <a:r>
              <a:rPr lang="en-US" sz="3200" b="1" baseline="-25000" dirty="0"/>
              <a:t>in</a:t>
            </a:r>
            <a:r>
              <a:rPr lang="en-US" sz="3200" dirty="0" smtClean="0"/>
              <a:t> </a:t>
            </a:r>
            <a:r>
              <a:rPr lang="en-US" sz="3200" b="1" dirty="0" smtClean="0"/>
              <a:t>C</a:t>
            </a:r>
            <a:r>
              <a:rPr lang="en-US" sz="3200" b="1" baseline="-25000" dirty="0" smtClean="0"/>
              <a:t>Det</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sp>
        <p:nvSpPr>
          <p:cNvPr id="3" name="TextBox 2"/>
          <p:cNvSpPr txBox="1"/>
          <p:nvPr/>
        </p:nvSpPr>
        <p:spPr>
          <a:xfrm>
            <a:off x="639040" y="897470"/>
            <a:ext cx="3281142" cy="438582"/>
          </a:xfrm>
          <a:prstGeom prst="rect">
            <a:avLst/>
          </a:prstGeom>
          <a:noFill/>
          <a:ln>
            <a:solidFill>
              <a:srgbClr val="000000"/>
            </a:solidFill>
          </a:ln>
        </p:spPr>
        <p:txBody>
          <a:bodyPr wrap="none" rtlCol="0">
            <a:spAutoFit/>
          </a:bodyPr>
          <a:lstStyle/>
          <a:p>
            <a:pPr>
              <a:lnSpc>
                <a:spcPct val="130000"/>
              </a:lnSpc>
            </a:pPr>
            <a:r>
              <a:rPr lang="en-US" dirty="0" smtClean="0">
                <a:solidFill>
                  <a:srgbClr val="000000"/>
                </a:solidFill>
              </a:rPr>
              <a:t>Detector Capacitance </a:t>
            </a:r>
            <a:r>
              <a:rPr lang="en-US" b="1" dirty="0" smtClean="0">
                <a:solidFill>
                  <a:srgbClr val="000000"/>
                </a:solidFill>
              </a:rPr>
              <a:t>C</a:t>
            </a:r>
            <a:r>
              <a:rPr lang="en-US" b="1" baseline="-25000" dirty="0" smtClean="0">
                <a:solidFill>
                  <a:srgbClr val="000000"/>
                </a:solidFill>
              </a:rPr>
              <a:t>De</a:t>
            </a:r>
            <a:r>
              <a:rPr lang="en-US" baseline="-25000" dirty="0" smtClean="0">
                <a:solidFill>
                  <a:srgbClr val="000000"/>
                </a:solidFill>
              </a:rPr>
              <a:t>t</a:t>
            </a:r>
          </a:p>
        </p:txBody>
      </p:sp>
      <p:sp>
        <p:nvSpPr>
          <p:cNvPr id="85" name="TextBox 84"/>
          <p:cNvSpPr txBox="1"/>
          <p:nvPr/>
        </p:nvSpPr>
        <p:spPr>
          <a:xfrm>
            <a:off x="6264740" y="1001912"/>
            <a:ext cx="2534693" cy="438582"/>
          </a:xfrm>
          <a:prstGeom prst="rect">
            <a:avLst/>
          </a:prstGeom>
          <a:noFill/>
          <a:ln>
            <a:solidFill>
              <a:srgbClr val="000000"/>
            </a:solidFill>
          </a:ln>
        </p:spPr>
        <p:txBody>
          <a:bodyPr wrap="none" rtlCol="0">
            <a:spAutoFit/>
          </a:bodyPr>
          <a:lstStyle/>
          <a:p>
            <a:pPr>
              <a:lnSpc>
                <a:spcPct val="130000"/>
              </a:lnSpc>
            </a:pPr>
            <a:r>
              <a:rPr lang="en-US" dirty="0" smtClean="0">
                <a:solidFill>
                  <a:srgbClr val="000000"/>
                </a:solidFill>
              </a:rPr>
              <a:t>Input impedance </a:t>
            </a:r>
            <a:r>
              <a:rPr lang="en-US" b="1" dirty="0" smtClean="0">
                <a:solidFill>
                  <a:srgbClr val="000000"/>
                </a:solidFill>
              </a:rPr>
              <a:t>R</a:t>
            </a:r>
            <a:r>
              <a:rPr lang="en-US" b="1" baseline="-25000" dirty="0" smtClean="0">
                <a:solidFill>
                  <a:srgbClr val="000000"/>
                </a:solidFill>
              </a:rPr>
              <a:t>in</a:t>
            </a:r>
          </a:p>
        </p:txBody>
      </p:sp>
      <p:sp>
        <p:nvSpPr>
          <p:cNvPr id="9" name="TextBox 8"/>
          <p:cNvSpPr txBox="1"/>
          <p:nvPr/>
        </p:nvSpPr>
        <p:spPr>
          <a:xfrm>
            <a:off x="383406" y="2692730"/>
            <a:ext cx="8417689" cy="1158779"/>
          </a:xfrm>
          <a:prstGeom prst="rect">
            <a:avLst/>
          </a:prstGeom>
          <a:noFill/>
        </p:spPr>
        <p:txBody>
          <a:bodyPr wrap="none" rtlCol="0">
            <a:spAutoFit/>
          </a:bodyPr>
          <a:lstStyle/>
          <a:p>
            <a:pPr>
              <a:lnSpc>
                <a:spcPct val="130000"/>
              </a:lnSpc>
            </a:pPr>
            <a:r>
              <a:rPr lang="en-US" dirty="0" smtClean="0">
                <a:solidFill>
                  <a:srgbClr val="000000"/>
                </a:solidFill>
              </a:rPr>
              <a:t>There are two time constants at play:</a:t>
            </a:r>
          </a:p>
          <a:p>
            <a:pPr marL="285750" indent="-285750">
              <a:lnSpc>
                <a:spcPct val="130000"/>
              </a:lnSpc>
              <a:buFont typeface="Arial"/>
              <a:buChar char="•"/>
            </a:pPr>
            <a:r>
              <a:rPr lang="en-US" b="1" dirty="0" smtClean="0">
                <a:solidFill>
                  <a:srgbClr val="000000"/>
                </a:solidFill>
                <a:latin typeface="Symbol" charset="2"/>
                <a:cs typeface="Symbol" charset="2"/>
              </a:rPr>
              <a:t>T</a:t>
            </a:r>
            <a:r>
              <a:rPr lang="en-US" b="1" baseline="-25000" dirty="0" smtClean="0">
                <a:solidFill>
                  <a:srgbClr val="000000"/>
                </a:solidFill>
              </a:rPr>
              <a:t>Col </a:t>
            </a:r>
            <a:r>
              <a:rPr lang="en-US" dirty="0" smtClean="0">
                <a:solidFill>
                  <a:srgbClr val="000000"/>
                </a:solidFill>
              </a:rPr>
              <a:t>: the signal collection time (or equivalently the rise time)</a:t>
            </a:r>
          </a:p>
          <a:p>
            <a:pPr marL="285750" indent="-285750">
              <a:lnSpc>
                <a:spcPct val="130000"/>
              </a:lnSpc>
              <a:buFont typeface="Arial"/>
              <a:buChar char="•"/>
            </a:pPr>
            <a:r>
              <a:rPr lang="en-US" b="1" dirty="0">
                <a:latin typeface="Symbol" charset="2"/>
                <a:cs typeface="Symbol" charset="2"/>
              </a:rPr>
              <a:t>t</a:t>
            </a:r>
            <a:r>
              <a:rPr lang="en-US" dirty="0"/>
              <a:t> = </a:t>
            </a:r>
            <a:r>
              <a:rPr lang="en-US" b="1" dirty="0"/>
              <a:t>R</a:t>
            </a:r>
            <a:r>
              <a:rPr lang="en-US" b="1" baseline="-25000" dirty="0"/>
              <a:t>in</a:t>
            </a:r>
            <a:r>
              <a:rPr lang="en-US" dirty="0"/>
              <a:t> </a:t>
            </a:r>
            <a:r>
              <a:rPr lang="en-US" b="1" dirty="0" smtClean="0"/>
              <a:t>C</a:t>
            </a:r>
            <a:r>
              <a:rPr lang="en-US" b="1" baseline="-25000" dirty="0"/>
              <a:t>D</a:t>
            </a:r>
            <a:r>
              <a:rPr lang="en-US" b="1" baseline="-25000" dirty="0" smtClean="0"/>
              <a:t>et</a:t>
            </a:r>
            <a:r>
              <a:rPr lang="en-US" b="1" dirty="0" smtClean="0"/>
              <a:t>  </a:t>
            </a:r>
            <a:r>
              <a:rPr lang="en-US" dirty="0" smtClean="0">
                <a:solidFill>
                  <a:srgbClr val="000000"/>
                </a:solidFill>
              </a:rPr>
              <a:t>: the time needed for the charge to move to the electronics   </a:t>
            </a:r>
            <a:endParaRPr lang="en-US" b="1" baseline="-25000" dirty="0" smtClean="0">
              <a:solidFill>
                <a:srgbClr val="000000"/>
              </a:solidFill>
            </a:endParaRPr>
          </a:p>
        </p:txBody>
      </p:sp>
      <p:sp>
        <p:nvSpPr>
          <p:cNvPr id="92" name="TextBox 91"/>
          <p:cNvSpPr txBox="1"/>
          <p:nvPr/>
        </p:nvSpPr>
        <p:spPr>
          <a:xfrm>
            <a:off x="871448" y="1703121"/>
            <a:ext cx="1331615" cy="798680"/>
          </a:xfrm>
          <a:prstGeom prst="rect">
            <a:avLst/>
          </a:prstGeom>
          <a:noFill/>
          <a:ln>
            <a:solidFill>
              <a:srgbClr val="000000"/>
            </a:solidFill>
          </a:ln>
        </p:spPr>
        <p:txBody>
          <a:bodyPr wrap="none" rtlCol="0">
            <a:spAutoFit/>
          </a:bodyPr>
          <a:lstStyle/>
          <a:p>
            <a:pPr>
              <a:lnSpc>
                <a:spcPct val="130000"/>
              </a:lnSpc>
            </a:pPr>
            <a:r>
              <a:rPr lang="en-US" dirty="0" smtClean="0">
                <a:solidFill>
                  <a:srgbClr val="000000"/>
                </a:solidFill>
              </a:rPr>
              <a:t>Collection </a:t>
            </a:r>
          </a:p>
          <a:p>
            <a:pPr>
              <a:lnSpc>
                <a:spcPct val="130000"/>
              </a:lnSpc>
            </a:pPr>
            <a:r>
              <a:rPr lang="en-US" dirty="0" smtClean="0">
                <a:solidFill>
                  <a:srgbClr val="000000"/>
                </a:solidFill>
              </a:rPr>
              <a:t>time </a:t>
            </a:r>
            <a:r>
              <a:rPr lang="en-US" b="1" dirty="0" smtClean="0">
                <a:solidFill>
                  <a:srgbClr val="000000"/>
                </a:solidFill>
                <a:latin typeface="Symbol" charset="2"/>
                <a:cs typeface="Symbol" charset="2"/>
              </a:rPr>
              <a:t>T</a:t>
            </a:r>
            <a:r>
              <a:rPr lang="en-US" b="1" baseline="-25000" dirty="0" smtClean="0">
                <a:solidFill>
                  <a:srgbClr val="000000"/>
                </a:solidFill>
              </a:rPr>
              <a:t>Col</a:t>
            </a:r>
          </a:p>
        </p:txBody>
      </p:sp>
      <p:grpSp>
        <p:nvGrpSpPr>
          <p:cNvPr id="236" name="Group 235"/>
          <p:cNvGrpSpPr/>
          <p:nvPr/>
        </p:nvGrpSpPr>
        <p:grpSpPr>
          <a:xfrm>
            <a:off x="2254213" y="1059602"/>
            <a:ext cx="5277874" cy="1587225"/>
            <a:chOff x="2254213" y="1442077"/>
            <a:chExt cx="5277874" cy="1587225"/>
          </a:xfrm>
        </p:grpSpPr>
        <p:cxnSp>
          <p:nvCxnSpPr>
            <p:cNvPr id="26" name="Straight Connector 25"/>
            <p:cNvCxnSpPr/>
            <p:nvPr/>
          </p:nvCxnSpPr>
          <p:spPr>
            <a:xfrm flipH="1">
              <a:off x="5224546" y="1797458"/>
              <a:ext cx="63822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8" name="Isosceles Triangle 77"/>
            <p:cNvSpPr/>
            <p:nvPr/>
          </p:nvSpPr>
          <p:spPr>
            <a:xfrm rot="5400000">
              <a:off x="5349750" y="1662105"/>
              <a:ext cx="1584590" cy="1149803"/>
            </a:xfrm>
            <a:prstGeom prst="triangl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grpSp>
          <p:nvGrpSpPr>
            <p:cNvPr id="21" name="Group 20"/>
            <p:cNvGrpSpPr/>
            <p:nvPr/>
          </p:nvGrpSpPr>
          <p:grpSpPr>
            <a:xfrm>
              <a:off x="4107129" y="1837750"/>
              <a:ext cx="311447" cy="838146"/>
              <a:chOff x="3714932" y="1859160"/>
              <a:chExt cx="311447" cy="838146"/>
            </a:xfrm>
          </p:grpSpPr>
          <p:cxnSp>
            <p:nvCxnSpPr>
              <p:cNvPr id="138" name="Straight Connector 137"/>
              <p:cNvCxnSpPr/>
              <p:nvPr/>
            </p:nvCxnSpPr>
            <p:spPr>
              <a:xfrm>
                <a:off x="3870655" y="2342596"/>
                <a:ext cx="0" cy="3547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3714932" y="2348317"/>
                <a:ext cx="31144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3714932" y="2248198"/>
                <a:ext cx="31144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6200000" flipH="1" flipV="1">
                <a:off x="3676139" y="2053678"/>
                <a:ext cx="389038"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42" name="Straight Connector 141"/>
            <p:cNvCxnSpPr/>
            <p:nvPr/>
          </p:nvCxnSpPr>
          <p:spPr>
            <a:xfrm>
              <a:off x="3870658" y="1843861"/>
              <a:ext cx="41240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3870658" y="2666655"/>
              <a:ext cx="41240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a:off x="3744564" y="1834079"/>
              <a:ext cx="252188" cy="822794"/>
              <a:chOff x="1732123" y="3525027"/>
              <a:chExt cx="178249" cy="608823"/>
            </a:xfrm>
          </p:grpSpPr>
          <p:cxnSp>
            <p:nvCxnSpPr>
              <p:cNvPr id="134" name="Straight Connector 133"/>
              <p:cNvCxnSpPr/>
              <p:nvPr/>
            </p:nvCxnSpPr>
            <p:spPr>
              <a:xfrm>
                <a:off x="1821026" y="3992140"/>
                <a:ext cx="0" cy="1417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5" name="Oval 134"/>
              <p:cNvSpPr/>
              <p:nvPr/>
            </p:nvSpPr>
            <p:spPr>
              <a:xfrm>
                <a:off x="1732123" y="3740150"/>
                <a:ext cx="178249" cy="165877"/>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6" name="Oval 135"/>
              <p:cNvSpPr/>
              <p:nvPr/>
            </p:nvSpPr>
            <p:spPr>
              <a:xfrm>
                <a:off x="1732123" y="3812894"/>
                <a:ext cx="178249" cy="179246"/>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37" name="Straight Connector 136"/>
              <p:cNvCxnSpPr/>
              <p:nvPr/>
            </p:nvCxnSpPr>
            <p:spPr>
              <a:xfrm>
                <a:off x="1821026" y="3525027"/>
                <a:ext cx="3744" cy="21512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rot="16200000">
              <a:off x="5574811" y="2067045"/>
              <a:ext cx="483076" cy="248557"/>
              <a:chOff x="2362200" y="2965450"/>
              <a:chExt cx="1593006" cy="175683"/>
            </a:xfrm>
          </p:grpSpPr>
          <p:grpSp>
            <p:nvGrpSpPr>
              <p:cNvPr id="111" name="Group 110"/>
              <p:cNvGrpSpPr/>
              <p:nvPr/>
            </p:nvGrpSpPr>
            <p:grpSpPr>
              <a:xfrm>
                <a:off x="2527300" y="2965450"/>
                <a:ext cx="433918" cy="175683"/>
                <a:chOff x="2540000" y="2965450"/>
                <a:chExt cx="433918" cy="175683"/>
              </a:xfrm>
            </p:grpSpPr>
            <p:cxnSp>
              <p:nvCxnSpPr>
                <p:cNvPr id="120" name="Straight Connector 119"/>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2" name="Group 111"/>
              <p:cNvGrpSpPr/>
              <p:nvPr/>
            </p:nvGrpSpPr>
            <p:grpSpPr>
              <a:xfrm>
                <a:off x="3362398" y="2965450"/>
                <a:ext cx="433918" cy="175683"/>
                <a:chOff x="2540000" y="2965450"/>
                <a:chExt cx="433918" cy="175683"/>
              </a:xfrm>
            </p:grpSpPr>
            <p:cxnSp>
              <p:nvCxnSpPr>
                <p:cNvPr id="118" name="Straight Connector 117"/>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2942710" y="2965450"/>
                <a:ext cx="433918" cy="175683"/>
                <a:chOff x="2540000" y="2965450"/>
                <a:chExt cx="433918" cy="175683"/>
              </a:xfrm>
            </p:grpSpPr>
            <p:cxnSp>
              <p:nvCxnSpPr>
                <p:cNvPr id="116" name="Straight Connector 115"/>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14" name="Straight Connector 113"/>
              <p:cNvCxnSpPr/>
              <p:nvPr/>
            </p:nvCxnSpPr>
            <p:spPr>
              <a:xfrm flipH="1">
                <a:off x="2362200"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3783756"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84" name="Straight Connector 83"/>
            <p:cNvCxnSpPr/>
            <p:nvPr/>
          </p:nvCxnSpPr>
          <p:spPr>
            <a:xfrm flipV="1">
              <a:off x="4104074" y="1516706"/>
              <a:ext cx="0" cy="32715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5224546" y="1516708"/>
              <a:ext cx="0" cy="2924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4083071" y="2681954"/>
              <a:ext cx="0" cy="32715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079591" y="3025222"/>
              <a:ext cx="111920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198799" y="2595596"/>
              <a:ext cx="0" cy="4296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5862766" y="1791321"/>
              <a:ext cx="0" cy="158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5862766" y="2421832"/>
              <a:ext cx="0" cy="158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a:off x="5198799" y="2580297"/>
              <a:ext cx="66618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095090" y="1516706"/>
              <a:ext cx="111920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3914289" y="1442077"/>
              <a:ext cx="348563" cy="7479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6089625" y="1838268"/>
              <a:ext cx="1442462" cy="291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2254213" y="2191296"/>
              <a:ext cx="1372021" cy="276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Curved Left Arrow 26"/>
            <p:cNvSpPr/>
            <p:nvPr/>
          </p:nvSpPr>
          <p:spPr>
            <a:xfrm rot="16200000">
              <a:off x="4843722" y="1592619"/>
              <a:ext cx="404103" cy="1042738"/>
            </a:xfrm>
            <a:prstGeom prst="curvedLeftArrow">
              <a:avLst>
                <a:gd name="adj1" fmla="val 30934"/>
                <a:gd name="adj2" fmla="val 77116"/>
                <a:gd name="adj3" fmla="val 43856"/>
              </a:avLst>
            </a:prstGeom>
            <a:solidFill>
              <a:schemeClr val="accent3">
                <a:lumMod val="20000"/>
                <a:lumOff val="8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4698227" y="2221894"/>
              <a:ext cx="697627" cy="276999"/>
            </a:xfrm>
            <a:prstGeom prst="rect">
              <a:avLst/>
            </a:prstGeom>
          </p:spPr>
          <p:txBody>
            <a:bodyPr wrap="none">
              <a:spAutoFit/>
            </a:bodyPr>
            <a:lstStyle/>
            <a:p>
              <a:r>
                <a:rPr lang="en-US" sz="1200" b="1" dirty="0"/>
                <a:t>R</a:t>
              </a:r>
              <a:r>
                <a:rPr lang="en-US" sz="1200" b="1" baseline="-25000" dirty="0"/>
                <a:t>in</a:t>
              </a:r>
              <a:r>
                <a:rPr lang="en-US" sz="1200" dirty="0"/>
                <a:t> </a:t>
              </a:r>
              <a:r>
                <a:rPr lang="en-US" sz="1200" b="1" dirty="0" smtClean="0"/>
                <a:t>C</a:t>
              </a:r>
              <a:r>
                <a:rPr lang="en-US" sz="1200" b="1" baseline="-25000" dirty="0" smtClean="0"/>
                <a:t>Det</a:t>
              </a:r>
              <a:r>
                <a:rPr lang="en-US" sz="1200" b="1" dirty="0" smtClean="0"/>
                <a:t> </a:t>
              </a:r>
              <a:endParaRPr lang="en-US" sz="1200" dirty="0"/>
            </a:p>
          </p:txBody>
        </p:sp>
        <p:sp>
          <p:nvSpPr>
            <p:cNvPr id="31" name="Freeform 30"/>
            <p:cNvSpPr/>
            <p:nvPr/>
          </p:nvSpPr>
          <p:spPr>
            <a:xfrm>
              <a:off x="2933574" y="2374084"/>
              <a:ext cx="692660" cy="574628"/>
            </a:xfrm>
            <a:custGeom>
              <a:avLst/>
              <a:gdLst>
                <a:gd name="connsiteX0" fmla="*/ 0 w 880533"/>
                <a:gd name="connsiteY0" fmla="*/ 561134 h 574628"/>
                <a:gd name="connsiteX1" fmla="*/ 152400 w 880533"/>
                <a:gd name="connsiteY1" fmla="*/ 569600 h 574628"/>
                <a:gd name="connsiteX2" fmla="*/ 220133 w 880533"/>
                <a:gd name="connsiteY2" fmla="*/ 493400 h 574628"/>
                <a:gd name="connsiteX3" fmla="*/ 270933 w 880533"/>
                <a:gd name="connsiteY3" fmla="*/ 264800 h 574628"/>
                <a:gd name="connsiteX4" fmla="*/ 347133 w 880533"/>
                <a:gd name="connsiteY4" fmla="*/ 36200 h 574628"/>
                <a:gd name="connsiteX5" fmla="*/ 482600 w 880533"/>
                <a:gd name="connsiteY5" fmla="*/ 19267 h 574628"/>
                <a:gd name="connsiteX6" fmla="*/ 575733 w 880533"/>
                <a:gd name="connsiteY6" fmla="*/ 222467 h 574628"/>
                <a:gd name="connsiteX7" fmla="*/ 685800 w 880533"/>
                <a:gd name="connsiteY7" fmla="*/ 451067 h 574628"/>
                <a:gd name="connsiteX8" fmla="*/ 880533 w 880533"/>
                <a:gd name="connsiteY8" fmla="*/ 518800 h 574628"/>
                <a:gd name="connsiteX9" fmla="*/ 880533 w 880533"/>
                <a:gd name="connsiteY9" fmla="*/ 518800 h 57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533" h="574628">
                  <a:moveTo>
                    <a:pt x="0" y="561134"/>
                  </a:moveTo>
                  <a:cubicBezTo>
                    <a:pt x="57855" y="571011"/>
                    <a:pt x="115711" y="580889"/>
                    <a:pt x="152400" y="569600"/>
                  </a:cubicBezTo>
                  <a:cubicBezTo>
                    <a:pt x="189089" y="558311"/>
                    <a:pt x="200378" y="544200"/>
                    <a:pt x="220133" y="493400"/>
                  </a:cubicBezTo>
                  <a:cubicBezTo>
                    <a:pt x="239888" y="442600"/>
                    <a:pt x="249766" y="341000"/>
                    <a:pt x="270933" y="264800"/>
                  </a:cubicBezTo>
                  <a:cubicBezTo>
                    <a:pt x="292100" y="188600"/>
                    <a:pt x="311855" y="77122"/>
                    <a:pt x="347133" y="36200"/>
                  </a:cubicBezTo>
                  <a:cubicBezTo>
                    <a:pt x="382411" y="-4722"/>
                    <a:pt x="444500" y="-11777"/>
                    <a:pt x="482600" y="19267"/>
                  </a:cubicBezTo>
                  <a:cubicBezTo>
                    <a:pt x="520700" y="50311"/>
                    <a:pt x="541866" y="150500"/>
                    <a:pt x="575733" y="222467"/>
                  </a:cubicBezTo>
                  <a:cubicBezTo>
                    <a:pt x="609600" y="294434"/>
                    <a:pt x="635000" y="401678"/>
                    <a:pt x="685800" y="451067"/>
                  </a:cubicBezTo>
                  <a:cubicBezTo>
                    <a:pt x="736600" y="500456"/>
                    <a:pt x="880533" y="518800"/>
                    <a:pt x="880533" y="518800"/>
                  </a:cubicBezTo>
                  <a:lnTo>
                    <a:pt x="880533" y="5188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238" name="Picture 237" descr="RC_lt_Tris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50" y="4043647"/>
            <a:ext cx="2868365" cy="1874821"/>
          </a:xfrm>
          <a:prstGeom prst="rect">
            <a:avLst/>
          </a:prstGeom>
        </p:spPr>
      </p:pic>
      <p:pic>
        <p:nvPicPr>
          <p:cNvPr id="239" name="Picture 238" descr="RC_eq_Trise.tiff"/>
          <p:cNvPicPr>
            <a:picLocks noChangeAspect="1"/>
          </p:cNvPicPr>
          <p:nvPr/>
        </p:nvPicPr>
        <p:blipFill rotWithShape="1">
          <a:blip r:embed="rId4">
            <a:extLst>
              <a:ext uri="{28A0092B-C50C-407E-A947-70E740481C1C}">
                <a14:useLocalDpi xmlns:a14="http://schemas.microsoft.com/office/drawing/2010/main" val="0"/>
              </a:ext>
            </a:extLst>
          </a:blip>
          <a:srcRect r="1890"/>
          <a:stretch/>
        </p:blipFill>
        <p:spPr>
          <a:xfrm>
            <a:off x="3272850" y="4043647"/>
            <a:ext cx="2801019" cy="1874821"/>
          </a:xfrm>
          <a:prstGeom prst="rect">
            <a:avLst/>
          </a:prstGeom>
        </p:spPr>
      </p:pic>
      <p:pic>
        <p:nvPicPr>
          <p:cNvPr id="240" name="Picture 239" descr="RC_gt_Tris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805" y="4043647"/>
            <a:ext cx="2809401" cy="1874821"/>
          </a:xfrm>
          <a:prstGeom prst="rect">
            <a:avLst/>
          </a:prstGeom>
        </p:spPr>
      </p:pic>
      <p:sp>
        <p:nvSpPr>
          <p:cNvPr id="241" name="TextBox 240"/>
          <p:cNvSpPr txBox="1"/>
          <p:nvPr/>
        </p:nvSpPr>
        <p:spPr>
          <a:xfrm>
            <a:off x="1940516" y="3759729"/>
            <a:ext cx="943212" cy="438582"/>
          </a:xfrm>
          <a:prstGeom prst="rect">
            <a:avLst/>
          </a:prstGeom>
          <a:noFill/>
        </p:spPr>
        <p:txBody>
          <a:bodyPr wrap="none" rtlCol="0">
            <a:spAutoFit/>
          </a:bodyPr>
          <a:lstStyle/>
          <a:p>
            <a:pPr>
              <a:lnSpc>
                <a:spcPct val="130000"/>
              </a:lnSpc>
            </a:pPr>
            <a:r>
              <a:rPr lang="en-US" b="1" dirty="0" smtClean="0">
                <a:solidFill>
                  <a:srgbClr val="000000"/>
                </a:solidFill>
                <a:latin typeface="Symbol" charset="2"/>
                <a:cs typeface="Symbol" charset="2"/>
              </a:rPr>
              <a:t>t </a:t>
            </a:r>
            <a:r>
              <a:rPr lang="en-US" b="1" dirty="0" smtClean="0">
                <a:solidFill>
                  <a:srgbClr val="000000"/>
                </a:solidFill>
              </a:rPr>
              <a:t>&lt; </a:t>
            </a:r>
            <a:r>
              <a:rPr lang="en-US" b="1" dirty="0" smtClean="0">
                <a:solidFill>
                  <a:srgbClr val="000000"/>
                </a:solidFill>
                <a:latin typeface="Symbol" charset="2"/>
                <a:cs typeface="Symbol" charset="2"/>
              </a:rPr>
              <a:t>T</a:t>
            </a:r>
            <a:r>
              <a:rPr lang="en-US" b="1" baseline="-25000" dirty="0" smtClean="0">
                <a:solidFill>
                  <a:srgbClr val="000000"/>
                </a:solidFill>
              </a:rPr>
              <a:t>Col</a:t>
            </a:r>
          </a:p>
        </p:txBody>
      </p:sp>
      <p:sp>
        <p:nvSpPr>
          <p:cNvPr id="242" name="TextBox 241"/>
          <p:cNvSpPr txBox="1"/>
          <p:nvPr/>
        </p:nvSpPr>
        <p:spPr>
          <a:xfrm>
            <a:off x="750630" y="5842894"/>
            <a:ext cx="4275529" cy="798680"/>
          </a:xfrm>
          <a:prstGeom prst="rect">
            <a:avLst/>
          </a:prstGeom>
          <a:noFill/>
        </p:spPr>
        <p:txBody>
          <a:bodyPr wrap="none" rtlCol="0">
            <a:spAutoFit/>
          </a:bodyPr>
          <a:lstStyle/>
          <a:p>
            <a:pPr>
              <a:lnSpc>
                <a:spcPct val="130000"/>
              </a:lnSpc>
            </a:pPr>
            <a:r>
              <a:rPr lang="en-US" dirty="0" smtClean="0">
                <a:solidFill>
                  <a:srgbClr val="000000"/>
                </a:solidFill>
              </a:rPr>
              <a:t> </a:t>
            </a:r>
            <a:r>
              <a:rPr lang="en-US" b="1" dirty="0" smtClean="0">
                <a:solidFill>
                  <a:srgbClr val="000000"/>
                </a:solidFill>
                <a:latin typeface="Symbol" charset="2"/>
                <a:cs typeface="Symbol" charset="2"/>
              </a:rPr>
              <a:t>t</a:t>
            </a:r>
            <a:r>
              <a:rPr lang="en-US" b="1" dirty="0" smtClean="0">
                <a:solidFill>
                  <a:srgbClr val="000000"/>
                </a:solidFill>
              </a:rPr>
              <a:t>/</a:t>
            </a:r>
            <a:r>
              <a:rPr lang="en-US" b="1" dirty="0" smtClean="0">
                <a:solidFill>
                  <a:srgbClr val="000000"/>
                </a:solidFill>
                <a:latin typeface="Symbol" charset="2"/>
                <a:cs typeface="Symbol" charset="2"/>
              </a:rPr>
              <a:t>T</a:t>
            </a:r>
            <a:r>
              <a:rPr lang="en-US" b="1" baseline="-25000" dirty="0" smtClean="0">
                <a:solidFill>
                  <a:srgbClr val="000000"/>
                </a:solidFill>
              </a:rPr>
              <a:t>Col</a:t>
            </a:r>
            <a:r>
              <a:rPr lang="en-US" dirty="0" smtClean="0">
                <a:solidFill>
                  <a:srgbClr val="000000"/>
                </a:solidFill>
                <a:sym typeface="Wingdings"/>
              </a:rPr>
              <a:t> increases  dV/dt decreases</a:t>
            </a:r>
          </a:p>
          <a:p>
            <a:pPr>
              <a:lnSpc>
                <a:spcPct val="130000"/>
              </a:lnSpc>
            </a:pPr>
            <a:r>
              <a:rPr lang="en-US" dirty="0">
                <a:solidFill>
                  <a:srgbClr val="000000"/>
                </a:solidFill>
                <a:sym typeface="Wingdings"/>
              </a:rPr>
              <a:t>	</a:t>
            </a:r>
            <a:r>
              <a:rPr lang="en-US" dirty="0" smtClean="0">
                <a:solidFill>
                  <a:srgbClr val="000000"/>
                </a:solidFill>
                <a:sym typeface="Wingdings"/>
              </a:rPr>
              <a:t>			 Smoother current</a:t>
            </a:r>
            <a:endParaRPr lang="en-US" baseline="-25000" dirty="0" smtClean="0">
              <a:solidFill>
                <a:srgbClr val="000000"/>
              </a:solidFill>
            </a:endParaRPr>
          </a:p>
        </p:txBody>
      </p:sp>
      <p:sp>
        <p:nvSpPr>
          <p:cNvPr id="243" name="TextBox 242"/>
          <p:cNvSpPr txBox="1"/>
          <p:nvPr/>
        </p:nvSpPr>
        <p:spPr>
          <a:xfrm>
            <a:off x="7532087" y="4758144"/>
            <a:ext cx="1112679" cy="361637"/>
          </a:xfrm>
          <a:prstGeom prst="rect">
            <a:avLst/>
          </a:prstGeom>
          <a:noFill/>
          <a:ln>
            <a:solidFill>
              <a:srgbClr val="000000"/>
            </a:solidFill>
          </a:ln>
        </p:spPr>
        <p:txBody>
          <a:bodyPr wrap="none" rtlCol="0">
            <a:spAutoFit/>
          </a:bodyPr>
          <a:lstStyle/>
          <a:p>
            <a:pPr>
              <a:lnSpc>
                <a:spcPct val="130000"/>
              </a:lnSpc>
            </a:pPr>
            <a:r>
              <a:rPr lang="en-US" sz="1400" dirty="0">
                <a:solidFill>
                  <a:srgbClr val="000000"/>
                </a:solidFill>
              </a:rPr>
              <a:t>E</a:t>
            </a:r>
            <a:r>
              <a:rPr lang="en-US" sz="1400" dirty="0" smtClean="0">
                <a:solidFill>
                  <a:srgbClr val="000000"/>
                </a:solidFill>
              </a:rPr>
              <a:t>lectronics</a:t>
            </a:r>
          </a:p>
        </p:txBody>
      </p:sp>
      <p:cxnSp>
        <p:nvCxnSpPr>
          <p:cNvPr id="245" name="Straight Arrow Connector 244"/>
          <p:cNvCxnSpPr>
            <a:stCxn id="243" idx="2"/>
          </p:cNvCxnSpPr>
          <p:nvPr/>
        </p:nvCxnSpPr>
        <p:spPr>
          <a:xfrm flipH="1">
            <a:off x="7696183" y="5119781"/>
            <a:ext cx="392244" cy="2350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7555564" y="4252020"/>
            <a:ext cx="698904" cy="361637"/>
          </a:xfrm>
          <a:prstGeom prst="rect">
            <a:avLst/>
          </a:prstGeom>
          <a:noFill/>
          <a:ln>
            <a:solidFill>
              <a:srgbClr val="000000"/>
            </a:solidFill>
          </a:ln>
        </p:spPr>
        <p:txBody>
          <a:bodyPr wrap="none" rtlCol="0">
            <a:spAutoFit/>
          </a:bodyPr>
          <a:lstStyle/>
          <a:p>
            <a:pPr>
              <a:lnSpc>
                <a:spcPct val="130000"/>
              </a:lnSpc>
            </a:pPr>
            <a:r>
              <a:rPr lang="en-US" sz="1400" dirty="0" smtClean="0">
                <a:solidFill>
                  <a:srgbClr val="000000"/>
                </a:solidFill>
              </a:rPr>
              <a:t>Signal</a:t>
            </a:r>
          </a:p>
        </p:txBody>
      </p:sp>
      <p:cxnSp>
        <p:nvCxnSpPr>
          <p:cNvPr id="133" name="Straight Arrow Connector 132"/>
          <p:cNvCxnSpPr/>
          <p:nvPr/>
        </p:nvCxnSpPr>
        <p:spPr>
          <a:xfrm flipH="1">
            <a:off x="7129629" y="4523101"/>
            <a:ext cx="402458" cy="2350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6" name="Rectangle 245"/>
          <p:cNvSpPr/>
          <p:nvPr/>
        </p:nvSpPr>
        <p:spPr>
          <a:xfrm>
            <a:off x="5645332" y="5879745"/>
            <a:ext cx="2974344" cy="798680"/>
          </a:xfrm>
          <a:prstGeom prst="rect">
            <a:avLst/>
          </a:prstGeom>
        </p:spPr>
        <p:txBody>
          <a:bodyPr wrap="square">
            <a:spAutoFit/>
          </a:bodyPr>
          <a:lstStyle/>
          <a:p>
            <a:pPr>
              <a:lnSpc>
                <a:spcPct val="130000"/>
              </a:lnSpc>
            </a:pPr>
            <a:r>
              <a:rPr lang="en-US" b="1" dirty="0" smtClean="0">
                <a:solidFill>
                  <a:srgbClr val="800000"/>
                </a:solidFill>
                <a:sym typeface="Wingdings"/>
              </a:rPr>
              <a:t>Need to find the optimum balance</a:t>
            </a:r>
            <a:endParaRPr lang="en-US" b="1" dirty="0">
              <a:solidFill>
                <a:srgbClr val="800000"/>
              </a:solidFill>
              <a:sym typeface="Wingdings"/>
            </a:endParaRPr>
          </a:p>
        </p:txBody>
      </p:sp>
      <p:sp>
        <p:nvSpPr>
          <p:cNvPr id="63" name="TextBox 62"/>
          <p:cNvSpPr txBox="1"/>
          <p:nvPr/>
        </p:nvSpPr>
        <p:spPr>
          <a:xfrm>
            <a:off x="4863734" y="3733935"/>
            <a:ext cx="943212" cy="438582"/>
          </a:xfrm>
          <a:prstGeom prst="rect">
            <a:avLst/>
          </a:prstGeom>
          <a:noFill/>
        </p:spPr>
        <p:txBody>
          <a:bodyPr wrap="none" rtlCol="0">
            <a:spAutoFit/>
          </a:bodyPr>
          <a:lstStyle/>
          <a:p>
            <a:pPr>
              <a:lnSpc>
                <a:spcPct val="130000"/>
              </a:lnSpc>
            </a:pPr>
            <a:r>
              <a:rPr lang="en-US" b="1" dirty="0">
                <a:solidFill>
                  <a:srgbClr val="000000"/>
                </a:solidFill>
                <a:latin typeface="Symbol" charset="2"/>
                <a:cs typeface="Symbol" charset="2"/>
              </a:rPr>
              <a:t>t</a:t>
            </a:r>
            <a:r>
              <a:rPr lang="en-US" b="1" dirty="0" smtClean="0">
                <a:solidFill>
                  <a:srgbClr val="000000"/>
                </a:solidFill>
                <a:latin typeface="Symbol" charset="2"/>
                <a:cs typeface="Symbol" charset="2"/>
              </a:rPr>
              <a:t> </a:t>
            </a:r>
            <a:r>
              <a:rPr lang="en-US" b="1" dirty="0">
                <a:solidFill>
                  <a:srgbClr val="000000"/>
                </a:solidFill>
              </a:rPr>
              <a:t>~</a:t>
            </a:r>
            <a:r>
              <a:rPr lang="en-US" b="1" dirty="0" smtClean="0">
                <a:solidFill>
                  <a:srgbClr val="000000"/>
                </a:solidFill>
              </a:rPr>
              <a:t> </a:t>
            </a:r>
            <a:r>
              <a:rPr lang="en-US" b="1" dirty="0" smtClean="0">
                <a:solidFill>
                  <a:srgbClr val="000000"/>
                </a:solidFill>
                <a:latin typeface="Symbol" charset="2"/>
                <a:cs typeface="Symbol" charset="2"/>
              </a:rPr>
              <a:t>T</a:t>
            </a:r>
            <a:r>
              <a:rPr lang="en-US" b="1" baseline="-25000" dirty="0" smtClean="0">
                <a:solidFill>
                  <a:srgbClr val="000000"/>
                </a:solidFill>
              </a:rPr>
              <a:t>Col</a:t>
            </a:r>
          </a:p>
        </p:txBody>
      </p:sp>
      <p:sp>
        <p:nvSpPr>
          <p:cNvPr id="64" name="TextBox 63"/>
          <p:cNvSpPr txBox="1"/>
          <p:nvPr/>
        </p:nvSpPr>
        <p:spPr>
          <a:xfrm>
            <a:off x="7842772" y="3777926"/>
            <a:ext cx="943212" cy="438582"/>
          </a:xfrm>
          <a:prstGeom prst="rect">
            <a:avLst/>
          </a:prstGeom>
          <a:noFill/>
        </p:spPr>
        <p:txBody>
          <a:bodyPr wrap="none" rtlCol="0">
            <a:spAutoFit/>
          </a:bodyPr>
          <a:lstStyle/>
          <a:p>
            <a:pPr>
              <a:lnSpc>
                <a:spcPct val="130000"/>
              </a:lnSpc>
            </a:pPr>
            <a:r>
              <a:rPr lang="en-US" b="1" dirty="0">
                <a:solidFill>
                  <a:srgbClr val="000000"/>
                </a:solidFill>
                <a:latin typeface="Symbol" charset="2"/>
                <a:cs typeface="Symbol" charset="2"/>
              </a:rPr>
              <a:t>t</a:t>
            </a:r>
            <a:r>
              <a:rPr lang="en-US" b="1" dirty="0" smtClean="0">
                <a:solidFill>
                  <a:srgbClr val="000000"/>
                </a:solidFill>
                <a:latin typeface="Symbol" charset="2"/>
                <a:cs typeface="Symbol" charset="2"/>
              </a:rPr>
              <a:t> </a:t>
            </a:r>
            <a:r>
              <a:rPr lang="en-US" b="1" dirty="0" smtClean="0">
                <a:solidFill>
                  <a:srgbClr val="000000"/>
                </a:solidFill>
              </a:rPr>
              <a:t>&gt; </a:t>
            </a:r>
            <a:r>
              <a:rPr lang="en-US" b="1" dirty="0" smtClean="0">
                <a:solidFill>
                  <a:srgbClr val="000000"/>
                </a:solidFill>
                <a:latin typeface="Symbol" charset="2"/>
                <a:cs typeface="Symbol" charset="2"/>
              </a:rPr>
              <a:t>T</a:t>
            </a:r>
            <a:r>
              <a:rPr lang="en-US" b="1" baseline="-25000" dirty="0" smtClean="0">
                <a:solidFill>
                  <a:srgbClr val="000000"/>
                </a:solidFill>
              </a:rPr>
              <a:t>Col</a:t>
            </a:r>
          </a:p>
        </p:txBody>
      </p:sp>
    </p:spTree>
    <p:extLst>
      <p:ext uri="{BB962C8B-B14F-4D97-AF65-F5344CB8AC3E}">
        <p14:creationId xmlns:p14="http://schemas.microsoft.com/office/powerpoint/2010/main" val="2899805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54</a:t>
            </a:fld>
            <a:endParaRPr lang="en-US"/>
          </a:p>
        </p:txBody>
      </p:sp>
      <p:sp>
        <p:nvSpPr>
          <p:cNvPr id="16385" name="Rectangle 1"/>
          <p:cNvSpPr>
            <a:spLocks noGrp="1" noChangeArrowheads="1"/>
          </p:cNvSpPr>
          <p:nvPr>
            <p:ph type="title" idx="4294967295"/>
          </p:nvPr>
        </p:nvSpPr>
        <p:spPr>
          <a:xfrm>
            <a:off x="97920" y="33676"/>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What is the best “time measuring” circuit?</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grpSp>
        <p:nvGrpSpPr>
          <p:cNvPr id="85" name="Group 84"/>
          <p:cNvGrpSpPr/>
          <p:nvPr/>
        </p:nvGrpSpPr>
        <p:grpSpPr>
          <a:xfrm>
            <a:off x="1155567" y="1016840"/>
            <a:ext cx="2253686" cy="1484042"/>
            <a:chOff x="4672785" y="3886200"/>
            <a:chExt cx="3074082" cy="2217151"/>
          </a:xfrm>
        </p:grpSpPr>
        <p:graphicFrame>
          <p:nvGraphicFramePr>
            <p:cNvPr id="87" name="Object 86"/>
            <p:cNvGraphicFramePr>
              <a:graphicFrameLocks noChangeAspect="1"/>
            </p:cNvGraphicFramePr>
            <p:nvPr>
              <p:extLst>
                <p:ext uri="{D42A27DB-BD31-4B8C-83A1-F6EECF244321}">
                  <p14:modId xmlns:p14="http://schemas.microsoft.com/office/powerpoint/2010/main" val="1546351957"/>
                </p:ext>
              </p:extLst>
            </p:nvPr>
          </p:nvGraphicFramePr>
          <p:xfrm>
            <a:off x="4672785" y="5874751"/>
            <a:ext cx="139700" cy="228600"/>
          </p:xfrm>
          <a:graphic>
            <a:graphicData uri="http://schemas.openxmlformats.org/presentationml/2006/ole">
              <mc:AlternateContent xmlns:mc="http://schemas.openxmlformats.org/markup-compatibility/2006">
                <mc:Choice xmlns:v="urn:schemas-microsoft-com:vml" Requires="v">
                  <p:oleObj spid="_x0000_s217378" name="Equation" r:id="rId4" imgW="139700" imgH="228600" progId="Equation.3">
                    <p:embed/>
                  </p:oleObj>
                </mc:Choice>
                <mc:Fallback>
                  <p:oleObj name="Equation" r:id="rId4" imgW="139700" imgH="228600" progId="Equation.3">
                    <p:embed/>
                    <p:pic>
                      <p:nvPicPr>
                        <p:cNvPr id="0" name=""/>
                        <p:cNvPicPr/>
                        <p:nvPr/>
                      </p:nvPicPr>
                      <p:blipFill>
                        <a:blip r:embed="rId5"/>
                        <a:stretch>
                          <a:fillRect/>
                        </a:stretch>
                      </p:blipFill>
                      <p:spPr>
                        <a:xfrm>
                          <a:off x="4672785" y="5874751"/>
                          <a:ext cx="139700" cy="228600"/>
                        </a:xfrm>
                        <a:prstGeom prst="rect">
                          <a:avLst/>
                        </a:prstGeom>
                      </p:spPr>
                    </p:pic>
                  </p:oleObj>
                </mc:Fallback>
              </mc:AlternateContent>
            </a:graphicData>
          </a:graphic>
        </p:graphicFrame>
        <p:cxnSp>
          <p:nvCxnSpPr>
            <p:cNvPr id="91" name="Straight Arrow Connector 90"/>
            <p:cNvCxnSpPr/>
            <p:nvPr/>
          </p:nvCxnSpPr>
          <p:spPr>
            <a:xfrm flipV="1">
              <a:off x="4812485" y="3886200"/>
              <a:ext cx="0" cy="218278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4812486" y="6066443"/>
              <a:ext cx="2934381"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3" name="Freeform 92"/>
            <p:cNvSpPr/>
            <p:nvPr/>
          </p:nvSpPr>
          <p:spPr>
            <a:xfrm>
              <a:off x="5003800" y="3912455"/>
              <a:ext cx="2095500" cy="2158145"/>
            </a:xfrm>
            <a:custGeom>
              <a:avLst/>
              <a:gdLst>
                <a:gd name="connsiteX0" fmla="*/ 0 w 2095500"/>
                <a:gd name="connsiteY0" fmla="*/ 2132745 h 2158145"/>
                <a:gd name="connsiteX1" fmla="*/ 304800 w 2095500"/>
                <a:gd name="connsiteY1" fmla="*/ 2081945 h 2158145"/>
                <a:gd name="connsiteX2" fmla="*/ 419100 w 2095500"/>
                <a:gd name="connsiteY2" fmla="*/ 1980345 h 2158145"/>
                <a:gd name="connsiteX3" fmla="*/ 596900 w 2095500"/>
                <a:gd name="connsiteY3" fmla="*/ 850045 h 2158145"/>
                <a:gd name="connsiteX4" fmla="*/ 698500 w 2095500"/>
                <a:gd name="connsiteY4" fmla="*/ 151545 h 2158145"/>
                <a:gd name="connsiteX5" fmla="*/ 939800 w 2095500"/>
                <a:gd name="connsiteY5" fmla="*/ 62645 h 2158145"/>
                <a:gd name="connsiteX6" fmla="*/ 1117600 w 2095500"/>
                <a:gd name="connsiteY6" fmla="*/ 913545 h 2158145"/>
                <a:gd name="connsiteX7" fmla="*/ 1333500 w 2095500"/>
                <a:gd name="connsiteY7" fmla="*/ 1751745 h 2158145"/>
                <a:gd name="connsiteX8" fmla="*/ 1638300 w 2095500"/>
                <a:gd name="connsiteY8" fmla="*/ 2043845 h 2158145"/>
                <a:gd name="connsiteX9" fmla="*/ 2095500 w 2095500"/>
                <a:gd name="connsiteY9" fmla="*/ 2158145 h 21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2158145">
                  <a:moveTo>
                    <a:pt x="0" y="2132745"/>
                  </a:moveTo>
                  <a:cubicBezTo>
                    <a:pt x="117475" y="2120045"/>
                    <a:pt x="234950" y="2107345"/>
                    <a:pt x="304800" y="2081945"/>
                  </a:cubicBezTo>
                  <a:cubicBezTo>
                    <a:pt x="374650" y="2056545"/>
                    <a:pt x="370417" y="2185662"/>
                    <a:pt x="419100" y="1980345"/>
                  </a:cubicBezTo>
                  <a:cubicBezTo>
                    <a:pt x="467783" y="1775028"/>
                    <a:pt x="550333" y="1154845"/>
                    <a:pt x="596900" y="850045"/>
                  </a:cubicBezTo>
                  <a:cubicBezTo>
                    <a:pt x="643467" y="545245"/>
                    <a:pt x="641350" y="282778"/>
                    <a:pt x="698500" y="151545"/>
                  </a:cubicBezTo>
                  <a:cubicBezTo>
                    <a:pt x="755650" y="20312"/>
                    <a:pt x="869950" y="-64355"/>
                    <a:pt x="939800" y="62645"/>
                  </a:cubicBezTo>
                  <a:cubicBezTo>
                    <a:pt x="1009650" y="189645"/>
                    <a:pt x="1051983" y="632028"/>
                    <a:pt x="1117600" y="913545"/>
                  </a:cubicBezTo>
                  <a:cubicBezTo>
                    <a:pt x="1183217" y="1195062"/>
                    <a:pt x="1246717" y="1563362"/>
                    <a:pt x="1333500" y="1751745"/>
                  </a:cubicBezTo>
                  <a:cubicBezTo>
                    <a:pt x="1420283" y="1940128"/>
                    <a:pt x="1511300" y="1976112"/>
                    <a:pt x="1638300" y="2043845"/>
                  </a:cubicBezTo>
                  <a:cubicBezTo>
                    <a:pt x="1765300" y="2111578"/>
                    <a:pt x="2095500" y="2158145"/>
                    <a:pt x="2095500" y="215814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5" name="Group 94"/>
          <p:cNvGrpSpPr/>
          <p:nvPr/>
        </p:nvGrpSpPr>
        <p:grpSpPr>
          <a:xfrm>
            <a:off x="1155567" y="2904069"/>
            <a:ext cx="2343278" cy="1484042"/>
            <a:chOff x="4672785" y="3886200"/>
            <a:chExt cx="3196288" cy="2217151"/>
          </a:xfrm>
        </p:grpSpPr>
        <p:graphicFrame>
          <p:nvGraphicFramePr>
            <p:cNvPr id="96" name="Object 95"/>
            <p:cNvGraphicFramePr>
              <a:graphicFrameLocks noChangeAspect="1"/>
            </p:cNvGraphicFramePr>
            <p:nvPr>
              <p:extLst>
                <p:ext uri="{D42A27DB-BD31-4B8C-83A1-F6EECF244321}">
                  <p14:modId xmlns:p14="http://schemas.microsoft.com/office/powerpoint/2010/main" val="1546351957"/>
                </p:ext>
              </p:extLst>
            </p:nvPr>
          </p:nvGraphicFramePr>
          <p:xfrm>
            <a:off x="4672785" y="5874751"/>
            <a:ext cx="139700" cy="228600"/>
          </p:xfrm>
          <a:graphic>
            <a:graphicData uri="http://schemas.openxmlformats.org/presentationml/2006/ole">
              <mc:AlternateContent xmlns:mc="http://schemas.openxmlformats.org/markup-compatibility/2006">
                <mc:Choice xmlns:v="urn:schemas-microsoft-com:vml" Requires="v">
                  <p:oleObj spid="_x0000_s217379" name="Equation" r:id="rId6" imgW="139700" imgH="228600" progId="Equation.3">
                    <p:embed/>
                  </p:oleObj>
                </mc:Choice>
                <mc:Fallback>
                  <p:oleObj name="Equation" r:id="rId6" imgW="139700" imgH="228600" progId="Equation.3">
                    <p:embed/>
                    <p:pic>
                      <p:nvPicPr>
                        <p:cNvPr id="0" name=""/>
                        <p:cNvPicPr/>
                        <p:nvPr/>
                      </p:nvPicPr>
                      <p:blipFill>
                        <a:blip r:embed="rId5"/>
                        <a:stretch>
                          <a:fillRect/>
                        </a:stretch>
                      </p:blipFill>
                      <p:spPr>
                        <a:xfrm>
                          <a:off x="4672785" y="5874751"/>
                          <a:ext cx="139700" cy="228600"/>
                        </a:xfrm>
                        <a:prstGeom prst="rect">
                          <a:avLst/>
                        </a:prstGeom>
                      </p:spPr>
                    </p:pic>
                  </p:oleObj>
                </mc:Fallback>
              </mc:AlternateContent>
            </a:graphicData>
          </a:graphic>
        </p:graphicFrame>
        <p:cxnSp>
          <p:nvCxnSpPr>
            <p:cNvPr id="97" name="Straight Arrow Connector 96"/>
            <p:cNvCxnSpPr/>
            <p:nvPr/>
          </p:nvCxnSpPr>
          <p:spPr>
            <a:xfrm flipV="1">
              <a:off x="4812485" y="3886200"/>
              <a:ext cx="0" cy="218278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4812486" y="6066443"/>
              <a:ext cx="3056587"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9" name="Freeform 98"/>
            <p:cNvSpPr/>
            <p:nvPr/>
          </p:nvSpPr>
          <p:spPr>
            <a:xfrm>
              <a:off x="5003800" y="3912455"/>
              <a:ext cx="2095500" cy="2158145"/>
            </a:xfrm>
            <a:custGeom>
              <a:avLst/>
              <a:gdLst>
                <a:gd name="connsiteX0" fmla="*/ 0 w 2095500"/>
                <a:gd name="connsiteY0" fmla="*/ 2132745 h 2158145"/>
                <a:gd name="connsiteX1" fmla="*/ 304800 w 2095500"/>
                <a:gd name="connsiteY1" fmla="*/ 2081945 h 2158145"/>
                <a:gd name="connsiteX2" fmla="*/ 419100 w 2095500"/>
                <a:gd name="connsiteY2" fmla="*/ 1980345 h 2158145"/>
                <a:gd name="connsiteX3" fmla="*/ 596900 w 2095500"/>
                <a:gd name="connsiteY3" fmla="*/ 850045 h 2158145"/>
                <a:gd name="connsiteX4" fmla="*/ 698500 w 2095500"/>
                <a:gd name="connsiteY4" fmla="*/ 151545 h 2158145"/>
                <a:gd name="connsiteX5" fmla="*/ 939800 w 2095500"/>
                <a:gd name="connsiteY5" fmla="*/ 62645 h 2158145"/>
                <a:gd name="connsiteX6" fmla="*/ 1117600 w 2095500"/>
                <a:gd name="connsiteY6" fmla="*/ 913545 h 2158145"/>
                <a:gd name="connsiteX7" fmla="*/ 1333500 w 2095500"/>
                <a:gd name="connsiteY7" fmla="*/ 1751745 h 2158145"/>
                <a:gd name="connsiteX8" fmla="*/ 1638300 w 2095500"/>
                <a:gd name="connsiteY8" fmla="*/ 2043845 h 2158145"/>
                <a:gd name="connsiteX9" fmla="*/ 2095500 w 2095500"/>
                <a:gd name="connsiteY9" fmla="*/ 2158145 h 21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2158145">
                  <a:moveTo>
                    <a:pt x="0" y="2132745"/>
                  </a:moveTo>
                  <a:cubicBezTo>
                    <a:pt x="117475" y="2120045"/>
                    <a:pt x="234950" y="2107345"/>
                    <a:pt x="304800" y="2081945"/>
                  </a:cubicBezTo>
                  <a:cubicBezTo>
                    <a:pt x="374650" y="2056545"/>
                    <a:pt x="370417" y="2185662"/>
                    <a:pt x="419100" y="1980345"/>
                  </a:cubicBezTo>
                  <a:cubicBezTo>
                    <a:pt x="467783" y="1775028"/>
                    <a:pt x="550333" y="1154845"/>
                    <a:pt x="596900" y="850045"/>
                  </a:cubicBezTo>
                  <a:cubicBezTo>
                    <a:pt x="643467" y="545245"/>
                    <a:pt x="641350" y="282778"/>
                    <a:pt x="698500" y="151545"/>
                  </a:cubicBezTo>
                  <a:cubicBezTo>
                    <a:pt x="755650" y="20312"/>
                    <a:pt x="869950" y="-64355"/>
                    <a:pt x="939800" y="62645"/>
                  </a:cubicBezTo>
                  <a:cubicBezTo>
                    <a:pt x="1009650" y="189645"/>
                    <a:pt x="1051983" y="632028"/>
                    <a:pt x="1117600" y="913545"/>
                  </a:cubicBezTo>
                  <a:cubicBezTo>
                    <a:pt x="1183217" y="1195062"/>
                    <a:pt x="1246717" y="1563362"/>
                    <a:pt x="1333500" y="1751745"/>
                  </a:cubicBezTo>
                  <a:cubicBezTo>
                    <a:pt x="1420283" y="1940128"/>
                    <a:pt x="1511300" y="1976112"/>
                    <a:pt x="1638300" y="2043845"/>
                  </a:cubicBezTo>
                  <a:cubicBezTo>
                    <a:pt x="1765300" y="2111578"/>
                    <a:pt x="2095500" y="2158145"/>
                    <a:pt x="2095500" y="215814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0" name="Group 99"/>
          <p:cNvGrpSpPr/>
          <p:nvPr/>
        </p:nvGrpSpPr>
        <p:grpSpPr>
          <a:xfrm>
            <a:off x="1155567" y="4905845"/>
            <a:ext cx="2343278" cy="1484042"/>
            <a:chOff x="4672785" y="3886200"/>
            <a:chExt cx="3196288" cy="2217151"/>
          </a:xfrm>
        </p:grpSpPr>
        <p:graphicFrame>
          <p:nvGraphicFramePr>
            <p:cNvPr id="101" name="Object 100"/>
            <p:cNvGraphicFramePr>
              <a:graphicFrameLocks noChangeAspect="1"/>
            </p:cNvGraphicFramePr>
            <p:nvPr>
              <p:extLst>
                <p:ext uri="{D42A27DB-BD31-4B8C-83A1-F6EECF244321}">
                  <p14:modId xmlns:p14="http://schemas.microsoft.com/office/powerpoint/2010/main" val="1546351957"/>
                </p:ext>
              </p:extLst>
            </p:nvPr>
          </p:nvGraphicFramePr>
          <p:xfrm>
            <a:off x="4672785" y="5874751"/>
            <a:ext cx="139700" cy="228600"/>
          </p:xfrm>
          <a:graphic>
            <a:graphicData uri="http://schemas.openxmlformats.org/presentationml/2006/ole">
              <mc:AlternateContent xmlns:mc="http://schemas.openxmlformats.org/markup-compatibility/2006">
                <mc:Choice xmlns:v="urn:schemas-microsoft-com:vml" Requires="v">
                  <p:oleObj spid="_x0000_s217380" name="Equation" r:id="rId7" imgW="139700" imgH="228600" progId="Equation.3">
                    <p:embed/>
                  </p:oleObj>
                </mc:Choice>
                <mc:Fallback>
                  <p:oleObj name="Equation" r:id="rId7" imgW="139700" imgH="228600" progId="Equation.3">
                    <p:embed/>
                    <p:pic>
                      <p:nvPicPr>
                        <p:cNvPr id="0" name=""/>
                        <p:cNvPicPr/>
                        <p:nvPr/>
                      </p:nvPicPr>
                      <p:blipFill>
                        <a:blip r:embed="rId5"/>
                        <a:stretch>
                          <a:fillRect/>
                        </a:stretch>
                      </p:blipFill>
                      <p:spPr>
                        <a:xfrm>
                          <a:off x="4672785" y="5874751"/>
                          <a:ext cx="139700" cy="228600"/>
                        </a:xfrm>
                        <a:prstGeom prst="rect">
                          <a:avLst/>
                        </a:prstGeom>
                      </p:spPr>
                    </p:pic>
                  </p:oleObj>
                </mc:Fallback>
              </mc:AlternateContent>
            </a:graphicData>
          </a:graphic>
        </p:graphicFrame>
        <p:cxnSp>
          <p:nvCxnSpPr>
            <p:cNvPr id="102" name="Straight Arrow Connector 101"/>
            <p:cNvCxnSpPr/>
            <p:nvPr/>
          </p:nvCxnSpPr>
          <p:spPr>
            <a:xfrm flipV="1">
              <a:off x="4812485" y="3886200"/>
              <a:ext cx="0" cy="218278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4812486" y="6066443"/>
              <a:ext cx="3056587"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4" name="Freeform 103"/>
            <p:cNvSpPr/>
            <p:nvPr/>
          </p:nvSpPr>
          <p:spPr>
            <a:xfrm>
              <a:off x="5003800" y="3912455"/>
              <a:ext cx="2095500" cy="2158145"/>
            </a:xfrm>
            <a:custGeom>
              <a:avLst/>
              <a:gdLst>
                <a:gd name="connsiteX0" fmla="*/ 0 w 2095500"/>
                <a:gd name="connsiteY0" fmla="*/ 2132745 h 2158145"/>
                <a:gd name="connsiteX1" fmla="*/ 304800 w 2095500"/>
                <a:gd name="connsiteY1" fmla="*/ 2081945 h 2158145"/>
                <a:gd name="connsiteX2" fmla="*/ 419100 w 2095500"/>
                <a:gd name="connsiteY2" fmla="*/ 1980345 h 2158145"/>
                <a:gd name="connsiteX3" fmla="*/ 596900 w 2095500"/>
                <a:gd name="connsiteY3" fmla="*/ 850045 h 2158145"/>
                <a:gd name="connsiteX4" fmla="*/ 698500 w 2095500"/>
                <a:gd name="connsiteY4" fmla="*/ 151545 h 2158145"/>
                <a:gd name="connsiteX5" fmla="*/ 939800 w 2095500"/>
                <a:gd name="connsiteY5" fmla="*/ 62645 h 2158145"/>
                <a:gd name="connsiteX6" fmla="*/ 1117600 w 2095500"/>
                <a:gd name="connsiteY6" fmla="*/ 913545 h 2158145"/>
                <a:gd name="connsiteX7" fmla="*/ 1333500 w 2095500"/>
                <a:gd name="connsiteY7" fmla="*/ 1751745 h 2158145"/>
                <a:gd name="connsiteX8" fmla="*/ 1638300 w 2095500"/>
                <a:gd name="connsiteY8" fmla="*/ 2043845 h 2158145"/>
                <a:gd name="connsiteX9" fmla="*/ 2095500 w 2095500"/>
                <a:gd name="connsiteY9" fmla="*/ 2158145 h 21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0" h="2158145">
                  <a:moveTo>
                    <a:pt x="0" y="2132745"/>
                  </a:moveTo>
                  <a:cubicBezTo>
                    <a:pt x="117475" y="2120045"/>
                    <a:pt x="234950" y="2107345"/>
                    <a:pt x="304800" y="2081945"/>
                  </a:cubicBezTo>
                  <a:cubicBezTo>
                    <a:pt x="374650" y="2056545"/>
                    <a:pt x="370417" y="2185662"/>
                    <a:pt x="419100" y="1980345"/>
                  </a:cubicBezTo>
                  <a:cubicBezTo>
                    <a:pt x="467783" y="1775028"/>
                    <a:pt x="550333" y="1154845"/>
                    <a:pt x="596900" y="850045"/>
                  </a:cubicBezTo>
                  <a:cubicBezTo>
                    <a:pt x="643467" y="545245"/>
                    <a:pt x="641350" y="282778"/>
                    <a:pt x="698500" y="151545"/>
                  </a:cubicBezTo>
                  <a:cubicBezTo>
                    <a:pt x="755650" y="20312"/>
                    <a:pt x="869950" y="-64355"/>
                    <a:pt x="939800" y="62645"/>
                  </a:cubicBezTo>
                  <a:cubicBezTo>
                    <a:pt x="1009650" y="189645"/>
                    <a:pt x="1051983" y="632028"/>
                    <a:pt x="1117600" y="913545"/>
                  </a:cubicBezTo>
                  <a:cubicBezTo>
                    <a:pt x="1183217" y="1195062"/>
                    <a:pt x="1246717" y="1563362"/>
                    <a:pt x="1333500" y="1751745"/>
                  </a:cubicBezTo>
                  <a:cubicBezTo>
                    <a:pt x="1420283" y="1940128"/>
                    <a:pt x="1511300" y="1976112"/>
                    <a:pt x="1638300" y="2043845"/>
                  </a:cubicBezTo>
                  <a:cubicBezTo>
                    <a:pt x="1765300" y="2111578"/>
                    <a:pt x="2095500" y="2158145"/>
                    <a:pt x="2095500" y="215814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 name="Straight Connector 3"/>
          <p:cNvCxnSpPr/>
          <p:nvPr/>
        </p:nvCxnSpPr>
        <p:spPr>
          <a:xfrm>
            <a:off x="1538111" y="2061060"/>
            <a:ext cx="4374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785055" y="1017481"/>
            <a:ext cx="4374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220958" y="1524838"/>
            <a:ext cx="641710" cy="438582"/>
          </a:xfrm>
          <a:prstGeom prst="rect">
            <a:avLst/>
          </a:prstGeom>
          <a:noFill/>
        </p:spPr>
        <p:txBody>
          <a:bodyPr wrap="none" rtlCol="0">
            <a:spAutoFit/>
          </a:bodyPr>
          <a:lstStyle/>
          <a:p>
            <a:pPr>
              <a:lnSpc>
                <a:spcPct val="130000"/>
              </a:lnSpc>
            </a:pPr>
            <a:r>
              <a:rPr lang="en-US" b="1" dirty="0" smtClean="0">
                <a:solidFill>
                  <a:srgbClr val="000000"/>
                </a:solidFill>
              </a:rPr>
              <a:t>10%</a:t>
            </a:r>
          </a:p>
        </p:txBody>
      </p:sp>
      <p:cxnSp>
        <p:nvCxnSpPr>
          <p:cNvPr id="106" name="Straight Connector 105"/>
          <p:cNvCxnSpPr/>
          <p:nvPr/>
        </p:nvCxnSpPr>
        <p:spPr>
          <a:xfrm>
            <a:off x="1778705" y="3962400"/>
            <a:ext cx="5573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1778705" y="3957368"/>
            <a:ext cx="0" cy="41873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329744" y="3962400"/>
            <a:ext cx="0" cy="40379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1641468" y="4258711"/>
            <a:ext cx="882949" cy="438582"/>
          </a:xfrm>
          <a:prstGeom prst="rect">
            <a:avLst/>
          </a:prstGeom>
          <a:noFill/>
        </p:spPr>
        <p:txBody>
          <a:bodyPr wrap="none" rtlCol="0">
            <a:spAutoFit/>
          </a:bodyPr>
          <a:lstStyle/>
          <a:p>
            <a:pPr>
              <a:lnSpc>
                <a:spcPct val="130000"/>
              </a:lnSpc>
            </a:pPr>
            <a:r>
              <a:rPr lang="en-US" b="1" dirty="0">
                <a:solidFill>
                  <a:srgbClr val="000000"/>
                </a:solidFill>
              </a:rPr>
              <a:t>t</a:t>
            </a:r>
            <a:r>
              <a:rPr lang="en-US" b="1" baseline="-25000" dirty="0" smtClean="0">
                <a:solidFill>
                  <a:srgbClr val="000000"/>
                </a:solidFill>
              </a:rPr>
              <a:t>1</a:t>
            </a:r>
            <a:r>
              <a:rPr lang="en-US" b="1" dirty="0" smtClean="0">
                <a:solidFill>
                  <a:srgbClr val="000000"/>
                </a:solidFill>
              </a:rPr>
              <a:t>      t</a:t>
            </a:r>
            <a:r>
              <a:rPr lang="en-US" b="1" baseline="-25000" dirty="0" smtClean="0">
                <a:solidFill>
                  <a:srgbClr val="000000"/>
                </a:solidFill>
              </a:rPr>
              <a:t>2</a:t>
            </a:r>
          </a:p>
        </p:txBody>
      </p:sp>
      <p:sp>
        <p:nvSpPr>
          <p:cNvPr id="14" name="Oval 13"/>
          <p:cNvSpPr/>
          <p:nvPr/>
        </p:nvSpPr>
        <p:spPr>
          <a:xfrm>
            <a:off x="1715205" y="6076007"/>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69885" y="5752157"/>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824565" y="5428307"/>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1862668" y="5104457"/>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015071" y="4900559"/>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121755" y="5172274"/>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202628" y="5545589"/>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290375" y="5918904"/>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478698" y="6214961"/>
            <a:ext cx="45719" cy="4571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81972" y="934798"/>
            <a:ext cx="4462027" cy="2239074"/>
          </a:xfrm>
          <a:prstGeom prst="rect">
            <a:avLst/>
          </a:prstGeom>
          <a:noFill/>
        </p:spPr>
        <p:txBody>
          <a:bodyPr wrap="square" rtlCol="0">
            <a:spAutoFit/>
          </a:bodyPr>
          <a:lstStyle/>
          <a:p>
            <a:pPr>
              <a:lnSpc>
                <a:spcPct val="130000"/>
              </a:lnSpc>
            </a:pPr>
            <a:r>
              <a:rPr lang="en-US" b="1" dirty="0" smtClean="0">
                <a:solidFill>
                  <a:srgbClr val="800000"/>
                </a:solidFill>
              </a:rPr>
              <a:t>Constant Fraction Discriminator</a:t>
            </a:r>
          </a:p>
          <a:p>
            <a:pPr>
              <a:lnSpc>
                <a:spcPct val="130000"/>
              </a:lnSpc>
            </a:pPr>
            <a:r>
              <a:rPr lang="en-US" dirty="0" smtClean="0">
                <a:solidFill>
                  <a:srgbClr val="000000"/>
                </a:solidFill>
              </a:rPr>
              <a:t>The time is set when a fixed fraction of  the amplitude is reached</a:t>
            </a:r>
          </a:p>
          <a:p>
            <a:pPr>
              <a:lnSpc>
                <a:spcPct val="130000"/>
              </a:lnSpc>
            </a:pPr>
            <a:endParaRPr lang="en-US" b="1" dirty="0">
              <a:solidFill>
                <a:srgbClr val="800000"/>
              </a:solidFill>
            </a:endParaRPr>
          </a:p>
          <a:p>
            <a:pPr>
              <a:lnSpc>
                <a:spcPct val="130000"/>
              </a:lnSpc>
            </a:pPr>
            <a:endParaRPr lang="en-US" b="1" dirty="0" smtClean="0">
              <a:solidFill>
                <a:srgbClr val="800000"/>
              </a:solidFill>
            </a:endParaRPr>
          </a:p>
          <a:p>
            <a:pPr>
              <a:lnSpc>
                <a:spcPct val="130000"/>
              </a:lnSpc>
            </a:pPr>
            <a:endParaRPr lang="en-US" b="1" dirty="0" smtClean="0">
              <a:solidFill>
                <a:srgbClr val="800000"/>
              </a:solidFill>
            </a:endParaRPr>
          </a:p>
        </p:txBody>
      </p:sp>
      <p:sp>
        <p:nvSpPr>
          <p:cNvPr id="131" name="TextBox 130"/>
          <p:cNvSpPr txBox="1"/>
          <p:nvPr/>
        </p:nvSpPr>
        <p:spPr>
          <a:xfrm>
            <a:off x="4804377" y="2773553"/>
            <a:ext cx="4339622" cy="1878976"/>
          </a:xfrm>
          <a:prstGeom prst="rect">
            <a:avLst/>
          </a:prstGeom>
          <a:noFill/>
        </p:spPr>
        <p:txBody>
          <a:bodyPr wrap="square" rtlCol="0">
            <a:spAutoFit/>
          </a:bodyPr>
          <a:lstStyle/>
          <a:p>
            <a:pPr>
              <a:lnSpc>
                <a:spcPct val="130000"/>
              </a:lnSpc>
            </a:pPr>
            <a:r>
              <a:rPr lang="en-US" b="1" dirty="0" smtClean="0">
                <a:solidFill>
                  <a:srgbClr val="800000"/>
                </a:solidFill>
              </a:rPr>
              <a:t>Time over Threshold</a:t>
            </a:r>
          </a:p>
          <a:p>
            <a:pPr>
              <a:lnSpc>
                <a:spcPct val="130000"/>
              </a:lnSpc>
            </a:pPr>
            <a:r>
              <a:rPr lang="en-US" dirty="0" smtClean="0">
                <a:solidFill>
                  <a:srgbClr val="000000"/>
                </a:solidFill>
              </a:rPr>
              <a:t>The amount of time over the threshold is used to correct for time walk</a:t>
            </a:r>
          </a:p>
          <a:p>
            <a:pPr>
              <a:lnSpc>
                <a:spcPct val="130000"/>
              </a:lnSpc>
            </a:pPr>
            <a:endParaRPr lang="en-US" b="1" dirty="0" smtClean="0">
              <a:solidFill>
                <a:srgbClr val="800000"/>
              </a:solidFill>
            </a:endParaRPr>
          </a:p>
        </p:txBody>
      </p:sp>
      <p:sp>
        <p:nvSpPr>
          <p:cNvPr id="132" name="TextBox 131"/>
          <p:cNvSpPr txBox="1"/>
          <p:nvPr/>
        </p:nvSpPr>
        <p:spPr>
          <a:xfrm>
            <a:off x="4804377" y="4873340"/>
            <a:ext cx="4339621" cy="1158779"/>
          </a:xfrm>
          <a:prstGeom prst="rect">
            <a:avLst/>
          </a:prstGeom>
          <a:noFill/>
        </p:spPr>
        <p:txBody>
          <a:bodyPr wrap="square" rtlCol="0">
            <a:spAutoFit/>
          </a:bodyPr>
          <a:lstStyle/>
          <a:p>
            <a:pPr>
              <a:lnSpc>
                <a:spcPct val="130000"/>
              </a:lnSpc>
            </a:pPr>
            <a:r>
              <a:rPr lang="en-US" b="1" dirty="0" smtClean="0">
                <a:solidFill>
                  <a:srgbClr val="800000"/>
                </a:solidFill>
              </a:rPr>
              <a:t>Multiple sampling</a:t>
            </a:r>
          </a:p>
          <a:p>
            <a:pPr>
              <a:lnSpc>
                <a:spcPct val="130000"/>
              </a:lnSpc>
            </a:pPr>
            <a:r>
              <a:rPr lang="en-US" dirty="0" smtClean="0">
                <a:solidFill>
                  <a:srgbClr val="000000"/>
                </a:solidFill>
              </a:rPr>
              <a:t>Most accurate method, needs a lot of computing </a:t>
            </a:r>
            <a:r>
              <a:rPr lang="en-US" dirty="0" smtClean="0">
                <a:solidFill>
                  <a:srgbClr val="000000"/>
                </a:solidFill>
              </a:rPr>
              <a:t>power: </a:t>
            </a:r>
            <a:r>
              <a:rPr lang="en-US" b="1" dirty="0" smtClean="0">
                <a:solidFill>
                  <a:srgbClr val="FF0000"/>
                </a:solidFill>
              </a:rPr>
              <a:t>SAMPIC!</a:t>
            </a:r>
            <a:r>
              <a:rPr lang="en-US" dirty="0" smtClean="0">
                <a:solidFill>
                  <a:srgbClr val="000000"/>
                </a:solidFill>
              </a:rPr>
              <a:t>! </a:t>
            </a:r>
            <a:endParaRPr lang="en-US" dirty="0" smtClean="0">
              <a:solidFill>
                <a:srgbClr val="000000"/>
              </a:solidFill>
            </a:endParaRPr>
          </a:p>
        </p:txBody>
      </p:sp>
      <p:sp>
        <p:nvSpPr>
          <p:cNvPr id="144" name="TextBox 143"/>
          <p:cNvSpPr txBox="1"/>
          <p:nvPr/>
        </p:nvSpPr>
        <p:spPr>
          <a:xfrm>
            <a:off x="2527352" y="3684856"/>
            <a:ext cx="484778" cy="438582"/>
          </a:xfrm>
          <a:prstGeom prst="rect">
            <a:avLst/>
          </a:prstGeom>
          <a:noFill/>
        </p:spPr>
        <p:txBody>
          <a:bodyPr wrap="none" rtlCol="0">
            <a:spAutoFit/>
          </a:bodyPr>
          <a:lstStyle/>
          <a:p>
            <a:pPr>
              <a:lnSpc>
                <a:spcPct val="130000"/>
              </a:lnSpc>
            </a:pPr>
            <a:r>
              <a:rPr lang="en-US" b="1" dirty="0" smtClean="0">
                <a:solidFill>
                  <a:srgbClr val="000000"/>
                </a:solidFill>
              </a:rPr>
              <a:t>V</a:t>
            </a:r>
            <a:r>
              <a:rPr lang="en-US" b="1" baseline="-25000" dirty="0" smtClean="0">
                <a:solidFill>
                  <a:srgbClr val="000000"/>
                </a:solidFill>
              </a:rPr>
              <a:t>th</a:t>
            </a:r>
          </a:p>
        </p:txBody>
      </p:sp>
      <p:sp>
        <p:nvSpPr>
          <p:cNvPr id="3" name="TextBox 2"/>
          <p:cNvSpPr txBox="1"/>
          <p:nvPr/>
        </p:nvSpPr>
        <p:spPr>
          <a:xfrm>
            <a:off x="2987297" y="2393905"/>
            <a:ext cx="253871" cy="438582"/>
          </a:xfrm>
          <a:prstGeom prst="rect">
            <a:avLst/>
          </a:prstGeom>
          <a:noFill/>
        </p:spPr>
        <p:txBody>
          <a:bodyPr wrap="none" rtlCol="0">
            <a:spAutoFit/>
          </a:bodyPr>
          <a:lstStyle/>
          <a:p>
            <a:pPr>
              <a:lnSpc>
                <a:spcPct val="130000"/>
              </a:lnSpc>
            </a:pPr>
            <a:r>
              <a:rPr lang="en-US" b="1" dirty="0" smtClean="0">
                <a:solidFill>
                  <a:srgbClr val="000000"/>
                </a:solidFill>
              </a:rPr>
              <a:t>t</a:t>
            </a:r>
          </a:p>
        </p:txBody>
      </p:sp>
      <p:sp>
        <p:nvSpPr>
          <p:cNvPr id="41" name="TextBox 40"/>
          <p:cNvSpPr txBox="1"/>
          <p:nvPr/>
        </p:nvSpPr>
        <p:spPr>
          <a:xfrm>
            <a:off x="3086905" y="4412831"/>
            <a:ext cx="253871" cy="438582"/>
          </a:xfrm>
          <a:prstGeom prst="rect">
            <a:avLst/>
          </a:prstGeom>
          <a:noFill/>
        </p:spPr>
        <p:txBody>
          <a:bodyPr wrap="none" rtlCol="0">
            <a:spAutoFit/>
          </a:bodyPr>
          <a:lstStyle/>
          <a:p>
            <a:pPr>
              <a:lnSpc>
                <a:spcPct val="130000"/>
              </a:lnSpc>
            </a:pPr>
            <a:r>
              <a:rPr lang="en-US" b="1" dirty="0" smtClean="0">
                <a:solidFill>
                  <a:srgbClr val="000000"/>
                </a:solidFill>
              </a:rPr>
              <a:t>t</a:t>
            </a:r>
          </a:p>
        </p:txBody>
      </p:sp>
      <p:sp>
        <p:nvSpPr>
          <p:cNvPr id="42" name="TextBox 41"/>
          <p:cNvSpPr txBox="1"/>
          <p:nvPr/>
        </p:nvSpPr>
        <p:spPr>
          <a:xfrm>
            <a:off x="3155382" y="6327827"/>
            <a:ext cx="253871" cy="438582"/>
          </a:xfrm>
          <a:prstGeom prst="rect">
            <a:avLst/>
          </a:prstGeom>
          <a:noFill/>
        </p:spPr>
        <p:txBody>
          <a:bodyPr wrap="none" rtlCol="0">
            <a:spAutoFit/>
          </a:bodyPr>
          <a:lstStyle/>
          <a:p>
            <a:pPr>
              <a:lnSpc>
                <a:spcPct val="130000"/>
              </a:lnSpc>
            </a:pPr>
            <a:r>
              <a:rPr lang="en-US" b="1" dirty="0" smtClean="0">
                <a:solidFill>
                  <a:srgbClr val="000000"/>
                </a:solidFill>
              </a:rPr>
              <a:t>t</a:t>
            </a:r>
          </a:p>
        </p:txBody>
      </p:sp>
      <p:sp>
        <p:nvSpPr>
          <p:cNvPr id="46" name="TextBox 45"/>
          <p:cNvSpPr txBox="1"/>
          <p:nvPr/>
        </p:nvSpPr>
        <p:spPr>
          <a:xfrm>
            <a:off x="889245" y="1019151"/>
            <a:ext cx="346294" cy="438582"/>
          </a:xfrm>
          <a:prstGeom prst="rect">
            <a:avLst/>
          </a:prstGeom>
          <a:noFill/>
        </p:spPr>
        <p:txBody>
          <a:bodyPr wrap="none" rtlCol="0">
            <a:spAutoFit/>
          </a:bodyPr>
          <a:lstStyle/>
          <a:p>
            <a:pPr>
              <a:lnSpc>
                <a:spcPct val="130000"/>
              </a:lnSpc>
            </a:pPr>
            <a:r>
              <a:rPr lang="en-US" b="1" dirty="0">
                <a:solidFill>
                  <a:srgbClr val="000000"/>
                </a:solidFill>
              </a:rPr>
              <a:t>V</a:t>
            </a:r>
            <a:endParaRPr lang="en-US" b="1" dirty="0" smtClean="0">
              <a:solidFill>
                <a:srgbClr val="000000"/>
              </a:solidFill>
            </a:endParaRPr>
          </a:p>
        </p:txBody>
      </p:sp>
      <p:sp>
        <p:nvSpPr>
          <p:cNvPr id="47" name="TextBox 46"/>
          <p:cNvSpPr txBox="1"/>
          <p:nvPr/>
        </p:nvSpPr>
        <p:spPr>
          <a:xfrm>
            <a:off x="883979" y="2857391"/>
            <a:ext cx="346294" cy="438582"/>
          </a:xfrm>
          <a:prstGeom prst="rect">
            <a:avLst/>
          </a:prstGeom>
          <a:noFill/>
        </p:spPr>
        <p:txBody>
          <a:bodyPr wrap="none" rtlCol="0">
            <a:spAutoFit/>
          </a:bodyPr>
          <a:lstStyle/>
          <a:p>
            <a:pPr>
              <a:lnSpc>
                <a:spcPct val="130000"/>
              </a:lnSpc>
            </a:pPr>
            <a:r>
              <a:rPr lang="en-US" b="1" dirty="0">
                <a:solidFill>
                  <a:srgbClr val="000000"/>
                </a:solidFill>
              </a:rPr>
              <a:t>V</a:t>
            </a:r>
            <a:endParaRPr lang="en-US" b="1" dirty="0" smtClean="0">
              <a:solidFill>
                <a:srgbClr val="000000"/>
              </a:solidFill>
            </a:endParaRPr>
          </a:p>
        </p:txBody>
      </p:sp>
      <p:sp>
        <p:nvSpPr>
          <p:cNvPr id="48" name="TextBox 47"/>
          <p:cNvSpPr txBox="1"/>
          <p:nvPr/>
        </p:nvSpPr>
        <p:spPr>
          <a:xfrm>
            <a:off x="916066" y="4919767"/>
            <a:ext cx="346294" cy="438582"/>
          </a:xfrm>
          <a:prstGeom prst="rect">
            <a:avLst/>
          </a:prstGeom>
          <a:noFill/>
        </p:spPr>
        <p:txBody>
          <a:bodyPr wrap="none" rtlCol="0">
            <a:spAutoFit/>
          </a:bodyPr>
          <a:lstStyle/>
          <a:p>
            <a:pPr>
              <a:lnSpc>
                <a:spcPct val="130000"/>
              </a:lnSpc>
            </a:pPr>
            <a:r>
              <a:rPr lang="en-US" b="1" dirty="0">
                <a:solidFill>
                  <a:srgbClr val="000000"/>
                </a:solidFill>
              </a:rPr>
              <a:t>V</a:t>
            </a:r>
            <a:endParaRPr lang="en-US" b="1" dirty="0" smtClean="0">
              <a:solidFill>
                <a:srgbClr val="000000"/>
              </a:solidFill>
            </a:endParaRPr>
          </a:p>
        </p:txBody>
      </p:sp>
    </p:spTree>
    <p:extLst>
      <p:ext uri="{BB962C8B-B14F-4D97-AF65-F5344CB8AC3E}">
        <p14:creationId xmlns:p14="http://schemas.microsoft.com/office/powerpoint/2010/main" val="21816961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A721C92A-0D55-754C-87E2-F46C20C446D3}" type="slidenum">
              <a:rPr lang="en-US"/>
              <a:pPr>
                <a:defRPr/>
              </a:pPr>
              <a:t>55</a:t>
            </a:fld>
            <a:endParaRPr lang="en-US"/>
          </a:p>
        </p:txBody>
      </p:sp>
      <p:sp>
        <p:nvSpPr>
          <p:cNvPr id="22529" name="Rectangle 1"/>
          <p:cNvSpPr>
            <a:spLocks noChangeArrowheads="1"/>
          </p:cNvSpPr>
          <p:nvPr/>
        </p:nvSpPr>
        <p:spPr bwMode="auto">
          <a:xfrm>
            <a:off x="1247040" y="686953"/>
            <a:ext cx="5417280" cy="413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sz="1100">
              <a:cs typeface="DejaVu Sans" charset="0"/>
            </a:endParaRPr>
          </a:p>
        </p:txBody>
      </p:sp>
      <p:sp>
        <p:nvSpPr>
          <p:cNvPr id="22532" name="Rectangle 4"/>
          <p:cNvSpPr>
            <a:spLocks noChangeArrowheads="1"/>
          </p:cNvSpPr>
          <p:nvPr/>
        </p:nvSpPr>
        <p:spPr bwMode="auto">
          <a:xfrm>
            <a:off x="1172264" y="4211445"/>
            <a:ext cx="1891945" cy="359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 pos="1313299" algn="l"/>
              </a:tabLst>
              <a:defRPr/>
            </a:pPr>
            <a:r>
              <a:rPr lang="en-US" dirty="0">
                <a:solidFill>
                  <a:srgbClr val="FFFFFF"/>
                </a:solidFill>
                <a:latin typeface="Century Gothic" charset="0"/>
                <a:cs typeface="DejaVu Sans" charset="0"/>
              </a:rPr>
              <a:t>Laser split into 2</a:t>
            </a:r>
          </a:p>
        </p:txBody>
      </p:sp>
      <p:sp>
        <p:nvSpPr>
          <p:cNvPr id="22534" name="Text Box 6"/>
          <p:cNvSpPr txBox="1">
            <a:spLocks noChangeArrowheads="1"/>
          </p:cNvSpPr>
          <p:nvPr/>
        </p:nvSpPr>
        <p:spPr bwMode="auto">
          <a:xfrm>
            <a:off x="900700" y="-11947"/>
            <a:ext cx="7205760" cy="64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76022"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9pPr>
          </a:lstStyle>
          <a:p>
            <a:pPr algn="ctr" hangingPunct="1">
              <a:defRPr/>
            </a:pPr>
            <a:r>
              <a:rPr lang="en-US" sz="3200" dirty="0" smtClean="0">
                <a:solidFill>
                  <a:srgbClr val="800000"/>
                </a:solidFill>
                <a:latin typeface="+mj-lt"/>
              </a:rPr>
              <a:t>Noise - I</a:t>
            </a:r>
            <a:endParaRPr lang="en-US" sz="3200" dirty="0">
              <a:solidFill>
                <a:srgbClr val="800000"/>
              </a:solidFill>
              <a:latin typeface="+mj-lt"/>
            </a:endParaRP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cxnSp>
        <p:nvCxnSpPr>
          <p:cNvPr id="13" name="Straight Connector 12"/>
          <p:cNvCxnSpPr/>
          <p:nvPr/>
        </p:nvCxnSpPr>
        <p:spPr>
          <a:xfrm flipH="1">
            <a:off x="1701800" y="3344853"/>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701800" y="2034638"/>
            <a:ext cx="654050" cy="1316565"/>
            <a:chOff x="1701800" y="1595968"/>
            <a:chExt cx="654050" cy="1316565"/>
          </a:xfrm>
        </p:grpSpPr>
        <p:cxnSp>
          <p:nvCxnSpPr>
            <p:cNvPr id="5" name="Straight Connector 4"/>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811867" y="2184400"/>
              <a:ext cx="0" cy="3958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55850" y="1595968"/>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5400000">
            <a:off x="2011891" y="2461146"/>
            <a:ext cx="220134" cy="620183"/>
            <a:chOff x="1701800" y="2292350"/>
            <a:chExt cx="220134" cy="620183"/>
          </a:xfrm>
        </p:grpSpPr>
        <p:cxnSp>
          <p:nvCxnSpPr>
            <p:cNvPr id="21" name="Straight Connector 20"/>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H="1" flipV="1">
              <a:off x="1667935" y="2436283"/>
              <a:ext cx="28786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2420973" y="2661171"/>
            <a:ext cx="378884" cy="175683"/>
            <a:chOff x="2362200" y="2965450"/>
            <a:chExt cx="1593006" cy="175683"/>
          </a:xfrm>
        </p:grpSpPr>
        <p:grpSp>
          <p:nvGrpSpPr>
            <p:cNvPr id="11" name="Group 10"/>
            <p:cNvGrpSpPr/>
            <p:nvPr/>
          </p:nvGrpSpPr>
          <p:grpSpPr>
            <a:xfrm>
              <a:off x="2527300" y="2965450"/>
              <a:ext cx="433918" cy="175683"/>
              <a:chOff x="2540000" y="2965450"/>
              <a:chExt cx="433918" cy="175683"/>
            </a:xfrm>
          </p:grpSpPr>
          <p:cxnSp>
            <p:nvCxnSpPr>
              <p:cNvPr id="25" name="Straight Connector 24"/>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3362398" y="2965450"/>
              <a:ext cx="433918" cy="175683"/>
              <a:chOff x="2540000" y="2965450"/>
              <a:chExt cx="433918" cy="175683"/>
            </a:xfrm>
          </p:grpSpPr>
          <p:cxnSp>
            <p:nvCxnSpPr>
              <p:cNvPr id="30" name="Straight Connector 29"/>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2942710" y="2965450"/>
              <a:ext cx="433918" cy="175683"/>
              <a:chOff x="2540000" y="2965450"/>
              <a:chExt cx="433918" cy="175683"/>
            </a:xfrm>
          </p:grpSpPr>
          <p:cxnSp>
            <p:nvCxnSpPr>
              <p:cNvPr id="33" name="Straight Connector 32"/>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p:cNvCxnSpPr/>
            <p:nvPr/>
          </p:nvCxnSpPr>
          <p:spPr>
            <a:xfrm flipH="1">
              <a:off x="2362200"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783756"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rot="16200000">
            <a:off x="1606061" y="2339436"/>
            <a:ext cx="378884" cy="175683"/>
            <a:chOff x="2362200" y="2965450"/>
            <a:chExt cx="1593006" cy="175683"/>
          </a:xfrm>
        </p:grpSpPr>
        <p:grpSp>
          <p:nvGrpSpPr>
            <p:cNvPr id="42" name="Group 41"/>
            <p:cNvGrpSpPr/>
            <p:nvPr/>
          </p:nvGrpSpPr>
          <p:grpSpPr>
            <a:xfrm>
              <a:off x="2527300" y="2965450"/>
              <a:ext cx="433918" cy="175683"/>
              <a:chOff x="2540000" y="2965450"/>
              <a:chExt cx="433918" cy="175683"/>
            </a:xfrm>
          </p:grpSpPr>
          <p:cxnSp>
            <p:nvCxnSpPr>
              <p:cNvPr id="51" name="Straight Connector 50"/>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3362398" y="2965450"/>
              <a:ext cx="433918" cy="175683"/>
              <a:chOff x="2540000" y="2965450"/>
              <a:chExt cx="433918" cy="175683"/>
            </a:xfrm>
          </p:grpSpPr>
          <p:cxnSp>
            <p:nvCxnSpPr>
              <p:cNvPr id="49" name="Straight Connector 48"/>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2942710" y="2965450"/>
              <a:ext cx="433918" cy="175683"/>
              <a:chOff x="2540000" y="2965450"/>
              <a:chExt cx="433918" cy="175683"/>
            </a:xfrm>
          </p:grpSpPr>
          <p:cxnSp>
            <p:nvCxnSpPr>
              <p:cNvPr id="47" name="Straight Connector 46"/>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45" name="Straight Connector 44"/>
            <p:cNvCxnSpPr/>
            <p:nvPr/>
          </p:nvCxnSpPr>
          <p:spPr>
            <a:xfrm flipH="1">
              <a:off x="2362200"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flipV="1">
              <a:off x="3783756"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rot="5400000">
            <a:off x="1973791" y="1777462"/>
            <a:ext cx="220134" cy="543983"/>
            <a:chOff x="1701800" y="2368550"/>
            <a:chExt cx="220134" cy="543983"/>
          </a:xfrm>
        </p:grpSpPr>
        <p:cxnSp>
          <p:nvCxnSpPr>
            <p:cNvPr id="54" name="Straight Connector 53"/>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flipV="1">
              <a:off x="1706035" y="2474383"/>
              <a:ext cx="21166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58" name="Straight Connector 57"/>
          <p:cNvCxnSpPr/>
          <p:nvPr/>
        </p:nvCxnSpPr>
        <p:spPr>
          <a:xfrm>
            <a:off x="1811867" y="1843807"/>
            <a:ext cx="1" cy="40461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2240107" y="2290754"/>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2799857" y="2769121"/>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533" name="TextBox 22532"/>
          <p:cNvSpPr txBox="1"/>
          <p:nvPr/>
        </p:nvSpPr>
        <p:spPr>
          <a:xfrm>
            <a:off x="1352550" y="1440226"/>
            <a:ext cx="1094076" cy="303929"/>
          </a:xfrm>
          <a:prstGeom prst="rect">
            <a:avLst/>
          </a:prstGeom>
          <a:noFill/>
        </p:spPr>
        <p:txBody>
          <a:bodyPr wrap="none" rtlCol="0">
            <a:spAutoFit/>
          </a:bodyPr>
          <a:lstStyle/>
          <a:p>
            <a:pPr>
              <a:lnSpc>
                <a:spcPct val="130000"/>
              </a:lnSpc>
            </a:pPr>
            <a:r>
              <a:rPr lang="en-US" sz="1100" dirty="0" smtClean="0">
                <a:solidFill>
                  <a:srgbClr val="000000"/>
                </a:solidFill>
              </a:rPr>
              <a:t>Detector Bias</a:t>
            </a:r>
          </a:p>
        </p:txBody>
      </p:sp>
      <p:sp>
        <p:nvSpPr>
          <p:cNvPr id="71" name="TextBox 70"/>
          <p:cNvSpPr txBox="1"/>
          <p:nvPr/>
        </p:nvSpPr>
        <p:spPr>
          <a:xfrm>
            <a:off x="590550" y="2288638"/>
            <a:ext cx="981734" cy="303929"/>
          </a:xfrm>
          <a:prstGeom prst="rect">
            <a:avLst/>
          </a:prstGeom>
          <a:noFill/>
        </p:spPr>
        <p:txBody>
          <a:bodyPr wrap="none" rtlCol="0">
            <a:spAutoFit/>
          </a:bodyPr>
          <a:lstStyle/>
          <a:p>
            <a:pPr>
              <a:lnSpc>
                <a:spcPct val="130000"/>
              </a:lnSpc>
            </a:pPr>
            <a:r>
              <a:rPr lang="en-US" sz="1100" dirty="0" smtClean="0">
                <a:solidFill>
                  <a:srgbClr val="000000"/>
                </a:solidFill>
              </a:rPr>
              <a:t>Bias Resistor</a:t>
            </a:r>
          </a:p>
        </p:txBody>
      </p:sp>
      <p:sp>
        <p:nvSpPr>
          <p:cNvPr id="72" name="TextBox 71"/>
          <p:cNvSpPr txBox="1"/>
          <p:nvPr/>
        </p:nvSpPr>
        <p:spPr>
          <a:xfrm>
            <a:off x="574456" y="2840216"/>
            <a:ext cx="1107996" cy="303929"/>
          </a:xfrm>
          <a:prstGeom prst="rect">
            <a:avLst/>
          </a:prstGeom>
          <a:noFill/>
        </p:spPr>
        <p:txBody>
          <a:bodyPr wrap="none" rtlCol="0">
            <a:spAutoFit/>
          </a:bodyPr>
          <a:lstStyle/>
          <a:p>
            <a:pPr>
              <a:lnSpc>
                <a:spcPct val="130000"/>
              </a:lnSpc>
            </a:pPr>
            <a:r>
              <a:rPr lang="en-US" sz="1100" dirty="0" smtClean="0">
                <a:solidFill>
                  <a:srgbClr val="000000"/>
                </a:solidFill>
              </a:rPr>
              <a:t>Detector C</a:t>
            </a:r>
            <a:r>
              <a:rPr lang="en-US" sz="1100" baseline="-25000" dirty="0" smtClean="0">
                <a:solidFill>
                  <a:srgbClr val="000000"/>
                </a:solidFill>
              </a:rPr>
              <a:t>det</a:t>
            </a:r>
          </a:p>
        </p:txBody>
      </p:sp>
      <p:sp>
        <p:nvSpPr>
          <p:cNvPr id="73" name="TextBox 72"/>
          <p:cNvSpPr txBox="1"/>
          <p:nvPr/>
        </p:nvSpPr>
        <p:spPr>
          <a:xfrm>
            <a:off x="2022306" y="1656996"/>
            <a:ext cx="479618" cy="303929"/>
          </a:xfrm>
          <a:prstGeom prst="rect">
            <a:avLst/>
          </a:prstGeom>
          <a:noFill/>
        </p:spPr>
        <p:txBody>
          <a:bodyPr wrap="none" rtlCol="0">
            <a:spAutoFit/>
          </a:bodyPr>
          <a:lstStyle/>
          <a:p>
            <a:pPr>
              <a:lnSpc>
                <a:spcPct val="130000"/>
              </a:lnSpc>
            </a:pPr>
            <a:r>
              <a:rPr lang="en-US" sz="1100" dirty="0" smtClean="0">
                <a:solidFill>
                  <a:srgbClr val="000000"/>
                </a:solidFill>
              </a:rPr>
              <a:t>C</a:t>
            </a:r>
            <a:r>
              <a:rPr lang="en-US" sz="1100" baseline="-25000" dirty="0" smtClean="0">
                <a:solidFill>
                  <a:srgbClr val="000000"/>
                </a:solidFill>
              </a:rPr>
              <a:t>Bias</a:t>
            </a:r>
          </a:p>
        </p:txBody>
      </p:sp>
      <p:sp>
        <p:nvSpPr>
          <p:cNvPr id="75" name="TextBox 74"/>
          <p:cNvSpPr txBox="1"/>
          <p:nvPr/>
        </p:nvSpPr>
        <p:spPr>
          <a:xfrm>
            <a:off x="1337801" y="2084563"/>
            <a:ext cx="443857" cy="303929"/>
          </a:xfrm>
          <a:prstGeom prst="rect">
            <a:avLst/>
          </a:prstGeom>
          <a:noFill/>
        </p:spPr>
        <p:txBody>
          <a:bodyPr wrap="none" rtlCol="0">
            <a:spAutoFit/>
          </a:bodyPr>
          <a:lstStyle/>
          <a:p>
            <a:pPr>
              <a:lnSpc>
                <a:spcPct val="130000"/>
              </a:lnSpc>
            </a:pPr>
            <a:r>
              <a:rPr lang="en-US" sz="1100" dirty="0">
                <a:solidFill>
                  <a:srgbClr val="000000"/>
                </a:solidFill>
              </a:rPr>
              <a:t>R</a:t>
            </a:r>
            <a:r>
              <a:rPr lang="en-US" sz="1100" baseline="-25000" dirty="0" smtClean="0">
                <a:solidFill>
                  <a:srgbClr val="000000"/>
                </a:solidFill>
              </a:rPr>
              <a:t>Bias</a:t>
            </a:r>
          </a:p>
        </p:txBody>
      </p:sp>
      <p:sp>
        <p:nvSpPr>
          <p:cNvPr id="76" name="TextBox 75"/>
          <p:cNvSpPr txBox="1"/>
          <p:nvPr/>
        </p:nvSpPr>
        <p:spPr>
          <a:xfrm>
            <a:off x="2035859" y="2852914"/>
            <a:ext cx="377026" cy="303929"/>
          </a:xfrm>
          <a:prstGeom prst="rect">
            <a:avLst/>
          </a:prstGeom>
          <a:noFill/>
        </p:spPr>
        <p:txBody>
          <a:bodyPr wrap="none" rtlCol="0">
            <a:spAutoFit/>
          </a:bodyPr>
          <a:lstStyle/>
          <a:p>
            <a:pPr>
              <a:lnSpc>
                <a:spcPct val="130000"/>
              </a:lnSpc>
            </a:pPr>
            <a:r>
              <a:rPr lang="en-US" sz="1100" dirty="0" smtClean="0">
                <a:solidFill>
                  <a:srgbClr val="000000"/>
                </a:solidFill>
              </a:rPr>
              <a:t>C</a:t>
            </a:r>
            <a:r>
              <a:rPr lang="en-US" sz="1100" baseline="-25000" dirty="0">
                <a:solidFill>
                  <a:srgbClr val="000000"/>
                </a:solidFill>
              </a:rPr>
              <a:t>C</a:t>
            </a:r>
            <a:endParaRPr lang="en-US" sz="1100" baseline="-25000" dirty="0" smtClean="0">
              <a:solidFill>
                <a:srgbClr val="000000"/>
              </a:solidFill>
            </a:endParaRPr>
          </a:p>
        </p:txBody>
      </p:sp>
      <p:sp>
        <p:nvSpPr>
          <p:cNvPr id="77" name="TextBox 76"/>
          <p:cNvSpPr txBox="1"/>
          <p:nvPr/>
        </p:nvSpPr>
        <p:spPr>
          <a:xfrm>
            <a:off x="2413305" y="2852914"/>
            <a:ext cx="325730" cy="303929"/>
          </a:xfrm>
          <a:prstGeom prst="rect">
            <a:avLst/>
          </a:prstGeom>
          <a:noFill/>
        </p:spPr>
        <p:txBody>
          <a:bodyPr wrap="none" rtlCol="0">
            <a:spAutoFit/>
          </a:bodyPr>
          <a:lstStyle/>
          <a:p>
            <a:pPr>
              <a:lnSpc>
                <a:spcPct val="130000"/>
              </a:lnSpc>
            </a:pPr>
            <a:r>
              <a:rPr lang="en-US" sz="1100" dirty="0" smtClean="0">
                <a:solidFill>
                  <a:srgbClr val="000000"/>
                </a:solidFill>
              </a:rPr>
              <a:t>R</a:t>
            </a:r>
            <a:r>
              <a:rPr lang="en-US" sz="1100" baseline="-25000" dirty="0" smtClean="0">
                <a:solidFill>
                  <a:srgbClr val="000000"/>
                </a:solidFill>
              </a:rPr>
              <a:t>S</a:t>
            </a:r>
          </a:p>
        </p:txBody>
      </p:sp>
      <p:sp>
        <p:nvSpPr>
          <p:cNvPr id="161" name="Isosceles Triangle 160"/>
          <p:cNvSpPr/>
          <p:nvPr/>
        </p:nvSpPr>
        <p:spPr>
          <a:xfrm rot="5400000">
            <a:off x="3023166" y="2477021"/>
            <a:ext cx="615950" cy="584200"/>
          </a:xfrm>
          <a:prstGeom prst="triangl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grpSp>
        <p:nvGrpSpPr>
          <p:cNvPr id="94" name="Group 93"/>
          <p:cNvGrpSpPr/>
          <p:nvPr/>
        </p:nvGrpSpPr>
        <p:grpSpPr>
          <a:xfrm>
            <a:off x="4602686" y="1998271"/>
            <a:ext cx="4084008" cy="1569337"/>
            <a:chOff x="1426750" y="3203012"/>
            <a:chExt cx="4084008" cy="1569337"/>
          </a:xfrm>
        </p:grpSpPr>
        <p:sp>
          <p:nvSpPr>
            <p:cNvPr id="22530" name="Rectangle 2"/>
            <p:cNvSpPr>
              <a:spLocks noChangeArrowheads="1"/>
            </p:cNvSpPr>
            <p:nvPr/>
          </p:nvSpPr>
          <p:spPr bwMode="auto">
            <a:xfrm>
              <a:off x="3198240" y="3974818"/>
              <a:ext cx="691315" cy="251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Lst>
                <a:defRPr/>
              </a:pPr>
              <a:r>
                <a:rPr lang="en-US" sz="1100" dirty="0">
                  <a:solidFill>
                    <a:srgbClr val="FFFFFF"/>
                  </a:solidFill>
                  <a:latin typeface="Century Gothic" charset="0"/>
                  <a:cs typeface="DejaVu Sans" charset="0"/>
                </a:rPr>
                <a:t>Digitizer</a:t>
              </a:r>
            </a:p>
          </p:txBody>
        </p:sp>
        <p:sp>
          <p:nvSpPr>
            <p:cNvPr id="22531" name="Rectangle 3"/>
            <p:cNvSpPr>
              <a:spLocks noChangeArrowheads="1"/>
            </p:cNvSpPr>
            <p:nvPr/>
          </p:nvSpPr>
          <p:spPr bwMode="auto">
            <a:xfrm>
              <a:off x="2913120" y="4520635"/>
              <a:ext cx="758885" cy="251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Lst>
                <a:defRPr/>
              </a:pPr>
              <a:r>
                <a:rPr lang="en-US" sz="1100">
                  <a:solidFill>
                    <a:srgbClr val="FFFFFF"/>
                  </a:solidFill>
                  <a:latin typeface="Century Gothic" charset="0"/>
                  <a:cs typeface="DejaVu Sans" charset="0"/>
                </a:rPr>
                <a:t>2 sensors</a:t>
              </a:r>
            </a:p>
          </p:txBody>
        </p:sp>
        <p:sp>
          <p:nvSpPr>
            <p:cNvPr id="38" name="Isosceles Triangle 37"/>
            <p:cNvSpPr/>
            <p:nvPr/>
          </p:nvSpPr>
          <p:spPr>
            <a:xfrm rot="5400000">
              <a:off x="4910683" y="3520390"/>
              <a:ext cx="615950" cy="584200"/>
            </a:xfrm>
            <a:prstGeom prst="triangl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grpSp>
          <p:nvGrpSpPr>
            <p:cNvPr id="78" name="Group 77"/>
            <p:cNvGrpSpPr/>
            <p:nvPr/>
          </p:nvGrpSpPr>
          <p:grpSpPr>
            <a:xfrm>
              <a:off x="1426750" y="3525027"/>
              <a:ext cx="401562" cy="620183"/>
              <a:chOff x="1701800" y="2292350"/>
              <a:chExt cx="401562" cy="620183"/>
            </a:xfrm>
          </p:grpSpPr>
          <p:cxnSp>
            <p:nvCxnSpPr>
              <p:cNvPr id="79" name="Straight Connector 78"/>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flipV="1">
                <a:off x="1667935" y="2436283"/>
                <a:ext cx="28786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811869" y="2292350"/>
                <a:ext cx="2914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811869" y="2901173"/>
                <a:ext cx="2914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2539" name="Group 22538"/>
            <p:cNvGrpSpPr/>
            <p:nvPr/>
          </p:nvGrpSpPr>
          <p:grpSpPr>
            <a:xfrm>
              <a:off x="1732123" y="3525027"/>
              <a:ext cx="178249" cy="608823"/>
              <a:chOff x="1732123" y="3525027"/>
              <a:chExt cx="178249" cy="608823"/>
            </a:xfrm>
          </p:grpSpPr>
          <p:cxnSp>
            <p:nvCxnSpPr>
              <p:cNvPr id="85" name="Straight Connector 84"/>
              <p:cNvCxnSpPr/>
              <p:nvPr/>
            </p:nvCxnSpPr>
            <p:spPr>
              <a:xfrm>
                <a:off x="1821026" y="3992140"/>
                <a:ext cx="0" cy="1417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536" name="Oval 22535"/>
              <p:cNvSpPr/>
              <p:nvPr/>
            </p:nvSpPr>
            <p:spPr>
              <a:xfrm>
                <a:off x="1732123" y="3740150"/>
                <a:ext cx="178249" cy="165877"/>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0" name="Oval 89"/>
              <p:cNvSpPr/>
              <p:nvPr/>
            </p:nvSpPr>
            <p:spPr>
              <a:xfrm>
                <a:off x="1732123" y="3812894"/>
                <a:ext cx="178249" cy="179246"/>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92" name="Straight Connector 91"/>
              <p:cNvCxnSpPr/>
              <p:nvPr/>
            </p:nvCxnSpPr>
            <p:spPr>
              <a:xfrm>
                <a:off x="1821026" y="3525027"/>
                <a:ext cx="3744" cy="21512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2474451" y="3484620"/>
              <a:ext cx="418053" cy="649230"/>
              <a:chOff x="1492319" y="3525027"/>
              <a:chExt cx="418053" cy="649230"/>
            </a:xfrm>
          </p:grpSpPr>
          <p:cxnSp>
            <p:nvCxnSpPr>
              <p:cNvPr id="96" name="Straight Connector 95"/>
              <p:cNvCxnSpPr/>
              <p:nvPr/>
            </p:nvCxnSpPr>
            <p:spPr>
              <a:xfrm flipH="1">
                <a:off x="1817725" y="3992140"/>
                <a:ext cx="3301" cy="1821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1732123" y="3740150"/>
                <a:ext cx="178249" cy="165877"/>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8" name="Oval 97"/>
              <p:cNvSpPr/>
              <p:nvPr/>
            </p:nvSpPr>
            <p:spPr>
              <a:xfrm>
                <a:off x="1732123" y="3812894"/>
                <a:ext cx="178249" cy="179246"/>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99" name="Straight Connector 98"/>
              <p:cNvCxnSpPr/>
              <p:nvPr/>
            </p:nvCxnSpPr>
            <p:spPr>
              <a:xfrm>
                <a:off x="1814676" y="3525027"/>
                <a:ext cx="3744" cy="21512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501571" y="4032547"/>
                <a:ext cx="0" cy="1417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501571" y="3539737"/>
                <a:ext cx="0" cy="1417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506808" y="4174257"/>
                <a:ext cx="3116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492319" y="3539737"/>
                <a:ext cx="3116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4598998" y="3594100"/>
              <a:ext cx="178249" cy="456515"/>
              <a:chOff x="1960732" y="3628158"/>
              <a:chExt cx="178249" cy="456515"/>
            </a:xfrm>
          </p:grpSpPr>
          <p:cxnSp>
            <p:nvCxnSpPr>
              <p:cNvPr id="101" name="Straight Connector 100"/>
              <p:cNvCxnSpPr/>
              <p:nvPr/>
            </p:nvCxnSpPr>
            <p:spPr>
              <a:xfrm>
                <a:off x="2032701" y="3992140"/>
                <a:ext cx="0" cy="925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1960732" y="3740150"/>
                <a:ext cx="178249" cy="165877"/>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03" name="Oval 102"/>
              <p:cNvSpPr/>
              <p:nvPr/>
            </p:nvSpPr>
            <p:spPr>
              <a:xfrm>
                <a:off x="1960732" y="3812894"/>
                <a:ext cx="178249" cy="179246"/>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04" name="Straight Connector 103"/>
              <p:cNvCxnSpPr/>
              <p:nvPr/>
            </p:nvCxnSpPr>
            <p:spPr>
              <a:xfrm>
                <a:off x="2053379" y="3628158"/>
                <a:ext cx="0" cy="1119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rot="16200000">
              <a:off x="2283757" y="3731923"/>
              <a:ext cx="357450" cy="175683"/>
              <a:chOff x="2362200" y="2965450"/>
              <a:chExt cx="1593006" cy="175683"/>
            </a:xfrm>
          </p:grpSpPr>
          <p:grpSp>
            <p:nvGrpSpPr>
              <p:cNvPr id="110" name="Group 109"/>
              <p:cNvGrpSpPr/>
              <p:nvPr/>
            </p:nvGrpSpPr>
            <p:grpSpPr>
              <a:xfrm>
                <a:off x="2527300" y="2965450"/>
                <a:ext cx="433918" cy="175683"/>
                <a:chOff x="2540000" y="2965450"/>
                <a:chExt cx="433918" cy="175683"/>
              </a:xfrm>
            </p:grpSpPr>
            <p:cxnSp>
              <p:nvCxnSpPr>
                <p:cNvPr id="119" name="Straight Connector 118"/>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3362398" y="2965450"/>
                <a:ext cx="433918" cy="175683"/>
                <a:chOff x="2540000" y="2965450"/>
                <a:chExt cx="433918" cy="175683"/>
              </a:xfrm>
            </p:grpSpPr>
            <p:cxnSp>
              <p:nvCxnSpPr>
                <p:cNvPr id="117" name="Straight Connector 116"/>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2" name="Group 111"/>
              <p:cNvGrpSpPr/>
              <p:nvPr/>
            </p:nvGrpSpPr>
            <p:grpSpPr>
              <a:xfrm>
                <a:off x="2942710" y="2965450"/>
                <a:ext cx="433918" cy="175683"/>
                <a:chOff x="2540000" y="2965450"/>
                <a:chExt cx="433918" cy="175683"/>
              </a:xfrm>
            </p:grpSpPr>
            <p:cxnSp>
              <p:nvCxnSpPr>
                <p:cNvPr id="115" name="Straight Connector 114"/>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13" name="Straight Connector 112"/>
              <p:cNvCxnSpPr/>
              <p:nvPr/>
            </p:nvCxnSpPr>
            <p:spPr>
              <a:xfrm flipH="1">
                <a:off x="2362200"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flipV="1">
                <a:off x="3783756"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22548" name="Straight Connector 22547"/>
            <p:cNvCxnSpPr/>
            <p:nvPr/>
          </p:nvCxnSpPr>
          <p:spPr>
            <a:xfrm flipV="1">
              <a:off x="1701800" y="3282950"/>
              <a:ext cx="0" cy="2420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1707662" y="3282950"/>
              <a:ext cx="131232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2658862" y="3282951"/>
              <a:ext cx="0" cy="2163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37" name="Group 136"/>
            <p:cNvGrpSpPr/>
            <p:nvPr/>
          </p:nvGrpSpPr>
          <p:grpSpPr>
            <a:xfrm rot="10800000">
              <a:off x="3020982" y="3224179"/>
              <a:ext cx="357450" cy="175683"/>
              <a:chOff x="2362200" y="2965450"/>
              <a:chExt cx="1593006" cy="175683"/>
            </a:xfrm>
          </p:grpSpPr>
          <p:grpSp>
            <p:nvGrpSpPr>
              <p:cNvPr id="138" name="Group 137"/>
              <p:cNvGrpSpPr/>
              <p:nvPr/>
            </p:nvGrpSpPr>
            <p:grpSpPr>
              <a:xfrm>
                <a:off x="2527300" y="2965450"/>
                <a:ext cx="433918" cy="175683"/>
                <a:chOff x="2540000" y="2965450"/>
                <a:chExt cx="433918" cy="175683"/>
              </a:xfrm>
            </p:grpSpPr>
            <p:cxnSp>
              <p:nvCxnSpPr>
                <p:cNvPr id="147" name="Straight Connector 146"/>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39" name="Group 138"/>
              <p:cNvGrpSpPr/>
              <p:nvPr/>
            </p:nvGrpSpPr>
            <p:grpSpPr>
              <a:xfrm>
                <a:off x="3362398" y="2965450"/>
                <a:ext cx="433918" cy="175683"/>
                <a:chOff x="2540000" y="2965450"/>
                <a:chExt cx="433918" cy="175683"/>
              </a:xfrm>
            </p:grpSpPr>
            <p:cxnSp>
              <p:nvCxnSpPr>
                <p:cNvPr id="145" name="Straight Connector 144"/>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a:off x="2942710" y="2965450"/>
                <a:ext cx="433918" cy="175683"/>
                <a:chOff x="2540000" y="2965450"/>
                <a:chExt cx="433918" cy="175683"/>
              </a:xfrm>
            </p:grpSpPr>
            <p:cxnSp>
              <p:nvCxnSpPr>
                <p:cNvPr id="143" name="Straight Connector 142"/>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41" name="Straight Connector 140"/>
              <p:cNvCxnSpPr/>
              <p:nvPr/>
            </p:nvCxnSpPr>
            <p:spPr>
              <a:xfrm flipH="1">
                <a:off x="2362200"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flipV="1">
                <a:off x="3783756"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49" name="Straight Connector 148"/>
            <p:cNvCxnSpPr/>
            <p:nvPr/>
          </p:nvCxnSpPr>
          <p:spPr>
            <a:xfrm flipH="1">
              <a:off x="1686955" y="4133850"/>
              <a:ext cx="0" cy="2420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690845" y="4387850"/>
              <a:ext cx="248324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2658862" y="4133850"/>
              <a:ext cx="0" cy="254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4171106" y="4044265"/>
              <a:ext cx="0" cy="35494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174087" y="4042939"/>
              <a:ext cx="74910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4561612" y="3592089"/>
              <a:ext cx="36157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623241" y="3203012"/>
              <a:ext cx="196850" cy="196851"/>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68" name="Straight Connector 167"/>
            <p:cNvCxnSpPr/>
            <p:nvPr/>
          </p:nvCxnSpPr>
          <p:spPr>
            <a:xfrm flipH="1">
              <a:off x="3379282" y="3289300"/>
              <a:ext cx="24395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H="1">
              <a:off x="3820527" y="3289300"/>
              <a:ext cx="35356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4160543" y="3289300"/>
              <a:ext cx="0" cy="31693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91" name="Oval 190"/>
            <p:cNvSpPr/>
            <p:nvPr/>
          </p:nvSpPr>
          <p:spPr>
            <a:xfrm>
              <a:off x="4364510" y="3486689"/>
              <a:ext cx="196850" cy="196851"/>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92" name="Straight Connector 191"/>
            <p:cNvCxnSpPr/>
            <p:nvPr/>
          </p:nvCxnSpPr>
          <p:spPr>
            <a:xfrm flipH="1" flipV="1">
              <a:off x="4160543" y="3592089"/>
              <a:ext cx="203967" cy="201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84" name="TextBox 183"/>
          <p:cNvSpPr txBox="1"/>
          <p:nvPr/>
        </p:nvSpPr>
        <p:spPr>
          <a:xfrm>
            <a:off x="4147296" y="2435109"/>
            <a:ext cx="466794" cy="303929"/>
          </a:xfrm>
          <a:prstGeom prst="rect">
            <a:avLst/>
          </a:prstGeom>
          <a:noFill/>
        </p:spPr>
        <p:txBody>
          <a:bodyPr wrap="none" rtlCol="0">
            <a:spAutoFit/>
          </a:bodyPr>
          <a:lstStyle/>
          <a:p>
            <a:pPr>
              <a:lnSpc>
                <a:spcPct val="130000"/>
              </a:lnSpc>
            </a:pPr>
            <a:r>
              <a:rPr lang="en-US" sz="1100" dirty="0" smtClean="0">
                <a:solidFill>
                  <a:srgbClr val="000000"/>
                </a:solidFill>
              </a:rPr>
              <a:t>C</a:t>
            </a:r>
            <a:r>
              <a:rPr lang="en-US" sz="1100" baseline="-25000" dirty="0" smtClean="0">
                <a:solidFill>
                  <a:srgbClr val="000000"/>
                </a:solidFill>
              </a:rPr>
              <a:t>Det</a:t>
            </a:r>
          </a:p>
        </p:txBody>
      </p:sp>
      <p:sp>
        <p:nvSpPr>
          <p:cNvPr id="185" name="TextBox 184"/>
          <p:cNvSpPr txBox="1"/>
          <p:nvPr/>
        </p:nvSpPr>
        <p:spPr>
          <a:xfrm>
            <a:off x="5381892" y="2750625"/>
            <a:ext cx="443857" cy="303929"/>
          </a:xfrm>
          <a:prstGeom prst="rect">
            <a:avLst/>
          </a:prstGeom>
          <a:noFill/>
        </p:spPr>
        <p:txBody>
          <a:bodyPr wrap="none" rtlCol="0">
            <a:spAutoFit/>
          </a:bodyPr>
          <a:lstStyle/>
          <a:p>
            <a:pPr>
              <a:lnSpc>
                <a:spcPct val="130000"/>
              </a:lnSpc>
            </a:pPr>
            <a:r>
              <a:rPr lang="en-US" sz="1100" dirty="0">
                <a:solidFill>
                  <a:srgbClr val="000000"/>
                </a:solidFill>
              </a:rPr>
              <a:t>R</a:t>
            </a:r>
            <a:r>
              <a:rPr lang="en-US" sz="1100" baseline="-25000" dirty="0" smtClean="0">
                <a:solidFill>
                  <a:srgbClr val="000000"/>
                </a:solidFill>
              </a:rPr>
              <a:t>Bias</a:t>
            </a:r>
          </a:p>
        </p:txBody>
      </p:sp>
      <p:sp>
        <p:nvSpPr>
          <p:cNvPr id="186" name="TextBox 185"/>
          <p:cNvSpPr txBox="1"/>
          <p:nvPr/>
        </p:nvSpPr>
        <p:spPr>
          <a:xfrm>
            <a:off x="6228638" y="2193640"/>
            <a:ext cx="325730" cy="303929"/>
          </a:xfrm>
          <a:prstGeom prst="rect">
            <a:avLst/>
          </a:prstGeom>
          <a:noFill/>
        </p:spPr>
        <p:txBody>
          <a:bodyPr wrap="none" rtlCol="0">
            <a:spAutoFit/>
          </a:bodyPr>
          <a:lstStyle/>
          <a:p>
            <a:pPr>
              <a:lnSpc>
                <a:spcPct val="130000"/>
              </a:lnSpc>
            </a:pPr>
            <a:r>
              <a:rPr lang="en-US" sz="1100" dirty="0" smtClean="0">
                <a:solidFill>
                  <a:srgbClr val="000000"/>
                </a:solidFill>
              </a:rPr>
              <a:t>R</a:t>
            </a:r>
            <a:r>
              <a:rPr lang="en-US" sz="1100" baseline="-25000" dirty="0" smtClean="0">
                <a:solidFill>
                  <a:srgbClr val="000000"/>
                </a:solidFill>
              </a:rPr>
              <a:t>S</a:t>
            </a:r>
          </a:p>
        </p:txBody>
      </p:sp>
      <p:sp>
        <p:nvSpPr>
          <p:cNvPr id="187" name="TextBox 186"/>
          <p:cNvSpPr txBox="1"/>
          <p:nvPr/>
        </p:nvSpPr>
        <p:spPr>
          <a:xfrm>
            <a:off x="5021390" y="2275932"/>
            <a:ext cx="528853" cy="303929"/>
          </a:xfrm>
          <a:prstGeom prst="rect">
            <a:avLst/>
          </a:prstGeom>
          <a:noFill/>
        </p:spPr>
        <p:txBody>
          <a:bodyPr wrap="none" rtlCol="0">
            <a:spAutoFit/>
          </a:bodyPr>
          <a:lstStyle/>
          <a:p>
            <a:pPr>
              <a:lnSpc>
                <a:spcPct val="130000"/>
              </a:lnSpc>
            </a:pPr>
            <a:r>
              <a:rPr lang="en-US" sz="1100" dirty="0" smtClean="0">
                <a:solidFill>
                  <a:srgbClr val="000000"/>
                </a:solidFill>
                <a:latin typeface="Apple Chancery"/>
                <a:cs typeface="Apple Chancery"/>
              </a:rPr>
              <a:t>i</a:t>
            </a:r>
            <a:r>
              <a:rPr lang="en-US" sz="1100" baseline="-25000" dirty="0" smtClean="0">
                <a:solidFill>
                  <a:srgbClr val="000000"/>
                </a:solidFill>
              </a:rPr>
              <a:t>N_Det</a:t>
            </a:r>
          </a:p>
        </p:txBody>
      </p:sp>
      <p:sp>
        <p:nvSpPr>
          <p:cNvPr id="189" name="TextBox 188"/>
          <p:cNvSpPr txBox="1"/>
          <p:nvPr/>
        </p:nvSpPr>
        <p:spPr>
          <a:xfrm>
            <a:off x="7266753" y="2511524"/>
            <a:ext cx="580150" cy="303929"/>
          </a:xfrm>
          <a:prstGeom prst="rect">
            <a:avLst/>
          </a:prstGeom>
          <a:noFill/>
        </p:spPr>
        <p:txBody>
          <a:bodyPr wrap="none" rtlCol="0">
            <a:spAutoFit/>
          </a:bodyPr>
          <a:lstStyle/>
          <a:p>
            <a:pPr>
              <a:lnSpc>
                <a:spcPct val="130000"/>
              </a:lnSpc>
            </a:pPr>
            <a:r>
              <a:rPr lang="en-US" sz="1100" dirty="0" smtClean="0">
                <a:solidFill>
                  <a:srgbClr val="000000"/>
                </a:solidFill>
                <a:latin typeface="Apple Chancery"/>
                <a:cs typeface="Apple Chancery"/>
              </a:rPr>
              <a:t>i</a:t>
            </a:r>
            <a:r>
              <a:rPr lang="en-US" sz="1100" baseline="-25000" dirty="0" smtClean="0">
                <a:solidFill>
                  <a:srgbClr val="000000"/>
                </a:solidFill>
              </a:rPr>
              <a:t>N_Amp</a:t>
            </a:r>
          </a:p>
        </p:txBody>
      </p:sp>
      <p:sp>
        <p:nvSpPr>
          <p:cNvPr id="194" name="TextBox 193"/>
          <p:cNvSpPr txBox="1"/>
          <p:nvPr/>
        </p:nvSpPr>
        <p:spPr>
          <a:xfrm>
            <a:off x="7484859" y="1995845"/>
            <a:ext cx="586363" cy="303929"/>
          </a:xfrm>
          <a:prstGeom prst="rect">
            <a:avLst/>
          </a:prstGeom>
          <a:noFill/>
        </p:spPr>
        <p:txBody>
          <a:bodyPr wrap="none" rtlCol="0">
            <a:spAutoFit/>
          </a:bodyPr>
          <a:lstStyle/>
          <a:p>
            <a:pPr>
              <a:lnSpc>
                <a:spcPct val="130000"/>
              </a:lnSpc>
            </a:pPr>
            <a:r>
              <a:rPr lang="en-US" sz="1100" dirty="0">
                <a:solidFill>
                  <a:srgbClr val="000000"/>
                </a:solidFill>
                <a:latin typeface="Apple Chancery"/>
                <a:cs typeface="Apple Chancery"/>
              </a:rPr>
              <a:t>e</a:t>
            </a:r>
            <a:r>
              <a:rPr lang="en-US" sz="1100" baseline="-25000" dirty="0" smtClean="0">
                <a:solidFill>
                  <a:srgbClr val="000000"/>
                </a:solidFill>
              </a:rPr>
              <a:t>N_Amp</a:t>
            </a:r>
          </a:p>
        </p:txBody>
      </p:sp>
      <p:sp>
        <p:nvSpPr>
          <p:cNvPr id="195" name="TextBox 194"/>
          <p:cNvSpPr txBox="1"/>
          <p:nvPr/>
        </p:nvSpPr>
        <p:spPr>
          <a:xfrm>
            <a:off x="6756125" y="2199920"/>
            <a:ext cx="413437" cy="303929"/>
          </a:xfrm>
          <a:prstGeom prst="rect">
            <a:avLst/>
          </a:prstGeom>
          <a:noFill/>
        </p:spPr>
        <p:txBody>
          <a:bodyPr wrap="none" rtlCol="0">
            <a:spAutoFit/>
          </a:bodyPr>
          <a:lstStyle/>
          <a:p>
            <a:pPr>
              <a:lnSpc>
                <a:spcPct val="130000"/>
              </a:lnSpc>
            </a:pPr>
            <a:r>
              <a:rPr lang="en-US" sz="1100" dirty="0" smtClean="0">
                <a:solidFill>
                  <a:srgbClr val="000000"/>
                </a:solidFill>
                <a:latin typeface="Apple Chancery"/>
                <a:cs typeface="Apple Chancery"/>
              </a:rPr>
              <a:t>e</a:t>
            </a:r>
            <a:r>
              <a:rPr lang="en-US" sz="1100" baseline="-25000" dirty="0" smtClean="0">
                <a:solidFill>
                  <a:srgbClr val="000000"/>
                </a:solidFill>
              </a:rPr>
              <a:t>N_S</a:t>
            </a:r>
          </a:p>
        </p:txBody>
      </p:sp>
      <p:sp>
        <p:nvSpPr>
          <p:cNvPr id="196" name="TextBox 195"/>
          <p:cNvSpPr txBox="1"/>
          <p:nvPr/>
        </p:nvSpPr>
        <p:spPr>
          <a:xfrm>
            <a:off x="6068440" y="2555342"/>
            <a:ext cx="528853" cy="303929"/>
          </a:xfrm>
          <a:prstGeom prst="rect">
            <a:avLst/>
          </a:prstGeom>
          <a:noFill/>
        </p:spPr>
        <p:txBody>
          <a:bodyPr wrap="none" rtlCol="0">
            <a:spAutoFit/>
          </a:bodyPr>
          <a:lstStyle/>
          <a:p>
            <a:pPr>
              <a:lnSpc>
                <a:spcPct val="130000"/>
              </a:lnSpc>
            </a:pPr>
            <a:r>
              <a:rPr lang="en-US" sz="1100" dirty="0" smtClean="0">
                <a:solidFill>
                  <a:srgbClr val="000000"/>
                </a:solidFill>
                <a:latin typeface="Apple Chancery"/>
                <a:cs typeface="Apple Chancery"/>
              </a:rPr>
              <a:t>i</a:t>
            </a:r>
            <a:r>
              <a:rPr lang="en-US" sz="1100" baseline="-25000" dirty="0" smtClean="0">
                <a:solidFill>
                  <a:srgbClr val="000000"/>
                </a:solidFill>
              </a:rPr>
              <a:t>N_Bias</a:t>
            </a:r>
          </a:p>
        </p:txBody>
      </p:sp>
      <p:sp>
        <p:nvSpPr>
          <p:cNvPr id="197" name="TextBox 196"/>
          <p:cNvSpPr txBox="1"/>
          <p:nvPr/>
        </p:nvSpPr>
        <p:spPr>
          <a:xfrm>
            <a:off x="4332185" y="1490355"/>
            <a:ext cx="794659" cy="303929"/>
          </a:xfrm>
          <a:prstGeom prst="rect">
            <a:avLst/>
          </a:prstGeom>
          <a:noFill/>
        </p:spPr>
        <p:txBody>
          <a:bodyPr wrap="none" rtlCol="0">
            <a:spAutoFit/>
          </a:bodyPr>
          <a:lstStyle/>
          <a:p>
            <a:pPr>
              <a:lnSpc>
                <a:spcPct val="130000"/>
              </a:lnSpc>
            </a:pPr>
            <a:r>
              <a:rPr lang="en-US" sz="1100" dirty="0" smtClean="0">
                <a:solidFill>
                  <a:srgbClr val="000000"/>
                </a:solidFill>
              </a:rPr>
              <a:t>Detector</a:t>
            </a:r>
            <a:endParaRPr lang="en-US" sz="1100" baseline="-25000" dirty="0" smtClean="0">
              <a:solidFill>
                <a:srgbClr val="000000"/>
              </a:solidFill>
            </a:endParaRPr>
          </a:p>
        </p:txBody>
      </p:sp>
      <p:sp>
        <p:nvSpPr>
          <p:cNvPr id="198" name="TextBox 197"/>
          <p:cNvSpPr txBox="1"/>
          <p:nvPr/>
        </p:nvSpPr>
        <p:spPr>
          <a:xfrm>
            <a:off x="5369465" y="1380324"/>
            <a:ext cx="682317" cy="523990"/>
          </a:xfrm>
          <a:prstGeom prst="rect">
            <a:avLst/>
          </a:prstGeom>
          <a:noFill/>
        </p:spPr>
        <p:txBody>
          <a:bodyPr wrap="none" rtlCol="0">
            <a:spAutoFit/>
          </a:bodyPr>
          <a:lstStyle/>
          <a:p>
            <a:pPr algn="ctr">
              <a:lnSpc>
                <a:spcPct val="130000"/>
              </a:lnSpc>
            </a:pPr>
            <a:r>
              <a:rPr lang="en-US" sz="1100" dirty="0" smtClean="0">
                <a:solidFill>
                  <a:srgbClr val="000000"/>
                </a:solidFill>
              </a:rPr>
              <a:t>Bias</a:t>
            </a:r>
          </a:p>
          <a:p>
            <a:pPr algn="ctr">
              <a:lnSpc>
                <a:spcPct val="130000"/>
              </a:lnSpc>
            </a:pPr>
            <a:r>
              <a:rPr lang="en-US" sz="1100" dirty="0" smtClean="0">
                <a:solidFill>
                  <a:srgbClr val="000000"/>
                </a:solidFill>
              </a:rPr>
              <a:t>Resistor</a:t>
            </a:r>
          </a:p>
        </p:txBody>
      </p:sp>
      <p:sp>
        <p:nvSpPr>
          <p:cNvPr id="199" name="TextBox 198"/>
          <p:cNvSpPr txBox="1"/>
          <p:nvPr/>
        </p:nvSpPr>
        <p:spPr>
          <a:xfrm>
            <a:off x="5943686" y="1380324"/>
            <a:ext cx="1356667" cy="523990"/>
          </a:xfrm>
          <a:prstGeom prst="rect">
            <a:avLst/>
          </a:prstGeom>
          <a:noFill/>
        </p:spPr>
        <p:txBody>
          <a:bodyPr wrap="square" rtlCol="0">
            <a:spAutoFit/>
          </a:bodyPr>
          <a:lstStyle/>
          <a:p>
            <a:pPr algn="ctr">
              <a:lnSpc>
                <a:spcPct val="130000"/>
              </a:lnSpc>
            </a:pPr>
            <a:r>
              <a:rPr lang="en-US" sz="1100" dirty="0" smtClean="0">
                <a:solidFill>
                  <a:srgbClr val="000000"/>
                </a:solidFill>
              </a:rPr>
              <a:t>Series</a:t>
            </a:r>
          </a:p>
          <a:p>
            <a:pPr algn="ctr">
              <a:lnSpc>
                <a:spcPct val="130000"/>
              </a:lnSpc>
            </a:pPr>
            <a:r>
              <a:rPr lang="en-US" sz="1100" dirty="0" smtClean="0">
                <a:solidFill>
                  <a:srgbClr val="000000"/>
                </a:solidFill>
              </a:rPr>
              <a:t>Resistor</a:t>
            </a:r>
          </a:p>
        </p:txBody>
      </p:sp>
      <p:sp>
        <p:nvSpPr>
          <p:cNvPr id="200" name="TextBox 199"/>
          <p:cNvSpPr txBox="1"/>
          <p:nvPr/>
        </p:nvSpPr>
        <p:spPr>
          <a:xfrm>
            <a:off x="7073299" y="1490355"/>
            <a:ext cx="1356667" cy="303929"/>
          </a:xfrm>
          <a:prstGeom prst="rect">
            <a:avLst/>
          </a:prstGeom>
          <a:noFill/>
        </p:spPr>
        <p:txBody>
          <a:bodyPr wrap="square" rtlCol="0">
            <a:spAutoFit/>
          </a:bodyPr>
          <a:lstStyle/>
          <a:p>
            <a:pPr algn="ctr">
              <a:lnSpc>
                <a:spcPct val="130000"/>
              </a:lnSpc>
            </a:pPr>
            <a:r>
              <a:rPr lang="en-US" sz="1100" dirty="0" smtClean="0">
                <a:solidFill>
                  <a:srgbClr val="000000"/>
                </a:solidFill>
              </a:rPr>
              <a:t>Amplifier</a:t>
            </a:r>
          </a:p>
        </p:txBody>
      </p:sp>
      <p:sp>
        <p:nvSpPr>
          <p:cNvPr id="130" name="TextBox 129"/>
          <p:cNvSpPr txBox="1"/>
          <p:nvPr/>
        </p:nvSpPr>
        <p:spPr>
          <a:xfrm>
            <a:off x="1526570" y="880985"/>
            <a:ext cx="1061671" cy="438582"/>
          </a:xfrm>
          <a:prstGeom prst="rect">
            <a:avLst/>
          </a:prstGeom>
          <a:noFill/>
          <a:ln>
            <a:solidFill>
              <a:srgbClr val="000000"/>
            </a:solidFill>
          </a:ln>
        </p:spPr>
        <p:txBody>
          <a:bodyPr wrap="none" rtlCol="0">
            <a:spAutoFit/>
          </a:bodyPr>
          <a:lstStyle/>
          <a:p>
            <a:pPr>
              <a:lnSpc>
                <a:spcPct val="130000"/>
              </a:lnSpc>
            </a:pPr>
            <a:r>
              <a:rPr lang="en-US" dirty="0" smtClean="0">
                <a:solidFill>
                  <a:srgbClr val="000000"/>
                </a:solidFill>
              </a:rPr>
              <a:t>Real life</a:t>
            </a:r>
          </a:p>
        </p:txBody>
      </p:sp>
      <p:sp>
        <p:nvSpPr>
          <p:cNvPr id="202" name="TextBox 201"/>
          <p:cNvSpPr txBox="1"/>
          <p:nvPr/>
        </p:nvSpPr>
        <p:spPr>
          <a:xfrm>
            <a:off x="5331705" y="880985"/>
            <a:ext cx="1573944" cy="438582"/>
          </a:xfrm>
          <a:prstGeom prst="rect">
            <a:avLst/>
          </a:prstGeom>
          <a:noFill/>
          <a:ln>
            <a:solidFill>
              <a:srgbClr val="000000"/>
            </a:solidFill>
          </a:ln>
        </p:spPr>
        <p:txBody>
          <a:bodyPr wrap="none" rtlCol="0">
            <a:spAutoFit/>
          </a:bodyPr>
          <a:lstStyle/>
          <a:p>
            <a:pPr>
              <a:lnSpc>
                <a:spcPct val="130000"/>
              </a:lnSpc>
            </a:pPr>
            <a:r>
              <a:rPr lang="en-US" dirty="0" smtClean="0">
                <a:solidFill>
                  <a:srgbClr val="000000"/>
                </a:solidFill>
              </a:rPr>
              <a:t>Noise Model</a:t>
            </a:r>
          </a:p>
        </p:txBody>
      </p:sp>
      <p:graphicFrame>
        <p:nvGraphicFramePr>
          <p:cNvPr id="131" name="Object 130"/>
          <p:cNvGraphicFramePr>
            <a:graphicFrameLocks noChangeAspect="1"/>
          </p:cNvGraphicFramePr>
          <p:nvPr>
            <p:extLst>
              <p:ext uri="{D42A27DB-BD31-4B8C-83A1-F6EECF244321}">
                <p14:modId xmlns:p14="http://schemas.microsoft.com/office/powerpoint/2010/main" val="1968140157"/>
              </p:ext>
            </p:extLst>
          </p:nvPr>
        </p:nvGraphicFramePr>
        <p:xfrm>
          <a:off x="552450" y="3805238"/>
          <a:ext cx="8513763" cy="936625"/>
        </p:xfrm>
        <a:graphic>
          <a:graphicData uri="http://schemas.openxmlformats.org/presentationml/2006/ole">
            <mc:AlternateContent xmlns:mc="http://schemas.openxmlformats.org/markup-compatibility/2006">
              <mc:Choice xmlns:v="urn:schemas-microsoft-com:vml" Requires="v">
                <p:oleObj spid="_x0000_s215195" name="Equation" r:id="rId4" imgW="5308600" imgH="584200" progId="Equation.3">
                  <p:embed/>
                </p:oleObj>
              </mc:Choice>
              <mc:Fallback>
                <p:oleObj name="Equation" r:id="rId4" imgW="5308600" imgH="584200" progId="Equation.3">
                  <p:embed/>
                  <p:pic>
                    <p:nvPicPr>
                      <p:cNvPr id="0" name=""/>
                      <p:cNvPicPr/>
                      <p:nvPr/>
                    </p:nvPicPr>
                    <p:blipFill>
                      <a:blip r:embed="rId5"/>
                      <a:stretch>
                        <a:fillRect/>
                      </a:stretch>
                    </p:blipFill>
                    <p:spPr>
                      <a:xfrm>
                        <a:off x="552450" y="3805238"/>
                        <a:ext cx="8513763" cy="936625"/>
                      </a:xfrm>
                      <a:prstGeom prst="rect">
                        <a:avLst/>
                      </a:prstGeom>
                    </p:spPr>
                  </p:pic>
                </p:oleObj>
              </mc:Fallback>
            </mc:AlternateContent>
          </a:graphicData>
        </a:graphic>
      </p:graphicFrame>
      <p:cxnSp>
        <p:nvCxnSpPr>
          <p:cNvPr id="134" name="Straight Arrow Connector 133"/>
          <p:cNvCxnSpPr/>
          <p:nvPr/>
        </p:nvCxnSpPr>
        <p:spPr>
          <a:xfrm flipV="1">
            <a:off x="1707661" y="2815454"/>
            <a:ext cx="3115159" cy="119317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476735" y="3386789"/>
            <a:ext cx="5592148" cy="361637"/>
          </a:xfrm>
          <a:prstGeom prst="rect">
            <a:avLst/>
          </a:prstGeom>
          <a:solidFill>
            <a:schemeClr val="bg1"/>
          </a:solidFill>
        </p:spPr>
        <p:txBody>
          <a:bodyPr wrap="square" rtlCol="0">
            <a:spAutoFit/>
          </a:bodyPr>
          <a:lstStyle/>
          <a:p>
            <a:pPr>
              <a:lnSpc>
                <a:spcPct val="130000"/>
              </a:lnSpc>
            </a:pPr>
            <a:r>
              <a:rPr lang="en-US" sz="1400" b="1" dirty="0" smtClean="0">
                <a:solidFill>
                  <a:srgbClr val="800000"/>
                </a:solidFill>
              </a:rPr>
              <a:t>This term, the detector current shot noise, depends on the gain</a:t>
            </a:r>
          </a:p>
        </p:txBody>
      </p:sp>
      <p:sp>
        <p:nvSpPr>
          <p:cNvPr id="155" name="Right Brace 154"/>
          <p:cNvSpPr/>
          <p:nvPr/>
        </p:nvSpPr>
        <p:spPr>
          <a:xfrm rot="5400000">
            <a:off x="6047438" y="3205172"/>
            <a:ext cx="383338" cy="2996376"/>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TextBox 155"/>
          <p:cNvSpPr txBox="1"/>
          <p:nvPr/>
        </p:nvSpPr>
        <p:spPr>
          <a:xfrm>
            <a:off x="3951310" y="4855339"/>
            <a:ext cx="4916114" cy="438582"/>
          </a:xfrm>
          <a:prstGeom prst="rect">
            <a:avLst/>
          </a:prstGeom>
          <a:noFill/>
        </p:spPr>
        <p:txBody>
          <a:bodyPr wrap="square" rtlCol="0">
            <a:spAutoFit/>
          </a:bodyPr>
          <a:lstStyle/>
          <a:p>
            <a:pPr>
              <a:lnSpc>
                <a:spcPct val="130000"/>
              </a:lnSpc>
            </a:pPr>
            <a:r>
              <a:rPr lang="en-US" b="1" dirty="0" smtClean="0">
                <a:solidFill>
                  <a:srgbClr val="000000"/>
                </a:solidFill>
              </a:rPr>
              <a:t>This term dominates for short shaping time</a:t>
            </a:r>
          </a:p>
        </p:txBody>
      </p:sp>
      <p:cxnSp>
        <p:nvCxnSpPr>
          <p:cNvPr id="4" name="Straight Arrow Connector 3"/>
          <p:cNvCxnSpPr/>
          <p:nvPr/>
        </p:nvCxnSpPr>
        <p:spPr>
          <a:xfrm>
            <a:off x="1526570" y="4511691"/>
            <a:ext cx="0" cy="383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53" name="Object 152"/>
          <p:cNvGraphicFramePr>
            <a:graphicFrameLocks noChangeAspect="1"/>
          </p:cNvGraphicFramePr>
          <p:nvPr>
            <p:extLst>
              <p:ext uri="{D42A27DB-BD31-4B8C-83A1-F6EECF244321}">
                <p14:modId xmlns:p14="http://schemas.microsoft.com/office/powerpoint/2010/main" val="3972362245"/>
              </p:ext>
            </p:extLst>
          </p:nvPr>
        </p:nvGraphicFramePr>
        <p:xfrm>
          <a:off x="844435" y="4923277"/>
          <a:ext cx="1568450" cy="488950"/>
        </p:xfrm>
        <a:graphic>
          <a:graphicData uri="http://schemas.openxmlformats.org/presentationml/2006/ole">
            <mc:AlternateContent xmlns:mc="http://schemas.openxmlformats.org/markup-compatibility/2006">
              <mc:Choice xmlns:v="urn:schemas-microsoft-com:vml" Requires="v">
                <p:oleObj spid="_x0000_s215196" name="Equation" r:id="rId6" imgW="977900" imgH="304800" progId="Equation.3">
                  <p:embed/>
                </p:oleObj>
              </mc:Choice>
              <mc:Fallback>
                <p:oleObj name="Equation" r:id="rId6" imgW="977900" imgH="304800" progId="Equation.3">
                  <p:embed/>
                  <p:pic>
                    <p:nvPicPr>
                      <p:cNvPr id="0" name=""/>
                      <p:cNvPicPr/>
                      <p:nvPr/>
                    </p:nvPicPr>
                    <p:blipFill>
                      <a:blip r:embed="rId7"/>
                      <a:stretch>
                        <a:fillRect/>
                      </a:stretch>
                    </p:blipFill>
                    <p:spPr>
                      <a:xfrm>
                        <a:off x="844435" y="4923277"/>
                        <a:ext cx="1568450" cy="488950"/>
                      </a:xfrm>
                      <a:prstGeom prst="rect">
                        <a:avLst/>
                      </a:prstGeom>
                      <a:ln>
                        <a:solidFill>
                          <a:srgbClr val="000000"/>
                        </a:solidFill>
                      </a:ln>
                    </p:spPr>
                  </p:pic>
                </p:oleObj>
              </mc:Fallback>
            </mc:AlternateContent>
          </a:graphicData>
        </a:graphic>
      </p:graphicFrame>
      <p:sp>
        <p:nvSpPr>
          <p:cNvPr id="6" name="TextBox 5"/>
          <p:cNvSpPr txBox="1"/>
          <p:nvPr/>
        </p:nvSpPr>
        <p:spPr>
          <a:xfrm>
            <a:off x="2544068" y="4861988"/>
            <a:ext cx="1200193" cy="438582"/>
          </a:xfrm>
          <a:prstGeom prst="rect">
            <a:avLst/>
          </a:prstGeom>
          <a:noFill/>
        </p:spPr>
        <p:txBody>
          <a:bodyPr wrap="none" rtlCol="0">
            <a:spAutoFit/>
          </a:bodyPr>
          <a:lstStyle/>
          <a:p>
            <a:pPr>
              <a:lnSpc>
                <a:spcPct val="130000"/>
              </a:lnSpc>
            </a:pPr>
            <a:r>
              <a:rPr lang="en-US" b="1" dirty="0">
                <a:solidFill>
                  <a:srgbClr val="800000"/>
                </a:solidFill>
              </a:rPr>
              <a:t>l</a:t>
            </a:r>
            <a:r>
              <a:rPr lang="en-US" b="1" dirty="0" smtClean="0">
                <a:solidFill>
                  <a:srgbClr val="800000"/>
                </a:solidFill>
              </a:rPr>
              <a:t>ow gain!</a:t>
            </a:r>
          </a:p>
        </p:txBody>
      </p:sp>
    </p:spTree>
    <p:extLst>
      <p:ext uri="{BB962C8B-B14F-4D97-AF65-F5344CB8AC3E}">
        <p14:creationId xmlns:p14="http://schemas.microsoft.com/office/powerpoint/2010/main" val="36027602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A721C92A-0D55-754C-87E2-F46C20C446D3}" type="slidenum">
              <a:rPr lang="en-US"/>
              <a:pPr>
                <a:defRPr/>
              </a:pPr>
              <a:t>56</a:t>
            </a:fld>
            <a:endParaRPr lang="en-US"/>
          </a:p>
        </p:txBody>
      </p:sp>
      <p:sp>
        <p:nvSpPr>
          <p:cNvPr id="22529" name="Rectangle 1"/>
          <p:cNvSpPr>
            <a:spLocks noChangeArrowheads="1"/>
          </p:cNvSpPr>
          <p:nvPr/>
        </p:nvSpPr>
        <p:spPr bwMode="auto">
          <a:xfrm>
            <a:off x="1247040" y="686953"/>
            <a:ext cx="5417280" cy="413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sz="1100">
              <a:cs typeface="DejaVu Sans" charset="0"/>
            </a:endParaRPr>
          </a:p>
        </p:txBody>
      </p:sp>
      <p:sp>
        <p:nvSpPr>
          <p:cNvPr id="22532" name="Rectangle 4"/>
          <p:cNvSpPr>
            <a:spLocks noChangeArrowheads="1"/>
          </p:cNvSpPr>
          <p:nvPr/>
        </p:nvSpPr>
        <p:spPr bwMode="auto">
          <a:xfrm>
            <a:off x="1172264" y="4211445"/>
            <a:ext cx="1891945" cy="359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0820" rIns="81639" bIns="40820">
            <a:spAutoFit/>
          </a:bodyPr>
          <a:lstStyle/>
          <a:p>
            <a:pPr>
              <a:tabLst>
                <a:tab pos="656650" algn="l"/>
                <a:tab pos="1313299" algn="l"/>
              </a:tabLst>
              <a:defRPr/>
            </a:pPr>
            <a:r>
              <a:rPr lang="en-US" dirty="0">
                <a:solidFill>
                  <a:srgbClr val="FFFFFF"/>
                </a:solidFill>
                <a:latin typeface="Century Gothic" charset="0"/>
                <a:cs typeface="DejaVu Sans" charset="0"/>
              </a:rPr>
              <a:t>Laser split into 2</a:t>
            </a:r>
          </a:p>
        </p:txBody>
      </p:sp>
      <p:sp>
        <p:nvSpPr>
          <p:cNvPr id="22534" name="Text Box 6"/>
          <p:cNvSpPr txBox="1">
            <a:spLocks noChangeArrowheads="1"/>
          </p:cNvSpPr>
          <p:nvPr/>
        </p:nvSpPr>
        <p:spPr bwMode="auto">
          <a:xfrm>
            <a:off x="900700" y="-11947"/>
            <a:ext cx="7205760" cy="64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76022"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9pPr>
          </a:lstStyle>
          <a:p>
            <a:pPr algn="ctr" hangingPunct="1">
              <a:defRPr/>
            </a:pPr>
            <a:r>
              <a:rPr lang="en-US" sz="3200" dirty="0" smtClean="0">
                <a:solidFill>
                  <a:srgbClr val="800000"/>
                </a:solidFill>
                <a:latin typeface="+mj-lt"/>
              </a:rPr>
              <a:t>Noise - II</a:t>
            </a:r>
            <a:endParaRPr lang="en-US" sz="3200" dirty="0">
              <a:solidFill>
                <a:srgbClr val="800000"/>
              </a:solidFill>
              <a:latin typeface="+mj-lt"/>
            </a:endParaRP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cxnSp>
        <p:nvCxnSpPr>
          <p:cNvPr id="13" name="Straight Connector 12"/>
          <p:cNvCxnSpPr/>
          <p:nvPr/>
        </p:nvCxnSpPr>
        <p:spPr>
          <a:xfrm flipH="1">
            <a:off x="4511351" y="3344853"/>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511351" y="2034638"/>
            <a:ext cx="654050" cy="1316565"/>
            <a:chOff x="1701800" y="1595968"/>
            <a:chExt cx="654050" cy="1316565"/>
          </a:xfrm>
        </p:grpSpPr>
        <p:cxnSp>
          <p:nvCxnSpPr>
            <p:cNvPr id="5" name="Straight Connector 4"/>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811867" y="2184400"/>
              <a:ext cx="0" cy="3958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55850" y="1595968"/>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5400000">
            <a:off x="4821442" y="2461146"/>
            <a:ext cx="220134" cy="620183"/>
            <a:chOff x="1701800" y="2292350"/>
            <a:chExt cx="220134" cy="620183"/>
          </a:xfrm>
        </p:grpSpPr>
        <p:cxnSp>
          <p:nvCxnSpPr>
            <p:cNvPr id="21" name="Straight Connector 20"/>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H="1" flipV="1">
              <a:off x="1667935" y="2436283"/>
              <a:ext cx="28786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230524" y="2661171"/>
            <a:ext cx="378884" cy="175683"/>
            <a:chOff x="2362200" y="2965450"/>
            <a:chExt cx="1593006" cy="175683"/>
          </a:xfrm>
        </p:grpSpPr>
        <p:grpSp>
          <p:nvGrpSpPr>
            <p:cNvPr id="11" name="Group 10"/>
            <p:cNvGrpSpPr/>
            <p:nvPr/>
          </p:nvGrpSpPr>
          <p:grpSpPr>
            <a:xfrm>
              <a:off x="2527300" y="2965450"/>
              <a:ext cx="433918" cy="175683"/>
              <a:chOff x="2540000" y="2965450"/>
              <a:chExt cx="433918" cy="175683"/>
            </a:xfrm>
          </p:grpSpPr>
          <p:cxnSp>
            <p:nvCxnSpPr>
              <p:cNvPr id="25" name="Straight Connector 24"/>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3362398" y="2965450"/>
              <a:ext cx="433918" cy="175683"/>
              <a:chOff x="2540000" y="2965450"/>
              <a:chExt cx="433918" cy="175683"/>
            </a:xfrm>
          </p:grpSpPr>
          <p:cxnSp>
            <p:nvCxnSpPr>
              <p:cNvPr id="30" name="Straight Connector 29"/>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2942710" y="2965450"/>
              <a:ext cx="433918" cy="175683"/>
              <a:chOff x="2540000" y="2965450"/>
              <a:chExt cx="433918" cy="175683"/>
            </a:xfrm>
          </p:grpSpPr>
          <p:cxnSp>
            <p:nvCxnSpPr>
              <p:cNvPr id="33" name="Straight Connector 32"/>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p:cNvCxnSpPr/>
            <p:nvPr/>
          </p:nvCxnSpPr>
          <p:spPr>
            <a:xfrm flipH="1">
              <a:off x="2362200"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783756"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rot="16200000">
            <a:off x="4415612" y="2339436"/>
            <a:ext cx="378884" cy="175683"/>
            <a:chOff x="2362200" y="2965450"/>
            <a:chExt cx="1593006" cy="175683"/>
          </a:xfrm>
        </p:grpSpPr>
        <p:grpSp>
          <p:nvGrpSpPr>
            <p:cNvPr id="42" name="Group 41"/>
            <p:cNvGrpSpPr/>
            <p:nvPr/>
          </p:nvGrpSpPr>
          <p:grpSpPr>
            <a:xfrm>
              <a:off x="2527300" y="2965450"/>
              <a:ext cx="433918" cy="175683"/>
              <a:chOff x="2540000" y="2965450"/>
              <a:chExt cx="433918" cy="175683"/>
            </a:xfrm>
          </p:grpSpPr>
          <p:cxnSp>
            <p:nvCxnSpPr>
              <p:cNvPr id="51" name="Straight Connector 50"/>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3362398" y="2965450"/>
              <a:ext cx="433918" cy="175683"/>
              <a:chOff x="2540000" y="2965450"/>
              <a:chExt cx="433918" cy="175683"/>
            </a:xfrm>
          </p:grpSpPr>
          <p:cxnSp>
            <p:nvCxnSpPr>
              <p:cNvPr id="49" name="Straight Connector 48"/>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2942710" y="2965450"/>
              <a:ext cx="433918" cy="175683"/>
              <a:chOff x="2540000" y="2965450"/>
              <a:chExt cx="433918" cy="175683"/>
            </a:xfrm>
          </p:grpSpPr>
          <p:cxnSp>
            <p:nvCxnSpPr>
              <p:cNvPr id="47" name="Straight Connector 46"/>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45" name="Straight Connector 44"/>
            <p:cNvCxnSpPr/>
            <p:nvPr/>
          </p:nvCxnSpPr>
          <p:spPr>
            <a:xfrm flipH="1">
              <a:off x="2362200"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flipV="1">
              <a:off x="3783756"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rot="5400000">
            <a:off x="4783342" y="1777462"/>
            <a:ext cx="220134" cy="543983"/>
            <a:chOff x="1701800" y="2368550"/>
            <a:chExt cx="220134" cy="543983"/>
          </a:xfrm>
        </p:grpSpPr>
        <p:cxnSp>
          <p:nvCxnSpPr>
            <p:cNvPr id="54" name="Straight Connector 53"/>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flipV="1">
              <a:off x="1706035" y="2474383"/>
              <a:ext cx="21166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58" name="Straight Connector 57"/>
          <p:cNvCxnSpPr/>
          <p:nvPr/>
        </p:nvCxnSpPr>
        <p:spPr>
          <a:xfrm>
            <a:off x="4621418" y="1843807"/>
            <a:ext cx="1" cy="40461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5049658" y="2290754"/>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5609408" y="2769121"/>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533" name="TextBox 22532"/>
          <p:cNvSpPr txBox="1"/>
          <p:nvPr/>
        </p:nvSpPr>
        <p:spPr>
          <a:xfrm>
            <a:off x="4162101" y="1440226"/>
            <a:ext cx="1094076" cy="303929"/>
          </a:xfrm>
          <a:prstGeom prst="rect">
            <a:avLst/>
          </a:prstGeom>
          <a:noFill/>
        </p:spPr>
        <p:txBody>
          <a:bodyPr wrap="none" rtlCol="0">
            <a:spAutoFit/>
          </a:bodyPr>
          <a:lstStyle/>
          <a:p>
            <a:pPr>
              <a:lnSpc>
                <a:spcPct val="130000"/>
              </a:lnSpc>
            </a:pPr>
            <a:r>
              <a:rPr lang="en-US" sz="1100" dirty="0" smtClean="0">
                <a:solidFill>
                  <a:srgbClr val="000000"/>
                </a:solidFill>
              </a:rPr>
              <a:t>Detector Bias</a:t>
            </a:r>
          </a:p>
        </p:txBody>
      </p:sp>
      <p:sp>
        <p:nvSpPr>
          <p:cNvPr id="71" name="TextBox 70"/>
          <p:cNvSpPr txBox="1"/>
          <p:nvPr/>
        </p:nvSpPr>
        <p:spPr>
          <a:xfrm>
            <a:off x="3400101" y="2288638"/>
            <a:ext cx="981734" cy="303929"/>
          </a:xfrm>
          <a:prstGeom prst="rect">
            <a:avLst/>
          </a:prstGeom>
          <a:noFill/>
        </p:spPr>
        <p:txBody>
          <a:bodyPr wrap="none" rtlCol="0">
            <a:spAutoFit/>
          </a:bodyPr>
          <a:lstStyle/>
          <a:p>
            <a:pPr>
              <a:lnSpc>
                <a:spcPct val="130000"/>
              </a:lnSpc>
            </a:pPr>
            <a:r>
              <a:rPr lang="en-US" sz="1100" dirty="0" smtClean="0">
                <a:solidFill>
                  <a:srgbClr val="000000"/>
                </a:solidFill>
              </a:rPr>
              <a:t>Bias Resistor</a:t>
            </a:r>
          </a:p>
        </p:txBody>
      </p:sp>
      <p:sp>
        <p:nvSpPr>
          <p:cNvPr id="72" name="TextBox 71"/>
          <p:cNvSpPr txBox="1"/>
          <p:nvPr/>
        </p:nvSpPr>
        <p:spPr>
          <a:xfrm>
            <a:off x="3384007" y="2840216"/>
            <a:ext cx="1107996" cy="303929"/>
          </a:xfrm>
          <a:prstGeom prst="rect">
            <a:avLst/>
          </a:prstGeom>
          <a:noFill/>
        </p:spPr>
        <p:txBody>
          <a:bodyPr wrap="none" rtlCol="0">
            <a:spAutoFit/>
          </a:bodyPr>
          <a:lstStyle/>
          <a:p>
            <a:pPr>
              <a:lnSpc>
                <a:spcPct val="130000"/>
              </a:lnSpc>
            </a:pPr>
            <a:r>
              <a:rPr lang="en-US" sz="1100" dirty="0" smtClean="0">
                <a:solidFill>
                  <a:srgbClr val="000000"/>
                </a:solidFill>
              </a:rPr>
              <a:t>Detector C</a:t>
            </a:r>
            <a:r>
              <a:rPr lang="en-US" sz="1100" baseline="-25000" dirty="0" smtClean="0">
                <a:solidFill>
                  <a:srgbClr val="000000"/>
                </a:solidFill>
              </a:rPr>
              <a:t>det</a:t>
            </a:r>
          </a:p>
        </p:txBody>
      </p:sp>
      <p:sp>
        <p:nvSpPr>
          <p:cNvPr id="73" name="TextBox 72"/>
          <p:cNvSpPr txBox="1"/>
          <p:nvPr/>
        </p:nvSpPr>
        <p:spPr>
          <a:xfrm>
            <a:off x="4831857" y="1656996"/>
            <a:ext cx="479618" cy="303929"/>
          </a:xfrm>
          <a:prstGeom prst="rect">
            <a:avLst/>
          </a:prstGeom>
          <a:noFill/>
        </p:spPr>
        <p:txBody>
          <a:bodyPr wrap="none" rtlCol="0">
            <a:spAutoFit/>
          </a:bodyPr>
          <a:lstStyle/>
          <a:p>
            <a:pPr>
              <a:lnSpc>
                <a:spcPct val="130000"/>
              </a:lnSpc>
            </a:pPr>
            <a:r>
              <a:rPr lang="en-US" sz="1100" dirty="0" smtClean="0">
                <a:solidFill>
                  <a:srgbClr val="000000"/>
                </a:solidFill>
              </a:rPr>
              <a:t>C</a:t>
            </a:r>
            <a:r>
              <a:rPr lang="en-US" sz="1100" baseline="-25000" dirty="0" smtClean="0">
                <a:solidFill>
                  <a:srgbClr val="000000"/>
                </a:solidFill>
              </a:rPr>
              <a:t>Bias</a:t>
            </a:r>
          </a:p>
        </p:txBody>
      </p:sp>
      <p:sp>
        <p:nvSpPr>
          <p:cNvPr id="75" name="TextBox 74"/>
          <p:cNvSpPr txBox="1"/>
          <p:nvPr/>
        </p:nvSpPr>
        <p:spPr>
          <a:xfrm>
            <a:off x="4147352" y="2084563"/>
            <a:ext cx="443857" cy="303929"/>
          </a:xfrm>
          <a:prstGeom prst="rect">
            <a:avLst/>
          </a:prstGeom>
          <a:noFill/>
        </p:spPr>
        <p:txBody>
          <a:bodyPr wrap="none" rtlCol="0">
            <a:spAutoFit/>
          </a:bodyPr>
          <a:lstStyle/>
          <a:p>
            <a:pPr>
              <a:lnSpc>
                <a:spcPct val="130000"/>
              </a:lnSpc>
            </a:pPr>
            <a:r>
              <a:rPr lang="en-US" sz="1100" dirty="0">
                <a:solidFill>
                  <a:srgbClr val="000000"/>
                </a:solidFill>
              </a:rPr>
              <a:t>R</a:t>
            </a:r>
            <a:r>
              <a:rPr lang="en-US" sz="1100" baseline="-25000" dirty="0" smtClean="0">
                <a:solidFill>
                  <a:srgbClr val="000000"/>
                </a:solidFill>
              </a:rPr>
              <a:t>Bias</a:t>
            </a:r>
          </a:p>
        </p:txBody>
      </p:sp>
      <p:sp>
        <p:nvSpPr>
          <p:cNvPr id="76" name="TextBox 75"/>
          <p:cNvSpPr txBox="1"/>
          <p:nvPr/>
        </p:nvSpPr>
        <p:spPr>
          <a:xfrm>
            <a:off x="4845410" y="2852914"/>
            <a:ext cx="377026" cy="303929"/>
          </a:xfrm>
          <a:prstGeom prst="rect">
            <a:avLst/>
          </a:prstGeom>
          <a:noFill/>
        </p:spPr>
        <p:txBody>
          <a:bodyPr wrap="none" rtlCol="0">
            <a:spAutoFit/>
          </a:bodyPr>
          <a:lstStyle/>
          <a:p>
            <a:pPr>
              <a:lnSpc>
                <a:spcPct val="130000"/>
              </a:lnSpc>
            </a:pPr>
            <a:r>
              <a:rPr lang="en-US" sz="1100" dirty="0" smtClean="0">
                <a:solidFill>
                  <a:srgbClr val="000000"/>
                </a:solidFill>
              </a:rPr>
              <a:t>C</a:t>
            </a:r>
            <a:r>
              <a:rPr lang="en-US" sz="1100" baseline="-25000" dirty="0">
                <a:solidFill>
                  <a:srgbClr val="000000"/>
                </a:solidFill>
              </a:rPr>
              <a:t>C</a:t>
            </a:r>
            <a:endParaRPr lang="en-US" sz="1100" baseline="-25000" dirty="0" smtClean="0">
              <a:solidFill>
                <a:srgbClr val="000000"/>
              </a:solidFill>
            </a:endParaRPr>
          </a:p>
        </p:txBody>
      </p:sp>
      <p:sp>
        <p:nvSpPr>
          <p:cNvPr id="77" name="TextBox 76"/>
          <p:cNvSpPr txBox="1"/>
          <p:nvPr/>
        </p:nvSpPr>
        <p:spPr>
          <a:xfrm>
            <a:off x="5222856" y="2852914"/>
            <a:ext cx="325730" cy="303929"/>
          </a:xfrm>
          <a:prstGeom prst="rect">
            <a:avLst/>
          </a:prstGeom>
          <a:noFill/>
        </p:spPr>
        <p:txBody>
          <a:bodyPr wrap="none" rtlCol="0">
            <a:spAutoFit/>
          </a:bodyPr>
          <a:lstStyle/>
          <a:p>
            <a:pPr>
              <a:lnSpc>
                <a:spcPct val="130000"/>
              </a:lnSpc>
            </a:pPr>
            <a:r>
              <a:rPr lang="en-US" sz="1100" dirty="0" smtClean="0">
                <a:solidFill>
                  <a:srgbClr val="000000"/>
                </a:solidFill>
              </a:rPr>
              <a:t>R</a:t>
            </a:r>
            <a:r>
              <a:rPr lang="en-US" sz="1100" baseline="-25000" dirty="0" smtClean="0">
                <a:solidFill>
                  <a:srgbClr val="000000"/>
                </a:solidFill>
              </a:rPr>
              <a:t>S</a:t>
            </a:r>
          </a:p>
        </p:txBody>
      </p:sp>
      <p:sp>
        <p:nvSpPr>
          <p:cNvPr id="161" name="Isosceles Triangle 160"/>
          <p:cNvSpPr/>
          <p:nvPr/>
        </p:nvSpPr>
        <p:spPr>
          <a:xfrm rot="5400000">
            <a:off x="5832717" y="2477021"/>
            <a:ext cx="615950" cy="584200"/>
          </a:xfrm>
          <a:prstGeom prst="triangl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30" name="TextBox 129"/>
          <p:cNvSpPr txBox="1"/>
          <p:nvPr/>
        </p:nvSpPr>
        <p:spPr>
          <a:xfrm>
            <a:off x="4336121" y="880985"/>
            <a:ext cx="1061671" cy="438582"/>
          </a:xfrm>
          <a:prstGeom prst="rect">
            <a:avLst/>
          </a:prstGeom>
          <a:noFill/>
          <a:ln>
            <a:solidFill>
              <a:srgbClr val="000000"/>
            </a:solidFill>
          </a:ln>
        </p:spPr>
        <p:txBody>
          <a:bodyPr wrap="none" rtlCol="0">
            <a:spAutoFit/>
          </a:bodyPr>
          <a:lstStyle/>
          <a:p>
            <a:pPr>
              <a:lnSpc>
                <a:spcPct val="130000"/>
              </a:lnSpc>
            </a:pPr>
            <a:r>
              <a:rPr lang="en-US" dirty="0" smtClean="0">
                <a:solidFill>
                  <a:srgbClr val="000000"/>
                </a:solidFill>
              </a:rPr>
              <a:t>Real life</a:t>
            </a:r>
          </a:p>
        </p:txBody>
      </p:sp>
      <p:graphicFrame>
        <p:nvGraphicFramePr>
          <p:cNvPr id="3" name="Object 2"/>
          <p:cNvGraphicFramePr>
            <a:graphicFrameLocks noChangeAspect="1"/>
          </p:cNvGraphicFramePr>
          <p:nvPr>
            <p:extLst>
              <p:ext uri="{D42A27DB-BD31-4B8C-83A1-F6EECF244321}">
                <p14:modId xmlns:p14="http://schemas.microsoft.com/office/powerpoint/2010/main" val="2771876940"/>
              </p:ext>
            </p:extLst>
          </p:nvPr>
        </p:nvGraphicFramePr>
        <p:xfrm>
          <a:off x="658869" y="3636107"/>
          <a:ext cx="3318762" cy="840193"/>
        </p:xfrm>
        <a:graphic>
          <a:graphicData uri="http://schemas.openxmlformats.org/presentationml/2006/ole">
            <mc:AlternateContent xmlns:mc="http://schemas.openxmlformats.org/markup-compatibility/2006">
              <mc:Choice xmlns:v="urn:schemas-microsoft-com:vml" Requires="v">
                <p:oleObj spid="_x0000_s1047" name="Equation" r:id="rId4" imgW="2006600" imgH="508000" progId="Equation.3">
                  <p:embed/>
                </p:oleObj>
              </mc:Choice>
              <mc:Fallback>
                <p:oleObj name="Equation" r:id="rId4" imgW="2006600" imgH="508000" progId="Equation.3">
                  <p:embed/>
                  <p:pic>
                    <p:nvPicPr>
                      <p:cNvPr id="0" name=""/>
                      <p:cNvPicPr/>
                      <p:nvPr/>
                    </p:nvPicPr>
                    <p:blipFill>
                      <a:blip r:embed="rId5"/>
                      <a:stretch>
                        <a:fillRect/>
                      </a:stretch>
                    </p:blipFill>
                    <p:spPr>
                      <a:xfrm>
                        <a:off x="658869" y="3636107"/>
                        <a:ext cx="3318762" cy="840193"/>
                      </a:xfrm>
                      <a:prstGeom prst="rect">
                        <a:avLst/>
                      </a:prstGeom>
                    </p:spPr>
                  </p:pic>
                </p:oleObj>
              </mc:Fallback>
            </mc:AlternateContent>
          </a:graphicData>
        </a:graphic>
      </p:graphicFrame>
      <p:sp>
        <p:nvSpPr>
          <p:cNvPr id="7" name="TextBox 6"/>
          <p:cNvSpPr txBox="1"/>
          <p:nvPr/>
        </p:nvSpPr>
        <p:spPr>
          <a:xfrm>
            <a:off x="574456" y="4562475"/>
            <a:ext cx="2114281" cy="438582"/>
          </a:xfrm>
          <a:prstGeom prst="rect">
            <a:avLst/>
          </a:prstGeom>
          <a:noFill/>
        </p:spPr>
        <p:txBody>
          <a:bodyPr wrap="none" rtlCol="0">
            <a:spAutoFit/>
          </a:bodyPr>
          <a:lstStyle/>
          <a:p>
            <a:pPr>
              <a:lnSpc>
                <a:spcPct val="130000"/>
              </a:lnSpc>
            </a:pPr>
            <a:r>
              <a:rPr lang="en-US" dirty="0" smtClean="0">
                <a:solidFill>
                  <a:srgbClr val="000000"/>
                </a:solidFill>
              </a:rPr>
              <a:t>k = ratio h/e gain</a:t>
            </a:r>
          </a:p>
        </p:txBody>
      </p:sp>
      <p:sp>
        <p:nvSpPr>
          <p:cNvPr id="154" name="TextBox 153"/>
          <p:cNvSpPr txBox="1"/>
          <p:nvPr/>
        </p:nvSpPr>
        <p:spPr>
          <a:xfrm>
            <a:off x="4953734" y="3718686"/>
            <a:ext cx="2594205" cy="1158779"/>
          </a:xfrm>
          <a:prstGeom prst="rect">
            <a:avLst/>
          </a:prstGeom>
          <a:noFill/>
        </p:spPr>
        <p:txBody>
          <a:bodyPr wrap="none" rtlCol="0">
            <a:spAutoFit/>
          </a:bodyPr>
          <a:lstStyle/>
          <a:p>
            <a:pPr>
              <a:lnSpc>
                <a:spcPct val="130000"/>
              </a:lnSpc>
            </a:pPr>
            <a:r>
              <a:rPr lang="en-US" b="1" dirty="0" smtClean="0">
                <a:solidFill>
                  <a:srgbClr val="000000"/>
                </a:solidFill>
              </a:rPr>
              <a:t>NOISE DUE TO GAIN:</a:t>
            </a:r>
          </a:p>
          <a:p>
            <a:pPr>
              <a:lnSpc>
                <a:spcPct val="130000"/>
              </a:lnSpc>
            </a:pPr>
            <a:r>
              <a:rPr lang="en-US" b="1" dirty="0" smtClean="0">
                <a:solidFill>
                  <a:srgbClr val="000000"/>
                </a:solidFill>
              </a:rPr>
              <a:t>Excess noise factor:</a:t>
            </a:r>
          </a:p>
          <a:p>
            <a:pPr>
              <a:lnSpc>
                <a:spcPct val="130000"/>
              </a:lnSpc>
            </a:pPr>
            <a:r>
              <a:rPr lang="en-US" b="1" dirty="0" smtClean="0">
                <a:solidFill>
                  <a:srgbClr val="000000"/>
                </a:solidFill>
              </a:rPr>
              <a:t>low gain, very small k</a:t>
            </a:r>
          </a:p>
        </p:txBody>
      </p:sp>
      <p:sp>
        <p:nvSpPr>
          <p:cNvPr id="157" name="TextBox 156"/>
          <p:cNvSpPr txBox="1"/>
          <p:nvPr/>
        </p:nvSpPr>
        <p:spPr>
          <a:xfrm>
            <a:off x="538044" y="5548904"/>
            <a:ext cx="8514572" cy="798680"/>
          </a:xfrm>
          <a:prstGeom prst="rect">
            <a:avLst/>
          </a:prstGeom>
          <a:noFill/>
        </p:spPr>
        <p:txBody>
          <a:bodyPr wrap="square" rtlCol="0">
            <a:spAutoFit/>
          </a:bodyPr>
          <a:lstStyle/>
          <a:p>
            <a:pPr>
              <a:lnSpc>
                <a:spcPct val="130000"/>
              </a:lnSpc>
            </a:pPr>
            <a:r>
              <a:rPr lang="en-US" b="1" dirty="0">
                <a:solidFill>
                  <a:srgbClr val="800000"/>
                </a:solidFill>
              </a:rPr>
              <a:t>L</a:t>
            </a:r>
            <a:r>
              <a:rPr lang="en-US" b="1" dirty="0" smtClean="0">
                <a:solidFill>
                  <a:srgbClr val="800000"/>
                </a:solidFill>
              </a:rPr>
              <a:t>ow leakage current and low gain (~ 10) together with short shaping time are necessary to keep the noise down.</a:t>
            </a:r>
          </a:p>
        </p:txBody>
      </p:sp>
      <p:cxnSp>
        <p:nvCxnSpPr>
          <p:cNvPr id="160" name="Straight Arrow Connector 159"/>
          <p:cNvCxnSpPr/>
          <p:nvPr/>
        </p:nvCxnSpPr>
        <p:spPr>
          <a:xfrm flipV="1">
            <a:off x="2027011" y="3144146"/>
            <a:ext cx="2490201" cy="691331"/>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5848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A721C92A-0D55-754C-87E2-F46C20C446D3}" type="slidenum">
              <a:rPr lang="en-US"/>
              <a:pPr>
                <a:defRPr/>
              </a:pPr>
              <a:t>57</a:t>
            </a:fld>
            <a:endParaRPr lang="en-US"/>
          </a:p>
        </p:txBody>
      </p:sp>
      <p:sp>
        <p:nvSpPr>
          <p:cNvPr id="22529" name="Rectangle 1"/>
          <p:cNvSpPr>
            <a:spLocks noChangeArrowheads="1"/>
          </p:cNvSpPr>
          <p:nvPr/>
        </p:nvSpPr>
        <p:spPr bwMode="auto">
          <a:xfrm>
            <a:off x="1247040" y="686953"/>
            <a:ext cx="5417280" cy="413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sz="1100">
              <a:cs typeface="DejaVu Sans" charset="0"/>
            </a:endParaRPr>
          </a:p>
        </p:txBody>
      </p:sp>
      <p:sp>
        <p:nvSpPr>
          <p:cNvPr id="22534" name="Text Box 6"/>
          <p:cNvSpPr txBox="1">
            <a:spLocks noChangeArrowheads="1"/>
          </p:cNvSpPr>
          <p:nvPr/>
        </p:nvSpPr>
        <p:spPr bwMode="auto">
          <a:xfrm>
            <a:off x="900700" y="-11947"/>
            <a:ext cx="7205760" cy="64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76022"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DejaVu Sans" charset="0"/>
              </a:defRPr>
            </a:lvl9pPr>
          </a:lstStyle>
          <a:p>
            <a:pPr algn="ctr" hangingPunct="1">
              <a:defRPr/>
            </a:pPr>
            <a:r>
              <a:rPr lang="en-US" sz="3200" dirty="0" smtClean="0">
                <a:solidFill>
                  <a:srgbClr val="800000"/>
                </a:solidFill>
                <a:latin typeface="+mj-lt"/>
              </a:rPr>
              <a:t>Next CNM productions</a:t>
            </a:r>
            <a:endParaRPr lang="en-US" sz="3200" dirty="0">
              <a:solidFill>
                <a:srgbClr val="800000"/>
              </a:solidFill>
              <a:latin typeface="+mj-lt"/>
            </a:endParaRP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pic>
        <p:nvPicPr>
          <p:cNvPr id="153"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37" y="733100"/>
            <a:ext cx="4356875" cy="4341954"/>
          </a:xfrm>
          <a:prstGeom prst="rect">
            <a:avLst/>
          </a:prstGeom>
        </p:spPr>
      </p:pic>
      <p:cxnSp>
        <p:nvCxnSpPr>
          <p:cNvPr id="4" name="Straight Arrow Connector 3"/>
          <p:cNvCxnSpPr/>
          <p:nvPr/>
        </p:nvCxnSpPr>
        <p:spPr>
          <a:xfrm>
            <a:off x="2937659" y="2276485"/>
            <a:ext cx="1744264" cy="1529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96676" y="1866554"/>
            <a:ext cx="812467" cy="438582"/>
          </a:xfrm>
          <a:prstGeom prst="rect">
            <a:avLst/>
          </a:prstGeom>
          <a:noFill/>
        </p:spPr>
        <p:txBody>
          <a:bodyPr wrap="none" rtlCol="0">
            <a:spAutoFit/>
          </a:bodyPr>
          <a:lstStyle/>
          <a:p>
            <a:pPr>
              <a:lnSpc>
                <a:spcPct val="130000"/>
              </a:lnSpc>
            </a:pPr>
            <a:r>
              <a:rPr lang="en-US" dirty="0" smtClean="0">
                <a:solidFill>
                  <a:srgbClr val="000000"/>
                </a:solidFill>
              </a:rPr>
              <a:t>5 mm</a:t>
            </a:r>
          </a:p>
        </p:txBody>
      </p:sp>
      <p:cxnSp>
        <p:nvCxnSpPr>
          <p:cNvPr id="154" name="Straight Arrow Connector 153"/>
          <p:cNvCxnSpPr/>
          <p:nvPr/>
        </p:nvCxnSpPr>
        <p:spPr>
          <a:xfrm>
            <a:off x="3825092" y="3606946"/>
            <a:ext cx="856831" cy="1529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3794491" y="3222585"/>
            <a:ext cx="910626" cy="400110"/>
          </a:xfrm>
          <a:prstGeom prst="rect">
            <a:avLst/>
          </a:prstGeom>
          <a:noFill/>
        </p:spPr>
        <p:txBody>
          <a:bodyPr wrap="none" rtlCol="0">
            <a:spAutoFit/>
          </a:bodyPr>
          <a:lstStyle/>
          <a:p>
            <a:pPr>
              <a:lnSpc>
                <a:spcPct val="130000"/>
              </a:lnSpc>
            </a:pPr>
            <a:r>
              <a:rPr lang="en-US" sz="1600" dirty="0" smtClean="0">
                <a:solidFill>
                  <a:srgbClr val="000000"/>
                </a:solidFill>
              </a:rPr>
              <a:t>2.5 mm</a:t>
            </a:r>
          </a:p>
        </p:txBody>
      </p:sp>
      <p:cxnSp>
        <p:nvCxnSpPr>
          <p:cNvPr id="14" name="Straight Arrow Connector 13"/>
          <p:cNvCxnSpPr/>
          <p:nvPr/>
        </p:nvCxnSpPr>
        <p:spPr>
          <a:xfrm flipH="1" flipV="1">
            <a:off x="3626184" y="4819354"/>
            <a:ext cx="397815" cy="520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a:off x="4023999" y="5016372"/>
            <a:ext cx="1024339" cy="400110"/>
          </a:xfrm>
          <a:prstGeom prst="rect">
            <a:avLst/>
          </a:prstGeom>
          <a:noFill/>
        </p:spPr>
        <p:txBody>
          <a:bodyPr wrap="none" rtlCol="0">
            <a:spAutoFit/>
          </a:bodyPr>
          <a:lstStyle/>
          <a:p>
            <a:pPr>
              <a:lnSpc>
                <a:spcPct val="130000"/>
              </a:lnSpc>
            </a:pPr>
            <a:r>
              <a:rPr lang="en-US" sz="1600" dirty="0" smtClean="0">
                <a:solidFill>
                  <a:srgbClr val="000000"/>
                </a:solidFill>
              </a:rPr>
              <a:t>1.25 mm</a:t>
            </a:r>
          </a:p>
        </p:txBody>
      </p:sp>
      <p:cxnSp>
        <p:nvCxnSpPr>
          <p:cNvPr id="163" name="Straight Arrow Connector 162"/>
          <p:cNvCxnSpPr/>
          <p:nvPr/>
        </p:nvCxnSpPr>
        <p:spPr>
          <a:xfrm flipH="1" flipV="1">
            <a:off x="3197769" y="4819355"/>
            <a:ext cx="627323" cy="7649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3806300" y="5422746"/>
            <a:ext cx="910626" cy="400110"/>
          </a:xfrm>
          <a:prstGeom prst="rect">
            <a:avLst/>
          </a:prstGeom>
          <a:noFill/>
        </p:spPr>
        <p:txBody>
          <a:bodyPr wrap="none" rtlCol="0">
            <a:spAutoFit/>
          </a:bodyPr>
          <a:lstStyle/>
          <a:p>
            <a:pPr>
              <a:lnSpc>
                <a:spcPct val="130000"/>
              </a:lnSpc>
            </a:pPr>
            <a:r>
              <a:rPr lang="en-US" sz="1600" dirty="0" smtClean="0">
                <a:solidFill>
                  <a:srgbClr val="000000"/>
                </a:solidFill>
              </a:rPr>
              <a:t>0.6 mm</a:t>
            </a:r>
          </a:p>
        </p:txBody>
      </p:sp>
      <p:sp>
        <p:nvSpPr>
          <p:cNvPr id="28" name="TextBox 27"/>
          <p:cNvSpPr txBox="1"/>
          <p:nvPr/>
        </p:nvSpPr>
        <p:spPr>
          <a:xfrm>
            <a:off x="5376078" y="4965952"/>
            <a:ext cx="3300904" cy="1518877"/>
          </a:xfrm>
          <a:prstGeom prst="rect">
            <a:avLst/>
          </a:prstGeom>
          <a:noFill/>
        </p:spPr>
        <p:txBody>
          <a:bodyPr wrap="none" rtlCol="0">
            <a:spAutoFit/>
          </a:bodyPr>
          <a:lstStyle/>
          <a:p>
            <a:pPr>
              <a:lnSpc>
                <a:spcPct val="130000"/>
              </a:lnSpc>
            </a:pPr>
            <a:r>
              <a:rPr lang="en-US" b="1" dirty="0" smtClean="0">
                <a:solidFill>
                  <a:srgbClr val="800000"/>
                </a:solidFill>
              </a:rPr>
              <a:t>Timescale:</a:t>
            </a:r>
          </a:p>
          <a:p>
            <a:pPr marL="285750" indent="-285750">
              <a:lnSpc>
                <a:spcPct val="130000"/>
              </a:lnSpc>
              <a:buFont typeface="Arial"/>
              <a:buChar char="•"/>
            </a:pPr>
            <a:r>
              <a:rPr lang="en-US" b="1" dirty="0" smtClean="0"/>
              <a:t>Spring 2015</a:t>
            </a:r>
            <a:r>
              <a:rPr lang="en-US" dirty="0" smtClean="0"/>
              <a:t>: 200 micron</a:t>
            </a:r>
          </a:p>
          <a:p>
            <a:pPr marL="285750" indent="-285750">
              <a:lnSpc>
                <a:spcPct val="130000"/>
              </a:lnSpc>
              <a:buFont typeface="Arial"/>
              <a:buChar char="•"/>
            </a:pPr>
            <a:r>
              <a:rPr lang="en-US" b="1" dirty="0" smtClean="0"/>
              <a:t>Summer 2015</a:t>
            </a:r>
            <a:r>
              <a:rPr lang="en-US" dirty="0" smtClean="0"/>
              <a:t>: 100 micron</a:t>
            </a:r>
          </a:p>
          <a:p>
            <a:pPr marL="285750" indent="-285750">
              <a:lnSpc>
                <a:spcPct val="130000"/>
              </a:lnSpc>
              <a:buFont typeface="Arial"/>
              <a:buChar char="•"/>
            </a:pPr>
            <a:r>
              <a:rPr lang="en-US" b="1" dirty="0" smtClean="0"/>
              <a:t>Summer 2015</a:t>
            </a:r>
            <a:r>
              <a:rPr lang="en-US" dirty="0" smtClean="0"/>
              <a:t>: 50 micron</a:t>
            </a:r>
          </a:p>
        </p:txBody>
      </p:sp>
      <p:sp>
        <p:nvSpPr>
          <p:cNvPr id="36" name="TextBox 35"/>
          <p:cNvSpPr txBox="1"/>
          <p:nvPr/>
        </p:nvSpPr>
        <p:spPr>
          <a:xfrm>
            <a:off x="5073012" y="1895602"/>
            <a:ext cx="3915499" cy="2239074"/>
          </a:xfrm>
          <a:prstGeom prst="rect">
            <a:avLst/>
          </a:prstGeom>
          <a:noFill/>
        </p:spPr>
        <p:txBody>
          <a:bodyPr wrap="square" rtlCol="0">
            <a:spAutoFit/>
          </a:bodyPr>
          <a:lstStyle/>
          <a:p>
            <a:pPr>
              <a:lnSpc>
                <a:spcPct val="130000"/>
              </a:lnSpc>
            </a:pPr>
            <a:r>
              <a:rPr lang="en-US" dirty="0" smtClean="0">
                <a:solidFill>
                  <a:srgbClr val="000000"/>
                </a:solidFill>
              </a:rPr>
              <a:t>These new productions will allow a detailed exploration of the UFSD timing capabilities, including border effects between pads, and distance from the sensor edge.</a:t>
            </a:r>
          </a:p>
        </p:txBody>
      </p:sp>
    </p:spTree>
    <p:extLst>
      <p:ext uri="{BB962C8B-B14F-4D97-AF65-F5344CB8AC3E}">
        <p14:creationId xmlns:p14="http://schemas.microsoft.com/office/powerpoint/2010/main" val="13627784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C4928569-C076-EC46-ACD3-9C20E0EE3C92}" type="slidenum">
              <a:rPr lang="en-US"/>
              <a:pPr>
                <a:defRPr/>
              </a:pPr>
              <a:t>58</a:t>
            </a:fld>
            <a:endParaRPr lang="en-US"/>
          </a:p>
        </p:txBody>
      </p:sp>
      <p:sp>
        <p:nvSpPr>
          <p:cNvPr id="25601" name="Rectangle 1"/>
          <p:cNvSpPr>
            <a:spLocks noGrp="1" noChangeArrowheads="1"/>
          </p:cNvSpPr>
          <p:nvPr>
            <p:ph type="title" idx="4294967295"/>
          </p:nvPr>
        </p:nvSpPr>
        <p:spPr>
          <a:xfrm>
            <a:off x="101600" y="0"/>
            <a:ext cx="9144000" cy="6477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Next Steps</a:t>
            </a:r>
          </a:p>
        </p:txBody>
      </p:sp>
      <p:sp>
        <p:nvSpPr>
          <p:cNvPr id="25603" name="Rectangle 3"/>
          <p:cNvSpPr>
            <a:spLocks noGrp="1" noChangeArrowheads="1"/>
          </p:cNvSpPr>
          <p:nvPr>
            <p:ph type="body" idx="4294967295"/>
          </p:nvPr>
        </p:nvSpPr>
        <p:spPr>
          <a:xfrm>
            <a:off x="1073802" y="938352"/>
            <a:ext cx="7507760" cy="5408083"/>
          </a:xfrm>
          <a:prstGeom prst="rect">
            <a:avLst/>
          </a:prstGeom>
        </p:spPr>
        <p:txBody>
          <a:bodyPr tIns="17601">
            <a:noAutofit/>
          </a:bodyPr>
          <a:lstStyle/>
          <a:p>
            <a:pPr marL="440822" indent="-342900">
              <a:lnSpc>
                <a:spcPct val="120000"/>
              </a:lnSpc>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1800" dirty="0" smtClean="0">
                <a:solidFill>
                  <a:srgbClr val="000000"/>
                </a:solidFill>
              </a:rPr>
              <a:t> Wafer Production</a:t>
            </a:r>
          </a:p>
          <a:p>
            <a:pPr marL="457200" lvl="2" indent="0">
              <a:lnSpc>
                <a:spcPct val="80000"/>
              </a:lnSpc>
              <a:buNone/>
            </a:pPr>
            <a:r>
              <a:rPr lang="en-US" sz="1600" b="1" dirty="0">
                <a:solidFill>
                  <a:schemeClr val="tx1"/>
                </a:solidFill>
              </a:rPr>
              <a:t>200 micron </a:t>
            </a:r>
            <a:r>
              <a:rPr lang="en-US" sz="1600" dirty="0">
                <a:solidFill>
                  <a:schemeClr val="tx1"/>
                </a:solidFill>
              </a:rPr>
              <a:t>thick sensors by </a:t>
            </a:r>
            <a:r>
              <a:rPr lang="en-US" sz="1600" b="1" dirty="0" smtClean="0">
                <a:solidFill>
                  <a:schemeClr val="tx1"/>
                </a:solidFill>
              </a:rPr>
              <a:t>Spring-2015</a:t>
            </a:r>
          </a:p>
          <a:p>
            <a:pPr marL="457200" lvl="2" indent="0">
              <a:lnSpc>
                <a:spcPct val="80000"/>
              </a:lnSpc>
              <a:buNone/>
            </a:pPr>
            <a:r>
              <a:rPr lang="en-US" sz="1600" b="1" dirty="0" smtClean="0">
                <a:solidFill>
                  <a:schemeClr val="tx1"/>
                </a:solidFill>
              </a:rPr>
              <a:t>100 </a:t>
            </a:r>
            <a:r>
              <a:rPr lang="en-US" sz="1600" b="1" dirty="0">
                <a:solidFill>
                  <a:schemeClr val="tx1"/>
                </a:solidFill>
              </a:rPr>
              <a:t>and 50 micron </a:t>
            </a:r>
            <a:r>
              <a:rPr lang="en-US" sz="1600" dirty="0">
                <a:solidFill>
                  <a:schemeClr val="tx1"/>
                </a:solidFill>
              </a:rPr>
              <a:t>thick sensors by </a:t>
            </a:r>
            <a:r>
              <a:rPr lang="en-US" sz="1600" b="1" dirty="0" smtClean="0">
                <a:solidFill>
                  <a:schemeClr val="tx1"/>
                </a:solidFill>
              </a:rPr>
              <a:t>Summer </a:t>
            </a:r>
            <a:r>
              <a:rPr lang="en-US" sz="1600" b="1" dirty="0">
                <a:solidFill>
                  <a:schemeClr val="tx1"/>
                </a:solidFill>
              </a:rPr>
              <a:t>2015. </a:t>
            </a:r>
            <a:endParaRPr lang="en-US" sz="1800" dirty="0" smtClean="0">
              <a:solidFill>
                <a:srgbClr val="000000"/>
              </a:solidFill>
            </a:endParaRPr>
          </a:p>
          <a:p>
            <a:pPr marL="440822" indent="-342900">
              <a:lnSpc>
                <a:spcPct val="120000"/>
              </a:lnSpc>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1800" dirty="0" smtClean="0">
                <a:solidFill>
                  <a:srgbClr val="000000"/>
                </a:solidFill>
              </a:rPr>
              <a:t>Production of UFSD doped with Gallium instead of Boron. </a:t>
            </a:r>
          </a:p>
          <a:p>
            <a:pPr marL="440822" indent="-342900">
              <a:lnSpc>
                <a:spcPct val="120000"/>
              </a:lnSpc>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1800" dirty="0" smtClean="0">
                <a:solidFill>
                  <a:srgbClr val="000000"/>
                </a:solidFill>
              </a:rPr>
              <a:t>Study of reversed-UFSD started for the production of pixelated UFSD sensors (FBK, Trento).</a:t>
            </a:r>
          </a:p>
          <a:p>
            <a:pPr marL="440822" indent="-342900">
              <a:lnSpc>
                <a:spcPct val="120000"/>
              </a:lnSpc>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1800" dirty="0" smtClean="0">
                <a:solidFill>
                  <a:srgbClr val="000000"/>
                </a:solidFill>
              </a:rPr>
              <a:t>UFSD </a:t>
            </a:r>
            <a:r>
              <a:rPr lang="en-US" sz="1800" dirty="0">
                <a:solidFill>
                  <a:srgbClr val="000000"/>
                </a:solidFill>
              </a:rPr>
              <a:t>are included in the CMS TDR  CT-PPS as a solution for forward proton </a:t>
            </a:r>
            <a:r>
              <a:rPr lang="en-US" sz="1800" dirty="0" smtClean="0">
                <a:solidFill>
                  <a:srgbClr val="000000"/>
                </a:solidFill>
              </a:rPr>
              <a:t>tagging</a:t>
            </a:r>
          </a:p>
          <a:p>
            <a:pPr marL="440822" indent="-342900">
              <a:lnSpc>
                <a:spcPct val="120000"/>
              </a:lnSpc>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1800" dirty="0" smtClean="0">
                <a:solidFill>
                  <a:srgbClr val="000000"/>
                </a:solidFill>
              </a:rPr>
              <a:t>Use </a:t>
            </a:r>
            <a:r>
              <a:rPr lang="en-US" sz="1800" dirty="0">
                <a:solidFill>
                  <a:srgbClr val="000000"/>
                </a:solidFill>
              </a:rPr>
              <a:t>of UFSD in beam monitoring for hadron beam. INFN patent and work </a:t>
            </a:r>
            <a:r>
              <a:rPr lang="en-US" sz="1800" dirty="0" smtClean="0">
                <a:solidFill>
                  <a:srgbClr val="000000"/>
                </a:solidFill>
              </a:rPr>
              <a:t>on-going</a:t>
            </a:r>
          </a:p>
          <a:p>
            <a:pPr marL="440822" indent="-342900">
              <a:lnSpc>
                <a:spcPct val="120000"/>
              </a:lnSpc>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1800" dirty="0" smtClean="0">
                <a:solidFill>
                  <a:srgbClr val="000000"/>
                </a:solidFill>
              </a:rPr>
              <a:t>Interest in UFSD for 4D tracking at high luminosity</a:t>
            </a:r>
          </a:p>
          <a:p>
            <a:pPr marL="440822" indent="-342900">
              <a:lnSpc>
                <a:spcPct val="120000"/>
              </a:lnSpc>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1800" dirty="0" smtClean="0">
                <a:solidFill>
                  <a:srgbClr val="000000"/>
                </a:solidFill>
              </a:rPr>
              <a:t>Testbeam analyses just started. Results coming soon…</a:t>
            </a:r>
            <a:endParaRPr lang="en-US" sz="1800" dirty="0">
              <a:solidFill>
                <a:srgbClr val="000000"/>
              </a:solidFill>
            </a:endParaRPr>
          </a:p>
          <a:p>
            <a:pPr marL="97922" indent="0">
              <a:lnSpc>
                <a:spcPct val="80000"/>
              </a:lnSpc>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sz="1600" dirty="0">
              <a:solidFill>
                <a:srgbClr val="000000"/>
              </a:solidFill>
            </a:endParaRPr>
          </a:p>
          <a:p>
            <a:pPr marL="97922" indent="0">
              <a:lnSpc>
                <a:spcPct val="80000"/>
              </a:lnSpc>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sz="1800" dirty="0" smtClean="0">
              <a:solidFill>
                <a:srgbClr val="000000"/>
              </a:solidFill>
            </a:endParaRPr>
          </a:p>
          <a:p>
            <a:pPr marL="97922" indent="0">
              <a:lnSpc>
                <a:spcPct val="80000"/>
              </a:lnSpc>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sz="1800" dirty="0" smtClean="0">
              <a:solidFill>
                <a:srgbClr val="000000"/>
              </a:solidFill>
            </a:endParaRPr>
          </a:p>
          <a:p>
            <a:pPr marL="97922" indent="0">
              <a:lnSpc>
                <a:spcPct val="80000"/>
              </a:lnSpc>
              <a:buClr>
                <a:schemeClr val="tx1"/>
              </a:buClr>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sz="1600" dirty="0" smtClean="0">
              <a:solidFill>
                <a:schemeClr val="tx1"/>
              </a:solidFill>
            </a:endParaRPr>
          </a:p>
          <a:p>
            <a:pPr marL="97922" indent="0">
              <a:lnSpc>
                <a:spcPct val="80000"/>
              </a:lnSpc>
              <a:buClr>
                <a:schemeClr val="tx1"/>
              </a:buClr>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sz="1600" dirty="0" smtClean="0">
              <a:solidFill>
                <a:schemeClr val="tx1"/>
              </a:solidFill>
            </a:endParaRPr>
          </a:p>
          <a:p>
            <a:pPr marL="97922" indent="0">
              <a:lnSpc>
                <a:spcPct val="80000"/>
              </a:lnSpc>
              <a:buClr>
                <a:schemeClr val="tx1"/>
              </a:buClr>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sz="1600" dirty="0" smtClean="0">
              <a:solidFill>
                <a:schemeClr val="tx1"/>
              </a:solidFill>
            </a:endParaRPr>
          </a:p>
          <a:p>
            <a:pPr marL="97922" indent="0">
              <a:lnSpc>
                <a:spcPct val="80000"/>
              </a:lnSpc>
              <a:buClr>
                <a:schemeClr val="tx1"/>
              </a:buClr>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sz="1600" dirty="0" smtClean="0">
              <a:solidFill>
                <a:schemeClr val="tx1"/>
              </a:solidFill>
            </a:endParaRPr>
          </a:p>
          <a:p>
            <a:pPr marL="97922" indent="0">
              <a:lnSpc>
                <a:spcPct val="80000"/>
              </a:lnSpc>
              <a:buClr>
                <a:schemeClr val="tx1"/>
              </a:buClr>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sz="1600" dirty="0" smtClean="0">
              <a:solidFill>
                <a:schemeClr val="tx1"/>
              </a:solidFill>
            </a:endParaRPr>
          </a:p>
        </p:txBody>
      </p:sp>
      <p:sp>
        <p:nvSpPr>
          <p:cNvPr id="3" name="Footer Placeholder 2"/>
          <p:cNvSpPr>
            <a:spLocks noGrp="1"/>
          </p:cNvSpPr>
          <p:nvPr>
            <p:ph type="ftr" sz="quarter" idx="14"/>
          </p:nvPr>
        </p:nvSpPr>
        <p:spPr/>
        <p:txBody>
          <a:bodyPr/>
          <a:lstStyle/>
          <a:p>
            <a:r>
              <a:rPr lang="en-US" smtClean="0"/>
              <a:t>Nicolo Cartiglia, INFN, Torino - UFSD;  Orsay, 13 February 2015</a:t>
            </a:r>
            <a:endParaRPr lang="en-US" dirty="0"/>
          </a:p>
        </p:txBody>
      </p:sp>
    </p:spTree>
    <p:extLst>
      <p:ext uri="{BB962C8B-B14F-4D97-AF65-F5344CB8AC3E}">
        <p14:creationId xmlns:p14="http://schemas.microsoft.com/office/powerpoint/2010/main" val="63028829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8424"/>
            <a:ext cx="9124771"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400" dirty="0" smtClean="0">
                <a:solidFill>
                  <a:srgbClr val="00BC00"/>
                </a:solidFill>
                <a:latin typeface="+mn-lt"/>
              </a:rPr>
              <a:t> </a:t>
            </a:r>
            <a:r>
              <a:rPr lang="en-US" sz="3400" dirty="0" smtClean="0">
                <a:solidFill>
                  <a:srgbClr val="990000"/>
                </a:solidFill>
                <a:latin typeface="+mn-lt"/>
              </a:rPr>
              <a:t>UFSD – Summary</a:t>
            </a:r>
            <a:endParaRPr lang="en-US" sz="34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59</a:t>
            </a:fld>
            <a:endParaRPr lang="en-US" dirty="0"/>
          </a:p>
        </p:txBody>
      </p:sp>
      <p:sp>
        <p:nvSpPr>
          <p:cNvPr id="54" name="Footer Placeholder 53"/>
          <p:cNvSpPr>
            <a:spLocks noGrp="1"/>
          </p:cNvSpPr>
          <p:nvPr>
            <p:ph type="ftr" sz="quarter" idx="14"/>
          </p:nvPr>
        </p:nvSpPr>
        <p:spPr/>
        <p:txBody>
          <a:bodyPr/>
          <a:lstStyle/>
          <a:p>
            <a:r>
              <a:rPr lang="en-US" smtClean="0"/>
              <a:t>Nicolo Cartiglia, INFN, Torino - UFSD;  Orsay, 13 February 2015</a:t>
            </a:r>
            <a:endParaRPr lang="en-US" dirty="0"/>
          </a:p>
        </p:txBody>
      </p:sp>
      <p:sp>
        <p:nvSpPr>
          <p:cNvPr id="2" name="TextBox 1"/>
          <p:cNvSpPr txBox="1"/>
          <p:nvPr/>
        </p:nvSpPr>
        <p:spPr>
          <a:xfrm>
            <a:off x="606776" y="710898"/>
            <a:ext cx="8255001" cy="4967515"/>
          </a:xfrm>
          <a:prstGeom prst="rect">
            <a:avLst/>
          </a:prstGeom>
          <a:noFill/>
        </p:spPr>
        <p:txBody>
          <a:bodyPr wrap="square" rtlCol="0">
            <a:spAutoFit/>
          </a:bodyPr>
          <a:lstStyle/>
          <a:p>
            <a:pPr algn="ctr">
              <a:lnSpc>
                <a:spcPct val="130000"/>
              </a:lnSpc>
            </a:pPr>
            <a:endParaRPr lang="en-US" b="1" dirty="0" smtClean="0">
              <a:solidFill>
                <a:srgbClr val="000000"/>
              </a:solidFill>
            </a:endParaRPr>
          </a:p>
          <a:p>
            <a:pPr algn="ctr">
              <a:lnSpc>
                <a:spcPct val="130000"/>
              </a:lnSpc>
            </a:pPr>
            <a:r>
              <a:rPr lang="en-US" b="1" dirty="0" smtClean="0">
                <a:solidFill>
                  <a:srgbClr val="000000"/>
                </a:solidFill>
              </a:rPr>
              <a:t>We are just starting to understand the timing capability of UFSD</a:t>
            </a:r>
          </a:p>
          <a:p>
            <a:pPr marL="285750" indent="-285750">
              <a:lnSpc>
                <a:spcPct val="130000"/>
              </a:lnSpc>
              <a:buFont typeface="Arial"/>
              <a:buChar char="•"/>
            </a:pPr>
            <a:r>
              <a:rPr lang="en-US" dirty="0" smtClean="0">
                <a:solidFill>
                  <a:srgbClr val="000000"/>
                </a:solidFill>
              </a:rPr>
              <a:t>Low-gain avalanche diodes (LGAD) offer silicon sensors with an enhanced signal amplitude: UFSD are LGAD detectors optimized for timing resolution.</a:t>
            </a:r>
          </a:p>
          <a:p>
            <a:pPr marL="285750" indent="-285750">
              <a:lnSpc>
                <a:spcPct val="130000"/>
              </a:lnSpc>
              <a:buFont typeface="Arial"/>
              <a:buChar char="•"/>
            </a:pPr>
            <a:r>
              <a:rPr lang="en-US" dirty="0" smtClean="0">
                <a:solidFill>
                  <a:srgbClr val="000000"/>
                </a:solidFill>
              </a:rPr>
              <a:t>Several options under studies to obtain concurrently  excellent space and time resolutions.</a:t>
            </a:r>
          </a:p>
          <a:p>
            <a:pPr>
              <a:lnSpc>
                <a:spcPct val="130000"/>
              </a:lnSpc>
            </a:pPr>
            <a:endParaRPr lang="en-US" dirty="0">
              <a:solidFill>
                <a:srgbClr val="000000"/>
              </a:solidFill>
            </a:endParaRPr>
          </a:p>
          <a:p>
            <a:pPr marL="285750" indent="-285750">
              <a:lnSpc>
                <a:spcPct val="130000"/>
              </a:lnSpc>
              <a:buFont typeface="Arial"/>
              <a:buChar char="•"/>
            </a:pPr>
            <a:r>
              <a:rPr lang="en-US" dirty="0" smtClean="0">
                <a:solidFill>
                  <a:srgbClr val="000000"/>
                </a:solidFill>
              </a:rPr>
              <a:t>We developed a program, </a:t>
            </a:r>
            <a:r>
              <a:rPr lang="en-US" b="1" dirty="0" smtClean="0">
                <a:solidFill>
                  <a:srgbClr val="000000"/>
                </a:solidFill>
              </a:rPr>
              <a:t>Weightfield2</a:t>
            </a:r>
            <a:r>
              <a:rPr lang="en-US" dirty="0">
                <a:solidFill>
                  <a:srgbClr val="000000"/>
                </a:solidFill>
              </a:rPr>
              <a:t> </a:t>
            </a:r>
            <a:r>
              <a:rPr lang="en-US" dirty="0" smtClean="0">
                <a:solidFill>
                  <a:srgbClr val="000000"/>
                </a:solidFill>
              </a:rPr>
              <a:t>to simulate the behaviors of LGAD and optimized them for fast timing  (available at </a:t>
            </a:r>
            <a:r>
              <a:rPr lang="en-US" dirty="0" smtClean="0">
                <a:solidFill>
                  <a:srgbClr val="000000"/>
                </a:solidFill>
                <a:hlinkClick r:id="rId3"/>
              </a:rPr>
              <a:t>http</a:t>
            </a:r>
            <a:r>
              <a:rPr lang="en-US" dirty="0">
                <a:solidFill>
                  <a:srgbClr val="000000"/>
                </a:solidFill>
                <a:hlinkClick r:id="rId3"/>
              </a:rPr>
              <a:t>://personalpages.to.infn.it/~cartigli/Weightfield2.0</a:t>
            </a:r>
            <a:r>
              <a:rPr lang="en-US" dirty="0" smtClean="0">
                <a:solidFill>
                  <a:srgbClr val="000000"/>
                </a:solidFill>
                <a:hlinkClick r:id="rId3"/>
              </a:rPr>
              <a:t>/</a:t>
            </a:r>
            <a:r>
              <a:rPr lang="en-US" dirty="0" smtClean="0">
                <a:solidFill>
                  <a:srgbClr val="000000"/>
                </a:solidFill>
              </a:rPr>
              <a:t>)</a:t>
            </a:r>
          </a:p>
          <a:p>
            <a:pPr marL="285750" indent="-285750">
              <a:lnSpc>
                <a:spcPct val="130000"/>
              </a:lnSpc>
              <a:buFont typeface="Arial"/>
              <a:buChar char="•"/>
            </a:pPr>
            <a:endParaRPr lang="en-US" dirty="0" smtClean="0">
              <a:solidFill>
                <a:srgbClr val="000000"/>
              </a:solidFill>
            </a:endParaRPr>
          </a:p>
          <a:p>
            <a:pPr marL="97922">
              <a:buSzPct val="45000"/>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US" dirty="0">
              <a:sym typeface="Wingdings"/>
            </a:endParaRPr>
          </a:p>
          <a:p>
            <a:pPr marL="97922" indent="0" algn="ct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dirty="0">
                <a:solidFill>
                  <a:srgbClr val="800000"/>
                </a:solidFill>
                <a:sym typeface="Wingdings"/>
              </a:rPr>
              <a:t>Timescale: 1 year </a:t>
            </a:r>
            <a:r>
              <a:rPr lang="en-US" dirty="0" smtClean="0">
                <a:solidFill>
                  <a:srgbClr val="800000"/>
                </a:solidFill>
                <a:sym typeface="Wingdings"/>
              </a:rPr>
              <a:t>to asses UFSD timing capabilities</a:t>
            </a:r>
            <a:endParaRPr lang="en-US" sz="2000" dirty="0">
              <a:solidFill>
                <a:srgbClr val="000000"/>
              </a:solidFill>
            </a:endParaRPr>
          </a:p>
        </p:txBody>
      </p:sp>
    </p:spTree>
    <p:extLst>
      <p:ext uri="{BB962C8B-B14F-4D97-AF65-F5344CB8AC3E}">
        <p14:creationId xmlns:p14="http://schemas.microsoft.com/office/powerpoint/2010/main" val="3117710816"/>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5697" y="1"/>
            <a:ext cx="8898302" cy="66907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a:t>A</a:t>
            </a:r>
            <a:r>
              <a:rPr lang="en-US" sz="3200" dirty="0" smtClean="0"/>
              <a:t> time-tagging detector</a:t>
            </a:r>
            <a:endParaRPr lang="en-US" sz="3200" dirty="0" smtClean="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9379" y="930612"/>
            <a:ext cx="5894221" cy="3513663"/>
          </a:xfrm>
          <a:prstGeom prst="rect">
            <a:avLst/>
          </a:prstGeom>
        </p:spPr>
      </p:pic>
      <p:sp>
        <p:nvSpPr>
          <p:cNvPr id="17" name="TextBox 16"/>
          <p:cNvSpPr txBox="1"/>
          <p:nvPr/>
        </p:nvSpPr>
        <p:spPr>
          <a:xfrm>
            <a:off x="421740" y="5235362"/>
            <a:ext cx="8676119" cy="707886"/>
          </a:xfrm>
          <a:prstGeom prst="rect">
            <a:avLst/>
          </a:prstGeom>
          <a:noFill/>
          <a:ln>
            <a:noFill/>
          </a:ln>
        </p:spPr>
        <p:txBody>
          <a:bodyPr wrap="square" rtlCol="0">
            <a:spAutoFit/>
          </a:bodyPr>
          <a:lstStyle/>
          <a:p>
            <a:r>
              <a:rPr lang="en-US" sz="2000" dirty="0" smtClean="0">
                <a:solidFill>
                  <a:srgbClr val="000000"/>
                </a:solidFill>
              </a:rPr>
              <a:t>The timing capabilities are determined by the characteristics of  the signal at the output of the pre-Amplifier and by the TDC binning.</a:t>
            </a:r>
            <a:endParaRPr lang="en-US" sz="2000" dirty="0">
              <a:solidFill>
                <a:srgbClr val="000000"/>
              </a:solidFill>
            </a:endParaRPr>
          </a:p>
        </p:txBody>
      </p:sp>
      <p:sp>
        <p:nvSpPr>
          <p:cNvPr id="5" name="Slide Number Placeholder 4"/>
          <p:cNvSpPr>
            <a:spLocks noGrp="1"/>
          </p:cNvSpPr>
          <p:nvPr>
            <p:ph type="sldNum" sz="quarter" idx="12"/>
          </p:nvPr>
        </p:nvSpPr>
        <p:spPr/>
        <p:txBody>
          <a:bodyPr/>
          <a:lstStyle/>
          <a:p>
            <a:pPr algn="l"/>
            <a:fld id="{D42BACD5-DBBC-4041-9454-70A8D25A0F7B}" type="slidenum">
              <a:rPr lang="en-US" smtClean="0"/>
              <a:pPr algn="l"/>
              <a:t>6</a:t>
            </a:fld>
            <a:endParaRPr lang="en-US" dirty="0"/>
          </a:p>
        </p:txBody>
      </p:sp>
      <p:sp>
        <p:nvSpPr>
          <p:cNvPr id="18" name="TextBox 17"/>
          <p:cNvSpPr txBox="1"/>
          <p:nvPr/>
        </p:nvSpPr>
        <p:spPr>
          <a:xfrm>
            <a:off x="1130174" y="4588527"/>
            <a:ext cx="8586486" cy="369332"/>
          </a:xfrm>
          <a:prstGeom prst="rect">
            <a:avLst/>
          </a:prstGeom>
          <a:noFill/>
        </p:spPr>
        <p:txBody>
          <a:bodyPr wrap="square" rtlCol="0">
            <a:spAutoFit/>
          </a:bodyPr>
          <a:lstStyle/>
          <a:p>
            <a:r>
              <a:rPr lang="en-US" b="1" dirty="0" smtClean="0">
                <a:solidFill>
                  <a:srgbClr val="990000"/>
                </a:solidFill>
              </a:rPr>
              <a:t>Time is set when the signal crosses the comparator threshold</a:t>
            </a:r>
            <a:endParaRPr lang="en-US" b="1" dirty="0">
              <a:solidFill>
                <a:srgbClr val="990000"/>
              </a:solidFill>
            </a:endParaRP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sp>
        <p:nvSpPr>
          <p:cNvPr id="3" name="TextBox 2"/>
          <p:cNvSpPr txBox="1"/>
          <p:nvPr/>
        </p:nvSpPr>
        <p:spPr>
          <a:xfrm>
            <a:off x="3851575" y="558264"/>
            <a:ext cx="1764288" cy="361637"/>
          </a:xfrm>
          <a:prstGeom prst="rect">
            <a:avLst/>
          </a:prstGeom>
          <a:noFill/>
        </p:spPr>
        <p:txBody>
          <a:bodyPr wrap="none" rtlCol="0">
            <a:spAutoFit/>
          </a:bodyPr>
          <a:lstStyle/>
          <a:p>
            <a:pPr>
              <a:lnSpc>
                <a:spcPct val="130000"/>
              </a:lnSpc>
            </a:pPr>
            <a:r>
              <a:rPr lang="en-US" sz="1400" dirty="0" smtClean="0">
                <a:solidFill>
                  <a:srgbClr val="000000"/>
                </a:solidFill>
              </a:rPr>
              <a:t>(a simplified view)</a:t>
            </a:r>
          </a:p>
        </p:txBody>
      </p:sp>
    </p:spTree>
    <p:extLst>
      <p:ext uri="{BB962C8B-B14F-4D97-AF65-F5344CB8AC3E}">
        <p14:creationId xmlns:p14="http://schemas.microsoft.com/office/powerpoint/2010/main" val="1234235627"/>
      </p:ext>
    </p:extLst>
  </p:cSld>
  <p:clrMapOvr>
    <a:masterClrMapping/>
  </p:clrMapOvr>
  <mc:AlternateContent xmlns:mc="http://schemas.openxmlformats.org/markup-compatibility/2006" xmlns:p14="http://schemas.microsoft.com/office/powerpoint/2010/main">
    <mc:Choice Requires="p14">
      <p:transition spd="slow" p14:dur="2000" advTm="139100"/>
    </mc:Choice>
    <mc:Fallback xmlns:mv="urn:schemas-microsoft-com:mac:vml" xmlns="">
      <p:transition spd="slow" advTm="139100"/>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155415" y="-22079"/>
            <a:ext cx="8969356"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2800" dirty="0" smtClean="0">
                <a:solidFill>
                  <a:srgbClr val="990000"/>
                </a:solidFill>
                <a:latin typeface="+mn-lt"/>
              </a:rPr>
              <a:t>Presented at IEEE, oral and posters, presentations </a:t>
            </a:r>
            <a:endParaRPr lang="en-US" sz="28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60</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57148" y="987722"/>
            <a:ext cx="3783652" cy="5283210"/>
          </a:xfrm>
          <a:prstGeom prst="rect">
            <a:avLst/>
          </a:prstGeom>
        </p:spPr>
      </p:pic>
      <p:sp>
        <p:nvSpPr>
          <p:cNvPr id="5" name="Rectangle 4"/>
          <p:cNvSpPr/>
          <p:nvPr/>
        </p:nvSpPr>
        <p:spPr>
          <a:xfrm>
            <a:off x="5781335" y="6482380"/>
            <a:ext cx="2404814" cy="361637"/>
          </a:xfrm>
          <a:prstGeom prst="rect">
            <a:avLst/>
          </a:prstGeom>
          <a:solidFill>
            <a:srgbClr val="FFFFFF"/>
          </a:solidFill>
        </p:spPr>
        <p:txBody>
          <a:bodyPr wrap="square">
            <a:spAutoFit/>
          </a:bodyPr>
          <a:lstStyle/>
          <a:p>
            <a:pPr>
              <a:lnSpc>
                <a:spcPct val="130000"/>
              </a:lnSpc>
            </a:pPr>
            <a:r>
              <a:rPr lang="en-US" sz="1400" dirty="0">
                <a:solidFill>
                  <a:srgbClr val="000000"/>
                </a:solidFill>
              </a:rPr>
              <a:t>Poster </a:t>
            </a:r>
            <a:r>
              <a:rPr lang="en-US" sz="1400" dirty="0" smtClean="0">
                <a:solidFill>
                  <a:srgbClr val="000000"/>
                </a:solidFill>
              </a:rPr>
              <a:t>Session IEEE  </a:t>
            </a:r>
            <a:r>
              <a:rPr lang="en-US" sz="1400" dirty="0">
                <a:solidFill>
                  <a:srgbClr val="000000"/>
                </a:solidFill>
              </a:rPr>
              <a:t>N11-</a:t>
            </a:r>
            <a:r>
              <a:rPr lang="en-US" sz="1400" dirty="0" smtClean="0">
                <a:solidFill>
                  <a:srgbClr val="000000"/>
                </a:solidFill>
              </a:rPr>
              <a:t>8</a:t>
            </a:r>
          </a:p>
        </p:txBody>
      </p:sp>
      <p:pic>
        <p:nvPicPr>
          <p:cNvPr id="11" name="Picture 10" descr="LGA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34" y="1052765"/>
            <a:ext cx="3358354" cy="5202157"/>
          </a:xfrm>
          <a:prstGeom prst="rect">
            <a:avLst/>
          </a:prstGeom>
        </p:spPr>
      </p:pic>
      <p:sp>
        <p:nvSpPr>
          <p:cNvPr id="12" name="TextBox 11"/>
          <p:cNvSpPr txBox="1"/>
          <p:nvPr/>
        </p:nvSpPr>
        <p:spPr>
          <a:xfrm>
            <a:off x="1098735" y="6398350"/>
            <a:ext cx="2387054" cy="361637"/>
          </a:xfrm>
          <a:prstGeom prst="rect">
            <a:avLst/>
          </a:prstGeom>
          <a:solidFill>
            <a:srgbClr val="FFFFFF"/>
          </a:solidFill>
        </p:spPr>
        <p:txBody>
          <a:bodyPr wrap="none" rtlCol="0">
            <a:spAutoFit/>
          </a:bodyPr>
          <a:lstStyle/>
          <a:p>
            <a:pPr>
              <a:lnSpc>
                <a:spcPct val="130000"/>
              </a:lnSpc>
            </a:pPr>
            <a:r>
              <a:rPr lang="en-US" sz="1400" dirty="0" smtClean="0">
                <a:solidFill>
                  <a:srgbClr val="000000"/>
                </a:solidFill>
              </a:rPr>
              <a:t>Poster Session IEEE N26-13</a:t>
            </a:r>
          </a:p>
        </p:txBody>
      </p:sp>
    </p:spTree>
    <p:extLst>
      <p:ext uri="{BB962C8B-B14F-4D97-AF65-F5344CB8AC3E}">
        <p14:creationId xmlns:p14="http://schemas.microsoft.com/office/powerpoint/2010/main" val="3501699228"/>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0" y="-8424"/>
            <a:ext cx="9124771"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400" dirty="0" smtClean="0">
                <a:solidFill>
                  <a:srgbClr val="00BC00"/>
                </a:solidFill>
                <a:latin typeface="+mn-lt"/>
              </a:rPr>
              <a:t> </a:t>
            </a:r>
            <a:r>
              <a:rPr lang="en-US" sz="3400" dirty="0" smtClean="0">
                <a:solidFill>
                  <a:srgbClr val="990000"/>
                </a:solidFill>
                <a:latin typeface="+mn-lt"/>
              </a:rPr>
              <a:t>Additional references	</a:t>
            </a:r>
            <a:endParaRPr lang="en-US" sz="3400" dirty="0">
              <a:solidFill>
                <a:srgbClr val="990000"/>
              </a:solidFill>
              <a:latin typeface="+mn-lt"/>
            </a:endParaRPr>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61</a:t>
            </a:fld>
            <a:endParaRPr lang="en-US" dirty="0"/>
          </a:p>
        </p:txBody>
      </p:sp>
      <p:sp>
        <p:nvSpPr>
          <p:cNvPr id="11" name="Footer Placeholder 10"/>
          <p:cNvSpPr>
            <a:spLocks noGrp="1"/>
          </p:cNvSpPr>
          <p:nvPr>
            <p:ph type="ftr" sz="quarter" idx="14"/>
          </p:nvPr>
        </p:nvSpPr>
        <p:spPr/>
        <p:txBody>
          <a:bodyPr/>
          <a:lstStyle/>
          <a:p>
            <a:r>
              <a:rPr lang="en-US" smtClean="0"/>
              <a:t>Nicolo Cartiglia, INFN, Torino - UFSD;  Orsay, 13 February 2015</a:t>
            </a:r>
            <a:endParaRPr lang="en-US" dirty="0"/>
          </a:p>
        </p:txBody>
      </p:sp>
      <p:sp>
        <p:nvSpPr>
          <p:cNvPr id="3" name="Rectangle 2"/>
          <p:cNvSpPr/>
          <p:nvPr/>
        </p:nvSpPr>
        <p:spPr>
          <a:xfrm>
            <a:off x="510940" y="1064262"/>
            <a:ext cx="7707894" cy="4616648"/>
          </a:xfrm>
          <a:prstGeom prst="rect">
            <a:avLst/>
          </a:prstGeom>
        </p:spPr>
        <p:txBody>
          <a:bodyPr wrap="square">
            <a:spAutoFit/>
          </a:bodyPr>
          <a:lstStyle/>
          <a:p>
            <a:r>
              <a:rPr lang="en-US" sz="1400" u="sng" dirty="0" smtClean="0">
                <a:solidFill>
                  <a:srgbClr val="000000"/>
                </a:solidFill>
              </a:rPr>
              <a:t>Several talks at the 22</a:t>
            </a:r>
            <a:r>
              <a:rPr lang="en-US" sz="1400" u="sng" baseline="30000" dirty="0" smtClean="0">
                <a:solidFill>
                  <a:srgbClr val="000000"/>
                </a:solidFill>
              </a:rPr>
              <a:t>nd</a:t>
            </a:r>
            <a:r>
              <a:rPr lang="en-US" sz="1400" u="sng" dirty="0">
                <a:solidFill>
                  <a:srgbClr val="000000"/>
                </a:solidFill>
              </a:rPr>
              <a:t>,</a:t>
            </a:r>
            <a:r>
              <a:rPr lang="en-US" sz="1400" u="sng" dirty="0" smtClean="0">
                <a:solidFill>
                  <a:srgbClr val="000000"/>
                </a:solidFill>
              </a:rPr>
              <a:t> 23</a:t>
            </a:r>
            <a:r>
              <a:rPr lang="en-US" sz="1400" u="sng" baseline="30000" dirty="0" smtClean="0">
                <a:solidFill>
                  <a:srgbClr val="000000"/>
                </a:solidFill>
              </a:rPr>
              <a:t>rd </a:t>
            </a:r>
            <a:r>
              <a:rPr lang="en-US" sz="1400" u="sng" dirty="0" smtClean="0">
                <a:solidFill>
                  <a:srgbClr val="000000"/>
                </a:solidFill>
              </a:rPr>
              <a:t>and 24th RD50 Workshops:</a:t>
            </a:r>
          </a:p>
          <a:p>
            <a:endParaRPr lang="en-US" sz="1400" dirty="0" smtClean="0">
              <a:solidFill>
                <a:srgbClr val="000000"/>
              </a:solidFill>
            </a:endParaRPr>
          </a:p>
          <a:p>
            <a:r>
              <a:rPr lang="en-US" sz="1400" dirty="0" smtClean="0">
                <a:solidFill>
                  <a:srgbClr val="000000"/>
                </a:solidFill>
                <a:hlinkClick r:id="rId3"/>
              </a:rPr>
              <a:t>23</a:t>
            </a:r>
            <a:r>
              <a:rPr lang="en-US" sz="1400" baseline="30000" dirty="0" smtClean="0">
                <a:solidFill>
                  <a:srgbClr val="000000"/>
                </a:solidFill>
                <a:hlinkClick r:id="rId3"/>
              </a:rPr>
              <a:t>rd </a:t>
            </a:r>
            <a:r>
              <a:rPr lang="en-US" sz="1400" dirty="0" smtClean="0">
                <a:solidFill>
                  <a:srgbClr val="000000"/>
                </a:solidFill>
                <a:hlinkClick r:id="rId3"/>
              </a:rPr>
              <a:t>RD50: https</a:t>
            </a:r>
            <a:r>
              <a:rPr lang="en-US" sz="1400" dirty="0">
                <a:solidFill>
                  <a:srgbClr val="000000"/>
                </a:solidFill>
                <a:hlinkClick r:id="rId3"/>
              </a:rPr>
              <a:t>://indico.cern.ch/event/265941/other-view?view=</a:t>
            </a:r>
            <a:r>
              <a:rPr lang="en-US" sz="1400" dirty="0" smtClean="0">
                <a:solidFill>
                  <a:srgbClr val="000000"/>
                </a:solidFill>
                <a:hlinkClick r:id="rId3"/>
              </a:rPr>
              <a:t>standard</a:t>
            </a:r>
            <a:endParaRPr lang="en-US" sz="1400" dirty="0" smtClean="0">
              <a:solidFill>
                <a:srgbClr val="000000"/>
              </a:solidFill>
            </a:endParaRPr>
          </a:p>
          <a:p>
            <a:r>
              <a:rPr lang="en-US" sz="1400" dirty="0" smtClean="0">
                <a:solidFill>
                  <a:srgbClr val="000000"/>
                </a:solidFill>
              </a:rPr>
              <a:t>22</a:t>
            </a:r>
            <a:r>
              <a:rPr lang="en-US" sz="1400" baseline="30000" dirty="0" smtClean="0">
                <a:solidFill>
                  <a:srgbClr val="000000"/>
                </a:solidFill>
              </a:rPr>
              <a:t>nd</a:t>
            </a:r>
            <a:r>
              <a:rPr lang="en-US" sz="1400" dirty="0" smtClean="0">
                <a:solidFill>
                  <a:srgbClr val="000000"/>
                </a:solidFill>
              </a:rPr>
              <a:t> RD50: http</a:t>
            </a:r>
            <a:r>
              <a:rPr lang="en-US" sz="1400" dirty="0">
                <a:solidFill>
                  <a:srgbClr val="000000"/>
                </a:solidFill>
              </a:rPr>
              <a:t>://</a:t>
            </a:r>
            <a:r>
              <a:rPr lang="en-US" sz="1400" dirty="0" err="1">
                <a:solidFill>
                  <a:srgbClr val="000000"/>
                </a:solidFill>
              </a:rPr>
              <a:t>panda.unm.edu</a:t>
            </a:r>
            <a:r>
              <a:rPr lang="en-US" sz="1400" dirty="0">
                <a:solidFill>
                  <a:srgbClr val="000000"/>
                </a:solidFill>
              </a:rPr>
              <a:t>/RD50_Workshop/</a:t>
            </a:r>
          </a:p>
          <a:p>
            <a:endParaRPr lang="en-US" sz="1400" dirty="0" smtClean="0">
              <a:solidFill>
                <a:srgbClr val="000000"/>
              </a:solidFill>
            </a:endParaRPr>
          </a:p>
          <a:p>
            <a:endParaRPr lang="en-US" sz="1400" dirty="0" smtClean="0">
              <a:solidFill>
                <a:srgbClr val="000000"/>
              </a:solidFill>
            </a:endParaRPr>
          </a:p>
          <a:p>
            <a:r>
              <a:rPr lang="en-US" sz="1400" u="sng" dirty="0" smtClean="0">
                <a:solidFill>
                  <a:srgbClr val="000000"/>
                </a:solidFill>
              </a:rPr>
              <a:t>9</a:t>
            </a:r>
            <a:r>
              <a:rPr lang="en-US" sz="1400" u="sng" baseline="30000" dirty="0" smtClean="0">
                <a:solidFill>
                  <a:srgbClr val="000000"/>
                </a:solidFill>
              </a:rPr>
              <a:t>Th</a:t>
            </a:r>
            <a:r>
              <a:rPr lang="en-US" sz="1400" u="sng" dirty="0" smtClean="0">
                <a:solidFill>
                  <a:srgbClr val="000000"/>
                </a:solidFill>
              </a:rPr>
              <a:t> Trento Workshop, </a:t>
            </a:r>
            <a:r>
              <a:rPr lang="en-US" sz="1400" u="sng" dirty="0" err="1" smtClean="0">
                <a:solidFill>
                  <a:srgbClr val="000000"/>
                </a:solidFill>
              </a:rPr>
              <a:t>Genova</a:t>
            </a:r>
            <a:r>
              <a:rPr lang="en-US" sz="1400" u="sng" dirty="0" smtClean="0">
                <a:solidFill>
                  <a:srgbClr val="000000"/>
                </a:solidFill>
              </a:rPr>
              <a:t>, Feb 2014.</a:t>
            </a:r>
          </a:p>
          <a:p>
            <a:endParaRPr lang="en-US" sz="1400" dirty="0">
              <a:solidFill>
                <a:srgbClr val="000000"/>
              </a:solidFill>
            </a:endParaRPr>
          </a:p>
          <a:p>
            <a:r>
              <a:rPr lang="en-US" sz="1400" dirty="0" smtClean="0">
                <a:solidFill>
                  <a:srgbClr val="000000"/>
                </a:solidFill>
              </a:rPr>
              <a:t>F. </a:t>
            </a:r>
            <a:r>
              <a:rPr lang="en-US" sz="1400" dirty="0" err="1" smtClean="0">
                <a:solidFill>
                  <a:srgbClr val="000000"/>
                </a:solidFill>
              </a:rPr>
              <a:t>Cenna</a:t>
            </a:r>
            <a:r>
              <a:rPr lang="en-US" sz="1400" dirty="0" smtClean="0">
                <a:solidFill>
                  <a:srgbClr val="000000"/>
                </a:solidFill>
              </a:rPr>
              <a:t>  “</a:t>
            </a:r>
            <a:r>
              <a:rPr lang="en-US" sz="1400" b="1" dirty="0" smtClean="0">
                <a:solidFill>
                  <a:srgbClr val="000000"/>
                </a:solidFill>
              </a:rPr>
              <a:t>Simulation </a:t>
            </a:r>
            <a:r>
              <a:rPr lang="en-US" sz="1400" b="1" dirty="0">
                <a:solidFill>
                  <a:srgbClr val="000000"/>
                </a:solidFill>
              </a:rPr>
              <a:t>of Ultra-Fast Silicon </a:t>
            </a:r>
            <a:r>
              <a:rPr lang="en-US" sz="1400" b="1" dirty="0" smtClean="0">
                <a:solidFill>
                  <a:srgbClr val="000000"/>
                </a:solidFill>
              </a:rPr>
              <a:t>Detectors”</a:t>
            </a:r>
            <a:endParaRPr lang="en-US" sz="1400" dirty="0">
              <a:solidFill>
                <a:srgbClr val="000000"/>
              </a:solidFill>
            </a:endParaRPr>
          </a:p>
          <a:p>
            <a:endParaRPr lang="en-US" sz="1400" dirty="0" smtClean="0">
              <a:solidFill>
                <a:srgbClr val="000000"/>
              </a:solidFill>
            </a:endParaRPr>
          </a:p>
          <a:p>
            <a:r>
              <a:rPr lang="en-US" sz="1400" dirty="0" smtClean="0">
                <a:solidFill>
                  <a:srgbClr val="000000"/>
                </a:solidFill>
              </a:rPr>
              <a:t>N</a:t>
            </a:r>
            <a:r>
              <a:rPr lang="en-US" sz="1400" dirty="0">
                <a:solidFill>
                  <a:srgbClr val="000000"/>
                </a:solidFill>
              </a:rPr>
              <a:t>. </a:t>
            </a:r>
            <a:r>
              <a:rPr lang="en-US" sz="1400" dirty="0" smtClean="0">
                <a:solidFill>
                  <a:srgbClr val="000000"/>
                </a:solidFill>
              </a:rPr>
              <a:t>Cartiglia “</a:t>
            </a:r>
            <a:r>
              <a:rPr lang="en-US" sz="1400" b="1" dirty="0" smtClean="0">
                <a:solidFill>
                  <a:srgbClr val="000000"/>
                </a:solidFill>
              </a:rPr>
              <a:t>Timing </a:t>
            </a:r>
            <a:r>
              <a:rPr lang="en-US" sz="1400" b="1" dirty="0">
                <a:solidFill>
                  <a:srgbClr val="000000"/>
                </a:solidFill>
              </a:rPr>
              <a:t>capabilities of Ultra-Fast Silicon </a:t>
            </a:r>
            <a:r>
              <a:rPr lang="en-US" sz="1400" b="1" dirty="0" smtClean="0">
                <a:solidFill>
                  <a:srgbClr val="000000"/>
                </a:solidFill>
              </a:rPr>
              <a:t>Detector</a:t>
            </a:r>
            <a:r>
              <a:rPr lang="en-US" sz="1400" dirty="0" smtClean="0">
                <a:solidFill>
                  <a:srgbClr val="000000"/>
                </a:solidFill>
              </a:rPr>
              <a:t>”</a:t>
            </a:r>
            <a:endParaRPr lang="en-US" sz="1400" dirty="0">
              <a:solidFill>
                <a:srgbClr val="000000"/>
              </a:solidFill>
            </a:endParaRPr>
          </a:p>
          <a:p>
            <a:endParaRPr lang="en-US" sz="1400" dirty="0" smtClean="0">
              <a:solidFill>
                <a:srgbClr val="000000"/>
              </a:solidFill>
            </a:endParaRPr>
          </a:p>
          <a:p>
            <a:endParaRPr lang="en-US" sz="1400" dirty="0">
              <a:solidFill>
                <a:srgbClr val="000000"/>
              </a:solidFill>
            </a:endParaRPr>
          </a:p>
          <a:p>
            <a:endParaRPr lang="en-US" sz="1400" dirty="0" smtClean="0">
              <a:solidFill>
                <a:srgbClr val="000000"/>
              </a:solidFill>
            </a:endParaRPr>
          </a:p>
          <a:p>
            <a:r>
              <a:rPr lang="en-US" sz="1400" u="sng" dirty="0" smtClean="0">
                <a:solidFill>
                  <a:srgbClr val="000000"/>
                </a:solidFill>
              </a:rPr>
              <a:t>Papers:</a:t>
            </a:r>
          </a:p>
          <a:p>
            <a:endParaRPr lang="en-US" sz="1400" dirty="0">
              <a:solidFill>
                <a:srgbClr val="000000"/>
              </a:solidFill>
            </a:endParaRPr>
          </a:p>
          <a:p>
            <a:r>
              <a:rPr lang="en-US" sz="1400" dirty="0" smtClean="0">
                <a:solidFill>
                  <a:srgbClr val="000000"/>
                </a:solidFill>
              </a:rPr>
              <a:t>[1] </a:t>
            </a:r>
            <a:r>
              <a:rPr lang="en-US" sz="1400" dirty="0">
                <a:solidFill>
                  <a:srgbClr val="000000"/>
                </a:solidFill>
              </a:rPr>
              <a:t>N. </a:t>
            </a:r>
            <a:r>
              <a:rPr lang="en-US" sz="1400" dirty="0" smtClean="0">
                <a:solidFill>
                  <a:srgbClr val="000000"/>
                </a:solidFill>
              </a:rPr>
              <a:t>Cartiglia, </a:t>
            </a:r>
            <a:r>
              <a:rPr lang="en-US" sz="1400" dirty="0">
                <a:solidFill>
                  <a:srgbClr val="000000"/>
                </a:solidFill>
              </a:rPr>
              <a:t>Ultra-</a:t>
            </a:r>
            <a:r>
              <a:rPr lang="en-US" sz="1400" dirty="0" smtClean="0">
                <a:solidFill>
                  <a:srgbClr val="000000"/>
                </a:solidFill>
              </a:rPr>
              <a:t>Fast </a:t>
            </a:r>
            <a:r>
              <a:rPr lang="en-US" sz="1400" dirty="0">
                <a:solidFill>
                  <a:srgbClr val="000000"/>
                </a:solidFill>
              </a:rPr>
              <a:t>Silicon Detector, 13th Topical Seminar on Innovative Particle and Radiation Detectors (IPRD13</a:t>
            </a:r>
            <a:r>
              <a:rPr lang="en-US" sz="1400" dirty="0" smtClean="0">
                <a:solidFill>
                  <a:srgbClr val="000000"/>
                </a:solidFill>
              </a:rPr>
              <a:t>), 2014 JINST </a:t>
            </a:r>
            <a:r>
              <a:rPr lang="en-US" sz="1400" dirty="0">
                <a:solidFill>
                  <a:srgbClr val="000000"/>
                </a:solidFill>
              </a:rPr>
              <a:t>9 C02001, </a:t>
            </a:r>
            <a:r>
              <a:rPr lang="en-US" sz="1400" dirty="0">
                <a:solidFill>
                  <a:srgbClr val="000000"/>
                </a:solidFill>
                <a:hlinkClick r:id="rId4"/>
              </a:rPr>
              <a:t>http://arxiv.org/abs/1312.1080</a:t>
            </a:r>
            <a:endParaRPr lang="en-US" sz="1400" dirty="0" smtClean="0">
              <a:solidFill>
                <a:srgbClr val="000000"/>
              </a:solidFill>
            </a:endParaRPr>
          </a:p>
          <a:p>
            <a:endParaRPr lang="en-US" sz="1400" dirty="0" smtClean="0">
              <a:solidFill>
                <a:srgbClr val="000000"/>
              </a:solidFill>
            </a:endParaRPr>
          </a:p>
          <a:p>
            <a:r>
              <a:rPr lang="en-US" sz="1400" dirty="0" smtClean="0">
                <a:solidFill>
                  <a:srgbClr val="000000"/>
                </a:solidFill>
              </a:rPr>
              <a:t>[</a:t>
            </a:r>
            <a:r>
              <a:rPr lang="en-US" sz="1400" dirty="0">
                <a:solidFill>
                  <a:srgbClr val="000000"/>
                </a:solidFill>
              </a:rPr>
              <a:t>2</a:t>
            </a:r>
            <a:r>
              <a:rPr lang="en-US" sz="1400" dirty="0" smtClean="0">
                <a:solidFill>
                  <a:srgbClr val="000000"/>
                </a:solidFill>
              </a:rPr>
              <a:t>] </a:t>
            </a:r>
            <a:r>
              <a:rPr lang="en-US" sz="1400" dirty="0">
                <a:solidFill>
                  <a:srgbClr val="000000"/>
                </a:solidFill>
              </a:rPr>
              <a:t>H.F.-W. Sadrozinski, N. Cartiglia et al., Sensors for ultra-fast silicon detectors, Proceedings "Hiroshima" Symposium HSTD9, DOI: 10.1016/j.nima.2014.05.006 (2014)</a:t>
            </a:r>
            <a:r>
              <a:rPr lang="en-US" sz="1400" dirty="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904089964"/>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pPr algn="l"/>
              <a:t>62</a:t>
            </a:fld>
            <a:endParaRPr lang="en-US" dirty="0"/>
          </a:p>
        </p:txBody>
      </p:sp>
      <p:sp>
        <p:nvSpPr>
          <p:cNvPr id="3" name="Footer Placeholder 2"/>
          <p:cNvSpPr>
            <a:spLocks noGrp="1"/>
          </p:cNvSpPr>
          <p:nvPr>
            <p:ph type="ftr" sz="quarter" idx="14"/>
          </p:nvPr>
        </p:nvSpPr>
        <p:spPr>
          <a:xfrm rot="16200000">
            <a:off x="-3305242" y="3293076"/>
            <a:ext cx="6844017" cy="257865"/>
          </a:xfrm>
        </p:spPr>
        <p:txBody>
          <a:bodyPr/>
          <a:lstStyle/>
          <a:p>
            <a:r>
              <a:rPr lang="en-US" sz="1400" smtClean="0"/>
              <a:t>Nicolo Cartiglia, INFN, Torino - UFSD;  Orsay, 13 February 2015</a:t>
            </a:r>
            <a:endParaRPr lang="en-US" sz="1400" dirty="0"/>
          </a:p>
        </p:txBody>
      </p:sp>
      <p:sp>
        <p:nvSpPr>
          <p:cNvPr id="5" name="TextBox 4"/>
          <p:cNvSpPr txBox="1"/>
          <p:nvPr/>
        </p:nvSpPr>
        <p:spPr>
          <a:xfrm>
            <a:off x="3762673" y="2301986"/>
            <a:ext cx="1043525" cy="438582"/>
          </a:xfrm>
          <a:prstGeom prst="rect">
            <a:avLst/>
          </a:prstGeom>
          <a:noFill/>
        </p:spPr>
        <p:txBody>
          <a:bodyPr wrap="none" rtlCol="0">
            <a:spAutoFit/>
          </a:bodyPr>
          <a:lstStyle/>
          <a:p>
            <a:pPr>
              <a:lnSpc>
                <a:spcPct val="130000"/>
              </a:lnSpc>
            </a:pPr>
            <a:r>
              <a:rPr lang="en-US" b="1" dirty="0" smtClean="0">
                <a:solidFill>
                  <a:srgbClr val="800000"/>
                </a:solidFill>
              </a:rPr>
              <a:t>Backup</a:t>
            </a:r>
          </a:p>
        </p:txBody>
      </p:sp>
    </p:spTree>
    <p:extLst>
      <p:ext uri="{BB962C8B-B14F-4D97-AF65-F5344CB8AC3E}">
        <p14:creationId xmlns:p14="http://schemas.microsoft.com/office/powerpoint/2010/main" val="195601728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2800" dirty="0" smtClean="0">
                <a:solidFill>
                  <a:srgbClr val="990000"/>
                </a:solidFill>
                <a:latin typeface="+mn-lt"/>
              </a:rPr>
              <a:t>The “Low-Gain </a:t>
            </a:r>
            <a:r>
              <a:rPr lang="en-US" sz="3200" dirty="0" smtClean="0">
                <a:solidFill>
                  <a:srgbClr val="990000"/>
                </a:solidFill>
                <a:latin typeface="+mn-lt"/>
              </a:rPr>
              <a:t>Avalanche</a:t>
            </a:r>
            <a:r>
              <a:rPr lang="en-US" sz="2800" dirty="0" smtClean="0">
                <a:solidFill>
                  <a:srgbClr val="990000"/>
                </a:solidFill>
                <a:latin typeface="+mn-lt"/>
              </a:rPr>
              <a:t> Detector” project</a:t>
            </a:r>
            <a:endParaRPr lang="en-US" sz="28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63</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2" name="TextBox 1"/>
          <p:cNvSpPr txBox="1"/>
          <p:nvPr/>
        </p:nvSpPr>
        <p:spPr>
          <a:xfrm>
            <a:off x="594724" y="784072"/>
            <a:ext cx="8719263" cy="1878976"/>
          </a:xfrm>
          <a:prstGeom prst="rect">
            <a:avLst/>
          </a:prstGeom>
          <a:noFill/>
        </p:spPr>
        <p:txBody>
          <a:bodyPr wrap="square" rtlCol="0">
            <a:spAutoFit/>
          </a:bodyPr>
          <a:lstStyle/>
          <a:p>
            <a:pPr>
              <a:lnSpc>
                <a:spcPct val="130000"/>
              </a:lnSpc>
            </a:pPr>
            <a:r>
              <a:rPr lang="en-US" dirty="0" smtClean="0">
                <a:solidFill>
                  <a:srgbClr val="800000"/>
                </a:solidFill>
              </a:rPr>
              <a:t>Is it possible to manufacture a silicon detector</a:t>
            </a:r>
            <a:r>
              <a:rPr lang="en-US" dirty="0" smtClean="0">
                <a:solidFill>
                  <a:srgbClr val="000000"/>
                </a:solidFill>
              </a:rPr>
              <a:t> that looks like a normal pixel  or strip sensor, but</a:t>
            </a:r>
          </a:p>
          <a:p>
            <a:pPr>
              <a:lnSpc>
                <a:spcPct val="130000"/>
              </a:lnSpc>
            </a:pPr>
            <a:r>
              <a:rPr lang="en-US" dirty="0" smtClean="0">
                <a:solidFill>
                  <a:srgbClr val="000000"/>
                </a:solidFill>
              </a:rPr>
              <a:t> </a:t>
            </a:r>
            <a:r>
              <a:rPr lang="en-US" dirty="0" smtClean="0">
                <a:solidFill>
                  <a:srgbClr val="800000"/>
                </a:solidFill>
              </a:rPr>
              <a:t>with a much larger signal (RD50)?</a:t>
            </a:r>
          </a:p>
          <a:p>
            <a:pPr>
              <a:lnSpc>
                <a:spcPct val="130000"/>
              </a:lnSpc>
            </a:pPr>
            <a:endParaRPr lang="en-US" dirty="0">
              <a:solidFill>
                <a:srgbClr val="000000"/>
              </a:solidFill>
            </a:endParaRPr>
          </a:p>
          <a:p>
            <a:pPr>
              <a:lnSpc>
                <a:spcPct val="130000"/>
              </a:lnSpc>
            </a:pPr>
            <a:endParaRPr lang="en-US" dirty="0">
              <a:solidFill>
                <a:srgbClr val="000000"/>
              </a:solidFill>
            </a:endParaRPr>
          </a:p>
        </p:txBody>
      </p:sp>
      <p:pic>
        <p:nvPicPr>
          <p:cNvPr id="3" name="Picture 2" descr="LGA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446" y="1416587"/>
            <a:ext cx="3358354" cy="5202157"/>
          </a:xfrm>
          <a:prstGeom prst="rect">
            <a:avLst/>
          </a:prstGeom>
        </p:spPr>
      </p:pic>
      <p:sp>
        <p:nvSpPr>
          <p:cNvPr id="4" name="TextBox 3"/>
          <p:cNvSpPr txBox="1"/>
          <p:nvPr/>
        </p:nvSpPr>
        <p:spPr>
          <a:xfrm>
            <a:off x="2907650" y="6166220"/>
            <a:ext cx="2387054" cy="361637"/>
          </a:xfrm>
          <a:prstGeom prst="rect">
            <a:avLst/>
          </a:prstGeom>
          <a:solidFill>
            <a:srgbClr val="FFFFFF"/>
          </a:solidFill>
        </p:spPr>
        <p:txBody>
          <a:bodyPr wrap="none" rtlCol="0">
            <a:spAutoFit/>
          </a:bodyPr>
          <a:lstStyle/>
          <a:p>
            <a:pPr>
              <a:lnSpc>
                <a:spcPct val="130000"/>
              </a:lnSpc>
            </a:pPr>
            <a:r>
              <a:rPr lang="en-US" sz="1400" dirty="0" smtClean="0">
                <a:solidFill>
                  <a:srgbClr val="000000"/>
                </a:solidFill>
              </a:rPr>
              <a:t>Poster Session IEEE N26-13</a:t>
            </a:r>
          </a:p>
        </p:txBody>
      </p:sp>
      <p:sp>
        <p:nvSpPr>
          <p:cNvPr id="5" name="Rectangle 4"/>
          <p:cNvSpPr/>
          <p:nvPr/>
        </p:nvSpPr>
        <p:spPr>
          <a:xfrm>
            <a:off x="380836" y="2543835"/>
            <a:ext cx="5201610" cy="2239074"/>
          </a:xfrm>
          <a:prstGeom prst="rect">
            <a:avLst/>
          </a:prstGeom>
        </p:spPr>
        <p:txBody>
          <a:bodyPr wrap="square">
            <a:spAutoFit/>
          </a:bodyPr>
          <a:lstStyle/>
          <a:p>
            <a:pPr marL="285750" indent="-285750">
              <a:lnSpc>
                <a:spcPct val="130000"/>
              </a:lnSpc>
              <a:buFontTx/>
              <a:buChar char="-"/>
            </a:pPr>
            <a:r>
              <a:rPr lang="en-US" dirty="0">
                <a:solidFill>
                  <a:srgbClr val="800000"/>
                </a:solidFill>
              </a:rPr>
              <a:t>730 e/h pair per micron instead of 73 e/</a:t>
            </a:r>
            <a:r>
              <a:rPr lang="en-US" dirty="0" smtClean="0">
                <a:solidFill>
                  <a:srgbClr val="800000"/>
                </a:solidFill>
              </a:rPr>
              <a:t>h</a:t>
            </a:r>
            <a:endParaRPr lang="en-US" dirty="0">
              <a:solidFill>
                <a:srgbClr val="800000"/>
              </a:solidFill>
            </a:endParaRPr>
          </a:p>
          <a:p>
            <a:pPr marL="285750" indent="-285750">
              <a:lnSpc>
                <a:spcPct val="130000"/>
              </a:lnSpc>
              <a:buFontTx/>
              <a:buChar char="-"/>
            </a:pPr>
            <a:r>
              <a:rPr lang="en-US" dirty="0">
                <a:solidFill>
                  <a:srgbClr val="000000"/>
                </a:solidFill>
              </a:rPr>
              <a:t>Finely segmented</a:t>
            </a:r>
          </a:p>
          <a:p>
            <a:pPr marL="285750" indent="-285750">
              <a:lnSpc>
                <a:spcPct val="130000"/>
              </a:lnSpc>
              <a:buFontTx/>
              <a:buChar char="-"/>
            </a:pPr>
            <a:r>
              <a:rPr lang="en-US" dirty="0">
                <a:solidFill>
                  <a:srgbClr val="000000"/>
                </a:solidFill>
              </a:rPr>
              <a:t>Radiation hard</a:t>
            </a:r>
          </a:p>
          <a:p>
            <a:pPr marL="285750" indent="-285750">
              <a:lnSpc>
                <a:spcPct val="130000"/>
              </a:lnSpc>
              <a:buFontTx/>
              <a:buChar char="-"/>
            </a:pPr>
            <a:r>
              <a:rPr lang="en-US" dirty="0">
                <a:solidFill>
                  <a:srgbClr val="000000"/>
                </a:solidFill>
              </a:rPr>
              <a:t>No dead time</a:t>
            </a:r>
          </a:p>
          <a:p>
            <a:pPr marL="285750" indent="-285750">
              <a:lnSpc>
                <a:spcPct val="130000"/>
              </a:lnSpc>
              <a:buFontTx/>
              <a:buChar char="-"/>
            </a:pPr>
            <a:r>
              <a:rPr lang="en-US" dirty="0">
                <a:solidFill>
                  <a:srgbClr val="000000"/>
                </a:solidFill>
              </a:rPr>
              <a:t>Very low noise (low shot noise)</a:t>
            </a:r>
          </a:p>
          <a:p>
            <a:pPr marL="285750" indent="-285750">
              <a:lnSpc>
                <a:spcPct val="130000"/>
              </a:lnSpc>
              <a:buFontTx/>
              <a:buChar char="-"/>
            </a:pPr>
            <a:r>
              <a:rPr lang="en-US" dirty="0">
                <a:solidFill>
                  <a:srgbClr val="000000"/>
                </a:solidFill>
              </a:rPr>
              <a:t>No cross talk</a:t>
            </a:r>
          </a:p>
        </p:txBody>
      </p:sp>
    </p:spTree>
    <p:extLst>
      <p:ext uri="{BB962C8B-B14F-4D97-AF65-F5344CB8AC3E}">
        <p14:creationId xmlns:p14="http://schemas.microsoft.com/office/powerpoint/2010/main" val="1458505518"/>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155415" y="-22079"/>
            <a:ext cx="8969356"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How can we progress? Need simulation</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64</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2" name="TextBox 1"/>
          <p:cNvSpPr txBox="1"/>
          <p:nvPr/>
        </p:nvSpPr>
        <p:spPr>
          <a:xfrm>
            <a:off x="429673" y="759363"/>
            <a:ext cx="3807830" cy="1878976"/>
          </a:xfrm>
          <a:prstGeom prst="rect">
            <a:avLst/>
          </a:prstGeom>
          <a:noFill/>
        </p:spPr>
        <p:txBody>
          <a:bodyPr wrap="square" rtlCol="0">
            <a:spAutoFit/>
          </a:bodyPr>
          <a:lstStyle/>
          <a:p>
            <a:pPr>
              <a:lnSpc>
                <a:spcPct val="130000"/>
              </a:lnSpc>
            </a:pPr>
            <a:r>
              <a:rPr lang="en-US" dirty="0" smtClean="0">
                <a:solidFill>
                  <a:srgbClr val="000000"/>
                </a:solidFill>
              </a:rPr>
              <a:t>We developed a full simulation program to optimize the </a:t>
            </a:r>
          </a:p>
          <a:p>
            <a:pPr>
              <a:lnSpc>
                <a:spcPct val="130000"/>
              </a:lnSpc>
            </a:pPr>
            <a:r>
              <a:rPr lang="en-US" dirty="0" smtClean="0">
                <a:solidFill>
                  <a:srgbClr val="000000"/>
                </a:solidFill>
              </a:rPr>
              <a:t>sensor design, WeightField2, (</a:t>
            </a:r>
            <a:r>
              <a:rPr lang="en-US" dirty="0" smtClean="0"/>
              <a:t>http</a:t>
            </a:r>
            <a:r>
              <a:rPr lang="en-US" dirty="0"/>
              <a:t>:/</a:t>
            </a:r>
            <a:r>
              <a:rPr lang="en-US" dirty="0" smtClean="0"/>
              <a:t>/</a:t>
            </a:r>
            <a:r>
              <a:rPr lang="en-US" dirty="0" err="1" smtClean="0"/>
              <a:t>cern.ch</a:t>
            </a:r>
            <a:r>
              <a:rPr lang="en-US" dirty="0" smtClean="0"/>
              <a:t>/</a:t>
            </a:r>
            <a:r>
              <a:rPr lang="en-US" dirty="0"/>
              <a:t>weightfield2 </a:t>
            </a:r>
            <a:r>
              <a:rPr lang="en-US" dirty="0" smtClean="0"/>
              <a:t>)</a:t>
            </a:r>
            <a:endParaRPr lang="en-US" dirty="0"/>
          </a:p>
          <a:p>
            <a:pPr>
              <a:lnSpc>
                <a:spcPct val="130000"/>
              </a:lnSpc>
            </a:pPr>
            <a:r>
              <a:rPr lang="en-US" dirty="0" smtClean="0">
                <a:solidFill>
                  <a:srgbClr val="800000"/>
                </a:solidFill>
              </a:rPr>
              <a:t>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65141" y="724044"/>
            <a:ext cx="4275659" cy="5970211"/>
          </a:xfrm>
          <a:prstGeom prst="rect">
            <a:avLst/>
          </a:prstGeom>
        </p:spPr>
      </p:pic>
      <p:sp>
        <p:nvSpPr>
          <p:cNvPr id="4" name="Rectangle 3"/>
          <p:cNvSpPr/>
          <p:nvPr/>
        </p:nvSpPr>
        <p:spPr>
          <a:xfrm>
            <a:off x="334492" y="2762339"/>
            <a:ext cx="4143084" cy="3416320"/>
          </a:xfrm>
          <a:prstGeom prst="rect">
            <a:avLst/>
          </a:prstGeom>
        </p:spPr>
        <p:txBody>
          <a:bodyPr wrap="square">
            <a:spAutoFit/>
          </a:bodyPr>
          <a:lstStyle/>
          <a:p>
            <a:r>
              <a:rPr lang="en-US" b="1" dirty="0" smtClean="0">
                <a:solidFill>
                  <a:srgbClr val="800000"/>
                </a:solidFill>
              </a:rPr>
              <a:t>It includes:</a:t>
            </a:r>
          </a:p>
          <a:p>
            <a:endParaRPr lang="en-US" dirty="0" smtClean="0">
              <a:solidFill>
                <a:srgbClr val="800000"/>
              </a:solidFill>
            </a:endParaRPr>
          </a:p>
          <a:p>
            <a:pPr marL="285750" indent="-285750">
              <a:buFont typeface="Arial"/>
              <a:buChar char="•"/>
            </a:pPr>
            <a:r>
              <a:rPr lang="en-US" dirty="0" smtClean="0"/>
              <a:t>Custom Geometry</a:t>
            </a:r>
          </a:p>
          <a:p>
            <a:pPr marL="285750" indent="-285750">
              <a:buFont typeface="Arial"/>
              <a:buChar char="•"/>
            </a:pPr>
            <a:r>
              <a:rPr lang="en-US" dirty="0" smtClean="0"/>
              <a:t>Calculation of drift field and weighting field</a:t>
            </a:r>
          </a:p>
          <a:p>
            <a:pPr marL="285750" indent="-285750">
              <a:buFont typeface="Arial"/>
              <a:buChar char="•"/>
            </a:pPr>
            <a:r>
              <a:rPr lang="en-US" dirty="0" smtClean="0"/>
              <a:t>Currents signal via </a:t>
            </a:r>
            <a:r>
              <a:rPr lang="en-US" dirty="0" err="1" smtClean="0"/>
              <a:t>Ramo’s</a:t>
            </a:r>
            <a:r>
              <a:rPr lang="en-US" dirty="0" smtClean="0"/>
              <a:t> Theorem</a:t>
            </a:r>
          </a:p>
          <a:p>
            <a:pPr marL="285750" indent="-285750">
              <a:buFont typeface="Arial"/>
              <a:buChar char="•"/>
            </a:pPr>
            <a:r>
              <a:rPr lang="en-US" dirty="0" smtClean="0"/>
              <a:t>Gain</a:t>
            </a:r>
          </a:p>
          <a:p>
            <a:pPr marL="285750" indent="-285750">
              <a:buFont typeface="Arial"/>
              <a:buChar char="•"/>
            </a:pPr>
            <a:r>
              <a:rPr lang="en-US" dirty="0" smtClean="0"/>
              <a:t>Diffusion</a:t>
            </a:r>
          </a:p>
          <a:p>
            <a:pPr marL="285750" indent="-285750">
              <a:buFont typeface="Arial"/>
              <a:buChar char="•"/>
            </a:pPr>
            <a:r>
              <a:rPr lang="en-US" dirty="0" smtClean="0"/>
              <a:t>Temperature effect</a:t>
            </a:r>
          </a:p>
          <a:p>
            <a:pPr marL="285750" indent="-285750">
              <a:buFont typeface="Arial"/>
              <a:buChar char="•"/>
            </a:pPr>
            <a:r>
              <a:rPr lang="en-US" dirty="0"/>
              <a:t>N</a:t>
            </a:r>
            <a:r>
              <a:rPr lang="en-US" dirty="0" smtClean="0"/>
              <a:t>on</a:t>
            </a:r>
            <a:r>
              <a:rPr lang="en-US" dirty="0"/>
              <a:t>-</a:t>
            </a:r>
            <a:r>
              <a:rPr lang="en-US" dirty="0" smtClean="0"/>
              <a:t>uniform deposition </a:t>
            </a:r>
          </a:p>
          <a:p>
            <a:pPr marL="285750" indent="-285750">
              <a:buFont typeface="Arial"/>
              <a:buChar char="•"/>
            </a:pPr>
            <a:r>
              <a:rPr lang="en-US" dirty="0" smtClean="0"/>
              <a:t>Electronics</a:t>
            </a:r>
            <a:endParaRPr lang="en-US" dirty="0"/>
          </a:p>
        </p:txBody>
      </p:sp>
      <p:sp>
        <p:nvSpPr>
          <p:cNvPr id="5" name="Rectangle 4"/>
          <p:cNvSpPr/>
          <p:nvPr/>
        </p:nvSpPr>
        <p:spPr>
          <a:xfrm>
            <a:off x="1996726" y="6319062"/>
            <a:ext cx="2404814" cy="361637"/>
          </a:xfrm>
          <a:prstGeom prst="rect">
            <a:avLst/>
          </a:prstGeom>
          <a:solidFill>
            <a:srgbClr val="FFFFFF"/>
          </a:solidFill>
        </p:spPr>
        <p:txBody>
          <a:bodyPr wrap="square">
            <a:spAutoFit/>
          </a:bodyPr>
          <a:lstStyle/>
          <a:p>
            <a:pPr>
              <a:lnSpc>
                <a:spcPct val="130000"/>
              </a:lnSpc>
            </a:pPr>
            <a:r>
              <a:rPr lang="en-US" sz="1400" dirty="0">
                <a:solidFill>
                  <a:srgbClr val="000000"/>
                </a:solidFill>
              </a:rPr>
              <a:t>Poster </a:t>
            </a:r>
            <a:r>
              <a:rPr lang="en-US" sz="1400" dirty="0" smtClean="0">
                <a:solidFill>
                  <a:srgbClr val="000000"/>
                </a:solidFill>
              </a:rPr>
              <a:t>Session IEEE  </a:t>
            </a:r>
            <a:r>
              <a:rPr lang="en-US" sz="1400" dirty="0">
                <a:solidFill>
                  <a:srgbClr val="000000"/>
                </a:solidFill>
              </a:rPr>
              <a:t>N11-</a:t>
            </a:r>
            <a:r>
              <a:rPr lang="en-US" sz="1400" dirty="0" smtClean="0">
                <a:solidFill>
                  <a:srgbClr val="000000"/>
                </a:solidFill>
              </a:rPr>
              <a:t>8</a:t>
            </a:r>
          </a:p>
        </p:txBody>
      </p:sp>
    </p:spTree>
    <p:extLst>
      <p:ext uri="{BB962C8B-B14F-4D97-AF65-F5344CB8AC3E}">
        <p14:creationId xmlns:p14="http://schemas.microsoft.com/office/powerpoint/2010/main" val="776766905"/>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45697" y="-22079"/>
            <a:ext cx="8879074"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State-of-the-art Position </a:t>
            </a:r>
            <a:r>
              <a:rPr lang="en-US" sz="3200" dirty="0">
                <a:solidFill>
                  <a:srgbClr val="990000"/>
                </a:solidFill>
                <a:latin typeface="+mn-lt"/>
              </a:rPr>
              <a:t>D</a:t>
            </a:r>
            <a:r>
              <a:rPr lang="en-US" sz="3200" dirty="0" smtClean="0">
                <a:solidFill>
                  <a:srgbClr val="990000"/>
                </a:solidFill>
                <a:latin typeface="+mn-lt"/>
              </a:rPr>
              <a:t>etectors</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65</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2" name="TextBox 1"/>
          <p:cNvSpPr txBox="1"/>
          <p:nvPr/>
        </p:nvSpPr>
        <p:spPr>
          <a:xfrm>
            <a:off x="641460" y="1205802"/>
            <a:ext cx="8159360" cy="4039568"/>
          </a:xfrm>
          <a:prstGeom prst="rect">
            <a:avLst/>
          </a:prstGeom>
          <a:noFill/>
        </p:spPr>
        <p:txBody>
          <a:bodyPr wrap="square" rtlCol="0">
            <a:spAutoFit/>
          </a:bodyPr>
          <a:lstStyle/>
          <a:p>
            <a:pPr>
              <a:lnSpc>
                <a:spcPct val="130000"/>
              </a:lnSpc>
            </a:pPr>
            <a:r>
              <a:rPr lang="en-US" dirty="0" smtClean="0"/>
              <a:t>Extremely good position detectors are currently in use in every major high energy physics experiment:</a:t>
            </a:r>
          </a:p>
          <a:p>
            <a:pPr>
              <a:lnSpc>
                <a:spcPct val="130000"/>
              </a:lnSpc>
            </a:pPr>
            <a:endParaRPr lang="en-US" dirty="0"/>
          </a:p>
          <a:p>
            <a:pPr>
              <a:lnSpc>
                <a:spcPct val="130000"/>
              </a:lnSpc>
            </a:pPr>
            <a:endParaRPr lang="en-US" dirty="0" smtClean="0"/>
          </a:p>
          <a:p>
            <a:pPr marL="285750" indent="-285750">
              <a:lnSpc>
                <a:spcPct val="130000"/>
              </a:lnSpc>
              <a:buFont typeface="Arial"/>
              <a:buChar char="•"/>
            </a:pPr>
            <a:r>
              <a:rPr lang="en-US" dirty="0" smtClean="0"/>
              <a:t>Millions of channels</a:t>
            </a:r>
          </a:p>
          <a:p>
            <a:pPr marL="285750" indent="-285750">
              <a:lnSpc>
                <a:spcPct val="130000"/>
              </a:lnSpc>
              <a:buFont typeface="Arial"/>
              <a:buChar char="•"/>
            </a:pPr>
            <a:r>
              <a:rPr lang="en-US" dirty="0" smtClean="0"/>
              <a:t>Very reliable</a:t>
            </a:r>
          </a:p>
          <a:p>
            <a:pPr marL="285750" indent="-285750">
              <a:lnSpc>
                <a:spcPct val="130000"/>
              </a:lnSpc>
              <a:buFont typeface="Arial"/>
              <a:buChar char="•"/>
            </a:pPr>
            <a:r>
              <a:rPr lang="en-US" dirty="0" smtClean="0"/>
              <a:t>Very radiation hard</a:t>
            </a:r>
          </a:p>
          <a:p>
            <a:pPr>
              <a:lnSpc>
                <a:spcPct val="130000"/>
              </a:lnSpc>
            </a:pPr>
            <a:endParaRPr lang="en-US" dirty="0" smtClean="0"/>
          </a:p>
          <a:p>
            <a:pPr>
              <a:lnSpc>
                <a:spcPct val="130000"/>
              </a:lnSpc>
            </a:pPr>
            <a:r>
              <a:rPr lang="en-US" dirty="0" smtClean="0"/>
              <a:t>The timing capability is however</a:t>
            </a:r>
          </a:p>
          <a:p>
            <a:pPr>
              <a:lnSpc>
                <a:spcPct val="130000"/>
              </a:lnSpc>
            </a:pPr>
            <a:r>
              <a:rPr lang="en-US" dirty="0" smtClean="0"/>
              <a:t> limited to ~ 100-150 ps</a:t>
            </a:r>
          </a:p>
          <a:p>
            <a:pPr>
              <a:lnSpc>
                <a:spcPct val="130000"/>
              </a:lnSpc>
            </a:pPr>
            <a:r>
              <a:rPr lang="en-US" dirty="0" smtClean="0"/>
              <a:t> (NA62 @CERN)</a:t>
            </a:r>
          </a:p>
        </p:txBody>
      </p:sp>
      <p:sp>
        <p:nvSpPr>
          <p:cNvPr id="9" name="TextBox 8"/>
          <p:cNvSpPr txBox="1"/>
          <p:nvPr/>
        </p:nvSpPr>
        <p:spPr>
          <a:xfrm>
            <a:off x="5970992" y="5022608"/>
            <a:ext cx="1828821" cy="798680"/>
          </a:xfrm>
          <a:prstGeom prst="rect">
            <a:avLst/>
          </a:prstGeom>
          <a:noFill/>
          <a:ln>
            <a:solidFill>
              <a:schemeClr val="accent1"/>
            </a:solidFill>
          </a:ln>
        </p:spPr>
        <p:txBody>
          <a:bodyPr wrap="none" rtlCol="0">
            <a:spAutoFit/>
          </a:bodyPr>
          <a:lstStyle/>
          <a:p>
            <a:pPr>
              <a:lnSpc>
                <a:spcPct val="130000"/>
              </a:lnSpc>
            </a:pPr>
            <a:r>
              <a:rPr lang="en-US" b="1" dirty="0">
                <a:solidFill>
                  <a:srgbClr val="800000"/>
                </a:solidFill>
                <a:latin typeface="Symbol" charset="2"/>
                <a:cs typeface="Symbol" charset="2"/>
              </a:rPr>
              <a:t>s</a:t>
            </a:r>
            <a:r>
              <a:rPr lang="en-US" b="1" baseline="-25000" dirty="0" smtClean="0">
                <a:solidFill>
                  <a:srgbClr val="800000"/>
                </a:solidFill>
              </a:rPr>
              <a:t>t</a:t>
            </a:r>
            <a:r>
              <a:rPr lang="en-US" b="1" dirty="0" smtClean="0">
                <a:solidFill>
                  <a:srgbClr val="800000"/>
                </a:solidFill>
              </a:rPr>
              <a:t> ~ 100-150 ps</a:t>
            </a:r>
          </a:p>
          <a:p>
            <a:pPr>
              <a:lnSpc>
                <a:spcPct val="130000"/>
              </a:lnSpc>
            </a:pPr>
            <a:r>
              <a:rPr lang="en-US" b="1" dirty="0" smtClean="0">
                <a:solidFill>
                  <a:srgbClr val="800000"/>
                </a:solidFill>
                <a:latin typeface="Symbol" charset="2"/>
                <a:cs typeface="Symbol" charset="2"/>
              </a:rPr>
              <a:t>s</a:t>
            </a:r>
            <a:r>
              <a:rPr lang="en-US" b="1" baseline="-25000" dirty="0" smtClean="0">
                <a:solidFill>
                  <a:srgbClr val="800000"/>
                </a:solidFill>
              </a:rPr>
              <a:t>x</a:t>
            </a:r>
            <a:r>
              <a:rPr lang="en-US" b="1" dirty="0" smtClean="0">
                <a:solidFill>
                  <a:srgbClr val="800000"/>
                </a:solidFill>
              </a:rPr>
              <a:t> </a:t>
            </a:r>
            <a:r>
              <a:rPr lang="en-US" b="1" dirty="0">
                <a:solidFill>
                  <a:srgbClr val="800000"/>
                </a:solidFill>
              </a:rPr>
              <a:t>~ </a:t>
            </a:r>
            <a:r>
              <a:rPr lang="en-US" b="1" dirty="0" smtClean="0">
                <a:solidFill>
                  <a:srgbClr val="800000"/>
                </a:solidFill>
              </a:rPr>
              <a:t>20-30 </a:t>
            </a:r>
            <a:r>
              <a:rPr lang="en-US" b="1" dirty="0" smtClean="0">
                <a:solidFill>
                  <a:srgbClr val="800000"/>
                </a:solidFill>
                <a:latin typeface="Symbol" charset="2"/>
                <a:cs typeface="Symbol" charset="2"/>
              </a:rPr>
              <a:t>m</a:t>
            </a:r>
            <a:r>
              <a:rPr lang="en-US" b="1" dirty="0" smtClean="0">
                <a:solidFill>
                  <a:srgbClr val="800000"/>
                </a:solidFill>
              </a:rPr>
              <a:t>m</a:t>
            </a:r>
            <a:endParaRPr lang="en-US" b="1" dirty="0">
              <a:solidFill>
                <a:srgbClr val="800000"/>
              </a:solidFill>
            </a:endParaRPr>
          </a:p>
        </p:txBody>
      </p:sp>
      <p:pic>
        <p:nvPicPr>
          <p:cNvPr id="3" name="Picture 2" descr="CMS_Silicon_Tracker_Arty_HiR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4541" y="1944780"/>
            <a:ext cx="4516259" cy="3023281"/>
          </a:xfrm>
          <a:prstGeom prst="rect">
            <a:avLst/>
          </a:prstGeom>
        </p:spPr>
      </p:pic>
    </p:spTree>
    <p:extLst>
      <p:ext uri="{BB962C8B-B14F-4D97-AF65-F5344CB8AC3E}">
        <p14:creationId xmlns:p14="http://schemas.microsoft.com/office/powerpoint/2010/main" val="1766673405"/>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2800" dirty="0" smtClean="0">
                <a:solidFill>
                  <a:srgbClr val="990000"/>
                </a:solidFill>
                <a:latin typeface="+mn-lt"/>
              </a:rPr>
              <a:t>Why low gain? Can we use APD or SiPM instead?</a:t>
            </a:r>
            <a:endParaRPr lang="en-US" sz="28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66</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sp>
        <p:nvSpPr>
          <p:cNvPr id="2" name="TextBox 1"/>
          <p:cNvSpPr txBox="1"/>
          <p:nvPr/>
        </p:nvSpPr>
        <p:spPr>
          <a:xfrm>
            <a:off x="811023" y="1105576"/>
            <a:ext cx="7811516" cy="4759766"/>
          </a:xfrm>
          <a:prstGeom prst="rect">
            <a:avLst/>
          </a:prstGeom>
          <a:noFill/>
        </p:spPr>
        <p:txBody>
          <a:bodyPr wrap="square" rtlCol="0">
            <a:spAutoFit/>
          </a:bodyPr>
          <a:lstStyle/>
          <a:p>
            <a:pPr>
              <a:lnSpc>
                <a:spcPct val="130000"/>
              </a:lnSpc>
            </a:pPr>
            <a:r>
              <a:rPr lang="en-US" dirty="0">
                <a:solidFill>
                  <a:srgbClr val="800000"/>
                </a:solidFill>
              </a:rPr>
              <a:t>My personal conclusion</a:t>
            </a:r>
            <a:r>
              <a:rPr lang="en-US" dirty="0">
                <a:solidFill>
                  <a:srgbClr val="000000"/>
                </a:solidFill>
              </a:rPr>
              <a:t>: </a:t>
            </a:r>
            <a:r>
              <a:rPr lang="en-US" dirty="0" smtClean="0">
                <a:solidFill>
                  <a:srgbClr val="000000"/>
                </a:solidFill>
              </a:rPr>
              <a:t>I think </a:t>
            </a:r>
            <a:r>
              <a:rPr lang="en-US" dirty="0">
                <a:solidFill>
                  <a:srgbClr val="000000"/>
                </a:solidFill>
              </a:rPr>
              <a:t>it’s </a:t>
            </a:r>
            <a:r>
              <a:rPr lang="en-US" dirty="0" smtClean="0">
                <a:solidFill>
                  <a:srgbClr val="000000"/>
                </a:solidFill>
              </a:rPr>
              <a:t>possible to obtain very good timing: APDs, </a:t>
            </a:r>
            <a:r>
              <a:rPr lang="en-US" dirty="0" err="1" smtClean="0">
                <a:solidFill>
                  <a:srgbClr val="000000"/>
                </a:solidFill>
              </a:rPr>
              <a:t>SiPMs</a:t>
            </a:r>
            <a:r>
              <a:rPr lang="en-US" dirty="0" smtClean="0">
                <a:solidFill>
                  <a:srgbClr val="000000"/>
                </a:solidFill>
              </a:rPr>
              <a:t> have very high gain, so they are excellent in “single shot” timing.</a:t>
            </a:r>
          </a:p>
          <a:p>
            <a:pPr>
              <a:lnSpc>
                <a:spcPct val="130000"/>
              </a:lnSpc>
            </a:pPr>
            <a:endParaRPr lang="en-US" dirty="0">
              <a:solidFill>
                <a:srgbClr val="800000"/>
              </a:solidFill>
            </a:endParaRPr>
          </a:p>
          <a:p>
            <a:pPr>
              <a:lnSpc>
                <a:spcPct val="130000"/>
              </a:lnSpc>
            </a:pPr>
            <a:r>
              <a:rPr lang="en-US" dirty="0" smtClean="0">
                <a:solidFill>
                  <a:srgbClr val="000000"/>
                </a:solidFill>
              </a:rPr>
              <a:t>However, we are seeking to obtain something more powerful: a very low noise,  finely pixelated device, able to provide excellent timing in any geometry, and also able to work in the presence of many low energy photons without giving fake hits.</a:t>
            </a:r>
          </a:p>
          <a:p>
            <a:pPr>
              <a:lnSpc>
                <a:spcPct val="130000"/>
              </a:lnSpc>
            </a:pPr>
            <a:endParaRPr lang="en-US" dirty="0" smtClean="0">
              <a:solidFill>
                <a:srgbClr val="000000"/>
              </a:solidFill>
            </a:endParaRPr>
          </a:p>
          <a:p>
            <a:pPr>
              <a:lnSpc>
                <a:spcPct val="130000"/>
              </a:lnSpc>
            </a:pPr>
            <a:r>
              <a:rPr lang="en-US" dirty="0" smtClean="0">
                <a:solidFill>
                  <a:srgbClr val="000000"/>
                </a:solidFill>
              </a:rPr>
              <a:t>These requirements make the use of high gain devices</a:t>
            </a:r>
            <a:r>
              <a:rPr lang="en-US" dirty="0">
                <a:solidFill>
                  <a:srgbClr val="000000"/>
                </a:solidFill>
              </a:rPr>
              <a:t> </a:t>
            </a:r>
            <a:r>
              <a:rPr lang="en-US" dirty="0" smtClean="0">
                <a:solidFill>
                  <a:srgbClr val="000000"/>
                </a:solidFill>
              </a:rPr>
              <a:t>challenging</a:t>
            </a:r>
            <a:endParaRPr lang="en-US" dirty="0">
              <a:solidFill>
                <a:srgbClr val="000000"/>
              </a:solidFill>
            </a:endParaRPr>
          </a:p>
          <a:p>
            <a:pPr>
              <a:lnSpc>
                <a:spcPct val="130000"/>
              </a:lnSpc>
            </a:pPr>
            <a:endParaRPr lang="en-US" dirty="0" smtClean="0">
              <a:solidFill>
                <a:srgbClr val="800000"/>
              </a:solidFill>
            </a:endParaRPr>
          </a:p>
          <a:p>
            <a:pPr>
              <a:lnSpc>
                <a:spcPct val="130000"/>
              </a:lnSpc>
            </a:pPr>
            <a:endParaRPr lang="en-US" dirty="0" smtClean="0">
              <a:solidFill>
                <a:srgbClr val="000000"/>
              </a:solidFill>
            </a:endParaRPr>
          </a:p>
          <a:p>
            <a:pPr>
              <a:lnSpc>
                <a:spcPct val="130000"/>
              </a:lnSpc>
            </a:pP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4241941123"/>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5415" y="252299"/>
            <a:ext cx="8969356" cy="37375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400" dirty="0" smtClean="0">
                <a:solidFill>
                  <a:srgbClr val="990000"/>
                </a:solidFill>
                <a:latin typeface="+mn-lt"/>
              </a:rPr>
              <a:t>Comparison Data Simulation</a:t>
            </a:r>
            <a:endParaRPr lang="en-US" sz="3400" dirty="0">
              <a:solidFill>
                <a:srgbClr val="990000"/>
              </a:solidFill>
              <a:latin typeface="+mn-lt"/>
            </a:endParaRPr>
          </a:p>
        </p:txBody>
      </p:sp>
      <p:sp>
        <p:nvSpPr>
          <p:cNvPr id="8" name="Slide Number Placeholder 7"/>
          <p:cNvSpPr>
            <a:spLocks noGrp="1"/>
          </p:cNvSpPr>
          <p:nvPr>
            <p:ph type="sldNum" sz="quarter" idx="12"/>
          </p:nvPr>
        </p:nvSpPr>
        <p:spPr/>
        <p:txBody>
          <a:bodyPr/>
          <a:lstStyle/>
          <a:p>
            <a:pPr algn="l"/>
            <a:fld id="{D42BACD5-DBBC-4041-9454-70A8D25A0F7B}" type="slidenum">
              <a:rPr lang="en-US" smtClean="0"/>
              <a:pPr algn="l"/>
              <a:t>67</a:t>
            </a:fld>
            <a:endParaRPr lang="en-US" dirty="0"/>
          </a:p>
        </p:txBody>
      </p:sp>
      <p:sp>
        <p:nvSpPr>
          <p:cNvPr id="4" name="Footer Placeholder 3"/>
          <p:cNvSpPr>
            <a:spLocks noGrp="1"/>
          </p:cNvSpPr>
          <p:nvPr>
            <p:ph type="ftr" sz="quarter" idx="14"/>
          </p:nvPr>
        </p:nvSpPr>
        <p:spPr/>
        <p:txBody>
          <a:bodyPr/>
          <a:lstStyle/>
          <a:p>
            <a:r>
              <a:rPr lang="en-US" smtClean="0"/>
              <a:t>Nicolo Cartiglia, INFN, Torino - UFSD;  Orsay, 13 February 2015</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801803" y="-125401"/>
            <a:ext cx="5384044" cy="7949877"/>
          </a:xfrm>
          <a:prstGeom prst="rect">
            <a:avLst/>
          </a:prstGeom>
        </p:spPr>
      </p:pic>
      <p:sp>
        <p:nvSpPr>
          <p:cNvPr id="9" name="TextBox 8"/>
          <p:cNvSpPr txBox="1"/>
          <p:nvPr/>
        </p:nvSpPr>
        <p:spPr>
          <a:xfrm>
            <a:off x="1447800" y="722617"/>
            <a:ext cx="586256" cy="438582"/>
          </a:xfrm>
          <a:prstGeom prst="rect">
            <a:avLst/>
          </a:prstGeom>
          <a:noFill/>
        </p:spPr>
        <p:txBody>
          <a:bodyPr wrap="none" rtlCol="0">
            <a:spAutoFit/>
          </a:bodyPr>
          <a:lstStyle/>
          <a:p>
            <a:pPr>
              <a:lnSpc>
                <a:spcPct val="130000"/>
              </a:lnSpc>
            </a:pPr>
            <a:r>
              <a:rPr lang="en-US" b="1" dirty="0" smtClean="0">
                <a:solidFill>
                  <a:srgbClr val="800000"/>
                </a:solidFill>
              </a:rPr>
              <a:t>MIP</a:t>
            </a:r>
          </a:p>
        </p:txBody>
      </p:sp>
      <p:sp>
        <p:nvSpPr>
          <p:cNvPr id="21" name="TextBox 20"/>
          <p:cNvSpPr txBox="1"/>
          <p:nvPr/>
        </p:nvSpPr>
        <p:spPr>
          <a:xfrm>
            <a:off x="3263900" y="722617"/>
            <a:ext cx="1883448" cy="438582"/>
          </a:xfrm>
          <a:prstGeom prst="rect">
            <a:avLst/>
          </a:prstGeom>
          <a:noFill/>
        </p:spPr>
        <p:txBody>
          <a:bodyPr wrap="none" rtlCol="0">
            <a:spAutoFit/>
          </a:bodyPr>
          <a:lstStyle/>
          <a:p>
            <a:pPr>
              <a:lnSpc>
                <a:spcPct val="130000"/>
              </a:lnSpc>
            </a:pPr>
            <a:r>
              <a:rPr lang="en-US" b="1" dirty="0" smtClean="0">
                <a:solidFill>
                  <a:srgbClr val="800000"/>
                </a:solidFill>
              </a:rPr>
              <a:t>Alpha from Top</a:t>
            </a:r>
          </a:p>
        </p:txBody>
      </p:sp>
      <p:sp>
        <p:nvSpPr>
          <p:cNvPr id="22" name="TextBox 21"/>
          <p:cNvSpPr txBox="1"/>
          <p:nvPr/>
        </p:nvSpPr>
        <p:spPr>
          <a:xfrm>
            <a:off x="5943600" y="722617"/>
            <a:ext cx="2289659" cy="438582"/>
          </a:xfrm>
          <a:prstGeom prst="rect">
            <a:avLst/>
          </a:prstGeom>
          <a:noFill/>
        </p:spPr>
        <p:txBody>
          <a:bodyPr wrap="none" rtlCol="0">
            <a:spAutoFit/>
          </a:bodyPr>
          <a:lstStyle/>
          <a:p>
            <a:pPr>
              <a:lnSpc>
                <a:spcPct val="130000"/>
              </a:lnSpc>
            </a:pPr>
            <a:r>
              <a:rPr lang="en-US" b="1" dirty="0" smtClean="0">
                <a:solidFill>
                  <a:srgbClr val="800000"/>
                </a:solidFill>
              </a:rPr>
              <a:t>Alpha from bottom</a:t>
            </a:r>
          </a:p>
        </p:txBody>
      </p:sp>
      <p:cxnSp>
        <p:nvCxnSpPr>
          <p:cNvPr id="5" name="Straight Arrow Connector 4"/>
          <p:cNvCxnSpPr/>
          <p:nvPr/>
        </p:nvCxnSpPr>
        <p:spPr>
          <a:xfrm>
            <a:off x="8407400" y="1186599"/>
            <a:ext cx="0" cy="52523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309459" y="718933"/>
            <a:ext cx="872542" cy="438582"/>
          </a:xfrm>
          <a:prstGeom prst="rect">
            <a:avLst/>
          </a:prstGeom>
          <a:noFill/>
        </p:spPr>
        <p:txBody>
          <a:bodyPr wrap="none" rtlCol="0">
            <a:spAutoFit/>
          </a:bodyPr>
          <a:lstStyle/>
          <a:p>
            <a:pPr>
              <a:lnSpc>
                <a:spcPct val="130000"/>
              </a:lnSpc>
            </a:pPr>
            <a:r>
              <a:rPr lang="en-US" b="1" dirty="0" smtClean="0">
                <a:solidFill>
                  <a:srgbClr val="000000"/>
                </a:solidFill>
              </a:rPr>
              <a:t>V bias</a:t>
            </a:r>
          </a:p>
        </p:txBody>
      </p:sp>
      <p:sp>
        <p:nvSpPr>
          <p:cNvPr id="7" name="TextBox 6"/>
          <p:cNvSpPr txBox="1"/>
          <p:nvPr/>
        </p:nvSpPr>
        <p:spPr>
          <a:xfrm>
            <a:off x="8387166" y="1524000"/>
            <a:ext cx="572505" cy="438582"/>
          </a:xfrm>
          <a:prstGeom prst="rect">
            <a:avLst/>
          </a:prstGeom>
          <a:noFill/>
        </p:spPr>
        <p:txBody>
          <a:bodyPr wrap="none" rtlCol="0">
            <a:spAutoFit/>
          </a:bodyPr>
          <a:lstStyle/>
          <a:p>
            <a:pPr>
              <a:lnSpc>
                <a:spcPct val="130000"/>
              </a:lnSpc>
            </a:pPr>
            <a:r>
              <a:rPr lang="en-US" dirty="0" smtClean="0"/>
              <a:t>200</a:t>
            </a:r>
          </a:p>
        </p:txBody>
      </p:sp>
      <p:sp>
        <p:nvSpPr>
          <p:cNvPr id="13" name="TextBox 12"/>
          <p:cNvSpPr txBox="1"/>
          <p:nvPr/>
        </p:nvSpPr>
        <p:spPr>
          <a:xfrm>
            <a:off x="8387166" y="2565400"/>
            <a:ext cx="572505" cy="438582"/>
          </a:xfrm>
          <a:prstGeom prst="rect">
            <a:avLst/>
          </a:prstGeom>
          <a:noFill/>
        </p:spPr>
        <p:txBody>
          <a:bodyPr wrap="none" rtlCol="0">
            <a:spAutoFit/>
          </a:bodyPr>
          <a:lstStyle/>
          <a:p>
            <a:pPr>
              <a:lnSpc>
                <a:spcPct val="130000"/>
              </a:lnSpc>
            </a:pPr>
            <a:r>
              <a:rPr lang="en-US" dirty="0"/>
              <a:t>3</a:t>
            </a:r>
            <a:r>
              <a:rPr lang="en-US" dirty="0" smtClean="0"/>
              <a:t>00</a:t>
            </a:r>
          </a:p>
        </p:txBody>
      </p:sp>
      <p:sp>
        <p:nvSpPr>
          <p:cNvPr id="14" name="TextBox 13"/>
          <p:cNvSpPr txBox="1"/>
          <p:nvPr/>
        </p:nvSpPr>
        <p:spPr>
          <a:xfrm>
            <a:off x="8387166" y="3606800"/>
            <a:ext cx="572505" cy="438582"/>
          </a:xfrm>
          <a:prstGeom prst="rect">
            <a:avLst/>
          </a:prstGeom>
          <a:noFill/>
        </p:spPr>
        <p:txBody>
          <a:bodyPr wrap="none" rtlCol="0">
            <a:spAutoFit/>
          </a:bodyPr>
          <a:lstStyle/>
          <a:p>
            <a:pPr>
              <a:lnSpc>
                <a:spcPct val="130000"/>
              </a:lnSpc>
            </a:pPr>
            <a:r>
              <a:rPr lang="en-US" dirty="0"/>
              <a:t>4</a:t>
            </a:r>
            <a:r>
              <a:rPr lang="en-US" dirty="0" smtClean="0"/>
              <a:t>00</a:t>
            </a:r>
          </a:p>
        </p:txBody>
      </p:sp>
      <p:sp>
        <p:nvSpPr>
          <p:cNvPr id="15" name="TextBox 14"/>
          <p:cNvSpPr txBox="1"/>
          <p:nvPr/>
        </p:nvSpPr>
        <p:spPr>
          <a:xfrm>
            <a:off x="8387166" y="4648200"/>
            <a:ext cx="572505" cy="438582"/>
          </a:xfrm>
          <a:prstGeom prst="rect">
            <a:avLst/>
          </a:prstGeom>
          <a:noFill/>
        </p:spPr>
        <p:txBody>
          <a:bodyPr wrap="none" rtlCol="0">
            <a:spAutoFit/>
          </a:bodyPr>
          <a:lstStyle/>
          <a:p>
            <a:pPr>
              <a:lnSpc>
                <a:spcPct val="130000"/>
              </a:lnSpc>
            </a:pPr>
            <a:r>
              <a:rPr lang="en-US" dirty="0"/>
              <a:t>5</a:t>
            </a:r>
            <a:r>
              <a:rPr lang="en-US" dirty="0" smtClean="0"/>
              <a:t>00</a:t>
            </a:r>
          </a:p>
        </p:txBody>
      </p:sp>
      <p:sp>
        <p:nvSpPr>
          <p:cNvPr id="16" name="TextBox 15"/>
          <p:cNvSpPr txBox="1"/>
          <p:nvPr/>
        </p:nvSpPr>
        <p:spPr>
          <a:xfrm>
            <a:off x="8387166" y="5689600"/>
            <a:ext cx="572505" cy="438582"/>
          </a:xfrm>
          <a:prstGeom prst="rect">
            <a:avLst/>
          </a:prstGeom>
          <a:noFill/>
        </p:spPr>
        <p:txBody>
          <a:bodyPr wrap="none" rtlCol="0">
            <a:spAutoFit/>
          </a:bodyPr>
          <a:lstStyle/>
          <a:p>
            <a:pPr>
              <a:lnSpc>
                <a:spcPct val="130000"/>
              </a:lnSpc>
            </a:pPr>
            <a:r>
              <a:rPr lang="en-US" dirty="0" smtClean="0"/>
              <a:t>600</a:t>
            </a:r>
          </a:p>
        </p:txBody>
      </p:sp>
    </p:spTree>
    <p:extLst>
      <p:ext uri="{BB962C8B-B14F-4D97-AF65-F5344CB8AC3E}">
        <p14:creationId xmlns:p14="http://schemas.microsoft.com/office/powerpoint/2010/main" val="552102989"/>
      </p:ext>
    </p:extLst>
  </p:cSld>
  <p:clrMapOvr>
    <a:masterClrMapping/>
  </p:clrMapOvr>
  <p:transition xmlns:p14="http://schemas.microsoft.com/office/powerpoint/2010/main" spd="slow" advTm="67316"/>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765661"/>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45697" y="-22079"/>
            <a:ext cx="8879074"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CNM LGADs mask</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68</a:t>
            </a:fld>
            <a:endParaRPr lang="en-US"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pic>
        <p:nvPicPr>
          <p:cNvPr id="11" name="Picture 10" descr="Mask_layout.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0121" y="950327"/>
            <a:ext cx="3720049" cy="3103221"/>
          </a:xfrm>
          <a:prstGeom prst="rect">
            <a:avLst/>
          </a:prstGeom>
        </p:spPr>
      </p:pic>
      <p:graphicFrame>
        <p:nvGraphicFramePr>
          <p:cNvPr id="12" name="3 Tabla"/>
          <p:cNvGraphicFramePr>
            <a:graphicFrameLocks noGrp="1"/>
          </p:cNvGraphicFramePr>
          <p:nvPr>
            <p:extLst>
              <p:ext uri="{D42A27DB-BD31-4B8C-83A1-F6EECF244321}">
                <p14:modId xmlns:p14="http://schemas.microsoft.com/office/powerpoint/2010/main" val="4148645792"/>
              </p:ext>
            </p:extLst>
          </p:nvPr>
        </p:nvGraphicFramePr>
        <p:xfrm>
          <a:off x="644655" y="4143375"/>
          <a:ext cx="6048672" cy="2565650"/>
        </p:xfrm>
        <a:graphic>
          <a:graphicData uri="http://schemas.openxmlformats.org/drawingml/2006/table">
            <a:tbl>
              <a:tblPr firstRow="1" bandRow="1"/>
              <a:tblGrid>
                <a:gridCol w="858095"/>
                <a:gridCol w="1452161"/>
                <a:gridCol w="2310257"/>
                <a:gridCol w="1428159"/>
              </a:tblGrid>
              <a:tr h="51313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100" dirty="0" smtClean="0">
                          <a:latin typeface="+mn-lt"/>
                        </a:rPr>
                        <a:t>Wafer</a:t>
                      </a:r>
                      <a:r>
                        <a:rPr lang="en-US" sz="1100" baseline="0" dirty="0" smtClean="0">
                          <a:latin typeface="+mn-lt"/>
                        </a:rPr>
                        <a:t> Number</a:t>
                      </a:r>
                      <a:endParaRPr lang="en-US" sz="11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100" dirty="0" smtClean="0">
                          <a:latin typeface="+mn-lt"/>
                        </a:rPr>
                        <a:t>P-layer</a:t>
                      </a:r>
                      <a:r>
                        <a:rPr lang="en-US" sz="1100" baseline="0" dirty="0" smtClean="0">
                          <a:latin typeface="+mn-lt"/>
                        </a:rPr>
                        <a:t> Implant (E = 100 </a:t>
                      </a:r>
                      <a:r>
                        <a:rPr lang="en-US" sz="1100" baseline="0" dirty="0" err="1" smtClean="0">
                          <a:latin typeface="+mn-lt"/>
                        </a:rPr>
                        <a:t>keV</a:t>
                      </a:r>
                      <a:r>
                        <a:rPr lang="en-US" sz="1100" baseline="0" dirty="0" smtClean="0">
                          <a:latin typeface="+mn-lt"/>
                        </a:rPr>
                        <a:t>)</a:t>
                      </a:r>
                      <a:endParaRPr lang="en-US" sz="11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100" dirty="0" smtClean="0">
                          <a:latin typeface="+mn-lt"/>
                        </a:rPr>
                        <a:t>Substrate features</a:t>
                      </a:r>
                      <a:endParaRPr lang="en-US" sz="11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100" dirty="0" smtClean="0">
                          <a:latin typeface="+mn-lt"/>
                        </a:rPr>
                        <a:t>Expected Gain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51313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100" dirty="0" smtClean="0">
                          <a:latin typeface="+mn-lt"/>
                        </a:rPr>
                        <a:t>1-2</a:t>
                      </a:r>
                      <a:endParaRPr lang="en-US" sz="110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s-ES" sz="1100" dirty="0" smtClean="0">
                          <a:latin typeface="+mn-lt"/>
                        </a:rPr>
                        <a:t>1.6</a:t>
                      </a:r>
                      <a:r>
                        <a:rPr lang="es-ES" sz="1100" baseline="0" dirty="0" smtClean="0">
                          <a:latin typeface="+mn-lt"/>
                        </a:rPr>
                        <a:t> × 10</a:t>
                      </a:r>
                      <a:r>
                        <a:rPr lang="es-ES" sz="1100" baseline="30000" dirty="0" smtClean="0">
                          <a:latin typeface="+mn-lt"/>
                        </a:rPr>
                        <a:t>13</a:t>
                      </a:r>
                      <a:r>
                        <a:rPr lang="es-ES" sz="1100" baseline="0" dirty="0" smtClean="0">
                          <a:latin typeface="+mn-lt"/>
                        </a:rPr>
                        <a:t> cm</a:t>
                      </a:r>
                      <a:r>
                        <a:rPr lang="es-ES" sz="1100" baseline="30000" dirty="0" smtClean="0">
                          <a:latin typeface="+mn-lt"/>
                        </a:rPr>
                        <a:t>-2</a:t>
                      </a:r>
                      <a:endParaRPr lang="en-US" sz="1100" baseline="3000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100" dirty="0" smtClean="0">
                          <a:latin typeface="+mn-lt"/>
                        </a:rPr>
                        <a:t>HRP 300</a:t>
                      </a:r>
                      <a:r>
                        <a:rPr lang="en-US" sz="1100" baseline="0" dirty="0" smtClean="0">
                          <a:latin typeface="+mn-lt"/>
                        </a:rPr>
                        <a:t> (FZ; </a:t>
                      </a:r>
                      <a:r>
                        <a:rPr lang="el-GR" sz="1100" baseline="0" dirty="0" smtClean="0">
                          <a:latin typeface="+mn-lt"/>
                        </a:rPr>
                        <a:t>ρ</a:t>
                      </a:r>
                      <a:r>
                        <a:rPr lang="es-ES" sz="1100" baseline="0" dirty="0" smtClean="0">
                          <a:latin typeface="+mn-lt"/>
                        </a:rPr>
                        <a:t>&gt;10 K</a:t>
                      </a:r>
                      <a:r>
                        <a:rPr lang="el-GR" sz="1100" baseline="0" dirty="0" smtClean="0">
                          <a:latin typeface="+mn-lt"/>
                        </a:rPr>
                        <a:t>Ω</a:t>
                      </a:r>
                      <a:r>
                        <a:rPr lang="es-ES" sz="1100" baseline="0" dirty="0" smtClean="0">
                          <a:latin typeface="+mn-lt"/>
                        </a:rPr>
                        <a:t>·cm; &lt;100&gt;; T = 300±10 µm)</a:t>
                      </a:r>
                      <a:endParaRPr lang="en-US" sz="110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100" dirty="0" smtClean="0">
                          <a:latin typeface="+mn-lt"/>
                        </a:rPr>
                        <a:t>2</a:t>
                      </a:r>
                      <a:r>
                        <a:rPr lang="en-US" sz="1100" baseline="0" dirty="0" smtClean="0">
                          <a:latin typeface="+mn-lt"/>
                        </a:rPr>
                        <a:t> – 3</a:t>
                      </a:r>
                      <a:endParaRPr lang="en-US" sz="110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1313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100" dirty="0" smtClean="0">
                          <a:latin typeface="+mn-lt"/>
                        </a:rPr>
                        <a:t>3-4</a:t>
                      </a:r>
                      <a:endParaRPr lang="en-US" sz="11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smtClean="0">
                          <a:latin typeface="+mn-lt"/>
                        </a:rPr>
                        <a:t>2.0</a:t>
                      </a:r>
                      <a:r>
                        <a:rPr lang="es-ES" sz="1100" baseline="0" dirty="0" smtClean="0">
                          <a:latin typeface="+mn-lt"/>
                        </a:rPr>
                        <a:t> × 10</a:t>
                      </a:r>
                      <a:r>
                        <a:rPr lang="es-ES" sz="1100" baseline="30000" dirty="0" smtClean="0">
                          <a:latin typeface="+mn-lt"/>
                        </a:rPr>
                        <a:t>13</a:t>
                      </a:r>
                      <a:r>
                        <a:rPr lang="es-ES" sz="1100" baseline="0" dirty="0" smtClean="0">
                          <a:latin typeface="+mn-lt"/>
                        </a:rPr>
                        <a:t> cm</a:t>
                      </a:r>
                      <a:r>
                        <a:rPr lang="es-ES" sz="1100" baseline="30000" dirty="0" smtClean="0">
                          <a:latin typeface="+mn-lt"/>
                        </a:rPr>
                        <a:t>-2</a:t>
                      </a:r>
                      <a:endParaRPr lang="en-US" sz="1100" baseline="30000" dirty="0" smtClean="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HRP 300</a:t>
                      </a:r>
                      <a:r>
                        <a:rPr lang="en-US" sz="1100" baseline="0" dirty="0" smtClean="0">
                          <a:latin typeface="+mn-lt"/>
                        </a:rPr>
                        <a:t> (FZ; </a:t>
                      </a:r>
                      <a:r>
                        <a:rPr lang="el-GR" sz="1100" baseline="0" dirty="0" smtClean="0">
                          <a:latin typeface="+mn-lt"/>
                        </a:rPr>
                        <a:t>ρ</a:t>
                      </a:r>
                      <a:r>
                        <a:rPr lang="es-ES" sz="1100" baseline="0" dirty="0" smtClean="0">
                          <a:latin typeface="+mn-lt"/>
                        </a:rPr>
                        <a:t>&gt;10 K</a:t>
                      </a:r>
                      <a:r>
                        <a:rPr lang="el-GR" sz="1100" baseline="0" dirty="0" smtClean="0">
                          <a:latin typeface="+mn-lt"/>
                        </a:rPr>
                        <a:t>Ω</a:t>
                      </a:r>
                      <a:r>
                        <a:rPr lang="es-ES" sz="1100" baseline="0" dirty="0" smtClean="0">
                          <a:latin typeface="+mn-lt"/>
                        </a:rPr>
                        <a:t>·cm; &lt;100&gt;; T = 300±10 µm)</a:t>
                      </a:r>
                      <a:endParaRPr lang="en-US" sz="1100" dirty="0" smtClean="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8</a:t>
                      </a:r>
                      <a:r>
                        <a:rPr lang="en-US" sz="1100" baseline="0" dirty="0" smtClean="0">
                          <a:latin typeface="+mn-lt"/>
                        </a:rPr>
                        <a:t> – 10 </a:t>
                      </a:r>
                      <a:endParaRPr lang="en-US" sz="1100" dirty="0" smtClean="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1313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100" dirty="0" smtClean="0">
                          <a:latin typeface="+mn-lt"/>
                        </a:rPr>
                        <a:t>5-6</a:t>
                      </a:r>
                      <a:endParaRPr lang="en-US" sz="11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smtClean="0">
                          <a:latin typeface="+mn-lt"/>
                        </a:rPr>
                        <a:t>2.2</a:t>
                      </a:r>
                      <a:r>
                        <a:rPr lang="es-ES" sz="1100" baseline="0" dirty="0" smtClean="0">
                          <a:latin typeface="+mn-lt"/>
                        </a:rPr>
                        <a:t> × 10</a:t>
                      </a:r>
                      <a:r>
                        <a:rPr lang="es-ES" sz="1100" baseline="30000" dirty="0" smtClean="0">
                          <a:latin typeface="+mn-lt"/>
                        </a:rPr>
                        <a:t>13</a:t>
                      </a:r>
                      <a:r>
                        <a:rPr lang="es-ES" sz="1100" baseline="0" dirty="0" smtClean="0">
                          <a:latin typeface="+mn-lt"/>
                        </a:rPr>
                        <a:t> cm</a:t>
                      </a:r>
                      <a:r>
                        <a:rPr lang="es-ES" sz="1100" baseline="30000" dirty="0" smtClean="0">
                          <a:latin typeface="+mn-lt"/>
                        </a:rPr>
                        <a:t>-2</a:t>
                      </a:r>
                      <a:endParaRPr lang="en-US" sz="1100" baseline="30000" dirty="0" smtClean="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HRP 300</a:t>
                      </a:r>
                      <a:r>
                        <a:rPr lang="en-US" sz="1100" baseline="0" dirty="0" smtClean="0">
                          <a:latin typeface="+mn-lt"/>
                        </a:rPr>
                        <a:t> (FZ; </a:t>
                      </a:r>
                      <a:r>
                        <a:rPr lang="el-GR" sz="1100" baseline="0" dirty="0" smtClean="0">
                          <a:latin typeface="+mn-lt"/>
                        </a:rPr>
                        <a:t>ρ</a:t>
                      </a:r>
                      <a:r>
                        <a:rPr lang="es-ES" sz="1100" baseline="0" dirty="0" smtClean="0">
                          <a:latin typeface="+mn-lt"/>
                        </a:rPr>
                        <a:t>&gt;10 K</a:t>
                      </a:r>
                      <a:r>
                        <a:rPr lang="el-GR" sz="1100" baseline="0" dirty="0" smtClean="0">
                          <a:latin typeface="+mn-lt"/>
                        </a:rPr>
                        <a:t>Ω</a:t>
                      </a:r>
                      <a:r>
                        <a:rPr lang="es-ES" sz="1100" baseline="0" dirty="0" smtClean="0">
                          <a:latin typeface="+mn-lt"/>
                        </a:rPr>
                        <a:t>·cm; &lt;100&gt;; T = 300±10 µm)</a:t>
                      </a:r>
                      <a:endParaRPr lang="en-US" sz="1100" dirty="0" smtClean="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15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1313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100" dirty="0" smtClean="0">
                          <a:latin typeface="+mn-lt"/>
                        </a:rPr>
                        <a:t>7</a:t>
                      </a:r>
                      <a:endParaRPr lang="en-US" sz="11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aseline="0" dirty="0" smtClean="0">
                          <a:latin typeface="+mn-lt"/>
                        </a:rPr>
                        <a:t>(---) </a:t>
                      </a:r>
                      <a:r>
                        <a:rPr lang="es-ES" sz="1100" baseline="0" dirty="0" err="1" smtClean="0">
                          <a:latin typeface="+mn-lt"/>
                        </a:rPr>
                        <a:t>PiN</a:t>
                      </a:r>
                      <a:r>
                        <a:rPr lang="es-ES" sz="1100" baseline="0" dirty="0" smtClean="0">
                          <a:latin typeface="+mn-lt"/>
                        </a:rPr>
                        <a:t> </a:t>
                      </a:r>
                      <a:r>
                        <a:rPr lang="es-ES" sz="1100" baseline="0" dirty="0" err="1" smtClean="0">
                          <a:latin typeface="+mn-lt"/>
                        </a:rPr>
                        <a:t>Wafer</a:t>
                      </a:r>
                      <a:endParaRPr lang="en-US" sz="1100" baseline="0" dirty="0" smtClean="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HRP 300</a:t>
                      </a:r>
                      <a:r>
                        <a:rPr lang="en-US" sz="1100" baseline="0" dirty="0" smtClean="0">
                          <a:latin typeface="+mn-lt"/>
                        </a:rPr>
                        <a:t> (FZ; </a:t>
                      </a:r>
                      <a:r>
                        <a:rPr lang="el-GR" sz="1100" baseline="0" dirty="0" smtClean="0">
                          <a:latin typeface="+mn-lt"/>
                        </a:rPr>
                        <a:t>ρ</a:t>
                      </a:r>
                      <a:r>
                        <a:rPr lang="es-ES" sz="1100" baseline="0" dirty="0" smtClean="0">
                          <a:latin typeface="+mn-lt"/>
                        </a:rPr>
                        <a:t>&gt;10 K</a:t>
                      </a:r>
                      <a:r>
                        <a:rPr lang="el-GR" sz="1100" baseline="0" dirty="0" smtClean="0">
                          <a:latin typeface="+mn-lt"/>
                        </a:rPr>
                        <a:t>Ω</a:t>
                      </a:r>
                      <a:r>
                        <a:rPr lang="es-ES" sz="1100" baseline="0" dirty="0" smtClean="0">
                          <a:latin typeface="+mn-lt"/>
                        </a:rPr>
                        <a:t>·cm; &lt;100&gt;; T = 300±10 µm)</a:t>
                      </a:r>
                      <a:endParaRPr lang="en-US" sz="1100" dirty="0" smtClean="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No Gain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2" name="TextBox 1"/>
          <p:cNvSpPr txBox="1"/>
          <p:nvPr/>
        </p:nvSpPr>
        <p:spPr>
          <a:xfrm>
            <a:off x="709340" y="1022208"/>
            <a:ext cx="3616704" cy="1518877"/>
          </a:xfrm>
          <a:prstGeom prst="rect">
            <a:avLst/>
          </a:prstGeom>
          <a:noFill/>
        </p:spPr>
        <p:txBody>
          <a:bodyPr wrap="square" rtlCol="0">
            <a:spAutoFit/>
          </a:bodyPr>
          <a:lstStyle/>
          <a:p>
            <a:pPr>
              <a:lnSpc>
                <a:spcPct val="130000"/>
              </a:lnSpc>
            </a:pPr>
            <a:r>
              <a:rPr lang="en-US" dirty="0" smtClean="0">
                <a:solidFill>
                  <a:srgbClr val="000000"/>
                </a:solidFill>
              </a:rPr>
              <a:t>CNM, within the RD50 project, manufactured several runs of LGAD, trying a large variety of geometries and designs</a:t>
            </a:r>
          </a:p>
        </p:txBody>
      </p:sp>
      <p:cxnSp>
        <p:nvCxnSpPr>
          <p:cNvPr id="4" name="Straight Arrow Connector 3"/>
          <p:cNvCxnSpPr>
            <a:stCxn id="8" idx="2"/>
          </p:cNvCxnSpPr>
          <p:nvPr/>
        </p:nvCxnSpPr>
        <p:spPr>
          <a:xfrm flipH="1">
            <a:off x="2168132" y="3514248"/>
            <a:ext cx="846786" cy="629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21526" y="2715568"/>
            <a:ext cx="3386784" cy="798680"/>
          </a:xfrm>
          <a:prstGeom prst="rect">
            <a:avLst/>
          </a:prstGeom>
          <a:noFill/>
        </p:spPr>
        <p:txBody>
          <a:bodyPr wrap="square" rtlCol="0">
            <a:spAutoFit/>
          </a:bodyPr>
          <a:lstStyle/>
          <a:p>
            <a:pPr>
              <a:lnSpc>
                <a:spcPct val="130000"/>
              </a:lnSpc>
            </a:pPr>
            <a:r>
              <a:rPr lang="en-US" b="1" dirty="0" smtClean="0">
                <a:solidFill>
                  <a:srgbClr val="800000"/>
                </a:solidFill>
              </a:rPr>
              <a:t>This implant controls the value of the gain</a:t>
            </a:r>
          </a:p>
        </p:txBody>
      </p:sp>
    </p:spTree>
    <p:extLst>
      <p:ext uri="{BB962C8B-B14F-4D97-AF65-F5344CB8AC3E}">
        <p14:creationId xmlns:p14="http://schemas.microsoft.com/office/powerpoint/2010/main" val="2791950446"/>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69</a:t>
            </a:fld>
            <a:endParaRPr lang="en-US"/>
          </a:p>
        </p:txBody>
      </p:sp>
      <p:sp>
        <p:nvSpPr>
          <p:cNvPr id="16385" name="Rectangle 1"/>
          <p:cNvSpPr>
            <a:spLocks noGrp="1" noChangeArrowheads="1"/>
          </p:cNvSpPr>
          <p:nvPr>
            <p:ph type="title" idx="4294967295"/>
          </p:nvPr>
        </p:nvSpPr>
        <p:spPr>
          <a:xfrm>
            <a:off x="97920" y="33676"/>
            <a:ext cx="9144000" cy="685800"/>
          </a:xfrm>
          <a:prstGeom prst="rect">
            <a:avLst/>
          </a:prstGeom>
        </p:spPr>
        <p:txBody>
          <a:bodyPr tIns="35203"/>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2800" dirty="0" smtClean="0"/>
              <a:t>Electronics: What is the best pre-amp choice?</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grpSp>
        <p:nvGrpSpPr>
          <p:cNvPr id="146" name="Group 145"/>
          <p:cNvGrpSpPr/>
          <p:nvPr/>
        </p:nvGrpSpPr>
        <p:grpSpPr>
          <a:xfrm>
            <a:off x="3821758" y="840350"/>
            <a:ext cx="2121858" cy="1675887"/>
            <a:chOff x="4272187" y="4168828"/>
            <a:chExt cx="2121858" cy="1675887"/>
          </a:xfrm>
        </p:grpSpPr>
        <p:sp>
          <p:nvSpPr>
            <p:cNvPr id="6" name="Rectangle 5"/>
            <p:cNvSpPr/>
            <p:nvPr/>
          </p:nvSpPr>
          <p:spPr>
            <a:xfrm>
              <a:off x="4292115" y="4168828"/>
              <a:ext cx="2058827" cy="369332"/>
            </a:xfrm>
            <a:prstGeom prst="rect">
              <a:avLst/>
            </a:prstGeom>
          </p:spPr>
          <p:txBody>
            <a:bodyPr wrap="none">
              <a:spAutoFit/>
            </a:bodyPr>
            <a:lstStyle/>
            <a:p>
              <a:r>
                <a:rPr lang="en-US" dirty="0" smtClean="0">
                  <a:solidFill>
                    <a:srgbClr val="000000"/>
                  </a:solidFill>
                </a:rPr>
                <a:t>Current Amplifier</a:t>
              </a:r>
              <a:endParaRPr lang="en-US" dirty="0"/>
            </a:p>
          </p:txBody>
        </p:sp>
        <p:grpSp>
          <p:nvGrpSpPr>
            <p:cNvPr id="23" name="Group 22"/>
            <p:cNvGrpSpPr/>
            <p:nvPr/>
          </p:nvGrpSpPr>
          <p:grpSpPr>
            <a:xfrm>
              <a:off x="4272187" y="4672204"/>
              <a:ext cx="2121858" cy="1172511"/>
              <a:chOff x="4602686" y="2013616"/>
              <a:chExt cx="2121858" cy="1172511"/>
            </a:xfrm>
          </p:grpSpPr>
          <p:cxnSp>
            <p:nvCxnSpPr>
              <p:cNvPr id="26" name="Straight Connector 25"/>
              <p:cNvCxnSpPr/>
              <p:nvPr/>
            </p:nvCxnSpPr>
            <p:spPr>
              <a:xfrm flipH="1">
                <a:off x="5669698" y="2285950"/>
                <a:ext cx="45110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8" name="Isosceles Triangle 77"/>
              <p:cNvSpPr/>
              <p:nvPr/>
            </p:nvSpPr>
            <p:spPr>
              <a:xfrm rot="5400000">
                <a:off x="5731941" y="2193525"/>
                <a:ext cx="1172511" cy="812694"/>
              </a:xfrm>
              <a:prstGeom prst="triangl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grpSp>
            <p:nvGrpSpPr>
              <p:cNvPr id="79" name="Group 78"/>
              <p:cNvGrpSpPr/>
              <p:nvPr/>
            </p:nvGrpSpPr>
            <p:grpSpPr>
              <a:xfrm>
                <a:off x="4602686" y="2320286"/>
                <a:ext cx="401562" cy="620183"/>
                <a:chOff x="1701800" y="2292350"/>
                <a:chExt cx="401562" cy="620183"/>
              </a:xfrm>
            </p:grpSpPr>
            <p:cxnSp>
              <p:nvCxnSpPr>
                <p:cNvPr id="138" name="Straight Connector 137"/>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6200000" flipH="1" flipV="1">
                  <a:off x="1667935" y="2436283"/>
                  <a:ext cx="28786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1811869" y="2292350"/>
                  <a:ext cx="2914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1811869" y="2901173"/>
                  <a:ext cx="2914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4908059" y="2320286"/>
                <a:ext cx="178249" cy="608823"/>
                <a:chOff x="1732123" y="3525027"/>
                <a:chExt cx="178249" cy="608823"/>
              </a:xfrm>
            </p:grpSpPr>
            <p:cxnSp>
              <p:nvCxnSpPr>
                <p:cNvPr id="134" name="Straight Connector 133"/>
                <p:cNvCxnSpPr/>
                <p:nvPr/>
              </p:nvCxnSpPr>
              <p:spPr>
                <a:xfrm>
                  <a:off x="1821026" y="3992140"/>
                  <a:ext cx="0" cy="1417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5" name="Oval 134"/>
                <p:cNvSpPr/>
                <p:nvPr/>
              </p:nvSpPr>
              <p:spPr>
                <a:xfrm>
                  <a:off x="1732123" y="3740150"/>
                  <a:ext cx="178249" cy="165877"/>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6" name="Oval 135"/>
                <p:cNvSpPr/>
                <p:nvPr/>
              </p:nvSpPr>
              <p:spPr>
                <a:xfrm>
                  <a:off x="1732123" y="3812894"/>
                  <a:ext cx="178249" cy="179246"/>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37" name="Straight Connector 136"/>
                <p:cNvCxnSpPr/>
                <p:nvPr/>
              </p:nvCxnSpPr>
              <p:spPr>
                <a:xfrm>
                  <a:off x="1821026" y="3525027"/>
                  <a:ext cx="3744" cy="21512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rot="16200000">
                <a:off x="5909266" y="2489548"/>
                <a:ext cx="357450" cy="175683"/>
                <a:chOff x="2362200" y="2965450"/>
                <a:chExt cx="1593006" cy="175683"/>
              </a:xfrm>
            </p:grpSpPr>
            <p:grpSp>
              <p:nvGrpSpPr>
                <p:cNvPr id="111" name="Group 110"/>
                <p:cNvGrpSpPr/>
                <p:nvPr/>
              </p:nvGrpSpPr>
              <p:grpSpPr>
                <a:xfrm>
                  <a:off x="2527300" y="2965450"/>
                  <a:ext cx="433918" cy="175683"/>
                  <a:chOff x="2540000" y="2965450"/>
                  <a:chExt cx="433918" cy="175683"/>
                </a:xfrm>
              </p:grpSpPr>
              <p:cxnSp>
                <p:nvCxnSpPr>
                  <p:cNvPr id="120" name="Straight Connector 119"/>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2" name="Group 111"/>
                <p:cNvGrpSpPr/>
                <p:nvPr/>
              </p:nvGrpSpPr>
              <p:grpSpPr>
                <a:xfrm>
                  <a:off x="3362398" y="2965450"/>
                  <a:ext cx="433918" cy="175683"/>
                  <a:chOff x="2540000" y="2965450"/>
                  <a:chExt cx="433918" cy="175683"/>
                </a:xfrm>
              </p:grpSpPr>
              <p:cxnSp>
                <p:nvCxnSpPr>
                  <p:cNvPr id="118" name="Straight Connector 117"/>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2942710" y="2965450"/>
                  <a:ext cx="433918" cy="175683"/>
                  <a:chOff x="2540000" y="2965450"/>
                  <a:chExt cx="433918" cy="175683"/>
                </a:xfrm>
              </p:grpSpPr>
              <p:cxnSp>
                <p:nvCxnSpPr>
                  <p:cNvPr id="116" name="Straight Connector 115"/>
                  <p:cNvCxnSpPr/>
                  <p:nvPr/>
                </p:nvCxnSpPr>
                <p:spPr>
                  <a:xfrm flipH="1" flipV="1">
                    <a:off x="2540000"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2753784" y="2965450"/>
                    <a:ext cx="220134" cy="1756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14" name="Straight Connector 113"/>
                <p:cNvCxnSpPr/>
                <p:nvPr/>
              </p:nvCxnSpPr>
              <p:spPr>
                <a:xfrm flipH="1">
                  <a:off x="2362200"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3783756" y="2976033"/>
                  <a:ext cx="171450" cy="1100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84" name="Straight Connector 83"/>
              <p:cNvCxnSpPr/>
              <p:nvPr/>
            </p:nvCxnSpPr>
            <p:spPr>
              <a:xfrm flipV="1">
                <a:off x="4877736" y="2078209"/>
                <a:ext cx="0" cy="2420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5669698" y="2078210"/>
                <a:ext cx="0" cy="2163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4862891" y="2929109"/>
                <a:ext cx="0" cy="2420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860431" y="3183109"/>
                <a:ext cx="79106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651500" y="2865209"/>
                <a:ext cx="0" cy="3179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6120799" y="2281409"/>
                <a:ext cx="0" cy="11725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6120799" y="2747953"/>
                <a:ext cx="0" cy="11725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a:off x="5651500" y="2865209"/>
                <a:ext cx="4708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871386" y="2078209"/>
                <a:ext cx="79106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pic>
        <p:nvPicPr>
          <p:cNvPr id="16405" name="Picture 164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06" y="3089785"/>
            <a:ext cx="3210810" cy="2158085"/>
          </a:xfrm>
          <a:prstGeom prst="rect">
            <a:avLst/>
          </a:prstGeom>
        </p:spPr>
      </p:pic>
      <p:grpSp>
        <p:nvGrpSpPr>
          <p:cNvPr id="147" name="Group 146"/>
          <p:cNvGrpSpPr/>
          <p:nvPr/>
        </p:nvGrpSpPr>
        <p:grpSpPr>
          <a:xfrm>
            <a:off x="3874964" y="4387061"/>
            <a:ext cx="2740404" cy="1995013"/>
            <a:chOff x="3986742" y="942099"/>
            <a:chExt cx="2918327" cy="2196044"/>
          </a:xfrm>
        </p:grpSpPr>
        <p:sp>
          <p:nvSpPr>
            <p:cNvPr id="8" name="TextBox 7"/>
            <p:cNvSpPr txBox="1"/>
            <p:nvPr/>
          </p:nvSpPr>
          <p:spPr>
            <a:xfrm>
              <a:off x="4255950" y="942099"/>
              <a:ext cx="2448018" cy="438582"/>
            </a:xfrm>
            <a:prstGeom prst="rect">
              <a:avLst/>
            </a:prstGeom>
            <a:noFill/>
          </p:spPr>
          <p:txBody>
            <a:bodyPr wrap="none" rtlCol="0">
              <a:spAutoFit/>
            </a:bodyPr>
            <a:lstStyle/>
            <a:p>
              <a:pPr algn="ctr">
                <a:lnSpc>
                  <a:spcPct val="130000"/>
                </a:lnSpc>
              </a:pPr>
              <a:r>
                <a:rPr lang="en-US" dirty="0" smtClean="0">
                  <a:solidFill>
                    <a:srgbClr val="000000"/>
                  </a:solidFill>
                </a:rPr>
                <a:t>Integrating Amplifier</a:t>
              </a:r>
              <a:endParaRPr lang="en-US" b="1" dirty="0" smtClean="0">
                <a:solidFill>
                  <a:srgbClr val="800000"/>
                </a:solidFill>
              </a:endParaRPr>
            </a:p>
          </p:txBody>
        </p:sp>
        <p:grpSp>
          <p:nvGrpSpPr>
            <p:cNvPr id="16404" name="Group 16403"/>
            <p:cNvGrpSpPr/>
            <p:nvPr/>
          </p:nvGrpSpPr>
          <p:grpSpPr>
            <a:xfrm>
              <a:off x="3986742" y="1446016"/>
              <a:ext cx="2918327" cy="1692127"/>
              <a:chOff x="1171055" y="1534842"/>
              <a:chExt cx="2918327" cy="1692127"/>
            </a:xfrm>
          </p:grpSpPr>
          <p:grpSp>
            <p:nvGrpSpPr>
              <p:cNvPr id="62" name="Group 61"/>
              <p:cNvGrpSpPr/>
              <p:nvPr/>
            </p:nvGrpSpPr>
            <p:grpSpPr>
              <a:xfrm rot="5400000">
                <a:off x="2669806" y="1229420"/>
                <a:ext cx="1114153" cy="1724998"/>
                <a:chOff x="1701800" y="2215329"/>
                <a:chExt cx="599292" cy="697204"/>
              </a:xfrm>
            </p:grpSpPr>
            <p:cxnSp>
              <p:nvCxnSpPr>
                <p:cNvPr id="63" name="Straight Connector 62"/>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6200000" flipH="1" flipV="1">
                  <a:off x="1706035" y="2474383"/>
                  <a:ext cx="21166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16200000" flipV="1">
                  <a:off x="1969829" y="2748473"/>
                  <a:ext cx="0" cy="3159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rot="16200000" flipH="1" flipV="1">
                  <a:off x="2051415" y="2126748"/>
                  <a:ext cx="3421" cy="4870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rot="16200000" flipH="1" flipV="1">
                  <a:off x="2138931" y="2375082"/>
                  <a:ext cx="321914" cy="2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61" name="Straight Connector 160"/>
              <p:cNvCxnSpPr/>
              <p:nvPr/>
            </p:nvCxnSpPr>
            <p:spPr>
              <a:xfrm flipH="1">
                <a:off x="2238068" y="2326792"/>
                <a:ext cx="24215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62" name="Isosceles Triangle 161"/>
              <p:cNvSpPr/>
              <p:nvPr/>
            </p:nvSpPr>
            <p:spPr>
              <a:xfrm rot="5400000">
                <a:off x="2300310" y="2234367"/>
                <a:ext cx="1172511" cy="812694"/>
              </a:xfrm>
              <a:prstGeom prst="triangl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grpSp>
            <p:nvGrpSpPr>
              <p:cNvPr id="163" name="Group 162"/>
              <p:cNvGrpSpPr/>
              <p:nvPr/>
            </p:nvGrpSpPr>
            <p:grpSpPr>
              <a:xfrm>
                <a:off x="1171055" y="2361128"/>
                <a:ext cx="401562" cy="620183"/>
                <a:chOff x="1701800" y="2292350"/>
                <a:chExt cx="401562" cy="620183"/>
              </a:xfrm>
            </p:grpSpPr>
            <p:cxnSp>
              <p:nvCxnSpPr>
                <p:cNvPr id="190" name="Straight Connector 189"/>
                <p:cNvCxnSpPr/>
                <p:nvPr/>
              </p:nvCxnSpPr>
              <p:spPr>
                <a:xfrm>
                  <a:off x="1811867" y="2650067"/>
                  <a:ext cx="0" cy="2624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H="1">
                  <a:off x="1701800" y="2654300"/>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H="1">
                  <a:off x="1701800" y="2580217"/>
                  <a:ext cx="2201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rot="16200000" flipH="1" flipV="1">
                  <a:off x="1667935" y="2436283"/>
                  <a:ext cx="28786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1811869" y="2292350"/>
                  <a:ext cx="2914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1811869" y="2901173"/>
                  <a:ext cx="2914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p:nvPr/>
            </p:nvGrpSpPr>
            <p:grpSpPr>
              <a:xfrm>
                <a:off x="1476428" y="2361128"/>
                <a:ext cx="178249" cy="608823"/>
                <a:chOff x="1732123" y="3525027"/>
                <a:chExt cx="178249" cy="608823"/>
              </a:xfrm>
            </p:grpSpPr>
            <p:cxnSp>
              <p:nvCxnSpPr>
                <p:cNvPr id="186" name="Straight Connector 185"/>
                <p:cNvCxnSpPr/>
                <p:nvPr/>
              </p:nvCxnSpPr>
              <p:spPr>
                <a:xfrm>
                  <a:off x="1821026" y="3992140"/>
                  <a:ext cx="0" cy="14171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87" name="Oval 186"/>
                <p:cNvSpPr/>
                <p:nvPr/>
              </p:nvSpPr>
              <p:spPr>
                <a:xfrm>
                  <a:off x="1732123" y="3740150"/>
                  <a:ext cx="178249" cy="165877"/>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8" name="Oval 187"/>
                <p:cNvSpPr/>
                <p:nvPr/>
              </p:nvSpPr>
              <p:spPr>
                <a:xfrm>
                  <a:off x="1732123" y="3812894"/>
                  <a:ext cx="178249" cy="179246"/>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89" name="Straight Connector 188"/>
                <p:cNvCxnSpPr/>
                <p:nvPr/>
              </p:nvCxnSpPr>
              <p:spPr>
                <a:xfrm>
                  <a:off x="1821026" y="3525027"/>
                  <a:ext cx="3744" cy="21512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66" name="Straight Connector 165"/>
              <p:cNvCxnSpPr/>
              <p:nvPr/>
            </p:nvCxnSpPr>
            <p:spPr>
              <a:xfrm flipV="1">
                <a:off x="1446105" y="2119051"/>
                <a:ext cx="0" cy="2420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2238067" y="2119052"/>
                <a:ext cx="0" cy="2163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1431260" y="2969951"/>
                <a:ext cx="0" cy="2420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1428800" y="3223951"/>
                <a:ext cx="79106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2219869" y="2906051"/>
                <a:ext cx="0" cy="3179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H="1">
                <a:off x="2219869" y="2906051"/>
                <a:ext cx="26034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1439755" y="2119051"/>
                <a:ext cx="79106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pic>
        <p:nvPicPr>
          <p:cNvPr id="16410" name="Picture 16409" descr="Particle_50micron_Curren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90" y="811954"/>
            <a:ext cx="2787060" cy="1920353"/>
          </a:xfrm>
          <a:prstGeom prst="rect">
            <a:avLst/>
          </a:prstGeom>
        </p:spPr>
      </p:pic>
      <p:cxnSp>
        <p:nvCxnSpPr>
          <p:cNvPr id="16412" name="Straight Arrow Connector 16411"/>
          <p:cNvCxnSpPr/>
          <p:nvPr/>
        </p:nvCxnSpPr>
        <p:spPr>
          <a:xfrm>
            <a:off x="1879600" y="719476"/>
            <a:ext cx="0" cy="2132468"/>
          </a:xfrm>
          <a:prstGeom prst="straightConnector1">
            <a:avLst/>
          </a:prstGeom>
          <a:ln w="9525"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V="1">
            <a:off x="2622925" y="2537280"/>
            <a:ext cx="1290138" cy="5269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a:off x="2788584" y="5273401"/>
            <a:ext cx="872432" cy="3962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2318529" y="3238504"/>
            <a:ext cx="1541329" cy="523990"/>
          </a:xfrm>
          <a:prstGeom prst="rect">
            <a:avLst/>
          </a:prstGeom>
          <a:solidFill>
            <a:srgbClr val="FFFFFF"/>
          </a:solidFill>
        </p:spPr>
        <p:txBody>
          <a:bodyPr wrap="square" rtlCol="0">
            <a:spAutoFit/>
          </a:bodyPr>
          <a:lstStyle/>
          <a:p>
            <a:pPr>
              <a:lnSpc>
                <a:spcPct val="130000"/>
              </a:lnSpc>
            </a:pPr>
            <a:r>
              <a:rPr lang="en-US" sz="1100" dirty="0" smtClean="0"/>
              <a:t>Current signal in a 50 mm sensor</a:t>
            </a:r>
          </a:p>
        </p:txBody>
      </p:sp>
      <p:sp>
        <p:nvSpPr>
          <p:cNvPr id="233" name="TextBox 232"/>
          <p:cNvSpPr txBox="1"/>
          <p:nvPr/>
        </p:nvSpPr>
        <p:spPr>
          <a:xfrm>
            <a:off x="2119687" y="811954"/>
            <a:ext cx="1541329" cy="523990"/>
          </a:xfrm>
          <a:prstGeom prst="rect">
            <a:avLst/>
          </a:prstGeom>
          <a:solidFill>
            <a:srgbClr val="FFFFFF"/>
          </a:solidFill>
        </p:spPr>
        <p:txBody>
          <a:bodyPr wrap="square" rtlCol="0">
            <a:spAutoFit/>
          </a:bodyPr>
          <a:lstStyle/>
          <a:p>
            <a:pPr>
              <a:lnSpc>
                <a:spcPct val="130000"/>
              </a:lnSpc>
            </a:pPr>
            <a:r>
              <a:rPr lang="en-US" sz="1100" dirty="0" smtClean="0"/>
              <a:t>Energy deposition in a 50 mm sensor</a:t>
            </a:r>
          </a:p>
        </p:txBody>
      </p:sp>
      <p:sp>
        <p:nvSpPr>
          <p:cNvPr id="224" name="TextBox 223"/>
          <p:cNvSpPr txBox="1"/>
          <p:nvPr/>
        </p:nvSpPr>
        <p:spPr>
          <a:xfrm>
            <a:off x="6615367" y="930352"/>
            <a:ext cx="2626553" cy="1201867"/>
          </a:xfrm>
          <a:prstGeom prst="rect">
            <a:avLst/>
          </a:prstGeom>
          <a:noFill/>
        </p:spPr>
        <p:txBody>
          <a:bodyPr wrap="square" rtlCol="0">
            <a:spAutoFit/>
          </a:bodyPr>
          <a:lstStyle/>
          <a:p>
            <a:pPr marL="285750" indent="-285750">
              <a:lnSpc>
                <a:spcPct val="130000"/>
              </a:lnSpc>
              <a:buFont typeface="Arial"/>
              <a:buChar char="•"/>
            </a:pPr>
            <a:r>
              <a:rPr lang="en-US" sz="1400" dirty="0" smtClean="0">
                <a:solidFill>
                  <a:srgbClr val="000000"/>
                </a:solidFill>
              </a:rPr>
              <a:t>Fast slew rate</a:t>
            </a:r>
          </a:p>
          <a:p>
            <a:pPr marL="285750" indent="-285750">
              <a:lnSpc>
                <a:spcPct val="130000"/>
              </a:lnSpc>
              <a:buFont typeface="Arial"/>
              <a:buChar char="•"/>
            </a:pPr>
            <a:r>
              <a:rPr lang="en-US" sz="1400" dirty="0" smtClean="0">
                <a:solidFill>
                  <a:srgbClr val="000000"/>
                </a:solidFill>
              </a:rPr>
              <a:t>Higher noise</a:t>
            </a:r>
          </a:p>
          <a:p>
            <a:pPr marL="285750" indent="-285750">
              <a:lnSpc>
                <a:spcPct val="130000"/>
              </a:lnSpc>
              <a:buFont typeface="Arial"/>
              <a:buChar char="•"/>
            </a:pPr>
            <a:r>
              <a:rPr lang="en-US" sz="1400" dirty="0" smtClean="0">
                <a:solidFill>
                  <a:srgbClr val="000000"/>
                </a:solidFill>
              </a:rPr>
              <a:t>Sensitive to Landau bumps</a:t>
            </a:r>
          </a:p>
        </p:txBody>
      </p:sp>
      <p:sp>
        <p:nvSpPr>
          <p:cNvPr id="235" name="TextBox 234"/>
          <p:cNvSpPr txBox="1"/>
          <p:nvPr/>
        </p:nvSpPr>
        <p:spPr>
          <a:xfrm>
            <a:off x="6861239" y="5371761"/>
            <a:ext cx="2282761" cy="1201867"/>
          </a:xfrm>
          <a:prstGeom prst="rect">
            <a:avLst/>
          </a:prstGeom>
          <a:noFill/>
        </p:spPr>
        <p:txBody>
          <a:bodyPr wrap="square" rtlCol="0">
            <a:spAutoFit/>
          </a:bodyPr>
          <a:lstStyle/>
          <a:p>
            <a:pPr marL="285750" indent="-285750">
              <a:lnSpc>
                <a:spcPct val="130000"/>
              </a:lnSpc>
              <a:buFont typeface="Arial"/>
              <a:buChar char="•"/>
            </a:pPr>
            <a:r>
              <a:rPr lang="en-US" sz="1400" dirty="0" smtClean="0">
                <a:solidFill>
                  <a:srgbClr val="000000"/>
                </a:solidFill>
              </a:rPr>
              <a:t>Slower slew rate</a:t>
            </a:r>
          </a:p>
          <a:p>
            <a:pPr marL="285750" indent="-285750">
              <a:lnSpc>
                <a:spcPct val="130000"/>
              </a:lnSpc>
              <a:buFont typeface="Arial"/>
              <a:buChar char="•"/>
            </a:pPr>
            <a:r>
              <a:rPr lang="en-US" sz="1400" dirty="0" smtClean="0">
                <a:solidFill>
                  <a:srgbClr val="000000"/>
                </a:solidFill>
              </a:rPr>
              <a:t>Quieter</a:t>
            </a:r>
          </a:p>
          <a:p>
            <a:pPr marL="285750" indent="-285750">
              <a:lnSpc>
                <a:spcPct val="130000"/>
              </a:lnSpc>
              <a:buFont typeface="Arial"/>
              <a:buChar char="•"/>
            </a:pPr>
            <a:r>
              <a:rPr lang="en-US" sz="1400" dirty="0" smtClean="0">
                <a:solidFill>
                  <a:srgbClr val="000000"/>
                </a:solidFill>
              </a:rPr>
              <a:t>Integration helps the signal smoothing</a:t>
            </a:r>
          </a:p>
        </p:txBody>
      </p:sp>
      <p:pic>
        <p:nvPicPr>
          <p:cNvPr id="4" name="Picture 3" descr="CSA_BB_50micron.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3024" y="2315878"/>
            <a:ext cx="2842873" cy="1938818"/>
          </a:xfrm>
          <a:prstGeom prst="rect">
            <a:avLst/>
          </a:prstGeom>
        </p:spPr>
      </p:pic>
      <p:cxnSp>
        <p:nvCxnSpPr>
          <p:cNvPr id="87" name="Straight Arrow Connector 86"/>
          <p:cNvCxnSpPr/>
          <p:nvPr/>
        </p:nvCxnSpPr>
        <p:spPr>
          <a:xfrm>
            <a:off x="5976024" y="2112678"/>
            <a:ext cx="512343" cy="452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7048500" y="3762494"/>
            <a:ext cx="1041400" cy="12286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8659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5697" y="-63499"/>
            <a:ext cx="8898302" cy="72622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t>Noise source: Time walk and Time jitter</a:t>
            </a:r>
            <a:endParaRPr lang="en-US" sz="3200" dirty="0" smtClean="0">
              <a:latin typeface="+mn-lt"/>
            </a:endParaRPr>
          </a:p>
        </p:txBody>
      </p:sp>
      <p:sp>
        <p:nvSpPr>
          <p:cNvPr id="7" name="TextBox 6"/>
          <p:cNvSpPr txBox="1"/>
          <p:nvPr/>
        </p:nvSpPr>
        <p:spPr>
          <a:xfrm>
            <a:off x="479902" y="917397"/>
            <a:ext cx="4003594" cy="923330"/>
          </a:xfrm>
          <a:prstGeom prst="rect">
            <a:avLst/>
          </a:prstGeom>
          <a:noFill/>
          <a:ln>
            <a:solidFill>
              <a:srgbClr val="800000"/>
            </a:solidFill>
          </a:ln>
        </p:spPr>
        <p:txBody>
          <a:bodyPr wrap="square" rtlCol="0">
            <a:spAutoFit/>
          </a:bodyPr>
          <a:lstStyle/>
          <a:p>
            <a:pPr algn="ctr"/>
            <a:r>
              <a:rPr lang="en-US" b="1" dirty="0" smtClean="0">
                <a:solidFill>
                  <a:srgbClr val="000000"/>
                </a:solidFill>
              </a:rPr>
              <a:t>Time walk: </a:t>
            </a:r>
            <a:r>
              <a:rPr lang="en-US" dirty="0" smtClean="0">
                <a:solidFill>
                  <a:srgbClr val="000000"/>
                </a:solidFill>
              </a:rPr>
              <a:t>the voltage value V</a:t>
            </a:r>
            <a:r>
              <a:rPr lang="en-US" baseline="-25000" dirty="0" smtClean="0">
                <a:solidFill>
                  <a:srgbClr val="000000"/>
                </a:solidFill>
              </a:rPr>
              <a:t>th</a:t>
            </a:r>
            <a:r>
              <a:rPr lang="en-US" dirty="0" smtClean="0">
                <a:solidFill>
                  <a:srgbClr val="000000"/>
                </a:solidFill>
              </a:rPr>
              <a:t> is reached at  different times by signals of different amplitude</a:t>
            </a:r>
            <a:endParaRPr lang="en-US" dirty="0">
              <a:solidFill>
                <a:srgbClr val="000000"/>
              </a:solidFill>
            </a:endParaRPr>
          </a:p>
        </p:txBody>
      </p:sp>
      <p:pic>
        <p:nvPicPr>
          <p:cNvPr id="4" name="Picture 3" descr="TimeWalk_TimeJitter.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6341" y="1922676"/>
            <a:ext cx="8863975" cy="3619973"/>
          </a:xfrm>
          <a:prstGeom prst="rect">
            <a:avLst/>
          </a:prstGeom>
        </p:spPr>
      </p:pic>
      <p:sp>
        <p:nvSpPr>
          <p:cNvPr id="9" name="TextBox 8"/>
          <p:cNvSpPr txBox="1"/>
          <p:nvPr/>
        </p:nvSpPr>
        <p:spPr>
          <a:xfrm>
            <a:off x="4931584" y="903742"/>
            <a:ext cx="4003594" cy="923330"/>
          </a:xfrm>
          <a:prstGeom prst="rect">
            <a:avLst/>
          </a:prstGeom>
          <a:noFill/>
          <a:ln>
            <a:solidFill>
              <a:srgbClr val="800000"/>
            </a:solidFill>
          </a:ln>
        </p:spPr>
        <p:txBody>
          <a:bodyPr wrap="square" rtlCol="0">
            <a:spAutoFit/>
          </a:bodyPr>
          <a:lstStyle/>
          <a:p>
            <a:pPr algn="ctr"/>
            <a:r>
              <a:rPr lang="en-US" b="1" dirty="0" smtClean="0">
                <a:solidFill>
                  <a:srgbClr val="000000"/>
                </a:solidFill>
              </a:rPr>
              <a:t>Jitter</a:t>
            </a:r>
            <a:r>
              <a:rPr lang="en-US" dirty="0" smtClean="0">
                <a:solidFill>
                  <a:srgbClr val="000000"/>
                </a:solidFill>
              </a:rPr>
              <a:t>: the noise is summed to the signal, causing amplitude variations</a:t>
            </a:r>
            <a:endParaRPr lang="en-US" dirty="0">
              <a:solidFill>
                <a:srgbClr val="000000"/>
              </a:solidFill>
            </a:endParaRPr>
          </a:p>
        </p:txBody>
      </p:sp>
      <p:sp>
        <p:nvSpPr>
          <p:cNvPr id="2" name="TextBox 1"/>
          <p:cNvSpPr txBox="1"/>
          <p:nvPr/>
        </p:nvSpPr>
        <p:spPr>
          <a:xfrm>
            <a:off x="367014" y="5212449"/>
            <a:ext cx="4385067" cy="369332"/>
          </a:xfrm>
          <a:prstGeom prst="rect">
            <a:avLst/>
          </a:prstGeom>
          <a:solidFill>
            <a:srgbClr val="FFFFFF"/>
          </a:solidFill>
        </p:spPr>
        <p:txBody>
          <a:bodyPr wrap="square" rtlCol="0">
            <a:spAutoFit/>
          </a:bodyPr>
          <a:lstStyle/>
          <a:p>
            <a:r>
              <a:rPr lang="en-US" b="1" dirty="0" smtClean="0">
                <a:solidFill>
                  <a:srgbClr val="000000"/>
                </a:solidFill>
              </a:rPr>
              <a:t>Due to the physics of signal formation</a:t>
            </a:r>
          </a:p>
        </p:txBody>
      </p:sp>
      <p:sp>
        <p:nvSpPr>
          <p:cNvPr id="12" name="TextBox 11"/>
          <p:cNvSpPr txBox="1"/>
          <p:nvPr/>
        </p:nvSpPr>
        <p:spPr>
          <a:xfrm>
            <a:off x="5325284" y="5212450"/>
            <a:ext cx="3561541" cy="369332"/>
          </a:xfrm>
          <a:prstGeom prst="rect">
            <a:avLst/>
          </a:prstGeom>
          <a:solidFill>
            <a:schemeClr val="bg1"/>
          </a:solidFill>
        </p:spPr>
        <p:txBody>
          <a:bodyPr wrap="square" rtlCol="0">
            <a:spAutoFit/>
          </a:bodyPr>
          <a:lstStyle/>
          <a:p>
            <a:r>
              <a:rPr lang="en-US" b="1" dirty="0" smtClean="0">
                <a:solidFill>
                  <a:srgbClr val="000000"/>
                </a:solidFill>
              </a:rPr>
              <a:t>Mostly due to electronic noise</a:t>
            </a:r>
          </a:p>
        </p:txBody>
      </p:sp>
      <p:graphicFrame>
        <p:nvGraphicFramePr>
          <p:cNvPr id="13" name="Object 12"/>
          <p:cNvGraphicFramePr>
            <a:graphicFrameLocks noChangeAspect="1"/>
          </p:cNvGraphicFramePr>
          <p:nvPr>
            <p:extLst>
              <p:ext uri="{D42A27DB-BD31-4B8C-83A1-F6EECF244321}">
                <p14:modId xmlns:p14="http://schemas.microsoft.com/office/powerpoint/2010/main" val="3967174502"/>
              </p:ext>
            </p:extLst>
          </p:nvPr>
        </p:nvGraphicFramePr>
        <p:xfrm>
          <a:off x="2284413" y="1993900"/>
          <a:ext cx="2185987" cy="903288"/>
        </p:xfrm>
        <a:graphic>
          <a:graphicData uri="http://schemas.openxmlformats.org/presentationml/2006/ole">
            <mc:AlternateContent xmlns:mc="http://schemas.openxmlformats.org/markup-compatibility/2006">
              <mc:Choice xmlns:v="urn:schemas-microsoft-com:vml" Requires="v">
                <p:oleObj spid="_x0000_s156283" name="Equation" r:id="rId5" imgW="1308100" imgH="609600" progId="Equation.3">
                  <p:embed/>
                </p:oleObj>
              </mc:Choice>
              <mc:Fallback>
                <p:oleObj name="Equation" r:id="rId5" imgW="1308100" imgH="609600" progId="Equation.3">
                  <p:embed/>
                  <p:pic>
                    <p:nvPicPr>
                      <p:cNvPr id="0" name=""/>
                      <p:cNvPicPr>
                        <a:picLocks noChangeAspect="1" noChangeArrowheads="1"/>
                      </p:cNvPicPr>
                      <p:nvPr/>
                    </p:nvPicPr>
                    <p:blipFill>
                      <a:blip r:embed="rId6"/>
                      <a:srcRect/>
                      <a:stretch>
                        <a:fillRect/>
                      </a:stretch>
                    </p:blipFill>
                    <p:spPr bwMode="auto">
                      <a:xfrm>
                        <a:off x="2284413" y="1993900"/>
                        <a:ext cx="2185987" cy="903288"/>
                      </a:xfrm>
                      <a:prstGeom prst="rect">
                        <a:avLst/>
                      </a:prstGeom>
                      <a:noFill/>
                      <a:ln>
                        <a:noFill/>
                      </a:ln>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75607188"/>
              </p:ext>
            </p:extLst>
          </p:nvPr>
        </p:nvGraphicFramePr>
        <p:xfrm>
          <a:off x="7418388" y="1922463"/>
          <a:ext cx="1468437" cy="990600"/>
        </p:xfrm>
        <a:graphic>
          <a:graphicData uri="http://schemas.openxmlformats.org/presentationml/2006/ole">
            <mc:AlternateContent xmlns:mc="http://schemas.openxmlformats.org/markup-compatibility/2006">
              <mc:Choice xmlns:v="urn:schemas-microsoft-com:vml" Requires="v">
                <p:oleObj spid="_x0000_s156284" name="Equation" r:id="rId7" imgW="736600" imgH="558800" progId="Equation.3">
                  <p:embed/>
                </p:oleObj>
              </mc:Choice>
              <mc:Fallback>
                <p:oleObj name="Equation" r:id="rId7" imgW="736600" imgH="558800" progId="Equation.3">
                  <p:embed/>
                  <p:pic>
                    <p:nvPicPr>
                      <p:cNvPr id="0" name=""/>
                      <p:cNvPicPr>
                        <a:picLocks noChangeAspect="1" noChangeArrowheads="1"/>
                      </p:cNvPicPr>
                      <p:nvPr/>
                    </p:nvPicPr>
                    <p:blipFill>
                      <a:blip r:embed="rId8"/>
                      <a:srcRect/>
                      <a:stretch>
                        <a:fillRect/>
                      </a:stretch>
                    </p:blipFill>
                    <p:spPr bwMode="auto">
                      <a:xfrm>
                        <a:off x="7418388" y="1922463"/>
                        <a:ext cx="1468437" cy="990600"/>
                      </a:xfrm>
                      <a:prstGeom prst="rect">
                        <a:avLst/>
                      </a:prstGeom>
                      <a:noFill/>
                      <a:ln>
                        <a:noFill/>
                      </a:ln>
                      <a:extLst/>
                    </p:spPr>
                  </p:pic>
                </p:oleObj>
              </mc:Fallback>
            </mc:AlternateContent>
          </a:graphicData>
        </a:graphic>
      </p:graphicFrame>
      <p:sp>
        <p:nvSpPr>
          <p:cNvPr id="5" name="Rectangle 4"/>
          <p:cNvSpPr/>
          <p:nvPr/>
        </p:nvSpPr>
        <p:spPr>
          <a:xfrm>
            <a:off x="7596009" y="3591148"/>
            <a:ext cx="1339169" cy="95581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lgn="l"/>
            <a:fld id="{D42BACD5-DBBC-4041-9454-70A8D25A0F7B}" type="slidenum">
              <a:rPr lang="en-US" smtClean="0"/>
              <a:pPr algn="l"/>
              <a:t>7</a:t>
            </a:fld>
            <a:endParaRPr lang="en-US" dirty="0"/>
          </a:p>
        </p:txBody>
      </p:sp>
      <p:sp>
        <p:nvSpPr>
          <p:cNvPr id="10" name="Footer Placeholder 9"/>
          <p:cNvSpPr>
            <a:spLocks noGrp="1"/>
          </p:cNvSpPr>
          <p:nvPr>
            <p:ph type="ftr" sz="quarter" idx="14"/>
          </p:nvPr>
        </p:nvSpPr>
        <p:spPr/>
        <p:txBody>
          <a:bodyPr/>
          <a:lstStyle/>
          <a:p>
            <a:r>
              <a:rPr lang="en-US" smtClean="0"/>
              <a:t>Nicolo Cartiglia, INFN, Torino - UFSD;  Orsay, 13 February 2015</a:t>
            </a:r>
            <a:endParaRPr lang="en-US" dirty="0"/>
          </a:p>
        </p:txBody>
      </p:sp>
      <p:sp>
        <p:nvSpPr>
          <p:cNvPr id="15" name="TextBox 14"/>
          <p:cNvSpPr txBox="1"/>
          <p:nvPr/>
        </p:nvSpPr>
        <p:spPr>
          <a:xfrm>
            <a:off x="0" y="5758478"/>
            <a:ext cx="9144000" cy="584776"/>
          </a:xfrm>
          <a:prstGeom prst="rect">
            <a:avLst/>
          </a:prstGeom>
          <a:noFill/>
        </p:spPr>
        <p:txBody>
          <a:bodyPr wrap="square" rtlCol="0">
            <a:spAutoFit/>
          </a:bodyPr>
          <a:lstStyle/>
          <a:p>
            <a:pPr algn="ctr"/>
            <a:r>
              <a:rPr lang="en-US" sz="3200" dirty="0" smtClean="0">
                <a:solidFill>
                  <a:srgbClr val="970000"/>
                </a:solidFill>
                <a:latin typeface="Symbol" charset="2"/>
                <a:cs typeface="Symbol" charset="2"/>
              </a:rPr>
              <a:t>s</a:t>
            </a:r>
            <a:r>
              <a:rPr lang="en-US" sz="3200" baseline="-25000" dirty="0" smtClean="0">
                <a:solidFill>
                  <a:srgbClr val="970000"/>
                </a:solidFill>
              </a:rPr>
              <a:t>Total</a:t>
            </a:r>
            <a:r>
              <a:rPr lang="en-US" sz="3200" baseline="30000" dirty="0" smtClean="0">
                <a:solidFill>
                  <a:srgbClr val="970000"/>
                </a:solidFill>
              </a:rPr>
              <a:t>2</a:t>
            </a:r>
            <a:r>
              <a:rPr lang="en-US" sz="3200" dirty="0" smtClean="0">
                <a:solidFill>
                  <a:srgbClr val="970000"/>
                </a:solidFill>
              </a:rPr>
              <a:t> = </a:t>
            </a:r>
            <a:r>
              <a:rPr lang="en-US" sz="3200" dirty="0" smtClean="0">
                <a:solidFill>
                  <a:srgbClr val="970000"/>
                </a:solidFill>
                <a:latin typeface="Symbol" charset="2"/>
                <a:cs typeface="Symbol" charset="2"/>
              </a:rPr>
              <a:t>s</a:t>
            </a:r>
            <a:r>
              <a:rPr lang="en-US" sz="3200" baseline="-25000" dirty="0" smtClean="0">
                <a:solidFill>
                  <a:srgbClr val="970000"/>
                </a:solidFill>
              </a:rPr>
              <a:t>Jitter </a:t>
            </a:r>
            <a:r>
              <a:rPr lang="en-US" sz="3200" baseline="30000" dirty="0" smtClean="0">
                <a:solidFill>
                  <a:srgbClr val="970000"/>
                </a:solidFill>
              </a:rPr>
              <a:t>2 </a:t>
            </a:r>
            <a:r>
              <a:rPr lang="en-US" sz="3200" dirty="0" smtClean="0">
                <a:solidFill>
                  <a:srgbClr val="970000"/>
                </a:solidFill>
              </a:rPr>
              <a:t>+ </a:t>
            </a:r>
            <a:r>
              <a:rPr lang="en-US" sz="3200" dirty="0" smtClean="0">
                <a:solidFill>
                  <a:srgbClr val="970000"/>
                </a:solidFill>
                <a:latin typeface="Symbol" charset="2"/>
                <a:cs typeface="Symbol" charset="2"/>
              </a:rPr>
              <a:t>s</a:t>
            </a:r>
            <a:r>
              <a:rPr lang="en-US" sz="3200" dirty="0" smtClean="0">
                <a:solidFill>
                  <a:srgbClr val="970000"/>
                </a:solidFill>
              </a:rPr>
              <a:t> </a:t>
            </a:r>
            <a:r>
              <a:rPr lang="en-US" sz="3200" baseline="-25000" dirty="0" smtClean="0">
                <a:solidFill>
                  <a:srgbClr val="970000"/>
                </a:solidFill>
              </a:rPr>
              <a:t>Time Walk </a:t>
            </a:r>
            <a:r>
              <a:rPr lang="en-US" sz="3200" baseline="30000" dirty="0" smtClean="0">
                <a:solidFill>
                  <a:srgbClr val="970000"/>
                </a:solidFill>
              </a:rPr>
              <a:t>2</a:t>
            </a:r>
            <a:r>
              <a:rPr lang="en-US" sz="3200" dirty="0" smtClean="0">
                <a:solidFill>
                  <a:srgbClr val="970000"/>
                </a:solidFill>
              </a:rPr>
              <a:t> + </a:t>
            </a:r>
            <a:r>
              <a:rPr lang="en-US" sz="3200" dirty="0" smtClean="0">
                <a:solidFill>
                  <a:srgbClr val="970000"/>
                </a:solidFill>
                <a:latin typeface="Symbol" charset="2"/>
                <a:cs typeface="Symbol" charset="2"/>
              </a:rPr>
              <a:t>s</a:t>
            </a:r>
            <a:r>
              <a:rPr lang="en-US" sz="3200" baseline="-25000" dirty="0" smtClean="0">
                <a:solidFill>
                  <a:srgbClr val="970000"/>
                </a:solidFill>
                <a:cs typeface="Symbol" charset="2"/>
              </a:rPr>
              <a:t>TDC</a:t>
            </a:r>
            <a:r>
              <a:rPr lang="en-US" sz="3200" baseline="30000" dirty="0" smtClean="0">
                <a:solidFill>
                  <a:srgbClr val="970000"/>
                </a:solidFill>
                <a:cs typeface="Symbol" charset="2"/>
              </a:rPr>
              <a:t>2</a:t>
            </a:r>
            <a:r>
              <a:rPr lang="en-US" sz="3200" dirty="0" smtClean="0">
                <a:solidFill>
                  <a:srgbClr val="970000"/>
                </a:solidFill>
              </a:rPr>
              <a:t> </a:t>
            </a:r>
            <a:endParaRPr lang="en-US" sz="3200" dirty="0">
              <a:solidFill>
                <a:srgbClr val="970000"/>
              </a:solidFill>
            </a:endParaRPr>
          </a:p>
        </p:txBody>
      </p:sp>
    </p:spTree>
    <p:extLst>
      <p:ext uri="{BB962C8B-B14F-4D97-AF65-F5344CB8AC3E}">
        <p14:creationId xmlns:p14="http://schemas.microsoft.com/office/powerpoint/2010/main" val="2679179781"/>
      </p:ext>
    </p:extLst>
  </p:cSld>
  <p:clrMapOvr>
    <a:masterClrMapping/>
  </p:clrMapOvr>
  <mc:AlternateContent xmlns:mc="http://schemas.openxmlformats.org/markup-compatibility/2006" xmlns:p14="http://schemas.microsoft.com/office/powerpoint/2010/main">
    <mc:Choice Requires="p14">
      <p:transition spd="slow" p14:dur="2000" advTm="139100"/>
    </mc:Choice>
    <mc:Fallback xmlns="" xmlns:mv="urn:schemas-microsoft-com:mac:vml">
      <p:transition spd="slow" advTm="139100"/>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70</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norm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Details of AC coupling - I</a:t>
            </a:r>
          </a:p>
        </p:txBody>
      </p:sp>
      <p:sp>
        <p:nvSpPr>
          <p:cNvPr id="20" name="Footer Placeholder 19"/>
          <p:cNvSpPr>
            <a:spLocks noGrp="1"/>
          </p:cNvSpPr>
          <p:nvPr>
            <p:ph type="ftr" sz="quarter" idx="14"/>
          </p:nvPr>
        </p:nvSpPr>
        <p:spPr>
          <a:xfrm rot="16200000">
            <a:off x="-3216774" y="3204607"/>
            <a:ext cx="6844017" cy="434801"/>
          </a:xfrm>
        </p:spPr>
        <p:txBody>
          <a:bodyPr/>
          <a:lstStyle/>
          <a:p>
            <a:r>
              <a:rPr lang="en-US" sz="1400" smtClean="0"/>
              <a:t>Nicolo Cartiglia, INFN, Torino - UFSD;  Orsay, 13 February 2015</a:t>
            </a:r>
            <a:endParaRPr lang="en-US" sz="1400" dirty="0"/>
          </a:p>
        </p:txBody>
      </p:sp>
      <p:grpSp>
        <p:nvGrpSpPr>
          <p:cNvPr id="31" name="Group 346"/>
          <p:cNvGrpSpPr>
            <a:grpSpLocks/>
          </p:cNvGrpSpPr>
          <p:nvPr/>
        </p:nvGrpSpPr>
        <p:grpSpPr bwMode="auto">
          <a:xfrm>
            <a:off x="1921583" y="2689025"/>
            <a:ext cx="869952" cy="914400"/>
            <a:chOff x="5012" y="1930"/>
            <a:chExt cx="548" cy="576"/>
          </a:xfrm>
        </p:grpSpPr>
        <p:grpSp>
          <p:nvGrpSpPr>
            <p:cNvPr id="32" name="Group 134"/>
            <p:cNvGrpSpPr>
              <a:grpSpLocks/>
            </p:cNvGrpSpPr>
            <p:nvPr/>
          </p:nvGrpSpPr>
          <p:grpSpPr bwMode="auto">
            <a:xfrm>
              <a:off x="5012" y="1930"/>
              <a:ext cx="548" cy="576"/>
              <a:chOff x="2707" y="2160"/>
              <a:chExt cx="548" cy="576"/>
            </a:xfrm>
          </p:grpSpPr>
          <p:grpSp>
            <p:nvGrpSpPr>
              <p:cNvPr id="34" name="Group 135"/>
              <p:cNvGrpSpPr>
                <a:grpSpLocks/>
              </p:cNvGrpSpPr>
              <p:nvPr/>
            </p:nvGrpSpPr>
            <p:grpSpPr bwMode="auto">
              <a:xfrm>
                <a:off x="2707" y="2160"/>
                <a:ext cx="346" cy="576"/>
                <a:chOff x="2707" y="2736"/>
                <a:chExt cx="346" cy="576"/>
              </a:xfrm>
            </p:grpSpPr>
            <p:sp>
              <p:nvSpPr>
                <p:cNvPr id="36"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7"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9"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5"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33"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0" name="Group 324"/>
          <p:cNvGrpSpPr>
            <a:grpSpLocks/>
          </p:cNvGrpSpPr>
          <p:nvPr/>
        </p:nvGrpSpPr>
        <p:grpSpPr bwMode="auto">
          <a:xfrm>
            <a:off x="1963507" y="3343583"/>
            <a:ext cx="490538" cy="457200"/>
            <a:chOff x="2110" y="1699"/>
            <a:chExt cx="309" cy="288"/>
          </a:xfrm>
        </p:grpSpPr>
        <p:grpSp>
          <p:nvGrpSpPr>
            <p:cNvPr id="43" name="Group 126"/>
            <p:cNvGrpSpPr>
              <a:grpSpLocks/>
            </p:cNvGrpSpPr>
            <p:nvPr/>
          </p:nvGrpSpPr>
          <p:grpSpPr bwMode="auto">
            <a:xfrm>
              <a:off x="2110" y="1872"/>
              <a:ext cx="288" cy="115"/>
              <a:chOff x="1152" y="2160"/>
              <a:chExt cx="288" cy="115"/>
            </a:xfrm>
          </p:grpSpPr>
          <p:sp>
            <p:nvSpPr>
              <p:cNvPr id="45"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7"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42"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8" name="Group 367"/>
          <p:cNvGrpSpPr>
            <a:grpSpLocks/>
          </p:cNvGrpSpPr>
          <p:nvPr/>
        </p:nvGrpSpPr>
        <p:grpSpPr bwMode="auto">
          <a:xfrm rot="16200000">
            <a:off x="2561328" y="2231825"/>
            <a:ext cx="184150" cy="914400"/>
            <a:chOff x="691" y="3197"/>
            <a:chExt cx="116" cy="576"/>
          </a:xfrm>
        </p:grpSpPr>
        <p:sp>
          <p:nvSpPr>
            <p:cNvPr id="51"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53" name="Group 367"/>
          <p:cNvGrpSpPr>
            <a:grpSpLocks/>
          </p:cNvGrpSpPr>
          <p:nvPr/>
        </p:nvGrpSpPr>
        <p:grpSpPr bwMode="auto">
          <a:xfrm rot="16200000">
            <a:off x="3467906" y="2233412"/>
            <a:ext cx="184150" cy="914400"/>
            <a:chOff x="691" y="3197"/>
            <a:chExt cx="116" cy="576"/>
          </a:xfrm>
        </p:grpSpPr>
        <p:sp>
          <p:nvSpPr>
            <p:cNvPr id="54"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5"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56" name="Group 367"/>
          <p:cNvGrpSpPr>
            <a:grpSpLocks/>
          </p:cNvGrpSpPr>
          <p:nvPr/>
        </p:nvGrpSpPr>
        <p:grpSpPr bwMode="auto">
          <a:xfrm rot="16200000">
            <a:off x="4374484" y="2234999"/>
            <a:ext cx="184150" cy="914400"/>
            <a:chOff x="691" y="3197"/>
            <a:chExt cx="116" cy="576"/>
          </a:xfrm>
        </p:grpSpPr>
        <p:sp>
          <p:nvSpPr>
            <p:cNvPr id="5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8" name="Group 346"/>
          <p:cNvGrpSpPr>
            <a:grpSpLocks/>
          </p:cNvGrpSpPr>
          <p:nvPr/>
        </p:nvGrpSpPr>
        <p:grpSpPr bwMode="auto">
          <a:xfrm>
            <a:off x="2866082" y="2703100"/>
            <a:ext cx="869952" cy="914400"/>
            <a:chOff x="5012" y="1930"/>
            <a:chExt cx="548" cy="576"/>
          </a:xfrm>
        </p:grpSpPr>
        <p:grpSp>
          <p:nvGrpSpPr>
            <p:cNvPr id="69" name="Group 134"/>
            <p:cNvGrpSpPr>
              <a:grpSpLocks/>
            </p:cNvGrpSpPr>
            <p:nvPr/>
          </p:nvGrpSpPr>
          <p:grpSpPr bwMode="auto">
            <a:xfrm>
              <a:off x="5012" y="1930"/>
              <a:ext cx="548" cy="576"/>
              <a:chOff x="2707" y="2160"/>
              <a:chExt cx="548" cy="576"/>
            </a:xfrm>
          </p:grpSpPr>
          <p:grpSp>
            <p:nvGrpSpPr>
              <p:cNvPr id="71" name="Group 135"/>
              <p:cNvGrpSpPr>
                <a:grpSpLocks/>
              </p:cNvGrpSpPr>
              <p:nvPr/>
            </p:nvGrpSpPr>
            <p:grpSpPr bwMode="auto">
              <a:xfrm>
                <a:off x="2707" y="2160"/>
                <a:ext cx="346" cy="576"/>
                <a:chOff x="2707" y="2736"/>
                <a:chExt cx="346" cy="576"/>
              </a:xfrm>
            </p:grpSpPr>
            <p:sp>
              <p:nvSpPr>
                <p:cNvPr id="73"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4"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5"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6"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72"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70"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77" name="Group 324"/>
          <p:cNvGrpSpPr>
            <a:grpSpLocks/>
          </p:cNvGrpSpPr>
          <p:nvPr/>
        </p:nvGrpSpPr>
        <p:grpSpPr bwMode="auto">
          <a:xfrm>
            <a:off x="2908006" y="3357658"/>
            <a:ext cx="490538" cy="457200"/>
            <a:chOff x="2110" y="1699"/>
            <a:chExt cx="309" cy="288"/>
          </a:xfrm>
        </p:grpSpPr>
        <p:grpSp>
          <p:nvGrpSpPr>
            <p:cNvPr id="78" name="Group 126"/>
            <p:cNvGrpSpPr>
              <a:grpSpLocks/>
            </p:cNvGrpSpPr>
            <p:nvPr/>
          </p:nvGrpSpPr>
          <p:grpSpPr bwMode="auto">
            <a:xfrm>
              <a:off x="2110" y="1872"/>
              <a:ext cx="288" cy="115"/>
              <a:chOff x="1152" y="2160"/>
              <a:chExt cx="288" cy="115"/>
            </a:xfrm>
          </p:grpSpPr>
          <p:sp>
            <p:nvSpPr>
              <p:cNvPr id="80"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1"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79"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83" name="Group 346"/>
          <p:cNvGrpSpPr>
            <a:grpSpLocks/>
          </p:cNvGrpSpPr>
          <p:nvPr/>
        </p:nvGrpSpPr>
        <p:grpSpPr bwMode="auto">
          <a:xfrm>
            <a:off x="3798010" y="2704600"/>
            <a:ext cx="976315" cy="914400"/>
            <a:chOff x="5012" y="1930"/>
            <a:chExt cx="615" cy="576"/>
          </a:xfrm>
        </p:grpSpPr>
        <p:grpSp>
          <p:nvGrpSpPr>
            <p:cNvPr id="84" name="Group 134"/>
            <p:cNvGrpSpPr>
              <a:grpSpLocks/>
            </p:cNvGrpSpPr>
            <p:nvPr/>
          </p:nvGrpSpPr>
          <p:grpSpPr bwMode="auto">
            <a:xfrm>
              <a:off x="5012" y="1930"/>
              <a:ext cx="615" cy="576"/>
              <a:chOff x="2707" y="2160"/>
              <a:chExt cx="615" cy="576"/>
            </a:xfrm>
          </p:grpSpPr>
          <p:grpSp>
            <p:nvGrpSpPr>
              <p:cNvPr id="86" name="Group 135"/>
              <p:cNvGrpSpPr>
                <a:grpSpLocks/>
              </p:cNvGrpSpPr>
              <p:nvPr/>
            </p:nvGrpSpPr>
            <p:grpSpPr bwMode="auto">
              <a:xfrm>
                <a:off x="2707" y="2160"/>
                <a:ext cx="346" cy="576"/>
                <a:chOff x="2707" y="2736"/>
                <a:chExt cx="346" cy="576"/>
              </a:xfrm>
            </p:grpSpPr>
            <p:sp>
              <p:nvSpPr>
                <p:cNvPr id="88"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9"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1"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87" name="Text Box 140"/>
              <p:cNvSpPr txBox="1">
                <a:spLocks noChangeArrowheads="1"/>
              </p:cNvSpPr>
              <p:nvPr/>
            </p:nvSpPr>
            <p:spPr bwMode="auto">
              <a:xfrm>
                <a:off x="2856" y="2472"/>
                <a:ext cx="46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000" dirty="0" smtClean="0"/>
                  <a:t>Detector</a:t>
                </a:r>
                <a:endParaRPr lang="en-US" sz="1000" dirty="0"/>
              </a:p>
            </p:txBody>
          </p:sp>
        </p:grpSp>
        <p:sp>
          <p:nvSpPr>
            <p:cNvPr id="85"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92" name="Group 324"/>
          <p:cNvGrpSpPr>
            <a:grpSpLocks/>
          </p:cNvGrpSpPr>
          <p:nvPr/>
        </p:nvGrpSpPr>
        <p:grpSpPr bwMode="auto">
          <a:xfrm>
            <a:off x="3839932" y="3359158"/>
            <a:ext cx="490538" cy="457200"/>
            <a:chOff x="2110" y="1699"/>
            <a:chExt cx="309" cy="288"/>
          </a:xfrm>
        </p:grpSpPr>
        <p:grpSp>
          <p:nvGrpSpPr>
            <p:cNvPr id="93" name="Group 126"/>
            <p:cNvGrpSpPr>
              <a:grpSpLocks/>
            </p:cNvGrpSpPr>
            <p:nvPr/>
          </p:nvGrpSpPr>
          <p:grpSpPr bwMode="auto">
            <a:xfrm>
              <a:off x="2110" y="1872"/>
              <a:ext cx="288" cy="115"/>
              <a:chOff x="1152" y="2160"/>
              <a:chExt cx="288" cy="115"/>
            </a:xfrm>
          </p:grpSpPr>
          <p:sp>
            <p:nvSpPr>
              <p:cNvPr id="95"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6"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7"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94"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98" name="Group 367"/>
          <p:cNvGrpSpPr>
            <a:grpSpLocks/>
          </p:cNvGrpSpPr>
          <p:nvPr/>
        </p:nvGrpSpPr>
        <p:grpSpPr bwMode="auto">
          <a:xfrm rot="16200000">
            <a:off x="5256118" y="2236499"/>
            <a:ext cx="184150" cy="914400"/>
            <a:chOff x="691" y="3197"/>
            <a:chExt cx="116" cy="576"/>
          </a:xfrm>
        </p:grpSpPr>
        <p:sp>
          <p:nvSpPr>
            <p:cNvPr id="9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01" name="Group 346"/>
          <p:cNvGrpSpPr>
            <a:grpSpLocks/>
          </p:cNvGrpSpPr>
          <p:nvPr/>
        </p:nvGrpSpPr>
        <p:grpSpPr bwMode="auto">
          <a:xfrm>
            <a:off x="4679642" y="2706100"/>
            <a:ext cx="869952" cy="914400"/>
            <a:chOff x="5012" y="1930"/>
            <a:chExt cx="548" cy="576"/>
          </a:xfrm>
        </p:grpSpPr>
        <p:grpSp>
          <p:nvGrpSpPr>
            <p:cNvPr id="102" name="Group 134"/>
            <p:cNvGrpSpPr>
              <a:grpSpLocks/>
            </p:cNvGrpSpPr>
            <p:nvPr/>
          </p:nvGrpSpPr>
          <p:grpSpPr bwMode="auto">
            <a:xfrm>
              <a:off x="5012" y="1930"/>
              <a:ext cx="548" cy="576"/>
              <a:chOff x="2707" y="2160"/>
              <a:chExt cx="548" cy="576"/>
            </a:xfrm>
          </p:grpSpPr>
          <p:grpSp>
            <p:nvGrpSpPr>
              <p:cNvPr id="104" name="Group 135"/>
              <p:cNvGrpSpPr>
                <a:grpSpLocks/>
              </p:cNvGrpSpPr>
              <p:nvPr/>
            </p:nvGrpSpPr>
            <p:grpSpPr bwMode="auto">
              <a:xfrm>
                <a:off x="2707" y="2160"/>
                <a:ext cx="346" cy="576"/>
                <a:chOff x="2707" y="2736"/>
                <a:chExt cx="346" cy="576"/>
              </a:xfrm>
            </p:grpSpPr>
            <p:sp>
              <p:nvSpPr>
                <p:cNvPr id="106"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7"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8"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9"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05"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103"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10" name="Group 324"/>
          <p:cNvGrpSpPr>
            <a:grpSpLocks/>
          </p:cNvGrpSpPr>
          <p:nvPr/>
        </p:nvGrpSpPr>
        <p:grpSpPr bwMode="auto">
          <a:xfrm>
            <a:off x="4721566" y="3360658"/>
            <a:ext cx="490538" cy="457200"/>
            <a:chOff x="2110" y="1699"/>
            <a:chExt cx="309" cy="288"/>
          </a:xfrm>
        </p:grpSpPr>
        <p:grpSp>
          <p:nvGrpSpPr>
            <p:cNvPr id="111" name="Group 126"/>
            <p:cNvGrpSpPr>
              <a:grpSpLocks/>
            </p:cNvGrpSpPr>
            <p:nvPr/>
          </p:nvGrpSpPr>
          <p:grpSpPr bwMode="auto">
            <a:xfrm>
              <a:off x="2110" y="1872"/>
              <a:ext cx="288" cy="115"/>
              <a:chOff x="1152" y="2160"/>
              <a:chExt cx="288" cy="115"/>
            </a:xfrm>
          </p:grpSpPr>
          <p:sp>
            <p:nvSpPr>
              <p:cNvPr id="113"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4"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5"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2"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16" name="Group 367"/>
          <p:cNvGrpSpPr>
            <a:grpSpLocks/>
          </p:cNvGrpSpPr>
          <p:nvPr/>
        </p:nvGrpSpPr>
        <p:grpSpPr bwMode="auto">
          <a:xfrm rot="16200000">
            <a:off x="6137752" y="2237999"/>
            <a:ext cx="184150" cy="914400"/>
            <a:chOff x="691" y="3197"/>
            <a:chExt cx="116" cy="576"/>
          </a:xfrm>
        </p:grpSpPr>
        <p:sp>
          <p:nvSpPr>
            <p:cNvPr id="11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19" name="Group 346"/>
          <p:cNvGrpSpPr>
            <a:grpSpLocks/>
          </p:cNvGrpSpPr>
          <p:nvPr/>
        </p:nvGrpSpPr>
        <p:grpSpPr bwMode="auto">
          <a:xfrm>
            <a:off x="5561276" y="2707600"/>
            <a:ext cx="869952" cy="914400"/>
            <a:chOff x="5012" y="1930"/>
            <a:chExt cx="548" cy="576"/>
          </a:xfrm>
        </p:grpSpPr>
        <p:grpSp>
          <p:nvGrpSpPr>
            <p:cNvPr id="120" name="Group 134"/>
            <p:cNvGrpSpPr>
              <a:grpSpLocks/>
            </p:cNvGrpSpPr>
            <p:nvPr/>
          </p:nvGrpSpPr>
          <p:grpSpPr bwMode="auto">
            <a:xfrm>
              <a:off x="5012" y="1930"/>
              <a:ext cx="548" cy="576"/>
              <a:chOff x="2707" y="2160"/>
              <a:chExt cx="548" cy="576"/>
            </a:xfrm>
          </p:grpSpPr>
          <p:grpSp>
            <p:nvGrpSpPr>
              <p:cNvPr id="122" name="Group 135"/>
              <p:cNvGrpSpPr>
                <a:grpSpLocks/>
              </p:cNvGrpSpPr>
              <p:nvPr/>
            </p:nvGrpSpPr>
            <p:grpSpPr bwMode="auto">
              <a:xfrm>
                <a:off x="2707" y="2160"/>
                <a:ext cx="346" cy="576"/>
                <a:chOff x="2707" y="2736"/>
                <a:chExt cx="346" cy="576"/>
              </a:xfrm>
            </p:grpSpPr>
            <p:sp>
              <p:nvSpPr>
                <p:cNvPr id="124"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5"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6"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23"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121"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28" name="Group 324"/>
          <p:cNvGrpSpPr>
            <a:grpSpLocks/>
          </p:cNvGrpSpPr>
          <p:nvPr/>
        </p:nvGrpSpPr>
        <p:grpSpPr bwMode="auto">
          <a:xfrm>
            <a:off x="5603200" y="3362158"/>
            <a:ext cx="490538" cy="457200"/>
            <a:chOff x="2110" y="1699"/>
            <a:chExt cx="309" cy="288"/>
          </a:xfrm>
        </p:grpSpPr>
        <p:grpSp>
          <p:nvGrpSpPr>
            <p:cNvPr id="129" name="Group 126"/>
            <p:cNvGrpSpPr>
              <a:grpSpLocks/>
            </p:cNvGrpSpPr>
            <p:nvPr/>
          </p:nvGrpSpPr>
          <p:grpSpPr bwMode="auto">
            <a:xfrm>
              <a:off x="2110" y="1872"/>
              <a:ext cx="288" cy="115"/>
              <a:chOff x="1152" y="2160"/>
              <a:chExt cx="288" cy="115"/>
            </a:xfrm>
          </p:grpSpPr>
          <p:sp>
            <p:nvSpPr>
              <p:cNvPr id="131"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2"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30"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34" name="Group 367"/>
          <p:cNvGrpSpPr>
            <a:grpSpLocks/>
          </p:cNvGrpSpPr>
          <p:nvPr/>
        </p:nvGrpSpPr>
        <p:grpSpPr bwMode="auto">
          <a:xfrm rot="16200000">
            <a:off x="7019386" y="2239499"/>
            <a:ext cx="184150" cy="914400"/>
            <a:chOff x="691" y="3197"/>
            <a:chExt cx="116" cy="576"/>
          </a:xfrm>
        </p:grpSpPr>
        <p:sp>
          <p:nvSpPr>
            <p:cNvPr id="135"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6"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37" name="Group 346"/>
          <p:cNvGrpSpPr>
            <a:grpSpLocks/>
          </p:cNvGrpSpPr>
          <p:nvPr/>
        </p:nvGrpSpPr>
        <p:grpSpPr bwMode="auto">
          <a:xfrm>
            <a:off x="6342324" y="2702750"/>
            <a:ext cx="1236665" cy="920750"/>
            <a:chOff x="5012" y="1926"/>
            <a:chExt cx="779" cy="580"/>
          </a:xfrm>
        </p:grpSpPr>
        <p:grpSp>
          <p:nvGrpSpPr>
            <p:cNvPr id="138" name="Group 134"/>
            <p:cNvGrpSpPr>
              <a:grpSpLocks/>
            </p:cNvGrpSpPr>
            <p:nvPr/>
          </p:nvGrpSpPr>
          <p:grpSpPr bwMode="auto">
            <a:xfrm>
              <a:off x="5012" y="1926"/>
              <a:ext cx="779" cy="580"/>
              <a:chOff x="2707" y="2156"/>
              <a:chExt cx="779" cy="580"/>
            </a:xfrm>
          </p:grpSpPr>
          <p:grpSp>
            <p:nvGrpSpPr>
              <p:cNvPr id="140" name="Group 135"/>
              <p:cNvGrpSpPr>
                <a:grpSpLocks/>
              </p:cNvGrpSpPr>
              <p:nvPr/>
            </p:nvGrpSpPr>
            <p:grpSpPr bwMode="auto">
              <a:xfrm>
                <a:off x="2707" y="2156"/>
                <a:ext cx="779" cy="580"/>
                <a:chOff x="2707" y="2732"/>
                <a:chExt cx="779" cy="580"/>
              </a:xfrm>
            </p:grpSpPr>
            <p:sp>
              <p:nvSpPr>
                <p:cNvPr id="142"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4"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5"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8" name="Line 138"/>
                <p:cNvSpPr>
                  <a:spLocks noChangeShapeType="1"/>
                </p:cNvSpPr>
                <p:nvPr/>
              </p:nvSpPr>
              <p:spPr bwMode="auto">
                <a:xfrm>
                  <a:off x="3486" y="2732"/>
                  <a:ext cx="0" cy="5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41"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00" dirty="0" smtClean="0"/>
                  <a:t>Detector</a:t>
                </a:r>
                <a:endParaRPr lang="en-US" sz="800" dirty="0">
                  <a:cs typeface="+mn-cs"/>
                </a:endParaRPr>
              </a:p>
            </p:txBody>
          </p:sp>
        </p:grpSp>
        <p:sp>
          <p:nvSpPr>
            <p:cNvPr id="139"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46" name="Group 324"/>
          <p:cNvGrpSpPr>
            <a:grpSpLocks/>
          </p:cNvGrpSpPr>
          <p:nvPr/>
        </p:nvGrpSpPr>
        <p:grpSpPr bwMode="auto">
          <a:xfrm>
            <a:off x="6484834" y="3363658"/>
            <a:ext cx="490538" cy="457200"/>
            <a:chOff x="2110" y="1699"/>
            <a:chExt cx="309" cy="288"/>
          </a:xfrm>
        </p:grpSpPr>
        <p:grpSp>
          <p:nvGrpSpPr>
            <p:cNvPr id="147" name="Group 126"/>
            <p:cNvGrpSpPr>
              <a:grpSpLocks/>
            </p:cNvGrpSpPr>
            <p:nvPr/>
          </p:nvGrpSpPr>
          <p:grpSpPr bwMode="auto">
            <a:xfrm>
              <a:off x="2110" y="1872"/>
              <a:ext cx="288" cy="115"/>
              <a:chOff x="1152" y="2160"/>
              <a:chExt cx="288" cy="115"/>
            </a:xfrm>
          </p:grpSpPr>
          <p:sp>
            <p:nvSpPr>
              <p:cNvPr id="149"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0"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1"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48"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52" name="Group 324"/>
          <p:cNvGrpSpPr>
            <a:grpSpLocks/>
          </p:cNvGrpSpPr>
          <p:nvPr/>
        </p:nvGrpSpPr>
        <p:grpSpPr bwMode="auto">
          <a:xfrm>
            <a:off x="7329774" y="3377283"/>
            <a:ext cx="490538" cy="457200"/>
            <a:chOff x="2110" y="1699"/>
            <a:chExt cx="309" cy="288"/>
          </a:xfrm>
        </p:grpSpPr>
        <p:grpSp>
          <p:nvGrpSpPr>
            <p:cNvPr id="153" name="Group 126"/>
            <p:cNvGrpSpPr>
              <a:grpSpLocks/>
            </p:cNvGrpSpPr>
            <p:nvPr/>
          </p:nvGrpSpPr>
          <p:grpSpPr bwMode="auto">
            <a:xfrm>
              <a:off x="2110" y="1872"/>
              <a:ext cx="288" cy="115"/>
              <a:chOff x="1152" y="2160"/>
              <a:chExt cx="288" cy="115"/>
            </a:xfrm>
          </p:grpSpPr>
          <p:sp>
            <p:nvSpPr>
              <p:cNvPr id="155"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6"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7"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54"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59" name="Group 346"/>
          <p:cNvGrpSpPr>
            <a:grpSpLocks/>
          </p:cNvGrpSpPr>
          <p:nvPr/>
        </p:nvGrpSpPr>
        <p:grpSpPr bwMode="auto">
          <a:xfrm>
            <a:off x="3800367" y="1267635"/>
            <a:ext cx="2125669" cy="1435101"/>
            <a:chOff x="5012" y="1930"/>
            <a:chExt cx="1339" cy="576"/>
          </a:xfrm>
        </p:grpSpPr>
        <p:grpSp>
          <p:nvGrpSpPr>
            <p:cNvPr id="160" name="Group 134"/>
            <p:cNvGrpSpPr>
              <a:grpSpLocks/>
            </p:cNvGrpSpPr>
            <p:nvPr/>
          </p:nvGrpSpPr>
          <p:grpSpPr bwMode="auto">
            <a:xfrm>
              <a:off x="5012" y="1930"/>
              <a:ext cx="1339" cy="576"/>
              <a:chOff x="2707" y="2160"/>
              <a:chExt cx="1339" cy="576"/>
            </a:xfrm>
          </p:grpSpPr>
          <p:grpSp>
            <p:nvGrpSpPr>
              <p:cNvPr id="162" name="Group 135"/>
              <p:cNvGrpSpPr>
                <a:grpSpLocks/>
              </p:cNvGrpSpPr>
              <p:nvPr/>
            </p:nvGrpSpPr>
            <p:grpSpPr bwMode="auto">
              <a:xfrm>
                <a:off x="2707" y="2160"/>
                <a:ext cx="1339" cy="576"/>
                <a:chOff x="2707" y="2736"/>
                <a:chExt cx="1339" cy="576"/>
              </a:xfrm>
            </p:grpSpPr>
            <p:sp>
              <p:nvSpPr>
                <p:cNvPr id="164" name="Line 136"/>
                <p:cNvSpPr>
                  <a:spLocks noChangeShapeType="1"/>
                </p:cNvSpPr>
                <p:nvPr/>
              </p:nvSpPr>
              <p:spPr bwMode="auto">
                <a:xfrm>
                  <a:off x="2707" y="2966"/>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5" name="Line 137"/>
                <p:cNvSpPr>
                  <a:spLocks noChangeShapeType="1"/>
                </p:cNvSpPr>
                <p:nvPr/>
              </p:nvSpPr>
              <p:spPr bwMode="auto">
                <a:xfrm>
                  <a:off x="2880" y="2736"/>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6" name="Line 138"/>
                <p:cNvSpPr>
                  <a:spLocks noChangeShapeType="1"/>
                </p:cNvSpPr>
                <p:nvPr/>
              </p:nvSpPr>
              <p:spPr bwMode="auto">
                <a:xfrm>
                  <a:off x="2880" y="302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 name="Line 139"/>
                <p:cNvSpPr>
                  <a:spLocks noChangeShapeType="1"/>
                </p:cNvSpPr>
                <p:nvPr/>
              </p:nvSpPr>
              <p:spPr bwMode="auto">
                <a:xfrm>
                  <a:off x="2707" y="302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4" name="Line 137"/>
                <p:cNvSpPr>
                  <a:spLocks noChangeShapeType="1"/>
                </p:cNvSpPr>
                <p:nvPr/>
              </p:nvSpPr>
              <p:spPr bwMode="auto">
                <a:xfrm flipV="1">
                  <a:off x="2880" y="2747"/>
                  <a:ext cx="116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63" name="Text Box 140"/>
              <p:cNvSpPr txBox="1">
                <a:spLocks noChangeArrowheads="1"/>
              </p:cNvSpPr>
              <p:nvPr/>
            </p:nvSpPr>
            <p:spPr bwMode="auto">
              <a:xfrm>
                <a:off x="2856" y="2472"/>
                <a:ext cx="322"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 dirty="0" smtClean="0"/>
                  <a:t>C </a:t>
                </a:r>
                <a:r>
                  <a:rPr lang="en-US" sz="1200" baseline="-25000" dirty="0" smtClean="0"/>
                  <a:t>AC</a:t>
                </a:r>
                <a:endParaRPr lang="en-US" sz="1200" baseline="-25000" dirty="0"/>
              </a:p>
            </p:txBody>
          </p:sp>
        </p:grpSp>
        <p:sp>
          <p:nvSpPr>
            <p:cNvPr id="161"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18" name="Freeform 17"/>
          <p:cNvSpPr/>
          <p:nvPr/>
        </p:nvSpPr>
        <p:spPr>
          <a:xfrm>
            <a:off x="1972275" y="1412192"/>
            <a:ext cx="1156249" cy="584900"/>
          </a:xfrm>
          <a:custGeom>
            <a:avLst/>
            <a:gdLst>
              <a:gd name="connsiteX0" fmla="*/ 0 w 1496233"/>
              <a:gd name="connsiteY0" fmla="*/ 568773 h 584900"/>
              <a:gd name="connsiteX1" fmla="*/ 339481 w 1496233"/>
              <a:gd name="connsiteY1" fmla="*/ 556199 h 584900"/>
              <a:gd name="connsiteX2" fmla="*/ 477788 w 1496233"/>
              <a:gd name="connsiteY2" fmla="*/ 304702 h 584900"/>
              <a:gd name="connsiteX3" fmla="*/ 603522 w 1496233"/>
              <a:gd name="connsiteY3" fmla="*/ 28055 h 584900"/>
              <a:gd name="connsiteX4" fmla="*/ 779550 w 1496233"/>
              <a:gd name="connsiteY4" fmla="*/ 40630 h 584900"/>
              <a:gd name="connsiteX5" fmla="*/ 905284 w 1496233"/>
              <a:gd name="connsiteY5" fmla="*/ 304702 h 584900"/>
              <a:gd name="connsiteX6" fmla="*/ 1144178 w 1496233"/>
              <a:gd name="connsiteY6" fmla="*/ 493324 h 584900"/>
              <a:gd name="connsiteX7" fmla="*/ 1496233 w 1496233"/>
              <a:gd name="connsiteY7" fmla="*/ 581348 h 584900"/>
              <a:gd name="connsiteX8" fmla="*/ 1496233 w 1496233"/>
              <a:gd name="connsiteY8" fmla="*/ 581348 h 5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233" h="584900">
                <a:moveTo>
                  <a:pt x="0" y="568773"/>
                </a:moveTo>
                <a:cubicBezTo>
                  <a:pt x="129925" y="584492"/>
                  <a:pt x="259850" y="600211"/>
                  <a:pt x="339481" y="556199"/>
                </a:cubicBezTo>
                <a:cubicBezTo>
                  <a:pt x="419112" y="512187"/>
                  <a:pt x="433781" y="392726"/>
                  <a:pt x="477788" y="304702"/>
                </a:cubicBezTo>
                <a:cubicBezTo>
                  <a:pt x="521795" y="216678"/>
                  <a:pt x="553228" y="72067"/>
                  <a:pt x="603522" y="28055"/>
                </a:cubicBezTo>
                <a:cubicBezTo>
                  <a:pt x="653816" y="-15957"/>
                  <a:pt x="729256" y="-5478"/>
                  <a:pt x="779550" y="40630"/>
                </a:cubicBezTo>
                <a:cubicBezTo>
                  <a:pt x="829844" y="86738"/>
                  <a:pt x="844513" y="229253"/>
                  <a:pt x="905284" y="304702"/>
                </a:cubicBezTo>
                <a:cubicBezTo>
                  <a:pt x="966055" y="380151"/>
                  <a:pt x="1045687" y="447216"/>
                  <a:pt x="1144178" y="493324"/>
                </a:cubicBezTo>
                <a:cubicBezTo>
                  <a:pt x="1242669" y="539432"/>
                  <a:pt x="1496233" y="581348"/>
                  <a:pt x="1496233" y="581348"/>
                </a:cubicBezTo>
                <a:lnTo>
                  <a:pt x="1496233" y="581348"/>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84" name="Oval 16383"/>
          <p:cNvSpPr/>
          <p:nvPr/>
        </p:nvSpPr>
        <p:spPr>
          <a:xfrm>
            <a:off x="1571663" y="1267635"/>
            <a:ext cx="1826881" cy="1016001"/>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387" name="Straight Arrow Connector 16386"/>
          <p:cNvCxnSpPr>
            <a:stCxn id="16384" idx="6"/>
          </p:cNvCxnSpPr>
          <p:nvPr/>
        </p:nvCxnSpPr>
        <p:spPr>
          <a:xfrm>
            <a:off x="3398544" y="1775636"/>
            <a:ext cx="533463"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4" name="Group 367"/>
          <p:cNvGrpSpPr>
            <a:grpSpLocks/>
          </p:cNvGrpSpPr>
          <p:nvPr/>
        </p:nvGrpSpPr>
        <p:grpSpPr bwMode="auto">
          <a:xfrm>
            <a:off x="5695275" y="1295369"/>
            <a:ext cx="407619" cy="606824"/>
            <a:chOff x="691" y="3197"/>
            <a:chExt cx="116" cy="576"/>
          </a:xfrm>
        </p:grpSpPr>
        <p:sp>
          <p:nvSpPr>
            <p:cNvPr id="175"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76"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177" name="Group 324"/>
          <p:cNvGrpSpPr>
            <a:grpSpLocks/>
          </p:cNvGrpSpPr>
          <p:nvPr/>
        </p:nvGrpSpPr>
        <p:grpSpPr bwMode="auto">
          <a:xfrm>
            <a:off x="5651764" y="1648211"/>
            <a:ext cx="490538" cy="457200"/>
            <a:chOff x="2110" y="1699"/>
            <a:chExt cx="309" cy="288"/>
          </a:xfrm>
        </p:grpSpPr>
        <p:grpSp>
          <p:nvGrpSpPr>
            <p:cNvPr id="179" name="Group 126"/>
            <p:cNvGrpSpPr>
              <a:grpSpLocks/>
            </p:cNvGrpSpPr>
            <p:nvPr/>
          </p:nvGrpSpPr>
          <p:grpSpPr bwMode="auto">
            <a:xfrm>
              <a:off x="2110" y="1872"/>
              <a:ext cx="288" cy="115"/>
              <a:chOff x="1152" y="2160"/>
              <a:chExt cx="288" cy="115"/>
            </a:xfrm>
          </p:grpSpPr>
          <p:sp>
            <p:nvSpPr>
              <p:cNvPr id="181" name="Line 127"/>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2" name="Line 128"/>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3" name="Line 129"/>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80"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2" name="TextBox 1"/>
          <p:cNvSpPr txBox="1"/>
          <p:nvPr/>
        </p:nvSpPr>
        <p:spPr>
          <a:xfrm>
            <a:off x="6206735" y="1536750"/>
            <a:ext cx="600048" cy="361637"/>
          </a:xfrm>
          <a:prstGeom prst="rect">
            <a:avLst/>
          </a:prstGeom>
          <a:noFill/>
        </p:spPr>
        <p:txBody>
          <a:bodyPr wrap="none" rtlCol="0">
            <a:spAutoFit/>
          </a:bodyPr>
          <a:lstStyle/>
          <a:p>
            <a:pPr>
              <a:lnSpc>
                <a:spcPct val="130000"/>
              </a:lnSpc>
            </a:pPr>
            <a:r>
              <a:rPr lang="en-US" sz="1400" dirty="0" smtClean="0">
                <a:solidFill>
                  <a:srgbClr val="000000"/>
                </a:solidFill>
              </a:rPr>
              <a:t>R</a:t>
            </a:r>
            <a:r>
              <a:rPr lang="en-US" sz="1400" baseline="-25000" dirty="0" smtClean="0">
                <a:solidFill>
                  <a:srgbClr val="000000"/>
                </a:solidFill>
              </a:rPr>
              <a:t>Ampl</a:t>
            </a:r>
          </a:p>
        </p:txBody>
      </p:sp>
      <p:sp>
        <p:nvSpPr>
          <p:cNvPr id="185" name="TextBox 184"/>
          <p:cNvSpPr txBox="1"/>
          <p:nvPr/>
        </p:nvSpPr>
        <p:spPr>
          <a:xfrm>
            <a:off x="6919547" y="2194134"/>
            <a:ext cx="622373" cy="361637"/>
          </a:xfrm>
          <a:prstGeom prst="rect">
            <a:avLst/>
          </a:prstGeom>
          <a:noFill/>
        </p:spPr>
        <p:txBody>
          <a:bodyPr wrap="none" rtlCol="0">
            <a:spAutoFit/>
          </a:bodyPr>
          <a:lstStyle/>
          <a:p>
            <a:pPr>
              <a:lnSpc>
                <a:spcPct val="130000"/>
              </a:lnSpc>
            </a:pPr>
            <a:r>
              <a:rPr lang="en-US" sz="1400" dirty="0" smtClean="0">
                <a:solidFill>
                  <a:srgbClr val="000000"/>
                </a:solidFill>
              </a:rPr>
              <a:t>R</a:t>
            </a:r>
            <a:r>
              <a:rPr lang="en-US" sz="1400" baseline="-25000" dirty="0" smtClean="0">
                <a:solidFill>
                  <a:srgbClr val="000000"/>
                </a:solidFill>
              </a:rPr>
              <a:t>Sheet</a:t>
            </a:r>
          </a:p>
        </p:txBody>
      </p:sp>
      <p:sp>
        <p:nvSpPr>
          <p:cNvPr id="3" name="TextBox 2"/>
          <p:cNvSpPr txBox="1"/>
          <p:nvPr/>
        </p:nvSpPr>
        <p:spPr>
          <a:xfrm>
            <a:off x="1052279" y="4395673"/>
            <a:ext cx="6789276" cy="438582"/>
          </a:xfrm>
          <a:prstGeom prst="rect">
            <a:avLst/>
          </a:prstGeom>
          <a:noFill/>
        </p:spPr>
        <p:txBody>
          <a:bodyPr wrap="none" rtlCol="0">
            <a:spAutoFit/>
          </a:bodyPr>
          <a:lstStyle/>
          <a:p>
            <a:pPr>
              <a:lnSpc>
                <a:spcPct val="130000"/>
              </a:lnSpc>
            </a:pPr>
            <a:r>
              <a:rPr lang="en-US" b="1" dirty="0" smtClean="0">
                <a:solidFill>
                  <a:srgbClr val="000000"/>
                </a:solidFill>
              </a:rPr>
              <a:t>Additional Rise time </a:t>
            </a:r>
            <a:r>
              <a:rPr lang="en-US" dirty="0" smtClean="0">
                <a:solidFill>
                  <a:srgbClr val="000000"/>
                </a:solidFill>
              </a:rPr>
              <a:t>~ R</a:t>
            </a:r>
            <a:r>
              <a:rPr lang="en-US" baseline="-25000" dirty="0">
                <a:solidFill>
                  <a:srgbClr val="000000"/>
                </a:solidFill>
              </a:rPr>
              <a:t>A</a:t>
            </a:r>
            <a:r>
              <a:rPr lang="en-US" baseline="-25000" dirty="0" smtClean="0">
                <a:solidFill>
                  <a:srgbClr val="000000"/>
                </a:solidFill>
              </a:rPr>
              <a:t>mpl</a:t>
            </a:r>
            <a:r>
              <a:rPr lang="en-US" dirty="0" smtClean="0">
                <a:solidFill>
                  <a:srgbClr val="000000"/>
                </a:solidFill>
              </a:rPr>
              <a:t> * C</a:t>
            </a:r>
            <a:r>
              <a:rPr lang="en-US" baseline="-25000" dirty="0" smtClean="0">
                <a:solidFill>
                  <a:srgbClr val="000000"/>
                </a:solidFill>
              </a:rPr>
              <a:t>detector </a:t>
            </a:r>
            <a:r>
              <a:rPr lang="en-US" dirty="0" smtClean="0">
                <a:solidFill>
                  <a:srgbClr val="000000"/>
                </a:solidFill>
              </a:rPr>
              <a:t>~ 100 </a:t>
            </a:r>
            <a:r>
              <a:rPr lang="en-US" dirty="0" smtClean="0">
                <a:solidFill>
                  <a:srgbClr val="000000"/>
                </a:solidFill>
                <a:latin typeface="Symbol" charset="2"/>
                <a:cs typeface="Symbol" charset="2"/>
              </a:rPr>
              <a:t>W * </a:t>
            </a:r>
            <a:r>
              <a:rPr lang="en-US" dirty="0">
                <a:solidFill>
                  <a:srgbClr val="000000"/>
                </a:solidFill>
              </a:rPr>
              <a:t>1pF </a:t>
            </a:r>
            <a:r>
              <a:rPr lang="en-US" dirty="0" smtClean="0">
                <a:solidFill>
                  <a:srgbClr val="000000"/>
                </a:solidFill>
              </a:rPr>
              <a:t> ~ 100 ps</a:t>
            </a:r>
            <a:endParaRPr lang="en-US" baseline="-25000" dirty="0" smtClean="0">
              <a:solidFill>
                <a:srgbClr val="000000"/>
              </a:solidFill>
            </a:endParaRPr>
          </a:p>
        </p:txBody>
      </p:sp>
      <p:sp>
        <p:nvSpPr>
          <p:cNvPr id="186" name="TextBox 185"/>
          <p:cNvSpPr txBox="1"/>
          <p:nvPr/>
        </p:nvSpPr>
        <p:spPr>
          <a:xfrm>
            <a:off x="1057876" y="4753249"/>
            <a:ext cx="5813911" cy="438582"/>
          </a:xfrm>
          <a:prstGeom prst="rect">
            <a:avLst/>
          </a:prstGeom>
          <a:noFill/>
        </p:spPr>
        <p:txBody>
          <a:bodyPr wrap="none" rtlCol="0">
            <a:spAutoFit/>
          </a:bodyPr>
          <a:lstStyle/>
          <a:p>
            <a:pPr>
              <a:lnSpc>
                <a:spcPct val="130000"/>
              </a:lnSpc>
            </a:pPr>
            <a:r>
              <a:rPr lang="en-US" b="1" dirty="0" smtClean="0">
                <a:solidFill>
                  <a:srgbClr val="000000"/>
                </a:solidFill>
              </a:rPr>
              <a:t>Freezing time </a:t>
            </a:r>
            <a:r>
              <a:rPr lang="en-US" dirty="0" smtClean="0">
                <a:solidFill>
                  <a:srgbClr val="000000"/>
                </a:solidFill>
              </a:rPr>
              <a:t>~ R</a:t>
            </a:r>
            <a:r>
              <a:rPr lang="en-US" baseline="-25000" dirty="0" smtClean="0">
                <a:solidFill>
                  <a:srgbClr val="000000"/>
                </a:solidFill>
              </a:rPr>
              <a:t>Sheet</a:t>
            </a:r>
            <a:r>
              <a:rPr lang="en-US" dirty="0" smtClean="0">
                <a:solidFill>
                  <a:srgbClr val="000000"/>
                </a:solidFill>
              </a:rPr>
              <a:t> * C</a:t>
            </a:r>
            <a:r>
              <a:rPr lang="en-US" baseline="-25000" dirty="0" smtClean="0">
                <a:solidFill>
                  <a:srgbClr val="000000"/>
                </a:solidFill>
              </a:rPr>
              <a:t>AC </a:t>
            </a:r>
            <a:r>
              <a:rPr lang="en-US" dirty="0" smtClean="0">
                <a:solidFill>
                  <a:srgbClr val="000000"/>
                </a:solidFill>
              </a:rPr>
              <a:t>~ 1k</a:t>
            </a:r>
            <a:r>
              <a:rPr lang="en-US" dirty="0" smtClean="0">
                <a:solidFill>
                  <a:srgbClr val="000000"/>
                </a:solidFill>
                <a:latin typeface="Symbol" charset="2"/>
                <a:cs typeface="Symbol" charset="2"/>
              </a:rPr>
              <a:t>W * </a:t>
            </a:r>
            <a:r>
              <a:rPr lang="en-US" dirty="0" smtClean="0">
                <a:solidFill>
                  <a:srgbClr val="000000"/>
                </a:solidFill>
              </a:rPr>
              <a:t>100pF  ~ 100 ns </a:t>
            </a:r>
            <a:endParaRPr lang="en-US" baseline="-25000" dirty="0" smtClean="0">
              <a:solidFill>
                <a:srgbClr val="000000"/>
              </a:solidFill>
            </a:endParaRPr>
          </a:p>
        </p:txBody>
      </p:sp>
      <p:sp>
        <p:nvSpPr>
          <p:cNvPr id="6" name="Oval 5"/>
          <p:cNvSpPr/>
          <p:nvPr/>
        </p:nvSpPr>
        <p:spPr>
          <a:xfrm>
            <a:off x="3698315" y="2867062"/>
            <a:ext cx="740094" cy="528088"/>
          </a:xfrm>
          <a:prstGeom prst="ellipse">
            <a:avLst/>
          </a:prstGeom>
          <a:no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cxnSp>
        <p:nvCxnSpPr>
          <p:cNvPr id="187" name="Straight Arrow Connector 186"/>
          <p:cNvCxnSpPr>
            <a:stCxn id="87" idx="2"/>
          </p:cNvCxnSpPr>
          <p:nvPr/>
        </p:nvCxnSpPr>
        <p:spPr>
          <a:xfrm>
            <a:off x="4404437" y="3445963"/>
            <a:ext cx="33972" cy="105538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386" name="TextBox 16385"/>
          <p:cNvSpPr txBox="1"/>
          <p:nvPr/>
        </p:nvSpPr>
        <p:spPr>
          <a:xfrm>
            <a:off x="1856527" y="3820859"/>
            <a:ext cx="2440605" cy="641714"/>
          </a:xfrm>
          <a:prstGeom prst="rect">
            <a:avLst/>
          </a:prstGeom>
          <a:noFill/>
        </p:spPr>
        <p:txBody>
          <a:bodyPr wrap="square" rtlCol="0">
            <a:spAutoFit/>
          </a:bodyPr>
          <a:lstStyle/>
          <a:p>
            <a:pPr>
              <a:lnSpc>
                <a:spcPct val="130000"/>
              </a:lnSpc>
            </a:pPr>
            <a:r>
              <a:rPr lang="en-US" sz="1400" dirty="0" smtClean="0">
                <a:solidFill>
                  <a:srgbClr val="000000"/>
                </a:solidFill>
              </a:rPr>
              <a:t>Only a small part of the detector is involved</a:t>
            </a:r>
          </a:p>
        </p:txBody>
      </p:sp>
    </p:spTree>
    <p:extLst>
      <p:ext uri="{BB962C8B-B14F-4D97-AF65-F5344CB8AC3E}">
        <p14:creationId xmlns:p14="http://schemas.microsoft.com/office/powerpoint/2010/main" val="33967632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189"/>
          <p:cNvSpPr/>
          <p:nvPr/>
        </p:nvSpPr>
        <p:spPr>
          <a:xfrm>
            <a:off x="908688" y="2683152"/>
            <a:ext cx="5724549" cy="169850"/>
          </a:xfrm>
          <a:prstGeom prst="rect">
            <a:avLst/>
          </a:prstGeom>
          <a:solidFill>
            <a:schemeClr val="accent1"/>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p:txBody>
          <a:bodyPr/>
          <a:lstStyle/>
          <a:p>
            <a:pPr>
              <a:defRPr/>
            </a:pPr>
            <a:fld id="{37244B74-A104-BF4D-8438-FFB1B7095C65}" type="slidenum">
              <a:rPr lang="en-US"/>
              <a:pPr>
                <a:defRPr/>
              </a:pPr>
              <a:t>71</a:t>
            </a:fld>
            <a:endParaRPr lang="en-US"/>
          </a:p>
        </p:txBody>
      </p:sp>
      <p:sp>
        <p:nvSpPr>
          <p:cNvPr id="16385" name="Rectangle 1"/>
          <p:cNvSpPr>
            <a:spLocks noGrp="1" noChangeArrowheads="1"/>
          </p:cNvSpPr>
          <p:nvPr>
            <p:ph type="title" idx="4294967295"/>
          </p:nvPr>
        </p:nvSpPr>
        <p:spPr>
          <a:xfrm>
            <a:off x="97920" y="0"/>
            <a:ext cx="9144000" cy="685800"/>
          </a:xfrm>
          <a:prstGeom prst="rect">
            <a:avLst/>
          </a:prstGeom>
        </p:spPr>
        <p:txBody>
          <a:bodyPr tIns="35203">
            <a:norm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200" dirty="0" smtClean="0"/>
              <a:t>Details of AC coupling - II</a:t>
            </a:r>
          </a:p>
        </p:txBody>
      </p:sp>
      <p:sp>
        <p:nvSpPr>
          <p:cNvPr id="20" name="Footer Placeholder 19"/>
          <p:cNvSpPr>
            <a:spLocks noGrp="1"/>
          </p:cNvSpPr>
          <p:nvPr>
            <p:ph type="ftr" sz="quarter" idx="14"/>
          </p:nvPr>
        </p:nvSpPr>
        <p:spPr>
          <a:xfrm rot="16200000">
            <a:off x="-3216774" y="3204607"/>
            <a:ext cx="6844017" cy="434801"/>
          </a:xfrm>
        </p:spPr>
        <p:txBody>
          <a:bodyPr/>
          <a:lstStyle/>
          <a:p>
            <a:r>
              <a:rPr lang="en-US" sz="1400" smtClean="0"/>
              <a:t>Nicolo Cartiglia, INFN, Torino - UFSD;  Orsay, 13 February 2015</a:t>
            </a:r>
            <a:endParaRPr lang="en-US" sz="1400" dirty="0"/>
          </a:p>
        </p:txBody>
      </p:sp>
      <p:sp>
        <p:nvSpPr>
          <p:cNvPr id="4" name="Rectangle 3"/>
          <p:cNvSpPr/>
          <p:nvPr/>
        </p:nvSpPr>
        <p:spPr>
          <a:xfrm>
            <a:off x="918213" y="1392876"/>
            <a:ext cx="5724549" cy="1462455"/>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18213" y="1568154"/>
            <a:ext cx="5724549" cy="169850"/>
          </a:xfrm>
          <a:prstGeom prst="rect">
            <a:avLst/>
          </a:prstGeom>
          <a:solidFill>
            <a:srgbClr val="FF66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18213" y="1251771"/>
            <a:ext cx="5724549" cy="141105"/>
          </a:xfrm>
          <a:prstGeom prst="rect">
            <a:avLst/>
          </a:prstGeom>
          <a:solidFill>
            <a:schemeClr val="accent5">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59806" y="1206052"/>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414367" y="1191688"/>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444950" y="1190152"/>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335121" y="2142920"/>
            <a:ext cx="1656899" cy="438582"/>
          </a:xfrm>
          <a:prstGeom prst="rect">
            <a:avLst/>
          </a:prstGeom>
          <a:noFill/>
          <a:ln>
            <a:solidFill>
              <a:srgbClr val="000000"/>
            </a:solidFill>
          </a:ln>
        </p:spPr>
        <p:txBody>
          <a:bodyPr wrap="none" rtlCol="0">
            <a:spAutoFit/>
          </a:bodyPr>
          <a:lstStyle/>
          <a:p>
            <a:pPr>
              <a:lnSpc>
                <a:spcPct val="130000"/>
              </a:lnSpc>
            </a:pPr>
            <a:r>
              <a:rPr lang="en-US" dirty="0"/>
              <a:t>g</a:t>
            </a:r>
            <a:r>
              <a:rPr lang="en-US" dirty="0" smtClean="0"/>
              <a:t>ain layer p+</a:t>
            </a:r>
          </a:p>
        </p:txBody>
      </p:sp>
      <p:sp>
        <p:nvSpPr>
          <p:cNvPr id="15" name="TextBox 14"/>
          <p:cNvSpPr txBox="1"/>
          <p:nvPr/>
        </p:nvSpPr>
        <p:spPr>
          <a:xfrm>
            <a:off x="7347019" y="977349"/>
            <a:ext cx="1593781" cy="438582"/>
          </a:xfrm>
          <a:prstGeom prst="rect">
            <a:avLst/>
          </a:prstGeom>
          <a:noFill/>
          <a:ln>
            <a:solidFill>
              <a:srgbClr val="000000"/>
            </a:solidFill>
          </a:ln>
        </p:spPr>
        <p:txBody>
          <a:bodyPr wrap="none" rtlCol="0">
            <a:spAutoFit/>
          </a:bodyPr>
          <a:lstStyle/>
          <a:p>
            <a:pPr>
              <a:lnSpc>
                <a:spcPct val="130000"/>
              </a:lnSpc>
            </a:pPr>
            <a:r>
              <a:rPr lang="en-US" dirty="0" smtClean="0"/>
              <a:t>AC coupling</a:t>
            </a:r>
          </a:p>
        </p:txBody>
      </p:sp>
      <p:cxnSp>
        <p:nvCxnSpPr>
          <p:cNvPr id="7" name="Straight Arrow Connector 6"/>
          <p:cNvCxnSpPr>
            <a:stCxn id="15" idx="1"/>
          </p:cNvCxnSpPr>
          <p:nvPr/>
        </p:nvCxnSpPr>
        <p:spPr>
          <a:xfrm flipH="1">
            <a:off x="6424667" y="1196640"/>
            <a:ext cx="922352" cy="5513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3" idx="1"/>
            <a:endCxn id="22" idx="3"/>
          </p:cNvCxnSpPr>
          <p:nvPr/>
        </p:nvCxnSpPr>
        <p:spPr>
          <a:xfrm flipH="1" flipV="1">
            <a:off x="6644286" y="1491104"/>
            <a:ext cx="678262" cy="31310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919737" y="1406179"/>
            <a:ext cx="5724549" cy="16985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322548" y="1584922"/>
            <a:ext cx="1770737" cy="438582"/>
          </a:xfrm>
          <a:prstGeom prst="rect">
            <a:avLst/>
          </a:prstGeom>
          <a:noFill/>
          <a:ln>
            <a:solidFill>
              <a:srgbClr val="000000"/>
            </a:solidFill>
          </a:ln>
        </p:spPr>
        <p:txBody>
          <a:bodyPr wrap="none" rtlCol="0">
            <a:spAutoFit/>
          </a:bodyPr>
          <a:lstStyle/>
          <a:p>
            <a:pPr>
              <a:lnSpc>
                <a:spcPct val="130000"/>
              </a:lnSpc>
            </a:pPr>
            <a:r>
              <a:rPr lang="en-US" dirty="0"/>
              <a:t>n</a:t>
            </a:r>
            <a:r>
              <a:rPr lang="en-US" dirty="0" smtClean="0"/>
              <a:t>++ electrode</a:t>
            </a:r>
          </a:p>
        </p:txBody>
      </p:sp>
      <p:cxnSp>
        <p:nvCxnSpPr>
          <p:cNvPr id="24" name="Straight Arrow Connector 23"/>
          <p:cNvCxnSpPr>
            <a:stCxn id="5" idx="1"/>
            <a:endCxn id="8" idx="3"/>
          </p:cNvCxnSpPr>
          <p:nvPr/>
        </p:nvCxnSpPr>
        <p:spPr>
          <a:xfrm flipH="1" flipV="1">
            <a:off x="6642762" y="1653079"/>
            <a:ext cx="692359" cy="7091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395" name="TextBox 16394"/>
          <p:cNvSpPr txBox="1"/>
          <p:nvPr/>
        </p:nvSpPr>
        <p:spPr>
          <a:xfrm>
            <a:off x="485550" y="2073934"/>
            <a:ext cx="5109610" cy="1360372"/>
          </a:xfrm>
          <a:prstGeom prst="rect">
            <a:avLst/>
          </a:prstGeom>
          <a:solidFill>
            <a:schemeClr val="bg1"/>
          </a:solidFill>
          <a:ln>
            <a:solidFill>
              <a:srgbClr val="000000"/>
            </a:solidFill>
          </a:ln>
        </p:spPr>
        <p:txBody>
          <a:bodyPr wrap="square" rtlCol="0">
            <a:spAutoFit/>
          </a:bodyPr>
          <a:lstStyle/>
          <a:p>
            <a:pPr>
              <a:lnSpc>
                <a:spcPct val="130000"/>
              </a:lnSpc>
            </a:pPr>
            <a:r>
              <a:rPr lang="en-US" sz="1600" dirty="0" smtClean="0"/>
              <a:t>In the n-in-p design, the resistivity of the sheet is hard to control, as the doping of the n++ and p+ layers determine the gain, so the values cannot be chosen as we like.</a:t>
            </a:r>
          </a:p>
        </p:txBody>
      </p:sp>
      <p:sp>
        <p:nvSpPr>
          <p:cNvPr id="174" name="Rectangle 173"/>
          <p:cNvSpPr/>
          <p:nvPr/>
        </p:nvSpPr>
        <p:spPr>
          <a:xfrm>
            <a:off x="902846" y="3979962"/>
            <a:ext cx="5724549" cy="1462455"/>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893067" y="5071382"/>
            <a:ext cx="5724549" cy="169850"/>
          </a:xfrm>
          <a:prstGeom prst="rect">
            <a:avLst/>
          </a:prstGeom>
          <a:solidFill>
            <a:srgbClr val="FF66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902846" y="3838857"/>
            <a:ext cx="5724549" cy="141105"/>
          </a:xfrm>
          <a:prstGeom prst="rect">
            <a:avLst/>
          </a:prstGeom>
          <a:solidFill>
            <a:schemeClr val="accent5">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1544439" y="3793138"/>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3399000" y="3778774"/>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5429583" y="3777238"/>
            <a:ext cx="707156" cy="4571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TextBox 180"/>
          <p:cNvSpPr txBox="1"/>
          <p:nvPr/>
        </p:nvSpPr>
        <p:spPr>
          <a:xfrm>
            <a:off x="7370046" y="4893481"/>
            <a:ext cx="1702885" cy="438582"/>
          </a:xfrm>
          <a:prstGeom prst="rect">
            <a:avLst/>
          </a:prstGeom>
          <a:noFill/>
          <a:ln>
            <a:solidFill>
              <a:srgbClr val="000000"/>
            </a:solidFill>
          </a:ln>
        </p:spPr>
        <p:txBody>
          <a:bodyPr wrap="none" rtlCol="0">
            <a:spAutoFit/>
          </a:bodyPr>
          <a:lstStyle/>
          <a:p>
            <a:pPr>
              <a:lnSpc>
                <a:spcPct val="130000"/>
              </a:lnSpc>
            </a:pPr>
            <a:r>
              <a:rPr lang="en-US" dirty="0" smtClean="0"/>
              <a:t>Gain layer p+</a:t>
            </a:r>
          </a:p>
        </p:txBody>
      </p:sp>
      <p:sp>
        <p:nvSpPr>
          <p:cNvPr id="182" name="TextBox 181"/>
          <p:cNvSpPr txBox="1"/>
          <p:nvPr/>
        </p:nvSpPr>
        <p:spPr>
          <a:xfrm>
            <a:off x="7331652" y="3564435"/>
            <a:ext cx="1593781" cy="438582"/>
          </a:xfrm>
          <a:prstGeom prst="rect">
            <a:avLst/>
          </a:prstGeom>
          <a:noFill/>
          <a:ln>
            <a:solidFill>
              <a:srgbClr val="000000"/>
            </a:solidFill>
          </a:ln>
        </p:spPr>
        <p:txBody>
          <a:bodyPr wrap="none" rtlCol="0">
            <a:spAutoFit/>
          </a:bodyPr>
          <a:lstStyle/>
          <a:p>
            <a:pPr>
              <a:lnSpc>
                <a:spcPct val="130000"/>
              </a:lnSpc>
            </a:pPr>
            <a:r>
              <a:rPr lang="en-US" dirty="0" smtClean="0"/>
              <a:t>AC coupling</a:t>
            </a:r>
          </a:p>
        </p:txBody>
      </p:sp>
      <p:cxnSp>
        <p:nvCxnSpPr>
          <p:cNvPr id="183" name="Straight Arrow Connector 182"/>
          <p:cNvCxnSpPr>
            <a:stCxn id="182" idx="1"/>
          </p:cNvCxnSpPr>
          <p:nvPr/>
        </p:nvCxnSpPr>
        <p:spPr>
          <a:xfrm flipH="1">
            <a:off x="6409300" y="3783726"/>
            <a:ext cx="922352" cy="5513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86" idx="1"/>
            <a:endCxn id="185" idx="3"/>
          </p:cNvCxnSpPr>
          <p:nvPr/>
        </p:nvCxnSpPr>
        <p:spPr>
          <a:xfrm flipH="1" flipV="1">
            <a:off x="6614822" y="5348861"/>
            <a:ext cx="716830" cy="30137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5" name="Rectangle 184"/>
          <p:cNvSpPr/>
          <p:nvPr/>
        </p:nvSpPr>
        <p:spPr>
          <a:xfrm>
            <a:off x="890273" y="5263936"/>
            <a:ext cx="5724549" cy="16985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TextBox 185"/>
          <p:cNvSpPr txBox="1"/>
          <p:nvPr/>
        </p:nvSpPr>
        <p:spPr>
          <a:xfrm>
            <a:off x="7331652" y="5430949"/>
            <a:ext cx="1770737" cy="438582"/>
          </a:xfrm>
          <a:prstGeom prst="rect">
            <a:avLst/>
          </a:prstGeom>
          <a:noFill/>
          <a:ln>
            <a:solidFill>
              <a:srgbClr val="000000"/>
            </a:solidFill>
          </a:ln>
        </p:spPr>
        <p:txBody>
          <a:bodyPr wrap="none" rtlCol="0">
            <a:spAutoFit/>
          </a:bodyPr>
          <a:lstStyle/>
          <a:p>
            <a:pPr>
              <a:lnSpc>
                <a:spcPct val="130000"/>
              </a:lnSpc>
            </a:pPr>
            <a:r>
              <a:rPr lang="en-US" dirty="0"/>
              <a:t>n</a:t>
            </a:r>
            <a:r>
              <a:rPr lang="en-US" dirty="0" smtClean="0"/>
              <a:t>++ electrode</a:t>
            </a:r>
          </a:p>
        </p:txBody>
      </p:sp>
      <p:cxnSp>
        <p:nvCxnSpPr>
          <p:cNvPr id="187" name="Straight Arrow Connector 186"/>
          <p:cNvCxnSpPr>
            <a:stCxn id="181" idx="1"/>
            <a:endCxn id="175" idx="3"/>
          </p:cNvCxnSpPr>
          <p:nvPr/>
        </p:nvCxnSpPr>
        <p:spPr>
          <a:xfrm flipH="1">
            <a:off x="6617616" y="5112772"/>
            <a:ext cx="752430" cy="435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8" name="TextBox 187"/>
          <p:cNvSpPr txBox="1"/>
          <p:nvPr/>
        </p:nvSpPr>
        <p:spPr>
          <a:xfrm>
            <a:off x="523220" y="5149334"/>
            <a:ext cx="5109610" cy="720197"/>
          </a:xfrm>
          <a:prstGeom prst="rect">
            <a:avLst/>
          </a:prstGeom>
          <a:solidFill>
            <a:schemeClr val="bg1"/>
          </a:solidFill>
          <a:ln>
            <a:solidFill>
              <a:srgbClr val="000000"/>
            </a:solidFill>
          </a:ln>
        </p:spPr>
        <p:txBody>
          <a:bodyPr wrap="square" rtlCol="0">
            <a:spAutoFit/>
          </a:bodyPr>
          <a:lstStyle/>
          <a:p>
            <a:pPr>
              <a:lnSpc>
                <a:spcPct val="130000"/>
              </a:lnSpc>
            </a:pPr>
            <a:r>
              <a:rPr lang="en-US" sz="1600" dirty="0" smtClean="0"/>
              <a:t>In the p-in-p design, the resistivity of the sheet is easier to control</a:t>
            </a:r>
          </a:p>
        </p:txBody>
      </p:sp>
      <p:sp>
        <p:nvSpPr>
          <p:cNvPr id="189" name="Rectangle 188"/>
          <p:cNvSpPr/>
          <p:nvPr/>
        </p:nvSpPr>
        <p:spPr>
          <a:xfrm>
            <a:off x="919737" y="4003017"/>
            <a:ext cx="5724549" cy="169850"/>
          </a:xfrm>
          <a:prstGeom prst="rect">
            <a:avLst/>
          </a:prstGeom>
          <a:solidFill>
            <a:schemeClr val="accent1"/>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TextBox 190"/>
          <p:cNvSpPr txBox="1"/>
          <p:nvPr/>
        </p:nvSpPr>
        <p:spPr>
          <a:xfrm>
            <a:off x="7322897" y="2683610"/>
            <a:ext cx="1787418" cy="438582"/>
          </a:xfrm>
          <a:prstGeom prst="rect">
            <a:avLst/>
          </a:prstGeom>
          <a:noFill/>
          <a:ln>
            <a:solidFill>
              <a:srgbClr val="000000"/>
            </a:solidFill>
          </a:ln>
        </p:spPr>
        <p:txBody>
          <a:bodyPr wrap="none" rtlCol="0">
            <a:spAutoFit/>
          </a:bodyPr>
          <a:lstStyle/>
          <a:p>
            <a:pPr>
              <a:lnSpc>
                <a:spcPct val="130000"/>
              </a:lnSpc>
            </a:pPr>
            <a:r>
              <a:rPr lang="en-US" dirty="0" smtClean="0"/>
              <a:t>p++ electrode</a:t>
            </a:r>
          </a:p>
        </p:txBody>
      </p:sp>
      <p:cxnSp>
        <p:nvCxnSpPr>
          <p:cNvPr id="192" name="Straight Arrow Connector 191"/>
          <p:cNvCxnSpPr>
            <a:stCxn id="191" idx="1"/>
            <a:endCxn id="190" idx="3"/>
          </p:cNvCxnSpPr>
          <p:nvPr/>
        </p:nvCxnSpPr>
        <p:spPr>
          <a:xfrm flipH="1" flipV="1">
            <a:off x="6633237" y="2768077"/>
            <a:ext cx="689660" cy="1348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3" name="TextBox 192"/>
          <p:cNvSpPr txBox="1"/>
          <p:nvPr/>
        </p:nvSpPr>
        <p:spPr>
          <a:xfrm>
            <a:off x="7293717" y="4122567"/>
            <a:ext cx="1787418" cy="438582"/>
          </a:xfrm>
          <a:prstGeom prst="rect">
            <a:avLst/>
          </a:prstGeom>
          <a:noFill/>
          <a:ln>
            <a:solidFill>
              <a:srgbClr val="000000"/>
            </a:solidFill>
          </a:ln>
        </p:spPr>
        <p:txBody>
          <a:bodyPr wrap="none" rtlCol="0">
            <a:spAutoFit/>
          </a:bodyPr>
          <a:lstStyle/>
          <a:p>
            <a:pPr>
              <a:lnSpc>
                <a:spcPct val="130000"/>
              </a:lnSpc>
            </a:pPr>
            <a:r>
              <a:rPr lang="en-US" dirty="0" smtClean="0"/>
              <a:t>p++ electrode</a:t>
            </a:r>
          </a:p>
        </p:txBody>
      </p:sp>
      <p:cxnSp>
        <p:nvCxnSpPr>
          <p:cNvPr id="194" name="Straight Arrow Connector 193"/>
          <p:cNvCxnSpPr>
            <a:stCxn id="193" idx="1"/>
            <a:endCxn id="189" idx="3"/>
          </p:cNvCxnSpPr>
          <p:nvPr/>
        </p:nvCxnSpPr>
        <p:spPr>
          <a:xfrm flipH="1" flipV="1">
            <a:off x="6644286" y="4087942"/>
            <a:ext cx="649431" cy="2539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910718" y="1451665"/>
            <a:ext cx="5710781" cy="78877"/>
            <a:chOff x="1735494" y="2138844"/>
            <a:chExt cx="5372458" cy="191824"/>
          </a:xfrm>
        </p:grpSpPr>
        <p:grpSp>
          <p:nvGrpSpPr>
            <p:cNvPr id="40" name="Group 367"/>
            <p:cNvGrpSpPr>
              <a:grpSpLocks/>
            </p:cNvGrpSpPr>
            <p:nvPr/>
          </p:nvGrpSpPr>
          <p:grpSpPr bwMode="auto">
            <a:xfrm rot="16200000">
              <a:off x="2100619" y="1773719"/>
              <a:ext cx="184150" cy="914400"/>
              <a:chOff x="691" y="3197"/>
              <a:chExt cx="116" cy="576"/>
            </a:xfrm>
          </p:grpSpPr>
          <p:sp>
            <p:nvSpPr>
              <p:cNvPr id="56"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7"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1" name="Group 367"/>
            <p:cNvGrpSpPr>
              <a:grpSpLocks/>
            </p:cNvGrpSpPr>
            <p:nvPr/>
          </p:nvGrpSpPr>
          <p:grpSpPr bwMode="auto">
            <a:xfrm rot="16200000">
              <a:off x="3007197" y="1775306"/>
              <a:ext cx="184150" cy="914400"/>
              <a:chOff x="691" y="3197"/>
              <a:chExt cx="116" cy="576"/>
            </a:xfrm>
          </p:grpSpPr>
          <p:sp>
            <p:nvSpPr>
              <p:cNvPr id="54"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5"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2" name="Group 367"/>
            <p:cNvGrpSpPr>
              <a:grpSpLocks/>
            </p:cNvGrpSpPr>
            <p:nvPr/>
          </p:nvGrpSpPr>
          <p:grpSpPr bwMode="auto">
            <a:xfrm rot="16200000">
              <a:off x="3913775" y="1776893"/>
              <a:ext cx="184150" cy="914400"/>
              <a:chOff x="691" y="3197"/>
              <a:chExt cx="116" cy="576"/>
            </a:xfrm>
          </p:grpSpPr>
          <p:sp>
            <p:nvSpPr>
              <p:cNvPr id="52"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3"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3" name="Group 367"/>
            <p:cNvGrpSpPr>
              <a:grpSpLocks/>
            </p:cNvGrpSpPr>
            <p:nvPr/>
          </p:nvGrpSpPr>
          <p:grpSpPr bwMode="auto">
            <a:xfrm rot="16200000">
              <a:off x="4795409" y="1778393"/>
              <a:ext cx="184150" cy="914400"/>
              <a:chOff x="691" y="3197"/>
              <a:chExt cx="116" cy="576"/>
            </a:xfrm>
          </p:grpSpPr>
          <p:sp>
            <p:nvSpPr>
              <p:cNvPr id="50"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4" name="Group 367"/>
            <p:cNvGrpSpPr>
              <a:grpSpLocks/>
            </p:cNvGrpSpPr>
            <p:nvPr/>
          </p:nvGrpSpPr>
          <p:grpSpPr bwMode="auto">
            <a:xfrm rot="16200000">
              <a:off x="5677043" y="1779893"/>
              <a:ext cx="184150" cy="914400"/>
              <a:chOff x="691" y="3197"/>
              <a:chExt cx="116" cy="576"/>
            </a:xfrm>
          </p:grpSpPr>
          <p:sp>
            <p:nvSpPr>
              <p:cNvPr id="48"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9"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5" name="Group 367"/>
            <p:cNvGrpSpPr>
              <a:grpSpLocks/>
            </p:cNvGrpSpPr>
            <p:nvPr/>
          </p:nvGrpSpPr>
          <p:grpSpPr bwMode="auto">
            <a:xfrm rot="16200000">
              <a:off x="6558677" y="1781393"/>
              <a:ext cx="184150" cy="914400"/>
              <a:chOff x="691" y="3197"/>
              <a:chExt cx="116" cy="576"/>
            </a:xfrm>
          </p:grpSpPr>
          <p:sp>
            <p:nvSpPr>
              <p:cNvPr id="46"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7"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grpSp>
        <p:nvGrpSpPr>
          <p:cNvPr id="58" name="Group 57"/>
          <p:cNvGrpSpPr/>
          <p:nvPr/>
        </p:nvGrpSpPr>
        <p:grpSpPr>
          <a:xfrm>
            <a:off x="915838" y="4043690"/>
            <a:ext cx="5710781" cy="78877"/>
            <a:chOff x="1735494" y="2138844"/>
            <a:chExt cx="5372458" cy="191824"/>
          </a:xfrm>
        </p:grpSpPr>
        <p:grpSp>
          <p:nvGrpSpPr>
            <p:cNvPr id="59" name="Group 367"/>
            <p:cNvGrpSpPr>
              <a:grpSpLocks/>
            </p:cNvGrpSpPr>
            <p:nvPr/>
          </p:nvGrpSpPr>
          <p:grpSpPr bwMode="auto">
            <a:xfrm rot="16200000">
              <a:off x="2100619" y="1773719"/>
              <a:ext cx="184150" cy="914400"/>
              <a:chOff x="691" y="3197"/>
              <a:chExt cx="116" cy="576"/>
            </a:xfrm>
          </p:grpSpPr>
          <p:sp>
            <p:nvSpPr>
              <p:cNvPr id="75"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6"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0" name="Group 367"/>
            <p:cNvGrpSpPr>
              <a:grpSpLocks/>
            </p:cNvGrpSpPr>
            <p:nvPr/>
          </p:nvGrpSpPr>
          <p:grpSpPr bwMode="auto">
            <a:xfrm rot="16200000">
              <a:off x="3007197" y="1775306"/>
              <a:ext cx="184150" cy="914400"/>
              <a:chOff x="691" y="3197"/>
              <a:chExt cx="116" cy="576"/>
            </a:xfrm>
          </p:grpSpPr>
          <p:sp>
            <p:nvSpPr>
              <p:cNvPr id="73"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4"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1" name="Group 367"/>
            <p:cNvGrpSpPr>
              <a:grpSpLocks/>
            </p:cNvGrpSpPr>
            <p:nvPr/>
          </p:nvGrpSpPr>
          <p:grpSpPr bwMode="auto">
            <a:xfrm rot="16200000">
              <a:off x="3913775" y="1776893"/>
              <a:ext cx="184150" cy="914400"/>
              <a:chOff x="691" y="3197"/>
              <a:chExt cx="116" cy="576"/>
            </a:xfrm>
          </p:grpSpPr>
          <p:sp>
            <p:nvSpPr>
              <p:cNvPr id="71"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2" name="Group 367"/>
            <p:cNvGrpSpPr>
              <a:grpSpLocks/>
            </p:cNvGrpSpPr>
            <p:nvPr/>
          </p:nvGrpSpPr>
          <p:grpSpPr bwMode="auto">
            <a:xfrm rot="16200000">
              <a:off x="4795409" y="1778393"/>
              <a:ext cx="184150" cy="914400"/>
              <a:chOff x="691" y="3197"/>
              <a:chExt cx="116" cy="576"/>
            </a:xfrm>
          </p:grpSpPr>
          <p:sp>
            <p:nvSpPr>
              <p:cNvPr id="6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3" name="Group 367"/>
            <p:cNvGrpSpPr>
              <a:grpSpLocks/>
            </p:cNvGrpSpPr>
            <p:nvPr/>
          </p:nvGrpSpPr>
          <p:grpSpPr bwMode="auto">
            <a:xfrm rot="16200000">
              <a:off x="5677043" y="1779893"/>
              <a:ext cx="184150" cy="914400"/>
              <a:chOff x="691" y="3197"/>
              <a:chExt cx="116" cy="576"/>
            </a:xfrm>
          </p:grpSpPr>
          <p:sp>
            <p:nvSpPr>
              <p:cNvPr id="6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4" name="Group 367"/>
            <p:cNvGrpSpPr>
              <a:grpSpLocks/>
            </p:cNvGrpSpPr>
            <p:nvPr/>
          </p:nvGrpSpPr>
          <p:grpSpPr bwMode="auto">
            <a:xfrm rot="16200000">
              <a:off x="6558677" y="1781393"/>
              <a:ext cx="184150" cy="914400"/>
              <a:chOff x="691" y="3197"/>
              <a:chExt cx="116" cy="576"/>
            </a:xfrm>
          </p:grpSpPr>
          <p:sp>
            <p:nvSpPr>
              <p:cNvPr id="65"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6"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spTree>
    <p:extLst>
      <p:ext uri="{BB962C8B-B14F-4D97-AF65-F5344CB8AC3E}">
        <p14:creationId xmlns:p14="http://schemas.microsoft.com/office/powerpoint/2010/main" val="36889060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p:txBody>
          <a:bodyPr/>
          <a:lstStyle/>
          <a:p>
            <a:pPr>
              <a:defRPr/>
            </a:pPr>
            <a:fld id="{97A80A58-1D29-F04E-9842-A04296051966}" type="slidenum">
              <a:rPr lang="en-US"/>
              <a:pPr>
                <a:defRPr/>
              </a:pPr>
              <a:t>8</a:t>
            </a:fld>
            <a:endParaRPr lang="en-US"/>
          </a:p>
        </p:txBody>
      </p:sp>
      <p:sp>
        <p:nvSpPr>
          <p:cNvPr id="8193" name="Text Box 1"/>
          <p:cNvSpPr txBox="1">
            <a:spLocks noChangeArrowheads="1"/>
          </p:cNvSpPr>
          <p:nvPr/>
        </p:nvSpPr>
        <p:spPr bwMode="auto">
          <a:xfrm>
            <a:off x="345601" y="50800"/>
            <a:ext cx="8798399" cy="567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9pPr>
          </a:lstStyle>
          <a:p>
            <a:pPr algn="ctr">
              <a:defRPr/>
            </a:pPr>
            <a:r>
              <a:rPr lang="en-US" sz="3200" dirty="0" smtClean="0">
                <a:solidFill>
                  <a:srgbClr val="800000"/>
                </a:solidFill>
                <a:latin typeface="+mn-lt"/>
              </a:rPr>
              <a:t>Time Resolution and slew rate</a:t>
            </a:r>
            <a:endParaRPr lang="en-US" sz="3200" dirty="0">
              <a:solidFill>
                <a:srgbClr val="800000"/>
              </a:solidFill>
              <a:latin typeface="+mn-lt"/>
            </a:endParaRPr>
          </a:p>
        </p:txBody>
      </p:sp>
      <p:sp>
        <p:nvSpPr>
          <p:cNvPr id="8194" name="Text Box 2"/>
          <p:cNvSpPr txBox="1">
            <a:spLocks noChangeArrowheads="1"/>
          </p:cNvSpPr>
          <p:nvPr/>
        </p:nvSpPr>
        <p:spPr bwMode="auto">
          <a:xfrm>
            <a:off x="373946" y="4545809"/>
            <a:ext cx="8651520" cy="1932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9pPr>
          </a:lstStyle>
          <a:p>
            <a:pPr algn="ctr" hangingPunct="1">
              <a:defRPr/>
            </a:pPr>
            <a:r>
              <a:rPr lang="en-US" sz="2200" dirty="0" smtClean="0">
                <a:latin typeface="+mj-lt"/>
              </a:rPr>
              <a:t>Assuming constant noise, to </a:t>
            </a:r>
            <a:r>
              <a:rPr lang="en-US" sz="2200" dirty="0">
                <a:latin typeface="+mj-lt"/>
              </a:rPr>
              <a:t>minimize </a:t>
            </a:r>
            <a:r>
              <a:rPr lang="en-US" sz="2200" dirty="0" smtClean="0">
                <a:latin typeface="+mj-lt"/>
              </a:rPr>
              <a:t> </a:t>
            </a:r>
            <a:r>
              <a:rPr lang="en-US" sz="2200" dirty="0">
                <a:latin typeface="+mj-lt"/>
              </a:rPr>
              <a:t>time resolution </a:t>
            </a:r>
            <a:endParaRPr lang="en-US" sz="2200" dirty="0" smtClean="0">
              <a:latin typeface="+mj-lt"/>
            </a:endParaRPr>
          </a:p>
          <a:p>
            <a:pPr algn="ctr" hangingPunct="1">
              <a:defRPr/>
            </a:pPr>
            <a:r>
              <a:rPr lang="en-US" sz="2200" b="1" dirty="0" smtClean="0">
                <a:latin typeface="+mj-lt"/>
              </a:rPr>
              <a:t>we </a:t>
            </a:r>
            <a:r>
              <a:rPr lang="en-US" sz="2200" b="1" dirty="0">
                <a:latin typeface="+mj-lt"/>
              </a:rPr>
              <a:t>need to maximize the S/t</a:t>
            </a:r>
            <a:r>
              <a:rPr lang="en-US" sz="2200" b="1" baseline="-33000" dirty="0">
                <a:latin typeface="+mj-lt"/>
              </a:rPr>
              <a:t>r</a:t>
            </a:r>
            <a:r>
              <a:rPr lang="en-US" sz="2200" b="1" dirty="0">
                <a:latin typeface="+mj-lt"/>
              </a:rPr>
              <a:t>  term  </a:t>
            </a:r>
            <a:r>
              <a:rPr lang="en-US" sz="2200" b="1" dirty="0" smtClean="0">
                <a:latin typeface="+mj-lt"/>
              </a:rPr>
              <a:t> </a:t>
            </a:r>
          </a:p>
          <a:p>
            <a:pPr algn="ctr" hangingPunct="1">
              <a:defRPr/>
            </a:pPr>
            <a:r>
              <a:rPr lang="en-US" sz="2200" dirty="0" smtClean="0">
                <a:latin typeface="+mj-lt"/>
              </a:rPr>
              <a:t>(</a:t>
            </a:r>
            <a:r>
              <a:rPr lang="en-US" sz="2200" dirty="0">
                <a:latin typeface="+mj-lt"/>
              </a:rPr>
              <a:t>i.e. the </a:t>
            </a:r>
            <a:r>
              <a:rPr lang="en-US" sz="2200" dirty="0" smtClean="0">
                <a:latin typeface="+mj-lt"/>
              </a:rPr>
              <a:t>slew rate  </a:t>
            </a:r>
            <a:r>
              <a:rPr lang="en-US" sz="2200" dirty="0">
                <a:latin typeface="+mj-lt"/>
              </a:rPr>
              <a:t>dV/dt of the signal) </a:t>
            </a:r>
            <a:endParaRPr lang="en-US" sz="2200" dirty="0" smtClean="0">
              <a:latin typeface="+mj-lt"/>
            </a:endParaRPr>
          </a:p>
          <a:p>
            <a:pPr algn="ctr" hangingPunct="1">
              <a:defRPr/>
            </a:pPr>
            <a:endParaRPr lang="en-US" sz="2200" dirty="0">
              <a:latin typeface="+mj-lt"/>
            </a:endParaRPr>
          </a:p>
          <a:p>
            <a:pPr algn="ctr" hangingPunct="1">
              <a:defRPr/>
            </a:pPr>
            <a:r>
              <a:rPr lang="en-US" sz="2200" b="1" dirty="0" smtClean="0">
                <a:solidFill>
                  <a:srgbClr val="800000"/>
                </a:solidFill>
                <a:latin typeface="+mj-lt"/>
                <a:sym typeface="Wingdings"/>
              </a:rPr>
              <a:t> We need large and short signals </a:t>
            </a:r>
            <a:endParaRPr lang="en-US" sz="2200" b="1" dirty="0">
              <a:solidFill>
                <a:srgbClr val="800000"/>
              </a:solidFill>
              <a:latin typeface="+mj-lt"/>
            </a:endParaRPr>
          </a:p>
        </p:txBody>
      </p:sp>
      <p:sp>
        <p:nvSpPr>
          <p:cNvPr id="8196" name="Text Box 4"/>
          <p:cNvSpPr txBox="1">
            <a:spLocks noChangeArrowheads="1"/>
          </p:cNvSpPr>
          <p:nvPr/>
        </p:nvSpPr>
        <p:spPr bwMode="auto">
          <a:xfrm>
            <a:off x="457371" y="2891704"/>
            <a:ext cx="6272140" cy="1881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8421" rIns="81639" bIns="40820"/>
          <a:lstStyle>
            <a:lvl1pPr>
              <a:tabLst>
                <a:tab pos="723900" algn="l"/>
                <a:tab pos="1447800" algn="l"/>
                <a:tab pos="2171700" algn="l"/>
                <a:tab pos="28956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9pPr>
          </a:lstStyle>
          <a:p>
            <a:pPr hangingPunct="1">
              <a:lnSpc>
                <a:spcPct val="120000"/>
              </a:lnSpc>
              <a:defRPr/>
            </a:pPr>
            <a:r>
              <a:rPr lang="en-US" sz="2000" dirty="0">
                <a:latin typeface="+mj-lt"/>
              </a:rPr>
              <a:t> </a:t>
            </a:r>
            <a:r>
              <a:rPr lang="en-US" sz="2000" dirty="0" smtClean="0">
                <a:latin typeface="+mn-lt"/>
              </a:rPr>
              <a:t>where:</a:t>
            </a:r>
            <a:endParaRPr lang="en-US" sz="2000" dirty="0">
              <a:latin typeface="+mn-lt"/>
            </a:endParaRPr>
          </a:p>
          <a:p>
            <a:pPr hangingPunct="1">
              <a:lnSpc>
                <a:spcPct val="120000"/>
              </a:lnSpc>
              <a:defRPr/>
            </a:pPr>
            <a:r>
              <a:rPr lang="en-US" sz="2000" dirty="0" smtClean="0">
                <a:latin typeface="+mn-lt"/>
              </a:rPr>
              <a:t>-  </a:t>
            </a:r>
            <a:r>
              <a:rPr lang="en-US" sz="2000" dirty="0">
                <a:latin typeface="+mn-lt"/>
              </a:rPr>
              <a:t>S/t</a:t>
            </a:r>
            <a:r>
              <a:rPr lang="en-US" sz="2000" baseline="-33000" dirty="0">
                <a:latin typeface="+mn-lt"/>
              </a:rPr>
              <a:t>r </a:t>
            </a:r>
            <a:r>
              <a:rPr lang="en-US" sz="2000" dirty="0">
                <a:latin typeface="+mn-lt"/>
              </a:rPr>
              <a:t>= dV/</a:t>
            </a:r>
            <a:r>
              <a:rPr lang="en-US" sz="2000" dirty="0" smtClean="0">
                <a:latin typeface="+mn-lt"/>
              </a:rPr>
              <a:t>dt = slew rate</a:t>
            </a:r>
            <a:endParaRPr lang="en-US" sz="2000" dirty="0">
              <a:latin typeface="+mn-lt"/>
            </a:endParaRPr>
          </a:p>
          <a:p>
            <a:pPr hangingPunct="1">
              <a:lnSpc>
                <a:spcPct val="120000"/>
              </a:lnSpc>
              <a:defRPr/>
            </a:pPr>
            <a:r>
              <a:rPr lang="en-US" sz="2000" dirty="0" smtClean="0">
                <a:latin typeface="+mn-lt"/>
              </a:rPr>
              <a:t>-  </a:t>
            </a:r>
            <a:r>
              <a:rPr lang="en-US" sz="2000" dirty="0">
                <a:latin typeface="+mn-lt"/>
              </a:rPr>
              <a:t>N =  system </a:t>
            </a:r>
            <a:r>
              <a:rPr lang="en-US" sz="2000" dirty="0" smtClean="0">
                <a:latin typeface="+mn-lt"/>
              </a:rPr>
              <a:t>noise </a:t>
            </a:r>
          </a:p>
          <a:p>
            <a:pPr hangingPunct="1">
              <a:lnSpc>
                <a:spcPct val="120000"/>
              </a:lnSpc>
              <a:defRPr/>
            </a:pPr>
            <a:r>
              <a:rPr lang="en-US" sz="2000" dirty="0" smtClean="0">
                <a:latin typeface="+mn-lt"/>
              </a:rPr>
              <a:t>-  </a:t>
            </a:r>
            <a:r>
              <a:rPr lang="en-US" sz="2000" dirty="0">
                <a:latin typeface="+mn-lt"/>
              </a:rPr>
              <a:t>V</a:t>
            </a:r>
            <a:r>
              <a:rPr lang="en-US" sz="2000" baseline="-33000" dirty="0">
                <a:latin typeface="+mn-lt"/>
              </a:rPr>
              <a:t>th</a:t>
            </a:r>
            <a:r>
              <a:rPr lang="en-US" sz="2000" dirty="0">
                <a:latin typeface="+mn-lt"/>
              </a:rPr>
              <a:t> = 10 N</a:t>
            </a:r>
          </a:p>
        </p:txBody>
      </p:sp>
      <p:sp>
        <p:nvSpPr>
          <p:cNvPr id="8197" name="Text Box 5"/>
          <p:cNvSpPr txBox="1">
            <a:spLocks noChangeArrowheads="1"/>
          </p:cNvSpPr>
          <p:nvPr/>
        </p:nvSpPr>
        <p:spPr bwMode="auto">
          <a:xfrm>
            <a:off x="791840" y="1198206"/>
            <a:ext cx="814896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ejaVu Sans" charset="0"/>
              </a:defRPr>
            </a:lvl9pPr>
          </a:lstStyle>
          <a:p>
            <a:pPr hangingPunct="1">
              <a:defRPr/>
            </a:pPr>
            <a:r>
              <a:rPr lang="en-US" sz="2200" dirty="0" smtClean="0">
                <a:latin typeface="+mj-lt"/>
              </a:rPr>
              <a:t>Using the expressions in the previous page, </a:t>
            </a:r>
            <a:r>
              <a:rPr lang="en-US" sz="2200" dirty="0">
                <a:latin typeface="+mj-lt"/>
              </a:rPr>
              <a:t>we can write</a:t>
            </a:r>
          </a:p>
        </p:txBody>
      </p:sp>
      <p:sp>
        <p:nvSpPr>
          <p:cNvPr id="2" name="Footer Placeholder 1"/>
          <p:cNvSpPr>
            <a:spLocks noGrp="1"/>
          </p:cNvSpPr>
          <p:nvPr>
            <p:ph type="ftr" sz="quarter" idx="14"/>
          </p:nvPr>
        </p:nvSpPr>
        <p:spPr/>
        <p:txBody>
          <a:bodyPr/>
          <a:lstStyle/>
          <a:p>
            <a:r>
              <a:rPr lang="en-US" smtClean="0"/>
              <a:t>Nicolo Cartiglia, INFN, Torino - UFSD;  Orsay, 13 February 2015</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01488455"/>
              </p:ext>
            </p:extLst>
          </p:nvPr>
        </p:nvGraphicFramePr>
        <p:xfrm>
          <a:off x="1427966" y="1663827"/>
          <a:ext cx="6242469" cy="1180299"/>
        </p:xfrm>
        <a:graphic>
          <a:graphicData uri="http://schemas.openxmlformats.org/presentationml/2006/ole">
            <mc:AlternateContent xmlns:mc="http://schemas.openxmlformats.org/markup-compatibility/2006">
              <mc:Choice xmlns:v="urn:schemas-microsoft-com:vml" Requires="v">
                <p:oleObj spid="_x0000_s221240" name="Equation" r:id="rId4" imgW="3022600" imgH="571500" progId="Equation.3">
                  <p:embed/>
                </p:oleObj>
              </mc:Choice>
              <mc:Fallback>
                <p:oleObj name="Equation" r:id="rId4" imgW="3022600" imgH="571500" progId="Equation.3">
                  <p:embed/>
                  <p:pic>
                    <p:nvPicPr>
                      <p:cNvPr id="0" name=""/>
                      <p:cNvPicPr/>
                      <p:nvPr/>
                    </p:nvPicPr>
                    <p:blipFill>
                      <a:blip r:embed="rId5"/>
                      <a:stretch>
                        <a:fillRect/>
                      </a:stretch>
                    </p:blipFill>
                    <p:spPr>
                      <a:xfrm>
                        <a:off x="1427966" y="1663827"/>
                        <a:ext cx="6242469" cy="1180299"/>
                      </a:xfrm>
                      <a:prstGeom prst="rect">
                        <a:avLst/>
                      </a:prstGeom>
                    </p:spPr>
                  </p:pic>
                </p:oleObj>
              </mc:Fallback>
            </mc:AlternateContent>
          </a:graphicData>
        </a:graphic>
      </p:graphicFrame>
    </p:spTree>
    <p:extLst>
      <p:ext uri="{BB962C8B-B14F-4D97-AF65-F5344CB8AC3E}">
        <p14:creationId xmlns:p14="http://schemas.microsoft.com/office/powerpoint/2010/main" val="13034477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666" y="576872"/>
            <a:ext cx="8932334" cy="369332"/>
          </a:xfrm>
          <a:prstGeom prst="rect">
            <a:avLst/>
          </a:prstGeom>
          <a:noFill/>
        </p:spPr>
        <p:txBody>
          <a:bodyPr wrap="square" rtlCol="0">
            <a:spAutoFit/>
          </a:bodyPr>
          <a:lstStyle/>
          <a:p>
            <a:r>
              <a:rPr lang="en-US" dirty="0" smtClean="0">
                <a:solidFill>
                  <a:srgbClr val="000000"/>
                </a:solidFill>
                <a:cs typeface="Times New Roman"/>
                <a:sym typeface="Wingdings"/>
              </a:rPr>
              <a:t> </a:t>
            </a:r>
            <a:r>
              <a:rPr lang="en-US" dirty="0" smtClean="0">
                <a:solidFill>
                  <a:srgbClr val="000000"/>
                </a:solidFill>
                <a:cs typeface="Times New Roman"/>
              </a:rPr>
              <a:t> </a:t>
            </a:r>
            <a:endParaRPr lang="en-US" dirty="0">
              <a:latin typeface="+mj-lt"/>
              <a:cs typeface="Times New Roman"/>
            </a:endParaRPr>
          </a:p>
        </p:txBody>
      </p:sp>
      <p:sp>
        <p:nvSpPr>
          <p:cNvPr id="10" name="Title 1"/>
          <p:cNvSpPr txBox="1">
            <a:spLocks/>
          </p:cNvSpPr>
          <p:nvPr/>
        </p:nvSpPr>
        <p:spPr>
          <a:xfrm>
            <a:off x="211665" y="-22079"/>
            <a:ext cx="8913105" cy="6706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n-US" sz="3200" dirty="0" smtClean="0">
                <a:solidFill>
                  <a:srgbClr val="990000"/>
                </a:solidFill>
                <a:latin typeface="+mn-lt"/>
              </a:rPr>
              <a:t>Signal formation in silicon detectors</a:t>
            </a:r>
            <a:endParaRPr lang="en-US" sz="3200" dirty="0">
              <a:solidFill>
                <a:srgbClr val="990000"/>
              </a:solidFill>
              <a:latin typeface="+mn-lt"/>
            </a:endParaRPr>
          </a:p>
        </p:txBody>
      </p:sp>
      <p:sp>
        <p:nvSpPr>
          <p:cNvPr id="27" name="TextBox 26"/>
          <p:cNvSpPr txBox="1"/>
          <p:nvPr/>
        </p:nvSpPr>
        <p:spPr>
          <a:xfrm>
            <a:off x="2501811" y="580995"/>
            <a:ext cx="184666"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2"/>
          </p:nvPr>
        </p:nvSpPr>
        <p:spPr/>
        <p:txBody>
          <a:bodyPr/>
          <a:lstStyle/>
          <a:p>
            <a:pPr algn="l"/>
            <a:fld id="{D42BACD5-DBBC-4041-9454-70A8D25A0F7B}" type="slidenum">
              <a:rPr lang="en-US" smtClean="0"/>
              <a:pPr algn="l"/>
              <a:t>9</a:t>
            </a:fld>
            <a:endParaRPr lang="en-US" dirty="0"/>
          </a:p>
        </p:txBody>
      </p:sp>
      <p:sp>
        <p:nvSpPr>
          <p:cNvPr id="3" name="TextBox 2"/>
          <p:cNvSpPr txBox="1"/>
          <p:nvPr/>
        </p:nvSpPr>
        <p:spPr>
          <a:xfrm>
            <a:off x="577673" y="960460"/>
            <a:ext cx="8159927" cy="748923"/>
          </a:xfrm>
          <a:prstGeom prst="rect">
            <a:avLst/>
          </a:prstGeom>
          <a:noFill/>
        </p:spPr>
        <p:txBody>
          <a:bodyPr wrap="square" rtlCol="0">
            <a:spAutoFit/>
          </a:bodyPr>
          <a:lstStyle/>
          <a:p>
            <a:pPr>
              <a:lnSpc>
                <a:spcPct val="130000"/>
              </a:lnSpc>
            </a:pPr>
            <a:r>
              <a:rPr lang="en-US" sz="2000" dirty="0" smtClean="0"/>
              <a:t>We know we need a large signal, but </a:t>
            </a:r>
            <a:r>
              <a:rPr lang="en-US" sz="2000" b="1" dirty="0" smtClean="0">
                <a:solidFill>
                  <a:srgbClr val="800000"/>
                </a:solidFill>
              </a:rPr>
              <a:t>how is the signal formed?</a:t>
            </a:r>
            <a:endParaRPr lang="en-US" sz="2000" dirty="0" smtClean="0"/>
          </a:p>
          <a:p>
            <a:pPr>
              <a:lnSpc>
                <a:spcPct val="130000"/>
              </a:lnSpc>
            </a:pPr>
            <a:endParaRPr lang="en-US" sz="2000" baseline="30000" dirty="0"/>
          </a:p>
        </p:txBody>
      </p:sp>
      <p:sp>
        <p:nvSpPr>
          <p:cNvPr id="55" name="Footer Placeholder 54"/>
          <p:cNvSpPr>
            <a:spLocks noGrp="1"/>
          </p:cNvSpPr>
          <p:nvPr>
            <p:ph type="ftr" sz="quarter" idx="14"/>
          </p:nvPr>
        </p:nvSpPr>
        <p:spPr/>
        <p:txBody>
          <a:bodyPr/>
          <a:lstStyle/>
          <a:p>
            <a:r>
              <a:rPr lang="en-US" smtClean="0"/>
              <a:t>Nicolo Cartiglia, INFN, Torino - UFSD;  Orsay, 13 February 2015</a:t>
            </a:r>
            <a:endParaRPr lang="en-US" dirty="0"/>
          </a:p>
        </p:txBody>
      </p:sp>
      <p:pic>
        <p:nvPicPr>
          <p:cNvPr id="5" name="Picture 4" descr="ionization.ti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2200" y="1709383"/>
            <a:ext cx="4114800" cy="2278400"/>
          </a:xfrm>
          <a:prstGeom prst="rect">
            <a:avLst/>
          </a:prstGeom>
        </p:spPr>
      </p:pic>
      <p:sp>
        <p:nvSpPr>
          <p:cNvPr id="9" name="TextBox 8"/>
          <p:cNvSpPr txBox="1"/>
          <p:nvPr/>
        </p:nvSpPr>
        <p:spPr>
          <a:xfrm>
            <a:off x="577673" y="4288409"/>
            <a:ext cx="8159927" cy="1518877"/>
          </a:xfrm>
          <a:prstGeom prst="rect">
            <a:avLst/>
          </a:prstGeom>
          <a:noFill/>
        </p:spPr>
        <p:txBody>
          <a:bodyPr wrap="square" rtlCol="0">
            <a:spAutoFit/>
          </a:bodyPr>
          <a:lstStyle/>
          <a:p>
            <a:pPr>
              <a:lnSpc>
                <a:spcPct val="130000"/>
              </a:lnSpc>
            </a:pPr>
            <a:r>
              <a:rPr lang="en-US" dirty="0" smtClean="0"/>
              <a:t>A particle creates charges, then:</a:t>
            </a:r>
          </a:p>
          <a:p>
            <a:pPr marL="285750" indent="-285750">
              <a:lnSpc>
                <a:spcPct val="130000"/>
              </a:lnSpc>
              <a:buFontTx/>
              <a:buChar char="-"/>
            </a:pPr>
            <a:r>
              <a:rPr lang="en-US" dirty="0" smtClean="0"/>
              <a:t>The charges start moving under the influence of an external field</a:t>
            </a:r>
          </a:p>
          <a:p>
            <a:pPr marL="285750" indent="-285750">
              <a:lnSpc>
                <a:spcPct val="130000"/>
              </a:lnSpc>
              <a:buFontTx/>
              <a:buChar char="-"/>
            </a:pPr>
            <a:r>
              <a:rPr lang="en-US" dirty="0" smtClean="0"/>
              <a:t>The motion of the charges induces a current on the electrodes</a:t>
            </a:r>
          </a:p>
          <a:p>
            <a:pPr marL="285750" indent="-285750">
              <a:lnSpc>
                <a:spcPct val="130000"/>
              </a:lnSpc>
              <a:buFontTx/>
              <a:buChar char="-"/>
            </a:pPr>
            <a:r>
              <a:rPr lang="en-US" dirty="0" smtClean="0"/>
              <a:t>The signal ends when the charges reach the electrodes</a:t>
            </a:r>
          </a:p>
        </p:txBody>
      </p:sp>
      <p:sp>
        <p:nvSpPr>
          <p:cNvPr id="2" name="TextBox 1"/>
          <p:cNvSpPr txBox="1"/>
          <p:nvPr/>
        </p:nvSpPr>
        <p:spPr>
          <a:xfrm>
            <a:off x="577673" y="2135383"/>
            <a:ext cx="2220342" cy="798680"/>
          </a:xfrm>
          <a:prstGeom prst="rect">
            <a:avLst/>
          </a:prstGeom>
          <a:noFill/>
        </p:spPr>
        <p:txBody>
          <a:bodyPr wrap="none" rtlCol="0">
            <a:spAutoFit/>
          </a:bodyPr>
          <a:lstStyle/>
          <a:p>
            <a:pPr>
              <a:lnSpc>
                <a:spcPct val="130000"/>
              </a:lnSpc>
            </a:pPr>
            <a:r>
              <a:rPr lang="en-US" b="1" dirty="0" smtClean="0">
                <a:solidFill>
                  <a:srgbClr val="800000"/>
                </a:solidFill>
              </a:rPr>
              <a:t>What is controlling </a:t>
            </a:r>
          </a:p>
          <a:p>
            <a:pPr>
              <a:lnSpc>
                <a:spcPct val="130000"/>
              </a:lnSpc>
            </a:pPr>
            <a:r>
              <a:rPr lang="en-US" b="1" dirty="0">
                <a:solidFill>
                  <a:srgbClr val="800000"/>
                </a:solidFill>
              </a:rPr>
              <a:t>t</a:t>
            </a:r>
            <a:r>
              <a:rPr lang="en-US" b="1" dirty="0" smtClean="0">
                <a:solidFill>
                  <a:srgbClr val="800000"/>
                </a:solidFill>
              </a:rPr>
              <a:t>he slew rate?</a:t>
            </a:r>
          </a:p>
        </p:txBody>
      </p:sp>
      <p:graphicFrame>
        <p:nvGraphicFramePr>
          <p:cNvPr id="11" name="Object 10"/>
          <p:cNvGraphicFramePr>
            <a:graphicFrameLocks noChangeAspect="1"/>
          </p:cNvGraphicFramePr>
          <p:nvPr>
            <p:extLst>
              <p:ext uri="{D42A27DB-BD31-4B8C-83A1-F6EECF244321}">
                <p14:modId xmlns:p14="http://schemas.microsoft.com/office/powerpoint/2010/main" val="1388566078"/>
              </p:ext>
            </p:extLst>
          </p:nvPr>
        </p:nvGraphicFramePr>
        <p:xfrm>
          <a:off x="1420813" y="2959100"/>
          <a:ext cx="1165225" cy="900113"/>
        </p:xfrm>
        <a:graphic>
          <a:graphicData uri="http://schemas.openxmlformats.org/presentationml/2006/ole">
            <mc:AlternateContent xmlns:mc="http://schemas.openxmlformats.org/markup-compatibility/2006">
              <mc:Choice xmlns:v="urn:schemas-microsoft-com:vml" Requires="v">
                <p:oleObj spid="_x0000_s222262" name="Equation" r:id="rId5" imgW="584200" imgH="508000" progId="Equation.3">
                  <p:embed/>
                </p:oleObj>
              </mc:Choice>
              <mc:Fallback>
                <p:oleObj name="Equation" r:id="rId5" imgW="584200" imgH="508000" progId="Equation.3">
                  <p:embed/>
                  <p:pic>
                    <p:nvPicPr>
                      <p:cNvPr id="0" name=""/>
                      <p:cNvPicPr>
                        <a:picLocks noChangeAspect="1" noChangeArrowheads="1"/>
                      </p:cNvPicPr>
                      <p:nvPr/>
                    </p:nvPicPr>
                    <p:blipFill>
                      <a:blip r:embed="rId6"/>
                      <a:srcRect/>
                      <a:stretch>
                        <a:fillRect/>
                      </a:stretch>
                    </p:blipFill>
                    <p:spPr bwMode="auto">
                      <a:xfrm>
                        <a:off x="1420813" y="2959100"/>
                        <a:ext cx="1165225" cy="9001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834872946"/>
      </p:ext>
    </p:extLst>
  </p:cSld>
  <p:clrMapOvr>
    <a:masterClrMapping/>
  </p:clrMapOvr>
  <p:transition xmlns:p14="http://schemas.microsoft.com/office/powerpoint/2010/main" spd="slow" advTm="79333"/>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80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30000"/>
          </a:lnSpc>
          <a:defRPr b="1" dirty="0" smtClean="0">
            <a:solidFill>
              <a:srgbClr val="8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108829</TotalTime>
  <Words>5521</Words>
  <Application>Microsoft Macintosh PowerPoint</Application>
  <PresentationFormat>On-screen Show (4:3)</PresentationFormat>
  <Paragraphs>1064</Paragraphs>
  <Slides>71</Slides>
  <Notes>60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Plaza</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signal of one e/h pair? </vt:lpstr>
      <vt:lpstr>Large signals from thick detectors?</vt:lpstr>
      <vt:lpstr>Thin vs Thick detectors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Interplay of gain and detector thickness </vt:lpstr>
      <vt:lpstr>Gain current vs Initial current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Laser Measurements on CNM LGAD</vt:lpstr>
      <vt:lpstr>Testbeam Measurements on CNM LGAD</vt:lpstr>
      <vt:lpstr>100 GeV pion Testbeam with CNM LGAD</vt:lpstr>
      <vt:lpstr>Properties of the Landau distributions</vt:lpstr>
      <vt:lpstr>Testbeam Measurements on CNM LGAD</vt:lpstr>
      <vt:lpstr>Present results and future productions </vt:lpstr>
      <vt:lpstr>Effect of Landau Fluctuations on the time resolution</vt:lpstr>
      <vt:lpstr>PowerPoint Presentation</vt:lpstr>
      <vt:lpstr>Merging timing with position resolution</vt:lpstr>
      <vt:lpstr>1) Segmentation: buried junction</vt:lpstr>
      <vt:lpstr> 2) Segmentation: AC coupling</vt:lpstr>
      <vt:lpstr>3) Segmentation: splitting gain and position measurements</vt:lpstr>
      <vt:lpstr>Electronics</vt:lpstr>
      <vt:lpstr>Interplay of TCol and t = Rin CDet</vt:lpstr>
      <vt:lpstr>What is the best “time measuring” circuit?</vt:lpstr>
      <vt:lpstr>PowerPoint Presentation</vt:lpstr>
      <vt:lpstr>PowerPoint Presentation</vt:lpstr>
      <vt:lpstr>PowerPoint Presentation</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Electronics: What is the best pre-amp choice?</vt:lpstr>
      <vt:lpstr>Details of AC coupling - I</vt:lpstr>
      <vt:lpstr>Details of AC coupling - II</vt:lpstr>
    </vt:vector>
  </TitlesOfParts>
  <Company>INFN - Torino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 of the CMS Electromagnetic calorimeter at the LHC startup</dc:title>
  <dc:creator>Margherita Obertino</dc:creator>
  <cp:lastModifiedBy>nicolo cartiglia</cp:lastModifiedBy>
  <cp:revision>1909</cp:revision>
  <cp:lastPrinted>2014-09-28T12:25:51Z</cp:lastPrinted>
  <dcterms:created xsi:type="dcterms:W3CDTF">2013-09-20T07:01:18Z</dcterms:created>
  <dcterms:modified xsi:type="dcterms:W3CDTF">2015-02-13T09:00:39Z</dcterms:modified>
</cp:coreProperties>
</file>