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7" r:id="rId3"/>
    <p:sldId id="316" r:id="rId4"/>
    <p:sldId id="304" r:id="rId5"/>
    <p:sldId id="305" r:id="rId6"/>
    <p:sldId id="303" r:id="rId7"/>
    <p:sldId id="307" r:id="rId8"/>
    <p:sldId id="306" r:id="rId9"/>
    <p:sldId id="291" r:id="rId10"/>
    <p:sldId id="309" r:id="rId11"/>
    <p:sldId id="310" r:id="rId12"/>
    <p:sldId id="315" r:id="rId13"/>
    <p:sldId id="311" r:id="rId14"/>
    <p:sldId id="312" r:id="rId15"/>
    <p:sldId id="327" r:id="rId16"/>
    <p:sldId id="313" r:id="rId17"/>
    <p:sldId id="314" r:id="rId18"/>
    <p:sldId id="302" r:id="rId19"/>
    <p:sldId id="317" r:id="rId20"/>
    <p:sldId id="318" r:id="rId21"/>
    <p:sldId id="319" r:id="rId22"/>
    <p:sldId id="321" r:id="rId23"/>
    <p:sldId id="330" r:id="rId24"/>
    <p:sldId id="320" r:id="rId25"/>
    <p:sldId id="322" r:id="rId26"/>
    <p:sldId id="323" r:id="rId27"/>
    <p:sldId id="324" r:id="rId28"/>
    <p:sldId id="325" r:id="rId29"/>
    <p:sldId id="326" r:id="rId30"/>
    <p:sldId id="329" r:id="rId31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DC"/>
    <a:srgbClr val="FFFF00"/>
    <a:srgbClr val="CCFFFF"/>
    <a:srgbClr val="66FFFF"/>
    <a:srgbClr val="FF0000"/>
    <a:srgbClr val="FF33CC"/>
    <a:srgbClr val="33CC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60" autoAdjust="0"/>
  </p:normalViewPr>
  <p:slideViewPr>
    <p:cSldViewPr>
      <p:cViewPr varScale="1">
        <p:scale>
          <a:sx n="84" d="100"/>
          <a:sy n="84" d="100"/>
        </p:scale>
        <p:origin x="144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020" y="-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5F8FA16-0B20-44C0-B10E-10310AE74B99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832170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100" y="0"/>
            <a:ext cx="43005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>
            <a:lvl1pPr algn="r"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394075" cy="254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28975"/>
            <a:ext cx="727868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defTabSz="921028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00" y="6456363"/>
            <a:ext cx="43005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80" tIns="46090" rIns="92180" bIns="46090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59F832-A9ED-4664-B079-22381E6FBA37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990973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85A7BC-B20A-49F3-9E79-2A9A553FBDF2}" type="slidenum">
              <a:rPr lang="en-GB" altLang="fr-FR" smtClean="0"/>
              <a:pPr>
                <a:spcBef>
                  <a:spcPct val="0"/>
                </a:spcBef>
              </a:pPr>
              <a:t>1</a:t>
            </a:fld>
            <a:endParaRPr lang="en-GB" altLang="fr-F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05314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A2472E2-B7F7-472C-8306-180B42849FBC}" type="slidenum">
              <a:rPr lang="en-GB" altLang="fr-FR" smtClean="0"/>
              <a:pPr>
                <a:spcBef>
                  <a:spcPct val="0"/>
                </a:spcBef>
              </a:pPr>
              <a:t>10</a:t>
            </a:fld>
            <a:endParaRPr lang="en-GB" alt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417818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A7B47BE-BA9B-41BA-ABBF-639A34F58915}" type="slidenum">
              <a:rPr lang="en-GB" altLang="fr-FR" smtClean="0"/>
              <a:pPr>
                <a:spcBef>
                  <a:spcPct val="0"/>
                </a:spcBef>
              </a:pPr>
              <a:t>11</a:t>
            </a:fld>
            <a:endParaRPr lang="en-GB" altLang="fr-FR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862153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8C3722-A867-4F1D-866A-08E14DD375CD}" type="slidenum">
              <a:rPr lang="en-GB" altLang="fr-FR" smtClean="0"/>
              <a:pPr>
                <a:spcBef>
                  <a:spcPct val="0"/>
                </a:spcBef>
              </a:pPr>
              <a:t>12</a:t>
            </a:fld>
            <a:endParaRPr lang="en-GB" altLang="fr-FR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49026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2BAAFCB-8F43-415F-ABA4-82A132F2CF7F}" type="slidenum">
              <a:rPr lang="en-GB" altLang="fr-FR" smtClean="0"/>
              <a:pPr>
                <a:spcBef>
                  <a:spcPct val="0"/>
                </a:spcBef>
              </a:pPr>
              <a:t>13</a:t>
            </a:fld>
            <a:endParaRPr lang="en-GB" alt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84001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EAA7CE-F2AB-46F0-80FD-116EA5CDE37A}" type="slidenum">
              <a:rPr lang="en-GB" altLang="fr-FR" smtClean="0"/>
              <a:pPr>
                <a:spcBef>
                  <a:spcPct val="0"/>
                </a:spcBef>
              </a:pPr>
              <a:t>14</a:t>
            </a:fld>
            <a:endParaRPr lang="en-GB" altLang="fr-FR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048194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74DEF2-1896-4898-9292-69CBA5A14F8B}" type="slidenum">
              <a:rPr lang="en-GB" altLang="fr-FR" smtClean="0"/>
              <a:pPr>
                <a:spcBef>
                  <a:spcPct val="0"/>
                </a:spcBef>
              </a:pPr>
              <a:t>15</a:t>
            </a:fld>
            <a:endParaRPr lang="en-GB" altLang="fr-FR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678474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0E742B-3CF0-447E-82FC-E077737A2752}" type="slidenum">
              <a:rPr lang="en-GB" altLang="fr-FR" smtClean="0"/>
              <a:pPr>
                <a:spcBef>
                  <a:spcPct val="0"/>
                </a:spcBef>
              </a:pPr>
              <a:t>16</a:t>
            </a:fld>
            <a:endParaRPr lang="en-GB" altLang="fr-F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582330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8858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8858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CF46F4-1501-435A-AF65-517F65605342}" type="slidenum">
              <a:rPr lang="en-GB" altLang="fr-FR" smtClean="0"/>
              <a:pPr>
                <a:spcBef>
                  <a:spcPct val="0"/>
                </a:spcBef>
              </a:pPr>
              <a:t>17</a:t>
            </a:fld>
            <a:endParaRPr lang="en-GB" altLang="fr-F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447065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3100FF-7FFA-4422-82B1-B7419730F2B4}" type="slidenum">
              <a:rPr lang="en-GB" altLang="fr-FR" smtClean="0"/>
              <a:pPr>
                <a:spcBef>
                  <a:spcPct val="0"/>
                </a:spcBef>
              </a:pPr>
              <a:t>18</a:t>
            </a:fld>
            <a:endParaRPr lang="en-GB" altLang="fr-F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0148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53CBDB-2629-4DA9-9F2C-ABED76B93EE0}" type="slidenum">
              <a:rPr lang="en-GB" altLang="fr-FR" smtClean="0"/>
              <a:pPr>
                <a:spcBef>
                  <a:spcPct val="0"/>
                </a:spcBef>
              </a:pPr>
              <a:t>19</a:t>
            </a:fld>
            <a:endParaRPr lang="en-GB" altLang="fr-F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1650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63F5A3-01CA-4336-8472-12FCD5135397}" type="slidenum">
              <a:rPr lang="en-GB" altLang="fr-FR" smtClean="0"/>
              <a:pPr>
                <a:spcBef>
                  <a:spcPct val="0"/>
                </a:spcBef>
              </a:pPr>
              <a:t>2</a:t>
            </a:fld>
            <a:endParaRPr lang="en-GB" altLang="fr-FR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707190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2893F7-7973-4701-8BC6-D92B6140DEAA}" type="slidenum">
              <a:rPr lang="en-GB" altLang="fr-FR" smtClean="0"/>
              <a:pPr>
                <a:spcBef>
                  <a:spcPct val="0"/>
                </a:spcBef>
              </a:pPr>
              <a:t>20</a:t>
            </a:fld>
            <a:endParaRPr lang="en-GB" altLang="fr-F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03795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3AF359-9D4B-49B8-A606-22CCCC9695A0}" type="slidenum">
              <a:rPr lang="en-GB" altLang="fr-FR" smtClean="0"/>
              <a:pPr>
                <a:spcBef>
                  <a:spcPct val="0"/>
                </a:spcBef>
              </a:pPr>
              <a:t>21</a:t>
            </a:fld>
            <a:endParaRPr lang="en-GB" altLang="fr-F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8326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23C483-B426-4965-94C2-1A038375861B}" type="slidenum">
              <a:rPr lang="en-GB" altLang="fr-FR" smtClean="0"/>
              <a:pPr>
                <a:spcBef>
                  <a:spcPct val="0"/>
                </a:spcBef>
              </a:pPr>
              <a:t>22</a:t>
            </a:fld>
            <a:endParaRPr lang="en-GB" altLang="fr-F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37721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6808" eaLnBrk="0" hangingPunct="0">
              <a:defRPr sz="2700" b="1">
                <a:solidFill>
                  <a:schemeClr val="tx1"/>
                </a:solidFill>
                <a:latin typeface="Comic Sans MS" pitchFamily="66" charset="0"/>
              </a:defRPr>
            </a:lvl1pPr>
            <a:lvl2pPr marL="716798" indent="-275692" defTabSz="886808" eaLnBrk="0" hangingPunct="0">
              <a:defRPr sz="2700" b="1">
                <a:solidFill>
                  <a:schemeClr val="tx1"/>
                </a:solidFill>
                <a:latin typeface="Comic Sans MS" pitchFamily="66" charset="0"/>
              </a:defRPr>
            </a:lvl2pPr>
            <a:lvl3pPr marL="1102766" indent="-220553" defTabSz="886808" eaLnBrk="0" hangingPunct="0">
              <a:defRPr sz="2700" b="1">
                <a:solidFill>
                  <a:schemeClr val="tx1"/>
                </a:solidFill>
                <a:latin typeface="Comic Sans MS" pitchFamily="66" charset="0"/>
              </a:defRPr>
            </a:lvl3pPr>
            <a:lvl4pPr marL="1543873" indent="-220553" defTabSz="886808" eaLnBrk="0" hangingPunct="0">
              <a:defRPr sz="2700" b="1">
                <a:solidFill>
                  <a:schemeClr val="tx1"/>
                </a:solidFill>
                <a:latin typeface="Comic Sans MS" pitchFamily="66" charset="0"/>
              </a:defRPr>
            </a:lvl4pPr>
            <a:lvl5pPr marL="1984980" indent="-220553" defTabSz="886808" eaLnBrk="0" hangingPunct="0">
              <a:defRPr sz="2700" b="1">
                <a:solidFill>
                  <a:schemeClr val="tx1"/>
                </a:solidFill>
                <a:latin typeface="Comic Sans MS" pitchFamily="66" charset="0"/>
              </a:defRPr>
            </a:lvl5pPr>
            <a:lvl6pPr marL="2426086" indent="-220553" defTabSz="88680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omic Sans MS" pitchFamily="66" charset="0"/>
              </a:defRPr>
            </a:lvl6pPr>
            <a:lvl7pPr marL="2867193" indent="-220553" defTabSz="88680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omic Sans MS" pitchFamily="66" charset="0"/>
              </a:defRPr>
            </a:lvl7pPr>
            <a:lvl8pPr marL="3308299" indent="-220553" defTabSz="88680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omic Sans MS" pitchFamily="66" charset="0"/>
              </a:defRPr>
            </a:lvl8pPr>
            <a:lvl9pPr marL="3749406" indent="-220553" defTabSz="88680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14B1CB11-AA2C-40FB-81EF-4F9696BEE713}" type="slidenum">
              <a:rPr lang="en-GB" sz="1200" b="0">
                <a:latin typeface="Times New Roman" pitchFamily="18" charset="0"/>
              </a:rPr>
              <a:pPr eaLnBrk="1" hangingPunct="1"/>
              <a:t>23</a:t>
            </a:fld>
            <a:endParaRPr lang="en-GB" sz="1200" b="0">
              <a:latin typeface="Times New Roman" pitchFamily="18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615853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D17F13-BD2F-449C-98D8-CF7B3E1BDB33}" type="slidenum">
              <a:rPr lang="en-GB" altLang="fr-FR" smtClean="0"/>
              <a:pPr>
                <a:spcBef>
                  <a:spcPct val="0"/>
                </a:spcBef>
              </a:pPr>
              <a:t>24</a:t>
            </a:fld>
            <a:endParaRPr lang="en-GB" altLang="fr-F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17114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DBC78E-5841-4E87-A4E9-61DBB2DCABD2}" type="slidenum">
              <a:rPr lang="en-GB" altLang="fr-FR" smtClean="0"/>
              <a:pPr>
                <a:spcBef>
                  <a:spcPct val="0"/>
                </a:spcBef>
              </a:pPr>
              <a:t>25</a:t>
            </a:fld>
            <a:endParaRPr lang="en-GB" altLang="fr-F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74348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8E269B-00DC-4B45-9BCD-D60763FA63E5}" type="slidenum">
              <a:rPr lang="en-GB" altLang="fr-FR" smtClean="0"/>
              <a:pPr>
                <a:spcBef>
                  <a:spcPct val="0"/>
                </a:spcBef>
              </a:pPr>
              <a:t>26</a:t>
            </a:fld>
            <a:endParaRPr lang="en-GB" altLang="fr-F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5903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880B53-B184-4964-8C21-14C94471357E}" type="slidenum">
              <a:rPr lang="en-GB" altLang="fr-FR" smtClean="0"/>
              <a:pPr>
                <a:spcBef>
                  <a:spcPct val="0"/>
                </a:spcBef>
              </a:pPr>
              <a:t>27</a:t>
            </a:fld>
            <a:endParaRPr lang="en-GB" altLang="fr-F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134961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0463C0-30D8-435B-83F9-11E0F955AE2C}" type="slidenum">
              <a:rPr lang="en-GB" altLang="fr-FR" smtClean="0"/>
              <a:pPr>
                <a:spcBef>
                  <a:spcPct val="0"/>
                </a:spcBef>
              </a:pPr>
              <a:t>28</a:t>
            </a:fld>
            <a:endParaRPr lang="en-GB" altLang="fr-F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12240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BB037C-F576-4EE8-A7CD-7D3B72932D8C}" type="slidenum">
              <a:rPr lang="en-GB" altLang="fr-FR" smtClean="0"/>
              <a:pPr>
                <a:spcBef>
                  <a:spcPct val="0"/>
                </a:spcBef>
              </a:pPr>
              <a:t>29</a:t>
            </a:fld>
            <a:endParaRPr lang="en-GB" altLang="fr-F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1935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0DE5DA6-8D0E-46A3-AB14-D1C1FFF773C9}" type="slidenum">
              <a:rPr lang="en-GB" altLang="fr-FR" smtClean="0"/>
              <a:pPr>
                <a:spcBef>
                  <a:spcPct val="0"/>
                </a:spcBef>
              </a:pPr>
              <a:t>3</a:t>
            </a:fld>
            <a:endParaRPr lang="en-GB" altLang="fr-F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989522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946D98-5762-4050-8531-ED101BF88DD5}" type="slidenum">
              <a:rPr lang="en-GB" altLang="fr-FR" smtClean="0"/>
              <a:pPr>
                <a:spcBef>
                  <a:spcPct val="0"/>
                </a:spcBef>
              </a:pPr>
              <a:t>30</a:t>
            </a:fld>
            <a:endParaRPr lang="en-GB" altLang="fr-F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84247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2DD561-95F0-4508-BA90-8DF03BE3087E}" type="slidenum">
              <a:rPr lang="en-GB" altLang="fr-FR" smtClean="0"/>
              <a:pPr>
                <a:spcBef>
                  <a:spcPct val="0"/>
                </a:spcBef>
              </a:pPr>
              <a:t>4</a:t>
            </a:fld>
            <a:endParaRPr lang="en-GB" altLang="fr-FR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83222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2983C7-374A-47D3-AB89-E38AE85807C9}" type="slidenum">
              <a:rPr lang="en-GB" altLang="fr-FR" smtClean="0"/>
              <a:pPr>
                <a:spcBef>
                  <a:spcPct val="0"/>
                </a:spcBef>
              </a:pPr>
              <a:t>5</a:t>
            </a:fld>
            <a:endParaRPr lang="en-GB" altLang="fr-FR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07430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0495C6-5E85-4254-A908-18654DF7A219}" type="slidenum">
              <a:rPr lang="en-GB" altLang="fr-FR" smtClean="0"/>
              <a:pPr>
                <a:spcBef>
                  <a:spcPct val="0"/>
                </a:spcBef>
              </a:pPr>
              <a:t>6</a:t>
            </a:fld>
            <a:endParaRPr lang="en-GB" altLang="fr-FR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888094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2D8D9B-8A15-45D8-BBDC-AC3EF0D38F0A}" type="slidenum">
              <a:rPr lang="en-GB" altLang="fr-FR" smtClean="0"/>
              <a:pPr>
                <a:spcBef>
                  <a:spcPct val="0"/>
                </a:spcBef>
              </a:pPr>
              <a:t>7</a:t>
            </a:fld>
            <a:endParaRPr lang="en-GB" altLang="fr-FR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96128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76781E-CD1E-4F86-8A01-766EA847ADC0}" type="slidenum">
              <a:rPr lang="en-GB" altLang="fr-FR" smtClean="0"/>
              <a:pPr>
                <a:spcBef>
                  <a:spcPct val="0"/>
                </a:spcBef>
              </a:pPr>
              <a:t>8</a:t>
            </a:fld>
            <a:endParaRPr lang="en-GB" altLang="fr-FR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53047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B02747-6F23-4CD8-AB6C-F424F9BC3C72}" type="slidenum">
              <a:rPr lang="en-GB" altLang="fr-FR" smtClean="0"/>
              <a:pPr>
                <a:spcBef>
                  <a:spcPct val="0"/>
                </a:spcBef>
              </a:pPr>
              <a:t>9</a:t>
            </a:fld>
            <a:endParaRPr lang="en-GB" altLang="fr-FR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20936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862B-BBE1-4D5D-BAF7-A53C81B2F0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428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EB61-703A-423D-85FE-9583615100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586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2C8A2-A23D-4D02-AD56-03440927BBA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540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64BF6-D7F6-4D52-9E3C-0B597C36BF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496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A4D2-8185-440F-906B-E765EFEEBD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534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A65BC-338E-4B8B-A615-EFB851BCCA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171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9DBA-B3CB-4C56-8AAB-D6F64835984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333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58797-68E6-40D3-BB14-7BCE00CA8A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272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0AA6-B8A4-488B-ACEC-6E4401456F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049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6ABB-341A-4C06-94AC-EACB681662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67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2376D-ABD5-4D99-B1B2-A32EC84CE6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626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GB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GB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L. Serin CNRS/IN2P3/LAL Novembre 2014 La Réunion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82F3A2-2DDA-432A-A07D-EB1BDC1C2A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serin@lal.in2p3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270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9050" y="6176963"/>
            <a:ext cx="91614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L. Serin LAL /Orsay   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serin@lal.in2p3.fr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   26/01/15 </a:t>
            </a:r>
          </a:p>
          <a:p>
            <a:pPr eaLnBrk="1" hangingPunct="1"/>
            <a:endParaRPr lang="fr-FR" altLang="fr-F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ZoneTexte 1"/>
          <p:cNvSpPr txBox="1">
            <a:spLocks noChangeArrowheads="1"/>
          </p:cNvSpPr>
          <p:nvPr/>
        </p:nvSpPr>
        <p:spPr bwMode="auto">
          <a:xfrm>
            <a:off x="2530475" y="188913"/>
            <a:ext cx="4202113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>
                <a:latin typeface="Arial" panose="020B0604020202020204" pitchFamily="34" charset="0"/>
                <a:cs typeface="Arial" panose="020B0604020202020204" pitchFamily="34" charset="0"/>
              </a:rPr>
              <a:t>Les détecteurs du LHC </a:t>
            </a:r>
          </a:p>
        </p:txBody>
      </p: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-36513" y="1676400"/>
            <a:ext cx="2667001" cy="2438400"/>
            <a:chOff x="288" y="1072"/>
            <a:chExt cx="1680" cy="1536"/>
          </a:xfrm>
        </p:grpSpPr>
        <p:sp>
          <p:nvSpPr>
            <p:cNvPr id="4124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25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26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pic>
          <p:nvPicPr>
            <p:cNvPr id="10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1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4117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412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12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2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19" name="Picture 86" descr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411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5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20" name="Group 89"/>
          <p:cNvGrpSpPr>
            <a:grpSpLocks/>
          </p:cNvGrpSpPr>
          <p:nvPr/>
        </p:nvGrpSpPr>
        <p:grpSpPr bwMode="auto">
          <a:xfrm>
            <a:off x="6477000" y="762000"/>
            <a:ext cx="2667000" cy="2286000"/>
            <a:chOff x="3408" y="2112"/>
            <a:chExt cx="1680" cy="1440"/>
          </a:xfrm>
        </p:grpSpPr>
        <p:grpSp>
          <p:nvGrpSpPr>
            <p:cNvPr id="41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4113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fr-FR" altLang="fr-FR"/>
              </a:p>
            </p:txBody>
          </p:sp>
          <p:sp>
            <p:nvSpPr>
              <p:cNvPr id="4114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15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26" name="Picture 94" descr="0511013_0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2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grpSp>
        <p:nvGrpSpPr>
          <p:cNvPr id="27" name="Group 75"/>
          <p:cNvGrpSpPr>
            <a:grpSpLocks/>
          </p:cNvGrpSpPr>
          <p:nvPr/>
        </p:nvGrpSpPr>
        <p:grpSpPr bwMode="auto">
          <a:xfrm>
            <a:off x="7016750" y="3732213"/>
            <a:ext cx="1955800" cy="1831975"/>
            <a:chOff x="304" y="2344"/>
            <a:chExt cx="1232" cy="1153"/>
          </a:xfrm>
        </p:grpSpPr>
        <p:sp>
          <p:nvSpPr>
            <p:cNvPr id="4106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4107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08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31" name="Picture 79" descr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32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Quarks et gluons pas à l’état libre 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hadronisation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Hadron chargé (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, K, p) :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charge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+interaction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nucléaire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nécessite plus de matière pour arrêter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les particules. Masse différente pour identification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supplémentaire (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LHCb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ALICE)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Hadron neutre : soit interaction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électromagnétique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(</a:t>
            </a:r>
            <a:r>
              <a:rPr lang="fr-FR" altLang="fr-FR" sz="2000" b="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)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soit interaction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nucléaire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(neutron)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Quarks et gluons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reconstruit en « sommant »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toutes ces particules « 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collimées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 »               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jet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Quarks b (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Mésons B) : durée de vie de l’ordre de </a:t>
            </a:r>
            <a:r>
              <a:rPr lang="fr-FR" alt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produits </a:t>
            </a: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 désintégration ne proviennent pas du 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vertex primaire   </a:t>
            </a:r>
            <a:endParaRPr lang="fr-FR" altLang="fr-F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120775"/>
            <a:ext cx="29305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(III)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Certaines particules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n’interagissent pas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(ou très peu) dans le détecteur :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-    Neutrinos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Neutrons lents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neutralinos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/SUSY)  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Pas de mesure individuelle possible mais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conservation  énergie + moment dans le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 transverse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Difficile à mesurer </a:t>
            </a: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avec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précision car dépend de toutes les autres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mesures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Toute énergie non mesurée (particule dans un « crack » , partie détecteur     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défectueuse)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grande énergie manquante </a:t>
            </a:r>
            <a:r>
              <a:rPr lang="en-US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…. </a:t>
            </a:r>
            <a:r>
              <a:rPr lang="en-US" altLang="fr-FR" sz="2000" b="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comme</a:t>
            </a:r>
            <a:r>
              <a:rPr lang="en-US" altLang="fr-FR" sz="2000" b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 signal de possible </a:t>
            </a:r>
          </a:p>
          <a:p>
            <a:pPr eaLnBrk="1" hangingPunct="1">
              <a:defRPr/>
            </a:pPr>
            <a:r>
              <a:rPr lang="en-US" altLang="fr-FR" sz="2000" b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de nouvelle physique  </a:t>
            </a:r>
          </a:p>
        </p:txBody>
      </p:sp>
      <p:pic>
        <p:nvPicPr>
          <p:cNvPr id="2458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6" t="6677" r="2" b="25227"/>
          <a:stretch>
            <a:fillRect/>
          </a:stretch>
        </p:blipFill>
        <p:spPr bwMode="auto">
          <a:xfrm>
            <a:off x="5724525" y="1916113"/>
            <a:ext cx="33845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80063" y="1979613"/>
            <a:ext cx="863600" cy="137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Géométrie des détecteurs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90455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4221163"/>
            <a:ext cx="4716463" cy="1631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Analyse des produits de désintégrations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dans un faible angle /faisceau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Détecteurs similaires à cible fixe,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perpendiculaire au faisceau </a:t>
            </a: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Spectromètre, dipôle magnétique </a:t>
            </a:r>
            <a:r>
              <a:rPr lang="fr-FR" sz="2000" b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1388" y="4221163"/>
            <a:ext cx="4329112" cy="25542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Particules à détecter sur tout l’angle solide (4</a:t>
            </a:r>
            <a:r>
              <a:rPr lang="fr-FR" sz="2000" b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). Détecteurs arrangés autour du faisceau avec structure oignons</a:t>
            </a:r>
            <a:endParaRPr lang="fr-FR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Barrel : cylindre central </a:t>
            </a:r>
          </a:p>
          <a:p>
            <a:pPr>
              <a:defRPr/>
            </a:pPr>
            <a:r>
              <a:rPr lang="fr-FR" sz="2000" b="0" dirty="0" err="1">
                <a:latin typeface="Arial" pitchFamily="34" charset="0"/>
                <a:cs typeface="Arial" pitchFamily="34" charset="0"/>
              </a:rPr>
              <a:t>Endcap</a:t>
            </a:r>
            <a:r>
              <a:rPr lang="fr-FR" sz="2000" b="0" dirty="0">
                <a:latin typeface="Arial" pitchFamily="34" charset="0"/>
                <a:cs typeface="Arial" pitchFamily="34" charset="0"/>
              </a:rPr>
              <a:t> : Bouchons jusqu’à petit </a:t>
            </a:r>
            <a:r>
              <a:rPr lang="fr-FR" sz="2000" b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</a:t>
            </a:r>
            <a:endParaRPr lang="fr-FR" sz="2000" b="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000" b="0" dirty="0">
                <a:latin typeface="Arial" pitchFamily="34" charset="0"/>
                <a:cs typeface="Arial" pitchFamily="34" charset="0"/>
              </a:rPr>
              <a:t>Champ magnétique : solénoïde ou </a:t>
            </a:r>
            <a:r>
              <a:rPr lang="fr-FR" sz="2000" b="0" dirty="0" err="1">
                <a:latin typeface="Arial" pitchFamily="34" charset="0"/>
                <a:cs typeface="Arial" pitchFamily="34" charset="0"/>
              </a:rPr>
              <a:t>toroïde</a:t>
            </a:r>
            <a:endParaRPr lang="fr-FR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Techniques utilisées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615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Particule chargée 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: Déviation dans un champ magnétique, mesure non       		        destructive (ou presque !) de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charge et moment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Lorentz force : </a:t>
            </a:r>
            <a:r>
              <a:rPr lang="fr-FR" altLang="fr-FR" sz="2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(GeV)=0.3 B(T) </a:t>
            </a:r>
            <a:r>
              <a:rPr lang="fr-FR" altLang="fr-FR" sz="2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(m)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 (p)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Champ magnétique et détecteur très segmentés 		                     donnant un signal lors du passage du particule chargée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(ionisation / excitation  e-/ions,e-h)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Mesure d’énergie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Techniques calorimétriques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utilisées en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arrêtant les particules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dans un milieu dense et en mesurant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 signal proportionnel à l’énergie déposée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soit dans ce même milieu  (calorimètre homogène) ou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dans un autre milieu avec alternance  absorbeur/signal (calorimètre à échantillonnage)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Matériaux</a:t>
            </a:r>
            <a:r>
              <a:rPr lang="en-US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différents </a:t>
            </a:r>
            <a:r>
              <a:rPr lang="en-US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pour stopper (e</a:t>
            </a:r>
            <a:r>
              <a:rPr lang="en-US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fr-FR" sz="2000" b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)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 hadrons </a:t>
            </a: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Pb, cristaux              Fe, Cu, W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Signal               liquide noble (Ar) , gaz, Si, cristal          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b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Calorimétrie au sens de la chimie  bolomètre dans notre domaine</a:t>
            </a: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635896" y="5733256"/>
            <a:ext cx="288925" cy="360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5292725" y="5732933"/>
            <a:ext cx="287338" cy="360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042988" y="1557338"/>
            <a:ext cx="0" cy="576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53405"/>
            <a:ext cx="1296268" cy="134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E vs p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8863"/>
            <a:ext cx="612140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-26988"/>
            <a:ext cx="9144001" cy="1325563"/>
          </a:xfrm>
        </p:spPr>
        <p:txBody>
          <a:bodyPr/>
          <a:lstStyle/>
          <a:p>
            <a:pPr eaLnBrk="1" hangingPunct="1"/>
            <a:r>
              <a:rPr lang="fr-FR" altLang="fr-FR" sz="28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Gerbes électromagnétiques/hadroniques   </a:t>
            </a:r>
            <a:endParaRPr lang="en-GB" altLang="fr-FR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125538"/>
            <a:ext cx="376872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èche droite 7"/>
          <p:cNvSpPr/>
          <p:nvPr/>
        </p:nvSpPr>
        <p:spPr bwMode="auto">
          <a:xfrm>
            <a:off x="34925" y="3429000"/>
            <a:ext cx="979488" cy="4841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2775" name="ZoneTexte 8"/>
          <p:cNvSpPr txBox="1">
            <a:spLocks noChangeArrowheads="1"/>
          </p:cNvSpPr>
          <p:nvPr/>
        </p:nvSpPr>
        <p:spPr bwMode="auto">
          <a:xfrm>
            <a:off x="23813" y="3132138"/>
            <a:ext cx="1254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fr-FR" sz="1800">
                <a:latin typeface="Arial" panose="020B0604020202020204" pitchFamily="34" charset="0"/>
                <a:cs typeface="Arial" panose="020B0604020202020204" pitchFamily="34" charset="0"/>
              </a:rPr>
              <a:t>e- </a:t>
            </a:r>
          </a:p>
          <a:p>
            <a:endParaRPr lang="en-GB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r-FR" sz="1800">
                <a:latin typeface="Arial" panose="020B0604020202020204" pitchFamily="34" charset="0"/>
                <a:cs typeface="Arial" panose="020B0604020202020204" pitchFamily="34" charset="0"/>
              </a:rPr>
              <a:t>20 GeV e</a:t>
            </a:r>
            <a:r>
              <a:rPr lang="en-GB" altLang="fr-FR" sz="1800" baseline="30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sp>
        <p:nvSpPr>
          <p:cNvPr id="32776" name="ZoneTexte 1"/>
          <p:cNvSpPr txBox="1">
            <a:spLocks noChangeArrowheads="1"/>
          </p:cNvSpPr>
          <p:nvPr/>
        </p:nvSpPr>
        <p:spPr bwMode="auto">
          <a:xfrm>
            <a:off x="2570163" y="1196975"/>
            <a:ext cx="1354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particles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3732213" cy="53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411413" y="1606550"/>
            <a:ext cx="1138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e+/e-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8"/>
          <a:stretch>
            <a:fillRect/>
          </a:stretch>
        </p:blipFill>
        <p:spPr bwMode="auto">
          <a:xfrm>
            <a:off x="4697413" y="1163638"/>
            <a:ext cx="45799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8" t="484" r="5397" b="-484"/>
          <a:stretch>
            <a:fillRect/>
          </a:stretch>
        </p:blipFill>
        <p:spPr bwMode="auto">
          <a:xfrm>
            <a:off x="5435600" y="1196975"/>
            <a:ext cx="3673475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2376488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Techniques utilisées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125538"/>
            <a:ext cx="9109075" cy="4092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 particule :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utilisation d’interaction dans la matière qui dépendent de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=E/m ou =v/c (combinée avec mesure de p)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rayonnement de transition (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&gt; 1000 séparation e-/, 0.5 GeV-140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GeV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effet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Cerenkov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: séparation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/K/p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Mesure de temps de vol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/K/p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Perte d’énergie par ionisation 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Utilisation des formes des dépôts d’énergie dans les calorimètres (e vs jet) </a:t>
            </a:r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475297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fr-FR" altLang="fr-FR" sz="3200" smtClean="0">
                <a:latin typeface="Arial" panose="020B0604020202020204" pitchFamily="34" charset="0"/>
              </a:rPr>
              <a:t>Interaction/identification des particules dans CMS     </a:t>
            </a:r>
            <a:r>
              <a:rPr lang="fr-FR" altLang="fr-FR" sz="3200" smtClean="0"/>
              <a:t>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6871" name="ShockwaveFlash1" r:id="rId2" imgW="8458200" imgH="4952880"/>
        </mc:Choice>
        <mc:Fallback>
          <p:control name="ShockwaveFlash1" r:id="rId2" imgW="8458200" imgH="49528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6050" y="1139825"/>
                  <a:ext cx="8458200" cy="4953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3891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91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Contraintes expérimentales au LHC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grpSp>
        <p:nvGrpSpPr>
          <p:cNvPr id="38918" name="Group 4"/>
          <p:cNvGrpSpPr>
            <a:grpSpLocks/>
          </p:cNvGrpSpPr>
          <p:nvPr/>
        </p:nvGrpSpPr>
        <p:grpSpPr bwMode="auto">
          <a:xfrm>
            <a:off x="34925" y="1196975"/>
            <a:ext cx="4608513" cy="4608513"/>
            <a:chOff x="2400" y="720"/>
            <a:chExt cx="3147" cy="2984"/>
          </a:xfrm>
        </p:grpSpPr>
        <p:pic>
          <p:nvPicPr>
            <p:cNvPr id="38922" name="Picture 5" descr="Imag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912"/>
              <a:ext cx="2926" cy="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Oval 6"/>
            <p:cNvSpPr>
              <a:spLocks noChangeArrowheads="1"/>
            </p:cNvSpPr>
            <p:nvPr/>
          </p:nvSpPr>
          <p:spPr bwMode="auto">
            <a:xfrm>
              <a:off x="4534" y="1133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2800">
                <a:latin typeface="Comic Sans MS" panose="030F0702030302020204" pitchFamily="66" charset="0"/>
              </a:endParaRPr>
            </a:p>
          </p:txBody>
        </p:sp>
        <p:sp>
          <p:nvSpPr>
            <p:cNvPr id="38924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648" y="768"/>
              <a:ext cx="542" cy="1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14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</a:rPr>
                <a:t>Tevatron</a:t>
              </a:r>
            </a:p>
          </p:txBody>
        </p:sp>
        <p:grpSp>
          <p:nvGrpSpPr>
            <p:cNvPr id="38925" name="Group 8"/>
            <p:cNvGrpSpPr>
              <a:grpSpLocks/>
            </p:cNvGrpSpPr>
            <p:nvPr/>
          </p:nvGrpSpPr>
          <p:grpSpPr bwMode="auto">
            <a:xfrm>
              <a:off x="4553" y="1152"/>
              <a:ext cx="994" cy="1447"/>
              <a:chOff x="2716" y="1152"/>
              <a:chExt cx="994" cy="1447"/>
            </a:xfrm>
          </p:grpSpPr>
          <p:sp>
            <p:nvSpPr>
              <p:cNvPr id="38930" name="Line 9"/>
              <p:cNvSpPr>
                <a:spLocks noChangeShapeType="1"/>
              </p:cNvSpPr>
              <p:nvPr/>
            </p:nvSpPr>
            <p:spPr bwMode="auto">
              <a:xfrm>
                <a:off x="2716" y="1152"/>
                <a:ext cx="0" cy="144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31" name="Text Box 10"/>
              <p:cNvSpPr txBox="1">
                <a:spLocks noChangeArrowheads="1"/>
              </p:cNvSpPr>
              <p:nvPr/>
            </p:nvSpPr>
            <p:spPr bwMode="auto">
              <a:xfrm>
                <a:off x="2752" y="1584"/>
                <a:ext cx="958" cy="34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4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9</a:t>
                </a:r>
                <a:r>
                  <a:rPr lang="fr-FR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order of magnitude</a:t>
                </a:r>
              </a:p>
            </p:txBody>
          </p:sp>
        </p:grpSp>
        <p:grpSp>
          <p:nvGrpSpPr>
            <p:cNvPr id="38926" name="Group 11"/>
            <p:cNvGrpSpPr>
              <a:grpSpLocks/>
            </p:cNvGrpSpPr>
            <p:nvPr/>
          </p:nvGrpSpPr>
          <p:grpSpPr bwMode="auto">
            <a:xfrm>
              <a:off x="3648" y="1152"/>
              <a:ext cx="624" cy="1728"/>
              <a:chOff x="3648" y="1152"/>
              <a:chExt cx="624" cy="1728"/>
            </a:xfrm>
          </p:grpSpPr>
          <p:sp>
            <p:nvSpPr>
              <p:cNvPr id="38928" name="Line 12"/>
              <p:cNvSpPr>
                <a:spLocks noChangeShapeType="1"/>
              </p:cNvSpPr>
              <p:nvPr/>
            </p:nvSpPr>
            <p:spPr bwMode="auto">
              <a:xfrm>
                <a:off x="3936" y="1152"/>
                <a:ext cx="0" cy="1728"/>
              </a:xfrm>
              <a:prstGeom prst="line">
                <a:avLst/>
              </a:prstGeom>
              <a:noFill/>
              <a:ln w="28575">
                <a:solidFill>
                  <a:srgbClr val="9900FF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29" name="Text Box 13"/>
              <p:cNvSpPr txBox="1">
                <a:spLocks noChangeArrowheads="1"/>
              </p:cNvSpPr>
              <p:nvPr/>
            </p:nvSpPr>
            <p:spPr bwMode="auto">
              <a:xfrm>
                <a:off x="3648" y="1728"/>
                <a:ext cx="624" cy="2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900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fr-FR" sz="12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11</a:t>
                </a:r>
                <a:r>
                  <a:rPr lang="en-US" altLang="fr-FR" sz="9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order of 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fr-FR" sz="10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      magnitude</a:t>
                </a:r>
              </a:p>
            </p:txBody>
          </p:sp>
        </p:grpSp>
        <p:sp>
          <p:nvSpPr>
            <p:cNvPr id="38927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464" y="720"/>
              <a:ext cx="293" cy="22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2000" kern="10" spc="400">
                  <a:solidFill>
                    <a:srgbClr val="3366FF">
                      <a:alpha val="90979"/>
                    </a:srgbClr>
                  </a:solidFill>
                  <a:effectLst>
                    <a:outerShdw dist="45791" dir="3378596" algn="ctr" rotWithShape="0">
                      <a:srgbClr val="4D4D4D">
                        <a:alpha val="79999"/>
                      </a:srgbClr>
                    </a:outerShdw>
                  </a:effectLst>
                  <a:latin typeface="Arial Black" panose="020B0A04020102020204" pitchFamily="34" charset="0"/>
                </a:rPr>
                <a:t>LHC</a:t>
              </a:r>
            </a:p>
          </p:txBody>
        </p:sp>
      </p:grp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716463" y="1228725"/>
            <a:ext cx="4078287" cy="4708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proton-proton (QCD)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Grand section efficace et très grand taux d’interaction à chaque collision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Processus « intéressants » du MS :  ~6 ordres de grandeur inférieur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: 9 </a:t>
            </a:r>
            <a:r>
              <a:rPr lang="fr-FR" altLang="fr-FR" sz="2000" b="0" smtClean="0">
                <a:latin typeface="Arial" panose="020B0604020202020204" pitchFamily="34" charset="0"/>
                <a:cs typeface="Arial" panose="020B0604020202020204" pitchFamily="34" charset="0"/>
              </a:rPr>
              <a:t>ordres de grandeur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(Nouvelle physique ?)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Recherche de phénomènes rares parmi un grand nombre d’évènement ( Trigger)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Evènements superposés à chaque  interaction (pile-up) 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230563" y="2852738"/>
            <a:ext cx="1773237" cy="296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3203575" y="3708400"/>
            <a:ext cx="1773238" cy="2968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0964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65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Pile-up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25538"/>
            <a:ext cx="891857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ZoneTexte 21"/>
          <p:cNvSpPr txBox="1">
            <a:spLocks noChangeArrowheads="1"/>
          </p:cNvSpPr>
          <p:nvPr/>
        </p:nvSpPr>
        <p:spPr bwMode="auto">
          <a:xfrm>
            <a:off x="6011863" y="3779838"/>
            <a:ext cx="302418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µµ avec 25 collisions</a:t>
            </a: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17475" y="4437063"/>
            <a:ext cx="89185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9" name="ZoneTexte 17"/>
          <p:cNvSpPr txBox="1">
            <a:spLocks noChangeArrowheads="1"/>
          </p:cNvSpPr>
          <p:nvPr/>
        </p:nvSpPr>
        <p:spPr bwMode="auto">
          <a:xfrm>
            <a:off x="3770313" y="4149725"/>
            <a:ext cx="752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200">
                <a:latin typeface="Arial" panose="020B0604020202020204" pitchFamily="34" charset="0"/>
                <a:cs typeface="Arial" panose="020B0604020202020204" pitchFamily="34" charset="0"/>
              </a:rPr>
              <a:t>~10 cm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3850" y="4481513"/>
            <a:ext cx="8434388" cy="224631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de détecteurs rapides pour minimiser les superposition des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collisions précédentes (toutes les 25 ou 50 ns) 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d’un détecteur précis et très segmenté pour minimiser l’impact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 pile-up ( </a:t>
            </a:r>
            <a:r>
              <a:rPr 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bcp</a:t>
            </a: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 voies d’électroniques)</a:t>
            </a:r>
          </a:p>
          <a:p>
            <a:pPr marL="342900" indent="-342900">
              <a:buFont typeface="Wingdings" panose="05000000000000000000" pitchFamily="2" charset="2"/>
              <a:buChar char="à"/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Collisions à 40 MHz avec taille d’évènement de l’ordre de 1 Mb 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Impossible de tout enregistrer sélection le plus tôt en ligne (trigger)  </a:t>
            </a:r>
          </a:p>
          <a:p>
            <a:pPr>
              <a:defRPr/>
            </a:pP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On garde ~300 Hz (</a:t>
            </a:r>
            <a:r>
              <a:rPr lang="fr-FR" sz="2000" b="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qqs</a:t>
            </a:r>
            <a:r>
              <a:rPr lang="fr-FR" sz="20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Pb) / 40 MHz de collisions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Sommaire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107950" y="1309688"/>
            <a:ext cx="8712200" cy="3478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1-  Introductions; Rôle des détecteurs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2- Géométrie et techniques utilisées pour les détecteurs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3- Contraintes due à l’environnement LHC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4- Les  détecteurs  LHC : ATLAS, CMS  (LHCb, ALICE)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3012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301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Niveaux de radiations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3014" name="Picture 3" descr="neu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69262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4"/>
          <p:cNvSpPr txBox="1">
            <a:spLocks noChangeArrowheads="1"/>
          </p:cNvSpPr>
          <p:nvPr/>
        </p:nvSpPr>
        <p:spPr bwMode="auto">
          <a:xfrm>
            <a:off x="34925" y="4875213"/>
            <a:ext cx="6832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A r=11 cm, photons flux of 30 MRad 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1 gray= 100 Rad ~ 6.2410</a:t>
            </a:r>
            <a:r>
              <a:rPr lang="fr-FR" altLang="fr-FR" sz="1800" b="0" baseline="3000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MeV/kg energie déposée (1J/kg)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04025" y="4652963"/>
            <a:ext cx="2305050" cy="923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X rays and </a:t>
            </a: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: </a:t>
            </a:r>
          </a:p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 rad = 10 </a:t>
            </a:r>
            <a:r>
              <a:rPr lang="fr-FR" altLang="fr-FR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mSv</a:t>
            </a:r>
            <a:endParaRPr lang="fr-FR" altLang="fr-FR" sz="1800" b="0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Public &lt;1 </a:t>
            </a:r>
            <a:r>
              <a:rPr lang="fr-FR" altLang="fr-FR" sz="1800" b="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mSv</a:t>
            </a:r>
            <a:r>
              <a:rPr lang="fr-FR" altLang="fr-FR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/ an</a:t>
            </a:r>
            <a:endParaRPr lang="fr-FR" altLang="fr-FR" sz="18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34925" y="5746750"/>
            <a:ext cx="9109075" cy="12001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Arial" panose="020B0604020202020204" pitchFamily="34" charset="0"/>
                <a:cs typeface="Arial" panose="020B0604020202020204" pitchFamily="34" charset="0"/>
              </a:rPr>
              <a:t>Contraintes importantes sur les detector et technologies + électronique utilisables : vieillissement dans les detectors gazeux, pollution dans détecteurs liquides, perte de lumière dans les cristaux (transparence) (scintillation/cerenkov) , déplacement d’atome les détecteurs solides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5060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61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ATLAS : 1990 (R&amp;D) à 2006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5062" name="Picture 5" descr="ATLAS_Silver_White_M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52525"/>
            <a:ext cx="8982075" cy="573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4C4C4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5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 </a:t>
            </a:r>
          </a:p>
        </p:txBody>
      </p:sp>
      <p:sp>
        <p:nvSpPr>
          <p:cNvPr id="45066" name="ZoneTexte 17"/>
          <p:cNvSpPr txBox="1">
            <a:spLocks noChangeArrowheads="1"/>
          </p:cNvSpPr>
          <p:nvPr/>
        </p:nvSpPr>
        <p:spPr bwMode="auto"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 </a:t>
            </a:r>
          </a:p>
        </p:txBody>
      </p:sp>
      <p:sp>
        <p:nvSpPr>
          <p:cNvPr id="45067" name="ZoneTexte 18"/>
          <p:cNvSpPr txBox="1">
            <a:spLocks noChangeArrowheads="1"/>
          </p:cNvSpPr>
          <p:nvPr/>
        </p:nvSpPr>
        <p:spPr bwMode="auto">
          <a:xfrm>
            <a:off x="179388" y="6197600"/>
            <a:ext cx="2679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 t ~1 tour Eiffel  </a:t>
            </a:r>
          </a:p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0">
              <a:latin typeface="Times New Roman" panose="02020603050405020304" pitchFamily="18" charset="0"/>
            </a:endParaRPr>
          </a:p>
        </p:txBody>
      </p:sp>
      <p:pic>
        <p:nvPicPr>
          <p:cNvPr id="47107" name="Picture 4" descr="P1_UX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313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547688" y="1204913"/>
            <a:ext cx="13922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Avril  2002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pPr algn="l"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L. Serin CNRS/IN2P3/LAL Novembre 2014 La Réunion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 descr="Cav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84313"/>
            <a:ext cx="619283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219700" y="1052513"/>
            <a:ext cx="21510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Septembre 2004 </a:t>
            </a:r>
          </a:p>
        </p:txBody>
      </p:sp>
      <p:pic>
        <p:nvPicPr>
          <p:cNvPr id="20" name="Picture 10" descr="BT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16063"/>
            <a:ext cx="75787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492500" y="1484313"/>
            <a:ext cx="1422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Aout 2005 </a:t>
            </a:r>
          </a:p>
        </p:txBody>
      </p:sp>
      <p:pic>
        <p:nvPicPr>
          <p:cNvPr id="19" name="Picture 12" descr="AT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471613"/>
            <a:ext cx="716121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779838" y="1516063"/>
            <a:ext cx="17653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0">
                <a:latin typeface="Arial" panose="020B0604020202020204" pitchFamily="34" charset="0"/>
              </a:rPr>
              <a:t>Février  2006 </a:t>
            </a:r>
          </a:p>
        </p:txBody>
      </p:sp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653337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DSCN67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484313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ATLAS : Installation  2002 à 2006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634008"/>
            <a:ext cx="8686800" cy="1066800"/>
          </a:xfrm>
        </p:spPr>
        <p:txBody>
          <a:bodyPr/>
          <a:lstStyle/>
          <a:p>
            <a:pPr>
              <a:defRPr/>
            </a:pPr>
            <a:r>
              <a:rPr lang="fr-FR" sz="3200" dirty="0" smtClean="0">
                <a:solidFill>
                  <a:schemeClr val="accent2"/>
                </a:solidFill>
                <a:latin typeface="Arial" charset="0"/>
              </a:rPr>
              <a:t>ATLAS </a:t>
            </a:r>
            <a:r>
              <a:rPr lang="fr-FR" sz="3200" dirty="0" smtClean="0">
                <a:latin typeface="Arial" charset="0"/>
              </a:rPr>
              <a:t>   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6" y="128891"/>
            <a:ext cx="8961463" cy="64684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36096" y="4551511"/>
            <a:ext cx="3618298" cy="1077218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178 laboratoires dans 38 pays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2900 participants 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~1000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tudiants en thèses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4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17525" y="1462088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4915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15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Détecteurs de trace (solides)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49158" name="Picture 3" descr="Picture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36800"/>
            <a:ext cx="32543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 descr="Pages from pixel2002-erdma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33131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ZoneTexte 3"/>
          <p:cNvSpPr txBox="1">
            <a:spLocks noChangeArrowheads="1"/>
          </p:cNvSpPr>
          <p:nvPr/>
        </p:nvSpPr>
        <p:spPr bwMode="auto">
          <a:xfrm>
            <a:off x="228600" y="1125538"/>
            <a:ext cx="891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Détecteur à pixels                                                   </a:t>
            </a:r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« strips » à plus grand rayon </a:t>
            </a:r>
            <a:endParaRPr lang="fr-FR" altLang="fr-FR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fr-FR" sz="1800">
                <a:latin typeface="Arial" panose="020B0604020202020204" pitchFamily="34" charset="0"/>
                <a:cs typeface="Arial" panose="020B0604020202020204" pitchFamily="34" charset="0"/>
              </a:rPr>
              <a:t>(~un appareil photo)  </a:t>
            </a:r>
          </a:p>
        </p:txBody>
      </p:sp>
      <p:pic>
        <p:nvPicPr>
          <p:cNvPr id="4916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77963"/>
            <a:ext cx="4181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17988"/>
            <a:ext cx="21050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1204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05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Détecteurs de trace (gazeux) : grands R + </a:t>
            </a:r>
            <a:r>
              <a:rPr lang="fr-FR" altLang="fr-FR" sz="3200" b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 sz="3200" b="0">
                <a:latin typeface="Arial" panose="020B0604020202020204" pitchFamily="34" charset="0"/>
              </a:rPr>
              <a:t>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120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68413"/>
            <a:ext cx="400208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030663"/>
            <a:ext cx="35448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33488"/>
            <a:ext cx="391953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4276725"/>
            <a:ext cx="3416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179388" y="1125538"/>
            <a:ext cx="8539162" cy="57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87325" y="1125538"/>
            <a:ext cx="66675" cy="5616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254000" y="6742113"/>
            <a:ext cx="38131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4067175" y="4149725"/>
            <a:ext cx="22225" cy="2592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4097338" y="4162425"/>
            <a:ext cx="4621212" cy="14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8659813" y="1196975"/>
            <a:ext cx="15875" cy="2965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6" name="ZoneTexte 30"/>
          <p:cNvSpPr txBox="1">
            <a:spLocks noChangeArrowheads="1"/>
          </p:cNvSpPr>
          <p:nvPr/>
        </p:nvSpPr>
        <p:spPr bwMode="auto">
          <a:xfrm>
            <a:off x="250825" y="6289675"/>
            <a:ext cx="302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ATLAS :spectromètre </a:t>
            </a:r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altLang="fr-FR"/>
              <a:t> </a:t>
            </a:r>
          </a:p>
        </p:txBody>
      </p:sp>
      <p:sp>
        <p:nvSpPr>
          <p:cNvPr id="51217" name="ZoneTexte 36"/>
          <p:cNvSpPr txBox="1">
            <a:spLocks noChangeArrowheads="1"/>
          </p:cNvSpPr>
          <p:nvPr/>
        </p:nvSpPr>
        <p:spPr bwMode="auto">
          <a:xfrm>
            <a:off x="4500563" y="6362700"/>
            <a:ext cx="3024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latin typeface="Arial" panose="020B0604020202020204" pitchFamily="34" charset="0"/>
                <a:cs typeface="Arial" panose="020B0604020202020204" pitchFamily="34" charset="0"/>
              </a:rPr>
              <a:t>ATLAS : TRT (R~1m) </a:t>
            </a:r>
            <a:r>
              <a:rPr lang="fr-FR" altLang="fr-FR"/>
              <a:t> </a:t>
            </a:r>
          </a:p>
        </p:txBody>
      </p:sp>
      <p:pic>
        <p:nvPicPr>
          <p:cNvPr id="51218" name="Imag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4205288"/>
            <a:ext cx="31146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3252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Calorimètres 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3254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8741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068638"/>
            <a:ext cx="34178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17525" y="1492250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5300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1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Calorimètres  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pic>
        <p:nvPicPr>
          <p:cNvPr id="553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3813"/>
            <a:ext cx="8650287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ZoneTexte 1"/>
          <p:cNvSpPr txBox="1">
            <a:spLocks noChangeArrowheads="1"/>
          </p:cNvSpPr>
          <p:nvPr/>
        </p:nvSpPr>
        <p:spPr bwMode="auto">
          <a:xfrm>
            <a:off x="539750" y="6146800"/>
            <a:ext cx="8151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Densité : 8.3 g/ cm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(Pb 11 g/cm</a:t>
            </a:r>
            <a:r>
              <a:rPr lang="fr-FR" altLang="fr-FR" sz="2000" b="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altLang="fr-FR" sz="2000" b="0">
                <a:latin typeface="Arial" panose="020B0604020202020204" pitchFamily="34" charset="0"/>
                <a:cs typeface="Arial" panose="020B0604020202020204" pitchFamily="34" charset="0"/>
              </a:rPr>
              <a:t>).  Cristal développé pour CMS calo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7348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349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CMS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80963" y="1125538"/>
            <a:ext cx="8982075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68275" y="1125538"/>
            <a:ext cx="11113" cy="5732462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2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 </a:t>
            </a:r>
          </a:p>
        </p:txBody>
      </p:sp>
      <p:sp>
        <p:nvSpPr>
          <p:cNvPr id="57353" name="ZoneTexte 17"/>
          <p:cNvSpPr txBox="1">
            <a:spLocks noChangeArrowheads="1"/>
          </p:cNvSpPr>
          <p:nvPr/>
        </p:nvSpPr>
        <p:spPr bwMode="auto">
          <a:xfrm rot="-5400000">
            <a:off x="31750" y="3576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 </a:t>
            </a:r>
          </a:p>
        </p:txBody>
      </p:sp>
      <p:pic>
        <p:nvPicPr>
          <p:cNvPr id="57354" name="Picture 8" descr="CMS3d_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01738"/>
            <a:ext cx="699135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ZoneTexte 18"/>
          <p:cNvSpPr txBox="1">
            <a:spLocks noChangeArrowheads="1"/>
          </p:cNvSpPr>
          <p:nvPr/>
        </p:nvSpPr>
        <p:spPr bwMode="auto">
          <a:xfrm>
            <a:off x="179388" y="6197600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12000 t &gt; 1 tour Eiffel  </a:t>
            </a:r>
          </a:p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altLang="fr-FR" sz="2000" baseline="30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6350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59396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397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915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b="0">
                <a:latin typeface="Arial" panose="020B0604020202020204" pitchFamily="34" charset="0"/>
              </a:rPr>
              <a:t> Le détecteur LHCb  </a:t>
            </a:r>
            <a:endParaRPr lang="fr-FR" altLang="fr-FR" sz="3200" b="0">
              <a:latin typeface="Calibri Light" panose="020F030202020403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476375" y="1125538"/>
            <a:ext cx="6840538" cy="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57163" y="1803400"/>
            <a:ext cx="25400" cy="4291013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0" name="ZoneTexte 12"/>
          <p:cNvSpPr txBox="1">
            <a:spLocks noChangeArrowheads="1"/>
          </p:cNvSpPr>
          <p:nvPr/>
        </p:nvSpPr>
        <p:spPr bwMode="auto">
          <a:xfrm>
            <a:off x="4165600" y="7651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</a:t>
            </a:r>
          </a:p>
        </p:txBody>
      </p:sp>
      <p:sp>
        <p:nvSpPr>
          <p:cNvPr id="59401" name="ZoneTexte 17"/>
          <p:cNvSpPr txBox="1">
            <a:spLocks noChangeArrowheads="1"/>
          </p:cNvSpPr>
          <p:nvPr/>
        </p:nvSpPr>
        <p:spPr bwMode="auto">
          <a:xfrm rot="-5400000">
            <a:off x="103187" y="3576638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 </a:t>
            </a:r>
          </a:p>
        </p:txBody>
      </p:sp>
      <p:pic>
        <p:nvPicPr>
          <p:cNvPr id="5940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52538"/>
            <a:ext cx="7062788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8424862" cy="1143000"/>
          </a:xfrm>
        </p:spPr>
        <p:txBody>
          <a:bodyPr/>
          <a:lstStyle/>
          <a:p>
            <a:pPr eaLnBrk="1" hangingPunct="1"/>
            <a:r>
              <a:rPr lang="fr-FR" altLang="fr-FR" sz="3200" smtClean="0">
                <a:latin typeface="Arial" panose="020B0604020202020204" pitchFamily="34" charset="0"/>
                <a:cs typeface="Arial" panose="020B0604020202020204" pitchFamily="34" charset="0"/>
              </a:rPr>
              <a:t>Détecteur de physiques des hautes énergies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Nuage 6"/>
          <p:cNvSpPr/>
          <p:nvPr/>
        </p:nvSpPr>
        <p:spPr>
          <a:xfrm>
            <a:off x="2700338" y="2852738"/>
            <a:ext cx="3816350" cy="1433512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HEP Experiments</a:t>
            </a:r>
          </a:p>
        </p:txBody>
      </p:sp>
      <p:sp>
        <p:nvSpPr>
          <p:cNvPr id="8" name="Ellipse 7"/>
          <p:cNvSpPr/>
          <p:nvPr/>
        </p:nvSpPr>
        <p:spPr>
          <a:xfrm>
            <a:off x="0" y="1268413"/>
            <a:ext cx="3563938" cy="18002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But de physique </a:t>
            </a:r>
          </a:p>
          <a:p>
            <a:pPr algn="ctr">
              <a:defRPr/>
            </a:pPr>
            <a:r>
              <a:rPr lang="fr-FR" sz="2000" dirty="0">
                <a:sym typeface="Wingdings" pitchFamily="2" charset="2"/>
              </a:rPr>
              <a:t> Que mesurer, performances nécessaires </a:t>
            </a:r>
            <a:endParaRPr 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700338" y="2781300"/>
            <a:ext cx="576262" cy="28733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580063" y="1052513"/>
            <a:ext cx="3563937" cy="18716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Environnement:</a:t>
            </a:r>
          </a:p>
          <a:p>
            <a:pPr algn="ctr">
              <a:defRPr/>
            </a:pPr>
            <a:r>
              <a:rPr lang="fr-FR" sz="2000" dirty="0"/>
              <a:t>Cible fixe / collisionneur radiation, taux d’interaction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6260307" y="2821781"/>
            <a:ext cx="368300" cy="28733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107950" y="4149725"/>
            <a:ext cx="3563938" cy="18002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Couts et retards ! 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771775" y="4005263"/>
            <a:ext cx="431800" cy="279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859338" y="4365625"/>
            <a:ext cx="4105275" cy="18002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dirty="0"/>
              <a:t>Choix des Détecteurs/Technologies:</a:t>
            </a:r>
          </a:p>
          <a:p>
            <a:pPr algn="ctr">
              <a:defRPr/>
            </a:pPr>
            <a:r>
              <a:rPr lang="fr-FR" sz="2000" dirty="0"/>
              <a:t>Compromis entre spécifications et  contraintes !  </a:t>
            </a:r>
          </a:p>
        </p:txBody>
      </p:sp>
      <p:sp>
        <p:nvSpPr>
          <p:cNvPr id="20" name="Flèche vers le bas 19"/>
          <p:cNvSpPr/>
          <p:nvPr/>
        </p:nvSpPr>
        <p:spPr>
          <a:xfrm rot="18874746">
            <a:off x="5754687" y="3671888"/>
            <a:ext cx="48577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188913"/>
            <a:ext cx="8686800" cy="1066800"/>
          </a:xfrm>
        </p:spPr>
        <p:txBody>
          <a:bodyPr/>
          <a:lstStyle/>
          <a:p>
            <a:pPr eaLnBrk="1" hangingPunct="1"/>
            <a:r>
              <a:rPr lang="en-US" altLang="fr-FR" sz="2400" smtClean="0">
                <a:latin typeface="Arial" panose="020B0604020202020204" pitchFamily="34" charset="0"/>
              </a:rPr>
              <a:t>ALICE  </a:t>
            </a:r>
            <a:endParaRPr lang="en-US" altLang="fr-FR" sz="2400" smtClean="0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800" b="0">
              <a:latin typeface="Times New Roman" panose="02020603050405020304" pitchFamily="18" charset="0"/>
            </a:endParaRPr>
          </a:p>
        </p:txBody>
      </p:sp>
      <p:pic>
        <p:nvPicPr>
          <p:cNvPr id="61444" name="Picture 16" descr="al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58950"/>
            <a:ext cx="5743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17"/>
          <p:cNvSpPr txBox="1">
            <a:spLocks noChangeArrowheads="1"/>
          </p:cNvSpPr>
          <p:nvPr/>
        </p:nvSpPr>
        <p:spPr bwMode="auto">
          <a:xfrm>
            <a:off x="6081713" y="1317625"/>
            <a:ext cx="182721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  <a:sym typeface="Symbol" panose="05050102010706020507" pitchFamily="18" charset="2"/>
              </a:rPr>
              <a:t> spectrometer</a:t>
            </a:r>
          </a:p>
        </p:txBody>
      </p:sp>
      <p:sp>
        <p:nvSpPr>
          <p:cNvPr id="61446" name="Text Box 18"/>
          <p:cNvSpPr txBox="1">
            <a:spLocks noChangeArrowheads="1"/>
          </p:cNvSpPr>
          <p:nvPr/>
        </p:nvSpPr>
        <p:spPr bwMode="auto">
          <a:xfrm>
            <a:off x="2843213" y="1289050"/>
            <a:ext cx="161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TRD detector</a:t>
            </a:r>
          </a:p>
        </p:txBody>
      </p:sp>
      <p:sp>
        <p:nvSpPr>
          <p:cNvPr id="61447" name="Text Box 19"/>
          <p:cNvSpPr txBox="1">
            <a:spLocks noChangeArrowheads="1"/>
          </p:cNvSpPr>
          <p:nvPr/>
        </p:nvSpPr>
        <p:spPr bwMode="auto">
          <a:xfrm>
            <a:off x="4572000" y="1268413"/>
            <a:ext cx="704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TOF </a:t>
            </a:r>
          </a:p>
        </p:txBody>
      </p:sp>
      <p:sp>
        <p:nvSpPr>
          <p:cNvPr id="61448" name="Text Box 20"/>
          <p:cNvSpPr txBox="1">
            <a:spLocks noChangeArrowheads="1"/>
          </p:cNvSpPr>
          <p:nvPr/>
        </p:nvSpPr>
        <p:spPr bwMode="auto">
          <a:xfrm>
            <a:off x="250825" y="3284538"/>
            <a:ext cx="1466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TPC : dE/dx</a:t>
            </a:r>
          </a:p>
        </p:txBody>
      </p:sp>
      <p:sp>
        <p:nvSpPr>
          <p:cNvPr id="61449" name="Text Box 21"/>
          <p:cNvSpPr txBox="1">
            <a:spLocks noChangeArrowheads="1"/>
          </p:cNvSpPr>
          <p:nvPr/>
        </p:nvSpPr>
        <p:spPr bwMode="auto">
          <a:xfrm>
            <a:off x="144463" y="4587875"/>
            <a:ext cx="18351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EM calo (PHOS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EMcal)</a:t>
            </a:r>
          </a:p>
        </p:txBody>
      </p:sp>
      <p:sp>
        <p:nvSpPr>
          <p:cNvPr id="61450" name="Text Box 19"/>
          <p:cNvSpPr txBox="1">
            <a:spLocks noChangeArrowheads="1"/>
          </p:cNvSpPr>
          <p:nvPr/>
        </p:nvSpPr>
        <p:spPr bwMode="auto">
          <a:xfrm>
            <a:off x="1835150" y="1331913"/>
            <a:ext cx="8794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>
                <a:latin typeface="Comic Sans MS" panose="030F0702030302020204" pitchFamily="66" charset="0"/>
              </a:rPr>
              <a:t>RICH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0243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4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H </a:t>
            </a:r>
            <a:r>
              <a:rPr lang="fr-FR" altLang="fr-FR" smtClean="0">
                <a:sym typeface="Symbol" panose="05050102010706020507" pitchFamily="18" charset="2"/>
              </a:rPr>
              <a:t> in proton-proton collisions 8 TeV </a:t>
            </a:r>
            <a:r>
              <a:rPr lang="fr-FR" altLang="fr-FR" smtClean="0">
                <a:sym typeface="Wingdings" panose="05000000000000000000" pitchFamily="2" charset="2"/>
              </a:rPr>
              <a:t> </a:t>
            </a:r>
            <a:endParaRPr lang="fr-FR" altLang="fr-FR" smtClean="0"/>
          </a:p>
        </p:txBody>
      </p:sp>
      <p:pic>
        <p:nvPicPr>
          <p:cNvPr id="1024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117600"/>
            <a:ext cx="57404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2291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92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/>
              <a:t>Z</a:t>
            </a:r>
            <a:r>
              <a:rPr lang="fr-FR" altLang="fr-FR" smtClean="0">
                <a:sym typeface="Wingdings" panose="05000000000000000000" pitchFamily="2" charset="2"/>
              </a:rPr>
              <a:t> e </a:t>
            </a:r>
            <a:r>
              <a:rPr lang="fr-FR" altLang="fr-FR" baseline="30000" smtClean="0">
                <a:sym typeface="Wingdings" panose="05000000000000000000" pitchFamily="2" charset="2"/>
              </a:rPr>
              <a:t>+</a:t>
            </a:r>
            <a:r>
              <a:rPr lang="fr-FR" altLang="fr-FR" smtClean="0">
                <a:sym typeface="Wingdings" panose="05000000000000000000" pitchFamily="2" charset="2"/>
              </a:rPr>
              <a:t>e </a:t>
            </a:r>
            <a:r>
              <a:rPr lang="fr-FR" altLang="fr-FR" baseline="30000" smtClean="0">
                <a:sym typeface="Wingdings" panose="05000000000000000000" pitchFamily="2" charset="2"/>
              </a:rPr>
              <a:t>-</a:t>
            </a:r>
            <a:r>
              <a:rPr lang="fr-FR" altLang="fr-FR" smtClean="0">
                <a:sym typeface="Wingdings" panose="05000000000000000000" pitchFamily="2" charset="2"/>
              </a:rPr>
              <a:t> dans des collisions Proton-Proton </a:t>
            </a:r>
            <a:endParaRPr lang="fr-FR" altLang="fr-FR" smtClean="0"/>
          </a:p>
        </p:txBody>
      </p:sp>
      <p:pic>
        <p:nvPicPr>
          <p:cNvPr id="1229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96975"/>
            <a:ext cx="8891587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4339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0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1325563"/>
          </a:xfrm>
        </p:spPr>
        <p:txBody>
          <a:bodyPr/>
          <a:lstStyle/>
          <a:p>
            <a:r>
              <a:rPr lang="fr-FR" altLang="fr-FR" smtClean="0"/>
              <a:t>Z</a:t>
            </a:r>
            <a:r>
              <a:rPr lang="fr-FR" altLang="fr-FR" smtClean="0">
                <a:sym typeface="Wingdings" panose="05000000000000000000" pitchFamily="2" charset="2"/>
              </a:rPr>
              <a:t> e </a:t>
            </a:r>
            <a:r>
              <a:rPr lang="fr-FR" altLang="fr-FR" baseline="30000" smtClean="0">
                <a:sym typeface="Wingdings" panose="05000000000000000000" pitchFamily="2" charset="2"/>
              </a:rPr>
              <a:t>+</a:t>
            </a:r>
            <a:r>
              <a:rPr lang="fr-FR" altLang="fr-FR" smtClean="0">
                <a:sym typeface="Wingdings" panose="05000000000000000000" pitchFamily="2" charset="2"/>
              </a:rPr>
              <a:t>e </a:t>
            </a:r>
            <a:r>
              <a:rPr lang="fr-FR" altLang="fr-FR" baseline="30000" smtClean="0">
                <a:sym typeface="Wingdings" panose="05000000000000000000" pitchFamily="2" charset="2"/>
              </a:rPr>
              <a:t>-</a:t>
            </a:r>
            <a:r>
              <a:rPr lang="fr-FR" altLang="fr-FR" smtClean="0">
                <a:sym typeface="Wingdings" panose="05000000000000000000" pitchFamily="2" charset="2"/>
              </a:rPr>
              <a:t> dans des collisions Pb-Pb </a:t>
            </a:r>
            <a:endParaRPr lang="fr-FR" altLang="fr-FR" smtClean="0"/>
          </a:p>
        </p:txBody>
      </p:sp>
      <p:pic>
        <p:nvPicPr>
          <p:cNvPr id="14341" name="Image 7" descr="hi-zee-JiveXML_169206_3103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6387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8" name="Titre 1"/>
          <p:cNvSpPr>
            <a:spLocks noGrp="1"/>
          </p:cNvSpPr>
          <p:nvPr>
            <p:ph type="title"/>
          </p:nvPr>
        </p:nvSpPr>
        <p:spPr>
          <a:xfrm>
            <a:off x="628650" y="15875"/>
            <a:ext cx="84074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Production d’une paire de jets (quark ou gluon)   </a:t>
            </a:r>
            <a:endParaRPr lang="fr-FR" altLang="fr-FR" smtClean="0"/>
          </a:p>
        </p:txBody>
      </p:sp>
      <p:pic>
        <p:nvPicPr>
          <p:cNvPr id="1638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810101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18435" name="Line 18"/>
          <p:cNvSpPr>
            <a:spLocks noChangeShapeType="1"/>
          </p:cNvSpPr>
          <p:nvPr/>
        </p:nvSpPr>
        <p:spPr bwMode="auto">
          <a:xfrm>
            <a:off x="6883400" y="1803400"/>
            <a:ext cx="1588" cy="863600"/>
          </a:xfrm>
          <a:prstGeom prst="line">
            <a:avLst/>
          </a:prstGeom>
          <a:noFill/>
          <a:ln w="3600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36" name="Titre 1"/>
          <p:cNvSpPr>
            <a:spLocks noGrp="1"/>
          </p:cNvSpPr>
          <p:nvPr>
            <p:ph type="title"/>
          </p:nvPr>
        </p:nvSpPr>
        <p:spPr>
          <a:xfrm>
            <a:off x="107950" y="15875"/>
            <a:ext cx="8407400" cy="1325563"/>
          </a:xfrm>
        </p:spPr>
        <p:txBody>
          <a:bodyPr/>
          <a:lstStyle/>
          <a:p>
            <a:r>
              <a:rPr lang="fr-FR" altLang="fr-FR" smtClean="0">
                <a:sym typeface="Wingdings" panose="05000000000000000000" pitchFamily="2" charset="2"/>
              </a:rPr>
              <a:t>Désintégration d’une pair top-antitop : e</a:t>
            </a:r>
            <a:r>
              <a:rPr lang="fr-FR" altLang="fr-FR" smtClean="0">
                <a:sym typeface="Symbol" panose="05050102010706020507" pitchFamily="18" charset="2"/>
              </a:rPr>
              <a:t> b b</a:t>
            </a:r>
            <a:r>
              <a:rPr lang="fr-FR" altLang="fr-FR" smtClean="0">
                <a:sym typeface="Wingdings" panose="05000000000000000000" pitchFamily="2" charset="2"/>
              </a:rPr>
              <a:t> </a:t>
            </a:r>
            <a:endParaRPr lang="fr-FR" altLang="fr-FR" smtClean="0"/>
          </a:p>
        </p:txBody>
      </p:sp>
      <p:pic>
        <p:nvPicPr>
          <p:cNvPr id="1843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052513"/>
            <a:ext cx="580548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7524750" y="476250"/>
            <a:ext cx="287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26988"/>
            <a:ext cx="7886700" cy="1325563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latin typeface="Arial" panose="020B0604020202020204" pitchFamily="34" charset="0"/>
                <a:cs typeface="Arial" panose="020B0604020202020204" pitchFamily="34" charset="0"/>
              </a:rPr>
              <a:t>          Rôle des détecteurs (I)  </a:t>
            </a:r>
            <a:endParaRPr lang="en-GB" altLang="fr-FR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 sz="2400" b="0"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925" y="1109663"/>
            <a:ext cx="91090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Détecteur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idéal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doit mesurer et identifier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les produits finaux de la collision: </a:t>
            </a:r>
          </a:p>
          <a:p>
            <a:pPr eaLnBrk="1" hangingPunct="1"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Leptons chargés  </a:t>
            </a:r>
          </a:p>
          <a:p>
            <a:pPr eaLnBrk="1" hangingPunct="1">
              <a:buFontTx/>
              <a:buChar char="-"/>
              <a:defRPr/>
            </a:pP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électron</a:t>
            </a: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chargée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+ interaction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électromagnétique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dans la  	       matière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arrêté dans « peu » de matière </a:t>
            </a:r>
            <a:endParaRPr lang="fr-FR" altLang="fr-FR" sz="2000" b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: particule chargée +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interaction dans la  matière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~10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s) 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traverse les détecteurs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Tau        : 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chargée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mais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~2.10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-17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reconstruction à partir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des produits  de désintégration (leptons chargées ou pions 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ou </a:t>
            </a:r>
            <a:r>
              <a:rPr lang="fr-FR" altLang="fr-FR" sz="2000" b="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))</a:t>
            </a:r>
            <a:endParaRPr lang="fr-FR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altLang="fr-FR" sz="20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altLang="fr-FR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defRPr/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Particule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neutre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+ interaction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électromagnétique</a:t>
            </a: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dans la matière</a:t>
            </a:r>
          </a:p>
          <a:p>
            <a:pPr eaLnBrk="1" hangingPunct="1">
              <a:defRPr/>
            </a:pPr>
            <a:r>
              <a:rPr lang="fr-FR" alt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arrêté dans « peu » de matière </a:t>
            </a:r>
            <a:endParaRPr lang="fr-FR" altLang="fr-FR" sz="2000" b="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11848</TotalTime>
  <Words>903</Words>
  <Application>Microsoft Office PowerPoint</Application>
  <PresentationFormat>Affichage à l'écran (4:3)</PresentationFormat>
  <Paragraphs>240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Arial Black</vt:lpstr>
      <vt:lpstr>Calibri</vt:lpstr>
      <vt:lpstr>Calibri Light</vt:lpstr>
      <vt:lpstr>Comic Sans MS</vt:lpstr>
      <vt:lpstr>Impact</vt:lpstr>
      <vt:lpstr>Symbol</vt:lpstr>
      <vt:lpstr>Times New Roman</vt:lpstr>
      <vt:lpstr>Wingdings</vt:lpstr>
      <vt:lpstr>Thème Office</vt:lpstr>
      <vt:lpstr>Présentation PowerPoint</vt:lpstr>
      <vt:lpstr>Sommaire </vt:lpstr>
      <vt:lpstr>Détecteur de physiques des hautes énergies </vt:lpstr>
      <vt:lpstr>H  in proton-proton collisions 8 TeV  </vt:lpstr>
      <vt:lpstr>Z e +e - dans des collisions Proton-Proton </vt:lpstr>
      <vt:lpstr>Z e +e - dans des collisions Pb-Pb </vt:lpstr>
      <vt:lpstr>Production d’une paire de jets (quark ou gluon)   </vt:lpstr>
      <vt:lpstr>Désintégration d’une pair top-antitop : e b b </vt:lpstr>
      <vt:lpstr>          Rôle des détecteurs (I)  </vt:lpstr>
      <vt:lpstr>          Rôle des détecteurs (I)  </vt:lpstr>
      <vt:lpstr>          Rôle des détecteurs (III)  </vt:lpstr>
      <vt:lpstr>  Géométrie des détecteurs  </vt:lpstr>
      <vt:lpstr>  Techniques utilisées  </vt:lpstr>
      <vt:lpstr>                        E vs p   </vt:lpstr>
      <vt:lpstr>                        Gerbes électromagnétiques/hadroniques   </vt:lpstr>
      <vt:lpstr>  Techniques utilisées  </vt:lpstr>
      <vt:lpstr>Interaction/identification des particules dans CMS      </vt:lpstr>
      <vt:lpstr>     </vt:lpstr>
      <vt:lpstr>     </vt:lpstr>
      <vt:lpstr>     </vt:lpstr>
      <vt:lpstr>     </vt:lpstr>
      <vt:lpstr>Présentation PowerPoint</vt:lpstr>
      <vt:lpstr>ATLAS     </vt:lpstr>
      <vt:lpstr>     </vt:lpstr>
      <vt:lpstr>     </vt:lpstr>
      <vt:lpstr>     </vt:lpstr>
      <vt:lpstr>     </vt:lpstr>
      <vt:lpstr>     </vt:lpstr>
      <vt:lpstr>     </vt:lpstr>
      <vt:lpstr>ALICE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 Serin</dc:creator>
  <cp:lastModifiedBy>Laurent Serin</cp:lastModifiedBy>
  <cp:revision>556</cp:revision>
  <dcterms:created xsi:type="dcterms:W3CDTF">1601-01-01T00:00:00Z</dcterms:created>
  <dcterms:modified xsi:type="dcterms:W3CDTF">2015-01-26T08:42:33Z</dcterms:modified>
</cp:coreProperties>
</file>