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61" r:id="rId2"/>
    <p:sldId id="262" r:id="rId3"/>
    <p:sldId id="263" r:id="rId4"/>
    <p:sldId id="259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-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710-5532-294D-A821-5E95CE98764D}" type="datetimeFigureOut">
              <a:rPr lang="fr-FR" smtClean="0"/>
              <a:pPr/>
              <a:t>13/05/14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A7C9-139B-7A43-94DB-E86A11EC389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710-5532-294D-A821-5E95CE98764D}" type="datetimeFigureOut">
              <a:rPr lang="fr-FR" smtClean="0"/>
              <a:pPr/>
              <a:t>13/05/14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A7C9-139B-7A43-94DB-E86A11EC389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710-5532-294D-A821-5E95CE98764D}" type="datetimeFigureOut">
              <a:rPr lang="fr-FR" smtClean="0"/>
              <a:pPr/>
              <a:t>13/05/14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A7C9-139B-7A43-94DB-E86A11EC389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710-5532-294D-A821-5E95CE98764D}" type="datetimeFigureOut">
              <a:rPr lang="fr-FR" smtClean="0"/>
              <a:pPr/>
              <a:t>13/05/14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A7C9-139B-7A43-94DB-E86A11EC389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710-5532-294D-A821-5E95CE98764D}" type="datetimeFigureOut">
              <a:rPr lang="fr-FR" smtClean="0"/>
              <a:pPr/>
              <a:t>13/05/14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A7C9-139B-7A43-94DB-E86A11EC389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710-5532-294D-A821-5E95CE98764D}" type="datetimeFigureOut">
              <a:rPr lang="fr-FR" smtClean="0"/>
              <a:pPr/>
              <a:t>13/05/14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A7C9-139B-7A43-94DB-E86A11EC389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710-5532-294D-A821-5E95CE98764D}" type="datetimeFigureOut">
              <a:rPr lang="fr-FR" smtClean="0"/>
              <a:pPr/>
              <a:t>13/05/14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A7C9-139B-7A43-94DB-E86A11EC389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710-5532-294D-A821-5E95CE98764D}" type="datetimeFigureOut">
              <a:rPr lang="fr-FR" smtClean="0"/>
              <a:pPr/>
              <a:t>13/05/14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A7C9-139B-7A43-94DB-E86A11EC389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710-5532-294D-A821-5E95CE98764D}" type="datetimeFigureOut">
              <a:rPr lang="fr-FR" smtClean="0"/>
              <a:pPr/>
              <a:t>13/05/14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A7C9-139B-7A43-94DB-E86A11EC389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710-5532-294D-A821-5E95CE98764D}" type="datetimeFigureOut">
              <a:rPr lang="fr-FR" smtClean="0"/>
              <a:pPr/>
              <a:t>13/05/14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A7C9-139B-7A43-94DB-E86A11EC389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710-5532-294D-A821-5E95CE98764D}" type="datetimeFigureOut">
              <a:rPr lang="fr-FR" smtClean="0"/>
              <a:pPr/>
              <a:t>13/05/14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A7C9-139B-7A43-94DB-E86A11EC389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07710-5532-294D-A821-5E95CE98764D}" type="datetimeFigureOut">
              <a:rPr lang="fr-FR" smtClean="0"/>
              <a:pPr/>
              <a:t>13/05/14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EA7C9-139B-7A43-94DB-E86A11EC389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hyperlink" Target="http://ara.abct.lmd.polytechnique.fr/index.php?page=surface-properties" TargetMode="External"/><Relationship Id="rId6" Type="http://schemas.openxmlformats.org/officeDocument/2006/relationships/image" Target="../media/image5.jpeg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hyperlink" Target="http://ara.abct.lmd.polytechnique.fr/index.php?page=surface-properties" TargetMode="External"/><Relationship Id="rId6" Type="http://schemas.openxmlformats.org/officeDocument/2006/relationships/image" Target="../media/image5.jpeg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limserv.ipsl.polytechnique.fr/gewexca/presentation.html" TargetMode="External"/><Relationship Id="rId4" Type="http://schemas.openxmlformats.org/officeDocument/2006/relationships/hyperlink" Target="http://CFMip.metoffice.com/Cosp.html" TargetMode="External"/><Relationship Id="rId5" Type="http://schemas.openxmlformats.org/officeDocument/2006/relationships/hyperlink" Target="http://climserv.ipsl.polytechnique.fr/CFMip-obs/" TargetMode="External"/><Relationship Id="rId6" Type="http://schemas.openxmlformats.org/officeDocument/2006/relationships/hyperlink" Target="http://cmip-pcmdi.llnl.gov/cmip5/" TargetMode="External"/><Relationship Id="rId7" Type="http://schemas.openxmlformats.org/officeDocument/2006/relationships/hyperlink" Target="http://climserv.ipsl.polytechnique.fr/ixion.html" TargetMode="External"/><Relationship Id="rId8" Type="http://schemas.openxmlformats.org/officeDocument/2006/relationships/hyperlink" Target="http://ether.ipsl.jussieu.fr/etherTypo/?id=950" TargetMode="External"/><Relationship Id="rId9" Type="http://schemas.openxmlformats.org/officeDocument/2006/relationships/hyperlink" Target="http://4aop.noveltis.com/" TargetMode="External"/><Relationship Id="rId10" Type="http://schemas.openxmlformats.org/officeDocument/2006/relationships/hyperlink" Target="http://climserv.ipsl.polytechnique.fr/fr/lesdonnees/arsa-analyzed-radiosoundings-archive.html" TargetMode="Externa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mars.lmd.jussieu.f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http://ether.ipsl.jussieu.fr/etherTypo/?id=accueil&amp;L=1" TargetMode="External"/><Relationship Id="rId5" Type="http://schemas.openxmlformats.org/officeDocument/2006/relationships/image" Target="../media/image8.jpe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304088" cy="1752600"/>
          </a:xfrm>
        </p:spPr>
        <p:txBody>
          <a:bodyPr rtlCol="0" anchor="ctr">
            <a:normAutofit/>
          </a:bodyPr>
          <a:lstStyle/>
          <a:p>
            <a:r>
              <a:rPr lang="fr-FR" sz="3600" b="1" dirty="0" smtClean="0">
                <a:solidFill>
                  <a:srgbClr val="0000FF"/>
                </a:solidFill>
              </a:rPr>
              <a:t>Activités autour du traitement de données spatiales au LMD</a:t>
            </a:r>
            <a:endParaRPr lang="fr-FR" sz="3600" b="1" dirty="0">
              <a:solidFill>
                <a:srgbClr val="0000FF"/>
              </a:solidFill>
            </a:endParaRPr>
          </a:p>
        </p:txBody>
      </p:sp>
      <p:sp>
        <p:nvSpPr>
          <p:cNvPr id="15363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fr-FR" sz="2400" smtClean="0">
                <a:solidFill>
                  <a:schemeClr val="bg1"/>
                </a:solidFill>
              </a:rPr>
              <a:t>Réunion Observation Spatiale au LMD</a:t>
            </a:r>
          </a:p>
        </p:txBody>
      </p:sp>
      <p:pic>
        <p:nvPicPr>
          <p:cNvPr id="7" name="Image 15" descr="logo_lmd_v3A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898" t="23334" r="22221" b="23334"/>
          <a:stretch>
            <a:fillRect/>
          </a:stretch>
        </p:blipFill>
        <p:spPr bwMode="auto">
          <a:xfrm>
            <a:off x="3657600" y="3809999"/>
            <a:ext cx="1828800" cy="174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fr-FR" sz="2400" smtClean="0">
                <a:solidFill>
                  <a:schemeClr val="bg1"/>
                </a:solidFill>
              </a:rPr>
              <a:t>Thème Scientifique</a:t>
            </a:r>
          </a:p>
        </p:txBody>
      </p:sp>
      <p:sp>
        <p:nvSpPr>
          <p:cNvPr id="16387" name="ZoneTexte 8"/>
          <p:cNvSpPr txBox="1">
            <a:spLocks noChangeArrowheads="1"/>
          </p:cNvSpPr>
          <p:nvPr/>
        </p:nvSpPr>
        <p:spPr bwMode="auto">
          <a:xfrm>
            <a:off x="1371600" y="1154113"/>
            <a:ext cx="647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fr-FR" sz="2000" b="1" dirty="0"/>
              <a:t>Etude de la variabilité et de l’évolution </a:t>
            </a:r>
            <a:r>
              <a:rPr lang="fr-FR" sz="2000" b="1" dirty="0" smtClean="0"/>
              <a:t>des atmosph</a:t>
            </a:r>
            <a:r>
              <a:rPr lang="fr-FR" sz="2000" b="1" dirty="0" smtClean="0"/>
              <a:t>ères terrestre </a:t>
            </a:r>
            <a:r>
              <a:rPr lang="fr-FR" sz="2000" b="1" smtClean="0"/>
              <a:t>et planétaires</a:t>
            </a:r>
            <a:r>
              <a:rPr lang="fr-FR" sz="2000" b="1" smtClean="0"/>
              <a:t> </a:t>
            </a:r>
            <a:r>
              <a:rPr lang="fr-FR" sz="2000" b="1" dirty="0"/>
              <a:t>à l’aide de l’observation spatiale</a:t>
            </a:r>
            <a:r>
              <a:rPr lang="fr-FR" sz="2000" b="1" dirty="0" smtClean="0"/>
              <a:t> </a:t>
            </a:r>
            <a:endParaRPr lang="fr-FR" sz="2000" b="1" dirty="0"/>
          </a:p>
        </p:txBody>
      </p:sp>
      <p:sp>
        <p:nvSpPr>
          <p:cNvPr id="16388" name="ZoneTexte 9"/>
          <p:cNvSpPr txBox="1">
            <a:spLocks noChangeArrowheads="1"/>
          </p:cNvSpPr>
          <p:nvPr/>
        </p:nvSpPr>
        <p:spPr bwMode="auto">
          <a:xfrm>
            <a:off x="381000" y="2362200"/>
            <a:ext cx="807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000"/>
              <a:t>Différentes questions scientifiques liées à chacune des variables étudiées :</a:t>
            </a:r>
          </a:p>
        </p:txBody>
      </p:sp>
      <p:sp>
        <p:nvSpPr>
          <p:cNvPr id="16389" name="ZoneTexte 10"/>
          <p:cNvSpPr txBox="1">
            <a:spLocks noChangeArrowheads="1"/>
          </p:cNvSpPr>
          <p:nvPr/>
        </p:nvSpPr>
        <p:spPr bwMode="auto">
          <a:xfrm>
            <a:off x="381000" y="5391090"/>
            <a:ext cx="876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sz="2000" dirty="0"/>
              <a:t>Synergie de mesures et de variables </a:t>
            </a:r>
            <a:r>
              <a:rPr lang="fr-FR" sz="2000" dirty="0" smtClean="0"/>
              <a:t>: </a:t>
            </a:r>
            <a:r>
              <a:rPr lang="fr-FR" sz="2000" dirty="0" smtClean="0">
                <a:solidFill>
                  <a:srgbClr val="0000FF"/>
                </a:solidFill>
              </a:rPr>
              <a:t>missions actives/passives, SWIR, TIR, MO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6390" name="ZoneTexte 9"/>
          <p:cNvSpPr txBox="1">
            <a:spLocks noChangeArrowheads="1"/>
          </p:cNvSpPr>
          <p:nvPr/>
        </p:nvSpPr>
        <p:spPr bwMode="auto">
          <a:xfrm>
            <a:off x="1066800" y="3016250"/>
            <a:ext cx="7391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-"/>
            </a:pPr>
            <a:r>
              <a:rPr lang="fr-FR" sz="2000" dirty="0"/>
              <a:t> composition thermodynamique de l’atmosphère</a:t>
            </a:r>
          </a:p>
          <a:p>
            <a:pPr>
              <a:buFontTx/>
              <a:buChar char="-"/>
            </a:pPr>
            <a:r>
              <a:rPr lang="fr-FR" sz="2000" dirty="0"/>
              <a:t> propriétés physiques et </a:t>
            </a:r>
            <a:r>
              <a:rPr lang="fr-FR" sz="2000" dirty="0" err="1"/>
              <a:t>micro-physiques</a:t>
            </a:r>
            <a:r>
              <a:rPr lang="fr-FR" sz="2000" dirty="0"/>
              <a:t> des nuages</a:t>
            </a:r>
          </a:p>
          <a:p>
            <a:pPr>
              <a:buFontTx/>
              <a:buChar char="-"/>
            </a:pPr>
            <a:r>
              <a:rPr lang="fr-FR" sz="2000" dirty="0"/>
              <a:t> aérosols : AOD, altitude, taille</a:t>
            </a:r>
          </a:p>
          <a:p>
            <a:pPr>
              <a:buFontTx/>
              <a:buChar char="-"/>
            </a:pPr>
            <a:r>
              <a:rPr lang="fr-FR" sz="2000" dirty="0"/>
              <a:t> gaz à effet de serre et feux de biomasse</a:t>
            </a:r>
          </a:p>
          <a:p>
            <a:pPr>
              <a:buFontTx/>
              <a:buChar char="-"/>
            </a:pPr>
            <a:r>
              <a:rPr lang="fr-FR" sz="2000" dirty="0"/>
              <a:t> caractéristiques des surfaces </a:t>
            </a:r>
            <a:r>
              <a:rPr lang="fr-FR" sz="2000" dirty="0" smtClean="0"/>
              <a:t>continentales</a:t>
            </a:r>
          </a:p>
          <a:p>
            <a:pPr>
              <a:buFontTx/>
              <a:buChar char="-"/>
            </a:pPr>
            <a:r>
              <a:rPr lang="fr-FR" sz="2000" dirty="0" smtClean="0"/>
              <a:t> bilan radiatif</a:t>
            </a:r>
          </a:p>
          <a:p>
            <a:pPr>
              <a:buFontTx/>
              <a:buChar char="-"/>
            </a:pPr>
            <a:r>
              <a:rPr lang="fr-FR" sz="2000" dirty="0" smtClean="0"/>
              <a:t> autres plan</a:t>
            </a:r>
            <a:r>
              <a:rPr lang="fr-FR" sz="2000" dirty="0" smtClean="0"/>
              <a:t>ètes : Mars, Vénus, etc.</a:t>
            </a:r>
            <a:endParaRPr lang="fr-FR" sz="2000" dirty="0"/>
          </a:p>
        </p:txBody>
      </p:sp>
      <p:pic>
        <p:nvPicPr>
          <p:cNvPr id="16391" name="Image 11" descr="cycle_carbone_110x110_f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9913" y="3049588"/>
            <a:ext cx="6223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6" descr="cirrus_f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3067050"/>
            <a:ext cx="579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3810000"/>
            <a:ext cx="579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4" descr="Surface properties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20075" y="3810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5" descr="logo_lmd_v3A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898" t="23334" r="22221" b="23334"/>
          <a:stretch>
            <a:fillRect/>
          </a:stretch>
        </p:blipFill>
        <p:spPr bwMode="auto">
          <a:xfrm>
            <a:off x="8305800" y="0"/>
            <a:ext cx="838200" cy="79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fr-FR" sz="2400" smtClean="0">
                <a:solidFill>
                  <a:schemeClr val="bg1"/>
                </a:solidFill>
              </a:rPr>
              <a:t>Une spécificité LMD : de l’amont à l’aval</a:t>
            </a:r>
          </a:p>
        </p:txBody>
      </p:sp>
      <p:pic>
        <p:nvPicPr>
          <p:cNvPr id="31747" name="Image 11" descr="cycle_carbone_110x110_f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6850" y="5894388"/>
            <a:ext cx="4699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AutoShape 8"/>
          <p:cNvSpPr>
            <a:spLocks noChangeArrowheads="1"/>
          </p:cNvSpPr>
          <p:nvPr/>
        </p:nvSpPr>
        <p:spPr bwMode="auto">
          <a:xfrm>
            <a:off x="2159000" y="1025525"/>
            <a:ext cx="1371600" cy="2286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749" name="Text Box 10"/>
          <p:cNvSpPr txBox="1">
            <a:spLocks noChangeArrowheads="1"/>
          </p:cNvSpPr>
          <p:nvPr/>
        </p:nvSpPr>
        <p:spPr bwMode="auto">
          <a:xfrm>
            <a:off x="2082800" y="1001713"/>
            <a:ext cx="157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/>
              <a:t>Donn</a:t>
            </a:r>
            <a:r>
              <a:rPr lang="fr-FR" altLang="ja-JP" sz="1200"/>
              <a:t>ées Satellites</a:t>
            </a:r>
            <a:endParaRPr lang="fr-FR" sz="1200"/>
          </a:p>
        </p:txBody>
      </p:sp>
      <p:pic>
        <p:nvPicPr>
          <p:cNvPr id="31750" name="Picture 16" descr="cirrus_f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0" y="5911850"/>
            <a:ext cx="4381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60738" y="5911850"/>
            <a:ext cx="4381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4" descr="Surface properties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8750" y="5911850"/>
            <a:ext cx="46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r 59"/>
          <p:cNvGrpSpPr>
            <a:grpSpLocks/>
          </p:cNvGrpSpPr>
          <p:nvPr/>
        </p:nvGrpSpPr>
        <p:grpSpPr bwMode="auto">
          <a:xfrm>
            <a:off x="76200" y="1254125"/>
            <a:ext cx="9150350" cy="5299075"/>
            <a:chOff x="76200" y="1254125"/>
            <a:chExt cx="9150350" cy="5299075"/>
          </a:xfrm>
        </p:grpSpPr>
        <p:sp>
          <p:nvSpPr>
            <p:cNvPr id="31754" name="AutoShape 7"/>
            <p:cNvSpPr>
              <a:spLocks noChangeArrowheads="1"/>
            </p:cNvSpPr>
            <p:nvPr/>
          </p:nvSpPr>
          <p:spPr bwMode="auto">
            <a:xfrm>
              <a:off x="7429500" y="1719262"/>
              <a:ext cx="1219200" cy="228600"/>
            </a:xfrm>
            <a:prstGeom prst="roundRect">
              <a:avLst>
                <a:gd name="adj" fmla="val 16667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55" name="Text Box 12"/>
            <p:cNvSpPr txBox="1">
              <a:spLocks noChangeArrowheads="1"/>
            </p:cNvSpPr>
            <p:nvPr/>
          </p:nvSpPr>
          <p:spPr bwMode="auto">
            <a:xfrm>
              <a:off x="7391400" y="1695450"/>
              <a:ext cx="13144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/>
                <a:t>Radiosondages</a:t>
              </a:r>
            </a:p>
          </p:txBody>
        </p:sp>
        <p:sp>
          <p:nvSpPr>
            <p:cNvPr id="31756" name="AutoShape 4"/>
            <p:cNvSpPr>
              <a:spLocks noChangeArrowheads="1"/>
            </p:cNvSpPr>
            <p:nvPr/>
          </p:nvSpPr>
          <p:spPr bwMode="auto">
            <a:xfrm>
              <a:off x="7626350" y="4257675"/>
              <a:ext cx="1447800" cy="609600"/>
            </a:xfrm>
            <a:prstGeom prst="roundRect">
              <a:avLst>
                <a:gd name="adj" fmla="val 16667"/>
              </a:avLst>
            </a:prstGeom>
            <a:solidFill>
              <a:srgbClr val="FF66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57" name="Line 5"/>
            <p:cNvSpPr>
              <a:spLocks noChangeShapeType="1"/>
            </p:cNvSpPr>
            <p:nvPr/>
          </p:nvSpPr>
          <p:spPr bwMode="auto">
            <a:xfrm>
              <a:off x="6635750" y="5064125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58" name="AutoShape 6"/>
            <p:cNvSpPr>
              <a:spLocks noChangeArrowheads="1"/>
            </p:cNvSpPr>
            <p:nvPr/>
          </p:nvSpPr>
          <p:spPr bwMode="auto">
            <a:xfrm>
              <a:off x="2082800" y="2397125"/>
              <a:ext cx="1524000" cy="609600"/>
            </a:xfrm>
            <a:prstGeom prst="roundRect">
              <a:avLst>
                <a:gd name="adj" fmla="val 16667"/>
              </a:avLst>
            </a:prstGeom>
            <a:solidFill>
              <a:srgbClr val="FF66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59" name="Text Box 9"/>
            <p:cNvSpPr txBox="1">
              <a:spLocks noChangeArrowheads="1"/>
            </p:cNvSpPr>
            <p:nvPr/>
          </p:nvSpPr>
          <p:spPr bwMode="auto">
            <a:xfrm>
              <a:off x="2292350" y="1420813"/>
              <a:ext cx="11493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 i="1"/>
                <a:t>D</a:t>
              </a:r>
              <a:r>
                <a:rPr lang="fr-FR" altLang="ja-JP" sz="1200" i="1"/>
                <a:t>ésarchivage</a:t>
              </a:r>
              <a:endParaRPr lang="fr-FR" sz="1200"/>
            </a:p>
          </p:txBody>
        </p:sp>
        <p:sp>
          <p:nvSpPr>
            <p:cNvPr id="31760" name="Text Box 11"/>
            <p:cNvSpPr txBox="1">
              <a:spLocks noChangeArrowheads="1"/>
            </p:cNvSpPr>
            <p:nvPr/>
          </p:nvSpPr>
          <p:spPr bwMode="auto">
            <a:xfrm>
              <a:off x="2070100" y="2379663"/>
              <a:ext cx="1593850" cy="639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/>
                <a:t>Archive de donn</a:t>
              </a:r>
              <a:r>
                <a:rPr lang="fr-FR" altLang="ja-JP" sz="1200"/>
                <a:t>ées </a:t>
              </a:r>
            </a:p>
            <a:p>
              <a:pPr algn="ctr"/>
              <a:r>
                <a:rPr lang="fr-FR" sz="1200"/>
                <a:t>L1B</a:t>
              </a:r>
            </a:p>
            <a:p>
              <a:pPr algn="ctr"/>
              <a:r>
                <a:rPr lang="fr-FR" sz="1200"/>
                <a:t>L2</a:t>
              </a:r>
            </a:p>
          </p:txBody>
        </p:sp>
        <p:sp>
          <p:nvSpPr>
            <p:cNvPr id="31761" name="Text Box 13"/>
            <p:cNvSpPr txBox="1">
              <a:spLocks noChangeArrowheads="1"/>
            </p:cNvSpPr>
            <p:nvPr/>
          </p:nvSpPr>
          <p:spPr bwMode="auto">
            <a:xfrm>
              <a:off x="7239000" y="2564606"/>
              <a:ext cx="16764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 i="1"/>
                <a:t>Contr</a:t>
              </a:r>
              <a:r>
                <a:rPr lang="fr-FR" altLang="ja-JP" sz="1200" i="1"/>
                <a:t>ôle de qualité</a:t>
              </a:r>
              <a:endParaRPr lang="fr-FR" sz="1200"/>
            </a:p>
          </p:txBody>
        </p:sp>
        <p:sp>
          <p:nvSpPr>
            <p:cNvPr id="31762" name="Text Box 14"/>
            <p:cNvSpPr txBox="1">
              <a:spLocks noChangeArrowheads="1"/>
            </p:cNvSpPr>
            <p:nvPr/>
          </p:nvSpPr>
          <p:spPr bwMode="auto">
            <a:xfrm>
              <a:off x="4654550" y="4073525"/>
              <a:ext cx="2438400" cy="101441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 b="1"/>
                <a:t>Mod</a:t>
              </a:r>
              <a:r>
                <a:rPr lang="fr-FR" altLang="ja-JP" sz="1200" b="1"/>
                <a:t>èles directs </a:t>
              </a:r>
            </a:p>
            <a:p>
              <a:pPr algn="ctr"/>
              <a:r>
                <a:rPr lang="fr-FR" altLang="ja-JP" sz="1200" b="1"/>
                <a:t>de Transfert Radiatif</a:t>
              </a:r>
            </a:p>
            <a:p>
              <a:pPr algn="ctr"/>
              <a:r>
                <a:rPr lang="fr-FR" altLang="ja-JP" sz="1200"/>
                <a:t>(4A, 4A/OP, STRANSAC ;</a:t>
              </a:r>
            </a:p>
            <a:p>
              <a:pPr algn="ctr"/>
              <a:r>
                <a:rPr lang="fr-FR" altLang="ja-JP" sz="1200"/>
                <a:t>visée au nadir ou au limbe ;</a:t>
              </a:r>
            </a:p>
            <a:p>
              <a:pPr algn="ctr"/>
              <a:r>
                <a:rPr lang="fr-FR" altLang="ja-JP" sz="1200"/>
                <a:t>ciel clair ou milieu diffusant)</a:t>
              </a:r>
              <a:endParaRPr lang="fr-FR" sz="1200" b="1"/>
            </a:p>
          </p:txBody>
        </p:sp>
        <p:sp>
          <p:nvSpPr>
            <p:cNvPr id="31763" name="Text Box 15"/>
            <p:cNvSpPr txBox="1">
              <a:spLocks noChangeArrowheads="1"/>
            </p:cNvSpPr>
            <p:nvPr/>
          </p:nvSpPr>
          <p:spPr bwMode="auto">
            <a:xfrm>
              <a:off x="7473950" y="4243388"/>
              <a:ext cx="1752600" cy="639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/>
                <a:t>Banque de donn</a:t>
              </a:r>
              <a:r>
                <a:rPr lang="fr-FR" altLang="ja-JP" sz="1200"/>
                <a:t>ées spectroscopiques</a:t>
              </a:r>
            </a:p>
            <a:p>
              <a:pPr algn="ctr"/>
              <a:r>
                <a:rPr lang="fr-FR" altLang="ja-JP" sz="1200"/>
                <a:t>GEISA</a:t>
              </a:r>
              <a:endParaRPr lang="fr-FR" sz="1200"/>
            </a:p>
          </p:txBody>
        </p:sp>
        <p:sp>
          <p:nvSpPr>
            <p:cNvPr id="31764" name="Text Box 16"/>
            <p:cNvSpPr txBox="1">
              <a:spLocks noChangeArrowheads="1"/>
            </p:cNvSpPr>
            <p:nvPr/>
          </p:nvSpPr>
          <p:spPr bwMode="auto">
            <a:xfrm>
              <a:off x="5568950" y="5368925"/>
              <a:ext cx="2133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>
                  <a:solidFill>
                    <a:srgbClr val="000000"/>
                  </a:solidFill>
                </a:rPr>
                <a:t>Calcul des biais radiatifs mod</a:t>
              </a:r>
              <a:r>
                <a:rPr lang="fr-FR" altLang="ja-JP" sz="1200">
                  <a:solidFill>
                    <a:srgbClr val="000000"/>
                  </a:solidFill>
                </a:rPr>
                <a:t>èle-observation</a:t>
              </a:r>
              <a:endParaRPr lang="fr-FR" sz="1200">
                <a:solidFill>
                  <a:srgbClr val="000000"/>
                </a:solidFill>
              </a:endParaRPr>
            </a:p>
          </p:txBody>
        </p:sp>
        <p:sp>
          <p:nvSpPr>
            <p:cNvPr id="31765" name="Text Box 17"/>
            <p:cNvSpPr txBox="1">
              <a:spLocks noChangeArrowheads="1"/>
            </p:cNvSpPr>
            <p:nvPr/>
          </p:nvSpPr>
          <p:spPr bwMode="auto">
            <a:xfrm>
              <a:off x="7588250" y="5826125"/>
              <a:ext cx="1600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 b="1">
                  <a:solidFill>
                    <a:srgbClr val="FF0000"/>
                  </a:solidFill>
                </a:rPr>
                <a:t>Suivi des instruments</a:t>
              </a:r>
            </a:p>
          </p:txBody>
        </p:sp>
        <p:sp>
          <p:nvSpPr>
            <p:cNvPr id="31766" name="Text Box 18"/>
            <p:cNvSpPr txBox="1">
              <a:spLocks noChangeArrowheads="1"/>
            </p:cNvSpPr>
            <p:nvPr/>
          </p:nvSpPr>
          <p:spPr bwMode="auto">
            <a:xfrm>
              <a:off x="1758950" y="4073525"/>
              <a:ext cx="2209800" cy="101441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 b="1"/>
                <a:t>Mod</a:t>
              </a:r>
              <a:r>
                <a:rPr lang="fr-FR" altLang="ja-JP" sz="1200" b="1"/>
                <a:t>èles inverses </a:t>
              </a:r>
            </a:p>
            <a:p>
              <a:pPr algn="ctr"/>
              <a:r>
                <a:rPr lang="fr-FR" altLang="ja-JP" sz="1200" b="1"/>
                <a:t>de Transfert Radiatif</a:t>
              </a:r>
              <a:endParaRPr lang="fr-FR" altLang="ja-JP" sz="1200"/>
            </a:p>
            <a:p>
              <a:pPr algn="ctr"/>
              <a:r>
                <a:rPr lang="fr-FR" altLang="ja-JP" sz="1200"/>
                <a:t>(Réseaux de neurones,inférence Bayésienne, classification)</a:t>
              </a:r>
              <a:endParaRPr lang="fr-FR" sz="1200"/>
            </a:p>
          </p:txBody>
        </p:sp>
        <p:sp>
          <p:nvSpPr>
            <p:cNvPr id="31767" name="Text Box 19"/>
            <p:cNvSpPr txBox="1">
              <a:spLocks noChangeArrowheads="1"/>
            </p:cNvSpPr>
            <p:nvPr/>
          </p:nvSpPr>
          <p:spPr bwMode="auto">
            <a:xfrm>
              <a:off x="2057400" y="5383213"/>
              <a:ext cx="1600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 b="1">
                  <a:solidFill>
                    <a:srgbClr val="FF0000"/>
                  </a:solidFill>
                </a:rPr>
                <a:t>Th</a:t>
              </a:r>
              <a:r>
                <a:rPr lang="fr-FR" altLang="ja-JP" sz="1200" b="1">
                  <a:solidFill>
                    <a:srgbClr val="FF0000"/>
                  </a:solidFill>
                </a:rPr>
                <a:t>èmes Scientifiques</a:t>
              </a:r>
              <a:endParaRPr lang="fr-FR" sz="1200" b="1">
                <a:solidFill>
                  <a:srgbClr val="FF0000"/>
                </a:solidFill>
              </a:endParaRPr>
            </a:p>
          </p:txBody>
        </p:sp>
        <p:sp>
          <p:nvSpPr>
            <p:cNvPr id="31768" name="Text Box 20"/>
            <p:cNvSpPr txBox="1">
              <a:spLocks noChangeArrowheads="1"/>
            </p:cNvSpPr>
            <p:nvPr/>
          </p:nvSpPr>
          <p:spPr bwMode="auto">
            <a:xfrm>
              <a:off x="7473950" y="2112962"/>
              <a:ext cx="11493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 i="1"/>
                <a:t>D</a:t>
              </a:r>
              <a:r>
                <a:rPr lang="fr-FR" altLang="ja-JP" sz="1200" i="1"/>
                <a:t>ésarchivage</a:t>
              </a:r>
              <a:endParaRPr lang="fr-FR" sz="1200"/>
            </a:p>
          </p:txBody>
        </p:sp>
        <p:sp>
          <p:nvSpPr>
            <p:cNvPr id="31769" name="Text Box 21"/>
            <p:cNvSpPr txBox="1">
              <a:spLocks noChangeArrowheads="1"/>
            </p:cNvSpPr>
            <p:nvPr/>
          </p:nvSpPr>
          <p:spPr bwMode="auto">
            <a:xfrm>
              <a:off x="2070100" y="1862138"/>
              <a:ext cx="15938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 i="1"/>
                <a:t>S</a:t>
              </a:r>
              <a:r>
                <a:rPr lang="fr-FR" altLang="ja-JP" sz="1200" i="1"/>
                <a:t>élection de canaux</a:t>
              </a:r>
              <a:endParaRPr lang="fr-FR" sz="1200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844550" y="4295775"/>
              <a:ext cx="609600" cy="381000"/>
              <a:chOff x="192" y="3216"/>
              <a:chExt cx="384" cy="240"/>
            </a:xfrm>
          </p:grpSpPr>
          <p:sp>
            <p:nvSpPr>
              <p:cNvPr id="31801" name="AutoShape 23"/>
              <p:cNvSpPr>
                <a:spLocks noChangeArrowheads="1"/>
              </p:cNvSpPr>
              <p:nvPr/>
            </p:nvSpPr>
            <p:spPr bwMode="auto">
              <a:xfrm>
                <a:off x="192" y="3216"/>
                <a:ext cx="384" cy="240"/>
              </a:xfrm>
              <a:prstGeom prst="roundRect">
                <a:avLst>
                  <a:gd name="adj" fmla="val 16667"/>
                </a:avLst>
              </a:prstGeom>
              <a:solidFill>
                <a:srgbClr val="FF66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802" name="Text Box 24"/>
              <p:cNvSpPr txBox="1">
                <a:spLocks noChangeArrowheads="1"/>
              </p:cNvSpPr>
              <p:nvPr/>
            </p:nvSpPr>
            <p:spPr bwMode="auto">
              <a:xfrm>
                <a:off x="214" y="3249"/>
                <a:ext cx="34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fr-FR" sz="1200"/>
                  <a:t>TIGR</a:t>
                </a:r>
              </a:p>
            </p:txBody>
          </p:sp>
        </p:grpSp>
        <p:sp>
          <p:nvSpPr>
            <p:cNvPr id="31771" name="Line 25"/>
            <p:cNvSpPr>
              <a:spLocks noChangeShapeType="1"/>
            </p:cNvSpPr>
            <p:nvPr/>
          </p:nvSpPr>
          <p:spPr bwMode="auto">
            <a:xfrm>
              <a:off x="2851150" y="12541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72" name="Line 26"/>
            <p:cNvSpPr>
              <a:spLocks noChangeShapeType="1"/>
            </p:cNvSpPr>
            <p:nvPr/>
          </p:nvSpPr>
          <p:spPr bwMode="auto">
            <a:xfrm>
              <a:off x="2851150" y="16732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73" name="Line 27"/>
            <p:cNvSpPr>
              <a:spLocks noChangeShapeType="1"/>
            </p:cNvSpPr>
            <p:nvPr/>
          </p:nvSpPr>
          <p:spPr bwMode="auto">
            <a:xfrm flipH="1">
              <a:off x="2844800" y="2168525"/>
              <a:ext cx="1588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74" name="Line 28"/>
            <p:cNvSpPr>
              <a:spLocks noChangeShapeType="1"/>
            </p:cNvSpPr>
            <p:nvPr/>
          </p:nvSpPr>
          <p:spPr bwMode="auto">
            <a:xfrm>
              <a:off x="8039100" y="1947862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75" name="Line 29"/>
            <p:cNvSpPr>
              <a:spLocks noChangeShapeType="1"/>
            </p:cNvSpPr>
            <p:nvPr/>
          </p:nvSpPr>
          <p:spPr bwMode="auto">
            <a:xfrm>
              <a:off x="8077200" y="2374106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76" name="Line 30"/>
            <p:cNvSpPr>
              <a:spLocks noChangeShapeType="1"/>
            </p:cNvSpPr>
            <p:nvPr/>
          </p:nvSpPr>
          <p:spPr bwMode="auto">
            <a:xfrm>
              <a:off x="6635750" y="2667000"/>
              <a:ext cx="0" cy="1440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77" name="Text Box 31"/>
            <p:cNvSpPr txBox="1">
              <a:spLocks noChangeArrowheads="1"/>
            </p:cNvSpPr>
            <p:nvPr/>
          </p:nvSpPr>
          <p:spPr bwMode="auto">
            <a:xfrm>
              <a:off x="4546600" y="2395538"/>
              <a:ext cx="15811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 i="1"/>
                <a:t>D</a:t>
              </a:r>
              <a:r>
                <a:rPr lang="fr-FR" altLang="ja-JP" sz="1200" i="1"/>
                <a:t>étection nuageuse</a:t>
              </a:r>
              <a:endParaRPr lang="fr-FR" sz="1200" i="1"/>
            </a:p>
          </p:txBody>
        </p:sp>
        <p:sp>
          <p:nvSpPr>
            <p:cNvPr id="31778" name="Text Box 32"/>
            <p:cNvSpPr txBox="1">
              <a:spLocks noChangeArrowheads="1"/>
            </p:cNvSpPr>
            <p:nvPr/>
          </p:nvSpPr>
          <p:spPr bwMode="auto">
            <a:xfrm>
              <a:off x="4578350" y="2625725"/>
              <a:ext cx="1447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 i="1"/>
                <a:t>Collocation  spatio-temporelle</a:t>
              </a:r>
              <a:endParaRPr lang="fr-FR" sz="1200"/>
            </a:p>
          </p:txBody>
        </p:sp>
        <p:sp>
          <p:nvSpPr>
            <p:cNvPr id="31779" name="Line 33"/>
            <p:cNvSpPr>
              <a:spLocks noChangeShapeType="1"/>
            </p:cNvSpPr>
            <p:nvPr/>
          </p:nvSpPr>
          <p:spPr bwMode="auto">
            <a:xfrm>
              <a:off x="6026150" y="270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4425950" y="2503488"/>
              <a:ext cx="228600" cy="395287"/>
              <a:chOff x="1440" y="1191"/>
              <a:chExt cx="144" cy="249"/>
            </a:xfrm>
          </p:grpSpPr>
          <p:sp>
            <p:nvSpPr>
              <p:cNvPr id="31798" name="Line 35"/>
              <p:cNvSpPr>
                <a:spLocks noChangeShapeType="1"/>
              </p:cNvSpPr>
              <p:nvPr/>
            </p:nvSpPr>
            <p:spPr bwMode="auto">
              <a:xfrm flipH="1">
                <a:off x="1440" y="1191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799" name="Line 36"/>
              <p:cNvSpPr>
                <a:spLocks noChangeShapeType="1"/>
              </p:cNvSpPr>
              <p:nvPr/>
            </p:nvSpPr>
            <p:spPr bwMode="auto">
              <a:xfrm flipH="1">
                <a:off x="1440" y="144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800" name="Line 37"/>
              <p:cNvSpPr>
                <a:spLocks noChangeShapeType="1"/>
              </p:cNvSpPr>
              <p:nvPr/>
            </p:nvSpPr>
            <p:spPr bwMode="auto">
              <a:xfrm>
                <a:off x="1440" y="120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31781" name="Line 38"/>
            <p:cNvSpPr>
              <a:spLocks noChangeShapeType="1"/>
            </p:cNvSpPr>
            <p:nvPr/>
          </p:nvSpPr>
          <p:spPr bwMode="auto">
            <a:xfrm>
              <a:off x="3663950" y="2701925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82" name="Line 42"/>
            <p:cNvSpPr>
              <a:spLocks noChangeShapeType="1"/>
            </p:cNvSpPr>
            <p:nvPr/>
          </p:nvSpPr>
          <p:spPr bwMode="auto">
            <a:xfrm>
              <a:off x="8388350" y="55975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83" name="Line 43"/>
            <p:cNvSpPr>
              <a:spLocks noChangeShapeType="1"/>
            </p:cNvSpPr>
            <p:nvPr/>
          </p:nvSpPr>
          <p:spPr bwMode="auto">
            <a:xfrm>
              <a:off x="2844800" y="3006725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84" name="Line 44"/>
            <p:cNvSpPr>
              <a:spLocks noChangeShapeType="1"/>
            </p:cNvSpPr>
            <p:nvPr/>
          </p:nvSpPr>
          <p:spPr bwMode="auto">
            <a:xfrm>
              <a:off x="1454150" y="4486275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85" name="Line 45"/>
            <p:cNvSpPr>
              <a:spLocks noChangeShapeType="1"/>
            </p:cNvSpPr>
            <p:nvPr/>
          </p:nvSpPr>
          <p:spPr bwMode="auto">
            <a:xfrm>
              <a:off x="2844800" y="51403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86" name="Line 46"/>
            <p:cNvSpPr>
              <a:spLocks noChangeShapeType="1"/>
            </p:cNvSpPr>
            <p:nvPr/>
          </p:nvSpPr>
          <p:spPr bwMode="auto">
            <a:xfrm flipH="1">
              <a:off x="7092950" y="457993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87" name="Text Box 31"/>
            <p:cNvSpPr txBox="1">
              <a:spLocks noChangeArrowheads="1"/>
            </p:cNvSpPr>
            <p:nvPr/>
          </p:nvSpPr>
          <p:spPr bwMode="auto">
            <a:xfrm>
              <a:off x="2082800" y="3341688"/>
              <a:ext cx="15811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 i="1"/>
                <a:t>D</a:t>
              </a:r>
              <a:r>
                <a:rPr lang="fr-FR" altLang="ja-JP" sz="1200" i="1"/>
                <a:t>étection nuageuse</a:t>
              </a:r>
              <a:endParaRPr lang="fr-FR" sz="1200" i="1"/>
            </a:p>
          </p:txBody>
        </p:sp>
        <p:sp>
          <p:nvSpPr>
            <p:cNvPr id="31788" name="Line 43"/>
            <p:cNvSpPr>
              <a:spLocks noChangeShapeType="1"/>
            </p:cNvSpPr>
            <p:nvPr/>
          </p:nvSpPr>
          <p:spPr bwMode="auto">
            <a:xfrm>
              <a:off x="2844800" y="3665538"/>
              <a:ext cx="0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89" name="AutoShape 6"/>
            <p:cNvSpPr>
              <a:spLocks noChangeArrowheads="1"/>
            </p:cNvSpPr>
            <p:nvPr/>
          </p:nvSpPr>
          <p:spPr bwMode="auto">
            <a:xfrm>
              <a:off x="88900" y="5713413"/>
              <a:ext cx="1524000" cy="839787"/>
            </a:xfrm>
            <a:prstGeom prst="roundRect">
              <a:avLst>
                <a:gd name="adj" fmla="val 16667"/>
              </a:avLst>
            </a:prstGeom>
            <a:solidFill>
              <a:srgbClr val="FF66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90" name="Text Box 11"/>
            <p:cNvSpPr txBox="1">
              <a:spLocks noChangeArrowheads="1"/>
            </p:cNvSpPr>
            <p:nvPr/>
          </p:nvSpPr>
          <p:spPr bwMode="auto">
            <a:xfrm>
              <a:off x="76200" y="5697538"/>
              <a:ext cx="1536700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200"/>
                <a:t>Archive de donn</a:t>
              </a:r>
              <a:r>
                <a:rPr lang="fr-FR" altLang="ja-JP" sz="1200"/>
                <a:t>ées </a:t>
              </a:r>
            </a:p>
            <a:p>
              <a:pPr algn="ctr"/>
              <a:r>
                <a:rPr lang="fr-FR" sz="1200"/>
                <a:t>de validation : L2, mesures in-situ, modèles</a:t>
              </a:r>
            </a:p>
          </p:txBody>
        </p:sp>
        <p:sp>
          <p:nvSpPr>
            <p:cNvPr id="31791" name="Line 46"/>
            <p:cNvSpPr>
              <a:spLocks noChangeShapeType="1"/>
            </p:cNvSpPr>
            <p:nvPr/>
          </p:nvSpPr>
          <p:spPr bwMode="auto">
            <a:xfrm flipH="1">
              <a:off x="4121150" y="448627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92" name="Line 40"/>
            <p:cNvSpPr>
              <a:spLocks noChangeShapeType="1"/>
            </p:cNvSpPr>
            <p:nvPr/>
          </p:nvSpPr>
          <p:spPr bwMode="auto">
            <a:xfrm>
              <a:off x="4425950" y="5597525"/>
              <a:ext cx="1223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93" name="Line 40"/>
            <p:cNvSpPr>
              <a:spLocks noChangeShapeType="1"/>
            </p:cNvSpPr>
            <p:nvPr/>
          </p:nvSpPr>
          <p:spPr bwMode="auto">
            <a:xfrm>
              <a:off x="7667625" y="5597525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cxnSp>
          <p:nvCxnSpPr>
            <p:cNvPr id="58" name="Connecteur droit 57"/>
            <p:cNvCxnSpPr/>
            <p:nvPr/>
          </p:nvCxnSpPr>
          <p:spPr bwMode="auto">
            <a:xfrm rot="5400000">
              <a:off x="4052888" y="5238750"/>
              <a:ext cx="744538" cy="158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 bwMode="auto">
            <a:xfrm rot="10800000">
              <a:off x="4121150" y="4835525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796" name="Line 44"/>
            <p:cNvSpPr>
              <a:spLocks noChangeShapeType="1"/>
            </p:cNvSpPr>
            <p:nvPr/>
          </p:nvSpPr>
          <p:spPr bwMode="auto">
            <a:xfrm>
              <a:off x="1682750" y="6130925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797" name="Line 33"/>
            <p:cNvSpPr>
              <a:spLocks noChangeShapeType="1"/>
            </p:cNvSpPr>
            <p:nvPr/>
          </p:nvSpPr>
          <p:spPr bwMode="auto">
            <a:xfrm flipH="1">
              <a:off x="6705600" y="27019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59" name="ZoneTexte 58"/>
          <p:cNvSpPr txBox="1"/>
          <p:nvPr/>
        </p:nvSpPr>
        <p:spPr>
          <a:xfrm>
            <a:off x="1280149" y="57090"/>
            <a:ext cx="7025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Une sp</a:t>
            </a:r>
            <a:r>
              <a:rPr lang="fr-FR" sz="2000" b="1" dirty="0" smtClean="0"/>
              <a:t>écificité du LMD : </a:t>
            </a:r>
          </a:p>
          <a:p>
            <a:pPr algn="ctr"/>
            <a:r>
              <a:rPr lang="fr-FR" sz="2000" b="1" dirty="0" smtClean="0"/>
              <a:t>une chaine de traitement complète de l’amont à l’aval</a:t>
            </a:r>
            <a:endParaRPr lang="fr-FR" sz="2000" b="1" dirty="0"/>
          </a:p>
        </p:txBody>
      </p:sp>
      <p:pic>
        <p:nvPicPr>
          <p:cNvPr id="60" name="Image 15" descr="logo_lmd_v3A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898" t="23334" r="22221" b="23334"/>
          <a:stretch>
            <a:fillRect/>
          </a:stretch>
        </p:blipFill>
        <p:spPr bwMode="auto">
          <a:xfrm>
            <a:off x="8305800" y="0"/>
            <a:ext cx="838200" cy="79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28600" y="457200"/>
            <a:ext cx="8610600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Gestion des flux </a:t>
            </a:r>
            <a:r>
              <a:rPr lang="fr-FR" dirty="0" smtClean="0"/>
              <a:t>« Niveau 1 » : IASI (4,5 To par mois… sur 20 ans), </a:t>
            </a:r>
            <a:r>
              <a:rPr lang="fr-FR" dirty="0" err="1" smtClean="0"/>
              <a:t>Megha-Tropiques</a:t>
            </a:r>
            <a:r>
              <a:rPr lang="fr-FR" dirty="0" smtClean="0"/>
              <a:t>, AMSU, AIRS, </a:t>
            </a:r>
            <a:r>
              <a:rPr lang="fr-FR" dirty="0" err="1" smtClean="0"/>
              <a:t>Caliop</a:t>
            </a:r>
            <a:r>
              <a:rPr lang="fr-FR" dirty="0" smtClean="0"/>
              <a:t>, IIR : </a:t>
            </a:r>
            <a:r>
              <a:rPr lang="fr-FR" dirty="0" smtClean="0">
                <a:solidFill>
                  <a:srgbClr val="0000FF"/>
                </a:solidFill>
              </a:rPr>
              <a:t>missions actives/passives, SWIR, TIR, MO</a:t>
            </a:r>
          </a:p>
          <a:p>
            <a:r>
              <a:rPr lang="fr-FR" dirty="0" smtClean="0">
                <a:sym typeface="Wingdings"/>
              </a:rPr>
              <a:t>	</a:t>
            </a:r>
            <a:r>
              <a:rPr lang="fr-FR" dirty="0" err="1" smtClean="0">
                <a:sym typeface="Wingdings"/>
              </a:rPr>
              <a:t>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00FF"/>
                </a:solidFill>
              </a:rPr>
              <a:t>via les centres Ether, Icare, </a:t>
            </a:r>
            <a:r>
              <a:rPr lang="fr-FR" dirty="0" err="1" smtClean="0">
                <a:solidFill>
                  <a:srgbClr val="0000FF"/>
                </a:solidFill>
              </a:rPr>
              <a:t>ClimServ</a:t>
            </a:r>
            <a:r>
              <a:rPr lang="fr-FR" dirty="0" smtClean="0"/>
              <a:t>.</a:t>
            </a:r>
          </a:p>
          <a:p>
            <a:pPr>
              <a:buFont typeface="Arial"/>
              <a:buChar char="•"/>
            </a:pPr>
            <a:endParaRPr lang="fr-FR" dirty="0" smtClean="0"/>
          </a:p>
          <a:p>
            <a:pPr>
              <a:buFont typeface="Arial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Calibration/Validation </a:t>
            </a:r>
            <a:r>
              <a:rPr lang="fr-FR" dirty="0" smtClean="0"/>
              <a:t>des niveaux 1 et participation via le CNES aux initiatives d’</a:t>
            </a:r>
            <a:r>
              <a:rPr lang="fr-FR" dirty="0" err="1" smtClean="0"/>
              <a:t>intercalibration</a:t>
            </a:r>
            <a:r>
              <a:rPr lang="fr-FR" dirty="0" smtClean="0"/>
              <a:t>/étalonnage (</a:t>
            </a:r>
            <a:r>
              <a:rPr lang="fr-FR" dirty="0" smtClean="0">
                <a:solidFill>
                  <a:srgbClr val="0000FF"/>
                </a:solidFill>
              </a:rPr>
              <a:t>GSICS</a:t>
            </a:r>
            <a:r>
              <a:rPr lang="fr-FR" dirty="0" smtClean="0"/>
              <a:t>).</a:t>
            </a:r>
          </a:p>
          <a:p>
            <a:pPr>
              <a:buFont typeface="Arial"/>
              <a:buChar char="•"/>
            </a:pPr>
            <a:endParaRPr lang="fr-FR" dirty="0" smtClean="0"/>
          </a:p>
          <a:p>
            <a:pPr>
              <a:buFont typeface="Arial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Interprétation</a:t>
            </a:r>
            <a:r>
              <a:rPr lang="fr-FR" dirty="0" smtClean="0"/>
              <a:t> en variables géophysiques par le développement </a:t>
            </a:r>
            <a:r>
              <a:rPr lang="fr-FR" dirty="0" smtClean="0">
                <a:solidFill>
                  <a:srgbClr val="FF0000"/>
                </a:solidFill>
              </a:rPr>
              <a:t>d’algorithmes d’inversion</a:t>
            </a:r>
            <a:r>
              <a:rPr lang="fr-FR" dirty="0" smtClean="0"/>
              <a:t> : niveau 1 </a:t>
            </a:r>
            <a:r>
              <a:rPr lang="fr-FR" dirty="0" err="1" smtClean="0">
                <a:sym typeface="Wingdings"/>
              </a:rPr>
              <a:t></a:t>
            </a:r>
            <a:r>
              <a:rPr lang="fr-FR" dirty="0" smtClean="0"/>
              <a:t> niveau 2, niveau 3.</a:t>
            </a:r>
          </a:p>
          <a:p>
            <a:pPr>
              <a:buFont typeface="Arial"/>
              <a:buChar char="•"/>
            </a:pPr>
            <a:endParaRPr lang="fr-FR" dirty="0" smtClean="0"/>
          </a:p>
          <a:p>
            <a:pPr>
              <a:buFont typeface="Arial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Validation avec mesures auxiliaires </a:t>
            </a:r>
            <a:r>
              <a:rPr lang="fr-FR" dirty="0" smtClean="0"/>
              <a:t>: données </a:t>
            </a:r>
            <a:r>
              <a:rPr lang="fr-FR" dirty="0" err="1" smtClean="0"/>
              <a:t>in-situ</a:t>
            </a:r>
            <a:r>
              <a:rPr lang="fr-FR" dirty="0" smtClean="0"/>
              <a:t>, aéroportées, </a:t>
            </a:r>
            <a:r>
              <a:rPr lang="fr-FR" dirty="0" smtClean="0">
                <a:solidFill>
                  <a:srgbClr val="0000FF"/>
                </a:solidFill>
              </a:rPr>
              <a:t>ballons</a:t>
            </a:r>
            <a:r>
              <a:rPr lang="fr-FR" dirty="0" smtClean="0"/>
              <a:t>, instruments compagnons dans le cadre de </a:t>
            </a:r>
            <a:r>
              <a:rPr lang="fr-FR" dirty="0" smtClean="0">
                <a:solidFill>
                  <a:srgbClr val="0000FF"/>
                </a:solidFill>
              </a:rPr>
              <a:t>campagnes de mesures </a:t>
            </a:r>
            <a:r>
              <a:rPr lang="fr-FR" dirty="0" smtClean="0"/>
              <a:t>dédiées ou récurrentes.</a:t>
            </a:r>
          </a:p>
          <a:p>
            <a:pPr>
              <a:buFont typeface="Arial"/>
              <a:buChar char="•"/>
            </a:pPr>
            <a:endParaRPr lang="fr-FR" dirty="0" smtClean="0"/>
          </a:p>
          <a:p>
            <a:pPr>
              <a:buFont typeface="Arial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Analyse des niveaux 2/3/4</a:t>
            </a:r>
            <a:r>
              <a:rPr lang="fr-FR" dirty="0" smtClean="0"/>
              <a:t>, en particulier via les </a:t>
            </a:r>
            <a:r>
              <a:rPr lang="fr-FR" dirty="0" smtClean="0">
                <a:solidFill>
                  <a:srgbClr val="FF0000"/>
                </a:solidFill>
              </a:rPr>
              <a:t>comparaisons avec les modèles climatiques </a:t>
            </a:r>
            <a:r>
              <a:rPr lang="fr-FR" dirty="0" smtClean="0">
                <a:solidFill>
                  <a:srgbClr val="000000"/>
                </a:solidFill>
              </a:rPr>
              <a:t>(</a:t>
            </a:r>
            <a:r>
              <a:rPr lang="fr-FR" dirty="0" smtClean="0">
                <a:solidFill>
                  <a:srgbClr val="0000FF"/>
                </a:solidFill>
              </a:rPr>
              <a:t>COPS, CFMIP</a:t>
            </a:r>
            <a:r>
              <a:rPr lang="fr-FR" dirty="0" smtClean="0"/>
              <a:t>) et le d</a:t>
            </a:r>
            <a:r>
              <a:rPr lang="fr-FR" dirty="0" smtClean="0"/>
              <a:t>éveloppement de </a:t>
            </a:r>
            <a:r>
              <a:rPr lang="fr-FR" dirty="0" smtClean="0">
                <a:solidFill>
                  <a:srgbClr val="0000FF"/>
                </a:solidFill>
              </a:rPr>
              <a:t>systèmes d’</a:t>
            </a:r>
            <a:r>
              <a:rPr lang="fr-FR" dirty="0" smtClean="0">
                <a:solidFill>
                  <a:srgbClr val="0000FF"/>
                </a:solidFill>
              </a:rPr>
              <a:t>assimilation</a:t>
            </a:r>
            <a:r>
              <a:rPr lang="fr-FR" dirty="0" smtClean="0"/>
              <a:t>.</a:t>
            </a:r>
            <a:endParaRPr lang="fr-FR" dirty="0" smtClean="0"/>
          </a:p>
          <a:p>
            <a:pPr>
              <a:buFont typeface="Arial"/>
              <a:buChar char="•"/>
            </a:pPr>
            <a:endParaRPr lang="fr-FR" dirty="0" smtClean="0"/>
          </a:p>
          <a:p>
            <a:pPr>
              <a:buFont typeface="Arial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Mise à disposition </a:t>
            </a:r>
            <a:r>
              <a:rPr lang="fr-FR" dirty="0" smtClean="0"/>
              <a:t>des données et parfois « </a:t>
            </a:r>
            <a:r>
              <a:rPr lang="fr-FR" dirty="0" err="1" smtClean="0"/>
              <a:t>quicklook</a:t>
            </a:r>
            <a:r>
              <a:rPr lang="fr-FR" dirty="0" smtClean="0"/>
              <a:t> »</a:t>
            </a:r>
            <a:r>
              <a:rPr lang="fr-FR" dirty="0" smtClean="0"/>
              <a:t> </a:t>
            </a:r>
          </a:p>
          <a:p>
            <a:r>
              <a:rPr lang="fr-FR" dirty="0" smtClean="0">
                <a:solidFill>
                  <a:srgbClr val="0000FF"/>
                </a:solidFill>
              </a:rPr>
              <a:t>	</a:t>
            </a:r>
            <a:r>
              <a:rPr lang="fr-FR" dirty="0" err="1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fr-FR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fr-FR" dirty="0" smtClean="0">
                <a:solidFill>
                  <a:srgbClr val="0000FF"/>
                </a:solidFill>
              </a:rPr>
              <a:t>via </a:t>
            </a:r>
            <a:r>
              <a:rPr lang="fr-FR" dirty="0" smtClean="0">
                <a:solidFill>
                  <a:srgbClr val="0000FF"/>
                </a:solidFill>
              </a:rPr>
              <a:t>Ether, Icare, </a:t>
            </a:r>
            <a:r>
              <a:rPr lang="fr-FR" dirty="0" err="1" smtClean="0">
                <a:solidFill>
                  <a:srgbClr val="0000FF"/>
                </a:solidFill>
              </a:rPr>
              <a:t>ClimServ</a:t>
            </a:r>
            <a:r>
              <a:rPr lang="fr-FR" dirty="0" smtClean="0"/>
              <a:t>. </a:t>
            </a:r>
          </a:p>
          <a:p>
            <a:pPr>
              <a:buFont typeface="Arial"/>
              <a:buChar char="•"/>
            </a:pPr>
            <a:endParaRPr lang="fr-FR" dirty="0" smtClean="0"/>
          </a:p>
          <a:p>
            <a:pPr>
              <a:buFont typeface="Arial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Préparation de missions spatiales </a:t>
            </a:r>
            <a:r>
              <a:rPr lang="fr-FR" dirty="0" smtClean="0"/>
              <a:t>(IASI-NG, Merlin, </a:t>
            </a:r>
            <a:r>
              <a:rPr lang="fr-FR" dirty="0" err="1" smtClean="0"/>
              <a:t>Flex</a:t>
            </a:r>
            <a:r>
              <a:rPr lang="fr-FR" dirty="0" smtClean="0"/>
              <a:t>, SWOT,</a:t>
            </a:r>
            <a:r>
              <a:rPr lang="fr-FR" dirty="0" smtClean="0"/>
              <a:t> </a:t>
            </a:r>
            <a:r>
              <a:rPr lang="fr-FR" dirty="0" err="1" smtClean="0"/>
              <a:t>ExoMars</a:t>
            </a:r>
            <a:r>
              <a:rPr lang="fr-FR" dirty="0" smtClean="0"/>
              <a:t>, </a:t>
            </a:r>
            <a:r>
              <a:rPr lang="fr-FR" dirty="0" smtClean="0"/>
              <a:t>etc.) par le développement lourd de </a:t>
            </a:r>
            <a:r>
              <a:rPr lang="fr-FR" dirty="0" smtClean="0">
                <a:solidFill>
                  <a:srgbClr val="FF0000"/>
                </a:solidFill>
              </a:rPr>
              <a:t>simulateurs numériques d’instruments </a:t>
            </a:r>
            <a:r>
              <a:rPr lang="fr-FR" dirty="0" smtClean="0"/>
              <a:t>(spectroscopie, transfert radiatif, orbitographie).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80149" y="57090"/>
            <a:ext cx="6583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Activités autour du traitement de données spatiales au LMD</a:t>
            </a:r>
            <a:endParaRPr lang="fr-FR" sz="2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57200" y="6488668"/>
            <a:ext cx="8287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Utilisation massive des centres de calcul IDRIS, ECMWF, </a:t>
            </a:r>
            <a:r>
              <a:rPr lang="fr-FR" b="1" dirty="0" err="1" smtClean="0"/>
              <a:t>ClimServ</a:t>
            </a:r>
            <a:r>
              <a:rPr lang="fr-FR" b="1" dirty="0" smtClean="0"/>
              <a:t>, clusters de PC LMD</a:t>
            </a:r>
            <a:endParaRPr lang="fr-FR" b="1" dirty="0"/>
          </a:p>
        </p:txBody>
      </p:sp>
      <p:pic>
        <p:nvPicPr>
          <p:cNvPr id="10" name="Image 15" descr="logo_lmd_v3A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898" t="23334" r="22221" b="23334"/>
          <a:stretch>
            <a:fillRect/>
          </a:stretch>
        </p:blipFill>
        <p:spPr bwMode="auto">
          <a:xfrm>
            <a:off x="8305800" y="0"/>
            <a:ext cx="838200" cy="79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28600" y="1121687"/>
            <a:ext cx="89154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fr-FR" sz="1600" dirty="0" smtClean="0"/>
              <a:t>Base de données climatiques martiennes : </a:t>
            </a:r>
            <a:r>
              <a:rPr lang="fr-FR" sz="1600" dirty="0" smtClean="0">
                <a:hlinkClick r:id="rId2"/>
              </a:rPr>
              <a:t>http://www-mars.lmd.jussieu.fr</a:t>
            </a:r>
            <a:r>
              <a:rPr lang="fr-FR" sz="1600" dirty="0" smtClean="0"/>
              <a:t> </a:t>
            </a:r>
          </a:p>
          <a:p>
            <a:pPr>
              <a:buFont typeface="Arial"/>
              <a:buChar char="•"/>
            </a:pPr>
            <a:endParaRPr lang="fr-FR" sz="1600" dirty="0" smtClean="0"/>
          </a:p>
          <a:p>
            <a:pPr>
              <a:buFont typeface="Arial"/>
              <a:buChar char="•"/>
            </a:pPr>
            <a:r>
              <a:rPr lang="fr-FR" sz="1600" dirty="0" smtClean="0"/>
              <a:t>Climatologies terrestres à partir des observations spatiales : </a:t>
            </a:r>
            <a:r>
              <a:rPr lang="fr-FR" sz="1600" dirty="0" smtClean="0">
                <a:hlinkClick r:id="rId3"/>
              </a:rPr>
              <a:t>http://climserv.ipsl.polytechnique.fr/gewexca/presentation.html</a:t>
            </a:r>
            <a:r>
              <a:rPr lang="fr-FR" sz="1600" dirty="0" smtClean="0"/>
              <a:t> </a:t>
            </a:r>
          </a:p>
          <a:p>
            <a:pPr>
              <a:buFont typeface="Arial"/>
              <a:buChar char="•"/>
            </a:pPr>
            <a:endParaRPr lang="fr-FR" sz="1600" dirty="0" smtClean="0"/>
          </a:p>
          <a:p>
            <a:pPr>
              <a:buFont typeface="Arial"/>
              <a:buChar char="•"/>
            </a:pPr>
            <a:r>
              <a:rPr lang="fr-FR" sz="1600" dirty="0" smtClean="0"/>
              <a:t>Simulateur </a:t>
            </a:r>
            <a:r>
              <a:rPr lang="fr-FR" sz="1600" dirty="0" err="1" smtClean="0"/>
              <a:t>Calipso-Parasol</a:t>
            </a:r>
            <a:r>
              <a:rPr lang="fr-FR" sz="1600" dirty="0" smtClean="0"/>
              <a:t> : </a:t>
            </a:r>
            <a:r>
              <a:rPr lang="fr-FR" sz="1600" dirty="0" err="1" smtClean="0"/>
              <a:t>CaPSim</a:t>
            </a:r>
            <a:r>
              <a:rPr lang="fr-FR" sz="1600" dirty="0" smtClean="0"/>
              <a:t> : </a:t>
            </a:r>
            <a:r>
              <a:rPr lang="fr-FR" sz="1600" dirty="0" smtClean="0">
                <a:hlinkClick r:id="rId4"/>
              </a:rPr>
              <a:t>http://CFMip.metoffice.com/Cosp.html</a:t>
            </a:r>
            <a:r>
              <a:rPr lang="fr-FR" sz="1600" dirty="0" smtClean="0"/>
              <a:t> </a:t>
            </a:r>
          </a:p>
          <a:p>
            <a:pPr>
              <a:buFont typeface="Arial"/>
              <a:buChar char="•"/>
            </a:pPr>
            <a:endParaRPr lang="fr-FR" sz="1600" dirty="0" smtClean="0"/>
          </a:p>
          <a:p>
            <a:pPr>
              <a:buFont typeface="Arial"/>
              <a:buChar char="•"/>
            </a:pPr>
            <a:r>
              <a:rPr lang="fr-FR" sz="1600" dirty="0" smtClean="0"/>
              <a:t>Jeu d’observations </a:t>
            </a:r>
            <a:r>
              <a:rPr lang="fr-FR" sz="1600" dirty="0" err="1" smtClean="0"/>
              <a:t>Calipso-GOCCP</a:t>
            </a:r>
            <a:r>
              <a:rPr lang="fr-FR" sz="1600" dirty="0" smtClean="0"/>
              <a:t> : </a:t>
            </a:r>
            <a:r>
              <a:rPr lang="fr-FR" sz="1600" dirty="0" smtClean="0">
                <a:hlinkClick r:id="rId5"/>
              </a:rPr>
              <a:t>http://climserv.ipsl.polytechnique.fr/CFMip-obs/</a:t>
            </a:r>
            <a:r>
              <a:rPr lang="fr-FR" sz="1600" dirty="0" smtClean="0"/>
              <a:t> et base de données </a:t>
            </a:r>
            <a:r>
              <a:rPr lang="fr-FR" sz="1600" dirty="0" err="1" smtClean="0"/>
              <a:t>CFMip-Obs</a:t>
            </a:r>
            <a:r>
              <a:rPr lang="fr-FR" sz="1600" dirty="0" smtClean="0"/>
              <a:t> : </a:t>
            </a:r>
            <a:r>
              <a:rPr lang="fr-FR" sz="1600" dirty="0" smtClean="0">
                <a:hlinkClick r:id="rId6"/>
              </a:rPr>
              <a:t>http://cmip-pcmdi.llnl.gov/cmip5/</a:t>
            </a:r>
            <a:r>
              <a:rPr lang="fr-FR" sz="1600" dirty="0" smtClean="0"/>
              <a:t> </a:t>
            </a:r>
          </a:p>
          <a:p>
            <a:pPr>
              <a:buFont typeface="Arial"/>
              <a:buChar char="•"/>
            </a:pPr>
            <a:endParaRPr lang="fr-FR" sz="1600" dirty="0" smtClean="0"/>
          </a:p>
          <a:p>
            <a:pPr>
              <a:buFont typeface="Arial"/>
              <a:buChar char="•"/>
            </a:pPr>
            <a:r>
              <a:rPr lang="fr-FR" sz="1600" dirty="0" smtClean="0"/>
              <a:t>Logiciel d'orbitographie et d'échantillonnage Ixion : </a:t>
            </a:r>
            <a:r>
              <a:rPr lang="fr-FR" sz="1600" dirty="0" smtClean="0">
                <a:hlinkClick r:id="rId7"/>
              </a:rPr>
              <a:t>http://climserv.ipsl.polytechnique.fr/ixion.html</a:t>
            </a:r>
            <a:r>
              <a:rPr lang="fr-FR" sz="1600" dirty="0" smtClean="0"/>
              <a:t> </a:t>
            </a:r>
          </a:p>
          <a:p>
            <a:pPr>
              <a:buFont typeface="Arial"/>
              <a:buChar char="•"/>
            </a:pPr>
            <a:endParaRPr lang="fr-FR" sz="1600" dirty="0" smtClean="0"/>
          </a:p>
          <a:p>
            <a:pPr>
              <a:buFont typeface="Arial"/>
              <a:buChar char="•"/>
            </a:pPr>
            <a:r>
              <a:rPr lang="fr-FR" sz="1600" dirty="0" smtClean="0"/>
              <a:t>Simulation du transfert radiatif :</a:t>
            </a:r>
          </a:p>
          <a:p>
            <a:r>
              <a:rPr lang="fr-FR" sz="1600" dirty="0" smtClean="0"/>
              <a:t>	- la base de données spectroscopiques </a:t>
            </a:r>
            <a:r>
              <a:rPr lang="fr-FR" sz="1600" dirty="0" err="1" smtClean="0"/>
              <a:t>Geisa</a:t>
            </a:r>
            <a:r>
              <a:rPr lang="fr-FR" sz="1600" dirty="0" smtClean="0"/>
              <a:t> : </a:t>
            </a:r>
            <a:r>
              <a:rPr lang="fr-FR" sz="1600" dirty="0" smtClean="0">
                <a:hlinkClick r:id="rId8"/>
              </a:rPr>
              <a:t>http://ether.ipsl.jussieu.fr/etherTypo/?id=950</a:t>
            </a:r>
            <a:r>
              <a:rPr lang="fr-FR" sz="1600" dirty="0" smtClean="0"/>
              <a:t> </a:t>
            </a:r>
          </a:p>
          <a:p>
            <a:r>
              <a:rPr lang="fr-FR" sz="1600" dirty="0" smtClean="0"/>
              <a:t>	- le code de transfert radiatif 4A : </a:t>
            </a:r>
            <a:r>
              <a:rPr lang="fr-FR" sz="1600" dirty="0" smtClean="0">
                <a:hlinkClick r:id="rId9"/>
              </a:rPr>
              <a:t>http://4aop.noveltis.com/</a:t>
            </a:r>
            <a:r>
              <a:rPr lang="fr-FR" sz="1600" dirty="0" smtClean="0"/>
              <a:t> </a:t>
            </a:r>
          </a:p>
          <a:p>
            <a:r>
              <a:rPr lang="fr-FR" sz="1600" dirty="0" smtClean="0"/>
              <a:t>	- la base de radiosondages </a:t>
            </a:r>
            <a:r>
              <a:rPr lang="fr-FR" sz="1600" dirty="0" err="1" smtClean="0"/>
              <a:t>réanalysés</a:t>
            </a:r>
            <a:r>
              <a:rPr lang="fr-FR" sz="1600" dirty="0" smtClean="0"/>
              <a:t> </a:t>
            </a:r>
            <a:r>
              <a:rPr lang="fr-FR" sz="1600" dirty="0" err="1" smtClean="0"/>
              <a:t>Arsa</a:t>
            </a:r>
            <a:r>
              <a:rPr lang="fr-FR" sz="1600" dirty="0" smtClean="0"/>
              <a:t> : </a:t>
            </a:r>
            <a:r>
              <a:rPr lang="fr-FR" sz="1600" dirty="0" smtClean="0">
                <a:hlinkClick r:id="rId10"/>
              </a:rPr>
              <a:t>http://climserv.ipsl.polytechnique.fr/fr/lesdonnees/arsa-analyzed-radiosoundings-archive.html</a:t>
            </a:r>
            <a:r>
              <a:rPr lang="fr-FR" sz="1600" dirty="0" smtClean="0"/>
              <a:t> </a:t>
            </a:r>
          </a:p>
          <a:p>
            <a:pPr>
              <a:buFont typeface="Arial"/>
              <a:buChar char="•"/>
            </a:pPr>
            <a:endParaRPr lang="fr-FR" sz="1600" dirty="0"/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/>
              <a:t>Outils informatiques développés par le LMD </a:t>
            </a:r>
          </a:p>
          <a:p>
            <a:pPr algn="ctr"/>
            <a:r>
              <a:rPr lang="fr-FR" sz="2000" b="1" dirty="0" smtClean="0"/>
              <a:t>et accessibles sur le web relatifs aux données spatiales</a:t>
            </a:r>
            <a:endParaRPr lang="fr-FR" sz="2000" b="1" dirty="0"/>
          </a:p>
        </p:txBody>
      </p:sp>
      <p:pic>
        <p:nvPicPr>
          <p:cNvPr id="10" name="Image 15" descr="logo_lmd_v3A.gif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898" t="23334" r="22221" b="23334"/>
          <a:stretch>
            <a:fillRect/>
          </a:stretch>
        </p:blipFill>
        <p:spPr bwMode="auto">
          <a:xfrm>
            <a:off x="8305800" y="0"/>
            <a:ext cx="838200" cy="79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fr-FR" sz="2400" smtClean="0">
                <a:solidFill>
                  <a:schemeClr val="bg1"/>
                </a:solidFill>
              </a:rPr>
              <a:t>Missions spatiales passées, présentes et futures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533400" y="420370"/>
          <a:ext cx="8077200" cy="6437630"/>
        </p:xfrm>
        <a:graphic>
          <a:graphicData uri="http://schemas.openxmlformats.org/drawingml/2006/table">
            <a:tbl>
              <a:tblPr/>
              <a:tblGrid>
                <a:gridCol w="1395413"/>
                <a:gridCol w="2185987"/>
                <a:gridCol w="1295400"/>
                <a:gridCol w="1282700"/>
                <a:gridCol w="1917700"/>
              </a:tblGrid>
              <a:tr h="371475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Passage L1 </a:t>
                      </a: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  <a:sym typeface="Wingdings" charset="2"/>
                        </a:rPr>
                        <a:t> L2/3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NOAA6 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  <a:sym typeface="Wingdings" charset="2"/>
                        </a:rPr>
                        <a:t> NOAA18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HIRS, MSU puis AMSU-A/B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1978 - 2008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Aqua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AIRS, AMSU-A/B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2003 -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co-PI LMD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5,5 To / 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MetOp-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+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MetOp-B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IASI, AMSU, MHS, HIRS-4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2007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–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2012 -  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1 To / an pour 520 canaux IASI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SciSat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ACE-FTS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2002 -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CALIPSO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Caliop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/IIR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Megha-Tropiques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Missions futures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NPP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2011 -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MetOp-C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IASI, AMSU, MHS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Metop-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SG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IASI-NG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co-PI LMD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MicroCarb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Merlin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2019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co-PI LMD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0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Flex/Gles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2020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Utilisation des L2/3 pour validation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1475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Aqua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/Terra MODIS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cloud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and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aerosols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;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GOSAT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280149" y="57090"/>
            <a:ext cx="6168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Quelques missions exploit</a:t>
            </a:r>
            <a:r>
              <a:rPr lang="fr-FR" sz="2000" b="1" dirty="0" smtClean="0"/>
              <a:t>ées ou en préparation au LMD</a:t>
            </a:r>
            <a:endParaRPr lang="fr-FR" sz="2000" b="1" dirty="0"/>
          </a:p>
        </p:txBody>
      </p:sp>
      <p:pic>
        <p:nvPicPr>
          <p:cNvPr id="5" name="Image 15" descr="logo_lmd_v3A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898" t="23334" r="22221" b="23334"/>
          <a:stretch>
            <a:fillRect/>
          </a:stretch>
        </p:blipFill>
        <p:spPr bwMode="auto">
          <a:xfrm>
            <a:off x="8305800" y="0"/>
            <a:ext cx="838200" cy="79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fr-FR" sz="2400" smtClean="0">
                <a:solidFill>
                  <a:schemeClr val="bg1"/>
                </a:solidFill>
              </a:rPr>
              <a:t>Informatique, Archivage, Distribution</a:t>
            </a:r>
          </a:p>
        </p:txBody>
      </p:sp>
      <p:sp>
        <p:nvSpPr>
          <p:cNvPr id="9" name="AutoShape 284"/>
          <p:cNvSpPr>
            <a:spLocks noChangeArrowheads="1"/>
          </p:cNvSpPr>
          <p:nvPr/>
        </p:nvSpPr>
        <p:spPr bwMode="auto">
          <a:xfrm>
            <a:off x="71438" y="914400"/>
            <a:ext cx="8964612" cy="1727200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66725" y="1273175"/>
            <a:ext cx="608013" cy="693738"/>
            <a:chOff x="2341" y="8941"/>
            <a:chExt cx="957" cy="1095"/>
          </a:xfrm>
        </p:grpSpPr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2854" y="8941"/>
              <a:ext cx="444" cy="855"/>
              <a:chOff x="2317" y="8797"/>
              <a:chExt cx="900" cy="1620"/>
            </a:xfrm>
          </p:grpSpPr>
          <p:sp>
            <p:nvSpPr>
              <p:cNvPr id="42146" name="Rectangle 50"/>
              <p:cNvSpPr>
                <a:spLocks noChangeArrowheads="1"/>
              </p:cNvSpPr>
              <p:nvPr/>
            </p:nvSpPr>
            <p:spPr bwMode="auto">
              <a:xfrm>
                <a:off x="2317" y="8797"/>
                <a:ext cx="900" cy="16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47" name="Line 51"/>
              <p:cNvSpPr>
                <a:spLocks noChangeShapeType="1"/>
              </p:cNvSpPr>
              <p:nvPr/>
            </p:nvSpPr>
            <p:spPr bwMode="auto">
              <a:xfrm>
                <a:off x="2497" y="969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48" name="Line 52"/>
              <p:cNvSpPr>
                <a:spLocks noChangeShapeType="1"/>
              </p:cNvSpPr>
              <p:nvPr/>
            </p:nvSpPr>
            <p:spPr bwMode="auto">
              <a:xfrm>
                <a:off x="2497" y="987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49" name="Line 53"/>
              <p:cNvSpPr>
                <a:spLocks noChangeShapeType="1"/>
              </p:cNvSpPr>
              <p:nvPr/>
            </p:nvSpPr>
            <p:spPr bwMode="auto">
              <a:xfrm>
                <a:off x="2497" y="1005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4" name="Group 54"/>
            <p:cNvGrpSpPr>
              <a:grpSpLocks/>
            </p:cNvGrpSpPr>
            <p:nvPr/>
          </p:nvGrpSpPr>
          <p:grpSpPr bwMode="auto">
            <a:xfrm>
              <a:off x="2341" y="8941"/>
              <a:ext cx="444" cy="855"/>
              <a:chOff x="2317" y="8797"/>
              <a:chExt cx="900" cy="1620"/>
            </a:xfrm>
          </p:grpSpPr>
          <p:sp>
            <p:nvSpPr>
              <p:cNvPr id="42142" name="Rectangle 55"/>
              <p:cNvSpPr>
                <a:spLocks noChangeArrowheads="1"/>
              </p:cNvSpPr>
              <p:nvPr/>
            </p:nvSpPr>
            <p:spPr bwMode="auto">
              <a:xfrm>
                <a:off x="2317" y="8797"/>
                <a:ext cx="900" cy="16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43" name="Line 56"/>
              <p:cNvSpPr>
                <a:spLocks noChangeShapeType="1"/>
              </p:cNvSpPr>
              <p:nvPr/>
            </p:nvSpPr>
            <p:spPr bwMode="auto">
              <a:xfrm>
                <a:off x="2497" y="969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44" name="Line 57"/>
              <p:cNvSpPr>
                <a:spLocks noChangeShapeType="1"/>
              </p:cNvSpPr>
              <p:nvPr/>
            </p:nvSpPr>
            <p:spPr bwMode="auto">
              <a:xfrm>
                <a:off x="2497" y="987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45" name="Line 58"/>
              <p:cNvSpPr>
                <a:spLocks noChangeShapeType="1"/>
              </p:cNvSpPr>
              <p:nvPr/>
            </p:nvSpPr>
            <p:spPr bwMode="auto">
              <a:xfrm>
                <a:off x="2497" y="1005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5" name="Group 59"/>
            <p:cNvGrpSpPr>
              <a:grpSpLocks/>
            </p:cNvGrpSpPr>
            <p:nvPr/>
          </p:nvGrpSpPr>
          <p:grpSpPr bwMode="auto">
            <a:xfrm>
              <a:off x="2581" y="9181"/>
              <a:ext cx="444" cy="855"/>
              <a:chOff x="2317" y="8797"/>
              <a:chExt cx="900" cy="1620"/>
            </a:xfrm>
          </p:grpSpPr>
          <p:sp>
            <p:nvSpPr>
              <p:cNvPr id="42138" name="Rectangle 60"/>
              <p:cNvSpPr>
                <a:spLocks noChangeArrowheads="1"/>
              </p:cNvSpPr>
              <p:nvPr/>
            </p:nvSpPr>
            <p:spPr bwMode="auto">
              <a:xfrm>
                <a:off x="2317" y="8797"/>
                <a:ext cx="900" cy="16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39" name="Line 61"/>
              <p:cNvSpPr>
                <a:spLocks noChangeShapeType="1"/>
              </p:cNvSpPr>
              <p:nvPr/>
            </p:nvSpPr>
            <p:spPr bwMode="auto">
              <a:xfrm>
                <a:off x="2497" y="969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40" name="Line 62"/>
              <p:cNvSpPr>
                <a:spLocks noChangeShapeType="1"/>
              </p:cNvSpPr>
              <p:nvPr/>
            </p:nvSpPr>
            <p:spPr bwMode="auto">
              <a:xfrm>
                <a:off x="2497" y="987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41" name="Line 63"/>
              <p:cNvSpPr>
                <a:spLocks noChangeShapeType="1"/>
              </p:cNvSpPr>
              <p:nvPr/>
            </p:nvSpPr>
            <p:spPr bwMode="auto">
              <a:xfrm>
                <a:off x="2497" y="1005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41989" name="Text Box 64"/>
          <p:cNvSpPr txBox="1">
            <a:spLocks noChangeArrowheads="1"/>
          </p:cNvSpPr>
          <p:nvPr/>
        </p:nvSpPr>
        <p:spPr bwMode="auto">
          <a:xfrm>
            <a:off x="1042988" y="1346200"/>
            <a:ext cx="863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prstTxWarp prst="textNoShape">
              <a:avLst/>
            </a:prstTxWarp>
          </a:bodyPr>
          <a:lstStyle/>
          <a:p>
            <a:pPr algn="ctr"/>
            <a:r>
              <a:rPr lang="fr-FR" sz="1200" b="1">
                <a:solidFill>
                  <a:srgbClr val="00CC99"/>
                </a:solidFill>
              </a:rPr>
              <a:t>Vargas </a:t>
            </a:r>
          </a:p>
          <a:p>
            <a:pPr algn="ctr"/>
            <a:r>
              <a:rPr lang="fr-FR" sz="1200" b="1">
                <a:solidFill>
                  <a:srgbClr val="00CC99"/>
                </a:solidFill>
              </a:rPr>
              <a:t>22000 h </a:t>
            </a:r>
          </a:p>
          <a:p>
            <a:pPr algn="ctr"/>
            <a:r>
              <a:rPr lang="fr-FR" sz="1200" b="1">
                <a:solidFill>
                  <a:srgbClr val="00CC99"/>
                </a:solidFill>
              </a:rPr>
              <a:t>CPU</a:t>
            </a:r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1939925" y="1201738"/>
            <a:ext cx="608013" cy="695325"/>
            <a:chOff x="3823" y="8941"/>
            <a:chExt cx="957" cy="1095"/>
          </a:xfrm>
        </p:grpSpPr>
        <p:grpSp>
          <p:nvGrpSpPr>
            <p:cNvPr id="7" name="Group 66"/>
            <p:cNvGrpSpPr>
              <a:grpSpLocks/>
            </p:cNvGrpSpPr>
            <p:nvPr/>
          </p:nvGrpSpPr>
          <p:grpSpPr bwMode="auto">
            <a:xfrm>
              <a:off x="4336" y="8941"/>
              <a:ext cx="444" cy="855"/>
              <a:chOff x="3709" y="8941"/>
              <a:chExt cx="900" cy="1596"/>
            </a:xfrm>
          </p:grpSpPr>
          <p:sp>
            <p:nvSpPr>
              <p:cNvPr id="42130" name="AutoShape 67"/>
              <p:cNvSpPr>
                <a:spLocks noChangeArrowheads="1"/>
              </p:cNvSpPr>
              <p:nvPr/>
            </p:nvSpPr>
            <p:spPr bwMode="auto">
              <a:xfrm>
                <a:off x="3709" y="8941"/>
                <a:ext cx="900" cy="1596"/>
              </a:xfrm>
              <a:prstGeom prst="can">
                <a:avLst>
                  <a:gd name="adj" fmla="val 26272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31" name="Arc 68"/>
              <p:cNvSpPr>
                <a:spLocks/>
              </p:cNvSpPr>
              <p:nvPr/>
            </p:nvSpPr>
            <p:spPr bwMode="auto">
              <a:xfrm flipV="1">
                <a:off x="3719" y="10195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32" name="Arc 69"/>
              <p:cNvSpPr>
                <a:spLocks/>
              </p:cNvSpPr>
              <p:nvPr/>
            </p:nvSpPr>
            <p:spPr bwMode="auto">
              <a:xfrm flipV="1">
                <a:off x="3719" y="9967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33" name="Arc 70"/>
              <p:cNvSpPr>
                <a:spLocks/>
              </p:cNvSpPr>
              <p:nvPr/>
            </p:nvSpPr>
            <p:spPr bwMode="auto">
              <a:xfrm flipV="1">
                <a:off x="3719" y="9739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34" name="Arc 71"/>
              <p:cNvSpPr>
                <a:spLocks/>
              </p:cNvSpPr>
              <p:nvPr/>
            </p:nvSpPr>
            <p:spPr bwMode="auto">
              <a:xfrm flipV="1">
                <a:off x="3719" y="9511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8" name="Group 72"/>
            <p:cNvGrpSpPr>
              <a:grpSpLocks/>
            </p:cNvGrpSpPr>
            <p:nvPr/>
          </p:nvGrpSpPr>
          <p:grpSpPr bwMode="auto">
            <a:xfrm>
              <a:off x="3823" y="8941"/>
              <a:ext cx="444" cy="855"/>
              <a:chOff x="3709" y="8941"/>
              <a:chExt cx="900" cy="1596"/>
            </a:xfrm>
          </p:grpSpPr>
          <p:sp>
            <p:nvSpPr>
              <p:cNvPr id="42125" name="AutoShape 73"/>
              <p:cNvSpPr>
                <a:spLocks noChangeArrowheads="1"/>
              </p:cNvSpPr>
              <p:nvPr/>
            </p:nvSpPr>
            <p:spPr bwMode="auto">
              <a:xfrm>
                <a:off x="3709" y="8941"/>
                <a:ext cx="900" cy="1596"/>
              </a:xfrm>
              <a:prstGeom prst="can">
                <a:avLst>
                  <a:gd name="adj" fmla="val 26272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26" name="Arc 74"/>
              <p:cNvSpPr>
                <a:spLocks/>
              </p:cNvSpPr>
              <p:nvPr/>
            </p:nvSpPr>
            <p:spPr bwMode="auto">
              <a:xfrm flipV="1">
                <a:off x="3719" y="10195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27" name="Arc 75"/>
              <p:cNvSpPr>
                <a:spLocks/>
              </p:cNvSpPr>
              <p:nvPr/>
            </p:nvSpPr>
            <p:spPr bwMode="auto">
              <a:xfrm flipV="1">
                <a:off x="3719" y="9967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28" name="Arc 76"/>
              <p:cNvSpPr>
                <a:spLocks/>
              </p:cNvSpPr>
              <p:nvPr/>
            </p:nvSpPr>
            <p:spPr bwMode="auto">
              <a:xfrm flipV="1">
                <a:off x="3719" y="9739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29" name="Arc 77"/>
              <p:cNvSpPr>
                <a:spLocks/>
              </p:cNvSpPr>
              <p:nvPr/>
            </p:nvSpPr>
            <p:spPr bwMode="auto">
              <a:xfrm flipV="1">
                <a:off x="3719" y="9511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0" name="Group 78"/>
            <p:cNvGrpSpPr>
              <a:grpSpLocks/>
            </p:cNvGrpSpPr>
            <p:nvPr/>
          </p:nvGrpSpPr>
          <p:grpSpPr bwMode="auto">
            <a:xfrm>
              <a:off x="4063" y="9181"/>
              <a:ext cx="444" cy="855"/>
              <a:chOff x="3709" y="8941"/>
              <a:chExt cx="900" cy="1596"/>
            </a:xfrm>
          </p:grpSpPr>
          <p:sp>
            <p:nvSpPr>
              <p:cNvPr id="42120" name="AutoShape 79"/>
              <p:cNvSpPr>
                <a:spLocks noChangeArrowheads="1"/>
              </p:cNvSpPr>
              <p:nvPr/>
            </p:nvSpPr>
            <p:spPr bwMode="auto">
              <a:xfrm>
                <a:off x="3709" y="8941"/>
                <a:ext cx="900" cy="1596"/>
              </a:xfrm>
              <a:prstGeom prst="can">
                <a:avLst>
                  <a:gd name="adj" fmla="val 26272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21" name="Arc 80"/>
              <p:cNvSpPr>
                <a:spLocks/>
              </p:cNvSpPr>
              <p:nvPr/>
            </p:nvSpPr>
            <p:spPr bwMode="auto">
              <a:xfrm flipV="1">
                <a:off x="3719" y="10195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22" name="Arc 81"/>
              <p:cNvSpPr>
                <a:spLocks/>
              </p:cNvSpPr>
              <p:nvPr/>
            </p:nvSpPr>
            <p:spPr bwMode="auto">
              <a:xfrm flipV="1">
                <a:off x="3719" y="9967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23" name="Arc 82"/>
              <p:cNvSpPr>
                <a:spLocks/>
              </p:cNvSpPr>
              <p:nvPr/>
            </p:nvSpPr>
            <p:spPr bwMode="auto">
              <a:xfrm flipV="1">
                <a:off x="3719" y="9739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124" name="Arc 83"/>
              <p:cNvSpPr>
                <a:spLocks/>
              </p:cNvSpPr>
              <p:nvPr/>
            </p:nvSpPr>
            <p:spPr bwMode="auto">
              <a:xfrm flipV="1">
                <a:off x="3719" y="9511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41991" name="Text Box 84"/>
          <p:cNvSpPr txBox="1">
            <a:spLocks noChangeArrowheads="1"/>
          </p:cNvSpPr>
          <p:nvPr/>
        </p:nvSpPr>
        <p:spPr bwMode="auto">
          <a:xfrm>
            <a:off x="2625725" y="1344613"/>
            <a:ext cx="6159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prstTxWarp prst="textNoShape">
              <a:avLst/>
            </a:prstTxWarp>
          </a:bodyPr>
          <a:lstStyle/>
          <a:p>
            <a:pPr algn="ctr"/>
            <a:r>
              <a:rPr lang="fr-FR" sz="1200" b="1">
                <a:solidFill>
                  <a:srgbClr val="00CC99"/>
                </a:solidFill>
              </a:rPr>
              <a:t>Gaya 26To</a:t>
            </a:r>
          </a:p>
        </p:txBody>
      </p:sp>
      <p:sp>
        <p:nvSpPr>
          <p:cNvPr id="41992" name="AutoShape 85"/>
          <p:cNvSpPr>
            <a:spLocks noChangeArrowheads="1"/>
          </p:cNvSpPr>
          <p:nvPr/>
        </p:nvSpPr>
        <p:spPr bwMode="auto">
          <a:xfrm>
            <a:off x="179388" y="1058863"/>
            <a:ext cx="3094037" cy="10795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993" name="Text Box 86"/>
          <p:cNvSpPr txBox="1">
            <a:spLocks noChangeArrowheads="1"/>
          </p:cNvSpPr>
          <p:nvPr/>
        </p:nvSpPr>
        <p:spPr bwMode="auto">
          <a:xfrm>
            <a:off x="1114425" y="2173288"/>
            <a:ext cx="12668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0" rIns="36000" bIns="0">
            <a:prstTxWarp prst="textNoShape">
              <a:avLst/>
            </a:prstTxWarp>
          </a:bodyPr>
          <a:lstStyle/>
          <a:p>
            <a:pPr algn="ctr"/>
            <a:r>
              <a:rPr lang="fr-FR" sz="1600" b="1">
                <a:solidFill>
                  <a:srgbClr val="FF9900"/>
                </a:solidFill>
                <a:latin typeface="Times New Roman" charset="0"/>
              </a:rPr>
              <a:t>IDRIS</a:t>
            </a:r>
          </a:p>
        </p:txBody>
      </p:sp>
      <p:grpSp>
        <p:nvGrpSpPr>
          <p:cNvPr id="11" name="Group 290"/>
          <p:cNvGrpSpPr>
            <a:grpSpLocks/>
          </p:cNvGrpSpPr>
          <p:nvPr/>
        </p:nvGrpSpPr>
        <p:grpSpPr bwMode="auto">
          <a:xfrm>
            <a:off x="3492500" y="2974975"/>
            <a:ext cx="5537200" cy="2892425"/>
            <a:chOff x="2200" y="2108"/>
            <a:chExt cx="3488" cy="1822"/>
          </a:xfrm>
        </p:grpSpPr>
        <p:sp>
          <p:nvSpPr>
            <p:cNvPr id="42067" name="AutoShape 171"/>
            <p:cNvSpPr>
              <a:spLocks noChangeArrowheads="1"/>
            </p:cNvSpPr>
            <p:nvPr/>
          </p:nvSpPr>
          <p:spPr bwMode="auto">
            <a:xfrm>
              <a:off x="2336" y="2205"/>
              <a:ext cx="1814" cy="149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fr-FR" sz="1400">
                <a:solidFill>
                  <a:srgbClr val="0066FF"/>
                </a:solidFill>
                <a:latin typeface="Times New Roman" charset="0"/>
              </a:endParaRPr>
            </a:p>
          </p:txBody>
        </p:sp>
        <p:sp>
          <p:nvSpPr>
            <p:cNvPr id="42068" name="Text Box 17"/>
            <p:cNvSpPr txBox="1">
              <a:spLocks noChangeArrowheads="1"/>
            </p:cNvSpPr>
            <p:nvPr/>
          </p:nvSpPr>
          <p:spPr bwMode="auto">
            <a:xfrm>
              <a:off x="2381" y="2341"/>
              <a:ext cx="9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prstTxWarp prst="textNoShape">
                <a:avLst/>
              </a:prstTxWarp>
            </a:bodyPr>
            <a:lstStyle/>
            <a:p>
              <a:pPr algn="ctr"/>
              <a:r>
                <a:rPr lang="fr-FR" sz="1600" b="1">
                  <a:solidFill>
                    <a:srgbClr val="FF3300"/>
                  </a:solidFill>
                </a:rPr>
                <a:t>Climserv/IPSL</a:t>
              </a: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2602" y="2568"/>
              <a:ext cx="322" cy="274"/>
              <a:chOff x="7453" y="12931"/>
              <a:chExt cx="804" cy="684"/>
            </a:xfrm>
          </p:grpSpPr>
          <p:grpSp>
            <p:nvGrpSpPr>
              <p:cNvPr id="13" name="Group 19"/>
              <p:cNvGrpSpPr>
                <a:grpSpLocks/>
              </p:cNvGrpSpPr>
              <p:nvPr/>
            </p:nvGrpSpPr>
            <p:grpSpPr bwMode="auto">
              <a:xfrm>
                <a:off x="7453" y="12931"/>
                <a:ext cx="360" cy="684"/>
                <a:chOff x="3709" y="8941"/>
                <a:chExt cx="900" cy="1596"/>
              </a:xfrm>
            </p:grpSpPr>
            <p:sp>
              <p:nvSpPr>
                <p:cNvPr id="42112" name="AutoShape 20"/>
                <p:cNvSpPr>
                  <a:spLocks noChangeArrowheads="1"/>
                </p:cNvSpPr>
                <p:nvPr/>
              </p:nvSpPr>
              <p:spPr bwMode="auto">
                <a:xfrm>
                  <a:off x="3709" y="8941"/>
                  <a:ext cx="900" cy="1596"/>
                </a:xfrm>
                <a:prstGeom prst="can">
                  <a:avLst>
                    <a:gd name="adj" fmla="val 26272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113" name="Arc 21"/>
                <p:cNvSpPr>
                  <a:spLocks/>
                </p:cNvSpPr>
                <p:nvPr/>
              </p:nvSpPr>
              <p:spPr bwMode="auto">
                <a:xfrm flipV="1">
                  <a:off x="3719" y="10195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114" name="Arc 22"/>
                <p:cNvSpPr>
                  <a:spLocks/>
                </p:cNvSpPr>
                <p:nvPr/>
              </p:nvSpPr>
              <p:spPr bwMode="auto">
                <a:xfrm flipV="1">
                  <a:off x="3719" y="9967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115" name="Arc 23"/>
                <p:cNvSpPr>
                  <a:spLocks/>
                </p:cNvSpPr>
                <p:nvPr/>
              </p:nvSpPr>
              <p:spPr bwMode="auto">
                <a:xfrm flipV="1">
                  <a:off x="3719" y="9739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116" name="Arc 24"/>
                <p:cNvSpPr>
                  <a:spLocks/>
                </p:cNvSpPr>
                <p:nvPr/>
              </p:nvSpPr>
              <p:spPr bwMode="auto">
                <a:xfrm flipV="1">
                  <a:off x="3719" y="9511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4" name="Group 25"/>
              <p:cNvGrpSpPr>
                <a:grpSpLocks/>
              </p:cNvGrpSpPr>
              <p:nvPr/>
            </p:nvGrpSpPr>
            <p:grpSpPr bwMode="auto">
              <a:xfrm>
                <a:off x="7897" y="12931"/>
                <a:ext cx="360" cy="684"/>
                <a:chOff x="3709" y="8941"/>
                <a:chExt cx="900" cy="1596"/>
              </a:xfrm>
            </p:grpSpPr>
            <p:sp>
              <p:nvSpPr>
                <p:cNvPr id="42107" name="AutoShape 26"/>
                <p:cNvSpPr>
                  <a:spLocks noChangeArrowheads="1"/>
                </p:cNvSpPr>
                <p:nvPr/>
              </p:nvSpPr>
              <p:spPr bwMode="auto">
                <a:xfrm>
                  <a:off x="3709" y="8941"/>
                  <a:ext cx="900" cy="1596"/>
                </a:xfrm>
                <a:prstGeom prst="can">
                  <a:avLst>
                    <a:gd name="adj" fmla="val 26272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108" name="Arc 27"/>
                <p:cNvSpPr>
                  <a:spLocks/>
                </p:cNvSpPr>
                <p:nvPr/>
              </p:nvSpPr>
              <p:spPr bwMode="auto">
                <a:xfrm flipV="1">
                  <a:off x="3719" y="10195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109" name="Arc 28"/>
                <p:cNvSpPr>
                  <a:spLocks/>
                </p:cNvSpPr>
                <p:nvPr/>
              </p:nvSpPr>
              <p:spPr bwMode="auto">
                <a:xfrm flipV="1">
                  <a:off x="3719" y="9967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110" name="Arc 29"/>
                <p:cNvSpPr>
                  <a:spLocks/>
                </p:cNvSpPr>
                <p:nvPr/>
              </p:nvSpPr>
              <p:spPr bwMode="auto">
                <a:xfrm flipV="1">
                  <a:off x="3719" y="9739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111" name="Arc 30"/>
                <p:cNvSpPr>
                  <a:spLocks/>
                </p:cNvSpPr>
                <p:nvPr/>
              </p:nvSpPr>
              <p:spPr bwMode="auto">
                <a:xfrm flipV="1">
                  <a:off x="3719" y="9511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sp>
          <p:nvSpPr>
            <p:cNvPr id="42070" name="AutoShape 44"/>
            <p:cNvSpPr>
              <a:spLocks noChangeArrowheads="1"/>
            </p:cNvSpPr>
            <p:nvPr/>
          </p:nvSpPr>
          <p:spPr bwMode="auto">
            <a:xfrm>
              <a:off x="2200" y="2108"/>
              <a:ext cx="3488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5" name="Group 169"/>
            <p:cNvGrpSpPr>
              <a:grpSpLocks/>
            </p:cNvGrpSpPr>
            <p:nvPr/>
          </p:nvGrpSpPr>
          <p:grpSpPr bwMode="auto">
            <a:xfrm>
              <a:off x="3379" y="2387"/>
              <a:ext cx="680" cy="771"/>
              <a:chOff x="2835" y="2568"/>
              <a:chExt cx="680" cy="771"/>
            </a:xfrm>
          </p:grpSpPr>
          <p:sp>
            <p:nvSpPr>
              <p:cNvPr id="42097" name="AutoShape 45"/>
              <p:cNvSpPr>
                <a:spLocks noChangeArrowheads="1"/>
              </p:cNvSpPr>
              <p:nvPr/>
            </p:nvSpPr>
            <p:spPr bwMode="auto">
              <a:xfrm>
                <a:off x="2846" y="2568"/>
                <a:ext cx="669" cy="77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16" name="Group 10"/>
              <p:cNvGrpSpPr>
                <a:grpSpLocks/>
              </p:cNvGrpSpPr>
              <p:nvPr/>
            </p:nvGrpSpPr>
            <p:grpSpPr bwMode="auto">
              <a:xfrm>
                <a:off x="3061" y="2931"/>
                <a:ext cx="227" cy="335"/>
                <a:chOff x="3709" y="8941"/>
                <a:chExt cx="900" cy="1596"/>
              </a:xfrm>
            </p:grpSpPr>
            <p:sp>
              <p:nvSpPr>
                <p:cNvPr id="42100" name="AutoShape 11"/>
                <p:cNvSpPr>
                  <a:spLocks noChangeArrowheads="1"/>
                </p:cNvSpPr>
                <p:nvPr/>
              </p:nvSpPr>
              <p:spPr bwMode="auto">
                <a:xfrm>
                  <a:off x="3709" y="8941"/>
                  <a:ext cx="900" cy="1596"/>
                </a:xfrm>
                <a:prstGeom prst="can">
                  <a:avLst>
                    <a:gd name="adj" fmla="val 26272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101" name="Arc 12"/>
                <p:cNvSpPr>
                  <a:spLocks/>
                </p:cNvSpPr>
                <p:nvPr/>
              </p:nvSpPr>
              <p:spPr bwMode="auto">
                <a:xfrm flipV="1">
                  <a:off x="3719" y="10195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102" name="Arc 13"/>
                <p:cNvSpPr>
                  <a:spLocks/>
                </p:cNvSpPr>
                <p:nvPr/>
              </p:nvSpPr>
              <p:spPr bwMode="auto">
                <a:xfrm flipV="1">
                  <a:off x="3719" y="9967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103" name="Arc 14"/>
                <p:cNvSpPr>
                  <a:spLocks/>
                </p:cNvSpPr>
                <p:nvPr/>
              </p:nvSpPr>
              <p:spPr bwMode="auto">
                <a:xfrm flipV="1">
                  <a:off x="3719" y="9739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104" name="Arc 15"/>
                <p:cNvSpPr>
                  <a:spLocks/>
                </p:cNvSpPr>
                <p:nvPr/>
              </p:nvSpPr>
              <p:spPr bwMode="auto">
                <a:xfrm flipV="1">
                  <a:off x="3719" y="9511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42099" name="Text Box 16"/>
              <p:cNvSpPr txBox="1">
                <a:spLocks noChangeArrowheads="1"/>
              </p:cNvSpPr>
              <p:nvPr/>
            </p:nvSpPr>
            <p:spPr bwMode="auto">
              <a:xfrm>
                <a:off x="2835" y="2619"/>
                <a:ext cx="643" cy="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fr-FR" sz="1200" b="1">
                    <a:solidFill>
                      <a:srgbClr val="00CC99"/>
                    </a:solidFill>
                  </a:rPr>
                  <a:t>/bdd/ARA 80To</a:t>
                </a:r>
              </a:p>
            </p:txBody>
          </p:sp>
        </p:grpSp>
        <p:sp>
          <p:nvSpPr>
            <p:cNvPr id="42072" name="Text Box 47"/>
            <p:cNvSpPr txBox="1">
              <a:spLocks noChangeArrowheads="1"/>
            </p:cNvSpPr>
            <p:nvPr/>
          </p:nvSpPr>
          <p:spPr bwMode="auto">
            <a:xfrm>
              <a:off x="2381" y="3793"/>
              <a:ext cx="2006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0" rIns="36000" bIns="0">
              <a:prstTxWarp prst="textNoShape">
                <a:avLst/>
              </a:prstTxWarp>
            </a:bodyPr>
            <a:lstStyle/>
            <a:p>
              <a:pPr lvl="3" algn="just"/>
              <a:r>
                <a:rPr lang="fr-FR" sz="1600" b="1">
                  <a:solidFill>
                    <a:srgbClr val="0000FF"/>
                  </a:solidFill>
                  <a:latin typeface="Times New Roman" charset="0"/>
                </a:rPr>
                <a:t>LMD</a:t>
              </a:r>
            </a:p>
          </p:txBody>
        </p:sp>
        <p:sp>
          <p:nvSpPr>
            <p:cNvPr id="42073" name="AutoShape 147"/>
            <p:cNvSpPr>
              <a:spLocks noChangeArrowheads="1"/>
            </p:cNvSpPr>
            <p:nvPr/>
          </p:nvSpPr>
          <p:spPr bwMode="auto">
            <a:xfrm>
              <a:off x="4332" y="2247"/>
              <a:ext cx="1270" cy="54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fr-FR" sz="1600" b="1">
                  <a:solidFill>
                    <a:srgbClr val="FF3300"/>
                  </a:solidFill>
                  <a:latin typeface="Times New Roman" charset="0"/>
                </a:rPr>
                <a:t>Carat</a:t>
              </a:r>
            </a:p>
            <a:p>
              <a:pPr algn="ctr"/>
              <a:r>
                <a:rPr lang="fr-FR" sz="1400">
                  <a:latin typeface="Times New Roman" charset="0"/>
                </a:rPr>
                <a:t>Poste de travail</a:t>
              </a:r>
            </a:p>
          </p:txBody>
        </p:sp>
        <p:sp>
          <p:nvSpPr>
            <p:cNvPr id="42074" name="AutoShape 148"/>
            <p:cNvSpPr>
              <a:spLocks noChangeArrowheads="1"/>
            </p:cNvSpPr>
            <p:nvPr/>
          </p:nvSpPr>
          <p:spPr bwMode="auto">
            <a:xfrm>
              <a:off x="4286" y="2976"/>
              <a:ext cx="1361" cy="6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fr-FR" sz="1600" b="1">
                  <a:solidFill>
                    <a:srgbClr val="FF3300"/>
                  </a:solidFill>
                  <a:latin typeface="Times New Roman" charset="0"/>
                </a:rPr>
                <a:t>Cluster LMD</a:t>
              </a:r>
            </a:p>
            <a:p>
              <a:pPr algn="ctr"/>
              <a:r>
                <a:rPr lang="fr-FR" sz="1400">
                  <a:solidFill>
                    <a:srgbClr val="0066FF"/>
                  </a:solidFill>
                  <a:latin typeface="Times New Roman" charset="0"/>
                </a:rPr>
                <a:t>Filesystem /bdd/ARA visible que de Climserv, donc très peu utilisé</a:t>
              </a:r>
            </a:p>
          </p:txBody>
        </p:sp>
        <p:sp>
          <p:nvSpPr>
            <p:cNvPr id="42075" name="Text Box 170"/>
            <p:cNvSpPr txBox="1">
              <a:spLocks noChangeArrowheads="1"/>
            </p:cNvSpPr>
            <p:nvPr/>
          </p:nvSpPr>
          <p:spPr bwMode="auto">
            <a:xfrm>
              <a:off x="2426" y="2296"/>
              <a:ext cx="16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fr-FR"/>
            </a:p>
          </p:txBody>
        </p:sp>
        <p:grpSp>
          <p:nvGrpSpPr>
            <p:cNvPr id="17" name="Group 172"/>
            <p:cNvGrpSpPr>
              <a:grpSpLocks/>
            </p:cNvGrpSpPr>
            <p:nvPr/>
          </p:nvGrpSpPr>
          <p:grpSpPr bwMode="auto">
            <a:xfrm>
              <a:off x="2925" y="3113"/>
              <a:ext cx="145" cy="273"/>
              <a:chOff x="2317" y="8797"/>
              <a:chExt cx="900" cy="1620"/>
            </a:xfrm>
          </p:grpSpPr>
          <p:sp>
            <p:nvSpPr>
              <p:cNvPr id="42093" name="Rectangle 173"/>
              <p:cNvSpPr>
                <a:spLocks noChangeArrowheads="1"/>
              </p:cNvSpPr>
              <p:nvPr/>
            </p:nvSpPr>
            <p:spPr bwMode="auto">
              <a:xfrm>
                <a:off x="2317" y="8797"/>
                <a:ext cx="900" cy="16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94" name="Line 174"/>
              <p:cNvSpPr>
                <a:spLocks noChangeShapeType="1"/>
              </p:cNvSpPr>
              <p:nvPr/>
            </p:nvSpPr>
            <p:spPr bwMode="auto">
              <a:xfrm>
                <a:off x="2497" y="969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95" name="Line 175"/>
              <p:cNvSpPr>
                <a:spLocks noChangeShapeType="1"/>
              </p:cNvSpPr>
              <p:nvPr/>
            </p:nvSpPr>
            <p:spPr bwMode="auto">
              <a:xfrm>
                <a:off x="2497" y="987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96" name="Line 176"/>
              <p:cNvSpPr>
                <a:spLocks noChangeShapeType="1"/>
              </p:cNvSpPr>
              <p:nvPr/>
            </p:nvSpPr>
            <p:spPr bwMode="auto">
              <a:xfrm>
                <a:off x="2497" y="1005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8" name="Group 177"/>
            <p:cNvGrpSpPr>
              <a:grpSpLocks/>
            </p:cNvGrpSpPr>
            <p:nvPr/>
          </p:nvGrpSpPr>
          <p:grpSpPr bwMode="auto">
            <a:xfrm>
              <a:off x="2562" y="3113"/>
              <a:ext cx="144" cy="273"/>
              <a:chOff x="2317" y="8797"/>
              <a:chExt cx="900" cy="1620"/>
            </a:xfrm>
          </p:grpSpPr>
          <p:sp>
            <p:nvSpPr>
              <p:cNvPr id="42089" name="Rectangle 178"/>
              <p:cNvSpPr>
                <a:spLocks noChangeArrowheads="1"/>
              </p:cNvSpPr>
              <p:nvPr/>
            </p:nvSpPr>
            <p:spPr bwMode="auto">
              <a:xfrm>
                <a:off x="2317" y="8797"/>
                <a:ext cx="900" cy="16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90" name="Line 179"/>
              <p:cNvSpPr>
                <a:spLocks noChangeShapeType="1"/>
              </p:cNvSpPr>
              <p:nvPr/>
            </p:nvSpPr>
            <p:spPr bwMode="auto">
              <a:xfrm>
                <a:off x="2497" y="969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91" name="Line 180"/>
              <p:cNvSpPr>
                <a:spLocks noChangeShapeType="1"/>
              </p:cNvSpPr>
              <p:nvPr/>
            </p:nvSpPr>
            <p:spPr bwMode="auto">
              <a:xfrm>
                <a:off x="2497" y="987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92" name="Line 181"/>
              <p:cNvSpPr>
                <a:spLocks noChangeShapeType="1"/>
              </p:cNvSpPr>
              <p:nvPr/>
            </p:nvSpPr>
            <p:spPr bwMode="auto">
              <a:xfrm>
                <a:off x="2497" y="1005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42078" name="Text Box 182"/>
            <p:cNvSpPr txBox="1">
              <a:spLocks noChangeArrowheads="1"/>
            </p:cNvSpPr>
            <p:nvPr/>
          </p:nvSpPr>
          <p:spPr bwMode="auto">
            <a:xfrm>
              <a:off x="2426" y="3430"/>
              <a:ext cx="90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prstTxWarp prst="textNoShape">
                <a:avLst/>
              </a:prstTxWarp>
            </a:bodyPr>
            <a:lstStyle/>
            <a:p>
              <a:r>
                <a:rPr lang="fr-FR" sz="1200" b="1">
                  <a:solidFill>
                    <a:srgbClr val="00CC99"/>
                  </a:solidFill>
                </a:rPr>
                <a:t> 132 processeurs</a:t>
              </a:r>
            </a:p>
          </p:txBody>
        </p:sp>
        <p:grpSp>
          <p:nvGrpSpPr>
            <p:cNvPr id="19" name="Group 183"/>
            <p:cNvGrpSpPr>
              <a:grpSpLocks/>
            </p:cNvGrpSpPr>
            <p:nvPr/>
          </p:nvGrpSpPr>
          <p:grpSpPr bwMode="auto">
            <a:xfrm>
              <a:off x="2744" y="3113"/>
              <a:ext cx="145" cy="273"/>
              <a:chOff x="2317" y="8797"/>
              <a:chExt cx="900" cy="1620"/>
            </a:xfrm>
          </p:grpSpPr>
          <p:sp>
            <p:nvSpPr>
              <p:cNvPr id="42085" name="Rectangle 184"/>
              <p:cNvSpPr>
                <a:spLocks noChangeArrowheads="1"/>
              </p:cNvSpPr>
              <p:nvPr/>
            </p:nvSpPr>
            <p:spPr bwMode="auto">
              <a:xfrm>
                <a:off x="2317" y="8797"/>
                <a:ext cx="900" cy="16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86" name="Line 185"/>
              <p:cNvSpPr>
                <a:spLocks noChangeShapeType="1"/>
              </p:cNvSpPr>
              <p:nvPr/>
            </p:nvSpPr>
            <p:spPr bwMode="auto">
              <a:xfrm>
                <a:off x="2497" y="969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87" name="Line 186"/>
              <p:cNvSpPr>
                <a:spLocks noChangeShapeType="1"/>
              </p:cNvSpPr>
              <p:nvPr/>
            </p:nvSpPr>
            <p:spPr bwMode="auto">
              <a:xfrm>
                <a:off x="2497" y="987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88" name="Line 187"/>
              <p:cNvSpPr>
                <a:spLocks noChangeShapeType="1"/>
              </p:cNvSpPr>
              <p:nvPr/>
            </p:nvSpPr>
            <p:spPr bwMode="auto">
              <a:xfrm>
                <a:off x="2497" y="1005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20" name="Group 188"/>
            <p:cNvGrpSpPr>
              <a:grpSpLocks/>
            </p:cNvGrpSpPr>
            <p:nvPr/>
          </p:nvGrpSpPr>
          <p:grpSpPr bwMode="auto">
            <a:xfrm>
              <a:off x="3107" y="3113"/>
              <a:ext cx="145" cy="273"/>
              <a:chOff x="2317" y="8797"/>
              <a:chExt cx="900" cy="1620"/>
            </a:xfrm>
          </p:grpSpPr>
          <p:sp>
            <p:nvSpPr>
              <p:cNvPr id="42081" name="Rectangle 189"/>
              <p:cNvSpPr>
                <a:spLocks noChangeArrowheads="1"/>
              </p:cNvSpPr>
              <p:nvPr/>
            </p:nvSpPr>
            <p:spPr bwMode="auto">
              <a:xfrm>
                <a:off x="2317" y="8797"/>
                <a:ext cx="900" cy="16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82" name="Line 190"/>
              <p:cNvSpPr>
                <a:spLocks noChangeShapeType="1"/>
              </p:cNvSpPr>
              <p:nvPr/>
            </p:nvSpPr>
            <p:spPr bwMode="auto">
              <a:xfrm>
                <a:off x="2497" y="969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83" name="Line 191"/>
              <p:cNvSpPr>
                <a:spLocks noChangeShapeType="1"/>
              </p:cNvSpPr>
              <p:nvPr/>
            </p:nvSpPr>
            <p:spPr bwMode="auto">
              <a:xfrm>
                <a:off x="2497" y="987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84" name="Line 192"/>
              <p:cNvSpPr>
                <a:spLocks noChangeShapeType="1"/>
              </p:cNvSpPr>
              <p:nvPr/>
            </p:nvSpPr>
            <p:spPr bwMode="auto">
              <a:xfrm>
                <a:off x="2497" y="1005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grpSp>
        <p:nvGrpSpPr>
          <p:cNvPr id="21" name="Group 282"/>
          <p:cNvGrpSpPr>
            <a:grpSpLocks/>
          </p:cNvGrpSpPr>
          <p:nvPr/>
        </p:nvGrpSpPr>
        <p:grpSpPr bwMode="auto">
          <a:xfrm>
            <a:off x="827088" y="5018088"/>
            <a:ext cx="1290637" cy="1008062"/>
            <a:chOff x="521" y="3657"/>
            <a:chExt cx="813" cy="635"/>
          </a:xfrm>
        </p:grpSpPr>
        <p:sp>
          <p:nvSpPr>
            <p:cNvPr id="42053" name="Line 236"/>
            <p:cNvSpPr>
              <a:spLocks noChangeShapeType="1"/>
            </p:cNvSpPr>
            <p:nvPr/>
          </p:nvSpPr>
          <p:spPr bwMode="auto">
            <a:xfrm>
              <a:off x="930" y="3702"/>
              <a:ext cx="1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2" name="Group 239"/>
            <p:cNvGrpSpPr>
              <a:grpSpLocks/>
            </p:cNvGrpSpPr>
            <p:nvPr/>
          </p:nvGrpSpPr>
          <p:grpSpPr bwMode="auto">
            <a:xfrm>
              <a:off x="1020" y="3702"/>
              <a:ext cx="144" cy="274"/>
              <a:chOff x="3709" y="8941"/>
              <a:chExt cx="900" cy="1596"/>
            </a:xfrm>
          </p:grpSpPr>
          <p:sp>
            <p:nvSpPr>
              <p:cNvPr id="42062" name="AutoShape 240"/>
              <p:cNvSpPr>
                <a:spLocks noChangeArrowheads="1"/>
              </p:cNvSpPr>
              <p:nvPr/>
            </p:nvSpPr>
            <p:spPr bwMode="auto">
              <a:xfrm>
                <a:off x="3709" y="8941"/>
                <a:ext cx="900" cy="1596"/>
              </a:xfrm>
              <a:prstGeom prst="can">
                <a:avLst>
                  <a:gd name="adj" fmla="val 26272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63" name="Arc 241"/>
              <p:cNvSpPr>
                <a:spLocks/>
              </p:cNvSpPr>
              <p:nvPr/>
            </p:nvSpPr>
            <p:spPr bwMode="auto">
              <a:xfrm flipV="1">
                <a:off x="3719" y="10195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64" name="Arc 242"/>
              <p:cNvSpPr>
                <a:spLocks/>
              </p:cNvSpPr>
              <p:nvPr/>
            </p:nvSpPr>
            <p:spPr bwMode="auto">
              <a:xfrm flipV="1">
                <a:off x="3719" y="9967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65" name="Arc 243"/>
              <p:cNvSpPr>
                <a:spLocks/>
              </p:cNvSpPr>
              <p:nvPr/>
            </p:nvSpPr>
            <p:spPr bwMode="auto">
              <a:xfrm flipV="1">
                <a:off x="3719" y="9739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66" name="Arc 244"/>
              <p:cNvSpPr>
                <a:spLocks/>
              </p:cNvSpPr>
              <p:nvPr/>
            </p:nvSpPr>
            <p:spPr bwMode="auto">
              <a:xfrm flipV="1">
                <a:off x="3719" y="9511"/>
                <a:ext cx="890" cy="114"/>
              </a:xfrm>
              <a:custGeom>
                <a:avLst/>
                <a:gdLst>
                  <a:gd name="T0" fmla="*/ 0 w 42201"/>
                  <a:gd name="T1" fmla="*/ 0 h 21600"/>
                  <a:gd name="T2" fmla="*/ 0 w 42201"/>
                  <a:gd name="T3" fmla="*/ 0 h 21600"/>
                  <a:gd name="T4" fmla="*/ 0 w 4220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</a:path>
                  <a:path w="42201" h="21600" stroke="0" extrusionOk="0">
                    <a:moveTo>
                      <a:pt x="0" y="16653"/>
                    </a:moveTo>
                    <a:cubicBezTo>
                      <a:pt x="2295" y="6895"/>
                      <a:pt x="11002" y="-1"/>
                      <a:pt x="21026" y="-1"/>
                    </a:cubicBezTo>
                    <a:cubicBezTo>
                      <a:pt x="31312" y="-1"/>
                      <a:pt x="40171" y="7253"/>
                      <a:pt x="42201" y="17337"/>
                    </a:cubicBezTo>
                    <a:lnTo>
                      <a:pt x="2102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23" name="Group 257"/>
            <p:cNvGrpSpPr>
              <a:grpSpLocks/>
            </p:cNvGrpSpPr>
            <p:nvPr/>
          </p:nvGrpSpPr>
          <p:grpSpPr bwMode="auto">
            <a:xfrm>
              <a:off x="703" y="3702"/>
              <a:ext cx="144" cy="273"/>
              <a:chOff x="2317" y="8797"/>
              <a:chExt cx="900" cy="1620"/>
            </a:xfrm>
          </p:grpSpPr>
          <p:sp>
            <p:nvSpPr>
              <p:cNvPr id="42058" name="Rectangle 258"/>
              <p:cNvSpPr>
                <a:spLocks noChangeArrowheads="1"/>
              </p:cNvSpPr>
              <p:nvPr/>
            </p:nvSpPr>
            <p:spPr bwMode="auto">
              <a:xfrm>
                <a:off x="2317" y="8797"/>
                <a:ext cx="900" cy="16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59" name="Line 259"/>
              <p:cNvSpPr>
                <a:spLocks noChangeShapeType="1"/>
              </p:cNvSpPr>
              <p:nvPr/>
            </p:nvSpPr>
            <p:spPr bwMode="auto">
              <a:xfrm>
                <a:off x="2497" y="969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60" name="Line 260"/>
              <p:cNvSpPr>
                <a:spLocks noChangeShapeType="1"/>
              </p:cNvSpPr>
              <p:nvPr/>
            </p:nvSpPr>
            <p:spPr bwMode="auto">
              <a:xfrm>
                <a:off x="2497" y="987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61" name="Line 261"/>
              <p:cNvSpPr>
                <a:spLocks noChangeShapeType="1"/>
              </p:cNvSpPr>
              <p:nvPr/>
            </p:nvSpPr>
            <p:spPr bwMode="auto">
              <a:xfrm>
                <a:off x="2497" y="1005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42056" name="AutoShape 262"/>
            <p:cNvSpPr>
              <a:spLocks noChangeArrowheads="1"/>
            </p:cNvSpPr>
            <p:nvPr/>
          </p:nvSpPr>
          <p:spPr bwMode="auto">
            <a:xfrm>
              <a:off x="612" y="3657"/>
              <a:ext cx="635" cy="43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057" name="Text Box 267"/>
            <p:cNvSpPr txBox="1">
              <a:spLocks noChangeArrowheads="1"/>
            </p:cNvSpPr>
            <p:nvPr/>
          </p:nvSpPr>
          <p:spPr bwMode="auto">
            <a:xfrm>
              <a:off x="521" y="4080"/>
              <a:ext cx="81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 sz="1600" b="1">
                  <a:solidFill>
                    <a:srgbClr val="FF3300"/>
                  </a:solidFill>
                </a:rPr>
                <a:t>CGTD/Icare</a:t>
              </a:r>
            </a:p>
          </p:txBody>
        </p:sp>
      </p:grpSp>
      <p:sp>
        <p:nvSpPr>
          <p:cNvPr id="41996" name="Line 275"/>
          <p:cNvSpPr>
            <a:spLocks noChangeShapeType="1"/>
          </p:cNvSpPr>
          <p:nvPr/>
        </p:nvSpPr>
        <p:spPr bwMode="auto">
          <a:xfrm>
            <a:off x="1835150" y="113030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997" name="AutoShape 278"/>
          <p:cNvSpPr>
            <a:spLocks noChangeArrowheads="1"/>
          </p:cNvSpPr>
          <p:nvPr/>
        </p:nvSpPr>
        <p:spPr bwMode="auto">
          <a:xfrm>
            <a:off x="3348038" y="1438275"/>
            <a:ext cx="755650" cy="287338"/>
          </a:xfrm>
          <a:prstGeom prst="leftRightArrow">
            <a:avLst>
              <a:gd name="adj1" fmla="val 50000"/>
              <a:gd name="adj2" fmla="val 525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998" name="AutoShape 280"/>
          <p:cNvSpPr>
            <a:spLocks noChangeArrowheads="1"/>
          </p:cNvSpPr>
          <p:nvPr/>
        </p:nvSpPr>
        <p:spPr bwMode="auto">
          <a:xfrm rot="1679024">
            <a:off x="2555875" y="2354263"/>
            <a:ext cx="1187450" cy="287337"/>
          </a:xfrm>
          <a:prstGeom prst="leftRightArrow">
            <a:avLst>
              <a:gd name="adj1" fmla="val 50000"/>
              <a:gd name="adj2" fmla="val 826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4" name="Group 283"/>
          <p:cNvGrpSpPr>
            <a:grpSpLocks/>
          </p:cNvGrpSpPr>
          <p:nvPr/>
        </p:nvGrpSpPr>
        <p:grpSpPr bwMode="auto">
          <a:xfrm>
            <a:off x="395288" y="2901950"/>
            <a:ext cx="2089150" cy="1828800"/>
            <a:chOff x="249" y="2233"/>
            <a:chExt cx="1316" cy="1152"/>
          </a:xfrm>
        </p:grpSpPr>
        <p:sp>
          <p:nvSpPr>
            <p:cNvPr id="42024" name="Text Box 87"/>
            <p:cNvSpPr txBox="1">
              <a:spLocks noChangeArrowheads="1"/>
            </p:cNvSpPr>
            <p:nvPr/>
          </p:nvSpPr>
          <p:spPr bwMode="auto">
            <a:xfrm>
              <a:off x="385" y="3050"/>
              <a:ext cx="11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prstTxWarp prst="textNoShape">
                <a:avLst/>
              </a:prstTxWarp>
            </a:bodyPr>
            <a:lstStyle/>
            <a:p>
              <a:pPr algn="ctr"/>
              <a:r>
                <a:rPr lang="fr-FR" sz="1200"/>
                <a:t> </a:t>
              </a:r>
              <a:r>
                <a:rPr lang="fr-FR" sz="1200" b="1">
                  <a:solidFill>
                    <a:srgbClr val="00CC99"/>
                  </a:solidFill>
                </a:rPr>
                <a:t>128 processeurs</a:t>
              </a:r>
            </a:p>
          </p:txBody>
        </p:sp>
        <p:sp>
          <p:nvSpPr>
            <p:cNvPr id="42025" name="Line 115"/>
            <p:cNvSpPr>
              <a:spLocks noChangeShapeType="1"/>
            </p:cNvSpPr>
            <p:nvPr/>
          </p:nvSpPr>
          <p:spPr bwMode="auto">
            <a:xfrm>
              <a:off x="930" y="2368"/>
              <a:ext cx="1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5" name="Group 88"/>
            <p:cNvGrpSpPr>
              <a:grpSpLocks/>
            </p:cNvGrpSpPr>
            <p:nvPr/>
          </p:nvGrpSpPr>
          <p:grpSpPr bwMode="auto">
            <a:xfrm>
              <a:off x="1076" y="2549"/>
              <a:ext cx="322" cy="274"/>
              <a:chOff x="7453" y="12931"/>
              <a:chExt cx="804" cy="684"/>
            </a:xfrm>
          </p:grpSpPr>
          <p:grpSp>
            <p:nvGrpSpPr>
              <p:cNvPr id="26" name="Group 89"/>
              <p:cNvGrpSpPr>
                <a:grpSpLocks/>
              </p:cNvGrpSpPr>
              <p:nvPr/>
            </p:nvGrpSpPr>
            <p:grpSpPr bwMode="auto">
              <a:xfrm>
                <a:off x="7453" y="12931"/>
                <a:ext cx="360" cy="684"/>
                <a:chOff x="3709" y="8941"/>
                <a:chExt cx="900" cy="1596"/>
              </a:xfrm>
            </p:grpSpPr>
            <p:sp>
              <p:nvSpPr>
                <p:cNvPr id="42048" name="AutoShape 90"/>
                <p:cNvSpPr>
                  <a:spLocks noChangeArrowheads="1"/>
                </p:cNvSpPr>
                <p:nvPr/>
              </p:nvSpPr>
              <p:spPr bwMode="auto">
                <a:xfrm>
                  <a:off x="3709" y="8941"/>
                  <a:ext cx="900" cy="1596"/>
                </a:xfrm>
                <a:prstGeom prst="can">
                  <a:avLst>
                    <a:gd name="adj" fmla="val 26272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049" name="Arc 91"/>
                <p:cNvSpPr>
                  <a:spLocks/>
                </p:cNvSpPr>
                <p:nvPr/>
              </p:nvSpPr>
              <p:spPr bwMode="auto">
                <a:xfrm flipV="1">
                  <a:off x="3719" y="10195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050" name="Arc 92"/>
                <p:cNvSpPr>
                  <a:spLocks/>
                </p:cNvSpPr>
                <p:nvPr/>
              </p:nvSpPr>
              <p:spPr bwMode="auto">
                <a:xfrm flipV="1">
                  <a:off x="3719" y="9967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051" name="Arc 93"/>
                <p:cNvSpPr>
                  <a:spLocks/>
                </p:cNvSpPr>
                <p:nvPr/>
              </p:nvSpPr>
              <p:spPr bwMode="auto">
                <a:xfrm flipV="1">
                  <a:off x="3719" y="9739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052" name="Arc 94"/>
                <p:cNvSpPr>
                  <a:spLocks/>
                </p:cNvSpPr>
                <p:nvPr/>
              </p:nvSpPr>
              <p:spPr bwMode="auto">
                <a:xfrm flipV="1">
                  <a:off x="3719" y="9511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7" name="Group 95"/>
              <p:cNvGrpSpPr>
                <a:grpSpLocks/>
              </p:cNvGrpSpPr>
              <p:nvPr/>
            </p:nvGrpSpPr>
            <p:grpSpPr bwMode="auto">
              <a:xfrm>
                <a:off x="7897" y="12931"/>
                <a:ext cx="360" cy="684"/>
                <a:chOff x="3709" y="8941"/>
                <a:chExt cx="900" cy="1596"/>
              </a:xfrm>
            </p:grpSpPr>
            <p:sp>
              <p:nvSpPr>
                <p:cNvPr id="42043" name="AutoShape 96"/>
                <p:cNvSpPr>
                  <a:spLocks noChangeArrowheads="1"/>
                </p:cNvSpPr>
                <p:nvPr/>
              </p:nvSpPr>
              <p:spPr bwMode="auto">
                <a:xfrm>
                  <a:off x="3709" y="8941"/>
                  <a:ext cx="900" cy="1596"/>
                </a:xfrm>
                <a:prstGeom prst="can">
                  <a:avLst>
                    <a:gd name="adj" fmla="val 26272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044" name="Arc 97"/>
                <p:cNvSpPr>
                  <a:spLocks/>
                </p:cNvSpPr>
                <p:nvPr/>
              </p:nvSpPr>
              <p:spPr bwMode="auto">
                <a:xfrm flipV="1">
                  <a:off x="3719" y="10195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045" name="Arc 98"/>
                <p:cNvSpPr>
                  <a:spLocks/>
                </p:cNvSpPr>
                <p:nvPr/>
              </p:nvSpPr>
              <p:spPr bwMode="auto">
                <a:xfrm flipV="1">
                  <a:off x="3719" y="9967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046" name="Arc 99"/>
                <p:cNvSpPr>
                  <a:spLocks/>
                </p:cNvSpPr>
                <p:nvPr/>
              </p:nvSpPr>
              <p:spPr bwMode="auto">
                <a:xfrm flipV="1">
                  <a:off x="3719" y="9739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047" name="Arc 100"/>
                <p:cNvSpPr>
                  <a:spLocks/>
                </p:cNvSpPr>
                <p:nvPr/>
              </p:nvSpPr>
              <p:spPr bwMode="auto">
                <a:xfrm flipV="1">
                  <a:off x="3719" y="9511"/>
                  <a:ext cx="890" cy="114"/>
                </a:xfrm>
                <a:custGeom>
                  <a:avLst/>
                  <a:gdLst>
                    <a:gd name="T0" fmla="*/ 0 w 42201"/>
                    <a:gd name="T1" fmla="*/ 0 h 21600"/>
                    <a:gd name="T2" fmla="*/ 0 w 42201"/>
                    <a:gd name="T3" fmla="*/ 0 h 21600"/>
                    <a:gd name="T4" fmla="*/ 0 w 42201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201"/>
                    <a:gd name="T10" fmla="*/ 0 h 21600"/>
                    <a:gd name="T11" fmla="*/ 42201 w 4220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201" h="21600" fill="none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</a:path>
                    <a:path w="42201" h="21600" stroke="0" extrusionOk="0">
                      <a:moveTo>
                        <a:pt x="0" y="16653"/>
                      </a:moveTo>
                      <a:cubicBezTo>
                        <a:pt x="2295" y="6895"/>
                        <a:pt x="11002" y="-1"/>
                        <a:pt x="21026" y="-1"/>
                      </a:cubicBezTo>
                      <a:cubicBezTo>
                        <a:pt x="31312" y="-1"/>
                        <a:pt x="40171" y="7253"/>
                        <a:pt x="42201" y="17337"/>
                      </a:cubicBezTo>
                      <a:lnTo>
                        <a:pt x="21026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sp>
          <p:nvSpPr>
            <p:cNvPr id="42027" name="Text Box 101"/>
            <p:cNvSpPr txBox="1">
              <a:spLocks noChangeArrowheads="1"/>
            </p:cNvSpPr>
            <p:nvPr/>
          </p:nvSpPr>
          <p:spPr bwMode="auto">
            <a:xfrm>
              <a:off x="437" y="2321"/>
              <a:ext cx="402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0" rIns="36000" bIns="0">
              <a:prstTxWarp prst="textNoShape">
                <a:avLst/>
              </a:prstTxWarp>
            </a:bodyPr>
            <a:lstStyle/>
            <a:p>
              <a:pPr algn="ctr"/>
              <a:r>
                <a:rPr lang="fr-FR" sz="1200"/>
                <a:t>IASI</a:t>
              </a:r>
            </a:p>
            <a:p>
              <a:pPr algn="ctr"/>
              <a:r>
                <a:rPr lang="fr-FR" sz="1200"/>
                <a:t>L1c/L2</a:t>
              </a:r>
            </a:p>
          </p:txBody>
        </p:sp>
        <p:grpSp>
          <p:nvGrpSpPr>
            <p:cNvPr id="28" name="Group 102"/>
            <p:cNvGrpSpPr>
              <a:grpSpLocks/>
            </p:cNvGrpSpPr>
            <p:nvPr/>
          </p:nvGrpSpPr>
          <p:grpSpPr bwMode="auto">
            <a:xfrm>
              <a:off x="657" y="2550"/>
              <a:ext cx="145" cy="273"/>
              <a:chOff x="2317" y="8797"/>
              <a:chExt cx="900" cy="1620"/>
            </a:xfrm>
          </p:grpSpPr>
          <p:sp>
            <p:nvSpPr>
              <p:cNvPr id="42037" name="Rectangle 103"/>
              <p:cNvSpPr>
                <a:spLocks noChangeArrowheads="1"/>
              </p:cNvSpPr>
              <p:nvPr/>
            </p:nvSpPr>
            <p:spPr bwMode="auto">
              <a:xfrm>
                <a:off x="2317" y="8797"/>
                <a:ext cx="900" cy="16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38" name="Line 104"/>
              <p:cNvSpPr>
                <a:spLocks noChangeShapeType="1"/>
              </p:cNvSpPr>
              <p:nvPr/>
            </p:nvSpPr>
            <p:spPr bwMode="auto">
              <a:xfrm>
                <a:off x="2497" y="969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39" name="Line 105"/>
              <p:cNvSpPr>
                <a:spLocks noChangeShapeType="1"/>
              </p:cNvSpPr>
              <p:nvPr/>
            </p:nvSpPr>
            <p:spPr bwMode="auto">
              <a:xfrm>
                <a:off x="2497" y="987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40" name="Line 106"/>
              <p:cNvSpPr>
                <a:spLocks noChangeShapeType="1"/>
              </p:cNvSpPr>
              <p:nvPr/>
            </p:nvSpPr>
            <p:spPr bwMode="auto">
              <a:xfrm>
                <a:off x="2497" y="1005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29" name="Group 107"/>
            <p:cNvGrpSpPr>
              <a:grpSpLocks/>
            </p:cNvGrpSpPr>
            <p:nvPr/>
          </p:nvGrpSpPr>
          <p:grpSpPr bwMode="auto">
            <a:xfrm>
              <a:off x="420" y="2550"/>
              <a:ext cx="144" cy="273"/>
              <a:chOff x="2317" y="8797"/>
              <a:chExt cx="900" cy="1620"/>
            </a:xfrm>
          </p:grpSpPr>
          <p:sp>
            <p:nvSpPr>
              <p:cNvPr id="42033" name="Rectangle 108"/>
              <p:cNvSpPr>
                <a:spLocks noChangeArrowheads="1"/>
              </p:cNvSpPr>
              <p:nvPr/>
            </p:nvSpPr>
            <p:spPr bwMode="auto">
              <a:xfrm>
                <a:off x="2317" y="8797"/>
                <a:ext cx="900" cy="16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34" name="Line 109"/>
              <p:cNvSpPr>
                <a:spLocks noChangeShapeType="1"/>
              </p:cNvSpPr>
              <p:nvPr/>
            </p:nvSpPr>
            <p:spPr bwMode="auto">
              <a:xfrm>
                <a:off x="2497" y="969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35" name="Line 110"/>
              <p:cNvSpPr>
                <a:spLocks noChangeShapeType="1"/>
              </p:cNvSpPr>
              <p:nvPr/>
            </p:nvSpPr>
            <p:spPr bwMode="auto">
              <a:xfrm>
                <a:off x="2497" y="987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036" name="Line 111"/>
              <p:cNvSpPr>
                <a:spLocks noChangeShapeType="1"/>
              </p:cNvSpPr>
              <p:nvPr/>
            </p:nvSpPr>
            <p:spPr bwMode="auto">
              <a:xfrm>
                <a:off x="2497" y="10057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42030" name="AutoShape 112"/>
            <p:cNvSpPr>
              <a:spLocks noChangeArrowheads="1"/>
            </p:cNvSpPr>
            <p:nvPr/>
          </p:nvSpPr>
          <p:spPr bwMode="auto">
            <a:xfrm>
              <a:off x="249" y="2233"/>
              <a:ext cx="1316" cy="95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031" name="Text Box 113"/>
            <p:cNvSpPr txBox="1">
              <a:spLocks noChangeArrowheads="1"/>
            </p:cNvSpPr>
            <p:nvPr/>
          </p:nvSpPr>
          <p:spPr bwMode="auto">
            <a:xfrm>
              <a:off x="521" y="3231"/>
              <a:ext cx="86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prstTxWarp prst="textNoShape">
                <a:avLst/>
              </a:prstTxWarp>
            </a:bodyPr>
            <a:lstStyle/>
            <a:p>
              <a:pPr algn="ctr"/>
              <a:r>
                <a:rPr lang="fr-FR" sz="1600" b="1">
                  <a:solidFill>
                    <a:srgbClr val="FF3300"/>
                  </a:solidFill>
                  <a:latin typeface="Times New Roman" charset="0"/>
                </a:rPr>
                <a:t>Ciclad/Ether</a:t>
              </a:r>
            </a:p>
          </p:txBody>
        </p:sp>
        <p:sp>
          <p:nvSpPr>
            <p:cNvPr id="42032" name="Text Box 114"/>
            <p:cNvSpPr txBox="1">
              <a:spLocks noChangeArrowheads="1"/>
            </p:cNvSpPr>
            <p:nvPr/>
          </p:nvSpPr>
          <p:spPr bwMode="auto">
            <a:xfrm>
              <a:off x="893" y="2322"/>
              <a:ext cx="49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0" rIns="36000" bIns="0">
              <a:prstTxWarp prst="textNoShape">
                <a:avLst/>
              </a:prstTxWarp>
            </a:bodyPr>
            <a:lstStyle/>
            <a:p>
              <a:pPr algn="ctr"/>
              <a:r>
                <a:rPr lang="fr-FR" sz="1200"/>
                <a:t>GEISA</a:t>
              </a:r>
            </a:p>
          </p:txBody>
        </p:sp>
      </p:grpSp>
      <p:sp>
        <p:nvSpPr>
          <p:cNvPr id="150" name="Text Box 285"/>
          <p:cNvSpPr txBox="1">
            <a:spLocks noChangeArrowheads="1"/>
          </p:cNvSpPr>
          <p:nvPr/>
        </p:nvSpPr>
        <p:spPr bwMode="auto">
          <a:xfrm>
            <a:off x="166688" y="2366963"/>
            <a:ext cx="1690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accent3"/>
                </a:solidFill>
              </a:rPr>
              <a:t>Centres opérationnels</a:t>
            </a:r>
          </a:p>
        </p:txBody>
      </p:sp>
      <p:grpSp>
        <p:nvGrpSpPr>
          <p:cNvPr id="30" name="Group 288"/>
          <p:cNvGrpSpPr>
            <a:grpSpLocks/>
          </p:cNvGrpSpPr>
          <p:nvPr/>
        </p:nvGrpSpPr>
        <p:grpSpPr bwMode="auto">
          <a:xfrm>
            <a:off x="4140200" y="1057275"/>
            <a:ext cx="4751388" cy="1909763"/>
            <a:chOff x="2608" y="1071"/>
            <a:chExt cx="2993" cy="1203"/>
          </a:xfrm>
        </p:grpSpPr>
        <p:sp>
          <p:nvSpPr>
            <p:cNvPr id="42018" name="AutoShape 155"/>
            <p:cNvSpPr>
              <a:spLocks noChangeArrowheads="1"/>
            </p:cNvSpPr>
            <p:nvPr/>
          </p:nvSpPr>
          <p:spPr bwMode="auto">
            <a:xfrm rot="4217707">
              <a:off x="3673" y="1895"/>
              <a:ext cx="620" cy="138"/>
            </a:xfrm>
            <a:prstGeom prst="leftRightArrow">
              <a:avLst>
                <a:gd name="adj1" fmla="val 50000"/>
                <a:gd name="adj2" fmla="val 5957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019" name="AutoShape 150"/>
            <p:cNvSpPr>
              <a:spLocks noChangeArrowheads="1"/>
            </p:cNvSpPr>
            <p:nvPr/>
          </p:nvSpPr>
          <p:spPr bwMode="auto">
            <a:xfrm>
              <a:off x="2608" y="1071"/>
              <a:ext cx="1406" cy="58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fr-FR" sz="1400">
                  <a:latin typeface="Times New Roman" charset="0"/>
                </a:rPr>
                <a:t>Désarchivage/traitement des radiosondages, analyses et ré-analyses</a:t>
              </a:r>
            </a:p>
          </p:txBody>
        </p:sp>
        <p:sp>
          <p:nvSpPr>
            <p:cNvPr id="42020" name="Text Box 151"/>
            <p:cNvSpPr txBox="1">
              <a:spLocks noChangeArrowheads="1"/>
            </p:cNvSpPr>
            <p:nvPr/>
          </p:nvSpPr>
          <p:spPr bwMode="auto">
            <a:xfrm>
              <a:off x="2789" y="1752"/>
              <a:ext cx="10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prstTxWarp prst="textNoShape">
                <a:avLst/>
              </a:prstTxWarp>
            </a:bodyPr>
            <a:lstStyle/>
            <a:p>
              <a:pPr algn="ctr"/>
              <a:r>
                <a:rPr lang="fr-FR" sz="1600" b="1">
                  <a:solidFill>
                    <a:srgbClr val="FF9900"/>
                  </a:solidFill>
                  <a:latin typeface="Times New Roman" charset="0"/>
                </a:rPr>
                <a:t>ECMWF/ecgate</a:t>
              </a:r>
            </a:p>
          </p:txBody>
        </p:sp>
        <p:sp>
          <p:nvSpPr>
            <p:cNvPr id="42021" name="AutoShape 166"/>
            <p:cNvSpPr>
              <a:spLocks noChangeArrowheads="1"/>
            </p:cNvSpPr>
            <p:nvPr/>
          </p:nvSpPr>
          <p:spPr bwMode="auto">
            <a:xfrm>
              <a:off x="4241" y="1117"/>
              <a:ext cx="1134" cy="40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fr-FR" sz="1400">
                  <a:latin typeface="Times New Roman" charset="0"/>
                </a:rPr>
                <a:t>Calculs intensifs</a:t>
              </a:r>
            </a:p>
            <a:p>
              <a:pPr algn="ctr"/>
              <a:r>
                <a:rPr lang="fr-FR" sz="1400" b="1">
                  <a:solidFill>
                    <a:srgbClr val="00CC99"/>
                  </a:solidFill>
                  <a:latin typeface="Times New Roman" charset="0"/>
                </a:rPr>
                <a:t>50000 h CPU</a:t>
              </a:r>
            </a:p>
          </p:txBody>
        </p:sp>
        <p:sp>
          <p:nvSpPr>
            <p:cNvPr id="42022" name="Text Box 167"/>
            <p:cNvSpPr txBox="1">
              <a:spLocks noChangeArrowheads="1"/>
            </p:cNvSpPr>
            <p:nvPr/>
          </p:nvSpPr>
          <p:spPr bwMode="auto">
            <a:xfrm>
              <a:off x="4513" y="1752"/>
              <a:ext cx="10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 bIns="0">
              <a:prstTxWarp prst="textNoShape">
                <a:avLst/>
              </a:prstTxWarp>
            </a:bodyPr>
            <a:lstStyle/>
            <a:p>
              <a:pPr algn="ctr"/>
              <a:r>
                <a:rPr lang="fr-FR" sz="1600" b="1">
                  <a:solidFill>
                    <a:srgbClr val="FF9900"/>
                  </a:solidFill>
                  <a:latin typeface="Times New Roman" charset="0"/>
                </a:rPr>
                <a:t>ECMWF/hcpf</a:t>
              </a:r>
            </a:p>
          </p:txBody>
        </p:sp>
        <p:sp>
          <p:nvSpPr>
            <p:cNvPr id="42023" name="AutoShape 286"/>
            <p:cNvSpPr>
              <a:spLocks noChangeArrowheads="1"/>
            </p:cNvSpPr>
            <p:nvPr/>
          </p:nvSpPr>
          <p:spPr bwMode="auto">
            <a:xfrm rot="7098474">
              <a:off x="4049" y="1837"/>
              <a:ext cx="626" cy="164"/>
            </a:xfrm>
            <a:prstGeom prst="leftRightArrow">
              <a:avLst>
                <a:gd name="adj1" fmla="val 50000"/>
                <a:gd name="adj2" fmla="val 595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2002" name="AutoShape 293"/>
          <p:cNvSpPr>
            <a:spLocks noChangeArrowheads="1"/>
          </p:cNvSpPr>
          <p:nvPr/>
        </p:nvSpPr>
        <p:spPr bwMode="auto">
          <a:xfrm rot="1679024">
            <a:off x="6245225" y="4133850"/>
            <a:ext cx="865188" cy="287338"/>
          </a:xfrm>
          <a:prstGeom prst="leftRightArrow">
            <a:avLst>
              <a:gd name="adj1" fmla="val 50000"/>
              <a:gd name="adj2" fmla="val 602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003" name="Line 294"/>
          <p:cNvSpPr>
            <a:spLocks noChangeShapeType="1"/>
          </p:cNvSpPr>
          <p:nvPr/>
        </p:nvSpPr>
        <p:spPr bwMode="auto">
          <a:xfrm>
            <a:off x="6659563" y="3994150"/>
            <a:ext cx="730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004" name="Line 295"/>
          <p:cNvSpPr>
            <a:spLocks noChangeShapeType="1"/>
          </p:cNvSpPr>
          <p:nvPr/>
        </p:nvSpPr>
        <p:spPr bwMode="auto">
          <a:xfrm flipH="1">
            <a:off x="6516688" y="4137025"/>
            <a:ext cx="360362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005" name="Rectangle 160"/>
          <p:cNvSpPr>
            <a:spLocks noChangeArrowheads="1"/>
          </p:cNvSpPr>
          <p:nvPr/>
        </p:nvSpPr>
        <p:spPr bwMode="auto">
          <a:xfrm>
            <a:off x="76200" y="6324600"/>
            <a:ext cx="6172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-"/>
            </a:pPr>
            <a:r>
              <a:rPr lang="fr-FR" sz="1600"/>
              <a:t> Membre CU Ether : Virginie Capelle.</a:t>
            </a:r>
          </a:p>
        </p:txBody>
      </p:sp>
      <p:sp>
        <p:nvSpPr>
          <p:cNvPr id="42006" name="AutoShape 44"/>
          <p:cNvSpPr>
            <a:spLocks noChangeArrowheads="1"/>
          </p:cNvSpPr>
          <p:nvPr/>
        </p:nvSpPr>
        <p:spPr bwMode="auto">
          <a:xfrm>
            <a:off x="203200" y="2759075"/>
            <a:ext cx="2344738" cy="326707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>
              <a:solidFill>
                <a:srgbClr val="EF6B17"/>
              </a:solidFill>
            </a:endParaRPr>
          </a:p>
        </p:txBody>
      </p:sp>
      <p:sp>
        <p:nvSpPr>
          <p:cNvPr id="42007" name="AutoShape 281"/>
          <p:cNvSpPr>
            <a:spLocks noChangeArrowheads="1"/>
          </p:cNvSpPr>
          <p:nvPr/>
        </p:nvSpPr>
        <p:spPr bwMode="auto">
          <a:xfrm>
            <a:off x="2736850" y="4268788"/>
            <a:ext cx="755650" cy="287337"/>
          </a:xfrm>
          <a:prstGeom prst="leftRightArrow">
            <a:avLst>
              <a:gd name="adj1" fmla="val 50000"/>
              <a:gd name="adj2" fmla="val 525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1" name="Group 20"/>
          <p:cNvGrpSpPr>
            <a:grpSpLocks/>
          </p:cNvGrpSpPr>
          <p:nvPr/>
        </p:nvGrpSpPr>
        <p:grpSpPr bwMode="auto">
          <a:xfrm>
            <a:off x="254000" y="5262563"/>
            <a:ext cx="595313" cy="214312"/>
            <a:chOff x="5664" y="4171"/>
            <a:chExt cx="686" cy="365"/>
          </a:xfrm>
        </p:grpSpPr>
        <p:sp>
          <p:nvSpPr>
            <p:cNvPr id="42016" name="Rectangle 21"/>
            <p:cNvSpPr>
              <a:spLocks noChangeArrowheads="1"/>
            </p:cNvSpPr>
            <p:nvPr/>
          </p:nvSpPr>
          <p:spPr bwMode="auto">
            <a:xfrm>
              <a:off x="5664" y="4174"/>
              <a:ext cx="686" cy="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42017" name="Picture 22" descr="logo170px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64" y="4171"/>
              <a:ext cx="68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2009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9625" y="2989263"/>
            <a:ext cx="2841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10" name="Picture 17" descr="ether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4497388"/>
            <a:ext cx="4349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1" name="Rectangle 220"/>
          <p:cNvSpPr>
            <a:spLocks noChangeArrowheads="1"/>
          </p:cNvSpPr>
          <p:nvPr/>
        </p:nvSpPr>
        <p:spPr bwMode="auto">
          <a:xfrm>
            <a:off x="76200" y="6096000"/>
            <a:ext cx="6172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-"/>
            </a:pPr>
            <a:r>
              <a:rPr lang="fr-FR" sz="1600"/>
              <a:t> Membre CU Icare : Raymond Armante.</a:t>
            </a:r>
          </a:p>
        </p:txBody>
      </p:sp>
      <p:sp>
        <p:nvSpPr>
          <p:cNvPr id="42012" name="AutoShape 44"/>
          <p:cNvSpPr>
            <a:spLocks noChangeArrowheads="1"/>
          </p:cNvSpPr>
          <p:nvPr/>
        </p:nvSpPr>
        <p:spPr bwMode="auto">
          <a:xfrm>
            <a:off x="5792788" y="5881688"/>
            <a:ext cx="3098800" cy="8858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C84FCD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013" name="Text Box 17"/>
          <p:cNvSpPr txBox="1">
            <a:spLocks noChangeArrowheads="1"/>
          </p:cNvSpPr>
          <p:nvPr/>
        </p:nvSpPr>
        <p:spPr bwMode="auto">
          <a:xfrm>
            <a:off x="5867400" y="5965825"/>
            <a:ext cx="29511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prstTxWarp prst="textNoShape">
              <a:avLst/>
            </a:prstTxWarp>
          </a:bodyPr>
          <a:lstStyle/>
          <a:p>
            <a:pPr algn="ctr"/>
            <a:r>
              <a:rPr lang="fr-FR" sz="1600" b="1">
                <a:solidFill>
                  <a:srgbClr val="FF3300"/>
                </a:solidFill>
              </a:rPr>
              <a:t>Centres extérieurs</a:t>
            </a:r>
          </a:p>
        </p:txBody>
      </p:sp>
      <p:sp>
        <p:nvSpPr>
          <p:cNvPr id="42014" name="ZoneTexte 214"/>
          <p:cNvSpPr txBox="1">
            <a:spLocks noChangeArrowheads="1"/>
          </p:cNvSpPr>
          <p:nvPr/>
        </p:nvSpPr>
        <p:spPr bwMode="auto">
          <a:xfrm>
            <a:off x="5867400" y="6248400"/>
            <a:ext cx="29733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600">
                <a:latin typeface="Times New Roman" charset="0"/>
                <a:ea typeface="Times New Roman" charset="0"/>
                <a:cs typeface="Times New Roman" charset="0"/>
              </a:rPr>
              <a:t>NASA, CLASS, U. Waterloo, etc.</a:t>
            </a:r>
          </a:p>
        </p:txBody>
      </p:sp>
      <p:sp>
        <p:nvSpPr>
          <p:cNvPr id="42015" name="AutoShape 286"/>
          <p:cNvSpPr>
            <a:spLocks noChangeArrowheads="1"/>
          </p:cNvSpPr>
          <p:nvPr/>
        </p:nvSpPr>
        <p:spPr bwMode="auto">
          <a:xfrm rot="4222151">
            <a:off x="5683250" y="5181601"/>
            <a:ext cx="1311275" cy="234950"/>
          </a:xfrm>
          <a:prstGeom prst="leftRightArrow">
            <a:avLst>
              <a:gd name="adj1" fmla="val 50000"/>
              <a:gd name="adj2" fmla="val 594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" name="ZoneTexte 165"/>
          <p:cNvSpPr txBox="1"/>
          <p:nvPr/>
        </p:nvSpPr>
        <p:spPr>
          <a:xfrm>
            <a:off x="2549652" y="57090"/>
            <a:ext cx="4044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Informatique, Archivage, Traitement</a:t>
            </a:r>
            <a:endParaRPr lang="fr-FR" sz="2000" b="1" dirty="0"/>
          </a:p>
        </p:txBody>
      </p:sp>
      <p:pic>
        <p:nvPicPr>
          <p:cNvPr id="167" name="Image 15" descr="logo_lmd_v3A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898" t="23334" r="22221" b="23334"/>
          <a:stretch>
            <a:fillRect/>
          </a:stretch>
        </p:blipFill>
        <p:spPr bwMode="auto">
          <a:xfrm>
            <a:off x="8305800" y="0"/>
            <a:ext cx="838200" cy="79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913</Words>
  <Application>Microsoft Macintosh PowerPoint</Application>
  <PresentationFormat>Présentation à l'écran (4:3)</PresentationFormat>
  <Paragraphs>150</Paragraphs>
  <Slides>7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Réunion Observation Spatiale au LMD</vt:lpstr>
      <vt:lpstr>Thème Scientifique</vt:lpstr>
      <vt:lpstr>Une spécificité LMD : de l’amont à l’aval</vt:lpstr>
      <vt:lpstr>Diapositive 4</vt:lpstr>
      <vt:lpstr>Diapositive 5</vt:lpstr>
      <vt:lpstr>Missions spatiales passées, présentes et futures</vt:lpstr>
      <vt:lpstr>Informatique, Archivage, Distribution</vt:lpstr>
    </vt:vector>
  </TitlesOfParts>
  <Company>CNRS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Outils informatiques développés par le LMD et accessibles sur le web relatifs aux données spatiales</dc:title>
  <dc:creator>LMD</dc:creator>
  <cp:lastModifiedBy>Cyril Crevoisier</cp:lastModifiedBy>
  <cp:revision>13</cp:revision>
  <cp:lastPrinted>2014-05-13T08:11:31Z</cp:lastPrinted>
  <dcterms:created xsi:type="dcterms:W3CDTF">2014-05-13T07:44:23Z</dcterms:created>
  <dcterms:modified xsi:type="dcterms:W3CDTF">2014-05-13T08:40:05Z</dcterms:modified>
</cp:coreProperties>
</file>