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256" r:id="rId2"/>
    <p:sldId id="277" r:id="rId3"/>
    <p:sldId id="278" r:id="rId4"/>
    <p:sldId id="257" r:id="rId5"/>
    <p:sldId id="266" r:id="rId6"/>
    <p:sldId id="260" r:id="rId7"/>
    <p:sldId id="261" r:id="rId8"/>
    <p:sldId id="262" r:id="rId9"/>
    <p:sldId id="263" r:id="rId10"/>
    <p:sldId id="264" r:id="rId11"/>
    <p:sldId id="265" r:id="rId12"/>
    <p:sldId id="270" r:id="rId13"/>
    <p:sldId id="271" r:id="rId14"/>
    <p:sldId id="272" r:id="rId15"/>
    <p:sldId id="273" r:id="rId16"/>
    <p:sldId id="274" r:id="rId17"/>
    <p:sldId id="275" r:id="rId18"/>
    <p:sldId id="276" r:id="rId19"/>
    <p:sldId id="287" r:id="rId20"/>
    <p:sldId id="281" r:id="rId21"/>
    <p:sldId id="291" r:id="rId22"/>
    <p:sldId id="283" r:id="rId23"/>
    <p:sldId id="279" r:id="rId24"/>
    <p:sldId id="280" r:id="rId25"/>
    <p:sldId id="284" r:id="rId26"/>
    <p:sldId id="285" r:id="rId27"/>
    <p:sldId id="286" r:id="rId28"/>
    <p:sldId id="288" r:id="rId29"/>
    <p:sldId id="269" r:id="rId30"/>
    <p:sldId id="289" r:id="rId31"/>
    <p:sldId id="290"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11/03/2015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‹N°›</a:t>
            </a:fld>
            <a:endParaRPr lang="fr-FR"/>
          </a:p>
        </p:txBody>
      </p:sp>
    </p:spTree>
    <p:extLst>
      <p:ext uri="{BB962C8B-B14F-4D97-AF65-F5344CB8AC3E}">
        <p14:creationId xmlns:p14="http://schemas.microsoft.com/office/powerpoint/2010/main" val="399757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4</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23</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B0BB26C-4695-4BDA-9A69-8E7FC705B827}" type="datetime1">
              <a:rPr lang="fr-FR" smtClean="0"/>
              <a:t>11/03/2015</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8451D5-792E-47DF-91F6-4276D231AFCB}" type="datetime1">
              <a:rPr lang="fr-FR" smtClean="0"/>
              <a:t>11/03/2015</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DEFA8F-2FDB-4FA1-A9D1-1C9F8F514980}" type="datetime1">
              <a:rPr lang="fr-FR" smtClean="0"/>
              <a:t>11/03/2015</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smtClean="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596CD8A9-28BB-4866-BBEE-16E20E26F9AC}" type="datetime1">
              <a:rPr lang="fr-FR" smtClean="0"/>
              <a:t>11/03/2015</a:t>
            </a:fld>
            <a:endParaRPr lang="fr-FR"/>
          </a:p>
        </p:txBody>
      </p:sp>
      <p:sp>
        <p:nvSpPr>
          <p:cNvPr id="5" name="Rectangle 4"/>
          <p:cNvSpPr>
            <a:spLocks noGrp="1" noChangeArrowheads="1"/>
          </p:cNvSpPr>
          <p:nvPr>
            <p:ph type="ftr" idx="11"/>
          </p:nvPr>
        </p:nvSpPr>
        <p:spPr>
          <a:ln/>
        </p:spPr>
        <p:txBody>
          <a:bodyPr/>
          <a:lstStyle>
            <a:lvl1pPr>
              <a:defRPr/>
            </a:lvl1pPr>
          </a:lstStyle>
          <a:p>
            <a:r>
              <a:rPr lang="fr-FR" smtClean="0"/>
              <a:t>MasterClasses 2015</a:t>
            </a:r>
            <a:endParaRPr lang="fr-F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BB3D693A-EA15-4A1A-9F81-B4E18F3C7451}" type="datetime1">
              <a:rPr lang="fr-FR" smtClean="0"/>
              <a:t>11/03/2015</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FAA3537-DE25-4DA6-9280-ED958F798BB1}" type="datetime1">
              <a:rPr lang="fr-FR" smtClean="0"/>
              <a:t>11/03/2015</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888981-3556-48FE-B8A9-4E91F214E69E}" type="datetime1">
              <a:rPr lang="fr-FR" smtClean="0"/>
              <a:t>11/03/2015</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F52FC0-876C-4824-8541-0A34EE8E602E}" type="datetime1">
              <a:rPr lang="fr-FR" smtClean="0"/>
              <a:t>11/03/2015</a:t>
            </a:fld>
            <a:endParaRPr lang="fr-FR"/>
          </a:p>
        </p:txBody>
      </p:sp>
      <p:sp>
        <p:nvSpPr>
          <p:cNvPr id="8" name="Espace réservé du pied de page 7"/>
          <p:cNvSpPr>
            <a:spLocks noGrp="1"/>
          </p:cNvSpPr>
          <p:nvPr>
            <p:ph type="ftr" sz="quarter" idx="11"/>
          </p:nvPr>
        </p:nvSpPr>
        <p:spPr/>
        <p:txBody>
          <a:bodyPr/>
          <a:lstStyle/>
          <a:p>
            <a:r>
              <a:rPr lang="fr-FR" smtClean="0"/>
              <a:t>MasterClasses 2015</a:t>
            </a:r>
            <a:endParaRPr lang="fr-F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7DF1DDE-EC22-4E56-8EB8-FB987679EBC0}" type="datetime1">
              <a:rPr lang="fr-FR" smtClean="0"/>
              <a:t>11/03/2015</a:t>
            </a:fld>
            <a:endParaRPr lang="fr-FR"/>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2DDC22-1805-4152-9211-CC3AD9DA560E}" type="datetime1">
              <a:rPr lang="fr-FR" smtClean="0"/>
              <a:t>11/03/2015</a:t>
            </a:fld>
            <a:endParaRPr lang="fr-FR"/>
          </a:p>
        </p:txBody>
      </p:sp>
      <p:sp>
        <p:nvSpPr>
          <p:cNvPr id="3" name="Espace réservé du pied de page 2"/>
          <p:cNvSpPr>
            <a:spLocks noGrp="1"/>
          </p:cNvSpPr>
          <p:nvPr>
            <p:ph type="ftr" sz="quarter" idx="11"/>
          </p:nvPr>
        </p:nvSpPr>
        <p:spPr/>
        <p:txBody>
          <a:bodyPr/>
          <a:lstStyle/>
          <a:p>
            <a:r>
              <a:rPr lang="fr-FR" smtClean="0"/>
              <a:t>MasterClasses 2015</a:t>
            </a:r>
            <a:endParaRPr lang="fr-F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764D1A-8CE0-4AA1-A873-2992060011D7}" type="datetime1">
              <a:rPr lang="fr-FR" smtClean="0"/>
              <a:t>11/03/2015</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07CFD69-67C6-430D-A63C-7AB6F3C5C2DC}" type="datetime1">
              <a:rPr lang="fr-FR" smtClean="0"/>
              <a:t>11/03/2015</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34FBB875-2AFB-458E-916D-818E57ECD8D0}" type="datetime1">
              <a:rPr lang="fr-FR" smtClean="0"/>
              <a:t>11/03/2015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MasterClasses 2015</a:t>
            </a:r>
            <a:endParaRPr lang="fr-F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0" y="3886200"/>
            <a:ext cx="9144000" cy="2783160"/>
          </a:xfrm>
        </p:spPr>
        <p:txBody>
          <a:bodyPr>
            <a:normAutofit lnSpcReduction="10000"/>
          </a:bodyPr>
          <a:lstStyle/>
          <a:p>
            <a:r>
              <a:rPr lang="fr-FR" err="1" smtClean="0">
                <a:solidFill>
                  <a:schemeClr val="tx1"/>
                </a:solidFill>
              </a:rPr>
              <a:t>Masterclasses</a:t>
            </a:r>
            <a:r>
              <a:rPr lang="fr-FR" smtClean="0">
                <a:solidFill>
                  <a:schemeClr val="tx1"/>
                </a:solidFill>
              </a:rPr>
              <a:t> 2015</a:t>
            </a:r>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N. Arnaud, N. Lorenzo-Martinez, N</a:t>
            </a:r>
            <a:r>
              <a:rPr lang="fr-FR" smtClean="0">
                <a:solidFill>
                  <a:schemeClr val="tx1"/>
                </a:solidFill>
              </a:rPr>
              <a:t>. Makovec, E. Scifo</a:t>
            </a:r>
          </a:p>
          <a:p>
            <a:r>
              <a:rPr lang="fr-FR" smtClean="0">
                <a:solidFill>
                  <a:schemeClr val="tx1"/>
                </a:solidFill>
              </a:rPr>
              <a:t>Laboratoire de l’Accélérateur Linéaire</a:t>
            </a:r>
            <a:endParaRPr lang="fr-FR" dirty="0" smtClean="0">
              <a:solidFill>
                <a:schemeClr val="tx1"/>
              </a:solidFill>
            </a:endParaRP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exemple d’ATLAS</a:t>
            </a:r>
            <a:endPar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8375848" cy="519113"/>
          </a:xfrm>
        </p:spPr>
        <p:txBody>
          <a:bodyPr>
            <a:normAutofit fontScale="90000"/>
          </a:bodyPr>
          <a:lstStyle/>
          <a:p>
            <a:r>
              <a:rPr lang="en-US" dirty="0"/>
              <a:t>Comment </a:t>
            </a:r>
            <a:r>
              <a:rPr lang="en-US" dirty="0" err="1"/>
              <a:t>voit</a:t>
            </a:r>
            <a:r>
              <a:rPr lang="en-US" dirty="0"/>
              <a:t>-on les </a:t>
            </a:r>
            <a:r>
              <a:rPr lang="en-US"/>
              <a:t>traces </a:t>
            </a:r>
            <a:r>
              <a:rPr lang="en-US" smtClean="0"/>
              <a:t>dans</a:t>
            </a:r>
            <a:r>
              <a:rPr lang="en-US" smtClean="0"/>
              <a:t> </a:t>
            </a:r>
            <a:r>
              <a:rPr lang="en-US" dirty="0" smtClean="0"/>
              <a:t>ATLAS ?</a:t>
            </a:r>
            <a:endParaRPr lang="en-US" dirty="0"/>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smtClean="0"/>
              <a:t>Ce que vous </a:t>
            </a:r>
            <a:br>
              <a:rPr lang="fr-FR" sz="2000" b="1" dirty="0" smtClean="0"/>
            </a:br>
            <a:r>
              <a:rPr lang="fr-FR" sz="2000" b="1" dirty="0" smtClean="0"/>
              <a:t>allez voir sur </a:t>
            </a:r>
            <a:br>
              <a:rPr lang="fr-FR" sz="2000" b="1" dirty="0" smtClean="0"/>
            </a:br>
            <a:r>
              <a:rPr lang="fr-FR" sz="2000" b="1" dirty="0" smtClean="0"/>
              <a:t>vos écrans </a:t>
            </a:r>
            <a:br>
              <a:rPr lang="fr-FR" sz="2000" b="1" dirty="0" smtClean="0"/>
            </a:br>
            <a:r>
              <a:rPr lang="fr-FR" sz="2000" b="1" dirty="0" smtClean="0"/>
              <a:t>dans ce TP </a:t>
            </a:r>
            <a:r>
              <a:rPr lang="fr-FR" sz="2000" dirty="0" smtClean="0"/>
              <a:t>:</a:t>
            </a:r>
          </a:p>
          <a:p>
            <a:endParaRPr lang="fr-FR" sz="2000" dirty="0" smtClean="0"/>
          </a:p>
          <a:p>
            <a:endParaRPr lang="fr-FR" sz="2000" dirty="0" smtClean="0"/>
          </a:p>
          <a:p>
            <a:r>
              <a:rPr lang="fr-FR" sz="2000" dirty="0" smtClean="0"/>
              <a:t>Vue de face</a:t>
            </a:r>
          </a:p>
          <a:p>
            <a:endParaRPr lang="fr-FR" sz="2000" dirty="0" smtClean="0"/>
          </a:p>
          <a:p>
            <a:r>
              <a:rPr lang="fr-FR" sz="2000" dirty="0" smtClean="0"/>
              <a:t>Vue de côté</a:t>
            </a:r>
            <a:endParaRPr lang="fr-FR" sz="2000" dirty="0"/>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10</a:t>
            </a:fld>
            <a:endParaRPr lang="fr-F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
            </a:r>
            <a:r>
              <a:rPr lang="en-US" dirty="0" smtClean="0"/>
              <a:t>ATLAS ?</a:t>
            </a:r>
            <a:endParaRPr lang="en-US" dirty="0"/>
          </a:p>
        </p:txBody>
      </p:sp>
      <p:sp>
        <p:nvSpPr>
          <p:cNvPr id="92163" name="Rectangle 3"/>
          <p:cNvSpPr>
            <a:spLocks noGrp="1" noChangeArrowheads="1"/>
          </p:cNvSpPr>
          <p:nvPr>
            <p:ph idx="1"/>
          </p:nvPr>
        </p:nvSpPr>
        <p:spPr/>
        <p:txBody>
          <a:bodyPr/>
          <a:lstStyle/>
          <a:p>
            <a:endParaRPr lang="fr-FR"/>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11</a:t>
            </a:fld>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a:bodyPr>
          <a:lstStyle/>
          <a:p>
            <a:r>
              <a:rPr lang="en-US" dirty="0" smtClean="0"/>
              <a:t>2) </a:t>
            </a:r>
            <a:r>
              <a:rPr lang="en-US" dirty="0" err="1" smtClean="0"/>
              <a:t>Mesure</a:t>
            </a:r>
            <a:r>
              <a:rPr lang="en-US" dirty="0" smtClean="0"/>
              <a:t> de </a:t>
            </a:r>
            <a:r>
              <a:rPr lang="en-US" dirty="0" err="1" smtClean="0"/>
              <a:t>l’énergie</a:t>
            </a:r>
            <a:r>
              <a:rPr lang="en-US" dirty="0" smtClean="0"/>
              <a:t> : </a:t>
            </a:r>
            <a:r>
              <a:rPr lang="en-US" dirty="0" err="1" smtClean="0"/>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a:t>
            </a:r>
            <a:r>
              <a:rPr lang="en-US" dirty="0" smtClean="0"/>
              <a:t>par</a:t>
            </a:r>
          </a:p>
          <a:p>
            <a:pPr lvl="1"/>
            <a:r>
              <a:rPr lang="en-US" dirty="0" err="1" smtClean="0"/>
              <a:t>création</a:t>
            </a:r>
            <a:r>
              <a:rPr lang="en-US" dirty="0" smtClean="0"/>
              <a:t> de </a:t>
            </a:r>
            <a:r>
              <a:rPr lang="en-US" dirty="0" err="1" smtClean="0"/>
              <a:t>paires</a:t>
            </a:r>
            <a:r>
              <a:rPr lang="en-US" dirty="0" smtClean="0"/>
              <a:t> (conversion)  </a:t>
            </a:r>
          </a:p>
          <a:p>
            <a:pPr lvl="1"/>
            <a:r>
              <a:rPr lang="en-US" dirty="0" err="1" smtClean="0"/>
              <a:t>rayonnement</a:t>
            </a:r>
            <a:r>
              <a:rPr lang="en-US" dirty="0" smtClean="0"/>
              <a:t> (</a:t>
            </a:r>
            <a:r>
              <a:rPr lang="en-US" dirty="0" err="1" smtClean="0"/>
              <a:t>Bremstrahlung</a:t>
            </a:r>
            <a:r>
              <a:rPr lang="en-US" dirty="0" smtClean="0"/>
              <a:t>)</a:t>
            </a:r>
            <a:endParaRPr lang="en-US" dirty="0"/>
          </a:p>
          <a:p>
            <a:endParaRPr lang="en-US" dirty="0"/>
          </a:p>
          <a:p>
            <a:endParaRPr lang="en-US" dirty="0" smtClean="0"/>
          </a:p>
          <a:p>
            <a:endParaRPr lang="en-US" dirty="0" smtClean="0"/>
          </a:p>
          <a:p>
            <a:endParaRPr lang="en-US" dirty="0"/>
          </a:p>
          <a:p>
            <a:endParaRPr lang="en-US" dirty="0"/>
          </a:p>
          <a:p>
            <a:endParaRPr lang="en-US" dirty="0"/>
          </a:p>
          <a:p>
            <a:endParaRPr lang="en-US" dirty="0"/>
          </a:p>
          <a:p>
            <a:endParaRPr lang="en-US" dirty="0"/>
          </a:p>
          <a:p>
            <a:endParaRPr lang="en-US" dirty="0" smtClean="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smtClean="0"/>
              <a:t>calorimètre</a:t>
            </a:r>
            <a:r>
              <a:rPr lang="en-US" dirty="0" smtClean="0"/>
              <a:t> (</a:t>
            </a:r>
            <a:r>
              <a:rPr lang="en-US" dirty="0" err="1" smtClean="0"/>
              <a:t>gerbe</a:t>
            </a:r>
            <a:r>
              <a:rPr lang="en-US" dirty="0" smtClean="0"/>
              <a:t> </a:t>
            </a:r>
            <a:r>
              <a:rPr lang="en-US" dirty="0" err="1" smtClean="0"/>
              <a:t>électromagnétique</a:t>
            </a:r>
            <a:r>
              <a:rPr lang="en-US" dirty="0" smtClean="0"/>
              <a:t>)</a:t>
            </a:r>
            <a:endParaRPr lang="en-US" dirty="0"/>
          </a:p>
          <a:p>
            <a:pPr lvl="1"/>
            <a:r>
              <a:rPr lang="en-US" dirty="0"/>
              <a:t> par </a:t>
            </a:r>
            <a:r>
              <a:rPr lang="en-US" dirty="0" err="1"/>
              <a:t>ionisation</a:t>
            </a:r>
            <a:r>
              <a:rPr lang="en-US" dirty="0"/>
              <a:t> par </a:t>
            </a:r>
            <a:r>
              <a:rPr lang="en-US" dirty="0" err="1" smtClean="0"/>
              <a:t>exemple</a:t>
            </a:r>
            <a:endParaRPr lang="en-US" dirty="0" smtClean="0"/>
          </a:p>
          <a:p>
            <a:r>
              <a:rPr lang="en-US" dirty="0" err="1" smtClean="0"/>
              <a:t>Nécessite</a:t>
            </a:r>
            <a:r>
              <a:rPr lang="en-US" dirty="0" smtClean="0"/>
              <a:t>  la destruction de la </a:t>
            </a:r>
            <a:r>
              <a:rPr lang="en-US" dirty="0" err="1" smtClean="0"/>
              <a:t>particule</a:t>
            </a:r>
            <a:r>
              <a:rPr lang="en-US" dirty="0" smtClean="0"/>
              <a:t> </a:t>
            </a:r>
            <a:r>
              <a:rPr lang="en-US" dirty="0" err="1" smtClean="0"/>
              <a:t>initiale</a:t>
            </a:r>
            <a:r>
              <a:rPr lang="en-US" dirty="0" smtClean="0"/>
              <a:t>.</a:t>
            </a:r>
            <a:endParaRPr lang="en-US" dirty="0"/>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12</a:t>
            </a:fld>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a:t>Fonctionnement d’un calorimètre</a:t>
            </a:r>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smtClean="0"/>
              <a:t>catégories</a:t>
            </a:r>
            <a:r>
              <a:rPr lang="en-US" sz="2800" dirty="0" smtClean="0"/>
              <a:t> :</a:t>
            </a:r>
            <a:endParaRPr lang="en-US" sz="2800" dirty="0"/>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smtClean="0"/>
              <a:t>formées</a:t>
            </a:r>
            <a:r>
              <a:rPr lang="en-US" sz="1800" dirty="0" smtClean="0"/>
              <a:t> </a:t>
            </a:r>
            <a:r>
              <a:rPr lang="en-US" sz="1800" dirty="0"/>
              <a:t>de quarks (ex: proton)</a:t>
            </a:r>
            <a:endParaRPr lang="en-US" dirty="0"/>
          </a:p>
          <a:p>
            <a:pPr lvl="2"/>
            <a:r>
              <a:rPr lang="fr-FR" sz="1800" dirty="0"/>
              <a:t>Ces particules interagissent moins</a:t>
            </a:r>
          </a:p>
          <a:p>
            <a:pPr lvl="3"/>
            <a:r>
              <a:rPr lang="fr-FR" dirty="0"/>
              <a:t>il faut plus de matière pour les </a:t>
            </a:r>
            <a:r>
              <a:rPr lang="fr-FR" dirty="0" smtClean="0"/>
              <a:t>arrêter</a:t>
            </a:r>
            <a:endParaRPr lang="fr-FR" dirty="0"/>
          </a:p>
          <a:p>
            <a:pPr lvl="2"/>
            <a:endParaRPr lang="en-US" sz="1800" dirty="0"/>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3" name="Espace réservé du pied de page 22"/>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13</a:t>
            </a:fld>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smtClean="0"/>
              <a:t>calorimètres</a:t>
            </a:r>
            <a:endParaRPr lang="en-US" dirty="0"/>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14</a:t>
            </a:fld>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a:t>Les calorimètres</a:t>
            </a:r>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15</a:t>
            </a:fld>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a:t>Les calorimètres d’ATLAS</a:t>
            </a:r>
          </a:p>
        </p:txBody>
      </p:sp>
      <p:sp>
        <p:nvSpPr>
          <p:cNvPr id="105475" name="Rectangle 3"/>
          <p:cNvSpPr>
            <a:spLocks noGrp="1" noChangeArrowheads="1"/>
          </p:cNvSpPr>
          <p:nvPr>
            <p:ph idx="1"/>
          </p:nvPr>
        </p:nvSpPr>
        <p:spPr/>
        <p:txBody>
          <a:bodyPr/>
          <a:lstStyle/>
          <a:p>
            <a:endParaRPr lang="fr-FR"/>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16</a:t>
            </a:fld>
            <a:endParaRPr lang="fr-F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a:t>Comment voit-on un électron dans </a:t>
            </a:r>
            <a:r>
              <a:rPr lang="en-US" smtClean="0"/>
              <a:t>ATLAS ?</a:t>
            </a:r>
            <a:endParaRPr lang="en-US"/>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smtClean="0"/>
              <a:t>Électron = </a:t>
            </a:r>
          </a:p>
          <a:p>
            <a:pPr lvl="1"/>
            <a:r>
              <a:rPr lang="fr-FR" sz="2400" dirty="0" smtClean="0"/>
              <a:t>particule chargées </a:t>
            </a:r>
            <a:r>
              <a:rPr lang="fr-FR" sz="2400" dirty="0" smtClean="0">
                <a:sym typeface="Wingdings" pitchFamily="2" charset="2"/>
              </a:rPr>
              <a:t> visible dans le </a:t>
            </a:r>
            <a:r>
              <a:rPr lang="fr-FR" sz="2400" dirty="0" err="1" smtClean="0">
                <a:sym typeface="Wingdings" pitchFamily="2" charset="2"/>
              </a:rPr>
              <a:t>trajectographe</a:t>
            </a:r>
            <a:endParaRPr lang="fr-FR" sz="2400" dirty="0" smtClean="0">
              <a:sym typeface="Wingdings" pitchFamily="2" charset="2"/>
            </a:endParaRPr>
          </a:p>
          <a:p>
            <a:pPr lvl="1"/>
            <a:r>
              <a:rPr lang="fr-FR" sz="2400" dirty="0" smtClean="0">
                <a:sym typeface="Wingdings" pitchFamily="2" charset="2"/>
              </a:rPr>
              <a:t>Particule électromagnétique  dépôt d’énergie dans le calorimètre électromagnétique</a:t>
            </a:r>
            <a:endParaRPr lang="fr-FR" sz="2400" dirty="0"/>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17</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4" name="Espace réservé du pied de page 13"/>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17</a:t>
            </a:fld>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a:t>
            </a:r>
            <a:r>
              <a:rPr lang="fr-FR" smtClean="0"/>
              <a:t>dans </a:t>
            </a:r>
            <a:r>
              <a:rPr lang="fr-FR" smtClean="0"/>
              <a:t>ATLAS ?</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smtClean="0"/>
              <a:t>Un quark ‘’libre’’ (isolé) n’existe pas (propriété de l’interaction forte : confinement)</a:t>
            </a:r>
          </a:p>
          <a:p>
            <a:r>
              <a:rPr lang="fr-FR" sz="2400" dirty="0" smtClean="0"/>
              <a:t>Expérimentalement, on voit des </a:t>
            </a:r>
            <a:r>
              <a:rPr lang="fr-FR" sz="2400" b="1" dirty="0" smtClean="0"/>
              <a:t>jets </a:t>
            </a:r>
            <a:r>
              <a:rPr lang="fr-FR" sz="2400" dirty="0" smtClean="0"/>
              <a:t>= flot de particules dans la même direction :</a:t>
            </a:r>
          </a:p>
          <a:p>
            <a:pPr lvl="1"/>
            <a:r>
              <a:rPr lang="fr-FR" sz="2000" dirty="0" smtClean="0"/>
              <a:t>Beaucoup de traces concentrées dans un cône</a:t>
            </a:r>
          </a:p>
          <a:p>
            <a:pPr lvl="1"/>
            <a:r>
              <a:rPr lang="fr-FR" sz="2000" dirty="0" smtClean="0"/>
              <a:t>Dépôt d’énergie dans les calorimètres (électromagnétique et hadronique)</a:t>
            </a:r>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564904"/>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740067"/>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393895"/>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458702"/>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458702"/>
            <a:ext cx="1110240" cy="718636"/>
          </a:xfrm>
          <a:prstGeom prst="line">
            <a:avLst/>
          </a:prstGeom>
          <a:noFill/>
          <a:ln w="76200" algn="ctr">
            <a:solidFill>
              <a:srgbClr val="FFFF00"/>
            </a:solidFill>
            <a:round/>
            <a:headEnd/>
            <a:tailEnd/>
          </a:ln>
        </p:spPr>
      </p:cxn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a:t>
            </a:r>
            <a:r>
              <a:rPr lang="fr-FR" smtClean="0"/>
              <a:t>dans </a:t>
            </a:r>
            <a:r>
              <a:rPr lang="fr-FR" smtClean="0"/>
              <a:t>ATLAS ?</a:t>
            </a:r>
            <a:endParaRPr lang="fr-FR" dirty="0"/>
          </a:p>
        </p:txBody>
      </p:sp>
      <p:sp>
        <p:nvSpPr>
          <p:cNvPr id="30723" name="Espace réservé du contenu 2"/>
          <p:cNvSpPr>
            <a:spLocks noGrp="1"/>
          </p:cNvSpPr>
          <p:nvPr>
            <p:ph idx="1"/>
          </p:nvPr>
        </p:nvSpPr>
        <p:spPr/>
        <p:txBody>
          <a:bodyPr/>
          <a:lstStyle/>
          <a:p>
            <a:endParaRPr lang="fr-FR" smtClean="0"/>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 le Modèle Standard</a:t>
            </a:r>
            <a:endParaRPr lang="fr-FR" dirty="0"/>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smtClean="0"/>
              <a:t>Plus : le </a:t>
            </a:r>
            <a:r>
              <a:rPr lang="fr-FR" b="1" dirty="0" smtClean="0"/>
              <a:t>boson de </a:t>
            </a:r>
            <a:r>
              <a:rPr lang="fr-FR" b="1" dirty="0" err="1" smtClean="0"/>
              <a:t>Higgs</a:t>
            </a:r>
            <a:endParaRPr lang="fr-FR" b="1"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a:t>Détecter les muons</a:t>
            </a:r>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smtClean="0"/>
              <a:t>Rappel : les muons sont des particules semblables à l’électron, en plus massifs.</a:t>
            </a:r>
          </a:p>
          <a:p>
            <a:pPr marL="365125" indent="-282575"/>
            <a:r>
              <a:rPr lang="fr-FR" sz="1800" dirty="0" smtClean="0"/>
              <a:t>Ils sont importants </a:t>
            </a:r>
            <a:r>
              <a:rPr lang="fr-FR" sz="1800" dirty="0"/>
              <a:t>car </a:t>
            </a:r>
            <a:r>
              <a:rPr lang="fr-FR" sz="1800" dirty="0" smtClean="0"/>
              <a:t>ils </a:t>
            </a:r>
            <a:r>
              <a:rPr lang="fr-FR" sz="1800" dirty="0"/>
              <a:t>font souvent partie des signatures des </a:t>
            </a:r>
            <a:r>
              <a:rPr lang="fr-FR" sz="1800" dirty="0" smtClean="0"/>
              <a:t>événements </a:t>
            </a:r>
            <a:r>
              <a:rPr lang="fr-FR" sz="1800" dirty="0"/>
              <a:t>intéressants.	</a:t>
            </a:r>
          </a:p>
          <a:p>
            <a:pPr marL="365125" indent="-282575"/>
            <a:r>
              <a:rPr lang="fr-FR" sz="1800" dirty="0"/>
              <a:t>Ce sont des particules chargées, </a:t>
            </a:r>
            <a:r>
              <a:rPr lang="fr-FR" sz="1800" b="1" dirty="0"/>
              <a:t>on les voit dans le détecteur de </a:t>
            </a:r>
            <a:r>
              <a:rPr lang="fr-FR" sz="1800" b="1" dirty="0" smtClean="0"/>
              <a:t>traces</a:t>
            </a:r>
            <a:endParaRPr lang="fr-FR" sz="1800" b="1" dirty="0"/>
          </a:p>
          <a:p>
            <a:pPr marL="365125" indent="-282575"/>
            <a:r>
              <a:rPr lang="fr-FR" sz="1800" dirty="0"/>
              <a:t>Mais </a:t>
            </a:r>
            <a:r>
              <a:rPr lang="fr-FR" sz="1800" b="1" dirty="0"/>
              <a:t>ne s’arrêtent dans aucun des deux calorimètres</a:t>
            </a:r>
          </a:p>
          <a:p>
            <a:pPr marL="365125" indent="-282575"/>
            <a:r>
              <a:rPr lang="fr-FR" sz="1800" dirty="0" smtClean="0">
                <a:sym typeface="Wingdings" pitchFamily="2" charset="2"/>
              </a:rPr>
              <a:t> </a:t>
            </a:r>
            <a:r>
              <a:rPr lang="fr-FR" sz="1800" dirty="0" smtClean="0"/>
              <a:t>On </a:t>
            </a:r>
            <a:r>
              <a:rPr lang="fr-FR" sz="1800" dirty="0"/>
              <a:t>construit des chambres à muons qui mesurent de façon très précise la vitesse et la trajectoire de ces particules (précision de l’ordre de l’épaisseur d’un cheveu </a:t>
            </a:r>
            <a:r>
              <a:rPr lang="fr-FR" sz="1800" dirty="0" smtClean="0"/>
              <a:t>!!) dans la </a:t>
            </a:r>
            <a:r>
              <a:rPr lang="fr-FR" sz="1800" b="1" dirty="0" smtClean="0"/>
              <a:t>partie extérieure du détecteur</a:t>
            </a:r>
            <a:r>
              <a:rPr lang="fr-FR" sz="1800" dirty="0" smtClean="0"/>
              <a:t>.</a:t>
            </a:r>
            <a:endParaRPr lang="fr-FR" sz="1800" dirty="0"/>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20</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a:t>
            </a:r>
            <a:r>
              <a:rPr lang="fr-FR" smtClean="0"/>
              <a:t>un </a:t>
            </a:r>
            <a:r>
              <a:rPr lang="fr-FR" smtClean="0"/>
              <a:t>muon </a:t>
            </a:r>
            <a:r>
              <a:rPr lang="fr-FR" smtClean="0"/>
              <a:t>dans </a:t>
            </a:r>
            <a:r>
              <a:rPr lang="fr-FR" smtClean="0"/>
              <a:t>ATLAS ?</a:t>
            </a:r>
            <a:endParaRPr lang="fr-FR" dirty="0"/>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21</a:t>
            </a:fld>
            <a:endParaRPr lang="fr-F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0905" t="66381" r="19743"/>
          <a:stretch/>
        </p:blipFill>
        <p:spPr>
          <a:xfrm>
            <a:off x="251520" y="3782563"/>
            <a:ext cx="4369607" cy="2526757"/>
          </a:xfrm>
          <a:prstGeom prst="rect">
            <a:avLst/>
          </a:prstGeom>
        </p:spPr>
      </p:pic>
      <p:pic>
        <p:nvPicPr>
          <p:cNvPr id="15" name="Image 14"/>
          <p:cNvPicPr>
            <a:picLocks noChangeAspect="1"/>
          </p:cNvPicPr>
          <p:nvPr/>
        </p:nvPicPr>
        <p:blipFill rotWithShape="1">
          <a:blip r:embed="rId2">
            <a:extLst>
              <a:ext uri="{28A0092B-C50C-407E-A947-70E740481C1C}">
                <a14:useLocalDpi xmlns:a14="http://schemas.microsoft.com/office/drawing/2010/main" val="0"/>
              </a:ext>
            </a:extLst>
          </a:blip>
          <a:srcRect l="5909" t="7911" r="38541" b="36834"/>
          <a:stretch/>
        </p:blipFill>
        <p:spPr>
          <a:xfrm>
            <a:off x="4850333" y="2156432"/>
            <a:ext cx="4089697" cy="4152888"/>
          </a:xfrm>
          <a:prstGeom prst="rect">
            <a:avLst/>
          </a:prstGeom>
        </p:spPr>
      </p:pic>
      <p:sp>
        <p:nvSpPr>
          <p:cNvPr id="16" name="Espace réservé du contenu 4"/>
          <p:cNvSpPr>
            <a:spLocks noGrp="1"/>
          </p:cNvSpPr>
          <p:nvPr>
            <p:ph idx="1"/>
          </p:nvPr>
        </p:nvSpPr>
        <p:spPr>
          <a:xfrm>
            <a:off x="395536" y="908720"/>
            <a:ext cx="8229600" cy="4785395"/>
          </a:xfrm>
        </p:spPr>
        <p:txBody>
          <a:bodyPr>
            <a:normAutofit/>
          </a:bodyPr>
          <a:lstStyle/>
          <a:p>
            <a:pPr marL="365125" indent="-282575"/>
            <a:r>
              <a:rPr lang="fr-FR" sz="1800" smtClean="0"/>
              <a:t>De longues traces qui traversent tout le détecteur</a:t>
            </a:r>
            <a:endParaRPr lang="fr-FR" sz="1800" dirty="0"/>
          </a:p>
        </p:txBody>
      </p:sp>
      <p:sp>
        <p:nvSpPr>
          <p:cNvPr id="5" name="Ellipse 4"/>
          <p:cNvSpPr/>
          <p:nvPr/>
        </p:nvSpPr>
        <p:spPr>
          <a:xfrm rot="20509725">
            <a:off x="6435145" y="2152112"/>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rot="14917618">
            <a:off x="1253186" y="4194269"/>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5319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smtClean="0"/>
              <a:t>Structure </a:t>
            </a:r>
            <a:r>
              <a:rPr lang="en-US" dirty="0" err="1" smtClean="0"/>
              <a:t>générale</a:t>
            </a:r>
            <a:r>
              <a:rPr lang="en-US" dirty="0" smtClean="0"/>
              <a:t> </a:t>
            </a:r>
            <a:r>
              <a:rPr lang="en-US" dirty="0"/>
              <a:t>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a:t>
            </a:r>
            <a:r>
              <a:rPr lang="fr-FR" sz="2400" dirty="0" smtClean="0">
                <a:solidFill>
                  <a:srgbClr val="FF0000"/>
                </a:solidFill>
                <a:sym typeface="Wingdings" pitchFamily="2" charset="2"/>
              </a:rPr>
              <a:t>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a:t>
            </a:r>
            <a:r>
              <a:rPr lang="fr-FR" sz="1800" dirty="0" smtClean="0">
                <a:sym typeface="Symbol" pitchFamily="18" charset="2"/>
              </a:rPr>
              <a:t>neutrinos)</a:t>
            </a:r>
          </a:p>
          <a:p>
            <a:pPr lvl="2">
              <a:lnSpc>
                <a:spcPct val="90000"/>
              </a:lnSpc>
            </a:pPr>
            <a:r>
              <a:rPr lang="fr-FR" sz="1800" dirty="0" smtClean="0">
                <a:sym typeface="Symbol" pitchFamily="18" charset="2"/>
              </a:rPr>
              <a:t>Après le </a:t>
            </a:r>
            <a:r>
              <a:rPr lang="fr-FR" sz="1800" dirty="0" err="1" smtClean="0">
                <a:sym typeface="Symbol" pitchFamily="18" charset="2"/>
              </a:rPr>
              <a:t>trajectographe</a:t>
            </a:r>
            <a:r>
              <a:rPr lang="fr-FR" sz="1800" dirty="0" smtClean="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a:t>
            </a:r>
            <a:r>
              <a:rPr lang="fr-FR" sz="2000" b="1" dirty="0" smtClean="0">
                <a:solidFill>
                  <a:srgbClr val="0000CC"/>
                </a:solidFill>
                <a:sym typeface="Wingdings" pitchFamily="2" charset="2"/>
              </a:rPr>
              <a:t>muons</a:t>
            </a:r>
          </a:p>
          <a:p>
            <a:pPr lvl="2">
              <a:lnSpc>
                <a:spcPct val="90000"/>
              </a:lnSpc>
            </a:pPr>
            <a:r>
              <a:rPr lang="fr-FR" sz="1600" dirty="0" smtClean="0">
                <a:sym typeface="Wingdings" pitchFamily="2" charset="2"/>
              </a:rPr>
              <a:t>A l’extérieur pour arrêter les </a:t>
            </a:r>
            <a:r>
              <a:rPr lang="fr-FR" sz="1600" dirty="0" err="1" smtClean="0">
                <a:sym typeface="Wingdings" pitchFamily="2" charset="2"/>
              </a:rPr>
              <a:t>mons</a:t>
            </a:r>
            <a:r>
              <a:rPr lang="fr-FR" sz="1600" dirty="0" smtClean="0">
                <a:sym typeface="Wingdings" pitchFamily="2" charset="2"/>
              </a:rPr>
              <a:t> qui ont beaucoup d’énergie</a:t>
            </a:r>
          </a:p>
          <a:p>
            <a:pPr>
              <a:lnSpc>
                <a:spcPct val="90000"/>
              </a:lnSpc>
            </a:pPr>
            <a:r>
              <a:rPr lang="fr-FR" sz="2400" dirty="0" smtClean="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2" name="Espace réservé du pied de page 11"/>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22</a:t>
            </a:fld>
            <a:endParaRPr lang="fr-F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smtClean="0"/>
              <a:t>Résumé… Voir </a:t>
            </a:r>
            <a:r>
              <a:rPr lang="en-GB" smtClean="0">
                <a:hlinkClick r:id="rId3"/>
              </a:rPr>
              <a:t>l’applet Java</a:t>
            </a:r>
            <a:endParaRPr lang="en-GB" dirty="0"/>
          </a:p>
        </p:txBody>
      </p:sp>
      <p:sp>
        <p:nvSpPr>
          <p:cNvPr id="113667" name="Rectangle 3"/>
          <p:cNvSpPr>
            <a:spLocks noGrp="1" noChangeArrowheads="1"/>
          </p:cNvSpPr>
          <p:nvPr>
            <p:ph idx="1"/>
          </p:nvPr>
        </p:nvSpPr>
        <p:spPr/>
        <p:txBody>
          <a:bodyPr/>
          <a:lstStyle/>
          <a:p>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7" name="Espace réservé du pied de page 6"/>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23</a:t>
            </a:fld>
            <a:endParaRPr lang="fr-F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autres particules ? </a:t>
            </a:r>
            <a:endParaRPr lang="fr-FR" dirty="0"/>
          </a:p>
        </p:txBody>
      </p:sp>
      <p:sp>
        <p:nvSpPr>
          <p:cNvPr id="3" name="Espace réservé du contenu 2"/>
          <p:cNvSpPr>
            <a:spLocks noGrp="1"/>
          </p:cNvSpPr>
          <p:nvPr>
            <p:ph idx="1"/>
          </p:nvPr>
        </p:nvSpPr>
        <p:spPr>
          <a:xfrm>
            <a:off x="251520" y="1340768"/>
            <a:ext cx="8640960" cy="4785395"/>
          </a:xfrm>
        </p:spPr>
        <p:txBody>
          <a:bodyPr/>
          <a:lstStyle/>
          <a:p>
            <a:r>
              <a:rPr lang="fr-FR" dirty="0" smtClean="0"/>
              <a:t>On sait qu’il existe aussi les particules W, Z et le boson de </a:t>
            </a:r>
            <a:r>
              <a:rPr lang="fr-FR" dirty="0" err="1" smtClean="0"/>
              <a:t>Higgs</a:t>
            </a:r>
            <a:r>
              <a:rPr lang="fr-FR" dirty="0" smtClean="0"/>
              <a:t>, mais on n’en a pas parlé jusqu’à maintenant : comment les détecte-t-on ? </a:t>
            </a:r>
          </a:p>
          <a:p>
            <a:r>
              <a:rPr lang="fr-FR" dirty="0" smtClean="0"/>
              <a:t>Ces particules ont une </a:t>
            </a:r>
            <a:r>
              <a:rPr lang="fr-FR" b="1" dirty="0" smtClean="0"/>
              <a:t>durée de vie très courte </a:t>
            </a:r>
            <a:r>
              <a:rPr lang="fr-FR" dirty="0" smtClean="0"/>
              <a:t>: elles se désintègrent avant de traverser le détecteur</a:t>
            </a:r>
          </a:p>
          <a:p>
            <a:r>
              <a:rPr lang="fr-FR" dirty="0" smtClean="0"/>
              <a:t>Par contre, on peut voir </a:t>
            </a:r>
            <a:r>
              <a:rPr lang="fr-FR" b="1" dirty="0" smtClean="0"/>
              <a:t>leurs produits de désintégration</a:t>
            </a:r>
            <a:r>
              <a:rPr lang="fr-FR" dirty="0" smtClean="0"/>
              <a:t>.</a:t>
            </a:r>
            <a:endParaRPr lang="fr-FR"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a:t>
            </a:r>
            <a:endParaRPr lang="fr-FR" dirty="0"/>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smtClean="0"/>
              <a:t>Énergie et quantité de mouvement (p=</a:t>
            </a:r>
            <a:r>
              <a:rPr lang="fr-FR" dirty="0" err="1" smtClean="0"/>
              <a:t>mv</a:t>
            </a:r>
            <a:r>
              <a:rPr lang="fr-FR" dirty="0" smtClean="0"/>
              <a:t>) des produits finaux sont connus puisque mesurés par ATLAS</a:t>
            </a:r>
          </a:p>
          <a:p>
            <a:pPr lvl="1">
              <a:buFont typeface="Wingdings"/>
              <a:buChar char="à"/>
            </a:pPr>
            <a:r>
              <a:rPr lang="fr-FR" dirty="0" smtClean="0">
                <a:sym typeface="Wingdings" pitchFamily="2" charset="2"/>
              </a:rPr>
              <a:t> On peut retrouver m</a:t>
            </a:r>
            <a:r>
              <a:rPr lang="fr-FR" baseline="-25000" dirty="0" smtClean="0">
                <a:sym typeface="Wingdings" pitchFamily="2" charset="2"/>
              </a:rPr>
              <a:t>0</a:t>
            </a:r>
            <a:r>
              <a:rPr lang="fr-FR" baseline="30000" dirty="0" smtClean="0">
                <a:sym typeface="Wingdings" pitchFamily="2" charset="2"/>
              </a:rPr>
              <a:t>(Z)</a:t>
            </a:r>
          </a:p>
          <a:p>
            <a:pPr lvl="1">
              <a:buNone/>
            </a:pPr>
            <a:endParaRPr lang="fr-FR" dirty="0" smtClean="0">
              <a:sym typeface="Wingdings" pitchFamily="2" charset="2"/>
            </a:endParaRPr>
          </a:p>
        </p:txBody>
      </p:sp>
      <p:sp>
        <p:nvSpPr>
          <p:cNvPr id="42" name="Espace réservé du pied de page 41"/>
          <p:cNvSpPr>
            <a:spLocks noGrp="1"/>
          </p:cNvSpPr>
          <p:nvPr>
            <p:ph type="ftr" sz="quarter" idx="11"/>
          </p:nvPr>
        </p:nvSpPr>
        <p:spPr/>
        <p:txBody>
          <a:bodyPr/>
          <a:lstStyle/>
          <a:p>
            <a:r>
              <a:rPr lang="fr-FR" smtClean="0"/>
              <a:t>MasterClasses 2015</a:t>
            </a:r>
            <a:endParaRPr lang="fr-FR"/>
          </a:p>
        </p:txBody>
      </p:sp>
      <p:grpSp>
        <p:nvGrpSpPr>
          <p:cNvPr id="3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smtClean="0">
                  <a:solidFill>
                    <a:srgbClr val="00B050"/>
                  </a:solidFill>
                </a:rPr>
                <a:t>Electron</a:t>
              </a:r>
              <a:endParaRPr lang="fr-FR" sz="2400" b="1" dirty="0" smtClean="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smtClean="0">
                  <a:solidFill>
                    <a:srgbClr val="00B050"/>
                  </a:solidFill>
                </a:rPr>
                <a:t>Positron</a:t>
              </a:r>
            </a:p>
          </p:txBody>
        </p:sp>
      </p:grpSp>
      <p:grpSp>
        <p:nvGrpSpPr>
          <p:cNvPr id="30"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20"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smtClean="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smtClean="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Bruit de fond</a:t>
            </a:r>
            <a:endParaRPr lang="fr-FR" dirty="0"/>
          </a:p>
        </p:txBody>
      </p:sp>
      <p:sp>
        <p:nvSpPr>
          <p:cNvPr id="16" name="Espace réservé du contenu 15"/>
          <p:cNvSpPr>
            <a:spLocks noGrp="1"/>
          </p:cNvSpPr>
          <p:nvPr>
            <p:ph idx="1"/>
          </p:nvPr>
        </p:nvSpPr>
        <p:spPr>
          <a:xfrm>
            <a:off x="457200" y="3789040"/>
            <a:ext cx="8229600" cy="2337123"/>
          </a:xfrm>
        </p:spPr>
        <p:txBody>
          <a:bodyPr/>
          <a:lstStyle/>
          <a:p>
            <a:r>
              <a:rPr lang="fr-FR" dirty="0" smtClean="0"/>
              <a:t>Un muon et un anti-muon qui ne viennent pas d’un Z</a:t>
            </a:r>
          </a:p>
          <a:p>
            <a:pPr lvl="1">
              <a:buNone/>
            </a:pPr>
            <a:r>
              <a:rPr lang="fr-FR" dirty="0" smtClean="0">
                <a:sym typeface="Wingdings" pitchFamily="2" charset="2"/>
              </a:rPr>
              <a:t> La quantité 				n’est pas égale à la masse du Z</a:t>
            </a:r>
            <a:endParaRPr lang="fr-FR" dirty="0"/>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6"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smtClean="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smtClean="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 et bruit de fond ensemble (cas réel)</a:t>
            </a:r>
            <a:endParaRPr lang="fr-FR" dirty="0"/>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smtClean="0"/>
              <a:t>On va sélectionner des événements qui ‘’ressemblent’’ au Z</a:t>
            </a:r>
          </a:p>
          <a:p>
            <a:r>
              <a:rPr lang="fr-FR" dirty="0" smtClean="0"/>
              <a:t>Mais certains seront du bruit de fond</a:t>
            </a:r>
          </a:p>
          <a:p>
            <a:r>
              <a:rPr lang="fr-FR" dirty="0" smtClean="0"/>
              <a:t>L’histogramme total pourra ressembler à : </a:t>
            </a:r>
            <a:endParaRPr lang="fr-FR" dirty="0"/>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grpSp>
        <p:nvGrpSpPr>
          <p:cNvPr id="15"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smtClean="0"/>
                <a:t>Total:</a:t>
              </a:r>
            </a:p>
          </p:txBody>
        </p:sp>
      </p:gr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A vous de jouer !</a:t>
            </a:r>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ANNEXES</a:t>
            </a:r>
            <a:endParaRPr lang="fr-FR" dirty="0"/>
          </a:p>
        </p:txBody>
      </p:sp>
      <p:sp>
        <p:nvSpPr>
          <p:cNvPr id="5" name="Espace réservé du texte 4"/>
          <p:cNvSpPr>
            <a:spLocks noGrp="1"/>
          </p:cNvSpPr>
          <p:nvPr>
            <p:ph type="body" idx="1"/>
          </p:nvPr>
        </p:nvSpPr>
        <p:spPr/>
        <p:txBody>
          <a:bodyPr/>
          <a:lstStyle/>
          <a:p>
            <a:endParaRPr lang="fr-FR"/>
          </a:p>
        </p:txBody>
      </p:sp>
      <p:sp>
        <p:nvSpPr>
          <p:cNvPr id="7" name="Espace réservé du pied de page 6"/>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Rappel : </a:t>
            </a:r>
            <a:br>
              <a:rPr lang="fr-FR" dirty="0" smtClean="0"/>
            </a:br>
            <a:r>
              <a:rPr lang="fr-FR" dirty="0" smtClean="0"/>
              <a:t>Accélérateur : le LHC</a:t>
            </a:r>
            <a:endParaRPr lang="fr-FR" dirty="0"/>
          </a:p>
        </p:txBody>
      </p:sp>
      <p:sp>
        <p:nvSpPr>
          <p:cNvPr id="3" name="Espace réservé du contenu 2"/>
          <p:cNvSpPr>
            <a:spLocks noGrp="1"/>
          </p:cNvSpPr>
          <p:nvPr>
            <p:ph idx="1"/>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Conversion de Photon</a:t>
            </a:r>
            <a:endParaRPr lang="fr-FR" dirty="0"/>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smtClean="0"/>
              <a:t>Particule neutre de nature électromagnétique </a:t>
            </a:r>
            <a:r>
              <a:rPr lang="fr-FR" dirty="0" smtClean="0">
                <a:sym typeface="Wingdings" pitchFamily="2" charset="2"/>
              </a:rPr>
              <a:t> s</a:t>
            </a:r>
            <a:r>
              <a:rPr lang="fr-FR" dirty="0" smtClean="0"/>
              <a:t>eul sous-détecteur qui les voit : </a:t>
            </a:r>
            <a:br>
              <a:rPr lang="fr-FR" dirty="0" smtClean="0"/>
            </a:br>
            <a:r>
              <a:rPr lang="fr-FR" dirty="0" smtClean="0"/>
              <a:t>calorimètre électromagnétique</a:t>
            </a:r>
          </a:p>
          <a:p>
            <a:r>
              <a:rPr lang="fr-FR" dirty="0" smtClean="0"/>
              <a:t>SAUF que : </a:t>
            </a:r>
          </a:p>
          <a:p>
            <a:pPr lvl="1"/>
            <a:r>
              <a:rPr lang="fr-FR" dirty="0" smtClean="0"/>
              <a:t>Création de paire possible </a:t>
            </a:r>
            <a:r>
              <a:rPr lang="fr-FR" b="1" dirty="0" smtClean="0"/>
              <a:t>avant</a:t>
            </a:r>
            <a:r>
              <a:rPr lang="fr-FR" dirty="0" smtClean="0"/>
              <a:t> le calorimètre</a:t>
            </a:r>
          </a:p>
          <a:p>
            <a:endParaRPr lang="fr-FR" dirty="0" smtClean="0"/>
          </a:p>
          <a:p>
            <a:endParaRPr lang="fr-FR" dirty="0" smtClean="0"/>
          </a:p>
          <a:p>
            <a:endParaRPr lang="fr-FR" dirty="0" smtClean="0"/>
          </a:p>
          <a:p>
            <a:endParaRPr lang="fr-FR" dirty="0" smtClean="0"/>
          </a:p>
          <a:p>
            <a:r>
              <a:rPr lang="fr-FR" dirty="0" smtClean="0"/>
              <a:t>Dans ce cas, on n’a plus un photon mais un électron + un positron = </a:t>
            </a:r>
            <a:r>
              <a:rPr lang="fr-FR" b="1" dirty="0" smtClean="0"/>
              <a:t>2 traces de charge opposée très proches  </a:t>
            </a:r>
            <a:r>
              <a:rPr lang="fr-FR" dirty="0" smtClean="0"/>
              <a:t>(qui ne partent pas du centre) </a:t>
            </a:r>
            <a:r>
              <a:rPr lang="fr-FR" b="1" dirty="0" smtClean="0"/>
              <a:t>et généralement 1 dépôt aligné avec les traces dans le calorimètre électromagnétique </a:t>
            </a:r>
            <a:r>
              <a:rPr lang="fr-FR" dirty="0" smtClean="0"/>
              <a:t>(voire 2 dépôts très proches également).</a:t>
            </a:r>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429000"/>
            <a:ext cx="879728" cy="369332"/>
          </a:xfrm>
          <a:prstGeom prst="rect">
            <a:avLst/>
          </a:prstGeom>
          <a:noFill/>
        </p:spPr>
        <p:txBody>
          <a:bodyPr wrap="none" rtlCol="0">
            <a:spAutoFit/>
          </a:bodyPr>
          <a:lstStyle/>
          <a:p>
            <a:r>
              <a:rPr lang="fr-FR" b="1" dirty="0" smtClean="0"/>
              <a:t>Photon</a:t>
            </a:r>
            <a:endParaRPr lang="fr-FR" b="1" dirty="0"/>
          </a:p>
        </p:txBody>
      </p:sp>
      <p:sp>
        <p:nvSpPr>
          <p:cNvPr id="9" name="ZoneTexte 8"/>
          <p:cNvSpPr txBox="1"/>
          <p:nvPr/>
        </p:nvSpPr>
        <p:spPr>
          <a:xfrm>
            <a:off x="4700384" y="3140968"/>
            <a:ext cx="970522" cy="369332"/>
          </a:xfrm>
          <a:prstGeom prst="rect">
            <a:avLst/>
          </a:prstGeom>
          <a:noFill/>
        </p:spPr>
        <p:txBody>
          <a:bodyPr wrap="none" rtlCol="0">
            <a:spAutoFit/>
          </a:bodyPr>
          <a:lstStyle/>
          <a:p>
            <a:r>
              <a:rPr lang="fr-FR" b="1" dirty="0" smtClean="0"/>
              <a:t>Électron</a:t>
            </a:r>
            <a:endParaRPr lang="fr-FR" b="1" dirty="0"/>
          </a:p>
        </p:txBody>
      </p:sp>
      <p:sp>
        <p:nvSpPr>
          <p:cNvPr id="10" name="ZoneTexte 9"/>
          <p:cNvSpPr txBox="1"/>
          <p:nvPr/>
        </p:nvSpPr>
        <p:spPr>
          <a:xfrm>
            <a:off x="4427984" y="4211796"/>
            <a:ext cx="981231" cy="369332"/>
          </a:xfrm>
          <a:prstGeom prst="rect">
            <a:avLst/>
          </a:prstGeom>
          <a:noFill/>
        </p:spPr>
        <p:txBody>
          <a:bodyPr wrap="none" rtlCol="0">
            <a:spAutoFit/>
          </a:bodyPr>
          <a:lstStyle/>
          <a:p>
            <a:r>
              <a:rPr lang="fr-FR" b="1" dirty="0" smtClean="0"/>
              <a:t>Positron</a:t>
            </a:r>
            <a:endParaRPr lang="fr-FR" b="1" dirty="0"/>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30</a:t>
            </a:fld>
            <a:endParaRPr lang="fr-FR"/>
          </a:p>
        </p:txBody>
      </p:sp>
    </p:spTree>
    <p:extLst>
      <p:ext uri="{BB962C8B-B14F-4D97-AF65-F5344CB8AC3E}">
        <p14:creationId xmlns:p14="http://schemas.microsoft.com/office/powerpoint/2010/main" val="278385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Comment voit-on un photon converti dans ATLAS</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31</a:t>
            </a:fld>
            <a:endParaRPr lang="fr-FR"/>
          </a:p>
        </p:txBody>
      </p:sp>
    </p:spTree>
    <p:extLst>
      <p:ext uri="{BB962C8B-B14F-4D97-AF65-F5344CB8AC3E}">
        <p14:creationId xmlns:p14="http://schemas.microsoft.com/office/powerpoint/2010/main" val="1312674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smtClean="0"/>
              <a:t>Détecteurs</a:t>
            </a:r>
            <a:endParaRPr lang="fr-FR" dirty="0"/>
          </a:p>
        </p:txBody>
      </p:sp>
      <p:sp>
        <p:nvSpPr>
          <p:cNvPr id="12" name="Espace réservé du contenu 11"/>
          <p:cNvSpPr>
            <a:spLocks noGrp="1"/>
          </p:cNvSpPr>
          <p:nvPr>
            <p:ph idx="1"/>
          </p:nvPr>
        </p:nvSpPr>
        <p:spPr/>
        <p:txBody>
          <a:bodyPr/>
          <a:lstStyle/>
          <a:p>
            <a:endParaRPr lang="fr-FR"/>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4</a:t>
            </a:fld>
            <a:endParaRPr lang="fr-F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construire un détecteur</a:t>
            </a:r>
            <a:endParaRPr lang="fr-FR" dirty="0"/>
          </a:p>
        </p:txBody>
      </p:sp>
      <p:sp>
        <p:nvSpPr>
          <p:cNvPr id="3" name="Espace réservé du contenu 2"/>
          <p:cNvSpPr>
            <a:spLocks noGrp="1"/>
          </p:cNvSpPr>
          <p:nvPr>
            <p:ph idx="1"/>
          </p:nvPr>
        </p:nvSpPr>
        <p:spPr>
          <a:xfrm>
            <a:off x="457200" y="1091877"/>
            <a:ext cx="8229600" cy="4785395"/>
          </a:xfrm>
        </p:spPr>
        <p:txBody>
          <a:bodyPr>
            <a:normAutofit fontScale="92500" lnSpcReduction="10000"/>
          </a:bodyPr>
          <a:lstStyle/>
          <a:p>
            <a:r>
              <a:rPr lang="fr-FR" dirty="0" smtClean="0"/>
              <a:t>Qu’est-ce qu’on veut mesurer ? </a:t>
            </a:r>
          </a:p>
          <a:p>
            <a:pPr lvl="1"/>
            <a:r>
              <a:rPr lang="fr-FR" dirty="0" smtClean="0"/>
              <a:t>Toutes les particules crées</a:t>
            </a:r>
          </a:p>
          <a:p>
            <a:pPr lvl="1"/>
            <a:r>
              <a:rPr lang="fr-FR" dirty="0" smtClean="0"/>
              <a:t>Trajectoire</a:t>
            </a:r>
          </a:p>
          <a:p>
            <a:pPr lvl="1"/>
            <a:r>
              <a:rPr lang="fr-FR" dirty="0" smtClean="0"/>
              <a:t>Charge électrique</a:t>
            </a:r>
          </a:p>
          <a:p>
            <a:pPr lvl="1"/>
            <a:r>
              <a:rPr lang="fr-FR" dirty="0" smtClean="0"/>
              <a:t>Vitesse </a:t>
            </a:r>
          </a:p>
          <a:p>
            <a:pPr lvl="1"/>
            <a:r>
              <a:rPr lang="fr-FR" dirty="0" smtClean="0"/>
              <a:t>Énergie </a:t>
            </a:r>
          </a:p>
          <a:p>
            <a:pPr lvl="1"/>
            <a:r>
              <a:rPr lang="fr-FR" dirty="0" smtClean="0"/>
              <a:t>Nature (électron, muon, photon ?)</a:t>
            </a:r>
          </a:p>
          <a:p>
            <a:pPr lvl="1"/>
            <a:endParaRPr lang="fr-FR" dirty="0"/>
          </a:p>
          <a:p>
            <a:r>
              <a:rPr lang="fr-FR" dirty="0" smtClean="0"/>
              <a:t>Principes de base :</a:t>
            </a:r>
          </a:p>
          <a:p>
            <a:pPr lvl="1"/>
            <a:r>
              <a:rPr lang="fr-FR" dirty="0" smtClean="0"/>
              <a:t>Détecteur sans ‘’trou’’ : forme cylindrique</a:t>
            </a:r>
            <a:endParaRPr lang="fr-FR"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smtClean="0"/>
              <a:t>1) </a:t>
            </a:r>
            <a:r>
              <a:rPr lang="en-US" dirty="0" err="1" smtClean="0"/>
              <a:t>Mesure</a:t>
            </a:r>
            <a:r>
              <a:rPr lang="en-US" dirty="0" smtClean="0"/>
              <a:t> des </a:t>
            </a:r>
            <a:r>
              <a:rPr lang="en-US" dirty="0" err="1" smtClean="0"/>
              <a:t>trajectoires</a:t>
            </a:r>
            <a:r>
              <a:rPr lang="en-US" dirty="0" smtClean="0"/>
              <a:t> et charges : </a:t>
            </a:r>
            <a:br>
              <a:rPr lang="en-US" dirty="0" smtClean="0"/>
            </a:br>
            <a:r>
              <a:rPr lang="en-US" dirty="0" smtClean="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2015</a:t>
            </a:r>
            <a:endParaRPr lang="fr-FR"/>
          </a:p>
        </p:txBody>
      </p:sp>
      <p:sp>
        <p:nvSpPr>
          <p:cNvPr id="42" name="ZoneTexte 41"/>
          <p:cNvSpPr txBox="1"/>
          <p:nvPr/>
        </p:nvSpPr>
        <p:spPr>
          <a:xfrm>
            <a:off x="1259632" y="1124744"/>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smtClean="0"/>
              <a:t>ATLAS vu de côté</a:t>
            </a:r>
            <a:endParaRPr lang="fr-FR" b="1"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6</a:t>
            </a:fld>
            <a:endParaRPr lang="fr-F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a:t>Le trajectographe</a:t>
            </a:r>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2015</a:t>
            </a:r>
            <a:endParaRPr lang="fr-FR"/>
          </a:p>
        </p:txBody>
      </p:sp>
      <p:sp>
        <p:nvSpPr>
          <p:cNvPr id="42" name="ZoneTexte 41"/>
          <p:cNvSpPr txBox="1"/>
          <p:nvPr/>
        </p:nvSpPr>
        <p:spPr>
          <a:xfrm>
            <a:off x="1259632" y="990020"/>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smtClean="0"/>
              <a:t>ATLAS vu de côté</a:t>
            </a:r>
            <a:endParaRPr lang="fr-FR" b="1" dirty="0"/>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7</a:t>
            </a:fld>
            <a:endParaRPr lang="fr-F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smtClean="0"/>
              <a:t>Du plus </a:t>
            </a:r>
            <a:r>
              <a:rPr lang="en-US" dirty="0"/>
              <a:t>lent                             </a:t>
            </a:r>
            <a:r>
              <a:rPr lang="en-US" dirty="0" smtClean="0"/>
              <a:t>…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58" name="Espace réservé du pied de page 57"/>
          <p:cNvSpPr>
            <a:spLocks noGrp="1"/>
          </p:cNvSpPr>
          <p:nvPr>
            <p:ph type="ftr" sz="quarter" idx="11"/>
          </p:nvPr>
        </p:nvSpPr>
        <p:spPr/>
        <p:txBody>
          <a:bodyPr/>
          <a:lstStyle/>
          <a:p>
            <a:r>
              <a:rPr lang="fr-FR" smtClean="0"/>
              <a:t>MasterClasses 2015</a:t>
            </a:r>
            <a:endParaRPr lang="fr-FR"/>
          </a:p>
        </p:txBody>
      </p:sp>
      <p:sp>
        <p:nvSpPr>
          <p:cNvPr id="60" name="Rectangle 40"/>
          <p:cNvSpPr txBox="1">
            <a:spLocks noChangeArrowheads="1"/>
          </p:cNvSpPr>
          <p:nvPr/>
        </p:nvSpPr>
        <p:spPr>
          <a:xfrm>
            <a:off x="179512" y="4365104"/>
            <a:ext cx="6297488" cy="244827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Plusieurs ‘’couches’’ permettent de suivre la trajectoire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On peut, dans le même temps, mesurer vitesse et charge électrique à l’aide d‘un </a:t>
            </a:r>
            <a:r>
              <a:rPr kumimoji="0" lang="fr-FR" sz="1800" b="1" i="0" u="none" strike="noStrike" kern="1200" cap="none" spc="0" normalizeH="0" baseline="0" noProof="0" smtClean="0">
                <a:ln>
                  <a:noFill/>
                </a:ln>
                <a:solidFill>
                  <a:schemeClr val="tx1"/>
                </a:solidFill>
                <a:effectLst/>
                <a:uLnTx/>
                <a:uFillTx/>
                <a:latin typeface="+mn-lt"/>
                <a:ea typeface="+mn-ea"/>
                <a:cs typeface="+mn-cs"/>
              </a:rPr>
              <a:t>champ magnétique</a:t>
            </a:r>
            <a:r>
              <a:rPr kumimoji="0" lang="fr-FR" sz="1800" b="0" i="0" u="none" strike="noStrike" kern="1200" cap="none" spc="0" normalizeH="0" baseline="0" noProof="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En effet les particules chargées, lorsqu’elles sont soumises à l’action d’un champ magnétique, ont une trajectoire en forme de spirale autour de la direction du champ.  </a:t>
            </a:r>
            <a:r>
              <a:rPr kumimoji="0" lang="fr-FR" sz="1800" b="0" i="1" u="none" strike="noStrike" kern="1200" cap="none" spc="0" normalizeH="0" baseline="0" noProof="0" smtClean="0">
                <a:ln>
                  <a:noFill/>
                </a:ln>
                <a:solidFill>
                  <a:schemeClr val="tx1"/>
                </a:solidFill>
                <a:effectLst/>
                <a:uLnTx/>
                <a:uFillTx/>
                <a:latin typeface="+mn-lt"/>
                <a:ea typeface="+mn-ea"/>
                <a:cs typeface="+mn-cs"/>
              </a:rPr>
              <a:t>Le sens de rotation donne le signe de la charge.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Rayon de courbure  R=mv/qB</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8</a:t>
            </a:fld>
            <a:endParaRPr lang="fr-F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a:t>Les trajectographes d’ATLAS</a:t>
            </a:r>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9</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323</TotalTime>
  <Words>1218</Words>
  <Application>Microsoft Office PowerPoint</Application>
  <PresentationFormat>Affichage à l'écran (4:3)</PresentationFormat>
  <Paragraphs>267</Paragraphs>
  <Slides>31</Slides>
  <Notes>2</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vulga_particules</vt:lpstr>
      <vt:lpstr>Présentation PowerPoint</vt:lpstr>
      <vt:lpstr>Rappel : le Modèle Standard</vt:lpstr>
      <vt:lpstr>Rappel :  Accélérateur : le LHC</vt:lpstr>
      <vt:lpstr>Détecteurs</vt:lpstr>
      <vt:lpstr>Comment construire un détecteur</vt:lpstr>
      <vt:lpstr>1) Mesure des trajectoires et charges :  le trajectographe</vt:lpstr>
      <vt:lpstr>Le trajectographe</vt:lpstr>
      <vt:lpstr>Le trajectographe</vt:lpstr>
      <vt:lpstr>Les trajectographes d’ATLAS</vt:lpstr>
      <vt:lpstr>Comment voit-on les traces dans ATLAS ?</vt:lpstr>
      <vt:lpstr>Comment voit-on les traces dans ATLAS ?</vt:lpstr>
      <vt:lpstr>2) Mesure de l’énergie : calorimètres</vt:lpstr>
      <vt:lpstr>Fonctionnement d’un calorimètre</vt:lpstr>
      <vt:lpstr>Les calorimètres</vt:lpstr>
      <vt:lpstr>Les calorimètres</vt:lpstr>
      <vt:lpstr>Les calorimètres d’ATLAS</vt:lpstr>
      <vt:lpstr>Comment voit-on un électron dans ATLAS ?</vt:lpstr>
      <vt:lpstr>Comment voit-on un quark dans ATLAS ?</vt:lpstr>
      <vt:lpstr>Comment voit-on un quark dans ATLAS ?</vt:lpstr>
      <vt:lpstr>Détecter les muons</vt:lpstr>
      <vt:lpstr>Comment voit-on un muon dans ATLAS ?</vt:lpstr>
      <vt:lpstr>Structure générale d’un détecteur</vt:lpstr>
      <vt:lpstr>Résumé… Voir l’applet Java</vt:lpstr>
      <vt:lpstr>Et les autres particules ? </vt:lpstr>
      <vt:lpstr>Signal</vt:lpstr>
      <vt:lpstr>Bruit de fond</vt:lpstr>
      <vt:lpstr>Signal et bruit de fond ensemble (cas réel)</vt:lpstr>
      <vt:lpstr>Conclusion</vt:lpstr>
      <vt:lpstr>ANNEXES</vt:lpstr>
      <vt:lpstr>Conversion de Photon</vt:lpstr>
      <vt:lpstr>Comment voit-on un photon converti dans ATLAS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Nicolas Arnaud</cp:lastModifiedBy>
  <cp:revision>71</cp:revision>
  <cp:lastPrinted>2015-03-11T14:43:51Z</cp:lastPrinted>
  <dcterms:created xsi:type="dcterms:W3CDTF">2013-03-08T08:21:03Z</dcterms:created>
  <dcterms:modified xsi:type="dcterms:W3CDTF">2015-03-11T15:18:31Z</dcterms:modified>
</cp:coreProperties>
</file>