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256" r:id="rId2"/>
    <p:sldId id="284" r:id="rId3"/>
    <p:sldId id="257" r:id="rId4"/>
    <p:sldId id="285" r:id="rId5"/>
    <p:sldId id="286" r:id="rId6"/>
    <p:sldId id="261" r:id="rId7"/>
  </p:sldIdLst>
  <p:sldSz cx="9144000" cy="6858000" type="screen4x3"/>
  <p:notesSz cx="6858000" cy="9144000"/>
  <p:embeddedFontLst>
    <p:embeddedFont>
      <p:font typeface="Century Gothic" panose="020B0502020202020204" pitchFamily="34" charset="0"/>
      <p:regular r:id="rId10"/>
      <p:bold r:id="rId11"/>
      <p:italic r:id="rId12"/>
      <p:boldItalic r:id="rId13"/>
    </p:embeddedFont>
    <p:embeddedFont>
      <p:font typeface="Wingdings 2" panose="05020102010507070707" pitchFamily="18" charset="2"/>
      <p:regular r:id="rId14"/>
    </p:embeddedFont>
    <p:embeddedFont>
      <p:font typeface="Calibri" panose="020F0502020204030204" pitchFamily="34" charset="0"/>
      <p:regular r:id="rId15"/>
      <p:bold r:id="rId16"/>
      <p:italic r:id="rId17"/>
      <p:boldItalic r:id="rId18"/>
    </p:embeddedFont>
    <p:embeddedFont>
      <p:font typeface="Verdana" panose="020B0604030504040204" pitchFamily="34" charset="0"/>
      <p:regular r:id="rId19"/>
      <p:bold r:id="rId20"/>
      <p:italic r:id="rId21"/>
      <p:boldItalic r:id="rId22"/>
    </p:embeddedFont>
    <p:embeddedFont>
      <p:font typeface="Segoe UI Symbol" panose="020B0502040204020203" pitchFamily="34" charset="0"/>
      <p:regular r:id="rId23"/>
    </p:embeddedFont>
  </p:embeddedFont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UVIN" initials="MJ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B000"/>
    <a:srgbClr val="FFFF00"/>
    <a:srgbClr val="FF99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41" autoAdjust="0"/>
  </p:normalViewPr>
  <p:slideViewPr>
    <p:cSldViewPr>
      <p:cViewPr varScale="1">
        <p:scale>
          <a:sx n="86" d="100"/>
          <a:sy n="86" d="100"/>
        </p:scale>
        <p:origin x="-113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4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184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12.fntdata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font" Target="fonts/font14.fntdata"/><Relationship Id="rId28" Type="http://schemas.openxmlformats.org/officeDocument/2006/relationships/tableStyles" Target="tableStyle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font" Target="fonts/font5.fntdata"/><Relationship Id="rId22" Type="http://schemas.openxmlformats.org/officeDocument/2006/relationships/font" Target="fonts/font13.fntdata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A6941-BDFC-4EA8-AC3C-69E1258D20FA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F4653-F284-45B4-A742-3B81C59B8F53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25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6BD3F-68F5-481E-AC2A-96F87DF3C9F7}" type="datetimeFigureOut">
              <a:rPr lang="fr-FR" smtClean="0"/>
              <a:pPr/>
              <a:t>21/01/2015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FEEB7-810D-4D37-BFDF-7613107FF8C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823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marL="0" algn="r">
              <a:defRPr sz="4400" b="1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39552" y="2636912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 b="1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Cliquez pour modifier le style des sous-titres du masque</a:t>
            </a:r>
            <a:endParaRPr kumimoji="0" lang="en-US" dirty="0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r>
              <a:rPr lang="fr-FR" smtClean="0"/>
              <a:t>Janvier 2015</a:t>
            </a:r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fr-FR" smtClean="0"/>
              <a:t>P2I – Traitement de données</a:t>
            </a:r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A3FE9DD-6607-4276-B698-89EC2527C86A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0" name="Picture 2" descr="Accueil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399261"/>
            <a:ext cx="2657475" cy="89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Janvier 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P2I – Traitement de données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E9DD-6607-4276-B698-89EC2527C8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Janvier 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P2I – Traitement de données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E9DD-6607-4276-B698-89EC2527C8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2195736" y="260648"/>
            <a:ext cx="6768752" cy="1399032"/>
          </a:xfrm>
        </p:spPr>
        <p:txBody>
          <a:bodyPr>
            <a:normAutofit/>
          </a:bodyPr>
          <a:lstStyle>
            <a:lvl1pPr marL="0" algn="l">
              <a:defRPr sz="3200" b="1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</a:defRPr>
            </a:lvl1pPr>
          </a:lstStyle>
          <a:p>
            <a:r>
              <a:rPr kumimoji="0" lang="fr-FR" dirty="0" smtClean="0"/>
              <a:t>Cliquez pour modifier le style </a:t>
            </a:r>
            <a:r>
              <a:rPr kumimoji="0" lang="fr-FR" smtClean="0"/>
              <a:t>du titre</a:t>
            </a:r>
            <a:endParaRPr kumimoji="0"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buClr>
                <a:srgbClr val="FFFF00"/>
              </a:buClr>
              <a:defRPr sz="2400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itchFamily="34" charset="0"/>
                <a:cs typeface="Verdana" pitchFamily="34" charset="0"/>
              </a:defRPr>
            </a:lvl1pPr>
            <a:lvl2pPr>
              <a:spcBef>
                <a:spcPts val="600"/>
              </a:spcBef>
              <a:buClr>
                <a:srgbClr val="FFFF00"/>
              </a:buClr>
              <a:defRPr sz="2000" b="0" baseline="0">
                <a:solidFill>
                  <a:srgbClr val="FFFF00"/>
                </a:solidFill>
                <a:latin typeface="Calibri" panose="020F0502020204030204" pitchFamily="34" charset="0"/>
                <a:ea typeface="Verdana" pitchFamily="34" charset="0"/>
                <a:cs typeface="Verdana" pitchFamily="34" charset="0"/>
              </a:defRPr>
            </a:lvl2pPr>
            <a:lvl3pPr>
              <a:spcBef>
                <a:spcPts val="600"/>
              </a:spcBef>
              <a:buClr>
                <a:srgbClr val="FFFF00"/>
              </a:buClr>
              <a:defRPr sz="1800" baseline="0">
                <a:latin typeface="Calibri" panose="020F0502020204030204" pitchFamily="34" charset="0"/>
                <a:ea typeface="Verdana" pitchFamily="34" charset="0"/>
                <a:cs typeface="Verdana" pitchFamily="34" charset="0"/>
              </a:defRPr>
            </a:lvl3pPr>
            <a:lvl4pPr>
              <a:spcBef>
                <a:spcPts val="600"/>
              </a:spcBef>
              <a:buClr>
                <a:srgbClr val="FFFF00"/>
              </a:buClr>
              <a:defRPr sz="1800" baseline="0">
                <a:latin typeface="Calibri" panose="020F0502020204030204" pitchFamily="34" charset="0"/>
              </a:defRPr>
            </a:lvl4pPr>
            <a:lvl5pPr>
              <a:spcBef>
                <a:spcPts val="600"/>
              </a:spcBef>
              <a:defRPr sz="1800"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fr-FR" dirty="0" smtClean="0"/>
              <a:t>Cliquez pour modifier les styles du texte du masque</a:t>
            </a:r>
          </a:p>
          <a:p>
            <a:pPr lvl="1" eaLnBrk="1" latinLnBrk="0" hangingPunct="1"/>
            <a:r>
              <a:rPr lang="fr-FR" dirty="0" smtClean="0"/>
              <a:t>Deuxième niveau</a:t>
            </a:r>
          </a:p>
          <a:p>
            <a:pPr lvl="2" eaLnBrk="1" latinLnBrk="0" hangingPunct="1"/>
            <a:r>
              <a:rPr lang="fr-FR" dirty="0" smtClean="0"/>
              <a:t>Troisième niveau</a:t>
            </a:r>
          </a:p>
          <a:p>
            <a:pPr lvl="3" eaLnBrk="1" latinLnBrk="0" hangingPunct="1"/>
            <a:r>
              <a:rPr lang="fr-FR" dirty="0" smtClean="0"/>
              <a:t>Quatrième niveau</a:t>
            </a:r>
          </a:p>
          <a:p>
            <a:pPr lvl="4" eaLnBrk="1" latinLnBrk="0" hangingPunct="1"/>
            <a:r>
              <a:rPr lang="fr-FR" dirty="0" smtClean="0"/>
              <a:t>Cinquième niveau</a:t>
            </a:r>
            <a:endParaRPr kumimoji="0"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r>
              <a:rPr lang="fr-FR" smtClean="0"/>
              <a:t>Janvier 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r>
              <a:rPr lang="fr-FR" smtClean="0"/>
              <a:t>P2I – Traitement de données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E9DD-6607-4276-B698-89EC2527C86A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3075" name="Picture 3" descr="\\Dapdc5\anvar\My Documents\Activites\Irfu\P2I\UPSay-Small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67180"/>
            <a:ext cx="504056" cy="826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r>
              <a:rPr lang="fr-FR" smtClean="0"/>
              <a:t>Janvier 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r>
              <a:rPr lang="fr-FR" smtClean="0"/>
              <a:t>P2I – Traitement de données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A3FE9DD-6607-4276-B698-89EC2527C86A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r>
              <a:rPr lang="fr-FR" smtClean="0"/>
              <a:t>Janvier 2015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fr-FR" smtClean="0"/>
              <a:t>P2I – Traitement de données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A3FE9DD-6607-4276-B698-89EC2527C8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r>
              <a:rPr lang="fr-FR" smtClean="0"/>
              <a:t>Janvier 2015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fr-FR" smtClean="0"/>
              <a:t>P2I – Traitement de données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A3FE9DD-6607-4276-B698-89EC2527C8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Janvier 2015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P2I – Traitement de données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E9DD-6607-4276-B698-89EC2527C8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r>
              <a:rPr lang="fr-FR" smtClean="0"/>
              <a:t>Janvier 2015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r>
              <a:rPr lang="fr-FR" smtClean="0"/>
              <a:t>P2I – Traitement de données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A3FE9DD-6607-4276-B698-89EC2527C8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fr-FR" smtClean="0"/>
              <a:t>Janvier 2015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fr-FR" smtClean="0"/>
              <a:t>P2I – Traitement de données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A3FE9DD-6607-4276-B698-89EC2527C8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fr-FR" smtClean="0"/>
              <a:t>Janvier 2015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fr-FR" smtClean="0"/>
              <a:t>P2I – Traitement de données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A3FE9DD-6607-4276-B698-89EC2527C8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bg2">
                  <a:lumMod val="75000"/>
                </a:schemeClr>
              </a:gs>
              <a:gs pos="70000">
                <a:schemeClr val="tx1">
                  <a:lumMod val="65000"/>
                </a:schemeClr>
              </a:gs>
              <a:gs pos="100000">
                <a:schemeClr val="tx1">
                  <a:lumMod val="75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1619672" y="267494"/>
            <a:ext cx="7067128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dirty="0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dirty="0" smtClean="0"/>
              <a:t>Deuxième niveau</a:t>
            </a:r>
          </a:p>
          <a:p>
            <a:pPr lvl="2" eaLnBrk="1" latinLnBrk="0" hangingPunct="1"/>
            <a:r>
              <a:rPr kumimoji="0" lang="fr-FR" dirty="0" smtClean="0"/>
              <a:t>Troisième niveau</a:t>
            </a:r>
          </a:p>
          <a:p>
            <a:pPr lvl="3" eaLnBrk="1" latinLnBrk="0" hangingPunct="1"/>
            <a:r>
              <a:rPr kumimoji="0" lang="fr-FR" dirty="0" smtClean="0"/>
              <a:t>Quatrième niveau</a:t>
            </a:r>
          </a:p>
          <a:p>
            <a:pPr lvl="4" eaLnBrk="1" latinLnBrk="0" hangingPunct="1"/>
            <a:r>
              <a:rPr kumimoji="0" lang="fr-FR" dirty="0" smtClean="0"/>
              <a:t>Cinquième niveau</a:t>
            </a:r>
            <a:endParaRPr kumimoji="0" lang="en-US" dirty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Janvier 2015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P2I – Traitement de données</a:t>
            </a: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A3FE9DD-6607-4276-B698-89EC2527C8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marL="484632" algn="l" rtl="0" eaLnBrk="1" latinLnBrk="0" hangingPunct="1">
        <a:spcBef>
          <a:spcPct val="0"/>
        </a:spcBef>
        <a:buNone/>
        <a:defRPr kumimoji="0" sz="4200" b="1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Calibri" panose="020F0502020204030204" pitchFamily="34" charset="0"/>
          <a:ea typeface="+mj-ea"/>
          <a:cs typeface="+mj-cs"/>
        </a:defRPr>
      </a:lvl1pPr>
    </p:titleStyle>
    <p:bodyStyle>
      <a:lvl1pPr marL="448056" indent="-384048" algn="l" rtl="0" eaLnBrk="1" latinLnBrk="0" hangingPunct="1">
        <a:lnSpc>
          <a:spcPct val="85000"/>
        </a:lnSpc>
        <a:spcBef>
          <a:spcPts val="1200"/>
        </a:spcBef>
        <a:buClr>
          <a:schemeClr val="accent1"/>
        </a:buClr>
        <a:buSzPct val="80000"/>
        <a:buFont typeface="Wingdings 2"/>
        <a:buChar char=""/>
        <a:defRPr kumimoji="0" sz="3000" b="1" kern="1200">
          <a:solidFill>
            <a:schemeClr val="tx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Calibri" panose="020F0502020204030204" pitchFamily="34" charset="0"/>
          <a:ea typeface="+mn-ea"/>
          <a:cs typeface="+mn-cs"/>
        </a:defRPr>
      </a:lvl1pPr>
      <a:lvl2pPr marL="822960" indent="-285750" algn="l" rtl="0" eaLnBrk="1" latinLnBrk="0" hangingPunct="1">
        <a:lnSpc>
          <a:spcPct val="85000"/>
        </a:lnSpc>
        <a:spcBef>
          <a:spcPts val="12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Calibri" panose="020F0502020204030204" pitchFamily="34" charset="0"/>
          <a:ea typeface="+mn-ea"/>
          <a:cs typeface="+mn-cs"/>
        </a:defRPr>
      </a:lvl2pPr>
      <a:lvl3pPr marL="1106424" indent="-228600" algn="l" rtl="0" eaLnBrk="1" latinLnBrk="0" hangingPunct="1">
        <a:lnSpc>
          <a:spcPct val="85000"/>
        </a:lnSpc>
        <a:spcBef>
          <a:spcPts val="12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Calibri" panose="020F0502020204030204" pitchFamily="34" charset="0"/>
          <a:ea typeface="+mn-ea"/>
          <a:cs typeface="+mn-cs"/>
        </a:defRPr>
      </a:lvl3pPr>
      <a:lvl4pPr marL="1371600" indent="-210312" algn="l" rtl="0" eaLnBrk="1" latinLnBrk="0" hangingPunct="1">
        <a:lnSpc>
          <a:spcPct val="85000"/>
        </a:lnSpc>
        <a:spcBef>
          <a:spcPts val="12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Calibri" panose="020F0502020204030204" pitchFamily="34" charset="0"/>
          <a:ea typeface="+mn-ea"/>
          <a:cs typeface="+mn-cs"/>
        </a:defRPr>
      </a:lvl4pPr>
      <a:lvl5pPr marL="1600200" indent="-210312" algn="l" rtl="0" eaLnBrk="1" latinLnBrk="0" hangingPunct="1">
        <a:lnSpc>
          <a:spcPct val="85000"/>
        </a:lnSpc>
        <a:spcBef>
          <a:spcPts val="12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Calibri" panose="020F0502020204030204" pitchFamily="34" charset="0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smtClean="0"/>
              <a:t>P2I</a:t>
            </a:r>
            <a:br>
              <a:rPr lang="en-US" noProof="0" smtClean="0"/>
            </a:br>
            <a:r>
              <a:rPr lang="en-US" sz="4000" noProof="0" smtClean="0"/>
              <a:t>Traitement de donnés</a:t>
            </a:r>
            <a:endParaRPr lang="en-US" noProof="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11560" y="2636912"/>
            <a:ext cx="8136904" cy="2232248"/>
          </a:xfrm>
        </p:spPr>
        <p:txBody>
          <a:bodyPr>
            <a:normAutofit/>
          </a:bodyPr>
          <a:lstStyle/>
          <a:p>
            <a:endParaRPr lang="en-US" smtClean="0"/>
          </a:p>
          <a:p>
            <a:endParaRPr lang="en-US"/>
          </a:p>
          <a:p>
            <a:endParaRPr lang="en-US" dirty="0" smtClean="0"/>
          </a:p>
          <a:p>
            <a:r>
              <a:rPr lang="en-US" noProof="0" err="1" smtClean="0"/>
              <a:t>Janvier</a:t>
            </a:r>
            <a:r>
              <a:rPr lang="en-US" noProof="0" smtClean="0"/>
              <a:t> 2015</a:t>
            </a:r>
            <a:endParaRPr lang="en-U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908470" y="6084418"/>
            <a:ext cx="2943450" cy="288032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smtClean="0"/>
              <a:t>Axe thématique du département de recherches UPSay</a:t>
            </a:r>
            <a:endParaRPr lang="fr-FR" sz="320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/>
              <a:t>Lois et constituants de l'Univers</a:t>
            </a:r>
          </a:p>
          <a:p>
            <a:pPr marL="438912" lvl="1" indent="0">
              <a:buNone/>
            </a:pPr>
            <a:r>
              <a:rPr lang="fr-FR"/>
              <a:t>1. Astroparticules, astrophysique nucléaire, cosmologie</a:t>
            </a:r>
          </a:p>
          <a:p>
            <a:pPr marL="438912" lvl="1" indent="0">
              <a:buNone/>
            </a:pPr>
            <a:r>
              <a:rPr lang="fr-FR"/>
              <a:t>2. Physique hadronique et nucléaire</a:t>
            </a:r>
          </a:p>
          <a:p>
            <a:pPr marL="438912" lvl="1" indent="0">
              <a:buNone/>
            </a:pPr>
            <a:r>
              <a:rPr lang="fr-FR"/>
              <a:t>3. Physique des particules</a:t>
            </a:r>
          </a:p>
          <a:p>
            <a:pPr marL="438912" lvl="1" indent="0">
              <a:buNone/>
            </a:pPr>
            <a:r>
              <a:rPr lang="fr-FR"/>
              <a:t>4. Physique théorique</a:t>
            </a:r>
          </a:p>
          <a:p>
            <a:r>
              <a:rPr lang="fr-FR" b="1"/>
              <a:t>Défis sociétaux</a:t>
            </a:r>
          </a:p>
          <a:p>
            <a:pPr marL="438912" lvl="1" indent="0">
              <a:buNone/>
            </a:pPr>
            <a:r>
              <a:rPr lang="fr-FR"/>
              <a:t>5. Énergie nucléaire</a:t>
            </a:r>
          </a:p>
          <a:p>
            <a:pPr marL="438912" lvl="1" indent="0">
              <a:buNone/>
            </a:pPr>
            <a:r>
              <a:rPr lang="fr-FR"/>
              <a:t>6. Santé</a:t>
            </a:r>
          </a:p>
          <a:p>
            <a:r>
              <a:rPr lang="fr-FR" b="1"/>
              <a:t>Valorisation / défis technologiques</a:t>
            </a:r>
          </a:p>
          <a:p>
            <a:pPr marL="438912" lvl="1" indent="0">
              <a:buNone/>
            </a:pPr>
            <a:r>
              <a:rPr lang="fr-FR"/>
              <a:t>7. Accélérateurs et aimants</a:t>
            </a:r>
          </a:p>
          <a:p>
            <a:pPr marL="438912" lvl="1" indent="0">
              <a:buNone/>
            </a:pPr>
            <a:r>
              <a:rPr lang="fr-FR"/>
              <a:t>8. Instrumentation et détecteurs</a:t>
            </a:r>
          </a:p>
          <a:p>
            <a:pPr marL="438912" lvl="1" indent="0">
              <a:buNone/>
            </a:pPr>
            <a:r>
              <a:rPr lang="fr-FR"/>
              <a:t>9. Modélisations et simulations</a:t>
            </a:r>
          </a:p>
          <a:p>
            <a:pPr marL="438912" lvl="1" indent="0">
              <a:buNone/>
            </a:pPr>
            <a:r>
              <a:rPr lang="fr-FR"/>
              <a:t>10.Traitement des données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Janvier 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P2I – Traitement de données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E9DD-6607-4276-B698-89EC2527C86A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769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Les besoins P2I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916832"/>
            <a:ext cx="8686800" cy="4572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FR"/>
              <a:t>Production et exploitation de très grands instruments</a:t>
            </a:r>
          </a:p>
          <a:p>
            <a:pPr lvl="1">
              <a:lnSpc>
                <a:spcPct val="90000"/>
              </a:lnSpc>
            </a:pPr>
            <a:r>
              <a:rPr lang="en-US"/>
              <a:t>sur sites d’accueil (ex. expériences LHC)</a:t>
            </a:r>
          </a:p>
          <a:p>
            <a:pPr lvl="1">
              <a:lnSpc>
                <a:spcPct val="90000"/>
              </a:lnSpc>
            </a:pPr>
            <a:r>
              <a:rPr lang="en-US"/>
              <a:t>site propres (ex. CTA)</a:t>
            </a:r>
          </a:p>
          <a:p>
            <a:pPr lvl="1">
              <a:lnSpc>
                <a:spcPct val="90000"/>
              </a:lnSpc>
            </a:pPr>
            <a:r>
              <a:rPr lang="en-US"/>
              <a:t>outils logiciels pour la réalisation des </a:t>
            </a:r>
            <a:r>
              <a:rPr lang="en-US" smtClean="0"/>
              <a:t>instruments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outils pour l’organisation de projets logiciels</a:t>
            </a:r>
            <a:endParaRPr lang="fr-FR"/>
          </a:p>
          <a:p>
            <a:pPr>
              <a:lnSpc>
                <a:spcPct val="90000"/>
              </a:lnSpc>
            </a:pPr>
            <a:r>
              <a:rPr lang="fr-FR" noProof="0" smtClean="0"/>
              <a:t>Développement d’applications pour les projets scientifiques</a:t>
            </a:r>
          </a:p>
          <a:p>
            <a:pPr lvl="1">
              <a:lnSpc>
                <a:spcPct val="90000"/>
              </a:lnSpc>
            </a:pPr>
            <a:r>
              <a:rPr lang="en-US"/>
              <a:t>logiciels et frameworks de reconstruction, d’analyse, de visualisation</a:t>
            </a:r>
          </a:p>
          <a:p>
            <a:pPr lvl="1">
              <a:lnSpc>
                <a:spcPct val="90000"/>
              </a:lnSpc>
            </a:pPr>
            <a:r>
              <a:rPr lang="en-US"/>
              <a:t>logiciels et frameworks de simulation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systèmes d’acquisition et traitement en ligne</a:t>
            </a:r>
          </a:p>
          <a:p>
            <a:pPr>
              <a:lnSpc>
                <a:spcPct val="90000"/>
              </a:lnSpc>
            </a:pPr>
            <a:r>
              <a:rPr lang="fr-FR" smtClean="0"/>
              <a:t>Cas spécifiques des </a:t>
            </a:r>
            <a:r>
              <a:rPr lang="fr-FR"/>
              <a:t>grandes masses de </a:t>
            </a:r>
            <a:r>
              <a:rPr lang="fr-FR" smtClean="0"/>
              <a:t>données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problématiques d’infrastrucures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problématiques d’architectures logicielles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Janvier 2015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P2I – Traitement de données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E9DD-6607-4276-B698-89EC2527C86A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Les ressources P2I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Compétences </a:t>
            </a:r>
            <a:r>
              <a:rPr lang="fr-FR"/>
              <a:t>couvrant l’essentiel des domaines </a:t>
            </a:r>
            <a:r>
              <a:rPr lang="fr-FR" smtClean="0"/>
              <a:t>informatiques</a:t>
            </a:r>
            <a:endParaRPr lang="en-US"/>
          </a:p>
          <a:p>
            <a:pPr lvl="1"/>
            <a:r>
              <a:rPr lang="en-US"/>
              <a:t>~ 130 ingénieurs et techniciens spécifiquement associés à l’informatique (40% exploitation, 60% développeurs)</a:t>
            </a:r>
          </a:p>
          <a:p>
            <a:pPr lvl="1"/>
            <a:r>
              <a:rPr lang="en-US" smtClean="0"/>
              <a:t>Expertises dans de nombreux domaines de l’informatique et du traitement de données (v</a:t>
            </a:r>
            <a:r>
              <a:rPr lang="fr-FR" smtClean="0"/>
              <a:t>isualisation</a:t>
            </a:r>
            <a:r>
              <a:rPr lang="fr-FR"/>
              <a:t>, gestion de données, parallélisme, base de données, online et acquisition de données, calcul </a:t>
            </a:r>
            <a:r>
              <a:rPr lang="fr-FR" smtClean="0"/>
              <a:t>numérique…)</a:t>
            </a:r>
            <a:endParaRPr lang="en-US" smtClean="0"/>
          </a:p>
          <a:p>
            <a:r>
              <a:rPr lang="en-US" smtClean="0"/>
              <a:t>Infrastructures</a:t>
            </a:r>
          </a:p>
          <a:p>
            <a:pPr lvl="1"/>
            <a:r>
              <a:rPr lang="en-US" smtClean="0"/>
              <a:t>Internes aux unités partenaires</a:t>
            </a:r>
          </a:p>
          <a:p>
            <a:pPr lvl="1"/>
            <a:r>
              <a:rPr lang="en-US" smtClean="0"/>
              <a:t>Initiatives communes</a:t>
            </a:r>
          </a:p>
          <a:p>
            <a:pPr lvl="2"/>
            <a:r>
              <a:rPr lang="en-US" smtClean="0"/>
              <a:t>P2IO VirtualData</a:t>
            </a:r>
          </a:p>
          <a:p>
            <a:pPr lvl="2"/>
            <a:r>
              <a:rPr lang="en-US" smtClean="0"/>
              <a:t>plus généralement, projets du Labex P2IO relatifs  au calcul, aux infrastructures informatiques et au développement logiciel</a:t>
            </a:r>
          </a:p>
          <a:p>
            <a:r>
              <a:rPr lang="en-US" smtClean="0"/>
              <a:t>À partager avec d’autres départements UPSay (SPU…)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Janvier 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P2I – Traitement de données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E9DD-6607-4276-B698-89EC2527C86A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830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Liens avec autres </a:t>
            </a:r>
            <a:r>
              <a:rPr lang="en-US"/>
              <a:t>unités UPSay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400"/>
              </a:spcBef>
            </a:pPr>
            <a:r>
              <a:rPr lang="fr-FR" smtClean="0"/>
              <a:t>Vocation </a:t>
            </a:r>
            <a:r>
              <a:rPr lang="fr-FR"/>
              <a:t>transverse de l’axe Traitement de données</a:t>
            </a:r>
            <a:br>
              <a:rPr lang="fr-FR"/>
            </a:br>
            <a:r>
              <a:rPr lang="fr-FR" b="0"/>
              <a:t>(comme les autres axes valo / défis technologiques)</a:t>
            </a:r>
          </a:p>
          <a:p>
            <a:pPr>
              <a:spcBef>
                <a:spcPts val="400"/>
              </a:spcBef>
            </a:pPr>
            <a:endParaRPr lang="en-US" sz="1400" smtClean="0"/>
          </a:p>
          <a:p>
            <a:pPr>
              <a:spcBef>
                <a:spcPts val="400"/>
              </a:spcBef>
            </a:pPr>
            <a:r>
              <a:rPr lang="en-US" smtClean="0"/>
              <a:t>Liens </a:t>
            </a:r>
            <a:r>
              <a:rPr lang="en-US"/>
              <a:t>« historiques »</a:t>
            </a:r>
            <a:endParaRPr lang="fr-FR"/>
          </a:p>
          <a:p>
            <a:pPr lvl="1">
              <a:spcBef>
                <a:spcPts val="400"/>
              </a:spcBef>
            </a:pPr>
            <a:r>
              <a:rPr lang="en-US" smtClean="0"/>
              <a:t>Les </a:t>
            </a:r>
            <a:r>
              <a:rPr lang="en-US"/>
              <a:t>unités partenaires sont impliquées dans plus d’un département </a:t>
            </a:r>
            <a:r>
              <a:rPr lang="en-US" b="0"/>
              <a:t>(</a:t>
            </a:r>
            <a:r>
              <a:rPr lang="en-US" b="0" smtClean="0"/>
              <a:t>ex. Sédi </a:t>
            </a:r>
            <a:r>
              <a:rPr lang="en-US" b="0" smtClean="0">
                <a:ea typeface="Segoe UI Symbol"/>
              </a:rPr>
              <a:t>∈ 60% P2I, 20% SPU</a:t>
            </a:r>
            <a:r>
              <a:rPr lang="en-US" b="0" baseline="30000" smtClean="0">
                <a:solidFill>
                  <a:schemeClr val="accent4">
                    <a:lumMod val="60000"/>
                    <a:lumOff val="40000"/>
                  </a:schemeClr>
                </a:solidFill>
                <a:ea typeface="Segoe UI Symbol"/>
              </a:rPr>
              <a:t>(1)</a:t>
            </a:r>
            <a:r>
              <a:rPr lang="en-US" b="0" smtClean="0">
                <a:ea typeface="Segoe UI Symbol"/>
              </a:rPr>
              <a:t>, 20% STIC</a:t>
            </a:r>
            <a:r>
              <a:rPr lang="en-US" b="0" baseline="30000" smtClean="0">
                <a:solidFill>
                  <a:schemeClr val="accent3">
                    <a:lumMod val="40000"/>
                    <a:lumOff val="60000"/>
                  </a:schemeClr>
                </a:solidFill>
                <a:ea typeface="Segoe UI Symbol"/>
              </a:rPr>
              <a:t>(2)</a:t>
            </a:r>
            <a:r>
              <a:rPr lang="en-US" b="0" smtClean="0">
                <a:ea typeface="Segoe UI Symbol"/>
              </a:rPr>
              <a:t>)</a:t>
            </a:r>
            <a:endParaRPr lang="en-US" b="0" smtClean="0"/>
          </a:p>
          <a:p>
            <a:pPr lvl="1">
              <a:spcBef>
                <a:spcPts val="400"/>
              </a:spcBef>
            </a:pPr>
            <a:r>
              <a:rPr lang="en-US" smtClean="0"/>
              <a:t>Répartitions basées sur thématiques des activités actuelles </a:t>
            </a:r>
            <a:br>
              <a:rPr lang="en-US" smtClean="0"/>
            </a:br>
            <a:r>
              <a:rPr lang="en-US" b="0" smtClean="0"/>
              <a:t>(ex. </a:t>
            </a:r>
            <a:r>
              <a:rPr lang="en-US" b="0"/>
              <a:t>20% STIC </a:t>
            </a:r>
            <a:r>
              <a:rPr lang="en-US" b="0" smtClean="0"/>
              <a:t>du Sédi en raison de la Maison de la simulation)</a:t>
            </a:r>
          </a:p>
          <a:p>
            <a:pPr>
              <a:spcBef>
                <a:spcPts val="400"/>
              </a:spcBef>
            </a:pPr>
            <a:endParaRPr lang="en-US" sz="1400" b="0" smtClean="0"/>
          </a:p>
          <a:p>
            <a:pPr>
              <a:spcBef>
                <a:spcPts val="400"/>
              </a:spcBef>
            </a:pPr>
            <a:r>
              <a:rPr lang="en-US" smtClean="0"/>
              <a:t>Liens </a:t>
            </a:r>
            <a:r>
              <a:rPr lang="en-US"/>
              <a:t>à </a:t>
            </a:r>
            <a:r>
              <a:rPr lang="en-US" smtClean="0"/>
              <a:t>développer avec le département STIC</a:t>
            </a:r>
          </a:p>
          <a:p>
            <a:pPr lvl="1">
              <a:spcBef>
                <a:spcPts val="0"/>
              </a:spcBef>
            </a:pPr>
            <a:r>
              <a:rPr lang="en-US"/>
              <a:t>infrastructures</a:t>
            </a:r>
          </a:p>
          <a:p>
            <a:pPr lvl="1">
              <a:spcBef>
                <a:spcPts val="0"/>
              </a:spcBef>
            </a:pPr>
            <a:r>
              <a:rPr lang="en-US"/>
              <a:t>technologies d’ingénierie logicielles</a:t>
            </a:r>
          </a:p>
          <a:p>
            <a:pPr lvl="1">
              <a:spcBef>
                <a:spcPts val="0"/>
              </a:spcBef>
            </a:pPr>
            <a:r>
              <a:rPr lang="en-US"/>
              <a:t>projets de </a:t>
            </a:r>
            <a:r>
              <a:rPr lang="en-US" smtClean="0"/>
              <a:t>R&amp;D informatique / logicielle répondant aux besoins P2I</a:t>
            </a:r>
            <a:endParaRPr lang="fr-FR"/>
          </a:p>
          <a:p>
            <a:pPr>
              <a:spcBef>
                <a:spcPts val="400"/>
              </a:spcBef>
            </a:pPr>
            <a:endParaRPr lang="en-US" b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Janvier 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P2I – Traitement de données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E9DD-6607-4276-B698-89EC2527C86A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11560" y="5949280"/>
            <a:ext cx="30840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aseline="3000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(1)</a:t>
            </a:r>
            <a:r>
              <a:rPr lang="fr-FR" sz="140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Sciences de la planète et de l‘univers</a:t>
            </a:r>
            <a:endParaRPr lang="fr-FR" sz="140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6147548"/>
            <a:ext cx="52402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aseline="3000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(2)</a:t>
            </a:r>
            <a:r>
              <a:rPr lang="fr-FR" sz="140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Sciences </a:t>
            </a:r>
            <a:r>
              <a:rPr lang="fr-FR" sz="140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et technologies de l’information et de la communication </a:t>
            </a:r>
          </a:p>
        </p:txBody>
      </p:sp>
    </p:spTree>
    <p:extLst>
      <p:ext uri="{BB962C8B-B14F-4D97-AF65-F5344CB8AC3E}">
        <p14:creationId xmlns:p14="http://schemas.microsoft.com/office/powerpoint/2010/main" val="68728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Dans les mois qui viennent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mtClean="0"/>
              <a:t>Formalisation de l’axe « Traitement de données »</a:t>
            </a:r>
            <a:endParaRPr lang="fr-FR" dirty="0" smtClean="0"/>
          </a:p>
          <a:p>
            <a:r>
              <a:rPr lang="en-US" smtClean="0"/>
              <a:t>Explicitation </a:t>
            </a:r>
            <a:r>
              <a:rPr lang="en-US"/>
              <a:t>de l’articulation avec </a:t>
            </a:r>
            <a:r>
              <a:rPr lang="en-US" smtClean="0"/>
              <a:t>le Labex P2IO</a:t>
            </a:r>
          </a:p>
          <a:p>
            <a:r>
              <a:rPr lang="fr-FR" smtClean="0"/>
              <a:t>Création, extension et renforcement des réseaux d’experts</a:t>
            </a:r>
            <a:endParaRPr lang="fr-FR" dirty="0" smtClean="0"/>
          </a:p>
          <a:p>
            <a:pPr lvl="1"/>
            <a:r>
              <a:rPr lang="fr-FR" dirty="0" smtClean="0"/>
              <a:t>Mise en place  d’un réseau  d’experts  dans les différents domaines informatiques (développement et exploitation)</a:t>
            </a:r>
          </a:p>
          <a:p>
            <a:pPr lvl="1"/>
            <a:r>
              <a:rPr lang="fr-FR" dirty="0" smtClean="0"/>
              <a:t>Rencontres thématiques régulières</a:t>
            </a:r>
          </a:p>
          <a:p>
            <a:pPr lvl="1"/>
            <a:r>
              <a:rPr lang="fr-FR" dirty="0" smtClean="0"/>
              <a:t>Accroitre les échanges de </a:t>
            </a:r>
            <a:r>
              <a:rPr lang="fr-FR" smtClean="0"/>
              <a:t>compétences entre unités UPSay</a:t>
            </a:r>
            <a:br>
              <a:rPr lang="fr-FR" smtClean="0"/>
            </a:br>
            <a:r>
              <a:rPr lang="fr-FR" smtClean="0"/>
              <a:t>prise de contact spécifique avec STIC</a:t>
            </a:r>
          </a:p>
          <a:p>
            <a:pPr lvl="1"/>
            <a:r>
              <a:rPr lang="en-US" smtClean="0"/>
              <a:t>Renforcement des liens avec réseaux d’experts internationaux sous la bannière UPSay – P2I (ex. HEP Software Foundation)</a:t>
            </a:r>
          </a:p>
          <a:p>
            <a:r>
              <a:rPr lang="en-US" smtClean="0"/>
              <a:t>Implication dans </a:t>
            </a:r>
            <a:r>
              <a:rPr lang="en-US" smtClean="0"/>
              <a:t>des projets </a:t>
            </a:r>
            <a:r>
              <a:rPr lang="en-US" smtClean="0"/>
              <a:t>Paris-Saclay en tant que P2I</a:t>
            </a:r>
          </a:p>
          <a:p>
            <a:pPr lvl="1"/>
            <a:r>
              <a:rPr lang="en-US" smtClean="0"/>
              <a:t>ex. Le Lidex </a:t>
            </a:r>
            <a:r>
              <a:rPr lang="en-US" i="1" smtClean="0"/>
              <a:t>Center for Data Science</a:t>
            </a:r>
            <a:r>
              <a:rPr lang="fr-FR"/>
              <a:t/>
            </a:r>
            <a:br>
              <a:rPr lang="fr-FR"/>
            </a:br>
            <a:r>
              <a:rPr lang="fr-FR" smtClean="0"/>
              <a:t>« Agora » pour projets interdisciplinaires sur la thématique de l’analyse de données massives pour en extraire de la connaissance</a:t>
            </a:r>
            <a:endParaRPr lang="en-US" i="1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Janvier 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P2I – Traitement de données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E9DD-6607-4276-B698-89EC2527C86A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13732</TotalTime>
  <Words>328</Words>
  <Application>Microsoft Office PowerPoint</Application>
  <PresentationFormat>Affichage à l'écran (4:3)</PresentationFormat>
  <Paragraphs>80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Arial</vt:lpstr>
      <vt:lpstr>Century Gothic</vt:lpstr>
      <vt:lpstr>Wingdings 2</vt:lpstr>
      <vt:lpstr>Calibri</vt:lpstr>
      <vt:lpstr>Verdana</vt:lpstr>
      <vt:lpstr>Segoe UI Symbol</vt:lpstr>
      <vt:lpstr>Verve</vt:lpstr>
      <vt:lpstr>P2I Traitement de donnés</vt:lpstr>
      <vt:lpstr>Axe thématique du département de recherches UPSay</vt:lpstr>
      <vt:lpstr>Les besoins P2I</vt:lpstr>
      <vt:lpstr>Les ressources P2I</vt:lpstr>
      <vt:lpstr>Liens avec autres unités UPSay</vt:lpstr>
      <vt:lpstr>Dans les mois qui viennent</vt:lpstr>
    </vt:vector>
  </TitlesOfParts>
  <Company>LAL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Sélection Professionnelle IRHC</dc:title>
  <dc:creator>JOUVIN</dc:creator>
  <cp:lastModifiedBy>Shebli ANVAR</cp:lastModifiedBy>
  <cp:revision>292</cp:revision>
  <dcterms:created xsi:type="dcterms:W3CDTF">2010-10-27T09:46:48Z</dcterms:created>
  <dcterms:modified xsi:type="dcterms:W3CDTF">2015-01-21T17:08:07Z</dcterms:modified>
</cp:coreProperties>
</file>