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5" r:id="rId1"/>
    <p:sldMasterId id="2147483755" r:id="rId2"/>
    <p:sldMasterId id="2147483791" r:id="rId3"/>
    <p:sldMasterId id="2147483803" r:id="rId4"/>
  </p:sldMasterIdLst>
  <p:notesMasterIdLst>
    <p:notesMasterId r:id="rId45"/>
  </p:notesMasterIdLst>
  <p:handoutMasterIdLst>
    <p:handoutMasterId r:id="rId46"/>
  </p:handoutMasterIdLst>
  <p:sldIdLst>
    <p:sldId id="662" r:id="rId5"/>
    <p:sldId id="608" r:id="rId6"/>
    <p:sldId id="748" r:id="rId7"/>
    <p:sldId id="744" r:id="rId8"/>
    <p:sldId id="745" r:id="rId9"/>
    <p:sldId id="611" r:id="rId10"/>
    <p:sldId id="741" r:id="rId11"/>
    <p:sldId id="742" r:id="rId12"/>
    <p:sldId id="721" r:id="rId13"/>
    <p:sldId id="723" r:id="rId14"/>
    <p:sldId id="780" r:id="rId15"/>
    <p:sldId id="781" r:id="rId16"/>
    <p:sldId id="782" r:id="rId17"/>
    <p:sldId id="743" r:id="rId18"/>
    <p:sldId id="672" r:id="rId19"/>
    <p:sldId id="712" r:id="rId20"/>
    <p:sldId id="717" r:id="rId21"/>
    <p:sldId id="750" r:id="rId22"/>
    <p:sldId id="753" r:id="rId23"/>
    <p:sldId id="643" r:id="rId24"/>
    <p:sldId id="641" r:id="rId25"/>
    <p:sldId id="640" r:id="rId26"/>
    <p:sldId id="702" r:id="rId27"/>
    <p:sldId id="727" r:id="rId28"/>
    <p:sldId id="703" r:id="rId29"/>
    <p:sldId id="689" r:id="rId30"/>
    <p:sldId id="756" r:id="rId31"/>
    <p:sldId id="785" r:id="rId32"/>
    <p:sldId id="783" r:id="rId33"/>
    <p:sldId id="784" r:id="rId34"/>
    <p:sldId id="763" r:id="rId35"/>
    <p:sldId id="777" r:id="rId36"/>
    <p:sldId id="786" r:id="rId37"/>
    <p:sldId id="789" r:id="rId38"/>
    <p:sldId id="746" r:id="rId39"/>
    <p:sldId id="772" r:id="rId40"/>
    <p:sldId id="711" r:id="rId41"/>
    <p:sldId id="731" r:id="rId42"/>
    <p:sldId id="656" r:id="rId43"/>
    <p:sldId id="758" r:id="rId44"/>
  </p:sldIdLst>
  <p:sldSz cx="9144000" cy="6858000" type="screen4x3"/>
  <p:notesSz cx="7010400" cy="9296400"/>
  <p:embeddedFontLst>
    <p:embeddedFont>
      <p:font typeface="Tahoma" panose="020B0604030504040204" pitchFamily="34" charset="0"/>
      <p:regular r:id="rId47"/>
      <p:bold r:id="rId48"/>
    </p:embeddedFont>
    <p:embeddedFont>
      <p:font typeface="黑体" panose="02010609060101010101" pitchFamily="49" charset="-122"/>
      <p:regular r:id="rId49"/>
    </p:embeddedFont>
    <p:embeddedFont>
      <p:font typeface="Cambria Math" panose="0204050305040603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宋体" panose="02010600030101010101" pitchFamily="2" charset="-122"/>
      <p:regular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AEFF7"/>
    <a:srgbClr val="0C377B"/>
    <a:srgbClr val="FF3300"/>
    <a:srgbClr val="FF6600"/>
    <a:srgbClr val="D2DEEF"/>
    <a:srgbClr val="F7F7F7"/>
    <a:srgbClr val="BBD3F8"/>
    <a:srgbClr val="CC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2540" autoAdjust="0"/>
  </p:normalViewPr>
  <p:slideViewPr>
    <p:cSldViewPr>
      <p:cViewPr varScale="1">
        <p:scale>
          <a:sx n="70" d="100"/>
          <a:sy n="70" d="100"/>
        </p:scale>
        <p:origin x="54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CERN\dfs\Workspaces\d\dschoerlWS\FCC\EuroCirCol\CostofMargin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CS (FCC)</c:v>
                </c:pt>
              </c:strCache>
            </c:strRef>
          </c:tx>
          <c:spPr>
            <a:ln w="508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Sheet1!$P$2:$P$62</c:f>
              <c:numCache>
                <c:formatCode>General</c:formatCode>
                <c:ptCount val="61"/>
                <c:pt idx="0">
                  <c:v>16</c:v>
                </c:pt>
                <c:pt idx="1">
                  <c:v>16.100000000000001</c:v>
                </c:pt>
                <c:pt idx="2">
                  <c:v>16.200000000000003</c:v>
                </c:pt>
                <c:pt idx="3">
                  <c:v>16.300000000000004</c:v>
                </c:pt>
                <c:pt idx="4">
                  <c:v>16.400000000000006</c:v>
                </c:pt>
                <c:pt idx="5">
                  <c:v>16.500000000000007</c:v>
                </c:pt>
                <c:pt idx="6">
                  <c:v>16.600000000000009</c:v>
                </c:pt>
                <c:pt idx="7">
                  <c:v>16.70000000000001</c:v>
                </c:pt>
                <c:pt idx="8">
                  <c:v>16.800000000000011</c:v>
                </c:pt>
                <c:pt idx="9">
                  <c:v>16.900000000000013</c:v>
                </c:pt>
                <c:pt idx="10">
                  <c:v>17.000000000000014</c:v>
                </c:pt>
                <c:pt idx="11">
                  <c:v>17.100000000000016</c:v>
                </c:pt>
                <c:pt idx="12">
                  <c:v>17.200000000000017</c:v>
                </c:pt>
                <c:pt idx="13">
                  <c:v>17.300000000000018</c:v>
                </c:pt>
                <c:pt idx="14">
                  <c:v>17.40000000000002</c:v>
                </c:pt>
                <c:pt idx="15">
                  <c:v>17.500000000000021</c:v>
                </c:pt>
                <c:pt idx="16">
                  <c:v>17.600000000000023</c:v>
                </c:pt>
                <c:pt idx="17">
                  <c:v>17.700000000000024</c:v>
                </c:pt>
                <c:pt idx="18">
                  <c:v>17.800000000000026</c:v>
                </c:pt>
                <c:pt idx="19">
                  <c:v>17.900000000000027</c:v>
                </c:pt>
                <c:pt idx="20">
                  <c:v>18.000000000000028</c:v>
                </c:pt>
                <c:pt idx="21">
                  <c:v>18.10000000000003</c:v>
                </c:pt>
                <c:pt idx="22">
                  <c:v>18.200000000000031</c:v>
                </c:pt>
                <c:pt idx="23">
                  <c:v>18.300000000000033</c:v>
                </c:pt>
                <c:pt idx="24">
                  <c:v>18.400000000000034</c:v>
                </c:pt>
                <c:pt idx="25">
                  <c:v>18.500000000000036</c:v>
                </c:pt>
                <c:pt idx="26">
                  <c:v>18.600000000000037</c:v>
                </c:pt>
                <c:pt idx="27">
                  <c:v>18.700000000000038</c:v>
                </c:pt>
                <c:pt idx="28">
                  <c:v>18.80000000000004</c:v>
                </c:pt>
                <c:pt idx="29">
                  <c:v>18.900000000000041</c:v>
                </c:pt>
                <c:pt idx="30">
                  <c:v>19.000000000000043</c:v>
                </c:pt>
                <c:pt idx="31">
                  <c:v>19.100000000000044</c:v>
                </c:pt>
                <c:pt idx="32">
                  <c:v>19.200000000000045</c:v>
                </c:pt>
                <c:pt idx="33">
                  <c:v>19.300000000000047</c:v>
                </c:pt>
                <c:pt idx="34">
                  <c:v>19.400000000000048</c:v>
                </c:pt>
                <c:pt idx="35">
                  <c:v>19.50000000000005</c:v>
                </c:pt>
                <c:pt idx="36">
                  <c:v>19.600000000000051</c:v>
                </c:pt>
                <c:pt idx="37">
                  <c:v>19.700000000000053</c:v>
                </c:pt>
                <c:pt idx="38">
                  <c:v>19.800000000000054</c:v>
                </c:pt>
                <c:pt idx="39">
                  <c:v>19.900000000000055</c:v>
                </c:pt>
                <c:pt idx="40">
                  <c:v>20.000000000000057</c:v>
                </c:pt>
                <c:pt idx="41">
                  <c:v>20.100000000000058</c:v>
                </c:pt>
                <c:pt idx="42">
                  <c:v>20.20000000000006</c:v>
                </c:pt>
                <c:pt idx="43">
                  <c:v>20.300000000000061</c:v>
                </c:pt>
                <c:pt idx="44">
                  <c:v>20.400000000000063</c:v>
                </c:pt>
                <c:pt idx="45">
                  <c:v>20.500000000000064</c:v>
                </c:pt>
                <c:pt idx="46">
                  <c:v>20.600000000000065</c:v>
                </c:pt>
                <c:pt idx="47">
                  <c:v>20.700000000000067</c:v>
                </c:pt>
                <c:pt idx="48">
                  <c:v>20.800000000000068</c:v>
                </c:pt>
                <c:pt idx="49">
                  <c:v>20.90000000000007</c:v>
                </c:pt>
                <c:pt idx="50">
                  <c:v>21.000000000000071</c:v>
                </c:pt>
                <c:pt idx="51">
                  <c:v>21.100000000000072</c:v>
                </c:pt>
                <c:pt idx="52">
                  <c:v>21.200000000000074</c:v>
                </c:pt>
                <c:pt idx="53">
                  <c:v>21.300000000000075</c:v>
                </c:pt>
                <c:pt idx="54">
                  <c:v>21.400000000000077</c:v>
                </c:pt>
                <c:pt idx="55">
                  <c:v>21.500000000000078</c:v>
                </c:pt>
                <c:pt idx="56">
                  <c:v>21.60000000000008</c:v>
                </c:pt>
                <c:pt idx="57">
                  <c:v>21.700000000000081</c:v>
                </c:pt>
                <c:pt idx="58">
                  <c:v>21.800000000000082</c:v>
                </c:pt>
                <c:pt idx="59">
                  <c:v>21.900000000000084</c:v>
                </c:pt>
                <c:pt idx="60">
                  <c:v>22.000000000000085</c:v>
                </c:pt>
              </c:numCache>
            </c:numRef>
          </c:xVal>
          <c:yVal>
            <c:numRef>
              <c:f>Sheet1!$Q$2:$Q$62</c:f>
              <c:numCache>
                <c:formatCode>General</c:formatCode>
                <c:ptCount val="61"/>
                <c:pt idx="0">
                  <c:v>1.5</c:v>
                </c:pt>
                <c:pt idx="1">
                  <c:v>1.4653</c:v>
                </c:pt>
                <c:pt idx="2">
                  <c:v>1.4311</c:v>
                </c:pt>
                <c:pt idx="3">
                  <c:v>1.3974</c:v>
                </c:pt>
                <c:pt idx="4">
                  <c:v>1.3643000000000001</c:v>
                </c:pt>
                <c:pt idx="5">
                  <c:v>1.3317000000000001</c:v>
                </c:pt>
                <c:pt idx="6">
                  <c:v>1.2995000000000001</c:v>
                </c:pt>
                <c:pt idx="7">
                  <c:v>1.2679</c:v>
                </c:pt>
                <c:pt idx="8">
                  <c:v>1.2367999999999999</c:v>
                </c:pt>
                <c:pt idx="9">
                  <c:v>1.2061999999999999</c:v>
                </c:pt>
                <c:pt idx="10">
                  <c:v>1.1760999999999999</c:v>
                </c:pt>
                <c:pt idx="11">
                  <c:v>1.1464000000000001</c:v>
                </c:pt>
                <c:pt idx="12">
                  <c:v>1.1173</c:v>
                </c:pt>
                <c:pt idx="13">
                  <c:v>1.0886</c:v>
                </c:pt>
                <c:pt idx="14">
                  <c:v>1.0603</c:v>
                </c:pt>
                <c:pt idx="15">
                  <c:v>1.0326</c:v>
                </c:pt>
                <c:pt idx="16">
                  <c:v>1.0053000000000001</c:v>
                </c:pt>
                <c:pt idx="17">
                  <c:v>0.97840000000000005</c:v>
                </c:pt>
                <c:pt idx="18">
                  <c:v>0.95199999999999996</c:v>
                </c:pt>
                <c:pt idx="19">
                  <c:v>0.92600000000000005</c:v>
                </c:pt>
                <c:pt idx="20">
                  <c:v>0.90049999999999997</c:v>
                </c:pt>
                <c:pt idx="21">
                  <c:v>0.87539999999999996</c:v>
                </c:pt>
                <c:pt idx="22">
                  <c:v>0.8508</c:v>
                </c:pt>
                <c:pt idx="23">
                  <c:v>0.8266</c:v>
                </c:pt>
                <c:pt idx="24">
                  <c:v>0.80279999999999996</c:v>
                </c:pt>
                <c:pt idx="25">
                  <c:v>0.77939999999999998</c:v>
                </c:pt>
                <c:pt idx="26">
                  <c:v>0.75639999999999996</c:v>
                </c:pt>
                <c:pt idx="27">
                  <c:v>0.7339</c:v>
                </c:pt>
                <c:pt idx="28">
                  <c:v>0.7117</c:v>
                </c:pt>
                <c:pt idx="29">
                  <c:v>0.69</c:v>
                </c:pt>
                <c:pt idx="30">
                  <c:v>0.66869999999999996</c:v>
                </c:pt>
                <c:pt idx="31">
                  <c:v>0.64770000000000005</c:v>
                </c:pt>
                <c:pt idx="32">
                  <c:v>0.62719999999999998</c:v>
                </c:pt>
                <c:pt idx="33">
                  <c:v>0.60699999999999998</c:v>
                </c:pt>
                <c:pt idx="34">
                  <c:v>0.58720000000000006</c:v>
                </c:pt>
                <c:pt idx="35">
                  <c:v>0.56779999999999997</c:v>
                </c:pt>
                <c:pt idx="36">
                  <c:v>0.54879999999999995</c:v>
                </c:pt>
                <c:pt idx="37">
                  <c:v>0.5302</c:v>
                </c:pt>
                <c:pt idx="38">
                  <c:v>0.51190000000000002</c:v>
                </c:pt>
                <c:pt idx="39">
                  <c:v>0.49399999999999999</c:v>
                </c:pt>
                <c:pt idx="40">
                  <c:v>0.47649999999999998</c:v>
                </c:pt>
                <c:pt idx="41">
                  <c:v>0.45929999999999999</c:v>
                </c:pt>
                <c:pt idx="42">
                  <c:v>0.4425</c:v>
                </c:pt>
                <c:pt idx="43">
                  <c:v>0.42609999999999998</c:v>
                </c:pt>
                <c:pt idx="44">
                  <c:v>0.41</c:v>
                </c:pt>
                <c:pt idx="45">
                  <c:v>0.39429999999999998</c:v>
                </c:pt>
                <c:pt idx="46">
                  <c:v>0.37890000000000001</c:v>
                </c:pt>
                <c:pt idx="47">
                  <c:v>0.36380000000000001</c:v>
                </c:pt>
                <c:pt idx="48">
                  <c:v>0.34910000000000002</c:v>
                </c:pt>
                <c:pt idx="49">
                  <c:v>0.33479999999999999</c:v>
                </c:pt>
                <c:pt idx="50">
                  <c:v>0.32069999999999999</c:v>
                </c:pt>
                <c:pt idx="51">
                  <c:v>0.30709999999999998</c:v>
                </c:pt>
                <c:pt idx="52">
                  <c:v>0.29370000000000002</c:v>
                </c:pt>
                <c:pt idx="53">
                  <c:v>0.28070000000000001</c:v>
                </c:pt>
                <c:pt idx="54">
                  <c:v>0.26800000000000002</c:v>
                </c:pt>
                <c:pt idx="55">
                  <c:v>0.25559999999999999</c:v>
                </c:pt>
                <c:pt idx="56">
                  <c:v>0.24360000000000001</c:v>
                </c:pt>
                <c:pt idx="57">
                  <c:v>0.23180000000000001</c:v>
                </c:pt>
                <c:pt idx="58">
                  <c:v>0.22040000000000001</c:v>
                </c:pt>
                <c:pt idx="59">
                  <c:v>0.20930000000000001</c:v>
                </c:pt>
                <c:pt idx="60">
                  <c:v>0.19850000000000001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Sheet1!$R$1</c:f>
              <c:strCache>
                <c:ptCount val="1"/>
                <c:pt idx="0">
                  <c:v>CS (HL-LHC)</c:v>
                </c:pt>
              </c:strCache>
            </c:strRef>
          </c:tx>
          <c:spPr>
            <a:ln w="5080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Sheet1!$P$2:$P$62</c:f>
              <c:numCache>
                <c:formatCode>General</c:formatCode>
                <c:ptCount val="61"/>
                <c:pt idx="0">
                  <c:v>16</c:v>
                </c:pt>
                <c:pt idx="1">
                  <c:v>16.100000000000001</c:v>
                </c:pt>
                <c:pt idx="2">
                  <c:v>16.200000000000003</c:v>
                </c:pt>
                <c:pt idx="3">
                  <c:v>16.300000000000004</c:v>
                </c:pt>
                <c:pt idx="4">
                  <c:v>16.400000000000006</c:v>
                </c:pt>
                <c:pt idx="5">
                  <c:v>16.500000000000007</c:v>
                </c:pt>
                <c:pt idx="6">
                  <c:v>16.600000000000009</c:v>
                </c:pt>
                <c:pt idx="7">
                  <c:v>16.70000000000001</c:v>
                </c:pt>
                <c:pt idx="8">
                  <c:v>16.800000000000011</c:v>
                </c:pt>
                <c:pt idx="9">
                  <c:v>16.900000000000013</c:v>
                </c:pt>
                <c:pt idx="10">
                  <c:v>17.000000000000014</c:v>
                </c:pt>
                <c:pt idx="11">
                  <c:v>17.100000000000016</c:v>
                </c:pt>
                <c:pt idx="12">
                  <c:v>17.200000000000017</c:v>
                </c:pt>
                <c:pt idx="13">
                  <c:v>17.300000000000018</c:v>
                </c:pt>
                <c:pt idx="14">
                  <c:v>17.40000000000002</c:v>
                </c:pt>
                <c:pt idx="15">
                  <c:v>17.500000000000021</c:v>
                </c:pt>
                <c:pt idx="16">
                  <c:v>17.600000000000023</c:v>
                </c:pt>
                <c:pt idx="17">
                  <c:v>17.700000000000024</c:v>
                </c:pt>
                <c:pt idx="18">
                  <c:v>17.800000000000026</c:v>
                </c:pt>
                <c:pt idx="19">
                  <c:v>17.900000000000027</c:v>
                </c:pt>
                <c:pt idx="20">
                  <c:v>18.000000000000028</c:v>
                </c:pt>
                <c:pt idx="21">
                  <c:v>18.10000000000003</c:v>
                </c:pt>
                <c:pt idx="22">
                  <c:v>18.200000000000031</c:v>
                </c:pt>
                <c:pt idx="23">
                  <c:v>18.300000000000033</c:v>
                </c:pt>
                <c:pt idx="24">
                  <c:v>18.400000000000034</c:v>
                </c:pt>
                <c:pt idx="25">
                  <c:v>18.500000000000036</c:v>
                </c:pt>
                <c:pt idx="26">
                  <c:v>18.600000000000037</c:v>
                </c:pt>
                <c:pt idx="27">
                  <c:v>18.700000000000038</c:v>
                </c:pt>
                <c:pt idx="28">
                  <c:v>18.80000000000004</c:v>
                </c:pt>
                <c:pt idx="29">
                  <c:v>18.900000000000041</c:v>
                </c:pt>
                <c:pt idx="30">
                  <c:v>19.000000000000043</c:v>
                </c:pt>
                <c:pt idx="31">
                  <c:v>19.100000000000044</c:v>
                </c:pt>
                <c:pt idx="32">
                  <c:v>19.200000000000045</c:v>
                </c:pt>
                <c:pt idx="33">
                  <c:v>19.300000000000047</c:v>
                </c:pt>
                <c:pt idx="34">
                  <c:v>19.400000000000048</c:v>
                </c:pt>
                <c:pt idx="35">
                  <c:v>19.50000000000005</c:v>
                </c:pt>
                <c:pt idx="36">
                  <c:v>19.600000000000051</c:v>
                </c:pt>
                <c:pt idx="37">
                  <c:v>19.700000000000053</c:v>
                </c:pt>
                <c:pt idx="38">
                  <c:v>19.800000000000054</c:v>
                </c:pt>
                <c:pt idx="39">
                  <c:v>19.900000000000055</c:v>
                </c:pt>
                <c:pt idx="40">
                  <c:v>20.000000000000057</c:v>
                </c:pt>
                <c:pt idx="41">
                  <c:v>20.100000000000058</c:v>
                </c:pt>
                <c:pt idx="42">
                  <c:v>20.20000000000006</c:v>
                </c:pt>
                <c:pt idx="43">
                  <c:v>20.300000000000061</c:v>
                </c:pt>
                <c:pt idx="44">
                  <c:v>20.400000000000063</c:v>
                </c:pt>
                <c:pt idx="45">
                  <c:v>20.500000000000064</c:v>
                </c:pt>
                <c:pt idx="46">
                  <c:v>20.600000000000065</c:v>
                </c:pt>
                <c:pt idx="47">
                  <c:v>20.700000000000067</c:v>
                </c:pt>
                <c:pt idx="48">
                  <c:v>20.800000000000068</c:v>
                </c:pt>
                <c:pt idx="49">
                  <c:v>20.90000000000007</c:v>
                </c:pt>
                <c:pt idx="50">
                  <c:v>21.000000000000071</c:v>
                </c:pt>
                <c:pt idx="51">
                  <c:v>21.100000000000072</c:v>
                </c:pt>
                <c:pt idx="52">
                  <c:v>21.200000000000074</c:v>
                </c:pt>
                <c:pt idx="53">
                  <c:v>21.300000000000075</c:v>
                </c:pt>
                <c:pt idx="54">
                  <c:v>21.400000000000077</c:v>
                </c:pt>
                <c:pt idx="55">
                  <c:v>21.500000000000078</c:v>
                </c:pt>
                <c:pt idx="56">
                  <c:v>21.60000000000008</c:v>
                </c:pt>
                <c:pt idx="57">
                  <c:v>21.700000000000081</c:v>
                </c:pt>
                <c:pt idx="58">
                  <c:v>21.800000000000082</c:v>
                </c:pt>
                <c:pt idx="59">
                  <c:v>21.900000000000084</c:v>
                </c:pt>
                <c:pt idx="60">
                  <c:v>22.000000000000085</c:v>
                </c:pt>
              </c:numCache>
            </c:numRef>
          </c:xVal>
          <c:yVal>
            <c:numRef>
              <c:f>Sheet1!$R$2:$R$62</c:f>
              <c:numCache>
                <c:formatCode>General</c:formatCode>
                <c:ptCount val="61"/>
                <c:pt idx="0">
                  <c:v>1.0763</c:v>
                </c:pt>
                <c:pt idx="1">
                  <c:v>1.0513999999999999</c:v>
                </c:pt>
                <c:pt idx="2">
                  <c:v>1.0268999999999999</c:v>
                </c:pt>
                <c:pt idx="3">
                  <c:v>1.0026999999999999</c:v>
                </c:pt>
                <c:pt idx="4">
                  <c:v>0.97889999999999999</c:v>
                </c:pt>
                <c:pt idx="5">
                  <c:v>0.95550000000000002</c:v>
                </c:pt>
                <c:pt idx="6">
                  <c:v>0.9325</c:v>
                </c:pt>
                <c:pt idx="7">
                  <c:v>0.90980000000000005</c:v>
                </c:pt>
                <c:pt idx="8">
                  <c:v>0.88749999999999996</c:v>
                </c:pt>
                <c:pt idx="9">
                  <c:v>0.86550000000000005</c:v>
                </c:pt>
                <c:pt idx="10">
                  <c:v>0.84389999999999998</c:v>
                </c:pt>
                <c:pt idx="11">
                  <c:v>0.8226</c:v>
                </c:pt>
                <c:pt idx="12">
                  <c:v>0.80169999999999997</c:v>
                </c:pt>
                <c:pt idx="13">
                  <c:v>0.78110000000000002</c:v>
                </c:pt>
                <c:pt idx="14">
                  <c:v>0.76080000000000003</c:v>
                </c:pt>
                <c:pt idx="15">
                  <c:v>0.7409</c:v>
                </c:pt>
                <c:pt idx="16">
                  <c:v>0.72130000000000005</c:v>
                </c:pt>
                <c:pt idx="17">
                  <c:v>0.70209999999999995</c:v>
                </c:pt>
                <c:pt idx="18">
                  <c:v>0.68310000000000004</c:v>
                </c:pt>
                <c:pt idx="19">
                  <c:v>0.66449999999999998</c:v>
                </c:pt>
                <c:pt idx="20">
                  <c:v>0.6462</c:v>
                </c:pt>
                <c:pt idx="21">
                  <c:v>0.62819999999999998</c:v>
                </c:pt>
                <c:pt idx="22">
                  <c:v>0.61050000000000004</c:v>
                </c:pt>
                <c:pt idx="23">
                  <c:v>0.59309999999999996</c:v>
                </c:pt>
                <c:pt idx="24">
                  <c:v>0.57599999999999996</c:v>
                </c:pt>
                <c:pt idx="25">
                  <c:v>0.55920000000000003</c:v>
                </c:pt>
                <c:pt idx="26">
                  <c:v>0.54279999999999995</c:v>
                </c:pt>
                <c:pt idx="27">
                  <c:v>0.52659999999999996</c:v>
                </c:pt>
                <c:pt idx="28">
                  <c:v>0.51070000000000004</c:v>
                </c:pt>
                <c:pt idx="29">
                  <c:v>0.49509999999999998</c:v>
                </c:pt>
                <c:pt idx="30">
                  <c:v>0.4798</c:v>
                </c:pt>
                <c:pt idx="31">
                  <c:v>0.46479999999999999</c:v>
                </c:pt>
                <c:pt idx="32">
                  <c:v>0.45</c:v>
                </c:pt>
                <c:pt idx="33">
                  <c:v>0.4355</c:v>
                </c:pt>
                <c:pt idx="34">
                  <c:v>0.4214</c:v>
                </c:pt>
                <c:pt idx="35">
                  <c:v>0.40739999999999998</c:v>
                </c:pt>
                <c:pt idx="36">
                  <c:v>0.39379999999999998</c:v>
                </c:pt>
                <c:pt idx="37">
                  <c:v>0.38040000000000002</c:v>
                </c:pt>
                <c:pt idx="38">
                  <c:v>0.36730000000000002</c:v>
                </c:pt>
                <c:pt idx="39">
                  <c:v>0.35449999999999998</c:v>
                </c:pt>
                <c:pt idx="40">
                  <c:v>0.34189999999999998</c:v>
                </c:pt>
                <c:pt idx="41">
                  <c:v>0.3296</c:v>
                </c:pt>
                <c:pt idx="42">
                  <c:v>0.3175</c:v>
                </c:pt>
                <c:pt idx="43">
                  <c:v>0.30570000000000003</c:v>
                </c:pt>
                <c:pt idx="44">
                  <c:v>0.29420000000000002</c:v>
                </c:pt>
                <c:pt idx="45">
                  <c:v>0.28289999999999998</c:v>
                </c:pt>
                <c:pt idx="46">
                  <c:v>0.27189999999999998</c:v>
                </c:pt>
                <c:pt idx="47">
                  <c:v>0.2611</c:v>
                </c:pt>
                <c:pt idx="48">
                  <c:v>0.2505</c:v>
                </c:pt>
                <c:pt idx="49">
                  <c:v>0.2402</c:v>
                </c:pt>
                <c:pt idx="50">
                  <c:v>0.2301</c:v>
                </c:pt>
                <c:pt idx="51">
                  <c:v>0.2203</c:v>
                </c:pt>
                <c:pt idx="52">
                  <c:v>0.2107</c:v>
                </c:pt>
                <c:pt idx="53">
                  <c:v>0.2014</c:v>
                </c:pt>
                <c:pt idx="54">
                  <c:v>0.1923</c:v>
                </c:pt>
                <c:pt idx="55">
                  <c:v>0.18340000000000001</c:v>
                </c:pt>
                <c:pt idx="56">
                  <c:v>0.17480000000000001</c:v>
                </c:pt>
                <c:pt idx="57">
                  <c:v>0.1663</c:v>
                </c:pt>
                <c:pt idx="58">
                  <c:v>0.15809999999999999</c:v>
                </c:pt>
                <c:pt idx="59">
                  <c:v>0.1502</c:v>
                </c:pt>
                <c:pt idx="60">
                  <c:v>0.1424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Sheet1!$T$17</c:f>
              <c:strCache>
                <c:ptCount val="1"/>
                <c:pt idx="0">
                  <c:v>10 % margin FCC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rgbClr val="C00000"/>
                </a:solidFill>
                <a:round/>
              </a:ln>
              <a:effectLst/>
            </c:spPr>
          </c:dPt>
          <c:xVal>
            <c:numRef>
              <c:f>Sheet1!$T$18:$T$19</c:f>
              <c:numCache>
                <c:formatCode>General</c:formatCode>
                <c:ptCount val="2"/>
                <c:pt idx="0">
                  <c:v>0</c:v>
                </c:pt>
                <c:pt idx="1">
                  <c:v>17.8</c:v>
                </c:pt>
              </c:numCache>
            </c:numRef>
          </c:xVal>
          <c:yVal>
            <c:numRef>
              <c:f>Sheet1!$U$18:$U$19</c:f>
              <c:numCache>
                <c:formatCode>General</c:formatCode>
                <c:ptCount val="2"/>
                <c:pt idx="0">
                  <c:v>0</c:v>
                </c:pt>
                <c:pt idx="1">
                  <c:v>0.95199999999999996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Sheet1!$T$20</c:f>
              <c:strCache>
                <c:ptCount val="1"/>
                <c:pt idx="0">
                  <c:v>10% margin HL-LHC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34925" cap="rnd">
                <a:solidFill>
                  <a:srgbClr val="B2B2B2">
                    <a:lumMod val="75000"/>
                  </a:srgbClr>
                </a:solidFill>
                <a:round/>
              </a:ln>
              <a:effectLst/>
            </c:spPr>
          </c:dPt>
          <c:xVal>
            <c:numRef>
              <c:f>Sheet1!$T$21:$T$22</c:f>
              <c:numCache>
                <c:formatCode>General</c:formatCode>
                <c:ptCount val="2"/>
                <c:pt idx="0">
                  <c:v>0</c:v>
                </c:pt>
                <c:pt idx="1">
                  <c:v>17.8</c:v>
                </c:pt>
              </c:numCache>
            </c:numRef>
          </c:xVal>
          <c:yVal>
            <c:numRef>
              <c:f>Sheet1!$U$21:$U$22</c:f>
              <c:numCache>
                <c:formatCode>General</c:formatCode>
                <c:ptCount val="2"/>
                <c:pt idx="0">
                  <c:v>0</c:v>
                </c:pt>
                <c:pt idx="1">
                  <c:v>0.68310000000000004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Sheet1!$U$23</c:f>
              <c:strCache>
                <c:ptCount val="1"/>
                <c:pt idx="0">
                  <c:v>16 T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Sheet1!$T$24:$T$25</c:f>
              <c:numCache>
                <c:formatCode>General</c:formatCode>
                <c:ptCount val="2"/>
                <c:pt idx="0">
                  <c:v>16</c:v>
                </c:pt>
                <c:pt idx="1">
                  <c:v>16</c:v>
                </c:pt>
              </c:numCache>
            </c:numRef>
          </c:xVal>
          <c:yVal>
            <c:numRef>
              <c:f>Sheet1!$U$24:$U$25</c:f>
              <c:numCache>
                <c:formatCode>General</c:formatCode>
                <c:ptCount val="2"/>
                <c:pt idx="0">
                  <c:v>0</c:v>
                </c:pt>
                <c:pt idx="1">
                  <c:v>1.5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Sheet1!$AH$1</c:f>
              <c:strCache>
                <c:ptCount val="1"/>
                <c:pt idx="0">
                  <c:v>Nb-Ti</c:v>
                </c:pt>
              </c:strCache>
            </c:strRef>
          </c:tx>
          <c:spPr>
            <a:ln w="50800" cap="rnd">
              <a:solidFill>
                <a:srgbClr val="0055A0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Sheet1!$AG$2:$AG$87</c:f>
              <c:numCache>
                <c:formatCode>General</c:formatCode>
                <c:ptCount val="86"/>
                <c:pt idx="0">
                  <c:v>5</c:v>
                </c:pt>
                <c:pt idx="1">
                  <c:v>5.0999999999999996</c:v>
                </c:pt>
                <c:pt idx="2">
                  <c:v>5.1999999999999993</c:v>
                </c:pt>
                <c:pt idx="3">
                  <c:v>5.2999999999999989</c:v>
                </c:pt>
                <c:pt idx="4">
                  <c:v>5.3999999999999986</c:v>
                </c:pt>
                <c:pt idx="5">
                  <c:v>5.4999999999999982</c:v>
                </c:pt>
                <c:pt idx="6">
                  <c:v>5.5999999999999979</c:v>
                </c:pt>
                <c:pt idx="7">
                  <c:v>5.6999999999999975</c:v>
                </c:pt>
                <c:pt idx="8">
                  <c:v>5.7999999999999972</c:v>
                </c:pt>
                <c:pt idx="9">
                  <c:v>5.8999999999999968</c:v>
                </c:pt>
                <c:pt idx="10">
                  <c:v>5.9999999999999964</c:v>
                </c:pt>
                <c:pt idx="11">
                  <c:v>6.0999999999999961</c:v>
                </c:pt>
                <c:pt idx="12">
                  <c:v>6.1999999999999957</c:v>
                </c:pt>
                <c:pt idx="13">
                  <c:v>6.2999999999999954</c:v>
                </c:pt>
                <c:pt idx="14">
                  <c:v>6.399999999999995</c:v>
                </c:pt>
                <c:pt idx="15">
                  <c:v>6.4999999999999947</c:v>
                </c:pt>
                <c:pt idx="16">
                  <c:v>6.5999999999999943</c:v>
                </c:pt>
                <c:pt idx="17">
                  <c:v>6.699999999999994</c:v>
                </c:pt>
                <c:pt idx="18">
                  <c:v>6.7999999999999936</c:v>
                </c:pt>
                <c:pt idx="19">
                  <c:v>6.8999999999999932</c:v>
                </c:pt>
                <c:pt idx="20">
                  <c:v>6.9999999999999929</c:v>
                </c:pt>
                <c:pt idx="21">
                  <c:v>7.0999999999999925</c:v>
                </c:pt>
                <c:pt idx="22">
                  <c:v>7.1999999999999922</c:v>
                </c:pt>
                <c:pt idx="23">
                  <c:v>7.2999999999999918</c:v>
                </c:pt>
                <c:pt idx="24">
                  <c:v>7.3999999999999915</c:v>
                </c:pt>
                <c:pt idx="25">
                  <c:v>7.4999999999999911</c:v>
                </c:pt>
                <c:pt idx="26">
                  <c:v>7.5999999999999908</c:v>
                </c:pt>
                <c:pt idx="27">
                  <c:v>7.6999999999999904</c:v>
                </c:pt>
                <c:pt idx="28">
                  <c:v>7.7999999999999901</c:v>
                </c:pt>
                <c:pt idx="29">
                  <c:v>7.8999999999999897</c:v>
                </c:pt>
                <c:pt idx="30">
                  <c:v>7.9999999999999893</c:v>
                </c:pt>
                <c:pt idx="31">
                  <c:v>8.099999999999989</c:v>
                </c:pt>
                <c:pt idx="32">
                  <c:v>8.1999999999999886</c:v>
                </c:pt>
                <c:pt idx="33">
                  <c:v>8.2999999999999883</c:v>
                </c:pt>
                <c:pt idx="34">
                  <c:v>8.3999999999999879</c:v>
                </c:pt>
                <c:pt idx="35">
                  <c:v>8.4999999999999876</c:v>
                </c:pt>
                <c:pt idx="36">
                  <c:v>8.5999999999999872</c:v>
                </c:pt>
                <c:pt idx="37">
                  <c:v>8.6999999999999869</c:v>
                </c:pt>
                <c:pt idx="38">
                  <c:v>8.7999999999999865</c:v>
                </c:pt>
                <c:pt idx="39">
                  <c:v>8.8999999999999861</c:v>
                </c:pt>
                <c:pt idx="40">
                  <c:v>8.9999999999999858</c:v>
                </c:pt>
                <c:pt idx="41">
                  <c:v>9.0999999999999854</c:v>
                </c:pt>
                <c:pt idx="42">
                  <c:v>9.1999999999999851</c:v>
                </c:pt>
                <c:pt idx="43">
                  <c:v>9.2999999999999847</c:v>
                </c:pt>
                <c:pt idx="44">
                  <c:v>9.3999999999999844</c:v>
                </c:pt>
                <c:pt idx="45">
                  <c:v>9.499999999999984</c:v>
                </c:pt>
                <c:pt idx="46">
                  <c:v>9.5999999999999837</c:v>
                </c:pt>
                <c:pt idx="47">
                  <c:v>9.6999999999999833</c:v>
                </c:pt>
                <c:pt idx="48">
                  <c:v>9.7999999999999829</c:v>
                </c:pt>
                <c:pt idx="49">
                  <c:v>9.8999999999999826</c:v>
                </c:pt>
                <c:pt idx="50">
                  <c:v>9.9999999999999822</c:v>
                </c:pt>
                <c:pt idx="51">
                  <c:v>10.099999999999982</c:v>
                </c:pt>
                <c:pt idx="52">
                  <c:v>10.199999999999982</c:v>
                </c:pt>
                <c:pt idx="53">
                  <c:v>10.299999999999981</c:v>
                </c:pt>
                <c:pt idx="54">
                  <c:v>10.399999999999981</c:v>
                </c:pt>
                <c:pt idx="55">
                  <c:v>10.49999999999998</c:v>
                </c:pt>
                <c:pt idx="56">
                  <c:v>10.59999999999998</c:v>
                </c:pt>
                <c:pt idx="57">
                  <c:v>10.69999999999998</c:v>
                </c:pt>
                <c:pt idx="58">
                  <c:v>10.799999999999979</c:v>
                </c:pt>
                <c:pt idx="59">
                  <c:v>10.899999999999979</c:v>
                </c:pt>
                <c:pt idx="60">
                  <c:v>10.999999999999979</c:v>
                </c:pt>
                <c:pt idx="61">
                  <c:v>11.099999999999978</c:v>
                </c:pt>
                <c:pt idx="62">
                  <c:v>11.199999999999978</c:v>
                </c:pt>
                <c:pt idx="63">
                  <c:v>11.299999999999978</c:v>
                </c:pt>
                <c:pt idx="64">
                  <c:v>11.399999999999977</c:v>
                </c:pt>
                <c:pt idx="65">
                  <c:v>11.499999999999977</c:v>
                </c:pt>
                <c:pt idx="66">
                  <c:v>11.599999999999977</c:v>
                </c:pt>
                <c:pt idx="67">
                  <c:v>11.699999999999976</c:v>
                </c:pt>
                <c:pt idx="68">
                  <c:v>11.799999999999976</c:v>
                </c:pt>
                <c:pt idx="69">
                  <c:v>11.899999999999975</c:v>
                </c:pt>
                <c:pt idx="70">
                  <c:v>11.999999999999975</c:v>
                </c:pt>
                <c:pt idx="71">
                  <c:v>12.099999999999975</c:v>
                </c:pt>
                <c:pt idx="72">
                  <c:v>12.199999999999974</c:v>
                </c:pt>
                <c:pt idx="73">
                  <c:v>12.299999999999974</c:v>
                </c:pt>
                <c:pt idx="74">
                  <c:v>12.399999999999974</c:v>
                </c:pt>
                <c:pt idx="75">
                  <c:v>12.499999999999973</c:v>
                </c:pt>
                <c:pt idx="76">
                  <c:v>12.599999999999973</c:v>
                </c:pt>
                <c:pt idx="77">
                  <c:v>12.699999999999973</c:v>
                </c:pt>
                <c:pt idx="78">
                  <c:v>12.799999999999972</c:v>
                </c:pt>
                <c:pt idx="79">
                  <c:v>12.899999999999972</c:v>
                </c:pt>
                <c:pt idx="80">
                  <c:v>12.999999999999972</c:v>
                </c:pt>
                <c:pt idx="81">
                  <c:v>13.099999999999971</c:v>
                </c:pt>
                <c:pt idx="82">
                  <c:v>13.199999999999971</c:v>
                </c:pt>
                <c:pt idx="83">
                  <c:v>13.299999999999971</c:v>
                </c:pt>
                <c:pt idx="84">
                  <c:v>13.39999999999997</c:v>
                </c:pt>
                <c:pt idx="85">
                  <c:v>13.49999999999997</c:v>
                </c:pt>
              </c:numCache>
            </c:numRef>
          </c:xVal>
          <c:yVal>
            <c:numRef>
              <c:f>Sheet1!$AH$2:$AH$87</c:f>
              <c:numCache>
                <c:formatCode>General</c:formatCode>
                <c:ptCount val="86"/>
                <c:pt idx="0">
                  <c:v>5.1626913219474062</c:v>
                </c:pt>
                <c:pt idx="1">
                  <c:v>5.0646846539091444</c:v>
                </c:pt>
                <c:pt idx="2">
                  <c:v>4.9687262873981606</c:v>
                </c:pt>
                <c:pt idx="3">
                  <c:v>4.8747244449774252</c:v>
                </c:pt>
                <c:pt idx="4">
                  <c:v>4.7825930486748911</c:v>
                </c:pt>
                <c:pt idx="5">
                  <c:v>4.6922512623888535</c:v>
                </c:pt>
                <c:pt idx="6">
                  <c:v>4.6036230784877361</c:v>
                </c:pt>
                <c:pt idx="7">
                  <c:v>4.5166369436146772</c:v>
                </c:pt>
                <c:pt idx="8">
                  <c:v>4.4312254193470686</c:v>
                </c:pt>
                <c:pt idx="9">
                  <c:v>4.3473248739090637</c:v>
                </c:pt>
                <c:pt idx="10">
                  <c:v>4.2648752016059683</c:v>
                </c:pt>
                <c:pt idx="11">
                  <c:v>4.1838195670549663</c:v>
                </c:pt>
                <c:pt idx="12">
                  <c:v>4.104104171637017</c:v>
                </c:pt>
                <c:pt idx="13">
                  <c:v>4.0256780398980352</c:v>
                </c:pt>
                <c:pt idx="14">
                  <c:v>3.9484928238907995</c:v>
                </c:pt>
                <c:pt idx="15">
                  <c:v>3.8725026236779825</c:v>
                </c:pt>
                <c:pt idx="16">
                  <c:v>3.7976638224165034</c:v>
                </c:pt>
                <c:pt idx="17">
                  <c:v>3.7239349346177706</c:v>
                </c:pt>
                <c:pt idx="18">
                  <c:v>3.6512764663311872</c:v>
                </c:pt>
                <c:pt idx="19">
                  <c:v>3.5796507861323175</c:v>
                </c:pt>
                <c:pt idx="20">
                  <c:v>3.5090220059148147</c:v>
                </c:pt>
                <c:pt idx="21">
                  <c:v>3.4393558705889378</c:v>
                </c:pt>
                <c:pt idx="22">
                  <c:v>3.3706196558809118</c:v>
                </c:pt>
                <c:pt idx="23">
                  <c:v>3.302782073508109</c:v>
                </c:pt>
                <c:pt idx="24">
                  <c:v>3.23581318307646</c:v>
                </c:pt>
                <c:pt idx="25">
                  <c:v>3.1696843101097354</c:v>
                </c:pt>
                <c:pt idx="26">
                  <c:v>3.1043679696764288</c:v>
                </c:pt>
                <c:pt idx="27">
                  <c:v>3.0398377951296274</c:v>
                </c:pt>
                <c:pt idx="28">
                  <c:v>2.9760684715194987</c:v>
                </c:pt>
                <c:pt idx="29">
                  <c:v>2.9130356732771845</c:v>
                </c:pt>
                <c:pt idx="30">
                  <c:v>2.8507160058036654</c:v>
                </c:pt>
                <c:pt idx="31">
                  <c:v>2.7890869506281057</c:v>
                </c:pt>
                <c:pt idx="32">
                  <c:v>2.7281268138275347</c:v>
                </c:pt>
                <c:pt idx="33">
                  <c:v>2.6678146774238698</c:v>
                </c:pt>
                <c:pt idx="34">
                  <c:v>2.6081303534956666</c:v>
                </c:pt>
                <c:pt idx="35">
                  <c:v>2.5490543407606765</c:v>
                </c:pt>
                <c:pt idx="36">
                  <c:v>2.4905677834014983</c:v>
                </c:pt>
                <c:pt idx="37">
                  <c:v>2.4326524319207325</c:v>
                </c:pt>
                <c:pt idx="38">
                  <c:v>2.3752906058238685</c:v>
                </c:pt>
                <c:pt idx="39">
                  <c:v>2.3184651579380331</c:v>
                </c:pt>
                <c:pt idx="40">
                  <c:v>2.2621594401826219</c:v>
                </c:pt>
                <c:pt idx="41">
                  <c:v>2.206357270613728</c:v>
                </c:pt>
                <c:pt idx="42">
                  <c:v>2.1510429015682622</c:v>
                </c:pt>
                <c:pt idx="43">
                  <c:v>2.0962009887355295</c:v>
                </c:pt>
                <c:pt idx="44">
                  <c:v>2.0418165609837473</c:v>
                </c:pt>
                <c:pt idx="45">
                  <c:v>1.9878749907663686</c:v>
                </c:pt>
                <c:pt idx="46">
                  <c:v>1.9343619649278716</c:v>
                </c:pt>
                <c:pt idx="47">
                  <c:v>1.8812634557205403</c:v>
                </c:pt>
                <c:pt idx="48">
                  <c:v>1.8285656918322766</c:v>
                </c:pt>
                <c:pt idx="49">
                  <c:v>1.776255129210123</c:v>
                </c:pt>
                <c:pt idx="50">
                  <c:v>1.724318421444158</c:v>
                </c:pt>
                <c:pt idx="51">
                  <c:v>1.672742389450889</c:v>
                </c:pt>
                <c:pt idx="52">
                  <c:v>1.6215139901629376</c:v>
                </c:pt>
                <c:pt idx="53">
                  <c:v>1.5706202838913135</c:v>
                </c:pt>
                <c:pt idx="54">
                  <c:v>1.5200483999756811</c:v>
                </c:pt>
                <c:pt idx="55">
                  <c:v>1.4697855002743889</c:v>
                </c:pt>
                <c:pt idx="56">
                  <c:v>1.419818739966118</c:v>
                </c:pt>
                <c:pt idx="57">
                  <c:v>1.3701352250343695</c:v>
                </c:pt>
                <c:pt idx="58">
                  <c:v>1.3207219656787845</c:v>
                </c:pt>
                <c:pt idx="59">
                  <c:v>1.2715658247354056</c:v>
                </c:pt>
                <c:pt idx="60">
                  <c:v>1.2226534599807419</c:v>
                </c:pt>
                <c:pt idx="61">
                  <c:v>1.1739712589271227</c:v>
                </c:pt>
                <c:pt idx="62">
                  <c:v>1.1255052643690115</c:v>
                </c:pt>
                <c:pt idx="63">
                  <c:v>1.0772410884830359</c:v>
                </c:pt>
                <c:pt idx="64">
                  <c:v>1.0291638126783771</c:v>
                </c:pt>
                <c:pt idx="65">
                  <c:v>0.98125786958058503</c:v>
                </c:pt>
                <c:pt idx="66">
                  <c:v>0.93350690242634848</c:v>
                </c:pt>
                <c:pt idx="67">
                  <c:v>0.88589359562377834</c:v>
                </c:pt>
                <c:pt idx="68">
                  <c:v>0.83839946810276245</c:v>
                </c:pt>
                <c:pt idx="69">
                  <c:v>0.7910046180510345</c:v>
                </c:pt>
                <c:pt idx="70">
                  <c:v>0.74368740324413718</c:v>
                </c:pt>
                <c:pt idx="71">
                  <c:v>0.6964240346898648</c:v>
                </c:pt>
                <c:pt idx="72">
                  <c:v>0.64918805149076786</c:v>
                </c:pt>
                <c:pt idx="73">
                  <c:v>0.60194962958105291</c:v>
                </c:pt>
                <c:pt idx="74">
                  <c:v>0.55467465259968629</c:v>
                </c:pt>
                <c:pt idx="75">
                  <c:v>0.50732343277830949</c:v>
                </c:pt>
                <c:pt idx="76">
                  <c:v>0.45984890016959629</c:v>
                </c:pt>
                <c:pt idx="77">
                  <c:v>0.41219395302712347</c:v>
                </c:pt>
                <c:pt idx="78">
                  <c:v>0.36428742263818242</c:v>
                </c:pt>
                <c:pt idx="79">
                  <c:v>0.31603761662241214</c:v>
                </c:pt>
                <c:pt idx="80">
                  <c:v>0.26732131598451642</c:v>
                </c:pt>
                <c:pt idx="81">
                  <c:v>0.21796339460813455</c:v>
                </c:pt>
                <c:pt idx="82">
                  <c:v>0.16769440264924562</c:v>
                </c:pt>
                <c:pt idx="83">
                  <c:v>0.11604515648335986</c:v>
                </c:pt>
                <c:pt idx="84">
                  <c:v>6.198707800435449E-2</c:v>
                </c:pt>
                <c:pt idx="85">
                  <c:v>3.3113821404133855E-13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9258832"/>
        <c:axId val="1389262096"/>
      </c:scatterChart>
      <c:valAx>
        <c:axId val="1389258832"/>
        <c:scaling>
          <c:orientation val="minMax"/>
          <c:max val="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i="1" dirty="0"/>
                  <a:t>B</a:t>
                </a:r>
                <a:r>
                  <a:rPr lang="en-GB" dirty="0"/>
                  <a:t> in 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1">
                      <a:lumMod val="1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389262096"/>
        <c:crosses val="autoZero"/>
        <c:crossBetween val="midCat"/>
      </c:valAx>
      <c:valAx>
        <c:axId val="1389262096"/>
        <c:scaling>
          <c:orientation val="minMax"/>
          <c:max val="1.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1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i="1" dirty="0" err="1" smtClean="0"/>
                  <a:t>J</a:t>
                </a:r>
                <a:r>
                  <a:rPr lang="en-GB" baseline="-25000" dirty="0" err="1" smtClean="0"/>
                  <a:t>c</a:t>
                </a:r>
                <a:r>
                  <a:rPr lang="en-GB" dirty="0" smtClean="0"/>
                  <a:t> </a:t>
                </a:r>
                <a:r>
                  <a:rPr lang="en-GB" dirty="0"/>
                  <a:t>in kA/mm</a:t>
                </a:r>
                <a:r>
                  <a:rPr lang="en-GB" baseline="30000" dirty="0"/>
                  <a:t>2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1">
                      <a:lumMod val="1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38925883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accent1">
              <a:lumMod val="1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31/07/2015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31/07/2015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6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06F3D-0C12-4BB2-9B33-E700C28ED4E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778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5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8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85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14A73-B9A0-4385-9E9A-34FD13BABFAA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1033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3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378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06F3D-0C12-4BB2-9B33-E700C28ED4E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42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20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10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35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7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27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81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27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63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66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47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5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65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81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3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21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90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31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6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81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20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13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3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90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37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03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06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34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01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24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34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355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8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86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531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71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7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94006"/>
          </a:xfrm>
        </p:spPr>
        <p:txBody>
          <a:bodyPr/>
          <a:lstStyle/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39864"/>
            <a:ext cx="4287864" cy="471072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239864"/>
            <a:ext cx="4287864" cy="471072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A5531-958D-4705-8E89-0913BDCCD49C}" type="datetime1">
              <a:rPr lang="en-US" smtClean="0"/>
              <a:t>7/31/2015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2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0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4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</a:t>
            </a:r>
            <a:r>
              <a:rPr lang="en-GB" sz="1000" b="1" baseline="0" dirty="0" smtClean="0">
                <a:solidFill>
                  <a:schemeClr val="bg1"/>
                </a:solidFill>
              </a:rPr>
              <a:t> Circular Colliders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2015 Higgs Hunting, </a:t>
            </a:r>
            <a:r>
              <a:rPr lang="en-GB" sz="1000" b="0" baseline="0" dirty="0" err="1" smtClean="0">
                <a:solidFill>
                  <a:schemeClr val="bg1"/>
                </a:solidFill>
              </a:rPr>
              <a:t>Orsay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9" r:id="rId3"/>
    <p:sldLayoutId id="2147483693" r:id="rId4"/>
    <p:sldLayoutId id="2147483695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0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CEPC-SPPC Meeting, May 17-18, 2015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7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31/07/2015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77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image" Target="../media/image53.jp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597" y="-36909"/>
            <a:ext cx="9277109" cy="6917447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-940534" y="4113292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>
          <a:xfrm>
            <a:off x="1663800" y="4113292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4548772" y="4196753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03811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5" name="Arc 14"/>
          <p:cNvSpPr/>
          <p:nvPr/>
        </p:nvSpPr>
        <p:spPr>
          <a:xfrm>
            <a:off x="1954183" y="2987530"/>
            <a:ext cx="996263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536" y="332656"/>
            <a:ext cx="8352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2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5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Future Circular Colliders</a:t>
            </a:r>
            <a:endParaRPr lang="en-GB" sz="5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8182" y="2060848"/>
            <a:ext cx="554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M. Benedikt</a:t>
            </a:r>
            <a:endParaRPr lang="en-GB" sz="3600" dirty="0" smtClean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1880" y="2664841"/>
            <a:ext cx="5800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GB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ratefully acknowledging input from </a:t>
            </a:r>
            <a:r>
              <a:rPr lang="en-GB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FCC global design study team,</a:t>
            </a:r>
          </a:p>
          <a:p>
            <a:pPr algn="ctr"/>
            <a:r>
              <a:rPr lang="en-GB" sz="2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Y. Wang and W. Chou</a:t>
            </a:r>
            <a:endParaRPr lang="en-GB" sz="2800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17232"/>
            <a:ext cx="1512168" cy="13011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07" y="5877272"/>
            <a:ext cx="2307485" cy="9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94523" y="1054477"/>
            <a:ext cx="1872208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SSC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23891"/>
            <a:ext cx="2393780" cy="343415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30137" y="1552724"/>
            <a:ext cx="21376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 smtClean="0">
                <a:effectLst/>
                <a:latin typeface="verdana"/>
              </a:rPr>
              <a:t>Supercolliders </a:t>
            </a:r>
            <a:r>
              <a:rPr lang="en-GB" dirty="0" err="1" smtClean="0">
                <a:effectLst/>
                <a:latin typeface="verdana"/>
              </a:rPr>
              <a:t>Superdetectors</a:t>
            </a:r>
            <a:r>
              <a:rPr lang="en-GB" dirty="0" smtClean="0">
                <a:effectLst/>
                <a:latin typeface="verdana"/>
              </a:rPr>
              <a:t>: Proceedings of the 19th and 25th Workshops of the INFN </a:t>
            </a:r>
            <a:r>
              <a:rPr lang="en-GB" dirty="0" err="1" smtClean="0">
                <a:effectLst/>
                <a:latin typeface="verdana"/>
              </a:rPr>
              <a:t>Eloisatron</a:t>
            </a:r>
            <a:r>
              <a:rPr lang="en-GB" dirty="0" smtClean="0">
                <a:effectLst/>
                <a:latin typeface="verdana"/>
              </a:rPr>
              <a:t> Project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161175" y="982469"/>
            <a:ext cx="3926305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ELOISATRON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4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74" y="980728"/>
            <a:ext cx="2226563" cy="3384376"/>
          </a:xfrm>
        </p:spPr>
      </p:pic>
      <p:grpSp>
        <p:nvGrpSpPr>
          <p:cNvPr id="8" name="Group 7"/>
          <p:cNvGrpSpPr/>
          <p:nvPr/>
        </p:nvGrpSpPr>
        <p:grpSpPr>
          <a:xfrm>
            <a:off x="5093467" y="1556792"/>
            <a:ext cx="1782789" cy="2449083"/>
            <a:chOff x="278692" y="945243"/>
            <a:chExt cx="4147146" cy="53732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92" y="945243"/>
              <a:ext cx="4147146" cy="537321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69469" y="3569159"/>
              <a:ext cx="2488382" cy="685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0000CC"/>
                  </a:solidFill>
                </a:rPr>
                <a:t>SSC CDR 1986</a:t>
              </a:r>
              <a:endParaRPr lang="en-GB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942947" y="4472228"/>
            <a:ext cx="21653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/>
              <a:t>H. Ulrich Wienands, The SSC Low Energy Booster: Design and Component Prototypes for the First Injector Synchrotron, IEEE Press, 1997 </a:t>
            </a:r>
            <a:endParaRPr lang="en-GB" sz="1400" dirty="0"/>
          </a:p>
        </p:txBody>
      </p:sp>
      <p:sp>
        <p:nvSpPr>
          <p:cNvPr id="49" name="Rectangle 48"/>
          <p:cNvSpPr/>
          <p:nvPr/>
        </p:nvSpPr>
        <p:spPr>
          <a:xfrm>
            <a:off x="107504" y="5013176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VLHC Design Study Group Collaboration </a:t>
            </a:r>
          </a:p>
          <a:p>
            <a:r>
              <a:rPr lang="en-GB" sz="1400" b="1" dirty="0" smtClean="0"/>
              <a:t>June 2001</a:t>
            </a:r>
            <a:r>
              <a:rPr lang="en-GB" sz="1400" dirty="0" smtClean="0"/>
              <a:t>. 271 pp.</a:t>
            </a:r>
          </a:p>
          <a:p>
            <a:r>
              <a:rPr lang="en-GB" sz="1400" dirty="0" smtClean="0"/>
              <a:t>SLAC-R-591, SLAC-R-0591, SLAC-591, </a:t>
            </a:r>
          </a:p>
          <a:p>
            <a:r>
              <a:rPr lang="en-GB" sz="1400" dirty="0" smtClean="0"/>
              <a:t>SLAC-0591, FERMILAB-TM-2149 </a:t>
            </a:r>
            <a:endParaRPr lang="en-GB" sz="1400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8" y="3140968"/>
            <a:ext cx="2308818" cy="298788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779912" y="5723964"/>
            <a:ext cx="1967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http://www.vlhc.org</a:t>
            </a:r>
            <a:r>
              <a:rPr lang="en-GB" dirty="0" smtClean="0"/>
              <a:t>/</a:t>
            </a:r>
            <a:endParaRPr lang="en-GB" dirty="0"/>
          </a:p>
        </p:txBody>
      </p:sp>
      <p:sp>
        <p:nvSpPr>
          <p:cNvPr id="52" name="Rectangle 51"/>
          <p:cNvSpPr/>
          <p:nvPr/>
        </p:nvSpPr>
        <p:spPr>
          <a:xfrm>
            <a:off x="35496" y="4366845"/>
            <a:ext cx="1817549" cy="646331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600" dirty="0">
                <a:solidFill>
                  <a:prstClr val="black"/>
                </a:solidFill>
              </a:rPr>
              <a:t>ex. </a:t>
            </a:r>
            <a:r>
              <a:rPr lang="en-GB" sz="3600" dirty="0" smtClean="0">
                <a:solidFill>
                  <a:prstClr val="black"/>
                </a:solidFill>
              </a:rPr>
              <a:t>VLHC</a:t>
            </a:r>
            <a:endParaRPr lang="en-GB" sz="3600" dirty="0">
              <a:solidFill>
                <a:prstClr val="black"/>
              </a:solidFill>
            </a:endParaRP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37860" r="1" b="180"/>
          <a:stretch/>
        </p:blipFill>
        <p:spPr>
          <a:xfrm>
            <a:off x="5968727" y="2655962"/>
            <a:ext cx="3168000" cy="34920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121409" y="5174867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4746" y="3629223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>
                <a:solidFill>
                  <a:srgbClr val="FF0000"/>
                </a:solidFill>
              </a:rPr>
              <a:t>o</a:t>
            </a:r>
            <a:r>
              <a:rPr lang="en-GB" b="1" dirty="0" smtClean="0">
                <a:solidFill>
                  <a:srgbClr val="FF0000"/>
                </a:solidFill>
              </a:rPr>
              <a:t>ption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79976" y="2695803"/>
            <a:ext cx="3025599" cy="58477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3200" dirty="0">
                <a:solidFill>
                  <a:prstClr val="black"/>
                </a:solidFill>
              </a:rPr>
              <a:t>ex. </a:t>
            </a:r>
            <a:r>
              <a:rPr lang="en-GB" sz="3200" dirty="0" smtClean="0">
                <a:solidFill>
                  <a:prstClr val="black"/>
                </a:solidFill>
              </a:rPr>
              <a:t>TRISTAN II</a:t>
            </a:r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99694" y="3713161"/>
            <a:ext cx="360040" cy="36004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3457" y="4953942"/>
            <a:ext cx="1146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Tristan-II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option 1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13497" y="4463347"/>
            <a:ext cx="1195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F. Takasaki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lIns="36000" tIns="0" rIns="3600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en-US" sz="3200" dirty="0" smtClean="0"/>
              <a:t>      </a:t>
            </a:r>
            <a:r>
              <a:rPr lang="en-GB" sz="2800" kern="0" dirty="0">
                <a:ea typeface="+mn-ea"/>
                <a:cs typeface="Calibri" pitchFamily="34" charset="0"/>
              </a:rPr>
              <a:t>Previous studies in Italy (ELOISATRON </a:t>
            </a:r>
            <a:r>
              <a:rPr lang="en-GB" sz="2000" kern="0" dirty="0" smtClean="0">
                <a:ea typeface="+mn-ea"/>
                <a:cs typeface="Calibri" pitchFamily="34" charset="0"/>
              </a:rPr>
              <a:t>300km</a:t>
            </a:r>
            <a:r>
              <a:rPr lang="en-GB" sz="2800" kern="0" dirty="0">
                <a:ea typeface="+mn-ea"/>
                <a:cs typeface="Calibri" pitchFamily="34" charset="0"/>
              </a:rPr>
              <a:t>), USA (SSC </a:t>
            </a:r>
            <a:r>
              <a:rPr lang="en-GB" sz="2000" kern="0" dirty="0" smtClean="0">
                <a:ea typeface="+mn-ea"/>
                <a:cs typeface="Calibri" pitchFamily="34" charset="0"/>
              </a:rPr>
              <a:t>87km</a:t>
            </a:r>
            <a:r>
              <a:rPr lang="en-GB" sz="2800" kern="0" dirty="0">
                <a:ea typeface="+mn-ea"/>
                <a:cs typeface="Calibri" pitchFamily="34" charset="0"/>
              </a:rPr>
              <a:t>, VLHC </a:t>
            </a:r>
            <a:r>
              <a:rPr lang="en-GB" sz="2000" kern="0" dirty="0" smtClean="0">
                <a:ea typeface="+mn-ea"/>
                <a:cs typeface="Calibri" pitchFamily="34" charset="0"/>
              </a:rPr>
              <a:t>233km</a:t>
            </a:r>
            <a:r>
              <a:rPr lang="en-GB" sz="2800" kern="0" dirty="0">
                <a:ea typeface="+mn-ea"/>
                <a:cs typeface="Calibri" pitchFamily="34" charset="0"/>
              </a:rPr>
              <a:t>), Japan (TRISTAN-II </a:t>
            </a:r>
            <a:r>
              <a:rPr lang="en-GB" sz="2000" kern="0" dirty="0" smtClean="0">
                <a:ea typeface="+mn-ea"/>
                <a:cs typeface="Calibri" pitchFamily="34" charset="0"/>
              </a:rPr>
              <a:t>94km</a:t>
            </a:r>
            <a:r>
              <a:rPr lang="en-GB" sz="2800" kern="0" dirty="0" smtClean="0">
                <a:ea typeface="+mn-ea"/>
                <a:cs typeface="Calibri" pitchFamily="34" charset="0"/>
              </a:rPr>
              <a:t>)</a:t>
            </a:r>
            <a:endParaRPr lang="en-GB" sz="2800" kern="0" dirty="0">
              <a:ea typeface="+mn-ea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115" y="3252172"/>
            <a:ext cx="8892480" cy="118494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 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Many aspects of machine design and R&amp;D non-site specific.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Exploit synergies with other projects and prev. studies</a:t>
            </a:r>
          </a:p>
          <a:p>
            <a:pPr marL="342900" indent="-342900">
              <a:buFont typeface="Wingdings" pitchFamily="2" charset="2"/>
              <a:buChar char="à"/>
            </a:pPr>
            <a:endParaRPr lang="en-GB" sz="1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" grpId="0"/>
      <p:bldP spid="49" grpId="0"/>
      <p:bldP spid="51" grpId="0"/>
      <p:bldP spid="52" grpId="0" animBg="1"/>
      <p:bldP spid="18" grpId="0" animBg="1"/>
      <p:bldP spid="19" grpId="0"/>
      <p:bldP spid="20" grpId="0" animBg="1"/>
      <p:bldP spid="21" grpId="0" animBg="1"/>
      <p:bldP spid="22" grpId="0"/>
      <p:bldP spid="23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LEP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75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3" y="3555217"/>
            <a:ext cx="1303973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853619" y="3635119"/>
            <a:ext cx="10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HL-LHC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2542" y="4916087"/>
            <a:ext cx="3344921" cy="529137"/>
            <a:chOff x="5722542" y="5110794"/>
            <a:chExt cx="3344921" cy="529137"/>
          </a:xfrm>
        </p:grpSpPr>
        <p:sp>
          <p:nvSpPr>
            <p:cNvPr id="63" name="Rectangle 62"/>
            <p:cNvSpPr/>
            <p:nvPr/>
          </p:nvSpPr>
          <p:spPr>
            <a:xfrm>
              <a:off x="7843463" y="5110794"/>
              <a:ext cx="1224000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02468" y="5110794"/>
              <a:ext cx="1321542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2" y="5110794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197354" y="1548778"/>
            <a:ext cx="2624773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173D54"/>
                </a:solidFill>
                <a:effectLst>
                  <a:outerShdw blurRad="25400" dist="25400" dir="2700000" algn="tl" rotWithShape="0">
                    <a:schemeClr val="tx2">
                      <a:lumMod val="75000"/>
                      <a:alpha val="45000"/>
                    </a:schemeClr>
                  </a:outerShdw>
                </a:effectLst>
              </a:rPr>
              <a:t>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55044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C</a:t>
            </a:r>
            <a:r>
              <a:rPr lang="en-GB" dirty="0" smtClean="0"/>
              <a:t>ERN </a:t>
            </a:r>
            <a:r>
              <a:rPr lang="en-GB" dirty="0"/>
              <a:t>Circular Colliders </a:t>
            </a:r>
            <a:r>
              <a:rPr lang="en-GB" dirty="0" smtClean="0"/>
              <a:t>and FCC</a:t>
            </a:r>
            <a:endParaRPr lang="en-US" dirty="0"/>
          </a:p>
        </p:txBody>
      </p:sp>
      <p:pic>
        <p:nvPicPr>
          <p:cNvPr id="5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643671" y="4916087"/>
            <a:ext cx="6219742" cy="989795"/>
            <a:chOff x="2643671" y="4916087"/>
            <a:chExt cx="6219742" cy="989795"/>
          </a:xfrm>
        </p:grpSpPr>
        <p:grpSp>
          <p:nvGrpSpPr>
            <p:cNvPr id="7" name="Group 6"/>
            <p:cNvGrpSpPr/>
            <p:nvPr/>
          </p:nvGrpSpPr>
          <p:grpSpPr>
            <a:xfrm>
              <a:off x="2643671" y="4916087"/>
              <a:ext cx="3051462" cy="529137"/>
              <a:chOff x="2643671" y="5110794"/>
              <a:chExt cx="3051462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EFF6FB"/>
                    </a:solidFill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643671" y="5190696"/>
                <a:ext cx="2490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spc="100" dirty="0" smtClean="0">
                    <a:solidFill>
                      <a:schemeClr val="tx2"/>
                    </a:solidFill>
                    <a:latin typeface="+mn-lt"/>
                  </a:rPr>
                  <a:t>                 FCC</a:t>
                </a:r>
                <a:endParaRPr lang="en-GB" b="1" spc="1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3816486" y="5778396"/>
              <a:ext cx="5046927" cy="1274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 b="1" kern="0" dirty="0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CDR by end 2018 for strategy </a:t>
              </a:r>
              <a:r>
                <a:rPr lang="en-US" altLang="zh-CN" sz="2000" b="1" kern="0" dirty="0" err="1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upade</a:t>
              </a:r>
              <a:endParaRPr lang="en-GB" sz="1400" b="1" kern="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1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278 L -0.38525 0.237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25 0.23727 L 0.00173 0.5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ghigjff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altLang="zh-CN" sz="3000" b="1" dirty="0" smtClean="0">
                <a:solidFill>
                  <a:srgbClr val="0070C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CEPC-SPPC Timeline (preliminary) </a:t>
            </a:r>
            <a:endParaRPr lang="zh-CN" altLang="en-US" sz="3000" b="1" dirty="0">
              <a:solidFill>
                <a:srgbClr val="0070C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00034" y="1142984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1C9F-A56E-47E4-80F4-FDF2E6462DB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0000"/>
                </a:solidFill>
              </a:rPr>
              <a:t>CEPC-SPPC Meeting, May 17-18, 2015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W. Chou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00034" y="6356370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http://www.ihep.cas.cn/cxwh/yjsbs/200907/W020090722524685304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34" y="285728"/>
            <a:ext cx="1135856" cy="764381"/>
          </a:xfrm>
          <a:prstGeom prst="rect">
            <a:avLst/>
          </a:prstGeom>
          <a:noFill/>
        </p:spPr>
      </p:pic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500034" y="1714488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2030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2035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noFill/>
                  </a:tcPr>
                </a:tc>
              </a:tr>
            </a:tbl>
          </a:graphicData>
        </a:graphic>
      </p:graphicFrame>
      <p:cxnSp>
        <p:nvCxnSpPr>
          <p:cNvPr id="18" name="直接箭头连接符 17"/>
          <p:cNvCxnSpPr/>
          <p:nvPr/>
        </p:nvCxnSpPr>
        <p:spPr>
          <a:xfrm>
            <a:off x="500034" y="2143116"/>
            <a:ext cx="8215370" cy="1588"/>
          </a:xfrm>
          <a:prstGeom prst="straightConnector1">
            <a:avLst/>
          </a:prstGeom>
          <a:ln w="15875" cmpd="sng">
            <a:solidFill>
              <a:srgbClr val="002060"/>
            </a:solidFill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1571604" y="2214554"/>
          <a:ext cx="178595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50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Design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(2016-2020)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3357554" y="2214554"/>
          <a:ext cx="250033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(2021-2027)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/>
        </p:nvGraphicFramePr>
        <p:xfrm>
          <a:off x="5857884" y="2214554"/>
          <a:ext cx="285752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Data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taking</a:t>
                      </a:r>
                    </a:p>
                    <a:p>
                      <a:pPr algn="ctr"/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(2028-2035)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/>
        </p:nvGraphicFramePr>
        <p:xfrm>
          <a:off x="500034" y="2214554"/>
          <a:ext cx="1071570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Pre-studies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(2013-2015)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extLst/>
          </p:nvPr>
        </p:nvGraphicFramePr>
        <p:xfrm>
          <a:off x="500034" y="3257552"/>
          <a:ext cx="4148166" cy="28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8166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altLang="zh-CN" sz="1200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st</a:t>
                      </a:r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Milestone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: Pre-CDR (by the end of 2014)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2" name="直接箭头连接符 31"/>
          <p:cNvCxnSpPr/>
          <p:nvPr/>
        </p:nvCxnSpPr>
        <p:spPr>
          <a:xfrm rot="5400000" flipH="1" flipV="1">
            <a:off x="679423" y="2678107"/>
            <a:ext cx="1071570" cy="1588"/>
          </a:xfrm>
          <a:prstGeom prst="straightConnector1">
            <a:avLst/>
          </a:prstGeom>
          <a:ln w="15875">
            <a:solidFill>
              <a:schemeClr val="accent3">
                <a:lumMod val="5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28596" y="135729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CEPC</a:t>
            </a:r>
            <a:endParaRPr lang="zh-CN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1" name="表格 40"/>
          <p:cNvGraphicFramePr>
            <a:graphicFrameLocks noGrp="1"/>
          </p:cNvGraphicFramePr>
          <p:nvPr/>
        </p:nvGraphicFramePr>
        <p:xfrm>
          <a:off x="500034" y="4500570"/>
          <a:ext cx="8215370" cy="4286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  <a:gridCol w="357190"/>
              </a:tblGrid>
              <a:tr h="42862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2030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2040</a:t>
                      </a:r>
                      <a:endParaRPr lang="zh-CN" altLang="en-US" sz="1200" dirty="0" smtClean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3" name="直接箭头连接符 42"/>
          <p:cNvCxnSpPr/>
          <p:nvPr/>
        </p:nvCxnSpPr>
        <p:spPr>
          <a:xfrm>
            <a:off x="500034" y="4929198"/>
            <a:ext cx="8215370" cy="1588"/>
          </a:xfrm>
          <a:prstGeom prst="straightConnector1">
            <a:avLst/>
          </a:prstGeom>
          <a:ln w="15875" cmpd="sng">
            <a:solidFill>
              <a:srgbClr val="002060"/>
            </a:solidFill>
            <a:bevel/>
            <a:headEnd type="none" w="sm" len="lg"/>
            <a:tailEnd type="triangle" w="sm" len="lg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表格 45"/>
          <p:cNvGraphicFramePr>
            <a:graphicFrameLocks noGrp="1"/>
          </p:cNvGraphicFramePr>
          <p:nvPr/>
        </p:nvGraphicFramePr>
        <p:xfrm>
          <a:off x="500034" y="5000636"/>
          <a:ext cx="3357586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586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R&amp;D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(2014-2030)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表格 46"/>
          <p:cNvGraphicFramePr>
            <a:graphicFrameLocks noGrp="1"/>
          </p:cNvGraphicFramePr>
          <p:nvPr/>
        </p:nvGraphicFramePr>
        <p:xfrm>
          <a:off x="3857620" y="5000636"/>
          <a:ext cx="1643074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74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Engineering Design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(2030-2035)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表格 47"/>
          <p:cNvGraphicFramePr>
            <a:graphicFrameLocks noGrp="1"/>
          </p:cNvGraphicFramePr>
          <p:nvPr>
            <p:extLst/>
          </p:nvPr>
        </p:nvGraphicFramePr>
        <p:xfrm>
          <a:off x="5500694" y="5000636"/>
          <a:ext cx="185738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Construction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(2035-2042)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表格 48"/>
          <p:cNvGraphicFramePr>
            <a:graphicFrameLocks noGrp="1"/>
          </p:cNvGraphicFramePr>
          <p:nvPr/>
        </p:nvGraphicFramePr>
        <p:xfrm>
          <a:off x="7358082" y="5000636"/>
          <a:ext cx="178591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91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Data taking</a:t>
                      </a:r>
                    </a:p>
                    <a:p>
                      <a:pPr algn="ctr"/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(2042-2055)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28596" y="414338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SPPC</a:t>
            </a:r>
            <a:endParaRPr lang="zh-CN" alt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8596" y="3152194"/>
            <a:ext cx="4295804" cy="4789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8" name="表格 29"/>
          <p:cNvGraphicFramePr>
            <a:graphicFrameLocks noGrp="1"/>
          </p:cNvGraphicFramePr>
          <p:nvPr>
            <p:extLst/>
          </p:nvPr>
        </p:nvGraphicFramePr>
        <p:xfrm>
          <a:off x="1285820" y="1219200"/>
          <a:ext cx="6181780" cy="28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1780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zh-CN" sz="1200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nd</a:t>
                      </a:r>
                      <a:r>
                        <a:rPr lang="en-US" altLang="zh-CN" sz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Milestone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: R&amp;D</a:t>
                      </a:r>
                      <a:r>
                        <a:rPr lang="zh-CN" altLang="en-US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altLang="zh-CN" sz="12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funding</a:t>
                      </a:r>
                      <a:r>
                        <a:rPr lang="en-US" altLang="zh-CN" sz="1200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in the government’s new 5-year plan (2016-2020)</a:t>
                      </a:r>
                      <a:endParaRPr lang="zh-CN" altLang="en-US" sz="12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cxnSp>
        <p:nvCxnSpPr>
          <p:cNvPr id="31" name="直接箭头连接符 31"/>
          <p:cNvCxnSpPr/>
          <p:nvPr/>
        </p:nvCxnSpPr>
        <p:spPr>
          <a:xfrm>
            <a:off x="1674812" y="1524000"/>
            <a:ext cx="1588" cy="609600"/>
          </a:xfrm>
          <a:prstGeom prst="straightConnector1">
            <a:avLst/>
          </a:prstGeom>
          <a:ln w="15875">
            <a:solidFill>
              <a:schemeClr val="accent3">
                <a:lumMod val="50000"/>
              </a:schemeClr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219200" y="1107515"/>
            <a:ext cx="6477000" cy="454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4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B5C6-B3FC-4355-9BA4-46F9570CB0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62755"/>
            <a:ext cx="3707516" cy="5338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8458200" cy="523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CEPC-SPPC Pre-CDR 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(March 2015)</a:t>
            </a:r>
            <a:endParaRPr lang="en-US" sz="20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79" y="1062755"/>
            <a:ext cx="3753341" cy="5326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643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059" y="3336"/>
            <a:ext cx="9150188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	Hadron collider parameters</a:t>
            </a:r>
            <a:endParaRPr lang="en-US" sz="3200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13920"/>
              </p:ext>
            </p:extLst>
          </p:nvPr>
        </p:nvGraphicFramePr>
        <p:xfrm>
          <a:off x="102456" y="1193224"/>
          <a:ext cx="8967548" cy="3881224"/>
        </p:xfrm>
        <a:graphic>
          <a:graphicData uri="http://schemas.openxmlformats.org/drawingml/2006/table">
            <a:tbl>
              <a:tblPr firstRow="1" bandRow="1"/>
              <a:tblGrid>
                <a:gridCol w="3206908"/>
                <a:gridCol w="864096"/>
                <a:gridCol w="1296144"/>
                <a:gridCol w="1296144"/>
                <a:gridCol w="1052201"/>
                <a:gridCol w="171935"/>
                <a:gridCol w="1080120"/>
              </a:tblGrid>
              <a:tr h="50405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SPPC</a:t>
                      </a:r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bg1"/>
                          </a:solidFill>
                        </a:rPr>
                        <a:t>HL LHC</a:t>
                      </a:r>
                      <a:endParaRPr lang="en-GB" sz="20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/>
                        <a:t>collision energy </a:t>
                      </a:r>
                      <a:r>
                        <a:rPr lang="en-GB" sz="1800" b="1" dirty="0" err="1" smtClean="0"/>
                        <a:t>cms</a:t>
                      </a:r>
                      <a:r>
                        <a:rPr lang="en-GB" sz="1800" b="1" dirty="0" smtClean="0"/>
                        <a:t> [</a:t>
                      </a:r>
                      <a:r>
                        <a:rPr lang="en-GB" sz="1800" b="1" dirty="0" err="1" smtClean="0"/>
                        <a:t>TeV</a:t>
                      </a:r>
                      <a:r>
                        <a:rPr lang="en-GB" sz="1800" b="1" dirty="0" smtClean="0"/>
                        <a:t>]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100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71.2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/>
                        <a:t>14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/>
                        <a:t>dipole field [T]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GB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/>
                        <a:t>8.3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41552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/>
                        <a:t># IP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/>
                        <a:t>2 main &amp;</a:t>
                      </a:r>
                      <a:r>
                        <a:rPr lang="en-GB" sz="1800" b="1" baseline="0" dirty="0" smtClean="0"/>
                        <a:t> 2</a:t>
                      </a:r>
                      <a:endParaRPr lang="en-GB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</a:t>
                      </a:r>
                      <a:endParaRPr lang="en-GB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/>
                        <a:t>2 main &amp; 2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/>
                        <a:t>bunch intensity  [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lang="en-GB" sz="1800" b="1" dirty="0" smtClean="0"/>
                        <a:t>]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/>
                        <a:t>1</a:t>
                      </a:r>
                      <a:endParaRPr lang="en-GB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 (0.2)</a:t>
                      </a:r>
                      <a:endParaRPr lang="en-GB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/>
                        <a:t>1.1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 smtClean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/>
                        <a:t>bunch spacing  [ns]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/>
                        <a:t>25</a:t>
                      </a:r>
                      <a:endParaRPr lang="en-GB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25 (5)</a:t>
                      </a:r>
                      <a:endParaRPr lang="en-GB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/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 smtClean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/>
                        <a:t>luminosity/</a:t>
                      </a:r>
                      <a:r>
                        <a:rPr lang="en-GB" sz="1800" b="1" dirty="0" err="1" smtClean="0"/>
                        <a:t>Ip</a:t>
                      </a:r>
                      <a:r>
                        <a:rPr lang="en-GB" sz="1800" b="1" baseline="-25000" dirty="0" smtClean="0"/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baseline="300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</a:rPr>
                        <a:t>25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en-GB" sz="1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1</a:t>
                      </a:r>
                      <a:endParaRPr lang="en-GB" sz="1800" baseline="30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aseline="30000" dirty="0" smtClean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/>
                        <a:t>5</a:t>
                      </a:r>
                      <a:endParaRPr lang="en-GB" sz="1800" baseline="30000" dirty="0" smtClean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baseline="0" dirty="0" smtClean="0"/>
                        <a:t>events/</a:t>
                      </a:r>
                      <a:r>
                        <a:rPr lang="en-GB" sz="1800" b="1" baseline="0" dirty="0" err="1" smtClean="0"/>
                        <a:t>bx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170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850 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170)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400 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27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135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smtClean="0"/>
                        <a:t>stored energy/beam [GJ]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8.4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6.6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/>
                        <a:t>0.36</a:t>
                      </a:r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0.7</a:t>
                      </a:r>
                      <a:endParaRPr lang="de-AT" dirty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1800" b="1" dirty="0" err="1" smtClean="0"/>
                        <a:t>synchr</a:t>
                      </a:r>
                      <a:r>
                        <a:rPr lang="en-GB" sz="1800" b="1" dirty="0" smtClean="0"/>
                        <a:t>. rad. [W/m/</a:t>
                      </a:r>
                      <a:r>
                        <a:rPr lang="en-GB" sz="1800" b="1" dirty="0" err="1" smtClean="0"/>
                        <a:t>apert</a:t>
                      </a:r>
                      <a:r>
                        <a:rPr lang="en-GB" sz="1800" b="1" dirty="0" smtClean="0"/>
                        <a:t>.]</a:t>
                      </a:r>
                      <a:endParaRPr lang="en-GB" sz="1800" b="1" dirty="0"/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solidFill>
                            <a:srgbClr val="FF0000"/>
                          </a:solidFill>
                        </a:rPr>
                        <a:t>58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0.2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AT" dirty="0" smtClean="0"/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0.35</a:t>
                      </a:r>
                    </a:p>
                  </a:txBody>
                  <a:tcPr>
                    <a:lnL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2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893952"/>
            <a:ext cx="36004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100 km layout for FCC-</a:t>
            </a:r>
            <a:r>
              <a:rPr lang="en-GB" sz="2000" dirty="0" err="1" smtClean="0"/>
              <a:t>hh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(different sizes under investigation)</a:t>
            </a:r>
          </a:p>
          <a:p>
            <a:endParaRPr lang="en-GB" b="1" dirty="0" smtClean="0"/>
          </a:p>
          <a:p>
            <a:pPr marL="342900" indent="-342900">
              <a:buFont typeface="Symbol" charset="0"/>
              <a:buChar char=""/>
            </a:pPr>
            <a:r>
              <a:rPr lang="en-US" b="1" dirty="0"/>
              <a:t>Two high-luminosity experiments (A and G)</a:t>
            </a:r>
          </a:p>
          <a:p>
            <a:pPr marL="342900" indent="-342900">
              <a:buFont typeface="Symbol" charset="0"/>
              <a:buChar char=""/>
            </a:pPr>
            <a:endParaRPr lang="en-US" b="1" dirty="0"/>
          </a:p>
          <a:p>
            <a:pPr marL="342900" indent="-342900">
              <a:buFont typeface="Symbol" charset="0"/>
              <a:buChar char=""/>
            </a:pPr>
            <a:r>
              <a:rPr lang="en-US" b="1" dirty="0"/>
              <a:t>Two other experiments </a:t>
            </a:r>
            <a:r>
              <a:rPr lang="en-US" b="1" dirty="0" smtClean="0"/>
              <a:t>   </a:t>
            </a:r>
            <a:r>
              <a:rPr lang="en-US" b="1" dirty="0" smtClean="0"/>
              <a:t>   (F </a:t>
            </a:r>
            <a:r>
              <a:rPr lang="en-US" b="1" dirty="0"/>
              <a:t>and H</a:t>
            </a:r>
            <a:r>
              <a:rPr lang="en-US" b="1" dirty="0" smtClean="0"/>
              <a:t>) grouped with main experiment in G</a:t>
            </a:r>
            <a:endParaRPr lang="en-US" b="1" dirty="0"/>
          </a:p>
          <a:p>
            <a:pPr marL="342900" indent="-342900">
              <a:buFont typeface="Symbol" charset="0"/>
              <a:buChar char=""/>
            </a:pPr>
            <a:endParaRPr lang="en-US" b="1" dirty="0"/>
          </a:p>
          <a:p>
            <a:pPr marL="342900" indent="-342900">
              <a:buFont typeface="Symbol" charset="0"/>
              <a:buChar char=""/>
            </a:pPr>
            <a:r>
              <a:rPr lang="en-US" b="1" dirty="0"/>
              <a:t>Two collimation lines</a:t>
            </a:r>
          </a:p>
          <a:p>
            <a:pPr marL="342900" indent="-342900">
              <a:buFont typeface="Symbol" charset="0"/>
              <a:buChar char=""/>
            </a:pPr>
            <a:endParaRPr lang="en-US" b="1" dirty="0"/>
          </a:p>
          <a:p>
            <a:pPr marL="342900" indent="-342900">
              <a:buFont typeface="Symbol" charset="0"/>
              <a:buChar char=""/>
            </a:pPr>
            <a:r>
              <a:rPr lang="en-US" b="1" dirty="0"/>
              <a:t>Two injection and two extraction lines</a:t>
            </a:r>
          </a:p>
          <a:p>
            <a:pPr marL="342900" indent="-342900">
              <a:buFont typeface="Symbol" charset="0"/>
              <a:buChar char=""/>
            </a:pPr>
            <a:endParaRPr lang="en-GB" b="1" dirty="0" smtClean="0"/>
          </a:p>
          <a:p>
            <a:r>
              <a:rPr lang="en-GB" sz="2000" dirty="0" smtClean="0"/>
              <a:t>Orthogonal functions for each insertion section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3336"/>
            <a:ext cx="9147059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FCC-</a:t>
            </a:r>
            <a:r>
              <a:rPr lang="en-US" sz="3200" dirty="0" err="1" smtClean="0"/>
              <a:t>hh</a:t>
            </a:r>
            <a:r>
              <a:rPr lang="en-US" sz="3200" dirty="0" smtClean="0"/>
              <a:t> preliminary layout      </a:t>
            </a:r>
            <a:endParaRPr lang="en-US" sz="3200" dirty="0"/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CC_layou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700" y="907141"/>
            <a:ext cx="505166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7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7"/>
          <a:stretch/>
        </p:blipFill>
        <p:spPr bwMode="auto">
          <a:xfrm>
            <a:off x="441424" y="908722"/>
            <a:ext cx="8307040" cy="52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933056"/>
            <a:ext cx="8307040" cy="2062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5125" indent="-279400">
              <a:buFont typeface="Arial"/>
              <a:buChar char="•"/>
            </a:pPr>
            <a:r>
              <a:rPr lang="en-US" sz="3200" dirty="0" smtClean="0"/>
              <a:t>90 – 100 km fits geological situation well,</a:t>
            </a:r>
          </a:p>
          <a:p>
            <a:pPr marL="365125" indent="-279400">
              <a:buFont typeface="Arial"/>
              <a:buChar char="•"/>
            </a:pPr>
            <a:endParaRPr lang="en-US" sz="3200" dirty="0" smtClean="0"/>
          </a:p>
          <a:p>
            <a:pPr marL="365125" indent="-279400">
              <a:buFont typeface="Arial"/>
              <a:buChar char="•"/>
            </a:pPr>
            <a:r>
              <a:rPr lang="en-US" sz="3200" dirty="0" smtClean="0"/>
              <a:t>LHC suitable as potential injector</a:t>
            </a:r>
            <a:endParaRPr lang="en-US" sz="3200" dirty="0"/>
          </a:p>
          <a:p>
            <a:pPr marL="365125" indent="-279400">
              <a:buFont typeface="Arial"/>
              <a:buChar char="•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3336"/>
            <a:ext cx="9150188" cy="899034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Site </a:t>
            </a:r>
            <a:r>
              <a:rPr lang="en-US" sz="3200" dirty="0" err="1" smtClean="0"/>
              <a:t>investiagations</a:t>
            </a:r>
            <a:endParaRPr lang="en-US" sz="3200" dirty="0"/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3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>
          <a:xfrm>
            <a:off x="457200" y="4122964"/>
            <a:ext cx="4287864" cy="1827621"/>
          </a:xfrm>
        </p:spPr>
        <p:txBody>
          <a:bodyPr>
            <a:normAutofit fontScale="85000" lnSpcReduction="20000"/>
          </a:bodyPr>
          <a:lstStyle/>
          <a:p>
            <a:pPr marL="179388" indent="-142875"/>
            <a:r>
              <a:rPr lang="en-GB" dirty="0" smtClean="0"/>
              <a:t>Increase critical current density</a:t>
            </a:r>
          </a:p>
          <a:p>
            <a:pPr marL="179388" indent="-142875"/>
            <a:r>
              <a:rPr lang="en-GB" dirty="0" smtClean="0"/>
              <a:t>Obtain high quantities at</a:t>
            </a:r>
            <a:br>
              <a:rPr lang="en-GB" dirty="0" smtClean="0"/>
            </a:br>
            <a:r>
              <a:rPr lang="en-GB" dirty="0" smtClean="0"/>
              <a:t>required quality</a:t>
            </a:r>
          </a:p>
          <a:p>
            <a:pPr marL="179388" indent="-142875"/>
            <a:r>
              <a:rPr lang="en-GB" dirty="0" smtClean="0"/>
              <a:t>Material Processing</a:t>
            </a:r>
          </a:p>
          <a:p>
            <a:pPr marL="179388" indent="-142875"/>
            <a:r>
              <a:rPr lang="en-GB" dirty="0" smtClean="0"/>
              <a:t>Reduce </a:t>
            </a:r>
            <a:r>
              <a:rPr lang="en-GB" dirty="0"/>
              <a:t>cost</a:t>
            </a:r>
          </a:p>
          <a:p>
            <a:pPr marL="179388" indent="-142875"/>
            <a:endParaRPr lang="fr-CH" dirty="0"/>
          </a:p>
        </p:txBody>
      </p:sp>
      <p:sp>
        <p:nvSpPr>
          <p:cNvPr id="28" name="Content Placeholder 27"/>
          <p:cNvSpPr>
            <a:spLocks noGrp="1"/>
          </p:cNvSpPr>
          <p:nvPr>
            <p:ph sz="half" idx="2"/>
          </p:nvPr>
        </p:nvSpPr>
        <p:spPr>
          <a:xfrm>
            <a:off x="4898571" y="4122964"/>
            <a:ext cx="4169735" cy="1827621"/>
          </a:xfrm>
        </p:spPr>
        <p:txBody>
          <a:bodyPr>
            <a:normAutofit fontScale="85000" lnSpcReduction="20000"/>
          </a:bodyPr>
          <a:lstStyle/>
          <a:p>
            <a:pPr marL="179388" indent="-142875"/>
            <a:r>
              <a:rPr lang="en-GB" dirty="0" smtClean="0"/>
              <a:t>Develop 16T short models</a:t>
            </a:r>
          </a:p>
          <a:p>
            <a:pPr marL="179388" indent="-142875"/>
            <a:r>
              <a:rPr lang="en-GB" dirty="0" smtClean="0"/>
              <a:t>Field quality and aperture</a:t>
            </a:r>
          </a:p>
          <a:p>
            <a:pPr marL="179388" indent="-142875"/>
            <a:r>
              <a:rPr lang="en-GB" dirty="0" smtClean="0"/>
              <a:t>Optimum coil geometry</a:t>
            </a:r>
          </a:p>
          <a:p>
            <a:pPr marL="179388" indent="-142875"/>
            <a:r>
              <a:rPr lang="en-GB" dirty="0"/>
              <a:t>Manufacturing aspects</a:t>
            </a:r>
          </a:p>
          <a:p>
            <a:pPr marL="179388" indent="-142875"/>
            <a:r>
              <a:rPr lang="en-GB" dirty="0" smtClean="0"/>
              <a:t>Cost optimisation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46102" y="1359304"/>
            <a:ext cx="2527865" cy="2520000"/>
            <a:chOff x="946102" y="1359304"/>
            <a:chExt cx="2527865" cy="2520000"/>
          </a:xfrm>
        </p:grpSpPr>
        <p:grpSp>
          <p:nvGrpSpPr>
            <p:cNvPr id="29" name="Group 28"/>
            <p:cNvGrpSpPr/>
            <p:nvPr/>
          </p:nvGrpSpPr>
          <p:grpSpPr>
            <a:xfrm>
              <a:off x="946102" y="1359304"/>
              <a:ext cx="2527865" cy="2520000"/>
              <a:chOff x="1035909" y="1369180"/>
              <a:chExt cx="2527865" cy="252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56" r="16003"/>
              <a:stretch/>
            </p:blipFill>
            <p:spPr>
              <a:xfrm>
                <a:off x="1035909" y="1376427"/>
                <a:ext cx="2514600" cy="1982095"/>
              </a:xfrm>
              <a:prstGeom prst="round2SameRect">
                <a:avLst>
                  <a:gd name="adj1" fmla="val 3212"/>
                  <a:gd name="adj2" fmla="val 0"/>
                </a:avLst>
              </a:prstGeom>
            </p:spPr>
          </p:pic>
          <p:sp>
            <p:nvSpPr>
              <p:cNvPr id="11" name="Round Same Side Corner Rectangle 10"/>
              <p:cNvSpPr/>
              <p:nvPr/>
            </p:nvSpPr>
            <p:spPr>
              <a:xfrm flipV="1">
                <a:off x="1035909" y="3349180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0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35909" y="3393617"/>
                <a:ext cx="2527865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Conductor R&amp;D</a:t>
                </a:r>
                <a:endParaRPr lang="en-GB" sz="20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>
                <a:off x="1035909" y="1369180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93349" y="1945245"/>
              <a:ext cx="2020105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48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Nb</a:t>
              </a:r>
              <a:r>
                <a:rPr lang="en-GB" sz="4800" b="1" baseline="-25000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3</a:t>
              </a:r>
              <a:r>
                <a:rPr lang="en-GB" sz="48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Sn</a:t>
              </a:r>
              <a:endParaRPr lang="fr-CH" sz="4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04800" y="1359304"/>
            <a:ext cx="2520000" cy="2528437"/>
            <a:chOff x="5404800" y="1359304"/>
            <a:chExt cx="2520000" cy="2528437"/>
          </a:xfrm>
        </p:grpSpPr>
        <p:grpSp>
          <p:nvGrpSpPr>
            <p:cNvPr id="30" name="Group 29"/>
            <p:cNvGrpSpPr/>
            <p:nvPr/>
          </p:nvGrpSpPr>
          <p:grpSpPr>
            <a:xfrm>
              <a:off x="5404800" y="1359304"/>
              <a:ext cx="2520000" cy="2528437"/>
              <a:chOff x="5273430" y="1359304"/>
              <a:chExt cx="2520000" cy="25284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06" t="33272" r="19737" b="20029"/>
              <a:stretch/>
            </p:blipFill>
            <p:spPr>
              <a:xfrm>
                <a:off x="5281295" y="1359304"/>
                <a:ext cx="2512135" cy="2258437"/>
              </a:xfrm>
              <a:prstGeom prst="round2SameRect">
                <a:avLst>
                  <a:gd name="adj1" fmla="val 4004"/>
                  <a:gd name="adj2" fmla="val 0"/>
                </a:avLst>
              </a:prstGeom>
            </p:spPr>
          </p:pic>
          <p:sp>
            <p:nvSpPr>
              <p:cNvPr id="22" name="Round Same Side Corner Rectangle 21"/>
              <p:cNvSpPr/>
              <p:nvPr/>
            </p:nvSpPr>
            <p:spPr>
              <a:xfrm flipV="1">
                <a:off x="5273430" y="3347741"/>
                <a:ext cx="2520000" cy="540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000" dirty="0">
                  <a:solidFill>
                    <a:schemeClr val="tx2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281296" y="3392178"/>
                <a:ext cx="2512134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spc="300" dirty="0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Magnet Design</a:t>
                </a:r>
                <a:endParaRPr lang="en-GB" sz="2000" b="1" spc="300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ound Same Side Corner Rectangle 23"/>
              <p:cNvSpPr/>
              <p:nvPr/>
            </p:nvSpPr>
            <p:spPr>
              <a:xfrm>
                <a:off x="5273430" y="1367741"/>
                <a:ext cx="2520000" cy="198000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5955310" y="1942243"/>
              <a:ext cx="1418978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4800" b="1" dirty="0" smtClean="0">
                  <a:ln>
                    <a:solidFill>
                      <a:schemeClr val="tx1">
                        <a:lumMod val="50000"/>
                      </a:schemeClr>
                    </a:solidFill>
                  </a:ln>
                  <a:solidFill>
                    <a:srgbClr val="FFC000"/>
                  </a:solidFill>
                </a:rPr>
                <a:t>16 T</a:t>
              </a:r>
              <a:endParaRPr lang="fr-CH" sz="4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FFC000"/>
                </a:solidFill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-3059" y="1522"/>
            <a:ext cx="9150188" cy="846076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      Key </a:t>
            </a:r>
            <a:r>
              <a:rPr lang="en-GB" dirty="0"/>
              <a:t>Technology R&amp;D - HFM</a:t>
            </a:r>
            <a:endParaRPr lang="en-US" dirty="0"/>
          </a:p>
        </p:txBody>
      </p:sp>
      <p:pic>
        <p:nvPicPr>
          <p:cNvPr id="2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4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/>
          </p:nvPr>
        </p:nvGraphicFramePr>
        <p:xfrm>
          <a:off x="1419224" y="1110323"/>
          <a:ext cx="6305550" cy="353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494" y="4680269"/>
            <a:ext cx="1358231" cy="11167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287058" y="5579704"/>
            <a:ext cx="1399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~10% margin</a:t>
            </a:r>
          </a:p>
          <a:p>
            <a:pPr algn="ctr"/>
            <a:r>
              <a:rPr lang="en-GB" sz="1600" dirty="0"/>
              <a:t>FCC ultimate</a:t>
            </a:r>
          </a:p>
          <a:p>
            <a:pPr algn="ctr"/>
            <a:endParaRPr lang="en-GB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7428924" y="4446541"/>
            <a:ext cx="111601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3150 mm</a:t>
            </a:r>
            <a:r>
              <a:rPr lang="en-GB" sz="1600" baseline="30000" dirty="0" smtClean="0"/>
              <a:t>2</a:t>
            </a:r>
          </a:p>
          <a:p>
            <a:pPr algn="ctr"/>
            <a:endParaRPr lang="en-GB" sz="1600" baseline="30000" dirty="0"/>
          </a:p>
        </p:txBody>
      </p:sp>
      <p:sp>
        <p:nvSpPr>
          <p:cNvPr id="50" name="Oval 49"/>
          <p:cNvSpPr/>
          <p:nvPr/>
        </p:nvSpPr>
        <p:spPr>
          <a:xfrm>
            <a:off x="7244494" y="4514811"/>
            <a:ext cx="216024" cy="216024"/>
          </a:xfrm>
          <a:prstGeom prst="ellipse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/>
          <p:cNvSpPr txBox="1"/>
          <p:nvPr/>
        </p:nvSpPr>
        <p:spPr>
          <a:xfrm>
            <a:off x="5529695" y="4868774"/>
            <a:ext cx="122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~1.7 times less SC</a:t>
            </a:r>
            <a:endParaRPr lang="en-GB" sz="1600" dirty="0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382386" y="5493912"/>
            <a:ext cx="1584176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608535" y="5623666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~10% margin</a:t>
            </a:r>
          </a:p>
          <a:p>
            <a:pPr algn="ctr"/>
            <a:r>
              <a:rPr lang="en-GB" sz="1600" dirty="0" smtClean="0"/>
              <a:t>HL-LHC</a:t>
            </a:r>
            <a:endParaRPr lang="en-GB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3928537" y="4481715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/>
              <a:t>5400 mm</a:t>
            </a:r>
            <a:r>
              <a:rPr lang="en-GB" sz="1600" baseline="30000" dirty="0" smtClean="0"/>
              <a:t>2</a:t>
            </a:r>
          </a:p>
        </p:txBody>
      </p:sp>
      <p:sp>
        <p:nvSpPr>
          <p:cNvPr id="64" name="Oval 63"/>
          <p:cNvSpPr/>
          <p:nvPr/>
        </p:nvSpPr>
        <p:spPr>
          <a:xfrm>
            <a:off x="3672584" y="4538798"/>
            <a:ext cx="216024" cy="216024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Box 27"/>
          <p:cNvSpPr txBox="1">
            <a:spLocks noChangeArrowheads="1"/>
          </p:cNvSpPr>
          <p:nvPr/>
        </p:nvSpPr>
        <p:spPr bwMode="auto">
          <a:xfrm rot="-5400000">
            <a:off x="5403835" y="3049307"/>
            <a:ext cx="1168067" cy="48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16 T</a:t>
            </a:r>
            <a:endParaRPr kumimoji="0" lang="de-CH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 rot="3357420">
            <a:off x="5416814" y="1426310"/>
            <a:ext cx="1105295" cy="156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Critical surface FCC</a:t>
            </a:r>
            <a:endParaRPr kumimoji="0" lang="en-GB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 rot="2336996">
            <a:off x="6135345" y="3105648"/>
            <a:ext cx="1168067" cy="83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altLang="en-US" b="0" i="0" u="none" strike="noStrike" cap="none" normalizeH="0" baseline="0" dirty="0" smtClean="0">
                <a:ln>
                  <a:noFill/>
                </a:ln>
                <a:solidFill>
                  <a:srgbClr val="C459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HL-LHC</a:t>
            </a:r>
            <a:endParaRPr kumimoji="0" lang="de-CH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2363151" y="1307741"/>
            <a:ext cx="2141046" cy="43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Nb3Sn</a:t>
            </a:r>
            <a:r>
              <a:rPr kumimoji="0" lang="en-GB" altLang="en-US" b="1" i="1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US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kumimoji="0" lang="en-GB" altLang="en-US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US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 4.5 K</a:t>
            </a:r>
            <a:endParaRPr kumimoji="0" lang="en-GB" altLang="en-US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76305" y="14796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0" y="19575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423400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649142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5958450" y="2351174"/>
            <a:ext cx="216024" cy="216024"/>
          </a:xfrm>
          <a:prstGeom prst="ellipse">
            <a:avLst/>
          </a:prstGeom>
          <a:solidFill>
            <a:srgbClr val="92D05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5958450" y="2742317"/>
            <a:ext cx="216024" cy="216024"/>
          </a:xfrm>
          <a:prstGeom prst="ellipse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 rot="4378140">
            <a:off x="4375028" y="181603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LHC at 1.9 K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170" y="5013206"/>
            <a:ext cx="1454244" cy="646331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>
                    <a:lumMod val="75000"/>
                  </a:schemeClr>
                </a:solidFill>
              </a:rPr>
              <a:t>Nb-Ti</a:t>
            </a:r>
            <a:endParaRPr lang="en-GB" dirty="0" smtClean="0">
              <a:solidFill>
                <a:schemeClr val="tx1">
                  <a:lumMod val="75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tx1">
                    <a:lumMod val="75000"/>
                  </a:schemeClr>
                </a:solidFill>
              </a:rPr>
              <a:t>Not possible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893174" y="5504274"/>
            <a:ext cx="1584176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94346" y="4899550"/>
            <a:ext cx="1229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Different technology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625" y="4690701"/>
            <a:ext cx="1358231" cy="1116720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-3059" y="1522"/>
            <a:ext cx="9150188" cy="846076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              Superconductor performance</a:t>
            </a:r>
            <a:endParaRPr lang="en-GB" dirty="0"/>
          </a:p>
        </p:txBody>
      </p:sp>
      <p:pic>
        <p:nvPicPr>
          <p:cNvPr id="3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0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8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375962"/>
              </p:ext>
            </p:extLst>
          </p:nvPr>
        </p:nvGraphicFramePr>
        <p:xfrm>
          <a:off x="59379" y="980728"/>
          <a:ext cx="9001000" cy="3642528"/>
        </p:xfrm>
        <a:graphic>
          <a:graphicData uri="http://schemas.openxmlformats.org/drawingml/2006/table">
            <a:tbl>
              <a:tblPr/>
              <a:tblGrid>
                <a:gridCol w="825596"/>
                <a:gridCol w="4733292"/>
                <a:gridCol w="369047"/>
                <a:gridCol w="271561"/>
                <a:gridCol w="269242"/>
                <a:gridCol w="271562"/>
                <a:gridCol w="269242"/>
                <a:gridCol w="269242"/>
                <a:gridCol w="271561"/>
                <a:gridCol w="269242"/>
                <a:gridCol w="271562"/>
                <a:gridCol w="269242"/>
                <a:gridCol w="269242"/>
                <a:gridCol w="371367"/>
              </a:tblGrid>
              <a:tr h="401703">
                <a:tc gridSpan="1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Main Milestones of the FCC Magnets Technologies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2641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Milestone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kumimoji="0" lang="en-GB" alt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M0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wire development with industry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Supporting wound conductor test program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16T ERMC with existing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599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 T RMM with existing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M4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 of 35 km enhanced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FF7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M5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16T demonstrator magnet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M6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 70 km of enhanced high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0566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M7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EuroCirCol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design 16T accelerator quality model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Manufacture and test of </a:t>
                      </a:r>
                      <a:r>
                        <a:rPr kumimoji="0" lang="en-GB" alt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the 16 T EuroCirCol 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model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FCC magnet technology program</a:t>
            </a:r>
            <a:endParaRPr lang="en-US" dirty="0"/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-1384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4810221"/>
            <a:ext cx="825517" cy="908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895328"/>
            <a:ext cx="691724" cy="608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256" y="4897919"/>
            <a:ext cx="877434" cy="771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3674"/>
          <a:stretch/>
        </p:blipFill>
        <p:spPr>
          <a:xfrm>
            <a:off x="7596336" y="4635229"/>
            <a:ext cx="1263252" cy="1232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3674"/>
          <a:stretch/>
        </p:blipFill>
        <p:spPr>
          <a:xfrm>
            <a:off x="4499992" y="4654614"/>
            <a:ext cx="1263252" cy="12322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43608" y="4641494"/>
            <a:ext cx="1263252" cy="1232283"/>
            <a:chOff x="3308747" y="4519352"/>
            <a:chExt cx="1263252" cy="12322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53674"/>
            <a:stretch/>
          </p:blipFill>
          <p:spPr>
            <a:xfrm>
              <a:off x="3308747" y="4519352"/>
              <a:ext cx="1263252" cy="12322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46F8"/>
                </a:clrFrom>
                <a:clrTo>
                  <a:srgbClr val="0046F8">
                    <a:alpha val="0"/>
                  </a:srgbClr>
                </a:clrTo>
              </a:clrChange>
            </a:blip>
            <a:srcRect l="25926" t="25789" r="28883" b="25965"/>
            <a:stretch/>
          </p:blipFill>
          <p:spPr>
            <a:xfrm>
              <a:off x="3666485" y="4863682"/>
              <a:ext cx="527635" cy="54362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98585" y="5746694"/>
            <a:ext cx="89326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ERMC (16 T mid-plane field)       RMM (16 T in 50 mm cavity)     Demonstrator (16 T, 50 mm gap)</a:t>
            </a:r>
          </a:p>
        </p:txBody>
      </p:sp>
    </p:spTree>
    <p:extLst>
      <p:ext uri="{BB962C8B-B14F-4D97-AF65-F5344CB8AC3E}">
        <p14:creationId xmlns:p14="http://schemas.microsoft.com/office/powerpoint/2010/main" val="13541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340768"/>
            <a:ext cx="8158003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dirty="0" smtClean="0"/>
              <a:t>Motivation</a:t>
            </a:r>
            <a:endParaRPr lang="en-GB" sz="3200" b="1" dirty="0" smtClean="0"/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dirty="0" smtClean="0"/>
              <a:t>High-energy circular proton colliders</a:t>
            </a:r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dirty="0" smtClean="0"/>
              <a:t>Parameters &amp; challenges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dirty="0"/>
              <a:t>High-energy circular </a:t>
            </a:r>
            <a:r>
              <a:rPr lang="en-GB" sz="3200" b="1" dirty="0" smtClean="0"/>
              <a:t>lepton colliders</a:t>
            </a:r>
            <a:endParaRPr lang="en-GB" sz="3200" b="1" dirty="0"/>
          </a:p>
          <a:p>
            <a:pPr marL="1028700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dirty="0"/>
              <a:t>Parameters &amp; </a:t>
            </a:r>
            <a:r>
              <a:rPr lang="en-GB" sz="3200" b="1" dirty="0" smtClean="0"/>
              <a:t>challenges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dirty="0" smtClean="0"/>
              <a:t>Status </a:t>
            </a:r>
            <a:r>
              <a:rPr lang="en-GB" sz="3200" b="1" dirty="0" smtClean="0"/>
              <a:t>of FCC collaboration </a:t>
            </a:r>
            <a:endParaRPr lang="en-GB" sz="3200" b="1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Outline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908720"/>
            <a:ext cx="8991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Stored </a:t>
            </a:r>
            <a:r>
              <a:rPr lang="en-GB" sz="2000" b="1" dirty="0">
                <a:solidFill>
                  <a:srgbClr val="FF0000"/>
                </a:solidFill>
              </a:rPr>
              <a:t>beam </a:t>
            </a:r>
            <a:r>
              <a:rPr lang="en-GB" sz="2000" b="1" dirty="0" smtClean="0">
                <a:solidFill>
                  <a:srgbClr val="FF0000"/>
                </a:solidFill>
              </a:rPr>
              <a:t>energy: </a:t>
            </a:r>
            <a:r>
              <a:rPr lang="en-GB" sz="2000" b="1" dirty="0">
                <a:solidFill>
                  <a:srgbClr val="FF0000"/>
                </a:solidFill>
              </a:rPr>
              <a:t>8 GJ/beam (0.4 GJ LHC</a:t>
            </a:r>
            <a:r>
              <a:rPr lang="en-GB" sz="2000" b="1" dirty="0" smtClean="0">
                <a:solidFill>
                  <a:srgbClr val="FF0000"/>
                </a:solidFill>
              </a:rPr>
              <a:t>)  = 16 GJ total</a:t>
            </a:r>
          </a:p>
          <a:p>
            <a:pPr lvl="1"/>
            <a:r>
              <a:rPr lang="en-GB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	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002060"/>
                </a:solidFill>
              </a:rPr>
              <a:t>equivalent to an Airbus A380 (560 t) at full speed (850 km/h)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lvl="1"/>
            <a:endParaRPr lang="en-GB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000" b="1" dirty="0" smtClean="0"/>
              <a:t>Collimation, beam loss control, radiation effects: important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000" b="1" dirty="0"/>
              <a:t>Injection/dumping/beam transfer: </a:t>
            </a:r>
            <a:r>
              <a:rPr lang="en-GB" sz="2000" b="1" dirty="0" smtClean="0"/>
              <a:t>critical </a:t>
            </a:r>
            <a:r>
              <a:rPr lang="en-GB" sz="2000" b="1" dirty="0"/>
              <a:t>operations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rgbClr val="FF0000"/>
                </a:solidFill>
              </a:rPr>
              <a:t>Magnet/machine protection: to be considered early on</a:t>
            </a:r>
          </a:p>
          <a:p>
            <a:pPr marL="1828800" lvl="3" indent="-457200">
              <a:buFont typeface="Arial" pitchFamily="34" charset="0"/>
              <a:buChar char="•"/>
            </a:pPr>
            <a:endParaRPr lang="en-GB" sz="20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928" y="-64062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Unprecedented beam power</a:t>
            </a:r>
            <a:endParaRPr lang="en-US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-1384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 descr="http://upload.wikimedia.org/wikipedia/commons/c/ce/Airbus_A380_overfl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6" b="15254"/>
          <a:stretch/>
        </p:blipFill>
        <p:spPr bwMode="auto">
          <a:xfrm>
            <a:off x="1278462" y="1646384"/>
            <a:ext cx="6605906" cy="345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48064" y="6275"/>
            <a:ext cx="4025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</a:rPr>
              <a:t>c</a:t>
            </a:r>
            <a:r>
              <a:rPr lang="en-GB" sz="2000" b="1" dirty="0" smtClean="0">
                <a:solidFill>
                  <a:srgbClr val="0000CC"/>
                </a:solidFill>
              </a:rPr>
              <a:t>ontributions: beam screen (BS) &amp; cold bore (BS heat radiation)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8928" y="1191"/>
            <a:ext cx="9199440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 </a:t>
            </a:r>
            <a:r>
              <a:rPr lang="en-GB" kern="0" dirty="0" err="1"/>
              <a:t>C</a:t>
            </a:r>
            <a:r>
              <a:rPr lang="en-GB" kern="0" dirty="0" err="1" smtClean="0">
                <a:cs typeface="Calibri" pitchFamily="34" charset="0"/>
              </a:rPr>
              <a:t>ryo</a:t>
            </a:r>
            <a:r>
              <a:rPr lang="en-GB" kern="0" dirty="0" smtClean="0">
                <a:cs typeface="Calibri" pitchFamily="34" charset="0"/>
              </a:rPr>
              <a:t> </a:t>
            </a:r>
            <a:r>
              <a:rPr lang="en-GB" kern="0" dirty="0">
                <a:cs typeface="Calibri" pitchFamily="34" charset="0"/>
              </a:rPr>
              <a:t>power for cooling of SR heat</a:t>
            </a: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15616" y="1052736"/>
            <a:ext cx="672498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377B"/>
                </a:solidFill>
              </a:rPr>
              <a:t>Overall </a:t>
            </a:r>
            <a:r>
              <a:rPr lang="en-US" b="1" dirty="0" err="1" smtClean="0">
                <a:solidFill>
                  <a:srgbClr val="0C377B"/>
                </a:solidFill>
              </a:rPr>
              <a:t>optimisation</a:t>
            </a:r>
            <a:r>
              <a:rPr lang="en-US" b="1" dirty="0" smtClean="0">
                <a:solidFill>
                  <a:srgbClr val="0C377B"/>
                </a:solidFill>
              </a:rPr>
              <a:t> of </a:t>
            </a:r>
            <a:r>
              <a:rPr lang="en-US" b="1" dirty="0" err="1" smtClean="0">
                <a:solidFill>
                  <a:srgbClr val="0C377B"/>
                </a:solidFill>
              </a:rPr>
              <a:t>cryo</a:t>
            </a:r>
            <a:r>
              <a:rPr lang="en-US" b="1" dirty="0" smtClean="0">
                <a:solidFill>
                  <a:srgbClr val="0C377B"/>
                </a:solidFill>
              </a:rPr>
              <a:t>-power, vacuum and impedance</a:t>
            </a:r>
            <a:endParaRPr lang="en-US" b="1" dirty="0">
              <a:solidFill>
                <a:srgbClr val="0C377B"/>
              </a:solidFill>
            </a:endParaRPr>
          </a:p>
          <a:p>
            <a:r>
              <a:rPr lang="en-US" dirty="0" err="1" smtClean="0">
                <a:solidFill>
                  <a:srgbClr val="0C377B"/>
                </a:solidFill>
              </a:rPr>
              <a:t>Termperature</a:t>
            </a:r>
            <a:r>
              <a:rPr lang="en-US" dirty="0" smtClean="0">
                <a:solidFill>
                  <a:srgbClr val="0C377B"/>
                </a:solidFill>
              </a:rPr>
              <a:t> ranges: &lt;20</a:t>
            </a:r>
            <a:r>
              <a:rPr lang="en-US" dirty="0">
                <a:solidFill>
                  <a:srgbClr val="0C377B"/>
                </a:solidFill>
              </a:rPr>
              <a:t>,   </a:t>
            </a:r>
            <a:r>
              <a:rPr lang="en-US" dirty="0">
                <a:solidFill>
                  <a:srgbClr val="FF0000"/>
                </a:solidFill>
              </a:rPr>
              <a:t>40K-60K</a:t>
            </a:r>
            <a:r>
              <a:rPr lang="en-US" dirty="0">
                <a:solidFill>
                  <a:srgbClr val="0C377B"/>
                </a:solidFill>
              </a:rPr>
              <a:t>,  </a:t>
            </a:r>
            <a:r>
              <a:rPr lang="en-US" dirty="0" smtClean="0">
                <a:solidFill>
                  <a:srgbClr val="FF0000"/>
                </a:solidFill>
              </a:rPr>
              <a:t>100K-120K</a:t>
            </a:r>
            <a:endParaRPr lang="en-US" dirty="0">
              <a:solidFill>
                <a:srgbClr val="0C377B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76" y="1752952"/>
            <a:ext cx="662022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225800" y="1927312"/>
            <a:ext cx="444500" cy="324036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59250" y="3513832"/>
            <a:ext cx="89535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11800" y="3513832"/>
            <a:ext cx="1587500" cy="165384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02976" y="4606032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900" y="445363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C377B"/>
                </a:solidFill>
              </a:rPr>
              <a:t>100MW</a:t>
            </a:r>
            <a:endParaRPr lang="en-US" dirty="0">
              <a:solidFill>
                <a:srgbClr val="0C377B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215676" y="3919200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1600" y="37668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2</a:t>
            </a:r>
            <a:r>
              <a:rPr lang="en-US" dirty="0" smtClean="0">
                <a:solidFill>
                  <a:srgbClr val="0C377B"/>
                </a:solidFill>
              </a:rPr>
              <a:t>00MW</a:t>
            </a:r>
            <a:endParaRPr lang="en-US" dirty="0">
              <a:solidFill>
                <a:srgbClr val="0C377B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15676" y="3237507"/>
            <a:ext cx="67853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1600" y="307548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377B"/>
                </a:solidFill>
              </a:rPr>
              <a:t>3</a:t>
            </a:r>
            <a:r>
              <a:rPr lang="en-US" dirty="0" smtClean="0">
                <a:solidFill>
                  <a:srgbClr val="0C377B"/>
                </a:solidFill>
              </a:rPr>
              <a:t>00MW</a:t>
            </a:r>
            <a:endParaRPr lang="en-US" dirty="0">
              <a:solidFill>
                <a:srgbClr val="0C377B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883" y="5858355"/>
            <a:ext cx="7164288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C377B"/>
                </a:solidFill>
              </a:rPr>
              <a:t>Multi-bunch instability growth time:  </a:t>
            </a:r>
            <a:r>
              <a:rPr lang="en-US" dirty="0" smtClean="0">
                <a:solidFill>
                  <a:srgbClr val="7F1C80"/>
                </a:solidFill>
              </a:rPr>
              <a:t>25 turns        9 turns     </a:t>
            </a:r>
            <a:r>
              <a:rPr lang="en-US" dirty="0" smtClean="0">
                <a:solidFill>
                  <a:srgbClr val="0C377B"/>
                </a:solidFill>
                <a:latin typeface="Symbol" charset="2"/>
                <a:cs typeface="Symbol" charset="2"/>
              </a:rPr>
              <a:t>(D</a:t>
            </a:r>
            <a:r>
              <a:rPr lang="en-US" dirty="0" smtClean="0">
                <a:solidFill>
                  <a:srgbClr val="0C377B"/>
                </a:solidFill>
                <a:cs typeface="Symbol" charset="2"/>
              </a:rPr>
              <a:t>Q=0.5)</a:t>
            </a:r>
            <a:endParaRPr lang="en-US" dirty="0">
              <a:solidFill>
                <a:srgbClr val="0C377B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3581400" y="5135438"/>
            <a:ext cx="7620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4991894" y="5207074"/>
            <a:ext cx="533400" cy="1588"/>
          </a:xfrm>
          <a:prstGeom prst="straightConnector1">
            <a:avLst/>
          </a:prstGeom>
          <a:ln w="41275">
            <a:solidFill>
              <a:srgbClr val="7F1C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29968" y="1735832"/>
            <a:ext cx="1314032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Ph. Lebrun</a:t>
            </a:r>
          </a:p>
          <a:p>
            <a:r>
              <a:rPr lang="en-US" dirty="0"/>
              <a:t>L. </a:t>
            </a:r>
            <a:r>
              <a:rPr lang="en-US" dirty="0" err="1"/>
              <a:t>Tavian</a:t>
            </a:r>
            <a:endParaRPr lang="en-US" dirty="0"/>
          </a:p>
          <a:p>
            <a:r>
              <a:rPr lang="en-US" dirty="0"/>
              <a:t>V. </a:t>
            </a:r>
            <a:r>
              <a:rPr lang="en-US" dirty="0" err="1"/>
              <a:t>Baglin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  <p:bldP spid="21" grpId="0"/>
      <p:bldP spid="23" grpId="0"/>
      <p:bldP spid="25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064" y="908720"/>
            <a:ext cx="4492928" cy="299669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Clr>
                <a:srgbClr val="DDDDDD"/>
              </a:buClr>
              <a:buNone/>
            </a:pPr>
            <a:r>
              <a:rPr lang="en-US" sz="400" dirty="0">
                <a:solidFill>
                  <a:srgbClr val="0C377B"/>
                </a:solidFill>
              </a:rPr>
              <a:t>	</a:t>
            </a:r>
          </a:p>
          <a:p>
            <a:pPr marL="36513" indent="0">
              <a:buClr>
                <a:srgbClr val="DDDDDD"/>
              </a:buClr>
              <a:buNone/>
            </a:pPr>
            <a:r>
              <a:rPr lang="en-US" sz="2000" b="1" dirty="0" smtClean="0">
                <a:solidFill>
                  <a:srgbClr val="0C377B"/>
                </a:solidFill>
              </a:rPr>
              <a:t>High synchrotron radiation load (SR) of protons @ 50 </a:t>
            </a:r>
            <a:r>
              <a:rPr lang="en-US" sz="2000" b="1" dirty="0" err="1" smtClean="0">
                <a:solidFill>
                  <a:srgbClr val="0C377B"/>
                </a:solidFill>
              </a:rPr>
              <a:t>TeV</a:t>
            </a:r>
            <a:r>
              <a:rPr lang="en-US" sz="2000" b="1" dirty="0" smtClean="0">
                <a:solidFill>
                  <a:srgbClr val="0C377B"/>
                </a:solidFill>
              </a:rPr>
              <a:t>:</a:t>
            </a:r>
          </a:p>
          <a:p>
            <a:pPr marL="36513" indent="0">
              <a:buClr>
                <a:srgbClr val="DDDDDD"/>
              </a:buClr>
              <a:buNone/>
            </a:pPr>
            <a:endParaRPr lang="en-US" sz="800" b="1" dirty="0" smtClean="0">
              <a:solidFill>
                <a:srgbClr val="0C377B"/>
              </a:solidFill>
            </a:endParaRPr>
          </a:p>
          <a:p>
            <a:pPr marL="36513" indent="0">
              <a:buClr>
                <a:srgbClr val="DDDDDD"/>
              </a:buCl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~30 W/m/beam (@16 T)</a:t>
            </a:r>
          </a:p>
          <a:p>
            <a:pPr marL="379413" indent="-342900">
              <a:buClr>
                <a:srgbClr val="FF0000"/>
              </a:buClr>
              <a:buFont typeface="Wingdings" pitchFamily="2" charset="2"/>
              <a:buChar char="à"/>
            </a:pPr>
            <a:r>
              <a:rPr lang="en-US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5 MW total in arcs  </a:t>
            </a:r>
            <a:r>
              <a:rPr lang="en-US" sz="1800" dirty="0" smtClean="0"/>
              <a:t>(LHC </a:t>
            </a:r>
            <a:r>
              <a:rPr lang="en-US" sz="1800" dirty="0"/>
              <a:t>&lt;</a:t>
            </a:r>
            <a:r>
              <a:rPr lang="en-US" sz="1800" dirty="0" smtClean="0"/>
              <a:t>0.2W/m)</a:t>
            </a:r>
            <a:endParaRPr lang="en-US" sz="1800" dirty="0"/>
          </a:p>
          <a:p>
            <a:pPr marL="36576" indent="0">
              <a:buNone/>
            </a:pPr>
            <a:endParaRPr lang="en-US" sz="1200" b="1" dirty="0" smtClean="0"/>
          </a:p>
          <a:p>
            <a:pPr marL="36576" indent="0">
              <a:buNone/>
            </a:pPr>
            <a:r>
              <a:rPr lang="en-US" b="1" dirty="0" smtClean="0"/>
              <a:t>New </a:t>
            </a:r>
            <a:r>
              <a:rPr lang="en-US" b="1" dirty="0"/>
              <a:t>type of ante-chamber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absorption of synchrotron radiation 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avoids </a:t>
            </a:r>
            <a:r>
              <a:rPr lang="en-US" sz="1800" dirty="0" smtClean="0"/>
              <a:t>photo-electrons, helps vacuum</a:t>
            </a:r>
            <a:endParaRPr lang="en-US" sz="1800" dirty="0"/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Clr>
                <a:srgbClr val="DDDDDD"/>
              </a:buClr>
              <a:buFont typeface="Arial"/>
              <a:buNone/>
            </a:pPr>
            <a:endParaRPr lang="en-US" sz="1400" dirty="0" smtClean="0">
              <a:solidFill>
                <a:srgbClr val="0C377B"/>
              </a:solidFill>
            </a:endParaRPr>
          </a:p>
        </p:txBody>
      </p:sp>
      <p:pic>
        <p:nvPicPr>
          <p:cNvPr id="3" name="Picture 2" descr="beamscre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28" y="991193"/>
            <a:ext cx="4458520" cy="229379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kern="0" dirty="0" smtClean="0">
                <a:cs typeface="Calibri" pitchFamily="34" charset="0"/>
              </a:rPr>
              <a:t>Synchrotron radiation/beam screen</a:t>
            </a:r>
            <a:endParaRPr lang="en-GB" kern="0" dirty="0">
              <a:cs typeface="Calibri" pitchFamily="34" charset="0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79416"/>
            <a:ext cx="2904086" cy="237626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4" y="3855040"/>
            <a:ext cx="2333175" cy="231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4"/>
          <a:stretch>
            <a:fillRect/>
          </a:stretch>
        </p:blipFill>
        <p:spPr>
          <a:xfrm>
            <a:off x="3347864" y="3875306"/>
            <a:ext cx="2703062" cy="18022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06995" y="5159196"/>
            <a:ext cx="148480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Heat transport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42498" y="3799489"/>
            <a:ext cx="188425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Photon distribution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2728667" y="5824019"/>
            <a:ext cx="331236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R. Kersevan, C. </a:t>
            </a:r>
            <a:r>
              <a:rPr lang="en-US" sz="1400" dirty="0" err="1" smtClean="0"/>
              <a:t>Garion</a:t>
            </a:r>
            <a:r>
              <a:rPr lang="en-US" sz="1400" dirty="0" smtClean="0"/>
              <a:t>, L. </a:t>
            </a:r>
            <a:r>
              <a:rPr lang="en-US" sz="1400" dirty="0" err="1" smtClean="0"/>
              <a:t>Tavian</a:t>
            </a:r>
            <a:r>
              <a:rPr lang="en-US" sz="1400" dirty="0" smtClean="0"/>
              <a:t>, et al.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76256" y="2915652"/>
            <a:ext cx="227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/>
              <a:t>LHC beam screen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21795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05593"/>
            <a:ext cx="8972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0C377B"/>
                </a:solidFill>
              </a:rPr>
              <a:t>Two parameter </a:t>
            </a:r>
            <a:r>
              <a:rPr lang="en-GB" sz="2400" b="1" dirty="0">
                <a:solidFill>
                  <a:srgbClr val="0C377B"/>
                </a:solidFill>
              </a:rPr>
              <a:t>sets for two operation phases</a:t>
            </a:r>
            <a:r>
              <a:rPr lang="en-GB" sz="2400" b="1" dirty="0" smtClean="0">
                <a:solidFill>
                  <a:srgbClr val="0C377B"/>
                </a:solidFill>
              </a:rPr>
              <a:t>:</a:t>
            </a:r>
          </a:p>
          <a:p>
            <a:pPr marL="457200" indent="-457200">
              <a:buFont typeface="Arial" pitchFamily="34" charset="0"/>
              <a:buChar char="•"/>
            </a:pPr>
            <a:endParaRPr lang="en-GB" sz="2400" b="1" dirty="0">
              <a:solidFill>
                <a:srgbClr val="0C377B"/>
              </a:solidFill>
            </a:endParaRP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Phase 1 (baseline): 5 x 10</a:t>
            </a:r>
            <a:r>
              <a:rPr lang="en-GB" sz="2400" b="1" baseline="30000" dirty="0">
                <a:solidFill>
                  <a:srgbClr val="FF0000"/>
                </a:solidFill>
              </a:rPr>
              <a:t>34</a:t>
            </a:r>
            <a:r>
              <a:rPr lang="en-GB" sz="2400" b="1" dirty="0">
                <a:solidFill>
                  <a:srgbClr val="FF0000"/>
                </a:solidFill>
              </a:rPr>
              <a:t> cm</a:t>
            </a:r>
            <a:r>
              <a:rPr lang="en-GB" sz="2400" b="1" baseline="30000" dirty="0">
                <a:solidFill>
                  <a:srgbClr val="FF0000"/>
                </a:solidFill>
              </a:rPr>
              <a:t>-2</a:t>
            </a:r>
            <a:r>
              <a:rPr lang="en-GB" sz="2400" b="1" dirty="0">
                <a:solidFill>
                  <a:srgbClr val="FF0000"/>
                </a:solidFill>
              </a:rPr>
              <a:t>s</a:t>
            </a:r>
            <a:r>
              <a:rPr lang="en-GB" sz="2400" b="1" baseline="30000" dirty="0">
                <a:solidFill>
                  <a:srgbClr val="FF0000"/>
                </a:solidFill>
              </a:rPr>
              <a:t>-1</a:t>
            </a:r>
            <a:r>
              <a:rPr lang="en-GB" sz="2400" b="1" dirty="0">
                <a:solidFill>
                  <a:srgbClr val="FF0000"/>
                </a:solidFill>
              </a:rPr>
              <a:t> (peak),</a:t>
            </a:r>
            <a:br>
              <a:rPr lang="en-GB" sz="2400" b="1" dirty="0">
                <a:solidFill>
                  <a:srgbClr val="FF0000"/>
                </a:solidFill>
              </a:rPr>
            </a:br>
            <a:r>
              <a:rPr lang="en-GB" sz="2400" dirty="0" smtClean="0">
                <a:solidFill>
                  <a:srgbClr val="0C377B"/>
                </a:solidFill>
              </a:rPr>
              <a:t>250 fb</a:t>
            </a:r>
            <a:r>
              <a:rPr lang="en-GB" sz="2400" baseline="30000" dirty="0" smtClean="0">
                <a:solidFill>
                  <a:srgbClr val="0C377B"/>
                </a:solidFill>
              </a:rPr>
              <a:t>-1</a:t>
            </a:r>
            <a:r>
              <a:rPr lang="en-GB" sz="2400" dirty="0" smtClean="0">
                <a:solidFill>
                  <a:srgbClr val="0C377B"/>
                </a:solidFill>
              </a:rPr>
              <a:t>/year (averaged)       </a:t>
            </a:r>
            <a:endParaRPr lang="en-GB" sz="2400" dirty="0">
              <a:solidFill>
                <a:srgbClr val="0C377B"/>
              </a:solidFill>
            </a:endParaRPr>
          </a:p>
          <a:p>
            <a:pPr lvl="2"/>
            <a:r>
              <a:rPr lang="en-GB" sz="2400" dirty="0" smtClean="0">
                <a:solidFill>
                  <a:srgbClr val="0C377B"/>
                </a:solidFill>
              </a:rPr>
              <a:t>2500 </a:t>
            </a:r>
            <a:r>
              <a:rPr lang="en-GB" sz="2400" dirty="0">
                <a:solidFill>
                  <a:srgbClr val="0C377B"/>
                </a:solidFill>
              </a:rPr>
              <a:t>fb</a:t>
            </a:r>
            <a:r>
              <a:rPr lang="en-GB" sz="2400" baseline="30000" dirty="0">
                <a:solidFill>
                  <a:srgbClr val="0C377B"/>
                </a:solidFill>
              </a:rPr>
              <a:t>-1</a:t>
            </a:r>
            <a:r>
              <a:rPr lang="en-GB" sz="2400" dirty="0">
                <a:solidFill>
                  <a:srgbClr val="0C377B"/>
                </a:solidFill>
              </a:rPr>
              <a:t> within </a:t>
            </a:r>
            <a:r>
              <a:rPr lang="en-GB" sz="2400" dirty="0" smtClean="0">
                <a:solidFill>
                  <a:srgbClr val="0C377B"/>
                </a:solidFill>
              </a:rPr>
              <a:t>10 </a:t>
            </a:r>
            <a:r>
              <a:rPr lang="en-GB" sz="2400" dirty="0">
                <a:solidFill>
                  <a:srgbClr val="0C377B"/>
                </a:solidFill>
              </a:rPr>
              <a:t>years (~HL LHC total luminosity)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3501008"/>
            <a:ext cx="8487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GB" sz="2400" b="1" dirty="0" smtClean="0">
                <a:solidFill>
                  <a:srgbClr val="FF0000"/>
                </a:solidFill>
              </a:rPr>
              <a:t>Phase 2 (ultimate): ~2.5 x 10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35</a:t>
            </a:r>
            <a:r>
              <a:rPr lang="en-GB" sz="2400" b="1" dirty="0" smtClean="0">
                <a:solidFill>
                  <a:srgbClr val="FF0000"/>
                </a:solidFill>
              </a:rPr>
              <a:t> cm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-2</a:t>
            </a:r>
            <a:r>
              <a:rPr lang="en-GB" sz="2400" b="1" dirty="0" smtClean="0">
                <a:solidFill>
                  <a:srgbClr val="FF0000"/>
                </a:solidFill>
              </a:rPr>
              <a:t>s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-1</a:t>
            </a:r>
            <a:r>
              <a:rPr lang="en-GB" sz="2400" b="1" dirty="0" smtClean="0">
                <a:solidFill>
                  <a:srgbClr val="FF0000"/>
                </a:solidFill>
              </a:rPr>
              <a:t> (peak)</a:t>
            </a:r>
            <a:r>
              <a:rPr lang="en-GB" sz="2400" b="1" dirty="0" smtClean="0">
                <a:solidFill>
                  <a:srgbClr val="0C377B"/>
                </a:solidFill>
              </a:rPr>
              <a:t>,</a:t>
            </a:r>
            <a:br>
              <a:rPr lang="en-GB" sz="2400" b="1" dirty="0" smtClean="0">
                <a:solidFill>
                  <a:srgbClr val="0C377B"/>
                </a:solidFill>
              </a:rPr>
            </a:br>
            <a:r>
              <a:rPr lang="en-GB" sz="2400" dirty="0" smtClean="0">
                <a:solidFill>
                  <a:srgbClr val="0C377B"/>
                </a:solidFill>
              </a:rPr>
              <a:t>1000 fb</a:t>
            </a:r>
            <a:r>
              <a:rPr lang="en-GB" sz="2400" baseline="30000" dirty="0" smtClean="0">
                <a:solidFill>
                  <a:srgbClr val="0C377B"/>
                </a:solidFill>
              </a:rPr>
              <a:t>-1</a:t>
            </a:r>
            <a:r>
              <a:rPr lang="en-GB" sz="2400" dirty="0" smtClean="0">
                <a:solidFill>
                  <a:srgbClr val="0C377B"/>
                </a:solidFill>
              </a:rPr>
              <a:t>/year (averaged)</a:t>
            </a:r>
          </a:p>
          <a:p>
            <a:pPr lvl="1"/>
            <a:r>
              <a:rPr lang="en-GB" sz="2400" dirty="0">
                <a:solidFill>
                  <a:srgbClr val="0C377B"/>
                </a:solidFill>
                <a:sym typeface="Wingdings" panose="05000000000000000000" pitchFamily="2" charset="2"/>
              </a:rPr>
              <a:t>	</a:t>
            </a:r>
            <a:r>
              <a:rPr lang="en-GB" sz="2400" dirty="0" smtClean="0">
                <a:solidFill>
                  <a:srgbClr val="0C377B"/>
                </a:solidFill>
                <a:sym typeface="Wingdings" panose="05000000000000000000" pitchFamily="2" charset="2"/>
              </a:rPr>
              <a:t></a:t>
            </a:r>
            <a:r>
              <a:rPr lang="en-GB" sz="2400" dirty="0" smtClean="0">
                <a:solidFill>
                  <a:srgbClr val="0C377B"/>
                </a:solidFill>
              </a:rPr>
              <a:t> 15,000 </a:t>
            </a:r>
            <a:r>
              <a:rPr lang="en-GB" sz="2400" dirty="0">
                <a:solidFill>
                  <a:srgbClr val="0C377B"/>
                </a:solidFill>
              </a:rPr>
              <a:t>fb</a:t>
            </a:r>
            <a:r>
              <a:rPr lang="en-GB" sz="2400" baseline="30000" dirty="0">
                <a:solidFill>
                  <a:srgbClr val="0C377B"/>
                </a:solidFill>
              </a:rPr>
              <a:t>-1</a:t>
            </a:r>
            <a:r>
              <a:rPr lang="en-GB" sz="2400" dirty="0">
                <a:solidFill>
                  <a:srgbClr val="0C377B"/>
                </a:solidFill>
              </a:rPr>
              <a:t> within 15 </a:t>
            </a:r>
            <a:r>
              <a:rPr lang="en-GB" sz="2400" dirty="0" smtClean="0">
                <a:solidFill>
                  <a:srgbClr val="0C377B"/>
                </a:solidFill>
              </a:rPr>
              <a:t>years </a:t>
            </a:r>
          </a:p>
          <a:p>
            <a:pPr lvl="1"/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901" y="5058698"/>
            <a:ext cx="848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itchFamily="34" charset="0"/>
              <a:buChar char="•"/>
            </a:pPr>
            <a:r>
              <a:rPr lang="en-GB" sz="2400" b="1" dirty="0">
                <a:solidFill>
                  <a:srgbClr val="FF0000"/>
                </a:solidFill>
              </a:rPr>
              <a:t>Y</a:t>
            </a:r>
            <a:r>
              <a:rPr lang="en-GB" sz="2400" b="1" dirty="0" smtClean="0">
                <a:solidFill>
                  <a:srgbClr val="FF0000"/>
                </a:solidFill>
              </a:rPr>
              <a:t>ielding total luminosity O(20,000) fb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-1	</a:t>
            </a:r>
            <a:r>
              <a:rPr lang="en-GB" sz="2400" b="1" dirty="0" smtClean="0">
                <a:solidFill>
                  <a:srgbClr val="FF0000"/>
                </a:solidFill>
              </a:rPr>
              <a:t>      over ~25 years of operation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</a:rPr>
              <a:t>               FCC-</a:t>
            </a:r>
            <a:r>
              <a:rPr lang="en-US" sz="3200" b="1" dirty="0" err="1" smtClean="0">
                <a:solidFill>
                  <a:srgbClr val="FFFF00"/>
                </a:solidFill>
              </a:rPr>
              <a:t>hh</a:t>
            </a:r>
            <a:r>
              <a:rPr lang="en-US" sz="3200" b="1" dirty="0" smtClean="0">
                <a:solidFill>
                  <a:srgbClr val="FFFF00"/>
                </a:solidFill>
              </a:rPr>
              <a:t> luminosity goals &amp; phases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87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9488"/>
            <a:ext cx="9180512" cy="679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5589240"/>
            <a:ext cx="3879588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sz="3200" kern="0" dirty="0" smtClean="0">
                <a:solidFill>
                  <a:srgbClr val="01AF01"/>
                </a:solidFill>
              </a:rPr>
              <a:t> 20 ab</a:t>
            </a:r>
            <a:r>
              <a:rPr lang="en-GB" sz="3200" kern="0" baseline="30000" dirty="0" smtClean="0">
                <a:solidFill>
                  <a:srgbClr val="01AF01"/>
                </a:solidFill>
              </a:rPr>
              <a:t>-1</a:t>
            </a:r>
            <a:r>
              <a:rPr lang="en-GB" sz="3200" kern="0" dirty="0" smtClean="0">
                <a:solidFill>
                  <a:srgbClr val="01AF01"/>
                </a:solidFill>
              </a:rPr>
              <a:t> OK for physics</a:t>
            </a:r>
            <a:endParaRPr lang="fr-FR" sz="3200" kern="0" dirty="0" smtClean="0">
              <a:solidFill>
                <a:srgbClr val="01AF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5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9566" y="5233371"/>
            <a:ext cx="541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p</a:t>
            </a:r>
            <a:r>
              <a:rPr lang="en-GB" sz="2400" b="1" dirty="0" smtClean="0">
                <a:solidFill>
                  <a:srgbClr val="C00000"/>
                </a:solidFill>
              </a:rPr>
              <a:t>hase 1: 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sz="2400" b="1" dirty="0" smtClean="0">
                <a:solidFill>
                  <a:srgbClr val="C00000"/>
                </a:solidFill>
              </a:rPr>
              <a:t>*=1.1 m,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sz="24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sz="2400" b="1" i="1" dirty="0" err="1" smtClean="0">
                <a:solidFill>
                  <a:srgbClr val="C00000"/>
                </a:solidFill>
              </a:rPr>
              <a:t>Q</a:t>
            </a:r>
            <a:r>
              <a:rPr lang="en-GB" sz="2400" b="1" baseline="-25000" dirty="0" err="1" smtClean="0">
                <a:solidFill>
                  <a:srgbClr val="C00000"/>
                </a:solidFill>
              </a:rPr>
              <a:t>tot</a:t>
            </a:r>
            <a:r>
              <a:rPr lang="en-GB" sz="24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sz="2400" b="1" dirty="0" smtClean="0">
                <a:solidFill>
                  <a:srgbClr val="C00000"/>
                </a:solidFill>
              </a:rPr>
              <a:t>, </a:t>
            </a:r>
            <a:r>
              <a:rPr lang="en-GB" sz="2400" b="1" i="1" dirty="0" err="1" smtClean="0">
                <a:solidFill>
                  <a:srgbClr val="C00000"/>
                </a:solidFill>
              </a:rPr>
              <a:t>t</a:t>
            </a:r>
            <a:r>
              <a:rPr lang="en-GB" sz="2400" b="1" i="1" baseline="-25000" dirty="0" err="1" smtClean="0">
                <a:solidFill>
                  <a:srgbClr val="C00000"/>
                </a:solidFill>
              </a:rPr>
              <a:t>ta</a:t>
            </a:r>
            <a:r>
              <a:rPr lang="en-GB" sz="2400" b="1" dirty="0" smtClean="0">
                <a:solidFill>
                  <a:srgbClr val="C00000"/>
                </a:solidFill>
              </a:rPr>
              <a:t>=5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026" y="5693162"/>
            <a:ext cx="5412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6600"/>
                </a:solidFill>
              </a:rPr>
              <a:t>p</a:t>
            </a:r>
            <a:r>
              <a:rPr lang="en-GB" sz="2400" b="1" dirty="0" smtClean="0">
                <a:solidFill>
                  <a:srgbClr val="FF6600"/>
                </a:solidFill>
              </a:rPr>
              <a:t>hase 2: 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sz="2400" b="1" dirty="0" smtClean="0">
                <a:solidFill>
                  <a:srgbClr val="FF6600"/>
                </a:solidFill>
              </a:rPr>
              <a:t>*=0.3 m,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sz="2400" b="1" dirty="0" err="1" smtClean="0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sz="2400" b="1" i="1" dirty="0" err="1" smtClean="0">
                <a:solidFill>
                  <a:srgbClr val="FF6600"/>
                </a:solidFill>
              </a:rPr>
              <a:t>Q</a:t>
            </a:r>
            <a:r>
              <a:rPr lang="en-GB" sz="2400" b="1" baseline="-25000" dirty="0" err="1" smtClean="0">
                <a:solidFill>
                  <a:srgbClr val="FF6600"/>
                </a:solidFill>
              </a:rPr>
              <a:t>tot</a:t>
            </a:r>
            <a:r>
              <a:rPr lang="en-GB" sz="24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sz="2400" b="1" dirty="0" smtClean="0">
                <a:solidFill>
                  <a:srgbClr val="FF6600"/>
                </a:solidFill>
              </a:rPr>
              <a:t>, </a:t>
            </a:r>
            <a:r>
              <a:rPr lang="en-GB" sz="2400" b="1" i="1" dirty="0" err="1" smtClean="0">
                <a:solidFill>
                  <a:srgbClr val="FF6600"/>
                </a:solidFill>
              </a:rPr>
              <a:t>t</a:t>
            </a:r>
            <a:r>
              <a:rPr lang="en-GB" sz="2400" b="1" i="1" baseline="-25000" dirty="0" err="1" smtClean="0">
                <a:solidFill>
                  <a:srgbClr val="FF6600"/>
                </a:solidFill>
              </a:rPr>
              <a:t>ta</a:t>
            </a:r>
            <a:r>
              <a:rPr lang="en-GB" sz="2400" b="1" dirty="0" smtClean="0">
                <a:solidFill>
                  <a:srgbClr val="FF6600"/>
                </a:solidFill>
              </a:rPr>
              <a:t>=4 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6" y="1179488"/>
            <a:ext cx="5890824" cy="3919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91158" y="1439016"/>
            <a:ext cx="20952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/>
            <a:r>
              <a:rPr lang="en-GB" sz="2000" dirty="0">
                <a:solidFill>
                  <a:srgbClr val="000000"/>
                </a:solidFill>
              </a:rPr>
              <a:t>f</a:t>
            </a:r>
            <a:r>
              <a:rPr lang="en-GB" sz="2000" dirty="0" smtClean="0">
                <a:solidFill>
                  <a:srgbClr val="000000"/>
                </a:solidFill>
              </a:rPr>
              <a:t>or both phases:</a:t>
            </a:r>
          </a:p>
          <a:p>
            <a:pPr marL="268288" lvl="1"/>
            <a:endParaRPr lang="en-GB" sz="2000" dirty="0" smtClean="0">
              <a:solidFill>
                <a:srgbClr val="000000"/>
              </a:solidFill>
            </a:endParaRPr>
          </a:p>
          <a:p>
            <a:pPr marL="268288" lvl="1"/>
            <a:r>
              <a:rPr lang="en-GB" sz="2000" b="1" dirty="0" smtClean="0">
                <a:solidFill>
                  <a:srgbClr val="000000"/>
                </a:solidFill>
              </a:rPr>
              <a:t>beam current </a:t>
            </a:r>
            <a:r>
              <a:rPr lang="en-GB" sz="2000" b="1" dirty="0">
                <a:solidFill>
                  <a:srgbClr val="000000"/>
                </a:solidFill>
              </a:rPr>
              <a:t>0.5 </a:t>
            </a:r>
            <a:r>
              <a:rPr lang="en-GB" sz="2000" b="1" dirty="0" smtClean="0">
                <a:solidFill>
                  <a:srgbClr val="000000"/>
                </a:solidFill>
              </a:rPr>
              <a:t>A unchanged!</a:t>
            </a:r>
          </a:p>
          <a:p>
            <a:pPr marL="268288" lvl="1"/>
            <a:endParaRPr lang="en-GB" sz="2000" dirty="0">
              <a:solidFill>
                <a:srgbClr val="000000"/>
              </a:solidFill>
            </a:endParaRPr>
          </a:p>
          <a:p>
            <a:pPr marL="268288" lvl="1"/>
            <a:r>
              <a:rPr lang="en-GB" sz="2000" dirty="0" smtClean="0">
                <a:solidFill>
                  <a:srgbClr val="000000"/>
                </a:solidFill>
              </a:rPr>
              <a:t>total </a:t>
            </a:r>
            <a:r>
              <a:rPr lang="en-GB" sz="2000" dirty="0">
                <a:solidFill>
                  <a:srgbClr val="000000"/>
                </a:solidFill>
              </a:rPr>
              <a:t>synchrotron radiation </a:t>
            </a:r>
            <a:r>
              <a:rPr lang="en-GB" sz="2000" dirty="0" smtClean="0">
                <a:solidFill>
                  <a:srgbClr val="000000"/>
                </a:solidFill>
              </a:rPr>
              <a:t>power ~5 </a:t>
            </a:r>
            <a:r>
              <a:rPr lang="en-GB" sz="2000" dirty="0">
                <a:solidFill>
                  <a:srgbClr val="000000"/>
                </a:solidFill>
              </a:rPr>
              <a:t>MW.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9343" y="1124744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GB" dirty="0" smtClean="0"/>
              <a:t>adiation damping: </a:t>
            </a:r>
            <a:r>
              <a:rPr lang="en-GB" dirty="0" smtClean="0">
                <a:latin typeface="Symbol" panose="05050102010706020507" pitchFamily="18" charset="2"/>
              </a:rPr>
              <a:t>t</a:t>
            </a:r>
            <a:r>
              <a:rPr lang="en-GB" dirty="0" smtClean="0"/>
              <a:t>~1 h</a:t>
            </a:r>
            <a:endParaRPr lang="en-GB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  Luminosity evolution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		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integrated luminosity / day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19" y="5778642"/>
            <a:ext cx="419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p</a:t>
            </a:r>
            <a:r>
              <a:rPr lang="en-GB" b="1" dirty="0" smtClean="0">
                <a:solidFill>
                  <a:srgbClr val="C00000"/>
                </a:solidFill>
              </a:rPr>
              <a:t>hase 1: </a:t>
            </a:r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b="1" dirty="0" smtClean="0">
                <a:solidFill>
                  <a:srgbClr val="C00000"/>
                </a:solidFill>
              </a:rPr>
              <a:t>*=1.1 m,</a:t>
            </a:r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b="1" i="1" dirty="0" err="1" smtClean="0">
                <a:solidFill>
                  <a:srgbClr val="C00000"/>
                </a:solidFill>
              </a:rPr>
              <a:t>Q</a:t>
            </a:r>
            <a:r>
              <a:rPr lang="en-GB" b="1" baseline="-25000" dirty="0" err="1" smtClean="0">
                <a:solidFill>
                  <a:srgbClr val="C00000"/>
                </a:solidFill>
              </a:rPr>
              <a:t>tot</a:t>
            </a:r>
            <a:r>
              <a:rPr lang="en-GB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b="1" dirty="0" smtClean="0">
                <a:solidFill>
                  <a:srgbClr val="C00000"/>
                </a:solidFill>
              </a:rPr>
              <a:t>, </a:t>
            </a:r>
            <a:r>
              <a:rPr lang="en-GB" b="1" i="1" dirty="0" err="1" smtClean="0">
                <a:solidFill>
                  <a:srgbClr val="C00000"/>
                </a:solidFill>
              </a:rPr>
              <a:t>t</a:t>
            </a:r>
            <a:r>
              <a:rPr lang="en-GB" b="1" i="1" baseline="-25000" dirty="0" err="1" smtClean="0">
                <a:solidFill>
                  <a:srgbClr val="C00000"/>
                </a:solidFill>
              </a:rPr>
              <a:t>ta</a:t>
            </a:r>
            <a:r>
              <a:rPr lang="en-GB" b="1" dirty="0" smtClean="0">
                <a:solidFill>
                  <a:srgbClr val="C00000"/>
                </a:solidFill>
              </a:rPr>
              <a:t>=5 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7504" y="5809237"/>
            <a:ext cx="419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6600"/>
                </a:solidFill>
              </a:rPr>
              <a:t>p</a:t>
            </a:r>
            <a:r>
              <a:rPr lang="en-GB" b="1" dirty="0" smtClean="0">
                <a:solidFill>
                  <a:srgbClr val="FF6600"/>
                </a:solidFill>
              </a:rPr>
              <a:t>hase 2: </a:t>
            </a:r>
            <a:r>
              <a:rPr lang="en-GB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b="1" dirty="0" smtClean="0">
                <a:solidFill>
                  <a:srgbClr val="FF6600"/>
                </a:solidFill>
              </a:rPr>
              <a:t>*=0.3 m,</a:t>
            </a:r>
            <a:r>
              <a:rPr lang="en-GB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b="1" dirty="0" err="1" smtClean="0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b="1" i="1" dirty="0" err="1" smtClean="0">
                <a:solidFill>
                  <a:srgbClr val="FF6600"/>
                </a:solidFill>
              </a:rPr>
              <a:t>Q</a:t>
            </a:r>
            <a:r>
              <a:rPr lang="en-GB" b="1" baseline="-25000" dirty="0" err="1" smtClean="0">
                <a:solidFill>
                  <a:srgbClr val="FF6600"/>
                </a:solidFill>
              </a:rPr>
              <a:t>tot</a:t>
            </a:r>
            <a:r>
              <a:rPr lang="en-GB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b="1" dirty="0" smtClean="0">
                <a:solidFill>
                  <a:srgbClr val="FF6600"/>
                </a:solidFill>
              </a:rPr>
              <a:t>, </a:t>
            </a:r>
            <a:r>
              <a:rPr lang="en-GB" b="1" i="1" dirty="0" err="1" smtClean="0">
                <a:solidFill>
                  <a:srgbClr val="FF6600"/>
                </a:solidFill>
              </a:rPr>
              <a:t>t</a:t>
            </a:r>
            <a:r>
              <a:rPr lang="en-GB" b="1" i="1" baseline="-25000" dirty="0" err="1" smtClean="0">
                <a:solidFill>
                  <a:srgbClr val="FF6600"/>
                </a:solidFill>
              </a:rPr>
              <a:t>ta</a:t>
            </a:r>
            <a:r>
              <a:rPr lang="en-GB" b="1" dirty="0" smtClean="0">
                <a:solidFill>
                  <a:srgbClr val="FF6600"/>
                </a:solidFill>
              </a:rPr>
              <a:t>=4 h</a:t>
            </a: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9" y="820517"/>
            <a:ext cx="7065573" cy="48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b="4004"/>
          <a:stretch/>
        </p:blipFill>
        <p:spPr>
          <a:xfrm>
            <a:off x="-60134" y="639683"/>
            <a:ext cx="9223384" cy="55687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965046"/>
            <a:ext cx="80714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c</a:t>
            </a:r>
            <a:r>
              <a:rPr lang="en-GB" sz="2800" b="1" dirty="0" smtClean="0">
                <a:solidFill>
                  <a:srgbClr val="FFFF00"/>
                </a:solidFill>
              </a:rPr>
              <a:t>ircumference 27 km</a:t>
            </a:r>
          </a:p>
          <a:p>
            <a:r>
              <a:rPr lang="en-GB" sz="2800" b="1" dirty="0" smtClean="0">
                <a:solidFill>
                  <a:srgbClr val="FFFF00"/>
                </a:solidFill>
              </a:rPr>
              <a:t>in operation from 1989 to 2000</a:t>
            </a:r>
          </a:p>
          <a:p>
            <a:r>
              <a:rPr lang="en-GB" sz="2800" b="1" dirty="0" smtClean="0">
                <a:solidFill>
                  <a:srgbClr val="FFFF00"/>
                </a:solidFill>
              </a:rPr>
              <a:t>maximum </a:t>
            </a:r>
            <a:r>
              <a:rPr lang="en-GB" sz="2800" b="1" dirty="0" err="1" smtClean="0">
                <a:solidFill>
                  <a:srgbClr val="FFFF00"/>
                </a:solidFill>
              </a:rPr>
              <a:t>c.m</a:t>
            </a:r>
            <a:r>
              <a:rPr lang="en-GB" sz="2800" b="1" dirty="0" smtClean="0">
                <a:solidFill>
                  <a:srgbClr val="FFFF00"/>
                </a:solidFill>
              </a:rPr>
              <a:t>. energy 209 </a:t>
            </a:r>
            <a:r>
              <a:rPr lang="en-GB" sz="2800" b="1" dirty="0" err="1" smtClean="0">
                <a:solidFill>
                  <a:srgbClr val="FFFF00"/>
                </a:solidFill>
              </a:rPr>
              <a:t>GeV</a:t>
            </a:r>
            <a:endParaRPr lang="en-GB" sz="2800" b="1" dirty="0" smtClean="0">
              <a:solidFill>
                <a:srgbClr val="FFFF00"/>
              </a:solidFill>
            </a:endParaRPr>
          </a:p>
          <a:p>
            <a:r>
              <a:rPr lang="en-GB" sz="2800" b="1" dirty="0">
                <a:solidFill>
                  <a:srgbClr val="FFFF00"/>
                </a:solidFill>
              </a:rPr>
              <a:t>m</a:t>
            </a:r>
            <a:r>
              <a:rPr lang="en-GB" sz="2800" b="1" dirty="0" smtClean="0">
                <a:solidFill>
                  <a:srgbClr val="FFFF00"/>
                </a:solidFill>
              </a:rPr>
              <a:t>aximum synchrotron radiation power 23 MW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</a:rPr>
              <a:t>LEP – </a:t>
            </a:r>
            <a:r>
              <a:rPr lang="en-US" sz="3200" b="1" dirty="0">
                <a:solidFill>
                  <a:srgbClr val="FFFF00"/>
                </a:solidFill>
              </a:rPr>
              <a:t>highest </a:t>
            </a:r>
            <a:r>
              <a:rPr lang="en-US" sz="3200" b="1" dirty="0" smtClean="0">
                <a:solidFill>
                  <a:srgbClr val="FFFF00"/>
                </a:solidFill>
              </a:rPr>
              <a:t>energy </a:t>
            </a:r>
            <a:r>
              <a:rPr lang="en-US" sz="3200" b="1" dirty="0" err="1" smtClean="0">
                <a:solidFill>
                  <a:srgbClr val="FFFF00"/>
                </a:solidFill>
              </a:rPr>
              <a:t>e</a:t>
            </a:r>
            <a:r>
              <a:rPr lang="en-US" sz="3200" b="1" baseline="30000" dirty="0" err="1" smtClean="0">
                <a:solidFill>
                  <a:srgbClr val="FFFF00"/>
                </a:solidFill>
              </a:rPr>
              <a:t>+</a:t>
            </a:r>
            <a:r>
              <a:rPr lang="en-US" sz="3200" b="1" dirty="0" err="1" smtClean="0">
                <a:solidFill>
                  <a:srgbClr val="FFFF00"/>
                </a:solidFill>
              </a:rPr>
              <a:t>e</a:t>
            </a:r>
            <a:r>
              <a:rPr lang="en-US" sz="3200" b="1" baseline="30000" dirty="0" smtClean="0">
                <a:solidFill>
                  <a:srgbClr val="FFFF00"/>
                </a:solidFill>
              </a:rPr>
              <a:t>-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collider so far  </a:t>
            </a:r>
          </a:p>
        </p:txBody>
      </p:sp>
    </p:spTree>
    <p:extLst>
      <p:ext uri="{BB962C8B-B14F-4D97-AF65-F5344CB8AC3E}">
        <p14:creationId xmlns:p14="http://schemas.microsoft.com/office/powerpoint/2010/main" val="19788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Lepton collider physics areas</a:t>
            </a:r>
            <a:endParaRPr lang="en-US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44016" y="907454"/>
                <a:ext cx="8244408" cy="525785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000" kern="0" dirty="0" smtClean="0">
                    <a:solidFill>
                      <a:srgbClr val="000000"/>
                    </a:solidFill>
                  </a:rPr>
                  <a:t> highest possible luminosities at all working points</a:t>
                </a:r>
                <a:endParaRPr lang="en-US" sz="2000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ct val="2000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000" i="1" kern="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i="1" kern="0" dirty="0">
                    <a:solidFill>
                      <a:srgbClr val="D60093"/>
                    </a:solidFill>
                  </a:rPr>
                  <a:t>beam energy range from 35 GeV to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i="1" kern="0" dirty="0" smtClean="0">
                    <a:solidFill>
                      <a:srgbClr val="D60093"/>
                    </a:solidFill>
                  </a:rPr>
                  <a:t>200 </a:t>
                </a:r>
                <a:r>
                  <a:rPr lang="en-US" sz="2000" i="1" kern="0" dirty="0">
                    <a:solidFill>
                      <a:srgbClr val="D60093"/>
                    </a:solidFill>
                  </a:rPr>
                  <a:t>GeV</a:t>
                </a:r>
                <a:endParaRPr lang="en-US" sz="2000" i="1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b="1" kern="0" dirty="0">
                    <a:solidFill>
                      <a:srgbClr val="000000"/>
                    </a:solidFill>
                  </a:rPr>
                  <a:t>physics programs / energies:</a:t>
                </a:r>
                <a:endParaRPr lang="en-US" sz="2000" b="1" i="1" kern="0" dirty="0">
                  <a:solidFill>
                    <a:srgbClr val="CC0000"/>
                  </a:solidFill>
                </a:endParaRPr>
              </a:p>
              <a:p>
                <a:pPr marL="473869" lvl="1" indent="-203597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000" i="1" kern="0" dirty="0" err="1">
                    <a:solidFill>
                      <a:srgbClr val="CC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US" sz="2000" i="1" kern="0" baseline="-25000" dirty="0" err="1">
                    <a:solidFill>
                      <a:srgbClr val="CC0000"/>
                    </a:solidFill>
                  </a:rPr>
                  <a:t>QED</a:t>
                </a:r>
                <a:r>
                  <a:rPr lang="en-US" sz="2000" i="1" kern="0" dirty="0">
                    <a:solidFill>
                      <a:srgbClr val="CC0000"/>
                    </a:solidFill>
                  </a:rPr>
                  <a:t> (35 GeV): </a:t>
                </a:r>
                <a:r>
                  <a:rPr lang="en-US" sz="2000" i="1" kern="0" dirty="0">
                    <a:solidFill>
                      <a:srgbClr val="00B050"/>
                    </a:solidFill>
                  </a:rPr>
                  <a:t>running coupling constant close to the Z pole ?</a:t>
                </a: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000" b="1" i="1" kern="0" dirty="0">
                    <a:solidFill>
                      <a:srgbClr val="CC0000"/>
                    </a:solidFill>
                  </a:rPr>
                  <a:t>Z (45.5 GeV): </a:t>
                </a:r>
                <a:r>
                  <a:rPr lang="en-US" sz="2000" b="1" i="1" kern="0" dirty="0">
                    <a:solidFill>
                      <a:srgbClr val="0000FF"/>
                    </a:solidFill>
                  </a:rPr>
                  <a:t>Z pole, ‘</a:t>
                </a:r>
                <a:r>
                  <a:rPr lang="en-US" sz="2000" b="1" i="1" kern="0" dirty="0" err="1">
                    <a:solidFill>
                      <a:srgbClr val="0000FF"/>
                    </a:solidFill>
                  </a:rPr>
                  <a:t>TeraZ</a:t>
                </a:r>
                <a:r>
                  <a:rPr lang="en-US" sz="2000" b="1" i="1" kern="0" dirty="0">
                    <a:solidFill>
                      <a:srgbClr val="0000FF"/>
                    </a:solidFill>
                  </a:rPr>
                  <a:t>’ and high precision M</a:t>
                </a:r>
                <a:r>
                  <a:rPr lang="en-US" sz="2000" b="1" i="1" kern="0" baseline="-25000" dirty="0">
                    <a:solidFill>
                      <a:srgbClr val="0000FF"/>
                    </a:solidFill>
                  </a:rPr>
                  <a:t>Z</a:t>
                </a:r>
                <a:r>
                  <a:rPr lang="en-US" sz="2000" b="1" i="1" kern="0" dirty="0">
                    <a:solidFill>
                      <a:srgbClr val="0000FF"/>
                    </a:solidFill>
                  </a:rPr>
                  <a:t> &amp; </a:t>
                </a:r>
                <a:r>
                  <a:rPr lang="en-US" sz="2000" b="1" i="1" kern="0" dirty="0" smtClean="0">
                    <a:solidFill>
                      <a:srgbClr val="0000FF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000" b="1" i="1" kern="0" baseline="-25000" dirty="0" smtClean="0">
                    <a:solidFill>
                      <a:srgbClr val="0000FF"/>
                    </a:solidFill>
                  </a:rPr>
                  <a:t>Z</a:t>
                </a:r>
                <a:r>
                  <a:rPr lang="en-US" sz="2000" b="1" i="1" kern="0" dirty="0" smtClean="0">
                    <a:solidFill>
                      <a:srgbClr val="0000FF"/>
                    </a:solidFill>
                  </a:rPr>
                  <a:t> </a:t>
                </a:r>
                <a:endParaRPr lang="en-US" sz="2000" b="1" i="1" kern="0" dirty="0">
                  <a:solidFill>
                    <a:srgbClr val="0000FF"/>
                  </a:solidFill>
                </a:endParaRP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000" i="1" kern="0" dirty="0">
                    <a:solidFill>
                      <a:srgbClr val="CC0000"/>
                    </a:solidFill>
                  </a:rPr>
                  <a:t>H (63 GeV): </a:t>
                </a:r>
                <a:r>
                  <a:rPr lang="en-US" sz="2000" i="1" kern="0" dirty="0">
                    <a:solidFill>
                      <a:srgbClr val="00B050"/>
                    </a:solidFill>
                  </a:rPr>
                  <a:t>H production in s channel (</a:t>
                </a:r>
                <a:r>
                  <a:rPr lang="en-US" sz="2000" i="1" kern="0" dirty="0" smtClean="0">
                    <a:solidFill>
                      <a:srgbClr val="00B050"/>
                    </a:solidFill>
                  </a:rPr>
                  <a:t>w. </a:t>
                </a:r>
                <a:r>
                  <a:rPr lang="en-US" sz="2000" i="1" kern="0" dirty="0">
                    <a:solidFill>
                      <a:srgbClr val="00B050"/>
                    </a:solidFill>
                  </a:rPr>
                  <a:t>mono-</a:t>
                </a:r>
                <a:r>
                  <a:rPr lang="en-US" sz="2000" i="1" kern="0" dirty="0" err="1">
                    <a:solidFill>
                      <a:srgbClr val="00B050"/>
                    </a:solidFill>
                  </a:rPr>
                  <a:t>chromatization</a:t>
                </a:r>
                <a:r>
                  <a:rPr lang="en-US" sz="2000" i="1" kern="0" dirty="0">
                    <a:solidFill>
                      <a:srgbClr val="00B050"/>
                    </a:solidFill>
                  </a:rPr>
                  <a:t>) ??</a:t>
                </a: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000" b="1" i="1" kern="0" dirty="0">
                    <a:solidFill>
                      <a:srgbClr val="CC0000"/>
                    </a:solidFill>
                  </a:rPr>
                  <a:t>W (80 GeV): </a:t>
                </a:r>
                <a:r>
                  <a:rPr lang="en-US" sz="2000" b="1" i="1" kern="0" dirty="0">
                    <a:solidFill>
                      <a:srgbClr val="0000FF"/>
                    </a:solidFill>
                  </a:rPr>
                  <a:t>W pair production threshold, high precision M</a:t>
                </a:r>
                <a:r>
                  <a:rPr lang="en-US" sz="2000" b="1" i="1" kern="0" baseline="-25000" dirty="0">
                    <a:solidFill>
                      <a:srgbClr val="0000FF"/>
                    </a:solidFill>
                  </a:rPr>
                  <a:t>W</a:t>
                </a:r>
                <a:r>
                  <a:rPr lang="en-US" sz="2000" b="1" i="1" kern="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000" b="1" i="1" kern="0" dirty="0">
                    <a:solidFill>
                      <a:srgbClr val="CC0000"/>
                    </a:solidFill>
                  </a:rPr>
                  <a:t>H (120 GeV): </a:t>
                </a:r>
                <a:r>
                  <a:rPr lang="en-US" sz="2000" b="1" i="1" kern="0" dirty="0">
                    <a:solidFill>
                      <a:srgbClr val="0000FF"/>
                    </a:solidFill>
                  </a:rPr>
                  <a:t>ZH production (maximum rate of H’s</a:t>
                </a:r>
                <a:r>
                  <a:rPr lang="en-US" sz="2000" b="1" i="1" kern="0" dirty="0" smtClean="0">
                    <a:solidFill>
                      <a:srgbClr val="0000FF"/>
                    </a:solidFill>
                  </a:rPr>
                  <a:t>) </a:t>
                </a:r>
                <a:endParaRPr lang="en-US" sz="2000" b="1" i="1" kern="0" dirty="0">
                  <a:solidFill>
                    <a:srgbClr val="0000FF"/>
                  </a:solidFill>
                </a:endParaRP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000" b="1" i="1" kern="0" dirty="0">
                    <a:solidFill>
                      <a:srgbClr val="CC0000"/>
                    </a:solidFill>
                  </a:rPr>
                  <a:t>t (175 </a:t>
                </a:r>
                <a:r>
                  <a:rPr lang="en-US" sz="2000" b="1" i="1" kern="0" dirty="0" err="1">
                    <a:solidFill>
                      <a:srgbClr val="CC0000"/>
                    </a:solidFill>
                  </a:rPr>
                  <a:t>GeV</a:t>
                </a:r>
                <a:r>
                  <a:rPr lang="en-US" sz="2000" b="1" i="1" kern="0" dirty="0">
                    <a:solidFill>
                      <a:srgbClr val="CC0000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000" b="1" i="1" kern="0">
                        <a:solidFill>
                          <a:srgbClr val="0000FF"/>
                        </a:solidFill>
                        <a:latin typeface="Cambria Math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000" b="1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𝒕</m:t>
                        </m:r>
                      </m:e>
                    </m:acc>
                    <m:r>
                      <a:rPr lang="en-US" sz="2000" b="1" i="1" ker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b="1" i="1" kern="0" dirty="0" smtClean="0">
                    <a:solidFill>
                      <a:srgbClr val="0000FF"/>
                    </a:solidFill>
                  </a:rPr>
                  <a:t>threshold, H studies</a:t>
                </a:r>
                <a:endParaRPr lang="en-US" sz="2000" b="1" i="1" kern="0" dirty="0">
                  <a:solidFill>
                    <a:srgbClr val="0000FF"/>
                  </a:solidFill>
                </a:endParaRPr>
              </a:p>
              <a:p>
                <a:pPr marL="473869" lvl="1" indent="-203597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sz="2000" i="1" kern="0" dirty="0">
                    <a:solidFill>
                      <a:srgbClr val="C00000"/>
                    </a:solidFill>
                  </a:rPr>
                  <a:t>&gt;175 GeV: </a:t>
                </a:r>
                <a:r>
                  <a:rPr lang="en-US" sz="2000" i="1" kern="0" dirty="0">
                    <a:solidFill>
                      <a:srgbClr val="00B050"/>
                    </a:solidFill>
                  </a:rPr>
                  <a:t> </a:t>
                </a:r>
                <a:r>
                  <a:rPr lang="en-US" sz="2000" i="1" kern="0" dirty="0" smtClean="0">
                    <a:solidFill>
                      <a:srgbClr val="00B050"/>
                    </a:solidFill>
                  </a:rPr>
                  <a:t>physics ??</a:t>
                </a:r>
                <a:endParaRPr lang="en-US" sz="2000" i="1" kern="0" dirty="0">
                  <a:solidFill>
                    <a:srgbClr val="00B05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 some polarization up to ≥80 </a:t>
                </a:r>
                <a:r>
                  <a:rPr lang="en-US" sz="2000" kern="0" dirty="0" err="1">
                    <a:solidFill>
                      <a:srgbClr val="000000"/>
                    </a:solidFill>
                  </a:rPr>
                  <a:t>GeV</a:t>
                </a:r>
                <a:r>
                  <a:rPr lang="en-US" sz="2000" kern="0" dirty="0">
                    <a:solidFill>
                      <a:srgbClr val="000000"/>
                    </a:solidFill>
                  </a:rPr>
                  <a:t> for beam energy calibration</a:t>
                </a: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000" kern="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kern="0" dirty="0" smtClean="0">
                    <a:solidFill>
                      <a:srgbClr val="000000"/>
                    </a:solidFill>
                  </a:rPr>
                  <a:t>machine optimized </a:t>
                </a:r>
                <a:r>
                  <a:rPr lang="en-US" sz="2000" kern="0" dirty="0">
                    <a:solidFill>
                      <a:srgbClr val="000000"/>
                    </a:solidFill>
                  </a:rPr>
                  <a:t>for operation at 120 GeV?! (2</a:t>
                </a:r>
                <a:r>
                  <a:rPr lang="en-US" sz="2000" kern="0" baseline="30000" dirty="0">
                    <a:solidFill>
                      <a:srgbClr val="000000"/>
                    </a:solidFill>
                  </a:rPr>
                  <a:t>nd</a:t>
                </a:r>
                <a:r>
                  <a:rPr lang="en-US" sz="2000" kern="0" dirty="0">
                    <a:solidFill>
                      <a:srgbClr val="000000"/>
                    </a:solidFill>
                  </a:rPr>
                  <a:t> priority “</a:t>
                </a:r>
                <a:r>
                  <a:rPr lang="en-US" sz="2000" i="1" kern="0" dirty="0" err="1">
                    <a:solidFill>
                      <a:srgbClr val="000000"/>
                    </a:solidFill>
                  </a:rPr>
                  <a:t>Tera</a:t>
                </a:r>
                <a:r>
                  <a:rPr lang="en-US" sz="2000" i="1" kern="0" dirty="0">
                    <a:solidFill>
                      <a:srgbClr val="000000"/>
                    </a:solidFill>
                  </a:rPr>
                  <a:t>-Z</a:t>
                </a:r>
                <a:r>
                  <a:rPr lang="en-US" sz="2000" kern="0" dirty="0">
                    <a:solidFill>
                      <a:srgbClr val="000000"/>
                    </a:solidFill>
                  </a:rPr>
                  <a:t>”)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</a:pPr>
                <a:endParaRPr lang="en-US" sz="2000" i="1" kern="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6" y="907454"/>
                <a:ext cx="8244408" cy="5257850"/>
              </a:xfrm>
              <a:prstGeom prst="rect">
                <a:avLst/>
              </a:prstGeom>
              <a:blipFill rotWithShape="0">
                <a:blip r:embed="rId2"/>
                <a:stretch>
                  <a:fillRect l="-296" t="-580" r="-592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089162" y="5774414"/>
            <a:ext cx="30243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GB" kern="0" dirty="0" smtClean="0">
                <a:solidFill>
                  <a:srgbClr val="000000"/>
                </a:solidFill>
              </a:rPr>
              <a:t>A. </a:t>
            </a:r>
            <a:r>
              <a:rPr lang="en-GB" kern="0" dirty="0" err="1" smtClean="0">
                <a:solidFill>
                  <a:srgbClr val="000000"/>
                </a:solidFill>
              </a:rPr>
              <a:t>Blondel</a:t>
            </a:r>
            <a:r>
              <a:rPr lang="en-GB" kern="0" dirty="0" smtClean="0">
                <a:solidFill>
                  <a:srgbClr val="000000"/>
                </a:solidFill>
              </a:rPr>
              <a:t>, P. </a:t>
            </a:r>
            <a:r>
              <a:rPr lang="en-GB" kern="0" dirty="0" err="1" smtClean="0">
                <a:solidFill>
                  <a:srgbClr val="000000"/>
                </a:solidFill>
              </a:rPr>
              <a:t>Janot</a:t>
            </a:r>
            <a:r>
              <a:rPr lang="en-GB" kern="0" dirty="0" smtClean="0">
                <a:solidFill>
                  <a:srgbClr val="000000"/>
                </a:solidFill>
              </a:rPr>
              <a:t>, et al.</a:t>
            </a:r>
          </a:p>
        </p:txBody>
      </p:sp>
    </p:spTree>
    <p:extLst>
      <p:ext uri="{BB962C8B-B14F-4D97-AF65-F5344CB8AC3E}">
        <p14:creationId xmlns:p14="http://schemas.microsoft.com/office/powerpoint/2010/main" val="22080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Lepton collider key parameters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825819"/>
              </p:ext>
            </p:extLst>
          </p:nvPr>
        </p:nvGraphicFramePr>
        <p:xfrm>
          <a:off x="118872" y="932994"/>
          <a:ext cx="8903511" cy="4494650"/>
        </p:xfrm>
        <a:graphic>
          <a:graphicData uri="http://schemas.openxmlformats.org/drawingml/2006/table">
            <a:tbl>
              <a:tblPr firstRow="1" bandRow="1"/>
              <a:tblGrid>
                <a:gridCol w="3363660"/>
                <a:gridCol w="1276108"/>
                <a:gridCol w="996060"/>
                <a:gridCol w="1057176"/>
                <a:gridCol w="1210188"/>
                <a:gridCol w="1000319"/>
              </a:tblGrid>
              <a:tr h="51189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/>
                        <a:t>parameter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dirty="0" smtClean="0"/>
                        <a:t>FCC-</a:t>
                      </a:r>
                      <a:r>
                        <a:rPr lang="en-GB" sz="2400" dirty="0" err="1" smtClean="0"/>
                        <a:t>ee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b="1" dirty="0" smtClean="0"/>
                        <a:t>CEPC</a:t>
                      </a:r>
                      <a:endParaRPr lang="en-GB" sz="24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b="0" dirty="0" smtClean="0"/>
                        <a:t>LEP2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5469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energy/beam [GeV]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45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175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105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5469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bunches/beam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13000- 60000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500- 1400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51- 98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50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469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en-GB" sz="2000" baseline="0" dirty="0" smtClean="0">
                          <a:latin typeface="Calibri" panose="020F0502020204030204" pitchFamily="34" charset="0"/>
                        </a:rPr>
                        <a:t> current [mA]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1450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30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6.6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16.6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5469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luminosity/IP x 10</a:t>
                      </a:r>
                      <a:r>
                        <a:rPr lang="en-GB" sz="2000" baseline="30000" dirty="0" smtClean="0">
                          <a:latin typeface="Calibri" panose="020F0502020204030204" pitchFamily="34" charset="0"/>
                        </a:rPr>
                        <a:t>34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GB" sz="2000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2000" baseline="30000" dirty="0" smtClean="0">
                          <a:latin typeface="Calibri" panose="020F0502020204030204" pitchFamily="34" charset="0"/>
                        </a:rPr>
                        <a:t>-1</a:t>
                      </a:r>
                      <a:endParaRPr lang="en-GB" sz="2000" baseline="-25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21 - 280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5 - 11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1.5 - 2.6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r" defTabSz="914400" rtl="0" eaLnBrk="1" latinLnBrk="0" hangingPunct="1"/>
                      <a:r>
                        <a:rPr lang="en-GB" sz="2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  <a:endParaRPr lang="en-GB" sz="2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0.0012</a:t>
                      </a:r>
                      <a:endParaRPr lang="en-GB" sz="2000" baseline="30000" dirty="0" smtClean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469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energy loss/turn [GeV]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0.03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1.67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7.55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3.1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3.34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5469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synchrotron power [MW]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100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</a:tr>
              <a:tr h="5469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RF voltage [GV]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0.2-2.5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3.6-5.5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11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6.9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400732" y="5487970"/>
            <a:ext cx="8226854" cy="67733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b="1" dirty="0" smtClean="0">
                <a:solidFill>
                  <a:srgbClr val="0055A0"/>
                </a:solidFill>
                <a:latin typeface="Calibri"/>
              </a:rPr>
              <a:t>FCC-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ee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: 2 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separate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 rings		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CEPC 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baseline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: 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single 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beam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 pipe 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like</a:t>
            </a:r>
            <a:r>
              <a:rPr lang="fr-CH" b="1" dirty="0">
                <a:solidFill>
                  <a:srgbClr val="0055A0"/>
                </a:solidFill>
                <a:latin typeface="Calibri"/>
              </a:rPr>
              <a:t> 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LEP</a:t>
            </a:r>
          </a:p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dirty="0" err="1" smtClean="0">
                <a:solidFill>
                  <a:srgbClr val="0055A0"/>
                </a:solidFill>
                <a:latin typeface="Calibri"/>
              </a:rPr>
              <a:t>Dependency</a:t>
            </a:r>
            <a:r>
              <a:rPr lang="fr-CH" dirty="0" smtClean="0">
                <a:solidFill>
                  <a:srgbClr val="0055A0"/>
                </a:solidFill>
                <a:latin typeface="Calibri"/>
              </a:rPr>
              <a:t> FCC-</a:t>
            </a:r>
            <a:r>
              <a:rPr lang="fr-CH" dirty="0" err="1" smtClean="0">
                <a:solidFill>
                  <a:srgbClr val="0055A0"/>
                </a:solidFill>
                <a:latin typeface="Calibri"/>
              </a:rPr>
              <a:t>ee</a:t>
            </a:r>
            <a:r>
              <a:rPr lang="fr-CH" dirty="0" smtClean="0">
                <a:solidFill>
                  <a:srgbClr val="0055A0"/>
                </a:solidFill>
                <a:latin typeface="Calibri"/>
              </a:rPr>
              <a:t>: crab-waist vs. </a:t>
            </a:r>
            <a:r>
              <a:rPr lang="fr-CH" dirty="0" err="1" smtClean="0">
                <a:solidFill>
                  <a:srgbClr val="0055A0"/>
                </a:solidFill>
                <a:latin typeface="Calibri"/>
              </a:rPr>
              <a:t>baseline</a:t>
            </a:r>
            <a:r>
              <a:rPr lang="fr-CH" dirty="0" smtClean="0">
                <a:solidFill>
                  <a:srgbClr val="0055A0"/>
                </a:solidFill>
                <a:latin typeface="Calibri"/>
              </a:rPr>
              <a:t> </a:t>
            </a:r>
            <a:r>
              <a:rPr lang="fr-CH" dirty="0" err="1" smtClean="0">
                <a:solidFill>
                  <a:srgbClr val="0055A0"/>
                </a:solidFill>
                <a:latin typeface="Calibri"/>
              </a:rPr>
              <a:t>optics</a:t>
            </a:r>
            <a:r>
              <a:rPr lang="fr-CH" dirty="0" smtClean="0">
                <a:solidFill>
                  <a:srgbClr val="0055A0"/>
                </a:solidFill>
                <a:latin typeface="Calibri"/>
              </a:rPr>
              <a:t> and 2 vs. 4 </a:t>
            </a:r>
            <a:r>
              <a:rPr lang="fr-CH" dirty="0" err="1" smtClean="0">
                <a:solidFill>
                  <a:srgbClr val="0055A0"/>
                </a:solidFill>
                <a:latin typeface="Calibri"/>
              </a:rPr>
              <a:t>IPs</a:t>
            </a:r>
            <a:endParaRPr lang="fr-CH" dirty="0">
              <a:solidFill>
                <a:srgbClr val="0055A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86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4492" y="1541110"/>
                <a:ext cx="8409996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>
                    <a:solidFill>
                      <a:srgbClr val="0C377B"/>
                    </a:solidFill>
                  </a:rPr>
                  <a:t>1983</a:t>
                </a:r>
                <a:r>
                  <a:rPr lang="en-US" sz="2800" b="1" dirty="0">
                    <a:solidFill>
                      <a:srgbClr val="0000FF"/>
                    </a:solidFill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</a:rPr>
                  <a:t>first LHC proposal, launch of design study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0C377B"/>
                    </a:solidFill>
                  </a:rPr>
                  <a:t>1994 CERN Council: LHC approval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0C377B"/>
                    </a:solidFill>
                  </a:rPr>
                  <a:t>2010 first collisions at 3.5 </a:t>
                </a:r>
                <a:r>
                  <a:rPr lang="en-US" sz="2800" b="1" dirty="0" err="1" smtClean="0">
                    <a:solidFill>
                      <a:srgbClr val="0C377B"/>
                    </a:solidFill>
                  </a:rPr>
                  <a:t>TeV</a:t>
                </a:r>
                <a:r>
                  <a:rPr lang="en-US" sz="2800" b="1" dirty="0" smtClean="0">
                    <a:solidFill>
                      <a:srgbClr val="0C377B"/>
                    </a:solidFill>
                  </a:rPr>
                  <a:t> beam energy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800" b="1" dirty="0" smtClean="0">
                    <a:solidFill>
                      <a:srgbClr val="0000FF"/>
                    </a:solidFill>
                  </a:rPr>
                  <a:t>2015 collisions at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2800" b="1" dirty="0">
                    <a:solidFill>
                      <a:srgbClr val="0000FF"/>
                    </a:solidFill>
                  </a:rPr>
                  <a:t>design energy (plan)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92" y="1541110"/>
                <a:ext cx="8409996" cy="1815882"/>
              </a:xfrm>
              <a:prstGeom prst="rect">
                <a:avLst/>
              </a:prstGeom>
              <a:blipFill rotWithShape="0">
                <a:blip r:embed="rId2"/>
                <a:stretch>
                  <a:fillRect l="-1522" t="-3691" b="-8389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 rot="21442522">
            <a:off x="1406312" y="3938599"/>
            <a:ext cx="6562341" cy="1323439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now is the time to plan for 2040!</a:t>
            </a:r>
            <a:endParaRPr lang="en-GB" sz="4000" dirty="0">
              <a:solidFill>
                <a:srgbClr val="0000CC"/>
              </a:solidFill>
              <a:ea typeface="Cambria Math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-9910"/>
            <a:ext cx="3015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prstClr val="white"/>
                </a:solidFill>
              </a:rPr>
              <a:t>LHC history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LHC evolution      </a:t>
            </a:r>
            <a:endParaRPr lang="en-US" sz="320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30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FF00"/>
                </a:solidFill>
              </a:rPr>
              <a:t>e</a:t>
            </a:r>
            <a:r>
              <a:rPr lang="en-US" sz="3600" b="1" baseline="30000" dirty="0" err="1" smtClean="0">
                <a:solidFill>
                  <a:srgbClr val="FFFF00"/>
                </a:solidFill>
              </a:rPr>
              <a:t>+</a:t>
            </a:r>
            <a:r>
              <a:rPr lang="en-US" sz="3600" b="1" dirty="0" err="1" smtClean="0">
                <a:solidFill>
                  <a:srgbClr val="FFFF00"/>
                </a:solidFill>
              </a:rPr>
              <a:t>e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-</a:t>
            </a:r>
            <a:r>
              <a:rPr lang="en-US" sz="3600" b="1" dirty="0" smtClean="0">
                <a:solidFill>
                  <a:srgbClr val="FFFF00"/>
                </a:solidFill>
              </a:rPr>
              <a:t> luminosity vs. </a:t>
            </a:r>
            <a:r>
              <a:rPr lang="en-US" sz="3600" b="1" dirty="0" err="1" smtClean="0">
                <a:solidFill>
                  <a:srgbClr val="FFFF00"/>
                </a:solidFill>
              </a:rPr>
              <a:t>c.m</a:t>
            </a:r>
            <a:r>
              <a:rPr lang="en-US" sz="3600" b="1" dirty="0" smtClean="0">
                <a:solidFill>
                  <a:srgbClr val="FFFF00"/>
                </a:solidFill>
              </a:rPr>
              <a:t>. energy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2" y="862405"/>
            <a:ext cx="7842019" cy="498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/>
          <p:cNvSpPr/>
          <p:nvPr/>
        </p:nvSpPr>
        <p:spPr>
          <a:xfrm>
            <a:off x="4503223" y="4427487"/>
            <a:ext cx="261743" cy="216024"/>
          </a:xfrm>
          <a:prstGeom prst="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Box 6"/>
          <p:cNvSpPr txBox="1"/>
          <p:nvPr/>
        </p:nvSpPr>
        <p:spPr>
          <a:xfrm>
            <a:off x="2510708" y="3862627"/>
            <a:ext cx="359216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Z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6401" y="3862627"/>
            <a:ext cx="68449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WW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7019" y="3852192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HZ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017" y="3852192"/>
            <a:ext cx="543068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H?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80747" y="3836803"/>
            <a:ext cx="732222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GB" b="1" i="1" kern="0" baseline="-25000" dirty="0" err="1">
                <a:solidFill>
                  <a:srgbClr val="FF0000"/>
                </a:solidFill>
                <a:latin typeface="+mn-lt"/>
              </a:rPr>
              <a:t>QED</a:t>
            </a:r>
            <a:endParaRPr lang="fr-FR" b="1" i="1" kern="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70314" y="3836803"/>
            <a:ext cx="359216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300"/>
              </a:spcAft>
              <a:buClr>
                <a:srgbClr val="0000FF"/>
              </a:buClr>
              <a:buSzPct val="80000"/>
              <a:defRPr/>
            </a:pPr>
            <a:r>
              <a:rPr lang="en-GB" b="1" i="1" kern="0" dirty="0">
                <a:solidFill>
                  <a:srgbClr val="FF0000"/>
                </a:solidFill>
                <a:latin typeface="+mn-lt"/>
              </a:rPr>
              <a:t>?</a:t>
            </a:r>
            <a:endParaRPr lang="fr-FR" b="1" i="1" kern="0" dirty="0">
              <a:solidFill>
                <a:srgbClr val="FF0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51120" y="3843391"/>
                <a:ext cx="543068" cy="407804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1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m:oMathPara>
                </a14:m>
                <a:endParaRPr lang="fr-FR" b="1" i="1" kern="0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120" y="3843391"/>
                <a:ext cx="543068" cy="407804"/>
              </a:xfrm>
              <a:prstGeom prst="rect">
                <a:avLst/>
              </a:prstGeom>
              <a:blipFill rotWithShape="0">
                <a:blip r:embed="rId3"/>
                <a:stretch>
                  <a:fillRect r="-34444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224906" y="463317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rgbClr val="00B050"/>
                </a:solidFill>
              </a:rPr>
              <a:t>CEPC</a:t>
            </a:r>
            <a:r>
              <a:rPr lang="de-AT" dirty="0" smtClean="0"/>
              <a:t> </a:t>
            </a:r>
            <a:endParaRPr lang="de-AT" dirty="0"/>
          </a:p>
        </p:txBody>
      </p:sp>
      <p:sp>
        <p:nvSpPr>
          <p:cNvPr id="16" name="TextBox 15"/>
          <p:cNvSpPr txBox="1"/>
          <p:nvPr/>
        </p:nvSpPr>
        <p:spPr>
          <a:xfrm>
            <a:off x="2937025" y="15567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>
                <a:solidFill>
                  <a:srgbClr val="7030A0"/>
                </a:solidFill>
              </a:rPr>
              <a:t>FCC ee</a:t>
            </a:r>
            <a:r>
              <a:rPr lang="de-AT" dirty="0" smtClean="0">
                <a:solidFill>
                  <a:srgbClr val="7030A0"/>
                </a:solidFill>
              </a:rPr>
              <a:t> </a:t>
            </a:r>
            <a:endParaRPr lang="de-AT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9814" y="781266"/>
                <a:ext cx="9104865" cy="538403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RF system requirements are characterized by two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regimes:</a:t>
                </a:r>
                <a:endParaRPr lang="en-US" sz="2400" kern="0" dirty="0">
                  <a:solidFill>
                    <a:srgbClr val="000000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 smtClean="0">
                    <a:solidFill>
                      <a:srgbClr val="D60093"/>
                    </a:solidFill>
                  </a:rPr>
                  <a:t>high </a:t>
                </a:r>
                <a:r>
                  <a:rPr lang="en-US" sz="2000" i="1" kern="0" dirty="0">
                    <a:solidFill>
                      <a:srgbClr val="D60093"/>
                    </a:solidFill>
                  </a:rPr>
                  <a:t>gradients </a:t>
                </a:r>
                <a:r>
                  <a:rPr lang="en-US" sz="2000" b="1" i="1" kern="0" dirty="0" smtClean="0">
                    <a:solidFill>
                      <a:srgbClr val="0C377B"/>
                    </a:solidFill>
                  </a:rPr>
                  <a:t>for H and </a:t>
                </a:r>
                <a14:m>
                  <m:oMath xmlns:m="http://schemas.openxmlformats.org/officeDocument/2006/math">
                    <m:r>
                      <a:rPr lang="en-US" sz="2000" b="1" i="1" kern="0">
                        <a:solidFill>
                          <a:srgbClr val="0C377B"/>
                        </a:solidFill>
                        <a:latin typeface="Cambria Math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000" b="1" i="1" kern="0">
                            <a:solidFill>
                              <a:srgbClr val="0C377B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kern="0">
                            <a:solidFill>
                              <a:srgbClr val="0C377B"/>
                            </a:solidFill>
                            <a:latin typeface="Cambria Math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sz="2000" b="1" i="1" kern="0" dirty="0">
                    <a:solidFill>
                      <a:srgbClr val="0C377B"/>
                    </a:solidFill>
                  </a:rPr>
                  <a:t> – up to ≈11 </a:t>
                </a:r>
                <a:r>
                  <a:rPr lang="en-US" sz="2000" b="1" i="1" kern="0" dirty="0" smtClean="0">
                    <a:solidFill>
                      <a:srgbClr val="0C377B"/>
                    </a:solidFill>
                  </a:rPr>
                  <a:t>GV</a:t>
                </a:r>
                <a:endParaRPr lang="en-US" sz="2000" b="1" i="1" kern="0" dirty="0">
                  <a:solidFill>
                    <a:srgbClr val="0C377B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i="1" kern="0" dirty="0" smtClean="0">
                    <a:solidFill>
                      <a:srgbClr val="D60093"/>
                    </a:solidFill>
                  </a:rPr>
                  <a:t>high </a:t>
                </a:r>
                <a:r>
                  <a:rPr lang="en-US" sz="2000" i="1" kern="0" dirty="0">
                    <a:solidFill>
                      <a:srgbClr val="D60093"/>
                    </a:solidFill>
                  </a:rPr>
                  <a:t>beam loading </a:t>
                </a:r>
                <a:r>
                  <a:rPr lang="en-US" sz="2000" b="1" i="1" kern="0" dirty="0">
                    <a:solidFill>
                      <a:srgbClr val="0C377B"/>
                    </a:solidFill>
                  </a:rPr>
                  <a:t>with currents of ≈1.5 A at the Z </a:t>
                </a:r>
                <a:r>
                  <a:rPr lang="en-US" sz="2000" b="1" i="1" kern="0" dirty="0" smtClean="0">
                    <a:solidFill>
                      <a:srgbClr val="0C377B"/>
                    </a:solidFill>
                  </a:rPr>
                  <a:t>pole</a:t>
                </a:r>
                <a:endParaRPr lang="en-US" sz="2000" b="1" i="1" kern="0" dirty="0">
                  <a:solidFill>
                    <a:srgbClr val="0C377B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US" sz="1400" kern="0" dirty="0" smtClean="0">
                  <a:solidFill>
                    <a:srgbClr val="000000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US" sz="1400" kern="0" dirty="0" smtClean="0">
                  <a:solidFill>
                    <a:srgbClr val="000000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	Main RF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frequency of 400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MHz 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	(as for FCC-</a:t>
                </a:r>
                <a:r>
                  <a:rPr lang="en-US" sz="2400" kern="0" dirty="0" err="1" smtClean="0">
                    <a:solidFill>
                      <a:srgbClr val="000000"/>
                    </a:solidFill>
                  </a:rPr>
                  <a:t>hh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 and LHC) </a:t>
                </a: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US" sz="1400" kern="0" dirty="0" smtClean="0">
                  <a:solidFill>
                    <a:srgbClr val="000000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endParaRPr lang="en-US" sz="1400" kern="0" dirty="0" smtClean="0">
                  <a:solidFill>
                    <a:srgbClr val="000000"/>
                  </a:solidFill>
                </a:endParaRPr>
              </a:p>
              <a:p>
                <a:pPr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conversion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efficiency (wall plug to RF power) is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important for   power consumption - aiming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for 75% or higher </a:t>
                </a:r>
                <a:r>
                  <a:rPr lang="en-US" sz="2400" kern="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 R&amp;D !</a:t>
                </a:r>
              </a:p>
              <a:p>
                <a:pPr marL="627063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US" sz="2000" b="1" i="1" kern="0" dirty="0" smtClean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important </a:t>
                </a:r>
                <a:r>
                  <a:rPr lang="en-US" sz="2000" b="1" i="1" kern="0" dirty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item for FCC-</a:t>
                </a:r>
                <a:r>
                  <a:rPr lang="en-US" sz="2000" b="1" i="1" kern="0" dirty="0" err="1">
                    <a:solidFill>
                      <a:srgbClr val="0C377B"/>
                    </a:solidFill>
                    <a:sym typeface="Wingdings" panose="05000000000000000000" pitchFamily="2" charset="2"/>
                  </a:rPr>
                  <a:t>ee</a:t>
                </a:r>
                <a:r>
                  <a:rPr lang="en-US" sz="2000" b="1" i="1" kern="0" dirty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 power </a:t>
                </a:r>
                <a:r>
                  <a:rPr lang="en-US" sz="2000" b="1" i="1" kern="0" dirty="0" smtClean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budget, </a:t>
                </a:r>
                <a14:m>
                  <m:oMath xmlns:m="http://schemas.openxmlformats.org/officeDocument/2006/math">
                    <m:r>
                      <a:rPr lang="en-US" sz="2000" b="1" i="1" kern="0" dirty="0" smtClean="0">
                        <a:solidFill>
                          <a:srgbClr val="0C377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≈</m:t>
                    </m:r>
                  </m:oMath>
                </a14:m>
                <a:r>
                  <a:rPr lang="en-US" sz="2000" b="1" i="1" kern="0" dirty="0" smtClean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65</a:t>
                </a:r>
                <a:r>
                  <a:rPr lang="en-US" sz="2000" b="1" i="1" kern="0" dirty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% achieved for </a:t>
                </a:r>
                <a:r>
                  <a:rPr lang="en-US" sz="2000" b="1" i="1" kern="0" dirty="0" smtClean="0">
                    <a:solidFill>
                      <a:srgbClr val="0C377B"/>
                    </a:solidFill>
                    <a:sym typeface="Wingdings" panose="05000000000000000000" pitchFamily="2" charset="2"/>
                  </a:rPr>
                  <a:t>LEP2</a:t>
                </a:r>
                <a:endParaRPr lang="en-US" sz="2000" b="1" i="1" kern="0" dirty="0">
                  <a:solidFill>
                    <a:srgbClr val="0C377B"/>
                  </a:solidFill>
                </a:endParaRPr>
              </a:p>
              <a:p>
                <a:pPr marL="631825" lvl="1" indent="-271463" eaLnBrk="0" fontAlgn="base" hangingPunct="0">
                  <a:spcBef>
                    <a:spcPct val="20000"/>
                  </a:spcBef>
                  <a:spcAft>
                    <a:spcPts val="400"/>
                  </a:spcAft>
                  <a:buClr>
                    <a:srgbClr val="0000FF"/>
                  </a:buClr>
                  <a:buSzPct val="80000"/>
                  <a:buFont typeface="Courier New" panose="02070309020205020404" pitchFamily="49" charset="0"/>
                  <a:buChar char="o"/>
                </a:pPr>
                <a:r>
                  <a:rPr lang="en-GB" sz="2000" b="1" i="1" kern="0" dirty="0">
                    <a:solidFill>
                      <a:srgbClr val="0C377B"/>
                    </a:solidFill>
                  </a:rPr>
                  <a:t>r</a:t>
                </a:r>
                <a:r>
                  <a:rPr lang="en-GB" sz="2000" b="1" i="1" kern="0" dirty="0" smtClean="0">
                    <a:solidFill>
                      <a:srgbClr val="0C377B"/>
                    </a:solidFill>
                  </a:rPr>
                  <a:t>ecent breakthrough in klystron efficiency (I. </a:t>
                </a:r>
                <a:r>
                  <a:rPr lang="en-GB" sz="2000" b="1" i="1" kern="0" dirty="0" err="1" smtClean="0">
                    <a:solidFill>
                      <a:srgbClr val="0C377B"/>
                    </a:solidFill>
                  </a:rPr>
                  <a:t>Syratchev</a:t>
                </a:r>
                <a:r>
                  <a:rPr lang="en-GB" sz="2000" b="1" i="1" kern="0" dirty="0" smtClean="0">
                    <a:solidFill>
                      <a:srgbClr val="0C377B"/>
                    </a:solidFill>
                  </a:rPr>
                  <a:t>)</a:t>
                </a:r>
                <a:endParaRPr lang="en-GB" sz="2000" b="1" i="1" kern="0" dirty="0">
                  <a:solidFill>
                    <a:srgbClr val="0C377B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4" y="781266"/>
                <a:ext cx="9104865" cy="5384038"/>
              </a:xfrm>
              <a:prstGeom prst="rect">
                <a:avLst/>
              </a:prstGeom>
              <a:blipFill rotWithShape="0">
                <a:blip r:embed="rId2"/>
                <a:stretch>
                  <a:fillRect l="-1072" t="-793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     FCC-</a:t>
            </a:r>
            <a:r>
              <a:rPr lang="en-US" sz="3600" b="1" dirty="0" err="1" smtClean="0">
                <a:solidFill>
                  <a:srgbClr val="FFFF00"/>
                </a:solidFill>
              </a:rPr>
              <a:t>ee</a:t>
            </a:r>
            <a:r>
              <a:rPr lang="en-US" sz="3600" b="1" dirty="0" smtClean="0">
                <a:solidFill>
                  <a:srgbClr val="FFFF00"/>
                </a:solidFill>
              </a:rPr>
              <a:t> SC RF system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8144" y="2081870"/>
            <a:ext cx="283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LHC cavities (400 MHz)</a:t>
            </a:r>
            <a:endParaRPr lang="en-US" dirty="0"/>
          </a:p>
        </p:txBody>
      </p:sp>
      <p:pic>
        <p:nvPicPr>
          <p:cNvPr id="10" name="Picture 9" descr="CWRF08 02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325055"/>
            <a:ext cx="2842705" cy="204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2462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525" y="126170"/>
            <a:ext cx="729695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CEPC Lattice Layout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(September 24, 2014)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37270" y="5707505"/>
            <a:ext cx="576074" cy="40011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CC"/>
                </a:solidFill>
              </a:rPr>
              <a:t>P.S.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37270" y="1691040"/>
            <a:ext cx="576074" cy="40011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CC"/>
                </a:solidFill>
              </a:rPr>
              <a:t>P.S.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92250" y="5707505"/>
            <a:ext cx="576074" cy="40011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CC"/>
                </a:solidFill>
              </a:rPr>
              <a:t>P.S.</a:t>
            </a:r>
            <a:endParaRPr lang="en-US" sz="2000" b="1" dirty="0">
              <a:solidFill>
                <a:srgbClr val="0000C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65" y="1298960"/>
            <a:ext cx="5114654" cy="506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 flipV="1">
            <a:off x="2613344" y="2536671"/>
            <a:ext cx="3878906" cy="2649224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41577" y="1629485"/>
            <a:ext cx="65288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IP1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47148" y="3568726"/>
            <a:ext cx="65288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IP4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6355" y="5445895"/>
            <a:ext cx="65288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IP3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2173" y="3584930"/>
            <a:ext cx="65288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IP2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4568020" y="961345"/>
            <a:ext cx="3980" cy="581011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81223" y="6947072"/>
            <a:ext cx="6490445" cy="1518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30111" y="3831352"/>
            <a:ext cx="6490445" cy="1518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58255" y="3443718"/>
            <a:ext cx="138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D = 17.3 km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25620" y="922940"/>
            <a:ext cx="768099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½ 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38630" y="5630695"/>
            <a:ext cx="537670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00225" y="1729445"/>
            <a:ext cx="537670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67700" y="5608350"/>
            <a:ext cx="537670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90890" y="1751790"/>
            <a:ext cx="537670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50281" y="6292085"/>
            <a:ext cx="768099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½ 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11875" y="913690"/>
            <a:ext cx="768099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½ 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7216" y="6283580"/>
            <a:ext cx="768099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½ 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61195" y="3611145"/>
            <a:ext cx="537670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13519" y="3593245"/>
            <a:ext cx="537670" cy="400110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30D98"/>
                </a:solidFill>
              </a:rPr>
              <a:t>RF</a:t>
            </a:r>
            <a:endParaRPr lang="en-US" sz="2000" b="1" dirty="0">
              <a:solidFill>
                <a:srgbClr val="A30D98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10400" y="1143000"/>
            <a:ext cx="1958656" cy="1815882"/>
          </a:xfrm>
          <a:prstGeom prst="rect">
            <a:avLst/>
          </a:prstGeom>
          <a:noFill/>
          <a:ln>
            <a:solidFill>
              <a:srgbClr val="A30D98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A30D98"/>
                </a:solidFill>
              </a:rPr>
              <a:t>One RF station: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0D98"/>
                </a:solidFill>
              </a:rPr>
              <a:t>650 MHz five-cell SRF cavities;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0D98"/>
                </a:solidFill>
              </a:rPr>
              <a:t>4 cavities/module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0D98"/>
                </a:solidFill>
              </a:rPr>
              <a:t>12 modules, 10 m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A30D98"/>
                </a:solidFill>
              </a:rPr>
              <a:t>RF length 120 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00033" y="2176353"/>
            <a:ext cx="308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 IPs, 1038.4 m (944 m) each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95" y="1371600"/>
            <a:ext cx="34278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A30D98"/>
                </a:solidFill>
              </a:rPr>
              <a:t>4 straights, 849.6 m (944 m) each</a:t>
            </a:r>
            <a:endParaRPr lang="en-US" dirty="0">
              <a:solidFill>
                <a:srgbClr val="A30D98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5005" y="2714023"/>
            <a:ext cx="238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8 arcs, 5852.8 m each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35800" y="4649260"/>
            <a:ext cx="3103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prstClr val="black"/>
                </a:solidFill>
              </a:rPr>
              <a:t>C = 54.374 km</a:t>
            </a:r>
            <a:endParaRPr lang="en-US" sz="3200" b="1" u="sng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2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1600" y="251024"/>
            <a:ext cx="7409252" cy="5904655"/>
            <a:chOff x="941575" y="719528"/>
            <a:chExt cx="7165696" cy="59107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575" y="719528"/>
              <a:ext cx="7165696" cy="59107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60385" y="2798962"/>
              <a:ext cx="31552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000066"/>
                  </a:solidFill>
                </a:rPr>
                <a:t>asymmetric layout - </a:t>
              </a:r>
            </a:p>
            <a:p>
              <a:r>
                <a:rPr lang="en-GB" sz="2000" dirty="0" smtClean="0">
                  <a:solidFill>
                    <a:srgbClr val="000066"/>
                  </a:solidFill>
                </a:rPr>
                <a:t>less bending for incoming beam, stronger bending for outgoing beam; reduced synchrotron radiation towards the IP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9780" y="6131660"/>
              <a:ext cx="1080745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prstClr val="black"/>
                  </a:solidFill>
                </a:rPr>
                <a:t>K. Oide</a:t>
              </a:r>
              <a:endParaRPr lang="en-GB" sz="2400" dirty="0">
                <a:solidFill>
                  <a:prstClr val="black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4029222" y="1549505"/>
              <a:ext cx="1033462" cy="22173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163804" y="6355349"/>
              <a:ext cx="976313" cy="14287"/>
            </a:xfrm>
            <a:prstGeom prst="line">
              <a:avLst/>
            </a:prstGeom>
            <a:ln w="349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866495" y="1189645"/>
              <a:ext cx="2552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a bypass for the injector?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             FCC-</a:t>
            </a:r>
            <a:r>
              <a:rPr lang="en-US" sz="3600" b="1" dirty="0" err="1" smtClean="0">
                <a:solidFill>
                  <a:srgbClr val="FFFF00"/>
                </a:solidFill>
              </a:rPr>
              <a:t>ee</a:t>
            </a:r>
            <a:r>
              <a:rPr lang="en-US" sz="3600" b="1" dirty="0" smtClean="0">
                <a:solidFill>
                  <a:srgbClr val="FFFF00"/>
                </a:solidFill>
              </a:rPr>
              <a:t> layout option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5282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61505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beam commissioning will start in 2015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top up injection at high current</a:t>
            </a:r>
          </a:p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* </a:t>
            </a:r>
            <a:r>
              <a:rPr lang="en-US" sz="2400" dirty="0">
                <a:solidFill>
                  <a:srgbClr val="FF0000"/>
                </a:solidFill>
              </a:rPr>
              <a:t>=300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m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 1 mm)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lifetime </a:t>
            </a:r>
            <a:r>
              <a:rPr lang="en-US" sz="2400" dirty="0">
                <a:solidFill>
                  <a:srgbClr val="FF0000"/>
                </a:solidFill>
              </a:rPr>
              <a:t>5 min (FCC-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≥20 min)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 err="1">
                <a:solidFill>
                  <a:srgbClr val="FF0000"/>
                </a:solidFill>
              </a:rPr>
              <a:t>y</a:t>
            </a:r>
            <a:r>
              <a:rPr lang="en-US" sz="2400" b="1" dirty="0">
                <a:solidFill>
                  <a:srgbClr val="FF0000"/>
                </a:solidFill>
              </a:rPr>
              <a:t>/</a:t>
            </a:r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x </a:t>
            </a:r>
            <a:r>
              <a:rPr lang="en-US" sz="2400" i="1" dirty="0">
                <a:solidFill>
                  <a:srgbClr val="FF0000"/>
                </a:solidFill>
              </a:rPr>
              <a:t>=</a:t>
            </a:r>
            <a:r>
              <a:rPr lang="en-US" sz="2400" dirty="0">
                <a:solidFill>
                  <a:srgbClr val="FF0000"/>
                </a:solidFill>
              </a:rPr>
              <a:t>0.25% (similar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dirty="0">
                <a:solidFill>
                  <a:srgbClr val="FF0000"/>
                </a:solidFill>
              </a:rPr>
              <a:t>off momentum acceptance 	</a:t>
            </a:r>
            <a:r>
              <a:rPr lang="en-US" sz="2400" dirty="0">
                <a:solidFill>
                  <a:srgbClr val="FF0000"/>
                </a:solidFill>
              </a:rPr>
              <a:t>(±1.5%, similar to 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defTabSz="354013"/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 production rate </a:t>
            </a:r>
            <a:r>
              <a:rPr lang="en-US" sz="2400" dirty="0">
                <a:solidFill>
                  <a:srgbClr val="FF0000"/>
                </a:solidFill>
              </a:rPr>
              <a:t>(2.5x10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/s, 	FCC-</a:t>
            </a:r>
            <a:r>
              <a:rPr lang="en-US" sz="2400" dirty="0" err="1">
                <a:solidFill>
                  <a:srgbClr val="FF0000"/>
                </a:solidFill>
              </a:rPr>
              <a:t>ee</a:t>
            </a:r>
            <a:r>
              <a:rPr lang="en-US" sz="2400" dirty="0">
                <a:solidFill>
                  <a:srgbClr val="FF0000"/>
                </a:solidFill>
              </a:rPr>
              <a:t>: &lt;1.5x10</a:t>
            </a:r>
            <a:r>
              <a:rPr lang="en-US" sz="2400" baseline="30000" dirty="0">
                <a:solidFill>
                  <a:srgbClr val="FF0000"/>
                </a:solidFill>
              </a:rPr>
              <a:t>12</a:t>
            </a:r>
            <a:r>
              <a:rPr lang="en-US" sz="2400" dirty="0">
                <a:solidFill>
                  <a:srgbClr val="FF0000"/>
                </a:solidFill>
              </a:rPr>
              <a:t>/s (</a:t>
            </a:r>
            <a:r>
              <a:rPr lang="en-US" sz="2400" i="1" dirty="0">
                <a:solidFill>
                  <a:srgbClr val="FF0000"/>
                </a:solidFill>
              </a:rPr>
              <a:t>Z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crab waist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5673" y="5903893"/>
            <a:ext cx="4164656" cy="954107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i="1" dirty="0" err="1">
                <a:solidFill>
                  <a:srgbClr val="0000CC"/>
                </a:solidFill>
              </a:rPr>
              <a:t>SuperKEKB</a:t>
            </a:r>
            <a:r>
              <a:rPr lang="en-GB" sz="2800" i="1" dirty="0">
                <a:solidFill>
                  <a:srgbClr val="0000CC"/>
                </a:solidFill>
              </a:rPr>
              <a:t> </a:t>
            </a:r>
            <a:r>
              <a:rPr lang="en-GB" sz="2800" dirty="0">
                <a:solidFill>
                  <a:srgbClr val="0000CC"/>
                </a:solidFill>
              </a:rPr>
              <a:t>goes beyond </a:t>
            </a:r>
            <a:r>
              <a:rPr lang="en-GB" sz="2800" i="1" dirty="0">
                <a:solidFill>
                  <a:srgbClr val="0000CC"/>
                </a:solidFill>
              </a:rPr>
              <a:t>FCC-</a:t>
            </a:r>
            <a:r>
              <a:rPr lang="en-GB" sz="2800" i="1" dirty="0" err="1">
                <a:solidFill>
                  <a:srgbClr val="0000CC"/>
                </a:solidFill>
              </a:rPr>
              <a:t>ee</a:t>
            </a:r>
            <a:r>
              <a:rPr lang="en-GB" sz="2800" dirty="0">
                <a:solidFill>
                  <a:srgbClr val="0000CC"/>
                </a:solidFill>
              </a:rPr>
              <a:t>, testing all </a:t>
            </a:r>
            <a:r>
              <a:rPr lang="en-GB" sz="2800" dirty="0" smtClean="0">
                <a:solidFill>
                  <a:srgbClr val="0000CC"/>
                </a:solidFill>
              </a:rPr>
              <a:t>concepts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131" y="-232963"/>
            <a:ext cx="8229600" cy="1143000"/>
          </a:xfrm>
        </p:spPr>
        <p:txBody>
          <a:bodyPr>
            <a:norm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SuperKEKB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= </a:t>
            </a:r>
            <a:r>
              <a:rPr lang="en-GB" sz="3200" i="1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FCC-</a:t>
            </a:r>
            <a:r>
              <a:rPr lang="en-GB" sz="3200" i="1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ee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</a:t>
            </a:r>
            <a:r>
              <a:rPr lang="en-GB" sz="3200" dirty="0" smtClean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demonstrator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1166" y="2795413"/>
            <a:ext cx="196239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</a:rPr>
              <a:t>K. Oide et al.</a:t>
            </a:r>
          </a:p>
        </p:txBody>
      </p:sp>
    </p:spTree>
    <p:extLst>
      <p:ext uri="{BB962C8B-B14F-4D97-AF65-F5344CB8AC3E}">
        <p14:creationId xmlns:p14="http://schemas.microsoft.com/office/powerpoint/2010/main" val="317524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isContent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-8603276" y="1645332"/>
            <a:ext cx="17273129" cy="4317592"/>
            <a:chOff x="-8603276" y="1645332"/>
            <a:chExt cx="17273129" cy="4317592"/>
          </a:xfrm>
        </p:grpSpPr>
        <p:grpSp>
          <p:nvGrpSpPr>
            <p:cNvPr id="133" name="Group 132"/>
            <p:cNvGrpSpPr/>
            <p:nvPr/>
          </p:nvGrpSpPr>
          <p:grpSpPr>
            <a:xfrm>
              <a:off x="-8603276" y="1645333"/>
              <a:ext cx="8635181" cy="4317591"/>
              <a:chOff x="-9180874" y="1944487"/>
              <a:chExt cx="8635181" cy="4317591"/>
            </a:xfrm>
          </p:grpSpPr>
          <p:pic>
            <p:nvPicPr>
              <p:cNvPr id="208" name="Picture 20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180874" y="1944487"/>
                <a:ext cx="8635181" cy="4317591"/>
              </a:xfrm>
              <a:prstGeom prst="rect">
                <a:avLst/>
              </a:prstGeom>
            </p:spPr>
          </p:pic>
          <p:grpSp>
            <p:nvGrpSpPr>
              <p:cNvPr id="209" name="Group 208"/>
              <p:cNvGrpSpPr/>
              <p:nvPr/>
            </p:nvGrpSpPr>
            <p:grpSpPr>
              <a:xfrm>
                <a:off x="-7791596" y="2404096"/>
                <a:ext cx="6373664" cy="2242480"/>
                <a:chOff x="-7791596" y="2404096"/>
                <a:chExt cx="6373664" cy="2242480"/>
              </a:xfrm>
            </p:grpSpPr>
            <p:pic>
              <p:nvPicPr>
                <p:cNvPr id="210" name="Picture 20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1666" y="256010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1" name="Picture 21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8872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2" name="Picture 21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6000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3" name="Picture 21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4324" y="265598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4" name="Picture 21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11847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5" name="Picture 21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1484" y="27128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6" name="Picture 21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20321" y="268903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7" name="Picture 21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24059" y="269607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8" name="Picture 21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50979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19" name="Picture 21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30569" y="2738868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0" name="Picture 21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62160" y="276053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1" name="Picture 22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89054" y="278004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2" name="Picture 22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17280" y="27778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3" name="Picture 22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45506" y="278001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4" name="Picture 22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60730" y="279950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5" name="Picture 22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88956" y="28146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6" name="Picture 22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2004" y="27475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7" name="Picture 22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41659" y="27193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8" name="Picture 22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17516" y="272960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29" name="Picture 22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71070" y="289811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0" name="Picture 22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60180" y="289321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1" name="Picture 23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0936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2" name="Picture 23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3577" y="292897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3" name="Picture 23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41926" y="295497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4" name="Picture 23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53184" y="29717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5" name="Picture 23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07754" y="292786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6" name="Picture 23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03993" y="240409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7" name="Picture 23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66295" y="272586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8" name="Picture 23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92857" y="26423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39" name="Picture 23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85871" y="26727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0" name="Picture 2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54890" y="260832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1" name="Picture 24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02791" y="313951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2" name="Picture 24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91461" y="3112068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3" name="Picture 24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69520" y="312618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4" name="Picture 24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16314" y="310285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5" name="Picture 2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91596" y="31288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6" name="Picture 24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54781" y="316424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7" name="Picture 24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362606" y="350161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8" name="Picture 24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65411" y="307577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49" name="Picture 24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7237" y="290462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0" name="Picture 24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95602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1" name="Picture 25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097785" y="29349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2" name="Picture 25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157597" y="29538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3" name="Picture 25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969318" y="448948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4" name="Picture 25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28217" y="311092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5" name="Picture 25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188873" y="322817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6" name="Picture 25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086027" y="294287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57" name="Picture 25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20592" y="2664899"/>
                  <a:ext cx="98382" cy="15709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4" name="Group 133"/>
            <p:cNvGrpSpPr/>
            <p:nvPr/>
          </p:nvGrpSpPr>
          <p:grpSpPr>
            <a:xfrm>
              <a:off x="34672" y="1645332"/>
              <a:ext cx="8635181" cy="4317591"/>
              <a:chOff x="-9180874" y="1944487"/>
              <a:chExt cx="8635181" cy="4317591"/>
            </a:xfrm>
          </p:grpSpPr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9180874" y="1944487"/>
                <a:ext cx="8635181" cy="4317591"/>
              </a:xfrm>
              <a:prstGeom prst="rect">
                <a:avLst/>
              </a:prstGeom>
            </p:spPr>
          </p:pic>
          <p:grpSp>
            <p:nvGrpSpPr>
              <p:cNvPr id="136" name="Group 135"/>
              <p:cNvGrpSpPr/>
              <p:nvPr/>
            </p:nvGrpSpPr>
            <p:grpSpPr>
              <a:xfrm>
                <a:off x="-7791596" y="2404096"/>
                <a:ext cx="6357751" cy="2242480"/>
                <a:chOff x="-7791596" y="2404096"/>
                <a:chExt cx="6357751" cy="2242480"/>
              </a:xfrm>
            </p:grpSpPr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1666" y="256010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38" name="Picture 13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8872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39" name="Picture 13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66000" y="262998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0" name="Picture 13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4324" y="265598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1" name="Picture 14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11847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2" name="Picture 14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1484" y="27128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20321" y="268903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4" name="Picture 14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24059" y="269607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50979" y="271719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30569" y="2738868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62160" y="276053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689054" y="278004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49" name="Picture 14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17280" y="27778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0" name="Picture 14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45506" y="278001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60730" y="279950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2" name="Picture 15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788956" y="281466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92004" y="27475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41659" y="27193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17516" y="272960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78" name="Picture 17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71070" y="289811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79" name="Picture 17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560180" y="289321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0" name="Picture 17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890936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1" name="Picture 18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83577" y="292897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2" name="Picture 18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41926" y="295497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3" name="Picture 18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53184" y="29717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4" name="Picture 18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07754" y="292786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5" name="Picture 18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303993" y="240409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6" name="Picture 18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266295" y="272586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7" name="Picture 18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92857" y="26423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8" name="Picture 18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85871" y="267278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89" name="Picture 18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154890" y="2608327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75892" y="311207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1" name="Picture 19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32227" y="311800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2" name="Picture 19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91596" y="31288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3" name="Picture 19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54781" y="316424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4" name="Picture 19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362606" y="350161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5" name="Picture 19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865411" y="307577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6" name="Picture 19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67237" y="2904626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7" name="Picture 19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695602" y="2918685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8" name="Picture 197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097785" y="2934959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199" name="Picture 19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157597" y="295383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0" name="Picture 199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969318" y="4489482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1" name="Picture 20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33932" y="308821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2" name="Picture 201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075445" y="293714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3" name="Picture 20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437594" y="2846130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4" name="Picture 203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4911650" y="2676701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5" name="Picture 20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00777" y="3093294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6" name="Picture 205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00777" y="3128853"/>
                  <a:ext cx="98382" cy="157094"/>
                </a:xfrm>
                <a:prstGeom prst="rect">
                  <a:avLst/>
                </a:prstGeom>
              </p:spPr>
            </p:pic>
            <p:pic>
              <p:nvPicPr>
                <p:cNvPr id="207" name="Picture 206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11625" y="3207400"/>
                  <a:ext cx="98382" cy="15709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1" name="Freeform 130"/>
          <p:cNvSpPr/>
          <p:nvPr/>
        </p:nvSpPr>
        <p:spPr>
          <a:xfrm>
            <a:off x="0" y="1486894"/>
            <a:ext cx="9144000" cy="4572000"/>
          </a:xfrm>
          <a:custGeom>
            <a:avLst/>
            <a:gdLst>
              <a:gd name="connsiteX0" fmla="*/ 6400161 w 9144000"/>
              <a:gd name="connsiteY0" fmla="*/ 128987 h 4572000"/>
              <a:gd name="connsiteX1" fmla="*/ 4240161 w 9144000"/>
              <a:gd name="connsiteY1" fmla="*/ 2302508 h 4572000"/>
              <a:gd name="connsiteX2" fmla="*/ 6400161 w 9144000"/>
              <a:gd name="connsiteY2" fmla="*/ 4476029 h 4572000"/>
              <a:gd name="connsiteX3" fmla="*/ 8560161 w 9144000"/>
              <a:gd name="connsiteY3" fmla="*/ 2302508 h 4572000"/>
              <a:gd name="connsiteX4" fmla="*/ 6400161 w 9144000"/>
              <a:gd name="connsiteY4" fmla="*/ 128987 h 4572000"/>
              <a:gd name="connsiteX5" fmla="*/ 0 w 9144000"/>
              <a:gd name="connsiteY5" fmla="*/ 0 h 4572000"/>
              <a:gd name="connsiteX6" fmla="*/ 9144000 w 9144000"/>
              <a:gd name="connsiteY6" fmla="*/ 0 h 4572000"/>
              <a:gd name="connsiteX7" fmla="*/ 9144000 w 9144000"/>
              <a:gd name="connsiteY7" fmla="*/ 4572000 h 4572000"/>
              <a:gd name="connsiteX8" fmla="*/ 0 w 9144000"/>
              <a:gd name="connsiteY8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572000">
                <a:moveTo>
                  <a:pt x="6400161" y="128987"/>
                </a:moveTo>
                <a:cubicBezTo>
                  <a:pt x="5207226" y="128987"/>
                  <a:pt x="4240161" y="1102105"/>
                  <a:pt x="4240161" y="2302508"/>
                </a:cubicBezTo>
                <a:cubicBezTo>
                  <a:pt x="4240161" y="3502911"/>
                  <a:pt x="5207226" y="4476029"/>
                  <a:pt x="6400161" y="4476029"/>
                </a:cubicBezTo>
                <a:cubicBezTo>
                  <a:pt x="7593096" y="4476029"/>
                  <a:pt x="8560161" y="3502911"/>
                  <a:pt x="8560161" y="2302508"/>
                </a:cubicBezTo>
                <a:cubicBezTo>
                  <a:pt x="8560161" y="1102105"/>
                  <a:pt x="7593096" y="128987"/>
                  <a:pt x="6400161" y="12898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28" name="Oval 127"/>
          <p:cNvSpPr/>
          <p:nvPr/>
        </p:nvSpPr>
        <p:spPr>
          <a:xfrm>
            <a:off x="4249546" y="1615881"/>
            <a:ext cx="4320000" cy="4347042"/>
          </a:xfrm>
          <a:prstGeom prst="ellipse">
            <a:avLst/>
          </a:prstGeom>
          <a:gradFill flip="none" rotWithShape="1">
            <a:gsLst>
              <a:gs pos="7000">
                <a:srgbClr val="000000">
                  <a:alpha val="0"/>
                </a:srgbClr>
              </a:gs>
              <a:gs pos="55000">
                <a:srgbClr val="000000">
                  <a:alpha val="27000"/>
                </a:srgbClr>
              </a:gs>
              <a:gs pos="83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smtClean="0">
              <a:solidFill>
                <a:schemeClr val="bg1"/>
              </a:solidFill>
              <a:effectLst>
                <a:outerShdw blurRad="25400" dist="25400" dir="2700000" algn="tl" rotWithShape="0">
                  <a:schemeClr val="tx2">
                    <a:lumMod val="75000"/>
                    <a:alpha val="45000"/>
                  </a:schemeClr>
                </a:outerShdw>
              </a:effectLst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713037"/>
          </a:xfrm>
        </p:spPr>
        <p:txBody>
          <a:bodyPr>
            <a:normAutofit/>
          </a:bodyPr>
          <a:lstStyle/>
          <a:p>
            <a:r>
              <a:rPr lang="en-GB" dirty="0" smtClean="0"/>
              <a:t>Collaboration Status</a:t>
            </a:r>
            <a:endParaRPr lang="fr-CH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09816"/>
            <a:ext cx="8226854" cy="997659"/>
          </a:xfrm>
        </p:spPr>
        <p:txBody>
          <a:bodyPr>
            <a:normAutofit/>
          </a:bodyPr>
          <a:lstStyle/>
          <a:p>
            <a:r>
              <a:rPr lang="en-GB" dirty="0" smtClean="0"/>
              <a:t>58 institutes</a:t>
            </a:r>
          </a:p>
          <a:p>
            <a:r>
              <a:rPr lang="en-GB" dirty="0" smtClean="0"/>
              <a:t>22 countries + EC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082679"/>
            <a:ext cx="540000" cy="5400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082679"/>
            <a:ext cx="540000" cy="54000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33" y="2082679"/>
            <a:ext cx="540000" cy="54000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25" y="2082679"/>
            <a:ext cx="540000" cy="540000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0" y="2082679"/>
            <a:ext cx="540000" cy="54000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612883"/>
            <a:ext cx="540000" cy="5400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612883"/>
            <a:ext cx="540000" cy="54000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612883"/>
            <a:ext cx="540000" cy="5400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23" y="2612883"/>
            <a:ext cx="540000" cy="54000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72" y="2612883"/>
            <a:ext cx="540000" cy="54000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2612883"/>
            <a:ext cx="540000" cy="54000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159000"/>
            <a:ext cx="540000" cy="54000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159000"/>
            <a:ext cx="540000" cy="54000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159000"/>
            <a:ext cx="540000" cy="54000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6" y="3159000"/>
            <a:ext cx="540000" cy="540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48" y="3159000"/>
            <a:ext cx="540000" cy="54000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64" y="3159000"/>
            <a:ext cx="540000" cy="54000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698895"/>
            <a:ext cx="540000" cy="54000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698895"/>
            <a:ext cx="540000" cy="54000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698895"/>
            <a:ext cx="540000" cy="54000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04" y="3698895"/>
            <a:ext cx="540000" cy="54000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082679"/>
            <a:ext cx="540000" cy="5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77" y="5870903"/>
            <a:ext cx="1619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Status: July 30, 2015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69" y="3697483"/>
            <a:ext cx="541351" cy="541351"/>
          </a:xfrm>
          <a:prstGeom prst="rect">
            <a:avLst/>
          </a:prstGeom>
        </p:spPr>
      </p:pic>
      <p:sp>
        <p:nvSpPr>
          <p:cNvPr id="258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FCC International Collaboration</a:t>
            </a:r>
            <a:endParaRPr lang="en-US" dirty="0"/>
          </a:p>
        </p:txBody>
      </p:sp>
      <p:pic>
        <p:nvPicPr>
          <p:cNvPr id="25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1111E-6 3.7037E-6 L 1.4 -0.0020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FCC Members</a:t>
            </a:r>
            <a:endParaRPr lang="en-US" dirty="0"/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87559" y="917172"/>
            <a:ext cx="8568952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2400" b="1" dirty="0" smtClean="0">
                <a:solidFill>
                  <a:srgbClr val="FF3300"/>
                </a:solidFill>
                <a:latin typeface="Calibri"/>
              </a:rPr>
              <a:t>58 collaboration members &amp; CERN as host institute, </a:t>
            </a:r>
            <a:r>
              <a:rPr lang="en-GB" sz="2400" b="1" dirty="0">
                <a:solidFill>
                  <a:srgbClr val="FF3300"/>
                </a:solidFill>
                <a:latin typeface="Calibri"/>
              </a:rPr>
              <a:t>8</a:t>
            </a:r>
            <a:r>
              <a:rPr lang="en-GB" sz="2400" b="1" dirty="0" smtClean="0">
                <a:solidFill>
                  <a:srgbClr val="FF3300"/>
                </a:solidFill>
                <a:latin typeface="Calibri"/>
              </a:rPr>
              <a:t> July 2015</a:t>
            </a:r>
            <a:endParaRPr lang="en-GB" sz="2400" b="1" dirty="0">
              <a:solidFill>
                <a:srgbClr val="FF3300"/>
              </a:solidFill>
              <a:latin typeface="Calibri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8110" y="1345519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ALBA/CELLS,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300" b="1" dirty="0" smtClean="0">
                <a:solidFill>
                  <a:srgbClr val="0C377B"/>
                </a:solidFill>
                <a:latin typeface="Arial"/>
              </a:rPr>
              <a:t>Ankara U., Turkey</a:t>
            </a:r>
          </a:p>
          <a:p>
            <a:pPr algn="l">
              <a:defRPr/>
            </a:pPr>
            <a:r>
              <a:rPr lang="en-GB" sz="1300" b="1" dirty="0">
                <a:solidFill>
                  <a:srgbClr val="0C377B"/>
                </a:solidFill>
              </a:rPr>
              <a:t>U Belgrade, </a:t>
            </a:r>
            <a:r>
              <a:rPr lang="en-GB" sz="1300" b="1" dirty="0" smtClean="0">
                <a:solidFill>
                  <a:srgbClr val="0C377B"/>
                </a:solidFill>
              </a:rPr>
              <a:t>Serbia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Bern, Switzerland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BINP, Russia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CASE (SUNY/BNL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), USA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CBPF, Brazil 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CEA Grenoble,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300" b="1" dirty="0" smtClean="0">
                <a:solidFill>
                  <a:srgbClr val="0C377B"/>
                </a:solidFill>
                <a:latin typeface="Arial"/>
              </a:rPr>
              <a:t>CEA </a:t>
            </a:r>
            <a:r>
              <a:rPr lang="en-GB" sz="1300" b="1" dirty="0" err="1" smtClean="0">
                <a:solidFill>
                  <a:srgbClr val="0C377B"/>
                </a:solidFill>
                <a:latin typeface="Arial"/>
              </a:rPr>
              <a:t>Saclay</a:t>
            </a:r>
            <a:r>
              <a:rPr lang="en-GB" sz="1300" b="1" dirty="0" smtClean="0">
                <a:solidFill>
                  <a:srgbClr val="0C377B"/>
                </a:solidFill>
                <a:latin typeface="Arial"/>
              </a:rPr>
              <a:t>, France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CIEMAT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CNRS,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Cockcroft Institute, UK 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Colima, Mexico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CSIC/IFIC,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Spain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TU Darmstadt,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Germany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DESY, Germany 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TU Dresden,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Duke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U,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EPFL,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Switzerland</a:t>
            </a:r>
          </a:p>
          <a:p>
            <a:pPr algn="l">
              <a:defRPr/>
            </a:pPr>
            <a:r>
              <a:rPr lang="en-GB" sz="1300" b="1" dirty="0">
                <a:solidFill>
                  <a:srgbClr val="0C377B"/>
                </a:solidFill>
                <a:latin typeface="Arial"/>
              </a:rPr>
              <a:t>GWNU, Korea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914422" y="1353971"/>
            <a:ext cx="345638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Geneva, Switzerland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Goethe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Frankfurt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GSI,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Hellenic Open U, Greece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HEPHY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Austria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300" b="1" dirty="0" smtClean="0">
                <a:solidFill>
                  <a:srgbClr val="0C377B"/>
                </a:solidFill>
                <a:latin typeface="Arial"/>
              </a:rPr>
              <a:t>U Houston, USA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IFJ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PAN Krakow, Poland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INFN,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INP Minsk,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Belarus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 Iowa,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IPM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Iran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UC Irvine, USA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Istanbul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Aydin U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., Turkey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JAI/Oxford,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JINR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Dubna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Russia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FZ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Jülich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KAIST, Korea</a:t>
            </a:r>
          </a:p>
          <a:p>
            <a:pPr lvl="0" algn="l">
              <a:defRPr/>
            </a:pP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KEK, </a:t>
            </a:r>
            <a:r>
              <a:rPr lang="en-GB" sz="13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 lvl="0" algn="l">
              <a:defRPr/>
            </a:pP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KIAS, Korea</a:t>
            </a:r>
          </a:p>
          <a:p>
            <a:pPr lvl="0" algn="l">
              <a:defRPr/>
            </a:pP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King’s College London, UK</a:t>
            </a:r>
          </a:p>
          <a:p>
            <a:pPr lvl="0" algn="l">
              <a:defRPr/>
            </a:pPr>
            <a:endParaRPr lang="en-GB" sz="1300" b="1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6370806" y="1396104"/>
            <a:ext cx="284380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KIT Karlsruhe, Germany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Korea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Sejong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Korea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MEPhI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Russia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NBI, Denmark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GB" sz="1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orthern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Illinois U.,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NC PHEP Minsk, Belarus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U. Liverpool, UK</a:t>
            </a:r>
          </a:p>
          <a:p>
            <a:pPr lvl="0" algn="l">
              <a:defRPr/>
            </a:pP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Oxford, </a:t>
            </a:r>
            <a:r>
              <a:rPr lang="en-GB" sz="13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PSI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Switzerland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Sapienza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/Roma,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UC Santa Barbara,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 Silesia,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Tampere, </a:t>
            </a: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3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TOBB, Turkey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1300" b="1" dirty="0" err="1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Twente</a:t>
            </a: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</a:p>
          <a:p>
            <a:pPr algn="l">
              <a:defRPr/>
            </a:pPr>
            <a:r>
              <a:rPr kumimoji="0" lang="en-GB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 Vienna, Austria</a:t>
            </a:r>
          </a:p>
          <a:p>
            <a:pPr lvl="0" algn="l">
              <a:defRPr/>
            </a:pPr>
            <a:r>
              <a:rPr lang="en-GB" sz="13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Wroclaw </a:t>
            </a:r>
            <a:r>
              <a:rPr lang="en-GB" sz="13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UT, Poland</a:t>
            </a:r>
            <a:endParaRPr kumimoji="0" lang="en-GB" sz="13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986719"/>
            <a:ext cx="8686800" cy="1106577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Core aspects of hadron collider design: </a:t>
            </a:r>
            <a:r>
              <a:rPr lang="en-GB" sz="2000" dirty="0" smtClean="0">
                <a:solidFill>
                  <a:srgbClr val="FF0000"/>
                </a:solidFill>
              </a:rPr>
              <a:t>arc &amp; IR optics design, 16 </a:t>
            </a:r>
            <a:r>
              <a:rPr lang="en-GB" sz="2000" dirty="0">
                <a:solidFill>
                  <a:srgbClr val="FF0000"/>
                </a:solidFill>
              </a:rPr>
              <a:t>T magnet </a:t>
            </a:r>
            <a:r>
              <a:rPr lang="en-GB" sz="2000" dirty="0" smtClean="0">
                <a:solidFill>
                  <a:srgbClr val="FF0000"/>
                </a:solidFill>
              </a:rPr>
              <a:t>program, </a:t>
            </a:r>
            <a:r>
              <a:rPr lang="en-GB" sz="2000" dirty="0">
                <a:solidFill>
                  <a:srgbClr val="FF0000"/>
                </a:solidFill>
              </a:rPr>
              <a:t>cryogenic </a:t>
            </a:r>
            <a:r>
              <a:rPr lang="en-GB" sz="2000" dirty="0" smtClean="0">
                <a:solidFill>
                  <a:srgbClr val="FF0000"/>
                </a:solidFill>
              </a:rPr>
              <a:t>beam vacuum system </a:t>
            </a:r>
          </a:p>
          <a:p>
            <a:r>
              <a:rPr lang="en-GB" b="1" dirty="0"/>
              <a:t>Recognition of FCC Study by European </a:t>
            </a:r>
            <a:r>
              <a:rPr lang="en-GB" b="1" dirty="0" smtClean="0"/>
              <a:t>Commission.</a:t>
            </a:r>
            <a:endParaRPr lang="en-GB" b="1" dirty="0"/>
          </a:p>
          <a:p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059829"/>
            <a:ext cx="8226854" cy="6773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EC contributes with funding to FCC-</a:t>
            </a:r>
            <a:r>
              <a:rPr lang="en-GB" dirty="0" err="1" smtClean="0"/>
              <a:t>hh</a:t>
            </a:r>
            <a:r>
              <a:rPr lang="en-GB" dirty="0" smtClean="0"/>
              <a:t> study</a:t>
            </a:r>
            <a:endParaRPr lang="fr-CH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7163"/>
            <a:ext cx="8393723" cy="31548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 </a:t>
            </a:r>
            <a:r>
              <a:rPr lang="en-GB" dirty="0" err="1" smtClean="0"/>
              <a:t>EuroCirCol</a:t>
            </a:r>
            <a:r>
              <a:rPr lang="en-GB" dirty="0" smtClean="0"/>
              <a:t> EU </a:t>
            </a:r>
            <a:r>
              <a:rPr lang="en-GB" dirty="0"/>
              <a:t>Horizon 2020 Grant</a:t>
            </a:r>
            <a:endParaRPr lang="en-US" dirty="0"/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9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35" y="233493"/>
            <a:ext cx="8778953" cy="680908"/>
          </a:xfrm>
        </p:spPr>
        <p:txBody>
          <a:bodyPr>
            <a:normAutofit/>
          </a:bodyPr>
          <a:lstStyle/>
          <a:p>
            <a:r>
              <a:rPr lang="en-GB" dirty="0" err="1" smtClean="0"/>
              <a:t>EuroCirCol</a:t>
            </a:r>
            <a:r>
              <a:rPr lang="en-GB" dirty="0" smtClean="0"/>
              <a:t> Consortium + </a:t>
            </a:r>
            <a:r>
              <a:rPr lang="en-GB" dirty="0" smtClean="0">
                <a:solidFill>
                  <a:srgbClr val="393D05"/>
                </a:solidFill>
              </a:rPr>
              <a:t>Associates</a:t>
            </a:r>
            <a:endParaRPr lang="fr-CH" dirty="0">
              <a:solidFill>
                <a:srgbClr val="393D05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96469" y="1053998"/>
            <a:ext cx="4922859" cy="4439968"/>
            <a:chOff x="1671145" y="-12700"/>
            <a:chExt cx="7597999" cy="6852700"/>
          </a:xfrm>
        </p:grpSpPr>
        <p:sp>
          <p:nvSpPr>
            <p:cNvPr id="154" name="Rectangle 153"/>
            <p:cNvSpPr/>
            <p:nvPr/>
          </p:nvSpPr>
          <p:spPr>
            <a:xfrm>
              <a:off x="1671145" y="1"/>
              <a:ext cx="7536357" cy="6839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673502" y="762"/>
              <a:ext cx="2301766" cy="2419527"/>
              <a:chOff x="4574341" y="2333348"/>
              <a:chExt cx="2301766" cy="2419527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4574341" y="2333348"/>
                <a:ext cx="2301766" cy="241952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/>
              </a:p>
            </p:txBody>
          </p:sp>
          <p:grpSp>
            <p:nvGrpSpPr>
              <p:cNvPr id="130" name="Groupe 1114"/>
              <p:cNvGrpSpPr>
                <a:grpSpLocks noChangeAspect="1"/>
              </p:cNvGrpSpPr>
              <p:nvPr/>
            </p:nvGrpSpPr>
            <p:grpSpPr>
              <a:xfrm>
                <a:off x="4620486" y="2374252"/>
                <a:ext cx="2176000" cy="2331011"/>
                <a:chOff x="2209800" y="1125538"/>
                <a:chExt cx="4724400" cy="5060950"/>
              </a:xfrm>
              <a:solidFill>
                <a:srgbClr val="D6DCE5"/>
              </a:solidFill>
            </p:grpSpPr>
            <p:sp>
              <p:nvSpPr>
                <p:cNvPr id="133" name="Freeform 132"/>
                <p:cNvSpPr>
                  <a:spLocks noEditPoints="1"/>
                </p:cNvSpPr>
                <p:nvPr/>
              </p:nvSpPr>
              <p:spPr bwMode="auto">
                <a:xfrm>
                  <a:off x="5337175" y="4808538"/>
                  <a:ext cx="92075" cy="53975"/>
                </a:xfrm>
                <a:custGeom>
                  <a:avLst/>
                  <a:gdLst>
                    <a:gd name="T0" fmla="*/ 24 w 58"/>
                    <a:gd name="T1" fmla="*/ 28 h 34"/>
                    <a:gd name="T2" fmla="*/ 8 w 58"/>
                    <a:gd name="T3" fmla="*/ 32 h 34"/>
                    <a:gd name="T4" fmla="*/ 0 w 58"/>
                    <a:gd name="T5" fmla="*/ 20 h 34"/>
                    <a:gd name="T6" fmla="*/ 0 w 58"/>
                    <a:gd name="T7" fmla="*/ 20 h 34"/>
                    <a:gd name="T8" fmla="*/ 4 w 58"/>
                    <a:gd name="T9" fmla="*/ 12 h 34"/>
                    <a:gd name="T10" fmla="*/ 12 w 58"/>
                    <a:gd name="T11" fmla="*/ 8 h 34"/>
                    <a:gd name="T12" fmla="*/ 12 w 58"/>
                    <a:gd name="T13" fmla="*/ 8 h 34"/>
                    <a:gd name="T14" fmla="*/ 24 w 58"/>
                    <a:gd name="T15" fmla="*/ 12 h 34"/>
                    <a:gd name="T16" fmla="*/ 34 w 58"/>
                    <a:gd name="T17" fmla="*/ 8 h 34"/>
                    <a:gd name="T18" fmla="*/ 34 w 58"/>
                    <a:gd name="T19" fmla="*/ 8 h 34"/>
                    <a:gd name="T20" fmla="*/ 42 w 58"/>
                    <a:gd name="T21" fmla="*/ 8 h 34"/>
                    <a:gd name="T22" fmla="*/ 44 w 58"/>
                    <a:gd name="T23" fmla="*/ 8 h 34"/>
                    <a:gd name="T24" fmla="*/ 46 w 58"/>
                    <a:gd name="T25" fmla="*/ 2 h 34"/>
                    <a:gd name="T26" fmla="*/ 50 w 58"/>
                    <a:gd name="T27" fmla="*/ 0 h 34"/>
                    <a:gd name="T28" fmla="*/ 54 w 58"/>
                    <a:gd name="T29" fmla="*/ 2 h 34"/>
                    <a:gd name="T30" fmla="*/ 54 w 58"/>
                    <a:gd name="T31" fmla="*/ 8 h 34"/>
                    <a:gd name="T32" fmla="*/ 58 w 58"/>
                    <a:gd name="T33" fmla="*/ 12 h 34"/>
                    <a:gd name="T34" fmla="*/ 54 w 58"/>
                    <a:gd name="T35" fmla="*/ 16 h 34"/>
                    <a:gd name="T36" fmla="*/ 56 w 58"/>
                    <a:gd name="T37" fmla="*/ 24 h 34"/>
                    <a:gd name="T38" fmla="*/ 56 w 58"/>
                    <a:gd name="T39" fmla="*/ 30 h 34"/>
                    <a:gd name="T40" fmla="*/ 56 w 58"/>
                    <a:gd name="T41" fmla="*/ 32 h 34"/>
                    <a:gd name="T42" fmla="*/ 46 w 58"/>
                    <a:gd name="T43" fmla="*/ 32 h 34"/>
                    <a:gd name="T44" fmla="*/ 44 w 58"/>
                    <a:gd name="T45" fmla="*/ 28 h 34"/>
                    <a:gd name="T46" fmla="*/ 30 w 58"/>
                    <a:gd name="T47" fmla="*/ 32 h 34"/>
                    <a:gd name="T48" fmla="*/ 26 w 58"/>
                    <a:gd name="T49" fmla="*/ 30 h 34"/>
                    <a:gd name="T50" fmla="*/ 34 w 58"/>
                    <a:gd name="T51" fmla="*/ 32 h 34"/>
                    <a:gd name="T52" fmla="*/ 46 w 58"/>
                    <a:gd name="T53" fmla="*/ 26 h 34"/>
                    <a:gd name="T54" fmla="*/ 48 w 58"/>
                    <a:gd name="T55" fmla="*/ 30 h 34"/>
                    <a:gd name="T56" fmla="*/ 54 w 58"/>
                    <a:gd name="T57" fmla="*/ 32 h 34"/>
                    <a:gd name="T58" fmla="*/ 56 w 58"/>
                    <a:gd name="T59" fmla="*/ 30 h 34"/>
                    <a:gd name="T60" fmla="*/ 54 w 58"/>
                    <a:gd name="T61" fmla="*/ 26 h 34"/>
                    <a:gd name="T62" fmla="*/ 54 w 58"/>
                    <a:gd name="T63" fmla="*/ 24 h 34"/>
                    <a:gd name="T64" fmla="*/ 54 w 58"/>
                    <a:gd name="T65" fmla="*/ 16 h 34"/>
                    <a:gd name="T66" fmla="*/ 58 w 58"/>
                    <a:gd name="T67" fmla="*/ 12 h 34"/>
                    <a:gd name="T68" fmla="*/ 56 w 58"/>
                    <a:gd name="T69" fmla="*/ 10 h 34"/>
                    <a:gd name="T70" fmla="*/ 54 w 58"/>
                    <a:gd name="T71" fmla="*/ 4 h 34"/>
                    <a:gd name="T72" fmla="*/ 52 w 58"/>
                    <a:gd name="T73" fmla="*/ 2 h 34"/>
                    <a:gd name="T74" fmla="*/ 46 w 58"/>
                    <a:gd name="T75" fmla="*/ 2 h 34"/>
                    <a:gd name="T76" fmla="*/ 46 w 58"/>
                    <a:gd name="T77" fmla="*/ 8 h 34"/>
                    <a:gd name="T78" fmla="*/ 44 w 58"/>
                    <a:gd name="T79" fmla="*/ 8 h 34"/>
                    <a:gd name="T80" fmla="*/ 42 w 58"/>
                    <a:gd name="T81" fmla="*/ 10 h 34"/>
                    <a:gd name="T82" fmla="*/ 34 w 58"/>
                    <a:gd name="T83" fmla="*/ 8 h 34"/>
                    <a:gd name="T84" fmla="*/ 34 w 58"/>
                    <a:gd name="T85" fmla="*/ 8 h 34"/>
                    <a:gd name="T86" fmla="*/ 26 w 58"/>
                    <a:gd name="T87" fmla="*/ 12 h 34"/>
                    <a:gd name="T88" fmla="*/ 24 w 58"/>
                    <a:gd name="T89" fmla="*/ 14 h 34"/>
                    <a:gd name="T90" fmla="*/ 12 w 58"/>
                    <a:gd name="T91" fmla="*/ 8 h 34"/>
                    <a:gd name="T92" fmla="*/ 12 w 58"/>
                    <a:gd name="T93" fmla="*/ 8 h 34"/>
                    <a:gd name="T94" fmla="*/ 0 w 58"/>
                    <a:gd name="T95" fmla="*/ 16 h 34"/>
                    <a:gd name="T96" fmla="*/ 0 w 58"/>
                    <a:gd name="T97" fmla="*/ 20 h 34"/>
                    <a:gd name="T98" fmla="*/ 8 w 58"/>
                    <a:gd name="T99" fmla="*/ 32 h 34"/>
                    <a:gd name="T100" fmla="*/ 24 w 58"/>
                    <a:gd name="T101" fmla="*/ 2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8" h="34">
                      <a:moveTo>
                        <a:pt x="24" y="30"/>
                      </a:moveTo>
                      <a:lnTo>
                        <a:pt x="24" y="30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18" y="32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12" y="34"/>
                      </a:lnTo>
                      <a:lnTo>
                        <a:pt x="8" y="32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0" y="26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16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8" y="8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24" y="12"/>
                      </a:lnTo>
                      <a:lnTo>
                        <a:pt x="30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4"/>
                      </a:lnTo>
                      <a:lnTo>
                        <a:pt x="44" y="4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4"/>
                      </a:lnTo>
                      <a:lnTo>
                        <a:pt x="54" y="4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6" y="8"/>
                      </a:lnTo>
                      <a:lnTo>
                        <a:pt x="56" y="8"/>
                      </a:lnTo>
                      <a:lnTo>
                        <a:pt x="56" y="8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6" y="24"/>
                      </a:lnTo>
                      <a:lnTo>
                        <a:pt x="56" y="24"/>
                      </a:lnTo>
                      <a:lnTo>
                        <a:pt x="56" y="24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2"/>
                      </a:lnTo>
                      <a:lnTo>
                        <a:pt x="56" y="32"/>
                      </a:lnTo>
                      <a:lnTo>
                        <a:pt x="56" y="32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52" y="34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6" y="32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0" y="32"/>
                      </a:lnTo>
                      <a:lnTo>
                        <a:pt x="34" y="34"/>
                      </a:lnTo>
                      <a:lnTo>
                        <a:pt x="34" y="34"/>
                      </a:lnTo>
                      <a:lnTo>
                        <a:pt x="34" y="34"/>
                      </a:lnTo>
                      <a:lnTo>
                        <a:pt x="30" y="32"/>
                      </a:lnTo>
                      <a:lnTo>
                        <a:pt x="24" y="30"/>
                      </a:lnTo>
                      <a:lnTo>
                        <a:pt x="24" y="30"/>
                      </a:lnTo>
                      <a:close/>
                      <a:moveTo>
                        <a:pt x="24" y="28"/>
                      </a:moveTo>
                      <a:lnTo>
                        <a:pt x="24" y="28"/>
                      </a:lnTo>
                      <a:lnTo>
                        <a:pt x="26" y="30"/>
                      </a:lnTo>
                      <a:lnTo>
                        <a:pt x="26" y="30"/>
                      </a:lnTo>
                      <a:lnTo>
                        <a:pt x="26" y="30"/>
                      </a:lnTo>
                      <a:lnTo>
                        <a:pt x="30" y="32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0" y="32"/>
                      </a:lnTo>
                      <a:lnTo>
                        <a:pt x="44" y="28"/>
                      </a:lnTo>
                      <a:lnTo>
                        <a:pt x="44" y="28"/>
                      </a:lnTo>
                      <a:lnTo>
                        <a:pt x="46" y="26"/>
                      </a:lnTo>
                      <a:lnTo>
                        <a:pt x="46" y="28"/>
                      </a:lnTo>
                      <a:lnTo>
                        <a:pt x="46" y="28"/>
                      </a:lnTo>
                      <a:lnTo>
                        <a:pt x="48" y="30"/>
                      </a:lnTo>
                      <a:lnTo>
                        <a:pt x="48" y="30"/>
                      </a:lnTo>
                      <a:lnTo>
                        <a:pt x="48" y="30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2" y="32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54" y="32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30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6" y="28"/>
                      </a:lnTo>
                      <a:lnTo>
                        <a:pt x="54" y="26"/>
                      </a:lnTo>
                      <a:lnTo>
                        <a:pt x="54" y="26"/>
                      </a:lnTo>
                      <a:lnTo>
                        <a:pt x="54" y="26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24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6" y="16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8" y="12"/>
                      </a:lnTo>
                      <a:lnTo>
                        <a:pt x="56" y="10"/>
                      </a:lnTo>
                      <a:lnTo>
                        <a:pt x="56" y="10"/>
                      </a:lnTo>
                      <a:lnTo>
                        <a:pt x="56" y="10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4" y="8"/>
                      </a:lnTo>
                      <a:lnTo>
                        <a:pt x="54" y="4"/>
                      </a:lnTo>
                      <a:lnTo>
                        <a:pt x="54" y="4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4" y="2"/>
                      </a:lnTo>
                      <a:lnTo>
                        <a:pt x="52" y="2"/>
                      </a:lnTo>
                      <a:lnTo>
                        <a:pt x="52" y="2"/>
                      </a:lnTo>
                      <a:lnTo>
                        <a:pt x="52" y="2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2"/>
                      </a:lnTo>
                      <a:lnTo>
                        <a:pt x="46" y="4"/>
                      </a:lnTo>
                      <a:lnTo>
                        <a:pt x="46" y="4"/>
                      </a:lnTo>
                      <a:lnTo>
                        <a:pt x="46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42" y="10"/>
                      </a:lnTo>
                      <a:lnTo>
                        <a:pt x="38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0" y="8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6" y="12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24" y="14"/>
                      </a:lnTo>
                      <a:lnTo>
                        <a:pt x="18" y="10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12" y="8"/>
                      </a:lnTo>
                      <a:lnTo>
                        <a:pt x="8" y="8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0" y="26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4" y="30"/>
                      </a:lnTo>
                      <a:lnTo>
                        <a:pt x="8" y="32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2" y="32"/>
                      </a:lnTo>
                      <a:lnTo>
                        <a:pt x="18" y="32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4" name="Freeform 7"/>
                <p:cNvSpPr>
                  <a:spLocks noEditPoints="1"/>
                </p:cNvSpPr>
                <p:nvPr/>
              </p:nvSpPr>
              <p:spPr bwMode="auto">
                <a:xfrm>
                  <a:off x="5340350" y="4814888"/>
                  <a:ext cx="82550" cy="41275"/>
                </a:xfrm>
                <a:custGeom>
                  <a:avLst/>
                  <a:gdLst>
                    <a:gd name="T0" fmla="*/ 6 w 52"/>
                    <a:gd name="T1" fmla="*/ 8 h 26"/>
                    <a:gd name="T2" fmla="*/ 0 w 52"/>
                    <a:gd name="T3" fmla="*/ 16 h 26"/>
                    <a:gd name="T4" fmla="*/ 4 w 52"/>
                    <a:gd name="T5" fmla="*/ 22 h 26"/>
                    <a:gd name="T6" fmla="*/ 10 w 52"/>
                    <a:gd name="T7" fmla="*/ 26 h 26"/>
                    <a:gd name="T8" fmla="*/ 18 w 52"/>
                    <a:gd name="T9" fmla="*/ 22 h 26"/>
                    <a:gd name="T10" fmla="*/ 18 w 52"/>
                    <a:gd name="T11" fmla="*/ 20 h 26"/>
                    <a:gd name="T12" fmla="*/ 18 w 52"/>
                    <a:gd name="T13" fmla="*/ 20 h 26"/>
                    <a:gd name="T14" fmla="*/ 14 w 52"/>
                    <a:gd name="T15" fmla="*/ 22 h 26"/>
                    <a:gd name="T16" fmla="*/ 6 w 52"/>
                    <a:gd name="T17" fmla="*/ 22 h 26"/>
                    <a:gd name="T18" fmla="*/ 20 w 52"/>
                    <a:gd name="T19" fmla="*/ 16 h 26"/>
                    <a:gd name="T20" fmla="*/ 20 w 52"/>
                    <a:gd name="T21" fmla="*/ 16 h 26"/>
                    <a:gd name="T22" fmla="*/ 14 w 52"/>
                    <a:gd name="T23" fmla="*/ 8 h 26"/>
                    <a:gd name="T24" fmla="*/ 4 w 52"/>
                    <a:gd name="T25" fmla="*/ 14 h 26"/>
                    <a:gd name="T26" fmla="*/ 10 w 52"/>
                    <a:gd name="T27" fmla="*/ 10 h 26"/>
                    <a:gd name="T28" fmla="*/ 18 w 52"/>
                    <a:gd name="T29" fmla="*/ 14 h 26"/>
                    <a:gd name="T30" fmla="*/ 32 w 52"/>
                    <a:gd name="T31" fmla="*/ 8 h 26"/>
                    <a:gd name="T32" fmla="*/ 24 w 52"/>
                    <a:gd name="T33" fmla="*/ 12 h 26"/>
                    <a:gd name="T34" fmla="*/ 24 w 52"/>
                    <a:gd name="T35" fmla="*/ 20 h 26"/>
                    <a:gd name="T36" fmla="*/ 32 w 52"/>
                    <a:gd name="T37" fmla="*/ 26 h 26"/>
                    <a:gd name="T38" fmla="*/ 40 w 52"/>
                    <a:gd name="T39" fmla="*/ 22 h 26"/>
                    <a:gd name="T40" fmla="*/ 40 w 52"/>
                    <a:gd name="T41" fmla="*/ 20 h 26"/>
                    <a:gd name="T42" fmla="*/ 40 w 52"/>
                    <a:gd name="T43" fmla="*/ 20 h 26"/>
                    <a:gd name="T44" fmla="*/ 38 w 52"/>
                    <a:gd name="T45" fmla="*/ 20 h 26"/>
                    <a:gd name="T46" fmla="*/ 32 w 52"/>
                    <a:gd name="T47" fmla="*/ 24 h 26"/>
                    <a:gd name="T48" fmla="*/ 40 w 52"/>
                    <a:gd name="T49" fmla="*/ 16 h 26"/>
                    <a:gd name="T50" fmla="*/ 42 w 52"/>
                    <a:gd name="T51" fmla="*/ 16 h 26"/>
                    <a:gd name="T52" fmla="*/ 38 w 52"/>
                    <a:gd name="T53" fmla="*/ 10 h 26"/>
                    <a:gd name="T54" fmla="*/ 32 w 52"/>
                    <a:gd name="T55" fmla="*/ 8 h 26"/>
                    <a:gd name="T56" fmla="*/ 28 w 52"/>
                    <a:gd name="T57" fmla="*/ 10 h 26"/>
                    <a:gd name="T58" fmla="*/ 36 w 52"/>
                    <a:gd name="T59" fmla="*/ 10 h 26"/>
                    <a:gd name="T60" fmla="*/ 52 w 52"/>
                    <a:gd name="T61" fmla="*/ 10 h 26"/>
                    <a:gd name="T62" fmla="*/ 52 w 52"/>
                    <a:gd name="T63" fmla="*/ 8 h 26"/>
                    <a:gd name="T64" fmla="*/ 48 w 52"/>
                    <a:gd name="T65" fmla="*/ 0 h 26"/>
                    <a:gd name="T66" fmla="*/ 48 w 52"/>
                    <a:gd name="T67" fmla="*/ 0 h 26"/>
                    <a:gd name="T68" fmla="*/ 44 w 52"/>
                    <a:gd name="T69" fmla="*/ 8 h 26"/>
                    <a:gd name="T70" fmla="*/ 44 w 52"/>
                    <a:gd name="T71" fmla="*/ 8 h 26"/>
                    <a:gd name="T72" fmla="*/ 44 w 52"/>
                    <a:gd name="T73" fmla="*/ 8 h 26"/>
                    <a:gd name="T74" fmla="*/ 46 w 52"/>
                    <a:gd name="T75" fmla="*/ 10 h 26"/>
                    <a:gd name="T76" fmla="*/ 48 w 52"/>
                    <a:gd name="T77" fmla="*/ 24 h 26"/>
                    <a:gd name="T78" fmla="*/ 52 w 52"/>
                    <a:gd name="T79" fmla="*/ 24 h 26"/>
                    <a:gd name="T80" fmla="*/ 50 w 52"/>
                    <a:gd name="T81" fmla="*/ 24 h 26"/>
                    <a:gd name="T82" fmla="*/ 48 w 52"/>
                    <a:gd name="T83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2" h="26">
                      <a:moveTo>
                        <a:pt x="10" y="8"/>
                      </a:moveTo>
                      <a:lnTo>
                        <a:pt x="10" y="8"/>
                      </a:lnTo>
                      <a:lnTo>
                        <a:pt x="6" y="8"/>
                      </a:lnTo>
                      <a:lnTo>
                        <a:pt x="4" y="10"/>
                      </a:lnTo>
                      <a:lnTo>
                        <a:pt x="2" y="12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20"/>
                      </a:lnTo>
                      <a:lnTo>
                        <a:pt x="4" y="22"/>
                      </a:lnTo>
                      <a:lnTo>
                        <a:pt x="6" y="24"/>
                      </a:lnTo>
                      <a:lnTo>
                        <a:pt x="10" y="26"/>
                      </a:lnTo>
                      <a:lnTo>
                        <a:pt x="10" y="26"/>
                      </a:lnTo>
                      <a:lnTo>
                        <a:pt x="16" y="24"/>
                      </a:lnTo>
                      <a:lnTo>
                        <a:pt x="18" y="22"/>
                      </a:lnTo>
                      <a:lnTo>
                        <a:pt x="18" y="22"/>
                      </a:lnTo>
                      <a:lnTo>
                        <a:pt x="20" y="20"/>
                      </a:lnTo>
                      <a:lnTo>
                        <a:pt x="20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8" y="20"/>
                      </a:lnTo>
                      <a:lnTo>
                        <a:pt x="16" y="20"/>
                      </a:lnTo>
                      <a:lnTo>
                        <a:pt x="16" y="20"/>
                      </a:lnTo>
                      <a:lnTo>
                        <a:pt x="14" y="22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6" y="22"/>
                      </a:lnTo>
                      <a:lnTo>
                        <a:pt x="4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2"/>
                      </a:lnTo>
                      <a:lnTo>
                        <a:pt x="18" y="10"/>
                      </a:lnTo>
                      <a:lnTo>
                        <a:pt x="14" y="8"/>
                      </a:lnTo>
                      <a:lnTo>
                        <a:pt x="10" y="8"/>
                      </a:lnTo>
                      <a:lnTo>
                        <a:pt x="10" y="8"/>
                      </a:lnTo>
                      <a:close/>
                      <a:moveTo>
                        <a:pt x="4" y="14"/>
                      </a:moveTo>
                      <a:lnTo>
                        <a:pt x="4" y="14"/>
                      </a:lnTo>
                      <a:lnTo>
                        <a:pt x="6" y="1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6" y="10"/>
                      </a:lnTo>
                      <a:lnTo>
                        <a:pt x="18" y="14"/>
                      </a:lnTo>
                      <a:lnTo>
                        <a:pt x="4" y="14"/>
                      </a:lnTo>
                      <a:close/>
                      <a:moveTo>
                        <a:pt x="32" y="8"/>
                      </a:moveTo>
                      <a:lnTo>
                        <a:pt x="32" y="8"/>
                      </a:lnTo>
                      <a:lnTo>
                        <a:pt x="28" y="8"/>
                      </a:lnTo>
                      <a:lnTo>
                        <a:pt x="26" y="10"/>
                      </a:lnTo>
                      <a:lnTo>
                        <a:pt x="24" y="12"/>
                      </a:lnTo>
                      <a:lnTo>
                        <a:pt x="22" y="16"/>
                      </a:lnTo>
                      <a:lnTo>
                        <a:pt x="22" y="16"/>
                      </a:lnTo>
                      <a:lnTo>
                        <a:pt x="24" y="20"/>
                      </a:lnTo>
                      <a:lnTo>
                        <a:pt x="26" y="22"/>
                      </a:lnTo>
                      <a:lnTo>
                        <a:pt x="28" y="24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38" y="24"/>
                      </a:lnTo>
                      <a:lnTo>
                        <a:pt x="40" y="22"/>
                      </a:lnTo>
                      <a:lnTo>
                        <a:pt x="40" y="22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40" y="20"/>
                      </a:lnTo>
                      <a:lnTo>
                        <a:pt x="38" y="20"/>
                      </a:lnTo>
                      <a:lnTo>
                        <a:pt x="38" y="20"/>
                      </a:lnTo>
                      <a:lnTo>
                        <a:pt x="36" y="22"/>
                      </a:lnTo>
                      <a:lnTo>
                        <a:pt x="32" y="24"/>
                      </a:lnTo>
                      <a:lnTo>
                        <a:pt x="32" y="24"/>
                      </a:lnTo>
                      <a:lnTo>
                        <a:pt x="28" y="22"/>
                      </a:lnTo>
                      <a:lnTo>
                        <a:pt x="24" y="16"/>
                      </a:lnTo>
                      <a:lnTo>
                        <a:pt x="40" y="16"/>
                      </a:lnTo>
                      <a:lnTo>
                        <a:pt x="40" y="16"/>
                      </a:lnTo>
                      <a:lnTo>
                        <a:pt x="42" y="16"/>
                      </a:lnTo>
                      <a:lnTo>
                        <a:pt x="42" y="16"/>
                      </a:lnTo>
                      <a:lnTo>
                        <a:pt x="42" y="16"/>
                      </a:lnTo>
                      <a:lnTo>
                        <a:pt x="42" y="12"/>
                      </a:lnTo>
                      <a:lnTo>
                        <a:pt x="38" y="10"/>
                      </a:lnTo>
                      <a:lnTo>
                        <a:pt x="36" y="8"/>
                      </a:lnTo>
                      <a:lnTo>
                        <a:pt x="32" y="8"/>
                      </a:lnTo>
                      <a:lnTo>
                        <a:pt x="32" y="8"/>
                      </a:lnTo>
                      <a:close/>
                      <a:moveTo>
                        <a:pt x="26" y="14"/>
                      </a:moveTo>
                      <a:lnTo>
                        <a:pt x="26" y="14"/>
                      </a:lnTo>
                      <a:lnTo>
                        <a:pt x="28" y="10"/>
                      </a:lnTo>
                      <a:lnTo>
                        <a:pt x="32" y="10"/>
                      </a:lnTo>
                      <a:lnTo>
                        <a:pt x="32" y="10"/>
                      </a:lnTo>
                      <a:lnTo>
                        <a:pt x="36" y="10"/>
                      </a:lnTo>
                      <a:lnTo>
                        <a:pt x="40" y="14"/>
                      </a:lnTo>
                      <a:lnTo>
                        <a:pt x="26" y="14"/>
                      </a:lnTo>
                      <a:close/>
                      <a:moveTo>
                        <a:pt x="52" y="10"/>
                      </a:moveTo>
                      <a:lnTo>
                        <a:pt x="52" y="10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52" y="8"/>
                      </a:lnTo>
                      <a:lnTo>
                        <a:pt x="48" y="8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6" y="0"/>
                      </a:lnTo>
                      <a:lnTo>
                        <a:pt x="46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2" y="8"/>
                      </a:lnTo>
                      <a:lnTo>
                        <a:pt x="42" y="8"/>
                      </a:lnTo>
                      <a:lnTo>
                        <a:pt x="44" y="8"/>
                      </a:lnTo>
                      <a:lnTo>
                        <a:pt x="44" y="8"/>
                      </a:lnTo>
                      <a:lnTo>
                        <a:pt x="44" y="10"/>
                      </a:lnTo>
                      <a:lnTo>
                        <a:pt x="46" y="10"/>
                      </a:lnTo>
                      <a:lnTo>
                        <a:pt x="46" y="22"/>
                      </a:lnTo>
                      <a:lnTo>
                        <a:pt x="46" y="22"/>
                      </a:lnTo>
                      <a:lnTo>
                        <a:pt x="48" y="24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50" y="24"/>
                      </a:lnTo>
                      <a:lnTo>
                        <a:pt x="50" y="24"/>
                      </a:lnTo>
                      <a:lnTo>
                        <a:pt x="50" y="22"/>
                      </a:lnTo>
                      <a:lnTo>
                        <a:pt x="50" y="22"/>
                      </a:lnTo>
                      <a:lnTo>
                        <a:pt x="48" y="22"/>
                      </a:lnTo>
                      <a:lnTo>
                        <a:pt x="48" y="10"/>
                      </a:lnTo>
                      <a:lnTo>
                        <a:pt x="52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5" name="Freeform 10"/>
                <p:cNvSpPr>
                  <a:spLocks/>
                </p:cNvSpPr>
                <p:nvPr/>
              </p:nvSpPr>
              <p:spPr bwMode="auto">
                <a:xfrm>
                  <a:off x="2581275" y="5700713"/>
                  <a:ext cx="136525" cy="117475"/>
                </a:xfrm>
                <a:custGeom>
                  <a:avLst/>
                  <a:gdLst>
                    <a:gd name="T0" fmla="*/ 46 w 86"/>
                    <a:gd name="T1" fmla="*/ 42 h 74"/>
                    <a:gd name="T2" fmla="*/ 46 w 86"/>
                    <a:gd name="T3" fmla="*/ 36 h 74"/>
                    <a:gd name="T4" fmla="*/ 46 w 86"/>
                    <a:gd name="T5" fmla="*/ 28 h 74"/>
                    <a:gd name="T6" fmla="*/ 50 w 86"/>
                    <a:gd name="T7" fmla="*/ 32 h 74"/>
                    <a:gd name="T8" fmla="*/ 68 w 86"/>
                    <a:gd name="T9" fmla="*/ 36 h 74"/>
                    <a:gd name="T10" fmla="*/ 74 w 86"/>
                    <a:gd name="T11" fmla="*/ 36 h 74"/>
                    <a:gd name="T12" fmla="*/ 74 w 86"/>
                    <a:gd name="T13" fmla="*/ 32 h 74"/>
                    <a:gd name="T14" fmla="*/ 86 w 86"/>
                    <a:gd name="T15" fmla="*/ 10 h 74"/>
                    <a:gd name="T16" fmla="*/ 82 w 86"/>
                    <a:gd name="T17" fmla="*/ 10 h 74"/>
                    <a:gd name="T18" fmla="*/ 74 w 86"/>
                    <a:gd name="T19" fmla="*/ 4 h 74"/>
                    <a:gd name="T20" fmla="*/ 64 w 86"/>
                    <a:gd name="T21" fmla="*/ 10 h 74"/>
                    <a:gd name="T22" fmla="*/ 54 w 86"/>
                    <a:gd name="T23" fmla="*/ 14 h 74"/>
                    <a:gd name="T24" fmla="*/ 50 w 86"/>
                    <a:gd name="T25" fmla="*/ 18 h 74"/>
                    <a:gd name="T26" fmla="*/ 46 w 86"/>
                    <a:gd name="T27" fmla="*/ 18 h 74"/>
                    <a:gd name="T28" fmla="*/ 42 w 86"/>
                    <a:gd name="T29" fmla="*/ 14 h 74"/>
                    <a:gd name="T30" fmla="*/ 42 w 86"/>
                    <a:gd name="T31" fmla="*/ 4 h 74"/>
                    <a:gd name="T32" fmla="*/ 36 w 86"/>
                    <a:gd name="T33" fmla="*/ 0 h 74"/>
                    <a:gd name="T34" fmla="*/ 28 w 86"/>
                    <a:gd name="T35" fmla="*/ 4 h 74"/>
                    <a:gd name="T36" fmla="*/ 14 w 86"/>
                    <a:gd name="T37" fmla="*/ 10 h 74"/>
                    <a:gd name="T38" fmla="*/ 4 w 86"/>
                    <a:gd name="T39" fmla="*/ 28 h 74"/>
                    <a:gd name="T40" fmla="*/ 4 w 86"/>
                    <a:gd name="T41" fmla="*/ 42 h 74"/>
                    <a:gd name="T42" fmla="*/ 4 w 86"/>
                    <a:gd name="T43" fmla="*/ 50 h 74"/>
                    <a:gd name="T44" fmla="*/ 0 w 86"/>
                    <a:gd name="T45" fmla="*/ 64 h 74"/>
                    <a:gd name="T46" fmla="*/ 4 w 86"/>
                    <a:gd name="T47" fmla="*/ 74 h 74"/>
                    <a:gd name="T48" fmla="*/ 10 w 86"/>
                    <a:gd name="T49" fmla="*/ 74 h 74"/>
                    <a:gd name="T50" fmla="*/ 14 w 86"/>
                    <a:gd name="T51" fmla="*/ 74 h 74"/>
                    <a:gd name="T52" fmla="*/ 18 w 86"/>
                    <a:gd name="T53" fmla="*/ 68 h 74"/>
                    <a:gd name="T54" fmla="*/ 22 w 86"/>
                    <a:gd name="T55" fmla="*/ 68 h 74"/>
                    <a:gd name="T56" fmla="*/ 22 w 86"/>
                    <a:gd name="T57" fmla="*/ 64 h 74"/>
                    <a:gd name="T58" fmla="*/ 46 w 86"/>
                    <a:gd name="T59" fmla="*/ 46 h 74"/>
                    <a:gd name="T60" fmla="*/ 46 w 86"/>
                    <a:gd name="T61" fmla="*/ 4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6" h="74">
                      <a:moveTo>
                        <a:pt x="46" y="42"/>
                      </a:moveTo>
                      <a:lnTo>
                        <a:pt x="46" y="36"/>
                      </a:lnTo>
                      <a:lnTo>
                        <a:pt x="46" y="28"/>
                      </a:lnTo>
                      <a:lnTo>
                        <a:pt x="50" y="32"/>
                      </a:lnTo>
                      <a:lnTo>
                        <a:pt x="68" y="36"/>
                      </a:lnTo>
                      <a:lnTo>
                        <a:pt x="74" y="36"/>
                      </a:lnTo>
                      <a:lnTo>
                        <a:pt x="74" y="32"/>
                      </a:lnTo>
                      <a:lnTo>
                        <a:pt x="86" y="10"/>
                      </a:lnTo>
                      <a:lnTo>
                        <a:pt x="82" y="10"/>
                      </a:lnTo>
                      <a:lnTo>
                        <a:pt x="74" y="4"/>
                      </a:lnTo>
                      <a:lnTo>
                        <a:pt x="64" y="10"/>
                      </a:lnTo>
                      <a:lnTo>
                        <a:pt x="54" y="14"/>
                      </a:lnTo>
                      <a:lnTo>
                        <a:pt x="50" y="18"/>
                      </a:lnTo>
                      <a:lnTo>
                        <a:pt x="46" y="18"/>
                      </a:lnTo>
                      <a:lnTo>
                        <a:pt x="42" y="14"/>
                      </a:lnTo>
                      <a:lnTo>
                        <a:pt x="42" y="4"/>
                      </a:lnTo>
                      <a:lnTo>
                        <a:pt x="36" y="0"/>
                      </a:lnTo>
                      <a:lnTo>
                        <a:pt x="28" y="4"/>
                      </a:lnTo>
                      <a:lnTo>
                        <a:pt x="14" y="10"/>
                      </a:lnTo>
                      <a:lnTo>
                        <a:pt x="4" y="28"/>
                      </a:lnTo>
                      <a:lnTo>
                        <a:pt x="4" y="42"/>
                      </a:lnTo>
                      <a:lnTo>
                        <a:pt x="4" y="50"/>
                      </a:lnTo>
                      <a:lnTo>
                        <a:pt x="0" y="64"/>
                      </a:lnTo>
                      <a:lnTo>
                        <a:pt x="4" y="74"/>
                      </a:lnTo>
                      <a:lnTo>
                        <a:pt x="10" y="74"/>
                      </a:lnTo>
                      <a:lnTo>
                        <a:pt x="14" y="74"/>
                      </a:lnTo>
                      <a:lnTo>
                        <a:pt x="18" y="68"/>
                      </a:lnTo>
                      <a:lnTo>
                        <a:pt x="22" y="68"/>
                      </a:lnTo>
                      <a:lnTo>
                        <a:pt x="22" y="64"/>
                      </a:lnTo>
                      <a:lnTo>
                        <a:pt x="46" y="46"/>
                      </a:lnTo>
                      <a:lnTo>
                        <a:pt x="46" y="4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6" name="Freeform 11"/>
                <p:cNvSpPr>
                  <a:spLocks/>
                </p:cNvSpPr>
                <p:nvPr/>
              </p:nvSpPr>
              <p:spPr bwMode="auto">
                <a:xfrm>
                  <a:off x="2209800" y="5621338"/>
                  <a:ext cx="79375" cy="63500"/>
                </a:xfrm>
                <a:custGeom>
                  <a:avLst/>
                  <a:gdLst>
                    <a:gd name="T0" fmla="*/ 42 w 50"/>
                    <a:gd name="T1" fmla="*/ 8 h 40"/>
                    <a:gd name="T2" fmla="*/ 36 w 50"/>
                    <a:gd name="T3" fmla="*/ 0 h 40"/>
                    <a:gd name="T4" fmla="*/ 10 w 50"/>
                    <a:gd name="T5" fmla="*/ 4 h 40"/>
                    <a:gd name="T6" fmla="*/ 10 w 50"/>
                    <a:gd name="T7" fmla="*/ 8 h 40"/>
                    <a:gd name="T8" fmla="*/ 10 w 50"/>
                    <a:gd name="T9" fmla="*/ 18 h 40"/>
                    <a:gd name="T10" fmla="*/ 10 w 50"/>
                    <a:gd name="T11" fmla="*/ 22 h 40"/>
                    <a:gd name="T12" fmla="*/ 4 w 50"/>
                    <a:gd name="T13" fmla="*/ 28 h 40"/>
                    <a:gd name="T14" fmla="*/ 0 w 50"/>
                    <a:gd name="T15" fmla="*/ 36 h 40"/>
                    <a:gd name="T16" fmla="*/ 4 w 50"/>
                    <a:gd name="T17" fmla="*/ 36 h 40"/>
                    <a:gd name="T18" fmla="*/ 10 w 50"/>
                    <a:gd name="T19" fmla="*/ 40 h 40"/>
                    <a:gd name="T20" fmla="*/ 22 w 50"/>
                    <a:gd name="T21" fmla="*/ 40 h 40"/>
                    <a:gd name="T22" fmla="*/ 50 w 50"/>
                    <a:gd name="T23" fmla="*/ 32 h 40"/>
                    <a:gd name="T24" fmla="*/ 50 w 50"/>
                    <a:gd name="T25" fmla="*/ 22 h 40"/>
                    <a:gd name="T26" fmla="*/ 46 w 50"/>
                    <a:gd name="T27" fmla="*/ 14 h 40"/>
                    <a:gd name="T28" fmla="*/ 42 w 50"/>
                    <a:gd name="T29" fmla="*/ 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0" h="40">
                      <a:moveTo>
                        <a:pt x="42" y="8"/>
                      </a:moveTo>
                      <a:lnTo>
                        <a:pt x="36" y="0"/>
                      </a:lnTo>
                      <a:lnTo>
                        <a:pt x="10" y="4"/>
                      </a:lnTo>
                      <a:lnTo>
                        <a:pt x="10" y="8"/>
                      </a:lnTo>
                      <a:lnTo>
                        <a:pt x="10" y="18"/>
                      </a:lnTo>
                      <a:lnTo>
                        <a:pt x="10" y="22"/>
                      </a:lnTo>
                      <a:lnTo>
                        <a:pt x="4" y="28"/>
                      </a:lnTo>
                      <a:lnTo>
                        <a:pt x="0" y="36"/>
                      </a:lnTo>
                      <a:lnTo>
                        <a:pt x="4" y="36"/>
                      </a:lnTo>
                      <a:lnTo>
                        <a:pt x="10" y="40"/>
                      </a:lnTo>
                      <a:lnTo>
                        <a:pt x="22" y="40"/>
                      </a:lnTo>
                      <a:lnTo>
                        <a:pt x="50" y="32"/>
                      </a:lnTo>
                      <a:lnTo>
                        <a:pt x="50" y="22"/>
                      </a:lnTo>
                      <a:lnTo>
                        <a:pt x="46" y="14"/>
                      </a:lnTo>
                      <a:lnTo>
                        <a:pt x="42" y="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7" name="Freeform 12"/>
                <p:cNvSpPr>
                  <a:spLocks/>
                </p:cNvSpPr>
                <p:nvPr/>
              </p:nvSpPr>
              <p:spPr bwMode="auto">
                <a:xfrm>
                  <a:off x="2317750" y="5526088"/>
                  <a:ext cx="50800" cy="88900"/>
                </a:xfrm>
                <a:custGeom>
                  <a:avLst/>
                  <a:gdLst>
                    <a:gd name="T0" fmla="*/ 28 w 32"/>
                    <a:gd name="T1" fmla="*/ 24 h 56"/>
                    <a:gd name="T2" fmla="*/ 24 w 32"/>
                    <a:gd name="T3" fmla="*/ 24 h 56"/>
                    <a:gd name="T4" fmla="*/ 20 w 32"/>
                    <a:gd name="T5" fmla="*/ 24 h 56"/>
                    <a:gd name="T6" fmla="*/ 20 w 32"/>
                    <a:gd name="T7" fmla="*/ 10 h 56"/>
                    <a:gd name="T8" fmla="*/ 24 w 32"/>
                    <a:gd name="T9" fmla="*/ 4 h 56"/>
                    <a:gd name="T10" fmla="*/ 24 w 32"/>
                    <a:gd name="T11" fmla="*/ 0 h 56"/>
                    <a:gd name="T12" fmla="*/ 20 w 32"/>
                    <a:gd name="T13" fmla="*/ 0 h 56"/>
                    <a:gd name="T14" fmla="*/ 0 w 32"/>
                    <a:gd name="T15" fmla="*/ 32 h 56"/>
                    <a:gd name="T16" fmla="*/ 10 w 32"/>
                    <a:gd name="T17" fmla="*/ 56 h 56"/>
                    <a:gd name="T18" fmla="*/ 14 w 32"/>
                    <a:gd name="T19" fmla="*/ 56 h 56"/>
                    <a:gd name="T20" fmla="*/ 32 w 32"/>
                    <a:gd name="T21" fmla="*/ 28 h 56"/>
                    <a:gd name="T22" fmla="*/ 32 w 32"/>
                    <a:gd name="T23" fmla="*/ 24 h 56"/>
                    <a:gd name="T24" fmla="*/ 32 w 32"/>
                    <a:gd name="T25" fmla="*/ 18 h 56"/>
                    <a:gd name="T26" fmla="*/ 28 w 32"/>
                    <a:gd name="T27" fmla="*/ 18 h 56"/>
                    <a:gd name="T28" fmla="*/ 28 w 32"/>
                    <a:gd name="T29" fmla="*/ 2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" h="56">
                      <a:moveTo>
                        <a:pt x="28" y="24"/>
                      </a:moveTo>
                      <a:lnTo>
                        <a:pt x="24" y="24"/>
                      </a:lnTo>
                      <a:lnTo>
                        <a:pt x="20" y="24"/>
                      </a:lnTo>
                      <a:lnTo>
                        <a:pt x="20" y="10"/>
                      </a:lnTo>
                      <a:lnTo>
                        <a:pt x="24" y="4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0" y="32"/>
                      </a:lnTo>
                      <a:lnTo>
                        <a:pt x="10" y="56"/>
                      </a:lnTo>
                      <a:lnTo>
                        <a:pt x="14" y="56"/>
                      </a:lnTo>
                      <a:lnTo>
                        <a:pt x="32" y="28"/>
                      </a:lnTo>
                      <a:lnTo>
                        <a:pt x="32" y="24"/>
                      </a:lnTo>
                      <a:lnTo>
                        <a:pt x="32" y="18"/>
                      </a:lnTo>
                      <a:lnTo>
                        <a:pt x="28" y="18"/>
                      </a:lnTo>
                      <a:lnTo>
                        <a:pt x="28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8" name="Freeform 13"/>
                <p:cNvSpPr>
                  <a:spLocks/>
                </p:cNvSpPr>
                <p:nvPr/>
              </p:nvSpPr>
              <p:spPr bwMode="auto">
                <a:xfrm>
                  <a:off x="3241675" y="5103813"/>
                  <a:ext cx="647700" cy="495300"/>
                </a:xfrm>
                <a:custGeom>
                  <a:avLst/>
                  <a:gdLst>
                    <a:gd name="T0" fmla="*/ 404 w 408"/>
                    <a:gd name="T1" fmla="*/ 92 h 312"/>
                    <a:gd name="T2" fmla="*/ 390 w 408"/>
                    <a:gd name="T3" fmla="*/ 64 h 312"/>
                    <a:gd name="T4" fmla="*/ 396 w 408"/>
                    <a:gd name="T5" fmla="*/ 46 h 312"/>
                    <a:gd name="T6" fmla="*/ 396 w 408"/>
                    <a:gd name="T7" fmla="*/ 32 h 312"/>
                    <a:gd name="T8" fmla="*/ 390 w 408"/>
                    <a:gd name="T9" fmla="*/ 28 h 312"/>
                    <a:gd name="T10" fmla="*/ 386 w 408"/>
                    <a:gd name="T11" fmla="*/ 32 h 312"/>
                    <a:gd name="T12" fmla="*/ 376 w 408"/>
                    <a:gd name="T13" fmla="*/ 32 h 312"/>
                    <a:gd name="T14" fmla="*/ 368 w 408"/>
                    <a:gd name="T15" fmla="*/ 38 h 312"/>
                    <a:gd name="T16" fmla="*/ 364 w 408"/>
                    <a:gd name="T17" fmla="*/ 38 h 312"/>
                    <a:gd name="T18" fmla="*/ 358 w 408"/>
                    <a:gd name="T19" fmla="*/ 38 h 312"/>
                    <a:gd name="T20" fmla="*/ 318 w 408"/>
                    <a:gd name="T21" fmla="*/ 14 h 312"/>
                    <a:gd name="T22" fmla="*/ 312 w 408"/>
                    <a:gd name="T23" fmla="*/ 10 h 312"/>
                    <a:gd name="T24" fmla="*/ 312 w 408"/>
                    <a:gd name="T25" fmla="*/ 6 h 312"/>
                    <a:gd name="T26" fmla="*/ 312 w 408"/>
                    <a:gd name="T27" fmla="*/ 0 h 312"/>
                    <a:gd name="T28" fmla="*/ 308 w 408"/>
                    <a:gd name="T29" fmla="*/ 0 h 312"/>
                    <a:gd name="T30" fmla="*/ 262 w 408"/>
                    <a:gd name="T31" fmla="*/ 10 h 312"/>
                    <a:gd name="T32" fmla="*/ 230 w 408"/>
                    <a:gd name="T33" fmla="*/ 32 h 312"/>
                    <a:gd name="T34" fmla="*/ 220 w 408"/>
                    <a:gd name="T35" fmla="*/ 46 h 312"/>
                    <a:gd name="T36" fmla="*/ 220 w 408"/>
                    <a:gd name="T37" fmla="*/ 56 h 312"/>
                    <a:gd name="T38" fmla="*/ 220 w 408"/>
                    <a:gd name="T39" fmla="*/ 60 h 312"/>
                    <a:gd name="T40" fmla="*/ 220 w 408"/>
                    <a:gd name="T41" fmla="*/ 64 h 312"/>
                    <a:gd name="T42" fmla="*/ 216 w 408"/>
                    <a:gd name="T43" fmla="*/ 70 h 312"/>
                    <a:gd name="T44" fmla="*/ 208 w 408"/>
                    <a:gd name="T45" fmla="*/ 84 h 312"/>
                    <a:gd name="T46" fmla="*/ 202 w 408"/>
                    <a:gd name="T47" fmla="*/ 88 h 312"/>
                    <a:gd name="T48" fmla="*/ 138 w 408"/>
                    <a:gd name="T49" fmla="*/ 96 h 312"/>
                    <a:gd name="T50" fmla="*/ 134 w 408"/>
                    <a:gd name="T51" fmla="*/ 96 h 312"/>
                    <a:gd name="T52" fmla="*/ 130 w 408"/>
                    <a:gd name="T53" fmla="*/ 96 h 312"/>
                    <a:gd name="T54" fmla="*/ 120 w 408"/>
                    <a:gd name="T55" fmla="*/ 88 h 312"/>
                    <a:gd name="T56" fmla="*/ 120 w 408"/>
                    <a:gd name="T57" fmla="*/ 84 h 312"/>
                    <a:gd name="T58" fmla="*/ 120 w 408"/>
                    <a:gd name="T59" fmla="*/ 78 h 312"/>
                    <a:gd name="T60" fmla="*/ 120 w 408"/>
                    <a:gd name="T61" fmla="*/ 74 h 312"/>
                    <a:gd name="T62" fmla="*/ 116 w 408"/>
                    <a:gd name="T63" fmla="*/ 74 h 312"/>
                    <a:gd name="T64" fmla="*/ 106 w 408"/>
                    <a:gd name="T65" fmla="*/ 60 h 312"/>
                    <a:gd name="T66" fmla="*/ 106 w 408"/>
                    <a:gd name="T67" fmla="*/ 56 h 312"/>
                    <a:gd name="T68" fmla="*/ 102 w 408"/>
                    <a:gd name="T69" fmla="*/ 52 h 312"/>
                    <a:gd name="T70" fmla="*/ 98 w 408"/>
                    <a:gd name="T71" fmla="*/ 56 h 312"/>
                    <a:gd name="T72" fmla="*/ 74 w 408"/>
                    <a:gd name="T73" fmla="*/ 78 h 312"/>
                    <a:gd name="T74" fmla="*/ 74 w 408"/>
                    <a:gd name="T75" fmla="*/ 84 h 312"/>
                    <a:gd name="T76" fmla="*/ 0 w 408"/>
                    <a:gd name="T77" fmla="*/ 188 h 312"/>
                    <a:gd name="T78" fmla="*/ 20 w 408"/>
                    <a:gd name="T79" fmla="*/ 308 h 312"/>
                    <a:gd name="T80" fmla="*/ 24 w 408"/>
                    <a:gd name="T81" fmla="*/ 308 h 312"/>
                    <a:gd name="T82" fmla="*/ 28 w 408"/>
                    <a:gd name="T83" fmla="*/ 308 h 312"/>
                    <a:gd name="T84" fmla="*/ 28 w 408"/>
                    <a:gd name="T85" fmla="*/ 302 h 312"/>
                    <a:gd name="T86" fmla="*/ 60 w 408"/>
                    <a:gd name="T87" fmla="*/ 312 h 312"/>
                    <a:gd name="T88" fmla="*/ 112 w 408"/>
                    <a:gd name="T89" fmla="*/ 312 h 312"/>
                    <a:gd name="T90" fmla="*/ 156 w 408"/>
                    <a:gd name="T91" fmla="*/ 230 h 312"/>
                    <a:gd name="T92" fmla="*/ 176 w 408"/>
                    <a:gd name="T93" fmla="*/ 206 h 312"/>
                    <a:gd name="T94" fmla="*/ 212 w 408"/>
                    <a:gd name="T95" fmla="*/ 184 h 312"/>
                    <a:gd name="T96" fmla="*/ 216 w 408"/>
                    <a:gd name="T97" fmla="*/ 180 h 312"/>
                    <a:gd name="T98" fmla="*/ 220 w 408"/>
                    <a:gd name="T99" fmla="*/ 180 h 312"/>
                    <a:gd name="T100" fmla="*/ 226 w 408"/>
                    <a:gd name="T101" fmla="*/ 180 h 312"/>
                    <a:gd name="T102" fmla="*/ 234 w 408"/>
                    <a:gd name="T103" fmla="*/ 180 h 312"/>
                    <a:gd name="T104" fmla="*/ 240 w 408"/>
                    <a:gd name="T105" fmla="*/ 180 h 312"/>
                    <a:gd name="T106" fmla="*/ 262 w 408"/>
                    <a:gd name="T107" fmla="*/ 184 h 312"/>
                    <a:gd name="T108" fmla="*/ 330 w 408"/>
                    <a:gd name="T109" fmla="*/ 188 h 312"/>
                    <a:gd name="T110" fmla="*/ 408 w 408"/>
                    <a:gd name="T111" fmla="*/ 116 h 312"/>
                    <a:gd name="T112" fmla="*/ 404 w 408"/>
                    <a:gd name="T113" fmla="*/ 96 h 312"/>
                    <a:gd name="T114" fmla="*/ 404 w 408"/>
                    <a:gd name="T115" fmla="*/ 92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08" h="312">
                      <a:moveTo>
                        <a:pt x="404" y="92"/>
                      </a:moveTo>
                      <a:lnTo>
                        <a:pt x="390" y="64"/>
                      </a:lnTo>
                      <a:lnTo>
                        <a:pt x="396" y="46"/>
                      </a:lnTo>
                      <a:lnTo>
                        <a:pt x="396" y="32"/>
                      </a:lnTo>
                      <a:lnTo>
                        <a:pt x="390" y="28"/>
                      </a:lnTo>
                      <a:lnTo>
                        <a:pt x="386" y="32"/>
                      </a:lnTo>
                      <a:lnTo>
                        <a:pt x="376" y="32"/>
                      </a:lnTo>
                      <a:lnTo>
                        <a:pt x="368" y="38"/>
                      </a:lnTo>
                      <a:lnTo>
                        <a:pt x="364" y="38"/>
                      </a:lnTo>
                      <a:lnTo>
                        <a:pt x="358" y="38"/>
                      </a:lnTo>
                      <a:lnTo>
                        <a:pt x="318" y="14"/>
                      </a:lnTo>
                      <a:lnTo>
                        <a:pt x="312" y="10"/>
                      </a:lnTo>
                      <a:lnTo>
                        <a:pt x="312" y="6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262" y="10"/>
                      </a:lnTo>
                      <a:lnTo>
                        <a:pt x="230" y="32"/>
                      </a:lnTo>
                      <a:lnTo>
                        <a:pt x="220" y="46"/>
                      </a:lnTo>
                      <a:lnTo>
                        <a:pt x="220" y="56"/>
                      </a:lnTo>
                      <a:lnTo>
                        <a:pt x="220" y="60"/>
                      </a:lnTo>
                      <a:lnTo>
                        <a:pt x="220" y="64"/>
                      </a:lnTo>
                      <a:lnTo>
                        <a:pt x="216" y="70"/>
                      </a:lnTo>
                      <a:lnTo>
                        <a:pt x="208" y="84"/>
                      </a:lnTo>
                      <a:lnTo>
                        <a:pt x="202" y="88"/>
                      </a:lnTo>
                      <a:lnTo>
                        <a:pt x="138" y="96"/>
                      </a:lnTo>
                      <a:lnTo>
                        <a:pt x="134" y="96"/>
                      </a:lnTo>
                      <a:lnTo>
                        <a:pt x="130" y="96"/>
                      </a:lnTo>
                      <a:lnTo>
                        <a:pt x="120" y="88"/>
                      </a:lnTo>
                      <a:lnTo>
                        <a:pt x="120" y="84"/>
                      </a:lnTo>
                      <a:lnTo>
                        <a:pt x="120" y="78"/>
                      </a:lnTo>
                      <a:lnTo>
                        <a:pt x="120" y="74"/>
                      </a:lnTo>
                      <a:lnTo>
                        <a:pt x="116" y="74"/>
                      </a:lnTo>
                      <a:lnTo>
                        <a:pt x="106" y="60"/>
                      </a:lnTo>
                      <a:lnTo>
                        <a:pt x="106" y="56"/>
                      </a:lnTo>
                      <a:lnTo>
                        <a:pt x="102" y="52"/>
                      </a:lnTo>
                      <a:lnTo>
                        <a:pt x="98" y="56"/>
                      </a:lnTo>
                      <a:lnTo>
                        <a:pt x="74" y="78"/>
                      </a:lnTo>
                      <a:lnTo>
                        <a:pt x="74" y="84"/>
                      </a:lnTo>
                      <a:lnTo>
                        <a:pt x="0" y="188"/>
                      </a:lnTo>
                      <a:lnTo>
                        <a:pt x="20" y="308"/>
                      </a:lnTo>
                      <a:lnTo>
                        <a:pt x="24" y="308"/>
                      </a:lnTo>
                      <a:lnTo>
                        <a:pt x="28" y="308"/>
                      </a:lnTo>
                      <a:lnTo>
                        <a:pt x="28" y="302"/>
                      </a:lnTo>
                      <a:lnTo>
                        <a:pt x="60" y="312"/>
                      </a:lnTo>
                      <a:lnTo>
                        <a:pt x="112" y="312"/>
                      </a:lnTo>
                      <a:lnTo>
                        <a:pt x="156" y="230"/>
                      </a:lnTo>
                      <a:lnTo>
                        <a:pt x="176" y="206"/>
                      </a:lnTo>
                      <a:lnTo>
                        <a:pt x="212" y="184"/>
                      </a:lnTo>
                      <a:lnTo>
                        <a:pt x="216" y="180"/>
                      </a:lnTo>
                      <a:lnTo>
                        <a:pt x="220" y="180"/>
                      </a:lnTo>
                      <a:lnTo>
                        <a:pt x="226" y="180"/>
                      </a:lnTo>
                      <a:lnTo>
                        <a:pt x="234" y="180"/>
                      </a:lnTo>
                      <a:lnTo>
                        <a:pt x="240" y="180"/>
                      </a:lnTo>
                      <a:lnTo>
                        <a:pt x="262" y="184"/>
                      </a:lnTo>
                      <a:lnTo>
                        <a:pt x="330" y="188"/>
                      </a:lnTo>
                      <a:lnTo>
                        <a:pt x="408" y="116"/>
                      </a:lnTo>
                      <a:lnTo>
                        <a:pt x="404" y="96"/>
                      </a:lnTo>
                      <a:lnTo>
                        <a:pt x="404" y="92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39" name="Freeform 14"/>
                <p:cNvSpPr>
                  <a:spLocks/>
                </p:cNvSpPr>
                <p:nvPr/>
              </p:nvSpPr>
              <p:spPr bwMode="auto">
                <a:xfrm>
                  <a:off x="2501900" y="5278438"/>
                  <a:ext cx="41275" cy="50800"/>
                </a:xfrm>
                <a:custGeom>
                  <a:avLst/>
                  <a:gdLst>
                    <a:gd name="T0" fmla="*/ 14 w 26"/>
                    <a:gd name="T1" fmla="*/ 32 h 32"/>
                    <a:gd name="T2" fmla="*/ 22 w 26"/>
                    <a:gd name="T3" fmla="*/ 24 h 32"/>
                    <a:gd name="T4" fmla="*/ 26 w 26"/>
                    <a:gd name="T5" fmla="*/ 18 h 32"/>
                    <a:gd name="T6" fmla="*/ 18 w 26"/>
                    <a:gd name="T7" fmla="*/ 6 h 32"/>
                    <a:gd name="T8" fmla="*/ 18 w 26"/>
                    <a:gd name="T9" fmla="*/ 0 h 32"/>
                    <a:gd name="T10" fmla="*/ 8 w 26"/>
                    <a:gd name="T11" fmla="*/ 0 h 32"/>
                    <a:gd name="T12" fmla="*/ 4 w 26"/>
                    <a:gd name="T13" fmla="*/ 0 h 32"/>
                    <a:gd name="T14" fmla="*/ 4 w 26"/>
                    <a:gd name="T15" fmla="*/ 6 h 32"/>
                    <a:gd name="T16" fmla="*/ 0 w 26"/>
                    <a:gd name="T17" fmla="*/ 18 h 32"/>
                    <a:gd name="T18" fmla="*/ 0 w 26"/>
                    <a:gd name="T19" fmla="*/ 24 h 32"/>
                    <a:gd name="T20" fmla="*/ 8 w 26"/>
                    <a:gd name="T21" fmla="*/ 32 h 32"/>
                    <a:gd name="T22" fmla="*/ 14 w 26"/>
                    <a:gd name="T23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" h="32">
                      <a:moveTo>
                        <a:pt x="14" y="32"/>
                      </a:moveTo>
                      <a:lnTo>
                        <a:pt x="22" y="24"/>
                      </a:lnTo>
                      <a:lnTo>
                        <a:pt x="26" y="18"/>
                      </a:lnTo>
                      <a:lnTo>
                        <a:pt x="18" y="6"/>
                      </a:lnTo>
                      <a:lnTo>
                        <a:pt x="1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6"/>
                      </a:lnTo>
                      <a:lnTo>
                        <a:pt x="0" y="18"/>
                      </a:lnTo>
                      <a:lnTo>
                        <a:pt x="0" y="24"/>
                      </a:lnTo>
                      <a:lnTo>
                        <a:pt x="8" y="32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0" name="Freeform 15"/>
                <p:cNvSpPr>
                  <a:spLocks/>
                </p:cNvSpPr>
                <p:nvPr/>
              </p:nvSpPr>
              <p:spPr bwMode="auto">
                <a:xfrm>
                  <a:off x="2368550" y="5119688"/>
                  <a:ext cx="44450" cy="85725"/>
                </a:xfrm>
                <a:custGeom>
                  <a:avLst/>
                  <a:gdLst>
                    <a:gd name="T0" fmla="*/ 10 w 28"/>
                    <a:gd name="T1" fmla="*/ 0 h 54"/>
                    <a:gd name="T2" fmla="*/ 6 w 28"/>
                    <a:gd name="T3" fmla="*/ 0 h 54"/>
                    <a:gd name="T4" fmla="*/ 6 w 28"/>
                    <a:gd name="T5" fmla="*/ 4 h 54"/>
                    <a:gd name="T6" fmla="*/ 0 w 28"/>
                    <a:gd name="T7" fmla="*/ 28 h 54"/>
                    <a:gd name="T8" fmla="*/ 0 w 28"/>
                    <a:gd name="T9" fmla="*/ 36 h 54"/>
                    <a:gd name="T10" fmla="*/ 0 w 28"/>
                    <a:gd name="T11" fmla="*/ 46 h 54"/>
                    <a:gd name="T12" fmla="*/ 0 w 28"/>
                    <a:gd name="T13" fmla="*/ 50 h 54"/>
                    <a:gd name="T14" fmla="*/ 10 w 28"/>
                    <a:gd name="T15" fmla="*/ 54 h 54"/>
                    <a:gd name="T16" fmla="*/ 20 w 28"/>
                    <a:gd name="T17" fmla="*/ 46 h 54"/>
                    <a:gd name="T18" fmla="*/ 20 w 28"/>
                    <a:gd name="T19" fmla="*/ 42 h 54"/>
                    <a:gd name="T20" fmla="*/ 24 w 28"/>
                    <a:gd name="T21" fmla="*/ 42 h 54"/>
                    <a:gd name="T22" fmla="*/ 28 w 28"/>
                    <a:gd name="T23" fmla="*/ 28 h 54"/>
                    <a:gd name="T24" fmla="*/ 28 w 28"/>
                    <a:gd name="T25" fmla="*/ 22 h 54"/>
                    <a:gd name="T26" fmla="*/ 28 w 28"/>
                    <a:gd name="T27" fmla="*/ 18 h 54"/>
                    <a:gd name="T28" fmla="*/ 28 w 28"/>
                    <a:gd name="T29" fmla="*/ 10 h 54"/>
                    <a:gd name="T30" fmla="*/ 20 w 28"/>
                    <a:gd name="T31" fmla="*/ 4 h 54"/>
                    <a:gd name="T32" fmla="*/ 10 w 28"/>
                    <a:gd name="T33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54">
                      <a:moveTo>
                        <a:pt x="10" y="0"/>
                      </a:move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0" y="28"/>
                      </a:lnTo>
                      <a:lnTo>
                        <a:pt x="0" y="36"/>
                      </a:lnTo>
                      <a:lnTo>
                        <a:pt x="0" y="46"/>
                      </a:lnTo>
                      <a:lnTo>
                        <a:pt x="0" y="50"/>
                      </a:lnTo>
                      <a:lnTo>
                        <a:pt x="10" y="54"/>
                      </a:lnTo>
                      <a:lnTo>
                        <a:pt x="20" y="46"/>
                      </a:lnTo>
                      <a:lnTo>
                        <a:pt x="20" y="42"/>
                      </a:lnTo>
                      <a:lnTo>
                        <a:pt x="24" y="42"/>
                      </a:lnTo>
                      <a:lnTo>
                        <a:pt x="28" y="28"/>
                      </a:lnTo>
                      <a:lnTo>
                        <a:pt x="28" y="22"/>
                      </a:lnTo>
                      <a:lnTo>
                        <a:pt x="28" y="18"/>
                      </a:lnTo>
                      <a:lnTo>
                        <a:pt x="28" y="10"/>
                      </a:lnTo>
                      <a:lnTo>
                        <a:pt x="20" y="4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1" name="Freeform 16"/>
                <p:cNvSpPr>
                  <a:spLocks/>
                </p:cNvSpPr>
                <p:nvPr/>
              </p:nvSpPr>
              <p:spPr bwMode="auto">
                <a:xfrm>
                  <a:off x="2384425" y="5002213"/>
                  <a:ext cx="73025" cy="133350"/>
                </a:xfrm>
                <a:custGeom>
                  <a:avLst/>
                  <a:gdLst>
                    <a:gd name="T0" fmla="*/ 28 w 46"/>
                    <a:gd name="T1" fmla="*/ 6 h 84"/>
                    <a:gd name="T2" fmla="*/ 18 w 46"/>
                    <a:gd name="T3" fmla="*/ 10 h 84"/>
                    <a:gd name="T4" fmla="*/ 18 w 46"/>
                    <a:gd name="T5" fmla="*/ 14 h 84"/>
                    <a:gd name="T6" fmla="*/ 14 w 46"/>
                    <a:gd name="T7" fmla="*/ 24 h 84"/>
                    <a:gd name="T8" fmla="*/ 14 w 46"/>
                    <a:gd name="T9" fmla="*/ 28 h 84"/>
                    <a:gd name="T10" fmla="*/ 0 w 46"/>
                    <a:gd name="T11" fmla="*/ 70 h 84"/>
                    <a:gd name="T12" fmla="*/ 18 w 46"/>
                    <a:gd name="T13" fmla="*/ 84 h 84"/>
                    <a:gd name="T14" fmla="*/ 22 w 46"/>
                    <a:gd name="T15" fmla="*/ 84 h 84"/>
                    <a:gd name="T16" fmla="*/ 22 w 46"/>
                    <a:gd name="T17" fmla="*/ 78 h 84"/>
                    <a:gd name="T18" fmla="*/ 28 w 46"/>
                    <a:gd name="T19" fmla="*/ 74 h 84"/>
                    <a:gd name="T20" fmla="*/ 42 w 46"/>
                    <a:gd name="T21" fmla="*/ 32 h 84"/>
                    <a:gd name="T22" fmla="*/ 42 w 46"/>
                    <a:gd name="T23" fmla="*/ 28 h 84"/>
                    <a:gd name="T24" fmla="*/ 46 w 46"/>
                    <a:gd name="T25" fmla="*/ 14 h 84"/>
                    <a:gd name="T26" fmla="*/ 46 w 46"/>
                    <a:gd name="T27" fmla="*/ 6 h 84"/>
                    <a:gd name="T28" fmla="*/ 46 w 46"/>
                    <a:gd name="T29" fmla="*/ 0 h 84"/>
                    <a:gd name="T30" fmla="*/ 42 w 46"/>
                    <a:gd name="T31" fmla="*/ 0 h 84"/>
                    <a:gd name="T32" fmla="*/ 28 w 46"/>
                    <a:gd name="T33" fmla="*/ 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84">
                      <a:moveTo>
                        <a:pt x="28" y="6"/>
                      </a:moveTo>
                      <a:lnTo>
                        <a:pt x="18" y="10"/>
                      </a:lnTo>
                      <a:lnTo>
                        <a:pt x="18" y="14"/>
                      </a:lnTo>
                      <a:lnTo>
                        <a:pt x="14" y="24"/>
                      </a:lnTo>
                      <a:lnTo>
                        <a:pt x="14" y="28"/>
                      </a:lnTo>
                      <a:lnTo>
                        <a:pt x="0" y="70"/>
                      </a:lnTo>
                      <a:lnTo>
                        <a:pt x="18" y="84"/>
                      </a:lnTo>
                      <a:lnTo>
                        <a:pt x="22" y="84"/>
                      </a:lnTo>
                      <a:lnTo>
                        <a:pt x="22" y="78"/>
                      </a:lnTo>
                      <a:lnTo>
                        <a:pt x="28" y="74"/>
                      </a:lnTo>
                      <a:lnTo>
                        <a:pt x="42" y="32"/>
                      </a:lnTo>
                      <a:lnTo>
                        <a:pt x="42" y="28"/>
                      </a:lnTo>
                      <a:lnTo>
                        <a:pt x="46" y="14"/>
                      </a:lnTo>
                      <a:lnTo>
                        <a:pt x="46" y="6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28" y="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2" name="Freeform 17"/>
                <p:cNvSpPr>
                  <a:spLocks/>
                </p:cNvSpPr>
                <p:nvPr/>
              </p:nvSpPr>
              <p:spPr bwMode="auto">
                <a:xfrm>
                  <a:off x="3876675" y="5030788"/>
                  <a:ext cx="95250" cy="139700"/>
                </a:xfrm>
                <a:custGeom>
                  <a:avLst/>
                  <a:gdLst>
                    <a:gd name="T0" fmla="*/ 36 w 60"/>
                    <a:gd name="T1" fmla="*/ 20 h 88"/>
                    <a:gd name="T2" fmla="*/ 22 w 60"/>
                    <a:gd name="T3" fmla="*/ 28 h 88"/>
                    <a:gd name="T4" fmla="*/ 22 w 60"/>
                    <a:gd name="T5" fmla="*/ 34 h 88"/>
                    <a:gd name="T6" fmla="*/ 0 w 60"/>
                    <a:gd name="T7" fmla="*/ 60 h 88"/>
                    <a:gd name="T8" fmla="*/ 0 w 60"/>
                    <a:gd name="T9" fmla="*/ 66 h 88"/>
                    <a:gd name="T10" fmla="*/ 0 w 60"/>
                    <a:gd name="T11" fmla="*/ 70 h 88"/>
                    <a:gd name="T12" fmla="*/ 0 w 60"/>
                    <a:gd name="T13" fmla="*/ 74 h 88"/>
                    <a:gd name="T14" fmla="*/ 8 w 60"/>
                    <a:gd name="T15" fmla="*/ 84 h 88"/>
                    <a:gd name="T16" fmla="*/ 14 w 60"/>
                    <a:gd name="T17" fmla="*/ 88 h 88"/>
                    <a:gd name="T18" fmla="*/ 22 w 60"/>
                    <a:gd name="T19" fmla="*/ 84 h 88"/>
                    <a:gd name="T20" fmla="*/ 46 w 60"/>
                    <a:gd name="T21" fmla="*/ 74 h 88"/>
                    <a:gd name="T22" fmla="*/ 46 w 60"/>
                    <a:gd name="T23" fmla="*/ 70 h 88"/>
                    <a:gd name="T24" fmla="*/ 50 w 60"/>
                    <a:gd name="T25" fmla="*/ 70 h 88"/>
                    <a:gd name="T26" fmla="*/ 46 w 60"/>
                    <a:gd name="T27" fmla="*/ 66 h 88"/>
                    <a:gd name="T28" fmla="*/ 42 w 60"/>
                    <a:gd name="T29" fmla="*/ 60 h 88"/>
                    <a:gd name="T30" fmla="*/ 42 w 60"/>
                    <a:gd name="T31" fmla="*/ 52 h 88"/>
                    <a:gd name="T32" fmla="*/ 36 w 60"/>
                    <a:gd name="T33" fmla="*/ 52 h 88"/>
                    <a:gd name="T34" fmla="*/ 36 w 60"/>
                    <a:gd name="T35" fmla="*/ 46 h 88"/>
                    <a:gd name="T36" fmla="*/ 42 w 60"/>
                    <a:gd name="T37" fmla="*/ 46 h 88"/>
                    <a:gd name="T38" fmla="*/ 42 w 60"/>
                    <a:gd name="T39" fmla="*/ 42 h 88"/>
                    <a:gd name="T40" fmla="*/ 42 w 60"/>
                    <a:gd name="T41" fmla="*/ 38 h 88"/>
                    <a:gd name="T42" fmla="*/ 42 w 60"/>
                    <a:gd name="T43" fmla="*/ 34 h 88"/>
                    <a:gd name="T44" fmla="*/ 60 w 60"/>
                    <a:gd name="T45" fmla="*/ 14 h 88"/>
                    <a:gd name="T46" fmla="*/ 60 w 60"/>
                    <a:gd name="T47" fmla="*/ 10 h 88"/>
                    <a:gd name="T48" fmla="*/ 60 w 60"/>
                    <a:gd name="T49" fmla="*/ 6 h 88"/>
                    <a:gd name="T50" fmla="*/ 60 w 60"/>
                    <a:gd name="T51" fmla="*/ 0 h 88"/>
                    <a:gd name="T52" fmla="*/ 54 w 60"/>
                    <a:gd name="T53" fmla="*/ 0 h 88"/>
                    <a:gd name="T54" fmla="*/ 36 w 60"/>
                    <a:gd name="T55" fmla="*/ 2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0" h="88">
                      <a:moveTo>
                        <a:pt x="36" y="20"/>
                      </a:moveTo>
                      <a:lnTo>
                        <a:pt x="22" y="28"/>
                      </a:lnTo>
                      <a:lnTo>
                        <a:pt x="22" y="34"/>
                      </a:lnTo>
                      <a:lnTo>
                        <a:pt x="0" y="60"/>
                      </a:lnTo>
                      <a:lnTo>
                        <a:pt x="0" y="66"/>
                      </a:lnTo>
                      <a:lnTo>
                        <a:pt x="0" y="70"/>
                      </a:lnTo>
                      <a:lnTo>
                        <a:pt x="0" y="74"/>
                      </a:lnTo>
                      <a:lnTo>
                        <a:pt x="8" y="84"/>
                      </a:lnTo>
                      <a:lnTo>
                        <a:pt x="14" y="88"/>
                      </a:lnTo>
                      <a:lnTo>
                        <a:pt x="22" y="84"/>
                      </a:lnTo>
                      <a:lnTo>
                        <a:pt x="46" y="74"/>
                      </a:lnTo>
                      <a:lnTo>
                        <a:pt x="46" y="70"/>
                      </a:lnTo>
                      <a:lnTo>
                        <a:pt x="50" y="70"/>
                      </a:lnTo>
                      <a:lnTo>
                        <a:pt x="46" y="66"/>
                      </a:lnTo>
                      <a:lnTo>
                        <a:pt x="42" y="60"/>
                      </a:lnTo>
                      <a:lnTo>
                        <a:pt x="42" y="52"/>
                      </a:lnTo>
                      <a:lnTo>
                        <a:pt x="36" y="52"/>
                      </a:lnTo>
                      <a:lnTo>
                        <a:pt x="36" y="46"/>
                      </a:lnTo>
                      <a:lnTo>
                        <a:pt x="42" y="46"/>
                      </a:lnTo>
                      <a:lnTo>
                        <a:pt x="42" y="42"/>
                      </a:lnTo>
                      <a:lnTo>
                        <a:pt x="42" y="38"/>
                      </a:lnTo>
                      <a:lnTo>
                        <a:pt x="42" y="34"/>
                      </a:lnTo>
                      <a:lnTo>
                        <a:pt x="60" y="14"/>
                      </a:lnTo>
                      <a:lnTo>
                        <a:pt x="60" y="10"/>
                      </a:lnTo>
                      <a:lnTo>
                        <a:pt x="60" y="6"/>
                      </a:lnTo>
                      <a:lnTo>
                        <a:pt x="60" y="0"/>
                      </a:lnTo>
                      <a:lnTo>
                        <a:pt x="54" y="0"/>
                      </a:lnTo>
                      <a:lnTo>
                        <a:pt x="36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3" name="Freeform 18"/>
                <p:cNvSpPr>
                  <a:spLocks/>
                </p:cNvSpPr>
                <p:nvPr/>
              </p:nvSpPr>
              <p:spPr bwMode="auto">
                <a:xfrm>
                  <a:off x="3746500" y="5046663"/>
                  <a:ext cx="50800" cy="44450"/>
                </a:xfrm>
                <a:custGeom>
                  <a:avLst/>
                  <a:gdLst>
                    <a:gd name="T0" fmla="*/ 26 w 32"/>
                    <a:gd name="T1" fmla="*/ 24 h 28"/>
                    <a:gd name="T2" fmla="*/ 26 w 32"/>
                    <a:gd name="T3" fmla="*/ 18 h 28"/>
                    <a:gd name="T4" fmla="*/ 32 w 32"/>
                    <a:gd name="T5" fmla="*/ 14 h 28"/>
                    <a:gd name="T6" fmla="*/ 32 w 32"/>
                    <a:gd name="T7" fmla="*/ 10 h 28"/>
                    <a:gd name="T8" fmla="*/ 32 w 32"/>
                    <a:gd name="T9" fmla="*/ 4 h 28"/>
                    <a:gd name="T10" fmla="*/ 32 w 32"/>
                    <a:gd name="T11" fmla="*/ 0 h 28"/>
                    <a:gd name="T12" fmla="*/ 26 w 32"/>
                    <a:gd name="T13" fmla="*/ 0 h 28"/>
                    <a:gd name="T14" fmla="*/ 22 w 32"/>
                    <a:gd name="T15" fmla="*/ 0 h 28"/>
                    <a:gd name="T16" fmla="*/ 12 w 32"/>
                    <a:gd name="T17" fmla="*/ 0 h 28"/>
                    <a:gd name="T18" fmla="*/ 12 w 32"/>
                    <a:gd name="T19" fmla="*/ 4 h 28"/>
                    <a:gd name="T20" fmla="*/ 0 w 32"/>
                    <a:gd name="T21" fmla="*/ 10 h 28"/>
                    <a:gd name="T22" fmla="*/ 0 w 32"/>
                    <a:gd name="T23" fmla="*/ 18 h 28"/>
                    <a:gd name="T24" fmla="*/ 8 w 32"/>
                    <a:gd name="T25" fmla="*/ 24 h 28"/>
                    <a:gd name="T26" fmla="*/ 26 w 32"/>
                    <a:gd name="T27" fmla="*/ 28 h 28"/>
                    <a:gd name="T28" fmla="*/ 26 w 32"/>
                    <a:gd name="T29" fmla="*/ 2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2" h="28">
                      <a:moveTo>
                        <a:pt x="26" y="24"/>
                      </a:moveTo>
                      <a:lnTo>
                        <a:pt x="26" y="18"/>
                      </a:lnTo>
                      <a:lnTo>
                        <a:pt x="32" y="14"/>
                      </a:lnTo>
                      <a:lnTo>
                        <a:pt x="32" y="10"/>
                      </a:lnTo>
                      <a:lnTo>
                        <a:pt x="32" y="4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22" y="0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8" y="24"/>
                      </a:lnTo>
                      <a:lnTo>
                        <a:pt x="26" y="28"/>
                      </a:lnTo>
                      <a:lnTo>
                        <a:pt x="26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4" name="Freeform 19"/>
                <p:cNvSpPr>
                  <a:spLocks/>
                </p:cNvSpPr>
                <p:nvPr/>
              </p:nvSpPr>
              <p:spPr bwMode="auto">
                <a:xfrm>
                  <a:off x="4845050" y="3767138"/>
                  <a:ext cx="101600" cy="184150"/>
                </a:xfrm>
                <a:custGeom>
                  <a:avLst/>
                  <a:gdLst>
                    <a:gd name="T0" fmla="*/ 8 w 64"/>
                    <a:gd name="T1" fmla="*/ 116 h 116"/>
                    <a:gd name="T2" fmla="*/ 22 w 64"/>
                    <a:gd name="T3" fmla="*/ 110 h 116"/>
                    <a:gd name="T4" fmla="*/ 32 w 64"/>
                    <a:gd name="T5" fmla="*/ 110 h 116"/>
                    <a:gd name="T6" fmla="*/ 46 w 64"/>
                    <a:gd name="T7" fmla="*/ 96 h 116"/>
                    <a:gd name="T8" fmla="*/ 50 w 64"/>
                    <a:gd name="T9" fmla="*/ 96 h 116"/>
                    <a:gd name="T10" fmla="*/ 54 w 64"/>
                    <a:gd name="T11" fmla="*/ 92 h 116"/>
                    <a:gd name="T12" fmla="*/ 64 w 64"/>
                    <a:gd name="T13" fmla="*/ 70 h 116"/>
                    <a:gd name="T14" fmla="*/ 64 w 64"/>
                    <a:gd name="T15" fmla="*/ 60 h 116"/>
                    <a:gd name="T16" fmla="*/ 64 w 64"/>
                    <a:gd name="T17" fmla="*/ 56 h 116"/>
                    <a:gd name="T18" fmla="*/ 54 w 64"/>
                    <a:gd name="T19" fmla="*/ 10 h 116"/>
                    <a:gd name="T20" fmla="*/ 54 w 64"/>
                    <a:gd name="T21" fmla="*/ 6 h 116"/>
                    <a:gd name="T22" fmla="*/ 54 w 64"/>
                    <a:gd name="T23" fmla="*/ 0 h 116"/>
                    <a:gd name="T24" fmla="*/ 50 w 64"/>
                    <a:gd name="T25" fmla="*/ 0 h 116"/>
                    <a:gd name="T26" fmla="*/ 46 w 64"/>
                    <a:gd name="T27" fmla="*/ 0 h 116"/>
                    <a:gd name="T28" fmla="*/ 46 w 64"/>
                    <a:gd name="T29" fmla="*/ 6 h 116"/>
                    <a:gd name="T30" fmla="*/ 40 w 64"/>
                    <a:gd name="T31" fmla="*/ 6 h 116"/>
                    <a:gd name="T32" fmla="*/ 18 w 64"/>
                    <a:gd name="T33" fmla="*/ 42 h 116"/>
                    <a:gd name="T34" fmla="*/ 8 w 64"/>
                    <a:gd name="T35" fmla="*/ 56 h 116"/>
                    <a:gd name="T36" fmla="*/ 4 w 64"/>
                    <a:gd name="T37" fmla="*/ 56 h 116"/>
                    <a:gd name="T38" fmla="*/ 4 w 64"/>
                    <a:gd name="T39" fmla="*/ 60 h 116"/>
                    <a:gd name="T40" fmla="*/ 0 w 64"/>
                    <a:gd name="T41" fmla="*/ 110 h 116"/>
                    <a:gd name="T42" fmla="*/ 0 w 64"/>
                    <a:gd name="T43" fmla="*/ 116 h 116"/>
                    <a:gd name="T44" fmla="*/ 4 w 64"/>
                    <a:gd name="T45" fmla="*/ 116 h 116"/>
                    <a:gd name="T46" fmla="*/ 8 w 64"/>
                    <a:gd name="T47" fmla="*/ 11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4" h="116">
                      <a:moveTo>
                        <a:pt x="8" y="116"/>
                      </a:moveTo>
                      <a:lnTo>
                        <a:pt x="22" y="110"/>
                      </a:lnTo>
                      <a:lnTo>
                        <a:pt x="32" y="110"/>
                      </a:lnTo>
                      <a:lnTo>
                        <a:pt x="46" y="96"/>
                      </a:lnTo>
                      <a:lnTo>
                        <a:pt x="50" y="96"/>
                      </a:lnTo>
                      <a:lnTo>
                        <a:pt x="54" y="92"/>
                      </a:lnTo>
                      <a:lnTo>
                        <a:pt x="64" y="70"/>
                      </a:lnTo>
                      <a:lnTo>
                        <a:pt x="64" y="60"/>
                      </a:lnTo>
                      <a:lnTo>
                        <a:pt x="64" y="56"/>
                      </a:lnTo>
                      <a:lnTo>
                        <a:pt x="54" y="10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50" y="0"/>
                      </a:lnTo>
                      <a:lnTo>
                        <a:pt x="46" y="0"/>
                      </a:lnTo>
                      <a:lnTo>
                        <a:pt x="46" y="6"/>
                      </a:lnTo>
                      <a:lnTo>
                        <a:pt x="40" y="6"/>
                      </a:lnTo>
                      <a:lnTo>
                        <a:pt x="18" y="42"/>
                      </a:lnTo>
                      <a:lnTo>
                        <a:pt x="8" y="56"/>
                      </a:lnTo>
                      <a:lnTo>
                        <a:pt x="4" y="56"/>
                      </a:lnTo>
                      <a:lnTo>
                        <a:pt x="4" y="60"/>
                      </a:lnTo>
                      <a:lnTo>
                        <a:pt x="0" y="110"/>
                      </a:lnTo>
                      <a:lnTo>
                        <a:pt x="0" y="116"/>
                      </a:lnTo>
                      <a:lnTo>
                        <a:pt x="4" y="116"/>
                      </a:lnTo>
                      <a:lnTo>
                        <a:pt x="8" y="11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5" name="Freeform 20"/>
                <p:cNvSpPr>
                  <a:spLocks/>
                </p:cNvSpPr>
                <p:nvPr/>
              </p:nvSpPr>
              <p:spPr bwMode="auto">
                <a:xfrm>
                  <a:off x="3470275" y="4449763"/>
                  <a:ext cx="57150" cy="60325"/>
                </a:xfrm>
                <a:custGeom>
                  <a:avLst/>
                  <a:gdLst>
                    <a:gd name="T0" fmla="*/ 8 w 36"/>
                    <a:gd name="T1" fmla="*/ 38 h 38"/>
                    <a:gd name="T2" fmla="*/ 22 w 36"/>
                    <a:gd name="T3" fmla="*/ 38 h 38"/>
                    <a:gd name="T4" fmla="*/ 26 w 36"/>
                    <a:gd name="T5" fmla="*/ 38 h 38"/>
                    <a:gd name="T6" fmla="*/ 32 w 36"/>
                    <a:gd name="T7" fmla="*/ 28 h 38"/>
                    <a:gd name="T8" fmla="*/ 36 w 36"/>
                    <a:gd name="T9" fmla="*/ 20 h 38"/>
                    <a:gd name="T10" fmla="*/ 32 w 36"/>
                    <a:gd name="T11" fmla="*/ 10 h 38"/>
                    <a:gd name="T12" fmla="*/ 22 w 36"/>
                    <a:gd name="T13" fmla="*/ 6 h 38"/>
                    <a:gd name="T14" fmla="*/ 18 w 36"/>
                    <a:gd name="T15" fmla="*/ 0 h 38"/>
                    <a:gd name="T16" fmla="*/ 8 w 36"/>
                    <a:gd name="T17" fmla="*/ 6 h 38"/>
                    <a:gd name="T18" fmla="*/ 0 w 36"/>
                    <a:gd name="T19" fmla="*/ 14 h 38"/>
                    <a:gd name="T20" fmla="*/ 0 w 36"/>
                    <a:gd name="T21" fmla="*/ 20 h 38"/>
                    <a:gd name="T22" fmla="*/ 0 w 36"/>
                    <a:gd name="T23" fmla="*/ 28 h 38"/>
                    <a:gd name="T24" fmla="*/ 4 w 36"/>
                    <a:gd name="T25" fmla="*/ 32 h 38"/>
                    <a:gd name="T26" fmla="*/ 8 w 36"/>
                    <a:gd name="T27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8">
                      <a:moveTo>
                        <a:pt x="8" y="38"/>
                      </a:moveTo>
                      <a:lnTo>
                        <a:pt x="22" y="38"/>
                      </a:lnTo>
                      <a:lnTo>
                        <a:pt x="26" y="38"/>
                      </a:lnTo>
                      <a:lnTo>
                        <a:pt x="32" y="28"/>
                      </a:lnTo>
                      <a:lnTo>
                        <a:pt x="36" y="20"/>
                      </a:lnTo>
                      <a:lnTo>
                        <a:pt x="32" y="10"/>
                      </a:lnTo>
                      <a:lnTo>
                        <a:pt x="22" y="6"/>
                      </a:lnTo>
                      <a:lnTo>
                        <a:pt x="18" y="0"/>
                      </a:lnTo>
                      <a:lnTo>
                        <a:pt x="8" y="6"/>
                      </a:lnTo>
                      <a:lnTo>
                        <a:pt x="0" y="14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4" y="32"/>
                      </a:lnTo>
                      <a:lnTo>
                        <a:pt x="8" y="3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6" name="Freeform 21"/>
                <p:cNvSpPr>
                  <a:spLocks/>
                </p:cNvSpPr>
                <p:nvPr/>
              </p:nvSpPr>
              <p:spPr bwMode="auto">
                <a:xfrm>
                  <a:off x="2473325" y="5249863"/>
                  <a:ext cx="666750" cy="936625"/>
                </a:xfrm>
                <a:custGeom>
                  <a:avLst/>
                  <a:gdLst>
                    <a:gd name="T0" fmla="*/ 330 w 420"/>
                    <a:gd name="T1" fmla="*/ 74 h 590"/>
                    <a:gd name="T2" fmla="*/ 296 w 420"/>
                    <a:gd name="T3" fmla="*/ 78 h 590"/>
                    <a:gd name="T4" fmla="*/ 264 w 420"/>
                    <a:gd name="T5" fmla="*/ 64 h 590"/>
                    <a:gd name="T6" fmla="*/ 242 w 420"/>
                    <a:gd name="T7" fmla="*/ 24 h 590"/>
                    <a:gd name="T8" fmla="*/ 224 w 420"/>
                    <a:gd name="T9" fmla="*/ 4 h 590"/>
                    <a:gd name="T10" fmla="*/ 196 w 420"/>
                    <a:gd name="T11" fmla="*/ 0 h 590"/>
                    <a:gd name="T12" fmla="*/ 154 w 420"/>
                    <a:gd name="T13" fmla="*/ 28 h 590"/>
                    <a:gd name="T14" fmla="*/ 150 w 420"/>
                    <a:gd name="T15" fmla="*/ 56 h 590"/>
                    <a:gd name="T16" fmla="*/ 146 w 420"/>
                    <a:gd name="T17" fmla="*/ 68 h 590"/>
                    <a:gd name="T18" fmla="*/ 8 w 420"/>
                    <a:gd name="T19" fmla="*/ 120 h 590"/>
                    <a:gd name="T20" fmla="*/ 8 w 420"/>
                    <a:gd name="T21" fmla="*/ 152 h 590"/>
                    <a:gd name="T22" fmla="*/ 22 w 420"/>
                    <a:gd name="T23" fmla="*/ 164 h 590"/>
                    <a:gd name="T24" fmla="*/ 36 w 420"/>
                    <a:gd name="T25" fmla="*/ 178 h 590"/>
                    <a:gd name="T26" fmla="*/ 44 w 420"/>
                    <a:gd name="T27" fmla="*/ 184 h 590"/>
                    <a:gd name="T28" fmla="*/ 68 w 420"/>
                    <a:gd name="T29" fmla="*/ 192 h 590"/>
                    <a:gd name="T30" fmla="*/ 44 w 420"/>
                    <a:gd name="T31" fmla="*/ 224 h 590"/>
                    <a:gd name="T32" fmla="*/ 40 w 420"/>
                    <a:gd name="T33" fmla="*/ 206 h 590"/>
                    <a:gd name="T34" fmla="*/ 50 w 420"/>
                    <a:gd name="T35" fmla="*/ 210 h 590"/>
                    <a:gd name="T36" fmla="*/ 36 w 420"/>
                    <a:gd name="T37" fmla="*/ 184 h 590"/>
                    <a:gd name="T38" fmla="*/ 22 w 420"/>
                    <a:gd name="T39" fmla="*/ 174 h 590"/>
                    <a:gd name="T40" fmla="*/ 12 w 420"/>
                    <a:gd name="T41" fmla="*/ 206 h 590"/>
                    <a:gd name="T42" fmla="*/ 50 w 420"/>
                    <a:gd name="T43" fmla="*/ 262 h 590"/>
                    <a:gd name="T44" fmla="*/ 100 w 420"/>
                    <a:gd name="T45" fmla="*/ 170 h 590"/>
                    <a:gd name="T46" fmla="*/ 136 w 420"/>
                    <a:gd name="T47" fmla="*/ 164 h 590"/>
                    <a:gd name="T48" fmla="*/ 150 w 420"/>
                    <a:gd name="T49" fmla="*/ 174 h 590"/>
                    <a:gd name="T50" fmla="*/ 182 w 420"/>
                    <a:gd name="T51" fmla="*/ 274 h 590"/>
                    <a:gd name="T52" fmla="*/ 132 w 420"/>
                    <a:gd name="T53" fmla="*/ 370 h 590"/>
                    <a:gd name="T54" fmla="*/ 136 w 420"/>
                    <a:gd name="T55" fmla="*/ 486 h 590"/>
                    <a:gd name="T56" fmla="*/ 132 w 420"/>
                    <a:gd name="T57" fmla="*/ 504 h 590"/>
                    <a:gd name="T58" fmla="*/ 118 w 420"/>
                    <a:gd name="T59" fmla="*/ 522 h 590"/>
                    <a:gd name="T60" fmla="*/ 100 w 420"/>
                    <a:gd name="T61" fmla="*/ 518 h 590"/>
                    <a:gd name="T62" fmla="*/ 164 w 420"/>
                    <a:gd name="T63" fmla="*/ 564 h 590"/>
                    <a:gd name="T64" fmla="*/ 178 w 420"/>
                    <a:gd name="T65" fmla="*/ 564 h 590"/>
                    <a:gd name="T66" fmla="*/ 192 w 420"/>
                    <a:gd name="T67" fmla="*/ 554 h 590"/>
                    <a:gd name="T68" fmla="*/ 188 w 420"/>
                    <a:gd name="T69" fmla="*/ 540 h 590"/>
                    <a:gd name="T70" fmla="*/ 174 w 420"/>
                    <a:gd name="T71" fmla="*/ 536 h 590"/>
                    <a:gd name="T72" fmla="*/ 168 w 420"/>
                    <a:gd name="T73" fmla="*/ 504 h 590"/>
                    <a:gd name="T74" fmla="*/ 182 w 420"/>
                    <a:gd name="T75" fmla="*/ 462 h 590"/>
                    <a:gd name="T76" fmla="*/ 192 w 420"/>
                    <a:gd name="T77" fmla="*/ 454 h 590"/>
                    <a:gd name="T78" fmla="*/ 214 w 420"/>
                    <a:gd name="T79" fmla="*/ 458 h 590"/>
                    <a:gd name="T80" fmla="*/ 214 w 420"/>
                    <a:gd name="T81" fmla="*/ 550 h 590"/>
                    <a:gd name="T82" fmla="*/ 206 w 420"/>
                    <a:gd name="T83" fmla="*/ 590 h 590"/>
                    <a:gd name="T84" fmla="*/ 306 w 420"/>
                    <a:gd name="T85" fmla="*/ 522 h 590"/>
                    <a:gd name="T86" fmla="*/ 320 w 420"/>
                    <a:gd name="T87" fmla="*/ 500 h 590"/>
                    <a:gd name="T88" fmla="*/ 334 w 420"/>
                    <a:gd name="T89" fmla="*/ 436 h 590"/>
                    <a:gd name="T90" fmla="*/ 324 w 420"/>
                    <a:gd name="T91" fmla="*/ 430 h 590"/>
                    <a:gd name="T92" fmla="*/ 348 w 420"/>
                    <a:gd name="T93" fmla="*/ 352 h 590"/>
                    <a:gd name="T94" fmla="*/ 370 w 420"/>
                    <a:gd name="T95" fmla="*/ 294 h 590"/>
                    <a:gd name="T96" fmla="*/ 374 w 420"/>
                    <a:gd name="T97" fmla="*/ 9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20" h="590">
                      <a:moveTo>
                        <a:pt x="334" y="64"/>
                      </a:moveTo>
                      <a:lnTo>
                        <a:pt x="330" y="68"/>
                      </a:lnTo>
                      <a:lnTo>
                        <a:pt x="330" y="74"/>
                      </a:lnTo>
                      <a:lnTo>
                        <a:pt x="320" y="78"/>
                      </a:lnTo>
                      <a:lnTo>
                        <a:pt x="310" y="78"/>
                      </a:lnTo>
                      <a:lnTo>
                        <a:pt x="296" y="78"/>
                      </a:lnTo>
                      <a:lnTo>
                        <a:pt x="296" y="74"/>
                      </a:lnTo>
                      <a:lnTo>
                        <a:pt x="264" y="68"/>
                      </a:lnTo>
                      <a:lnTo>
                        <a:pt x="264" y="64"/>
                      </a:lnTo>
                      <a:lnTo>
                        <a:pt x="256" y="50"/>
                      </a:lnTo>
                      <a:lnTo>
                        <a:pt x="242" y="28"/>
                      </a:lnTo>
                      <a:lnTo>
                        <a:pt x="242" y="24"/>
                      </a:lnTo>
                      <a:lnTo>
                        <a:pt x="246" y="10"/>
                      </a:lnTo>
                      <a:lnTo>
                        <a:pt x="238" y="10"/>
                      </a:lnTo>
                      <a:lnTo>
                        <a:pt x="224" y="4"/>
                      </a:lnTo>
                      <a:lnTo>
                        <a:pt x="214" y="4"/>
                      </a:lnTo>
                      <a:lnTo>
                        <a:pt x="200" y="0"/>
                      </a:lnTo>
                      <a:lnTo>
                        <a:pt x="196" y="0"/>
                      </a:lnTo>
                      <a:lnTo>
                        <a:pt x="168" y="14"/>
                      </a:lnTo>
                      <a:lnTo>
                        <a:pt x="160" y="18"/>
                      </a:lnTo>
                      <a:lnTo>
                        <a:pt x="154" y="28"/>
                      </a:lnTo>
                      <a:lnTo>
                        <a:pt x="142" y="60"/>
                      </a:lnTo>
                      <a:lnTo>
                        <a:pt x="146" y="56"/>
                      </a:lnTo>
                      <a:lnTo>
                        <a:pt x="150" y="56"/>
                      </a:lnTo>
                      <a:lnTo>
                        <a:pt x="150" y="60"/>
                      </a:lnTo>
                      <a:lnTo>
                        <a:pt x="150" y="64"/>
                      </a:lnTo>
                      <a:lnTo>
                        <a:pt x="146" y="68"/>
                      </a:lnTo>
                      <a:lnTo>
                        <a:pt x="142" y="74"/>
                      </a:lnTo>
                      <a:lnTo>
                        <a:pt x="50" y="110"/>
                      </a:lnTo>
                      <a:lnTo>
                        <a:pt x="8" y="120"/>
                      </a:lnTo>
                      <a:lnTo>
                        <a:pt x="4" y="120"/>
                      </a:lnTo>
                      <a:lnTo>
                        <a:pt x="0" y="152"/>
                      </a:lnTo>
                      <a:lnTo>
                        <a:pt x="8" y="152"/>
                      </a:lnTo>
                      <a:lnTo>
                        <a:pt x="18" y="156"/>
                      </a:lnTo>
                      <a:lnTo>
                        <a:pt x="22" y="160"/>
                      </a:lnTo>
                      <a:lnTo>
                        <a:pt x="22" y="164"/>
                      </a:lnTo>
                      <a:lnTo>
                        <a:pt x="26" y="170"/>
                      </a:lnTo>
                      <a:lnTo>
                        <a:pt x="32" y="178"/>
                      </a:lnTo>
                      <a:lnTo>
                        <a:pt x="36" y="178"/>
                      </a:lnTo>
                      <a:lnTo>
                        <a:pt x="36" y="184"/>
                      </a:lnTo>
                      <a:lnTo>
                        <a:pt x="40" y="184"/>
                      </a:lnTo>
                      <a:lnTo>
                        <a:pt x="44" y="184"/>
                      </a:lnTo>
                      <a:lnTo>
                        <a:pt x="54" y="184"/>
                      </a:lnTo>
                      <a:lnTo>
                        <a:pt x="64" y="188"/>
                      </a:lnTo>
                      <a:lnTo>
                        <a:pt x="68" y="192"/>
                      </a:lnTo>
                      <a:lnTo>
                        <a:pt x="72" y="220"/>
                      </a:lnTo>
                      <a:lnTo>
                        <a:pt x="50" y="230"/>
                      </a:lnTo>
                      <a:lnTo>
                        <a:pt x="44" y="224"/>
                      </a:lnTo>
                      <a:lnTo>
                        <a:pt x="40" y="216"/>
                      </a:lnTo>
                      <a:lnTo>
                        <a:pt x="40" y="210"/>
                      </a:lnTo>
                      <a:lnTo>
                        <a:pt x="40" y="206"/>
                      </a:lnTo>
                      <a:lnTo>
                        <a:pt x="44" y="206"/>
                      </a:lnTo>
                      <a:lnTo>
                        <a:pt x="44" y="210"/>
                      </a:lnTo>
                      <a:lnTo>
                        <a:pt x="50" y="210"/>
                      </a:lnTo>
                      <a:lnTo>
                        <a:pt x="44" y="202"/>
                      </a:lnTo>
                      <a:lnTo>
                        <a:pt x="44" y="198"/>
                      </a:lnTo>
                      <a:lnTo>
                        <a:pt x="36" y="184"/>
                      </a:lnTo>
                      <a:lnTo>
                        <a:pt x="32" y="178"/>
                      </a:lnTo>
                      <a:lnTo>
                        <a:pt x="26" y="178"/>
                      </a:lnTo>
                      <a:lnTo>
                        <a:pt x="22" y="174"/>
                      </a:lnTo>
                      <a:lnTo>
                        <a:pt x="22" y="178"/>
                      </a:lnTo>
                      <a:lnTo>
                        <a:pt x="12" y="202"/>
                      </a:lnTo>
                      <a:lnTo>
                        <a:pt x="12" y="206"/>
                      </a:lnTo>
                      <a:lnTo>
                        <a:pt x="22" y="224"/>
                      </a:lnTo>
                      <a:lnTo>
                        <a:pt x="32" y="234"/>
                      </a:lnTo>
                      <a:lnTo>
                        <a:pt x="50" y="262"/>
                      </a:lnTo>
                      <a:lnTo>
                        <a:pt x="44" y="280"/>
                      </a:lnTo>
                      <a:lnTo>
                        <a:pt x="68" y="248"/>
                      </a:lnTo>
                      <a:lnTo>
                        <a:pt x="100" y="170"/>
                      </a:lnTo>
                      <a:lnTo>
                        <a:pt x="114" y="156"/>
                      </a:lnTo>
                      <a:lnTo>
                        <a:pt x="118" y="156"/>
                      </a:lnTo>
                      <a:lnTo>
                        <a:pt x="136" y="164"/>
                      </a:lnTo>
                      <a:lnTo>
                        <a:pt x="142" y="164"/>
                      </a:lnTo>
                      <a:lnTo>
                        <a:pt x="146" y="174"/>
                      </a:lnTo>
                      <a:lnTo>
                        <a:pt x="150" y="174"/>
                      </a:lnTo>
                      <a:lnTo>
                        <a:pt x="182" y="234"/>
                      </a:lnTo>
                      <a:lnTo>
                        <a:pt x="182" y="238"/>
                      </a:lnTo>
                      <a:lnTo>
                        <a:pt x="182" y="274"/>
                      </a:lnTo>
                      <a:lnTo>
                        <a:pt x="174" y="306"/>
                      </a:lnTo>
                      <a:lnTo>
                        <a:pt x="174" y="312"/>
                      </a:lnTo>
                      <a:lnTo>
                        <a:pt x="132" y="370"/>
                      </a:lnTo>
                      <a:lnTo>
                        <a:pt x="136" y="472"/>
                      </a:lnTo>
                      <a:lnTo>
                        <a:pt x="136" y="476"/>
                      </a:lnTo>
                      <a:lnTo>
                        <a:pt x="136" y="486"/>
                      </a:lnTo>
                      <a:lnTo>
                        <a:pt x="132" y="490"/>
                      </a:lnTo>
                      <a:lnTo>
                        <a:pt x="132" y="500"/>
                      </a:lnTo>
                      <a:lnTo>
                        <a:pt x="132" y="504"/>
                      </a:lnTo>
                      <a:lnTo>
                        <a:pt x="128" y="508"/>
                      </a:lnTo>
                      <a:lnTo>
                        <a:pt x="122" y="512"/>
                      </a:lnTo>
                      <a:lnTo>
                        <a:pt x="118" y="522"/>
                      </a:lnTo>
                      <a:lnTo>
                        <a:pt x="110" y="518"/>
                      </a:lnTo>
                      <a:lnTo>
                        <a:pt x="104" y="512"/>
                      </a:lnTo>
                      <a:lnTo>
                        <a:pt x="100" y="518"/>
                      </a:lnTo>
                      <a:lnTo>
                        <a:pt x="96" y="518"/>
                      </a:lnTo>
                      <a:lnTo>
                        <a:pt x="114" y="540"/>
                      </a:lnTo>
                      <a:lnTo>
                        <a:pt x="164" y="564"/>
                      </a:lnTo>
                      <a:lnTo>
                        <a:pt x="168" y="564"/>
                      </a:lnTo>
                      <a:lnTo>
                        <a:pt x="168" y="568"/>
                      </a:lnTo>
                      <a:lnTo>
                        <a:pt x="178" y="564"/>
                      </a:lnTo>
                      <a:lnTo>
                        <a:pt x="188" y="564"/>
                      </a:lnTo>
                      <a:lnTo>
                        <a:pt x="188" y="558"/>
                      </a:lnTo>
                      <a:lnTo>
                        <a:pt x="192" y="554"/>
                      </a:lnTo>
                      <a:lnTo>
                        <a:pt x="192" y="544"/>
                      </a:lnTo>
                      <a:lnTo>
                        <a:pt x="188" y="544"/>
                      </a:lnTo>
                      <a:lnTo>
                        <a:pt x="188" y="540"/>
                      </a:lnTo>
                      <a:lnTo>
                        <a:pt x="182" y="540"/>
                      </a:lnTo>
                      <a:lnTo>
                        <a:pt x="178" y="536"/>
                      </a:lnTo>
                      <a:lnTo>
                        <a:pt x="174" y="536"/>
                      </a:lnTo>
                      <a:lnTo>
                        <a:pt x="174" y="532"/>
                      </a:lnTo>
                      <a:lnTo>
                        <a:pt x="164" y="508"/>
                      </a:lnTo>
                      <a:lnTo>
                        <a:pt x="168" y="504"/>
                      </a:lnTo>
                      <a:lnTo>
                        <a:pt x="168" y="490"/>
                      </a:lnTo>
                      <a:lnTo>
                        <a:pt x="174" y="480"/>
                      </a:lnTo>
                      <a:lnTo>
                        <a:pt x="182" y="462"/>
                      </a:lnTo>
                      <a:lnTo>
                        <a:pt x="182" y="458"/>
                      </a:lnTo>
                      <a:lnTo>
                        <a:pt x="188" y="454"/>
                      </a:lnTo>
                      <a:lnTo>
                        <a:pt x="192" y="454"/>
                      </a:lnTo>
                      <a:lnTo>
                        <a:pt x="196" y="454"/>
                      </a:lnTo>
                      <a:lnTo>
                        <a:pt x="210" y="458"/>
                      </a:lnTo>
                      <a:lnTo>
                        <a:pt x="214" y="458"/>
                      </a:lnTo>
                      <a:lnTo>
                        <a:pt x="214" y="462"/>
                      </a:lnTo>
                      <a:lnTo>
                        <a:pt x="214" y="536"/>
                      </a:lnTo>
                      <a:lnTo>
                        <a:pt x="214" y="550"/>
                      </a:lnTo>
                      <a:lnTo>
                        <a:pt x="210" y="568"/>
                      </a:lnTo>
                      <a:lnTo>
                        <a:pt x="206" y="572"/>
                      </a:lnTo>
                      <a:lnTo>
                        <a:pt x="206" y="590"/>
                      </a:lnTo>
                      <a:lnTo>
                        <a:pt x="238" y="576"/>
                      </a:lnTo>
                      <a:lnTo>
                        <a:pt x="238" y="572"/>
                      </a:lnTo>
                      <a:lnTo>
                        <a:pt x="306" y="522"/>
                      </a:lnTo>
                      <a:lnTo>
                        <a:pt x="310" y="522"/>
                      </a:lnTo>
                      <a:lnTo>
                        <a:pt x="310" y="518"/>
                      </a:lnTo>
                      <a:lnTo>
                        <a:pt x="320" y="500"/>
                      </a:lnTo>
                      <a:lnTo>
                        <a:pt x="330" y="472"/>
                      </a:lnTo>
                      <a:lnTo>
                        <a:pt x="334" y="440"/>
                      </a:lnTo>
                      <a:lnTo>
                        <a:pt x="334" y="436"/>
                      </a:lnTo>
                      <a:lnTo>
                        <a:pt x="330" y="436"/>
                      </a:lnTo>
                      <a:lnTo>
                        <a:pt x="330" y="430"/>
                      </a:lnTo>
                      <a:lnTo>
                        <a:pt x="324" y="430"/>
                      </a:lnTo>
                      <a:lnTo>
                        <a:pt x="324" y="422"/>
                      </a:lnTo>
                      <a:lnTo>
                        <a:pt x="324" y="416"/>
                      </a:lnTo>
                      <a:lnTo>
                        <a:pt x="348" y="352"/>
                      </a:lnTo>
                      <a:lnTo>
                        <a:pt x="348" y="344"/>
                      </a:lnTo>
                      <a:lnTo>
                        <a:pt x="362" y="302"/>
                      </a:lnTo>
                      <a:lnTo>
                        <a:pt x="370" y="294"/>
                      </a:lnTo>
                      <a:lnTo>
                        <a:pt x="420" y="230"/>
                      </a:lnTo>
                      <a:lnTo>
                        <a:pt x="420" y="216"/>
                      </a:lnTo>
                      <a:lnTo>
                        <a:pt x="374" y="96"/>
                      </a:lnTo>
                      <a:lnTo>
                        <a:pt x="334" y="64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7" name="Freeform 22"/>
                <p:cNvSpPr>
                  <a:spLocks/>
                </p:cNvSpPr>
                <p:nvPr/>
              </p:nvSpPr>
              <p:spPr bwMode="auto">
                <a:xfrm>
                  <a:off x="2835275" y="2627313"/>
                  <a:ext cx="3070225" cy="2781300"/>
                </a:xfrm>
                <a:custGeom>
                  <a:avLst/>
                  <a:gdLst>
                    <a:gd name="T0" fmla="*/ 1852 w 1934"/>
                    <a:gd name="T1" fmla="*/ 230 h 1752"/>
                    <a:gd name="T2" fmla="*/ 1820 w 1934"/>
                    <a:gd name="T3" fmla="*/ 188 h 1752"/>
                    <a:gd name="T4" fmla="*/ 1738 w 1934"/>
                    <a:gd name="T5" fmla="*/ 0 h 1752"/>
                    <a:gd name="T6" fmla="*/ 1714 w 1934"/>
                    <a:gd name="T7" fmla="*/ 92 h 1752"/>
                    <a:gd name="T8" fmla="*/ 1792 w 1934"/>
                    <a:gd name="T9" fmla="*/ 78 h 1752"/>
                    <a:gd name="T10" fmla="*/ 1778 w 1934"/>
                    <a:gd name="T11" fmla="*/ 152 h 1752"/>
                    <a:gd name="T12" fmla="*/ 1696 w 1934"/>
                    <a:gd name="T13" fmla="*/ 152 h 1752"/>
                    <a:gd name="T14" fmla="*/ 1688 w 1934"/>
                    <a:gd name="T15" fmla="*/ 88 h 1752"/>
                    <a:gd name="T16" fmla="*/ 1578 w 1934"/>
                    <a:gd name="T17" fmla="*/ 380 h 1752"/>
                    <a:gd name="T18" fmla="*/ 1586 w 1934"/>
                    <a:gd name="T19" fmla="*/ 416 h 1752"/>
                    <a:gd name="T20" fmla="*/ 1578 w 1934"/>
                    <a:gd name="T21" fmla="*/ 490 h 1752"/>
                    <a:gd name="T22" fmla="*/ 1462 w 1934"/>
                    <a:gd name="T23" fmla="*/ 774 h 1752"/>
                    <a:gd name="T24" fmla="*/ 1114 w 1934"/>
                    <a:gd name="T25" fmla="*/ 1058 h 1752"/>
                    <a:gd name="T26" fmla="*/ 1068 w 1934"/>
                    <a:gd name="T27" fmla="*/ 1052 h 1752"/>
                    <a:gd name="T28" fmla="*/ 1064 w 1934"/>
                    <a:gd name="T29" fmla="*/ 994 h 1752"/>
                    <a:gd name="T30" fmla="*/ 1114 w 1934"/>
                    <a:gd name="T31" fmla="*/ 892 h 1752"/>
                    <a:gd name="T32" fmla="*/ 1014 w 1934"/>
                    <a:gd name="T33" fmla="*/ 938 h 1752"/>
                    <a:gd name="T34" fmla="*/ 1018 w 1934"/>
                    <a:gd name="T35" fmla="*/ 1034 h 1752"/>
                    <a:gd name="T36" fmla="*/ 976 w 1934"/>
                    <a:gd name="T37" fmla="*/ 1108 h 1752"/>
                    <a:gd name="T38" fmla="*/ 880 w 1934"/>
                    <a:gd name="T39" fmla="*/ 1222 h 1752"/>
                    <a:gd name="T40" fmla="*/ 898 w 1934"/>
                    <a:gd name="T41" fmla="*/ 1264 h 1752"/>
                    <a:gd name="T42" fmla="*/ 802 w 1934"/>
                    <a:gd name="T43" fmla="*/ 1328 h 1752"/>
                    <a:gd name="T44" fmla="*/ 774 w 1934"/>
                    <a:gd name="T45" fmla="*/ 1328 h 1752"/>
                    <a:gd name="T46" fmla="*/ 762 w 1934"/>
                    <a:gd name="T47" fmla="*/ 1278 h 1752"/>
                    <a:gd name="T48" fmla="*/ 582 w 1934"/>
                    <a:gd name="T49" fmla="*/ 1318 h 1752"/>
                    <a:gd name="T50" fmla="*/ 170 w 1934"/>
                    <a:gd name="T51" fmla="*/ 1492 h 1752"/>
                    <a:gd name="T52" fmla="*/ 4 w 1934"/>
                    <a:gd name="T53" fmla="*/ 1648 h 1752"/>
                    <a:gd name="T54" fmla="*/ 230 w 1934"/>
                    <a:gd name="T55" fmla="*/ 1620 h 1752"/>
                    <a:gd name="T56" fmla="*/ 280 w 1934"/>
                    <a:gd name="T57" fmla="*/ 1580 h 1752"/>
                    <a:gd name="T58" fmla="*/ 330 w 1934"/>
                    <a:gd name="T59" fmla="*/ 1588 h 1752"/>
                    <a:gd name="T60" fmla="*/ 400 w 1934"/>
                    <a:gd name="T61" fmla="*/ 1584 h 1752"/>
                    <a:gd name="T62" fmla="*/ 784 w 1934"/>
                    <a:gd name="T63" fmla="*/ 1502 h 1752"/>
                    <a:gd name="T64" fmla="*/ 780 w 1934"/>
                    <a:gd name="T65" fmla="*/ 1542 h 1752"/>
                    <a:gd name="T66" fmla="*/ 788 w 1934"/>
                    <a:gd name="T67" fmla="*/ 1734 h 1752"/>
                    <a:gd name="T68" fmla="*/ 940 w 1934"/>
                    <a:gd name="T69" fmla="*/ 1606 h 1752"/>
                    <a:gd name="T70" fmla="*/ 1040 w 1934"/>
                    <a:gd name="T71" fmla="*/ 1584 h 1752"/>
                    <a:gd name="T72" fmla="*/ 976 w 1934"/>
                    <a:gd name="T73" fmla="*/ 1514 h 1752"/>
                    <a:gd name="T74" fmla="*/ 1040 w 1934"/>
                    <a:gd name="T75" fmla="*/ 1418 h 1752"/>
                    <a:gd name="T76" fmla="*/ 1028 w 1934"/>
                    <a:gd name="T77" fmla="*/ 1450 h 1752"/>
                    <a:gd name="T78" fmla="*/ 1054 w 1934"/>
                    <a:gd name="T79" fmla="*/ 1496 h 1752"/>
                    <a:gd name="T80" fmla="*/ 1362 w 1934"/>
                    <a:gd name="T81" fmla="*/ 1406 h 1752"/>
                    <a:gd name="T82" fmla="*/ 1376 w 1934"/>
                    <a:gd name="T83" fmla="*/ 1514 h 1752"/>
                    <a:gd name="T84" fmla="*/ 1430 w 1934"/>
                    <a:gd name="T85" fmla="*/ 1446 h 1752"/>
                    <a:gd name="T86" fmla="*/ 1426 w 1934"/>
                    <a:gd name="T87" fmla="*/ 1392 h 1752"/>
                    <a:gd name="T88" fmla="*/ 1578 w 1934"/>
                    <a:gd name="T89" fmla="*/ 1290 h 1752"/>
                    <a:gd name="T90" fmla="*/ 1586 w 1934"/>
                    <a:gd name="T91" fmla="*/ 1328 h 1752"/>
                    <a:gd name="T92" fmla="*/ 1558 w 1934"/>
                    <a:gd name="T93" fmla="*/ 1456 h 1752"/>
                    <a:gd name="T94" fmla="*/ 1650 w 1934"/>
                    <a:gd name="T95" fmla="*/ 1382 h 1752"/>
                    <a:gd name="T96" fmla="*/ 1650 w 1934"/>
                    <a:gd name="T97" fmla="*/ 1328 h 1752"/>
                    <a:gd name="T98" fmla="*/ 1682 w 1934"/>
                    <a:gd name="T99" fmla="*/ 1296 h 1752"/>
                    <a:gd name="T100" fmla="*/ 1674 w 1934"/>
                    <a:gd name="T101" fmla="*/ 1180 h 1752"/>
                    <a:gd name="T102" fmla="*/ 1714 w 1934"/>
                    <a:gd name="T103" fmla="*/ 1030 h 1752"/>
                    <a:gd name="T104" fmla="*/ 1756 w 1934"/>
                    <a:gd name="T105" fmla="*/ 924 h 1752"/>
                    <a:gd name="T106" fmla="*/ 1738 w 1934"/>
                    <a:gd name="T107" fmla="*/ 814 h 1752"/>
                    <a:gd name="T108" fmla="*/ 1738 w 1934"/>
                    <a:gd name="T109" fmla="*/ 764 h 1752"/>
                    <a:gd name="T110" fmla="*/ 1856 w 1934"/>
                    <a:gd name="T111" fmla="*/ 572 h 1752"/>
                    <a:gd name="T112" fmla="*/ 1916 w 1934"/>
                    <a:gd name="T113" fmla="*/ 358 h 17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934" h="1752">
                      <a:moveTo>
                        <a:pt x="1912" y="348"/>
                      </a:moveTo>
                      <a:lnTo>
                        <a:pt x="1894" y="298"/>
                      </a:lnTo>
                      <a:lnTo>
                        <a:pt x="1888" y="288"/>
                      </a:lnTo>
                      <a:lnTo>
                        <a:pt x="1880" y="266"/>
                      </a:lnTo>
                      <a:lnTo>
                        <a:pt x="1870" y="252"/>
                      </a:lnTo>
                      <a:lnTo>
                        <a:pt x="1870" y="248"/>
                      </a:lnTo>
                      <a:lnTo>
                        <a:pt x="1856" y="238"/>
                      </a:lnTo>
                      <a:lnTo>
                        <a:pt x="1852" y="230"/>
                      </a:lnTo>
                      <a:lnTo>
                        <a:pt x="1848" y="230"/>
                      </a:lnTo>
                      <a:lnTo>
                        <a:pt x="1844" y="230"/>
                      </a:lnTo>
                      <a:lnTo>
                        <a:pt x="1838" y="230"/>
                      </a:lnTo>
                      <a:lnTo>
                        <a:pt x="1834" y="224"/>
                      </a:lnTo>
                      <a:lnTo>
                        <a:pt x="1830" y="220"/>
                      </a:lnTo>
                      <a:lnTo>
                        <a:pt x="1830" y="216"/>
                      </a:lnTo>
                      <a:lnTo>
                        <a:pt x="1830" y="206"/>
                      </a:lnTo>
                      <a:lnTo>
                        <a:pt x="1820" y="188"/>
                      </a:lnTo>
                      <a:lnTo>
                        <a:pt x="1820" y="184"/>
                      </a:lnTo>
                      <a:lnTo>
                        <a:pt x="1820" y="180"/>
                      </a:lnTo>
                      <a:lnTo>
                        <a:pt x="1820" y="152"/>
                      </a:lnTo>
                      <a:lnTo>
                        <a:pt x="1798" y="42"/>
                      </a:lnTo>
                      <a:lnTo>
                        <a:pt x="1774" y="18"/>
                      </a:lnTo>
                      <a:lnTo>
                        <a:pt x="1770" y="14"/>
                      </a:lnTo>
                      <a:lnTo>
                        <a:pt x="1766" y="14"/>
                      </a:lnTo>
                      <a:lnTo>
                        <a:pt x="1738" y="0"/>
                      </a:lnTo>
                      <a:lnTo>
                        <a:pt x="1732" y="0"/>
                      </a:lnTo>
                      <a:lnTo>
                        <a:pt x="1724" y="28"/>
                      </a:lnTo>
                      <a:lnTo>
                        <a:pt x="1720" y="32"/>
                      </a:lnTo>
                      <a:lnTo>
                        <a:pt x="1714" y="50"/>
                      </a:lnTo>
                      <a:lnTo>
                        <a:pt x="1710" y="82"/>
                      </a:lnTo>
                      <a:lnTo>
                        <a:pt x="1710" y="88"/>
                      </a:lnTo>
                      <a:lnTo>
                        <a:pt x="1710" y="92"/>
                      </a:lnTo>
                      <a:lnTo>
                        <a:pt x="1714" y="92"/>
                      </a:lnTo>
                      <a:lnTo>
                        <a:pt x="1720" y="92"/>
                      </a:lnTo>
                      <a:lnTo>
                        <a:pt x="1774" y="64"/>
                      </a:lnTo>
                      <a:lnTo>
                        <a:pt x="1778" y="60"/>
                      </a:lnTo>
                      <a:lnTo>
                        <a:pt x="1784" y="60"/>
                      </a:lnTo>
                      <a:lnTo>
                        <a:pt x="1784" y="64"/>
                      </a:lnTo>
                      <a:lnTo>
                        <a:pt x="1788" y="70"/>
                      </a:lnTo>
                      <a:lnTo>
                        <a:pt x="1792" y="74"/>
                      </a:lnTo>
                      <a:lnTo>
                        <a:pt x="1792" y="78"/>
                      </a:lnTo>
                      <a:lnTo>
                        <a:pt x="1798" y="82"/>
                      </a:lnTo>
                      <a:lnTo>
                        <a:pt x="1798" y="88"/>
                      </a:lnTo>
                      <a:lnTo>
                        <a:pt x="1792" y="114"/>
                      </a:lnTo>
                      <a:lnTo>
                        <a:pt x="1792" y="120"/>
                      </a:lnTo>
                      <a:lnTo>
                        <a:pt x="1788" y="124"/>
                      </a:lnTo>
                      <a:lnTo>
                        <a:pt x="1788" y="134"/>
                      </a:lnTo>
                      <a:lnTo>
                        <a:pt x="1778" y="148"/>
                      </a:lnTo>
                      <a:lnTo>
                        <a:pt x="1778" y="152"/>
                      </a:lnTo>
                      <a:lnTo>
                        <a:pt x="1774" y="152"/>
                      </a:lnTo>
                      <a:lnTo>
                        <a:pt x="1774" y="156"/>
                      </a:lnTo>
                      <a:lnTo>
                        <a:pt x="1710" y="160"/>
                      </a:lnTo>
                      <a:lnTo>
                        <a:pt x="1706" y="160"/>
                      </a:lnTo>
                      <a:lnTo>
                        <a:pt x="1700" y="160"/>
                      </a:lnTo>
                      <a:lnTo>
                        <a:pt x="1700" y="156"/>
                      </a:lnTo>
                      <a:lnTo>
                        <a:pt x="1696" y="156"/>
                      </a:lnTo>
                      <a:lnTo>
                        <a:pt x="1696" y="152"/>
                      </a:lnTo>
                      <a:lnTo>
                        <a:pt x="1692" y="148"/>
                      </a:lnTo>
                      <a:lnTo>
                        <a:pt x="1692" y="138"/>
                      </a:lnTo>
                      <a:lnTo>
                        <a:pt x="1692" y="134"/>
                      </a:lnTo>
                      <a:lnTo>
                        <a:pt x="1688" y="106"/>
                      </a:lnTo>
                      <a:lnTo>
                        <a:pt x="1688" y="102"/>
                      </a:lnTo>
                      <a:lnTo>
                        <a:pt x="1688" y="96"/>
                      </a:lnTo>
                      <a:lnTo>
                        <a:pt x="1688" y="92"/>
                      </a:lnTo>
                      <a:lnTo>
                        <a:pt x="1688" y="88"/>
                      </a:lnTo>
                      <a:lnTo>
                        <a:pt x="1688" y="82"/>
                      </a:lnTo>
                      <a:lnTo>
                        <a:pt x="1688" y="78"/>
                      </a:lnTo>
                      <a:lnTo>
                        <a:pt x="1678" y="74"/>
                      </a:lnTo>
                      <a:lnTo>
                        <a:pt x="1674" y="70"/>
                      </a:lnTo>
                      <a:lnTo>
                        <a:pt x="1636" y="64"/>
                      </a:lnTo>
                      <a:lnTo>
                        <a:pt x="1604" y="180"/>
                      </a:lnTo>
                      <a:lnTo>
                        <a:pt x="1564" y="344"/>
                      </a:lnTo>
                      <a:lnTo>
                        <a:pt x="1578" y="380"/>
                      </a:lnTo>
                      <a:lnTo>
                        <a:pt x="1578" y="384"/>
                      </a:lnTo>
                      <a:lnTo>
                        <a:pt x="1582" y="384"/>
                      </a:lnTo>
                      <a:lnTo>
                        <a:pt x="1582" y="390"/>
                      </a:lnTo>
                      <a:lnTo>
                        <a:pt x="1586" y="394"/>
                      </a:lnTo>
                      <a:lnTo>
                        <a:pt x="1586" y="398"/>
                      </a:lnTo>
                      <a:lnTo>
                        <a:pt x="1586" y="408"/>
                      </a:lnTo>
                      <a:lnTo>
                        <a:pt x="1586" y="412"/>
                      </a:lnTo>
                      <a:lnTo>
                        <a:pt x="1586" y="416"/>
                      </a:lnTo>
                      <a:lnTo>
                        <a:pt x="1586" y="422"/>
                      </a:lnTo>
                      <a:lnTo>
                        <a:pt x="1590" y="436"/>
                      </a:lnTo>
                      <a:lnTo>
                        <a:pt x="1590" y="440"/>
                      </a:lnTo>
                      <a:lnTo>
                        <a:pt x="1586" y="454"/>
                      </a:lnTo>
                      <a:lnTo>
                        <a:pt x="1586" y="468"/>
                      </a:lnTo>
                      <a:lnTo>
                        <a:pt x="1582" y="476"/>
                      </a:lnTo>
                      <a:lnTo>
                        <a:pt x="1582" y="486"/>
                      </a:lnTo>
                      <a:lnTo>
                        <a:pt x="1578" y="490"/>
                      </a:lnTo>
                      <a:lnTo>
                        <a:pt x="1554" y="558"/>
                      </a:lnTo>
                      <a:lnTo>
                        <a:pt x="1550" y="572"/>
                      </a:lnTo>
                      <a:lnTo>
                        <a:pt x="1546" y="586"/>
                      </a:lnTo>
                      <a:lnTo>
                        <a:pt x="1540" y="604"/>
                      </a:lnTo>
                      <a:lnTo>
                        <a:pt x="1536" y="618"/>
                      </a:lnTo>
                      <a:lnTo>
                        <a:pt x="1476" y="756"/>
                      </a:lnTo>
                      <a:lnTo>
                        <a:pt x="1468" y="770"/>
                      </a:lnTo>
                      <a:lnTo>
                        <a:pt x="1462" y="774"/>
                      </a:lnTo>
                      <a:lnTo>
                        <a:pt x="1358" y="884"/>
                      </a:lnTo>
                      <a:lnTo>
                        <a:pt x="1266" y="970"/>
                      </a:lnTo>
                      <a:lnTo>
                        <a:pt x="1132" y="1034"/>
                      </a:lnTo>
                      <a:lnTo>
                        <a:pt x="1128" y="1044"/>
                      </a:lnTo>
                      <a:lnTo>
                        <a:pt x="1128" y="1048"/>
                      </a:lnTo>
                      <a:lnTo>
                        <a:pt x="1124" y="1052"/>
                      </a:lnTo>
                      <a:lnTo>
                        <a:pt x="1118" y="1058"/>
                      </a:lnTo>
                      <a:lnTo>
                        <a:pt x="1114" y="1058"/>
                      </a:lnTo>
                      <a:lnTo>
                        <a:pt x="1114" y="1062"/>
                      </a:lnTo>
                      <a:lnTo>
                        <a:pt x="1110" y="1062"/>
                      </a:lnTo>
                      <a:lnTo>
                        <a:pt x="1096" y="1062"/>
                      </a:lnTo>
                      <a:lnTo>
                        <a:pt x="1092" y="1062"/>
                      </a:lnTo>
                      <a:lnTo>
                        <a:pt x="1086" y="1058"/>
                      </a:lnTo>
                      <a:lnTo>
                        <a:pt x="1078" y="1058"/>
                      </a:lnTo>
                      <a:lnTo>
                        <a:pt x="1072" y="1052"/>
                      </a:lnTo>
                      <a:lnTo>
                        <a:pt x="1068" y="1052"/>
                      </a:lnTo>
                      <a:lnTo>
                        <a:pt x="1060" y="1044"/>
                      </a:lnTo>
                      <a:lnTo>
                        <a:pt x="1060" y="1040"/>
                      </a:lnTo>
                      <a:lnTo>
                        <a:pt x="1054" y="1040"/>
                      </a:lnTo>
                      <a:lnTo>
                        <a:pt x="1060" y="1034"/>
                      </a:lnTo>
                      <a:lnTo>
                        <a:pt x="1060" y="1030"/>
                      </a:lnTo>
                      <a:lnTo>
                        <a:pt x="1068" y="1016"/>
                      </a:lnTo>
                      <a:lnTo>
                        <a:pt x="1068" y="1008"/>
                      </a:lnTo>
                      <a:lnTo>
                        <a:pt x="1064" y="994"/>
                      </a:lnTo>
                      <a:lnTo>
                        <a:pt x="1060" y="994"/>
                      </a:lnTo>
                      <a:lnTo>
                        <a:pt x="1040" y="994"/>
                      </a:lnTo>
                      <a:lnTo>
                        <a:pt x="1036" y="994"/>
                      </a:lnTo>
                      <a:lnTo>
                        <a:pt x="1068" y="962"/>
                      </a:lnTo>
                      <a:lnTo>
                        <a:pt x="1118" y="912"/>
                      </a:lnTo>
                      <a:lnTo>
                        <a:pt x="1118" y="898"/>
                      </a:lnTo>
                      <a:lnTo>
                        <a:pt x="1118" y="892"/>
                      </a:lnTo>
                      <a:lnTo>
                        <a:pt x="1114" y="892"/>
                      </a:lnTo>
                      <a:lnTo>
                        <a:pt x="1104" y="892"/>
                      </a:lnTo>
                      <a:lnTo>
                        <a:pt x="1100" y="892"/>
                      </a:lnTo>
                      <a:lnTo>
                        <a:pt x="1082" y="902"/>
                      </a:lnTo>
                      <a:lnTo>
                        <a:pt x="1032" y="924"/>
                      </a:lnTo>
                      <a:lnTo>
                        <a:pt x="1028" y="924"/>
                      </a:lnTo>
                      <a:lnTo>
                        <a:pt x="1022" y="930"/>
                      </a:lnTo>
                      <a:lnTo>
                        <a:pt x="1014" y="934"/>
                      </a:lnTo>
                      <a:lnTo>
                        <a:pt x="1014" y="938"/>
                      </a:lnTo>
                      <a:lnTo>
                        <a:pt x="1004" y="966"/>
                      </a:lnTo>
                      <a:lnTo>
                        <a:pt x="1004" y="976"/>
                      </a:lnTo>
                      <a:lnTo>
                        <a:pt x="1004" y="980"/>
                      </a:lnTo>
                      <a:lnTo>
                        <a:pt x="1014" y="984"/>
                      </a:lnTo>
                      <a:lnTo>
                        <a:pt x="1018" y="1008"/>
                      </a:lnTo>
                      <a:lnTo>
                        <a:pt x="1018" y="1012"/>
                      </a:lnTo>
                      <a:lnTo>
                        <a:pt x="1018" y="1030"/>
                      </a:lnTo>
                      <a:lnTo>
                        <a:pt x="1018" y="1034"/>
                      </a:lnTo>
                      <a:lnTo>
                        <a:pt x="1014" y="1044"/>
                      </a:lnTo>
                      <a:lnTo>
                        <a:pt x="1008" y="1058"/>
                      </a:lnTo>
                      <a:lnTo>
                        <a:pt x="1004" y="1066"/>
                      </a:lnTo>
                      <a:lnTo>
                        <a:pt x="1000" y="1076"/>
                      </a:lnTo>
                      <a:lnTo>
                        <a:pt x="994" y="1084"/>
                      </a:lnTo>
                      <a:lnTo>
                        <a:pt x="990" y="1090"/>
                      </a:lnTo>
                      <a:lnTo>
                        <a:pt x="986" y="1094"/>
                      </a:lnTo>
                      <a:lnTo>
                        <a:pt x="976" y="1108"/>
                      </a:lnTo>
                      <a:lnTo>
                        <a:pt x="950" y="1140"/>
                      </a:lnTo>
                      <a:lnTo>
                        <a:pt x="950" y="1144"/>
                      </a:lnTo>
                      <a:lnTo>
                        <a:pt x="930" y="1162"/>
                      </a:lnTo>
                      <a:lnTo>
                        <a:pt x="926" y="1162"/>
                      </a:lnTo>
                      <a:lnTo>
                        <a:pt x="922" y="1168"/>
                      </a:lnTo>
                      <a:lnTo>
                        <a:pt x="918" y="1168"/>
                      </a:lnTo>
                      <a:lnTo>
                        <a:pt x="908" y="1180"/>
                      </a:lnTo>
                      <a:lnTo>
                        <a:pt x="880" y="1222"/>
                      </a:lnTo>
                      <a:lnTo>
                        <a:pt x="880" y="1226"/>
                      </a:lnTo>
                      <a:lnTo>
                        <a:pt x="886" y="1246"/>
                      </a:lnTo>
                      <a:lnTo>
                        <a:pt x="886" y="1250"/>
                      </a:lnTo>
                      <a:lnTo>
                        <a:pt x="890" y="1250"/>
                      </a:lnTo>
                      <a:lnTo>
                        <a:pt x="894" y="1254"/>
                      </a:lnTo>
                      <a:lnTo>
                        <a:pt x="894" y="1258"/>
                      </a:lnTo>
                      <a:lnTo>
                        <a:pt x="898" y="1258"/>
                      </a:lnTo>
                      <a:lnTo>
                        <a:pt x="898" y="1264"/>
                      </a:lnTo>
                      <a:lnTo>
                        <a:pt x="904" y="1268"/>
                      </a:lnTo>
                      <a:lnTo>
                        <a:pt x="904" y="1272"/>
                      </a:lnTo>
                      <a:lnTo>
                        <a:pt x="898" y="1290"/>
                      </a:lnTo>
                      <a:lnTo>
                        <a:pt x="898" y="1296"/>
                      </a:lnTo>
                      <a:lnTo>
                        <a:pt x="840" y="1328"/>
                      </a:lnTo>
                      <a:lnTo>
                        <a:pt x="840" y="1332"/>
                      </a:lnTo>
                      <a:lnTo>
                        <a:pt x="834" y="1332"/>
                      </a:lnTo>
                      <a:lnTo>
                        <a:pt x="802" y="1328"/>
                      </a:lnTo>
                      <a:lnTo>
                        <a:pt x="794" y="1322"/>
                      </a:lnTo>
                      <a:lnTo>
                        <a:pt x="794" y="1314"/>
                      </a:lnTo>
                      <a:lnTo>
                        <a:pt x="784" y="1314"/>
                      </a:lnTo>
                      <a:lnTo>
                        <a:pt x="774" y="1314"/>
                      </a:lnTo>
                      <a:lnTo>
                        <a:pt x="774" y="1318"/>
                      </a:lnTo>
                      <a:lnTo>
                        <a:pt x="770" y="1318"/>
                      </a:lnTo>
                      <a:lnTo>
                        <a:pt x="774" y="1322"/>
                      </a:lnTo>
                      <a:lnTo>
                        <a:pt x="774" y="1328"/>
                      </a:lnTo>
                      <a:lnTo>
                        <a:pt x="774" y="1332"/>
                      </a:lnTo>
                      <a:lnTo>
                        <a:pt x="770" y="1336"/>
                      </a:lnTo>
                      <a:lnTo>
                        <a:pt x="766" y="1336"/>
                      </a:lnTo>
                      <a:lnTo>
                        <a:pt x="770" y="1332"/>
                      </a:lnTo>
                      <a:lnTo>
                        <a:pt x="770" y="1328"/>
                      </a:lnTo>
                      <a:lnTo>
                        <a:pt x="766" y="1286"/>
                      </a:lnTo>
                      <a:lnTo>
                        <a:pt x="762" y="1282"/>
                      </a:lnTo>
                      <a:lnTo>
                        <a:pt x="762" y="1278"/>
                      </a:lnTo>
                      <a:lnTo>
                        <a:pt x="752" y="1268"/>
                      </a:lnTo>
                      <a:lnTo>
                        <a:pt x="748" y="1272"/>
                      </a:lnTo>
                      <a:lnTo>
                        <a:pt x="628" y="1296"/>
                      </a:lnTo>
                      <a:lnTo>
                        <a:pt x="596" y="1304"/>
                      </a:lnTo>
                      <a:lnTo>
                        <a:pt x="592" y="1310"/>
                      </a:lnTo>
                      <a:lnTo>
                        <a:pt x="586" y="1314"/>
                      </a:lnTo>
                      <a:lnTo>
                        <a:pt x="586" y="1318"/>
                      </a:lnTo>
                      <a:lnTo>
                        <a:pt x="582" y="1318"/>
                      </a:lnTo>
                      <a:lnTo>
                        <a:pt x="560" y="1322"/>
                      </a:lnTo>
                      <a:lnTo>
                        <a:pt x="554" y="1322"/>
                      </a:lnTo>
                      <a:lnTo>
                        <a:pt x="510" y="1328"/>
                      </a:lnTo>
                      <a:lnTo>
                        <a:pt x="444" y="1332"/>
                      </a:lnTo>
                      <a:lnTo>
                        <a:pt x="412" y="1318"/>
                      </a:lnTo>
                      <a:lnTo>
                        <a:pt x="380" y="1314"/>
                      </a:lnTo>
                      <a:lnTo>
                        <a:pt x="298" y="1374"/>
                      </a:lnTo>
                      <a:lnTo>
                        <a:pt x="170" y="1492"/>
                      </a:lnTo>
                      <a:lnTo>
                        <a:pt x="166" y="1492"/>
                      </a:lnTo>
                      <a:lnTo>
                        <a:pt x="92" y="1552"/>
                      </a:lnTo>
                      <a:lnTo>
                        <a:pt x="60" y="1556"/>
                      </a:lnTo>
                      <a:lnTo>
                        <a:pt x="18" y="1552"/>
                      </a:lnTo>
                      <a:lnTo>
                        <a:pt x="14" y="1552"/>
                      </a:lnTo>
                      <a:lnTo>
                        <a:pt x="10" y="1556"/>
                      </a:lnTo>
                      <a:lnTo>
                        <a:pt x="0" y="1584"/>
                      </a:lnTo>
                      <a:lnTo>
                        <a:pt x="4" y="1648"/>
                      </a:lnTo>
                      <a:lnTo>
                        <a:pt x="68" y="1656"/>
                      </a:lnTo>
                      <a:lnTo>
                        <a:pt x="124" y="1638"/>
                      </a:lnTo>
                      <a:lnTo>
                        <a:pt x="138" y="1630"/>
                      </a:lnTo>
                      <a:lnTo>
                        <a:pt x="170" y="1638"/>
                      </a:lnTo>
                      <a:lnTo>
                        <a:pt x="198" y="1662"/>
                      </a:lnTo>
                      <a:lnTo>
                        <a:pt x="216" y="1656"/>
                      </a:lnTo>
                      <a:lnTo>
                        <a:pt x="224" y="1648"/>
                      </a:lnTo>
                      <a:lnTo>
                        <a:pt x="230" y="1620"/>
                      </a:lnTo>
                      <a:lnTo>
                        <a:pt x="234" y="1588"/>
                      </a:lnTo>
                      <a:lnTo>
                        <a:pt x="248" y="1570"/>
                      </a:lnTo>
                      <a:lnTo>
                        <a:pt x="252" y="1566"/>
                      </a:lnTo>
                      <a:lnTo>
                        <a:pt x="256" y="1566"/>
                      </a:lnTo>
                      <a:lnTo>
                        <a:pt x="262" y="1566"/>
                      </a:lnTo>
                      <a:lnTo>
                        <a:pt x="266" y="1566"/>
                      </a:lnTo>
                      <a:lnTo>
                        <a:pt x="280" y="1570"/>
                      </a:lnTo>
                      <a:lnTo>
                        <a:pt x="280" y="1580"/>
                      </a:lnTo>
                      <a:lnTo>
                        <a:pt x="290" y="1598"/>
                      </a:lnTo>
                      <a:lnTo>
                        <a:pt x="290" y="1602"/>
                      </a:lnTo>
                      <a:lnTo>
                        <a:pt x="294" y="1602"/>
                      </a:lnTo>
                      <a:lnTo>
                        <a:pt x="302" y="1598"/>
                      </a:lnTo>
                      <a:lnTo>
                        <a:pt x="308" y="1598"/>
                      </a:lnTo>
                      <a:lnTo>
                        <a:pt x="312" y="1598"/>
                      </a:lnTo>
                      <a:lnTo>
                        <a:pt x="326" y="1592"/>
                      </a:lnTo>
                      <a:lnTo>
                        <a:pt x="330" y="1588"/>
                      </a:lnTo>
                      <a:lnTo>
                        <a:pt x="330" y="1584"/>
                      </a:lnTo>
                      <a:lnTo>
                        <a:pt x="334" y="1580"/>
                      </a:lnTo>
                      <a:lnTo>
                        <a:pt x="334" y="1574"/>
                      </a:lnTo>
                      <a:lnTo>
                        <a:pt x="358" y="1574"/>
                      </a:lnTo>
                      <a:lnTo>
                        <a:pt x="372" y="1574"/>
                      </a:lnTo>
                      <a:lnTo>
                        <a:pt x="376" y="1580"/>
                      </a:lnTo>
                      <a:lnTo>
                        <a:pt x="380" y="1588"/>
                      </a:lnTo>
                      <a:lnTo>
                        <a:pt x="400" y="1584"/>
                      </a:lnTo>
                      <a:lnTo>
                        <a:pt x="490" y="1528"/>
                      </a:lnTo>
                      <a:lnTo>
                        <a:pt x="596" y="1492"/>
                      </a:lnTo>
                      <a:lnTo>
                        <a:pt x="632" y="1478"/>
                      </a:lnTo>
                      <a:lnTo>
                        <a:pt x="656" y="1478"/>
                      </a:lnTo>
                      <a:lnTo>
                        <a:pt x="770" y="1488"/>
                      </a:lnTo>
                      <a:lnTo>
                        <a:pt x="770" y="1492"/>
                      </a:lnTo>
                      <a:lnTo>
                        <a:pt x="780" y="1496"/>
                      </a:lnTo>
                      <a:lnTo>
                        <a:pt x="784" y="1502"/>
                      </a:lnTo>
                      <a:lnTo>
                        <a:pt x="788" y="1506"/>
                      </a:lnTo>
                      <a:lnTo>
                        <a:pt x="794" y="1506"/>
                      </a:lnTo>
                      <a:lnTo>
                        <a:pt x="794" y="1510"/>
                      </a:lnTo>
                      <a:lnTo>
                        <a:pt x="794" y="1520"/>
                      </a:lnTo>
                      <a:lnTo>
                        <a:pt x="794" y="1524"/>
                      </a:lnTo>
                      <a:lnTo>
                        <a:pt x="788" y="1524"/>
                      </a:lnTo>
                      <a:lnTo>
                        <a:pt x="788" y="1528"/>
                      </a:lnTo>
                      <a:lnTo>
                        <a:pt x="780" y="1542"/>
                      </a:lnTo>
                      <a:lnTo>
                        <a:pt x="774" y="1548"/>
                      </a:lnTo>
                      <a:lnTo>
                        <a:pt x="766" y="1556"/>
                      </a:lnTo>
                      <a:lnTo>
                        <a:pt x="752" y="1566"/>
                      </a:lnTo>
                      <a:lnTo>
                        <a:pt x="734" y="1592"/>
                      </a:lnTo>
                      <a:lnTo>
                        <a:pt x="724" y="1662"/>
                      </a:lnTo>
                      <a:lnTo>
                        <a:pt x="724" y="1666"/>
                      </a:lnTo>
                      <a:lnTo>
                        <a:pt x="784" y="1726"/>
                      </a:lnTo>
                      <a:lnTo>
                        <a:pt x="788" y="1734"/>
                      </a:lnTo>
                      <a:lnTo>
                        <a:pt x="794" y="1734"/>
                      </a:lnTo>
                      <a:lnTo>
                        <a:pt x="808" y="1740"/>
                      </a:lnTo>
                      <a:lnTo>
                        <a:pt x="812" y="1744"/>
                      </a:lnTo>
                      <a:lnTo>
                        <a:pt x="848" y="1752"/>
                      </a:lnTo>
                      <a:lnTo>
                        <a:pt x="866" y="1734"/>
                      </a:lnTo>
                      <a:lnTo>
                        <a:pt x="876" y="1726"/>
                      </a:lnTo>
                      <a:lnTo>
                        <a:pt x="912" y="1656"/>
                      </a:lnTo>
                      <a:lnTo>
                        <a:pt x="940" y="1606"/>
                      </a:lnTo>
                      <a:lnTo>
                        <a:pt x="940" y="1602"/>
                      </a:lnTo>
                      <a:lnTo>
                        <a:pt x="944" y="1602"/>
                      </a:lnTo>
                      <a:lnTo>
                        <a:pt x="944" y="1598"/>
                      </a:lnTo>
                      <a:lnTo>
                        <a:pt x="1000" y="1580"/>
                      </a:lnTo>
                      <a:lnTo>
                        <a:pt x="1008" y="1580"/>
                      </a:lnTo>
                      <a:lnTo>
                        <a:pt x="1022" y="1588"/>
                      </a:lnTo>
                      <a:lnTo>
                        <a:pt x="1032" y="1588"/>
                      </a:lnTo>
                      <a:lnTo>
                        <a:pt x="1040" y="1584"/>
                      </a:lnTo>
                      <a:lnTo>
                        <a:pt x="1046" y="1556"/>
                      </a:lnTo>
                      <a:lnTo>
                        <a:pt x="1046" y="1548"/>
                      </a:lnTo>
                      <a:lnTo>
                        <a:pt x="1036" y="1542"/>
                      </a:lnTo>
                      <a:lnTo>
                        <a:pt x="1032" y="1538"/>
                      </a:lnTo>
                      <a:lnTo>
                        <a:pt x="994" y="1514"/>
                      </a:lnTo>
                      <a:lnTo>
                        <a:pt x="990" y="1514"/>
                      </a:lnTo>
                      <a:lnTo>
                        <a:pt x="986" y="1514"/>
                      </a:lnTo>
                      <a:lnTo>
                        <a:pt x="976" y="1514"/>
                      </a:lnTo>
                      <a:lnTo>
                        <a:pt x="976" y="1496"/>
                      </a:lnTo>
                      <a:lnTo>
                        <a:pt x="976" y="1492"/>
                      </a:lnTo>
                      <a:lnTo>
                        <a:pt x="976" y="1488"/>
                      </a:lnTo>
                      <a:lnTo>
                        <a:pt x="1000" y="1438"/>
                      </a:lnTo>
                      <a:lnTo>
                        <a:pt x="1000" y="1432"/>
                      </a:lnTo>
                      <a:lnTo>
                        <a:pt x="1032" y="1414"/>
                      </a:lnTo>
                      <a:lnTo>
                        <a:pt x="1040" y="1414"/>
                      </a:lnTo>
                      <a:lnTo>
                        <a:pt x="1040" y="1418"/>
                      </a:lnTo>
                      <a:lnTo>
                        <a:pt x="1040" y="1424"/>
                      </a:lnTo>
                      <a:lnTo>
                        <a:pt x="1040" y="1428"/>
                      </a:lnTo>
                      <a:lnTo>
                        <a:pt x="1036" y="1432"/>
                      </a:lnTo>
                      <a:lnTo>
                        <a:pt x="1032" y="1438"/>
                      </a:lnTo>
                      <a:lnTo>
                        <a:pt x="1032" y="1442"/>
                      </a:lnTo>
                      <a:lnTo>
                        <a:pt x="1028" y="1442"/>
                      </a:lnTo>
                      <a:lnTo>
                        <a:pt x="1028" y="1446"/>
                      </a:lnTo>
                      <a:lnTo>
                        <a:pt x="1028" y="1450"/>
                      </a:lnTo>
                      <a:lnTo>
                        <a:pt x="1028" y="1456"/>
                      </a:lnTo>
                      <a:lnTo>
                        <a:pt x="1032" y="1484"/>
                      </a:lnTo>
                      <a:lnTo>
                        <a:pt x="1032" y="1488"/>
                      </a:lnTo>
                      <a:lnTo>
                        <a:pt x="1036" y="1488"/>
                      </a:lnTo>
                      <a:lnTo>
                        <a:pt x="1046" y="1492"/>
                      </a:lnTo>
                      <a:lnTo>
                        <a:pt x="1046" y="1496"/>
                      </a:lnTo>
                      <a:lnTo>
                        <a:pt x="1050" y="1496"/>
                      </a:lnTo>
                      <a:lnTo>
                        <a:pt x="1054" y="1496"/>
                      </a:lnTo>
                      <a:lnTo>
                        <a:pt x="1150" y="1502"/>
                      </a:lnTo>
                      <a:lnTo>
                        <a:pt x="1270" y="1492"/>
                      </a:lnTo>
                      <a:lnTo>
                        <a:pt x="1270" y="1488"/>
                      </a:lnTo>
                      <a:lnTo>
                        <a:pt x="1294" y="1456"/>
                      </a:lnTo>
                      <a:lnTo>
                        <a:pt x="1330" y="1410"/>
                      </a:lnTo>
                      <a:lnTo>
                        <a:pt x="1352" y="1406"/>
                      </a:lnTo>
                      <a:lnTo>
                        <a:pt x="1358" y="1406"/>
                      </a:lnTo>
                      <a:lnTo>
                        <a:pt x="1362" y="1406"/>
                      </a:lnTo>
                      <a:lnTo>
                        <a:pt x="1370" y="1410"/>
                      </a:lnTo>
                      <a:lnTo>
                        <a:pt x="1376" y="1414"/>
                      </a:lnTo>
                      <a:lnTo>
                        <a:pt x="1390" y="1424"/>
                      </a:lnTo>
                      <a:lnTo>
                        <a:pt x="1362" y="1470"/>
                      </a:lnTo>
                      <a:lnTo>
                        <a:pt x="1362" y="1492"/>
                      </a:lnTo>
                      <a:lnTo>
                        <a:pt x="1362" y="1496"/>
                      </a:lnTo>
                      <a:lnTo>
                        <a:pt x="1370" y="1514"/>
                      </a:lnTo>
                      <a:lnTo>
                        <a:pt x="1376" y="1514"/>
                      </a:lnTo>
                      <a:lnTo>
                        <a:pt x="1380" y="1514"/>
                      </a:lnTo>
                      <a:lnTo>
                        <a:pt x="1384" y="1514"/>
                      </a:lnTo>
                      <a:lnTo>
                        <a:pt x="1390" y="1510"/>
                      </a:lnTo>
                      <a:lnTo>
                        <a:pt x="1398" y="1506"/>
                      </a:lnTo>
                      <a:lnTo>
                        <a:pt x="1404" y="1502"/>
                      </a:lnTo>
                      <a:lnTo>
                        <a:pt x="1426" y="1456"/>
                      </a:lnTo>
                      <a:lnTo>
                        <a:pt x="1430" y="1456"/>
                      </a:lnTo>
                      <a:lnTo>
                        <a:pt x="1430" y="1446"/>
                      </a:lnTo>
                      <a:lnTo>
                        <a:pt x="1430" y="1442"/>
                      </a:lnTo>
                      <a:lnTo>
                        <a:pt x="1426" y="1438"/>
                      </a:lnTo>
                      <a:lnTo>
                        <a:pt x="1422" y="1438"/>
                      </a:lnTo>
                      <a:lnTo>
                        <a:pt x="1422" y="1432"/>
                      </a:lnTo>
                      <a:lnTo>
                        <a:pt x="1422" y="1418"/>
                      </a:lnTo>
                      <a:lnTo>
                        <a:pt x="1422" y="1414"/>
                      </a:lnTo>
                      <a:lnTo>
                        <a:pt x="1422" y="1410"/>
                      </a:lnTo>
                      <a:lnTo>
                        <a:pt x="1426" y="1392"/>
                      </a:lnTo>
                      <a:lnTo>
                        <a:pt x="1430" y="1386"/>
                      </a:lnTo>
                      <a:lnTo>
                        <a:pt x="1430" y="1382"/>
                      </a:lnTo>
                      <a:lnTo>
                        <a:pt x="1436" y="1382"/>
                      </a:lnTo>
                      <a:lnTo>
                        <a:pt x="1540" y="1300"/>
                      </a:lnTo>
                      <a:lnTo>
                        <a:pt x="1564" y="1296"/>
                      </a:lnTo>
                      <a:lnTo>
                        <a:pt x="1568" y="1290"/>
                      </a:lnTo>
                      <a:lnTo>
                        <a:pt x="1572" y="1290"/>
                      </a:lnTo>
                      <a:lnTo>
                        <a:pt x="1578" y="1290"/>
                      </a:lnTo>
                      <a:lnTo>
                        <a:pt x="1582" y="1296"/>
                      </a:lnTo>
                      <a:lnTo>
                        <a:pt x="1586" y="1296"/>
                      </a:lnTo>
                      <a:lnTo>
                        <a:pt x="1586" y="1300"/>
                      </a:lnTo>
                      <a:lnTo>
                        <a:pt x="1590" y="1300"/>
                      </a:lnTo>
                      <a:lnTo>
                        <a:pt x="1596" y="1310"/>
                      </a:lnTo>
                      <a:lnTo>
                        <a:pt x="1596" y="1314"/>
                      </a:lnTo>
                      <a:lnTo>
                        <a:pt x="1596" y="1318"/>
                      </a:lnTo>
                      <a:lnTo>
                        <a:pt x="1586" y="1328"/>
                      </a:lnTo>
                      <a:lnTo>
                        <a:pt x="1578" y="1336"/>
                      </a:lnTo>
                      <a:lnTo>
                        <a:pt x="1558" y="1360"/>
                      </a:lnTo>
                      <a:lnTo>
                        <a:pt x="1550" y="1374"/>
                      </a:lnTo>
                      <a:lnTo>
                        <a:pt x="1536" y="1438"/>
                      </a:lnTo>
                      <a:lnTo>
                        <a:pt x="1536" y="1442"/>
                      </a:lnTo>
                      <a:lnTo>
                        <a:pt x="1550" y="1450"/>
                      </a:lnTo>
                      <a:lnTo>
                        <a:pt x="1554" y="1456"/>
                      </a:lnTo>
                      <a:lnTo>
                        <a:pt x="1558" y="1456"/>
                      </a:lnTo>
                      <a:lnTo>
                        <a:pt x="1558" y="1450"/>
                      </a:lnTo>
                      <a:lnTo>
                        <a:pt x="1568" y="1450"/>
                      </a:lnTo>
                      <a:lnTo>
                        <a:pt x="1632" y="1406"/>
                      </a:lnTo>
                      <a:lnTo>
                        <a:pt x="1636" y="1406"/>
                      </a:lnTo>
                      <a:lnTo>
                        <a:pt x="1646" y="1396"/>
                      </a:lnTo>
                      <a:lnTo>
                        <a:pt x="1646" y="1392"/>
                      </a:lnTo>
                      <a:lnTo>
                        <a:pt x="1646" y="1386"/>
                      </a:lnTo>
                      <a:lnTo>
                        <a:pt x="1650" y="1382"/>
                      </a:lnTo>
                      <a:lnTo>
                        <a:pt x="1650" y="1368"/>
                      </a:lnTo>
                      <a:lnTo>
                        <a:pt x="1646" y="1364"/>
                      </a:lnTo>
                      <a:lnTo>
                        <a:pt x="1646" y="1360"/>
                      </a:lnTo>
                      <a:lnTo>
                        <a:pt x="1646" y="1354"/>
                      </a:lnTo>
                      <a:lnTo>
                        <a:pt x="1646" y="1350"/>
                      </a:lnTo>
                      <a:lnTo>
                        <a:pt x="1646" y="1346"/>
                      </a:lnTo>
                      <a:lnTo>
                        <a:pt x="1646" y="1342"/>
                      </a:lnTo>
                      <a:lnTo>
                        <a:pt x="1650" y="1328"/>
                      </a:lnTo>
                      <a:lnTo>
                        <a:pt x="1656" y="1322"/>
                      </a:lnTo>
                      <a:lnTo>
                        <a:pt x="1660" y="1318"/>
                      </a:lnTo>
                      <a:lnTo>
                        <a:pt x="1660" y="1314"/>
                      </a:lnTo>
                      <a:lnTo>
                        <a:pt x="1664" y="1314"/>
                      </a:lnTo>
                      <a:lnTo>
                        <a:pt x="1668" y="1310"/>
                      </a:lnTo>
                      <a:lnTo>
                        <a:pt x="1668" y="1304"/>
                      </a:lnTo>
                      <a:lnTo>
                        <a:pt x="1678" y="1300"/>
                      </a:lnTo>
                      <a:lnTo>
                        <a:pt x="1682" y="1296"/>
                      </a:lnTo>
                      <a:lnTo>
                        <a:pt x="1688" y="1290"/>
                      </a:lnTo>
                      <a:lnTo>
                        <a:pt x="1720" y="1272"/>
                      </a:lnTo>
                      <a:lnTo>
                        <a:pt x="1710" y="1258"/>
                      </a:lnTo>
                      <a:lnTo>
                        <a:pt x="1688" y="1214"/>
                      </a:lnTo>
                      <a:lnTo>
                        <a:pt x="1682" y="1208"/>
                      </a:lnTo>
                      <a:lnTo>
                        <a:pt x="1678" y="1200"/>
                      </a:lnTo>
                      <a:lnTo>
                        <a:pt x="1678" y="1194"/>
                      </a:lnTo>
                      <a:lnTo>
                        <a:pt x="1674" y="1180"/>
                      </a:lnTo>
                      <a:lnTo>
                        <a:pt x="1674" y="1176"/>
                      </a:lnTo>
                      <a:lnTo>
                        <a:pt x="1674" y="1168"/>
                      </a:lnTo>
                      <a:lnTo>
                        <a:pt x="1682" y="1122"/>
                      </a:lnTo>
                      <a:lnTo>
                        <a:pt x="1682" y="1118"/>
                      </a:lnTo>
                      <a:lnTo>
                        <a:pt x="1688" y="1112"/>
                      </a:lnTo>
                      <a:lnTo>
                        <a:pt x="1706" y="1052"/>
                      </a:lnTo>
                      <a:lnTo>
                        <a:pt x="1714" y="1034"/>
                      </a:lnTo>
                      <a:lnTo>
                        <a:pt x="1714" y="1030"/>
                      </a:lnTo>
                      <a:lnTo>
                        <a:pt x="1720" y="1026"/>
                      </a:lnTo>
                      <a:lnTo>
                        <a:pt x="1732" y="1020"/>
                      </a:lnTo>
                      <a:lnTo>
                        <a:pt x="1738" y="1020"/>
                      </a:lnTo>
                      <a:lnTo>
                        <a:pt x="1742" y="1016"/>
                      </a:lnTo>
                      <a:lnTo>
                        <a:pt x="1742" y="1012"/>
                      </a:lnTo>
                      <a:lnTo>
                        <a:pt x="1746" y="1012"/>
                      </a:lnTo>
                      <a:lnTo>
                        <a:pt x="1746" y="1008"/>
                      </a:lnTo>
                      <a:lnTo>
                        <a:pt x="1756" y="924"/>
                      </a:lnTo>
                      <a:lnTo>
                        <a:pt x="1756" y="906"/>
                      </a:lnTo>
                      <a:lnTo>
                        <a:pt x="1756" y="870"/>
                      </a:lnTo>
                      <a:lnTo>
                        <a:pt x="1752" y="852"/>
                      </a:lnTo>
                      <a:lnTo>
                        <a:pt x="1752" y="848"/>
                      </a:lnTo>
                      <a:lnTo>
                        <a:pt x="1752" y="842"/>
                      </a:lnTo>
                      <a:lnTo>
                        <a:pt x="1746" y="838"/>
                      </a:lnTo>
                      <a:lnTo>
                        <a:pt x="1742" y="838"/>
                      </a:lnTo>
                      <a:lnTo>
                        <a:pt x="1738" y="814"/>
                      </a:lnTo>
                      <a:lnTo>
                        <a:pt x="1738" y="806"/>
                      </a:lnTo>
                      <a:lnTo>
                        <a:pt x="1738" y="802"/>
                      </a:lnTo>
                      <a:lnTo>
                        <a:pt x="1732" y="796"/>
                      </a:lnTo>
                      <a:lnTo>
                        <a:pt x="1732" y="792"/>
                      </a:lnTo>
                      <a:lnTo>
                        <a:pt x="1738" y="788"/>
                      </a:lnTo>
                      <a:lnTo>
                        <a:pt x="1738" y="782"/>
                      </a:lnTo>
                      <a:lnTo>
                        <a:pt x="1738" y="778"/>
                      </a:lnTo>
                      <a:lnTo>
                        <a:pt x="1738" y="764"/>
                      </a:lnTo>
                      <a:lnTo>
                        <a:pt x="1742" y="756"/>
                      </a:lnTo>
                      <a:lnTo>
                        <a:pt x="1746" y="750"/>
                      </a:lnTo>
                      <a:lnTo>
                        <a:pt x="1756" y="718"/>
                      </a:lnTo>
                      <a:lnTo>
                        <a:pt x="1760" y="714"/>
                      </a:lnTo>
                      <a:lnTo>
                        <a:pt x="1766" y="710"/>
                      </a:lnTo>
                      <a:lnTo>
                        <a:pt x="1792" y="706"/>
                      </a:lnTo>
                      <a:lnTo>
                        <a:pt x="1802" y="700"/>
                      </a:lnTo>
                      <a:lnTo>
                        <a:pt x="1856" y="572"/>
                      </a:lnTo>
                      <a:lnTo>
                        <a:pt x="1862" y="572"/>
                      </a:lnTo>
                      <a:lnTo>
                        <a:pt x="1866" y="572"/>
                      </a:lnTo>
                      <a:lnTo>
                        <a:pt x="1876" y="572"/>
                      </a:lnTo>
                      <a:lnTo>
                        <a:pt x="1898" y="564"/>
                      </a:lnTo>
                      <a:lnTo>
                        <a:pt x="1930" y="476"/>
                      </a:lnTo>
                      <a:lnTo>
                        <a:pt x="1930" y="468"/>
                      </a:lnTo>
                      <a:lnTo>
                        <a:pt x="1934" y="448"/>
                      </a:lnTo>
                      <a:lnTo>
                        <a:pt x="1916" y="358"/>
                      </a:lnTo>
                      <a:lnTo>
                        <a:pt x="1912" y="348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8" name="Freeform 23"/>
                <p:cNvSpPr>
                  <a:spLocks/>
                </p:cNvSpPr>
                <p:nvPr/>
              </p:nvSpPr>
              <p:spPr bwMode="auto">
                <a:xfrm>
                  <a:off x="5273675" y="1125538"/>
                  <a:ext cx="1660525" cy="1552575"/>
                </a:xfrm>
                <a:custGeom>
                  <a:avLst/>
                  <a:gdLst>
                    <a:gd name="T0" fmla="*/ 990 w 1046"/>
                    <a:gd name="T1" fmla="*/ 544 h 978"/>
                    <a:gd name="T2" fmla="*/ 958 w 1046"/>
                    <a:gd name="T3" fmla="*/ 540 h 978"/>
                    <a:gd name="T4" fmla="*/ 788 w 1046"/>
                    <a:gd name="T5" fmla="*/ 370 h 978"/>
                    <a:gd name="T6" fmla="*/ 734 w 1046"/>
                    <a:gd name="T7" fmla="*/ 338 h 978"/>
                    <a:gd name="T8" fmla="*/ 692 w 1046"/>
                    <a:gd name="T9" fmla="*/ 348 h 978"/>
                    <a:gd name="T10" fmla="*/ 678 w 1046"/>
                    <a:gd name="T11" fmla="*/ 324 h 978"/>
                    <a:gd name="T12" fmla="*/ 528 w 1046"/>
                    <a:gd name="T13" fmla="*/ 196 h 978"/>
                    <a:gd name="T14" fmla="*/ 490 w 1046"/>
                    <a:gd name="T15" fmla="*/ 150 h 978"/>
                    <a:gd name="T16" fmla="*/ 412 w 1046"/>
                    <a:gd name="T17" fmla="*/ 46 h 978"/>
                    <a:gd name="T18" fmla="*/ 398 w 1046"/>
                    <a:gd name="T19" fmla="*/ 32 h 978"/>
                    <a:gd name="T20" fmla="*/ 380 w 1046"/>
                    <a:gd name="T21" fmla="*/ 4 h 978"/>
                    <a:gd name="T22" fmla="*/ 366 w 1046"/>
                    <a:gd name="T23" fmla="*/ 4 h 978"/>
                    <a:gd name="T24" fmla="*/ 312 w 1046"/>
                    <a:gd name="T25" fmla="*/ 68 h 978"/>
                    <a:gd name="T26" fmla="*/ 316 w 1046"/>
                    <a:gd name="T27" fmla="*/ 90 h 978"/>
                    <a:gd name="T28" fmla="*/ 334 w 1046"/>
                    <a:gd name="T29" fmla="*/ 132 h 978"/>
                    <a:gd name="T30" fmla="*/ 348 w 1046"/>
                    <a:gd name="T31" fmla="*/ 192 h 978"/>
                    <a:gd name="T32" fmla="*/ 352 w 1046"/>
                    <a:gd name="T33" fmla="*/ 224 h 978"/>
                    <a:gd name="T34" fmla="*/ 284 w 1046"/>
                    <a:gd name="T35" fmla="*/ 534 h 978"/>
                    <a:gd name="T36" fmla="*/ 262 w 1046"/>
                    <a:gd name="T37" fmla="*/ 562 h 978"/>
                    <a:gd name="T38" fmla="*/ 242 w 1046"/>
                    <a:gd name="T39" fmla="*/ 572 h 978"/>
                    <a:gd name="T40" fmla="*/ 50 w 1046"/>
                    <a:gd name="T41" fmla="*/ 682 h 978"/>
                    <a:gd name="T42" fmla="*/ 18 w 1046"/>
                    <a:gd name="T43" fmla="*/ 686 h 978"/>
                    <a:gd name="T44" fmla="*/ 0 w 1046"/>
                    <a:gd name="T45" fmla="*/ 764 h 978"/>
                    <a:gd name="T46" fmla="*/ 10 w 1046"/>
                    <a:gd name="T47" fmla="*/ 786 h 978"/>
                    <a:gd name="T48" fmla="*/ 36 w 1046"/>
                    <a:gd name="T49" fmla="*/ 810 h 978"/>
                    <a:gd name="T50" fmla="*/ 64 w 1046"/>
                    <a:gd name="T51" fmla="*/ 842 h 978"/>
                    <a:gd name="T52" fmla="*/ 64 w 1046"/>
                    <a:gd name="T53" fmla="*/ 882 h 978"/>
                    <a:gd name="T54" fmla="*/ 46 w 1046"/>
                    <a:gd name="T55" fmla="*/ 964 h 978"/>
                    <a:gd name="T56" fmla="*/ 74 w 1046"/>
                    <a:gd name="T57" fmla="*/ 978 h 978"/>
                    <a:gd name="T58" fmla="*/ 132 w 1046"/>
                    <a:gd name="T59" fmla="*/ 906 h 978"/>
                    <a:gd name="T60" fmla="*/ 216 w 1046"/>
                    <a:gd name="T61" fmla="*/ 906 h 978"/>
                    <a:gd name="T62" fmla="*/ 238 w 1046"/>
                    <a:gd name="T63" fmla="*/ 874 h 978"/>
                    <a:gd name="T64" fmla="*/ 160 w 1046"/>
                    <a:gd name="T65" fmla="*/ 810 h 978"/>
                    <a:gd name="T66" fmla="*/ 92 w 1046"/>
                    <a:gd name="T67" fmla="*/ 782 h 978"/>
                    <a:gd name="T68" fmla="*/ 86 w 1046"/>
                    <a:gd name="T69" fmla="*/ 764 h 978"/>
                    <a:gd name="T70" fmla="*/ 100 w 1046"/>
                    <a:gd name="T71" fmla="*/ 726 h 978"/>
                    <a:gd name="T72" fmla="*/ 124 w 1046"/>
                    <a:gd name="T73" fmla="*/ 704 h 978"/>
                    <a:gd name="T74" fmla="*/ 164 w 1046"/>
                    <a:gd name="T75" fmla="*/ 704 h 978"/>
                    <a:gd name="T76" fmla="*/ 192 w 1046"/>
                    <a:gd name="T77" fmla="*/ 736 h 978"/>
                    <a:gd name="T78" fmla="*/ 288 w 1046"/>
                    <a:gd name="T79" fmla="*/ 704 h 978"/>
                    <a:gd name="T80" fmla="*/ 344 w 1046"/>
                    <a:gd name="T81" fmla="*/ 694 h 978"/>
                    <a:gd name="T82" fmla="*/ 372 w 1046"/>
                    <a:gd name="T83" fmla="*/ 708 h 978"/>
                    <a:gd name="T84" fmla="*/ 390 w 1046"/>
                    <a:gd name="T85" fmla="*/ 726 h 978"/>
                    <a:gd name="T86" fmla="*/ 522 w 1046"/>
                    <a:gd name="T87" fmla="*/ 804 h 978"/>
                    <a:gd name="T88" fmla="*/ 546 w 1046"/>
                    <a:gd name="T89" fmla="*/ 810 h 978"/>
                    <a:gd name="T90" fmla="*/ 596 w 1046"/>
                    <a:gd name="T91" fmla="*/ 850 h 978"/>
                    <a:gd name="T92" fmla="*/ 618 w 1046"/>
                    <a:gd name="T93" fmla="*/ 796 h 978"/>
                    <a:gd name="T94" fmla="*/ 614 w 1046"/>
                    <a:gd name="T95" fmla="*/ 772 h 978"/>
                    <a:gd name="T96" fmla="*/ 624 w 1046"/>
                    <a:gd name="T97" fmla="*/ 754 h 978"/>
                    <a:gd name="T98" fmla="*/ 646 w 1046"/>
                    <a:gd name="T99" fmla="*/ 718 h 978"/>
                    <a:gd name="T100" fmla="*/ 670 w 1046"/>
                    <a:gd name="T101" fmla="*/ 686 h 978"/>
                    <a:gd name="T102" fmla="*/ 738 w 1046"/>
                    <a:gd name="T103" fmla="*/ 622 h 978"/>
                    <a:gd name="T104" fmla="*/ 788 w 1046"/>
                    <a:gd name="T105" fmla="*/ 604 h 978"/>
                    <a:gd name="T106" fmla="*/ 798 w 1046"/>
                    <a:gd name="T107" fmla="*/ 618 h 978"/>
                    <a:gd name="T108" fmla="*/ 838 w 1046"/>
                    <a:gd name="T109" fmla="*/ 618 h 978"/>
                    <a:gd name="T110" fmla="*/ 1046 w 1046"/>
                    <a:gd name="T111" fmla="*/ 520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46" h="978">
                      <a:moveTo>
                        <a:pt x="1036" y="512"/>
                      </a:moveTo>
                      <a:lnTo>
                        <a:pt x="1018" y="516"/>
                      </a:lnTo>
                      <a:lnTo>
                        <a:pt x="1014" y="520"/>
                      </a:lnTo>
                      <a:lnTo>
                        <a:pt x="990" y="544"/>
                      </a:lnTo>
                      <a:lnTo>
                        <a:pt x="986" y="544"/>
                      </a:lnTo>
                      <a:lnTo>
                        <a:pt x="976" y="544"/>
                      </a:lnTo>
                      <a:lnTo>
                        <a:pt x="972" y="544"/>
                      </a:lnTo>
                      <a:lnTo>
                        <a:pt x="958" y="540"/>
                      </a:lnTo>
                      <a:lnTo>
                        <a:pt x="948" y="530"/>
                      </a:lnTo>
                      <a:lnTo>
                        <a:pt x="916" y="424"/>
                      </a:lnTo>
                      <a:lnTo>
                        <a:pt x="826" y="384"/>
                      </a:lnTo>
                      <a:lnTo>
                        <a:pt x="788" y="370"/>
                      </a:lnTo>
                      <a:lnTo>
                        <a:pt x="784" y="360"/>
                      </a:lnTo>
                      <a:lnTo>
                        <a:pt x="760" y="342"/>
                      </a:lnTo>
                      <a:lnTo>
                        <a:pt x="738" y="338"/>
                      </a:lnTo>
                      <a:lnTo>
                        <a:pt x="734" y="338"/>
                      </a:lnTo>
                      <a:lnTo>
                        <a:pt x="728" y="338"/>
                      </a:lnTo>
                      <a:lnTo>
                        <a:pt x="716" y="342"/>
                      </a:lnTo>
                      <a:lnTo>
                        <a:pt x="696" y="348"/>
                      </a:lnTo>
                      <a:lnTo>
                        <a:pt x="692" y="348"/>
                      </a:lnTo>
                      <a:lnTo>
                        <a:pt x="692" y="342"/>
                      </a:lnTo>
                      <a:lnTo>
                        <a:pt x="682" y="342"/>
                      </a:lnTo>
                      <a:lnTo>
                        <a:pt x="682" y="338"/>
                      </a:lnTo>
                      <a:lnTo>
                        <a:pt x="678" y="324"/>
                      </a:lnTo>
                      <a:lnTo>
                        <a:pt x="582" y="250"/>
                      </a:lnTo>
                      <a:lnTo>
                        <a:pt x="564" y="238"/>
                      </a:lnTo>
                      <a:lnTo>
                        <a:pt x="554" y="228"/>
                      </a:lnTo>
                      <a:lnTo>
                        <a:pt x="528" y="196"/>
                      </a:lnTo>
                      <a:lnTo>
                        <a:pt x="518" y="186"/>
                      </a:lnTo>
                      <a:lnTo>
                        <a:pt x="494" y="154"/>
                      </a:lnTo>
                      <a:lnTo>
                        <a:pt x="494" y="150"/>
                      </a:lnTo>
                      <a:lnTo>
                        <a:pt x="490" y="150"/>
                      </a:lnTo>
                      <a:lnTo>
                        <a:pt x="482" y="132"/>
                      </a:lnTo>
                      <a:lnTo>
                        <a:pt x="462" y="104"/>
                      </a:lnTo>
                      <a:lnTo>
                        <a:pt x="418" y="46"/>
                      </a:lnTo>
                      <a:lnTo>
                        <a:pt x="412" y="46"/>
                      </a:lnTo>
                      <a:lnTo>
                        <a:pt x="412" y="40"/>
                      </a:lnTo>
                      <a:lnTo>
                        <a:pt x="404" y="36"/>
                      </a:lnTo>
                      <a:lnTo>
                        <a:pt x="398" y="36"/>
                      </a:lnTo>
                      <a:lnTo>
                        <a:pt x="398" y="32"/>
                      </a:lnTo>
                      <a:lnTo>
                        <a:pt x="394" y="26"/>
                      </a:lnTo>
                      <a:lnTo>
                        <a:pt x="386" y="14"/>
                      </a:lnTo>
                      <a:lnTo>
                        <a:pt x="380" y="8"/>
                      </a:lnTo>
                      <a:lnTo>
                        <a:pt x="380" y="4"/>
                      </a:lnTo>
                      <a:lnTo>
                        <a:pt x="376" y="4"/>
                      </a:lnTo>
                      <a:lnTo>
                        <a:pt x="376" y="0"/>
                      </a:lnTo>
                      <a:lnTo>
                        <a:pt x="372" y="0"/>
                      </a:lnTo>
                      <a:lnTo>
                        <a:pt x="366" y="4"/>
                      </a:lnTo>
                      <a:lnTo>
                        <a:pt x="334" y="32"/>
                      </a:lnTo>
                      <a:lnTo>
                        <a:pt x="326" y="46"/>
                      </a:lnTo>
                      <a:lnTo>
                        <a:pt x="316" y="68"/>
                      </a:lnTo>
                      <a:lnTo>
                        <a:pt x="312" y="68"/>
                      </a:lnTo>
                      <a:lnTo>
                        <a:pt x="312" y="72"/>
                      </a:lnTo>
                      <a:lnTo>
                        <a:pt x="312" y="78"/>
                      </a:lnTo>
                      <a:lnTo>
                        <a:pt x="312" y="82"/>
                      </a:lnTo>
                      <a:lnTo>
                        <a:pt x="316" y="90"/>
                      </a:lnTo>
                      <a:lnTo>
                        <a:pt x="316" y="96"/>
                      </a:lnTo>
                      <a:lnTo>
                        <a:pt x="330" y="122"/>
                      </a:lnTo>
                      <a:lnTo>
                        <a:pt x="334" y="128"/>
                      </a:lnTo>
                      <a:lnTo>
                        <a:pt x="334" y="132"/>
                      </a:lnTo>
                      <a:lnTo>
                        <a:pt x="340" y="142"/>
                      </a:lnTo>
                      <a:lnTo>
                        <a:pt x="344" y="154"/>
                      </a:lnTo>
                      <a:lnTo>
                        <a:pt x="344" y="164"/>
                      </a:lnTo>
                      <a:lnTo>
                        <a:pt x="348" y="192"/>
                      </a:lnTo>
                      <a:lnTo>
                        <a:pt x="352" y="196"/>
                      </a:lnTo>
                      <a:lnTo>
                        <a:pt x="352" y="206"/>
                      </a:lnTo>
                      <a:lnTo>
                        <a:pt x="352" y="218"/>
                      </a:lnTo>
                      <a:lnTo>
                        <a:pt x="352" y="224"/>
                      </a:lnTo>
                      <a:lnTo>
                        <a:pt x="330" y="370"/>
                      </a:lnTo>
                      <a:lnTo>
                        <a:pt x="326" y="384"/>
                      </a:lnTo>
                      <a:lnTo>
                        <a:pt x="288" y="530"/>
                      </a:lnTo>
                      <a:lnTo>
                        <a:pt x="284" y="534"/>
                      </a:lnTo>
                      <a:lnTo>
                        <a:pt x="276" y="544"/>
                      </a:lnTo>
                      <a:lnTo>
                        <a:pt x="276" y="548"/>
                      </a:lnTo>
                      <a:lnTo>
                        <a:pt x="266" y="558"/>
                      </a:lnTo>
                      <a:lnTo>
                        <a:pt x="262" y="562"/>
                      </a:lnTo>
                      <a:lnTo>
                        <a:pt x="252" y="566"/>
                      </a:lnTo>
                      <a:lnTo>
                        <a:pt x="252" y="572"/>
                      </a:lnTo>
                      <a:lnTo>
                        <a:pt x="248" y="572"/>
                      </a:lnTo>
                      <a:lnTo>
                        <a:pt x="242" y="572"/>
                      </a:lnTo>
                      <a:lnTo>
                        <a:pt x="178" y="562"/>
                      </a:lnTo>
                      <a:lnTo>
                        <a:pt x="132" y="604"/>
                      </a:lnTo>
                      <a:lnTo>
                        <a:pt x="96" y="650"/>
                      </a:lnTo>
                      <a:lnTo>
                        <a:pt x="50" y="682"/>
                      </a:lnTo>
                      <a:lnTo>
                        <a:pt x="46" y="682"/>
                      </a:lnTo>
                      <a:lnTo>
                        <a:pt x="28" y="682"/>
                      </a:lnTo>
                      <a:lnTo>
                        <a:pt x="22" y="682"/>
                      </a:lnTo>
                      <a:lnTo>
                        <a:pt x="18" y="686"/>
                      </a:lnTo>
                      <a:lnTo>
                        <a:pt x="14" y="690"/>
                      </a:lnTo>
                      <a:lnTo>
                        <a:pt x="14" y="694"/>
                      </a:lnTo>
                      <a:lnTo>
                        <a:pt x="10" y="700"/>
                      </a:lnTo>
                      <a:lnTo>
                        <a:pt x="0" y="764"/>
                      </a:lnTo>
                      <a:lnTo>
                        <a:pt x="0" y="768"/>
                      </a:lnTo>
                      <a:lnTo>
                        <a:pt x="4" y="778"/>
                      </a:lnTo>
                      <a:lnTo>
                        <a:pt x="4" y="782"/>
                      </a:lnTo>
                      <a:lnTo>
                        <a:pt x="10" y="786"/>
                      </a:lnTo>
                      <a:lnTo>
                        <a:pt x="28" y="804"/>
                      </a:lnTo>
                      <a:lnTo>
                        <a:pt x="28" y="810"/>
                      </a:lnTo>
                      <a:lnTo>
                        <a:pt x="32" y="810"/>
                      </a:lnTo>
                      <a:lnTo>
                        <a:pt x="36" y="810"/>
                      </a:lnTo>
                      <a:lnTo>
                        <a:pt x="42" y="814"/>
                      </a:lnTo>
                      <a:lnTo>
                        <a:pt x="46" y="814"/>
                      </a:lnTo>
                      <a:lnTo>
                        <a:pt x="50" y="818"/>
                      </a:lnTo>
                      <a:lnTo>
                        <a:pt x="64" y="842"/>
                      </a:lnTo>
                      <a:lnTo>
                        <a:pt x="64" y="854"/>
                      </a:lnTo>
                      <a:lnTo>
                        <a:pt x="64" y="864"/>
                      </a:lnTo>
                      <a:lnTo>
                        <a:pt x="64" y="878"/>
                      </a:lnTo>
                      <a:lnTo>
                        <a:pt x="64" y="882"/>
                      </a:lnTo>
                      <a:lnTo>
                        <a:pt x="36" y="932"/>
                      </a:lnTo>
                      <a:lnTo>
                        <a:pt x="36" y="938"/>
                      </a:lnTo>
                      <a:lnTo>
                        <a:pt x="36" y="942"/>
                      </a:lnTo>
                      <a:lnTo>
                        <a:pt x="46" y="964"/>
                      </a:lnTo>
                      <a:lnTo>
                        <a:pt x="50" y="970"/>
                      </a:lnTo>
                      <a:lnTo>
                        <a:pt x="54" y="970"/>
                      </a:lnTo>
                      <a:lnTo>
                        <a:pt x="54" y="974"/>
                      </a:lnTo>
                      <a:lnTo>
                        <a:pt x="74" y="978"/>
                      </a:lnTo>
                      <a:lnTo>
                        <a:pt x="78" y="978"/>
                      </a:lnTo>
                      <a:lnTo>
                        <a:pt x="106" y="952"/>
                      </a:lnTo>
                      <a:lnTo>
                        <a:pt x="114" y="938"/>
                      </a:lnTo>
                      <a:lnTo>
                        <a:pt x="132" y="906"/>
                      </a:lnTo>
                      <a:lnTo>
                        <a:pt x="146" y="896"/>
                      </a:lnTo>
                      <a:lnTo>
                        <a:pt x="164" y="882"/>
                      </a:lnTo>
                      <a:lnTo>
                        <a:pt x="210" y="906"/>
                      </a:lnTo>
                      <a:lnTo>
                        <a:pt x="216" y="906"/>
                      </a:lnTo>
                      <a:lnTo>
                        <a:pt x="220" y="906"/>
                      </a:lnTo>
                      <a:lnTo>
                        <a:pt x="248" y="888"/>
                      </a:lnTo>
                      <a:lnTo>
                        <a:pt x="248" y="882"/>
                      </a:lnTo>
                      <a:lnTo>
                        <a:pt x="238" y="874"/>
                      </a:lnTo>
                      <a:lnTo>
                        <a:pt x="170" y="814"/>
                      </a:lnTo>
                      <a:lnTo>
                        <a:pt x="170" y="810"/>
                      </a:lnTo>
                      <a:lnTo>
                        <a:pt x="164" y="810"/>
                      </a:lnTo>
                      <a:lnTo>
                        <a:pt x="160" y="810"/>
                      </a:lnTo>
                      <a:lnTo>
                        <a:pt x="146" y="810"/>
                      </a:lnTo>
                      <a:lnTo>
                        <a:pt x="124" y="800"/>
                      </a:lnTo>
                      <a:lnTo>
                        <a:pt x="96" y="782"/>
                      </a:lnTo>
                      <a:lnTo>
                        <a:pt x="92" y="782"/>
                      </a:lnTo>
                      <a:lnTo>
                        <a:pt x="92" y="778"/>
                      </a:lnTo>
                      <a:lnTo>
                        <a:pt x="86" y="778"/>
                      </a:lnTo>
                      <a:lnTo>
                        <a:pt x="86" y="772"/>
                      </a:lnTo>
                      <a:lnTo>
                        <a:pt x="86" y="764"/>
                      </a:lnTo>
                      <a:lnTo>
                        <a:pt x="92" y="758"/>
                      </a:lnTo>
                      <a:lnTo>
                        <a:pt x="92" y="750"/>
                      </a:lnTo>
                      <a:lnTo>
                        <a:pt x="100" y="732"/>
                      </a:lnTo>
                      <a:lnTo>
                        <a:pt x="100" y="726"/>
                      </a:lnTo>
                      <a:lnTo>
                        <a:pt x="106" y="722"/>
                      </a:lnTo>
                      <a:lnTo>
                        <a:pt x="114" y="714"/>
                      </a:lnTo>
                      <a:lnTo>
                        <a:pt x="120" y="704"/>
                      </a:lnTo>
                      <a:lnTo>
                        <a:pt x="124" y="704"/>
                      </a:lnTo>
                      <a:lnTo>
                        <a:pt x="128" y="704"/>
                      </a:lnTo>
                      <a:lnTo>
                        <a:pt x="132" y="704"/>
                      </a:lnTo>
                      <a:lnTo>
                        <a:pt x="160" y="704"/>
                      </a:lnTo>
                      <a:lnTo>
                        <a:pt x="164" y="704"/>
                      </a:lnTo>
                      <a:lnTo>
                        <a:pt x="170" y="708"/>
                      </a:lnTo>
                      <a:lnTo>
                        <a:pt x="174" y="714"/>
                      </a:lnTo>
                      <a:lnTo>
                        <a:pt x="192" y="732"/>
                      </a:lnTo>
                      <a:lnTo>
                        <a:pt x="192" y="736"/>
                      </a:lnTo>
                      <a:lnTo>
                        <a:pt x="238" y="740"/>
                      </a:lnTo>
                      <a:lnTo>
                        <a:pt x="280" y="708"/>
                      </a:lnTo>
                      <a:lnTo>
                        <a:pt x="288" y="708"/>
                      </a:lnTo>
                      <a:lnTo>
                        <a:pt x="288" y="704"/>
                      </a:lnTo>
                      <a:lnTo>
                        <a:pt x="308" y="700"/>
                      </a:lnTo>
                      <a:lnTo>
                        <a:pt x="312" y="700"/>
                      </a:lnTo>
                      <a:lnTo>
                        <a:pt x="320" y="694"/>
                      </a:lnTo>
                      <a:lnTo>
                        <a:pt x="344" y="694"/>
                      </a:lnTo>
                      <a:lnTo>
                        <a:pt x="348" y="694"/>
                      </a:lnTo>
                      <a:lnTo>
                        <a:pt x="352" y="700"/>
                      </a:lnTo>
                      <a:lnTo>
                        <a:pt x="358" y="700"/>
                      </a:lnTo>
                      <a:lnTo>
                        <a:pt x="372" y="708"/>
                      </a:lnTo>
                      <a:lnTo>
                        <a:pt x="376" y="708"/>
                      </a:lnTo>
                      <a:lnTo>
                        <a:pt x="376" y="714"/>
                      </a:lnTo>
                      <a:lnTo>
                        <a:pt x="380" y="718"/>
                      </a:lnTo>
                      <a:lnTo>
                        <a:pt x="390" y="726"/>
                      </a:lnTo>
                      <a:lnTo>
                        <a:pt x="454" y="768"/>
                      </a:lnTo>
                      <a:lnTo>
                        <a:pt x="472" y="778"/>
                      </a:lnTo>
                      <a:lnTo>
                        <a:pt x="500" y="796"/>
                      </a:lnTo>
                      <a:lnTo>
                        <a:pt x="522" y="804"/>
                      </a:lnTo>
                      <a:lnTo>
                        <a:pt x="528" y="810"/>
                      </a:lnTo>
                      <a:lnTo>
                        <a:pt x="536" y="810"/>
                      </a:lnTo>
                      <a:lnTo>
                        <a:pt x="540" y="810"/>
                      </a:lnTo>
                      <a:lnTo>
                        <a:pt x="546" y="810"/>
                      </a:lnTo>
                      <a:lnTo>
                        <a:pt x="550" y="814"/>
                      </a:lnTo>
                      <a:lnTo>
                        <a:pt x="572" y="828"/>
                      </a:lnTo>
                      <a:lnTo>
                        <a:pt x="582" y="836"/>
                      </a:lnTo>
                      <a:lnTo>
                        <a:pt x="596" y="850"/>
                      </a:lnTo>
                      <a:lnTo>
                        <a:pt x="600" y="854"/>
                      </a:lnTo>
                      <a:lnTo>
                        <a:pt x="614" y="828"/>
                      </a:lnTo>
                      <a:lnTo>
                        <a:pt x="618" y="800"/>
                      </a:lnTo>
                      <a:lnTo>
                        <a:pt x="618" y="796"/>
                      </a:lnTo>
                      <a:lnTo>
                        <a:pt x="614" y="790"/>
                      </a:lnTo>
                      <a:lnTo>
                        <a:pt x="614" y="786"/>
                      </a:lnTo>
                      <a:lnTo>
                        <a:pt x="614" y="782"/>
                      </a:lnTo>
                      <a:lnTo>
                        <a:pt x="614" y="772"/>
                      </a:lnTo>
                      <a:lnTo>
                        <a:pt x="618" y="768"/>
                      </a:lnTo>
                      <a:lnTo>
                        <a:pt x="618" y="764"/>
                      </a:lnTo>
                      <a:lnTo>
                        <a:pt x="624" y="758"/>
                      </a:lnTo>
                      <a:lnTo>
                        <a:pt x="624" y="754"/>
                      </a:lnTo>
                      <a:lnTo>
                        <a:pt x="628" y="750"/>
                      </a:lnTo>
                      <a:lnTo>
                        <a:pt x="632" y="736"/>
                      </a:lnTo>
                      <a:lnTo>
                        <a:pt x="642" y="726"/>
                      </a:lnTo>
                      <a:lnTo>
                        <a:pt x="646" y="718"/>
                      </a:lnTo>
                      <a:lnTo>
                        <a:pt x="650" y="708"/>
                      </a:lnTo>
                      <a:lnTo>
                        <a:pt x="656" y="704"/>
                      </a:lnTo>
                      <a:lnTo>
                        <a:pt x="660" y="694"/>
                      </a:lnTo>
                      <a:lnTo>
                        <a:pt x="670" y="686"/>
                      </a:lnTo>
                      <a:lnTo>
                        <a:pt x="716" y="640"/>
                      </a:lnTo>
                      <a:lnTo>
                        <a:pt x="728" y="626"/>
                      </a:lnTo>
                      <a:lnTo>
                        <a:pt x="734" y="626"/>
                      </a:lnTo>
                      <a:lnTo>
                        <a:pt x="738" y="622"/>
                      </a:lnTo>
                      <a:lnTo>
                        <a:pt x="756" y="612"/>
                      </a:lnTo>
                      <a:lnTo>
                        <a:pt x="760" y="612"/>
                      </a:lnTo>
                      <a:lnTo>
                        <a:pt x="784" y="608"/>
                      </a:lnTo>
                      <a:lnTo>
                        <a:pt x="788" y="604"/>
                      </a:lnTo>
                      <a:lnTo>
                        <a:pt x="792" y="604"/>
                      </a:lnTo>
                      <a:lnTo>
                        <a:pt x="792" y="608"/>
                      </a:lnTo>
                      <a:lnTo>
                        <a:pt x="798" y="612"/>
                      </a:lnTo>
                      <a:lnTo>
                        <a:pt x="798" y="618"/>
                      </a:lnTo>
                      <a:lnTo>
                        <a:pt x="802" y="618"/>
                      </a:lnTo>
                      <a:lnTo>
                        <a:pt x="812" y="622"/>
                      </a:lnTo>
                      <a:lnTo>
                        <a:pt x="816" y="622"/>
                      </a:lnTo>
                      <a:lnTo>
                        <a:pt x="838" y="618"/>
                      </a:lnTo>
                      <a:lnTo>
                        <a:pt x="898" y="608"/>
                      </a:lnTo>
                      <a:lnTo>
                        <a:pt x="904" y="608"/>
                      </a:lnTo>
                      <a:lnTo>
                        <a:pt x="908" y="608"/>
                      </a:lnTo>
                      <a:lnTo>
                        <a:pt x="1046" y="520"/>
                      </a:lnTo>
                      <a:lnTo>
                        <a:pt x="1046" y="516"/>
                      </a:lnTo>
                      <a:lnTo>
                        <a:pt x="1036" y="512"/>
                      </a:lnTo>
                      <a:close/>
                    </a:path>
                  </a:pathLst>
                </a:custGeom>
                <a:solidFill>
                  <a:srgbClr val="BAE5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49" name="Freeform 24"/>
                <p:cNvSpPr>
                  <a:spLocks/>
                </p:cNvSpPr>
                <p:nvPr/>
              </p:nvSpPr>
              <p:spPr bwMode="auto">
                <a:xfrm>
                  <a:off x="5584825" y="1246188"/>
                  <a:ext cx="127000" cy="95250"/>
                </a:xfrm>
                <a:custGeom>
                  <a:avLst/>
                  <a:gdLst>
                    <a:gd name="T0" fmla="*/ 44 w 80"/>
                    <a:gd name="T1" fmla="*/ 56 h 60"/>
                    <a:gd name="T2" fmla="*/ 78 w 80"/>
                    <a:gd name="T3" fmla="*/ 58 h 60"/>
                    <a:gd name="T4" fmla="*/ 80 w 80"/>
                    <a:gd name="T5" fmla="*/ 22 h 60"/>
                    <a:gd name="T6" fmla="*/ 16 w 80"/>
                    <a:gd name="T7" fmla="*/ 0 h 60"/>
                    <a:gd name="T8" fmla="*/ 0 w 80"/>
                    <a:gd name="T9" fmla="*/ 28 h 60"/>
                    <a:gd name="T10" fmla="*/ 4 w 80"/>
                    <a:gd name="T11" fmla="*/ 60 h 60"/>
                    <a:gd name="T12" fmla="*/ 44 w 80"/>
                    <a:gd name="T13" fmla="*/ 5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60">
                      <a:moveTo>
                        <a:pt x="44" y="56"/>
                      </a:moveTo>
                      <a:lnTo>
                        <a:pt x="78" y="58"/>
                      </a:lnTo>
                      <a:lnTo>
                        <a:pt x="80" y="22"/>
                      </a:lnTo>
                      <a:lnTo>
                        <a:pt x="16" y="0"/>
                      </a:lnTo>
                      <a:lnTo>
                        <a:pt x="0" y="28"/>
                      </a:lnTo>
                      <a:lnTo>
                        <a:pt x="4" y="60"/>
                      </a:lnTo>
                      <a:lnTo>
                        <a:pt x="44" y="5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50" name="Freeform 25"/>
                <p:cNvSpPr>
                  <a:spLocks/>
                </p:cNvSpPr>
                <p:nvPr/>
              </p:nvSpPr>
              <p:spPr bwMode="auto">
                <a:xfrm>
                  <a:off x="5521325" y="1163638"/>
                  <a:ext cx="53975" cy="79375"/>
                </a:xfrm>
                <a:custGeom>
                  <a:avLst/>
                  <a:gdLst>
                    <a:gd name="T0" fmla="*/ 30 w 34"/>
                    <a:gd name="T1" fmla="*/ 50 h 50"/>
                    <a:gd name="T2" fmla="*/ 34 w 34"/>
                    <a:gd name="T3" fmla="*/ 4 h 50"/>
                    <a:gd name="T4" fmla="*/ 0 w 34"/>
                    <a:gd name="T5" fmla="*/ 0 h 50"/>
                    <a:gd name="T6" fmla="*/ 14 w 34"/>
                    <a:gd name="T7" fmla="*/ 48 h 50"/>
                    <a:gd name="T8" fmla="*/ 30 w 34"/>
                    <a:gd name="T9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50">
                      <a:moveTo>
                        <a:pt x="30" y="50"/>
                      </a:moveTo>
                      <a:lnTo>
                        <a:pt x="34" y="4"/>
                      </a:lnTo>
                      <a:lnTo>
                        <a:pt x="0" y="0"/>
                      </a:lnTo>
                      <a:lnTo>
                        <a:pt x="14" y="48"/>
                      </a:lnTo>
                      <a:lnTo>
                        <a:pt x="30" y="5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51" name="Freeform 26"/>
                <p:cNvSpPr>
                  <a:spLocks/>
                </p:cNvSpPr>
                <p:nvPr/>
              </p:nvSpPr>
              <p:spPr bwMode="auto">
                <a:xfrm>
                  <a:off x="5222875" y="4929188"/>
                  <a:ext cx="53975" cy="88900"/>
                </a:xfrm>
                <a:custGeom>
                  <a:avLst/>
                  <a:gdLst>
                    <a:gd name="T0" fmla="*/ 0 w 34"/>
                    <a:gd name="T1" fmla="*/ 56 h 56"/>
                    <a:gd name="T2" fmla="*/ 34 w 34"/>
                    <a:gd name="T3" fmla="*/ 18 h 56"/>
                    <a:gd name="T4" fmla="*/ 6 w 34"/>
                    <a:gd name="T5" fmla="*/ 0 h 56"/>
                    <a:gd name="T6" fmla="*/ 0 w 34"/>
                    <a:gd name="T7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56">
                      <a:moveTo>
                        <a:pt x="0" y="56"/>
                      </a:moveTo>
                      <a:lnTo>
                        <a:pt x="34" y="18"/>
                      </a:lnTo>
                      <a:lnTo>
                        <a:pt x="6" y="0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  <p:sp>
              <p:nvSpPr>
                <p:cNvPr id="152" name="Freeform 27"/>
                <p:cNvSpPr>
                  <a:spLocks/>
                </p:cNvSpPr>
                <p:nvPr/>
              </p:nvSpPr>
              <p:spPr bwMode="auto">
                <a:xfrm>
                  <a:off x="5140325" y="5049838"/>
                  <a:ext cx="50800" cy="82550"/>
                </a:xfrm>
                <a:custGeom>
                  <a:avLst/>
                  <a:gdLst>
                    <a:gd name="T0" fmla="*/ 0 w 32"/>
                    <a:gd name="T1" fmla="*/ 24 h 52"/>
                    <a:gd name="T2" fmla="*/ 6 w 32"/>
                    <a:gd name="T3" fmla="*/ 52 h 52"/>
                    <a:gd name="T4" fmla="*/ 32 w 32"/>
                    <a:gd name="T5" fmla="*/ 40 h 52"/>
                    <a:gd name="T6" fmla="*/ 22 w 32"/>
                    <a:gd name="T7" fmla="*/ 0 h 52"/>
                    <a:gd name="T8" fmla="*/ 0 w 32"/>
                    <a:gd name="T9" fmla="*/ 2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2">
                      <a:moveTo>
                        <a:pt x="0" y="24"/>
                      </a:moveTo>
                      <a:lnTo>
                        <a:pt x="6" y="52"/>
                      </a:lnTo>
                      <a:lnTo>
                        <a:pt x="32" y="40"/>
                      </a:lnTo>
                      <a:lnTo>
                        <a:pt x="22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/>
                </a:p>
              </p:txBody>
            </p:sp>
          </p:grpSp>
          <p:sp>
            <p:nvSpPr>
              <p:cNvPr id="131" name="TextBox 130"/>
              <p:cNvSpPr txBox="1"/>
              <p:nvPr/>
            </p:nvSpPr>
            <p:spPr>
              <a:xfrm>
                <a:off x="4804450" y="3317921"/>
                <a:ext cx="1032536" cy="59378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GB" sz="1100" spc="300" dirty="0" smtClean="0">
                    <a:latin typeface="Calibri" panose="020F0502020204030204" pitchFamily="34" charset="0"/>
                  </a:rPr>
                  <a:t>Japan</a:t>
                </a:r>
              </a:p>
              <a:p>
                <a:r>
                  <a:rPr lang="en-GB" sz="800" b="1" spc="300" dirty="0" smtClean="0">
                    <a:latin typeface="Calibri" panose="020F0502020204030204" pitchFamily="34" charset="0"/>
                  </a:rPr>
                  <a:t>KEK</a:t>
                </a:r>
                <a:endParaRPr lang="en-GB" sz="1100" b="1" spc="30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32" name="Straight Connector 131"/>
              <p:cNvCxnSpPr/>
              <p:nvPr/>
            </p:nvCxnSpPr>
            <p:spPr>
              <a:xfrm flipH="1">
                <a:off x="4791583" y="3905349"/>
                <a:ext cx="126933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oval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32"/>
            <p:cNvGrpSpPr>
              <a:grpSpLocks/>
            </p:cNvGrpSpPr>
            <p:nvPr/>
          </p:nvGrpSpPr>
          <p:grpSpPr bwMode="auto">
            <a:xfrm>
              <a:off x="2746376" y="-12700"/>
              <a:ext cx="6473827" cy="6794500"/>
              <a:chOff x="1730" y="-8"/>
              <a:chExt cx="4078" cy="4280"/>
            </a:xfrm>
          </p:grpSpPr>
          <p:sp>
            <p:nvSpPr>
              <p:cNvPr id="32" name="Freeform 5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1019 w 1205"/>
                  <a:gd name="T109" fmla="*/ 440 h 952"/>
                  <a:gd name="T110" fmla="*/ 1196 w 1205"/>
                  <a:gd name="T111" fmla="*/ 376 h 952"/>
                  <a:gd name="T112" fmla="*/ 1205 w 1205"/>
                  <a:gd name="T113" fmla="*/ 368 h 952"/>
                  <a:gd name="T114" fmla="*/ 1180 w 1205"/>
                  <a:gd name="T115" fmla="*/ 352 h 9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77 w 421"/>
                  <a:gd name="T39" fmla="*/ 544 h 616"/>
                  <a:gd name="T40" fmla="*/ 244 w 421"/>
                  <a:gd name="T41" fmla="*/ 496 h 616"/>
                  <a:gd name="T42" fmla="*/ 227 w 421"/>
                  <a:gd name="T43" fmla="*/ 480 h 616"/>
                  <a:gd name="T44" fmla="*/ 227 w 421"/>
                  <a:gd name="T45" fmla="*/ 432 h 616"/>
                  <a:gd name="T46" fmla="*/ 261 w 421"/>
                  <a:gd name="T47" fmla="*/ 408 h 616"/>
                  <a:gd name="T48" fmla="*/ 269 w 421"/>
                  <a:gd name="T49" fmla="*/ 392 h 616"/>
                  <a:gd name="T50" fmla="*/ 236 w 421"/>
                  <a:gd name="T51" fmla="*/ 312 h 616"/>
                  <a:gd name="T52" fmla="*/ 286 w 421"/>
                  <a:gd name="T53" fmla="*/ 304 h 616"/>
                  <a:gd name="T54" fmla="*/ 303 w 421"/>
                  <a:gd name="T55" fmla="*/ 256 h 616"/>
                  <a:gd name="T56" fmla="*/ 320 w 421"/>
                  <a:gd name="T57" fmla="*/ 248 h 616"/>
                  <a:gd name="T58" fmla="*/ 337 w 421"/>
                  <a:gd name="T59" fmla="*/ 192 h 616"/>
                  <a:gd name="T60" fmla="*/ 362 w 421"/>
                  <a:gd name="T61" fmla="*/ 152 h 616"/>
                  <a:gd name="T62" fmla="*/ 421 w 421"/>
                  <a:gd name="T63" fmla="*/ 120 h 616"/>
                  <a:gd name="T64" fmla="*/ 413 w 421"/>
                  <a:gd name="T65" fmla="*/ 96 h 6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1890" y="3232"/>
                <a:ext cx="1205" cy="952"/>
              </a:xfrm>
              <a:custGeom>
                <a:avLst/>
                <a:gdLst>
                  <a:gd name="T0" fmla="*/ 1154 w 1205"/>
                  <a:gd name="T1" fmla="*/ 336 h 952"/>
                  <a:gd name="T2" fmla="*/ 1036 w 1205"/>
                  <a:gd name="T3" fmla="*/ 296 h 952"/>
                  <a:gd name="T4" fmla="*/ 910 w 1205"/>
                  <a:gd name="T5" fmla="*/ 280 h 952"/>
                  <a:gd name="T6" fmla="*/ 859 w 1205"/>
                  <a:gd name="T7" fmla="*/ 232 h 952"/>
                  <a:gd name="T8" fmla="*/ 784 w 1205"/>
                  <a:gd name="T9" fmla="*/ 192 h 952"/>
                  <a:gd name="T10" fmla="*/ 716 w 1205"/>
                  <a:gd name="T11" fmla="*/ 144 h 952"/>
                  <a:gd name="T12" fmla="*/ 666 w 1205"/>
                  <a:gd name="T13" fmla="*/ 136 h 952"/>
                  <a:gd name="T14" fmla="*/ 598 w 1205"/>
                  <a:gd name="T15" fmla="*/ 128 h 952"/>
                  <a:gd name="T16" fmla="*/ 522 w 1205"/>
                  <a:gd name="T17" fmla="*/ 104 h 952"/>
                  <a:gd name="T18" fmla="*/ 387 w 1205"/>
                  <a:gd name="T19" fmla="*/ 64 h 952"/>
                  <a:gd name="T20" fmla="*/ 320 w 1205"/>
                  <a:gd name="T21" fmla="*/ 48 h 952"/>
                  <a:gd name="T22" fmla="*/ 202 w 1205"/>
                  <a:gd name="T23" fmla="*/ 16 h 952"/>
                  <a:gd name="T24" fmla="*/ 168 w 1205"/>
                  <a:gd name="T25" fmla="*/ 0 h 952"/>
                  <a:gd name="T26" fmla="*/ 135 w 1205"/>
                  <a:gd name="T27" fmla="*/ 8 h 952"/>
                  <a:gd name="T28" fmla="*/ 109 w 1205"/>
                  <a:gd name="T29" fmla="*/ 24 h 952"/>
                  <a:gd name="T30" fmla="*/ 17 w 1205"/>
                  <a:gd name="T31" fmla="*/ 48 h 952"/>
                  <a:gd name="T32" fmla="*/ 25 w 1205"/>
                  <a:gd name="T33" fmla="*/ 88 h 952"/>
                  <a:gd name="T34" fmla="*/ 34 w 1205"/>
                  <a:gd name="T35" fmla="*/ 128 h 952"/>
                  <a:gd name="T36" fmla="*/ 67 w 1205"/>
                  <a:gd name="T37" fmla="*/ 176 h 952"/>
                  <a:gd name="T38" fmla="*/ 84 w 1205"/>
                  <a:gd name="T39" fmla="*/ 200 h 952"/>
                  <a:gd name="T40" fmla="*/ 93 w 1205"/>
                  <a:gd name="T41" fmla="*/ 216 h 952"/>
                  <a:gd name="T42" fmla="*/ 143 w 1205"/>
                  <a:gd name="T43" fmla="*/ 232 h 952"/>
                  <a:gd name="T44" fmla="*/ 194 w 1205"/>
                  <a:gd name="T45" fmla="*/ 224 h 952"/>
                  <a:gd name="T46" fmla="*/ 236 w 1205"/>
                  <a:gd name="T47" fmla="*/ 256 h 952"/>
                  <a:gd name="T48" fmla="*/ 253 w 1205"/>
                  <a:gd name="T49" fmla="*/ 272 h 952"/>
                  <a:gd name="T50" fmla="*/ 261 w 1205"/>
                  <a:gd name="T51" fmla="*/ 296 h 952"/>
                  <a:gd name="T52" fmla="*/ 202 w 1205"/>
                  <a:gd name="T53" fmla="*/ 328 h 952"/>
                  <a:gd name="T54" fmla="*/ 177 w 1205"/>
                  <a:gd name="T55" fmla="*/ 368 h 952"/>
                  <a:gd name="T56" fmla="*/ 160 w 1205"/>
                  <a:gd name="T57" fmla="*/ 424 h 952"/>
                  <a:gd name="T58" fmla="*/ 143 w 1205"/>
                  <a:gd name="T59" fmla="*/ 432 h 952"/>
                  <a:gd name="T60" fmla="*/ 126 w 1205"/>
                  <a:gd name="T61" fmla="*/ 480 h 952"/>
                  <a:gd name="T62" fmla="*/ 76 w 1205"/>
                  <a:gd name="T63" fmla="*/ 488 h 952"/>
                  <a:gd name="T64" fmla="*/ 109 w 1205"/>
                  <a:gd name="T65" fmla="*/ 568 h 952"/>
                  <a:gd name="T66" fmla="*/ 101 w 1205"/>
                  <a:gd name="T67" fmla="*/ 584 h 952"/>
                  <a:gd name="T68" fmla="*/ 67 w 1205"/>
                  <a:gd name="T69" fmla="*/ 608 h 952"/>
                  <a:gd name="T70" fmla="*/ 67 w 1205"/>
                  <a:gd name="T71" fmla="*/ 656 h 952"/>
                  <a:gd name="T72" fmla="*/ 84 w 1205"/>
                  <a:gd name="T73" fmla="*/ 672 h 952"/>
                  <a:gd name="T74" fmla="*/ 17 w 1205"/>
                  <a:gd name="T75" fmla="*/ 720 h 952"/>
                  <a:gd name="T76" fmla="*/ 0 w 1205"/>
                  <a:gd name="T77" fmla="*/ 784 h 952"/>
                  <a:gd name="T78" fmla="*/ 59 w 1205"/>
                  <a:gd name="T79" fmla="*/ 792 h 952"/>
                  <a:gd name="T80" fmla="*/ 109 w 1205"/>
                  <a:gd name="T81" fmla="*/ 840 h 952"/>
                  <a:gd name="T82" fmla="*/ 118 w 1205"/>
                  <a:gd name="T83" fmla="*/ 920 h 952"/>
                  <a:gd name="T84" fmla="*/ 219 w 1205"/>
                  <a:gd name="T85" fmla="*/ 928 h 952"/>
                  <a:gd name="T86" fmla="*/ 295 w 1205"/>
                  <a:gd name="T87" fmla="*/ 912 h 952"/>
                  <a:gd name="T88" fmla="*/ 379 w 1205"/>
                  <a:gd name="T89" fmla="*/ 904 h 952"/>
                  <a:gd name="T90" fmla="*/ 539 w 1205"/>
                  <a:gd name="T91" fmla="*/ 928 h 952"/>
                  <a:gd name="T92" fmla="*/ 598 w 1205"/>
                  <a:gd name="T93" fmla="*/ 904 h 952"/>
                  <a:gd name="T94" fmla="*/ 649 w 1205"/>
                  <a:gd name="T95" fmla="*/ 856 h 952"/>
                  <a:gd name="T96" fmla="*/ 725 w 1205"/>
                  <a:gd name="T97" fmla="*/ 824 h 952"/>
                  <a:gd name="T98" fmla="*/ 784 w 1205"/>
                  <a:gd name="T99" fmla="*/ 752 h 952"/>
                  <a:gd name="T100" fmla="*/ 809 w 1205"/>
                  <a:gd name="T101" fmla="*/ 664 h 952"/>
                  <a:gd name="T102" fmla="*/ 842 w 1205"/>
                  <a:gd name="T103" fmla="*/ 592 h 952"/>
                  <a:gd name="T104" fmla="*/ 927 w 1205"/>
                  <a:gd name="T105" fmla="*/ 504 h 952"/>
                  <a:gd name="T106" fmla="*/ 944 w 1205"/>
                  <a:gd name="T107" fmla="*/ 472 h 952"/>
                  <a:gd name="T108" fmla="*/ 944 w 1205"/>
                  <a:gd name="T109" fmla="*/ 472 h 952"/>
                  <a:gd name="T110" fmla="*/ 1019 w 1205"/>
                  <a:gd name="T111" fmla="*/ 440 h 952"/>
                  <a:gd name="T112" fmla="*/ 1196 w 1205"/>
                  <a:gd name="T113" fmla="*/ 376 h 952"/>
                  <a:gd name="T114" fmla="*/ 1205 w 1205"/>
                  <a:gd name="T115" fmla="*/ 368 h 952"/>
                  <a:gd name="T116" fmla="*/ 1205 w 1205"/>
                  <a:gd name="T117" fmla="*/ 344 h 95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205" h="952">
                    <a:moveTo>
                      <a:pt x="1180" y="352"/>
                    </a:moveTo>
                    <a:lnTo>
                      <a:pt x="1154" y="336"/>
                    </a:lnTo>
                    <a:lnTo>
                      <a:pt x="1095" y="320"/>
                    </a:lnTo>
                    <a:lnTo>
                      <a:pt x="1036" y="296"/>
                    </a:lnTo>
                    <a:lnTo>
                      <a:pt x="969" y="288"/>
                    </a:lnTo>
                    <a:lnTo>
                      <a:pt x="910" y="280"/>
                    </a:lnTo>
                    <a:lnTo>
                      <a:pt x="893" y="256"/>
                    </a:lnTo>
                    <a:lnTo>
                      <a:pt x="859" y="232"/>
                    </a:lnTo>
                    <a:lnTo>
                      <a:pt x="817" y="224"/>
                    </a:lnTo>
                    <a:lnTo>
                      <a:pt x="784" y="192"/>
                    </a:lnTo>
                    <a:lnTo>
                      <a:pt x="733" y="152"/>
                    </a:lnTo>
                    <a:lnTo>
                      <a:pt x="716" y="144"/>
                    </a:lnTo>
                    <a:lnTo>
                      <a:pt x="699" y="144"/>
                    </a:lnTo>
                    <a:lnTo>
                      <a:pt x="666" y="136"/>
                    </a:lnTo>
                    <a:lnTo>
                      <a:pt x="632" y="120"/>
                    </a:lnTo>
                    <a:lnTo>
                      <a:pt x="598" y="128"/>
                    </a:lnTo>
                    <a:lnTo>
                      <a:pt x="556" y="104"/>
                    </a:lnTo>
                    <a:lnTo>
                      <a:pt x="522" y="104"/>
                    </a:lnTo>
                    <a:lnTo>
                      <a:pt x="480" y="96"/>
                    </a:lnTo>
                    <a:lnTo>
                      <a:pt x="387" y="64"/>
                    </a:lnTo>
                    <a:lnTo>
                      <a:pt x="362" y="48"/>
                    </a:lnTo>
                    <a:lnTo>
                      <a:pt x="320" y="48"/>
                    </a:lnTo>
                    <a:lnTo>
                      <a:pt x="227" y="32"/>
                    </a:lnTo>
                    <a:lnTo>
                      <a:pt x="202" y="16"/>
                    </a:lnTo>
                    <a:lnTo>
                      <a:pt x="185" y="0"/>
                    </a:lnTo>
                    <a:lnTo>
                      <a:pt x="168" y="0"/>
                    </a:lnTo>
                    <a:lnTo>
                      <a:pt x="143" y="0"/>
                    </a:lnTo>
                    <a:lnTo>
                      <a:pt x="135" y="8"/>
                    </a:lnTo>
                    <a:lnTo>
                      <a:pt x="126" y="24"/>
                    </a:lnTo>
                    <a:lnTo>
                      <a:pt x="109" y="24"/>
                    </a:lnTo>
                    <a:lnTo>
                      <a:pt x="59" y="32"/>
                    </a:lnTo>
                    <a:lnTo>
                      <a:pt x="17" y="48"/>
                    </a:lnTo>
                    <a:lnTo>
                      <a:pt x="25" y="80"/>
                    </a:lnTo>
                    <a:lnTo>
                      <a:pt x="25" y="88"/>
                    </a:lnTo>
                    <a:lnTo>
                      <a:pt x="25" y="104"/>
                    </a:lnTo>
                    <a:lnTo>
                      <a:pt x="34" y="128"/>
                    </a:lnTo>
                    <a:lnTo>
                      <a:pt x="17" y="184"/>
                    </a:lnTo>
                    <a:lnTo>
                      <a:pt x="67" y="176"/>
                    </a:lnTo>
                    <a:lnTo>
                      <a:pt x="84" y="184"/>
                    </a:lnTo>
                    <a:lnTo>
                      <a:pt x="84" y="200"/>
                    </a:lnTo>
                    <a:lnTo>
                      <a:pt x="76" y="208"/>
                    </a:lnTo>
                    <a:lnTo>
                      <a:pt x="93" y="216"/>
                    </a:lnTo>
                    <a:lnTo>
                      <a:pt x="126" y="216"/>
                    </a:lnTo>
                    <a:lnTo>
                      <a:pt x="143" y="232"/>
                    </a:lnTo>
                    <a:lnTo>
                      <a:pt x="168" y="232"/>
                    </a:lnTo>
                    <a:lnTo>
                      <a:pt x="194" y="224"/>
                    </a:lnTo>
                    <a:lnTo>
                      <a:pt x="227" y="240"/>
                    </a:lnTo>
                    <a:lnTo>
                      <a:pt x="236" y="256"/>
                    </a:lnTo>
                    <a:lnTo>
                      <a:pt x="236" y="264"/>
                    </a:lnTo>
                    <a:lnTo>
                      <a:pt x="253" y="272"/>
                    </a:lnTo>
                    <a:lnTo>
                      <a:pt x="261" y="288"/>
                    </a:lnTo>
                    <a:lnTo>
                      <a:pt x="261" y="296"/>
                    </a:lnTo>
                    <a:lnTo>
                      <a:pt x="227" y="312"/>
                    </a:lnTo>
                    <a:lnTo>
                      <a:pt x="202" y="328"/>
                    </a:lnTo>
                    <a:lnTo>
                      <a:pt x="168" y="344"/>
                    </a:lnTo>
                    <a:lnTo>
                      <a:pt x="177" y="368"/>
                    </a:lnTo>
                    <a:lnTo>
                      <a:pt x="160" y="400"/>
                    </a:lnTo>
                    <a:lnTo>
                      <a:pt x="160" y="424"/>
                    </a:lnTo>
                    <a:lnTo>
                      <a:pt x="152" y="432"/>
                    </a:lnTo>
                    <a:lnTo>
                      <a:pt x="143" y="432"/>
                    </a:lnTo>
                    <a:lnTo>
                      <a:pt x="143" y="464"/>
                    </a:lnTo>
                    <a:lnTo>
                      <a:pt x="126" y="480"/>
                    </a:lnTo>
                    <a:lnTo>
                      <a:pt x="101" y="488"/>
                    </a:lnTo>
                    <a:lnTo>
                      <a:pt x="76" y="488"/>
                    </a:lnTo>
                    <a:lnTo>
                      <a:pt x="93" y="552"/>
                    </a:lnTo>
                    <a:lnTo>
                      <a:pt x="109" y="568"/>
                    </a:lnTo>
                    <a:lnTo>
                      <a:pt x="109" y="576"/>
                    </a:lnTo>
                    <a:lnTo>
                      <a:pt x="101" y="584"/>
                    </a:lnTo>
                    <a:lnTo>
                      <a:pt x="76" y="592"/>
                    </a:lnTo>
                    <a:lnTo>
                      <a:pt x="67" y="608"/>
                    </a:lnTo>
                    <a:lnTo>
                      <a:pt x="59" y="632"/>
                    </a:lnTo>
                    <a:lnTo>
                      <a:pt x="67" y="656"/>
                    </a:lnTo>
                    <a:lnTo>
                      <a:pt x="76" y="672"/>
                    </a:lnTo>
                    <a:lnTo>
                      <a:pt x="84" y="672"/>
                    </a:lnTo>
                    <a:lnTo>
                      <a:pt x="59" y="696"/>
                    </a:lnTo>
                    <a:lnTo>
                      <a:pt x="17" y="720"/>
                    </a:lnTo>
                    <a:lnTo>
                      <a:pt x="8" y="752"/>
                    </a:lnTo>
                    <a:lnTo>
                      <a:pt x="0" y="784"/>
                    </a:lnTo>
                    <a:lnTo>
                      <a:pt x="17" y="784"/>
                    </a:lnTo>
                    <a:lnTo>
                      <a:pt x="59" y="792"/>
                    </a:lnTo>
                    <a:lnTo>
                      <a:pt x="93" y="816"/>
                    </a:lnTo>
                    <a:lnTo>
                      <a:pt x="109" y="840"/>
                    </a:lnTo>
                    <a:lnTo>
                      <a:pt x="109" y="880"/>
                    </a:lnTo>
                    <a:lnTo>
                      <a:pt x="118" y="920"/>
                    </a:lnTo>
                    <a:lnTo>
                      <a:pt x="152" y="952"/>
                    </a:lnTo>
                    <a:lnTo>
                      <a:pt x="219" y="928"/>
                    </a:lnTo>
                    <a:lnTo>
                      <a:pt x="253" y="920"/>
                    </a:lnTo>
                    <a:lnTo>
                      <a:pt x="295" y="912"/>
                    </a:lnTo>
                    <a:lnTo>
                      <a:pt x="337" y="896"/>
                    </a:lnTo>
                    <a:lnTo>
                      <a:pt x="379" y="904"/>
                    </a:lnTo>
                    <a:lnTo>
                      <a:pt x="463" y="920"/>
                    </a:lnTo>
                    <a:lnTo>
                      <a:pt x="539" y="928"/>
                    </a:lnTo>
                    <a:lnTo>
                      <a:pt x="573" y="928"/>
                    </a:lnTo>
                    <a:lnTo>
                      <a:pt x="598" y="904"/>
                    </a:lnTo>
                    <a:lnTo>
                      <a:pt x="615" y="872"/>
                    </a:lnTo>
                    <a:lnTo>
                      <a:pt x="649" y="856"/>
                    </a:lnTo>
                    <a:lnTo>
                      <a:pt x="733" y="848"/>
                    </a:lnTo>
                    <a:lnTo>
                      <a:pt x="725" y="824"/>
                    </a:lnTo>
                    <a:lnTo>
                      <a:pt x="733" y="800"/>
                    </a:lnTo>
                    <a:lnTo>
                      <a:pt x="784" y="752"/>
                    </a:lnTo>
                    <a:lnTo>
                      <a:pt x="842" y="720"/>
                    </a:lnTo>
                    <a:lnTo>
                      <a:pt x="809" y="664"/>
                    </a:lnTo>
                    <a:lnTo>
                      <a:pt x="809" y="624"/>
                    </a:lnTo>
                    <a:lnTo>
                      <a:pt x="842" y="592"/>
                    </a:lnTo>
                    <a:lnTo>
                      <a:pt x="885" y="536"/>
                    </a:lnTo>
                    <a:lnTo>
                      <a:pt x="927" y="504"/>
                    </a:lnTo>
                    <a:lnTo>
                      <a:pt x="935" y="504"/>
                    </a:lnTo>
                    <a:lnTo>
                      <a:pt x="944" y="472"/>
                    </a:lnTo>
                    <a:lnTo>
                      <a:pt x="977" y="448"/>
                    </a:lnTo>
                    <a:lnTo>
                      <a:pt x="1019" y="440"/>
                    </a:lnTo>
                    <a:lnTo>
                      <a:pt x="1095" y="432"/>
                    </a:lnTo>
                    <a:lnTo>
                      <a:pt x="1196" y="376"/>
                    </a:lnTo>
                    <a:lnTo>
                      <a:pt x="1205" y="376"/>
                    </a:lnTo>
                    <a:lnTo>
                      <a:pt x="1205" y="368"/>
                    </a:lnTo>
                    <a:lnTo>
                      <a:pt x="1205" y="344"/>
                    </a:lnTo>
                    <a:lnTo>
                      <a:pt x="1180" y="352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5" name="Freeform 8"/>
              <p:cNvSpPr>
                <a:spLocks/>
              </p:cNvSpPr>
              <p:nvPr/>
            </p:nvSpPr>
            <p:spPr bwMode="auto">
              <a:xfrm>
                <a:off x="1730" y="3408"/>
                <a:ext cx="421" cy="616"/>
              </a:xfrm>
              <a:custGeom>
                <a:avLst/>
                <a:gdLst>
                  <a:gd name="T0" fmla="*/ 396 w 421"/>
                  <a:gd name="T1" fmla="*/ 88 h 616"/>
                  <a:gd name="T2" fmla="*/ 387 w 421"/>
                  <a:gd name="T3" fmla="*/ 64 h 616"/>
                  <a:gd name="T4" fmla="*/ 328 w 421"/>
                  <a:gd name="T5" fmla="*/ 56 h 616"/>
                  <a:gd name="T6" fmla="*/ 286 w 421"/>
                  <a:gd name="T7" fmla="*/ 40 h 616"/>
                  <a:gd name="T8" fmla="*/ 236 w 421"/>
                  <a:gd name="T9" fmla="*/ 32 h 616"/>
                  <a:gd name="T10" fmla="*/ 244 w 421"/>
                  <a:gd name="T11" fmla="*/ 8 h 616"/>
                  <a:gd name="T12" fmla="*/ 177 w 421"/>
                  <a:gd name="T13" fmla="*/ 8 h 616"/>
                  <a:gd name="T14" fmla="*/ 160 w 421"/>
                  <a:gd name="T15" fmla="*/ 112 h 616"/>
                  <a:gd name="T16" fmla="*/ 126 w 421"/>
                  <a:gd name="T17" fmla="*/ 208 h 616"/>
                  <a:gd name="T18" fmla="*/ 42 w 421"/>
                  <a:gd name="T19" fmla="*/ 304 h 616"/>
                  <a:gd name="T20" fmla="*/ 8 w 421"/>
                  <a:gd name="T21" fmla="*/ 368 h 616"/>
                  <a:gd name="T22" fmla="*/ 34 w 421"/>
                  <a:gd name="T23" fmla="*/ 384 h 616"/>
                  <a:gd name="T24" fmla="*/ 25 w 421"/>
                  <a:gd name="T25" fmla="*/ 408 h 616"/>
                  <a:gd name="T26" fmla="*/ 67 w 421"/>
                  <a:gd name="T27" fmla="*/ 416 h 616"/>
                  <a:gd name="T28" fmla="*/ 42 w 421"/>
                  <a:gd name="T29" fmla="*/ 512 h 616"/>
                  <a:gd name="T30" fmla="*/ 8 w 421"/>
                  <a:gd name="T31" fmla="*/ 576 h 616"/>
                  <a:gd name="T32" fmla="*/ 8 w 421"/>
                  <a:gd name="T33" fmla="*/ 592 h 616"/>
                  <a:gd name="T34" fmla="*/ 84 w 421"/>
                  <a:gd name="T35" fmla="*/ 600 h 616"/>
                  <a:gd name="T36" fmla="*/ 160 w 421"/>
                  <a:gd name="T37" fmla="*/ 608 h 616"/>
                  <a:gd name="T38" fmla="*/ 168 w 421"/>
                  <a:gd name="T39" fmla="*/ 576 h 616"/>
                  <a:gd name="T40" fmla="*/ 219 w 421"/>
                  <a:gd name="T41" fmla="*/ 520 h 616"/>
                  <a:gd name="T42" fmla="*/ 236 w 421"/>
                  <a:gd name="T43" fmla="*/ 496 h 616"/>
                  <a:gd name="T44" fmla="*/ 219 w 421"/>
                  <a:gd name="T45" fmla="*/ 456 h 616"/>
                  <a:gd name="T46" fmla="*/ 236 w 421"/>
                  <a:gd name="T47" fmla="*/ 416 h 616"/>
                  <a:gd name="T48" fmla="*/ 269 w 421"/>
                  <a:gd name="T49" fmla="*/ 400 h 616"/>
                  <a:gd name="T50" fmla="*/ 253 w 421"/>
                  <a:gd name="T51" fmla="*/ 376 h 616"/>
                  <a:gd name="T52" fmla="*/ 261 w 421"/>
                  <a:gd name="T53" fmla="*/ 312 h 616"/>
                  <a:gd name="T54" fmla="*/ 303 w 421"/>
                  <a:gd name="T55" fmla="*/ 288 h 616"/>
                  <a:gd name="T56" fmla="*/ 312 w 421"/>
                  <a:gd name="T57" fmla="*/ 256 h 616"/>
                  <a:gd name="T58" fmla="*/ 320 w 421"/>
                  <a:gd name="T59" fmla="*/ 224 h 616"/>
                  <a:gd name="T60" fmla="*/ 328 w 421"/>
                  <a:gd name="T61" fmla="*/ 168 h 616"/>
                  <a:gd name="T62" fmla="*/ 387 w 421"/>
                  <a:gd name="T63" fmla="*/ 136 h 616"/>
                  <a:gd name="T64" fmla="*/ 421 w 421"/>
                  <a:gd name="T65" fmla="*/ 112 h 616"/>
                  <a:gd name="T66" fmla="*/ 413 w 421"/>
                  <a:gd name="T67" fmla="*/ 9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21" h="616">
                    <a:moveTo>
                      <a:pt x="413" y="96"/>
                    </a:moveTo>
                    <a:lnTo>
                      <a:pt x="396" y="88"/>
                    </a:lnTo>
                    <a:lnTo>
                      <a:pt x="396" y="80"/>
                    </a:lnTo>
                    <a:lnTo>
                      <a:pt x="387" y="64"/>
                    </a:lnTo>
                    <a:lnTo>
                      <a:pt x="354" y="48"/>
                    </a:lnTo>
                    <a:lnTo>
                      <a:pt x="328" y="56"/>
                    </a:lnTo>
                    <a:lnTo>
                      <a:pt x="303" y="56"/>
                    </a:lnTo>
                    <a:lnTo>
                      <a:pt x="286" y="40"/>
                    </a:lnTo>
                    <a:lnTo>
                      <a:pt x="253" y="40"/>
                    </a:lnTo>
                    <a:lnTo>
                      <a:pt x="236" y="32"/>
                    </a:lnTo>
                    <a:lnTo>
                      <a:pt x="244" y="24"/>
                    </a:lnTo>
                    <a:lnTo>
                      <a:pt x="244" y="8"/>
                    </a:lnTo>
                    <a:lnTo>
                      <a:pt x="227" y="0"/>
                    </a:lnTo>
                    <a:lnTo>
                      <a:pt x="177" y="8"/>
                    </a:lnTo>
                    <a:lnTo>
                      <a:pt x="177" y="40"/>
                    </a:lnTo>
                    <a:lnTo>
                      <a:pt x="160" y="112"/>
                    </a:lnTo>
                    <a:lnTo>
                      <a:pt x="143" y="144"/>
                    </a:lnTo>
                    <a:lnTo>
                      <a:pt x="126" y="208"/>
                    </a:lnTo>
                    <a:lnTo>
                      <a:pt x="92" y="256"/>
                    </a:lnTo>
                    <a:lnTo>
                      <a:pt x="42" y="304"/>
                    </a:lnTo>
                    <a:lnTo>
                      <a:pt x="17" y="352"/>
                    </a:lnTo>
                    <a:lnTo>
                      <a:pt x="8" y="368"/>
                    </a:lnTo>
                    <a:lnTo>
                      <a:pt x="17" y="376"/>
                    </a:lnTo>
                    <a:lnTo>
                      <a:pt x="34" y="384"/>
                    </a:lnTo>
                    <a:lnTo>
                      <a:pt x="25" y="400"/>
                    </a:lnTo>
                    <a:lnTo>
                      <a:pt x="25" y="408"/>
                    </a:lnTo>
                    <a:lnTo>
                      <a:pt x="34" y="416"/>
                    </a:lnTo>
                    <a:lnTo>
                      <a:pt x="67" y="416"/>
                    </a:lnTo>
                    <a:lnTo>
                      <a:pt x="42" y="480"/>
                    </a:lnTo>
                    <a:lnTo>
                      <a:pt x="42" y="512"/>
                    </a:lnTo>
                    <a:lnTo>
                      <a:pt x="25" y="544"/>
                    </a:lnTo>
                    <a:lnTo>
                      <a:pt x="8" y="576"/>
                    </a:lnTo>
                    <a:lnTo>
                      <a:pt x="0" y="592"/>
                    </a:lnTo>
                    <a:lnTo>
                      <a:pt x="8" y="592"/>
                    </a:lnTo>
                    <a:lnTo>
                      <a:pt x="50" y="592"/>
                    </a:lnTo>
                    <a:lnTo>
                      <a:pt x="84" y="600"/>
                    </a:lnTo>
                    <a:lnTo>
                      <a:pt x="126" y="616"/>
                    </a:lnTo>
                    <a:lnTo>
                      <a:pt x="160" y="608"/>
                    </a:lnTo>
                    <a:lnTo>
                      <a:pt x="168" y="576"/>
                    </a:lnTo>
                    <a:lnTo>
                      <a:pt x="177" y="544"/>
                    </a:lnTo>
                    <a:lnTo>
                      <a:pt x="219" y="520"/>
                    </a:lnTo>
                    <a:lnTo>
                      <a:pt x="244" y="496"/>
                    </a:lnTo>
                    <a:lnTo>
                      <a:pt x="236" y="496"/>
                    </a:lnTo>
                    <a:lnTo>
                      <a:pt x="227" y="480"/>
                    </a:lnTo>
                    <a:lnTo>
                      <a:pt x="219" y="456"/>
                    </a:lnTo>
                    <a:lnTo>
                      <a:pt x="227" y="432"/>
                    </a:lnTo>
                    <a:lnTo>
                      <a:pt x="236" y="416"/>
                    </a:lnTo>
                    <a:lnTo>
                      <a:pt x="261" y="408"/>
                    </a:lnTo>
                    <a:lnTo>
                      <a:pt x="269" y="400"/>
                    </a:lnTo>
                    <a:lnTo>
                      <a:pt x="269" y="392"/>
                    </a:lnTo>
                    <a:lnTo>
                      <a:pt x="253" y="376"/>
                    </a:lnTo>
                    <a:lnTo>
                      <a:pt x="236" y="312"/>
                    </a:lnTo>
                    <a:lnTo>
                      <a:pt x="261" y="312"/>
                    </a:lnTo>
                    <a:lnTo>
                      <a:pt x="286" y="304"/>
                    </a:lnTo>
                    <a:lnTo>
                      <a:pt x="303" y="288"/>
                    </a:lnTo>
                    <a:lnTo>
                      <a:pt x="303" y="256"/>
                    </a:lnTo>
                    <a:lnTo>
                      <a:pt x="312" y="256"/>
                    </a:lnTo>
                    <a:lnTo>
                      <a:pt x="320" y="248"/>
                    </a:lnTo>
                    <a:lnTo>
                      <a:pt x="320" y="224"/>
                    </a:lnTo>
                    <a:lnTo>
                      <a:pt x="337" y="192"/>
                    </a:lnTo>
                    <a:lnTo>
                      <a:pt x="328" y="168"/>
                    </a:lnTo>
                    <a:lnTo>
                      <a:pt x="362" y="152"/>
                    </a:lnTo>
                    <a:lnTo>
                      <a:pt x="387" y="136"/>
                    </a:lnTo>
                    <a:lnTo>
                      <a:pt x="421" y="120"/>
                    </a:lnTo>
                    <a:lnTo>
                      <a:pt x="421" y="112"/>
                    </a:lnTo>
                    <a:lnTo>
                      <a:pt x="413" y="9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2117" y="1888"/>
                <a:ext cx="396" cy="408"/>
              </a:xfrm>
              <a:custGeom>
                <a:avLst/>
                <a:gdLst>
                  <a:gd name="T0" fmla="*/ 363 w 396"/>
                  <a:gd name="T1" fmla="*/ 160 h 408"/>
                  <a:gd name="T2" fmla="*/ 354 w 396"/>
                  <a:gd name="T3" fmla="*/ 136 h 408"/>
                  <a:gd name="T4" fmla="*/ 329 w 396"/>
                  <a:gd name="T5" fmla="*/ 120 h 408"/>
                  <a:gd name="T6" fmla="*/ 295 w 396"/>
                  <a:gd name="T7" fmla="*/ 144 h 408"/>
                  <a:gd name="T8" fmla="*/ 262 w 396"/>
                  <a:gd name="T9" fmla="*/ 96 h 408"/>
                  <a:gd name="T10" fmla="*/ 278 w 396"/>
                  <a:gd name="T11" fmla="*/ 80 h 408"/>
                  <a:gd name="T12" fmla="*/ 278 w 396"/>
                  <a:gd name="T13" fmla="*/ 64 h 408"/>
                  <a:gd name="T14" fmla="*/ 312 w 396"/>
                  <a:gd name="T15" fmla="*/ 64 h 408"/>
                  <a:gd name="T16" fmla="*/ 321 w 396"/>
                  <a:gd name="T17" fmla="*/ 48 h 408"/>
                  <a:gd name="T18" fmla="*/ 329 w 396"/>
                  <a:gd name="T19" fmla="*/ 32 h 408"/>
                  <a:gd name="T20" fmla="*/ 346 w 396"/>
                  <a:gd name="T21" fmla="*/ 24 h 408"/>
                  <a:gd name="T22" fmla="*/ 354 w 396"/>
                  <a:gd name="T23" fmla="*/ 0 h 408"/>
                  <a:gd name="T24" fmla="*/ 329 w 396"/>
                  <a:gd name="T25" fmla="*/ 0 h 408"/>
                  <a:gd name="T26" fmla="*/ 304 w 396"/>
                  <a:gd name="T27" fmla="*/ 8 h 408"/>
                  <a:gd name="T28" fmla="*/ 262 w 396"/>
                  <a:gd name="T29" fmla="*/ 8 h 408"/>
                  <a:gd name="T30" fmla="*/ 253 w 396"/>
                  <a:gd name="T31" fmla="*/ 32 h 408"/>
                  <a:gd name="T32" fmla="*/ 219 w 396"/>
                  <a:gd name="T33" fmla="*/ 56 h 408"/>
                  <a:gd name="T34" fmla="*/ 219 w 396"/>
                  <a:gd name="T35" fmla="*/ 80 h 408"/>
                  <a:gd name="T36" fmla="*/ 186 w 396"/>
                  <a:gd name="T37" fmla="*/ 96 h 408"/>
                  <a:gd name="T38" fmla="*/ 127 w 396"/>
                  <a:gd name="T39" fmla="*/ 72 h 408"/>
                  <a:gd name="T40" fmla="*/ 93 w 396"/>
                  <a:gd name="T41" fmla="*/ 104 h 408"/>
                  <a:gd name="T42" fmla="*/ 110 w 396"/>
                  <a:gd name="T43" fmla="*/ 136 h 408"/>
                  <a:gd name="T44" fmla="*/ 76 w 396"/>
                  <a:gd name="T45" fmla="*/ 160 h 408"/>
                  <a:gd name="T46" fmla="*/ 110 w 396"/>
                  <a:gd name="T47" fmla="*/ 192 h 408"/>
                  <a:gd name="T48" fmla="*/ 152 w 396"/>
                  <a:gd name="T49" fmla="*/ 208 h 408"/>
                  <a:gd name="T50" fmla="*/ 144 w 396"/>
                  <a:gd name="T51" fmla="*/ 224 h 408"/>
                  <a:gd name="T52" fmla="*/ 118 w 396"/>
                  <a:gd name="T53" fmla="*/ 224 h 408"/>
                  <a:gd name="T54" fmla="*/ 102 w 396"/>
                  <a:gd name="T55" fmla="*/ 256 h 408"/>
                  <a:gd name="T56" fmla="*/ 51 w 396"/>
                  <a:gd name="T57" fmla="*/ 272 h 408"/>
                  <a:gd name="T58" fmla="*/ 51 w 396"/>
                  <a:gd name="T59" fmla="*/ 304 h 408"/>
                  <a:gd name="T60" fmla="*/ 9 w 396"/>
                  <a:gd name="T61" fmla="*/ 312 h 408"/>
                  <a:gd name="T62" fmla="*/ 26 w 396"/>
                  <a:gd name="T63" fmla="*/ 328 h 408"/>
                  <a:gd name="T64" fmla="*/ 0 w 396"/>
                  <a:gd name="T65" fmla="*/ 368 h 408"/>
                  <a:gd name="T66" fmla="*/ 26 w 396"/>
                  <a:gd name="T67" fmla="*/ 376 h 408"/>
                  <a:gd name="T68" fmla="*/ 26 w 396"/>
                  <a:gd name="T69" fmla="*/ 400 h 408"/>
                  <a:gd name="T70" fmla="*/ 59 w 396"/>
                  <a:gd name="T71" fmla="*/ 408 h 408"/>
                  <a:gd name="T72" fmla="*/ 160 w 396"/>
                  <a:gd name="T73" fmla="*/ 408 h 408"/>
                  <a:gd name="T74" fmla="*/ 228 w 396"/>
                  <a:gd name="T75" fmla="*/ 376 h 408"/>
                  <a:gd name="T76" fmla="*/ 287 w 396"/>
                  <a:gd name="T77" fmla="*/ 376 h 408"/>
                  <a:gd name="T78" fmla="*/ 329 w 396"/>
                  <a:gd name="T79" fmla="*/ 392 h 408"/>
                  <a:gd name="T80" fmla="*/ 329 w 396"/>
                  <a:gd name="T81" fmla="*/ 360 h 408"/>
                  <a:gd name="T82" fmla="*/ 354 w 396"/>
                  <a:gd name="T83" fmla="*/ 328 h 408"/>
                  <a:gd name="T84" fmla="*/ 371 w 396"/>
                  <a:gd name="T85" fmla="*/ 304 h 408"/>
                  <a:gd name="T86" fmla="*/ 388 w 396"/>
                  <a:gd name="T87" fmla="*/ 232 h 408"/>
                  <a:gd name="T88" fmla="*/ 380 w 396"/>
                  <a:gd name="T89" fmla="*/ 208 h 408"/>
                  <a:gd name="T90" fmla="*/ 371 w 396"/>
                  <a:gd name="T91" fmla="*/ 176 h 408"/>
                  <a:gd name="T92" fmla="*/ 396 w 396"/>
                  <a:gd name="T93" fmla="*/ 168 h 408"/>
                  <a:gd name="T94" fmla="*/ 380 w 396"/>
                  <a:gd name="T95" fmla="*/ 160 h 408"/>
                  <a:gd name="T96" fmla="*/ 363 w 396"/>
                  <a:gd name="T97" fmla="*/ 160 h 4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96" h="408">
                    <a:moveTo>
                      <a:pt x="363" y="160"/>
                    </a:moveTo>
                    <a:lnTo>
                      <a:pt x="354" y="136"/>
                    </a:lnTo>
                    <a:lnTo>
                      <a:pt x="329" y="120"/>
                    </a:lnTo>
                    <a:lnTo>
                      <a:pt x="295" y="144"/>
                    </a:lnTo>
                    <a:lnTo>
                      <a:pt x="262" y="96"/>
                    </a:lnTo>
                    <a:lnTo>
                      <a:pt x="278" y="80"/>
                    </a:lnTo>
                    <a:lnTo>
                      <a:pt x="278" y="64"/>
                    </a:lnTo>
                    <a:lnTo>
                      <a:pt x="312" y="64"/>
                    </a:lnTo>
                    <a:lnTo>
                      <a:pt x="321" y="48"/>
                    </a:lnTo>
                    <a:lnTo>
                      <a:pt x="329" y="32"/>
                    </a:lnTo>
                    <a:lnTo>
                      <a:pt x="346" y="24"/>
                    </a:lnTo>
                    <a:lnTo>
                      <a:pt x="354" y="0"/>
                    </a:lnTo>
                    <a:lnTo>
                      <a:pt x="329" y="0"/>
                    </a:lnTo>
                    <a:lnTo>
                      <a:pt x="304" y="8"/>
                    </a:lnTo>
                    <a:lnTo>
                      <a:pt x="262" y="8"/>
                    </a:lnTo>
                    <a:lnTo>
                      <a:pt x="253" y="32"/>
                    </a:lnTo>
                    <a:lnTo>
                      <a:pt x="219" y="56"/>
                    </a:lnTo>
                    <a:lnTo>
                      <a:pt x="219" y="80"/>
                    </a:lnTo>
                    <a:lnTo>
                      <a:pt x="186" y="96"/>
                    </a:lnTo>
                    <a:lnTo>
                      <a:pt x="127" y="72"/>
                    </a:lnTo>
                    <a:lnTo>
                      <a:pt x="93" y="104"/>
                    </a:lnTo>
                    <a:lnTo>
                      <a:pt x="110" y="136"/>
                    </a:lnTo>
                    <a:lnTo>
                      <a:pt x="76" y="160"/>
                    </a:lnTo>
                    <a:lnTo>
                      <a:pt x="110" y="192"/>
                    </a:lnTo>
                    <a:lnTo>
                      <a:pt x="152" y="208"/>
                    </a:lnTo>
                    <a:lnTo>
                      <a:pt x="144" y="224"/>
                    </a:lnTo>
                    <a:lnTo>
                      <a:pt x="118" y="224"/>
                    </a:lnTo>
                    <a:lnTo>
                      <a:pt x="102" y="256"/>
                    </a:lnTo>
                    <a:lnTo>
                      <a:pt x="51" y="272"/>
                    </a:lnTo>
                    <a:lnTo>
                      <a:pt x="51" y="304"/>
                    </a:lnTo>
                    <a:lnTo>
                      <a:pt x="9" y="312"/>
                    </a:lnTo>
                    <a:lnTo>
                      <a:pt x="26" y="328"/>
                    </a:lnTo>
                    <a:lnTo>
                      <a:pt x="0" y="368"/>
                    </a:lnTo>
                    <a:lnTo>
                      <a:pt x="26" y="376"/>
                    </a:lnTo>
                    <a:lnTo>
                      <a:pt x="26" y="400"/>
                    </a:lnTo>
                    <a:lnTo>
                      <a:pt x="59" y="408"/>
                    </a:lnTo>
                    <a:lnTo>
                      <a:pt x="160" y="408"/>
                    </a:lnTo>
                    <a:lnTo>
                      <a:pt x="228" y="376"/>
                    </a:lnTo>
                    <a:lnTo>
                      <a:pt x="287" y="376"/>
                    </a:lnTo>
                    <a:lnTo>
                      <a:pt x="329" y="392"/>
                    </a:lnTo>
                    <a:lnTo>
                      <a:pt x="329" y="360"/>
                    </a:lnTo>
                    <a:lnTo>
                      <a:pt x="354" y="328"/>
                    </a:lnTo>
                    <a:lnTo>
                      <a:pt x="371" y="304"/>
                    </a:lnTo>
                    <a:lnTo>
                      <a:pt x="388" y="232"/>
                    </a:lnTo>
                    <a:lnTo>
                      <a:pt x="380" y="208"/>
                    </a:lnTo>
                    <a:lnTo>
                      <a:pt x="371" y="176"/>
                    </a:lnTo>
                    <a:lnTo>
                      <a:pt x="396" y="168"/>
                    </a:lnTo>
                    <a:lnTo>
                      <a:pt x="380" y="160"/>
                    </a:lnTo>
                    <a:lnTo>
                      <a:pt x="363" y="1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68 w 202"/>
                  <a:gd name="T45" fmla="*/ 128 h 144"/>
                  <a:gd name="T46" fmla="*/ 193 w 202"/>
                  <a:gd name="T47" fmla="*/ 120 h 144"/>
                  <a:gd name="T48" fmla="*/ 202 w 202"/>
                  <a:gd name="T49" fmla="*/ 88 h 144"/>
                  <a:gd name="T50" fmla="*/ 185 w 202"/>
                  <a:gd name="T51" fmla="*/ 72 h 1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8" name="Freeform 11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39" name="Freeform 12"/>
              <p:cNvSpPr>
                <a:spLocks/>
              </p:cNvSpPr>
              <p:nvPr/>
            </p:nvSpPr>
            <p:spPr bwMode="auto">
              <a:xfrm>
                <a:off x="2379" y="1912"/>
                <a:ext cx="202" cy="144"/>
              </a:xfrm>
              <a:custGeom>
                <a:avLst/>
                <a:gdLst>
                  <a:gd name="T0" fmla="*/ 185 w 202"/>
                  <a:gd name="T1" fmla="*/ 72 h 144"/>
                  <a:gd name="T2" fmla="*/ 177 w 202"/>
                  <a:gd name="T3" fmla="*/ 48 h 144"/>
                  <a:gd name="T4" fmla="*/ 177 w 202"/>
                  <a:gd name="T5" fmla="*/ 16 h 144"/>
                  <a:gd name="T6" fmla="*/ 151 w 202"/>
                  <a:gd name="T7" fmla="*/ 0 h 144"/>
                  <a:gd name="T8" fmla="*/ 126 w 202"/>
                  <a:gd name="T9" fmla="*/ 0 h 144"/>
                  <a:gd name="T10" fmla="*/ 109 w 202"/>
                  <a:gd name="T11" fmla="*/ 0 h 144"/>
                  <a:gd name="T12" fmla="*/ 84 w 202"/>
                  <a:gd name="T13" fmla="*/ 0 h 144"/>
                  <a:gd name="T14" fmla="*/ 84 w 202"/>
                  <a:gd name="T15" fmla="*/ 8 h 144"/>
                  <a:gd name="T16" fmla="*/ 84 w 202"/>
                  <a:gd name="T17" fmla="*/ 0 h 144"/>
                  <a:gd name="T18" fmla="*/ 67 w 202"/>
                  <a:gd name="T19" fmla="*/ 8 h 144"/>
                  <a:gd name="T20" fmla="*/ 59 w 202"/>
                  <a:gd name="T21" fmla="*/ 24 h 144"/>
                  <a:gd name="T22" fmla="*/ 50 w 202"/>
                  <a:gd name="T23" fmla="*/ 40 h 144"/>
                  <a:gd name="T24" fmla="*/ 16 w 202"/>
                  <a:gd name="T25" fmla="*/ 40 h 144"/>
                  <a:gd name="T26" fmla="*/ 16 w 202"/>
                  <a:gd name="T27" fmla="*/ 56 h 144"/>
                  <a:gd name="T28" fmla="*/ 0 w 202"/>
                  <a:gd name="T29" fmla="*/ 72 h 144"/>
                  <a:gd name="T30" fmla="*/ 33 w 202"/>
                  <a:gd name="T31" fmla="*/ 120 h 144"/>
                  <a:gd name="T32" fmla="*/ 67 w 202"/>
                  <a:gd name="T33" fmla="*/ 96 h 144"/>
                  <a:gd name="T34" fmla="*/ 92 w 202"/>
                  <a:gd name="T35" fmla="*/ 112 h 144"/>
                  <a:gd name="T36" fmla="*/ 101 w 202"/>
                  <a:gd name="T37" fmla="*/ 136 h 144"/>
                  <a:gd name="T38" fmla="*/ 118 w 202"/>
                  <a:gd name="T39" fmla="*/ 136 h 144"/>
                  <a:gd name="T40" fmla="*/ 134 w 202"/>
                  <a:gd name="T41" fmla="*/ 144 h 144"/>
                  <a:gd name="T42" fmla="*/ 143 w 202"/>
                  <a:gd name="T43" fmla="*/ 144 h 144"/>
                  <a:gd name="T44" fmla="*/ 143 w 202"/>
                  <a:gd name="T45" fmla="*/ 144 h 144"/>
                  <a:gd name="T46" fmla="*/ 168 w 202"/>
                  <a:gd name="T47" fmla="*/ 128 h 144"/>
                  <a:gd name="T48" fmla="*/ 193 w 202"/>
                  <a:gd name="T49" fmla="*/ 120 h 144"/>
                  <a:gd name="T50" fmla="*/ 202 w 202"/>
                  <a:gd name="T51" fmla="*/ 88 h 144"/>
                  <a:gd name="T52" fmla="*/ 185 w 202"/>
                  <a:gd name="T53" fmla="*/ 72 h 1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02" h="144">
                    <a:moveTo>
                      <a:pt x="185" y="72"/>
                    </a:moveTo>
                    <a:lnTo>
                      <a:pt x="177" y="48"/>
                    </a:lnTo>
                    <a:lnTo>
                      <a:pt x="177" y="16"/>
                    </a:lnTo>
                    <a:lnTo>
                      <a:pt x="151" y="0"/>
                    </a:lnTo>
                    <a:lnTo>
                      <a:pt x="126" y="0"/>
                    </a:lnTo>
                    <a:lnTo>
                      <a:pt x="109" y="0"/>
                    </a:lnTo>
                    <a:lnTo>
                      <a:pt x="84" y="0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67" y="8"/>
                    </a:lnTo>
                    <a:lnTo>
                      <a:pt x="59" y="24"/>
                    </a:lnTo>
                    <a:lnTo>
                      <a:pt x="50" y="40"/>
                    </a:lnTo>
                    <a:lnTo>
                      <a:pt x="16" y="40"/>
                    </a:lnTo>
                    <a:lnTo>
                      <a:pt x="16" y="56"/>
                    </a:lnTo>
                    <a:lnTo>
                      <a:pt x="0" y="72"/>
                    </a:lnTo>
                    <a:lnTo>
                      <a:pt x="33" y="120"/>
                    </a:lnTo>
                    <a:lnTo>
                      <a:pt x="67" y="96"/>
                    </a:lnTo>
                    <a:lnTo>
                      <a:pt x="92" y="112"/>
                    </a:lnTo>
                    <a:lnTo>
                      <a:pt x="101" y="136"/>
                    </a:lnTo>
                    <a:lnTo>
                      <a:pt x="118" y="136"/>
                    </a:lnTo>
                    <a:lnTo>
                      <a:pt x="134" y="144"/>
                    </a:lnTo>
                    <a:lnTo>
                      <a:pt x="143" y="144"/>
                    </a:lnTo>
                    <a:lnTo>
                      <a:pt x="168" y="128"/>
                    </a:lnTo>
                    <a:lnTo>
                      <a:pt x="193" y="120"/>
                    </a:lnTo>
                    <a:lnTo>
                      <a:pt x="202" y="88"/>
                    </a:lnTo>
                    <a:lnTo>
                      <a:pt x="185" y="7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0" name="Freeform 13"/>
              <p:cNvSpPr>
                <a:spLocks/>
              </p:cNvSpPr>
              <p:nvPr/>
            </p:nvSpPr>
            <p:spPr bwMode="auto">
              <a:xfrm>
                <a:off x="2429" y="1536"/>
                <a:ext cx="666" cy="1016"/>
              </a:xfrm>
              <a:custGeom>
                <a:avLst/>
                <a:gdLst>
                  <a:gd name="T0" fmla="*/ 337 w 666"/>
                  <a:gd name="T1" fmla="*/ 96 h 1016"/>
                  <a:gd name="T2" fmla="*/ 421 w 666"/>
                  <a:gd name="T3" fmla="*/ 24 h 1016"/>
                  <a:gd name="T4" fmla="*/ 270 w 666"/>
                  <a:gd name="T5" fmla="*/ 24 h 1016"/>
                  <a:gd name="T6" fmla="*/ 253 w 666"/>
                  <a:gd name="T7" fmla="*/ 80 h 1016"/>
                  <a:gd name="T8" fmla="*/ 202 w 666"/>
                  <a:gd name="T9" fmla="*/ 136 h 1016"/>
                  <a:gd name="T10" fmla="*/ 169 w 666"/>
                  <a:gd name="T11" fmla="*/ 200 h 1016"/>
                  <a:gd name="T12" fmla="*/ 202 w 666"/>
                  <a:gd name="T13" fmla="*/ 232 h 1016"/>
                  <a:gd name="T14" fmla="*/ 169 w 666"/>
                  <a:gd name="T15" fmla="*/ 320 h 1016"/>
                  <a:gd name="T16" fmla="*/ 186 w 666"/>
                  <a:gd name="T17" fmla="*/ 344 h 1016"/>
                  <a:gd name="T18" fmla="*/ 228 w 666"/>
                  <a:gd name="T19" fmla="*/ 320 h 1016"/>
                  <a:gd name="T20" fmla="*/ 186 w 666"/>
                  <a:gd name="T21" fmla="*/ 424 h 1016"/>
                  <a:gd name="T22" fmla="*/ 236 w 666"/>
                  <a:gd name="T23" fmla="*/ 464 h 1016"/>
                  <a:gd name="T24" fmla="*/ 303 w 666"/>
                  <a:gd name="T25" fmla="*/ 448 h 1016"/>
                  <a:gd name="T26" fmla="*/ 287 w 666"/>
                  <a:gd name="T27" fmla="*/ 496 h 1016"/>
                  <a:gd name="T28" fmla="*/ 329 w 666"/>
                  <a:gd name="T29" fmla="*/ 576 h 1016"/>
                  <a:gd name="T30" fmla="*/ 295 w 666"/>
                  <a:gd name="T31" fmla="*/ 648 h 1016"/>
                  <a:gd name="T32" fmla="*/ 202 w 666"/>
                  <a:gd name="T33" fmla="*/ 624 h 1016"/>
                  <a:gd name="T34" fmla="*/ 160 w 666"/>
                  <a:gd name="T35" fmla="*/ 680 h 1016"/>
                  <a:gd name="T36" fmla="*/ 211 w 666"/>
                  <a:gd name="T37" fmla="*/ 744 h 1016"/>
                  <a:gd name="T38" fmla="*/ 101 w 666"/>
                  <a:gd name="T39" fmla="*/ 776 h 1016"/>
                  <a:gd name="T40" fmla="*/ 101 w 666"/>
                  <a:gd name="T41" fmla="*/ 808 h 1016"/>
                  <a:gd name="T42" fmla="*/ 169 w 666"/>
                  <a:gd name="T43" fmla="*/ 824 h 1016"/>
                  <a:gd name="T44" fmla="*/ 219 w 666"/>
                  <a:gd name="T45" fmla="*/ 864 h 1016"/>
                  <a:gd name="T46" fmla="*/ 295 w 666"/>
                  <a:gd name="T47" fmla="*/ 848 h 1016"/>
                  <a:gd name="T48" fmla="*/ 228 w 666"/>
                  <a:gd name="T49" fmla="*/ 896 h 1016"/>
                  <a:gd name="T50" fmla="*/ 127 w 666"/>
                  <a:gd name="T51" fmla="*/ 904 h 1016"/>
                  <a:gd name="T52" fmla="*/ 0 w 666"/>
                  <a:gd name="T53" fmla="*/ 984 h 1016"/>
                  <a:gd name="T54" fmla="*/ 51 w 666"/>
                  <a:gd name="T55" fmla="*/ 1016 h 1016"/>
                  <a:gd name="T56" fmla="*/ 93 w 666"/>
                  <a:gd name="T57" fmla="*/ 976 h 1016"/>
                  <a:gd name="T58" fmla="*/ 219 w 666"/>
                  <a:gd name="T59" fmla="*/ 960 h 1016"/>
                  <a:gd name="T60" fmla="*/ 337 w 666"/>
                  <a:gd name="T61" fmla="*/ 984 h 1016"/>
                  <a:gd name="T62" fmla="*/ 421 w 666"/>
                  <a:gd name="T63" fmla="*/ 968 h 1016"/>
                  <a:gd name="T64" fmla="*/ 573 w 666"/>
                  <a:gd name="T65" fmla="*/ 968 h 1016"/>
                  <a:gd name="T66" fmla="*/ 624 w 666"/>
                  <a:gd name="T67" fmla="*/ 928 h 1016"/>
                  <a:gd name="T68" fmla="*/ 590 w 666"/>
                  <a:gd name="T69" fmla="*/ 872 h 1016"/>
                  <a:gd name="T70" fmla="*/ 649 w 666"/>
                  <a:gd name="T71" fmla="*/ 840 h 1016"/>
                  <a:gd name="T72" fmla="*/ 666 w 666"/>
                  <a:gd name="T73" fmla="*/ 760 h 1016"/>
                  <a:gd name="T74" fmla="*/ 539 w 666"/>
                  <a:gd name="T75" fmla="*/ 728 h 1016"/>
                  <a:gd name="T76" fmla="*/ 523 w 666"/>
                  <a:gd name="T77" fmla="*/ 632 h 1016"/>
                  <a:gd name="T78" fmla="*/ 539 w 666"/>
                  <a:gd name="T79" fmla="*/ 576 h 1016"/>
                  <a:gd name="T80" fmla="*/ 480 w 666"/>
                  <a:gd name="T81" fmla="*/ 512 h 1016"/>
                  <a:gd name="T82" fmla="*/ 455 w 666"/>
                  <a:gd name="T83" fmla="*/ 392 h 1016"/>
                  <a:gd name="T84" fmla="*/ 413 w 666"/>
                  <a:gd name="T85" fmla="*/ 344 h 1016"/>
                  <a:gd name="T86" fmla="*/ 337 w 666"/>
                  <a:gd name="T87" fmla="*/ 320 h 1016"/>
                  <a:gd name="T88" fmla="*/ 388 w 666"/>
                  <a:gd name="T89" fmla="*/ 280 h 1016"/>
                  <a:gd name="T90" fmla="*/ 447 w 666"/>
                  <a:gd name="T91" fmla="*/ 224 h 1016"/>
                  <a:gd name="T92" fmla="*/ 489 w 666"/>
                  <a:gd name="T93" fmla="*/ 144 h 1016"/>
                  <a:gd name="T94" fmla="*/ 379 w 666"/>
                  <a:gd name="T95" fmla="*/ 120 h 101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66" h="1016">
                    <a:moveTo>
                      <a:pt x="329" y="128"/>
                    </a:moveTo>
                    <a:lnTo>
                      <a:pt x="354" y="104"/>
                    </a:lnTo>
                    <a:lnTo>
                      <a:pt x="337" y="96"/>
                    </a:lnTo>
                    <a:lnTo>
                      <a:pt x="388" y="64"/>
                    </a:lnTo>
                    <a:lnTo>
                      <a:pt x="413" y="56"/>
                    </a:lnTo>
                    <a:lnTo>
                      <a:pt x="421" y="24"/>
                    </a:lnTo>
                    <a:lnTo>
                      <a:pt x="320" y="16"/>
                    </a:lnTo>
                    <a:lnTo>
                      <a:pt x="287" y="0"/>
                    </a:lnTo>
                    <a:lnTo>
                      <a:pt x="270" y="24"/>
                    </a:lnTo>
                    <a:lnTo>
                      <a:pt x="253" y="40"/>
                    </a:lnTo>
                    <a:lnTo>
                      <a:pt x="245" y="56"/>
                    </a:lnTo>
                    <a:lnTo>
                      <a:pt x="253" y="80"/>
                    </a:lnTo>
                    <a:lnTo>
                      <a:pt x="219" y="88"/>
                    </a:lnTo>
                    <a:lnTo>
                      <a:pt x="202" y="104"/>
                    </a:lnTo>
                    <a:lnTo>
                      <a:pt x="202" y="136"/>
                    </a:lnTo>
                    <a:lnTo>
                      <a:pt x="202" y="160"/>
                    </a:lnTo>
                    <a:lnTo>
                      <a:pt x="186" y="184"/>
                    </a:lnTo>
                    <a:lnTo>
                      <a:pt x="169" y="200"/>
                    </a:lnTo>
                    <a:lnTo>
                      <a:pt x="135" y="248"/>
                    </a:lnTo>
                    <a:lnTo>
                      <a:pt x="160" y="256"/>
                    </a:lnTo>
                    <a:lnTo>
                      <a:pt x="202" y="232"/>
                    </a:lnTo>
                    <a:lnTo>
                      <a:pt x="186" y="264"/>
                    </a:lnTo>
                    <a:lnTo>
                      <a:pt x="177" y="296"/>
                    </a:lnTo>
                    <a:lnTo>
                      <a:pt x="169" y="320"/>
                    </a:lnTo>
                    <a:lnTo>
                      <a:pt x="143" y="376"/>
                    </a:lnTo>
                    <a:lnTo>
                      <a:pt x="169" y="376"/>
                    </a:lnTo>
                    <a:lnTo>
                      <a:pt x="186" y="344"/>
                    </a:lnTo>
                    <a:lnTo>
                      <a:pt x="202" y="304"/>
                    </a:lnTo>
                    <a:lnTo>
                      <a:pt x="211" y="328"/>
                    </a:lnTo>
                    <a:lnTo>
                      <a:pt x="228" y="320"/>
                    </a:lnTo>
                    <a:lnTo>
                      <a:pt x="219" y="344"/>
                    </a:lnTo>
                    <a:lnTo>
                      <a:pt x="228" y="360"/>
                    </a:lnTo>
                    <a:lnTo>
                      <a:pt x="186" y="424"/>
                    </a:lnTo>
                    <a:lnTo>
                      <a:pt x="194" y="472"/>
                    </a:lnTo>
                    <a:lnTo>
                      <a:pt x="202" y="440"/>
                    </a:lnTo>
                    <a:lnTo>
                      <a:pt x="236" y="464"/>
                    </a:lnTo>
                    <a:lnTo>
                      <a:pt x="253" y="456"/>
                    </a:lnTo>
                    <a:lnTo>
                      <a:pt x="278" y="464"/>
                    </a:lnTo>
                    <a:lnTo>
                      <a:pt x="303" y="448"/>
                    </a:lnTo>
                    <a:lnTo>
                      <a:pt x="329" y="456"/>
                    </a:lnTo>
                    <a:lnTo>
                      <a:pt x="295" y="480"/>
                    </a:lnTo>
                    <a:lnTo>
                      <a:pt x="287" y="496"/>
                    </a:lnTo>
                    <a:lnTo>
                      <a:pt x="312" y="544"/>
                    </a:lnTo>
                    <a:lnTo>
                      <a:pt x="329" y="544"/>
                    </a:lnTo>
                    <a:lnTo>
                      <a:pt x="329" y="576"/>
                    </a:lnTo>
                    <a:lnTo>
                      <a:pt x="320" y="576"/>
                    </a:lnTo>
                    <a:lnTo>
                      <a:pt x="312" y="632"/>
                    </a:lnTo>
                    <a:lnTo>
                      <a:pt x="295" y="648"/>
                    </a:lnTo>
                    <a:lnTo>
                      <a:pt x="287" y="640"/>
                    </a:lnTo>
                    <a:lnTo>
                      <a:pt x="236" y="640"/>
                    </a:lnTo>
                    <a:lnTo>
                      <a:pt x="202" y="624"/>
                    </a:lnTo>
                    <a:lnTo>
                      <a:pt x="186" y="632"/>
                    </a:lnTo>
                    <a:lnTo>
                      <a:pt x="202" y="648"/>
                    </a:lnTo>
                    <a:lnTo>
                      <a:pt x="160" y="680"/>
                    </a:lnTo>
                    <a:lnTo>
                      <a:pt x="177" y="688"/>
                    </a:lnTo>
                    <a:lnTo>
                      <a:pt x="202" y="680"/>
                    </a:lnTo>
                    <a:lnTo>
                      <a:pt x="211" y="744"/>
                    </a:lnTo>
                    <a:lnTo>
                      <a:pt x="169" y="760"/>
                    </a:lnTo>
                    <a:lnTo>
                      <a:pt x="143" y="768"/>
                    </a:lnTo>
                    <a:lnTo>
                      <a:pt x="101" y="776"/>
                    </a:lnTo>
                    <a:lnTo>
                      <a:pt x="84" y="784"/>
                    </a:lnTo>
                    <a:lnTo>
                      <a:pt x="93" y="792"/>
                    </a:lnTo>
                    <a:lnTo>
                      <a:pt x="101" y="808"/>
                    </a:lnTo>
                    <a:lnTo>
                      <a:pt x="135" y="824"/>
                    </a:lnTo>
                    <a:lnTo>
                      <a:pt x="152" y="808"/>
                    </a:lnTo>
                    <a:lnTo>
                      <a:pt x="169" y="824"/>
                    </a:lnTo>
                    <a:lnTo>
                      <a:pt x="160" y="840"/>
                    </a:lnTo>
                    <a:lnTo>
                      <a:pt x="194" y="840"/>
                    </a:lnTo>
                    <a:lnTo>
                      <a:pt x="219" y="864"/>
                    </a:lnTo>
                    <a:lnTo>
                      <a:pt x="261" y="864"/>
                    </a:lnTo>
                    <a:lnTo>
                      <a:pt x="278" y="856"/>
                    </a:lnTo>
                    <a:lnTo>
                      <a:pt x="295" y="848"/>
                    </a:lnTo>
                    <a:lnTo>
                      <a:pt x="270" y="872"/>
                    </a:lnTo>
                    <a:lnTo>
                      <a:pt x="261" y="888"/>
                    </a:lnTo>
                    <a:lnTo>
                      <a:pt x="228" y="896"/>
                    </a:lnTo>
                    <a:lnTo>
                      <a:pt x="160" y="888"/>
                    </a:lnTo>
                    <a:lnTo>
                      <a:pt x="152" y="896"/>
                    </a:lnTo>
                    <a:lnTo>
                      <a:pt x="127" y="904"/>
                    </a:lnTo>
                    <a:lnTo>
                      <a:pt x="110" y="928"/>
                    </a:lnTo>
                    <a:lnTo>
                      <a:pt x="42" y="976"/>
                    </a:lnTo>
                    <a:lnTo>
                      <a:pt x="0" y="984"/>
                    </a:lnTo>
                    <a:lnTo>
                      <a:pt x="9" y="992"/>
                    </a:lnTo>
                    <a:lnTo>
                      <a:pt x="34" y="992"/>
                    </a:lnTo>
                    <a:lnTo>
                      <a:pt x="51" y="1016"/>
                    </a:lnTo>
                    <a:lnTo>
                      <a:pt x="68" y="1008"/>
                    </a:lnTo>
                    <a:lnTo>
                      <a:pt x="68" y="992"/>
                    </a:lnTo>
                    <a:lnTo>
                      <a:pt x="93" y="976"/>
                    </a:lnTo>
                    <a:lnTo>
                      <a:pt x="143" y="976"/>
                    </a:lnTo>
                    <a:lnTo>
                      <a:pt x="169" y="1008"/>
                    </a:lnTo>
                    <a:lnTo>
                      <a:pt x="219" y="960"/>
                    </a:lnTo>
                    <a:lnTo>
                      <a:pt x="261" y="952"/>
                    </a:lnTo>
                    <a:lnTo>
                      <a:pt x="295" y="976"/>
                    </a:lnTo>
                    <a:lnTo>
                      <a:pt x="337" y="984"/>
                    </a:lnTo>
                    <a:lnTo>
                      <a:pt x="346" y="968"/>
                    </a:lnTo>
                    <a:lnTo>
                      <a:pt x="388" y="968"/>
                    </a:lnTo>
                    <a:lnTo>
                      <a:pt x="421" y="968"/>
                    </a:lnTo>
                    <a:lnTo>
                      <a:pt x="472" y="968"/>
                    </a:lnTo>
                    <a:lnTo>
                      <a:pt x="506" y="984"/>
                    </a:lnTo>
                    <a:lnTo>
                      <a:pt x="573" y="968"/>
                    </a:lnTo>
                    <a:lnTo>
                      <a:pt x="590" y="952"/>
                    </a:lnTo>
                    <a:lnTo>
                      <a:pt x="624" y="952"/>
                    </a:lnTo>
                    <a:lnTo>
                      <a:pt x="624" y="928"/>
                    </a:lnTo>
                    <a:lnTo>
                      <a:pt x="565" y="912"/>
                    </a:lnTo>
                    <a:lnTo>
                      <a:pt x="590" y="896"/>
                    </a:lnTo>
                    <a:lnTo>
                      <a:pt x="590" y="872"/>
                    </a:lnTo>
                    <a:lnTo>
                      <a:pt x="624" y="872"/>
                    </a:lnTo>
                    <a:lnTo>
                      <a:pt x="624" y="856"/>
                    </a:lnTo>
                    <a:lnTo>
                      <a:pt x="649" y="840"/>
                    </a:lnTo>
                    <a:lnTo>
                      <a:pt x="657" y="816"/>
                    </a:lnTo>
                    <a:lnTo>
                      <a:pt x="666" y="800"/>
                    </a:lnTo>
                    <a:lnTo>
                      <a:pt x="666" y="760"/>
                    </a:lnTo>
                    <a:lnTo>
                      <a:pt x="582" y="728"/>
                    </a:lnTo>
                    <a:lnTo>
                      <a:pt x="565" y="744"/>
                    </a:lnTo>
                    <a:lnTo>
                      <a:pt x="539" y="728"/>
                    </a:lnTo>
                    <a:lnTo>
                      <a:pt x="573" y="704"/>
                    </a:lnTo>
                    <a:lnTo>
                      <a:pt x="556" y="656"/>
                    </a:lnTo>
                    <a:lnTo>
                      <a:pt x="523" y="632"/>
                    </a:lnTo>
                    <a:lnTo>
                      <a:pt x="548" y="632"/>
                    </a:lnTo>
                    <a:lnTo>
                      <a:pt x="539" y="592"/>
                    </a:lnTo>
                    <a:lnTo>
                      <a:pt x="539" y="576"/>
                    </a:lnTo>
                    <a:lnTo>
                      <a:pt x="531" y="560"/>
                    </a:lnTo>
                    <a:lnTo>
                      <a:pt x="523" y="536"/>
                    </a:lnTo>
                    <a:lnTo>
                      <a:pt x="480" y="512"/>
                    </a:lnTo>
                    <a:lnTo>
                      <a:pt x="472" y="480"/>
                    </a:lnTo>
                    <a:lnTo>
                      <a:pt x="455" y="440"/>
                    </a:lnTo>
                    <a:lnTo>
                      <a:pt x="455" y="392"/>
                    </a:lnTo>
                    <a:lnTo>
                      <a:pt x="447" y="376"/>
                    </a:lnTo>
                    <a:lnTo>
                      <a:pt x="421" y="352"/>
                    </a:lnTo>
                    <a:lnTo>
                      <a:pt x="413" y="344"/>
                    </a:lnTo>
                    <a:lnTo>
                      <a:pt x="396" y="328"/>
                    </a:lnTo>
                    <a:lnTo>
                      <a:pt x="362" y="328"/>
                    </a:lnTo>
                    <a:lnTo>
                      <a:pt x="337" y="320"/>
                    </a:lnTo>
                    <a:lnTo>
                      <a:pt x="371" y="312"/>
                    </a:lnTo>
                    <a:lnTo>
                      <a:pt x="396" y="304"/>
                    </a:lnTo>
                    <a:lnTo>
                      <a:pt x="388" y="280"/>
                    </a:lnTo>
                    <a:lnTo>
                      <a:pt x="421" y="264"/>
                    </a:lnTo>
                    <a:lnTo>
                      <a:pt x="421" y="248"/>
                    </a:lnTo>
                    <a:lnTo>
                      <a:pt x="447" y="224"/>
                    </a:lnTo>
                    <a:lnTo>
                      <a:pt x="455" y="192"/>
                    </a:lnTo>
                    <a:lnTo>
                      <a:pt x="489" y="168"/>
                    </a:lnTo>
                    <a:lnTo>
                      <a:pt x="489" y="144"/>
                    </a:lnTo>
                    <a:lnTo>
                      <a:pt x="447" y="144"/>
                    </a:lnTo>
                    <a:lnTo>
                      <a:pt x="430" y="128"/>
                    </a:lnTo>
                    <a:lnTo>
                      <a:pt x="379" y="120"/>
                    </a:lnTo>
                    <a:lnTo>
                      <a:pt x="329" y="12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w 67"/>
                  <a:gd name="T13" fmla="*/ 2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2" name="Freeform 17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3" name="Freeform 18"/>
              <p:cNvSpPr>
                <a:spLocks/>
              </p:cNvSpPr>
              <p:nvPr/>
            </p:nvSpPr>
            <p:spPr bwMode="auto">
              <a:xfrm>
                <a:off x="3752" y="1984"/>
                <a:ext cx="67" cy="64"/>
              </a:xfrm>
              <a:custGeom>
                <a:avLst/>
                <a:gdLst>
                  <a:gd name="T0" fmla="*/ 0 w 67"/>
                  <a:gd name="T1" fmla="*/ 24 h 64"/>
                  <a:gd name="T2" fmla="*/ 17 w 67"/>
                  <a:gd name="T3" fmla="*/ 56 h 64"/>
                  <a:gd name="T4" fmla="*/ 51 w 67"/>
                  <a:gd name="T5" fmla="*/ 64 h 64"/>
                  <a:gd name="T6" fmla="*/ 67 w 67"/>
                  <a:gd name="T7" fmla="*/ 48 h 64"/>
                  <a:gd name="T8" fmla="*/ 59 w 67"/>
                  <a:gd name="T9" fmla="*/ 0 h 64"/>
                  <a:gd name="T10" fmla="*/ 0 w 67"/>
                  <a:gd name="T11" fmla="*/ 8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64">
                    <a:moveTo>
                      <a:pt x="0" y="24"/>
                    </a:moveTo>
                    <a:lnTo>
                      <a:pt x="17" y="56"/>
                    </a:lnTo>
                    <a:lnTo>
                      <a:pt x="51" y="64"/>
                    </a:lnTo>
                    <a:lnTo>
                      <a:pt x="67" y="48"/>
                    </a:lnTo>
                    <a:lnTo>
                      <a:pt x="59" y="0"/>
                    </a:lnTo>
                    <a:lnTo>
                      <a:pt x="0" y="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4" name="Freeform 19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5" name="Freeform 20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6" name="Freeform 21"/>
              <p:cNvSpPr>
                <a:spLocks/>
              </p:cNvSpPr>
              <p:nvPr/>
            </p:nvSpPr>
            <p:spPr bwMode="auto">
              <a:xfrm>
                <a:off x="3845" y="1920"/>
                <a:ext cx="109" cy="176"/>
              </a:xfrm>
              <a:custGeom>
                <a:avLst/>
                <a:gdLst>
                  <a:gd name="T0" fmla="*/ 0 w 109"/>
                  <a:gd name="T1" fmla="*/ 168 h 176"/>
                  <a:gd name="T2" fmla="*/ 50 w 109"/>
                  <a:gd name="T3" fmla="*/ 176 h 176"/>
                  <a:gd name="T4" fmla="*/ 76 w 109"/>
                  <a:gd name="T5" fmla="*/ 144 h 176"/>
                  <a:gd name="T6" fmla="*/ 76 w 109"/>
                  <a:gd name="T7" fmla="*/ 112 h 176"/>
                  <a:gd name="T8" fmla="*/ 109 w 109"/>
                  <a:gd name="T9" fmla="*/ 96 h 176"/>
                  <a:gd name="T10" fmla="*/ 92 w 109"/>
                  <a:gd name="T11" fmla="*/ 72 h 176"/>
                  <a:gd name="T12" fmla="*/ 109 w 109"/>
                  <a:gd name="T13" fmla="*/ 64 h 176"/>
                  <a:gd name="T14" fmla="*/ 101 w 109"/>
                  <a:gd name="T15" fmla="*/ 8 h 176"/>
                  <a:gd name="T16" fmla="*/ 84 w 109"/>
                  <a:gd name="T17" fmla="*/ 0 h 176"/>
                  <a:gd name="T18" fmla="*/ 67 w 109"/>
                  <a:gd name="T19" fmla="*/ 16 h 176"/>
                  <a:gd name="T20" fmla="*/ 59 w 109"/>
                  <a:gd name="T21" fmla="*/ 48 h 176"/>
                  <a:gd name="T22" fmla="*/ 42 w 109"/>
                  <a:gd name="T23" fmla="*/ 16 h 176"/>
                  <a:gd name="T24" fmla="*/ 8 w 109"/>
                  <a:gd name="T25" fmla="*/ 40 h 176"/>
                  <a:gd name="T26" fmla="*/ 0 w 109"/>
                  <a:gd name="T27" fmla="*/ 48 h 176"/>
                  <a:gd name="T28" fmla="*/ 8 w 109"/>
                  <a:gd name="T29" fmla="*/ 72 h 176"/>
                  <a:gd name="T30" fmla="*/ 42 w 109"/>
                  <a:gd name="T31" fmla="*/ 88 h 176"/>
                  <a:gd name="T32" fmla="*/ 50 w 109"/>
                  <a:gd name="T33" fmla="*/ 112 h 176"/>
                  <a:gd name="T34" fmla="*/ 33 w 109"/>
                  <a:gd name="T35" fmla="*/ 144 h 176"/>
                  <a:gd name="T36" fmla="*/ 8 w 109"/>
                  <a:gd name="T37" fmla="*/ 136 h 176"/>
                  <a:gd name="T38" fmla="*/ 0 w 109"/>
                  <a:gd name="T39" fmla="*/ 168 h 1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76">
                    <a:moveTo>
                      <a:pt x="0" y="168"/>
                    </a:moveTo>
                    <a:lnTo>
                      <a:pt x="50" y="176"/>
                    </a:lnTo>
                    <a:lnTo>
                      <a:pt x="76" y="144"/>
                    </a:lnTo>
                    <a:lnTo>
                      <a:pt x="76" y="112"/>
                    </a:lnTo>
                    <a:lnTo>
                      <a:pt x="109" y="96"/>
                    </a:lnTo>
                    <a:lnTo>
                      <a:pt x="92" y="72"/>
                    </a:lnTo>
                    <a:lnTo>
                      <a:pt x="109" y="64"/>
                    </a:lnTo>
                    <a:lnTo>
                      <a:pt x="101" y="8"/>
                    </a:lnTo>
                    <a:lnTo>
                      <a:pt x="84" y="0"/>
                    </a:lnTo>
                    <a:lnTo>
                      <a:pt x="67" y="16"/>
                    </a:lnTo>
                    <a:lnTo>
                      <a:pt x="59" y="48"/>
                    </a:lnTo>
                    <a:lnTo>
                      <a:pt x="42" y="16"/>
                    </a:lnTo>
                    <a:lnTo>
                      <a:pt x="8" y="40"/>
                    </a:lnTo>
                    <a:lnTo>
                      <a:pt x="0" y="48"/>
                    </a:lnTo>
                    <a:lnTo>
                      <a:pt x="8" y="72"/>
                    </a:lnTo>
                    <a:lnTo>
                      <a:pt x="42" y="88"/>
                    </a:lnTo>
                    <a:lnTo>
                      <a:pt x="50" y="112"/>
                    </a:lnTo>
                    <a:lnTo>
                      <a:pt x="33" y="144"/>
                    </a:lnTo>
                    <a:lnTo>
                      <a:pt x="8" y="136"/>
                    </a:lnTo>
                    <a:lnTo>
                      <a:pt x="0" y="16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7" name="Freeform 22"/>
              <p:cNvSpPr>
                <a:spLocks/>
              </p:cNvSpPr>
              <p:nvPr/>
            </p:nvSpPr>
            <p:spPr bwMode="auto">
              <a:xfrm>
                <a:off x="4039" y="4048"/>
                <a:ext cx="328" cy="208"/>
              </a:xfrm>
              <a:custGeom>
                <a:avLst/>
                <a:gdLst>
                  <a:gd name="T0" fmla="*/ 0 w 328"/>
                  <a:gd name="T1" fmla="*/ 80 h 208"/>
                  <a:gd name="T2" fmla="*/ 0 w 328"/>
                  <a:gd name="T3" fmla="*/ 56 h 208"/>
                  <a:gd name="T4" fmla="*/ 25 w 328"/>
                  <a:gd name="T5" fmla="*/ 32 h 208"/>
                  <a:gd name="T6" fmla="*/ 50 w 328"/>
                  <a:gd name="T7" fmla="*/ 48 h 208"/>
                  <a:gd name="T8" fmla="*/ 67 w 328"/>
                  <a:gd name="T9" fmla="*/ 32 h 208"/>
                  <a:gd name="T10" fmla="*/ 92 w 328"/>
                  <a:gd name="T11" fmla="*/ 24 h 208"/>
                  <a:gd name="T12" fmla="*/ 101 w 328"/>
                  <a:gd name="T13" fmla="*/ 32 h 208"/>
                  <a:gd name="T14" fmla="*/ 117 w 328"/>
                  <a:gd name="T15" fmla="*/ 40 h 208"/>
                  <a:gd name="T16" fmla="*/ 134 w 328"/>
                  <a:gd name="T17" fmla="*/ 48 h 208"/>
                  <a:gd name="T18" fmla="*/ 160 w 328"/>
                  <a:gd name="T19" fmla="*/ 40 h 208"/>
                  <a:gd name="T20" fmla="*/ 210 w 328"/>
                  <a:gd name="T21" fmla="*/ 40 h 208"/>
                  <a:gd name="T22" fmla="*/ 235 w 328"/>
                  <a:gd name="T23" fmla="*/ 32 h 208"/>
                  <a:gd name="T24" fmla="*/ 252 w 328"/>
                  <a:gd name="T25" fmla="*/ 16 h 208"/>
                  <a:gd name="T26" fmla="*/ 261 w 328"/>
                  <a:gd name="T27" fmla="*/ 16 h 208"/>
                  <a:gd name="T28" fmla="*/ 286 w 328"/>
                  <a:gd name="T29" fmla="*/ 24 h 208"/>
                  <a:gd name="T30" fmla="*/ 294 w 328"/>
                  <a:gd name="T31" fmla="*/ 8 h 208"/>
                  <a:gd name="T32" fmla="*/ 320 w 328"/>
                  <a:gd name="T33" fmla="*/ 0 h 208"/>
                  <a:gd name="T34" fmla="*/ 328 w 328"/>
                  <a:gd name="T35" fmla="*/ 16 h 208"/>
                  <a:gd name="T36" fmla="*/ 311 w 328"/>
                  <a:gd name="T37" fmla="*/ 56 h 208"/>
                  <a:gd name="T38" fmla="*/ 303 w 328"/>
                  <a:gd name="T39" fmla="*/ 80 h 208"/>
                  <a:gd name="T40" fmla="*/ 286 w 328"/>
                  <a:gd name="T41" fmla="*/ 104 h 208"/>
                  <a:gd name="T42" fmla="*/ 286 w 328"/>
                  <a:gd name="T43" fmla="*/ 112 h 208"/>
                  <a:gd name="T44" fmla="*/ 303 w 328"/>
                  <a:gd name="T45" fmla="*/ 128 h 208"/>
                  <a:gd name="T46" fmla="*/ 320 w 328"/>
                  <a:gd name="T47" fmla="*/ 160 h 208"/>
                  <a:gd name="T48" fmla="*/ 303 w 328"/>
                  <a:gd name="T49" fmla="*/ 176 h 208"/>
                  <a:gd name="T50" fmla="*/ 303 w 328"/>
                  <a:gd name="T51" fmla="*/ 208 h 208"/>
                  <a:gd name="T52" fmla="*/ 269 w 328"/>
                  <a:gd name="T53" fmla="*/ 200 h 208"/>
                  <a:gd name="T54" fmla="*/ 227 w 328"/>
                  <a:gd name="T55" fmla="*/ 192 h 208"/>
                  <a:gd name="T56" fmla="*/ 202 w 328"/>
                  <a:gd name="T57" fmla="*/ 152 h 208"/>
                  <a:gd name="T58" fmla="*/ 168 w 328"/>
                  <a:gd name="T59" fmla="*/ 160 h 208"/>
                  <a:gd name="T60" fmla="*/ 143 w 328"/>
                  <a:gd name="T61" fmla="*/ 144 h 208"/>
                  <a:gd name="T62" fmla="*/ 126 w 328"/>
                  <a:gd name="T63" fmla="*/ 128 h 208"/>
                  <a:gd name="T64" fmla="*/ 109 w 328"/>
                  <a:gd name="T65" fmla="*/ 128 h 208"/>
                  <a:gd name="T66" fmla="*/ 84 w 328"/>
                  <a:gd name="T67" fmla="*/ 112 h 208"/>
                  <a:gd name="T68" fmla="*/ 67 w 328"/>
                  <a:gd name="T69" fmla="*/ 112 h 208"/>
                  <a:gd name="T70" fmla="*/ 50 w 328"/>
                  <a:gd name="T71" fmla="*/ 96 h 208"/>
                  <a:gd name="T72" fmla="*/ 25 w 328"/>
                  <a:gd name="T73" fmla="*/ 104 h 208"/>
                  <a:gd name="T74" fmla="*/ 0 w 328"/>
                  <a:gd name="T75" fmla="*/ 80 h 20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28" h="208">
                    <a:moveTo>
                      <a:pt x="0" y="80"/>
                    </a:moveTo>
                    <a:lnTo>
                      <a:pt x="0" y="56"/>
                    </a:lnTo>
                    <a:lnTo>
                      <a:pt x="25" y="32"/>
                    </a:lnTo>
                    <a:lnTo>
                      <a:pt x="50" y="48"/>
                    </a:lnTo>
                    <a:lnTo>
                      <a:pt x="67" y="32"/>
                    </a:lnTo>
                    <a:lnTo>
                      <a:pt x="92" y="24"/>
                    </a:lnTo>
                    <a:lnTo>
                      <a:pt x="101" y="32"/>
                    </a:lnTo>
                    <a:lnTo>
                      <a:pt x="117" y="40"/>
                    </a:lnTo>
                    <a:lnTo>
                      <a:pt x="134" y="48"/>
                    </a:lnTo>
                    <a:lnTo>
                      <a:pt x="160" y="40"/>
                    </a:lnTo>
                    <a:lnTo>
                      <a:pt x="210" y="40"/>
                    </a:lnTo>
                    <a:lnTo>
                      <a:pt x="235" y="32"/>
                    </a:lnTo>
                    <a:lnTo>
                      <a:pt x="252" y="16"/>
                    </a:lnTo>
                    <a:lnTo>
                      <a:pt x="261" y="16"/>
                    </a:lnTo>
                    <a:lnTo>
                      <a:pt x="286" y="24"/>
                    </a:lnTo>
                    <a:lnTo>
                      <a:pt x="294" y="8"/>
                    </a:lnTo>
                    <a:lnTo>
                      <a:pt x="320" y="0"/>
                    </a:lnTo>
                    <a:lnTo>
                      <a:pt x="328" y="16"/>
                    </a:lnTo>
                    <a:lnTo>
                      <a:pt x="311" y="56"/>
                    </a:lnTo>
                    <a:lnTo>
                      <a:pt x="303" y="80"/>
                    </a:lnTo>
                    <a:lnTo>
                      <a:pt x="286" y="104"/>
                    </a:lnTo>
                    <a:lnTo>
                      <a:pt x="286" y="112"/>
                    </a:lnTo>
                    <a:lnTo>
                      <a:pt x="303" y="128"/>
                    </a:lnTo>
                    <a:lnTo>
                      <a:pt x="320" y="160"/>
                    </a:lnTo>
                    <a:lnTo>
                      <a:pt x="303" y="176"/>
                    </a:lnTo>
                    <a:lnTo>
                      <a:pt x="303" y="208"/>
                    </a:lnTo>
                    <a:lnTo>
                      <a:pt x="269" y="200"/>
                    </a:lnTo>
                    <a:lnTo>
                      <a:pt x="227" y="192"/>
                    </a:lnTo>
                    <a:lnTo>
                      <a:pt x="202" y="152"/>
                    </a:lnTo>
                    <a:lnTo>
                      <a:pt x="168" y="160"/>
                    </a:lnTo>
                    <a:lnTo>
                      <a:pt x="143" y="144"/>
                    </a:lnTo>
                    <a:lnTo>
                      <a:pt x="126" y="128"/>
                    </a:lnTo>
                    <a:lnTo>
                      <a:pt x="109" y="128"/>
                    </a:lnTo>
                    <a:lnTo>
                      <a:pt x="84" y="112"/>
                    </a:lnTo>
                    <a:lnTo>
                      <a:pt x="67" y="112"/>
                    </a:lnTo>
                    <a:lnTo>
                      <a:pt x="50" y="96"/>
                    </a:lnTo>
                    <a:lnTo>
                      <a:pt x="25" y="10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8" name="Freeform 23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A0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49" name="Freeform 24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0" name="Freeform 25"/>
              <p:cNvSpPr>
                <a:spLocks/>
              </p:cNvSpPr>
              <p:nvPr/>
            </p:nvSpPr>
            <p:spPr bwMode="auto">
              <a:xfrm>
                <a:off x="5286" y="4200"/>
                <a:ext cx="311" cy="72"/>
              </a:xfrm>
              <a:custGeom>
                <a:avLst/>
                <a:gdLst>
                  <a:gd name="T0" fmla="*/ 0 w 311"/>
                  <a:gd name="T1" fmla="*/ 24 h 72"/>
                  <a:gd name="T2" fmla="*/ 8 w 311"/>
                  <a:gd name="T3" fmla="*/ 56 h 72"/>
                  <a:gd name="T4" fmla="*/ 33 w 311"/>
                  <a:gd name="T5" fmla="*/ 64 h 72"/>
                  <a:gd name="T6" fmla="*/ 67 w 311"/>
                  <a:gd name="T7" fmla="*/ 64 h 72"/>
                  <a:gd name="T8" fmla="*/ 126 w 311"/>
                  <a:gd name="T9" fmla="*/ 56 h 72"/>
                  <a:gd name="T10" fmla="*/ 143 w 311"/>
                  <a:gd name="T11" fmla="*/ 56 h 72"/>
                  <a:gd name="T12" fmla="*/ 143 w 311"/>
                  <a:gd name="T13" fmla="*/ 72 h 72"/>
                  <a:gd name="T14" fmla="*/ 193 w 311"/>
                  <a:gd name="T15" fmla="*/ 72 h 72"/>
                  <a:gd name="T16" fmla="*/ 219 w 311"/>
                  <a:gd name="T17" fmla="*/ 56 h 72"/>
                  <a:gd name="T18" fmla="*/ 252 w 311"/>
                  <a:gd name="T19" fmla="*/ 56 h 72"/>
                  <a:gd name="T20" fmla="*/ 278 w 311"/>
                  <a:gd name="T21" fmla="*/ 40 h 72"/>
                  <a:gd name="T22" fmla="*/ 311 w 311"/>
                  <a:gd name="T23" fmla="*/ 32 h 72"/>
                  <a:gd name="T24" fmla="*/ 311 w 311"/>
                  <a:gd name="T25" fmla="*/ 0 h 72"/>
                  <a:gd name="T26" fmla="*/ 286 w 311"/>
                  <a:gd name="T27" fmla="*/ 16 h 72"/>
                  <a:gd name="T28" fmla="*/ 269 w 311"/>
                  <a:gd name="T29" fmla="*/ 24 h 72"/>
                  <a:gd name="T30" fmla="*/ 252 w 311"/>
                  <a:gd name="T31" fmla="*/ 24 h 72"/>
                  <a:gd name="T32" fmla="*/ 244 w 311"/>
                  <a:gd name="T33" fmla="*/ 8 h 72"/>
                  <a:gd name="T34" fmla="*/ 219 w 311"/>
                  <a:gd name="T35" fmla="*/ 16 h 72"/>
                  <a:gd name="T36" fmla="*/ 168 w 311"/>
                  <a:gd name="T37" fmla="*/ 24 h 72"/>
                  <a:gd name="T38" fmla="*/ 168 w 311"/>
                  <a:gd name="T39" fmla="*/ 8 h 72"/>
                  <a:gd name="T40" fmla="*/ 84 w 311"/>
                  <a:gd name="T41" fmla="*/ 40 h 72"/>
                  <a:gd name="T42" fmla="*/ 75 w 311"/>
                  <a:gd name="T43" fmla="*/ 16 h 72"/>
                  <a:gd name="T44" fmla="*/ 59 w 311"/>
                  <a:gd name="T45" fmla="*/ 8 h 72"/>
                  <a:gd name="T46" fmla="*/ 59 w 311"/>
                  <a:gd name="T47" fmla="*/ 24 h 72"/>
                  <a:gd name="T48" fmla="*/ 33 w 311"/>
                  <a:gd name="T49" fmla="*/ 24 h 72"/>
                  <a:gd name="T50" fmla="*/ 16 w 311"/>
                  <a:gd name="T51" fmla="*/ 0 h 72"/>
                  <a:gd name="T52" fmla="*/ 16 w 311"/>
                  <a:gd name="T53" fmla="*/ 16 h 72"/>
                  <a:gd name="T54" fmla="*/ 0 w 311"/>
                  <a:gd name="T55" fmla="*/ 24 h 7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1" h="72">
                    <a:moveTo>
                      <a:pt x="0" y="24"/>
                    </a:moveTo>
                    <a:lnTo>
                      <a:pt x="8" y="56"/>
                    </a:lnTo>
                    <a:lnTo>
                      <a:pt x="33" y="64"/>
                    </a:lnTo>
                    <a:lnTo>
                      <a:pt x="67" y="64"/>
                    </a:lnTo>
                    <a:lnTo>
                      <a:pt x="126" y="56"/>
                    </a:lnTo>
                    <a:lnTo>
                      <a:pt x="143" y="56"/>
                    </a:lnTo>
                    <a:lnTo>
                      <a:pt x="143" y="72"/>
                    </a:lnTo>
                    <a:lnTo>
                      <a:pt x="193" y="72"/>
                    </a:lnTo>
                    <a:lnTo>
                      <a:pt x="219" y="56"/>
                    </a:lnTo>
                    <a:lnTo>
                      <a:pt x="252" y="56"/>
                    </a:lnTo>
                    <a:lnTo>
                      <a:pt x="278" y="40"/>
                    </a:lnTo>
                    <a:lnTo>
                      <a:pt x="311" y="32"/>
                    </a:lnTo>
                    <a:lnTo>
                      <a:pt x="311" y="0"/>
                    </a:lnTo>
                    <a:lnTo>
                      <a:pt x="286" y="16"/>
                    </a:lnTo>
                    <a:lnTo>
                      <a:pt x="269" y="24"/>
                    </a:lnTo>
                    <a:lnTo>
                      <a:pt x="252" y="24"/>
                    </a:lnTo>
                    <a:lnTo>
                      <a:pt x="244" y="8"/>
                    </a:lnTo>
                    <a:lnTo>
                      <a:pt x="219" y="16"/>
                    </a:lnTo>
                    <a:lnTo>
                      <a:pt x="168" y="24"/>
                    </a:lnTo>
                    <a:lnTo>
                      <a:pt x="168" y="8"/>
                    </a:lnTo>
                    <a:lnTo>
                      <a:pt x="84" y="40"/>
                    </a:lnTo>
                    <a:lnTo>
                      <a:pt x="75" y="16"/>
                    </a:lnTo>
                    <a:lnTo>
                      <a:pt x="59" y="8"/>
                    </a:lnTo>
                    <a:lnTo>
                      <a:pt x="59" y="24"/>
                    </a:lnTo>
                    <a:lnTo>
                      <a:pt x="33" y="24"/>
                    </a:lnTo>
                    <a:lnTo>
                      <a:pt x="16" y="0"/>
                    </a:lnTo>
                    <a:lnTo>
                      <a:pt x="16" y="16"/>
                    </a:lnTo>
                    <a:lnTo>
                      <a:pt x="0" y="2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1" name="Freeform 26"/>
              <p:cNvSpPr>
                <a:spLocks/>
              </p:cNvSpPr>
              <p:nvPr/>
            </p:nvSpPr>
            <p:spPr bwMode="auto">
              <a:xfrm>
                <a:off x="3584" y="3712"/>
                <a:ext cx="168" cy="288"/>
              </a:xfrm>
              <a:custGeom>
                <a:avLst/>
                <a:gdLst>
                  <a:gd name="T0" fmla="*/ 0 w 168"/>
                  <a:gd name="T1" fmla="*/ 40 h 288"/>
                  <a:gd name="T2" fmla="*/ 33 w 168"/>
                  <a:gd name="T3" fmla="*/ 48 h 288"/>
                  <a:gd name="T4" fmla="*/ 59 w 168"/>
                  <a:gd name="T5" fmla="*/ 40 h 288"/>
                  <a:gd name="T6" fmla="*/ 101 w 168"/>
                  <a:gd name="T7" fmla="*/ 8 h 288"/>
                  <a:gd name="T8" fmla="*/ 109 w 168"/>
                  <a:gd name="T9" fmla="*/ 0 h 288"/>
                  <a:gd name="T10" fmla="*/ 143 w 168"/>
                  <a:gd name="T11" fmla="*/ 16 h 288"/>
                  <a:gd name="T12" fmla="*/ 143 w 168"/>
                  <a:gd name="T13" fmla="*/ 32 h 288"/>
                  <a:gd name="T14" fmla="*/ 168 w 168"/>
                  <a:gd name="T15" fmla="*/ 96 h 288"/>
                  <a:gd name="T16" fmla="*/ 151 w 168"/>
                  <a:gd name="T17" fmla="*/ 120 h 288"/>
                  <a:gd name="T18" fmla="*/ 168 w 168"/>
                  <a:gd name="T19" fmla="*/ 152 h 288"/>
                  <a:gd name="T20" fmla="*/ 143 w 168"/>
                  <a:gd name="T21" fmla="*/ 256 h 288"/>
                  <a:gd name="T22" fmla="*/ 117 w 168"/>
                  <a:gd name="T23" fmla="*/ 248 h 288"/>
                  <a:gd name="T24" fmla="*/ 92 w 168"/>
                  <a:gd name="T25" fmla="*/ 248 h 288"/>
                  <a:gd name="T26" fmla="*/ 84 w 168"/>
                  <a:gd name="T27" fmla="*/ 264 h 288"/>
                  <a:gd name="T28" fmla="*/ 67 w 168"/>
                  <a:gd name="T29" fmla="*/ 280 h 288"/>
                  <a:gd name="T30" fmla="*/ 42 w 168"/>
                  <a:gd name="T31" fmla="*/ 288 h 288"/>
                  <a:gd name="T32" fmla="*/ 25 w 168"/>
                  <a:gd name="T33" fmla="*/ 248 h 288"/>
                  <a:gd name="T34" fmla="*/ 25 w 168"/>
                  <a:gd name="T35" fmla="*/ 200 h 288"/>
                  <a:gd name="T36" fmla="*/ 33 w 168"/>
                  <a:gd name="T37" fmla="*/ 176 h 288"/>
                  <a:gd name="T38" fmla="*/ 25 w 168"/>
                  <a:gd name="T39" fmla="*/ 160 h 288"/>
                  <a:gd name="T40" fmla="*/ 33 w 168"/>
                  <a:gd name="T41" fmla="*/ 136 h 288"/>
                  <a:gd name="T42" fmla="*/ 33 w 168"/>
                  <a:gd name="T43" fmla="*/ 112 h 288"/>
                  <a:gd name="T44" fmla="*/ 25 w 168"/>
                  <a:gd name="T45" fmla="*/ 80 h 288"/>
                  <a:gd name="T46" fmla="*/ 0 w 168"/>
                  <a:gd name="T47" fmla="*/ 72 h 288"/>
                  <a:gd name="T48" fmla="*/ 0 w 168"/>
                  <a:gd name="T49" fmla="*/ 40 h 2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68" h="288">
                    <a:moveTo>
                      <a:pt x="0" y="40"/>
                    </a:moveTo>
                    <a:lnTo>
                      <a:pt x="33" y="48"/>
                    </a:lnTo>
                    <a:lnTo>
                      <a:pt x="59" y="40"/>
                    </a:lnTo>
                    <a:lnTo>
                      <a:pt x="101" y="8"/>
                    </a:lnTo>
                    <a:lnTo>
                      <a:pt x="109" y="0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68" y="96"/>
                    </a:lnTo>
                    <a:lnTo>
                      <a:pt x="151" y="120"/>
                    </a:lnTo>
                    <a:lnTo>
                      <a:pt x="168" y="152"/>
                    </a:lnTo>
                    <a:lnTo>
                      <a:pt x="143" y="256"/>
                    </a:lnTo>
                    <a:lnTo>
                      <a:pt x="117" y="248"/>
                    </a:lnTo>
                    <a:lnTo>
                      <a:pt x="92" y="248"/>
                    </a:lnTo>
                    <a:lnTo>
                      <a:pt x="84" y="264"/>
                    </a:lnTo>
                    <a:lnTo>
                      <a:pt x="67" y="280"/>
                    </a:lnTo>
                    <a:lnTo>
                      <a:pt x="42" y="288"/>
                    </a:lnTo>
                    <a:lnTo>
                      <a:pt x="25" y="248"/>
                    </a:lnTo>
                    <a:lnTo>
                      <a:pt x="25" y="200"/>
                    </a:lnTo>
                    <a:lnTo>
                      <a:pt x="33" y="176"/>
                    </a:lnTo>
                    <a:lnTo>
                      <a:pt x="25" y="160"/>
                    </a:lnTo>
                    <a:lnTo>
                      <a:pt x="33" y="136"/>
                    </a:lnTo>
                    <a:lnTo>
                      <a:pt x="33" y="112"/>
                    </a:lnTo>
                    <a:lnTo>
                      <a:pt x="25" y="80"/>
                    </a:lnTo>
                    <a:lnTo>
                      <a:pt x="0" y="72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2" name="Freeform 27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3" name="Freeform 28"/>
              <p:cNvSpPr>
                <a:spLocks/>
              </p:cNvSpPr>
              <p:nvPr/>
            </p:nvSpPr>
            <p:spPr bwMode="auto">
              <a:xfrm>
                <a:off x="3626" y="3496"/>
                <a:ext cx="101" cy="192"/>
              </a:xfrm>
              <a:custGeom>
                <a:avLst/>
                <a:gdLst>
                  <a:gd name="T0" fmla="*/ 75 w 101"/>
                  <a:gd name="T1" fmla="*/ 32 h 192"/>
                  <a:gd name="T2" fmla="*/ 75 w 101"/>
                  <a:gd name="T3" fmla="*/ 0 h 192"/>
                  <a:gd name="T4" fmla="*/ 92 w 101"/>
                  <a:gd name="T5" fmla="*/ 0 h 192"/>
                  <a:gd name="T6" fmla="*/ 92 w 101"/>
                  <a:gd name="T7" fmla="*/ 40 h 192"/>
                  <a:gd name="T8" fmla="*/ 101 w 101"/>
                  <a:gd name="T9" fmla="*/ 56 h 192"/>
                  <a:gd name="T10" fmla="*/ 101 w 101"/>
                  <a:gd name="T11" fmla="*/ 104 h 192"/>
                  <a:gd name="T12" fmla="*/ 92 w 101"/>
                  <a:gd name="T13" fmla="*/ 120 h 192"/>
                  <a:gd name="T14" fmla="*/ 92 w 101"/>
                  <a:gd name="T15" fmla="*/ 152 h 192"/>
                  <a:gd name="T16" fmla="*/ 67 w 101"/>
                  <a:gd name="T17" fmla="*/ 192 h 192"/>
                  <a:gd name="T18" fmla="*/ 50 w 101"/>
                  <a:gd name="T19" fmla="*/ 192 h 192"/>
                  <a:gd name="T20" fmla="*/ 25 w 101"/>
                  <a:gd name="T21" fmla="*/ 176 h 192"/>
                  <a:gd name="T22" fmla="*/ 33 w 101"/>
                  <a:gd name="T23" fmla="*/ 160 h 192"/>
                  <a:gd name="T24" fmla="*/ 17 w 101"/>
                  <a:gd name="T25" fmla="*/ 152 h 192"/>
                  <a:gd name="T26" fmla="*/ 33 w 101"/>
                  <a:gd name="T27" fmla="*/ 136 h 192"/>
                  <a:gd name="T28" fmla="*/ 8 w 101"/>
                  <a:gd name="T29" fmla="*/ 128 h 192"/>
                  <a:gd name="T30" fmla="*/ 25 w 101"/>
                  <a:gd name="T31" fmla="*/ 112 h 192"/>
                  <a:gd name="T32" fmla="*/ 8 w 101"/>
                  <a:gd name="T33" fmla="*/ 96 h 192"/>
                  <a:gd name="T34" fmla="*/ 0 w 101"/>
                  <a:gd name="T35" fmla="*/ 72 h 192"/>
                  <a:gd name="T36" fmla="*/ 17 w 101"/>
                  <a:gd name="T37" fmla="*/ 64 h 192"/>
                  <a:gd name="T38" fmla="*/ 17 w 101"/>
                  <a:gd name="T39" fmla="*/ 48 h 192"/>
                  <a:gd name="T40" fmla="*/ 42 w 101"/>
                  <a:gd name="T41" fmla="*/ 40 h 192"/>
                  <a:gd name="T42" fmla="*/ 75 w 101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192">
                    <a:moveTo>
                      <a:pt x="75" y="32"/>
                    </a:moveTo>
                    <a:lnTo>
                      <a:pt x="75" y="0"/>
                    </a:lnTo>
                    <a:lnTo>
                      <a:pt x="92" y="0"/>
                    </a:lnTo>
                    <a:lnTo>
                      <a:pt x="92" y="40"/>
                    </a:lnTo>
                    <a:lnTo>
                      <a:pt x="101" y="56"/>
                    </a:lnTo>
                    <a:lnTo>
                      <a:pt x="101" y="104"/>
                    </a:lnTo>
                    <a:lnTo>
                      <a:pt x="92" y="120"/>
                    </a:lnTo>
                    <a:lnTo>
                      <a:pt x="92" y="152"/>
                    </a:lnTo>
                    <a:lnTo>
                      <a:pt x="67" y="192"/>
                    </a:lnTo>
                    <a:lnTo>
                      <a:pt x="50" y="192"/>
                    </a:lnTo>
                    <a:lnTo>
                      <a:pt x="25" y="176"/>
                    </a:lnTo>
                    <a:lnTo>
                      <a:pt x="33" y="160"/>
                    </a:lnTo>
                    <a:lnTo>
                      <a:pt x="17" y="152"/>
                    </a:lnTo>
                    <a:lnTo>
                      <a:pt x="33" y="136"/>
                    </a:lnTo>
                    <a:lnTo>
                      <a:pt x="8" y="128"/>
                    </a:lnTo>
                    <a:lnTo>
                      <a:pt x="25" y="112"/>
                    </a:lnTo>
                    <a:lnTo>
                      <a:pt x="8" y="96"/>
                    </a:lnTo>
                    <a:lnTo>
                      <a:pt x="0" y="72"/>
                    </a:lnTo>
                    <a:lnTo>
                      <a:pt x="17" y="64"/>
                    </a:lnTo>
                    <a:lnTo>
                      <a:pt x="17" y="48"/>
                    </a:lnTo>
                    <a:lnTo>
                      <a:pt x="42" y="40"/>
                    </a:lnTo>
                    <a:lnTo>
                      <a:pt x="75" y="3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40 w 1146"/>
                  <a:gd name="T93" fmla="*/ 1064 h 1088"/>
                  <a:gd name="T94" fmla="*/ 632 w 1146"/>
                  <a:gd name="T95" fmla="*/ 992 h 1088"/>
                  <a:gd name="T96" fmla="*/ 682 w 1146"/>
                  <a:gd name="T97" fmla="*/ 944 h 1088"/>
                  <a:gd name="T98" fmla="*/ 750 w 1146"/>
                  <a:gd name="T99" fmla="*/ 928 h 1088"/>
                  <a:gd name="T100" fmla="*/ 876 w 1146"/>
                  <a:gd name="T101" fmla="*/ 968 h 1088"/>
                  <a:gd name="T102" fmla="*/ 944 w 1146"/>
                  <a:gd name="T103" fmla="*/ 984 h 1088"/>
                  <a:gd name="T104" fmla="*/ 969 w 1146"/>
                  <a:gd name="T105" fmla="*/ 968 h 1088"/>
                  <a:gd name="T106" fmla="*/ 1019 w 1146"/>
                  <a:gd name="T107" fmla="*/ 928 h 1088"/>
                  <a:gd name="T108" fmla="*/ 1087 w 1146"/>
                  <a:gd name="T109" fmla="*/ 864 h 1088"/>
                  <a:gd name="T110" fmla="*/ 1019 w 1146"/>
                  <a:gd name="T111" fmla="*/ 784 h 1088"/>
                  <a:gd name="T112" fmla="*/ 1036 w 1146"/>
                  <a:gd name="T113" fmla="*/ 720 h 1088"/>
                  <a:gd name="T114" fmla="*/ 1036 w 1146"/>
                  <a:gd name="T115" fmla="*/ 656 h 1088"/>
                  <a:gd name="T116" fmla="*/ 1011 w 1146"/>
                  <a:gd name="T117" fmla="*/ 616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3457" y="3008"/>
                <a:ext cx="1180" cy="1080"/>
              </a:xfrm>
              <a:custGeom>
                <a:avLst/>
                <a:gdLst>
                  <a:gd name="T0" fmla="*/ 1121 w 1180"/>
                  <a:gd name="T1" fmla="*/ 728 h 1080"/>
                  <a:gd name="T2" fmla="*/ 1003 w 1180"/>
                  <a:gd name="T3" fmla="*/ 672 h 1080"/>
                  <a:gd name="T4" fmla="*/ 935 w 1180"/>
                  <a:gd name="T5" fmla="*/ 616 h 1080"/>
                  <a:gd name="T6" fmla="*/ 902 w 1180"/>
                  <a:gd name="T7" fmla="*/ 584 h 1080"/>
                  <a:gd name="T8" fmla="*/ 817 w 1180"/>
                  <a:gd name="T9" fmla="*/ 592 h 1080"/>
                  <a:gd name="T10" fmla="*/ 733 w 1180"/>
                  <a:gd name="T11" fmla="*/ 528 h 1080"/>
                  <a:gd name="T12" fmla="*/ 683 w 1180"/>
                  <a:gd name="T13" fmla="*/ 448 h 1080"/>
                  <a:gd name="T14" fmla="*/ 556 w 1180"/>
                  <a:gd name="T15" fmla="*/ 344 h 1080"/>
                  <a:gd name="T16" fmla="*/ 523 w 1180"/>
                  <a:gd name="T17" fmla="*/ 280 h 1080"/>
                  <a:gd name="T18" fmla="*/ 548 w 1180"/>
                  <a:gd name="T19" fmla="*/ 240 h 1080"/>
                  <a:gd name="T20" fmla="*/ 531 w 1180"/>
                  <a:gd name="T21" fmla="*/ 216 h 1080"/>
                  <a:gd name="T22" fmla="*/ 556 w 1180"/>
                  <a:gd name="T23" fmla="*/ 184 h 1080"/>
                  <a:gd name="T24" fmla="*/ 649 w 1180"/>
                  <a:gd name="T25" fmla="*/ 144 h 1080"/>
                  <a:gd name="T26" fmla="*/ 649 w 1180"/>
                  <a:gd name="T27" fmla="*/ 56 h 1080"/>
                  <a:gd name="T28" fmla="*/ 514 w 1180"/>
                  <a:gd name="T29" fmla="*/ 0 h 1080"/>
                  <a:gd name="T30" fmla="*/ 405 w 1180"/>
                  <a:gd name="T31" fmla="*/ 40 h 1080"/>
                  <a:gd name="T32" fmla="*/ 354 w 1180"/>
                  <a:gd name="T33" fmla="*/ 64 h 1080"/>
                  <a:gd name="T34" fmla="*/ 295 w 1180"/>
                  <a:gd name="T35" fmla="*/ 80 h 1080"/>
                  <a:gd name="T36" fmla="*/ 228 w 1180"/>
                  <a:gd name="T37" fmla="*/ 152 h 1080"/>
                  <a:gd name="T38" fmla="*/ 118 w 1180"/>
                  <a:gd name="T39" fmla="*/ 136 h 1080"/>
                  <a:gd name="T40" fmla="*/ 42 w 1180"/>
                  <a:gd name="T41" fmla="*/ 208 h 1080"/>
                  <a:gd name="T42" fmla="*/ 25 w 1180"/>
                  <a:gd name="T43" fmla="*/ 272 h 1080"/>
                  <a:gd name="T44" fmla="*/ 93 w 1180"/>
                  <a:gd name="T45" fmla="*/ 352 h 1080"/>
                  <a:gd name="T46" fmla="*/ 93 w 1180"/>
                  <a:gd name="T47" fmla="*/ 392 h 1080"/>
                  <a:gd name="T48" fmla="*/ 160 w 1180"/>
                  <a:gd name="T49" fmla="*/ 344 h 1080"/>
                  <a:gd name="T50" fmla="*/ 202 w 1180"/>
                  <a:gd name="T51" fmla="*/ 320 h 1080"/>
                  <a:gd name="T52" fmla="*/ 261 w 1180"/>
                  <a:gd name="T53" fmla="*/ 352 h 1080"/>
                  <a:gd name="T54" fmla="*/ 312 w 1180"/>
                  <a:gd name="T55" fmla="*/ 368 h 1080"/>
                  <a:gd name="T56" fmla="*/ 337 w 1180"/>
                  <a:gd name="T57" fmla="*/ 424 h 1080"/>
                  <a:gd name="T58" fmla="*/ 371 w 1180"/>
                  <a:gd name="T59" fmla="*/ 496 h 1080"/>
                  <a:gd name="T60" fmla="*/ 430 w 1180"/>
                  <a:gd name="T61" fmla="*/ 552 h 1080"/>
                  <a:gd name="T62" fmla="*/ 497 w 1180"/>
                  <a:gd name="T63" fmla="*/ 592 h 1080"/>
                  <a:gd name="T64" fmla="*/ 607 w 1180"/>
                  <a:gd name="T65" fmla="*/ 680 h 1080"/>
                  <a:gd name="T66" fmla="*/ 649 w 1180"/>
                  <a:gd name="T67" fmla="*/ 688 h 1080"/>
                  <a:gd name="T68" fmla="*/ 742 w 1180"/>
                  <a:gd name="T69" fmla="*/ 744 h 1080"/>
                  <a:gd name="T70" fmla="*/ 775 w 1180"/>
                  <a:gd name="T71" fmla="*/ 752 h 1080"/>
                  <a:gd name="T72" fmla="*/ 809 w 1180"/>
                  <a:gd name="T73" fmla="*/ 768 h 1080"/>
                  <a:gd name="T74" fmla="*/ 851 w 1180"/>
                  <a:gd name="T75" fmla="*/ 824 h 1080"/>
                  <a:gd name="T76" fmla="*/ 927 w 1180"/>
                  <a:gd name="T77" fmla="*/ 856 h 1080"/>
                  <a:gd name="T78" fmla="*/ 978 w 1180"/>
                  <a:gd name="T79" fmla="*/ 984 h 1080"/>
                  <a:gd name="T80" fmla="*/ 935 w 1180"/>
                  <a:gd name="T81" fmla="*/ 1000 h 1080"/>
                  <a:gd name="T82" fmla="*/ 927 w 1180"/>
                  <a:gd name="T83" fmla="*/ 1040 h 1080"/>
                  <a:gd name="T84" fmla="*/ 935 w 1180"/>
                  <a:gd name="T85" fmla="*/ 1072 h 1080"/>
                  <a:gd name="T86" fmla="*/ 978 w 1180"/>
                  <a:gd name="T87" fmla="*/ 1072 h 1080"/>
                  <a:gd name="T88" fmla="*/ 1011 w 1180"/>
                  <a:gd name="T89" fmla="*/ 1000 h 1080"/>
                  <a:gd name="T90" fmla="*/ 1070 w 1180"/>
                  <a:gd name="T91" fmla="*/ 952 h 1080"/>
                  <a:gd name="T92" fmla="*/ 1053 w 1180"/>
                  <a:gd name="T93" fmla="*/ 888 h 1080"/>
                  <a:gd name="T94" fmla="*/ 1003 w 1180"/>
                  <a:gd name="T95" fmla="*/ 864 h 1080"/>
                  <a:gd name="T96" fmla="*/ 1011 w 1180"/>
                  <a:gd name="T97" fmla="*/ 800 h 1080"/>
                  <a:gd name="T98" fmla="*/ 1045 w 1180"/>
                  <a:gd name="T99" fmla="*/ 768 h 1080"/>
                  <a:gd name="T100" fmla="*/ 1146 w 1180"/>
                  <a:gd name="T101" fmla="*/ 792 h 1080"/>
                  <a:gd name="T102" fmla="*/ 1180 w 1180"/>
                  <a:gd name="T103" fmla="*/ 784 h 1080"/>
                  <a:gd name="T104" fmla="*/ 1155 w 1180"/>
                  <a:gd name="T105" fmla="*/ 752 h 10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80" h="1080">
                    <a:moveTo>
                      <a:pt x="1155" y="752"/>
                    </a:moveTo>
                    <a:lnTo>
                      <a:pt x="1121" y="728"/>
                    </a:lnTo>
                    <a:lnTo>
                      <a:pt x="1087" y="712"/>
                    </a:lnTo>
                    <a:lnTo>
                      <a:pt x="1003" y="672"/>
                    </a:lnTo>
                    <a:lnTo>
                      <a:pt x="919" y="632"/>
                    </a:lnTo>
                    <a:lnTo>
                      <a:pt x="935" y="616"/>
                    </a:lnTo>
                    <a:lnTo>
                      <a:pt x="927" y="600"/>
                    </a:lnTo>
                    <a:lnTo>
                      <a:pt x="902" y="584"/>
                    </a:lnTo>
                    <a:lnTo>
                      <a:pt x="868" y="592"/>
                    </a:lnTo>
                    <a:lnTo>
                      <a:pt x="817" y="592"/>
                    </a:lnTo>
                    <a:lnTo>
                      <a:pt x="775" y="568"/>
                    </a:lnTo>
                    <a:lnTo>
                      <a:pt x="733" y="528"/>
                    </a:lnTo>
                    <a:lnTo>
                      <a:pt x="708" y="488"/>
                    </a:lnTo>
                    <a:lnTo>
                      <a:pt x="683" y="448"/>
                    </a:lnTo>
                    <a:lnTo>
                      <a:pt x="641" y="408"/>
                    </a:lnTo>
                    <a:lnTo>
                      <a:pt x="556" y="344"/>
                    </a:lnTo>
                    <a:lnTo>
                      <a:pt x="523" y="296"/>
                    </a:lnTo>
                    <a:lnTo>
                      <a:pt x="523" y="280"/>
                    </a:lnTo>
                    <a:lnTo>
                      <a:pt x="539" y="256"/>
                    </a:lnTo>
                    <a:lnTo>
                      <a:pt x="548" y="240"/>
                    </a:lnTo>
                    <a:lnTo>
                      <a:pt x="539" y="224"/>
                    </a:lnTo>
                    <a:lnTo>
                      <a:pt x="531" y="216"/>
                    </a:lnTo>
                    <a:lnTo>
                      <a:pt x="531" y="200"/>
                    </a:lnTo>
                    <a:lnTo>
                      <a:pt x="556" y="184"/>
                    </a:lnTo>
                    <a:lnTo>
                      <a:pt x="641" y="152"/>
                    </a:lnTo>
                    <a:lnTo>
                      <a:pt x="649" y="144"/>
                    </a:lnTo>
                    <a:lnTo>
                      <a:pt x="641" y="88"/>
                    </a:lnTo>
                    <a:lnTo>
                      <a:pt x="649" y="56"/>
                    </a:lnTo>
                    <a:lnTo>
                      <a:pt x="531" y="24"/>
                    </a:lnTo>
                    <a:lnTo>
                      <a:pt x="514" y="0"/>
                    </a:lnTo>
                    <a:lnTo>
                      <a:pt x="438" y="8"/>
                    </a:lnTo>
                    <a:lnTo>
                      <a:pt x="405" y="40"/>
                    </a:lnTo>
                    <a:lnTo>
                      <a:pt x="371" y="32"/>
                    </a:lnTo>
                    <a:lnTo>
                      <a:pt x="354" y="64"/>
                    </a:lnTo>
                    <a:lnTo>
                      <a:pt x="320" y="64"/>
                    </a:lnTo>
                    <a:lnTo>
                      <a:pt x="295" y="80"/>
                    </a:lnTo>
                    <a:lnTo>
                      <a:pt x="253" y="72"/>
                    </a:lnTo>
                    <a:lnTo>
                      <a:pt x="228" y="152"/>
                    </a:lnTo>
                    <a:lnTo>
                      <a:pt x="160" y="72"/>
                    </a:lnTo>
                    <a:lnTo>
                      <a:pt x="118" y="136"/>
                    </a:lnTo>
                    <a:lnTo>
                      <a:pt x="25" y="144"/>
                    </a:lnTo>
                    <a:lnTo>
                      <a:pt x="42" y="208"/>
                    </a:lnTo>
                    <a:lnTo>
                      <a:pt x="0" y="232"/>
                    </a:lnTo>
                    <a:lnTo>
                      <a:pt x="25" y="272"/>
                    </a:lnTo>
                    <a:lnTo>
                      <a:pt x="17" y="320"/>
                    </a:lnTo>
                    <a:lnTo>
                      <a:pt x="93" y="352"/>
                    </a:lnTo>
                    <a:lnTo>
                      <a:pt x="76" y="392"/>
                    </a:lnTo>
                    <a:lnTo>
                      <a:pt x="93" y="392"/>
                    </a:lnTo>
                    <a:lnTo>
                      <a:pt x="135" y="376"/>
                    </a:lnTo>
                    <a:lnTo>
                      <a:pt x="160" y="344"/>
                    </a:lnTo>
                    <a:lnTo>
                      <a:pt x="177" y="328"/>
                    </a:lnTo>
                    <a:lnTo>
                      <a:pt x="202" y="320"/>
                    </a:lnTo>
                    <a:lnTo>
                      <a:pt x="244" y="336"/>
                    </a:lnTo>
                    <a:lnTo>
                      <a:pt x="261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29" y="384"/>
                    </a:lnTo>
                    <a:lnTo>
                      <a:pt x="337" y="424"/>
                    </a:lnTo>
                    <a:lnTo>
                      <a:pt x="362" y="472"/>
                    </a:lnTo>
                    <a:lnTo>
                      <a:pt x="371" y="496"/>
                    </a:lnTo>
                    <a:lnTo>
                      <a:pt x="396" y="512"/>
                    </a:lnTo>
                    <a:lnTo>
                      <a:pt x="430" y="552"/>
                    </a:lnTo>
                    <a:lnTo>
                      <a:pt x="472" y="576"/>
                    </a:lnTo>
                    <a:lnTo>
                      <a:pt x="497" y="592"/>
                    </a:lnTo>
                    <a:lnTo>
                      <a:pt x="514" y="608"/>
                    </a:lnTo>
                    <a:lnTo>
                      <a:pt x="607" y="680"/>
                    </a:lnTo>
                    <a:lnTo>
                      <a:pt x="624" y="696"/>
                    </a:lnTo>
                    <a:lnTo>
                      <a:pt x="649" y="688"/>
                    </a:lnTo>
                    <a:lnTo>
                      <a:pt x="708" y="712"/>
                    </a:lnTo>
                    <a:lnTo>
                      <a:pt x="742" y="744"/>
                    </a:lnTo>
                    <a:lnTo>
                      <a:pt x="767" y="744"/>
                    </a:lnTo>
                    <a:lnTo>
                      <a:pt x="775" y="752"/>
                    </a:lnTo>
                    <a:lnTo>
                      <a:pt x="775" y="768"/>
                    </a:lnTo>
                    <a:lnTo>
                      <a:pt x="809" y="768"/>
                    </a:lnTo>
                    <a:lnTo>
                      <a:pt x="826" y="800"/>
                    </a:lnTo>
                    <a:lnTo>
                      <a:pt x="851" y="824"/>
                    </a:lnTo>
                    <a:lnTo>
                      <a:pt x="893" y="840"/>
                    </a:lnTo>
                    <a:lnTo>
                      <a:pt x="927" y="856"/>
                    </a:lnTo>
                    <a:lnTo>
                      <a:pt x="944" y="904"/>
                    </a:lnTo>
                    <a:lnTo>
                      <a:pt x="978" y="984"/>
                    </a:lnTo>
                    <a:lnTo>
                      <a:pt x="952" y="984"/>
                    </a:lnTo>
                    <a:lnTo>
                      <a:pt x="935" y="1000"/>
                    </a:lnTo>
                    <a:lnTo>
                      <a:pt x="935" y="1016"/>
                    </a:lnTo>
                    <a:lnTo>
                      <a:pt x="927" y="1040"/>
                    </a:lnTo>
                    <a:lnTo>
                      <a:pt x="919" y="1056"/>
                    </a:lnTo>
                    <a:lnTo>
                      <a:pt x="935" y="1072"/>
                    </a:lnTo>
                    <a:lnTo>
                      <a:pt x="952" y="1080"/>
                    </a:lnTo>
                    <a:lnTo>
                      <a:pt x="978" y="1072"/>
                    </a:lnTo>
                    <a:lnTo>
                      <a:pt x="994" y="1040"/>
                    </a:lnTo>
                    <a:lnTo>
                      <a:pt x="1011" y="1000"/>
                    </a:lnTo>
                    <a:lnTo>
                      <a:pt x="1028" y="960"/>
                    </a:lnTo>
                    <a:lnTo>
                      <a:pt x="1070" y="952"/>
                    </a:lnTo>
                    <a:lnTo>
                      <a:pt x="1070" y="904"/>
                    </a:lnTo>
                    <a:lnTo>
                      <a:pt x="1053" y="888"/>
                    </a:lnTo>
                    <a:lnTo>
                      <a:pt x="1028" y="880"/>
                    </a:lnTo>
                    <a:lnTo>
                      <a:pt x="1003" y="864"/>
                    </a:lnTo>
                    <a:lnTo>
                      <a:pt x="994" y="848"/>
                    </a:lnTo>
                    <a:lnTo>
                      <a:pt x="1011" y="800"/>
                    </a:lnTo>
                    <a:lnTo>
                      <a:pt x="1028" y="776"/>
                    </a:lnTo>
                    <a:lnTo>
                      <a:pt x="1045" y="768"/>
                    </a:lnTo>
                    <a:lnTo>
                      <a:pt x="1104" y="776"/>
                    </a:lnTo>
                    <a:lnTo>
                      <a:pt x="1146" y="792"/>
                    </a:lnTo>
                    <a:lnTo>
                      <a:pt x="1180" y="824"/>
                    </a:lnTo>
                    <a:lnTo>
                      <a:pt x="1180" y="784"/>
                    </a:lnTo>
                    <a:lnTo>
                      <a:pt x="1155" y="75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463" y="2496"/>
                <a:ext cx="1146" cy="1088"/>
              </a:xfrm>
              <a:custGeom>
                <a:avLst/>
                <a:gdLst>
                  <a:gd name="T0" fmla="*/ 969 w 1146"/>
                  <a:gd name="T1" fmla="*/ 600 h 1088"/>
                  <a:gd name="T2" fmla="*/ 944 w 1146"/>
                  <a:gd name="T3" fmla="*/ 584 h 1088"/>
                  <a:gd name="T4" fmla="*/ 986 w 1146"/>
                  <a:gd name="T5" fmla="*/ 520 h 1088"/>
                  <a:gd name="T6" fmla="*/ 1019 w 1146"/>
                  <a:gd name="T7" fmla="*/ 472 h 1088"/>
                  <a:gd name="T8" fmla="*/ 1087 w 1146"/>
                  <a:gd name="T9" fmla="*/ 448 h 1088"/>
                  <a:gd name="T10" fmla="*/ 1112 w 1146"/>
                  <a:gd name="T11" fmla="*/ 320 h 1088"/>
                  <a:gd name="T12" fmla="*/ 1095 w 1146"/>
                  <a:gd name="T13" fmla="*/ 272 h 1088"/>
                  <a:gd name="T14" fmla="*/ 1011 w 1146"/>
                  <a:gd name="T15" fmla="*/ 248 h 1088"/>
                  <a:gd name="T16" fmla="*/ 927 w 1146"/>
                  <a:gd name="T17" fmla="*/ 208 h 1088"/>
                  <a:gd name="T18" fmla="*/ 851 w 1146"/>
                  <a:gd name="T19" fmla="*/ 136 h 1088"/>
                  <a:gd name="T20" fmla="*/ 809 w 1146"/>
                  <a:gd name="T21" fmla="*/ 112 h 1088"/>
                  <a:gd name="T22" fmla="*/ 767 w 1146"/>
                  <a:gd name="T23" fmla="*/ 88 h 1088"/>
                  <a:gd name="T24" fmla="*/ 708 w 1146"/>
                  <a:gd name="T25" fmla="*/ 48 h 1088"/>
                  <a:gd name="T26" fmla="*/ 666 w 1146"/>
                  <a:gd name="T27" fmla="*/ 0 h 1088"/>
                  <a:gd name="T28" fmla="*/ 598 w 1146"/>
                  <a:gd name="T29" fmla="*/ 24 h 1088"/>
                  <a:gd name="T30" fmla="*/ 564 w 1146"/>
                  <a:gd name="T31" fmla="*/ 104 h 1088"/>
                  <a:gd name="T32" fmla="*/ 489 w 1146"/>
                  <a:gd name="T33" fmla="*/ 136 h 1088"/>
                  <a:gd name="T34" fmla="*/ 455 w 1146"/>
                  <a:gd name="T35" fmla="*/ 168 h 1088"/>
                  <a:gd name="T36" fmla="*/ 413 w 1146"/>
                  <a:gd name="T37" fmla="*/ 184 h 1088"/>
                  <a:gd name="T38" fmla="*/ 345 w 1146"/>
                  <a:gd name="T39" fmla="*/ 160 h 1088"/>
                  <a:gd name="T40" fmla="*/ 269 w 1146"/>
                  <a:gd name="T41" fmla="*/ 144 h 1088"/>
                  <a:gd name="T42" fmla="*/ 303 w 1146"/>
                  <a:gd name="T43" fmla="*/ 256 h 1088"/>
                  <a:gd name="T44" fmla="*/ 211 w 1146"/>
                  <a:gd name="T45" fmla="*/ 240 h 1088"/>
                  <a:gd name="T46" fmla="*/ 177 w 1146"/>
                  <a:gd name="T47" fmla="*/ 232 h 1088"/>
                  <a:gd name="T48" fmla="*/ 126 w 1146"/>
                  <a:gd name="T49" fmla="*/ 208 h 1088"/>
                  <a:gd name="T50" fmla="*/ 84 w 1146"/>
                  <a:gd name="T51" fmla="*/ 216 h 1088"/>
                  <a:gd name="T52" fmla="*/ 8 w 1146"/>
                  <a:gd name="T53" fmla="*/ 232 h 1088"/>
                  <a:gd name="T54" fmla="*/ 8 w 1146"/>
                  <a:gd name="T55" fmla="*/ 248 h 1088"/>
                  <a:gd name="T56" fmla="*/ 25 w 1146"/>
                  <a:gd name="T57" fmla="*/ 272 h 1088"/>
                  <a:gd name="T58" fmla="*/ 17 w 1146"/>
                  <a:gd name="T59" fmla="*/ 288 h 1088"/>
                  <a:gd name="T60" fmla="*/ 42 w 1146"/>
                  <a:gd name="T61" fmla="*/ 312 h 1088"/>
                  <a:gd name="T62" fmla="*/ 109 w 1146"/>
                  <a:gd name="T63" fmla="*/ 328 h 1088"/>
                  <a:gd name="T64" fmla="*/ 160 w 1146"/>
                  <a:gd name="T65" fmla="*/ 368 h 1088"/>
                  <a:gd name="T66" fmla="*/ 194 w 1146"/>
                  <a:gd name="T67" fmla="*/ 400 h 1088"/>
                  <a:gd name="T68" fmla="*/ 211 w 1146"/>
                  <a:gd name="T69" fmla="*/ 448 h 1088"/>
                  <a:gd name="T70" fmla="*/ 269 w 1146"/>
                  <a:gd name="T71" fmla="*/ 536 h 1088"/>
                  <a:gd name="T72" fmla="*/ 278 w 1146"/>
                  <a:gd name="T73" fmla="*/ 584 h 1088"/>
                  <a:gd name="T74" fmla="*/ 295 w 1146"/>
                  <a:gd name="T75" fmla="*/ 640 h 1088"/>
                  <a:gd name="T76" fmla="*/ 236 w 1146"/>
                  <a:gd name="T77" fmla="*/ 776 h 1088"/>
                  <a:gd name="T78" fmla="*/ 177 w 1146"/>
                  <a:gd name="T79" fmla="*/ 872 h 1088"/>
                  <a:gd name="T80" fmla="*/ 160 w 1146"/>
                  <a:gd name="T81" fmla="*/ 888 h 1088"/>
                  <a:gd name="T82" fmla="*/ 244 w 1146"/>
                  <a:gd name="T83" fmla="*/ 960 h 1088"/>
                  <a:gd name="T84" fmla="*/ 320 w 1146"/>
                  <a:gd name="T85" fmla="*/ 992 h 1088"/>
                  <a:gd name="T86" fmla="*/ 396 w 1146"/>
                  <a:gd name="T87" fmla="*/ 1024 h 1088"/>
                  <a:gd name="T88" fmla="*/ 522 w 1146"/>
                  <a:gd name="T89" fmla="*/ 1056 h 1088"/>
                  <a:gd name="T90" fmla="*/ 607 w 1146"/>
                  <a:gd name="T91" fmla="*/ 1088 h 1088"/>
                  <a:gd name="T92" fmla="*/ 632 w 1146"/>
                  <a:gd name="T93" fmla="*/ 1080 h 1088"/>
                  <a:gd name="T94" fmla="*/ 623 w 1146"/>
                  <a:gd name="T95" fmla="*/ 1032 h 1088"/>
                  <a:gd name="T96" fmla="*/ 649 w 1146"/>
                  <a:gd name="T97" fmla="*/ 968 h 1088"/>
                  <a:gd name="T98" fmla="*/ 716 w 1146"/>
                  <a:gd name="T99" fmla="*/ 928 h 1088"/>
                  <a:gd name="T100" fmla="*/ 842 w 1146"/>
                  <a:gd name="T101" fmla="*/ 952 h 1088"/>
                  <a:gd name="T102" fmla="*/ 910 w 1146"/>
                  <a:gd name="T103" fmla="*/ 984 h 1088"/>
                  <a:gd name="T104" fmla="*/ 960 w 1146"/>
                  <a:gd name="T105" fmla="*/ 976 h 1088"/>
                  <a:gd name="T106" fmla="*/ 977 w 1146"/>
                  <a:gd name="T107" fmla="*/ 960 h 1088"/>
                  <a:gd name="T108" fmla="*/ 1070 w 1146"/>
                  <a:gd name="T109" fmla="*/ 904 h 1088"/>
                  <a:gd name="T110" fmla="*/ 1011 w 1146"/>
                  <a:gd name="T111" fmla="*/ 832 h 1088"/>
                  <a:gd name="T112" fmla="*/ 994 w 1146"/>
                  <a:gd name="T113" fmla="*/ 744 h 1088"/>
                  <a:gd name="T114" fmla="*/ 1019 w 1146"/>
                  <a:gd name="T115" fmla="*/ 656 h 1088"/>
                  <a:gd name="T116" fmla="*/ 1019 w 1146"/>
                  <a:gd name="T117" fmla="*/ 632 h 10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146" h="1088">
                    <a:moveTo>
                      <a:pt x="1011" y="616"/>
                    </a:moveTo>
                    <a:lnTo>
                      <a:pt x="969" y="600"/>
                    </a:lnTo>
                    <a:lnTo>
                      <a:pt x="935" y="616"/>
                    </a:lnTo>
                    <a:lnTo>
                      <a:pt x="944" y="584"/>
                    </a:lnTo>
                    <a:lnTo>
                      <a:pt x="977" y="544"/>
                    </a:lnTo>
                    <a:lnTo>
                      <a:pt x="986" y="520"/>
                    </a:lnTo>
                    <a:lnTo>
                      <a:pt x="1011" y="504"/>
                    </a:lnTo>
                    <a:lnTo>
                      <a:pt x="1019" y="472"/>
                    </a:lnTo>
                    <a:lnTo>
                      <a:pt x="1053" y="464"/>
                    </a:lnTo>
                    <a:lnTo>
                      <a:pt x="1087" y="448"/>
                    </a:lnTo>
                    <a:lnTo>
                      <a:pt x="1104" y="360"/>
                    </a:lnTo>
                    <a:lnTo>
                      <a:pt x="1112" y="320"/>
                    </a:lnTo>
                    <a:lnTo>
                      <a:pt x="1146" y="288"/>
                    </a:lnTo>
                    <a:lnTo>
                      <a:pt x="1095" y="272"/>
                    </a:lnTo>
                    <a:lnTo>
                      <a:pt x="1036" y="256"/>
                    </a:lnTo>
                    <a:lnTo>
                      <a:pt x="1011" y="248"/>
                    </a:lnTo>
                    <a:lnTo>
                      <a:pt x="986" y="216"/>
                    </a:lnTo>
                    <a:lnTo>
                      <a:pt x="927" y="208"/>
                    </a:lnTo>
                    <a:lnTo>
                      <a:pt x="868" y="168"/>
                    </a:lnTo>
                    <a:lnTo>
                      <a:pt x="851" y="136"/>
                    </a:lnTo>
                    <a:lnTo>
                      <a:pt x="809" y="144"/>
                    </a:lnTo>
                    <a:lnTo>
                      <a:pt x="809" y="112"/>
                    </a:lnTo>
                    <a:lnTo>
                      <a:pt x="767" y="96"/>
                    </a:lnTo>
                    <a:lnTo>
                      <a:pt x="767" y="88"/>
                    </a:lnTo>
                    <a:lnTo>
                      <a:pt x="733" y="72"/>
                    </a:lnTo>
                    <a:lnTo>
                      <a:pt x="708" y="48"/>
                    </a:lnTo>
                    <a:lnTo>
                      <a:pt x="682" y="16"/>
                    </a:lnTo>
                    <a:lnTo>
                      <a:pt x="666" y="0"/>
                    </a:lnTo>
                    <a:lnTo>
                      <a:pt x="623" y="8"/>
                    </a:lnTo>
                    <a:lnTo>
                      <a:pt x="598" y="24"/>
                    </a:lnTo>
                    <a:lnTo>
                      <a:pt x="581" y="88"/>
                    </a:lnTo>
                    <a:lnTo>
                      <a:pt x="564" y="104"/>
                    </a:lnTo>
                    <a:lnTo>
                      <a:pt x="539" y="120"/>
                    </a:lnTo>
                    <a:lnTo>
                      <a:pt x="489" y="136"/>
                    </a:lnTo>
                    <a:lnTo>
                      <a:pt x="463" y="144"/>
                    </a:lnTo>
                    <a:lnTo>
                      <a:pt x="455" y="168"/>
                    </a:lnTo>
                    <a:lnTo>
                      <a:pt x="446" y="184"/>
                    </a:lnTo>
                    <a:lnTo>
                      <a:pt x="413" y="184"/>
                    </a:lnTo>
                    <a:lnTo>
                      <a:pt x="362" y="168"/>
                    </a:lnTo>
                    <a:lnTo>
                      <a:pt x="345" y="160"/>
                    </a:lnTo>
                    <a:lnTo>
                      <a:pt x="328" y="144"/>
                    </a:lnTo>
                    <a:lnTo>
                      <a:pt x="269" y="144"/>
                    </a:lnTo>
                    <a:lnTo>
                      <a:pt x="295" y="200"/>
                    </a:lnTo>
                    <a:lnTo>
                      <a:pt x="303" y="256"/>
                    </a:lnTo>
                    <a:lnTo>
                      <a:pt x="253" y="248"/>
                    </a:lnTo>
                    <a:lnTo>
                      <a:pt x="211" y="240"/>
                    </a:lnTo>
                    <a:lnTo>
                      <a:pt x="194" y="248"/>
                    </a:lnTo>
                    <a:lnTo>
                      <a:pt x="177" y="232"/>
                    </a:lnTo>
                    <a:lnTo>
                      <a:pt x="152" y="208"/>
                    </a:lnTo>
                    <a:lnTo>
                      <a:pt x="126" y="208"/>
                    </a:lnTo>
                    <a:lnTo>
                      <a:pt x="109" y="216"/>
                    </a:lnTo>
                    <a:lnTo>
                      <a:pt x="84" y="216"/>
                    </a:lnTo>
                    <a:lnTo>
                      <a:pt x="34" y="216"/>
                    </a:lnTo>
                    <a:lnTo>
                      <a:pt x="8" y="232"/>
                    </a:lnTo>
                    <a:lnTo>
                      <a:pt x="0" y="240"/>
                    </a:lnTo>
                    <a:lnTo>
                      <a:pt x="8" y="248"/>
                    </a:lnTo>
                    <a:lnTo>
                      <a:pt x="50" y="272"/>
                    </a:lnTo>
                    <a:lnTo>
                      <a:pt x="25" y="272"/>
                    </a:lnTo>
                    <a:lnTo>
                      <a:pt x="17" y="280"/>
                    </a:lnTo>
                    <a:lnTo>
                      <a:pt x="17" y="288"/>
                    </a:lnTo>
                    <a:lnTo>
                      <a:pt x="25" y="304"/>
                    </a:lnTo>
                    <a:lnTo>
                      <a:pt x="42" y="312"/>
                    </a:lnTo>
                    <a:lnTo>
                      <a:pt x="76" y="320"/>
                    </a:lnTo>
                    <a:lnTo>
                      <a:pt x="109" y="328"/>
                    </a:lnTo>
                    <a:lnTo>
                      <a:pt x="135" y="352"/>
                    </a:lnTo>
                    <a:lnTo>
                      <a:pt x="160" y="368"/>
                    </a:lnTo>
                    <a:lnTo>
                      <a:pt x="185" y="376"/>
                    </a:lnTo>
                    <a:lnTo>
                      <a:pt x="194" y="400"/>
                    </a:lnTo>
                    <a:lnTo>
                      <a:pt x="219" y="424"/>
                    </a:lnTo>
                    <a:lnTo>
                      <a:pt x="211" y="448"/>
                    </a:lnTo>
                    <a:lnTo>
                      <a:pt x="244" y="512"/>
                    </a:lnTo>
                    <a:lnTo>
                      <a:pt x="269" y="536"/>
                    </a:lnTo>
                    <a:lnTo>
                      <a:pt x="286" y="560"/>
                    </a:lnTo>
                    <a:lnTo>
                      <a:pt x="278" y="584"/>
                    </a:lnTo>
                    <a:lnTo>
                      <a:pt x="253" y="592"/>
                    </a:lnTo>
                    <a:lnTo>
                      <a:pt x="295" y="640"/>
                    </a:lnTo>
                    <a:lnTo>
                      <a:pt x="269" y="632"/>
                    </a:lnTo>
                    <a:lnTo>
                      <a:pt x="236" y="776"/>
                    </a:lnTo>
                    <a:lnTo>
                      <a:pt x="202" y="848"/>
                    </a:lnTo>
                    <a:lnTo>
                      <a:pt x="177" y="872"/>
                    </a:lnTo>
                    <a:lnTo>
                      <a:pt x="143" y="880"/>
                    </a:lnTo>
                    <a:lnTo>
                      <a:pt x="160" y="888"/>
                    </a:lnTo>
                    <a:lnTo>
                      <a:pt x="211" y="928"/>
                    </a:lnTo>
                    <a:lnTo>
                      <a:pt x="244" y="960"/>
                    </a:lnTo>
                    <a:lnTo>
                      <a:pt x="278" y="968"/>
                    </a:lnTo>
                    <a:lnTo>
                      <a:pt x="320" y="992"/>
                    </a:lnTo>
                    <a:lnTo>
                      <a:pt x="337" y="1016"/>
                    </a:lnTo>
                    <a:lnTo>
                      <a:pt x="396" y="1024"/>
                    </a:lnTo>
                    <a:lnTo>
                      <a:pt x="463" y="1032"/>
                    </a:lnTo>
                    <a:lnTo>
                      <a:pt x="522" y="1056"/>
                    </a:lnTo>
                    <a:lnTo>
                      <a:pt x="581" y="1072"/>
                    </a:lnTo>
                    <a:lnTo>
                      <a:pt x="607" y="1088"/>
                    </a:lnTo>
                    <a:lnTo>
                      <a:pt x="632" y="1080"/>
                    </a:lnTo>
                    <a:lnTo>
                      <a:pt x="640" y="1064"/>
                    </a:lnTo>
                    <a:lnTo>
                      <a:pt x="623" y="1032"/>
                    </a:lnTo>
                    <a:lnTo>
                      <a:pt x="632" y="992"/>
                    </a:lnTo>
                    <a:lnTo>
                      <a:pt x="649" y="968"/>
                    </a:lnTo>
                    <a:lnTo>
                      <a:pt x="682" y="944"/>
                    </a:lnTo>
                    <a:lnTo>
                      <a:pt x="716" y="928"/>
                    </a:lnTo>
                    <a:lnTo>
                      <a:pt x="750" y="928"/>
                    </a:lnTo>
                    <a:lnTo>
                      <a:pt x="842" y="952"/>
                    </a:lnTo>
                    <a:lnTo>
                      <a:pt x="876" y="968"/>
                    </a:lnTo>
                    <a:lnTo>
                      <a:pt x="910" y="984"/>
                    </a:lnTo>
                    <a:lnTo>
                      <a:pt x="944" y="984"/>
                    </a:lnTo>
                    <a:lnTo>
                      <a:pt x="960" y="976"/>
                    </a:lnTo>
                    <a:lnTo>
                      <a:pt x="969" y="968"/>
                    </a:lnTo>
                    <a:lnTo>
                      <a:pt x="977" y="960"/>
                    </a:lnTo>
                    <a:lnTo>
                      <a:pt x="1019" y="928"/>
                    </a:lnTo>
                    <a:lnTo>
                      <a:pt x="1070" y="904"/>
                    </a:lnTo>
                    <a:lnTo>
                      <a:pt x="1087" y="864"/>
                    </a:lnTo>
                    <a:lnTo>
                      <a:pt x="1011" y="832"/>
                    </a:lnTo>
                    <a:lnTo>
                      <a:pt x="1019" y="784"/>
                    </a:lnTo>
                    <a:lnTo>
                      <a:pt x="994" y="744"/>
                    </a:lnTo>
                    <a:lnTo>
                      <a:pt x="1036" y="720"/>
                    </a:lnTo>
                    <a:lnTo>
                      <a:pt x="1019" y="656"/>
                    </a:lnTo>
                    <a:lnTo>
                      <a:pt x="1036" y="656"/>
                    </a:lnTo>
                    <a:lnTo>
                      <a:pt x="1019" y="632"/>
                    </a:lnTo>
                    <a:lnTo>
                      <a:pt x="1011" y="6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3129" y="2472"/>
                <a:ext cx="328" cy="232"/>
              </a:xfrm>
              <a:custGeom>
                <a:avLst/>
                <a:gdLst>
                  <a:gd name="T0" fmla="*/ 278 w 328"/>
                  <a:gd name="T1" fmla="*/ 184 h 232"/>
                  <a:gd name="T2" fmla="*/ 286 w 328"/>
                  <a:gd name="T3" fmla="*/ 168 h 232"/>
                  <a:gd name="T4" fmla="*/ 311 w 328"/>
                  <a:gd name="T5" fmla="*/ 160 h 232"/>
                  <a:gd name="T6" fmla="*/ 328 w 328"/>
                  <a:gd name="T7" fmla="*/ 144 h 232"/>
                  <a:gd name="T8" fmla="*/ 328 w 328"/>
                  <a:gd name="T9" fmla="*/ 112 h 232"/>
                  <a:gd name="T10" fmla="*/ 303 w 328"/>
                  <a:gd name="T11" fmla="*/ 88 h 232"/>
                  <a:gd name="T12" fmla="*/ 269 w 328"/>
                  <a:gd name="T13" fmla="*/ 72 h 232"/>
                  <a:gd name="T14" fmla="*/ 278 w 328"/>
                  <a:gd name="T15" fmla="*/ 48 h 232"/>
                  <a:gd name="T16" fmla="*/ 261 w 328"/>
                  <a:gd name="T17" fmla="*/ 24 h 232"/>
                  <a:gd name="T18" fmla="*/ 219 w 328"/>
                  <a:gd name="T19" fmla="*/ 16 h 232"/>
                  <a:gd name="T20" fmla="*/ 168 w 328"/>
                  <a:gd name="T21" fmla="*/ 8 h 232"/>
                  <a:gd name="T22" fmla="*/ 134 w 328"/>
                  <a:gd name="T23" fmla="*/ 24 h 232"/>
                  <a:gd name="T24" fmla="*/ 101 w 328"/>
                  <a:gd name="T25" fmla="*/ 16 h 232"/>
                  <a:gd name="T26" fmla="*/ 75 w 328"/>
                  <a:gd name="T27" fmla="*/ 0 h 232"/>
                  <a:gd name="T28" fmla="*/ 42 w 328"/>
                  <a:gd name="T29" fmla="*/ 16 h 232"/>
                  <a:gd name="T30" fmla="*/ 0 w 328"/>
                  <a:gd name="T31" fmla="*/ 24 h 232"/>
                  <a:gd name="T32" fmla="*/ 16 w 328"/>
                  <a:gd name="T33" fmla="*/ 40 h 232"/>
                  <a:gd name="T34" fmla="*/ 42 w 328"/>
                  <a:gd name="T35" fmla="*/ 72 h 232"/>
                  <a:gd name="T36" fmla="*/ 67 w 328"/>
                  <a:gd name="T37" fmla="*/ 96 h 232"/>
                  <a:gd name="T38" fmla="*/ 101 w 328"/>
                  <a:gd name="T39" fmla="*/ 112 h 232"/>
                  <a:gd name="T40" fmla="*/ 101 w 328"/>
                  <a:gd name="T41" fmla="*/ 120 h 232"/>
                  <a:gd name="T42" fmla="*/ 143 w 328"/>
                  <a:gd name="T43" fmla="*/ 136 h 232"/>
                  <a:gd name="T44" fmla="*/ 143 w 328"/>
                  <a:gd name="T45" fmla="*/ 168 h 232"/>
                  <a:gd name="T46" fmla="*/ 185 w 328"/>
                  <a:gd name="T47" fmla="*/ 160 h 232"/>
                  <a:gd name="T48" fmla="*/ 202 w 328"/>
                  <a:gd name="T49" fmla="*/ 192 h 232"/>
                  <a:gd name="T50" fmla="*/ 261 w 328"/>
                  <a:gd name="T51" fmla="*/ 232 h 232"/>
                  <a:gd name="T52" fmla="*/ 278 w 328"/>
                  <a:gd name="T53" fmla="*/ 232 h 232"/>
                  <a:gd name="T54" fmla="*/ 278 w 328"/>
                  <a:gd name="T55" fmla="*/ 208 h 232"/>
                  <a:gd name="T56" fmla="*/ 278 w 328"/>
                  <a:gd name="T57" fmla="*/ 184 h 2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28" h="232">
                    <a:moveTo>
                      <a:pt x="278" y="184"/>
                    </a:moveTo>
                    <a:lnTo>
                      <a:pt x="286" y="168"/>
                    </a:lnTo>
                    <a:lnTo>
                      <a:pt x="311" y="160"/>
                    </a:lnTo>
                    <a:lnTo>
                      <a:pt x="328" y="144"/>
                    </a:lnTo>
                    <a:lnTo>
                      <a:pt x="328" y="112"/>
                    </a:lnTo>
                    <a:lnTo>
                      <a:pt x="303" y="88"/>
                    </a:lnTo>
                    <a:lnTo>
                      <a:pt x="269" y="72"/>
                    </a:lnTo>
                    <a:lnTo>
                      <a:pt x="278" y="48"/>
                    </a:lnTo>
                    <a:lnTo>
                      <a:pt x="261" y="24"/>
                    </a:lnTo>
                    <a:lnTo>
                      <a:pt x="219" y="16"/>
                    </a:lnTo>
                    <a:lnTo>
                      <a:pt x="168" y="8"/>
                    </a:lnTo>
                    <a:lnTo>
                      <a:pt x="134" y="24"/>
                    </a:lnTo>
                    <a:lnTo>
                      <a:pt x="101" y="16"/>
                    </a:lnTo>
                    <a:lnTo>
                      <a:pt x="75" y="0"/>
                    </a:lnTo>
                    <a:lnTo>
                      <a:pt x="42" y="16"/>
                    </a:lnTo>
                    <a:lnTo>
                      <a:pt x="0" y="24"/>
                    </a:lnTo>
                    <a:lnTo>
                      <a:pt x="16" y="40"/>
                    </a:lnTo>
                    <a:lnTo>
                      <a:pt x="42" y="72"/>
                    </a:lnTo>
                    <a:lnTo>
                      <a:pt x="67" y="96"/>
                    </a:lnTo>
                    <a:lnTo>
                      <a:pt x="101" y="112"/>
                    </a:lnTo>
                    <a:lnTo>
                      <a:pt x="101" y="120"/>
                    </a:lnTo>
                    <a:lnTo>
                      <a:pt x="143" y="136"/>
                    </a:lnTo>
                    <a:lnTo>
                      <a:pt x="143" y="168"/>
                    </a:lnTo>
                    <a:lnTo>
                      <a:pt x="185" y="160"/>
                    </a:lnTo>
                    <a:lnTo>
                      <a:pt x="202" y="192"/>
                    </a:lnTo>
                    <a:lnTo>
                      <a:pt x="261" y="232"/>
                    </a:lnTo>
                    <a:lnTo>
                      <a:pt x="278" y="232"/>
                    </a:lnTo>
                    <a:lnTo>
                      <a:pt x="278" y="208"/>
                    </a:lnTo>
                    <a:lnTo>
                      <a:pt x="278" y="18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rgbClr val="7D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3407" y="2632"/>
                <a:ext cx="59" cy="80"/>
              </a:xfrm>
              <a:custGeom>
                <a:avLst/>
                <a:gdLst>
                  <a:gd name="T0" fmla="*/ 25 w 59"/>
                  <a:gd name="T1" fmla="*/ 24 h 80"/>
                  <a:gd name="T2" fmla="*/ 25 w 59"/>
                  <a:gd name="T3" fmla="*/ 0 h 80"/>
                  <a:gd name="T4" fmla="*/ 8 w 59"/>
                  <a:gd name="T5" fmla="*/ 8 h 80"/>
                  <a:gd name="T6" fmla="*/ 0 w 59"/>
                  <a:gd name="T7" fmla="*/ 24 h 80"/>
                  <a:gd name="T8" fmla="*/ 0 w 59"/>
                  <a:gd name="T9" fmla="*/ 48 h 80"/>
                  <a:gd name="T10" fmla="*/ 0 w 59"/>
                  <a:gd name="T11" fmla="*/ 72 h 80"/>
                  <a:gd name="T12" fmla="*/ 42 w 59"/>
                  <a:gd name="T13" fmla="*/ 80 h 80"/>
                  <a:gd name="T14" fmla="*/ 59 w 59"/>
                  <a:gd name="T15" fmla="*/ 48 h 80"/>
                  <a:gd name="T16" fmla="*/ 25 w 59"/>
                  <a:gd name="T17" fmla="*/ 24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80">
                    <a:moveTo>
                      <a:pt x="25" y="24"/>
                    </a:moveTo>
                    <a:lnTo>
                      <a:pt x="25" y="0"/>
                    </a:lnTo>
                    <a:lnTo>
                      <a:pt x="8" y="8"/>
                    </a:lnTo>
                    <a:lnTo>
                      <a:pt x="0" y="24"/>
                    </a:lnTo>
                    <a:lnTo>
                      <a:pt x="0" y="48"/>
                    </a:lnTo>
                    <a:lnTo>
                      <a:pt x="0" y="72"/>
                    </a:lnTo>
                    <a:lnTo>
                      <a:pt x="42" y="80"/>
                    </a:lnTo>
                    <a:lnTo>
                      <a:pt x="59" y="48"/>
                    </a:lnTo>
                    <a:lnTo>
                      <a:pt x="25" y="2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204" y="2232"/>
                <a:ext cx="337" cy="320"/>
              </a:xfrm>
              <a:custGeom>
                <a:avLst/>
                <a:gdLst>
                  <a:gd name="T0" fmla="*/ 236 w 337"/>
                  <a:gd name="T1" fmla="*/ 280 h 320"/>
                  <a:gd name="T2" fmla="*/ 236 w 337"/>
                  <a:gd name="T3" fmla="*/ 232 h 320"/>
                  <a:gd name="T4" fmla="*/ 236 w 337"/>
                  <a:gd name="T5" fmla="*/ 200 h 320"/>
                  <a:gd name="T6" fmla="*/ 287 w 337"/>
                  <a:gd name="T7" fmla="*/ 192 h 320"/>
                  <a:gd name="T8" fmla="*/ 287 w 337"/>
                  <a:gd name="T9" fmla="*/ 168 h 320"/>
                  <a:gd name="T10" fmla="*/ 312 w 337"/>
                  <a:gd name="T11" fmla="*/ 160 h 320"/>
                  <a:gd name="T12" fmla="*/ 321 w 337"/>
                  <a:gd name="T13" fmla="*/ 128 h 320"/>
                  <a:gd name="T14" fmla="*/ 295 w 337"/>
                  <a:gd name="T15" fmla="*/ 104 h 320"/>
                  <a:gd name="T16" fmla="*/ 321 w 337"/>
                  <a:gd name="T17" fmla="*/ 96 h 320"/>
                  <a:gd name="T18" fmla="*/ 337 w 337"/>
                  <a:gd name="T19" fmla="*/ 56 h 320"/>
                  <a:gd name="T20" fmla="*/ 329 w 337"/>
                  <a:gd name="T21" fmla="*/ 16 h 320"/>
                  <a:gd name="T22" fmla="*/ 321 w 337"/>
                  <a:gd name="T23" fmla="*/ 16 h 320"/>
                  <a:gd name="T24" fmla="*/ 304 w 337"/>
                  <a:gd name="T25" fmla="*/ 0 h 320"/>
                  <a:gd name="T26" fmla="*/ 278 w 337"/>
                  <a:gd name="T27" fmla="*/ 0 h 320"/>
                  <a:gd name="T28" fmla="*/ 219 w 337"/>
                  <a:gd name="T29" fmla="*/ 16 h 320"/>
                  <a:gd name="T30" fmla="*/ 203 w 337"/>
                  <a:gd name="T31" fmla="*/ 24 h 320"/>
                  <a:gd name="T32" fmla="*/ 194 w 337"/>
                  <a:gd name="T33" fmla="*/ 48 h 320"/>
                  <a:gd name="T34" fmla="*/ 203 w 337"/>
                  <a:gd name="T35" fmla="*/ 72 h 320"/>
                  <a:gd name="T36" fmla="*/ 219 w 337"/>
                  <a:gd name="T37" fmla="*/ 96 h 320"/>
                  <a:gd name="T38" fmla="*/ 228 w 337"/>
                  <a:gd name="T39" fmla="*/ 112 h 320"/>
                  <a:gd name="T40" fmla="*/ 211 w 337"/>
                  <a:gd name="T41" fmla="*/ 128 h 320"/>
                  <a:gd name="T42" fmla="*/ 186 w 337"/>
                  <a:gd name="T43" fmla="*/ 136 h 320"/>
                  <a:gd name="T44" fmla="*/ 160 w 337"/>
                  <a:gd name="T45" fmla="*/ 120 h 320"/>
                  <a:gd name="T46" fmla="*/ 169 w 337"/>
                  <a:gd name="T47" fmla="*/ 72 h 320"/>
                  <a:gd name="T48" fmla="*/ 160 w 337"/>
                  <a:gd name="T49" fmla="*/ 56 h 320"/>
                  <a:gd name="T50" fmla="*/ 152 w 337"/>
                  <a:gd name="T51" fmla="*/ 32 h 320"/>
                  <a:gd name="T52" fmla="*/ 110 w 337"/>
                  <a:gd name="T53" fmla="*/ 128 h 320"/>
                  <a:gd name="T54" fmla="*/ 76 w 337"/>
                  <a:gd name="T55" fmla="*/ 168 h 320"/>
                  <a:gd name="T56" fmla="*/ 68 w 337"/>
                  <a:gd name="T57" fmla="*/ 216 h 320"/>
                  <a:gd name="T58" fmla="*/ 42 w 337"/>
                  <a:gd name="T59" fmla="*/ 216 h 320"/>
                  <a:gd name="T60" fmla="*/ 34 w 337"/>
                  <a:gd name="T61" fmla="*/ 216 h 320"/>
                  <a:gd name="T62" fmla="*/ 26 w 337"/>
                  <a:gd name="T63" fmla="*/ 232 h 320"/>
                  <a:gd name="T64" fmla="*/ 0 w 337"/>
                  <a:gd name="T65" fmla="*/ 240 h 320"/>
                  <a:gd name="T66" fmla="*/ 26 w 337"/>
                  <a:gd name="T67" fmla="*/ 256 h 320"/>
                  <a:gd name="T68" fmla="*/ 59 w 337"/>
                  <a:gd name="T69" fmla="*/ 264 h 320"/>
                  <a:gd name="T70" fmla="*/ 93 w 337"/>
                  <a:gd name="T71" fmla="*/ 248 h 320"/>
                  <a:gd name="T72" fmla="*/ 144 w 337"/>
                  <a:gd name="T73" fmla="*/ 256 h 320"/>
                  <a:gd name="T74" fmla="*/ 186 w 337"/>
                  <a:gd name="T75" fmla="*/ 264 h 320"/>
                  <a:gd name="T76" fmla="*/ 203 w 337"/>
                  <a:gd name="T77" fmla="*/ 288 h 320"/>
                  <a:gd name="T78" fmla="*/ 194 w 337"/>
                  <a:gd name="T79" fmla="*/ 312 h 320"/>
                  <a:gd name="T80" fmla="*/ 219 w 337"/>
                  <a:gd name="T81" fmla="*/ 320 h 320"/>
                  <a:gd name="T82" fmla="*/ 219 w 337"/>
                  <a:gd name="T83" fmla="*/ 296 h 320"/>
                  <a:gd name="T84" fmla="*/ 236 w 337"/>
                  <a:gd name="T85" fmla="*/ 28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7" h="320">
                    <a:moveTo>
                      <a:pt x="236" y="280"/>
                    </a:moveTo>
                    <a:lnTo>
                      <a:pt x="236" y="232"/>
                    </a:lnTo>
                    <a:lnTo>
                      <a:pt x="236" y="200"/>
                    </a:lnTo>
                    <a:lnTo>
                      <a:pt x="287" y="192"/>
                    </a:lnTo>
                    <a:lnTo>
                      <a:pt x="287" y="168"/>
                    </a:lnTo>
                    <a:lnTo>
                      <a:pt x="312" y="160"/>
                    </a:lnTo>
                    <a:lnTo>
                      <a:pt x="321" y="128"/>
                    </a:lnTo>
                    <a:lnTo>
                      <a:pt x="295" y="104"/>
                    </a:lnTo>
                    <a:lnTo>
                      <a:pt x="321" y="96"/>
                    </a:lnTo>
                    <a:lnTo>
                      <a:pt x="337" y="56"/>
                    </a:lnTo>
                    <a:lnTo>
                      <a:pt x="329" y="16"/>
                    </a:lnTo>
                    <a:lnTo>
                      <a:pt x="321" y="16"/>
                    </a:lnTo>
                    <a:lnTo>
                      <a:pt x="304" y="0"/>
                    </a:lnTo>
                    <a:lnTo>
                      <a:pt x="278" y="0"/>
                    </a:lnTo>
                    <a:lnTo>
                      <a:pt x="219" y="16"/>
                    </a:lnTo>
                    <a:lnTo>
                      <a:pt x="203" y="24"/>
                    </a:lnTo>
                    <a:lnTo>
                      <a:pt x="194" y="48"/>
                    </a:lnTo>
                    <a:lnTo>
                      <a:pt x="203" y="72"/>
                    </a:lnTo>
                    <a:lnTo>
                      <a:pt x="219" y="96"/>
                    </a:lnTo>
                    <a:lnTo>
                      <a:pt x="228" y="112"/>
                    </a:lnTo>
                    <a:lnTo>
                      <a:pt x="211" y="128"/>
                    </a:lnTo>
                    <a:lnTo>
                      <a:pt x="186" y="136"/>
                    </a:lnTo>
                    <a:lnTo>
                      <a:pt x="160" y="120"/>
                    </a:lnTo>
                    <a:lnTo>
                      <a:pt x="169" y="72"/>
                    </a:lnTo>
                    <a:lnTo>
                      <a:pt x="160" y="56"/>
                    </a:lnTo>
                    <a:lnTo>
                      <a:pt x="152" y="32"/>
                    </a:lnTo>
                    <a:lnTo>
                      <a:pt x="110" y="128"/>
                    </a:lnTo>
                    <a:lnTo>
                      <a:pt x="76" y="168"/>
                    </a:lnTo>
                    <a:lnTo>
                      <a:pt x="68" y="216"/>
                    </a:lnTo>
                    <a:lnTo>
                      <a:pt x="42" y="216"/>
                    </a:lnTo>
                    <a:lnTo>
                      <a:pt x="34" y="216"/>
                    </a:lnTo>
                    <a:lnTo>
                      <a:pt x="26" y="232"/>
                    </a:lnTo>
                    <a:lnTo>
                      <a:pt x="0" y="240"/>
                    </a:lnTo>
                    <a:lnTo>
                      <a:pt x="26" y="256"/>
                    </a:lnTo>
                    <a:lnTo>
                      <a:pt x="59" y="264"/>
                    </a:lnTo>
                    <a:lnTo>
                      <a:pt x="93" y="248"/>
                    </a:lnTo>
                    <a:lnTo>
                      <a:pt x="144" y="256"/>
                    </a:lnTo>
                    <a:lnTo>
                      <a:pt x="186" y="264"/>
                    </a:lnTo>
                    <a:lnTo>
                      <a:pt x="203" y="288"/>
                    </a:lnTo>
                    <a:lnTo>
                      <a:pt x="194" y="312"/>
                    </a:lnTo>
                    <a:lnTo>
                      <a:pt x="219" y="320"/>
                    </a:lnTo>
                    <a:lnTo>
                      <a:pt x="219" y="296"/>
                    </a:lnTo>
                    <a:lnTo>
                      <a:pt x="236" y="28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3424" y="2084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51 w 750"/>
                  <a:gd name="T89" fmla="*/ 664 h 888"/>
                  <a:gd name="T90" fmla="*/ 135 w 750"/>
                  <a:gd name="T91" fmla="*/ 688 h 888"/>
                  <a:gd name="T92" fmla="*/ 152 w 750"/>
                  <a:gd name="T93" fmla="*/ 736 h 888"/>
                  <a:gd name="T94" fmla="*/ 127 w 750"/>
                  <a:gd name="T95" fmla="*/ 864 h 888"/>
                  <a:gd name="T96" fmla="*/ 144 w 750"/>
                  <a:gd name="T97" fmla="*/ 872 h 8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3617" y="1744"/>
                <a:ext cx="211" cy="344"/>
              </a:xfrm>
              <a:custGeom>
                <a:avLst/>
                <a:gdLst>
                  <a:gd name="T0" fmla="*/ 143 w 211"/>
                  <a:gd name="T1" fmla="*/ 344 h 344"/>
                  <a:gd name="T2" fmla="*/ 118 w 211"/>
                  <a:gd name="T3" fmla="*/ 312 h 344"/>
                  <a:gd name="T4" fmla="*/ 143 w 211"/>
                  <a:gd name="T5" fmla="*/ 312 h 344"/>
                  <a:gd name="T6" fmla="*/ 127 w 211"/>
                  <a:gd name="T7" fmla="*/ 280 h 344"/>
                  <a:gd name="T8" fmla="*/ 127 w 211"/>
                  <a:gd name="T9" fmla="*/ 248 h 344"/>
                  <a:gd name="T10" fmla="*/ 169 w 211"/>
                  <a:gd name="T11" fmla="*/ 184 h 344"/>
                  <a:gd name="T12" fmla="*/ 186 w 211"/>
                  <a:gd name="T13" fmla="*/ 192 h 344"/>
                  <a:gd name="T14" fmla="*/ 211 w 211"/>
                  <a:gd name="T15" fmla="*/ 136 h 344"/>
                  <a:gd name="T16" fmla="*/ 177 w 211"/>
                  <a:gd name="T17" fmla="*/ 112 h 344"/>
                  <a:gd name="T18" fmla="*/ 169 w 211"/>
                  <a:gd name="T19" fmla="*/ 72 h 344"/>
                  <a:gd name="T20" fmla="*/ 177 w 211"/>
                  <a:gd name="T21" fmla="*/ 24 h 344"/>
                  <a:gd name="T22" fmla="*/ 177 w 211"/>
                  <a:gd name="T23" fmla="*/ 8 h 344"/>
                  <a:gd name="T24" fmla="*/ 160 w 211"/>
                  <a:gd name="T25" fmla="*/ 0 h 344"/>
                  <a:gd name="T26" fmla="*/ 135 w 211"/>
                  <a:gd name="T27" fmla="*/ 8 h 344"/>
                  <a:gd name="T28" fmla="*/ 127 w 211"/>
                  <a:gd name="T29" fmla="*/ 24 h 344"/>
                  <a:gd name="T30" fmla="*/ 101 w 211"/>
                  <a:gd name="T31" fmla="*/ 40 h 344"/>
                  <a:gd name="T32" fmla="*/ 76 w 211"/>
                  <a:gd name="T33" fmla="*/ 48 h 344"/>
                  <a:gd name="T34" fmla="*/ 51 w 211"/>
                  <a:gd name="T35" fmla="*/ 56 h 344"/>
                  <a:gd name="T36" fmla="*/ 34 w 211"/>
                  <a:gd name="T37" fmla="*/ 72 h 344"/>
                  <a:gd name="T38" fmla="*/ 26 w 211"/>
                  <a:gd name="T39" fmla="*/ 96 h 344"/>
                  <a:gd name="T40" fmla="*/ 42 w 211"/>
                  <a:gd name="T41" fmla="*/ 112 h 344"/>
                  <a:gd name="T42" fmla="*/ 17 w 211"/>
                  <a:gd name="T43" fmla="*/ 120 h 344"/>
                  <a:gd name="T44" fmla="*/ 9 w 211"/>
                  <a:gd name="T45" fmla="*/ 144 h 344"/>
                  <a:gd name="T46" fmla="*/ 9 w 211"/>
                  <a:gd name="T47" fmla="*/ 168 h 344"/>
                  <a:gd name="T48" fmla="*/ 26 w 211"/>
                  <a:gd name="T49" fmla="*/ 192 h 344"/>
                  <a:gd name="T50" fmla="*/ 0 w 211"/>
                  <a:gd name="T51" fmla="*/ 208 h 344"/>
                  <a:gd name="T52" fmla="*/ 0 w 211"/>
                  <a:gd name="T53" fmla="*/ 224 h 344"/>
                  <a:gd name="T54" fmla="*/ 26 w 211"/>
                  <a:gd name="T55" fmla="*/ 272 h 344"/>
                  <a:gd name="T56" fmla="*/ 42 w 211"/>
                  <a:gd name="T57" fmla="*/ 256 h 344"/>
                  <a:gd name="T58" fmla="*/ 51 w 211"/>
                  <a:gd name="T59" fmla="*/ 304 h 344"/>
                  <a:gd name="T60" fmla="*/ 59 w 211"/>
                  <a:gd name="T61" fmla="*/ 328 h 344"/>
                  <a:gd name="T62" fmla="*/ 84 w 211"/>
                  <a:gd name="T63" fmla="*/ 336 h 344"/>
                  <a:gd name="T64" fmla="*/ 143 w 211"/>
                  <a:gd name="T65" fmla="*/ 344 h 3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1" h="344">
                    <a:moveTo>
                      <a:pt x="143" y="344"/>
                    </a:moveTo>
                    <a:lnTo>
                      <a:pt x="118" y="312"/>
                    </a:lnTo>
                    <a:lnTo>
                      <a:pt x="143" y="312"/>
                    </a:lnTo>
                    <a:lnTo>
                      <a:pt x="127" y="280"/>
                    </a:lnTo>
                    <a:lnTo>
                      <a:pt x="127" y="248"/>
                    </a:lnTo>
                    <a:lnTo>
                      <a:pt x="169" y="184"/>
                    </a:lnTo>
                    <a:lnTo>
                      <a:pt x="186" y="192"/>
                    </a:lnTo>
                    <a:lnTo>
                      <a:pt x="211" y="136"/>
                    </a:lnTo>
                    <a:lnTo>
                      <a:pt x="177" y="112"/>
                    </a:lnTo>
                    <a:lnTo>
                      <a:pt x="169" y="72"/>
                    </a:lnTo>
                    <a:lnTo>
                      <a:pt x="177" y="24"/>
                    </a:lnTo>
                    <a:lnTo>
                      <a:pt x="177" y="8"/>
                    </a:lnTo>
                    <a:lnTo>
                      <a:pt x="160" y="0"/>
                    </a:lnTo>
                    <a:lnTo>
                      <a:pt x="135" y="8"/>
                    </a:lnTo>
                    <a:lnTo>
                      <a:pt x="127" y="24"/>
                    </a:lnTo>
                    <a:lnTo>
                      <a:pt x="101" y="40"/>
                    </a:lnTo>
                    <a:lnTo>
                      <a:pt x="76" y="48"/>
                    </a:lnTo>
                    <a:lnTo>
                      <a:pt x="51" y="56"/>
                    </a:lnTo>
                    <a:lnTo>
                      <a:pt x="34" y="72"/>
                    </a:lnTo>
                    <a:lnTo>
                      <a:pt x="26" y="96"/>
                    </a:lnTo>
                    <a:lnTo>
                      <a:pt x="42" y="112"/>
                    </a:lnTo>
                    <a:lnTo>
                      <a:pt x="17" y="120"/>
                    </a:lnTo>
                    <a:lnTo>
                      <a:pt x="9" y="144"/>
                    </a:lnTo>
                    <a:lnTo>
                      <a:pt x="9" y="168"/>
                    </a:lnTo>
                    <a:lnTo>
                      <a:pt x="26" y="192"/>
                    </a:lnTo>
                    <a:lnTo>
                      <a:pt x="0" y="208"/>
                    </a:lnTo>
                    <a:lnTo>
                      <a:pt x="0" y="224"/>
                    </a:lnTo>
                    <a:lnTo>
                      <a:pt x="26" y="272"/>
                    </a:lnTo>
                    <a:lnTo>
                      <a:pt x="42" y="256"/>
                    </a:lnTo>
                    <a:lnTo>
                      <a:pt x="51" y="304"/>
                    </a:lnTo>
                    <a:lnTo>
                      <a:pt x="59" y="328"/>
                    </a:lnTo>
                    <a:lnTo>
                      <a:pt x="84" y="336"/>
                    </a:lnTo>
                    <a:lnTo>
                      <a:pt x="143" y="3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3423" y="2080"/>
                <a:ext cx="750" cy="888"/>
              </a:xfrm>
              <a:custGeom>
                <a:avLst/>
                <a:gdLst>
                  <a:gd name="T0" fmla="*/ 228 w 750"/>
                  <a:gd name="T1" fmla="*/ 848 h 888"/>
                  <a:gd name="T2" fmla="*/ 354 w 750"/>
                  <a:gd name="T3" fmla="*/ 888 h 888"/>
                  <a:gd name="T4" fmla="*/ 447 w 750"/>
                  <a:gd name="T5" fmla="*/ 880 h 888"/>
                  <a:gd name="T6" fmla="*/ 557 w 750"/>
                  <a:gd name="T7" fmla="*/ 848 h 888"/>
                  <a:gd name="T8" fmla="*/ 616 w 750"/>
                  <a:gd name="T9" fmla="*/ 832 h 888"/>
                  <a:gd name="T10" fmla="*/ 632 w 750"/>
                  <a:gd name="T11" fmla="*/ 776 h 888"/>
                  <a:gd name="T12" fmla="*/ 675 w 750"/>
                  <a:gd name="T13" fmla="*/ 744 h 888"/>
                  <a:gd name="T14" fmla="*/ 607 w 750"/>
                  <a:gd name="T15" fmla="*/ 656 h 888"/>
                  <a:gd name="T16" fmla="*/ 557 w 750"/>
                  <a:gd name="T17" fmla="*/ 584 h 888"/>
                  <a:gd name="T18" fmla="*/ 557 w 750"/>
                  <a:gd name="T19" fmla="*/ 520 h 888"/>
                  <a:gd name="T20" fmla="*/ 641 w 750"/>
                  <a:gd name="T21" fmla="*/ 488 h 888"/>
                  <a:gd name="T22" fmla="*/ 691 w 750"/>
                  <a:gd name="T23" fmla="*/ 440 h 888"/>
                  <a:gd name="T24" fmla="*/ 750 w 750"/>
                  <a:gd name="T25" fmla="*/ 456 h 888"/>
                  <a:gd name="T26" fmla="*/ 725 w 750"/>
                  <a:gd name="T27" fmla="*/ 360 h 888"/>
                  <a:gd name="T28" fmla="*/ 717 w 750"/>
                  <a:gd name="T29" fmla="*/ 280 h 888"/>
                  <a:gd name="T30" fmla="*/ 666 w 750"/>
                  <a:gd name="T31" fmla="*/ 216 h 888"/>
                  <a:gd name="T32" fmla="*/ 683 w 750"/>
                  <a:gd name="T33" fmla="*/ 136 h 888"/>
                  <a:gd name="T34" fmla="*/ 641 w 750"/>
                  <a:gd name="T35" fmla="*/ 80 h 888"/>
                  <a:gd name="T36" fmla="*/ 616 w 750"/>
                  <a:gd name="T37" fmla="*/ 32 h 888"/>
                  <a:gd name="T38" fmla="*/ 582 w 750"/>
                  <a:gd name="T39" fmla="*/ 32 h 888"/>
                  <a:gd name="T40" fmla="*/ 557 w 750"/>
                  <a:gd name="T41" fmla="*/ 40 h 888"/>
                  <a:gd name="T42" fmla="*/ 540 w 750"/>
                  <a:gd name="T43" fmla="*/ 40 h 888"/>
                  <a:gd name="T44" fmla="*/ 481 w 750"/>
                  <a:gd name="T45" fmla="*/ 72 h 888"/>
                  <a:gd name="T46" fmla="*/ 439 w 750"/>
                  <a:gd name="T47" fmla="*/ 96 h 888"/>
                  <a:gd name="T48" fmla="*/ 430 w 750"/>
                  <a:gd name="T49" fmla="*/ 64 h 888"/>
                  <a:gd name="T50" fmla="*/ 396 w 750"/>
                  <a:gd name="T51" fmla="*/ 56 h 888"/>
                  <a:gd name="T52" fmla="*/ 346 w 750"/>
                  <a:gd name="T53" fmla="*/ 16 h 888"/>
                  <a:gd name="T54" fmla="*/ 253 w 750"/>
                  <a:gd name="T55" fmla="*/ 0 h 888"/>
                  <a:gd name="T56" fmla="*/ 245 w 750"/>
                  <a:gd name="T57" fmla="*/ 40 h 888"/>
                  <a:gd name="T58" fmla="*/ 278 w 750"/>
                  <a:gd name="T59" fmla="*/ 112 h 888"/>
                  <a:gd name="T60" fmla="*/ 236 w 750"/>
                  <a:gd name="T61" fmla="*/ 112 h 888"/>
                  <a:gd name="T62" fmla="*/ 220 w 750"/>
                  <a:gd name="T63" fmla="*/ 136 h 888"/>
                  <a:gd name="T64" fmla="*/ 186 w 750"/>
                  <a:gd name="T65" fmla="*/ 128 h 888"/>
                  <a:gd name="T66" fmla="*/ 110 w 750"/>
                  <a:gd name="T67" fmla="*/ 144 h 888"/>
                  <a:gd name="T68" fmla="*/ 118 w 750"/>
                  <a:gd name="T69" fmla="*/ 208 h 888"/>
                  <a:gd name="T70" fmla="*/ 76 w 750"/>
                  <a:gd name="T71" fmla="*/ 256 h 888"/>
                  <a:gd name="T72" fmla="*/ 93 w 750"/>
                  <a:gd name="T73" fmla="*/ 312 h 888"/>
                  <a:gd name="T74" fmla="*/ 68 w 750"/>
                  <a:gd name="T75" fmla="*/ 344 h 888"/>
                  <a:gd name="T76" fmla="*/ 17 w 750"/>
                  <a:gd name="T77" fmla="*/ 384 h 888"/>
                  <a:gd name="T78" fmla="*/ 0 w 750"/>
                  <a:gd name="T79" fmla="*/ 448 h 888"/>
                  <a:gd name="T80" fmla="*/ 9 w 750"/>
                  <a:gd name="T81" fmla="*/ 480 h 888"/>
                  <a:gd name="T82" fmla="*/ 34 w 750"/>
                  <a:gd name="T83" fmla="*/ 536 h 888"/>
                  <a:gd name="T84" fmla="*/ 9 w 750"/>
                  <a:gd name="T85" fmla="*/ 552 h 888"/>
                  <a:gd name="T86" fmla="*/ 43 w 750"/>
                  <a:gd name="T87" fmla="*/ 600 h 888"/>
                  <a:gd name="T88" fmla="*/ 26 w 750"/>
                  <a:gd name="T89" fmla="*/ 632 h 888"/>
                  <a:gd name="T90" fmla="*/ 76 w 750"/>
                  <a:gd name="T91" fmla="*/ 672 h 888"/>
                  <a:gd name="T92" fmla="*/ 186 w 750"/>
                  <a:gd name="T93" fmla="*/ 704 h 888"/>
                  <a:gd name="T94" fmla="*/ 144 w 750"/>
                  <a:gd name="T95" fmla="*/ 776 h 888"/>
                  <a:gd name="T96" fmla="*/ 118 w 750"/>
                  <a:gd name="T97" fmla="*/ 864 h 888"/>
                  <a:gd name="T98" fmla="*/ 194 w 750"/>
                  <a:gd name="T99" fmla="*/ 864 h 8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50" h="888">
                    <a:moveTo>
                      <a:pt x="194" y="864"/>
                    </a:moveTo>
                    <a:lnTo>
                      <a:pt x="228" y="848"/>
                    </a:lnTo>
                    <a:lnTo>
                      <a:pt x="312" y="872"/>
                    </a:lnTo>
                    <a:lnTo>
                      <a:pt x="354" y="888"/>
                    </a:lnTo>
                    <a:lnTo>
                      <a:pt x="388" y="872"/>
                    </a:lnTo>
                    <a:lnTo>
                      <a:pt x="447" y="880"/>
                    </a:lnTo>
                    <a:lnTo>
                      <a:pt x="489" y="872"/>
                    </a:lnTo>
                    <a:lnTo>
                      <a:pt x="557" y="848"/>
                    </a:lnTo>
                    <a:lnTo>
                      <a:pt x="616" y="864"/>
                    </a:lnTo>
                    <a:lnTo>
                      <a:pt x="616" y="832"/>
                    </a:lnTo>
                    <a:lnTo>
                      <a:pt x="599" y="800"/>
                    </a:lnTo>
                    <a:lnTo>
                      <a:pt x="632" y="776"/>
                    </a:lnTo>
                    <a:lnTo>
                      <a:pt x="641" y="744"/>
                    </a:lnTo>
                    <a:lnTo>
                      <a:pt x="675" y="744"/>
                    </a:lnTo>
                    <a:lnTo>
                      <a:pt x="683" y="712"/>
                    </a:lnTo>
                    <a:lnTo>
                      <a:pt x="607" y="656"/>
                    </a:lnTo>
                    <a:lnTo>
                      <a:pt x="548" y="608"/>
                    </a:lnTo>
                    <a:lnTo>
                      <a:pt x="557" y="584"/>
                    </a:lnTo>
                    <a:lnTo>
                      <a:pt x="523" y="544"/>
                    </a:lnTo>
                    <a:lnTo>
                      <a:pt x="557" y="520"/>
                    </a:lnTo>
                    <a:lnTo>
                      <a:pt x="599" y="512"/>
                    </a:lnTo>
                    <a:lnTo>
                      <a:pt x="641" y="488"/>
                    </a:lnTo>
                    <a:lnTo>
                      <a:pt x="683" y="472"/>
                    </a:lnTo>
                    <a:lnTo>
                      <a:pt x="691" y="440"/>
                    </a:lnTo>
                    <a:lnTo>
                      <a:pt x="725" y="440"/>
                    </a:lnTo>
                    <a:lnTo>
                      <a:pt x="750" y="456"/>
                    </a:lnTo>
                    <a:lnTo>
                      <a:pt x="750" y="392"/>
                    </a:lnTo>
                    <a:lnTo>
                      <a:pt x="725" y="360"/>
                    </a:lnTo>
                    <a:lnTo>
                      <a:pt x="742" y="320"/>
                    </a:lnTo>
                    <a:lnTo>
                      <a:pt x="717" y="280"/>
                    </a:lnTo>
                    <a:lnTo>
                      <a:pt x="717" y="248"/>
                    </a:lnTo>
                    <a:lnTo>
                      <a:pt x="666" y="216"/>
                    </a:lnTo>
                    <a:lnTo>
                      <a:pt x="691" y="168"/>
                    </a:lnTo>
                    <a:lnTo>
                      <a:pt x="683" y="136"/>
                    </a:lnTo>
                    <a:lnTo>
                      <a:pt x="675" y="88"/>
                    </a:lnTo>
                    <a:lnTo>
                      <a:pt x="641" y="80"/>
                    </a:lnTo>
                    <a:lnTo>
                      <a:pt x="607" y="64"/>
                    </a:lnTo>
                    <a:lnTo>
                      <a:pt x="616" y="32"/>
                    </a:lnTo>
                    <a:lnTo>
                      <a:pt x="590" y="16"/>
                    </a:lnTo>
                    <a:lnTo>
                      <a:pt x="582" y="32"/>
                    </a:lnTo>
                    <a:lnTo>
                      <a:pt x="573" y="48"/>
                    </a:lnTo>
                    <a:lnTo>
                      <a:pt x="557" y="40"/>
                    </a:lnTo>
                    <a:lnTo>
                      <a:pt x="548" y="40"/>
                    </a:lnTo>
                    <a:lnTo>
                      <a:pt x="540" y="40"/>
                    </a:lnTo>
                    <a:lnTo>
                      <a:pt x="514" y="64"/>
                    </a:lnTo>
                    <a:lnTo>
                      <a:pt x="481" y="72"/>
                    </a:lnTo>
                    <a:lnTo>
                      <a:pt x="464" y="96"/>
                    </a:lnTo>
                    <a:lnTo>
                      <a:pt x="439" y="96"/>
                    </a:lnTo>
                    <a:lnTo>
                      <a:pt x="413" y="88"/>
                    </a:lnTo>
                    <a:lnTo>
                      <a:pt x="430" y="64"/>
                    </a:lnTo>
                    <a:lnTo>
                      <a:pt x="422" y="32"/>
                    </a:lnTo>
                    <a:lnTo>
                      <a:pt x="396" y="56"/>
                    </a:lnTo>
                    <a:lnTo>
                      <a:pt x="346" y="40"/>
                    </a:lnTo>
                    <a:lnTo>
                      <a:pt x="346" y="16"/>
                    </a:lnTo>
                    <a:lnTo>
                      <a:pt x="337" y="8"/>
                    </a:lnTo>
                    <a:lnTo>
                      <a:pt x="253" y="0"/>
                    </a:lnTo>
                    <a:lnTo>
                      <a:pt x="270" y="24"/>
                    </a:lnTo>
                    <a:lnTo>
                      <a:pt x="245" y="40"/>
                    </a:lnTo>
                    <a:lnTo>
                      <a:pt x="245" y="64"/>
                    </a:lnTo>
                    <a:lnTo>
                      <a:pt x="278" y="112"/>
                    </a:lnTo>
                    <a:lnTo>
                      <a:pt x="253" y="112"/>
                    </a:lnTo>
                    <a:lnTo>
                      <a:pt x="236" y="112"/>
                    </a:lnTo>
                    <a:lnTo>
                      <a:pt x="228" y="128"/>
                    </a:lnTo>
                    <a:lnTo>
                      <a:pt x="220" y="136"/>
                    </a:lnTo>
                    <a:lnTo>
                      <a:pt x="211" y="136"/>
                    </a:lnTo>
                    <a:lnTo>
                      <a:pt x="186" y="128"/>
                    </a:lnTo>
                    <a:lnTo>
                      <a:pt x="135" y="128"/>
                    </a:lnTo>
                    <a:lnTo>
                      <a:pt x="110" y="144"/>
                    </a:lnTo>
                    <a:lnTo>
                      <a:pt x="110" y="168"/>
                    </a:lnTo>
                    <a:lnTo>
                      <a:pt x="118" y="208"/>
                    </a:lnTo>
                    <a:lnTo>
                      <a:pt x="102" y="248"/>
                    </a:lnTo>
                    <a:lnTo>
                      <a:pt x="76" y="256"/>
                    </a:lnTo>
                    <a:lnTo>
                      <a:pt x="102" y="280"/>
                    </a:lnTo>
                    <a:lnTo>
                      <a:pt x="93" y="312"/>
                    </a:lnTo>
                    <a:lnTo>
                      <a:pt x="68" y="320"/>
                    </a:lnTo>
                    <a:lnTo>
                      <a:pt x="68" y="344"/>
                    </a:lnTo>
                    <a:lnTo>
                      <a:pt x="17" y="352"/>
                    </a:lnTo>
                    <a:lnTo>
                      <a:pt x="17" y="384"/>
                    </a:lnTo>
                    <a:lnTo>
                      <a:pt x="17" y="432"/>
                    </a:lnTo>
                    <a:lnTo>
                      <a:pt x="0" y="448"/>
                    </a:lnTo>
                    <a:lnTo>
                      <a:pt x="0" y="472"/>
                    </a:lnTo>
                    <a:lnTo>
                      <a:pt x="9" y="480"/>
                    </a:lnTo>
                    <a:lnTo>
                      <a:pt x="34" y="504"/>
                    </a:lnTo>
                    <a:lnTo>
                      <a:pt x="34" y="536"/>
                    </a:lnTo>
                    <a:lnTo>
                      <a:pt x="17" y="552"/>
                    </a:lnTo>
                    <a:lnTo>
                      <a:pt x="9" y="552"/>
                    </a:lnTo>
                    <a:lnTo>
                      <a:pt x="9" y="576"/>
                    </a:lnTo>
                    <a:lnTo>
                      <a:pt x="43" y="600"/>
                    </a:lnTo>
                    <a:lnTo>
                      <a:pt x="26" y="632"/>
                    </a:lnTo>
                    <a:lnTo>
                      <a:pt x="51" y="664"/>
                    </a:lnTo>
                    <a:lnTo>
                      <a:pt x="76" y="672"/>
                    </a:lnTo>
                    <a:lnTo>
                      <a:pt x="135" y="688"/>
                    </a:lnTo>
                    <a:lnTo>
                      <a:pt x="186" y="704"/>
                    </a:lnTo>
                    <a:lnTo>
                      <a:pt x="152" y="736"/>
                    </a:lnTo>
                    <a:lnTo>
                      <a:pt x="144" y="776"/>
                    </a:lnTo>
                    <a:lnTo>
                      <a:pt x="127" y="864"/>
                    </a:lnTo>
                    <a:lnTo>
                      <a:pt x="118" y="864"/>
                    </a:lnTo>
                    <a:lnTo>
                      <a:pt x="144" y="872"/>
                    </a:lnTo>
                    <a:lnTo>
                      <a:pt x="194" y="8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3398" y="2928"/>
                <a:ext cx="421" cy="232"/>
              </a:xfrm>
              <a:custGeom>
                <a:avLst/>
                <a:gdLst>
                  <a:gd name="T0" fmla="*/ 371 w 421"/>
                  <a:gd name="T1" fmla="*/ 104 h 232"/>
                  <a:gd name="T2" fmla="*/ 354 w 421"/>
                  <a:gd name="T3" fmla="*/ 88 h 232"/>
                  <a:gd name="T4" fmla="*/ 329 w 421"/>
                  <a:gd name="T5" fmla="*/ 72 h 232"/>
                  <a:gd name="T6" fmla="*/ 337 w 421"/>
                  <a:gd name="T7" fmla="*/ 32 h 232"/>
                  <a:gd name="T8" fmla="*/ 337 w 421"/>
                  <a:gd name="T9" fmla="*/ 24 h 232"/>
                  <a:gd name="T10" fmla="*/ 253 w 421"/>
                  <a:gd name="T11" fmla="*/ 0 h 232"/>
                  <a:gd name="T12" fmla="*/ 219 w 421"/>
                  <a:gd name="T13" fmla="*/ 16 h 232"/>
                  <a:gd name="T14" fmla="*/ 169 w 421"/>
                  <a:gd name="T15" fmla="*/ 24 h 232"/>
                  <a:gd name="T16" fmla="*/ 143 w 421"/>
                  <a:gd name="T17" fmla="*/ 16 h 232"/>
                  <a:gd name="T18" fmla="*/ 118 w 421"/>
                  <a:gd name="T19" fmla="*/ 32 h 232"/>
                  <a:gd name="T20" fmla="*/ 84 w 421"/>
                  <a:gd name="T21" fmla="*/ 40 h 232"/>
                  <a:gd name="T22" fmla="*/ 76 w 421"/>
                  <a:gd name="T23" fmla="*/ 72 h 232"/>
                  <a:gd name="T24" fmla="*/ 51 w 421"/>
                  <a:gd name="T25" fmla="*/ 88 h 232"/>
                  <a:gd name="T26" fmla="*/ 42 w 421"/>
                  <a:gd name="T27" fmla="*/ 112 h 232"/>
                  <a:gd name="T28" fmla="*/ 9 w 421"/>
                  <a:gd name="T29" fmla="*/ 152 h 232"/>
                  <a:gd name="T30" fmla="*/ 0 w 421"/>
                  <a:gd name="T31" fmla="*/ 184 h 232"/>
                  <a:gd name="T32" fmla="*/ 34 w 421"/>
                  <a:gd name="T33" fmla="*/ 168 h 232"/>
                  <a:gd name="T34" fmla="*/ 76 w 421"/>
                  <a:gd name="T35" fmla="*/ 184 h 232"/>
                  <a:gd name="T36" fmla="*/ 84 w 421"/>
                  <a:gd name="T37" fmla="*/ 200 h 232"/>
                  <a:gd name="T38" fmla="*/ 101 w 421"/>
                  <a:gd name="T39" fmla="*/ 224 h 232"/>
                  <a:gd name="T40" fmla="*/ 177 w 421"/>
                  <a:gd name="T41" fmla="*/ 216 h 232"/>
                  <a:gd name="T42" fmla="*/ 219 w 421"/>
                  <a:gd name="T43" fmla="*/ 152 h 232"/>
                  <a:gd name="T44" fmla="*/ 287 w 421"/>
                  <a:gd name="T45" fmla="*/ 232 h 232"/>
                  <a:gd name="T46" fmla="*/ 312 w 421"/>
                  <a:gd name="T47" fmla="*/ 152 h 232"/>
                  <a:gd name="T48" fmla="*/ 354 w 421"/>
                  <a:gd name="T49" fmla="*/ 160 h 232"/>
                  <a:gd name="T50" fmla="*/ 379 w 421"/>
                  <a:gd name="T51" fmla="*/ 144 h 232"/>
                  <a:gd name="T52" fmla="*/ 413 w 421"/>
                  <a:gd name="T53" fmla="*/ 144 h 232"/>
                  <a:gd name="T54" fmla="*/ 421 w 421"/>
                  <a:gd name="T55" fmla="*/ 136 h 232"/>
                  <a:gd name="T56" fmla="*/ 413 w 421"/>
                  <a:gd name="T57" fmla="*/ 96 h 232"/>
                  <a:gd name="T58" fmla="*/ 371 w 421"/>
                  <a:gd name="T59" fmla="*/ 104 h 23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1" h="232">
                    <a:moveTo>
                      <a:pt x="371" y="104"/>
                    </a:moveTo>
                    <a:lnTo>
                      <a:pt x="354" y="88"/>
                    </a:lnTo>
                    <a:lnTo>
                      <a:pt x="329" y="72"/>
                    </a:lnTo>
                    <a:lnTo>
                      <a:pt x="337" y="32"/>
                    </a:lnTo>
                    <a:lnTo>
                      <a:pt x="337" y="24"/>
                    </a:lnTo>
                    <a:lnTo>
                      <a:pt x="253" y="0"/>
                    </a:lnTo>
                    <a:lnTo>
                      <a:pt x="219" y="16"/>
                    </a:lnTo>
                    <a:lnTo>
                      <a:pt x="169" y="24"/>
                    </a:lnTo>
                    <a:lnTo>
                      <a:pt x="143" y="16"/>
                    </a:lnTo>
                    <a:lnTo>
                      <a:pt x="118" y="32"/>
                    </a:lnTo>
                    <a:lnTo>
                      <a:pt x="84" y="40"/>
                    </a:lnTo>
                    <a:lnTo>
                      <a:pt x="76" y="72"/>
                    </a:lnTo>
                    <a:lnTo>
                      <a:pt x="51" y="88"/>
                    </a:lnTo>
                    <a:lnTo>
                      <a:pt x="42" y="112"/>
                    </a:lnTo>
                    <a:lnTo>
                      <a:pt x="9" y="152"/>
                    </a:lnTo>
                    <a:lnTo>
                      <a:pt x="0" y="184"/>
                    </a:lnTo>
                    <a:lnTo>
                      <a:pt x="34" y="168"/>
                    </a:lnTo>
                    <a:lnTo>
                      <a:pt x="76" y="184"/>
                    </a:lnTo>
                    <a:lnTo>
                      <a:pt x="84" y="200"/>
                    </a:lnTo>
                    <a:lnTo>
                      <a:pt x="101" y="224"/>
                    </a:lnTo>
                    <a:lnTo>
                      <a:pt x="177" y="216"/>
                    </a:lnTo>
                    <a:lnTo>
                      <a:pt x="219" y="152"/>
                    </a:lnTo>
                    <a:lnTo>
                      <a:pt x="287" y="232"/>
                    </a:lnTo>
                    <a:lnTo>
                      <a:pt x="312" y="152"/>
                    </a:lnTo>
                    <a:lnTo>
                      <a:pt x="354" y="160"/>
                    </a:lnTo>
                    <a:lnTo>
                      <a:pt x="379" y="144"/>
                    </a:lnTo>
                    <a:lnTo>
                      <a:pt x="413" y="144"/>
                    </a:lnTo>
                    <a:lnTo>
                      <a:pt x="421" y="136"/>
                    </a:lnTo>
                    <a:lnTo>
                      <a:pt x="413" y="96"/>
                    </a:lnTo>
                    <a:lnTo>
                      <a:pt x="371" y="104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3727" y="2760"/>
                <a:ext cx="682" cy="312"/>
              </a:xfrm>
              <a:custGeom>
                <a:avLst/>
                <a:gdLst>
                  <a:gd name="T0" fmla="*/ 472 w 682"/>
                  <a:gd name="T1" fmla="*/ 304 h 312"/>
                  <a:gd name="T2" fmla="*/ 505 w 682"/>
                  <a:gd name="T3" fmla="*/ 280 h 312"/>
                  <a:gd name="T4" fmla="*/ 556 w 682"/>
                  <a:gd name="T5" fmla="*/ 280 h 312"/>
                  <a:gd name="T6" fmla="*/ 598 w 682"/>
                  <a:gd name="T7" fmla="*/ 272 h 312"/>
                  <a:gd name="T8" fmla="*/ 598 w 682"/>
                  <a:gd name="T9" fmla="*/ 248 h 312"/>
                  <a:gd name="T10" fmla="*/ 623 w 682"/>
                  <a:gd name="T11" fmla="*/ 224 h 312"/>
                  <a:gd name="T12" fmla="*/ 632 w 682"/>
                  <a:gd name="T13" fmla="*/ 184 h 312"/>
                  <a:gd name="T14" fmla="*/ 632 w 682"/>
                  <a:gd name="T15" fmla="*/ 144 h 312"/>
                  <a:gd name="T16" fmla="*/ 674 w 682"/>
                  <a:gd name="T17" fmla="*/ 128 h 312"/>
                  <a:gd name="T18" fmla="*/ 682 w 682"/>
                  <a:gd name="T19" fmla="*/ 96 h 312"/>
                  <a:gd name="T20" fmla="*/ 649 w 682"/>
                  <a:gd name="T21" fmla="*/ 72 h 312"/>
                  <a:gd name="T22" fmla="*/ 649 w 682"/>
                  <a:gd name="T23" fmla="*/ 24 h 312"/>
                  <a:gd name="T24" fmla="*/ 564 w 682"/>
                  <a:gd name="T25" fmla="*/ 24 h 312"/>
                  <a:gd name="T26" fmla="*/ 488 w 682"/>
                  <a:gd name="T27" fmla="*/ 0 h 312"/>
                  <a:gd name="T28" fmla="*/ 463 w 682"/>
                  <a:gd name="T29" fmla="*/ 48 h 312"/>
                  <a:gd name="T30" fmla="*/ 413 w 682"/>
                  <a:gd name="T31" fmla="*/ 64 h 312"/>
                  <a:gd name="T32" fmla="*/ 371 w 682"/>
                  <a:gd name="T33" fmla="*/ 40 h 312"/>
                  <a:gd name="T34" fmla="*/ 371 w 682"/>
                  <a:gd name="T35" fmla="*/ 64 h 312"/>
                  <a:gd name="T36" fmla="*/ 337 w 682"/>
                  <a:gd name="T37" fmla="*/ 64 h 312"/>
                  <a:gd name="T38" fmla="*/ 328 w 682"/>
                  <a:gd name="T39" fmla="*/ 96 h 312"/>
                  <a:gd name="T40" fmla="*/ 295 w 682"/>
                  <a:gd name="T41" fmla="*/ 120 h 312"/>
                  <a:gd name="T42" fmla="*/ 312 w 682"/>
                  <a:gd name="T43" fmla="*/ 152 h 312"/>
                  <a:gd name="T44" fmla="*/ 312 w 682"/>
                  <a:gd name="T45" fmla="*/ 184 h 312"/>
                  <a:gd name="T46" fmla="*/ 253 w 682"/>
                  <a:gd name="T47" fmla="*/ 168 h 312"/>
                  <a:gd name="T48" fmla="*/ 185 w 682"/>
                  <a:gd name="T49" fmla="*/ 192 h 312"/>
                  <a:gd name="T50" fmla="*/ 143 w 682"/>
                  <a:gd name="T51" fmla="*/ 200 h 312"/>
                  <a:gd name="T52" fmla="*/ 84 w 682"/>
                  <a:gd name="T53" fmla="*/ 192 h 312"/>
                  <a:gd name="T54" fmla="*/ 50 w 682"/>
                  <a:gd name="T55" fmla="*/ 208 h 312"/>
                  <a:gd name="T56" fmla="*/ 8 w 682"/>
                  <a:gd name="T57" fmla="*/ 200 h 312"/>
                  <a:gd name="T58" fmla="*/ 0 w 682"/>
                  <a:gd name="T59" fmla="*/ 240 h 312"/>
                  <a:gd name="T60" fmla="*/ 25 w 682"/>
                  <a:gd name="T61" fmla="*/ 256 h 312"/>
                  <a:gd name="T62" fmla="*/ 42 w 682"/>
                  <a:gd name="T63" fmla="*/ 272 h 312"/>
                  <a:gd name="T64" fmla="*/ 84 w 682"/>
                  <a:gd name="T65" fmla="*/ 264 h 312"/>
                  <a:gd name="T66" fmla="*/ 92 w 682"/>
                  <a:gd name="T67" fmla="*/ 304 h 312"/>
                  <a:gd name="T68" fmla="*/ 101 w 682"/>
                  <a:gd name="T69" fmla="*/ 280 h 312"/>
                  <a:gd name="T70" fmla="*/ 135 w 682"/>
                  <a:gd name="T71" fmla="*/ 288 h 312"/>
                  <a:gd name="T72" fmla="*/ 168 w 682"/>
                  <a:gd name="T73" fmla="*/ 256 h 312"/>
                  <a:gd name="T74" fmla="*/ 244 w 682"/>
                  <a:gd name="T75" fmla="*/ 248 h 312"/>
                  <a:gd name="T76" fmla="*/ 261 w 682"/>
                  <a:gd name="T77" fmla="*/ 272 h 312"/>
                  <a:gd name="T78" fmla="*/ 379 w 682"/>
                  <a:gd name="T79" fmla="*/ 304 h 312"/>
                  <a:gd name="T80" fmla="*/ 379 w 682"/>
                  <a:gd name="T81" fmla="*/ 312 h 312"/>
                  <a:gd name="T82" fmla="*/ 413 w 682"/>
                  <a:gd name="T83" fmla="*/ 304 h 312"/>
                  <a:gd name="T84" fmla="*/ 472 w 682"/>
                  <a:gd name="T85" fmla="*/ 304 h 31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2" h="312">
                    <a:moveTo>
                      <a:pt x="472" y="304"/>
                    </a:moveTo>
                    <a:lnTo>
                      <a:pt x="505" y="280"/>
                    </a:lnTo>
                    <a:lnTo>
                      <a:pt x="556" y="280"/>
                    </a:lnTo>
                    <a:lnTo>
                      <a:pt x="598" y="272"/>
                    </a:lnTo>
                    <a:lnTo>
                      <a:pt x="598" y="248"/>
                    </a:lnTo>
                    <a:lnTo>
                      <a:pt x="623" y="224"/>
                    </a:lnTo>
                    <a:lnTo>
                      <a:pt x="632" y="184"/>
                    </a:lnTo>
                    <a:lnTo>
                      <a:pt x="632" y="144"/>
                    </a:lnTo>
                    <a:lnTo>
                      <a:pt x="674" y="128"/>
                    </a:lnTo>
                    <a:lnTo>
                      <a:pt x="682" y="96"/>
                    </a:lnTo>
                    <a:lnTo>
                      <a:pt x="649" y="72"/>
                    </a:lnTo>
                    <a:lnTo>
                      <a:pt x="649" y="24"/>
                    </a:lnTo>
                    <a:lnTo>
                      <a:pt x="564" y="24"/>
                    </a:lnTo>
                    <a:lnTo>
                      <a:pt x="488" y="0"/>
                    </a:lnTo>
                    <a:lnTo>
                      <a:pt x="463" y="48"/>
                    </a:lnTo>
                    <a:lnTo>
                      <a:pt x="413" y="64"/>
                    </a:lnTo>
                    <a:lnTo>
                      <a:pt x="371" y="40"/>
                    </a:lnTo>
                    <a:lnTo>
                      <a:pt x="371" y="64"/>
                    </a:lnTo>
                    <a:lnTo>
                      <a:pt x="337" y="64"/>
                    </a:lnTo>
                    <a:lnTo>
                      <a:pt x="328" y="96"/>
                    </a:lnTo>
                    <a:lnTo>
                      <a:pt x="295" y="120"/>
                    </a:lnTo>
                    <a:lnTo>
                      <a:pt x="312" y="152"/>
                    </a:lnTo>
                    <a:lnTo>
                      <a:pt x="312" y="184"/>
                    </a:lnTo>
                    <a:lnTo>
                      <a:pt x="253" y="168"/>
                    </a:lnTo>
                    <a:lnTo>
                      <a:pt x="185" y="192"/>
                    </a:lnTo>
                    <a:lnTo>
                      <a:pt x="143" y="200"/>
                    </a:lnTo>
                    <a:lnTo>
                      <a:pt x="84" y="192"/>
                    </a:lnTo>
                    <a:lnTo>
                      <a:pt x="50" y="208"/>
                    </a:lnTo>
                    <a:lnTo>
                      <a:pt x="8" y="200"/>
                    </a:lnTo>
                    <a:lnTo>
                      <a:pt x="0" y="240"/>
                    </a:lnTo>
                    <a:lnTo>
                      <a:pt x="25" y="256"/>
                    </a:lnTo>
                    <a:lnTo>
                      <a:pt x="42" y="272"/>
                    </a:lnTo>
                    <a:lnTo>
                      <a:pt x="84" y="264"/>
                    </a:lnTo>
                    <a:lnTo>
                      <a:pt x="92" y="304"/>
                    </a:lnTo>
                    <a:lnTo>
                      <a:pt x="101" y="280"/>
                    </a:lnTo>
                    <a:lnTo>
                      <a:pt x="135" y="288"/>
                    </a:lnTo>
                    <a:lnTo>
                      <a:pt x="168" y="256"/>
                    </a:lnTo>
                    <a:lnTo>
                      <a:pt x="244" y="248"/>
                    </a:lnTo>
                    <a:lnTo>
                      <a:pt x="261" y="272"/>
                    </a:lnTo>
                    <a:lnTo>
                      <a:pt x="379" y="304"/>
                    </a:lnTo>
                    <a:lnTo>
                      <a:pt x="379" y="312"/>
                    </a:lnTo>
                    <a:lnTo>
                      <a:pt x="413" y="304"/>
                    </a:lnTo>
                    <a:lnTo>
                      <a:pt x="472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3946" y="2512"/>
                <a:ext cx="581" cy="312"/>
              </a:xfrm>
              <a:custGeom>
                <a:avLst/>
                <a:gdLst>
                  <a:gd name="T0" fmla="*/ 497 w 581"/>
                  <a:gd name="T1" fmla="*/ 248 h 312"/>
                  <a:gd name="T2" fmla="*/ 531 w 581"/>
                  <a:gd name="T3" fmla="*/ 200 h 312"/>
                  <a:gd name="T4" fmla="*/ 556 w 581"/>
                  <a:gd name="T5" fmla="*/ 176 h 312"/>
                  <a:gd name="T6" fmla="*/ 581 w 581"/>
                  <a:gd name="T7" fmla="*/ 152 h 312"/>
                  <a:gd name="T8" fmla="*/ 564 w 581"/>
                  <a:gd name="T9" fmla="*/ 120 h 312"/>
                  <a:gd name="T10" fmla="*/ 522 w 581"/>
                  <a:gd name="T11" fmla="*/ 112 h 312"/>
                  <a:gd name="T12" fmla="*/ 480 w 581"/>
                  <a:gd name="T13" fmla="*/ 104 h 312"/>
                  <a:gd name="T14" fmla="*/ 463 w 581"/>
                  <a:gd name="T15" fmla="*/ 80 h 312"/>
                  <a:gd name="T16" fmla="*/ 413 w 581"/>
                  <a:gd name="T17" fmla="*/ 64 h 312"/>
                  <a:gd name="T18" fmla="*/ 413 w 581"/>
                  <a:gd name="T19" fmla="*/ 88 h 312"/>
                  <a:gd name="T20" fmla="*/ 387 w 581"/>
                  <a:gd name="T21" fmla="*/ 104 h 312"/>
                  <a:gd name="T22" fmla="*/ 345 w 581"/>
                  <a:gd name="T23" fmla="*/ 72 h 312"/>
                  <a:gd name="T24" fmla="*/ 354 w 581"/>
                  <a:gd name="T25" fmla="*/ 40 h 312"/>
                  <a:gd name="T26" fmla="*/ 312 w 581"/>
                  <a:gd name="T27" fmla="*/ 40 h 312"/>
                  <a:gd name="T28" fmla="*/ 269 w 581"/>
                  <a:gd name="T29" fmla="*/ 24 h 312"/>
                  <a:gd name="T30" fmla="*/ 227 w 581"/>
                  <a:gd name="T31" fmla="*/ 0 h 312"/>
                  <a:gd name="T32" fmla="*/ 227 w 581"/>
                  <a:gd name="T33" fmla="*/ 24 h 312"/>
                  <a:gd name="T34" fmla="*/ 202 w 581"/>
                  <a:gd name="T35" fmla="*/ 8 h 312"/>
                  <a:gd name="T36" fmla="*/ 168 w 581"/>
                  <a:gd name="T37" fmla="*/ 8 h 312"/>
                  <a:gd name="T38" fmla="*/ 160 w 581"/>
                  <a:gd name="T39" fmla="*/ 40 h 312"/>
                  <a:gd name="T40" fmla="*/ 118 w 581"/>
                  <a:gd name="T41" fmla="*/ 56 h 312"/>
                  <a:gd name="T42" fmla="*/ 76 w 581"/>
                  <a:gd name="T43" fmla="*/ 80 h 312"/>
                  <a:gd name="T44" fmla="*/ 34 w 581"/>
                  <a:gd name="T45" fmla="*/ 88 h 312"/>
                  <a:gd name="T46" fmla="*/ 0 w 581"/>
                  <a:gd name="T47" fmla="*/ 112 h 312"/>
                  <a:gd name="T48" fmla="*/ 34 w 581"/>
                  <a:gd name="T49" fmla="*/ 152 h 312"/>
                  <a:gd name="T50" fmla="*/ 25 w 581"/>
                  <a:gd name="T51" fmla="*/ 176 h 312"/>
                  <a:gd name="T52" fmla="*/ 84 w 581"/>
                  <a:gd name="T53" fmla="*/ 224 h 312"/>
                  <a:gd name="T54" fmla="*/ 160 w 581"/>
                  <a:gd name="T55" fmla="*/ 280 h 312"/>
                  <a:gd name="T56" fmla="*/ 152 w 581"/>
                  <a:gd name="T57" fmla="*/ 288 h 312"/>
                  <a:gd name="T58" fmla="*/ 194 w 581"/>
                  <a:gd name="T59" fmla="*/ 312 h 312"/>
                  <a:gd name="T60" fmla="*/ 244 w 581"/>
                  <a:gd name="T61" fmla="*/ 296 h 312"/>
                  <a:gd name="T62" fmla="*/ 269 w 581"/>
                  <a:gd name="T63" fmla="*/ 248 h 312"/>
                  <a:gd name="T64" fmla="*/ 345 w 581"/>
                  <a:gd name="T65" fmla="*/ 272 h 312"/>
                  <a:gd name="T66" fmla="*/ 430 w 581"/>
                  <a:gd name="T67" fmla="*/ 272 h 312"/>
                  <a:gd name="T68" fmla="*/ 430 w 581"/>
                  <a:gd name="T69" fmla="*/ 280 h 312"/>
                  <a:gd name="T70" fmla="*/ 455 w 581"/>
                  <a:gd name="T71" fmla="*/ 248 h 312"/>
                  <a:gd name="T72" fmla="*/ 497 w 581"/>
                  <a:gd name="T73" fmla="*/ 248 h 31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581" h="312">
                    <a:moveTo>
                      <a:pt x="497" y="248"/>
                    </a:moveTo>
                    <a:lnTo>
                      <a:pt x="531" y="200"/>
                    </a:lnTo>
                    <a:lnTo>
                      <a:pt x="556" y="176"/>
                    </a:lnTo>
                    <a:lnTo>
                      <a:pt x="581" y="152"/>
                    </a:lnTo>
                    <a:lnTo>
                      <a:pt x="564" y="120"/>
                    </a:lnTo>
                    <a:lnTo>
                      <a:pt x="522" y="112"/>
                    </a:lnTo>
                    <a:lnTo>
                      <a:pt x="480" y="104"/>
                    </a:lnTo>
                    <a:lnTo>
                      <a:pt x="463" y="80"/>
                    </a:lnTo>
                    <a:lnTo>
                      <a:pt x="413" y="64"/>
                    </a:lnTo>
                    <a:lnTo>
                      <a:pt x="413" y="88"/>
                    </a:lnTo>
                    <a:lnTo>
                      <a:pt x="387" y="104"/>
                    </a:lnTo>
                    <a:lnTo>
                      <a:pt x="345" y="72"/>
                    </a:lnTo>
                    <a:lnTo>
                      <a:pt x="354" y="40"/>
                    </a:lnTo>
                    <a:lnTo>
                      <a:pt x="312" y="40"/>
                    </a:lnTo>
                    <a:lnTo>
                      <a:pt x="269" y="24"/>
                    </a:lnTo>
                    <a:lnTo>
                      <a:pt x="227" y="0"/>
                    </a:lnTo>
                    <a:lnTo>
                      <a:pt x="227" y="24"/>
                    </a:lnTo>
                    <a:lnTo>
                      <a:pt x="202" y="8"/>
                    </a:lnTo>
                    <a:lnTo>
                      <a:pt x="168" y="8"/>
                    </a:lnTo>
                    <a:lnTo>
                      <a:pt x="160" y="40"/>
                    </a:lnTo>
                    <a:lnTo>
                      <a:pt x="118" y="56"/>
                    </a:lnTo>
                    <a:lnTo>
                      <a:pt x="76" y="80"/>
                    </a:lnTo>
                    <a:lnTo>
                      <a:pt x="34" y="88"/>
                    </a:lnTo>
                    <a:lnTo>
                      <a:pt x="0" y="112"/>
                    </a:lnTo>
                    <a:lnTo>
                      <a:pt x="34" y="152"/>
                    </a:lnTo>
                    <a:lnTo>
                      <a:pt x="25" y="176"/>
                    </a:lnTo>
                    <a:lnTo>
                      <a:pt x="84" y="224"/>
                    </a:lnTo>
                    <a:lnTo>
                      <a:pt x="160" y="280"/>
                    </a:lnTo>
                    <a:lnTo>
                      <a:pt x="152" y="288"/>
                    </a:lnTo>
                    <a:lnTo>
                      <a:pt x="194" y="312"/>
                    </a:lnTo>
                    <a:lnTo>
                      <a:pt x="244" y="296"/>
                    </a:lnTo>
                    <a:lnTo>
                      <a:pt x="269" y="248"/>
                    </a:lnTo>
                    <a:lnTo>
                      <a:pt x="345" y="272"/>
                    </a:lnTo>
                    <a:lnTo>
                      <a:pt x="430" y="272"/>
                    </a:lnTo>
                    <a:lnTo>
                      <a:pt x="430" y="280"/>
                    </a:lnTo>
                    <a:lnTo>
                      <a:pt x="455" y="248"/>
                    </a:lnTo>
                    <a:lnTo>
                      <a:pt x="497" y="24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4098" y="3000"/>
                <a:ext cx="278" cy="200"/>
              </a:xfrm>
              <a:custGeom>
                <a:avLst/>
                <a:gdLst>
                  <a:gd name="T0" fmla="*/ 50 w 278"/>
                  <a:gd name="T1" fmla="*/ 192 h 200"/>
                  <a:gd name="T2" fmla="*/ 92 w 278"/>
                  <a:gd name="T3" fmla="*/ 160 h 200"/>
                  <a:gd name="T4" fmla="*/ 117 w 278"/>
                  <a:gd name="T5" fmla="*/ 176 h 200"/>
                  <a:gd name="T6" fmla="*/ 151 w 278"/>
                  <a:gd name="T7" fmla="*/ 184 h 200"/>
                  <a:gd name="T8" fmla="*/ 168 w 278"/>
                  <a:gd name="T9" fmla="*/ 152 h 200"/>
                  <a:gd name="T10" fmla="*/ 202 w 278"/>
                  <a:gd name="T11" fmla="*/ 144 h 200"/>
                  <a:gd name="T12" fmla="*/ 202 w 278"/>
                  <a:gd name="T13" fmla="*/ 104 h 200"/>
                  <a:gd name="T14" fmla="*/ 235 w 278"/>
                  <a:gd name="T15" fmla="*/ 64 h 200"/>
                  <a:gd name="T16" fmla="*/ 278 w 278"/>
                  <a:gd name="T17" fmla="*/ 48 h 200"/>
                  <a:gd name="T18" fmla="*/ 235 w 278"/>
                  <a:gd name="T19" fmla="*/ 0 h 200"/>
                  <a:gd name="T20" fmla="*/ 227 w 278"/>
                  <a:gd name="T21" fmla="*/ 8 h 200"/>
                  <a:gd name="T22" fmla="*/ 227 w 278"/>
                  <a:gd name="T23" fmla="*/ 32 h 200"/>
                  <a:gd name="T24" fmla="*/ 185 w 278"/>
                  <a:gd name="T25" fmla="*/ 40 h 200"/>
                  <a:gd name="T26" fmla="*/ 134 w 278"/>
                  <a:gd name="T27" fmla="*/ 40 h 200"/>
                  <a:gd name="T28" fmla="*/ 101 w 278"/>
                  <a:gd name="T29" fmla="*/ 64 h 200"/>
                  <a:gd name="T30" fmla="*/ 42 w 278"/>
                  <a:gd name="T31" fmla="*/ 64 h 200"/>
                  <a:gd name="T32" fmla="*/ 8 w 278"/>
                  <a:gd name="T33" fmla="*/ 72 h 200"/>
                  <a:gd name="T34" fmla="*/ 0 w 278"/>
                  <a:gd name="T35" fmla="*/ 96 h 200"/>
                  <a:gd name="T36" fmla="*/ 8 w 278"/>
                  <a:gd name="T37" fmla="*/ 152 h 200"/>
                  <a:gd name="T38" fmla="*/ 0 w 278"/>
                  <a:gd name="T39" fmla="*/ 160 h 200"/>
                  <a:gd name="T40" fmla="*/ 25 w 278"/>
                  <a:gd name="T41" fmla="*/ 152 h 200"/>
                  <a:gd name="T42" fmla="*/ 8 w 278"/>
                  <a:gd name="T43" fmla="*/ 176 h 200"/>
                  <a:gd name="T44" fmla="*/ 8 w 278"/>
                  <a:gd name="T45" fmla="*/ 200 h 200"/>
                  <a:gd name="T46" fmla="*/ 16 w 278"/>
                  <a:gd name="T47" fmla="*/ 200 h 200"/>
                  <a:gd name="T48" fmla="*/ 50 w 278"/>
                  <a:gd name="T49" fmla="*/ 192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8" h="200">
                    <a:moveTo>
                      <a:pt x="50" y="192"/>
                    </a:moveTo>
                    <a:lnTo>
                      <a:pt x="92" y="160"/>
                    </a:lnTo>
                    <a:lnTo>
                      <a:pt x="117" y="176"/>
                    </a:lnTo>
                    <a:lnTo>
                      <a:pt x="151" y="184"/>
                    </a:lnTo>
                    <a:lnTo>
                      <a:pt x="168" y="152"/>
                    </a:lnTo>
                    <a:lnTo>
                      <a:pt x="202" y="144"/>
                    </a:lnTo>
                    <a:lnTo>
                      <a:pt x="202" y="104"/>
                    </a:lnTo>
                    <a:lnTo>
                      <a:pt x="235" y="64"/>
                    </a:lnTo>
                    <a:lnTo>
                      <a:pt x="278" y="48"/>
                    </a:lnTo>
                    <a:lnTo>
                      <a:pt x="235" y="0"/>
                    </a:lnTo>
                    <a:lnTo>
                      <a:pt x="227" y="8"/>
                    </a:lnTo>
                    <a:lnTo>
                      <a:pt x="227" y="32"/>
                    </a:lnTo>
                    <a:lnTo>
                      <a:pt x="185" y="40"/>
                    </a:lnTo>
                    <a:lnTo>
                      <a:pt x="134" y="40"/>
                    </a:lnTo>
                    <a:lnTo>
                      <a:pt x="101" y="64"/>
                    </a:lnTo>
                    <a:lnTo>
                      <a:pt x="42" y="64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" y="152"/>
                    </a:lnTo>
                    <a:lnTo>
                      <a:pt x="0" y="160"/>
                    </a:lnTo>
                    <a:lnTo>
                      <a:pt x="25" y="152"/>
                    </a:lnTo>
                    <a:lnTo>
                      <a:pt x="8" y="176"/>
                    </a:lnTo>
                    <a:lnTo>
                      <a:pt x="8" y="200"/>
                    </a:lnTo>
                    <a:lnTo>
                      <a:pt x="16" y="200"/>
                    </a:lnTo>
                    <a:lnTo>
                      <a:pt x="50" y="19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106" y="3056"/>
                <a:ext cx="548" cy="416"/>
              </a:xfrm>
              <a:custGeom>
                <a:avLst/>
                <a:gdLst>
                  <a:gd name="T0" fmla="*/ 388 w 548"/>
                  <a:gd name="T1" fmla="*/ 360 h 416"/>
                  <a:gd name="T2" fmla="*/ 379 w 548"/>
                  <a:gd name="T3" fmla="*/ 344 h 416"/>
                  <a:gd name="T4" fmla="*/ 345 w 548"/>
                  <a:gd name="T5" fmla="*/ 328 h 416"/>
                  <a:gd name="T6" fmla="*/ 320 w 548"/>
                  <a:gd name="T7" fmla="*/ 296 h 416"/>
                  <a:gd name="T8" fmla="*/ 270 w 548"/>
                  <a:gd name="T9" fmla="*/ 264 h 416"/>
                  <a:gd name="T10" fmla="*/ 236 w 548"/>
                  <a:gd name="T11" fmla="*/ 216 h 416"/>
                  <a:gd name="T12" fmla="*/ 202 w 548"/>
                  <a:gd name="T13" fmla="*/ 200 h 416"/>
                  <a:gd name="T14" fmla="*/ 219 w 548"/>
                  <a:gd name="T15" fmla="*/ 152 h 416"/>
                  <a:gd name="T16" fmla="*/ 236 w 548"/>
                  <a:gd name="T17" fmla="*/ 152 h 416"/>
                  <a:gd name="T18" fmla="*/ 270 w 548"/>
                  <a:gd name="T19" fmla="*/ 168 h 416"/>
                  <a:gd name="T20" fmla="*/ 278 w 548"/>
                  <a:gd name="T21" fmla="*/ 144 h 416"/>
                  <a:gd name="T22" fmla="*/ 312 w 548"/>
                  <a:gd name="T23" fmla="*/ 136 h 416"/>
                  <a:gd name="T24" fmla="*/ 354 w 548"/>
                  <a:gd name="T25" fmla="*/ 144 h 416"/>
                  <a:gd name="T26" fmla="*/ 404 w 548"/>
                  <a:gd name="T27" fmla="*/ 152 h 416"/>
                  <a:gd name="T28" fmla="*/ 438 w 548"/>
                  <a:gd name="T29" fmla="*/ 144 h 416"/>
                  <a:gd name="T30" fmla="*/ 472 w 548"/>
                  <a:gd name="T31" fmla="*/ 152 h 416"/>
                  <a:gd name="T32" fmla="*/ 522 w 548"/>
                  <a:gd name="T33" fmla="*/ 160 h 416"/>
                  <a:gd name="T34" fmla="*/ 522 w 548"/>
                  <a:gd name="T35" fmla="*/ 128 h 416"/>
                  <a:gd name="T36" fmla="*/ 548 w 548"/>
                  <a:gd name="T37" fmla="*/ 120 h 416"/>
                  <a:gd name="T38" fmla="*/ 522 w 548"/>
                  <a:gd name="T39" fmla="*/ 112 h 416"/>
                  <a:gd name="T40" fmla="*/ 497 w 548"/>
                  <a:gd name="T41" fmla="*/ 80 h 416"/>
                  <a:gd name="T42" fmla="*/ 480 w 548"/>
                  <a:gd name="T43" fmla="*/ 48 h 416"/>
                  <a:gd name="T44" fmla="*/ 421 w 548"/>
                  <a:gd name="T45" fmla="*/ 72 h 416"/>
                  <a:gd name="T46" fmla="*/ 388 w 548"/>
                  <a:gd name="T47" fmla="*/ 72 h 416"/>
                  <a:gd name="T48" fmla="*/ 379 w 548"/>
                  <a:gd name="T49" fmla="*/ 48 h 416"/>
                  <a:gd name="T50" fmla="*/ 345 w 548"/>
                  <a:gd name="T51" fmla="*/ 56 h 416"/>
                  <a:gd name="T52" fmla="*/ 320 w 548"/>
                  <a:gd name="T53" fmla="*/ 40 h 416"/>
                  <a:gd name="T54" fmla="*/ 295 w 548"/>
                  <a:gd name="T55" fmla="*/ 16 h 416"/>
                  <a:gd name="T56" fmla="*/ 261 w 548"/>
                  <a:gd name="T57" fmla="*/ 0 h 416"/>
                  <a:gd name="T58" fmla="*/ 227 w 548"/>
                  <a:gd name="T59" fmla="*/ 8 h 416"/>
                  <a:gd name="T60" fmla="*/ 194 w 548"/>
                  <a:gd name="T61" fmla="*/ 48 h 416"/>
                  <a:gd name="T62" fmla="*/ 194 w 548"/>
                  <a:gd name="T63" fmla="*/ 88 h 416"/>
                  <a:gd name="T64" fmla="*/ 160 w 548"/>
                  <a:gd name="T65" fmla="*/ 96 h 416"/>
                  <a:gd name="T66" fmla="*/ 143 w 548"/>
                  <a:gd name="T67" fmla="*/ 128 h 416"/>
                  <a:gd name="T68" fmla="*/ 109 w 548"/>
                  <a:gd name="T69" fmla="*/ 120 h 416"/>
                  <a:gd name="T70" fmla="*/ 84 w 548"/>
                  <a:gd name="T71" fmla="*/ 104 h 416"/>
                  <a:gd name="T72" fmla="*/ 42 w 548"/>
                  <a:gd name="T73" fmla="*/ 136 h 416"/>
                  <a:gd name="T74" fmla="*/ 8 w 548"/>
                  <a:gd name="T75" fmla="*/ 144 h 416"/>
                  <a:gd name="T76" fmla="*/ 0 w 548"/>
                  <a:gd name="T77" fmla="*/ 144 h 416"/>
                  <a:gd name="T78" fmla="*/ 0 w 548"/>
                  <a:gd name="T79" fmla="*/ 152 h 416"/>
                  <a:gd name="T80" fmla="*/ 34 w 548"/>
                  <a:gd name="T81" fmla="*/ 216 h 416"/>
                  <a:gd name="T82" fmla="*/ 84 w 548"/>
                  <a:gd name="T83" fmla="*/ 152 h 416"/>
                  <a:gd name="T84" fmla="*/ 84 w 548"/>
                  <a:gd name="T85" fmla="*/ 216 h 416"/>
                  <a:gd name="T86" fmla="*/ 126 w 548"/>
                  <a:gd name="T87" fmla="*/ 192 h 416"/>
                  <a:gd name="T88" fmla="*/ 126 w 548"/>
                  <a:gd name="T89" fmla="*/ 240 h 416"/>
                  <a:gd name="T90" fmla="*/ 177 w 548"/>
                  <a:gd name="T91" fmla="*/ 264 h 416"/>
                  <a:gd name="T92" fmla="*/ 160 w 548"/>
                  <a:gd name="T93" fmla="*/ 272 h 416"/>
                  <a:gd name="T94" fmla="*/ 219 w 548"/>
                  <a:gd name="T95" fmla="*/ 312 h 416"/>
                  <a:gd name="T96" fmla="*/ 227 w 548"/>
                  <a:gd name="T97" fmla="*/ 336 h 416"/>
                  <a:gd name="T98" fmla="*/ 253 w 548"/>
                  <a:gd name="T99" fmla="*/ 352 h 416"/>
                  <a:gd name="T100" fmla="*/ 312 w 548"/>
                  <a:gd name="T101" fmla="*/ 360 h 416"/>
                  <a:gd name="T102" fmla="*/ 371 w 548"/>
                  <a:gd name="T103" fmla="*/ 384 h 416"/>
                  <a:gd name="T104" fmla="*/ 312 w 548"/>
                  <a:gd name="T105" fmla="*/ 392 h 416"/>
                  <a:gd name="T106" fmla="*/ 413 w 548"/>
                  <a:gd name="T107" fmla="*/ 416 h 416"/>
                  <a:gd name="T108" fmla="*/ 413 w 548"/>
                  <a:gd name="T109" fmla="*/ 384 h 416"/>
                  <a:gd name="T110" fmla="*/ 388 w 548"/>
                  <a:gd name="T111" fmla="*/ 360 h 41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48" h="416">
                    <a:moveTo>
                      <a:pt x="388" y="360"/>
                    </a:moveTo>
                    <a:lnTo>
                      <a:pt x="379" y="344"/>
                    </a:lnTo>
                    <a:lnTo>
                      <a:pt x="345" y="328"/>
                    </a:lnTo>
                    <a:lnTo>
                      <a:pt x="320" y="296"/>
                    </a:lnTo>
                    <a:lnTo>
                      <a:pt x="270" y="264"/>
                    </a:lnTo>
                    <a:lnTo>
                      <a:pt x="236" y="216"/>
                    </a:lnTo>
                    <a:lnTo>
                      <a:pt x="202" y="200"/>
                    </a:lnTo>
                    <a:lnTo>
                      <a:pt x="219" y="152"/>
                    </a:lnTo>
                    <a:lnTo>
                      <a:pt x="236" y="152"/>
                    </a:lnTo>
                    <a:lnTo>
                      <a:pt x="270" y="168"/>
                    </a:lnTo>
                    <a:lnTo>
                      <a:pt x="278" y="144"/>
                    </a:lnTo>
                    <a:lnTo>
                      <a:pt x="312" y="136"/>
                    </a:lnTo>
                    <a:lnTo>
                      <a:pt x="354" y="144"/>
                    </a:lnTo>
                    <a:lnTo>
                      <a:pt x="404" y="152"/>
                    </a:lnTo>
                    <a:lnTo>
                      <a:pt x="438" y="144"/>
                    </a:lnTo>
                    <a:lnTo>
                      <a:pt x="472" y="152"/>
                    </a:lnTo>
                    <a:lnTo>
                      <a:pt x="522" y="160"/>
                    </a:lnTo>
                    <a:lnTo>
                      <a:pt x="522" y="128"/>
                    </a:lnTo>
                    <a:lnTo>
                      <a:pt x="548" y="120"/>
                    </a:lnTo>
                    <a:lnTo>
                      <a:pt x="522" y="112"/>
                    </a:lnTo>
                    <a:lnTo>
                      <a:pt x="497" y="80"/>
                    </a:lnTo>
                    <a:lnTo>
                      <a:pt x="480" y="48"/>
                    </a:lnTo>
                    <a:lnTo>
                      <a:pt x="421" y="72"/>
                    </a:lnTo>
                    <a:lnTo>
                      <a:pt x="388" y="72"/>
                    </a:lnTo>
                    <a:lnTo>
                      <a:pt x="379" y="48"/>
                    </a:lnTo>
                    <a:lnTo>
                      <a:pt x="345" y="56"/>
                    </a:lnTo>
                    <a:lnTo>
                      <a:pt x="320" y="40"/>
                    </a:lnTo>
                    <a:lnTo>
                      <a:pt x="295" y="16"/>
                    </a:lnTo>
                    <a:lnTo>
                      <a:pt x="261" y="0"/>
                    </a:lnTo>
                    <a:lnTo>
                      <a:pt x="227" y="8"/>
                    </a:lnTo>
                    <a:lnTo>
                      <a:pt x="194" y="48"/>
                    </a:lnTo>
                    <a:lnTo>
                      <a:pt x="194" y="88"/>
                    </a:lnTo>
                    <a:lnTo>
                      <a:pt x="160" y="96"/>
                    </a:lnTo>
                    <a:lnTo>
                      <a:pt x="143" y="128"/>
                    </a:lnTo>
                    <a:lnTo>
                      <a:pt x="109" y="120"/>
                    </a:lnTo>
                    <a:lnTo>
                      <a:pt x="84" y="104"/>
                    </a:lnTo>
                    <a:lnTo>
                      <a:pt x="42" y="136"/>
                    </a:lnTo>
                    <a:lnTo>
                      <a:pt x="8" y="144"/>
                    </a:lnTo>
                    <a:lnTo>
                      <a:pt x="0" y="144"/>
                    </a:lnTo>
                    <a:lnTo>
                      <a:pt x="0" y="152"/>
                    </a:lnTo>
                    <a:lnTo>
                      <a:pt x="34" y="216"/>
                    </a:lnTo>
                    <a:lnTo>
                      <a:pt x="84" y="152"/>
                    </a:lnTo>
                    <a:lnTo>
                      <a:pt x="84" y="216"/>
                    </a:lnTo>
                    <a:lnTo>
                      <a:pt x="126" y="192"/>
                    </a:lnTo>
                    <a:lnTo>
                      <a:pt x="126" y="240"/>
                    </a:lnTo>
                    <a:lnTo>
                      <a:pt x="177" y="264"/>
                    </a:lnTo>
                    <a:lnTo>
                      <a:pt x="160" y="272"/>
                    </a:lnTo>
                    <a:lnTo>
                      <a:pt x="219" y="312"/>
                    </a:lnTo>
                    <a:lnTo>
                      <a:pt x="227" y="336"/>
                    </a:lnTo>
                    <a:lnTo>
                      <a:pt x="253" y="352"/>
                    </a:lnTo>
                    <a:lnTo>
                      <a:pt x="312" y="360"/>
                    </a:lnTo>
                    <a:lnTo>
                      <a:pt x="371" y="384"/>
                    </a:lnTo>
                    <a:lnTo>
                      <a:pt x="312" y="392"/>
                    </a:lnTo>
                    <a:lnTo>
                      <a:pt x="413" y="416"/>
                    </a:lnTo>
                    <a:lnTo>
                      <a:pt x="413" y="384"/>
                    </a:lnTo>
                    <a:lnTo>
                      <a:pt x="388" y="3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4308" y="3192"/>
                <a:ext cx="388" cy="320"/>
              </a:xfrm>
              <a:custGeom>
                <a:avLst/>
                <a:gdLst>
                  <a:gd name="T0" fmla="*/ 287 w 388"/>
                  <a:gd name="T1" fmla="*/ 264 h 320"/>
                  <a:gd name="T2" fmla="*/ 312 w 388"/>
                  <a:gd name="T3" fmla="*/ 248 h 320"/>
                  <a:gd name="T4" fmla="*/ 320 w 388"/>
                  <a:gd name="T5" fmla="*/ 216 h 320"/>
                  <a:gd name="T6" fmla="*/ 346 w 388"/>
                  <a:gd name="T7" fmla="*/ 216 h 320"/>
                  <a:gd name="T8" fmla="*/ 337 w 388"/>
                  <a:gd name="T9" fmla="*/ 192 h 320"/>
                  <a:gd name="T10" fmla="*/ 388 w 388"/>
                  <a:gd name="T11" fmla="*/ 176 h 320"/>
                  <a:gd name="T12" fmla="*/ 362 w 388"/>
                  <a:gd name="T13" fmla="*/ 136 h 320"/>
                  <a:gd name="T14" fmla="*/ 388 w 388"/>
                  <a:gd name="T15" fmla="*/ 120 h 320"/>
                  <a:gd name="T16" fmla="*/ 346 w 388"/>
                  <a:gd name="T17" fmla="*/ 96 h 320"/>
                  <a:gd name="T18" fmla="*/ 337 w 388"/>
                  <a:gd name="T19" fmla="*/ 64 h 320"/>
                  <a:gd name="T20" fmla="*/ 337 w 388"/>
                  <a:gd name="T21" fmla="*/ 32 h 320"/>
                  <a:gd name="T22" fmla="*/ 304 w 388"/>
                  <a:gd name="T23" fmla="*/ 32 h 320"/>
                  <a:gd name="T24" fmla="*/ 295 w 388"/>
                  <a:gd name="T25" fmla="*/ 16 h 320"/>
                  <a:gd name="T26" fmla="*/ 270 w 388"/>
                  <a:gd name="T27" fmla="*/ 16 h 320"/>
                  <a:gd name="T28" fmla="*/ 236 w 388"/>
                  <a:gd name="T29" fmla="*/ 8 h 320"/>
                  <a:gd name="T30" fmla="*/ 202 w 388"/>
                  <a:gd name="T31" fmla="*/ 16 h 320"/>
                  <a:gd name="T32" fmla="*/ 152 w 388"/>
                  <a:gd name="T33" fmla="*/ 8 h 320"/>
                  <a:gd name="T34" fmla="*/ 110 w 388"/>
                  <a:gd name="T35" fmla="*/ 0 h 320"/>
                  <a:gd name="T36" fmla="*/ 76 w 388"/>
                  <a:gd name="T37" fmla="*/ 8 h 320"/>
                  <a:gd name="T38" fmla="*/ 68 w 388"/>
                  <a:gd name="T39" fmla="*/ 32 h 320"/>
                  <a:gd name="T40" fmla="*/ 34 w 388"/>
                  <a:gd name="T41" fmla="*/ 16 h 320"/>
                  <a:gd name="T42" fmla="*/ 17 w 388"/>
                  <a:gd name="T43" fmla="*/ 16 h 320"/>
                  <a:gd name="T44" fmla="*/ 0 w 388"/>
                  <a:gd name="T45" fmla="*/ 64 h 320"/>
                  <a:gd name="T46" fmla="*/ 34 w 388"/>
                  <a:gd name="T47" fmla="*/ 80 h 320"/>
                  <a:gd name="T48" fmla="*/ 68 w 388"/>
                  <a:gd name="T49" fmla="*/ 128 h 320"/>
                  <a:gd name="T50" fmla="*/ 118 w 388"/>
                  <a:gd name="T51" fmla="*/ 160 h 320"/>
                  <a:gd name="T52" fmla="*/ 143 w 388"/>
                  <a:gd name="T53" fmla="*/ 192 h 320"/>
                  <a:gd name="T54" fmla="*/ 177 w 388"/>
                  <a:gd name="T55" fmla="*/ 208 h 320"/>
                  <a:gd name="T56" fmla="*/ 186 w 388"/>
                  <a:gd name="T57" fmla="*/ 224 h 320"/>
                  <a:gd name="T58" fmla="*/ 211 w 388"/>
                  <a:gd name="T59" fmla="*/ 248 h 320"/>
                  <a:gd name="T60" fmla="*/ 211 w 388"/>
                  <a:gd name="T61" fmla="*/ 280 h 320"/>
                  <a:gd name="T62" fmla="*/ 295 w 388"/>
                  <a:gd name="T63" fmla="*/ 320 h 320"/>
                  <a:gd name="T64" fmla="*/ 295 w 388"/>
                  <a:gd name="T65" fmla="*/ 280 h 320"/>
                  <a:gd name="T66" fmla="*/ 287 w 388"/>
                  <a:gd name="T67" fmla="*/ 264 h 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88" h="320">
                    <a:moveTo>
                      <a:pt x="287" y="264"/>
                    </a:moveTo>
                    <a:lnTo>
                      <a:pt x="312" y="248"/>
                    </a:lnTo>
                    <a:lnTo>
                      <a:pt x="320" y="216"/>
                    </a:lnTo>
                    <a:lnTo>
                      <a:pt x="346" y="216"/>
                    </a:lnTo>
                    <a:lnTo>
                      <a:pt x="337" y="192"/>
                    </a:lnTo>
                    <a:lnTo>
                      <a:pt x="388" y="176"/>
                    </a:lnTo>
                    <a:lnTo>
                      <a:pt x="362" y="136"/>
                    </a:lnTo>
                    <a:lnTo>
                      <a:pt x="388" y="120"/>
                    </a:lnTo>
                    <a:lnTo>
                      <a:pt x="346" y="96"/>
                    </a:lnTo>
                    <a:lnTo>
                      <a:pt x="337" y="64"/>
                    </a:lnTo>
                    <a:lnTo>
                      <a:pt x="337" y="32"/>
                    </a:lnTo>
                    <a:lnTo>
                      <a:pt x="304" y="32"/>
                    </a:lnTo>
                    <a:lnTo>
                      <a:pt x="295" y="16"/>
                    </a:lnTo>
                    <a:lnTo>
                      <a:pt x="270" y="16"/>
                    </a:lnTo>
                    <a:lnTo>
                      <a:pt x="236" y="8"/>
                    </a:lnTo>
                    <a:lnTo>
                      <a:pt x="202" y="16"/>
                    </a:lnTo>
                    <a:lnTo>
                      <a:pt x="152" y="8"/>
                    </a:lnTo>
                    <a:lnTo>
                      <a:pt x="110" y="0"/>
                    </a:lnTo>
                    <a:lnTo>
                      <a:pt x="76" y="8"/>
                    </a:lnTo>
                    <a:lnTo>
                      <a:pt x="68" y="32"/>
                    </a:lnTo>
                    <a:lnTo>
                      <a:pt x="34" y="16"/>
                    </a:lnTo>
                    <a:lnTo>
                      <a:pt x="17" y="16"/>
                    </a:lnTo>
                    <a:lnTo>
                      <a:pt x="0" y="64"/>
                    </a:lnTo>
                    <a:lnTo>
                      <a:pt x="34" y="80"/>
                    </a:lnTo>
                    <a:lnTo>
                      <a:pt x="68" y="128"/>
                    </a:lnTo>
                    <a:lnTo>
                      <a:pt x="118" y="160"/>
                    </a:lnTo>
                    <a:lnTo>
                      <a:pt x="143" y="192"/>
                    </a:lnTo>
                    <a:lnTo>
                      <a:pt x="177" y="208"/>
                    </a:lnTo>
                    <a:lnTo>
                      <a:pt x="186" y="224"/>
                    </a:lnTo>
                    <a:lnTo>
                      <a:pt x="211" y="248"/>
                    </a:lnTo>
                    <a:lnTo>
                      <a:pt x="211" y="280"/>
                    </a:lnTo>
                    <a:lnTo>
                      <a:pt x="295" y="320"/>
                    </a:lnTo>
                    <a:lnTo>
                      <a:pt x="295" y="280"/>
                    </a:lnTo>
                    <a:lnTo>
                      <a:pt x="287" y="26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4333" y="2760"/>
                <a:ext cx="573" cy="368"/>
              </a:xfrm>
              <a:custGeom>
                <a:avLst/>
                <a:gdLst>
                  <a:gd name="T0" fmla="*/ 295 w 573"/>
                  <a:gd name="T1" fmla="*/ 320 h 368"/>
                  <a:gd name="T2" fmla="*/ 329 w 573"/>
                  <a:gd name="T3" fmla="*/ 304 h 368"/>
                  <a:gd name="T4" fmla="*/ 380 w 573"/>
                  <a:gd name="T5" fmla="*/ 304 h 368"/>
                  <a:gd name="T6" fmla="*/ 413 w 573"/>
                  <a:gd name="T7" fmla="*/ 288 h 368"/>
                  <a:gd name="T8" fmla="*/ 439 w 573"/>
                  <a:gd name="T9" fmla="*/ 272 h 368"/>
                  <a:gd name="T10" fmla="*/ 455 w 573"/>
                  <a:gd name="T11" fmla="*/ 264 h 368"/>
                  <a:gd name="T12" fmla="*/ 464 w 573"/>
                  <a:gd name="T13" fmla="*/ 224 h 368"/>
                  <a:gd name="T14" fmla="*/ 472 w 573"/>
                  <a:gd name="T15" fmla="*/ 200 h 368"/>
                  <a:gd name="T16" fmla="*/ 498 w 573"/>
                  <a:gd name="T17" fmla="*/ 168 h 368"/>
                  <a:gd name="T18" fmla="*/ 523 w 573"/>
                  <a:gd name="T19" fmla="*/ 112 h 368"/>
                  <a:gd name="T20" fmla="*/ 548 w 573"/>
                  <a:gd name="T21" fmla="*/ 72 h 368"/>
                  <a:gd name="T22" fmla="*/ 573 w 573"/>
                  <a:gd name="T23" fmla="*/ 48 h 368"/>
                  <a:gd name="T24" fmla="*/ 548 w 573"/>
                  <a:gd name="T25" fmla="*/ 24 h 368"/>
                  <a:gd name="T26" fmla="*/ 514 w 573"/>
                  <a:gd name="T27" fmla="*/ 0 h 368"/>
                  <a:gd name="T28" fmla="*/ 472 w 573"/>
                  <a:gd name="T29" fmla="*/ 8 h 368"/>
                  <a:gd name="T30" fmla="*/ 447 w 573"/>
                  <a:gd name="T31" fmla="*/ 0 h 368"/>
                  <a:gd name="T32" fmla="*/ 405 w 573"/>
                  <a:gd name="T33" fmla="*/ 8 h 368"/>
                  <a:gd name="T34" fmla="*/ 371 w 573"/>
                  <a:gd name="T35" fmla="*/ 8 h 368"/>
                  <a:gd name="T36" fmla="*/ 329 w 573"/>
                  <a:gd name="T37" fmla="*/ 56 h 368"/>
                  <a:gd name="T38" fmla="*/ 287 w 573"/>
                  <a:gd name="T39" fmla="*/ 48 h 368"/>
                  <a:gd name="T40" fmla="*/ 279 w 573"/>
                  <a:gd name="T41" fmla="*/ 64 h 368"/>
                  <a:gd name="T42" fmla="*/ 228 w 573"/>
                  <a:gd name="T43" fmla="*/ 80 h 368"/>
                  <a:gd name="T44" fmla="*/ 228 w 573"/>
                  <a:gd name="T45" fmla="*/ 112 h 368"/>
                  <a:gd name="T46" fmla="*/ 110 w 573"/>
                  <a:gd name="T47" fmla="*/ 128 h 368"/>
                  <a:gd name="T48" fmla="*/ 85 w 573"/>
                  <a:gd name="T49" fmla="*/ 112 h 368"/>
                  <a:gd name="T50" fmla="*/ 68 w 573"/>
                  <a:gd name="T51" fmla="*/ 104 h 368"/>
                  <a:gd name="T52" fmla="*/ 68 w 573"/>
                  <a:gd name="T53" fmla="*/ 128 h 368"/>
                  <a:gd name="T54" fmla="*/ 26 w 573"/>
                  <a:gd name="T55" fmla="*/ 144 h 368"/>
                  <a:gd name="T56" fmla="*/ 26 w 573"/>
                  <a:gd name="T57" fmla="*/ 184 h 368"/>
                  <a:gd name="T58" fmla="*/ 17 w 573"/>
                  <a:gd name="T59" fmla="*/ 224 h 368"/>
                  <a:gd name="T60" fmla="*/ 0 w 573"/>
                  <a:gd name="T61" fmla="*/ 240 h 368"/>
                  <a:gd name="T62" fmla="*/ 43 w 573"/>
                  <a:gd name="T63" fmla="*/ 288 h 368"/>
                  <a:gd name="T64" fmla="*/ 34 w 573"/>
                  <a:gd name="T65" fmla="*/ 296 h 368"/>
                  <a:gd name="T66" fmla="*/ 68 w 573"/>
                  <a:gd name="T67" fmla="*/ 312 h 368"/>
                  <a:gd name="T68" fmla="*/ 93 w 573"/>
                  <a:gd name="T69" fmla="*/ 336 h 368"/>
                  <a:gd name="T70" fmla="*/ 118 w 573"/>
                  <a:gd name="T71" fmla="*/ 352 h 368"/>
                  <a:gd name="T72" fmla="*/ 152 w 573"/>
                  <a:gd name="T73" fmla="*/ 344 h 368"/>
                  <a:gd name="T74" fmla="*/ 161 w 573"/>
                  <a:gd name="T75" fmla="*/ 368 h 368"/>
                  <a:gd name="T76" fmla="*/ 194 w 573"/>
                  <a:gd name="T77" fmla="*/ 368 h 368"/>
                  <a:gd name="T78" fmla="*/ 253 w 573"/>
                  <a:gd name="T79" fmla="*/ 344 h 368"/>
                  <a:gd name="T80" fmla="*/ 262 w 573"/>
                  <a:gd name="T81" fmla="*/ 344 h 368"/>
                  <a:gd name="T82" fmla="*/ 270 w 573"/>
                  <a:gd name="T83" fmla="*/ 320 h 368"/>
                  <a:gd name="T84" fmla="*/ 295 w 573"/>
                  <a:gd name="T85" fmla="*/ 320 h 3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73" h="368">
                    <a:moveTo>
                      <a:pt x="295" y="320"/>
                    </a:moveTo>
                    <a:lnTo>
                      <a:pt x="329" y="304"/>
                    </a:lnTo>
                    <a:lnTo>
                      <a:pt x="380" y="304"/>
                    </a:lnTo>
                    <a:lnTo>
                      <a:pt x="413" y="288"/>
                    </a:lnTo>
                    <a:lnTo>
                      <a:pt x="439" y="272"/>
                    </a:lnTo>
                    <a:lnTo>
                      <a:pt x="455" y="264"/>
                    </a:lnTo>
                    <a:lnTo>
                      <a:pt x="464" y="224"/>
                    </a:lnTo>
                    <a:lnTo>
                      <a:pt x="472" y="200"/>
                    </a:lnTo>
                    <a:lnTo>
                      <a:pt x="498" y="168"/>
                    </a:lnTo>
                    <a:lnTo>
                      <a:pt x="523" y="112"/>
                    </a:lnTo>
                    <a:lnTo>
                      <a:pt x="548" y="72"/>
                    </a:lnTo>
                    <a:lnTo>
                      <a:pt x="573" y="48"/>
                    </a:lnTo>
                    <a:lnTo>
                      <a:pt x="548" y="24"/>
                    </a:lnTo>
                    <a:lnTo>
                      <a:pt x="514" y="0"/>
                    </a:lnTo>
                    <a:lnTo>
                      <a:pt x="472" y="8"/>
                    </a:lnTo>
                    <a:lnTo>
                      <a:pt x="447" y="0"/>
                    </a:lnTo>
                    <a:lnTo>
                      <a:pt x="405" y="8"/>
                    </a:lnTo>
                    <a:lnTo>
                      <a:pt x="371" y="8"/>
                    </a:lnTo>
                    <a:lnTo>
                      <a:pt x="329" y="56"/>
                    </a:lnTo>
                    <a:lnTo>
                      <a:pt x="287" y="48"/>
                    </a:lnTo>
                    <a:lnTo>
                      <a:pt x="279" y="64"/>
                    </a:lnTo>
                    <a:lnTo>
                      <a:pt x="228" y="80"/>
                    </a:lnTo>
                    <a:lnTo>
                      <a:pt x="228" y="112"/>
                    </a:lnTo>
                    <a:lnTo>
                      <a:pt x="110" y="128"/>
                    </a:lnTo>
                    <a:lnTo>
                      <a:pt x="85" y="112"/>
                    </a:lnTo>
                    <a:lnTo>
                      <a:pt x="68" y="104"/>
                    </a:lnTo>
                    <a:lnTo>
                      <a:pt x="68" y="128"/>
                    </a:lnTo>
                    <a:lnTo>
                      <a:pt x="26" y="144"/>
                    </a:lnTo>
                    <a:lnTo>
                      <a:pt x="26" y="184"/>
                    </a:lnTo>
                    <a:lnTo>
                      <a:pt x="17" y="224"/>
                    </a:lnTo>
                    <a:lnTo>
                      <a:pt x="0" y="240"/>
                    </a:lnTo>
                    <a:lnTo>
                      <a:pt x="43" y="288"/>
                    </a:lnTo>
                    <a:lnTo>
                      <a:pt x="34" y="296"/>
                    </a:lnTo>
                    <a:lnTo>
                      <a:pt x="68" y="312"/>
                    </a:lnTo>
                    <a:lnTo>
                      <a:pt x="93" y="336"/>
                    </a:lnTo>
                    <a:lnTo>
                      <a:pt x="118" y="352"/>
                    </a:lnTo>
                    <a:lnTo>
                      <a:pt x="152" y="344"/>
                    </a:lnTo>
                    <a:lnTo>
                      <a:pt x="161" y="368"/>
                    </a:lnTo>
                    <a:lnTo>
                      <a:pt x="194" y="368"/>
                    </a:lnTo>
                    <a:lnTo>
                      <a:pt x="253" y="344"/>
                    </a:lnTo>
                    <a:lnTo>
                      <a:pt x="262" y="344"/>
                    </a:lnTo>
                    <a:lnTo>
                      <a:pt x="270" y="320"/>
                    </a:lnTo>
                    <a:lnTo>
                      <a:pt x="295" y="32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4788" y="2760"/>
                <a:ext cx="26" cy="8"/>
              </a:xfrm>
              <a:custGeom>
                <a:avLst/>
                <a:gdLst>
                  <a:gd name="T0" fmla="*/ 17 w 26"/>
                  <a:gd name="T1" fmla="*/ 8 h 8"/>
                  <a:gd name="T2" fmla="*/ 26 w 26"/>
                  <a:gd name="T3" fmla="*/ 8 h 8"/>
                  <a:gd name="T4" fmla="*/ 0 w 26"/>
                  <a:gd name="T5" fmla="*/ 0 h 8"/>
                  <a:gd name="T6" fmla="*/ 17 w 26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8">
                    <a:moveTo>
                      <a:pt x="17" y="8"/>
                    </a:moveTo>
                    <a:lnTo>
                      <a:pt x="26" y="8"/>
                    </a:lnTo>
                    <a:lnTo>
                      <a:pt x="0" y="0"/>
                    </a:lnTo>
                    <a:lnTo>
                      <a:pt x="17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4814" y="2768"/>
                <a:ext cx="17" cy="1"/>
              </a:xfrm>
              <a:custGeom>
                <a:avLst/>
                <a:gdLst>
                  <a:gd name="T0" fmla="*/ 17 w 17"/>
                  <a:gd name="T1" fmla="*/ 0 h 1"/>
                  <a:gd name="T2" fmla="*/ 0 w 17"/>
                  <a:gd name="T3" fmla="*/ 0 h 1"/>
                  <a:gd name="T4" fmla="*/ 17 w 1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2" name="Line 59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3" name="Line 60"/>
              <p:cNvSpPr>
                <a:spLocks noChangeShapeType="1"/>
              </p:cNvSpPr>
              <p:nvPr/>
            </p:nvSpPr>
            <p:spPr bwMode="auto">
              <a:xfrm flipV="1">
                <a:off x="4805" y="2760"/>
                <a:ext cx="26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4780" y="276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8 w 8"/>
                  <a:gd name="T3" fmla="*/ 0 h 1"/>
                  <a:gd name="T4" fmla="*/ 0 w 8"/>
                  <a:gd name="T5" fmla="*/ 0 h 1"/>
                  <a:gd name="T6" fmla="*/ 0 w 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4527" y="2664"/>
                <a:ext cx="26" cy="16"/>
              </a:xfrm>
              <a:custGeom>
                <a:avLst/>
                <a:gdLst>
                  <a:gd name="T0" fmla="*/ 26 w 26"/>
                  <a:gd name="T1" fmla="*/ 16 h 16"/>
                  <a:gd name="T2" fmla="*/ 0 w 26"/>
                  <a:gd name="T3" fmla="*/ 0 h 16"/>
                  <a:gd name="T4" fmla="*/ 0 w 26"/>
                  <a:gd name="T5" fmla="*/ 8 h 16"/>
                  <a:gd name="T6" fmla="*/ 17 w 26"/>
                  <a:gd name="T7" fmla="*/ 16 h 16"/>
                  <a:gd name="T8" fmla="*/ 26 w 26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16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17" y="16"/>
                    </a:lnTo>
                    <a:lnTo>
                      <a:pt x="26" y="1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12 w 480"/>
                  <a:gd name="T61" fmla="*/ 104 h 232"/>
                  <a:gd name="T62" fmla="*/ 438 w 480"/>
                  <a:gd name="T63" fmla="*/ 112 h 232"/>
                  <a:gd name="T64" fmla="*/ 455 w 480"/>
                  <a:gd name="T65" fmla="*/ 112 h 232"/>
                  <a:gd name="T66" fmla="*/ 463 w 480"/>
                  <a:gd name="T67" fmla="*/ 64 h 232"/>
                  <a:gd name="T68" fmla="*/ 480 w 480"/>
                  <a:gd name="T69" fmla="*/ 16 h 232"/>
                  <a:gd name="T70" fmla="*/ 421 w 480"/>
                  <a:gd name="T71" fmla="*/ 8 h 2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4376" y="2656"/>
                <a:ext cx="480" cy="232"/>
              </a:xfrm>
              <a:custGeom>
                <a:avLst/>
                <a:gdLst>
                  <a:gd name="T0" fmla="*/ 421 w 480"/>
                  <a:gd name="T1" fmla="*/ 8 h 232"/>
                  <a:gd name="T2" fmla="*/ 396 w 480"/>
                  <a:gd name="T3" fmla="*/ 0 h 232"/>
                  <a:gd name="T4" fmla="*/ 353 w 480"/>
                  <a:gd name="T5" fmla="*/ 0 h 232"/>
                  <a:gd name="T6" fmla="*/ 328 w 480"/>
                  <a:gd name="T7" fmla="*/ 16 h 232"/>
                  <a:gd name="T8" fmla="*/ 294 w 480"/>
                  <a:gd name="T9" fmla="*/ 16 h 232"/>
                  <a:gd name="T10" fmla="*/ 269 w 480"/>
                  <a:gd name="T11" fmla="*/ 40 h 232"/>
                  <a:gd name="T12" fmla="*/ 244 w 480"/>
                  <a:gd name="T13" fmla="*/ 40 h 232"/>
                  <a:gd name="T14" fmla="*/ 236 w 480"/>
                  <a:gd name="T15" fmla="*/ 24 h 232"/>
                  <a:gd name="T16" fmla="*/ 210 w 480"/>
                  <a:gd name="T17" fmla="*/ 0 h 232"/>
                  <a:gd name="T18" fmla="*/ 177 w 480"/>
                  <a:gd name="T19" fmla="*/ 24 h 232"/>
                  <a:gd name="T20" fmla="*/ 168 w 480"/>
                  <a:gd name="T21" fmla="*/ 24 h 232"/>
                  <a:gd name="T22" fmla="*/ 151 w 480"/>
                  <a:gd name="T23" fmla="*/ 16 h 232"/>
                  <a:gd name="T24" fmla="*/ 126 w 480"/>
                  <a:gd name="T25" fmla="*/ 32 h 232"/>
                  <a:gd name="T26" fmla="*/ 101 w 480"/>
                  <a:gd name="T27" fmla="*/ 56 h 232"/>
                  <a:gd name="T28" fmla="*/ 67 w 480"/>
                  <a:gd name="T29" fmla="*/ 104 h 232"/>
                  <a:gd name="T30" fmla="*/ 25 w 480"/>
                  <a:gd name="T31" fmla="*/ 104 h 232"/>
                  <a:gd name="T32" fmla="*/ 0 w 480"/>
                  <a:gd name="T33" fmla="*/ 136 h 232"/>
                  <a:gd name="T34" fmla="*/ 0 w 480"/>
                  <a:gd name="T35" fmla="*/ 176 h 232"/>
                  <a:gd name="T36" fmla="*/ 33 w 480"/>
                  <a:gd name="T37" fmla="*/ 200 h 232"/>
                  <a:gd name="T38" fmla="*/ 25 w 480"/>
                  <a:gd name="T39" fmla="*/ 208 h 232"/>
                  <a:gd name="T40" fmla="*/ 42 w 480"/>
                  <a:gd name="T41" fmla="*/ 216 h 232"/>
                  <a:gd name="T42" fmla="*/ 67 w 480"/>
                  <a:gd name="T43" fmla="*/ 232 h 232"/>
                  <a:gd name="T44" fmla="*/ 185 w 480"/>
                  <a:gd name="T45" fmla="*/ 216 h 232"/>
                  <a:gd name="T46" fmla="*/ 185 w 480"/>
                  <a:gd name="T47" fmla="*/ 184 h 232"/>
                  <a:gd name="T48" fmla="*/ 236 w 480"/>
                  <a:gd name="T49" fmla="*/ 168 h 232"/>
                  <a:gd name="T50" fmla="*/ 244 w 480"/>
                  <a:gd name="T51" fmla="*/ 152 h 232"/>
                  <a:gd name="T52" fmla="*/ 286 w 480"/>
                  <a:gd name="T53" fmla="*/ 160 h 232"/>
                  <a:gd name="T54" fmla="*/ 328 w 480"/>
                  <a:gd name="T55" fmla="*/ 112 h 232"/>
                  <a:gd name="T56" fmla="*/ 362 w 480"/>
                  <a:gd name="T57" fmla="*/ 112 h 232"/>
                  <a:gd name="T58" fmla="*/ 404 w 480"/>
                  <a:gd name="T59" fmla="*/ 104 h 232"/>
                  <a:gd name="T60" fmla="*/ 404 w 480"/>
                  <a:gd name="T61" fmla="*/ 104 h 232"/>
                  <a:gd name="T62" fmla="*/ 412 w 480"/>
                  <a:gd name="T63" fmla="*/ 104 h 232"/>
                  <a:gd name="T64" fmla="*/ 438 w 480"/>
                  <a:gd name="T65" fmla="*/ 112 h 232"/>
                  <a:gd name="T66" fmla="*/ 455 w 480"/>
                  <a:gd name="T67" fmla="*/ 112 h 232"/>
                  <a:gd name="T68" fmla="*/ 463 w 480"/>
                  <a:gd name="T69" fmla="*/ 64 h 232"/>
                  <a:gd name="T70" fmla="*/ 480 w 480"/>
                  <a:gd name="T71" fmla="*/ 16 h 232"/>
                  <a:gd name="T72" fmla="*/ 421 w 480"/>
                  <a:gd name="T73" fmla="*/ 8 h 2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0" h="232">
                    <a:moveTo>
                      <a:pt x="421" y="8"/>
                    </a:moveTo>
                    <a:lnTo>
                      <a:pt x="396" y="0"/>
                    </a:lnTo>
                    <a:lnTo>
                      <a:pt x="353" y="0"/>
                    </a:lnTo>
                    <a:lnTo>
                      <a:pt x="328" y="16"/>
                    </a:lnTo>
                    <a:lnTo>
                      <a:pt x="294" y="16"/>
                    </a:lnTo>
                    <a:lnTo>
                      <a:pt x="269" y="40"/>
                    </a:lnTo>
                    <a:lnTo>
                      <a:pt x="244" y="40"/>
                    </a:lnTo>
                    <a:lnTo>
                      <a:pt x="236" y="24"/>
                    </a:lnTo>
                    <a:lnTo>
                      <a:pt x="210" y="0"/>
                    </a:lnTo>
                    <a:lnTo>
                      <a:pt x="177" y="24"/>
                    </a:lnTo>
                    <a:lnTo>
                      <a:pt x="168" y="24"/>
                    </a:lnTo>
                    <a:lnTo>
                      <a:pt x="151" y="16"/>
                    </a:lnTo>
                    <a:lnTo>
                      <a:pt x="126" y="32"/>
                    </a:lnTo>
                    <a:lnTo>
                      <a:pt x="101" y="56"/>
                    </a:lnTo>
                    <a:lnTo>
                      <a:pt x="67" y="104"/>
                    </a:lnTo>
                    <a:lnTo>
                      <a:pt x="25" y="104"/>
                    </a:lnTo>
                    <a:lnTo>
                      <a:pt x="0" y="136"/>
                    </a:lnTo>
                    <a:lnTo>
                      <a:pt x="0" y="176"/>
                    </a:lnTo>
                    <a:lnTo>
                      <a:pt x="33" y="200"/>
                    </a:lnTo>
                    <a:lnTo>
                      <a:pt x="25" y="208"/>
                    </a:lnTo>
                    <a:lnTo>
                      <a:pt x="42" y="216"/>
                    </a:lnTo>
                    <a:lnTo>
                      <a:pt x="67" y="232"/>
                    </a:lnTo>
                    <a:lnTo>
                      <a:pt x="185" y="216"/>
                    </a:lnTo>
                    <a:lnTo>
                      <a:pt x="185" y="184"/>
                    </a:lnTo>
                    <a:lnTo>
                      <a:pt x="236" y="168"/>
                    </a:lnTo>
                    <a:lnTo>
                      <a:pt x="244" y="152"/>
                    </a:lnTo>
                    <a:lnTo>
                      <a:pt x="286" y="160"/>
                    </a:lnTo>
                    <a:lnTo>
                      <a:pt x="328" y="112"/>
                    </a:lnTo>
                    <a:lnTo>
                      <a:pt x="362" y="112"/>
                    </a:lnTo>
                    <a:lnTo>
                      <a:pt x="404" y="104"/>
                    </a:lnTo>
                    <a:lnTo>
                      <a:pt x="412" y="104"/>
                    </a:lnTo>
                    <a:lnTo>
                      <a:pt x="438" y="112"/>
                    </a:lnTo>
                    <a:lnTo>
                      <a:pt x="455" y="112"/>
                    </a:lnTo>
                    <a:lnTo>
                      <a:pt x="463" y="64"/>
                    </a:lnTo>
                    <a:lnTo>
                      <a:pt x="480" y="16"/>
                    </a:lnTo>
                    <a:lnTo>
                      <a:pt x="421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4595" y="3056"/>
                <a:ext cx="438" cy="504"/>
              </a:xfrm>
              <a:custGeom>
                <a:avLst/>
                <a:gdLst>
                  <a:gd name="T0" fmla="*/ 126 w 438"/>
                  <a:gd name="T1" fmla="*/ 424 h 504"/>
                  <a:gd name="T2" fmla="*/ 160 w 438"/>
                  <a:gd name="T3" fmla="*/ 440 h 504"/>
                  <a:gd name="T4" fmla="*/ 185 w 438"/>
                  <a:gd name="T5" fmla="*/ 440 h 504"/>
                  <a:gd name="T6" fmla="*/ 202 w 438"/>
                  <a:gd name="T7" fmla="*/ 456 h 504"/>
                  <a:gd name="T8" fmla="*/ 236 w 438"/>
                  <a:gd name="T9" fmla="*/ 496 h 504"/>
                  <a:gd name="T10" fmla="*/ 252 w 438"/>
                  <a:gd name="T11" fmla="*/ 504 h 504"/>
                  <a:gd name="T12" fmla="*/ 261 w 438"/>
                  <a:gd name="T13" fmla="*/ 472 h 504"/>
                  <a:gd name="T14" fmla="*/ 286 w 438"/>
                  <a:gd name="T15" fmla="*/ 464 h 504"/>
                  <a:gd name="T16" fmla="*/ 311 w 438"/>
                  <a:gd name="T17" fmla="*/ 456 h 504"/>
                  <a:gd name="T18" fmla="*/ 370 w 438"/>
                  <a:gd name="T19" fmla="*/ 432 h 504"/>
                  <a:gd name="T20" fmla="*/ 413 w 438"/>
                  <a:gd name="T21" fmla="*/ 432 h 504"/>
                  <a:gd name="T22" fmla="*/ 421 w 438"/>
                  <a:gd name="T23" fmla="*/ 400 h 504"/>
                  <a:gd name="T24" fmla="*/ 404 w 438"/>
                  <a:gd name="T25" fmla="*/ 392 h 504"/>
                  <a:gd name="T26" fmla="*/ 404 w 438"/>
                  <a:gd name="T27" fmla="*/ 360 h 504"/>
                  <a:gd name="T28" fmla="*/ 421 w 438"/>
                  <a:gd name="T29" fmla="*/ 352 h 504"/>
                  <a:gd name="T30" fmla="*/ 438 w 438"/>
                  <a:gd name="T31" fmla="*/ 312 h 504"/>
                  <a:gd name="T32" fmla="*/ 396 w 438"/>
                  <a:gd name="T33" fmla="*/ 280 h 504"/>
                  <a:gd name="T34" fmla="*/ 379 w 438"/>
                  <a:gd name="T35" fmla="*/ 248 h 504"/>
                  <a:gd name="T36" fmla="*/ 370 w 438"/>
                  <a:gd name="T37" fmla="*/ 216 h 504"/>
                  <a:gd name="T38" fmla="*/ 387 w 438"/>
                  <a:gd name="T39" fmla="*/ 184 h 504"/>
                  <a:gd name="T40" fmla="*/ 370 w 438"/>
                  <a:gd name="T41" fmla="*/ 176 h 504"/>
                  <a:gd name="T42" fmla="*/ 370 w 438"/>
                  <a:gd name="T43" fmla="*/ 136 h 504"/>
                  <a:gd name="T44" fmla="*/ 328 w 438"/>
                  <a:gd name="T45" fmla="*/ 160 h 504"/>
                  <a:gd name="T46" fmla="*/ 286 w 438"/>
                  <a:gd name="T47" fmla="*/ 144 h 504"/>
                  <a:gd name="T48" fmla="*/ 244 w 438"/>
                  <a:gd name="T49" fmla="*/ 136 h 504"/>
                  <a:gd name="T50" fmla="*/ 261 w 438"/>
                  <a:gd name="T51" fmla="*/ 104 h 504"/>
                  <a:gd name="T52" fmla="*/ 219 w 438"/>
                  <a:gd name="T53" fmla="*/ 88 h 504"/>
                  <a:gd name="T54" fmla="*/ 185 w 438"/>
                  <a:gd name="T55" fmla="*/ 64 h 504"/>
                  <a:gd name="T56" fmla="*/ 177 w 438"/>
                  <a:gd name="T57" fmla="*/ 40 h 504"/>
                  <a:gd name="T58" fmla="*/ 143 w 438"/>
                  <a:gd name="T59" fmla="*/ 16 h 504"/>
                  <a:gd name="T60" fmla="*/ 126 w 438"/>
                  <a:gd name="T61" fmla="*/ 0 h 504"/>
                  <a:gd name="T62" fmla="*/ 118 w 438"/>
                  <a:gd name="T63" fmla="*/ 8 h 504"/>
                  <a:gd name="T64" fmla="*/ 67 w 438"/>
                  <a:gd name="T65" fmla="*/ 8 h 504"/>
                  <a:gd name="T66" fmla="*/ 33 w 438"/>
                  <a:gd name="T67" fmla="*/ 24 h 504"/>
                  <a:gd name="T68" fmla="*/ 8 w 438"/>
                  <a:gd name="T69" fmla="*/ 24 h 504"/>
                  <a:gd name="T70" fmla="*/ 0 w 438"/>
                  <a:gd name="T71" fmla="*/ 48 h 504"/>
                  <a:gd name="T72" fmla="*/ 8 w 438"/>
                  <a:gd name="T73" fmla="*/ 80 h 504"/>
                  <a:gd name="T74" fmla="*/ 33 w 438"/>
                  <a:gd name="T75" fmla="*/ 112 h 504"/>
                  <a:gd name="T76" fmla="*/ 59 w 438"/>
                  <a:gd name="T77" fmla="*/ 120 h 504"/>
                  <a:gd name="T78" fmla="*/ 33 w 438"/>
                  <a:gd name="T79" fmla="*/ 128 h 504"/>
                  <a:gd name="T80" fmla="*/ 33 w 438"/>
                  <a:gd name="T81" fmla="*/ 160 h 504"/>
                  <a:gd name="T82" fmla="*/ 8 w 438"/>
                  <a:gd name="T83" fmla="*/ 152 h 504"/>
                  <a:gd name="T84" fmla="*/ 17 w 438"/>
                  <a:gd name="T85" fmla="*/ 168 h 504"/>
                  <a:gd name="T86" fmla="*/ 50 w 438"/>
                  <a:gd name="T87" fmla="*/ 168 h 504"/>
                  <a:gd name="T88" fmla="*/ 50 w 438"/>
                  <a:gd name="T89" fmla="*/ 200 h 504"/>
                  <a:gd name="T90" fmla="*/ 59 w 438"/>
                  <a:gd name="T91" fmla="*/ 232 h 504"/>
                  <a:gd name="T92" fmla="*/ 101 w 438"/>
                  <a:gd name="T93" fmla="*/ 256 h 504"/>
                  <a:gd name="T94" fmla="*/ 75 w 438"/>
                  <a:gd name="T95" fmla="*/ 272 h 504"/>
                  <a:gd name="T96" fmla="*/ 101 w 438"/>
                  <a:gd name="T97" fmla="*/ 312 h 504"/>
                  <a:gd name="T98" fmla="*/ 50 w 438"/>
                  <a:gd name="T99" fmla="*/ 328 h 504"/>
                  <a:gd name="T100" fmla="*/ 59 w 438"/>
                  <a:gd name="T101" fmla="*/ 352 h 504"/>
                  <a:gd name="T102" fmla="*/ 33 w 438"/>
                  <a:gd name="T103" fmla="*/ 352 h 504"/>
                  <a:gd name="T104" fmla="*/ 25 w 438"/>
                  <a:gd name="T105" fmla="*/ 384 h 504"/>
                  <a:gd name="T106" fmla="*/ 0 w 438"/>
                  <a:gd name="T107" fmla="*/ 400 h 504"/>
                  <a:gd name="T108" fmla="*/ 8 w 438"/>
                  <a:gd name="T109" fmla="*/ 416 h 504"/>
                  <a:gd name="T110" fmla="*/ 8 w 438"/>
                  <a:gd name="T111" fmla="*/ 456 h 504"/>
                  <a:gd name="T112" fmla="*/ 17 w 438"/>
                  <a:gd name="T113" fmla="*/ 456 h 504"/>
                  <a:gd name="T114" fmla="*/ 101 w 438"/>
                  <a:gd name="T115" fmla="*/ 504 h 504"/>
                  <a:gd name="T116" fmla="*/ 101 w 438"/>
                  <a:gd name="T117" fmla="*/ 496 h 504"/>
                  <a:gd name="T118" fmla="*/ 126 w 438"/>
                  <a:gd name="T119" fmla="*/ 424 h 5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38" h="504">
                    <a:moveTo>
                      <a:pt x="126" y="424"/>
                    </a:moveTo>
                    <a:lnTo>
                      <a:pt x="160" y="440"/>
                    </a:lnTo>
                    <a:lnTo>
                      <a:pt x="185" y="440"/>
                    </a:lnTo>
                    <a:lnTo>
                      <a:pt x="202" y="456"/>
                    </a:lnTo>
                    <a:lnTo>
                      <a:pt x="236" y="496"/>
                    </a:lnTo>
                    <a:lnTo>
                      <a:pt x="252" y="504"/>
                    </a:lnTo>
                    <a:lnTo>
                      <a:pt x="261" y="472"/>
                    </a:lnTo>
                    <a:lnTo>
                      <a:pt x="286" y="464"/>
                    </a:lnTo>
                    <a:lnTo>
                      <a:pt x="311" y="456"/>
                    </a:lnTo>
                    <a:lnTo>
                      <a:pt x="370" y="432"/>
                    </a:lnTo>
                    <a:lnTo>
                      <a:pt x="413" y="432"/>
                    </a:lnTo>
                    <a:lnTo>
                      <a:pt x="421" y="400"/>
                    </a:lnTo>
                    <a:lnTo>
                      <a:pt x="404" y="392"/>
                    </a:lnTo>
                    <a:lnTo>
                      <a:pt x="404" y="360"/>
                    </a:lnTo>
                    <a:lnTo>
                      <a:pt x="421" y="352"/>
                    </a:lnTo>
                    <a:lnTo>
                      <a:pt x="438" y="312"/>
                    </a:lnTo>
                    <a:lnTo>
                      <a:pt x="396" y="280"/>
                    </a:lnTo>
                    <a:lnTo>
                      <a:pt x="379" y="248"/>
                    </a:lnTo>
                    <a:lnTo>
                      <a:pt x="370" y="216"/>
                    </a:lnTo>
                    <a:lnTo>
                      <a:pt x="387" y="184"/>
                    </a:lnTo>
                    <a:lnTo>
                      <a:pt x="370" y="176"/>
                    </a:lnTo>
                    <a:lnTo>
                      <a:pt x="370" y="136"/>
                    </a:lnTo>
                    <a:lnTo>
                      <a:pt x="328" y="160"/>
                    </a:lnTo>
                    <a:lnTo>
                      <a:pt x="286" y="144"/>
                    </a:lnTo>
                    <a:lnTo>
                      <a:pt x="244" y="136"/>
                    </a:lnTo>
                    <a:lnTo>
                      <a:pt x="261" y="104"/>
                    </a:lnTo>
                    <a:lnTo>
                      <a:pt x="219" y="88"/>
                    </a:lnTo>
                    <a:lnTo>
                      <a:pt x="185" y="64"/>
                    </a:lnTo>
                    <a:lnTo>
                      <a:pt x="177" y="40"/>
                    </a:lnTo>
                    <a:lnTo>
                      <a:pt x="143" y="16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67" y="8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0" y="48"/>
                    </a:lnTo>
                    <a:lnTo>
                      <a:pt x="8" y="80"/>
                    </a:lnTo>
                    <a:lnTo>
                      <a:pt x="33" y="112"/>
                    </a:lnTo>
                    <a:lnTo>
                      <a:pt x="59" y="120"/>
                    </a:lnTo>
                    <a:lnTo>
                      <a:pt x="33" y="128"/>
                    </a:lnTo>
                    <a:lnTo>
                      <a:pt x="33" y="160"/>
                    </a:lnTo>
                    <a:lnTo>
                      <a:pt x="8" y="152"/>
                    </a:lnTo>
                    <a:lnTo>
                      <a:pt x="17" y="168"/>
                    </a:lnTo>
                    <a:lnTo>
                      <a:pt x="50" y="168"/>
                    </a:lnTo>
                    <a:lnTo>
                      <a:pt x="50" y="200"/>
                    </a:lnTo>
                    <a:lnTo>
                      <a:pt x="59" y="232"/>
                    </a:lnTo>
                    <a:lnTo>
                      <a:pt x="101" y="256"/>
                    </a:lnTo>
                    <a:lnTo>
                      <a:pt x="75" y="272"/>
                    </a:lnTo>
                    <a:lnTo>
                      <a:pt x="101" y="312"/>
                    </a:lnTo>
                    <a:lnTo>
                      <a:pt x="50" y="328"/>
                    </a:lnTo>
                    <a:lnTo>
                      <a:pt x="59" y="352"/>
                    </a:lnTo>
                    <a:lnTo>
                      <a:pt x="33" y="352"/>
                    </a:lnTo>
                    <a:lnTo>
                      <a:pt x="25" y="384"/>
                    </a:lnTo>
                    <a:lnTo>
                      <a:pt x="0" y="400"/>
                    </a:lnTo>
                    <a:lnTo>
                      <a:pt x="8" y="416"/>
                    </a:lnTo>
                    <a:lnTo>
                      <a:pt x="8" y="456"/>
                    </a:lnTo>
                    <a:lnTo>
                      <a:pt x="17" y="456"/>
                    </a:lnTo>
                    <a:lnTo>
                      <a:pt x="101" y="504"/>
                    </a:lnTo>
                    <a:lnTo>
                      <a:pt x="101" y="496"/>
                    </a:lnTo>
                    <a:lnTo>
                      <a:pt x="126" y="42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01 w 210"/>
                  <a:gd name="T19" fmla="*/ 32 h 352"/>
                  <a:gd name="T20" fmla="*/ 84 w 210"/>
                  <a:gd name="T21" fmla="*/ 16 h 352"/>
                  <a:gd name="T22" fmla="*/ 59 w 210"/>
                  <a:gd name="T23" fmla="*/ 16 h 352"/>
                  <a:gd name="T24" fmla="*/ 25 w 210"/>
                  <a:gd name="T25" fmla="*/ 0 h 352"/>
                  <a:gd name="T26" fmla="*/ 0 w 210"/>
                  <a:gd name="T27" fmla="*/ 72 h 352"/>
                  <a:gd name="T28" fmla="*/ 0 w 210"/>
                  <a:gd name="T29" fmla="*/ 80 h 352"/>
                  <a:gd name="T30" fmla="*/ 17 w 210"/>
                  <a:gd name="T31" fmla="*/ 88 h 352"/>
                  <a:gd name="T32" fmla="*/ 33 w 210"/>
                  <a:gd name="T33" fmla="*/ 104 h 352"/>
                  <a:gd name="T34" fmla="*/ 33 w 210"/>
                  <a:gd name="T35" fmla="*/ 120 h 352"/>
                  <a:gd name="T36" fmla="*/ 33 w 210"/>
                  <a:gd name="T37" fmla="*/ 160 h 352"/>
                  <a:gd name="T38" fmla="*/ 42 w 210"/>
                  <a:gd name="T39" fmla="*/ 248 h 352"/>
                  <a:gd name="T40" fmla="*/ 67 w 210"/>
                  <a:gd name="T41" fmla="*/ 288 h 352"/>
                  <a:gd name="T42" fmla="*/ 109 w 210"/>
                  <a:gd name="T43" fmla="*/ 320 h 352"/>
                  <a:gd name="T44" fmla="*/ 135 w 210"/>
                  <a:gd name="T45" fmla="*/ 352 h 352"/>
                  <a:gd name="T46" fmla="*/ 151 w 210"/>
                  <a:gd name="T47" fmla="*/ 344 h 352"/>
                  <a:gd name="T48" fmla="*/ 151 w 210"/>
                  <a:gd name="T49" fmla="*/ 304 h 3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4696" y="3480"/>
                <a:ext cx="210" cy="352"/>
              </a:xfrm>
              <a:custGeom>
                <a:avLst/>
                <a:gdLst>
                  <a:gd name="T0" fmla="*/ 151 w 210"/>
                  <a:gd name="T1" fmla="*/ 304 h 352"/>
                  <a:gd name="T2" fmla="*/ 185 w 210"/>
                  <a:gd name="T3" fmla="*/ 288 h 352"/>
                  <a:gd name="T4" fmla="*/ 185 w 210"/>
                  <a:gd name="T5" fmla="*/ 248 h 352"/>
                  <a:gd name="T6" fmla="*/ 210 w 210"/>
                  <a:gd name="T7" fmla="*/ 232 h 352"/>
                  <a:gd name="T8" fmla="*/ 194 w 210"/>
                  <a:gd name="T9" fmla="*/ 192 h 352"/>
                  <a:gd name="T10" fmla="*/ 168 w 210"/>
                  <a:gd name="T11" fmla="*/ 184 h 352"/>
                  <a:gd name="T12" fmla="*/ 143 w 210"/>
                  <a:gd name="T13" fmla="*/ 152 h 352"/>
                  <a:gd name="T14" fmla="*/ 135 w 210"/>
                  <a:gd name="T15" fmla="*/ 96 h 352"/>
                  <a:gd name="T16" fmla="*/ 135 w 210"/>
                  <a:gd name="T17" fmla="*/ 72 h 352"/>
                  <a:gd name="T18" fmla="*/ 135 w 210"/>
                  <a:gd name="T19" fmla="*/ 72 h 352"/>
                  <a:gd name="T20" fmla="*/ 101 w 210"/>
                  <a:gd name="T21" fmla="*/ 32 h 352"/>
                  <a:gd name="T22" fmla="*/ 84 w 210"/>
                  <a:gd name="T23" fmla="*/ 16 h 352"/>
                  <a:gd name="T24" fmla="*/ 59 w 210"/>
                  <a:gd name="T25" fmla="*/ 16 h 352"/>
                  <a:gd name="T26" fmla="*/ 25 w 210"/>
                  <a:gd name="T27" fmla="*/ 0 h 352"/>
                  <a:gd name="T28" fmla="*/ 0 w 210"/>
                  <a:gd name="T29" fmla="*/ 72 h 352"/>
                  <a:gd name="T30" fmla="*/ 0 w 210"/>
                  <a:gd name="T31" fmla="*/ 80 h 352"/>
                  <a:gd name="T32" fmla="*/ 17 w 210"/>
                  <a:gd name="T33" fmla="*/ 88 h 352"/>
                  <a:gd name="T34" fmla="*/ 33 w 210"/>
                  <a:gd name="T35" fmla="*/ 104 h 352"/>
                  <a:gd name="T36" fmla="*/ 33 w 210"/>
                  <a:gd name="T37" fmla="*/ 120 h 352"/>
                  <a:gd name="T38" fmla="*/ 33 w 210"/>
                  <a:gd name="T39" fmla="*/ 160 h 352"/>
                  <a:gd name="T40" fmla="*/ 42 w 210"/>
                  <a:gd name="T41" fmla="*/ 248 h 352"/>
                  <a:gd name="T42" fmla="*/ 67 w 210"/>
                  <a:gd name="T43" fmla="*/ 288 h 352"/>
                  <a:gd name="T44" fmla="*/ 109 w 210"/>
                  <a:gd name="T45" fmla="*/ 320 h 352"/>
                  <a:gd name="T46" fmla="*/ 135 w 210"/>
                  <a:gd name="T47" fmla="*/ 352 h 352"/>
                  <a:gd name="T48" fmla="*/ 151 w 210"/>
                  <a:gd name="T49" fmla="*/ 344 h 352"/>
                  <a:gd name="T50" fmla="*/ 151 w 210"/>
                  <a:gd name="T51" fmla="*/ 304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0" h="352">
                    <a:moveTo>
                      <a:pt x="151" y="304"/>
                    </a:moveTo>
                    <a:lnTo>
                      <a:pt x="185" y="288"/>
                    </a:lnTo>
                    <a:lnTo>
                      <a:pt x="185" y="248"/>
                    </a:lnTo>
                    <a:lnTo>
                      <a:pt x="210" y="232"/>
                    </a:lnTo>
                    <a:lnTo>
                      <a:pt x="194" y="192"/>
                    </a:lnTo>
                    <a:lnTo>
                      <a:pt x="168" y="184"/>
                    </a:lnTo>
                    <a:lnTo>
                      <a:pt x="143" y="152"/>
                    </a:lnTo>
                    <a:lnTo>
                      <a:pt x="135" y="96"/>
                    </a:lnTo>
                    <a:lnTo>
                      <a:pt x="135" y="72"/>
                    </a:lnTo>
                    <a:lnTo>
                      <a:pt x="101" y="32"/>
                    </a:lnTo>
                    <a:lnTo>
                      <a:pt x="84" y="16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7" y="88"/>
                    </a:lnTo>
                    <a:lnTo>
                      <a:pt x="33" y="104"/>
                    </a:lnTo>
                    <a:lnTo>
                      <a:pt x="33" y="120"/>
                    </a:lnTo>
                    <a:lnTo>
                      <a:pt x="33" y="160"/>
                    </a:lnTo>
                    <a:lnTo>
                      <a:pt x="42" y="248"/>
                    </a:lnTo>
                    <a:lnTo>
                      <a:pt x="67" y="288"/>
                    </a:lnTo>
                    <a:lnTo>
                      <a:pt x="109" y="320"/>
                    </a:lnTo>
                    <a:lnTo>
                      <a:pt x="135" y="352"/>
                    </a:lnTo>
                    <a:lnTo>
                      <a:pt x="151" y="344"/>
                    </a:lnTo>
                    <a:lnTo>
                      <a:pt x="151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4831" y="3480"/>
                <a:ext cx="606" cy="704"/>
              </a:xfrm>
              <a:custGeom>
                <a:avLst/>
                <a:gdLst>
                  <a:gd name="T0" fmla="*/ 606 w 606"/>
                  <a:gd name="T1" fmla="*/ 24 h 704"/>
                  <a:gd name="T2" fmla="*/ 556 w 606"/>
                  <a:gd name="T3" fmla="*/ 0 h 704"/>
                  <a:gd name="T4" fmla="*/ 530 w 606"/>
                  <a:gd name="T5" fmla="*/ 56 h 704"/>
                  <a:gd name="T6" fmla="*/ 446 w 606"/>
                  <a:gd name="T7" fmla="*/ 72 h 704"/>
                  <a:gd name="T8" fmla="*/ 379 w 606"/>
                  <a:gd name="T9" fmla="*/ 56 h 704"/>
                  <a:gd name="T10" fmla="*/ 286 w 606"/>
                  <a:gd name="T11" fmla="*/ 104 h 704"/>
                  <a:gd name="T12" fmla="*/ 236 w 606"/>
                  <a:gd name="T13" fmla="*/ 136 h 704"/>
                  <a:gd name="T14" fmla="*/ 134 w 606"/>
                  <a:gd name="T15" fmla="*/ 184 h 704"/>
                  <a:gd name="T16" fmla="*/ 75 w 606"/>
                  <a:gd name="T17" fmla="*/ 200 h 704"/>
                  <a:gd name="T18" fmla="*/ 75 w 606"/>
                  <a:gd name="T19" fmla="*/ 232 h 704"/>
                  <a:gd name="T20" fmla="*/ 50 w 606"/>
                  <a:gd name="T21" fmla="*/ 288 h 704"/>
                  <a:gd name="T22" fmla="*/ 16 w 606"/>
                  <a:gd name="T23" fmla="*/ 344 h 704"/>
                  <a:gd name="T24" fmla="*/ 33 w 606"/>
                  <a:gd name="T25" fmla="*/ 392 h 704"/>
                  <a:gd name="T26" fmla="*/ 59 w 606"/>
                  <a:gd name="T27" fmla="*/ 464 h 704"/>
                  <a:gd name="T28" fmla="*/ 118 w 606"/>
                  <a:gd name="T29" fmla="*/ 480 h 704"/>
                  <a:gd name="T30" fmla="*/ 286 w 606"/>
                  <a:gd name="T31" fmla="*/ 472 h 704"/>
                  <a:gd name="T32" fmla="*/ 337 w 606"/>
                  <a:gd name="T33" fmla="*/ 496 h 704"/>
                  <a:gd name="T34" fmla="*/ 294 w 606"/>
                  <a:gd name="T35" fmla="*/ 512 h 704"/>
                  <a:gd name="T36" fmla="*/ 210 w 606"/>
                  <a:gd name="T37" fmla="*/ 488 h 704"/>
                  <a:gd name="T38" fmla="*/ 160 w 606"/>
                  <a:gd name="T39" fmla="*/ 512 h 704"/>
                  <a:gd name="T40" fmla="*/ 160 w 606"/>
                  <a:gd name="T41" fmla="*/ 568 h 704"/>
                  <a:gd name="T42" fmla="*/ 202 w 606"/>
                  <a:gd name="T43" fmla="*/ 592 h 704"/>
                  <a:gd name="T44" fmla="*/ 236 w 606"/>
                  <a:gd name="T45" fmla="*/ 672 h 704"/>
                  <a:gd name="T46" fmla="*/ 278 w 606"/>
                  <a:gd name="T47" fmla="*/ 656 h 704"/>
                  <a:gd name="T48" fmla="*/ 337 w 606"/>
                  <a:gd name="T49" fmla="*/ 656 h 704"/>
                  <a:gd name="T50" fmla="*/ 328 w 606"/>
                  <a:gd name="T51" fmla="*/ 568 h 704"/>
                  <a:gd name="T52" fmla="*/ 370 w 606"/>
                  <a:gd name="T53" fmla="*/ 584 h 704"/>
                  <a:gd name="T54" fmla="*/ 387 w 606"/>
                  <a:gd name="T55" fmla="*/ 576 h 704"/>
                  <a:gd name="T56" fmla="*/ 353 w 606"/>
                  <a:gd name="T57" fmla="*/ 528 h 704"/>
                  <a:gd name="T58" fmla="*/ 455 w 606"/>
                  <a:gd name="T59" fmla="*/ 528 h 704"/>
                  <a:gd name="T60" fmla="*/ 438 w 606"/>
                  <a:gd name="T61" fmla="*/ 464 h 704"/>
                  <a:gd name="T62" fmla="*/ 438 w 606"/>
                  <a:gd name="T63" fmla="*/ 448 h 704"/>
                  <a:gd name="T64" fmla="*/ 480 w 606"/>
                  <a:gd name="T65" fmla="*/ 480 h 704"/>
                  <a:gd name="T66" fmla="*/ 463 w 606"/>
                  <a:gd name="T67" fmla="*/ 440 h 704"/>
                  <a:gd name="T68" fmla="*/ 353 w 606"/>
                  <a:gd name="T69" fmla="*/ 384 h 704"/>
                  <a:gd name="T70" fmla="*/ 337 w 606"/>
                  <a:gd name="T71" fmla="*/ 400 h 704"/>
                  <a:gd name="T72" fmla="*/ 311 w 606"/>
                  <a:gd name="T73" fmla="*/ 408 h 704"/>
                  <a:gd name="T74" fmla="*/ 294 w 606"/>
                  <a:gd name="T75" fmla="*/ 376 h 704"/>
                  <a:gd name="T76" fmla="*/ 337 w 606"/>
                  <a:gd name="T77" fmla="*/ 360 h 704"/>
                  <a:gd name="T78" fmla="*/ 320 w 606"/>
                  <a:gd name="T79" fmla="*/ 320 h 704"/>
                  <a:gd name="T80" fmla="*/ 236 w 606"/>
                  <a:gd name="T81" fmla="*/ 240 h 704"/>
                  <a:gd name="T82" fmla="*/ 261 w 606"/>
                  <a:gd name="T83" fmla="*/ 200 h 704"/>
                  <a:gd name="T84" fmla="*/ 294 w 606"/>
                  <a:gd name="T85" fmla="*/ 232 h 704"/>
                  <a:gd name="T86" fmla="*/ 337 w 606"/>
                  <a:gd name="T87" fmla="*/ 264 h 704"/>
                  <a:gd name="T88" fmla="*/ 362 w 606"/>
                  <a:gd name="T89" fmla="*/ 208 h 704"/>
                  <a:gd name="T90" fmla="*/ 387 w 606"/>
                  <a:gd name="T91" fmla="*/ 144 h 704"/>
                  <a:gd name="T92" fmla="*/ 497 w 606"/>
                  <a:gd name="T93" fmla="*/ 112 h 704"/>
                  <a:gd name="T94" fmla="*/ 564 w 606"/>
                  <a:gd name="T95" fmla="*/ 112 h 704"/>
                  <a:gd name="T96" fmla="*/ 598 w 606"/>
                  <a:gd name="T97" fmla="*/ 96 h 7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06" h="704">
                    <a:moveTo>
                      <a:pt x="589" y="72"/>
                    </a:moveTo>
                    <a:lnTo>
                      <a:pt x="606" y="24"/>
                    </a:lnTo>
                    <a:lnTo>
                      <a:pt x="581" y="0"/>
                    </a:lnTo>
                    <a:lnTo>
                      <a:pt x="556" y="0"/>
                    </a:lnTo>
                    <a:lnTo>
                      <a:pt x="564" y="40"/>
                    </a:lnTo>
                    <a:lnTo>
                      <a:pt x="530" y="56"/>
                    </a:lnTo>
                    <a:lnTo>
                      <a:pt x="471" y="72"/>
                    </a:lnTo>
                    <a:lnTo>
                      <a:pt x="446" y="72"/>
                    </a:lnTo>
                    <a:lnTo>
                      <a:pt x="412" y="72"/>
                    </a:lnTo>
                    <a:lnTo>
                      <a:pt x="379" y="56"/>
                    </a:lnTo>
                    <a:lnTo>
                      <a:pt x="328" y="88"/>
                    </a:lnTo>
                    <a:lnTo>
                      <a:pt x="286" y="104"/>
                    </a:lnTo>
                    <a:lnTo>
                      <a:pt x="244" y="104"/>
                    </a:lnTo>
                    <a:lnTo>
                      <a:pt x="236" y="136"/>
                    </a:lnTo>
                    <a:lnTo>
                      <a:pt x="168" y="144"/>
                    </a:lnTo>
                    <a:lnTo>
                      <a:pt x="134" y="184"/>
                    </a:lnTo>
                    <a:lnTo>
                      <a:pt x="109" y="184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75" y="232"/>
                    </a:lnTo>
                    <a:lnTo>
                      <a:pt x="50" y="248"/>
                    </a:lnTo>
                    <a:lnTo>
                      <a:pt x="50" y="288"/>
                    </a:lnTo>
                    <a:lnTo>
                      <a:pt x="16" y="304"/>
                    </a:lnTo>
                    <a:lnTo>
                      <a:pt x="16" y="344"/>
                    </a:lnTo>
                    <a:lnTo>
                      <a:pt x="0" y="352"/>
                    </a:lnTo>
                    <a:lnTo>
                      <a:pt x="33" y="392"/>
                    </a:lnTo>
                    <a:lnTo>
                      <a:pt x="75" y="424"/>
                    </a:lnTo>
                    <a:lnTo>
                      <a:pt x="59" y="464"/>
                    </a:lnTo>
                    <a:lnTo>
                      <a:pt x="92" y="464"/>
                    </a:lnTo>
                    <a:lnTo>
                      <a:pt x="118" y="480"/>
                    </a:lnTo>
                    <a:lnTo>
                      <a:pt x="202" y="480"/>
                    </a:lnTo>
                    <a:lnTo>
                      <a:pt x="286" y="472"/>
                    </a:lnTo>
                    <a:lnTo>
                      <a:pt x="362" y="480"/>
                    </a:lnTo>
                    <a:lnTo>
                      <a:pt x="337" y="496"/>
                    </a:lnTo>
                    <a:lnTo>
                      <a:pt x="328" y="512"/>
                    </a:lnTo>
                    <a:lnTo>
                      <a:pt x="294" y="512"/>
                    </a:lnTo>
                    <a:lnTo>
                      <a:pt x="261" y="504"/>
                    </a:lnTo>
                    <a:lnTo>
                      <a:pt x="210" y="488"/>
                    </a:lnTo>
                    <a:lnTo>
                      <a:pt x="185" y="504"/>
                    </a:lnTo>
                    <a:lnTo>
                      <a:pt x="160" y="512"/>
                    </a:lnTo>
                    <a:lnTo>
                      <a:pt x="134" y="552"/>
                    </a:lnTo>
                    <a:lnTo>
                      <a:pt x="160" y="568"/>
                    </a:lnTo>
                    <a:lnTo>
                      <a:pt x="185" y="584"/>
                    </a:lnTo>
                    <a:lnTo>
                      <a:pt x="202" y="592"/>
                    </a:lnTo>
                    <a:lnTo>
                      <a:pt x="210" y="624"/>
                    </a:lnTo>
                    <a:lnTo>
                      <a:pt x="236" y="672"/>
                    </a:lnTo>
                    <a:lnTo>
                      <a:pt x="252" y="648"/>
                    </a:lnTo>
                    <a:lnTo>
                      <a:pt x="278" y="656"/>
                    </a:lnTo>
                    <a:lnTo>
                      <a:pt x="311" y="704"/>
                    </a:lnTo>
                    <a:lnTo>
                      <a:pt x="337" y="656"/>
                    </a:lnTo>
                    <a:lnTo>
                      <a:pt x="396" y="688"/>
                    </a:lnTo>
                    <a:lnTo>
                      <a:pt x="328" y="568"/>
                    </a:lnTo>
                    <a:lnTo>
                      <a:pt x="353" y="576"/>
                    </a:lnTo>
                    <a:lnTo>
                      <a:pt x="370" y="584"/>
                    </a:lnTo>
                    <a:lnTo>
                      <a:pt x="370" y="600"/>
                    </a:lnTo>
                    <a:lnTo>
                      <a:pt x="387" y="576"/>
                    </a:lnTo>
                    <a:lnTo>
                      <a:pt x="412" y="560"/>
                    </a:lnTo>
                    <a:lnTo>
                      <a:pt x="353" y="528"/>
                    </a:lnTo>
                    <a:lnTo>
                      <a:pt x="404" y="512"/>
                    </a:lnTo>
                    <a:lnTo>
                      <a:pt x="455" y="528"/>
                    </a:lnTo>
                    <a:lnTo>
                      <a:pt x="446" y="488"/>
                    </a:lnTo>
                    <a:lnTo>
                      <a:pt x="438" y="464"/>
                    </a:lnTo>
                    <a:lnTo>
                      <a:pt x="412" y="448"/>
                    </a:lnTo>
                    <a:lnTo>
                      <a:pt x="438" y="448"/>
                    </a:lnTo>
                    <a:lnTo>
                      <a:pt x="455" y="464"/>
                    </a:lnTo>
                    <a:lnTo>
                      <a:pt x="480" y="480"/>
                    </a:lnTo>
                    <a:lnTo>
                      <a:pt x="514" y="472"/>
                    </a:lnTo>
                    <a:lnTo>
                      <a:pt x="463" y="440"/>
                    </a:lnTo>
                    <a:lnTo>
                      <a:pt x="421" y="408"/>
                    </a:lnTo>
                    <a:lnTo>
                      <a:pt x="353" y="384"/>
                    </a:lnTo>
                    <a:lnTo>
                      <a:pt x="337" y="384"/>
                    </a:lnTo>
                    <a:lnTo>
                      <a:pt x="337" y="400"/>
                    </a:lnTo>
                    <a:lnTo>
                      <a:pt x="345" y="416"/>
                    </a:lnTo>
                    <a:lnTo>
                      <a:pt x="311" y="408"/>
                    </a:lnTo>
                    <a:lnTo>
                      <a:pt x="294" y="400"/>
                    </a:lnTo>
                    <a:lnTo>
                      <a:pt x="294" y="376"/>
                    </a:lnTo>
                    <a:lnTo>
                      <a:pt x="294" y="352"/>
                    </a:lnTo>
                    <a:lnTo>
                      <a:pt x="337" y="360"/>
                    </a:lnTo>
                    <a:lnTo>
                      <a:pt x="337" y="336"/>
                    </a:lnTo>
                    <a:lnTo>
                      <a:pt x="320" y="320"/>
                    </a:lnTo>
                    <a:lnTo>
                      <a:pt x="269" y="288"/>
                    </a:lnTo>
                    <a:lnTo>
                      <a:pt x="236" y="240"/>
                    </a:lnTo>
                    <a:lnTo>
                      <a:pt x="244" y="224"/>
                    </a:lnTo>
                    <a:lnTo>
                      <a:pt x="261" y="200"/>
                    </a:lnTo>
                    <a:lnTo>
                      <a:pt x="269" y="224"/>
                    </a:lnTo>
                    <a:lnTo>
                      <a:pt x="294" y="232"/>
                    </a:lnTo>
                    <a:lnTo>
                      <a:pt x="320" y="240"/>
                    </a:lnTo>
                    <a:lnTo>
                      <a:pt x="337" y="264"/>
                    </a:lnTo>
                    <a:lnTo>
                      <a:pt x="337" y="232"/>
                    </a:lnTo>
                    <a:lnTo>
                      <a:pt x="362" y="208"/>
                    </a:lnTo>
                    <a:lnTo>
                      <a:pt x="370" y="160"/>
                    </a:lnTo>
                    <a:lnTo>
                      <a:pt x="387" y="144"/>
                    </a:lnTo>
                    <a:lnTo>
                      <a:pt x="412" y="136"/>
                    </a:lnTo>
                    <a:lnTo>
                      <a:pt x="497" y="112"/>
                    </a:lnTo>
                    <a:lnTo>
                      <a:pt x="539" y="112"/>
                    </a:lnTo>
                    <a:lnTo>
                      <a:pt x="564" y="112"/>
                    </a:lnTo>
                    <a:lnTo>
                      <a:pt x="573" y="128"/>
                    </a:lnTo>
                    <a:lnTo>
                      <a:pt x="598" y="96"/>
                    </a:lnTo>
                    <a:lnTo>
                      <a:pt x="589" y="7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34 w 244"/>
                  <a:gd name="T7" fmla="*/ 0 h 192"/>
                  <a:gd name="T8" fmla="*/ 75 w 244"/>
                  <a:gd name="T9" fmla="*/ 24 h 192"/>
                  <a:gd name="T10" fmla="*/ 50 w 244"/>
                  <a:gd name="T11" fmla="*/ 32 h 192"/>
                  <a:gd name="T12" fmla="*/ 25 w 244"/>
                  <a:gd name="T13" fmla="*/ 40 h 192"/>
                  <a:gd name="T14" fmla="*/ 16 w 244"/>
                  <a:gd name="T15" fmla="*/ 72 h 192"/>
                  <a:gd name="T16" fmla="*/ 0 w 244"/>
                  <a:gd name="T17" fmla="*/ 64 h 192"/>
                  <a:gd name="T18" fmla="*/ 0 w 244"/>
                  <a:gd name="T19" fmla="*/ 88 h 192"/>
                  <a:gd name="T20" fmla="*/ 8 w 244"/>
                  <a:gd name="T21" fmla="*/ 144 h 192"/>
                  <a:gd name="T22" fmla="*/ 33 w 244"/>
                  <a:gd name="T23" fmla="*/ 176 h 192"/>
                  <a:gd name="T24" fmla="*/ 59 w 244"/>
                  <a:gd name="T25" fmla="*/ 184 h 192"/>
                  <a:gd name="T26" fmla="*/ 67 w 244"/>
                  <a:gd name="T27" fmla="*/ 192 h 192"/>
                  <a:gd name="T28" fmla="*/ 75 w 244"/>
                  <a:gd name="T29" fmla="*/ 192 h 192"/>
                  <a:gd name="T30" fmla="*/ 109 w 244"/>
                  <a:gd name="T31" fmla="*/ 176 h 192"/>
                  <a:gd name="T32" fmla="*/ 134 w 244"/>
                  <a:gd name="T33" fmla="*/ 176 h 192"/>
                  <a:gd name="T34" fmla="*/ 168 w 244"/>
                  <a:gd name="T35" fmla="*/ 136 h 192"/>
                  <a:gd name="T36" fmla="*/ 236 w 244"/>
                  <a:gd name="T37" fmla="*/ 128 h 192"/>
                  <a:gd name="T38" fmla="*/ 244 w 244"/>
                  <a:gd name="T39" fmla="*/ 104 h 192"/>
                  <a:gd name="T40" fmla="*/ 244 w 244"/>
                  <a:gd name="T41" fmla="*/ 64 h 192"/>
                  <a:gd name="T42" fmla="*/ 227 w 244"/>
                  <a:gd name="T43" fmla="*/ 32 h 19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55 w 590"/>
                  <a:gd name="T107" fmla="*/ 280 h 408"/>
                  <a:gd name="T108" fmla="*/ 455 w 590"/>
                  <a:gd name="T109" fmla="*/ 256 h 4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4831" y="3488"/>
                <a:ext cx="244" cy="192"/>
              </a:xfrm>
              <a:custGeom>
                <a:avLst/>
                <a:gdLst>
                  <a:gd name="T0" fmla="*/ 227 w 244"/>
                  <a:gd name="T1" fmla="*/ 32 h 192"/>
                  <a:gd name="T2" fmla="*/ 185 w 244"/>
                  <a:gd name="T3" fmla="*/ 16 h 192"/>
                  <a:gd name="T4" fmla="*/ 177 w 244"/>
                  <a:gd name="T5" fmla="*/ 0 h 192"/>
                  <a:gd name="T6" fmla="*/ 177 w 244"/>
                  <a:gd name="T7" fmla="*/ 0 h 192"/>
                  <a:gd name="T8" fmla="*/ 134 w 244"/>
                  <a:gd name="T9" fmla="*/ 0 h 192"/>
                  <a:gd name="T10" fmla="*/ 75 w 244"/>
                  <a:gd name="T11" fmla="*/ 24 h 192"/>
                  <a:gd name="T12" fmla="*/ 50 w 244"/>
                  <a:gd name="T13" fmla="*/ 32 h 192"/>
                  <a:gd name="T14" fmla="*/ 25 w 244"/>
                  <a:gd name="T15" fmla="*/ 40 h 192"/>
                  <a:gd name="T16" fmla="*/ 16 w 244"/>
                  <a:gd name="T17" fmla="*/ 72 h 192"/>
                  <a:gd name="T18" fmla="*/ 0 w 244"/>
                  <a:gd name="T19" fmla="*/ 64 h 192"/>
                  <a:gd name="T20" fmla="*/ 0 w 244"/>
                  <a:gd name="T21" fmla="*/ 88 h 192"/>
                  <a:gd name="T22" fmla="*/ 8 w 244"/>
                  <a:gd name="T23" fmla="*/ 144 h 192"/>
                  <a:gd name="T24" fmla="*/ 33 w 244"/>
                  <a:gd name="T25" fmla="*/ 176 h 192"/>
                  <a:gd name="T26" fmla="*/ 59 w 244"/>
                  <a:gd name="T27" fmla="*/ 184 h 192"/>
                  <a:gd name="T28" fmla="*/ 67 w 244"/>
                  <a:gd name="T29" fmla="*/ 192 h 192"/>
                  <a:gd name="T30" fmla="*/ 75 w 244"/>
                  <a:gd name="T31" fmla="*/ 192 h 192"/>
                  <a:gd name="T32" fmla="*/ 109 w 244"/>
                  <a:gd name="T33" fmla="*/ 176 h 192"/>
                  <a:gd name="T34" fmla="*/ 134 w 244"/>
                  <a:gd name="T35" fmla="*/ 176 h 192"/>
                  <a:gd name="T36" fmla="*/ 168 w 244"/>
                  <a:gd name="T37" fmla="*/ 136 h 192"/>
                  <a:gd name="T38" fmla="*/ 236 w 244"/>
                  <a:gd name="T39" fmla="*/ 128 h 192"/>
                  <a:gd name="T40" fmla="*/ 244 w 244"/>
                  <a:gd name="T41" fmla="*/ 104 h 192"/>
                  <a:gd name="T42" fmla="*/ 244 w 244"/>
                  <a:gd name="T43" fmla="*/ 64 h 192"/>
                  <a:gd name="T44" fmla="*/ 227 w 244"/>
                  <a:gd name="T45" fmla="*/ 32 h 19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44" h="192">
                    <a:moveTo>
                      <a:pt x="227" y="32"/>
                    </a:moveTo>
                    <a:lnTo>
                      <a:pt x="185" y="16"/>
                    </a:lnTo>
                    <a:lnTo>
                      <a:pt x="177" y="0"/>
                    </a:lnTo>
                    <a:lnTo>
                      <a:pt x="134" y="0"/>
                    </a:lnTo>
                    <a:lnTo>
                      <a:pt x="75" y="24"/>
                    </a:lnTo>
                    <a:lnTo>
                      <a:pt x="50" y="32"/>
                    </a:lnTo>
                    <a:lnTo>
                      <a:pt x="25" y="40"/>
                    </a:lnTo>
                    <a:lnTo>
                      <a:pt x="16" y="72"/>
                    </a:lnTo>
                    <a:lnTo>
                      <a:pt x="0" y="64"/>
                    </a:lnTo>
                    <a:lnTo>
                      <a:pt x="0" y="88"/>
                    </a:lnTo>
                    <a:lnTo>
                      <a:pt x="8" y="144"/>
                    </a:lnTo>
                    <a:lnTo>
                      <a:pt x="33" y="176"/>
                    </a:lnTo>
                    <a:lnTo>
                      <a:pt x="59" y="184"/>
                    </a:lnTo>
                    <a:lnTo>
                      <a:pt x="67" y="192"/>
                    </a:lnTo>
                    <a:lnTo>
                      <a:pt x="75" y="192"/>
                    </a:lnTo>
                    <a:lnTo>
                      <a:pt x="109" y="176"/>
                    </a:lnTo>
                    <a:lnTo>
                      <a:pt x="134" y="176"/>
                    </a:lnTo>
                    <a:lnTo>
                      <a:pt x="168" y="136"/>
                    </a:lnTo>
                    <a:lnTo>
                      <a:pt x="236" y="128"/>
                    </a:lnTo>
                    <a:lnTo>
                      <a:pt x="244" y="104"/>
                    </a:lnTo>
                    <a:lnTo>
                      <a:pt x="244" y="64"/>
                    </a:lnTo>
                    <a:lnTo>
                      <a:pt x="227" y="3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4965" y="3184"/>
                <a:ext cx="590" cy="408"/>
              </a:xfrm>
              <a:custGeom>
                <a:avLst/>
                <a:gdLst>
                  <a:gd name="T0" fmla="*/ 455 w 590"/>
                  <a:gd name="T1" fmla="*/ 256 h 408"/>
                  <a:gd name="T2" fmla="*/ 489 w 590"/>
                  <a:gd name="T3" fmla="*/ 248 h 408"/>
                  <a:gd name="T4" fmla="*/ 514 w 590"/>
                  <a:gd name="T5" fmla="*/ 232 h 408"/>
                  <a:gd name="T6" fmla="*/ 565 w 590"/>
                  <a:gd name="T7" fmla="*/ 240 h 408"/>
                  <a:gd name="T8" fmla="*/ 590 w 590"/>
                  <a:gd name="T9" fmla="*/ 232 h 408"/>
                  <a:gd name="T10" fmla="*/ 565 w 590"/>
                  <a:gd name="T11" fmla="*/ 200 h 408"/>
                  <a:gd name="T12" fmla="*/ 523 w 590"/>
                  <a:gd name="T13" fmla="*/ 176 h 408"/>
                  <a:gd name="T14" fmla="*/ 548 w 590"/>
                  <a:gd name="T15" fmla="*/ 144 h 408"/>
                  <a:gd name="T16" fmla="*/ 548 w 590"/>
                  <a:gd name="T17" fmla="*/ 104 h 408"/>
                  <a:gd name="T18" fmla="*/ 548 w 590"/>
                  <a:gd name="T19" fmla="*/ 72 h 408"/>
                  <a:gd name="T20" fmla="*/ 573 w 590"/>
                  <a:gd name="T21" fmla="*/ 64 h 408"/>
                  <a:gd name="T22" fmla="*/ 582 w 590"/>
                  <a:gd name="T23" fmla="*/ 48 h 408"/>
                  <a:gd name="T24" fmla="*/ 582 w 590"/>
                  <a:gd name="T25" fmla="*/ 32 h 408"/>
                  <a:gd name="T26" fmla="*/ 582 w 590"/>
                  <a:gd name="T27" fmla="*/ 16 h 408"/>
                  <a:gd name="T28" fmla="*/ 531 w 590"/>
                  <a:gd name="T29" fmla="*/ 16 h 408"/>
                  <a:gd name="T30" fmla="*/ 523 w 590"/>
                  <a:gd name="T31" fmla="*/ 0 h 408"/>
                  <a:gd name="T32" fmla="*/ 481 w 590"/>
                  <a:gd name="T33" fmla="*/ 8 h 408"/>
                  <a:gd name="T34" fmla="*/ 455 w 590"/>
                  <a:gd name="T35" fmla="*/ 0 h 408"/>
                  <a:gd name="T36" fmla="*/ 413 w 590"/>
                  <a:gd name="T37" fmla="*/ 8 h 408"/>
                  <a:gd name="T38" fmla="*/ 363 w 590"/>
                  <a:gd name="T39" fmla="*/ 24 h 408"/>
                  <a:gd name="T40" fmla="*/ 321 w 590"/>
                  <a:gd name="T41" fmla="*/ 80 h 408"/>
                  <a:gd name="T42" fmla="*/ 270 w 590"/>
                  <a:gd name="T43" fmla="*/ 88 h 408"/>
                  <a:gd name="T44" fmla="*/ 219 w 590"/>
                  <a:gd name="T45" fmla="*/ 88 h 408"/>
                  <a:gd name="T46" fmla="*/ 194 w 590"/>
                  <a:gd name="T47" fmla="*/ 88 h 408"/>
                  <a:gd name="T48" fmla="*/ 169 w 590"/>
                  <a:gd name="T49" fmla="*/ 112 h 408"/>
                  <a:gd name="T50" fmla="*/ 76 w 590"/>
                  <a:gd name="T51" fmla="*/ 112 h 408"/>
                  <a:gd name="T52" fmla="*/ 43 w 590"/>
                  <a:gd name="T53" fmla="*/ 104 h 408"/>
                  <a:gd name="T54" fmla="*/ 43 w 590"/>
                  <a:gd name="T55" fmla="*/ 80 h 408"/>
                  <a:gd name="T56" fmla="*/ 9 w 590"/>
                  <a:gd name="T57" fmla="*/ 64 h 408"/>
                  <a:gd name="T58" fmla="*/ 0 w 590"/>
                  <a:gd name="T59" fmla="*/ 88 h 408"/>
                  <a:gd name="T60" fmla="*/ 9 w 590"/>
                  <a:gd name="T61" fmla="*/ 120 h 408"/>
                  <a:gd name="T62" fmla="*/ 26 w 590"/>
                  <a:gd name="T63" fmla="*/ 152 h 408"/>
                  <a:gd name="T64" fmla="*/ 68 w 590"/>
                  <a:gd name="T65" fmla="*/ 184 h 408"/>
                  <a:gd name="T66" fmla="*/ 51 w 590"/>
                  <a:gd name="T67" fmla="*/ 224 h 408"/>
                  <a:gd name="T68" fmla="*/ 34 w 590"/>
                  <a:gd name="T69" fmla="*/ 232 h 408"/>
                  <a:gd name="T70" fmla="*/ 34 w 590"/>
                  <a:gd name="T71" fmla="*/ 264 h 408"/>
                  <a:gd name="T72" fmla="*/ 51 w 590"/>
                  <a:gd name="T73" fmla="*/ 272 h 408"/>
                  <a:gd name="T74" fmla="*/ 43 w 590"/>
                  <a:gd name="T75" fmla="*/ 304 h 408"/>
                  <a:gd name="T76" fmla="*/ 51 w 590"/>
                  <a:gd name="T77" fmla="*/ 320 h 408"/>
                  <a:gd name="T78" fmla="*/ 93 w 590"/>
                  <a:gd name="T79" fmla="*/ 336 h 408"/>
                  <a:gd name="T80" fmla="*/ 110 w 590"/>
                  <a:gd name="T81" fmla="*/ 368 h 408"/>
                  <a:gd name="T82" fmla="*/ 110 w 590"/>
                  <a:gd name="T83" fmla="*/ 408 h 408"/>
                  <a:gd name="T84" fmla="*/ 110 w 590"/>
                  <a:gd name="T85" fmla="*/ 400 h 408"/>
                  <a:gd name="T86" fmla="*/ 152 w 590"/>
                  <a:gd name="T87" fmla="*/ 400 h 408"/>
                  <a:gd name="T88" fmla="*/ 194 w 590"/>
                  <a:gd name="T89" fmla="*/ 384 h 408"/>
                  <a:gd name="T90" fmla="*/ 245 w 590"/>
                  <a:gd name="T91" fmla="*/ 352 h 408"/>
                  <a:gd name="T92" fmla="*/ 278 w 590"/>
                  <a:gd name="T93" fmla="*/ 368 h 408"/>
                  <a:gd name="T94" fmla="*/ 312 w 590"/>
                  <a:gd name="T95" fmla="*/ 368 h 408"/>
                  <a:gd name="T96" fmla="*/ 337 w 590"/>
                  <a:gd name="T97" fmla="*/ 368 h 408"/>
                  <a:gd name="T98" fmla="*/ 396 w 590"/>
                  <a:gd name="T99" fmla="*/ 352 h 408"/>
                  <a:gd name="T100" fmla="*/ 430 w 590"/>
                  <a:gd name="T101" fmla="*/ 336 h 408"/>
                  <a:gd name="T102" fmla="*/ 422 w 590"/>
                  <a:gd name="T103" fmla="*/ 296 h 408"/>
                  <a:gd name="T104" fmla="*/ 447 w 590"/>
                  <a:gd name="T105" fmla="*/ 296 h 408"/>
                  <a:gd name="T106" fmla="*/ 447 w 590"/>
                  <a:gd name="T107" fmla="*/ 296 h 408"/>
                  <a:gd name="T108" fmla="*/ 455 w 590"/>
                  <a:gd name="T109" fmla="*/ 280 h 408"/>
                  <a:gd name="T110" fmla="*/ 455 w 590"/>
                  <a:gd name="T111" fmla="*/ 256 h 40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90" h="408">
                    <a:moveTo>
                      <a:pt x="455" y="256"/>
                    </a:moveTo>
                    <a:lnTo>
                      <a:pt x="489" y="248"/>
                    </a:lnTo>
                    <a:lnTo>
                      <a:pt x="514" y="232"/>
                    </a:lnTo>
                    <a:lnTo>
                      <a:pt x="565" y="240"/>
                    </a:lnTo>
                    <a:lnTo>
                      <a:pt x="590" y="232"/>
                    </a:lnTo>
                    <a:lnTo>
                      <a:pt x="565" y="200"/>
                    </a:lnTo>
                    <a:lnTo>
                      <a:pt x="523" y="176"/>
                    </a:lnTo>
                    <a:lnTo>
                      <a:pt x="548" y="144"/>
                    </a:lnTo>
                    <a:lnTo>
                      <a:pt x="548" y="104"/>
                    </a:lnTo>
                    <a:lnTo>
                      <a:pt x="548" y="72"/>
                    </a:lnTo>
                    <a:lnTo>
                      <a:pt x="573" y="64"/>
                    </a:lnTo>
                    <a:lnTo>
                      <a:pt x="582" y="48"/>
                    </a:lnTo>
                    <a:lnTo>
                      <a:pt x="582" y="32"/>
                    </a:lnTo>
                    <a:lnTo>
                      <a:pt x="582" y="16"/>
                    </a:lnTo>
                    <a:lnTo>
                      <a:pt x="531" y="16"/>
                    </a:lnTo>
                    <a:lnTo>
                      <a:pt x="523" y="0"/>
                    </a:lnTo>
                    <a:lnTo>
                      <a:pt x="481" y="8"/>
                    </a:lnTo>
                    <a:lnTo>
                      <a:pt x="455" y="0"/>
                    </a:lnTo>
                    <a:lnTo>
                      <a:pt x="413" y="8"/>
                    </a:lnTo>
                    <a:lnTo>
                      <a:pt x="363" y="24"/>
                    </a:lnTo>
                    <a:lnTo>
                      <a:pt x="321" y="80"/>
                    </a:lnTo>
                    <a:lnTo>
                      <a:pt x="270" y="88"/>
                    </a:lnTo>
                    <a:lnTo>
                      <a:pt x="219" y="88"/>
                    </a:lnTo>
                    <a:lnTo>
                      <a:pt x="194" y="88"/>
                    </a:lnTo>
                    <a:lnTo>
                      <a:pt x="169" y="112"/>
                    </a:lnTo>
                    <a:lnTo>
                      <a:pt x="76" y="112"/>
                    </a:lnTo>
                    <a:lnTo>
                      <a:pt x="43" y="104"/>
                    </a:lnTo>
                    <a:lnTo>
                      <a:pt x="43" y="80"/>
                    </a:lnTo>
                    <a:lnTo>
                      <a:pt x="9" y="64"/>
                    </a:lnTo>
                    <a:lnTo>
                      <a:pt x="0" y="88"/>
                    </a:lnTo>
                    <a:lnTo>
                      <a:pt x="9" y="120"/>
                    </a:lnTo>
                    <a:lnTo>
                      <a:pt x="26" y="152"/>
                    </a:lnTo>
                    <a:lnTo>
                      <a:pt x="68" y="184"/>
                    </a:lnTo>
                    <a:lnTo>
                      <a:pt x="51" y="224"/>
                    </a:lnTo>
                    <a:lnTo>
                      <a:pt x="34" y="232"/>
                    </a:lnTo>
                    <a:lnTo>
                      <a:pt x="34" y="264"/>
                    </a:lnTo>
                    <a:lnTo>
                      <a:pt x="51" y="272"/>
                    </a:lnTo>
                    <a:lnTo>
                      <a:pt x="43" y="304"/>
                    </a:lnTo>
                    <a:lnTo>
                      <a:pt x="51" y="320"/>
                    </a:lnTo>
                    <a:lnTo>
                      <a:pt x="93" y="336"/>
                    </a:lnTo>
                    <a:lnTo>
                      <a:pt x="110" y="368"/>
                    </a:lnTo>
                    <a:lnTo>
                      <a:pt x="110" y="408"/>
                    </a:lnTo>
                    <a:lnTo>
                      <a:pt x="110" y="400"/>
                    </a:lnTo>
                    <a:lnTo>
                      <a:pt x="152" y="400"/>
                    </a:lnTo>
                    <a:lnTo>
                      <a:pt x="194" y="384"/>
                    </a:lnTo>
                    <a:lnTo>
                      <a:pt x="245" y="352"/>
                    </a:lnTo>
                    <a:lnTo>
                      <a:pt x="278" y="368"/>
                    </a:lnTo>
                    <a:lnTo>
                      <a:pt x="312" y="368"/>
                    </a:lnTo>
                    <a:lnTo>
                      <a:pt x="337" y="368"/>
                    </a:lnTo>
                    <a:lnTo>
                      <a:pt x="396" y="352"/>
                    </a:lnTo>
                    <a:lnTo>
                      <a:pt x="430" y="336"/>
                    </a:lnTo>
                    <a:lnTo>
                      <a:pt x="422" y="296"/>
                    </a:lnTo>
                    <a:lnTo>
                      <a:pt x="447" y="296"/>
                    </a:lnTo>
                    <a:lnTo>
                      <a:pt x="455" y="280"/>
                    </a:lnTo>
                    <a:lnTo>
                      <a:pt x="455" y="2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5404" y="3416"/>
                <a:ext cx="364" cy="616"/>
              </a:xfrm>
              <a:custGeom>
                <a:avLst/>
                <a:gdLst>
                  <a:gd name="T0" fmla="*/ 219 w 364"/>
                  <a:gd name="T1" fmla="*/ 40 h 616"/>
                  <a:gd name="T2" fmla="*/ 151 w 364"/>
                  <a:gd name="T3" fmla="*/ 0 h 616"/>
                  <a:gd name="T4" fmla="*/ 75 w 364"/>
                  <a:gd name="T5" fmla="*/ 0 h 616"/>
                  <a:gd name="T6" fmla="*/ 16 w 364"/>
                  <a:gd name="T7" fmla="*/ 24 h 616"/>
                  <a:gd name="T8" fmla="*/ 8 w 364"/>
                  <a:gd name="T9" fmla="*/ 64 h 616"/>
                  <a:gd name="T10" fmla="*/ 16 w 364"/>
                  <a:gd name="T11" fmla="*/ 136 h 616"/>
                  <a:gd name="T12" fmla="*/ 0 w 364"/>
                  <a:gd name="T13" fmla="*/ 192 h 616"/>
                  <a:gd name="T14" fmla="*/ 67 w 364"/>
                  <a:gd name="T15" fmla="*/ 184 h 616"/>
                  <a:gd name="T16" fmla="*/ 33 w 364"/>
                  <a:gd name="T17" fmla="*/ 256 h 616"/>
                  <a:gd name="T18" fmla="*/ 118 w 364"/>
                  <a:gd name="T19" fmla="*/ 312 h 616"/>
                  <a:gd name="T20" fmla="*/ 160 w 364"/>
                  <a:gd name="T21" fmla="*/ 384 h 616"/>
                  <a:gd name="T22" fmla="*/ 168 w 364"/>
                  <a:gd name="T23" fmla="*/ 432 h 616"/>
                  <a:gd name="T24" fmla="*/ 101 w 364"/>
                  <a:gd name="T25" fmla="*/ 440 h 616"/>
                  <a:gd name="T26" fmla="*/ 126 w 364"/>
                  <a:gd name="T27" fmla="*/ 496 h 616"/>
                  <a:gd name="T28" fmla="*/ 168 w 364"/>
                  <a:gd name="T29" fmla="*/ 480 h 616"/>
                  <a:gd name="T30" fmla="*/ 219 w 364"/>
                  <a:gd name="T31" fmla="*/ 504 h 616"/>
                  <a:gd name="T32" fmla="*/ 235 w 364"/>
                  <a:gd name="T33" fmla="*/ 560 h 616"/>
                  <a:gd name="T34" fmla="*/ 244 w 364"/>
                  <a:gd name="T35" fmla="*/ 592 h 616"/>
                  <a:gd name="T36" fmla="*/ 261 w 364"/>
                  <a:gd name="T37" fmla="*/ 600 h 616"/>
                  <a:gd name="T38" fmla="*/ 337 w 364"/>
                  <a:gd name="T39" fmla="*/ 616 h 616"/>
                  <a:gd name="T40" fmla="*/ 360 w 364"/>
                  <a:gd name="T41" fmla="*/ 578 h 616"/>
                  <a:gd name="T42" fmla="*/ 303 w 364"/>
                  <a:gd name="T43" fmla="*/ 56 h 616"/>
                  <a:gd name="T44" fmla="*/ 320 w 364"/>
                  <a:gd name="T45" fmla="*/ 152 h 616"/>
                  <a:gd name="T46" fmla="*/ 244 w 364"/>
                  <a:gd name="T47" fmla="*/ 168 h 616"/>
                  <a:gd name="T48" fmla="*/ 151 w 364"/>
                  <a:gd name="T49" fmla="*/ 200 h 616"/>
                  <a:gd name="T50" fmla="*/ 92 w 364"/>
                  <a:gd name="T51" fmla="*/ 208 h 616"/>
                  <a:gd name="T52" fmla="*/ 42 w 364"/>
                  <a:gd name="T53" fmla="*/ 264 h 616"/>
                  <a:gd name="T54" fmla="*/ 59 w 364"/>
                  <a:gd name="T55" fmla="*/ 232 h 616"/>
                  <a:gd name="T56" fmla="*/ 126 w 364"/>
                  <a:gd name="T57" fmla="*/ 168 h 616"/>
                  <a:gd name="T58" fmla="*/ 185 w 364"/>
                  <a:gd name="T59" fmla="*/ 104 h 616"/>
                  <a:gd name="T60" fmla="*/ 286 w 364"/>
                  <a:gd name="T61" fmla="*/ 80 h 616"/>
                  <a:gd name="T62" fmla="*/ 303 w 364"/>
                  <a:gd name="T63" fmla="*/ 96 h 616"/>
                  <a:gd name="T64" fmla="*/ 328 w 364"/>
                  <a:gd name="T65" fmla="*/ 112 h 616"/>
                  <a:gd name="T66" fmla="*/ 303 w 364"/>
                  <a:gd name="T67" fmla="*/ 56 h 61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4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4" y="602"/>
                    </a:lnTo>
                    <a:lnTo>
                      <a:pt x="360" y="578"/>
                    </a:lnTo>
                    <a:lnTo>
                      <a:pt x="354" y="56"/>
                    </a:lnTo>
                    <a:lnTo>
                      <a:pt x="303" y="56"/>
                    </a:lnTo>
                    <a:lnTo>
                      <a:pt x="286" y="136"/>
                    </a:lnTo>
                    <a:lnTo>
                      <a:pt x="320" y="152"/>
                    </a:lnTo>
                    <a:lnTo>
                      <a:pt x="286" y="168"/>
                    </a:lnTo>
                    <a:lnTo>
                      <a:pt x="244" y="168"/>
                    </a:lnTo>
                    <a:lnTo>
                      <a:pt x="176" y="200"/>
                    </a:lnTo>
                    <a:lnTo>
                      <a:pt x="151" y="200"/>
                    </a:lnTo>
                    <a:lnTo>
                      <a:pt x="134" y="200"/>
                    </a:lnTo>
                    <a:lnTo>
                      <a:pt x="92" y="208"/>
                    </a:lnTo>
                    <a:lnTo>
                      <a:pt x="67" y="232"/>
                    </a:lnTo>
                    <a:lnTo>
                      <a:pt x="42" y="264"/>
                    </a:lnTo>
                    <a:lnTo>
                      <a:pt x="42" y="248"/>
                    </a:lnTo>
                    <a:lnTo>
                      <a:pt x="59" y="232"/>
                    </a:lnTo>
                    <a:lnTo>
                      <a:pt x="84" y="200"/>
                    </a:lnTo>
                    <a:lnTo>
                      <a:pt x="126" y="168"/>
                    </a:lnTo>
                    <a:lnTo>
                      <a:pt x="134" y="120"/>
                    </a:lnTo>
                    <a:lnTo>
                      <a:pt x="185" y="104"/>
                    </a:lnTo>
                    <a:lnTo>
                      <a:pt x="235" y="96"/>
                    </a:lnTo>
                    <a:lnTo>
                      <a:pt x="286" y="80"/>
                    </a:lnTo>
                    <a:lnTo>
                      <a:pt x="294" y="80"/>
                    </a:lnTo>
                    <a:lnTo>
                      <a:pt x="303" y="96"/>
                    </a:lnTo>
                    <a:lnTo>
                      <a:pt x="345" y="104"/>
                    </a:lnTo>
                    <a:lnTo>
                      <a:pt x="328" y="112"/>
                    </a:lnTo>
                    <a:lnTo>
                      <a:pt x="286" y="136"/>
                    </a:lnTo>
                    <a:lnTo>
                      <a:pt x="303" y="56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5404" y="3416"/>
                <a:ext cx="362" cy="616"/>
              </a:xfrm>
              <a:custGeom>
                <a:avLst/>
                <a:gdLst>
                  <a:gd name="T0" fmla="*/ 303 w 362"/>
                  <a:gd name="T1" fmla="*/ 56 h 616"/>
                  <a:gd name="T2" fmla="*/ 219 w 362"/>
                  <a:gd name="T3" fmla="*/ 40 h 616"/>
                  <a:gd name="T4" fmla="*/ 185 w 362"/>
                  <a:gd name="T5" fmla="*/ 24 h 616"/>
                  <a:gd name="T6" fmla="*/ 151 w 362"/>
                  <a:gd name="T7" fmla="*/ 0 h 616"/>
                  <a:gd name="T8" fmla="*/ 126 w 362"/>
                  <a:gd name="T9" fmla="*/ 8 h 616"/>
                  <a:gd name="T10" fmla="*/ 75 w 362"/>
                  <a:gd name="T11" fmla="*/ 0 h 616"/>
                  <a:gd name="T12" fmla="*/ 50 w 362"/>
                  <a:gd name="T13" fmla="*/ 16 h 616"/>
                  <a:gd name="T14" fmla="*/ 16 w 362"/>
                  <a:gd name="T15" fmla="*/ 24 h 616"/>
                  <a:gd name="T16" fmla="*/ 16 w 362"/>
                  <a:gd name="T17" fmla="*/ 48 h 616"/>
                  <a:gd name="T18" fmla="*/ 8 w 362"/>
                  <a:gd name="T19" fmla="*/ 64 h 616"/>
                  <a:gd name="T20" fmla="*/ 33 w 362"/>
                  <a:gd name="T21" fmla="*/ 88 h 616"/>
                  <a:gd name="T22" fmla="*/ 16 w 362"/>
                  <a:gd name="T23" fmla="*/ 136 h 616"/>
                  <a:gd name="T24" fmla="*/ 25 w 362"/>
                  <a:gd name="T25" fmla="*/ 160 h 616"/>
                  <a:gd name="T26" fmla="*/ 0 w 362"/>
                  <a:gd name="T27" fmla="*/ 192 h 616"/>
                  <a:gd name="T28" fmla="*/ 0 w 362"/>
                  <a:gd name="T29" fmla="*/ 200 h 616"/>
                  <a:gd name="T30" fmla="*/ 67 w 362"/>
                  <a:gd name="T31" fmla="*/ 184 h 616"/>
                  <a:gd name="T32" fmla="*/ 42 w 362"/>
                  <a:gd name="T33" fmla="*/ 216 h 616"/>
                  <a:gd name="T34" fmla="*/ 33 w 362"/>
                  <a:gd name="T35" fmla="*/ 256 h 616"/>
                  <a:gd name="T36" fmla="*/ 50 w 362"/>
                  <a:gd name="T37" fmla="*/ 328 h 616"/>
                  <a:gd name="T38" fmla="*/ 118 w 362"/>
                  <a:gd name="T39" fmla="*/ 312 h 616"/>
                  <a:gd name="T40" fmla="*/ 118 w 362"/>
                  <a:gd name="T41" fmla="*/ 352 h 616"/>
                  <a:gd name="T42" fmla="*/ 160 w 362"/>
                  <a:gd name="T43" fmla="*/ 384 h 616"/>
                  <a:gd name="T44" fmla="*/ 151 w 362"/>
                  <a:gd name="T45" fmla="*/ 408 h 616"/>
                  <a:gd name="T46" fmla="*/ 168 w 362"/>
                  <a:gd name="T47" fmla="*/ 432 h 616"/>
                  <a:gd name="T48" fmla="*/ 134 w 362"/>
                  <a:gd name="T49" fmla="*/ 448 h 616"/>
                  <a:gd name="T50" fmla="*/ 101 w 362"/>
                  <a:gd name="T51" fmla="*/ 440 h 616"/>
                  <a:gd name="T52" fmla="*/ 101 w 362"/>
                  <a:gd name="T53" fmla="*/ 472 h 616"/>
                  <a:gd name="T54" fmla="*/ 126 w 362"/>
                  <a:gd name="T55" fmla="*/ 496 h 616"/>
                  <a:gd name="T56" fmla="*/ 151 w 362"/>
                  <a:gd name="T57" fmla="*/ 480 h 616"/>
                  <a:gd name="T58" fmla="*/ 168 w 362"/>
                  <a:gd name="T59" fmla="*/ 480 h 616"/>
                  <a:gd name="T60" fmla="*/ 185 w 362"/>
                  <a:gd name="T61" fmla="*/ 488 h 616"/>
                  <a:gd name="T62" fmla="*/ 219 w 362"/>
                  <a:gd name="T63" fmla="*/ 504 h 616"/>
                  <a:gd name="T64" fmla="*/ 227 w 362"/>
                  <a:gd name="T65" fmla="*/ 528 h 616"/>
                  <a:gd name="T66" fmla="*/ 235 w 362"/>
                  <a:gd name="T67" fmla="*/ 560 h 616"/>
                  <a:gd name="T68" fmla="*/ 269 w 362"/>
                  <a:gd name="T69" fmla="*/ 576 h 616"/>
                  <a:gd name="T70" fmla="*/ 244 w 362"/>
                  <a:gd name="T71" fmla="*/ 592 h 616"/>
                  <a:gd name="T72" fmla="*/ 244 w 362"/>
                  <a:gd name="T73" fmla="*/ 600 h 616"/>
                  <a:gd name="T74" fmla="*/ 261 w 362"/>
                  <a:gd name="T75" fmla="*/ 600 h 616"/>
                  <a:gd name="T76" fmla="*/ 345 w 362"/>
                  <a:gd name="T77" fmla="*/ 584 h 616"/>
                  <a:gd name="T78" fmla="*/ 337 w 362"/>
                  <a:gd name="T79" fmla="*/ 616 h 616"/>
                  <a:gd name="T80" fmla="*/ 362 w 362"/>
                  <a:gd name="T81" fmla="*/ 600 h 616"/>
                  <a:gd name="T82" fmla="*/ 354 w 362"/>
                  <a:gd name="T83" fmla="*/ 50 h 616"/>
                  <a:gd name="T84" fmla="*/ 303 w 362"/>
                  <a:gd name="T85" fmla="*/ 56 h 616"/>
                  <a:gd name="T86" fmla="*/ 303 w 362"/>
                  <a:gd name="T87" fmla="*/ 56 h 6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62" h="616">
                    <a:moveTo>
                      <a:pt x="303" y="56"/>
                    </a:moveTo>
                    <a:lnTo>
                      <a:pt x="219" y="40"/>
                    </a:lnTo>
                    <a:lnTo>
                      <a:pt x="185" y="24"/>
                    </a:lnTo>
                    <a:lnTo>
                      <a:pt x="151" y="0"/>
                    </a:lnTo>
                    <a:lnTo>
                      <a:pt x="126" y="8"/>
                    </a:lnTo>
                    <a:lnTo>
                      <a:pt x="75" y="0"/>
                    </a:lnTo>
                    <a:lnTo>
                      <a:pt x="50" y="16"/>
                    </a:lnTo>
                    <a:lnTo>
                      <a:pt x="16" y="24"/>
                    </a:lnTo>
                    <a:lnTo>
                      <a:pt x="16" y="48"/>
                    </a:lnTo>
                    <a:lnTo>
                      <a:pt x="8" y="64"/>
                    </a:lnTo>
                    <a:lnTo>
                      <a:pt x="33" y="88"/>
                    </a:lnTo>
                    <a:lnTo>
                      <a:pt x="16" y="136"/>
                    </a:lnTo>
                    <a:lnTo>
                      <a:pt x="25" y="160"/>
                    </a:lnTo>
                    <a:lnTo>
                      <a:pt x="0" y="192"/>
                    </a:lnTo>
                    <a:lnTo>
                      <a:pt x="0" y="200"/>
                    </a:lnTo>
                    <a:lnTo>
                      <a:pt x="67" y="184"/>
                    </a:lnTo>
                    <a:lnTo>
                      <a:pt x="42" y="216"/>
                    </a:lnTo>
                    <a:lnTo>
                      <a:pt x="33" y="256"/>
                    </a:lnTo>
                    <a:lnTo>
                      <a:pt x="50" y="328"/>
                    </a:lnTo>
                    <a:lnTo>
                      <a:pt x="118" y="312"/>
                    </a:lnTo>
                    <a:lnTo>
                      <a:pt x="118" y="352"/>
                    </a:lnTo>
                    <a:lnTo>
                      <a:pt x="160" y="384"/>
                    </a:lnTo>
                    <a:lnTo>
                      <a:pt x="151" y="408"/>
                    </a:lnTo>
                    <a:lnTo>
                      <a:pt x="168" y="432"/>
                    </a:lnTo>
                    <a:lnTo>
                      <a:pt x="134" y="448"/>
                    </a:lnTo>
                    <a:lnTo>
                      <a:pt x="101" y="440"/>
                    </a:lnTo>
                    <a:lnTo>
                      <a:pt x="101" y="472"/>
                    </a:lnTo>
                    <a:lnTo>
                      <a:pt x="126" y="496"/>
                    </a:lnTo>
                    <a:lnTo>
                      <a:pt x="151" y="480"/>
                    </a:lnTo>
                    <a:lnTo>
                      <a:pt x="168" y="480"/>
                    </a:lnTo>
                    <a:lnTo>
                      <a:pt x="185" y="488"/>
                    </a:lnTo>
                    <a:lnTo>
                      <a:pt x="219" y="504"/>
                    </a:lnTo>
                    <a:lnTo>
                      <a:pt x="227" y="528"/>
                    </a:lnTo>
                    <a:lnTo>
                      <a:pt x="235" y="560"/>
                    </a:lnTo>
                    <a:lnTo>
                      <a:pt x="269" y="576"/>
                    </a:lnTo>
                    <a:lnTo>
                      <a:pt x="244" y="592"/>
                    </a:lnTo>
                    <a:lnTo>
                      <a:pt x="244" y="600"/>
                    </a:lnTo>
                    <a:lnTo>
                      <a:pt x="261" y="600"/>
                    </a:lnTo>
                    <a:lnTo>
                      <a:pt x="345" y="584"/>
                    </a:lnTo>
                    <a:lnTo>
                      <a:pt x="337" y="616"/>
                    </a:lnTo>
                    <a:lnTo>
                      <a:pt x="362" y="600"/>
                    </a:lnTo>
                    <a:lnTo>
                      <a:pt x="354" y="50"/>
                    </a:lnTo>
                    <a:lnTo>
                      <a:pt x="303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5446" y="3496"/>
                <a:ext cx="308" cy="184"/>
              </a:xfrm>
              <a:custGeom>
                <a:avLst/>
                <a:gdLst>
                  <a:gd name="T0" fmla="*/ 244 w 308"/>
                  <a:gd name="T1" fmla="*/ 56 h 184"/>
                  <a:gd name="T2" fmla="*/ 278 w 308"/>
                  <a:gd name="T3" fmla="*/ 72 h 184"/>
                  <a:gd name="T4" fmla="*/ 244 w 308"/>
                  <a:gd name="T5" fmla="*/ 88 h 184"/>
                  <a:gd name="T6" fmla="*/ 202 w 308"/>
                  <a:gd name="T7" fmla="*/ 88 h 184"/>
                  <a:gd name="T8" fmla="*/ 134 w 308"/>
                  <a:gd name="T9" fmla="*/ 120 h 184"/>
                  <a:gd name="T10" fmla="*/ 109 w 308"/>
                  <a:gd name="T11" fmla="*/ 120 h 184"/>
                  <a:gd name="T12" fmla="*/ 92 w 308"/>
                  <a:gd name="T13" fmla="*/ 120 h 184"/>
                  <a:gd name="T14" fmla="*/ 50 w 308"/>
                  <a:gd name="T15" fmla="*/ 128 h 184"/>
                  <a:gd name="T16" fmla="*/ 25 w 308"/>
                  <a:gd name="T17" fmla="*/ 152 h 184"/>
                  <a:gd name="T18" fmla="*/ 0 w 308"/>
                  <a:gd name="T19" fmla="*/ 184 h 184"/>
                  <a:gd name="T20" fmla="*/ 0 w 308"/>
                  <a:gd name="T21" fmla="*/ 168 h 184"/>
                  <a:gd name="T22" fmla="*/ 17 w 308"/>
                  <a:gd name="T23" fmla="*/ 152 h 184"/>
                  <a:gd name="T24" fmla="*/ 42 w 308"/>
                  <a:gd name="T25" fmla="*/ 120 h 184"/>
                  <a:gd name="T26" fmla="*/ 84 w 308"/>
                  <a:gd name="T27" fmla="*/ 88 h 184"/>
                  <a:gd name="T28" fmla="*/ 92 w 308"/>
                  <a:gd name="T29" fmla="*/ 40 h 184"/>
                  <a:gd name="T30" fmla="*/ 143 w 308"/>
                  <a:gd name="T31" fmla="*/ 24 h 184"/>
                  <a:gd name="T32" fmla="*/ 193 w 308"/>
                  <a:gd name="T33" fmla="*/ 16 h 184"/>
                  <a:gd name="T34" fmla="*/ 244 w 308"/>
                  <a:gd name="T35" fmla="*/ 0 h 184"/>
                  <a:gd name="T36" fmla="*/ 252 w 308"/>
                  <a:gd name="T37" fmla="*/ 0 h 184"/>
                  <a:gd name="T38" fmla="*/ 261 w 308"/>
                  <a:gd name="T39" fmla="*/ 16 h 184"/>
                  <a:gd name="T40" fmla="*/ 303 w 308"/>
                  <a:gd name="T41" fmla="*/ 24 h 184"/>
                  <a:gd name="T42" fmla="*/ 308 w 308"/>
                  <a:gd name="T43" fmla="*/ 24 h 184"/>
                  <a:gd name="T44" fmla="*/ 286 w 308"/>
                  <a:gd name="T45" fmla="*/ 32 h 184"/>
                  <a:gd name="T46" fmla="*/ 244 w 308"/>
                  <a:gd name="T47" fmla="*/ 56 h 184"/>
                  <a:gd name="T48" fmla="*/ 244 w 308"/>
                  <a:gd name="T49" fmla="*/ 56 h 18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08" h="184">
                    <a:moveTo>
                      <a:pt x="244" y="56"/>
                    </a:moveTo>
                    <a:lnTo>
                      <a:pt x="278" y="72"/>
                    </a:lnTo>
                    <a:lnTo>
                      <a:pt x="244" y="88"/>
                    </a:lnTo>
                    <a:lnTo>
                      <a:pt x="202" y="88"/>
                    </a:lnTo>
                    <a:lnTo>
                      <a:pt x="134" y="120"/>
                    </a:lnTo>
                    <a:lnTo>
                      <a:pt x="109" y="120"/>
                    </a:lnTo>
                    <a:lnTo>
                      <a:pt x="92" y="120"/>
                    </a:lnTo>
                    <a:lnTo>
                      <a:pt x="50" y="128"/>
                    </a:lnTo>
                    <a:lnTo>
                      <a:pt x="25" y="152"/>
                    </a:lnTo>
                    <a:lnTo>
                      <a:pt x="0" y="184"/>
                    </a:lnTo>
                    <a:lnTo>
                      <a:pt x="0" y="168"/>
                    </a:lnTo>
                    <a:lnTo>
                      <a:pt x="17" y="152"/>
                    </a:lnTo>
                    <a:lnTo>
                      <a:pt x="42" y="120"/>
                    </a:lnTo>
                    <a:lnTo>
                      <a:pt x="84" y="88"/>
                    </a:lnTo>
                    <a:lnTo>
                      <a:pt x="92" y="40"/>
                    </a:lnTo>
                    <a:lnTo>
                      <a:pt x="143" y="24"/>
                    </a:lnTo>
                    <a:lnTo>
                      <a:pt x="193" y="16"/>
                    </a:lnTo>
                    <a:lnTo>
                      <a:pt x="244" y="0"/>
                    </a:lnTo>
                    <a:lnTo>
                      <a:pt x="252" y="0"/>
                    </a:lnTo>
                    <a:lnTo>
                      <a:pt x="261" y="16"/>
                    </a:lnTo>
                    <a:lnTo>
                      <a:pt x="303" y="24"/>
                    </a:lnTo>
                    <a:lnTo>
                      <a:pt x="308" y="24"/>
                    </a:lnTo>
                    <a:lnTo>
                      <a:pt x="286" y="32"/>
                    </a:lnTo>
                    <a:lnTo>
                      <a:pt x="244" y="5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60 w 893"/>
                  <a:gd name="T35" fmla="*/ 128 h 592"/>
                  <a:gd name="T36" fmla="*/ 135 w 893"/>
                  <a:gd name="T37" fmla="*/ 168 h 592"/>
                  <a:gd name="T38" fmla="*/ 110 w 893"/>
                  <a:gd name="T39" fmla="*/ 224 h 592"/>
                  <a:gd name="T40" fmla="*/ 84 w 893"/>
                  <a:gd name="T41" fmla="*/ 256 h 592"/>
                  <a:gd name="T42" fmla="*/ 76 w 893"/>
                  <a:gd name="T43" fmla="*/ 280 h 592"/>
                  <a:gd name="T44" fmla="*/ 67 w 893"/>
                  <a:gd name="T45" fmla="*/ 320 h 592"/>
                  <a:gd name="T46" fmla="*/ 51 w 893"/>
                  <a:gd name="T47" fmla="*/ 328 h 592"/>
                  <a:gd name="T48" fmla="*/ 25 w 893"/>
                  <a:gd name="T49" fmla="*/ 344 h 592"/>
                  <a:gd name="T50" fmla="*/ 0 w 893"/>
                  <a:gd name="T51" fmla="*/ 352 h 592"/>
                  <a:gd name="T52" fmla="*/ 17 w 893"/>
                  <a:gd name="T53" fmla="*/ 368 h 592"/>
                  <a:gd name="T54" fmla="*/ 51 w 893"/>
                  <a:gd name="T55" fmla="*/ 392 h 592"/>
                  <a:gd name="T56" fmla="*/ 59 w 893"/>
                  <a:gd name="T57" fmla="*/ 416 h 592"/>
                  <a:gd name="T58" fmla="*/ 93 w 893"/>
                  <a:gd name="T59" fmla="*/ 440 h 592"/>
                  <a:gd name="T60" fmla="*/ 135 w 893"/>
                  <a:gd name="T61" fmla="*/ 456 h 592"/>
                  <a:gd name="T62" fmla="*/ 118 w 893"/>
                  <a:gd name="T63" fmla="*/ 488 h 592"/>
                  <a:gd name="T64" fmla="*/ 160 w 893"/>
                  <a:gd name="T65" fmla="*/ 496 h 592"/>
                  <a:gd name="T66" fmla="*/ 202 w 893"/>
                  <a:gd name="T67" fmla="*/ 512 h 592"/>
                  <a:gd name="T68" fmla="*/ 244 w 893"/>
                  <a:gd name="T69" fmla="*/ 488 h 592"/>
                  <a:gd name="T70" fmla="*/ 244 w 893"/>
                  <a:gd name="T71" fmla="*/ 528 h 592"/>
                  <a:gd name="T72" fmla="*/ 261 w 893"/>
                  <a:gd name="T73" fmla="*/ 536 h 592"/>
                  <a:gd name="T74" fmla="*/ 253 w 893"/>
                  <a:gd name="T75" fmla="*/ 544 h 592"/>
                  <a:gd name="T76" fmla="*/ 287 w 893"/>
                  <a:gd name="T77" fmla="*/ 560 h 592"/>
                  <a:gd name="T78" fmla="*/ 287 w 893"/>
                  <a:gd name="T79" fmla="*/ 584 h 592"/>
                  <a:gd name="T80" fmla="*/ 320 w 893"/>
                  <a:gd name="T81" fmla="*/ 592 h 592"/>
                  <a:gd name="T82" fmla="*/ 413 w 893"/>
                  <a:gd name="T83" fmla="*/ 592 h 592"/>
                  <a:gd name="T84" fmla="*/ 438 w 893"/>
                  <a:gd name="T85" fmla="*/ 568 h 592"/>
                  <a:gd name="T86" fmla="*/ 463 w 893"/>
                  <a:gd name="T87" fmla="*/ 568 h 592"/>
                  <a:gd name="T88" fmla="*/ 514 w 893"/>
                  <a:gd name="T89" fmla="*/ 568 h 592"/>
                  <a:gd name="T90" fmla="*/ 565 w 893"/>
                  <a:gd name="T91" fmla="*/ 560 h 592"/>
                  <a:gd name="T92" fmla="*/ 607 w 893"/>
                  <a:gd name="T93" fmla="*/ 504 h 592"/>
                  <a:gd name="T94" fmla="*/ 657 w 893"/>
                  <a:gd name="T95" fmla="*/ 488 h 592"/>
                  <a:gd name="T96" fmla="*/ 699 w 893"/>
                  <a:gd name="T97" fmla="*/ 480 h 592"/>
                  <a:gd name="T98" fmla="*/ 725 w 893"/>
                  <a:gd name="T99" fmla="*/ 488 h 592"/>
                  <a:gd name="T100" fmla="*/ 767 w 893"/>
                  <a:gd name="T101" fmla="*/ 480 h 592"/>
                  <a:gd name="T102" fmla="*/ 775 w 893"/>
                  <a:gd name="T103" fmla="*/ 496 h 592"/>
                  <a:gd name="T104" fmla="*/ 826 w 893"/>
                  <a:gd name="T105" fmla="*/ 496 h 592"/>
                  <a:gd name="T106" fmla="*/ 834 w 893"/>
                  <a:gd name="T107" fmla="*/ 416 h 592"/>
                  <a:gd name="T108" fmla="*/ 851 w 893"/>
                  <a:gd name="T109" fmla="*/ 376 h 592"/>
                  <a:gd name="T110" fmla="*/ 885 w 893"/>
                  <a:gd name="T111" fmla="*/ 336 h 592"/>
                  <a:gd name="T112" fmla="*/ 893 w 893"/>
                  <a:gd name="T113" fmla="*/ 312 h 592"/>
                  <a:gd name="T114" fmla="*/ 876 w 893"/>
                  <a:gd name="T115" fmla="*/ 288 h 592"/>
                  <a:gd name="T116" fmla="*/ 834 w 893"/>
                  <a:gd name="T117" fmla="*/ 288 h 592"/>
                  <a:gd name="T118" fmla="*/ 784 w 893"/>
                  <a:gd name="T119" fmla="*/ 312 h 5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4721" y="2704"/>
                <a:ext cx="893" cy="592"/>
              </a:xfrm>
              <a:custGeom>
                <a:avLst/>
                <a:gdLst>
                  <a:gd name="T0" fmla="*/ 784 w 893"/>
                  <a:gd name="T1" fmla="*/ 312 h 592"/>
                  <a:gd name="T2" fmla="*/ 725 w 893"/>
                  <a:gd name="T3" fmla="*/ 280 h 592"/>
                  <a:gd name="T4" fmla="*/ 708 w 893"/>
                  <a:gd name="T5" fmla="*/ 208 h 592"/>
                  <a:gd name="T6" fmla="*/ 708 w 893"/>
                  <a:gd name="T7" fmla="*/ 168 h 592"/>
                  <a:gd name="T8" fmla="*/ 666 w 893"/>
                  <a:gd name="T9" fmla="*/ 120 h 592"/>
                  <a:gd name="T10" fmla="*/ 632 w 893"/>
                  <a:gd name="T11" fmla="*/ 96 h 592"/>
                  <a:gd name="T12" fmla="*/ 581 w 893"/>
                  <a:gd name="T13" fmla="*/ 56 h 592"/>
                  <a:gd name="T14" fmla="*/ 548 w 893"/>
                  <a:gd name="T15" fmla="*/ 16 h 592"/>
                  <a:gd name="T16" fmla="*/ 506 w 893"/>
                  <a:gd name="T17" fmla="*/ 0 h 592"/>
                  <a:gd name="T18" fmla="*/ 472 w 893"/>
                  <a:gd name="T19" fmla="*/ 48 h 592"/>
                  <a:gd name="T20" fmla="*/ 396 w 893"/>
                  <a:gd name="T21" fmla="*/ 72 h 592"/>
                  <a:gd name="T22" fmla="*/ 371 w 893"/>
                  <a:gd name="T23" fmla="*/ 96 h 592"/>
                  <a:gd name="T24" fmla="*/ 337 w 893"/>
                  <a:gd name="T25" fmla="*/ 80 h 592"/>
                  <a:gd name="T26" fmla="*/ 287 w 893"/>
                  <a:gd name="T27" fmla="*/ 88 h 592"/>
                  <a:gd name="T28" fmla="*/ 253 w 893"/>
                  <a:gd name="T29" fmla="*/ 88 h 592"/>
                  <a:gd name="T30" fmla="*/ 219 w 893"/>
                  <a:gd name="T31" fmla="*/ 80 h 592"/>
                  <a:gd name="T32" fmla="*/ 185 w 893"/>
                  <a:gd name="T33" fmla="*/ 104 h 592"/>
                  <a:gd name="T34" fmla="*/ 185 w 893"/>
                  <a:gd name="T35" fmla="*/ 104 h 592"/>
                  <a:gd name="T36" fmla="*/ 160 w 893"/>
                  <a:gd name="T37" fmla="*/ 128 h 592"/>
                  <a:gd name="T38" fmla="*/ 135 w 893"/>
                  <a:gd name="T39" fmla="*/ 168 h 592"/>
                  <a:gd name="T40" fmla="*/ 110 w 893"/>
                  <a:gd name="T41" fmla="*/ 224 h 592"/>
                  <a:gd name="T42" fmla="*/ 84 w 893"/>
                  <a:gd name="T43" fmla="*/ 256 h 592"/>
                  <a:gd name="T44" fmla="*/ 76 w 893"/>
                  <a:gd name="T45" fmla="*/ 280 h 592"/>
                  <a:gd name="T46" fmla="*/ 67 w 893"/>
                  <a:gd name="T47" fmla="*/ 320 h 592"/>
                  <a:gd name="T48" fmla="*/ 51 w 893"/>
                  <a:gd name="T49" fmla="*/ 328 h 592"/>
                  <a:gd name="T50" fmla="*/ 25 w 893"/>
                  <a:gd name="T51" fmla="*/ 344 h 592"/>
                  <a:gd name="T52" fmla="*/ 0 w 893"/>
                  <a:gd name="T53" fmla="*/ 352 h 592"/>
                  <a:gd name="T54" fmla="*/ 17 w 893"/>
                  <a:gd name="T55" fmla="*/ 368 h 592"/>
                  <a:gd name="T56" fmla="*/ 51 w 893"/>
                  <a:gd name="T57" fmla="*/ 392 h 592"/>
                  <a:gd name="T58" fmla="*/ 59 w 893"/>
                  <a:gd name="T59" fmla="*/ 416 h 592"/>
                  <a:gd name="T60" fmla="*/ 93 w 893"/>
                  <a:gd name="T61" fmla="*/ 440 h 592"/>
                  <a:gd name="T62" fmla="*/ 135 w 893"/>
                  <a:gd name="T63" fmla="*/ 456 h 592"/>
                  <a:gd name="T64" fmla="*/ 118 w 893"/>
                  <a:gd name="T65" fmla="*/ 488 h 592"/>
                  <a:gd name="T66" fmla="*/ 160 w 893"/>
                  <a:gd name="T67" fmla="*/ 496 h 592"/>
                  <a:gd name="T68" fmla="*/ 202 w 893"/>
                  <a:gd name="T69" fmla="*/ 512 h 592"/>
                  <a:gd name="T70" fmla="*/ 244 w 893"/>
                  <a:gd name="T71" fmla="*/ 488 h 592"/>
                  <a:gd name="T72" fmla="*/ 244 w 893"/>
                  <a:gd name="T73" fmla="*/ 528 h 592"/>
                  <a:gd name="T74" fmla="*/ 261 w 893"/>
                  <a:gd name="T75" fmla="*/ 536 h 592"/>
                  <a:gd name="T76" fmla="*/ 253 w 893"/>
                  <a:gd name="T77" fmla="*/ 544 h 592"/>
                  <a:gd name="T78" fmla="*/ 287 w 893"/>
                  <a:gd name="T79" fmla="*/ 560 h 592"/>
                  <a:gd name="T80" fmla="*/ 287 w 893"/>
                  <a:gd name="T81" fmla="*/ 584 h 592"/>
                  <a:gd name="T82" fmla="*/ 320 w 893"/>
                  <a:gd name="T83" fmla="*/ 592 h 592"/>
                  <a:gd name="T84" fmla="*/ 413 w 893"/>
                  <a:gd name="T85" fmla="*/ 592 h 592"/>
                  <a:gd name="T86" fmla="*/ 438 w 893"/>
                  <a:gd name="T87" fmla="*/ 568 h 592"/>
                  <a:gd name="T88" fmla="*/ 463 w 893"/>
                  <a:gd name="T89" fmla="*/ 568 h 592"/>
                  <a:gd name="T90" fmla="*/ 514 w 893"/>
                  <a:gd name="T91" fmla="*/ 568 h 592"/>
                  <a:gd name="T92" fmla="*/ 565 w 893"/>
                  <a:gd name="T93" fmla="*/ 560 h 592"/>
                  <a:gd name="T94" fmla="*/ 607 w 893"/>
                  <a:gd name="T95" fmla="*/ 504 h 592"/>
                  <a:gd name="T96" fmla="*/ 657 w 893"/>
                  <a:gd name="T97" fmla="*/ 488 h 592"/>
                  <a:gd name="T98" fmla="*/ 699 w 893"/>
                  <a:gd name="T99" fmla="*/ 480 h 592"/>
                  <a:gd name="T100" fmla="*/ 725 w 893"/>
                  <a:gd name="T101" fmla="*/ 488 h 592"/>
                  <a:gd name="T102" fmla="*/ 767 w 893"/>
                  <a:gd name="T103" fmla="*/ 480 h 592"/>
                  <a:gd name="T104" fmla="*/ 775 w 893"/>
                  <a:gd name="T105" fmla="*/ 496 h 592"/>
                  <a:gd name="T106" fmla="*/ 826 w 893"/>
                  <a:gd name="T107" fmla="*/ 496 h 592"/>
                  <a:gd name="T108" fmla="*/ 834 w 893"/>
                  <a:gd name="T109" fmla="*/ 416 h 592"/>
                  <a:gd name="T110" fmla="*/ 851 w 893"/>
                  <a:gd name="T111" fmla="*/ 376 h 592"/>
                  <a:gd name="T112" fmla="*/ 885 w 893"/>
                  <a:gd name="T113" fmla="*/ 336 h 592"/>
                  <a:gd name="T114" fmla="*/ 893 w 893"/>
                  <a:gd name="T115" fmla="*/ 312 h 592"/>
                  <a:gd name="T116" fmla="*/ 876 w 893"/>
                  <a:gd name="T117" fmla="*/ 288 h 592"/>
                  <a:gd name="T118" fmla="*/ 834 w 893"/>
                  <a:gd name="T119" fmla="*/ 288 h 592"/>
                  <a:gd name="T120" fmla="*/ 784 w 893"/>
                  <a:gd name="T121" fmla="*/ 312 h 5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93" h="592">
                    <a:moveTo>
                      <a:pt x="784" y="312"/>
                    </a:moveTo>
                    <a:lnTo>
                      <a:pt x="725" y="280"/>
                    </a:lnTo>
                    <a:lnTo>
                      <a:pt x="708" y="208"/>
                    </a:lnTo>
                    <a:lnTo>
                      <a:pt x="708" y="168"/>
                    </a:lnTo>
                    <a:lnTo>
                      <a:pt x="666" y="120"/>
                    </a:lnTo>
                    <a:lnTo>
                      <a:pt x="632" y="96"/>
                    </a:lnTo>
                    <a:lnTo>
                      <a:pt x="581" y="56"/>
                    </a:lnTo>
                    <a:lnTo>
                      <a:pt x="548" y="16"/>
                    </a:lnTo>
                    <a:lnTo>
                      <a:pt x="506" y="0"/>
                    </a:lnTo>
                    <a:lnTo>
                      <a:pt x="472" y="48"/>
                    </a:lnTo>
                    <a:lnTo>
                      <a:pt x="396" y="72"/>
                    </a:lnTo>
                    <a:lnTo>
                      <a:pt x="371" y="96"/>
                    </a:lnTo>
                    <a:lnTo>
                      <a:pt x="337" y="80"/>
                    </a:lnTo>
                    <a:lnTo>
                      <a:pt x="287" y="88"/>
                    </a:lnTo>
                    <a:lnTo>
                      <a:pt x="253" y="88"/>
                    </a:lnTo>
                    <a:lnTo>
                      <a:pt x="219" y="80"/>
                    </a:lnTo>
                    <a:lnTo>
                      <a:pt x="185" y="104"/>
                    </a:lnTo>
                    <a:lnTo>
                      <a:pt x="160" y="128"/>
                    </a:lnTo>
                    <a:lnTo>
                      <a:pt x="135" y="168"/>
                    </a:lnTo>
                    <a:lnTo>
                      <a:pt x="110" y="224"/>
                    </a:lnTo>
                    <a:lnTo>
                      <a:pt x="84" y="256"/>
                    </a:lnTo>
                    <a:lnTo>
                      <a:pt x="76" y="280"/>
                    </a:lnTo>
                    <a:lnTo>
                      <a:pt x="67" y="320"/>
                    </a:lnTo>
                    <a:lnTo>
                      <a:pt x="51" y="328"/>
                    </a:lnTo>
                    <a:lnTo>
                      <a:pt x="25" y="344"/>
                    </a:lnTo>
                    <a:lnTo>
                      <a:pt x="0" y="352"/>
                    </a:lnTo>
                    <a:lnTo>
                      <a:pt x="17" y="368"/>
                    </a:lnTo>
                    <a:lnTo>
                      <a:pt x="51" y="392"/>
                    </a:lnTo>
                    <a:lnTo>
                      <a:pt x="59" y="416"/>
                    </a:lnTo>
                    <a:lnTo>
                      <a:pt x="93" y="440"/>
                    </a:lnTo>
                    <a:lnTo>
                      <a:pt x="135" y="456"/>
                    </a:lnTo>
                    <a:lnTo>
                      <a:pt x="118" y="488"/>
                    </a:lnTo>
                    <a:lnTo>
                      <a:pt x="160" y="496"/>
                    </a:lnTo>
                    <a:lnTo>
                      <a:pt x="202" y="512"/>
                    </a:lnTo>
                    <a:lnTo>
                      <a:pt x="244" y="488"/>
                    </a:lnTo>
                    <a:lnTo>
                      <a:pt x="244" y="528"/>
                    </a:lnTo>
                    <a:lnTo>
                      <a:pt x="261" y="536"/>
                    </a:lnTo>
                    <a:lnTo>
                      <a:pt x="253" y="544"/>
                    </a:lnTo>
                    <a:lnTo>
                      <a:pt x="287" y="560"/>
                    </a:lnTo>
                    <a:lnTo>
                      <a:pt x="287" y="584"/>
                    </a:lnTo>
                    <a:lnTo>
                      <a:pt x="320" y="592"/>
                    </a:lnTo>
                    <a:lnTo>
                      <a:pt x="413" y="592"/>
                    </a:lnTo>
                    <a:lnTo>
                      <a:pt x="438" y="568"/>
                    </a:lnTo>
                    <a:lnTo>
                      <a:pt x="463" y="568"/>
                    </a:lnTo>
                    <a:lnTo>
                      <a:pt x="514" y="568"/>
                    </a:lnTo>
                    <a:lnTo>
                      <a:pt x="565" y="560"/>
                    </a:lnTo>
                    <a:lnTo>
                      <a:pt x="607" y="504"/>
                    </a:lnTo>
                    <a:lnTo>
                      <a:pt x="657" y="488"/>
                    </a:lnTo>
                    <a:lnTo>
                      <a:pt x="699" y="480"/>
                    </a:lnTo>
                    <a:lnTo>
                      <a:pt x="725" y="488"/>
                    </a:lnTo>
                    <a:lnTo>
                      <a:pt x="767" y="480"/>
                    </a:lnTo>
                    <a:lnTo>
                      <a:pt x="775" y="496"/>
                    </a:lnTo>
                    <a:lnTo>
                      <a:pt x="826" y="496"/>
                    </a:lnTo>
                    <a:lnTo>
                      <a:pt x="834" y="416"/>
                    </a:lnTo>
                    <a:lnTo>
                      <a:pt x="851" y="376"/>
                    </a:lnTo>
                    <a:lnTo>
                      <a:pt x="885" y="336"/>
                    </a:lnTo>
                    <a:lnTo>
                      <a:pt x="893" y="312"/>
                    </a:lnTo>
                    <a:lnTo>
                      <a:pt x="876" y="288"/>
                    </a:lnTo>
                    <a:lnTo>
                      <a:pt x="834" y="288"/>
                    </a:lnTo>
                    <a:lnTo>
                      <a:pt x="784" y="312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5235" y="2664"/>
                <a:ext cx="354" cy="336"/>
              </a:xfrm>
              <a:custGeom>
                <a:avLst/>
                <a:gdLst>
                  <a:gd name="T0" fmla="*/ 270 w 354"/>
                  <a:gd name="T1" fmla="*/ 248 h 336"/>
                  <a:gd name="T2" fmla="*/ 253 w 354"/>
                  <a:gd name="T3" fmla="*/ 224 h 336"/>
                  <a:gd name="T4" fmla="*/ 278 w 354"/>
                  <a:gd name="T5" fmla="*/ 200 h 336"/>
                  <a:gd name="T6" fmla="*/ 354 w 354"/>
                  <a:gd name="T7" fmla="*/ 184 h 336"/>
                  <a:gd name="T8" fmla="*/ 337 w 354"/>
                  <a:gd name="T9" fmla="*/ 152 h 336"/>
                  <a:gd name="T10" fmla="*/ 303 w 354"/>
                  <a:gd name="T11" fmla="*/ 120 h 336"/>
                  <a:gd name="T12" fmla="*/ 287 w 354"/>
                  <a:gd name="T13" fmla="*/ 88 h 336"/>
                  <a:gd name="T14" fmla="*/ 236 w 354"/>
                  <a:gd name="T15" fmla="*/ 72 h 336"/>
                  <a:gd name="T16" fmla="*/ 211 w 354"/>
                  <a:gd name="T17" fmla="*/ 24 h 336"/>
                  <a:gd name="T18" fmla="*/ 152 w 354"/>
                  <a:gd name="T19" fmla="*/ 24 h 336"/>
                  <a:gd name="T20" fmla="*/ 84 w 354"/>
                  <a:gd name="T21" fmla="*/ 0 h 336"/>
                  <a:gd name="T22" fmla="*/ 59 w 354"/>
                  <a:gd name="T23" fmla="*/ 24 h 336"/>
                  <a:gd name="T24" fmla="*/ 8 w 354"/>
                  <a:gd name="T25" fmla="*/ 32 h 336"/>
                  <a:gd name="T26" fmla="*/ 0 w 354"/>
                  <a:gd name="T27" fmla="*/ 40 h 336"/>
                  <a:gd name="T28" fmla="*/ 34 w 354"/>
                  <a:gd name="T29" fmla="*/ 56 h 336"/>
                  <a:gd name="T30" fmla="*/ 67 w 354"/>
                  <a:gd name="T31" fmla="*/ 96 h 336"/>
                  <a:gd name="T32" fmla="*/ 118 w 354"/>
                  <a:gd name="T33" fmla="*/ 136 h 336"/>
                  <a:gd name="T34" fmla="*/ 152 w 354"/>
                  <a:gd name="T35" fmla="*/ 160 h 336"/>
                  <a:gd name="T36" fmla="*/ 194 w 354"/>
                  <a:gd name="T37" fmla="*/ 208 h 336"/>
                  <a:gd name="T38" fmla="*/ 194 w 354"/>
                  <a:gd name="T39" fmla="*/ 248 h 336"/>
                  <a:gd name="T40" fmla="*/ 211 w 354"/>
                  <a:gd name="T41" fmla="*/ 320 h 336"/>
                  <a:gd name="T42" fmla="*/ 236 w 354"/>
                  <a:gd name="T43" fmla="*/ 336 h 336"/>
                  <a:gd name="T44" fmla="*/ 253 w 354"/>
                  <a:gd name="T45" fmla="*/ 312 h 336"/>
                  <a:gd name="T46" fmla="*/ 270 w 354"/>
                  <a:gd name="T47" fmla="*/ 248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54" h="336">
                    <a:moveTo>
                      <a:pt x="270" y="248"/>
                    </a:moveTo>
                    <a:lnTo>
                      <a:pt x="253" y="224"/>
                    </a:lnTo>
                    <a:lnTo>
                      <a:pt x="278" y="200"/>
                    </a:lnTo>
                    <a:lnTo>
                      <a:pt x="354" y="184"/>
                    </a:lnTo>
                    <a:lnTo>
                      <a:pt x="337" y="152"/>
                    </a:lnTo>
                    <a:lnTo>
                      <a:pt x="303" y="120"/>
                    </a:lnTo>
                    <a:lnTo>
                      <a:pt x="287" y="88"/>
                    </a:lnTo>
                    <a:lnTo>
                      <a:pt x="236" y="72"/>
                    </a:lnTo>
                    <a:lnTo>
                      <a:pt x="211" y="24"/>
                    </a:lnTo>
                    <a:lnTo>
                      <a:pt x="152" y="24"/>
                    </a:lnTo>
                    <a:lnTo>
                      <a:pt x="84" y="0"/>
                    </a:lnTo>
                    <a:lnTo>
                      <a:pt x="59" y="24"/>
                    </a:lnTo>
                    <a:lnTo>
                      <a:pt x="8" y="32"/>
                    </a:lnTo>
                    <a:lnTo>
                      <a:pt x="0" y="40"/>
                    </a:lnTo>
                    <a:lnTo>
                      <a:pt x="34" y="56"/>
                    </a:lnTo>
                    <a:lnTo>
                      <a:pt x="67" y="96"/>
                    </a:lnTo>
                    <a:lnTo>
                      <a:pt x="118" y="136"/>
                    </a:lnTo>
                    <a:lnTo>
                      <a:pt x="152" y="160"/>
                    </a:lnTo>
                    <a:lnTo>
                      <a:pt x="194" y="208"/>
                    </a:lnTo>
                    <a:lnTo>
                      <a:pt x="194" y="248"/>
                    </a:lnTo>
                    <a:lnTo>
                      <a:pt x="211" y="320"/>
                    </a:lnTo>
                    <a:lnTo>
                      <a:pt x="236" y="336"/>
                    </a:lnTo>
                    <a:lnTo>
                      <a:pt x="253" y="312"/>
                    </a:lnTo>
                    <a:lnTo>
                      <a:pt x="270" y="24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64 w 860"/>
                  <a:gd name="T93" fmla="*/ 640 h 656"/>
                  <a:gd name="T94" fmla="*/ 497 w 860"/>
                  <a:gd name="T95" fmla="*/ 616 h 656"/>
                  <a:gd name="T96" fmla="*/ 523 w 860"/>
                  <a:gd name="T97" fmla="*/ 640 h 656"/>
                  <a:gd name="T98" fmla="*/ 531 w 860"/>
                  <a:gd name="T99" fmla="*/ 656 h 656"/>
                  <a:gd name="T100" fmla="*/ 556 w 860"/>
                  <a:gd name="T101" fmla="*/ 656 h 656"/>
                  <a:gd name="T102" fmla="*/ 581 w 860"/>
                  <a:gd name="T103" fmla="*/ 632 h 656"/>
                  <a:gd name="T104" fmla="*/ 615 w 860"/>
                  <a:gd name="T105" fmla="*/ 632 h 656"/>
                  <a:gd name="T106" fmla="*/ 640 w 860"/>
                  <a:gd name="T107" fmla="*/ 616 h 656"/>
                  <a:gd name="T108" fmla="*/ 683 w 860"/>
                  <a:gd name="T109" fmla="*/ 616 h 656"/>
                  <a:gd name="T110" fmla="*/ 708 w 860"/>
                  <a:gd name="T111" fmla="*/ 624 h 656"/>
                  <a:gd name="T112" fmla="*/ 767 w 860"/>
                  <a:gd name="T113" fmla="*/ 632 h 656"/>
                  <a:gd name="T114" fmla="*/ 758 w 860"/>
                  <a:gd name="T115" fmla="*/ 640 h 656"/>
                  <a:gd name="T116" fmla="*/ 792 w 860"/>
                  <a:gd name="T117" fmla="*/ 632 h 656"/>
                  <a:gd name="T118" fmla="*/ 775 w 860"/>
                  <a:gd name="T119" fmla="*/ 560 h 65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4536" y="1976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4089" y="2040"/>
                <a:ext cx="860" cy="656"/>
              </a:xfrm>
              <a:custGeom>
                <a:avLst/>
                <a:gdLst>
                  <a:gd name="T0" fmla="*/ 775 w 860"/>
                  <a:gd name="T1" fmla="*/ 560 h 656"/>
                  <a:gd name="T2" fmla="*/ 826 w 860"/>
                  <a:gd name="T3" fmla="*/ 464 h 656"/>
                  <a:gd name="T4" fmla="*/ 860 w 860"/>
                  <a:gd name="T5" fmla="*/ 456 h 656"/>
                  <a:gd name="T6" fmla="*/ 851 w 860"/>
                  <a:gd name="T7" fmla="*/ 416 h 656"/>
                  <a:gd name="T8" fmla="*/ 817 w 860"/>
                  <a:gd name="T9" fmla="*/ 352 h 656"/>
                  <a:gd name="T10" fmla="*/ 792 w 860"/>
                  <a:gd name="T11" fmla="*/ 320 h 656"/>
                  <a:gd name="T12" fmla="*/ 784 w 860"/>
                  <a:gd name="T13" fmla="*/ 264 h 656"/>
                  <a:gd name="T14" fmla="*/ 750 w 860"/>
                  <a:gd name="T15" fmla="*/ 256 h 656"/>
                  <a:gd name="T16" fmla="*/ 750 w 860"/>
                  <a:gd name="T17" fmla="*/ 232 h 656"/>
                  <a:gd name="T18" fmla="*/ 792 w 860"/>
                  <a:gd name="T19" fmla="*/ 184 h 656"/>
                  <a:gd name="T20" fmla="*/ 750 w 860"/>
                  <a:gd name="T21" fmla="*/ 104 h 656"/>
                  <a:gd name="T22" fmla="*/ 725 w 860"/>
                  <a:gd name="T23" fmla="*/ 40 h 656"/>
                  <a:gd name="T24" fmla="*/ 666 w 860"/>
                  <a:gd name="T25" fmla="*/ 16 h 656"/>
                  <a:gd name="T26" fmla="*/ 531 w 860"/>
                  <a:gd name="T27" fmla="*/ 40 h 656"/>
                  <a:gd name="T28" fmla="*/ 447 w 860"/>
                  <a:gd name="T29" fmla="*/ 24 h 656"/>
                  <a:gd name="T30" fmla="*/ 405 w 860"/>
                  <a:gd name="T31" fmla="*/ 48 h 656"/>
                  <a:gd name="T32" fmla="*/ 362 w 860"/>
                  <a:gd name="T33" fmla="*/ 40 h 656"/>
                  <a:gd name="T34" fmla="*/ 329 w 860"/>
                  <a:gd name="T35" fmla="*/ 24 h 656"/>
                  <a:gd name="T36" fmla="*/ 295 w 860"/>
                  <a:gd name="T37" fmla="*/ 0 h 656"/>
                  <a:gd name="T38" fmla="*/ 253 w 860"/>
                  <a:gd name="T39" fmla="*/ 8 h 656"/>
                  <a:gd name="T40" fmla="*/ 177 w 860"/>
                  <a:gd name="T41" fmla="*/ 40 h 656"/>
                  <a:gd name="T42" fmla="*/ 169 w 860"/>
                  <a:gd name="T43" fmla="*/ 72 h 656"/>
                  <a:gd name="T44" fmla="*/ 126 w 860"/>
                  <a:gd name="T45" fmla="*/ 88 h 656"/>
                  <a:gd name="T46" fmla="*/ 25 w 860"/>
                  <a:gd name="T47" fmla="*/ 128 h 656"/>
                  <a:gd name="T48" fmla="*/ 9 w 860"/>
                  <a:gd name="T49" fmla="*/ 128 h 656"/>
                  <a:gd name="T50" fmla="*/ 17 w 860"/>
                  <a:gd name="T51" fmla="*/ 176 h 656"/>
                  <a:gd name="T52" fmla="*/ 25 w 860"/>
                  <a:gd name="T53" fmla="*/ 208 h 656"/>
                  <a:gd name="T54" fmla="*/ 0 w 860"/>
                  <a:gd name="T55" fmla="*/ 256 h 656"/>
                  <a:gd name="T56" fmla="*/ 51 w 860"/>
                  <a:gd name="T57" fmla="*/ 288 h 656"/>
                  <a:gd name="T58" fmla="*/ 51 w 860"/>
                  <a:gd name="T59" fmla="*/ 320 h 656"/>
                  <a:gd name="T60" fmla="*/ 76 w 860"/>
                  <a:gd name="T61" fmla="*/ 360 h 656"/>
                  <a:gd name="T62" fmla="*/ 59 w 860"/>
                  <a:gd name="T63" fmla="*/ 400 h 656"/>
                  <a:gd name="T64" fmla="*/ 84 w 860"/>
                  <a:gd name="T65" fmla="*/ 432 h 656"/>
                  <a:gd name="T66" fmla="*/ 84 w 860"/>
                  <a:gd name="T67" fmla="*/ 472 h 656"/>
                  <a:gd name="T68" fmla="*/ 126 w 860"/>
                  <a:gd name="T69" fmla="*/ 496 h 656"/>
                  <a:gd name="T70" fmla="*/ 169 w 860"/>
                  <a:gd name="T71" fmla="*/ 512 h 656"/>
                  <a:gd name="T72" fmla="*/ 211 w 860"/>
                  <a:gd name="T73" fmla="*/ 512 h 656"/>
                  <a:gd name="T74" fmla="*/ 202 w 860"/>
                  <a:gd name="T75" fmla="*/ 544 h 656"/>
                  <a:gd name="T76" fmla="*/ 244 w 860"/>
                  <a:gd name="T77" fmla="*/ 576 h 656"/>
                  <a:gd name="T78" fmla="*/ 270 w 860"/>
                  <a:gd name="T79" fmla="*/ 560 h 656"/>
                  <a:gd name="T80" fmla="*/ 270 w 860"/>
                  <a:gd name="T81" fmla="*/ 536 h 656"/>
                  <a:gd name="T82" fmla="*/ 320 w 860"/>
                  <a:gd name="T83" fmla="*/ 552 h 656"/>
                  <a:gd name="T84" fmla="*/ 337 w 860"/>
                  <a:gd name="T85" fmla="*/ 576 h 656"/>
                  <a:gd name="T86" fmla="*/ 379 w 860"/>
                  <a:gd name="T87" fmla="*/ 584 h 656"/>
                  <a:gd name="T88" fmla="*/ 421 w 860"/>
                  <a:gd name="T89" fmla="*/ 592 h 656"/>
                  <a:gd name="T90" fmla="*/ 438 w 860"/>
                  <a:gd name="T91" fmla="*/ 624 h 656"/>
                  <a:gd name="T92" fmla="*/ 438 w 860"/>
                  <a:gd name="T93" fmla="*/ 624 h 656"/>
                  <a:gd name="T94" fmla="*/ 464 w 860"/>
                  <a:gd name="T95" fmla="*/ 640 h 656"/>
                  <a:gd name="T96" fmla="*/ 497 w 860"/>
                  <a:gd name="T97" fmla="*/ 616 h 656"/>
                  <a:gd name="T98" fmla="*/ 523 w 860"/>
                  <a:gd name="T99" fmla="*/ 640 h 656"/>
                  <a:gd name="T100" fmla="*/ 531 w 860"/>
                  <a:gd name="T101" fmla="*/ 656 h 656"/>
                  <a:gd name="T102" fmla="*/ 556 w 860"/>
                  <a:gd name="T103" fmla="*/ 656 h 656"/>
                  <a:gd name="T104" fmla="*/ 581 w 860"/>
                  <a:gd name="T105" fmla="*/ 632 h 656"/>
                  <a:gd name="T106" fmla="*/ 615 w 860"/>
                  <a:gd name="T107" fmla="*/ 632 h 656"/>
                  <a:gd name="T108" fmla="*/ 640 w 860"/>
                  <a:gd name="T109" fmla="*/ 616 h 656"/>
                  <a:gd name="T110" fmla="*/ 683 w 860"/>
                  <a:gd name="T111" fmla="*/ 616 h 656"/>
                  <a:gd name="T112" fmla="*/ 708 w 860"/>
                  <a:gd name="T113" fmla="*/ 624 h 656"/>
                  <a:gd name="T114" fmla="*/ 767 w 860"/>
                  <a:gd name="T115" fmla="*/ 632 h 656"/>
                  <a:gd name="T116" fmla="*/ 758 w 860"/>
                  <a:gd name="T117" fmla="*/ 640 h 656"/>
                  <a:gd name="T118" fmla="*/ 792 w 860"/>
                  <a:gd name="T119" fmla="*/ 632 h 656"/>
                  <a:gd name="T120" fmla="*/ 775 w 860"/>
                  <a:gd name="T121" fmla="*/ 560 h 6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60" h="656">
                    <a:moveTo>
                      <a:pt x="775" y="560"/>
                    </a:moveTo>
                    <a:lnTo>
                      <a:pt x="826" y="464"/>
                    </a:lnTo>
                    <a:lnTo>
                      <a:pt x="860" y="456"/>
                    </a:lnTo>
                    <a:lnTo>
                      <a:pt x="851" y="416"/>
                    </a:lnTo>
                    <a:lnTo>
                      <a:pt x="817" y="352"/>
                    </a:lnTo>
                    <a:lnTo>
                      <a:pt x="792" y="320"/>
                    </a:lnTo>
                    <a:lnTo>
                      <a:pt x="784" y="264"/>
                    </a:lnTo>
                    <a:lnTo>
                      <a:pt x="750" y="256"/>
                    </a:lnTo>
                    <a:lnTo>
                      <a:pt x="750" y="232"/>
                    </a:lnTo>
                    <a:lnTo>
                      <a:pt x="792" y="184"/>
                    </a:lnTo>
                    <a:lnTo>
                      <a:pt x="750" y="104"/>
                    </a:lnTo>
                    <a:lnTo>
                      <a:pt x="725" y="40"/>
                    </a:lnTo>
                    <a:lnTo>
                      <a:pt x="666" y="16"/>
                    </a:lnTo>
                    <a:lnTo>
                      <a:pt x="531" y="40"/>
                    </a:lnTo>
                    <a:lnTo>
                      <a:pt x="447" y="24"/>
                    </a:lnTo>
                    <a:lnTo>
                      <a:pt x="405" y="48"/>
                    </a:lnTo>
                    <a:lnTo>
                      <a:pt x="362" y="40"/>
                    </a:lnTo>
                    <a:lnTo>
                      <a:pt x="329" y="24"/>
                    </a:lnTo>
                    <a:lnTo>
                      <a:pt x="295" y="0"/>
                    </a:lnTo>
                    <a:lnTo>
                      <a:pt x="253" y="8"/>
                    </a:lnTo>
                    <a:lnTo>
                      <a:pt x="177" y="40"/>
                    </a:lnTo>
                    <a:lnTo>
                      <a:pt x="169" y="72"/>
                    </a:lnTo>
                    <a:lnTo>
                      <a:pt x="126" y="88"/>
                    </a:lnTo>
                    <a:lnTo>
                      <a:pt x="25" y="128"/>
                    </a:lnTo>
                    <a:lnTo>
                      <a:pt x="9" y="128"/>
                    </a:lnTo>
                    <a:lnTo>
                      <a:pt x="17" y="176"/>
                    </a:lnTo>
                    <a:lnTo>
                      <a:pt x="25" y="208"/>
                    </a:lnTo>
                    <a:lnTo>
                      <a:pt x="0" y="256"/>
                    </a:lnTo>
                    <a:lnTo>
                      <a:pt x="51" y="288"/>
                    </a:lnTo>
                    <a:lnTo>
                      <a:pt x="51" y="320"/>
                    </a:lnTo>
                    <a:lnTo>
                      <a:pt x="76" y="360"/>
                    </a:lnTo>
                    <a:lnTo>
                      <a:pt x="59" y="400"/>
                    </a:lnTo>
                    <a:lnTo>
                      <a:pt x="84" y="432"/>
                    </a:lnTo>
                    <a:lnTo>
                      <a:pt x="84" y="472"/>
                    </a:lnTo>
                    <a:lnTo>
                      <a:pt x="126" y="496"/>
                    </a:lnTo>
                    <a:lnTo>
                      <a:pt x="169" y="512"/>
                    </a:lnTo>
                    <a:lnTo>
                      <a:pt x="211" y="512"/>
                    </a:lnTo>
                    <a:lnTo>
                      <a:pt x="202" y="544"/>
                    </a:lnTo>
                    <a:lnTo>
                      <a:pt x="244" y="576"/>
                    </a:lnTo>
                    <a:lnTo>
                      <a:pt x="270" y="560"/>
                    </a:lnTo>
                    <a:lnTo>
                      <a:pt x="270" y="536"/>
                    </a:lnTo>
                    <a:lnTo>
                      <a:pt x="320" y="552"/>
                    </a:lnTo>
                    <a:lnTo>
                      <a:pt x="337" y="576"/>
                    </a:lnTo>
                    <a:lnTo>
                      <a:pt x="379" y="584"/>
                    </a:lnTo>
                    <a:lnTo>
                      <a:pt x="421" y="592"/>
                    </a:lnTo>
                    <a:lnTo>
                      <a:pt x="438" y="624"/>
                    </a:lnTo>
                    <a:lnTo>
                      <a:pt x="464" y="640"/>
                    </a:lnTo>
                    <a:lnTo>
                      <a:pt x="497" y="616"/>
                    </a:lnTo>
                    <a:lnTo>
                      <a:pt x="523" y="640"/>
                    </a:lnTo>
                    <a:lnTo>
                      <a:pt x="531" y="656"/>
                    </a:lnTo>
                    <a:lnTo>
                      <a:pt x="556" y="656"/>
                    </a:lnTo>
                    <a:lnTo>
                      <a:pt x="581" y="632"/>
                    </a:lnTo>
                    <a:lnTo>
                      <a:pt x="615" y="632"/>
                    </a:lnTo>
                    <a:lnTo>
                      <a:pt x="640" y="616"/>
                    </a:lnTo>
                    <a:lnTo>
                      <a:pt x="683" y="616"/>
                    </a:lnTo>
                    <a:lnTo>
                      <a:pt x="708" y="624"/>
                    </a:lnTo>
                    <a:lnTo>
                      <a:pt x="767" y="632"/>
                    </a:lnTo>
                    <a:lnTo>
                      <a:pt x="758" y="640"/>
                    </a:lnTo>
                    <a:lnTo>
                      <a:pt x="792" y="632"/>
                    </a:lnTo>
                    <a:lnTo>
                      <a:pt x="775" y="5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4536" y="1968"/>
                <a:ext cx="210" cy="112"/>
              </a:xfrm>
              <a:custGeom>
                <a:avLst/>
                <a:gdLst>
                  <a:gd name="T0" fmla="*/ 168 w 210"/>
                  <a:gd name="T1" fmla="*/ 8 h 112"/>
                  <a:gd name="T2" fmla="*/ 109 w 210"/>
                  <a:gd name="T3" fmla="*/ 8 h 112"/>
                  <a:gd name="T4" fmla="*/ 76 w 210"/>
                  <a:gd name="T5" fmla="*/ 0 h 112"/>
                  <a:gd name="T6" fmla="*/ 67 w 210"/>
                  <a:gd name="T7" fmla="*/ 24 h 112"/>
                  <a:gd name="T8" fmla="*/ 42 w 210"/>
                  <a:gd name="T9" fmla="*/ 32 h 112"/>
                  <a:gd name="T10" fmla="*/ 8 w 210"/>
                  <a:gd name="T11" fmla="*/ 48 h 112"/>
                  <a:gd name="T12" fmla="*/ 8 w 210"/>
                  <a:gd name="T13" fmla="*/ 72 h 112"/>
                  <a:gd name="T14" fmla="*/ 0 w 210"/>
                  <a:gd name="T15" fmla="*/ 96 h 112"/>
                  <a:gd name="T16" fmla="*/ 84 w 210"/>
                  <a:gd name="T17" fmla="*/ 112 h 112"/>
                  <a:gd name="T18" fmla="*/ 210 w 210"/>
                  <a:gd name="T19" fmla="*/ 88 h 112"/>
                  <a:gd name="T20" fmla="*/ 193 w 210"/>
                  <a:gd name="T21" fmla="*/ 16 h 112"/>
                  <a:gd name="T22" fmla="*/ 168 w 210"/>
                  <a:gd name="T23" fmla="*/ 8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112">
                    <a:moveTo>
                      <a:pt x="168" y="8"/>
                    </a:moveTo>
                    <a:lnTo>
                      <a:pt x="109" y="8"/>
                    </a:lnTo>
                    <a:lnTo>
                      <a:pt x="76" y="0"/>
                    </a:lnTo>
                    <a:lnTo>
                      <a:pt x="67" y="24"/>
                    </a:lnTo>
                    <a:lnTo>
                      <a:pt x="42" y="32"/>
                    </a:lnTo>
                    <a:lnTo>
                      <a:pt x="8" y="48"/>
                    </a:lnTo>
                    <a:lnTo>
                      <a:pt x="8" y="72"/>
                    </a:lnTo>
                    <a:lnTo>
                      <a:pt x="0" y="96"/>
                    </a:lnTo>
                    <a:lnTo>
                      <a:pt x="84" y="112"/>
                    </a:lnTo>
                    <a:lnTo>
                      <a:pt x="210" y="88"/>
                    </a:lnTo>
                    <a:lnTo>
                      <a:pt x="193" y="16"/>
                    </a:lnTo>
                    <a:lnTo>
                      <a:pt x="168" y="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4578" y="1792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4831" y="2096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4578" y="1784"/>
                <a:ext cx="455" cy="320"/>
              </a:xfrm>
              <a:custGeom>
                <a:avLst/>
                <a:gdLst>
                  <a:gd name="T0" fmla="*/ 312 w 455"/>
                  <a:gd name="T1" fmla="*/ 304 h 320"/>
                  <a:gd name="T2" fmla="*/ 328 w 455"/>
                  <a:gd name="T3" fmla="*/ 296 h 320"/>
                  <a:gd name="T4" fmla="*/ 320 w 455"/>
                  <a:gd name="T5" fmla="*/ 272 h 320"/>
                  <a:gd name="T6" fmla="*/ 354 w 455"/>
                  <a:gd name="T7" fmla="*/ 264 h 320"/>
                  <a:gd name="T8" fmla="*/ 379 w 455"/>
                  <a:gd name="T9" fmla="*/ 248 h 320"/>
                  <a:gd name="T10" fmla="*/ 404 w 455"/>
                  <a:gd name="T11" fmla="*/ 256 h 320"/>
                  <a:gd name="T12" fmla="*/ 387 w 455"/>
                  <a:gd name="T13" fmla="*/ 224 h 320"/>
                  <a:gd name="T14" fmla="*/ 387 w 455"/>
                  <a:gd name="T15" fmla="*/ 192 h 320"/>
                  <a:gd name="T16" fmla="*/ 387 w 455"/>
                  <a:gd name="T17" fmla="*/ 160 h 320"/>
                  <a:gd name="T18" fmla="*/ 413 w 455"/>
                  <a:gd name="T19" fmla="*/ 152 h 320"/>
                  <a:gd name="T20" fmla="*/ 421 w 455"/>
                  <a:gd name="T21" fmla="*/ 128 h 320"/>
                  <a:gd name="T22" fmla="*/ 446 w 455"/>
                  <a:gd name="T23" fmla="*/ 120 h 320"/>
                  <a:gd name="T24" fmla="*/ 455 w 455"/>
                  <a:gd name="T25" fmla="*/ 104 h 320"/>
                  <a:gd name="T26" fmla="*/ 430 w 455"/>
                  <a:gd name="T27" fmla="*/ 96 h 320"/>
                  <a:gd name="T28" fmla="*/ 430 w 455"/>
                  <a:gd name="T29" fmla="*/ 64 h 320"/>
                  <a:gd name="T30" fmla="*/ 396 w 455"/>
                  <a:gd name="T31" fmla="*/ 56 h 320"/>
                  <a:gd name="T32" fmla="*/ 371 w 455"/>
                  <a:gd name="T33" fmla="*/ 40 h 320"/>
                  <a:gd name="T34" fmla="*/ 337 w 455"/>
                  <a:gd name="T35" fmla="*/ 24 h 320"/>
                  <a:gd name="T36" fmla="*/ 286 w 455"/>
                  <a:gd name="T37" fmla="*/ 16 h 320"/>
                  <a:gd name="T38" fmla="*/ 278 w 455"/>
                  <a:gd name="T39" fmla="*/ 0 h 320"/>
                  <a:gd name="T40" fmla="*/ 227 w 455"/>
                  <a:gd name="T41" fmla="*/ 32 h 320"/>
                  <a:gd name="T42" fmla="*/ 185 w 455"/>
                  <a:gd name="T43" fmla="*/ 24 h 320"/>
                  <a:gd name="T44" fmla="*/ 143 w 455"/>
                  <a:gd name="T45" fmla="*/ 32 h 320"/>
                  <a:gd name="T46" fmla="*/ 84 w 455"/>
                  <a:gd name="T47" fmla="*/ 32 h 320"/>
                  <a:gd name="T48" fmla="*/ 25 w 455"/>
                  <a:gd name="T49" fmla="*/ 64 h 320"/>
                  <a:gd name="T50" fmla="*/ 0 w 455"/>
                  <a:gd name="T51" fmla="*/ 88 h 320"/>
                  <a:gd name="T52" fmla="*/ 8 w 455"/>
                  <a:gd name="T53" fmla="*/ 104 h 320"/>
                  <a:gd name="T54" fmla="*/ 25 w 455"/>
                  <a:gd name="T55" fmla="*/ 168 h 320"/>
                  <a:gd name="T56" fmla="*/ 34 w 455"/>
                  <a:gd name="T57" fmla="*/ 184 h 320"/>
                  <a:gd name="T58" fmla="*/ 67 w 455"/>
                  <a:gd name="T59" fmla="*/ 192 h 320"/>
                  <a:gd name="T60" fmla="*/ 126 w 455"/>
                  <a:gd name="T61" fmla="*/ 192 h 320"/>
                  <a:gd name="T62" fmla="*/ 151 w 455"/>
                  <a:gd name="T63" fmla="*/ 200 h 320"/>
                  <a:gd name="T64" fmla="*/ 168 w 455"/>
                  <a:gd name="T65" fmla="*/ 272 h 320"/>
                  <a:gd name="T66" fmla="*/ 177 w 455"/>
                  <a:gd name="T67" fmla="*/ 272 h 320"/>
                  <a:gd name="T68" fmla="*/ 236 w 455"/>
                  <a:gd name="T69" fmla="*/ 296 h 320"/>
                  <a:gd name="T70" fmla="*/ 244 w 455"/>
                  <a:gd name="T71" fmla="*/ 320 h 320"/>
                  <a:gd name="T72" fmla="*/ 278 w 455"/>
                  <a:gd name="T73" fmla="*/ 296 h 320"/>
                  <a:gd name="T74" fmla="*/ 312 w 455"/>
                  <a:gd name="T75" fmla="*/ 304 h 32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455" h="320">
                    <a:moveTo>
                      <a:pt x="312" y="304"/>
                    </a:moveTo>
                    <a:lnTo>
                      <a:pt x="328" y="296"/>
                    </a:lnTo>
                    <a:lnTo>
                      <a:pt x="320" y="272"/>
                    </a:lnTo>
                    <a:lnTo>
                      <a:pt x="354" y="264"/>
                    </a:lnTo>
                    <a:lnTo>
                      <a:pt x="379" y="248"/>
                    </a:lnTo>
                    <a:lnTo>
                      <a:pt x="404" y="256"/>
                    </a:lnTo>
                    <a:lnTo>
                      <a:pt x="387" y="224"/>
                    </a:lnTo>
                    <a:lnTo>
                      <a:pt x="387" y="192"/>
                    </a:lnTo>
                    <a:lnTo>
                      <a:pt x="387" y="160"/>
                    </a:lnTo>
                    <a:lnTo>
                      <a:pt x="413" y="152"/>
                    </a:lnTo>
                    <a:lnTo>
                      <a:pt x="421" y="128"/>
                    </a:lnTo>
                    <a:lnTo>
                      <a:pt x="446" y="120"/>
                    </a:lnTo>
                    <a:lnTo>
                      <a:pt x="455" y="104"/>
                    </a:lnTo>
                    <a:lnTo>
                      <a:pt x="430" y="96"/>
                    </a:lnTo>
                    <a:lnTo>
                      <a:pt x="430" y="64"/>
                    </a:lnTo>
                    <a:lnTo>
                      <a:pt x="396" y="56"/>
                    </a:lnTo>
                    <a:lnTo>
                      <a:pt x="371" y="40"/>
                    </a:lnTo>
                    <a:lnTo>
                      <a:pt x="337" y="24"/>
                    </a:lnTo>
                    <a:lnTo>
                      <a:pt x="286" y="16"/>
                    </a:lnTo>
                    <a:lnTo>
                      <a:pt x="278" y="0"/>
                    </a:lnTo>
                    <a:lnTo>
                      <a:pt x="227" y="32"/>
                    </a:lnTo>
                    <a:lnTo>
                      <a:pt x="185" y="24"/>
                    </a:lnTo>
                    <a:lnTo>
                      <a:pt x="143" y="32"/>
                    </a:lnTo>
                    <a:lnTo>
                      <a:pt x="84" y="32"/>
                    </a:lnTo>
                    <a:lnTo>
                      <a:pt x="25" y="64"/>
                    </a:lnTo>
                    <a:lnTo>
                      <a:pt x="0" y="88"/>
                    </a:lnTo>
                    <a:lnTo>
                      <a:pt x="8" y="104"/>
                    </a:lnTo>
                    <a:lnTo>
                      <a:pt x="25" y="168"/>
                    </a:lnTo>
                    <a:lnTo>
                      <a:pt x="34" y="184"/>
                    </a:lnTo>
                    <a:lnTo>
                      <a:pt x="67" y="192"/>
                    </a:lnTo>
                    <a:lnTo>
                      <a:pt x="126" y="192"/>
                    </a:lnTo>
                    <a:lnTo>
                      <a:pt x="151" y="200"/>
                    </a:lnTo>
                    <a:lnTo>
                      <a:pt x="168" y="272"/>
                    </a:lnTo>
                    <a:lnTo>
                      <a:pt x="177" y="272"/>
                    </a:lnTo>
                    <a:lnTo>
                      <a:pt x="236" y="296"/>
                    </a:lnTo>
                    <a:lnTo>
                      <a:pt x="244" y="320"/>
                    </a:lnTo>
                    <a:lnTo>
                      <a:pt x="278" y="296"/>
                    </a:lnTo>
                    <a:lnTo>
                      <a:pt x="312" y="3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4831" y="2088"/>
                <a:ext cx="969" cy="928"/>
              </a:xfrm>
              <a:custGeom>
                <a:avLst/>
                <a:gdLst>
                  <a:gd name="T0" fmla="*/ 910 w 969"/>
                  <a:gd name="T1" fmla="*/ 96 h 928"/>
                  <a:gd name="T2" fmla="*/ 910 w 969"/>
                  <a:gd name="T3" fmla="*/ 40 h 928"/>
                  <a:gd name="T4" fmla="*/ 825 w 969"/>
                  <a:gd name="T5" fmla="*/ 0 h 928"/>
                  <a:gd name="T6" fmla="*/ 733 w 969"/>
                  <a:gd name="T7" fmla="*/ 32 h 928"/>
                  <a:gd name="T8" fmla="*/ 691 w 969"/>
                  <a:gd name="T9" fmla="*/ 72 h 928"/>
                  <a:gd name="T10" fmla="*/ 615 w 969"/>
                  <a:gd name="T11" fmla="*/ 160 h 928"/>
                  <a:gd name="T12" fmla="*/ 573 w 969"/>
                  <a:gd name="T13" fmla="*/ 176 h 928"/>
                  <a:gd name="T14" fmla="*/ 505 w 969"/>
                  <a:gd name="T15" fmla="*/ 184 h 928"/>
                  <a:gd name="T16" fmla="*/ 446 w 969"/>
                  <a:gd name="T17" fmla="*/ 200 h 928"/>
                  <a:gd name="T18" fmla="*/ 387 w 969"/>
                  <a:gd name="T19" fmla="*/ 224 h 928"/>
                  <a:gd name="T20" fmla="*/ 294 w 969"/>
                  <a:gd name="T21" fmla="*/ 208 h 928"/>
                  <a:gd name="T22" fmla="*/ 143 w 969"/>
                  <a:gd name="T23" fmla="*/ 224 h 928"/>
                  <a:gd name="T24" fmla="*/ 84 w 969"/>
                  <a:gd name="T25" fmla="*/ 272 h 928"/>
                  <a:gd name="T26" fmla="*/ 75 w 969"/>
                  <a:gd name="T27" fmla="*/ 304 h 928"/>
                  <a:gd name="T28" fmla="*/ 118 w 969"/>
                  <a:gd name="T29" fmla="*/ 408 h 928"/>
                  <a:gd name="T30" fmla="*/ 33 w 969"/>
                  <a:gd name="T31" fmla="*/ 512 h 928"/>
                  <a:gd name="T32" fmla="*/ 16 w 969"/>
                  <a:gd name="T33" fmla="*/ 592 h 928"/>
                  <a:gd name="T34" fmla="*/ 0 w 969"/>
                  <a:gd name="T35" fmla="*/ 680 h 928"/>
                  <a:gd name="T36" fmla="*/ 50 w 969"/>
                  <a:gd name="T37" fmla="*/ 696 h 928"/>
                  <a:gd name="T38" fmla="*/ 109 w 969"/>
                  <a:gd name="T39" fmla="*/ 696 h 928"/>
                  <a:gd name="T40" fmla="*/ 177 w 969"/>
                  <a:gd name="T41" fmla="*/ 704 h 928"/>
                  <a:gd name="T42" fmla="*/ 261 w 969"/>
                  <a:gd name="T43" fmla="*/ 712 h 928"/>
                  <a:gd name="T44" fmla="*/ 362 w 969"/>
                  <a:gd name="T45" fmla="*/ 664 h 928"/>
                  <a:gd name="T46" fmla="*/ 404 w 969"/>
                  <a:gd name="T47" fmla="*/ 616 h 928"/>
                  <a:gd name="T48" fmla="*/ 463 w 969"/>
                  <a:gd name="T49" fmla="*/ 600 h 928"/>
                  <a:gd name="T50" fmla="*/ 556 w 969"/>
                  <a:gd name="T51" fmla="*/ 600 h 928"/>
                  <a:gd name="T52" fmla="*/ 640 w 969"/>
                  <a:gd name="T53" fmla="*/ 648 h 928"/>
                  <a:gd name="T54" fmla="*/ 707 w 969"/>
                  <a:gd name="T55" fmla="*/ 696 h 928"/>
                  <a:gd name="T56" fmla="*/ 758 w 969"/>
                  <a:gd name="T57" fmla="*/ 760 h 928"/>
                  <a:gd name="T58" fmla="*/ 657 w 969"/>
                  <a:gd name="T59" fmla="*/ 800 h 928"/>
                  <a:gd name="T60" fmla="*/ 657 w 969"/>
                  <a:gd name="T61" fmla="*/ 888 h 928"/>
                  <a:gd name="T62" fmla="*/ 674 w 969"/>
                  <a:gd name="T63" fmla="*/ 928 h 928"/>
                  <a:gd name="T64" fmla="*/ 766 w 969"/>
                  <a:gd name="T65" fmla="*/ 904 h 928"/>
                  <a:gd name="T66" fmla="*/ 808 w 969"/>
                  <a:gd name="T67" fmla="*/ 768 h 928"/>
                  <a:gd name="T68" fmla="*/ 867 w 969"/>
                  <a:gd name="T69" fmla="*/ 704 h 928"/>
                  <a:gd name="T70" fmla="*/ 969 w 969"/>
                  <a:gd name="T71" fmla="*/ 688 h 928"/>
                  <a:gd name="T72" fmla="*/ 935 w 969"/>
                  <a:gd name="T73" fmla="*/ 104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69" h="928">
                    <a:moveTo>
                      <a:pt x="935" y="104"/>
                    </a:moveTo>
                    <a:lnTo>
                      <a:pt x="910" y="96"/>
                    </a:lnTo>
                    <a:lnTo>
                      <a:pt x="893" y="56"/>
                    </a:lnTo>
                    <a:lnTo>
                      <a:pt x="910" y="40"/>
                    </a:lnTo>
                    <a:lnTo>
                      <a:pt x="867" y="16"/>
                    </a:lnTo>
                    <a:lnTo>
                      <a:pt x="825" y="0"/>
                    </a:lnTo>
                    <a:lnTo>
                      <a:pt x="766" y="32"/>
                    </a:lnTo>
                    <a:lnTo>
                      <a:pt x="733" y="32"/>
                    </a:lnTo>
                    <a:lnTo>
                      <a:pt x="724" y="72"/>
                    </a:lnTo>
                    <a:lnTo>
                      <a:pt x="691" y="72"/>
                    </a:lnTo>
                    <a:lnTo>
                      <a:pt x="632" y="96"/>
                    </a:lnTo>
                    <a:lnTo>
                      <a:pt x="615" y="160"/>
                    </a:lnTo>
                    <a:lnTo>
                      <a:pt x="623" y="192"/>
                    </a:lnTo>
                    <a:lnTo>
                      <a:pt x="573" y="176"/>
                    </a:lnTo>
                    <a:lnTo>
                      <a:pt x="530" y="200"/>
                    </a:lnTo>
                    <a:lnTo>
                      <a:pt x="505" y="184"/>
                    </a:lnTo>
                    <a:lnTo>
                      <a:pt x="480" y="216"/>
                    </a:lnTo>
                    <a:lnTo>
                      <a:pt x="446" y="200"/>
                    </a:lnTo>
                    <a:lnTo>
                      <a:pt x="412" y="200"/>
                    </a:lnTo>
                    <a:lnTo>
                      <a:pt x="387" y="224"/>
                    </a:lnTo>
                    <a:lnTo>
                      <a:pt x="353" y="200"/>
                    </a:lnTo>
                    <a:lnTo>
                      <a:pt x="294" y="208"/>
                    </a:lnTo>
                    <a:lnTo>
                      <a:pt x="202" y="216"/>
                    </a:lnTo>
                    <a:lnTo>
                      <a:pt x="143" y="224"/>
                    </a:lnTo>
                    <a:lnTo>
                      <a:pt x="101" y="248"/>
                    </a:lnTo>
                    <a:lnTo>
                      <a:pt x="84" y="272"/>
                    </a:lnTo>
                    <a:lnTo>
                      <a:pt x="50" y="272"/>
                    </a:lnTo>
                    <a:lnTo>
                      <a:pt x="75" y="304"/>
                    </a:lnTo>
                    <a:lnTo>
                      <a:pt x="109" y="368"/>
                    </a:lnTo>
                    <a:lnTo>
                      <a:pt x="118" y="408"/>
                    </a:lnTo>
                    <a:lnTo>
                      <a:pt x="84" y="416"/>
                    </a:lnTo>
                    <a:lnTo>
                      <a:pt x="33" y="512"/>
                    </a:lnTo>
                    <a:lnTo>
                      <a:pt x="50" y="584"/>
                    </a:lnTo>
                    <a:lnTo>
                      <a:pt x="16" y="592"/>
                    </a:lnTo>
                    <a:lnTo>
                      <a:pt x="8" y="632"/>
                    </a:lnTo>
                    <a:lnTo>
                      <a:pt x="0" y="680"/>
                    </a:lnTo>
                    <a:lnTo>
                      <a:pt x="16" y="672"/>
                    </a:lnTo>
                    <a:lnTo>
                      <a:pt x="50" y="696"/>
                    </a:lnTo>
                    <a:lnTo>
                      <a:pt x="75" y="720"/>
                    </a:lnTo>
                    <a:lnTo>
                      <a:pt x="109" y="696"/>
                    </a:lnTo>
                    <a:lnTo>
                      <a:pt x="143" y="704"/>
                    </a:lnTo>
                    <a:lnTo>
                      <a:pt x="177" y="704"/>
                    </a:lnTo>
                    <a:lnTo>
                      <a:pt x="227" y="696"/>
                    </a:lnTo>
                    <a:lnTo>
                      <a:pt x="261" y="712"/>
                    </a:lnTo>
                    <a:lnTo>
                      <a:pt x="286" y="688"/>
                    </a:lnTo>
                    <a:lnTo>
                      <a:pt x="362" y="664"/>
                    </a:lnTo>
                    <a:lnTo>
                      <a:pt x="396" y="616"/>
                    </a:lnTo>
                    <a:lnTo>
                      <a:pt x="404" y="616"/>
                    </a:lnTo>
                    <a:lnTo>
                      <a:pt x="412" y="608"/>
                    </a:lnTo>
                    <a:lnTo>
                      <a:pt x="463" y="600"/>
                    </a:lnTo>
                    <a:lnTo>
                      <a:pt x="488" y="576"/>
                    </a:lnTo>
                    <a:lnTo>
                      <a:pt x="556" y="600"/>
                    </a:lnTo>
                    <a:lnTo>
                      <a:pt x="615" y="600"/>
                    </a:lnTo>
                    <a:lnTo>
                      <a:pt x="640" y="648"/>
                    </a:lnTo>
                    <a:lnTo>
                      <a:pt x="691" y="664"/>
                    </a:lnTo>
                    <a:lnTo>
                      <a:pt x="707" y="696"/>
                    </a:lnTo>
                    <a:lnTo>
                      <a:pt x="741" y="728"/>
                    </a:lnTo>
                    <a:lnTo>
                      <a:pt x="758" y="760"/>
                    </a:lnTo>
                    <a:lnTo>
                      <a:pt x="682" y="776"/>
                    </a:lnTo>
                    <a:lnTo>
                      <a:pt x="657" y="800"/>
                    </a:lnTo>
                    <a:lnTo>
                      <a:pt x="674" y="824"/>
                    </a:lnTo>
                    <a:lnTo>
                      <a:pt x="657" y="888"/>
                    </a:lnTo>
                    <a:lnTo>
                      <a:pt x="640" y="912"/>
                    </a:lnTo>
                    <a:lnTo>
                      <a:pt x="674" y="928"/>
                    </a:lnTo>
                    <a:lnTo>
                      <a:pt x="724" y="904"/>
                    </a:lnTo>
                    <a:lnTo>
                      <a:pt x="766" y="904"/>
                    </a:lnTo>
                    <a:lnTo>
                      <a:pt x="766" y="872"/>
                    </a:lnTo>
                    <a:lnTo>
                      <a:pt x="808" y="768"/>
                    </a:lnTo>
                    <a:lnTo>
                      <a:pt x="834" y="736"/>
                    </a:lnTo>
                    <a:lnTo>
                      <a:pt x="867" y="704"/>
                    </a:lnTo>
                    <a:lnTo>
                      <a:pt x="918" y="680"/>
                    </a:lnTo>
                    <a:lnTo>
                      <a:pt x="969" y="688"/>
                    </a:lnTo>
                    <a:lnTo>
                      <a:pt x="969" y="104"/>
                    </a:lnTo>
                    <a:lnTo>
                      <a:pt x="935" y="1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4822" y="1768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110 w 725"/>
                  <a:gd name="T51" fmla="*/ 576 h 600"/>
                  <a:gd name="T52" fmla="*/ 211 w 725"/>
                  <a:gd name="T53" fmla="*/ 544 h 600"/>
                  <a:gd name="T54" fmla="*/ 362 w 725"/>
                  <a:gd name="T55" fmla="*/ 528 h 600"/>
                  <a:gd name="T56" fmla="*/ 421 w 725"/>
                  <a:gd name="T57" fmla="*/ 528 h 600"/>
                  <a:gd name="T58" fmla="*/ 489 w 725"/>
                  <a:gd name="T59" fmla="*/ 544 h 600"/>
                  <a:gd name="T60" fmla="*/ 539 w 725"/>
                  <a:gd name="T61" fmla="*/ 528 h 600"/>
                  <a:gd name="T62" fmla="*/ 632 w 725"/>
                  <a:gd name="T63" fmla="*/ 520 h 600"/>
                  <a:gd name="T64" fmla="*/ 641 w 725"/>
                  <a:gd name="T65" fmla="*/ 424 h 600"/>
                  <a:gd name="T66" fmla="*/ 674 w 725"/>
                  <a:gd name="T67" fmla="*/ 368 h 6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6" name="Freeform 115"/>
              <p:cNvSpPr>
                <a:spLocks/>
              </p:cNvSpPr>
              <p:nvPr/>
            </p:nvSpPr>
            <p:spPr bwMode="auto">
              <a:xfrm>
                <a:off x="4569" y="1600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4822" y="1760"/>
                <a:ext cx="725" cy="600"/>
              </a:xfrm>
              <a:custGeom>
                <a:avLst/>
                <a:gdLst>
                  <a:gd name="T0" fmla="*/ 657 w 725"/>
                  <a:gd name="T1" fmla="*/ 320 h 600"/>
                  <a:gd name="T2" fmla="*/ 641 w 725"/>
                  <a:gd name="T3" fmla="*/ 280 h 600"/>
                  <a:gd name="T4" fmla="*/ 708 w 725"/>
                  <a:gd name="T5" fmla="*/ 256 h 600"/>
                  <a:gd name="T6" fmla="*/ 700 w 725"/>
                  <a:gd name="T7" fmla="*/ 208 h 600"/>
                  <a:gd name="T8" fmla="*/ 624 w 725"/>
                  <a:gd name="T9" fmla="*/ 168 h 600"/>
                  <a:gd name="T10" fmla="*/ 548 w 725"/>
                  <a:gd name="T11" fmla="*/ 136 h 600"/>
                  <a:gd name="T12" fmla="*/ 514 w 725"/>
                  <a:gd name="T13" fmla="*/ 104 h 600"/>
                  <a:gd name="T14" fmla="*/ 506 w 725"/>
                  <a:gd name="T15" fmla="*/ 40 h 600"/>
                  <a:gd name="T16" fmla="*/ 438 w 725"/>
                  <a:gd name="T17" fmla="*/ 8 h 600"/>
                  <a:gd name="T18" fmla="*/ 379 w 725"/>
                  <a:gd name="T19" fmla="*/ 16 h 600"/>
                  <a:gd name="T20" fmla="*/ 329 w 725"/>
                  <a:gd name="T21" fmla="*/ 16 h 600"/>
                  <a:gd name="T22" fmla="*/ 278 w 725"/>
                  <a:gd name="T23" fmla="*/ 0 h 600"/>
                  <a:gd name="T24" fmla="*/ 202 w 725"/>
                  <a:gd name="T25" fmla="*/ 64 h 600"/>
                  <a:gd name="T26" fmla="*/ 186 w 725"/>
                  <a:gd name="T27" fmla="*/ 88 h 600"/>
                  <a:gd name="T28" fmla="*/ 211 w 725"/>
                  <a:gd name="T29" fmla="*/ 128 h 600"/>
                  <a:gd name="T30" fmla="*/ 177 w 725"/>
                  <a:gd name="T31" fmla="*/ 152 h 600"/>
                  <a:gd name="T32" fmla="*/ 143 w 725"/>
                  <a:gd name="T33" fmla="*/ 184 h 600"/>
                  <a:gd name="T34" fmla="*/ 143 w 725"/>
                  <a:gd name="T35" fmla="*/ 248 h 600"/>
                  <a:gd name="T36" fmla="*/ 135 w 725"/>
                  <a:gd name="T37" fmla="*/ 272 h 600"/>
                  <a:gd name="T38" fmla="*/ 76 w 725"/>
                  <a:gd name="T39" fmla="*/ 296 h 600"/>
                  <a:gd name="T40" fmla="*/ 68 w 725"/>
                  <a:gd name="T41" fmla="*/ 328 h 600"/>
                  <a:gd name="T42" fmla="*/ 0 w 725"/>
                  <a:gd name="T43" fmla="*/ 344 h 600"/>
                  <a:gd name="T44" fmla="*/ 59 w 725"/>
                  <a:gd name="T45" fmla="*/ 464 h 600"/>
                  <a:gd name="T46" fmla="*/ 17 w 725"/>
                  <a:gd name="T47" fmla="*/ 536 h 600"/>
                  <a:gd name="T48" fmla="*/ 59 w 725"/>
                  <a:gd name="T49" fmla="*/ 600 h 600"/>
                  <a:gd name="T50" fmla="*/ 93 w 725"/>
                  <a:gd name="T51" fmla="*/ 600 h 600"/>
                  <a:gd name="T52" fmla="*/ 152 w 725"/>
                  <a:gd name="T53" fmla="*/ 552 h 600"/>
                  <a:gd name="T54" fmla="*/ 303 w 725"/>
                  <a:gd name="T55" fmla="*/ 536 h 600"/>
                  <a:gd name="T56" fmla="*/ 396 w 725"/>
                  <a:gd name="T57" fmla="*/ 552 h 600"/>
                  <a:gd name="T58" fmla="*/ 455 w 725"/>
                  <a:gd name="T59" fmla="*/ 528 h 600"/>
                  <a:gd name="T60" fmla="*/ 514 w 725"/>
                  <a:gd name="T61" fmla="*/ 512 h 600"/>
                  <a:gd name="T62" fmla="*/ 582 w 725"/>
                  <a:gd name="T63" fmla="*/ 504 h 600"/>
                  <a:gd name="T64" fmla="*/ 624 w 725"/>
                  <a:gd name="T65" fmla="*/ 488 h 600"/>
                  <a:gd name="T66" fmla="*/ 700 w 725"/>
                  <a:gd name="T67" fmla="*/ 400 h 600"/>
                  <a:gd name="T68" fmla="*/ 657 w 725"/>
                  <a:gd name="T69" fmla="*/ 344 h 6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25" h="600">
                    <a:moveTo>
                      <a:pt x="657" y="344"/>
                    </a:moveTo>
                    <a:lnTo>
                      <a:pt x="657" y="320"/>
                    </a:lnTo>
                    <a:lnTo>
                      <a:pt x="632" y="304"/>
                    </a:lnTo>
                    <a:lnTo>
                      <a:pt x="641" y="280"/>
                    </a:lnTo>
                    <a:lnTo>
                      <a:pt x="691" y="272"/>
                    </a:lnTo>
                    <a:lnTo>
                      <a:pt x="708" y="256"/>
                    </a:lnTo>
                    <a:lnTo>
                      <a:pt x="725" y="232"/>
                    </a:lnTo>
                    <a:lnTo>
                      <a:pt x="700" y="208"/>
                    </a:lnTo>
                    <a:lnTo>
                      <a:pt x="632" y="192"/>
                    </a:lnTo>
                    <a:lnTo>
                      <a:pt x="624" y="168"/>
                    </a:lnTo>
                    <a:lnTo>
                      <a:pt x="582" y="160"/>
                    </a:lnTo>
                    <a:lnTo>
                      <a:pt x="548" y="136"/>
                    </a:lnTo>
                    <a:lnTo>
                      <a:pt x="548" y="120"/>
                    </a:lnTo>
                    <a:lnTo>
                      <a:pt x="514" y="104"/>
                    </a:lnTo>
                    <a:lnTo>
                      <a:pt x="514" y="72"/>
                    </a:lnTo>
                    <a:lnTo>
                      <a:pt x="506" y="40"/>
                    </a:lnTo>
                    <a:lnTo>
                      <a:pt x="472" y="16"/>
                    </a:lnTo>
                    <a:lnTo>
                      <a:pt x="438" y="8"/>
                    </a:lnTo>
                    <a:lnTo>
                      <a:pt x="396" y="32"/>
                    </a:lnTo>
                    <a:lnTo>
                      <a:pt x="379" y="16"/>
                    </a:lnTo>
                    <a:lnTo>
                      <a:pt x="346" y="8"/>
                    </a:lnTo>
                    <a:lnTo>
                      <a:pt x="329" y="16"/>
                    </a:lnTo>
                    <a:lnTo>
                      <a:pt x="303" y="0"/>
                    </a:lnTo>
                    <a:lnTo>
                      <a:pt x="278" y="0"/>
                    </a:lnTo>
                    <a:lnTo>
                      <a:pt x="245" y="64"/>
                    </a:lnTo>
                    <a:lnTo>
                      <a:pt x="202" y="64"/>
                    </a:lnTo>
                    <a:lnTo>
                      <a:pt x="177" y="80"/>
                    </a:lnTo>
                    <a:lnTo>
                      <a:pt x="186" y="88"/>
                    </a:lnTo>
                    <a:lnTo>
                      <a:pt x="186" y="120"/>
                    </a:lnTo>
                    <a:lnTo>
                      <a:pt x="211" y="128"/>
                    </a:lnTo>
                    <a:lnTo>
                      <a:pt x="202" y="144"/>
                    </a:lnTo>
                    <a:lnTo>
                      <a:pt x="177" y="152"/>
                    </a:lnTo>
                    <a:lnTo>
                      <a:pt x="169" y="176"/>
                    </a:lnTo>
                    <a:lnTo>
                      <a:pt x="143" y="184"/>
                    </a:lnTo>
                    <a:lnTo>
                      <a:pt x="143" y="216"/>
                    </a:lnTo>
                    <a:lnTo>
                      <a:pt x="143" y="248"/>
                    </a:lnTo>
                    <a:lnTo>
                      <a:pt x="160" y="280"/>
                    </a:lnTo>
                    <a:lnTo>
                      <a:pt x="135" y="272"/>
                    </a:lnTo>
                    <a:lnTo>
                      <a:pt x="110" y="288"/>
                    </a:lnTo>
                    <a:lnTo>
                      <a:pt x="76" y="296"/>
                    </a:lnTo>
                    <a:lnTo>
                      <a:pt x="84" y="320"/>
                    </a:lnTo>
                    <a:lnTo>
                      <a:pt x="68" y="328"/>
                    </a:lnTo>
                    <a:lnTo>
                      <a:pt x="34" y="320"/>
                    </a:lnTo>
                    <a:lnTo>
                      <a:pt x="0" y="344"/>
                    </a:lnTo>
                    <a:lnTo>
                      <a:pt x="17" y="384"/>
                    </a:lnTo>
                    <a:lnTo>
                      <a:pt x="59" y="464"/>
                    </a:lnTo>
                    <a:lnTo>
                      <a:pt x="17" y="512"/>
                    </a:lnTo>
                    <a:lnTo>
                      <a:pt x="17" y="536"/>
                    </a:lnTo>
                    <a:lnTo>
                      <a:pt x="51" y="544"/>
                    </a:lnTo>
                    <a:lnTo>
                      <a:pt x="59" y="600"/>
                    </a:lnTo>
                    <a:lnTo>
                      <a:pt x="93" y="600"/>
                    </a:lnTo>
                    <a:lnTo>
                      <a:pt x="110" y="576"/>
                    </a:lnTo>
                    <a:lnTo>
                      <a:pt x="152" y="552"/>
                    </a:lnTo>
                    <a:lnTo>
                      <a:pt x="211" y="544"/>
                    </a:lnTo>
                    <a:lnTo>
                      <a:pt x="303" y="536"/>
                    </a:lnTo>
                    <a:lnTo>
                      <a:pt x="362" y="528"/>
                    </a:lnTo>
                    <a:lnTo>
                      <a:pt x="396" y="552"/>
                    </a:lnTo>
                    <a:lnTo>
                      <a:pt x="421" y="528"/>
                    </a:lnTo>
                    <a:lnTo>
                      <a:pt x="455" y="528"/>
                    </a:lnTo>
                    <a:lnTo>
                      <a:pt x="489" y="544"/>
                    </a:lnTo>
                    <a:lnTo>
                      <a:pt x="514" y="512"/>
                    </a:lnTo>
                    <a:lnTo>
                      <a:pt x="539" y="528"/>
                    </a:lnTo>
                    <a:lnTo>
                      <a:pt x="582" y="504"/>
                    </a:lnTo>
                    <a:lnTo>
                      <a:pt x="632" y="520"/>
                    </a:lnTo>
                    <a:lnTo>
                      <a:pt x="624" y="488"/>
                    </a:lnTo>
                    <a:lnTo>
                      <a:pt x="641" y="424"/>
                    </a:lnTo>
                    <a:lnTo>
                      <a:pt x="700" y="400"/>
                    </a:lnTo>
                    <a:lnTo>
                      <a:pt x="674" y="368"/>
                    </a:lnTo>
                    <a:lnTo>
                      <a:pt x="657" y="34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4569" y="1592"/>
                <a:ext cx="531" cy="280"/>
              </a:xfrm>
              <a:custGeom>
                <a:avLst/>
                <a:gdLst>
                  <a:gd name="T0" fmla="*/ 472 w 531"/>
                  <a:gd name="T1" fmla="*/ 80 h 280"/>
                  <a:gd name="T2" fmla="*/ 464 w 531"/>
                  <a:gd name="T3" fmla="*/ 40 h 280"/>
                  <a:gd name="T4" fmla="*/ 413 w 531"/>
                  <a:gd name="T5" fmla="*/ 32 h 280"/>
                  <a:gd name="T6" fmla="*/ 371 w 531"/>
                  <a:gd name="T7" fmla="*/ 40 h 280"/>
                  <a:gd name="T8" fmla="*/ 304 w 531"/>
                  <a:gd name="T9" fmla="*/ 0 h 280"/>
                  <a:gd name="T10" fmla="*/ 262 w 531"/>
                  <a:gd name="T11" fmla="*/ 0 h 280"/>
                  <a:gd name="T12" fmla="*/ 211 w 531"/>
                  <a:gd name="T13" fmla="*/ 32 h 280"/>
                  <a:gd name="T14" fmla="*/ 211 w 531"/>
                  <a:gd name="T15" fmla="*/ 40 h 280"/>
                  <a:gd name="T16" fmla="*/ 219 w 531"/>
                  <a:gd name="T17" fmla="*/ 72 h 280"/>
                  <a:gd name="T18" fmla="*/ 219 w 531"/>
                  <a:gd name="T19" fmla="*/ 104 h 280"/>
                  <a:gd name="T20" fmla="*/ 211 w 531"/>
                  <a:gd name="T21" fmla="*/ 128 h 280"/>
                  <a:gd name="T22" fmla="*/ 194 w 531"/>
                  <a:gd name="T23" fmla="*/ 128 h 280"/>
                  <a:gd name="T24" fmla="*/ 160 w 531"/>
                  <a:gd name="T25" fmla="*/ 128 h 280"/>
                  <a:gd name="T26" fmla="*/ 110 w 531"/>
                  <a:gd name="T27" fmla="*/ 80 h 280"/>
                  <a:gd name="T28" fmla="*/ 76 w 531"/>
                  <a:gd name="T29" fmla="*/ 64 h 280"/>
                  <a:gd name="T30" fmla="*/ 43 w 531"/>
                  <a:gd name="T31" fmla="*/ 88 h 280"/>
                  <a:gd name="T32" fmla="*/ 17 w 531"/>
                  <a:gd name="T33" fmla="*/ 160 h 280"/>
                  <a:gd name="T34" fmla="*/ 0 w 531"/>
                  <a:gd name="T35" fmla="*/ 192 h 280"/>
                  <a:gd name="T36" fmla="*/ 0 w 531"/>
                  <a:gd name="T37" fmla="*/ 224 h 280"/>
                  <a:gd name="T38" fmla="*/ 9 w 531"/>
                  <a:gd name="T39" fmla="*/ 280 h 280"/>
                  <a:gd name="T40" fmla="*/ 34 w 531"/>
                  <a:gd name="T41" fmla="*/ 256 h 280"/>
                  <a:gd name="T42" fmla="*/ 93 w 531"/>
                  <a:gd name="T43" fmla="*/ 224 h 280"/>
                  <a:gd name="T44" fmla="*/ 152 w 531"/>
                  <a:gd name="T45" fmla="*/ 224 h 280"/>
                  <a:gd name="T46" fmla="*/ 194 w 531"/>
                  <a:gd name="T47" fmla="*/ 216 h 280"/>
                  <a:gd name="T48" fmla="*/ 236 w 531"/>
                  <a:gd name="T49" fmla="*/ 224 h 280"/>
                  <a:gd name="T50" fmla="*/ 287 w 531"/>
                  <a:gd name="T51" fmla="*/ 192 h 280"/>
                  <a:gd name="T52" fmla="*/ 295 w 531"/>
                  <a:gd name="T53" fmla="*/ 208 h 280"/>
                  <a:gd name="T54" fmla="*/ 346 w 531"/>
                  <a:gd name="T55" fmla="*/ 216 h 280"/>
                  <a:gd name="T56" fmla="*/ 380 w 531"/>
                  <a:gd name="T57" fmla="*/ 232 h 280"/>
                  <a:gd name="T58" fmla="*/ 405 w 531"/>
                  <a:gd name="T59" fmla="*/ 248 h 280"/>
                  <a:gd name="T60" fmla="*/ 430 w 531"/>
                  <a:gd name="T61" fmla="*/ 248 h 280"/>
                  <a:gd name="T62" fmla="*/ 455 w 531"/>
                  <a:gd name="T63" fmla="*/ 232 h 280"/>
                  <a:gd name="T64" fmla="*/ 498 w 531"/>
                  <a:gd name="T65" fmla="*/ 232 h 280"/>
                  <a:gd name="T66" fmla="*/ 531 w 531"/>
                  <a:gd name="T67" fmla="*/ 176 h 280"/>
                  <a:gd name="T68" fmla="*/ 506 w 531"/>
                  <a:gd name="T69" fmla="*/ 112 h 280"/>
                  <a:gd name="T70" fmla="*/ 472 w 531"/>
                  <a:gd name="T71" fmla="*/ 80 h 28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31" h="280">
                    <a:moveTo>
                      <a:pt x="472" y="80"/>
                    </a:moveTo>
                    <a:lnTo>
                      <a:pt x="464" y="40"/>
                    </a:lnTo>
                    <a:lnTo>
                      <a:pt x="413" y="32"/>
                    </a:lnTo>
                    <a:lnTo>
                      <a:pt x="371" y="40"/>
                    </a:lnTo>
                    <a:lnTo>
                      <a:pt x="304" y="0"/>
                    </a:lnTo>
                    <a:lnTo>
                      <a:pt x="262" y="0"/>
                    </a:lnTo>
                    <a:lnTo>
                      <a:pt x="211" y="32"/>
                    </a:lnTo>
                    <a:lnTo>
                      <a:pt x="211" y="40"/>
                    </a:lnTo>
                    <a:lnTo>
                      <a:pt x="219" y="72"/>
                    </a:lnTo>
                    <a:lnTo>
                      <a:pt x="219" y="104"/>
                    </a:lnTo>
                    <a:lnTo>
                      <a:pt x="211" y="128"/>
                    </a:lnTo>
                    <a:lnTo>
                      <a:pt x="194" y="128"/>
                    </a:lnTo>
                    <a:lnTo>
                      <a:pt x="160" y="128"/>
                    </a:lnTo>
                    <a:lnTo>
                      <a:pt x="110" y="80"/>
                    </a:lnTo>
                    <a:lnTo>
                      <a:pt x="76" y="64"/>
                    </a:lnTo>
                    <a:lnTo>
                      <a:pt x="43" y="88"/>
                    </a:lnTo>
                    <a:lnTo>
                      <a:pt x="17" y="160"/>
                    </a:lnTo>
                    <a:lnTo>
                      <a:pt x="0" y="192"/>
                    </a:lnTo>
                    <a:lnTo>
                      <a:pt x="0" y="224"/>
                    </a:lnTo>
                    <a:lnTo>
                      <a:pt x="9" y="280"/>
                    </a:lnTo>
                    <a:lnTo>
                      <a:pt x="34" y="256"/>
                    </a:lnTo>
                    <a:lnTo>
                      <a:pt x="93" y="224"/>
                    </a:lnTo>
                    <a:lnTo>
                      <a:pt x="152" y="224"/>
                    </a:lnTo>
                    <a:lnTo>
                      <a:pt x="194" y="216"/>
                    </a:lnTo>
                    <a:lnTo>
                      <a:pt x="236" y="224"/>
                    </a:lnTo>
                    <a:lnTo>
                      <a:pt x="287" y="192"/>
                    </a:lnTo>
                    <a:lnTo>
                      <a:pt x="295" y="208"/>
                    </a:lnTo>
                    <a:lnTo>
                      <a:pt x="346" y="216"/>
                    </a:lnTo>
                    <a:lnTo>
                      <a:pt x="380" y="232"/>
                    </a:lnTo>
                    <a:lnTo>
                      <a:pt x="405" y="248"/>
                    </a:lnTo>
                    <a:lnTo>
                      <a:pt x="430" y="248"/>
                    </a:lnTo>
                    <a:lnTo>
                      <a:pt x="455" y="232"/>
                    </a:lnTo>
                    <a:lnTo>
                      <a:pt x="498" y="232"/>
                    </a:lnTo>
                    <a:lnTo>
                      <a:pt x="531" y="176"/>
                    </a:lnTo>
                    <a:lnTo>
                      <a:pt x="506" y="112"/>
                    </a:lnTo>
                    <a:lnTo>
                      <a:pt x="472" y="8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4679" y="1392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4687" y="-8"/>
                <a:ext cx="1121" cy="2200"/>
              </a:xfrm>
              <a:custGeom>
                <a:avLst/>
                <a:gdLst>
                  <a:gd name="T0" fmla="*/ 995 w 1121"/>
                  <a:gd name="T1" fmla="*/ 64 h 2200"/>
                  <a:gd name="T2" fmla="*/ 1003 w 1121"/>
                  <a:gd name="T3" fmla="*/ 160 h 2200"/>
                  <a:gd name="T4" fmla="*/ 919 w 1121"/>
                  <a:gd name="T5" fmla="*/ 168 h 2200"/>
                  <a:gd name="T6" fmla="*/ 877 w 1121"/>
                  <a:gd name="T7" fmla="*/ 168 h 2200"/>
                  <a:gd name="T8" fmla="*/ 893 w 1121"/>
                  <a:gd name="T9" fmla="*/ 88 h 2200"/>
                  <a:gd name="T10" fmla="*/ 851 w 1121"/>
                  <a:gd name="T11" fmla="*/ 16 h 2200"/>
                  <a:gd name="T12" fmla="*/ 700 w 1121"/>
                  <a:gd name="T13" fmla="*/ 48 h 2200"/>
                  <a:gd name="T14" fmla="*/ 809 w 1121"/>
                  <a:gd name="T15" fmla="*/ 176 h 2200"/>
                  <a:gd name="T16" fmla="*/ 877 w 1121"/>
                  <a:gd name="T17" fmla="*/ 224 h 2200"/>
                  <a:gd name="T18" fmla="*/ 851 w 1121"/>
                  <a:gd name="T19" fmla="*/ 304 h 2200"/>
                  <a:gd name="T20" fmla="*/ 784 w 1121"/>
                  <a:gd name="T21" fmla="*/ 328 h 2200"/>
                  <a:gd name="T22" fmla="*/ 725 w 1121"/>
                  <a:gd name="T23" fmla="*/ 448 h 2200"/>
                  <a:gd name="T24" fmla="*/ 818 w 1121"/>
                  <a:gd name="T25" fmla="*/ 560 h 2200"/>
                  <a:gd name="T26" fmla="*/ 599 w 1121"/>
                  <a:gd name="T27" fmla="*/ 568 h 2200"/>
                  <a:gd name="T28" fmla="*/ 607 w 1121"/>
                  <a:gd name="T29" fmla="*/ 640 h 2200"/>
                  <a:gd name="T30" fmla="*/ 700 w 1121"/>
                  <a:gd name="T31" fmla="*/ 664 h 2200"/>
                  <a:gd name="T32" fmla="*/ 674 w 1121"/>
                  <a:gd name="T33" fmla="*/ 712 h 2200"/>
                  <a:gd name="T34" fmla="*/ 548 w 1121"/>
                  <a:gd name="T35" fmla="*/ 688 h 2200"/>
                  <a:gd name="T36" fmla="*/ 447 w 1121"/>
                  <a:gd name="T37" fmla="*/ 592 h 2200"/>
                  <a:gd name="T38" fmla="*/ 430 w 1121"/>
                  <a:gd name="T39" fmla="*/ 512 h 2200"/>
                  <a:gd name="T40" fmla="*/ 253 w 1121"/>
                  <a:gd name="T41" fmla="*/ 424 h 2200"/>
                  <a:gd name="T42" fmla="*/ 396 w 1121"/>
                  <a:gd name="T43" fmla="*/ 440 h 2200"/>
                  <a:gd name="T44" fmla="*/ 658 w 1121"/>
                  <a:gd name="T45" fmla="*/ 416 h 2200"/>
                  <a:gd name="T46" fmla="*/ 717 w 1121"/>
                  <a:gd name="T47" fmla="*/ 288 h 2200"/>
                  <a:gd name="T48" fmla="*/ 599 w 1121"/>
                  <a:gd name="T49" fmla="*/ 192 h 2200"/>
                  <a:gd name="T50" fmla="*/ 304 w 1121"/>
                  <a:gd name="T51" fmla="*/ 128 h 2200"/>
                  <a:gd name="T52" fmla="*/ 186 w 1121"/>
                  <a:gd name="T53" fmla="*/ 96 h 2200"/>
                  <a:gd name="T54" fmla="*/ 110 w 1121"/>
                  <a:gd name="T55" fmla="*/ 112 h 2200"/>
                  <a:gd name="T56" fmla="*/ 42 w 1121"/>
                  <a:gd name="T57" fmla="*/ 176 h 2200"/>
                  <a:gd name="T58" fmla="*/ 26 w 1121"/>
                  <a:gd name="T59" fmla="*/ 336 h 2200"/>
                  <a:gd name="T60" fmla="*/ 93 w 1121"/>
                  <a:gd name="T61" fmla="*/ 448 h 2200"/>
                  <a:gd name="T62" fmla="*/ 169 w 1121"/>
                  <a:gd name="T63" fmla="*/ 656 h 2200"/>
                  <a:gd name="T64" fmla="*/ 287 w 1121"/>
                  <a:gd name="T65" fmla="*/ 808 h 2200"/>
                  <a:gd name="T66" fmla="*/ 388 w 1121"/>
                  <a:gd name="T67" fmla="*/ 944 h 2200"/>
                  <a:gd name="T68" fmla="*/ 287 w 1121"/>
                  <a:gd name="T69" fmla="*/ 1152 h 2200"/>
                  <a:gd name="T70" fmla="*/ 304 w 1121"/>
                  <a:gd name="T71" fmla="*/ 1264 h 2200"/>
                  <a:gd name="T72" fmla="*/ 396 w 1121"/>
                  <a:gd name="T73" fmla="*/ 1296 h 2200"/>
                  <a:gd name="T74" fmla="*/ 346 w 1121"/>
                  <a:gd name="T75" fmla="*/ 1312 h 2200"/>
                  <a:gd name="T76" fmla="*/ 287 w 1121"/>
                  <a:gd name="T77" fmla="*/ 1368 h 2200"/>
                  <a:gd name="T78" fmla="*/ 287 w 1121"/>
                  <a:gd name="T79" fmla="*/ 1408 h 2200"/>
                  <a:gd name="T80" fmla="*/ 329 w 1121"/>
                  <a:gd name="T81" fmla="*/ 1568 h 2200"/>
                  <a:gd name="T82" fmla="*/ 354 w 1121"/>
                  <a:gd name="T83" fmla="*/ 1680 h 2200"/>
                  <a:gd name="T84" fmla="*/ 413 w 1121"/>
                  <a:gd name="T85" fmla="*/ 1768 h 2200"/>
                  <a:gd name="T86" fmla="*/ 481 w 1121"/>
                  <a:gd name="T87" fmla="*/ 1776 h 2200"/>
                  <a:gd name="T88" fmla="*/ 573 w 1121"/>
                  <a:gd name="T89" fmla="*/ 1776 h 2200"/>
                  <a:gd name="T90" fmla="*/ 649 w 1121"/>
                  <a:gd name="T91" fmla="*/ 1840 h 2200"/>
                  <a:gd name="T92" fmla="*/ 683 w 1121"/>
                  <a:gd name="T93" fmla="*/ 1904 h 2200"/>
                  <a:gd name="T94" fmla="*/ 767 w 1121"/>
                  <a:gd name="T95" fmla="*/ 1960 h 2200"/>
                  <a:gd name="T96" fmla="*/ 843 w 1121"/>
                  <a:gd name="T97" fmla="*/ 2024 h 2200"/>
                  <a:gd name="T98" fmla="*/ 767 w 1121"/>
                  <a:gd name="T99" fmla="*/ 2072 h 2200"/>
                  <a:gd name="T100" fmla="*/ 809 w 1121"/>
                  <a:gd name="T101" fmla="*/ 2136 h 2200"/>
                  <a:gd name="T102" fmla="*/ 877 w 1121"/>
                  <a:gd name="T103" fmla="*/ 2128 h 2200"/>
                  <a:gd name="T104" fmla="*/ 1011 w 1121"/>
                  <a:gd name="T105" fmla="*/ 2112 h 2200"/>
                  <a:gd name="T106" fmla="*/ 1054 w 1121"/>
                  <a:gd name="T107" fmla="*/ 2192 h 2200"/>
                  <a:gd name="T108" fmla="*/ 1113 w 1121"/>
                  <a:gd name="T109" fmla="*/ 1360 h 2200"/>
                  <a:gd name="T110" fmla="*/ 1014 w 1121"/>
                  <a:gd name="T111" fmla="*/ 13 h 22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121" h="2200">
                    <a:moveTo>
                      <a:pt x="1014" y="13"/>
                    </a:moveTo>
                    <a:lnTo>
                      <a:pt x="1011" y="6"/>
                    </a:lnTo>
                    <a:lnTo>
                      <a:pt x="995" y="64"/>
                    </a:lnTo>
                    <a:lnTo>
                      <a:pt x="1011" y="112"/>
                    </a:lnTo>
                    <a:lnTo>
                      <a:pt x="1011" y="136"/>
                    </a:lnTo>
                    <a:lnTo>
                      <a:pt x="1003" y="160"/>
                    </a:lnTo>
                    <a:lnTo>
                      <a:pt x="961" y="184"/>
                    </a:lnTo>
                    <a:lnTo>
                      <a:pt x="936" y="184"/>
                    </a:lnTo>
                    <a:lnTo>
                      <a:pt x="919" y="168"/>
                    </a:lnTo>
                    <a:lnTo>
                      <a:pt x="902" y="160"/>
                    </a:lnTo>
                    <a:lnTo>
                      <a:pt x="893" y="168"/>
                    </a:lnTo>
                    <a:lnTo>
                      <a:pt x="877" y="168"/>
                    </a:lnTo>
                    <a:lnTo>
                      <a:pt x="877" y="144"/>
                    </a:lnTo>
                    <a:lnTo>
                      <a:pt x="877" y="112"/>
                    </a:lnTo>
                    <a:lnTo>
                      <a:pt x="893" y="88"/>
                    </a:lnTo>
                    <a:lnTo>
                      <a:pt x="902" y="64"/>
                    </a:lnTo>
                    <a:lnTo>
                      <a:pt x="893" y="48"/>
                    </a:lnTo>
                    <a:lnTo>
                      <a:pt x="851" y="16"/>
                    </a:lnTo>
                    <a:lnTo>
                      <a:pt x="801" y="24"/>
                    </a:lnTo>
                    <a:lnTo>
                      <a:pt x="750" y="40"/>
                    </a:lnTo>
                    <a:lnTo>
                      <a:pt x="700" y="48"/>
                    </a:lnTo>
                    <a:lnTo>
                      <a:pt x="742" y="64"/>
                    </a:lnTo>
                    <a:lnTo>
                      <a:pt x="784" y="88"/>
                    </a:lnTo>
                    <a:lnTo>
                      <a:pt x="809" y="176"/>
                    </a:lnTo>
                    <a:lnTo>
                      <a:pt x="818" y="200"/>
                    </a:lnTo>
                    <a:lnTo>
                      <a:pt x="843" y="200"/>
                    </a:lnTo>
                    <a:lnTo>
                      <a:pt x="877" y="224"/>
                    </a:lnTo>
                    <a:lnTo>
                      <a:pt x="902" y="264"/>
                    </a:lnTo>
                    <a:lnTo>
                      <a:pt x="910" y="312"/>
                    </a:lnTo>
                    <a:lnTo>
                      <a:pt x="851" y="304"/>
                    </a:lnTo>
                    <a:lnTo>
                      <a:pt x="801" y="312"/>
                    </a:lnTo>
                    <a:lnTo>
                      <a:pt x="784" y="320"/>
                    </a:lnTo>
                    <a:lnTo>
                      <a:pt x="784" y="328"/>
                    </a:lnTo>
                    <a:lnTo>
                      <a:pt x="776" y="360"/>
                    </a:lnTo>
                    <a:lnTo>
                      <a:pt x="750" y="400"/>
                    </a:lnTo>
                    <a:lnTo>
                      <a:pt x="725" y="448"/>
                    </a:lnTo>
                    <a:lnTo>
                      <a:pt x="717" y="480"/>
                    </a:lnTo>
                    <a:lnTo>
                      <a:pt x="733" y="496"/>
                    </a:lnTo>
                    <a:lnTo>
                      <a:pt x="818" y="560"/>
                    </a:lnTo>
                    <a:lnTo>
                      <a:pt x="750" y="584"/>
                    </a:lnTo>
                    <a:lnTo>
                      <a:pt x="666" y="584"/>
                    </a:lnTo>
                    <a:lnTo>
                      <a:pt x="599" y="568"/>
                    </a:lnTo>
                    <a:lnTo>
                      <a:pt x="582" y="584"/>
                    </a:lnTo>
                    <a:lnTo>
                      <a:pt x="573" y="608"/>
                    </a:lnTo>
                    <a:lnTo>
                      <a:pt x="607" y="640"/>
                    </a:lnTo>
                    <a:lnTo>
                      <a:pt x="658" y="648"/>
                    </a:lnTo>
                    <a:lnTo>
                      <a:pt x="683" y="648"/>
                    </a:lnTo>
                    <a:lnTo>
                      <a:pt x="700" y="664"/>
                    </a:lnTo>
                    <a:lnTo>
                      <a:pt x="700" y="680"/>
                    </a:lnTo>
                    <a:lnTo>
                      <a:pt x="683" y="704"/>
                    </a:lnTo>
                    <a:lnTo>
                      <a:pt x="674" y="712"/>
                    </a:lnTo>
                    <a:lnTo>
                      <a:pt x="649" y="712"/>
                    </a:lnTo>
                    <a:lnTo>
                      <a:pt x="599" y="696"/>
                    </a:lnTo>
                    <a:lnTo>
                      <a:pt x="548" y="688"/>
                    </a:lnTo>
                    <a:lnTo>
                      <a:pt x="523" y="680"/>
                    </a:lnTo>
                    <a:lnTo>
                      <a:pt x="506" y="664"/>
                    </a:lnTo>
                    <a:lnTo>
                      <a:pt x="447" y="592"/>
                    </a:lnTo>
                    <a:lnTo>
                      <a:pt x="438" y="552"/>
                    </a:lnTo>
                    <a:lnTo>
                      <a:pt x="438" y="536"/>
                    </a:lnTo>
                    <a:lnTo>
                      <a:pt x="430" y="512"/>
                    </a:lnTo>
                    <a:lnTo>
                      <a:pt x="380" y="496"/>
                    </a:lnTo>
                    <a:lnTo>
                      <a:pt x="337" y="480"/>
                    </a:lnTo>
                    <a:lnTo>
                      <a:pt x="253" y="424"/>
                    </a:lnTo>
                    <a:lnTo>
                      <a:pt x="287" y="424"/>
                    </a:lnTo>
                    <a:lnTo>
                      <a:pt x="321" y="440"/>
                    </a:lnTo>
                    <a:lnTo>
                      <a:pt x="396" y="440"/>
                    </a:lnTo>
                    <a:lnTo>
                      <a:pt x="565" y="448"/>
                    </a:lnTo>
                    <a:lnTo>
                      <a:pt x="624" y="432"/>
                    </a:lnTo>
                    <a:lnTo>
                      <a:pt x="658" y="416"/>
                    </a:lnTo>
                    <a:lnTo>
                      <a:pt x="683" y="384"/>
                    </a:lnTo>
                    <a:lnTo>
                      <a:pt x="708" y="320"/>
                    </a:lnTo>
                    <a:lnTo>
                      <a:pt x="717" y="288"/>
                    </a:lnTo>
                    <a:lnTo>
                      <a:pt x="708" y="256"/>
                    </a:lnTo>
                    <a:lnTo>
                      <a:pt x="666" y="208"/>
                    </a:lnTo>
                    <a:lnTo>
                      <a:pt x="599" y="192"/>
                    </a:lnTo>
                    <a:lnTo>
                      <a:pt x="447" y="152"/>
                    </a:lnTo>
                    <a:lnTo>
                      <a:pt x="371" y="128"/>
                    </a:lnTo>
                    <a:lnTo>
                      <a:pt x="304" y="128"/>
                    </a:lnTo>
                    <a:lnTo>
                      <a:pt x="152" y="128"/>
                    </a:lnTo>
                    <a:lnTo>
                      <a:pt x="177" y="104"/>
                    </a:lnTo>
                    <a:lnTo>
                      <a:pt x="186" y="96"/>
                    </a:lnTo>
                    <a:lnTo>
                      <a:pt x="169" y="88"/>
                    </a:lnTo>
                    <a:lnTo>
                      <a:pt x="127" y="80"/>
                    </a:lnTo>
                    <a:lnTo>
                      <a:pt x="110" y="112"/>
                    </a:lnTo>
                    <a:lnTo>
                      <a:pt x="76" y="120"/>
                    </a:lnTo>
                    <a:lnTo>
                      <a:pt x="76" y="144"/>
                    </a:lnTo>
                    <a:lnTo>
                      <a:pt x="42" y="176"/>
                    </a:lnTo>
                    <a:lnTo>
                      <a:pt x="9" y="224"/>
                    </a:lnTo>
                    <a:lnTo>
                      <a:pt x="0" y="272"/>
                    </a:lnTo>
                    <a:lnTo>
                      <a:pt x="26" y="336"/>
                    </a:lnTo>
                    <a:lnTo>
                      <a:pt x="68" y="352"/>
                    </a:lnTo>
                    <a:lnTo>
                      <a:pt x="110" y="392"/>
                    </a:lnTo>
                    <a:lnTo>
                      <a:pt x="93" y="448"/>
                    </a:lnTo>
                    <a:lnTo>
                      <a:pt x="144" y="544"/>
                    </a:lnTo>
                    <a:lnTo>
                      <a:pt x="211" y="608"/>
                    </a:lnTo>
                    <a:lnTo>
                      <a:pt x="169" y="656"/>
                    </a:lnTo>
                    <a:lnTo>
                      <a:pt x="177" y="712"/>
                    </a:lnTo>
                    <a:lnTo>
                      <a:pt x="245" y="752"/>
                    </a:lnTo>
                    <a:lnTo>
                      <a:pt x="287" y="808"/>
                    </a:lnTo>
                    <a:lnTo>
                      <a:pt x="270" y="856"/>
                    </a:lnTo>
                    <a:lnTo>
                      <a:pt x="337" y="896"/>
                    </a:lnTo>
                    <a:lnTo>
                      <a:pt x="388" y="944"/>
                    </a:lnTo>
                    <a:lnTo>
                      <a:pt x="380" y="1008"/>
                    </a:lnTo>
                    <a:lnTo>
                      <a:pt x="337" y="1080"/>
                    </a:lnTo>
                    <a:lnTo>
                      <a:pt x="287" y="1152"/>
                    </a:lnTo>
                    <a:lnTo>
                      <a:pt x="262" y="1248"/>
                    </a:lnTo>
                    <a:lnTo>
                      <a:pt x="278" y="1232"/>
                    </a:lnTo>
                    <a:lnTo>
                      <a:pt x="304" y="1264"/>
                    </a:lnTo>
                    <a:lnTo>
                      <a:pt x="346" y="1280"/>
                    </a:lnTo>
                    <a:lnTo>
                      <a:pt x="396" y="1288"/>
                    </a:lnTo>
                    <a:lnTo>
                      <a:pt x="396" y="1296"/>
                    </a:lnTo>
                    <a:lnTo>
                      <a:pt x="388" y="1304"/>
                    </a:lnTo>
                    <a:lnTo>
                      <a:pt x="363" y="1312"/>
                    </a:lnTo>
                    <a:lnTo>
                      <a:pt x="346" y="1312"/>
                    </a:lnTo>
                    <a:lnTo>
                      <a:pt x="337" y="1336"/>
                    </a:lnTo>
                    <a:lnTo>
                      <a:pt x="287" y="1344"/>
                    </a:lnTo>
                    <a:lnTo>
                      <a:pt x="287" y="1368"/>
                    </a:lnTo>
                    <a:lnTo>
                      <a:pt x="287" y="1392"/>
                    </a:lnTo>
                    <a:lnTo>
                      <a:pt x="278" y="1392"/>
                    </a:lnTo>
                    <a:lnTo>
                      <a:pt x="287" y="1408"/>
                    </a:lnTo>
                    <a:lnTo>
                      <a:pt x="287" y="1456"/>
                    </a:lnTo>
                    <a:lnTo>
                      <a:pt x="287" y="1520"/>
                    </a:lnTo>
                    <a:lnTo>
                      <a:pt x="329" y="1568"/>
                    </a:lnTo>
                    <a:lnTo>
                      <a:pt x="312" y="1632"/>
                    </a:lnTo>
                    <a:lnTo>
                      <a:pt x="346" y="1640"/>
                    </a:lnTo>
                    <a:lnTo>
                      <a:pt x="354" y="1680"/>
                    </a:lnTo>
                    <a:lnTo>
                      <a:pt x="388" y="1712"/>
                    </a:lnTo>
                    <a:lnTo>
                      <a:pt x="413" y="1776"/>
                    </a:lnTo>
                    <a:lnTo>
                      <a:pt x="413" y="1768"/>
                    </a:lnTo>
                    <a:lnTo>
                      <a:pt x="438" y="1768"/>
                    </a:lnTo>
                    <a:lnTo>
                      <a:pt x="464" y="1784"/>
                    </a:lnTo>
                    <a:lnTo>
                      <a:pt x="481" y="1776"/>
                    </a:lnTo>
                    <a:lnTo>
                      <a:pt x="514" y="1784"/>
                    </a:lnTo>
                    <a:lnTo>
                      <a:pt x="531" y="1800"/>
                    </a:lnTo>
                    <a:lnTo>
                      <a:pt x="573" y="1776"/>
                    </a:lnTo>
                    <a:lnTo>
                      <a:pt x="607" y="1784"/>
                    </a:lnTo>
                    <a:lnTo>
                      <a:pt x="641" y="1808"/>
                    </a:lnTo>
                    <a:lnTo>
                      <a:pt x="649" y="1840"/>
                    </a:lnTo>
                    <a:lnTo>
                      <a:pt x="649" y="1872"/>
                    </a:lnTo>
                    <a:lnTo>
                      <a:pt x="683" y="1888"/>
                    </a:lnTo>
                    <a:lnTo>
                      <a:pt x="683" y="1904"/>
                    </a:lnTo>
                    <a:lnTo>
                      <a:pt x="717" y="1928"/>
                    </a:lnTo>
                    <a:lnTo>
                      <a:pt x="759" y="1936"/>
                    </a:lnTo>
                    <a:lnTo>
                      <a:pt x="767" y="1960"/>
                    </a:lnTo>
                    <a:lnTo>
                      <a:pt x="835" y="1976"/>
                    </a:lnTo>
                    <a:lnTo>
                      <a:pt x="860" y="2000"/>
                    </a:lnTo>
                    <a:lnTo>
                      <a:pt x="843" y="2024"/>
                    </a:lnTo>
                    <a:lnTo>
                      <a:pt x="826" y="2040"/>
                    </a:lnTo>
                    <a:lnTo>
                      <a:pt x="776" y="2048"/>
                    </a:lnTo>
                    <a:lnTo>
                      <a:pt x="767" y="2072"/>
                    </a:lnTo>
                    <a:lnTo>
                      <a:pt x="792" y="2088"/>
                    </a:lnTo>
                    <a:lnTo>
                      <a:pt x="792" y="2112"/>
                    </a:lnTo>
                    <a:lnTo>
                      <a:pt x="809" y="2136"/>
                    </a:lnTo>
                    <a:lnTo>
                      <a:pt x="835" y="2168"/>
                    </a:lnTo>
                    <a:lnTo>
                      <a:pt x="868" y="2168"/>
                    </a:lnTo>
                    <a:lnTo>
                      <a:pt x="877" y="2128"/>
                    </a:lnTo>
                    <a:lnTo>
                      <a:pt x="910" y="2128"/>
                    </a:lnTo>
                    <a:lnTo>
                      <a:pt x="969" y="2096"/>
                    </a:lnTo>
                    <a:lnTo>
                      <a:pt x="1011" y="2112"/>
                    </a:lnTo>
                    <a:lnTo>
                      <a:pt x="1054" y="2136"/>
                    </a:lnTo>
                    <a:lnTo>
                      <a:pt x="1037" y="2152"/>
                    </a:lnTo>
                    <a:lnTo>
                      <a:pt x="1054" y="2192"/>
                    </a:lnTo>
                    <a:lnTo>
                      <a:pt x="1079" y="2200"/>
                    </a:lnTo>
                    <a:lnTo>
                      <a:pt x="1113" y="2200"/>
                    </a:lnTo>
                    <a:lnTo>
                      <a:pt x="1113" y="1360"/>
                    </a:lnTo>
                    <a:lnTo>
                      <a:pt x="1121" y="0"/>
                    </a:lnTo>
                    <a:lnTo>
                      <a:pt x="1116" y="8"/>
                    </a:lnTo>
                    <a:lnTo>
                      <a:pt x="1014" y="13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4679" y="1384"/>
                <a:ext cx="337" cy="248"/>
              </a:xfrm>
              <a:custGeom>
                <a:avLst/>
                <a:gdLst>
                  <a:gd name="T0" fmla="*/ 295 w 337"/>
                  <a:gd name="T1" fmla="*/ 128 h 248"/>
                  <a:gd name="T2" fmla="*/ 295 w 337"/>
                  <a:gd name="T3" fmla="*/ 64 h 248"/>
                  <a:gd name="T4" fmla="*/ 295 w 337"/>
                  <a:gd name="T5" fmla="*/ 16 h 248"/>
                  <a:gd name="T6" fmla="*/ 286 w 337"/>
                  <a:gd name="T7" fmla="*/ 0 h 248"/>
                  <a:gd name="T8" fmla="*/ 236 w 337"/>
                  <a:gd name="T9" fmla="*/ 8 h 248"/>
                  <a:gd name="T10" fmla="*/ 126 w 337"/>
                  <a:gd name="T11" fmla="*/ 16 h 248"/>
                  <a:gd name="T12" fmla="*/ 67 w 337"/>
                  <a:gd name="T13" fmla="*/ 40 h 248"/>
                  <a:gd name="T14" fmla="*/ 25 w 337"/>
                  <a:gd name="T15" fmla="*/ 64 h 248"/>
                  <a:gd name="T16" fmla="*/ 8 w 337"/>
                  <a:gd name="T17" fmla="*/ 88 h 248"/>
                  <a:gd name="T18" fmla="*/ 0 w 337"/>
                  <a:gd name="T19" fmla="*/ 112 h 248"/>
                  <a:gd name="T20" fmla="*/ 25 w 337"/>
                  <a:gd name="T21" fmla="*/ 128 h 248"/>
                  <a:gd name="T22" fmla="*/ 17 w 337"/>
                  <a:gd name="T23" fmla="*/ 152 h 248"/>
                  <a:gd name="T24" fmla="*/ 25 w 337"/>
                  <a:gd name="T25" fmla="*/ 176 h 248"/>
                  <a:gd name="T26" fmla="*/ 42 w 337"/>
                  <a:gd name="T27" fmla="*/ 184 h 248"/>
                  <a:gd name="T28" fmla="*/ 67 w 337"/>
                  <a:gd name="T29" fmla="*/ 184 h 248"/>
                  <a:gd name="T30" fmla="*/ 93 w 337"/>
                  <a:gd name="T31" fmla="*/ 176 h 248"/>
                  <a:gd name="T32" fmla="*/ 101 w 337"/>
                  <a:gd name="T33" fmla="*/ 240 h 248"/>
                  <a:gd name="T34" fmla="*/ 152 w 337"/>
                  <a:gd name="T35" fmla="*/ 208 h 248"/>
                  <a:gd name="T36" fmla="*/ 194 w 337"/>
                  <a:gd name="T37" fmla="*/ 208 h 248"/>
                  <a:gd name="T38" fmla="*/ 261 w 337"/>
                  <a:gd name="T39" fmla="*/ 248 h 248"/>
                  <a:gd name="T40" fmla="*/ 303 w 337"/>
                  <a:gd name="T41" fmla="*/ 240 h 248"/>
                  <a:gd name="T42" fmla="*/ 320 w 337"/>
                  <a:gd name="T43" fmla="*/ 240 h 248"/>
                  <a:gd name="T44" fmla="*/ 337 w 337"/>
                  <a:gd name="T45" fmla="*/ 176 h 248"/>
                  <a:gd name="T46" fmla="*/ 295 w 337"/>
                  <a:gd name="T47" fmla="*/ 128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7" h="248">
                    <a:moveTo>
                      <a:pt x="295" y="128"/>
                    </a:moveTo>
                    <a:lnTo>
                      <a:pt x="295" y="64"/>
                    </a:lnTo>
                    <a:lnTo>
                      <a:pt x="295" y="16"/>
                    </a:lnTo>
                    <a:lnTo>
                      <a:pt x="286" y="0"/>
                    </a:lnTo>
                    <a:lnTo>
                      <a:pt x="236" y="8"/>
                    </a:lnTo>
                    <a:lnTo>
                      <a:pt x="126" y="16"/>
                    </a:lnTo>
                    <a:lnTo>
                      <a:pt x="67" y="40"/>
                    </a:lnTo>
                    <a:lnTo>
                      <a:pt x="25" y="64"/>
                    </a:lnTo>
                    <a:lnTo>
                      <a:pt x="8" y="88"/>
                    </a:lnTo>
                    <a:lnTo>
                      <a:pt x="0" y="112"/>
                    </a:lnTo>
                    <a:lnTo>
                      <a:pt x="25" y="128"/>
                    </a:lnTo>
                    <a:lnTo>
                      <a:pt x="17" y="152"/>
                    </a:lnTo>
                    <a:lnTo>
                      <a:pt x="25" y="176"/>
                    </a:lnTo>
                    <a:lnTo>
                      <a:pt x="42" y="184"/>
                    </a:lnTo>
                    <a:lnTo>
                      <a:pt x="67" y="184"/>
                    </a:lnTo>
                    <a:lnTo>
                      <a:pt x="93" y="176"/>
                    </a:lnTo>
                    <a:lnTo>
                      <a:pt x="101" y="240"/>
                    </a:lnTo>
                    <a:lnTo>
                      <a:pt x="152" y="208"/>
                    </a:lnTo>
                    <a:lnTo>
                      <a:pt x="194" y="208"/>
                    </a:lnTo>
                    <a:lnTo>
                      <a:pt x="261" y="248"/>
                    </a:lnTo>
                    <a:lnTo>
                      <a:pt x="303" y="240"/>
                    </a:lnTo>
                    <a:lnTo>
                      <a:pt x="320" y="240"/>
                    </a:lnTo>
                    <a:lnTo>
                      <a:pt x="337" y="176"/>
                    </a:lnTo>
                    <a:lnTo>
                      <a:pt x="295" y="12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4687" y="2"/>
                <a:ext cx="1115" cy="2190"/>
              </a:xfrm>
              <a:custGeom>
                <a:avLst/>
                <a:gdLst>
                  <a:gd name="T0" fmla="*/ 1011 w 1115"/>
                  <a:gd name="T1" fmla="*/ 102 h 2190"/>
                  <a:gd name="T2" fmla="*/ 961 w 1115"/>
                  <a:gd name="T3" fmla="*/ 174 h 2190"/>
                  <a:gd name="T4" fmla="*/ 902 w 1115"/>
                  <a:gd name="T5" fmla="*/ 150 h 2190"/>
                  <a:gd name="T6" fmla="*/ 877 w 1115"/>
                  <a:gd name="T7" fmla="*/ 134 h 2190"/>
                  <a:gd name="T8" fmla="*/ 902 w 1115"/>
                  <a:gd name="T9" fmla="*/ 54 h 2190"/>
                  <a:gd name="T10" fmla="*/ 801 w 1115"/>
                  <a:gd name="T11" fmla="*/ 14 h 2190"/>
                  <a:gd name="T12" fmla="*/ 742 w 1115"/>
                  <a:gd name="T13" fmla="*/ 54 h 2190"/>
                  <a:gd name="T14" fmla="*/ 818 w 1115"/>
                  <a:gd name="T15" fmla="*/ 190 h 2190"/>
                  <a:gd name="T16" fmla="*/ 902 w 1115"/>
                  <a:gd name="T17" fmla="*/ 254 h 2190"/>
                  <a:gd name="T18" fmla="*/ 801 w 1115"/>
                  <a:gd name="T19" fmla="*/ 302 h 2190"/>
                  <a:gd name="T20" fmla="*/ 776 w 1115"/>
                  <a:gd name="T21" fmla="*/ 350 h 2190"/>
                  <a:gd name="T22" fmla="*/ 717 w 1115"/>
                  <a:gd name="T23" fmla="*/ 470 h 2190"/>
                  <a:gd name="T24" fmla="*/ 750 w 1115"/>
                  <a:gd name="T25" fmla="*/ 574 h 2190"/>
                  <a:gd name="T26" fmla="*/ 582 w 1115"/>
                  <a:gd name="T27" fmla="*/ 574 h 2190"/>
                  <a:gd name="T28" fmla="*/ 658 w 1115"/>
                  <a:gd name="T29" fmla="*/ 638 h 2190"/>
                  <a:gd name="T30" fmla="*/ 700 w 1115"/>
                  <a:gd name="T31" fmla="*/ 670 h 2190"/>
                  <a:gd name="T32" fmla="*/ 649 w 1115"/>
                  <a:gd name="T33" fmla="*/ 702 h 2190"/>
                  <a:gd name="T34" fmla="*/ 523 w 1115"/>
                  <a:gd name="T35" fmla="*/ 670 h 2190"/>
                  <a:gd name="T36" fmla="*/ 438 w 1115"/>
                  <a:gd name="T37" fmla="*/ 542 h 2190"/>
                  <a:gd name="T38" fmla="*/ 380 w 1115"/>
                  <a:gd name="T39" fmla="*/ 486 h 2190"/>
                  <a:gd name="T40" fmla="*/ 287 w 1115"/>
                  <a:gd name="T41" fmla="*/ 414 h 2190"/>
                  <a:gd name="T42" fmla="*/ 565 w 1115"/>
                  <a:gd name="T43" fmla="*/ 438 h 2190"/>
                  <a:gd name="T44" fmla="*/ 683 w 1115"/>
                  <a:gd name="T45" fmla="*/ 374 h 2190"/>
                  <a:gd name="T46" fmla="*/ 708 w 1115"/>
                  <a:gd name="T47" fmla="*/ 246 h 2190"/>
                  <a:gd name="T48" fmla="*/ 447 w 1115"/>
                  <a:gd name="T49" fmla="*/ 142 h 2190"/>
                  <a:gd name="T50" fmla="*/ 152 w 1115"/>
                  <a:gd name="T51" fmla="*/ 118 h 2190"/>
                  <a:gd name="T52" fmla="*/ 169 w 1115"/>
                  <a:gd name="T53" fmla="*/ 78 h 2190"/>
                  <a:gd name="T54" fmla="*/ 76 w 1115"/>
                  <a:gd name="T55" fmla="*/ 110 h 2190"/>
                  <a:gd name="T56" fmla="*/ 9 w 1115"/>
                  <a:gd name="T57" fmla="*/ 214 h 2190"/>
                  <a:gd name="T58" fmla="*/ 68 w 1115"/>
                  <a:gd name="T59" fmla="*/ 342 h 2190"/>
                  <a:gd name="T60" fmla="*/ 144 w 1115"/>
                  <a:gd name="T61" fmla="*/ 534 h 2190"/>
                  <a:gd name="T62" fmla="*/ 177 w 1115"/>
                  <a:gd name="T63" fmla="*/ 702 h 2190"/>
                  <a:gd name="T64" fmla="*/ 270 w 1115"/>
                  <a:gd name="T65" fmla="*/ 846 h 2190"/>
                  <a:gd name="T66" fmla="*/ 380 w 1115"/>
                  <a:gd name="T67" fmla="*/ 998 h 2190"/>
                  <a:gd name="T68" fmla="*/ 262 w 1115"/>
                  <a:gd name="T69" fmla="*/ 1238 h 2190"/>
                  <a:gd name="T70" fmla="*/ 346 w 1115"/>
                  <a:gd name="T71" fmla="*/ 1270 h 2190"/>
                  <a:gd name="T72" fmla="*/ 388 w 1115"/>
                  <a:gd name="T73" fmla="*/ 1294 h 2190"/>
                  <a:gd name="T74" fmla="*/ 337 w 1115"/>
                  <a:gd name="T75" fmla="*/ 1326 h 2190"/>
                  <a:gd name="T76" fmla="*/ 287 w 1115"/>
                  <a:gd name="T77" fmla="*/ 1382 h 2190"/>
                  <a:gd name="T78" fmla="*/ 287 w 1115"/>
                  <a:gd name="T79" fmla="*/ 1446 h 2190"/>
                  <a:gd name="T80" fmla="*/ 312 w 1115"/>
                  <a:gd name="T81" fmla="*/ 1622 h 2190"/>
                  <a:gd name="T82" fmla="*/ 388 w 1115"/>
                  <a:gd name="T83" fmla="*/ 1702 h 2190"/>
                  <a:gd name="T84" fmla="*/ 438 w 1115"/>
                  <a:gd name="T85" fmla="*/ 1758 h 2190"/>
                  <a:gd name="T86" fmla="*/ 514 w 1115"/>
                  <a:gd name="T87" fmla="*/ 1774 h 2190"/>
                  <a:gd name="T88" fmla="*/ 607 w 1115"/>
                  <a:gd name="T89" fmla="*/ 1774 h 2190"/>
                  <a:gd name="T90" fmla="*/ 649 w 1115"/>
                  <a:gd name="T91" fmla="*/ 1862 h 2190"/>
                  <a:gd name="T92" fmla="*/ 717 w 1115"/>
                  <a:gd name="T93" fmla="*/ 1918 h 2190"/>
                  <a:gd name="T94" fmla="*/ 835 w 1115"/>
                  <a:gd name="T95" fmla="*/ 1966 h 2190"/>
                  <a:gd name="T96" fmla="*/ 826 w 1115"/>
                  <a:gd name="T97" fmla="*/ 2030 h 2190"/>
                  <a:gd name="T98" fmla="*/ 792 w 1115"/>
                  <a:gd name="T99" fmla="*/ 2078 h 2190"/>
                  <a:gd name="T100" fmla="*/ 835 w 1115"/>
                  <a:gd name="T101" fmla="*/ 2158 h 2190"/>
                  <a:gd name="T102" fmla="*/ 877 w 1115"/>
                  <a:gd name="T103" fmla="*/ 2118 h 2190"/>
                  <a:gd name="T104" fmla="*/ 1011 w 1115"/>
                  <a:gd name="T105" fmla="*/ 2102 h 2190"/>
                  <a:gd name="T106" fmla="*/ 1054 w 1115"/>
                  <a:gd name="T107" fmla="*/ 2182 h 2190"/>
                  <a:gd name="T108" fmla="*/ 1115 w 1115"/>
                  <a:gd name="T109" fmla="*/ 0 h 219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115" h="2190">
                    <a:moveTo>
                      <a:pt x="1011" y="0"/>
                    </a:moveTo>
                    <a:lnTo>
                      <a:pt x="995" y="54"/>
                    </a:lnTo>
                    <a:lnTo>
                      <a:pt x="1011" y="102"/>
                    </a:lnTo>
                    <a:lnTo>
                      <a:pt x="1011" y="126"/>
                    </a:lnTo>
                    <a:lnTo>
                      <a:pt x="1003" y="150"/>
                    </a:lnTo>
                    <a:lnTo>
                      <a:pt x="961" y="174"/>
                    </a:lnTo>
                    <a:lnTo>
                      <a:pt x="936" y="174"/>
                    </a:lnTo>
                    <a:lnTo>
                      <a:pt x="919" y="158"/>
                    </a:lnTo>
                    <a:lnTo>
                      <a:pt x="902" y="150"/>
                    </a:lnTo>
                    <a:lnTo>
                      <a:pt x="893" y="158"/>
                    </a:lnTo>
                    <a:lnTo>
                      <a:pt x="877" y="158"/>
                    </a:lnTo>
                    <a:lnTo>
                      <a:pt x="877" y="134"/>
                    </a:lnTo>
                    <a:lnTo>
                      <a:pt x="877" y="102"/>
                    </a:lnTo>
                    <a:lnTo>
                      <a:pt x="893" y="78"/>
                    </a:lnTo>
                    <a:lnTo>
                      <a:pt x="902" y="54"/>
                    </a:lnTo>
                    <a:lnTo>
                      <a:pt x="893" y="38"/>
                    </a:lnTo>
                    <a:lnTo>
                      <a:pt x="851" y="6"/>
                    </a:lnTo>
                    <a:lnTo>
                      <a:pt x="801" y="14"/>
                    </a:lnTo>
                    <a:lnTo>
                      <a:pt x="750" y="30"/>
                    </a:lnTo>
                    <a:lnTo>
                      <a:pt x="700" y="38"/>
                    </a:lnTo>
                    <a:lnTo>
                      <a:pt x="742" y="54"/>
                    </a:lnTo>
                    <a:lnTo>
                      <a:pt x="784" y="78"/>
                    </a:lnTo>
                    <a:lnTo>
                      <a:pt x="809" y="166"/>
                    </a:lnTo>
                    <a:lnTo>
                      <a:pt x="818" y="190"/>
                    </a:lnTo>
                    <a:lnTo>
                      <a:pt x="843" y="190"/>
                    </a:lnTo>
                    <a:lnTo>
                      <a:pt x="877" y="214"/>
                    </a:lnTo>
                    <a:lnTo>
                      <a:pt x="902" y="254"/>
                    </a:lnTo>
                    <a:lnTo>
                      <a:pt x="910" y="302"/>
                    </a:lnTo>
                    <a:lnTo>
                      <a:pt x="851" y="294"/>
                    </a:lnTo>
                    <a:lnTo>
                      <a:pt x="801" y="302"/>
                    </a:lnTo>
                    <a:lnTo>
                      <a:pt x="784" y="310"/>
                    </a:lnTo>
                    <a:lnTo>
                      <a:pt x="784" y="318"/>
                    </a:lnTo>
                    <a:lnTo>
                      <a:pt x="776" y="350"/>
                    </a:lnTo>
                    <a:lnTo>
                      <a:pt x="750" y="390"/>
                    </a:lnTo>
                    <a:lnTo>
                      <a:pt x="725" y="438"/>
                    </a:lnTo>
                    <a:lnTo>
                      <a:pt x="717" y="470"/>
                    </a:lnTo>
                    <a:lnTo>
                      <a:pt x="733" y="486"/>
                    </a:lnTo>
                    <a:lnTo>
                      <a:pt x="818" y="550"/>
                    </a:lnTo>
                    <a:lnTo>
                      <a:pt x="750" y="574"/>
                    </a:lnTo>
                    <a:lnTo>
                      <a:pt x="666" y="574"/>
                    </a:lnTo>
                    <a:lnTo>
                      <a:pt x="599" y="558"/>
                    </a:lnTo>
                    <a:lnTo>
                      <a:pt x="582" y="574"/>
                    </a:lnTo>
                    <a:lnTo>
                      <a:pt x="573" y="598"/>
                    </a:lnTo>
                    <a:lnTo>
                      <a:pt x="607" y="630"/>
                    </a:lnTo>
                    <a:lnTo>
                      <a:pt x="658" y="638"/>
                    </a:lnTo>
                    <a:lnTo>
                      <a:pt x="683" y="638"/>
                    </a:lnTo>
                    <a:lnTo>
                      <a:pt x="700" y="654"/>
                    </a:lnTo>
                    <a:lnTo>
                      <a:pt x="700" y="670"/>
                    </a:lnTo>
                    <a:lnTo>
                      <a:pt x="683" y="694"/>
                    </a:lnTo>
                    <a:lnTo>
                      <a:pt x="674" y="702"/>
                    </a:lnTo>
                    <a:lnTo>
                      <a:pt x="649" y="702"/>
                    </a:lnTo>
                    <a:lnTo>
                      <a:pt x="599" y="686"/>
                    </a:lnTo>
                    <a:lnTo>
                      <a:pt x="548" y="678"/>
                    </a:lnTo>
                    <a:lnTo>
                      <a:pt x="523" y="670"/>
                    </a:lnTo>
                    <a:lnTo>
                      <a:pt x="506" y="654"/>
                    </a:lnTo>
                    <a:lnTo>
                      <a:pt x="447" y="582"/>
                    </a:lnTo>
                    <a:lnTo>
                      <a:pt x="438" y="542"/>
                    </a:lnTo>
                    <a:lnTo>
                      <a:pt x="438" y="526"/>
                    </a:lnTo>
                    <a:lnTo>
                      <a:pt x="430" y="502"/>
                    </a:lnTo>
                    <a:lnTo>
                      <a:pt x="380" y="486"/>
                    </a:lnTo>
                    <a:lnTo>
                      <a:pt x="337" y="470"/>
                    </a:lnTo>
                    <a:lnTo>
                      <a:pt x="253" y="414"/>
                    </a:lnTo>
                    <a:lnTo>
                      <a:pt x="287" y="414"/>
                    </a:lnTo>
                    <a:lnTo>
                      <a:pt x="321" y="430"/>
                    </a:lnTo>
                    <a:lnTo>
                      <a:pt x="396" y="430"/>
                    </a:lnTo>
                    <a:lnTo>
                      <a:pt x="565" y="438"/>
                    </a:lnTo>
                    <a:lnTo>
                      <a:pt x="624" y="422"/>
                    </a:lnTo>
                    <a:lnTo>
                      <a:pt x="658" y="406"/>
                    </a:lnTo>
                    <a:lnTo>
                      <a:pt x="683" y="374"/>
                    </a:lnTo>
                    <a:lnTo>
                      <a:pt x="708" y="310"/>
                    </a:lnTo>
                    <a:lnTo>
                      <a:pt x="717" y="278"/>
                    </a:lnTo>
                    <a:lnTo>
                      <a:pt x="708" y="246"/>
                    </a:lnTo>
                    <a:lnTo>
                      <a:pt x="666" y="198"/>
                    </a:lnTo>
                    <a:lnTo>
                      <a:pt x="599" y="182"/>
                    </a:lnTo>
                    <a:lnTo>
                      <a:pt x="447" y="142"/>
                    </a:lnTo>
                    <a:lnTo>
                      <a:pt x="371" y="118"/>
                    </a:lnTo>
                    <a:lnTo>
                      <a:pt x="304" y="118"/>
                    </a:lnTo>
                    <a:lnTo>
                      <a:pt x="152" y="118"/>
                    </a:lnTo>
                    <a:lnTo>
                      <a:pt x="177" y="94"/>
                    </a:lnTo>
                    <a:lnTo>
                      <a:pt x="186" y="86"/>
                    </a:lnTo>
                    <a:lnTo>
                      <a:pt x="169" y="78"/>
                    </a:lnTo>
                    <a:lnTo>
                      <a:pt x="127" y="70"/>
                    </a:lnTo>
                    <a:lnTo>
                      <a:pt x="110" y="102"/>
                    </a:lnTo>
                    <a:lnTo>
                      <a:pt x="76" y="110"/>
                    </a:lnTo>
                    <a:lnTo>
                      <a:pt x="76" y="134"/>
                    </a:lnTo>
                    <a:lnTo>
                      <a:pt x="42" y="166"/>
                    </a:lnTo>
                    <a:lnTo>
                      <a:pt x="9" y="214"/>
                    </a:lnTo>
                    <a:lnTo>
                      <a:pt x="0" y="262"/>
                    </a:lnTo>
                    <a:lnTo>
                      <a:pt x="26" y="326"/>
                    </a:lnTo>
                    <a:lnTo>
                      <a:pt x="68" y="342"/>
                    </a:lnTo>
                    <a:lnTo>
                      <a:pt x="110" y="382"/>
                    </a:lnTo>
                    <a:lnTo>
                      <a:pt x="93" y="438"/>
                    </a:lnTo>
                    <a:lnTo>
                      <a:pt x="144" y="534"/>
                    </a:lnTo>
                    <a:lnTo>
                      <a:pt x="211" y="598"/>
                    </a:lnTo>
                    <a:lnTo>
                      <a:pt x="169" y="646"/>
                    </a:lnTo>
                    <a:lnTo>
                      <a:pt x="177" y="702"/>
                    </a:lnTo>
                    <a:lnTo>
                      <a:pt x="245" y="742"/>
                    </a:lnTo>
                    <a:lnTo>
                      <a:pt x="287" y="798"/>
                    </a:lnTo>
                    <a:lnTo>
                      <a:pt x="270" y="846"/>
                    </a:lnTo>
                    <a:lnTo>
                      <a:pt x="337" y="886"/>
                    </a:lnTo>
                    <a:lnTo>
                      <a:pt x="388" y="934"/>
                    </a:lnTo>
                    <a:lnTo>
                      <a:pt x="380" y="998"/>
                    </a:lnTo>
                    <a:lnTo>
                      <a:pt x="337" y="1070"/>
                    </a:lnTo>
                    <a:lnTo>
                      <a:pt x="287" y="1142"/>
                    </a:lnTo>
                    <a:lnTo>
                      <a:pt x="262" y="1238"/>
                    </a:lnTo>
                    <a:lnTo>
                      <a:pt x="278" y="1222"/>
                    </a:lnTo>
                    <a:lnTo>
                      <a:pt x="304" y="1254"/>
                    </a:lnTo>
                    <a:lnTo>
                      <a:pt x="346" y="1270"/>
                    </a:lnTo>
                    <a:lnTo>
                      <a:pt x="396" y="1278"/>
                    </a:lnTo>
                    <a:lnTo>
                      <a:pt x="396" y="1286"/>
                    </a:lnTo>
                    <a:lnTo>
                      <a:pt x="388" y="1294"/>
                    </a:lnTo>
                    <a:lnTo>
                      <a:pt x="363" y="1302"/>
                    </a:lnTo>
                    <a:lnTo>
                      <a:pt x="346" y="1302"/>
                    </a:lnTo>
                    <a:lnTo>
                      <a:pt x="337" y="1326"/>
                    </a:lnTo>
                    <a:lnTo>
                      <a:pt x="287" y="1334"/>
                    </a:lnTo>
                    <a:lnTo>
                      <a:pt x="287" y="1358"/>
                    </a:lnTo>
                    <a:lnTo>
                      <a:pt x="287" y="1382"/>
                    </a:lnTo>
                    <a:lnTo>
                      <a:pt x="278" y="1382"/>
                    </a:lnTo>
                    <a:lnTo>
                      <a:pt x="287" y="1398"/>
                    </a:lnTo>
                    <a:lnTo>
                      <a:pt x="287" y="1446"/>
                    </a:lnTo>
                    <a:lnTo>
                      <a:pt x="287" y="1510"/>
                    </a:lnTo>
                    <a:lnTo>
                      <a:pt x="329" y="1558"/>
                    </a:lnTo>
                    <a:lnTo>
                      <a:pt x="312" y="1622"/>
                    </a:lnTo>
                    <a:lnTo>
                      <a:pt x="346" y="1630"/>
                    </a:lnTo>
                    <a:lnTo>
                      <a:pt x="354" y="1670"/>
                    </a:lnTo>
                    <a:lnTo>
                      <a:pt x="388" y="1702"/>
                    </a:lnTo>
                    <a:lnTo>
                      <a:pt x="413" y="1766"/>
                    </a:lnTo>
                    <a:lnTo>
                      <a:pt x="413" y="1758"/>
                    </a:lnTo>
                    <a:lnTo>
                      <a:pt x="438" y="1758"/>
                    </a:lnTo>
                    <a:lnTo>
                      <a:pt x="464" y="1774"/>
                    </a:lnTo>
                    <a:lnTo>
                      <a:pt x="481" y="1766"/>
                    </a:lnTo>
                    <a:lnTo>
                      <a:pt x="514" y="1774"/>
                    </a:lnTo>
                    <a:lnTo>
                      <a:pt x="531" y="1790"/>
                    </a:lnTo>
                    <a:lnTo>
                      <a:pt x="573" y="1766"/>
                    </a:lnTo>
                    <a:lnTo>
                      <a:pt x="607" y="1774"/>
                    </a:lnTo>
                    <a:lnTo>
                      <a:pt x="641" y="1798"/>
                    </a:lnTo>
                    <a:lnTo>
                      <a:pt x="649" y="1830"/>
                    </a:lnTo>
                    <a:lnTo>
                      <a:pt x="649" y="1862"/>
                    </a:lnTo>
                    <a:lnTo>
                      <a:pt x="683" y="1878"/>
                    </a:lnTo>
                    <a:lnTo>
                      <a:pt x="683" y="1894"/>
                    </a:lnTo>
                    <a:lnTo>
                      <a:pt x="717" y="1918"/>
                    </a:lnTo>
                    <a:lnTo>
                      <a:pt x="759" y="1926"/>
                    </a:lnTo>
                    <a:lnTo>
                      <a:pt x="767" y="1950"/>
                    </a:lnTo>
                    <a:lnTo>
                      <a:pt x="835" y="1966"/>
                    </a:lnTo>
                    <a:lnTo>
                      <a:pt x="860" y="1990"/>
                    </a:lnTo>
                    <a:lnTo>
                      <a:pt x="843" y="2014"/>
                    </a:lnTo>
                    <a:lnTo>
                      <a:pt x="826" y="2030"/>
                    </a:lnTo>
                    <a:lnTo>
                      <a:pt x="776" y="2038"/>
                    </a:lnTo>
                    <a:lnTo>
                      <a:pt x="767" y="2062"/>
                    </a:lnTo>
                    <a:lnTo>
                      <a:pt x="792" y="2078"/>
                    </a:lnTo>
                    <a:lnTo>
                      <a:pt x="792" y="2102"/>
                    </a:lnTo>
                    <a:lnTo>
                      <a:pt x="809" y="2126"/>
                    </a:lnTo>
                    <a:lnTo>
                      <a:pt x="835" y="2158"/>
                    </a:lnTo>
                    <a:lnTo>
                      <a:pt x="868" y="2158"/>
                    </a:lnTo>
                    <a:lnTo>
                      <a:pt x="877" y="2118"/>
                    </a:lnTo>
                    <a:lnTo>
                      <a:pt x="910" y="2118"/>
                    </a:lnTo>
                    <a:lnTo>
                      <a:pt x="969" y="2086"/>
                    </a:lnTo>
                    <a:lnTo>
                      <a:pt x="1011" y="2102"/>
                    </a:lnTo>
                    <a:lnTo>
                      <a:pt x="1054" y="2126"/>
                    </a:lnTo>
                    <a:lnTo>
                      <a:pt x="1037" y="2142"/>
                    </a:lnTo>
                    <a:lnTo>
                      <a:pt x="1054" y="2182"/>
                    </a:lnTo>
                    <a:lnTo>
                      <a:pt x="1079" y="2190"/>
                    </a:lnTo>
                    <a:lnTo>
                      <a:pt x="1113" y="2190"/>
                    </a:lnTo>
                    <a:lnTo>
                      <a:pt x="1115" y="0"/>
                    </a:lnTo>
                    <a:lnTo>
                      <a:pt x="1011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4280" y="131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4" name="Freeform 123"/>
              <p:cNvSpPr>
                <a:spLocks/>
              </p:cNvSpPr>
              <p:nvPr/>
            </p:nvSpPr>
            <p:spPr bwMode="auto">
              <a:xfrm>
                <a:off x="3845" y="312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pattFill prst="wdUpDiag">
                <a:fgClr>
                  <a:schemeClr val="tx2">
                    <a:lumMod val="20000"/>
                    <a:lumOff val="80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4274" y="128"/>
                <a:ext cx="801" cy="1272"/>
              </a:xfrm>
              <a:custGeom>
                <a:avLst/>
                <a:gdLst>
                  <a:gd name="T0" fmla="*/ 683 w 801"/>
                  <a:gd name="T1" fmla="*/ 720 h 1272"/>
                  <a:gd name="T2" fmla="*/ 658 w 801"/>
                  <a:gd name="T3" fmla="*/ 616 h 1272"/>
                  <a:gd name="T4" fmla="*/ 582 w 801"/>
                  <a:gd name="T5" fmla="*/ 520 h 1272"/>
                  <a:gd name="T6" fmla="*/ 557 w 801"/>
                  <a:gd name="T7" fmla="*/ 408 h 1272"/>
                  <a:gd name="T8" fmla="*/ 523 w 801"/>
                  <a:gd name="T9" fmla="*/ 256 h 1272"/>
                  <a:gd name="T10" fmla="*/ 439 w 801"/>
                  <a:gd name="T11" fmla="*/ 200 h 1272"/>
                  <a:gd name="T12" fmla="*/ 422 w 801"/>
                  <a:gd name="T13" fmla="*/ 88 h 1272"/>
                  <a:gd name="T14" fmla="*/ 413 w 801"/>
                  <a:gd name="T15" fmla="*/ 32 h 1272"/>
                  <a:gd name="T16" fmla="*/ 295 w 801"/>
                  <a:gd name="T17" fmla="*/ 0 h 1272"/>
                  <a:gd name="T18" fmla="*/ 262 w 801"/>
                  <a:gd name="T19" fmla="*/ 112 h 1272"/>
                  <a:gd name="T20" fmla="*/ 186 w 801"/>
                  <a:gd name="T21" fmla="*/ 168 h 1272"/>
                  <a:gd name="T22" fmla="*/ 43 w 801"/>
                  <a:gd name="T23" fmla="*/ 136 h 1272"/>
                  <a:gd name="T24" fmla="*/ 51 w 801"/>
                  <a:gd name="T25" fmla="*/ 216 h 1272"/>
                  <a:gd name="T26" fmla="*/ 177 w 801"/>
                  <a:gd name="T27" fmla="*/ 296 h 1272"/>
                  <a:gd name="T28" fmla="*/ 220 w 801"/>
                  <a:gd name="T29" fmla="*/ 368 h 1272"/>
                  <a:gd name="T30" fmla="*/ 228 w 801"/>
                  <a:gd name="T31" fmla="*/ 464 h 1272"/>
                  <a:gd name="T32" fmla="*/ 262 w 801"/>
                  <a:gd name="T33" fmla="*/ 552 h 1272"/>
                  <a:gd name="T34" fmla="*/ 329 w 801"/>
                  <a:gd name="T35" fmla="*/ 576 h 1272"/>
                  <a:gd name="T36" fmla="*/ 354 w 801"/>
                  <a:gd name="T37" fmla="*/ 600 h 1272"/>
                  <a:gd name="T38" fmla="*/ 354 w 801"/>
                  <a:gd name="T39" fmla="*/ 632 h 1272"/>
                  <a:gd name="T40" fmla="*/ 236 w 801"/>
                  <a:gd name="T41" fmla="*/ 832 h 1272"/>
                  <a:gd name="T42" fmla="*/ 177 w 801"/>
                  <a:gd name="T43" fmla="*/ 896 h 1272"/>
                  <a:gd name="T44" fmla="*/ 186 w 801"/>
                  <a:gd name="T45" fmla="*/ 976 h 1272"/>
                  <a:gd name="T46" fmla="*/ 228 w 801"/>
                  <a:gd name="T47" fmla="*/ 1080 h 1272"/>
                  <a:gd name="T48" fmla="*/ 236 w 801"/>
                  <a:gd name="T49" fmla="*/ 1160 h 1272"/>
                  <a:gd name="T50" fmla="*/ 287 w 801"/>
                  <a:gd name="T51" fmla="*/ 1208 h 1272"/>
                  <a:gd name="T52" fmla="*/ 312 w 801"/>
                  <a:gd name="T53" fmla="*/ 1272 h 1272"/>
                  <a:gd name="T54" fmla="*/ 380 w 801"/>
                  <a:gd name="T55" fmla="*/ 1264 h 1272"/>
                  <a:gd name="T56" fmla="*/ 506 w 801"/>
                  <a:gd name="T57" fmla="*/ 1192 h 1272"/>
                  <a:gd name="T58" fmla="*/ 675 w 801"/>
                  <a:gd name="T59" fmla="*/ 1112 h 1272"/>
                  <a:gd name="T60" fmla="*/ 750 w 801"/>
                  <a:gd name="T61" fmla="*/ 944 h 1272"/>
                  <a:gd name="T62" fmla="*/ 801 w 801"/>
                  <a:gd name="T63" fmla="*/ 808 h 1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01" h="1272">
                    <a:moveTo>
                      <a:pt x="750" y="760"/>
                    </a:moveTo>
                    <a:lnTo>
                      <a:pt x="683" y="720"/>
                    </a:lnTo>
                    <a:lnTo>
                      <a:pt x="700" y="672"/>
                    </a:lnTo>
                    <a:lnTo>
                      <a:pt x="658" y="616"/>
                    </a:lnTo>
                    <a:lnTo>
                      <a:pt x="590" y="576"/>
                    </a:lnTo>
                    <a:lnTo>
                      <a:pt x="582" y="520"/>
                    </a:lnTo>
                    <a:lnTo>
                      <a:pt x="624" y="472"/>
                    </a:lnTo>
                    <a:lnTo>
                      <a:pt x="557" y="408"/>
                    </a:lnTo>
                    <a:lnTo>
                      <a:pt x="506" y="312"/>
                    </a:lnTo>
                    <a:lnTo>
                      <a:pt x="523" y="256"/>
                    </a:lnTo>
                    <a:lnTo>
                      <a:pt x="481" y="216"/>
                    </a:lnTo>
                    <a:lnTo>
                      <a:pt x="439" y="200"/>
                    </a:lnTo>
                    <a:lnTo>
                      <a:pt x="413" y="136"/>
                    </a:lnTo>
                    <a:lnTo>
                      <a:pt x="422" y="88"/>
                    </a:lnTo>
                    <a:lnTo>
                      <a:pt x="430" y="72"/>
                    </a:lnTo>
                    <a:lnTo>
                      <a:pt x="413" y="32"/>
                    </a:lnTo>
                    <a:lnTo>
                      <a:pt x="346" y="0"/>
                    </a:lnTo>
                    <a:lnTo>
                      <a:pt x="295" y="0"/>
                    </a:lnTo>
                    <a:lnTo>
                      <a:pt x="262" y="40"/>
                    </a:lnTo>
                    <a:lnTo>
                      <a:pt x="262" y="112"/>
                    </a:lnTo>
                    <a:lnTo>
                      <a:pt x="245" y="184"/>
                    </a:lnTo>
                    <a:lnTo>
                      <a:pt x="186" y="168"/>
                    </a:lnTo>
                    <a:lnTo>
                      <a:pt x="144" y="184"/>
                    </a:lnTo>
                    <a:lnTo>
                      <a:pt x="43" y="136"/>
                    </a:lnTo>
                    <a:lnTo>
                      <a:pt x="0" y="160"/>
                    </a:lnTo>
                    <a:lnTo>
                      <a:pt x="51" y="216"/>
                    </a:lnTo>
                    <a:lnTo>
                      <a:pt x="144" y="256"/>
                    </a:lnTo>
                    <a:lnTo>
                      <a:pt x="177" y="296"/>
                    </a:lnTo>
                    <a:lnTo>
                      <a:pt x="177" y="336"/>
                    </a:lnTo>
                    <a:lnTo>
                      <a:pt x="220" y="368"/>
                    </a:lnTo>
                    <a:lnTo>
                      <a:pt x="220" y="416"/>
                    </a:lnTo>
                    <a:lnTo>
                      <a:pt x="228" y="464"/>
                    </a:lnTo>
                    <a:lnTo>
                      <a:pt x="245" y="504"/>
                    </a:lnTo>
                    <a:lnTo>
                      <a:pt x="262" y="552"/>
                    </a:lnTo>
                    <a:lnTo>
                      <a:pt x="295" y="560"/>
                    </a:lnTo>
                    <a:lnTo>
                      <a:pt x="329" y="576"/>
                    </a:lnTo>
                    <a:lnTo>
                      <a:pt x="354" y="584"/>
                    </a:lnTo>
                    <a:lnTo>
                      <a:pt x="354" y="600"/>
                    </a:lnTo>
                    <a:lnTo>
                      <a:pt x="363" y="616"/>
                    </a:lnTo>
                    <a:lnTo>
                      <a:pt x="354" y="632"/>
                    </a:lnTo>
                    <a:lnTo>
                      <a:pt x="321" y="696"/>
                    </a:lnTo>
                    <a:lnTo>
                      <a:pt x="236" y="832"/>
                    </a:lnTo>
                    <a:lnTo>
                      <a:pt x="203" y="864"/>
                    </a:lnTo>
                    <a:lnTo>
                      <a:pt x="177" y="896"/>
                    </a:lnTo>
                    <a:lnTo>
                      <a:pt x="177" y="936"/>
                    </a:lnTo>
                    <a:lnTo>
                      <a:pt x="186" y="976"/>
                    </a:lnTo>
                    <a:lnTo>
                      <a:pt x="211" y="1048"/>
                    </a:lnTo>
                    <a:lnTo>
                      <a:pt x="228" y="1080"/>
                    </a:lnTo>
                    <a:lnTo>
                      <a:pt x="228" y="1120"/>
                    </a:lnTo>
                    <a:lnTo>
                      <a:pt x="236" y="1160"/>
                    </a:lnTo>
                    <a:lnTo>
                      <a:pt x="253" y="1192"/>
                    </a:lnTo>
                    <a:lnTo>
                      <a:pt x="287" y="1208"/>
                    </a:lnTo>
                    <a:lnTo>
                      <a:pt x="321" y="1224"/>
                    </a:lnTo>
                    <a:lnTo>
                      <a:pt x="312" y="1272"/>
                    </a:lnTo>
                    <a:lnTo>
                      <a:pt x="363" y="1272"/>
                    </a:lnTo>
                    <a:lnTo>
                      <a:pt x="380" y="1264"/>
                    </a:lnTo>
                    <a:lnTo>
                      <a:pt x="405" y="1248"/>
                    </a:lnTo>
                    <a:lnTo>
                      <a:pt x="506" y="1192"/>
                    </a:lnTo>
                    <a:lnTo>
                      <a:pt x="599" y="1152"/>
                    </a:lnTo>
                    <a:lnTo>
                      <a:pt x="675" y="1112"/>
                    </a:lnTo>
                    <a:lnTo>
                      <a:pt x="700" y="1016"/>
                    </a:lnTo>
                    <a:lnTo>
                      <a:pt x="750" y="944"/>
                    </a:lnTo>
                    <a:lnTo>
                      <a:pt x="793" y="872"/>
                    </a:lnTo>
                    <a:lnTo>
                      <a:pt x="801" y="808"/>
                    </a:lnTo>
                    <a:lnTo>
                      <a:pt x="750" y="76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6" name="Freeform 125"/>
              <p:cNvSpPr>
                <a:spLocks/>
              </p:cNvSpPr>
              <p:nvPr/>
            </p:nvSpPr>
            <p:spPr bwMode="auto">
              <a:xfrm>
                <a:off x="3845" y="304"/>
                <a:ext cx="691" cy="1696"/>
              </a:xfrm>
              <a:custGeom>
                <a:avLst/>
                <a:gdLst>
                  <a:gd name="T0" fmla="*/ 354 w 691"/>
                  <a:gd name="T1" fmla="*/ 72 h 1696"/>
                  <a:gd name="T2" fmla="*/ 295 w 691"/>
                  <a:gd name="T3" fmla="*/ 128 h 1696"/>
                  <a:gd name="T4" fmla="*/ 261 w 691"/>
                  <a:gd name="T5" fmla="*/ 216 h 1696"/>
                  <a:gd name="T6" fmla="*/ 210 w 691"/>
                  <a:gd name="T7" fmla="*/ 312 h 1696"/>
                  <a:gd name="T8" fmla="*/ 168 w 691"/>
                  <a:gd name="T9" fmla="*/ 400 h 1696"/>
                  <a:gd name="T10" fmla="*/ 118 w 691"/>
                  <a:gd name="T11" fmla="*/ 576 h 1696"/>
                  <a:gd name="T12" fmla="*/ 143 w 691"/>
                  <a:gd name="T13" fmla="*/ 656 h 1696"/>
                  <a:gd name="T14" fmla="*/ 33 w 691"/>
                  <a:gd name="T15" fmla="*/ 736 h 1696"/>
                  <a:gd name="T16" fmla="*/ 50 w 691"/>
                  <a:gd name="T17" fmla="*/ 936 h 1696"/>
                  <a:gd name="T18" fmla="*/ 92 w 691"/>
                  <a:gd name="T19" fmla="*/ 1016 h 1696"/>
                  <a:gd name="T20" fmla="*/ 67 w 691"/>
                  <a:gd name="T21" fmla="*/ 1144 h 1696"/>
                  <a:gd name="T22" fmla="*/ 17 w 691"/>
                  <a:gd name="T23" fmla="*/ 1272 h 1696"/>
                  <a:gd name="T24" fmla="*/ 8 w 691"/>
                  <a:gd name="T25" fmla="*/ 1328 h 1696"/>
                  <a:gd name="T26" fmla="*/ 42 w 691"/>
                  <a:gd name="T27" fmla="*/ 1376 h 1696"/>
                  <a:gd name="T28" fmla="*/ 84 w 691"/>
                  <a:gd name="T29" fmla="*/ 1504 h 1696"/>
                  <a:gd name="T30" fmla="*/ 118 w 691"/>
                  <a:gd name="T31" fmla="*/ 1568 h 1696"/>
                  <a:gd name="T32" fmla="*/ 109 w 691"/>
                  <a:gd name="T33" fmla="*/ 1616 h 1696"/>
                  <a:gd name="T34" fmla="*/ 135 w 691"/>
                  <a:gd name="T35" fmla="*/ 1664 h 1696"/>
                  <a:gd name="T36" fmla="*/ 202 w 691"/>
                  <a:gd name="T37" fmla="*/ 1696 h 1696"/>
                  <a:gd name="T38" fmla="*/ 244 w 691"/>
                  <a:gd name="T39" fmla="*/ 1648 h 1696"/>
                  <a:gd name="T40" fmla="*/ 286 w 691"/>
                  <a:gd name="T41" fmla="*/ 1600 h 1696"/>
                  <a:gd name="T42" fmla="*/ 387 w 691"/>
                  <a:gd name="T43" fmla="*/ 1472 h 1696"/>
                  <a:gd name="T44" fmla="*/ 387 w 691"/>
                  <a:gd name="T45" fmla="*/ 1408 h 1696"/>
                  <a:gd name="T46" fmla="*/ 396 w 691"/>
                  <a:gd name="T47" fmla="*/ 1336 h 1696"/>
                  <a:gd name="T48" fmla="*/ 421 w 691"/>
                  <a:gd name="T49" fmla="*/ 1272 h 1696"/>
                  <a:gd name="T50" fmla="*/ 497 w 691"/>
                  <a:gd name="T51" fmla="*/ 1224 h 1696"/>
                  <a:gd name="T52" fmla="*/ 505 w 691"/>
                  <a:gd name="T53" fmla="*/ 1168 h 1696"/>
                  <a:gd name="T54" fmla="*/ 480 w 691"/>
                  <a:gd name="T55" fmla="*/ 1088 h 1696"/>
                  <a:gd name="T56" fmla="*/ 396 w 691"/>
                  <a:gd name="T57" fmla="*/ 1040 h 1696"/>
                  <a:gd name="T58" fmla="*/ 387 w 691"/>
                  <a:gd name="T59" fmla="*/ 984 h 1696"/>
                  <a:gd name="T60" fmla="*/ 387 w 691"/>
                  <a:gd name="T61" fmla="*/ 832 h 1696"/>
                  <a:gd name="T62" fmla="*/ 480 w 691"/>
                  <a:gd name="T63" fmla="*/ 704 h 1696"/>
                  <a:gd name="T64" fmla="*/ 556 w 691"/>
                  <a:gd name="T65" fmla="*/ 624 h 1696"/>
                  <a:gd name="T66" fmla="*/ 581 w 691"/>
                  <a:gd name="T67" fmla="*/ 560 h 1696"/>
                  <a:gd name="T68" fmla="*/ 573 w 691"/>
                  <a:gd name="T69" fmla="*/ 496 h 1696"/>
                  <a:gd name="T70" fmla="*/ 606 w 691"/>
                  <a:gd name="T71" fmla="*/ 424 h 1696"/>
                  <a:gd name="T72" fmla="*/ 682 w 691"/>
                  <a:gd name="T73" fmla="*/ 376 h 1696"/>
                  <a:gd name="T74" fmla="*/ 674 w 691"/>
                  <a:gd name="T75" fmla="*/ 328 h 1696"/>
                  <a:gd name="T76" fmla="*/ 649 w 691"/>
                  <a:gd name="T77" fmla="*/ 240 h 1696"/>
                  <a:gd name="T78" fmla="*/ 606 w 691"/>
                  <a:gd name="T79" fmla="*/ 160 h 1696"/>
                  <a:gd name="T80" fmla="*/ 573 w 691"/>
                  <a:gd name="T81" fmla="*/ 80 h 1696"/>
                  <a:gd name="T82" fmla="*/ 446 w 691"/>
                  <a:gd name="T83" fmla="*/ 0 h 1696"/>
                  <a:gd name="T84" fmla="*/ 429 w 691"/>
                  <a:gd name="T85" fmla="*/ 88 h 1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91" h="1696">
                    <a:moveTo>
                      <a:pt x="429" y="88"/>
                    </a:moveTo>
                    <a:lnTo>
                      <a:pt x="354" y="72"/>
                    </a:lnTo>
                    <a:lnTo>
                      <a:pt x="337" y="128"/>
                    </a:lnTo>
                    <a:lnTo>
                      <a:pt x="295" y="128"/>
                    </a:lnTo>
                    <a:lnTo>
                      <a:pt x="261" y="168"/>
                    </a:lnTo>
                    <a:lnTo>
                      <a:pt x="261" y="216"/>
                    </a:lnTo>
                    <a:lnTo>
                      <a:pt x="269" y="256"/>
                    </a:lnTo>
                    <a:lnTo>
                      <a:pt x="210" y="312"/>
                    </a:lnTo>
                    <a:lnTo>
                      <a:pt x="210" y="376"/>
                    </a:lnTo>
                    <a:lnTo>
                      <a:pt x="168" y="400"/>
                    </a:lnTo>
                    <a:lnTo>
                      <a:pt x="168" y="496"/>
                    </a:lnTo>
                    <a:lnTo>
                      <a:pt x="118" y="576"/>
                    </a:lnTo>
                    <a:lnTo>
                      <a:pt x="160" y="600"/>
                    </a:lnTo>
                    <a:lnTo>
                      <a:pt x="143" y="656"/>
                    </a:lnTo>
                    <a:lnTo>
                      <a:pt x="67" y="664"/>
                    </a:lnTo>
                    <a:lnTo>
                      <a:pt x="33" y="736"/>
                    </a:lnTo>
                    <a:lnTo>
                      <a:pt x="50" y="856"/>
                    </a:lnTo>
                    <a:lnTo>
                      <a:pt x="50" y="936"/>
                    </a:lnTo>
                    <a:lnTo>
                      <a:pt x="92" y="976"/>
                    </a:lnTo>
                    <a:lnTo>
                      <a:pt x="92" y="1016"/>
                    </a:lnTo>
                    <a:lnTo>
                      <a:pt x="67" y="1056"/>
                    </a:lnTo>
                    <a:lnTo>
                      <a:pt x="67" y="1144"/>
                    </a:lnTo>
                    <a:lnTo>
                      <a:pt x="33" y="1176"/>
                    </a:lnTo>
                    <a:lnTo>
                      <a:pt x="17" y="1272"/>
                    </a:lnTo>
                    <a:lnTo>
                      <a:pt x="0" y="1280"/>
                    </a:lnTo>
                    <a:lnTo>
                      <a:pt x="8" y="1328"/>
                    </a:lnTo>
                    <a:lnTo>
                      <a:pt x="33" y="1352"/>
                    </a:lnTo>
                    <a:lnTo>
                      <a:pt x="42" y="1376"/>
                    </a:lnTo>
                    <a:lnTo>
                      <a:pt x="42" y="1440"/>
                    </a:lnTo>
                    <a:lnTo>
                      <a:pt x="84" y="1504"/>
                    </a:lnTo>
                    <a:lnTo>
                      <a:pt x="109" y="1536"/>
                    </a:lnTo>
                    <a:lnTo>
                      <a:pt x="118" y="1568"/>
                    </a:lnTo>
                    <a:lnTo>
                      <a:pt x="109" y="1592"/>
                    </a:lnTo>
                    <a:lnTo>
                      <a:pt x="109" y="1616"/>
                    </a:lnTo>
                    <a:lnTo>
                      <a:pt x="126" y="1632"/>
                    </a:lnTo>
                    <a:lnTo>
                      <a:pt x="135" y="1664"/>
                    </a:lnTo>
                    <a:lnTo>
                      <a:pt x="135" y="1696"/>
                    </a:lnTo>
                    <a:lnTo>
                      <a:pt x="202" y="1696"/>
                    </a:lnTo>
                    <a:lnTo>
                      <a:pt x="236" y="1680"/>
                    </a:lnTo>
                    <a:lnTo>
                      <a:pt x="244" y="1648"/>
                    </a:lnTo>
                    <a:lnTo>
                      <a:pt x="261" y="1616"/>
                    </a:lnTo>
                    <a:lnTo>
                      <a:pt x="286" y="1600"/>
                    </a:lnTo>
                    <a:lnTo>
                      <a:pt x="354" y="1608"/>
                    </a:lnTo>
                    <a:lnTo>
                      <a:pt x="387" y="1472"/>
                    </a:lnTo>
                    <a:lnTo>
                      <a:pt x="396" y="1440"/>
                    </a:lnTo>
                    <a:lnTo>
                      <a:pt x="387" y="1408"/>
                    </a:lnTo>
                    <a:lnTo>
                      <a:pt x="387" y="1368"/>
                    </a:lnTo>
                    <a:lnTo>
                      <a:pt x="396" y="1336"/>
                    </a:lnTo>
                    <a:lnTo>
                      <a:pt x="404" y="1296"/>
                    </a:lnTo>
                    <a:lnTo>
                      <a:pt x="421" y="1272"/>
                    </a:lnTo>
                    <a:lnTo>
                      <a:pt x="472" y="1240"/>
                    </a:lnTo>
                    <a:lnTo>
                      <a:pt x="497" y="1224"/>
                    </a:lnTo>
                    <a:lnTo>
                      <a:pt x="497" y="1192"/>
                    </a:lnTo>
                    <a:lnTo>
                      <a:pt x="505" y="1168"/>
                    </a:lnTo>
                    <a:lnTo>
                      <a:pt x="522" y="1144"/>
                    </a:lnTo>
                    <a:lnTo>
                      <a:pt x="480" y="1088"/>
                    </a:lnTo>
                    <a:lnTo>
                      <a:pt x="413" y="1048"/>
                    </a:lnTo>
                    <a:lnTo>
                      <a:pt x="396" y="1040"/>
                    </a:lnTo>
                    <a:lnTo>
                      <a:pt x="387" y="1024"/>
                    </a:lnTo>
                    <a:lnTo>
                      <a:pt x="387" y="984"/>
                    </a:lnTo>
                    <a:lnTo>
                      <a:pt x="379" y="904"/>
                    </a:lnTo>
                    <a:lnTo>
                      <a:pt x="387" y="832"/>
                    </a:lnTo>
                    <a:lnTo>
                      <a:pt x="429" y="760"/>
                    </a:lnTo>
                    <a:lnTo>
                      <a:pt x="480" y="704"/>
                    </a:lnTo>
                    <a:lnTo>
                      <a:pt x="539" y="648"/>
                    </a:lnTo>
                    <a:lnTo>
                      <a:pt x="556" y="624"/>
                    </a:lnTo>
                    <a:lnTo>
                      <a:pt x="564" y="584"/>
                    </a:lnTo>
                    <a:lnTo>
                      <a:pt x="581" y="560"/>
                    </a:lnTo>
                    <a:lnTo>
                      <a:pt x="581" y="536"/>
                    </a:lnTo>
                    <a:lnTo>
                      <a:pt x="573" y="496"/>
                    </a:lnTo>
                    <a:lnTo>
                      <a:pt x="581" y="464"/>
                    </a:lnTo>
                    <a:lnTo>
                      <a:pt x="606" y="424"/>
                    </a:lnTo>
                    <a:lnTo>
                      <a:pt x="615" y="384"/>
                    </a:lnTo>
                    <a:lnTo>
                      <a:pt x="682" y="376"/>
                    </a:lnTo>
                    <a:lnTo>
                      <a:pt x="691" y="376"/>
                    </a:lnTo>
                    <a:lnTo>
                      <a:pt x="674" y="328"/>
                    </a:lnTo>
                    <a:lnTo>
                      <a:pt x="657" y="288"/>
                    </a:lnTo>
                    <a:lnTo>
                      <a:pt x="649" y="240"/>
                    </a:lnTo>
                    <a:lnTo>
                      <a:pt x="649" y="192"/>
                    </a:lnTo>
                    <a:lnTo>
                      <a:pt x="606" y="160"/>
                    </a:lnTo>
                    <a:lnTo>
                      <a:pt x="606" y="120"/>
                    </a:lnTo>
                    <a:lnTo>
                      <a:pt x="573" y="80"/>
                    </a:lnTo>
                    <a:lnTo>
                      <a:pt x="480" y="40"/>
                    </a:lnTo>
                    <a:lnTo>
                      <a:pt x="446" y="0"/>
                    </a:lnTo>
                    <a:lnTo>
                      <a:pt x="429" y="8"/>
                    </a:lnTo>
                    <a:lnTo>
                      <a:pt x="429" y="88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3423" y="0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18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9" y="374"/>
                    </a:lnTo>
                    <a:lnTo>
                      <a:pt x="641" y="368"/>
                    </a:lnTo>
                    <a:lnTo>
                      <a:pt x="645" y="418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3423" y="-8"/>
                <a:ext cx="1340" cy="1688"/>
              </a:xfrm>
              <a:custGeom>
                <a:avLst/>
                <a:gdLst>
                  <a:gd name="T0" fmla="*/ 1323 w 1340"/>
                  <a:gd name="T1" fmla="*/ 40 h 1688"/>
                  <a:gd name="T2" fmla="*/ 1205 w 1340"/>
                  <a:gd name="T3" fmla="*/ 24 h 1688"/>
                  <a:gd name="T4" fmla="*/ 1172 w 1340"/>
                  <a:gd name="T5" fmla="*/ 0 h 1688"/>
                  <a:gd name="T6" fmla="*/ 1130 w 1340"/>
                  <a:gd name="T7" fmla="*/ 24 h 1688"/>
                  <a:gd name="T8" fmla="*/ 1071 w 1340"/>
                  <a:gd name="T9" fmla="*/ 120 h 1688"/>
                  <a:gd name="T10" fmla="*/ 1012 w 1340"/>
                  <a:gd name="T11" fmla="*/ 40 h 1688"/>
                  <a:gd name="T12" fmla="*/ 961 w 1340"/>
                  <a:gd name="T13" fmla="*/ 136 h 1688"/>
                  <a:gd name="T14" fmla="*/ 877 w 1340"/>
                  <a:gd name="T15" fmla="*/ 184 h 1688"/>
                  <a:gd name="T16" fmla="*/ 809 w 1340"/>
                  <a:gd name="T17" fmla="*/ 176 h 1688"/>
                  <a:gd name="T18" fmla="*/ 717 w 1340"/>
                  <a:gd name="T19" fmla="*/ 248 h 1688"/>
                  <a:gd name="T20" fmla="*/ 700 w 1340"/>
                  <a:gd name="T21" fmla="*/ 328 h 1688"/>
                  <a:gd name="T22" fmla="*/ 645 w 1340"/>
                  <a:gd name="T23" fmla="*/ 422 h 1688"/>
                  <a:gd name="T24" fmla="*/ 590 w 1340"/>
                  <a:gd name="T25" fmla="*/ 504 h 1688"/>
                  <a:gd name="T26" fmla="*/ 565 w 1340"/>
                  <a:gd name="T27" fmla="*/ 560 h 1688"/>
                  <a:gd name="T28" fmla="*/ 472 w 1340"/>
                  <a:gd name="T29" fmla="*/ 744 h 1688"/>
                  <a:gd name="T30" fmla="*/ 396 w 1340"/>
                  <a:gd name="T31" fmla="*/ 848 h 1688"/>
                  <a:gd name="T32" fmla="*/ 396 w 1340"/>
                  <a:gd name="T33" fmla="*/ 896 h 1688"/>
                  <a:gd name="T34" fmla="*/ 304 w 1340"/>
                  <a:gd name="T35" fmla="*/ 1024 h 1688"/>
                  <a:gd name="T36" fmla="*/ 236 w 1340"/>
                  <a:gd name="T37" fmla="*/ 1032 h 1688"/>
                  <a:gd name="T38" fmla="*/ 186 w 1340"/>
                  <a:gd name="T39" fmla="*/ 1088 h 1688"/>
                  <a:gd name="T40" fmla="*/ 93 w 1340"/>
                  <a:gd name="T41" fmla="*/ 1144 h 1688"/>
                  <a:gd name="T42" fmla="*/ 26 w 1340"/>
                  <a:gd name="T43" fmla="*/ 1200 h 1688"/>
                  <a:gd name="T44" fmla="*/ 9 w 1340"/>
                  <a:gd name="T45" fmla="*/ 1264 h 1688"/>
                  <a:gd name="T46" fmla="*/ 9 w 1340"/>
                  <a:gd name="T47" fmla="*/ 1304 h 1688"/>
                  <a:gd name="T48" fmla="*/ 0 w 1340"/>
                  <a:gd name="T49" fmla="*/ 1352 h 1688"/>
                  <a:gd name="T50" fmla="*/ 9 w 1340"/>
                  <a:gd name="T51" fmla="*/ 1424 h 1688"/>
                  <a:gd name="T52" fmla="*/ 51 w 1340"/>
                  <a:gd name="T53" fmla="*/ 1464 h 1688"/>
                  <a:gd name="T54" fmla="*/ 17 w 1340"/>
                  <a:gd name="T55" fmla="*/ 1512 h 1688"/>
                  <a:gd name="T56" fmla="*/ 59 w 1340"/>
                  <a:gd name="T57" fmla="*/ 1552 h 1688"/>
                  <a:gd name="T58" fmla="*/ 17 w 1340"/>
                  <a:gd name="T59" fmla="*/ 1584 h 1688"/>
                  <a:gd name="T60" fmla="*/ 51 w 1340"/>
                  <a:gd name="T61" fmla="*/ 1632 h 1688"/>
                  <a:gd name="T62" fmla="*/ 102 w 1340"/>
                  <a:gd name="T63" fmla="*/ 1688 h 1688"/>
                  <a:gd name="T64" fmla="*/ 278 w 1340"/>
                  <a:gd name="T65" fmla="*/ 1624 h 1688"/>
                  <a:gd name="T66" fmla="*/ 346 w 1340"/>
                  <a:gd name="T67" fmla="*/ 1576 h 1688"/>
                  <a:gd name="T68" fmla="*/ 388 w 1340"/>
                  <a:gd name="T69" fmla="*/ 1512 h 1688"/>
                  <a:gd name="T70" fmla="*/ 422 w 1340"/>
                  <a:gd name="T71" fmla="*/ 1592 h 1688"/>
                  <a:gd name="T72" fmla="*/ 489 w 1340"/>
                  <a:gd name="T73" fmla="*/ 1456 h 1688"/>
                  <a:gd name="T74" fmla="*/ 514 w 1340"/>
                  <a:gd name="T75" fmla="*/ 1288 h 1688"/>
                  <a:gd name="T76" fmla="*/ 455 w 1340"/>
                  <a:gd name="T77" fmla="*/ 1048 h 1688"/>
                  <a:gd name="T78" fmla="*/ 582 w 1340"/>
                  <a:gd name="T79" fmla="*/ 912 h 1688"/>
                  <a:gd name="T80" fmla="*/ 590 w 1340"/>
                  <a:gd name="T81" fmla="*/ 712 h 1688"/>
                  <a:gd name="T82" fmla="*/ 691 w 1340"/>
                  <a:gd name="T83" fmla="*/ 568 h 1688"/>
                  <a:gd name="T84" fmla="*/ 717 w 1340"/>
                  <a:gd name="T85" fmla="*/ 440 h 1688"/>
                  <a:gd name="T86" fmla="*/ 851 w 1340"/>
                  <a:gd name="T87" fmla="*/ 400 h 1688"/>
                  <a:gd name="T88" fmla="*/ 851 w 1340"/>
                  <a:gd name="T89" fmla="*/ 296 h 1688"/>
                  <a:gd name="T90" fmla="*/ 1037 w 1340"/>
                  <a:gd name="T91" fmla="*/ 304 h 1688"/>
                  <a:gd name="T92" fmla="*/ 1113 w 1340"/>
                  <a:gd name="T93" fmla="*/ 176 h 1688"/>
                  <a:gd name="T94" fmla="*/ 1264 w 1340"/>
                  <a:gd name="T95" fmla="*/ 168 h 1688"/>
                  <a:gd name="T96" fmla="*/ 1340 w 1340"/>
                  <a:gd name="T97" fmla="*/ 144 h 1688"/>
                  <a:gd name="T98" fmla="*/ 1239 w 1340"/>
                  <a:gd name="T99" fmla="*/ 104 h 168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1340" h="1688">
                    <a:moveTo>
                      <a:pt x="1239" y="104"/>
                    </a:moveTo>
                    <a:lnTo>
                      <a:pt x="1281" y="80"/>
                    </a:lnTo>
                    <a:lnTo>
                      <a:pt x="1323" y="40"/>
                    </a:lnTo>
                    <a:lnTo>
                      <a:pt x="1239" y="16"/>
                    </a:lnTo>
                    <a:lnTo>
                      <a:pt x="1214" y="8"/>
                    </a:lnTo>
                    <a:lnTo>
                      <a:pt x="1205" y="24"/>
                    </a:lnTo>
                    <a:lnTo>
                      <a:pt x="1180" y="56"/>
                    </a:lnTo>
                    <a:lnTo>
                      <a:pt x="1172" y="16"/>
                    </a:lnTo>
                    <a:lnTo>
                      <a:pt x="1172" y="0"/>
                    </a:lnTo>
                    <a:lnTo>
                      <a:pt x="1146" y="0"/>
                    </a:lnTo>
                    <a:lnTo>
                      <a:pt x="1130" y="0"/>
                    </a:lnTo>
                    <a:lnTo>
                      <a:pt x="1130" y="24"/>
                    </a:lnTo>
                    <a:lnTo>
                      <a:pt x="1130" y="64"/>
                    </a:lnTo>
                    <a:lnTo>
                      <a:pt x="1104" y="24"/>
                    </a:lnTo>
                    <a:lnTo>
                      <a:pt x="1071" y="120"/>
                    </a:lnTo>
                    <a:lnTo>
                      <a:pt x="1062" y="48"/>
                    </a:lnTo>
                    <a:lnTo>
                      <a:pt x="1037" y="24"/>
                    </a:lnTo>
                    <a:lnTo>
                      <a:pt x="1012" y="40"/>
                    </a:lnTo>
                    <a:lnTo>
                      <a:pt x="961" y="80"/>
                    </a:lnTo>
                    <a:lnTo>
                      <a:pt x="953" y="112"/>
                    </a:lnTo>
                    <a:lnTo>
                      <a:pt x="961" y="136"/>
                    </a:lnTo>
                    <a:lnTo>
                      <a:pt x="902" y="144"/>
                    </a:lnTo>
                    <a:lnTo>
                      <a:pt x="885" y="160"/>
                    </a:lnTo>
                    <a:lnTo>
                      <a:pt x="877" y="184"/>
                    </a:lnTo>
                    <a:lnTo>
                      <a:pt x="851" y="192"/>
                    </a:lnTo>
                    <a:lnTo>
                      <a:pt x="826" y="192"/>
                    </a:lnTo>
                    <a:lnTo>
                      <a:pt x="809" y="176"/>
                    </a:lnTo>
                    <a:lnTo>
                      <a:pt x="784" y="176"/>
                    </a:lnTo>
                    <a:lnTo>
                      <a:pt x="750" y="208"/>
                    </a:lnTo>
                    <a:lnTo>
                      <a:pt x="717" y="248"/>
                    </a:lnTo>
                    <a:lnTo>
                      <a:pt x="683" y="296"/>
                    </a:lnTo>
                    <a:lnTo>
                      <a:pt x="683" y="320"/>
                    </a:lnTo>
                    <a:lnTo>
                      <a:pt x="700" y="328"/>
                    </a:lnTo>
                    <a:lnTo>
                      <a:pt x="658" y="376"/>
                    </a:lnTo>
                    <a:lnTo>
                      <a:pt x="639" y="374"/>
                    </a:lnTo>
                    <a:lnTo>
                      <a:pt x="645" y="422"/>
                    </a:lnTo>
                    <a:lnTo>
                      <a:pt x="616" y="456"/>
                    </a:lnTo>
                    <a:lnTo>
                      <a:pt x="599" y="480"/>
                    </a:lnTo>
                    <a:lnTo>
                      <a:pt x="590" y="504"/>
                    </a:lnTo>
                    <a:lnTo>
                      <a:pt x="607" y="520"/>
                    </a:lnTo>
                    <a:lnTo>
                      <a:pt x="573" y="536"/>
                    </a:lnTo>
                    <a:lnTo>
                      <a:pt x="565" y="560"/>
                    </a:lnTo>
                    <a:lnTo>
                      <a:pt x="540" y="576"/>
                    </a:lnTo>
                    <a:lnTo>
                      <a:pt x="523" y="624"/>
                    </a:lnTo>
                    <a:lnTo>
                      <a:pt x="472" y="744"/>
                    </a:lnTo>
                    <a:lnTo>
                      <a:pt x="455" y="816"/>
                    </a:lnTo>
                    <a:lnTo>
                      <a:pt x="439" y="840"/>
                    </a:lnTo>
                    <a:lnTo>
                      <a:pt x="396" y="848"/>
                    </a:lnTo>
                    <a:lnTo>
                      <a:pt x="405" y="872"/>
                    </a:lnTo>
                    <a:lnTo>
                      <a:pt x="413" y="888"/>
                    </a:lnTo>
                    <a:lnTo>
                      <a:pt x="396" y="896"/>
                    </a:lnTo>
                    <a:lnTo>
                      <a:pt x="346" y="952"/>
                    </a:lnTo>
                    <a:lnTo>
                      <a:pt x="321" y="1008"/>
                    </a:lnTo>
                    <a:lnTo>
                      <a:pt x="304" y="1024"/>
                    </a:lnTo>
                    <a:lnTo>
                      <a:pt x="295" y="1032"/>
                    </a:lnTo>
                    <a:lnTo>
                      <a:pt x="262" y="1024"/>
                    </a:lnTo>
                    <a:lnTo>
                      <a:pt x="236" y="1032"/>
                    </a:lnTo>
                    <a:lnTo>
                      <a:pt x="228" y="1040"/>
                    </a:lnTo>
                    <a:lnTo>
                      <a:pt x="220" y="1064"/>
                    </a:lnTo>
                    <a:lnTo>
                      <a:pt x="186" y="1088"/>
                    </a:lnTo>
                    <a:lnTo>
                      <a:pt x="152" y="1104"/>
                    </a:lnTo>
                    <a:lnTo>
                      <a:pt x="127" y="1128"/>
                    </a:lnTo>
                    <a:lnTo>
                      <a:pt x="93" y="1144"/>
                    </a:lnTo>
                    <a:lnTo>
                      <a:pt x="68" y="1168"/>
                    </a:lnTo>
                    <a:lnTo>
                      <a:pt x="51" y="1192"/>
                    </a:lnTo>
                    <a:lnTo>
                      <a:pt x="26" y="1200"/>
                    </a:lnTo>
                    <a:lnTo>
                      <a:pt x="17" y="1208"/>
                    </a:lnTo>
                    <a:lnTo>
                      <a:pt x="17" y="1248"/>
                    </a:lnTo>
                    <a:lnTo>
                      <a:pt x="9" y="1264"/>
                    </a:lnTo>
                    <a:lnTo>
                      <a:pt x="17" y="1272"/>
                    </a:lnTo>
                    <a:lnTo>
                      <a:pt x="17" y="1288"/>
                    </a:lnTo>
                    <a:lnTo>
                      <a:pt x="9" y="1304"/>
                    </a:lnTo>
                    <a:lnTo>
                      <a:pt x="17" y="1312"/>
                    </a:lnTo>
                    <a:lnTo>
                      <a:pt x="17" y="1328"/>
                    </a:lnTo>
                    <a:lnTo>
                      <a:pt x="0" y="1352"/>
                    </a:lnTo>
                    <a:lnTo>
                      <a:pt x="17" y="1384"/>
                    </a:lnTo>
                    <a:lnTo>
                      <a:pt x="43" y="1408"/>
                    </a:lnTo>
                    <a:lnTo>
                      <a:pt x="9" y="1424"/>
                    </a:lnTo>
                    <a:lnTo>
                      <a:pt x="34" y="1432"/>
                    </a:lnTo>
                    <a:lnTo>
                      <a:pt x="9" y="1480"/>
                    </a:lnTo>
                    <a:lnTo>
                      <a:pt x="51" y="1464"/>
                    </a:lnTo>
                    <a:lnTo>
                      <a:pt x="51" y="1480"/>
                    </a:lnTo>
                    <a:lnTo>
                      <a:pt x="43" y="1488"/>
                    </a:lnTo>
                    <a:lnTo>
                      <a:pt x="17" y="1512"/>
                    </a:lnTo>
                    <a:lnTo>
                      <a:pt x="17" y="1544"/>
                    </a:lnTo>
                    <a:lnTo>
                      <a:pt x="43" y="1544"/>
                    </a:lnTo>
                    <a:lnTo>
                      <a:pt x="59" y="1552"/>
                    </a:lnTo>
                    <a:lnTo>
                      <a:pt x="59" y="1568"/>
                    </a:lnTo>
                    <a:lnTo>
                      <a:pt x="34" y="1584"/>
                    </a:lnTo>
                    <a:lnTo>
                      <a:pt x="17" y="1584"/>
                    </a:lnTo>
                    <a:lnTo>
                      <a:pt x="9" y="1592"/>
                    </a:lnTo>
                    <a:lnTo>
                      <a:pt x="26" y="1616"/>
                    </a:lnTo>
                    <a:lnTo>
                      <a:pt x="51" y="1632"/>
                    </a:lnTo>
                    <a:lnTo>
                      <a:pt x="76" y="1656"/>
                    </a:lnTo>
                    <a:lnTo>
                      <a:pt x="118" y="1664"/>
                    </a:lnTo>
                    <a:lnTo>
                      <a:pt x="102" y="1688"/>
                    </a:lnTo>
                    <a:lnTo>
                      <a:pt x="177" y="1688"/>
                    </a:lnTo>
                    <a:lnTo>
                      <a:pt x="236" y="1664"/>
                    </a:lnTo>
                    <a:lnTo>
                      <a:pt x="278" y="1624"/>
                    </a:lnTo>
                    <a:lnTo>
                      <a:pt x="312" y="1576"/>
                    </a:lnTo>
                    <a:lnTo>
                      <a:pt x="329" y="1584"/>
                    </a:lnTo>
                    <a:lnTo>
                      <a:pt x="346" y="1576"/>
                    </a:lnTo>
                    <a:lnTo>
                      <a:pt x="363" y="1544"/>
                    </a:lnTo>
                    <a:lnTo>
                      <a:pt x="363" y="1512"/>
                    </a:lnTo>
                    <a:lnTo>
                      <a:pt x="388" y="1512"/>
                    </a:lnTo>
                    <a:lnTo>
                      <a:pt x="396" y="1528"/>
                    </a:lnTo>
                    <a:lnTo>
                      <a:pt x="405" y="1560"/>
                    </a:lnTo>
                    <a:lnTo>
                      <a:pt x="422" y="1592"/>
                    </a:lnTo>
                    <a:lnTo>
                      <a:pt x="439" y="1584"/>
                    </a:lnTo>
                    <a:lnTo>
                      <a:pt x="455" y="1488"/>
                    </a:lnTo>
                    <a:lnTo>
                      <a:pt x="489" y="1456"/>
                    </a:lnTo>
                    <a:lnTo>
                      <a:pt x="489" y="1368"/>
                    </a:lnTo>
                    <a:lnTo>
                      <a:pt x="514" y="1328"/>
                    </a:lnTo>
                    <a:lnTo>
                      <a:pt x="514" y="1288"/>
                    </a:lnTo>
                    <a:lnTo>
                      <a:pt x="472" y="1248"/>
                    </a:lnTo>
                    <a:lnTo>
                      <a:pt x="472" y="1168"/>
                    </a:lnTo>
                    <a:lnTo>
                      <a:pt x="455" y="1048"/>
                    </a:lnTo>
                    <a:lnTo>
                      <a:pt x="489" y="976"/>
                    </a:lnTo>
                    <a:lnTo>
                      <a:pt x="565" y="968"/>
                    </a:lnTo>
                    <a:lnTo>
                      <a:pt x="582" y="912"/>
                    </a:lnTo>
                    <a:lnTo>
                      <a:pt x="540" y="888"/>
                    </a:lnTo>
                    <a:lnTo>
                      <a:pt x="590" y="808"/>
                    </a:lnTo>
                    <a:lnTo>
                      <a:pt x="590" y="712"/>
                    </a:lnTo>
                    <a:lnTo>
                      <a:pt x="632" y="688"/>
                    </a:lnTo>
                    <a:lnTo>
                      <a:pt x="632" y="624"/>
                    </a:lnTo>
                    <a:lnTo>
                      <a:pt x="691" y="568"/>
                    </a:lnTo>
                    <a:lnTo>
                      <a:pt x="683" y="528"/>
                    </a:lnTo>
                    <a:lnTo>
                      <a:pt x="683" y="480"/>
                    </a:lnTo>
                    <a:lnTo>
                      <a:pt x="717" y="440"/>
                    </a:lnTo>
                    <a:lnTo>
                      <a:pt x="759" y="440"/>
                    </a:lnTo>
                    <a:lnTo>
                      <a:pt x="776" y="384"/>
                    </a:lnTo>
                    <a:lnTo>
                      <a:pt x="851" y="400"/>
                    </a:lnTo>
                    <a:lnTo>
                      <a:pt x="851" y="320"/>
                    </a:lnTo>
                    <a:lnTo>
                      <a:pt x="868" y="312"/>
                    </a:lnTo>
                    <a:lnTo>
                      <a:pt x="851" y="296"/>
                    </a:lnTo>
                    <a:lnTo>
                      <a:pt x="894" y="272"/>
                    </a:lnTo>
                    <a:lnTo>
                      <a:pt x="995" y="320"/>
                    </a:lnTo>
                    <a:lnTo>
                      <a:pt x="1037" y="304"/>
                    </a:lnTo>
                    <a:lnTo>
                      <a:pt x="1096" y="320"/>
                    </a:lnTo>
                    <a:lnTo>
                      <a:pt x="1113" y="248"/>
                    </a:lnTo>
                    <a:lnTo>
                      <a:pt x="1113" y="176"/>
                    </a:lnTo>
                    <a:lnTo>
                      <a:pt x="1146" y="136"/>
                    </a:lnTo>
                    <a:lnTo>
                      <a:pt x="1197" y="136"/>
                    </a:lnTo>
                    <a:lnTo>
                      <a:pt x="1264" y="168"/>
                    </a:lnTo>
                    <a:lnTo>
                      <a:pt x="1281" y="208"/>
                    </a:lnTo>
                    <a:lnTo>
                      <a:pt x="1306" y="176"/>
                    </a:lnTo>
                    <a:lnTo>
                      <a:pt x="1340" y="144"/>
                    </a:lnTo>
                    <a:lnTo>
                      <a:pt x="1340" y="120"/>
                    </a:lnTo>
                    <a:lnTo>
                      <a:pt x="1239" y="104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sz="110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22047" y="1443931"/>
              <a:ext cx="1472333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Finland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TUT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424855" y="2024266"/>
              <a:ext cx="296337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03539" y="3870261"/>
              <a:ext cx="1965172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France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CEA, CNRS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792765" y="4455036"/>
              <a:ext cx="3061603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792766" y="6311976"/>
              <a:ext cx="191657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703541" y="5033881"/>
              <a:ext cx="1403603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Italy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INFN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57529" y="2874724"/>
              <a:ext cx="2203449" cy="536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1792767" y="5593590"/>
              <a:ext cx="448421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870828" y="3503032"/>
              <a:ext cx="1277993" cy="5937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GB" sz="1100" spc="300" dirty="0" smtClean="0">
                  <a:latin typeface="Calibri" panose="020F0502020204030204" pitchFamily="34" charset="0"/>
                </a:rPr>
                <a:t>Germany</a:t>
              </a:r>
            </a:p>
            <a:p>
              <a:pPr algn="r"/>
              <a:r>
                <a:rPr lang="en-GB" sz="800" b="1" spc="300" dirty="0" smtClean="0">
                  <a:latin typeface="Calibri" panose="020F0502020204030204" pitchFamily="34" charset="0"/>
                </a:rPr>
                <a:t>KIT, TUD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59655" y="4198044"/>
              <a:ext cx="1789166" cy="5937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rIns="0" rtlCol="0">
              <a:spAutoFit/>
            </a:bodyPr>
            <a:lstStyle/>
            <a:p>
              <a:pPr algn="r"/>
              <a:r>
                <a:rPr lang="en-GB" sz="1100" spc="300" dirty="0" smtClean="0">
                  <a:latin typeface="Calibri" panose="020F0502020204030204" pitchFamily="34" charset="0"/>
                </a:rPr>
                <a:t>Switzerland</a:t>
              </a:r>
              <a:endParaRPr lang="en-GB" sz="800" b="1" spc="300" dirty="0" smtClean="0">
                <a:latin typeface="Calibri" panose="020F0502020204030204" pitchFamily="34" charset="0"/>
              </a:endParaRPr>
            </a:p>
            <a:p>
              <a:pPr algn="r"/>
              <a:r>
                <a:rPr lang="en-GB" sz="800" b="1" spc="300" dirty="0" smtClean="0">
                  <a:latin typeface="Calibri" panose="020F0502020204030204" pitchFamily="34" charset="0"/>
                </a:rPr>
                <a:t>EPFL, UNIGE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03539" y="3212164"/>
              <a:ext cx="2031848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Netherlands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UT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1792765" y="3765523"/>
              <a:ext cx="3698564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001290" y="4094920"/>
              <a:ext cx="313318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703813" y="4779425"/>
              <a:ext cx="343066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2645400" y="6044098"/>
              <a:ext cx="851338" cy="223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03539" y="5735085"/>
              <a:ext cx="2019149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spc="300" dirty="0" smtClean="0">
                  <a:latin typeface="Calibri" panose="020F0502020204030204" pitchFamily="34" charset="0"/>
                </a:rPr>
                <a:t>Spain</a:t>
              </a: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ALBA, CIEMAT</a:t>
              </a:r>
              <a:endParaRPr lang="en-GB" sz="800" b="1" spc="300" dirty="0">
                <a:latin typeface="Calibri" panose="020F050202020403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93713" y="4317091"/>
              <a:ext cx="1187598" cy="593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100" spc="300" dirty="0" smtClean="0">
                <a:latin typeface="Calibri" panose="020F0502020204030204" pitchFamily="34" charset="0"/>
              </a:endParaRPr>
            </a:p>
            <a:p>
              <a:r>
                <a:rPr lang="en-GB" sz="800" b="1" spc="300" dirty="0" smtClean="0">
                  <a:latin typeface="Calibri" panose="020F0502020204030204" pitchFamily="34" charset="0"/>
                </a:rPr>
                <a:t>CERN</a:t>
              </a:r>
              <a:endParaRPr lang="en-GB" sz="1100" b="1" spc="300" dirty="0">
                <a:latin typeface="Calibri" panose="020F0502020204030204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1800077" y="4876800"/>
              <a:ext cx="3762399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557042" y="2857887"/>
              <a:ext cx="2712102" cy="593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100" spc="300" dirty="0" smtClean="0">
                  <a:latin typeface="Calibri" panose="020F0502020204030204" pitchFamily="34" charset="0"/>
                </a:rPr>
                <a:t>United Kingdom</a:t>
              </a:r>
            </a:p>
            <a:p>
              <a:pPr algn="r"/>
              <a:r>
                <a:rPr lang="en-GB" sz="800" b="1" spc="300" dirty="0" smtClean="0">
                  <a:latin typeface="Calibri" panose="020F0502020204030204" pitchFamily="34" charset="0"/>
                </a:rPr>
                <a:t>STFC, UNILIV, UOXF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552233" y="3409036"/>
              <a:ext cx="458224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5" name="Table 154"/>
          <p:cNvGraphicFramePr>
            <a:graphicFrameLocks noGrp="1"/>
          </p:cNvGraphicFramePr>
          <p:nvPr>
            <p:extLst/>
          </p:nvPr>
        </p:nvGraphicFramePr>
        <p:xfrm>
          <a:off x="291710" y="1054843"/>
          <a:ext cx="3051535" cy="5002076"/>
        </p:xfrm>
        <a:graphic>
          <a:graphicData uri="http://schemas.openxmlformats.org/drawingml/2006/table">
            <a:tbl>
              <a:tblPr firstCol="1" bandRow="1">
                <a:tableStyleId>{FABFCF23-3B69-468F-B69F-88F6DE6A72F2}</a:tableStyleId>
              </a:tblPr>
              <a:tblGrid>
                <a:gridCol w="1418452"/>
                <a:gridCol w="1633083"/>
              </a:tblGrid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CERN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IEIO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TUT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Finland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CEA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CNRS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France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KIT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Germany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TUD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Germany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INFN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Italy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Netherlands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ALBA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Spain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CIEMAT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Spain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STFC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UNILIV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UOXF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United Kingdom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81687"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>
                          <a:effectLst/>
                        </a:rPr>
                        <a:t>KEK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250"/>
                        </a:spcBef>
                        <a:spcAft>
                          <a:spcPts val="250"/>
                        </a:spcAft>
                      </a:pPr>
                      <a:r>
                        <a:rPr lang="en-GB" sz="1400" dirty="0">
                          <a:effectLst/>
                        </a:rPr>
                        <a:t>Japan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EPFL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Switzerland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UNIGE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Switzerland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NHFML-FSU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BNL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FNAL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  <a:tr h="2422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LBNL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393D05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</a:t>
                      </a:r>
                      <a:endParaRPr lang="en-GB" sz="1400" dirty="0">
                        <a:solidFill>
                          <a:srgbClr val="393D0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254" marR="57254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97996" y="5486065"/>
            <a:ext cx="4883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Consortium Beneficiaries, signing the Grant Agreement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383519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5536" y="1319421"/>
            <a:ext cx="8158353" cy="441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High energy circular colliders are a powerful option for future accelerator-based HEP! </a:t>
            </a:r>
          </a:p>
          <a:p>
            <a:pPr marL="51435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We now need to urgently prepare for post-LHC period, and there are strongly rising activities worldwide. </a:t>
            </a:r>
          </a:p>
          <a:p>
            <a:pPr marL="51435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design of high energy circular colliders presents many challenging R&amp;D requirements in SC magnets, beam handling, SRF </a:t>
            </a:r>
            <a:r>
              <a:rPr lang="en-GB" sz="2400" dirty="0" smtClean="0"/>
              <a:t>and several other </a:t>
            </a:r>
            <a:r>
              <a:rPr lang="en-GB" sz="2400" dirty="0"/>
              <a:t>technical </a:t>
            </a:r>
            <a:r>
              <a:rPr lang="en-GB" sz="2400" dirty="0" smtClean="0"/>
              <a:t>areas.</a:t>
            </a:r>
          </a:p>
          <a:p>
            <a:pPr marL="514350" lvl="0" indent="-5143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+mn-lt"/>
              </a:rPr>
              <a:t>Global collaboration in physics, experiments and accelerators and the use of all synergies is essential to move forward.</a:t>
            </a:r>
          </a:p>
          <a:p>
            <a:pPr lvl="1" algn="just"/>
            <a:endParaRPr lang="en-GB" sz="1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11283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4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96752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A very large circular hadron collider seems </a:t>
            </a:r>
            <a:r>
              <a:rPr lang="en-GB" sz="2000" b="1" dirty="0" smtClean="0">
                <a:solidFill>
                  <a:srgbClr val="FF0000"/>
                </a:solidFill>
              </a:rPr>
              <a:t>the only approach to reach 100 </a:t>
            </a:r>
            <a:r>
              <a:rPr lang="en-GB" sz="2000" b="1" dirty="0" err="1" smtClean="0">
                <a:solidFill>
                  <a:srgbClr val="FF0000"/>
                </a:solidFill>
              </a:rPr>
              <a:t>TeV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</a:rPr>
              <a:t>c.m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</a:rPr>
              <a:t>collision energy </a:t>
            </a:r>
            <a:r>
              <a:rPr lang="en-GB" sz="2000" b="1" dirty="0" smtClean="0"/>
              <a:t>in </a:t>
            </a:r>
            <a:r>
              <a:rPr lang="en-GB" sz="2000" b="1" dirty="0" smtClean="0"/>
              <a:t>coming decades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Access </a:t>
            </a:r>
            <a:r>
              <a:rPr lang="en-GB" sz="2000" b="1" dirty="0"/>
              <a:t>to </a:t>
            </a:r>
            <a:r>
              <a:rPr lang="en-GB" sz="2000" b="1" dirty="0">
                <a:solidFill>
                  <a:srgbClr val="FF0000"/>
                </a:solidFill>
              </a:rPr>
              <a:t>new particles (direct production)  in the few </a:t>
            </a:r>
            <a:r>
              <a:rPr lang="en-GB" sz="2000" b="1" dirty="0" err="1">
                <a:solidFill>
                  <a:srgbClr val="FF0000"/>
                </a:solidFill>
              </a:rPr>
              <a:t>TeV</a:t>
            </a:r>
            <a:r>
              <a:rPr lang="en-GB" sz="2000" b="1" dirty="0">
                <a:solidFill>
                  <a:srgbClr val="FF0000"/>
                </a:solidFill>
              </a:rPr>
              <a:t> to 30 </a:t>
            </a:r>
            <a:r>
              <a:rPr lang="en-GB" sz="2000" b="1" dirty="0" err="1">
                <a:solidFill>
                  <a:srgbClr val="FF0000"/>
                </a:solidFill>
              </a:rPr>
              <a:t>TeV</a:t>
            </a:r>
            <a:r>
              <a:rPr lang="en-GB" sz="2000" b="1" dirty="0">
                <a:solidFill>
                  <a:srgbClr val="FF0000"/>
                </a:solidFill>
              </a:rPr>
              <a:t> mass range</a:t>
            </a:r>
            <a:r>
              <a:rPr lang="en-GB" sz="2000" b="1" dirty="0"/>
              <a:t>, far </a:t>
            </a:r>
            <a:r>
              <a:rPr lang="en-GB" sz="2000" b="1" dirty="0" smtClean="0"/>
              <a:t>beyond </a:t>
            </a:r>
            <a:r>
              <a:rPr lang="en-GB" sz="2000" b="1" dirty="0"/>
              <a:t>LHC </a:t>
            </a:r>
            <a:r>
              <a:rPr lang="en-GB" sz="2000" b="1" dirty="0" smtClean="0"/>
              <a:t>reach.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Much-increased </a:t>
            </a:r>
            <a:r>
              <a:rPr lang="en-GB" sz="2000" b="1" dirty="0">
                <a:solidFill>
                  <a:srgbClr val="FF0000"/>
                </a:solidFill>
              </a:rPr>
              <a:t>rates </a:t>
            </a:r>
            <a:r>
              <a:rPr lang="en-GB" sz="2000" b="1" dirty="0" smtClean="0">
                <a:solidFill>
                  <a:srgbClr val="FF0000"/>
                </a:solidFill>
              </a:rPr>
              <a:t>for phenomena </a:t>
            </a:r>
            <a:r>
              <a:rPr lang="en-GB" sz="2000" b="1" dirty="0">
                <a:solidFill>
                  <a:srgbClr val="FF0000"/>
                </a:solidFill>
              </a:rPr>
              <a:t>in the sub-</a:t>
            </a:r>
            <a:r>
              <a:rPr lang="en-GB" sz="2000" b="1" dirty="0" err="1">
                <a:solidFill>
                  <a:srgbClr val="FF0000"/>
                </a:solidFill>
              </a:rPr>
              <a:t>TeV</a:t>
            </a:r>
            <a:r>
              <a:rPr lang="en-GB" sz="2000" b="1" dirty="0">
                <a:solidFill>
                  <a:srgbClr val="FF0000"/>
                </a:solidFill>
              </a:rPr>
              <a:t> mass range </a:t>
            </a:r>
            <a:r>
              <a:rPr lang="en-GB" sz="2000" b="1" dirty="0" smtClean="0"/>
              <a:t>→increased </a:t>
            </a:r>
            <a:r>
              <a:rPr lang="en-GB" sz="2000" b="1" dirty="0"/>
              <a:t>precision w.r.t. LHC and possibly </a:t>
            </a:r>
            <a:r>
              <a:rPr lang="en-GB" sz="2000" b="1" dirty="0" smtClean="0"/>
              <a:t>ILC</a:t>
            </a:r>
            <a:r>
              <a:rPr lang="en-GB" sz="1100" dirty="0" smtClean="0"/>
              <a:t> </a:t>
            </a:r>
            <a:endParaRPr lang="en-GB" sz="28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Hadron collider motivation: </a:t>
            </a:r>
          </a:p>
          <a:p>
            <a:r>
              <a:rPr lang="en-US" sz="3200" dirty="0" smtClean="0"/>
              <a:t>             pushing the energy frontier</a:t>
            </a:r>
            <a:endParaRPr lang="en-US" sz="320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4154304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The </a:t>
            </a:r>
            <a:r>
              <a:rPr lang="en-GB" sz="2400" b="1" dirty="0"/>
              <a:t>name of the game of a hadron </a:t>
            </a:r>
            <a:r>
              <a:rPr lang="en-GB" sz="2400" b="1" dirty="0" smtClean="0"/>
              <a:t>collider is </a:t>
            </a:r>
            <a:r>
              <a:rPr lang="en-GB" sz="2400" b="1" dirty="0">
                <a:solidFill>
                  <a:srgbClr val="FF0000"/>
                </a:solidFill>
              </a:rPr>
              <a:t>energy </a:t>
            </a:r>
            <a:r>
              <a:rPr lang="en-GB" sz="2400" b="1" dirty="0" smtClean="0">
                <a:solidFill>
                  <a:srgbClr val="FF0000"/>
                </a:solidFill>
              </a:rPr>
              <a:t>reach</a:t>
            </a:r>
          </a:p>
          <a:p>
            <a:endParaRPr lang="en-GB" sz="2400" b="1" dirty="0"/>
          </a:p>
          <a:p>
            <a:endParaRPr lang="en-GB" sz="2400" b="1" dirty="0" smtClean="0"/>
          </a:p>
          <a:p>
            <a:endParaRPr lang="en-GB" sz="2400" b="1" dirty="0"/>
          </a:p>
          <a:p>
            <a:r>
              <a:rPr lang="en-GB" sz="2400" b="1" dirty="0" smtClean="0"/>
              <a:t>Cf. LHC: factor ~4 in radius, factor ~2 in field </a:t>
            </a:r>
            <a:r>
              <a:rPr lang="en-GB" sz="2400" b="1" dirty="0" smtClean="0"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O(10) in </a:t>
            </a:r>
            <a:r>
              <a:rPr lang="en-GB" sz="24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GB" sz="2400" b="1" baseline="-25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cms</a:t>
            </a:r>
            <a:endParaRPr lang="en-GB" sz="24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2057682" y="4739456"/>
                <a:ext cx="4986558" cy="849784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4000" i="1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lang="en-GB" sz="1600" dirty="0" smtClean="0">
                  <a:effectLst/>
                  <a:latin typeface="Unicode MS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682" y="4739456"/>
                <a:ext cx="4986558" cy="8497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650432" y="3203684"/>
            <a:ext cx="14756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M. Mangano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3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26" y="5574367"/>
            <a:ext cx="9142374" cy="1283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0"/>
            <a:ext cx="9150188" cy="1169233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FCC Week 2016</a:t>
            </a:r>
            <a:endParaRPr lang="en-US" sz="4000" dirty="0"/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" y="1029891"/>
            <a:ext cx="9140232" cy="4271317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3852313" y="1221541"/>
            <a:ext cx="5291688" cy="686308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Rome, 11-15 April 2016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69" y="5394517"/>
            <a:ext cx="1346409" cy="1346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" y="5390282"/>
            <a:ext cx="3189184" cy="1068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26" y="5334234"/>
            <a:ext cx="2070019" cy="1473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9" y="6422698"/>
            <a:ext cx="3230353" cy="411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57" y="5574367"/>
            <a:ext cx="1905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60" y="941400"/>
            <a:ext cx="8535011" cy="261882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200" b="1" dirty="0" smtClean="0"/>
              <a:t>European Strategy for Particle Physics 2013: </a:t>
            </a:r>
          </a:p>
          <a:p>
            <a:pPr marL="468000" lvl="1" indent="0">
              <a:buNone/>
            </a:pPr>
            <a:r>
              <a:rPr lang="en-US" sz="2200" dirty="0" smtClean="0"/>
              <a:t>“…to </a:t>
            </a:r>
            <a:r>
              <a:rPr lang="en-US" sz="2200" dirty="0"/>
              <a:t>propose an ambitious post-LHC accelerator </a:t>
            </a:r>
            <a:r>
              <a:rPr lang="en-US" sz="2200" dirty="0" smtClean="0"/>
              <a:t>project….., </a:t>
            </a:r>
            <a:r>
              <a:rPr lang="en-US" sz="2200" dirty="0"/>
              <a:t>CERN should undertake design studies for accelerator projects in a global context</a:t>
            </a:r>
            <a:r>
              <a:rPr lang="en-US" sz="2200" dirty="0" smtClean="0"/>
              <a:t>,…with </a:t>
            </a:r>
            <a:r>
              <a:rPr lang="en-US" sz="2200" dirty="0"/>
              <a:t>emphasis on proton-proton and electron-positron high-energy frontier machines</a:t>
            </a:r>
            <a:r>
              <a:rPr lang="en-US" sz="2200" dirty="0" smtClean="0"/>
              <a:t>..…”</a:t>
            </a:r>
          </a:p>
          <a:p>
            <a:pPr marL="468000" lvl="1" indent="0">
              <a:buNone/>
            </a:pPr>
            <a:endParaRPr lang="en-US" sz="2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4252048"/>
            <a:ext cx="8102600" cy="2345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spcBef>
                <a:spcPct val="20000"/>
              </a:spcBef>
            </a:pPr>
            <a:r>
              <a:rPr lang="en-US" sz="2200" b="1" dirty="0"/>
              <a:t>US P5 recommendation 2014:</a:t>
            </a:r>
          </a:p>
          <a:p>
            <a:pPr marL="468000" lvl="1" indent="0">
              <a:buFont typeface="Arial"/>
              <a:buNone/>
            </a:pPr>
            <a:r>
              <a:rPr lang="en-US" sz="2200" dirty="0" smtClean="0"/>
              <a:t>”….A very high-energy proton-proton collider is the most powerful tool for direct discovery of new particles and interactions under any scenario of physics results that can be acquired in the P5 time window….”</a:t>
            </a:r>
          </a:p>
          <a:p>
            <a:pPr marL="468000" lvl="1" indent="0">
              <a:buFont typeface="Arial"/>
              <a:buNone/>
            </a:pPr>
            <a:endParaRPr lang="en-US" sz="2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Strategic Motivation</a:t>
            </a:r>
            <a:endParaRPr lang="en-US" dirty="0"/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51520" y="2924944"/>
            <a:ext cx="8102600" cy="2345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spcBef>
                <a:spcPct val="20000"/>
              </a:spcBef>
            </a:pPr>
            <a:r>
              <a:rPr lang="en-US" sz="2200" b="1" dirty="0" smtClean="0"/>
              <a:t>ICFA statement 2014</a:t>
            </a:r>
            <a:r>
              <a:rPr lang="en-US" sz="2200" b="1" dirty="0"/>
              <a:t>:</a:t>
            </a:r>
          </a:p>
          <a:p>
            <a:pPr marL="468000" lvl="1" indent="0">
              <a:buNone/>
            </a:pPr>
            <a:r>
              <a:rPr lang="en-US" sz="2200" dirty="0"/>
              <a:t>”…. ICFA supports studies of energy frontier circular colliders and encourages global coordination.….”</a:t>
            </a:r>
          </a:p>
          <a:p>
            <a:pPr marL="468000" lvl="1" indent="0">
              <a:buFont typeface="Arial"/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339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4248000" y="966072"/>
            <a:ext cx="4896000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920" y="980728"/>
            <a:ext cx="414750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b="1" kern="0" dirty="0" smtClean="0">
                <a:latin typeface="Arial"/>
                <a:cs typeface="Calibri" pitchFamily="34" charset="0"/>
              </a:rPr>
              <a:t>International FCC 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collaboration (CERN as host lab) to </a:t>
            </a:r>
            <a:r>
              <a:rPr lang="en-US" sz="2400" b="1" kern="0" dirty="0" smtClean="0">
                <a:latin typeface="Arial"/>
                <a:cs typeface="Calibri" pitchFamily="34" charset="0"/>
              </a:rPr>
              <a:t>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latin typeface="Arial"/>
                <a:cs typeface="Calibri" pitchFamily="34" charset="0"/>
              </a:rPr>
              <a:t>pp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-collider (</a:t>
            </a:r>
            <a:r>
              <a:rPr lang="en-US" sz="20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hh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)       </a:t>
            </a:r>
            <a:r>
              <a:rPr lang="en-US" sz="2000" b="1" kern="0" dirty="0">
                <a:latin typeface="Arial"/>
                <a:cs typeface="Calibri" pitchFamily="34" charset="0"/>
              </a:rPr>
              <a:t>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      </a:t>
            </a:r>
            <a:r>
              <a:rPr lang="en-US" sz="2000" kern="0" dirty="0" smtClean="0">
                <a:latin typeface="Arial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000" kern="0" dirty="0" smtClean="0">
                <a:latin typeface="Arial"/>
                <a:cs typeface="Calibri" pitchFamily="34" charset="0"/>
                <a:sym typeface="Wingdings" panose="05000000000000000000" pitchFamily="2" charset="2"/>
              </a:rPr>
              <a:t>main emphasis, </a:t>
            </a:r>
            <a:r>
              <a:rPr lang="en-US" sz="2000" kern="0" dirty="0" smtClean="0">
                <a:latin typeface="Arial"/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1000" b="1" kern="0" dirty="0" smtClean="0"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cs typeface="Calibri" pitchFamily="34" charset="0"/>
              </a:rPr>
              <a:t>80-100 </a:t>
            </a:r>
            <a:r>
              <a:rPr lang="en-US" sz="2000" b="1" kern="0" dirty="0">
                <a:cs typeface="Calibri" pitchFamily="34" charset="0"/>
              </a:rPr>
              <a:t>km infrastructure </a:t>
            </a:r>
            <a:r>
              <a:rPr lang="en-US" sz="2000" kern="0" dirty="0">
                <a:cs typeface="Calibri" pitchFamily="34" charset="0"/>
              </a:rPr>
              <a:t>in Geneva area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latin typeface="Arial"/>
                <a:cs typeface="Calibri" pitchFamily="34" charset="0"/>
              </a:rPr>
              <a:t>+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latin typeface="Arial"/>
                <a:cs typeface="Calibri" pitchFamily="34" charset="0"/>
              </a:rPr>
              <a:t>-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latin typeface="Arial"/>
                <a:cs typeface="Calibri" pitchFamily="34" charset="0"/>
              </a:rPr>
              <a:t>collider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ee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) </a:t>
            </a:r>
            <a:r>
              <a:rPr lang="en-US" sz="2000" kern="0" dirty="0" smtClean="0">
                <a:latin typeface="Arial"/>
                <a:cs typeface="Calibri" pitchFamily="34" charset="0"/>
              </a:rPr>
              <a:t>as potential intermediate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>
                <a:cs typeface="Calibri" pitchFamily="34" charset="0"/>
              </a:rPr>
              <a:t>p-e</a:t>
            </a:r>
            <a:r>
              <a:rPr lang="en-US" sz="2000" b="1" kern="0" dirty="0">
                <a:cs typeface="Calibri" pitchFamily="34" charset="0"/>
              </a:rPr>
              <a:t> (FCC-he) option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136" y="3388930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100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Study 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  <a:p>
            <a:pPr lvl="0" algn="ctr">
              <a:defRPr/>
            </a:pP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GOAL: CDR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and cost review for the next ESU (2018)</a:t>
            </a:r>
            <a:endParaRPr lang="en-GB" sz="2000" b="1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9385" y="1078137"/>
            <a:ext cx="8583607" cy="1569660"/>
            <a:chOff x="449385" y="1078137"/>
            <a:chExt cx="8583607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1920648" y="1078137"/>
              <a:ext cx="711234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hh</a:t>
              </a:r>
              <a:r>
                <a:rPr lang="en-GB" sz="2400" dirty="0" smtClean="0"/>
                <a:t>: 	</a:t>
              </a:r>
              <a:r>
                <a:rPr lang="en-GB" sz="2400" b="1" dirty="0" smtClean="0"/>
                <a:t>100 </a:t>
              </a:r>
              <a:r>
                <a:rPr lang="en-GB" sz="2400" b="1" dirty="0" err="1" smtClean="0"/>
                <a:t>TeV</a:t>
              </a:r>
              <a:r>
                <a:rPr lang="en-GB" sz="2400" b="1" dirty="0" smtClean="0"/>
                <a:t> pp collider as long-term goal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	</a:t>
              </a:r>
              <a:r>
                <a:rPr lang="en-GB" sz="2400" dirty="0" smtClean="0">
                  <a:sym typeface="Wingdings" panose="05000000000000000000" pitchFamily="2" charset="2"/>
                </a:rPr>
                <a:t> </a:t>
              </a:r>
              <a:r>
                <a:rPr lang="en-GB" sz="2400" dirty="0" smtClean="0"/>
                <a:t>defines infrastructure needs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: 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+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-</a:t>
              </a:r>
              <a:r>
                <a:rPr lang="en-GB" sz="2400" b="1" dirty="0" smtClean="0"/>
                <a:t> collider</a:t>
              </a:r>
              <a:r>
                <a:rPr lang="en-GB" sz="2400" dirty="0" smtClean="0"/>
                <a:t>, potential intermediate step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FCC-he: </a:t>
              </a:r>
              <a:r>
                <a:rPr lang="en-GB" sz="2400" b="1" dirty="0" smtClean="0"/>
                <a:t>integration aspects </a:t>
              </a:r>
              <a:r>
                <a:rPr lang="en-GB" sz="2400" dirty="0" smtClean="0"/>
                <a:t>of </a:t>
              </a:r>
              <a:r>
                <a:rPr lang="en-GB" sz="2400" dirty="0" err="1" smtClean="0"/>
                <a:t>pe</a:t>
              </a:r>
              <a:r>
                <a:rPr lang="en-GB" sz="2400" dirty="0" smtClean="0"/>
                <a:t> collisions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85" y="1086342"/>
              <a:ext cx="1440000" cy="15322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9385" y="4461571"/>
            <a:ext cx="8694616" cy="1539808"/>
            <a:chOff x="449385" y="4461571"/>
            <a:chExt cx="8694616" cy="1539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5" y="4468600"/>
              <a:ext cx="1440000" cy="15327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0649" y="4461571"/>
              <a:ext cx="72233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/>
                <a:t>Tunnel infrastructure </a:t>
              </a:r>
              <a:r>
                <a:rPr lang="en-GB" sz="2400" dirty="0" smtClean="0"/>
                <a:t>in Geneva area, linked to CERN accelerator complex</a:t>
              </a:r>
              <a:endParaRPr lang="en-GB" sz="2400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Site-specific, </a:t>
              </a:r>
              <a:r>
                <a:rPr lang="en-GB" sz="2400" dirty="0" smtClean="0"/>
                <a:t>requested by European strategy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385" y="2734585"/>
            <a:ext cx="7641492" cy="1569660"/>
            <a:chOff x="449385" y="2734585"/>
            <a:chExt cx="7641492" cy="15696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85" y="2771985"/>
              <a:ext cx="1440000" cy="15322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20648" y="2734585"/>
              <a:ext cx="617022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Push key technologies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in dedicated R&amp;D programmes e.g.</a:t>
              </a:r>
              <a:endParaRPr lang="en-GB" sz="2400" b="1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16 </a:t>
              </a:r>
              <a:r>
                <a:rPr lang="en-GB" sz="2400" b="1" dirty="0"/>
                <a:t>Tesla </a:t>
              </a:r>
              <a:r>
                <a:rPr lang="en-GB" sz="2400" dirty="0" smtClean="0"/>
                <a:t>magnets for </a:t>
              </a:r>
              <a:r>
                <a:rPr lang="en-GB" sz="2400" b="1" dirty="0"/>
                <a:t>100 </a:t>
              </a:r>
              <a:r>
                <a:rPr lang="en-GB" sz="2400" b="1" dirty="0" err="1"/>
                <a:t>TeV</a:t>
              </a:r>
              <a:r>
                <a:rPr lang="en-GB" sz="2400" b="1" dirty="0"/>
                <a:t> </a:t>
              </a:r>
              <a:r>
                <a:rPr lang="en-GB" sz="2400" dirty="0"/>
                <a:t>pp in </a:t>
              </a:r>
              <a:r>
                <a:rPr lang="en-GB" sz="2400" b="1" dirty="0"/>
                <a:t>100 </a:t>
              </a:r>
              <a:r>
                <a:rPr lang="en-GB" sz="2400" b="1" dirty="0" smtClean="0"/>
                <a:t>km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SRF technologies and RF power sources</a:t>
              </a:r>
              <a:endParaRPr lang="en-GB" sz="2400" b="1" dirty="0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            FCC Scope</a:t>
            </a:r>
            <a:r>
              <a:rPr lang="en-GB" sz="3200" dirty="0"/>
              <a:t>: </a:t>
            </a: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              Accelerator and Infrastructure</a:t>
            </a:r>
            <a:endParaRPr lang="en-US" sz="3200" dirty="0"/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7200" y="1126496"/>
            <a:ext cx="5153292" cy="1536540"/>
            <a:chOff x="457200" y="1126496"/>
            <a:chExt cx="5153292" cy="1536540"/>
          </a:xfrm>
        </p:grpSpPr>
        <p:sp>
          <p:nvSpPr>
            <p:cNvPr id="11" name="TextBox 10"/>
            <p:cNvSpPr txBox="1"/>
            <p:nvPr/>
          </p:nvSpPr>
          <p:spPr>
            <a:xfrm>
              <a:off x="2069138" y="1247986"/>
              <a:ext cx="354135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Elaborate and document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- Physics opportunities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- Discovery potentials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26496"/>
              <a:ext cx="1440000" cy="15365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57200" y="2807337"/>
            <a:ext cx="7084910" cy="1696660"/>
            <a:chOff x="457200" y="2807337"/>
            <a:chExt cx="7084910" cy="1696660"/>
          </a:xfrm>
        </p:grpSpPr>
        <p:sp>
          <p:nvSpPr>
            <p:cNvPr id="14" name="TextBox 13"/>
            <p:cNvSpPr txBox="1"/>
            <p:nvPr/>
          </p:nvSpPr>
          <p:spPr>
            <a:xfrm>
              <a:off x="2069137" y="2934337"/>
              <a:ext cx="54729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Experiment concepts for </a:t>
              </a:r>
              <a:r>
                <a:rPr lang="en-GB" sz="2400" dirty="0" err="1" smtClean="0"/>
                <a:t>hh</a:t>
              </a:r>
              <a:r>
                <a:rPr lang="en-GB" sz="2400" dirty="0"/>
                <a:t>,</a:t>
              </a:r>
              <a:r>
                <a:rPr lang="en-GB" sz="2400" dirty="0" smtClean="0"/>
                <a:t> 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 and he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Machine Detector Interface studies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Concepts for worldwide data services</a:t>
              </a:r>
            </a:p>
            <a:p>
              <a:pPr>
                <a:tabLst>
                  <a:tab pos="1258888" algn="l"/>
                </a:tabLst>
              </a:pPr>
              <a:endParaRPr lang="en-GB" sz="2400" dirty="0" smtClean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807337"/>
              <a:ext cx="1440000" cy="1440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7200" y="4388007"/>
            <a:ext cx="8303846" cy="1704949"/>
            <a:chOff x="457200" y="4388007"/>
            <a:chExt cx="8303846" cy="1704949"/>
          </a:xfrm>
        </p:grpSpPr>
        <p:sp>
          <p:nvSpPr>
            <p:cNvPr id="16" name="TextBox 15"/>
            <p:cNvSpPr txBox="1"/>
            <p:nvPr/>
          </p:nvSpPr>
          <p:spPr>
            <a:xfrm>
              <a:off x="2074361" y="4523296"/>
              <a:ext cx="566533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Overall cost model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Cost scenarios for collider options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Including infrastructure and injectors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Implementation and governance models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532308"/>
              <a:ext cx="1440000" cy="153277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57200" y="4388007"/>
              <a:ext cx="83038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</a:t>
            </a:r>
            <a:r>
              <a:rPr lang="en-GB" sz="3200" dirty="0"/>
              <a:t>Scope: Physics &amp; Experiments</a:t>
            </a:r>
            <a:endParaRPr lang="en-US" sz="3200" dirty="0"/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2" y="260648"/>
            <a:ext cx="9180511" cy="597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椭圆 7"/>
          <p:cNvSpPr/>
          <p:nvPr/>
        </p:nvSpPr>
        <p:spPr>
          <a:xfrm>
            <a:off x="1253530" y="3104738"/>
            <a:ext cx="3090502" cy="30089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椭圆 8"/>
          <p:cNvSpPr/>
          <p:nvPr/>
        </p:nvSpPr>
        <p:spPr>
          <a:xfrm>
            <a:off x="3444510" y="2798308"/>
            <a:ext cx="1923816" cy="182494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2534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0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0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0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0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study (CAS-IHEP</a:t>
            </a:r>
            <a:r>
              <a:rPr lang="en-GB" sz="30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) </a:t>
            </a:r>
            <a:r>
              <a:rPr lang="en-GB" sz="30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54 km (baseline) 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endParaRPr lang="en-GB" sz="3200" b="1" kern="0" dirty="0" smtClean="0">
              <a:solidFill>
                <a:srgbClr val="FFFF00"/>
              </a:solidFill>
              <a:latin typeface="Arial"/>
              <a:cs typeface="Calibri" pitchFamily="34" charset="0"/>
            </a:endParaRPr>
          </a:p>
          <a:p>
            <a:pPr algn="ctr">
              <a:defRPr/>
            </a:pPr>
            <a:r>
              <a:rPr lang="en-GB" sz="2800" b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+</a:t>
            </a:r>
            <a:r>
              <a:rPr lang="en-GB" sz="2800" b="1" kern="0" dirty="0" err="1" smtClean="0">
                <a:solidFill>
                  <a:srgbClr val="FFFF00"/>
                </a:solidFill>
                <a:latin typeface="Arial"/>
                <a:cs typeface="Calibri" pitchFamily="34" charset="0"/>
              </a:rPr>
              <a:t>e</a:t>
            </a:r>
            <a:r>
              <a:rPr lang="en-GB" sz="2800" b="1" kern="0" baseline="3000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-</a:t>
            </a:r>
            <a:r>
              <a:rPr lang="en-GB" sz="28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collisions ~2028; </a:t>
            </a:r>
            <a:r>
              <a:rPr lang="en-GB" sz="2800" b="1" i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pp</a:t>
            </a: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collisions ~2042</a:t>
            </a:r>
          </a:p>
        </p:txBody>
      </p:sp>
      <p:sp>
        <p:nvSpPr>
          <p:cNvPr id="9" name="Rectangle 8"/>
          <p:cNvSpPr/>
          <p:nvPr/>
        </p:nvSpPr>
        <p:spPr>
          <a:xfrm>
            <a:off x="4045892" y="1393703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62215" y="3356992"/>
            <a:ext cx="25742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</a:t>
            </a: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east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from </a:t>
            </a: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9412" y="5928973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4305" y="2011268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3470" y="5759094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4092" y="3240443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 smtClean="0">
                <a:solidFill>
                  <a:srgbClr val="FF0000"/>
                </a:solidFill>
              </a:rPr>
              <a:t>100 km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43766" y="3016568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FF0000"/>
                </a:solidFill>
              </a:rPr>
              <a:t>5</a:t>
            </a:r>
            <a:r>
              <a:rPr lang="en-GB" sz="2400" b="1" dirty="0" smtClean="0">
                <a:solidFill>
                  <a:srgbClr val="FF0000"/>
                </a:solidFill>
              </a:rPr>
              <a:t>0 km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2321</Words>
  <Application>Microsoft Office PowerPoint</Application>
  <PresentationFormat>On-screen Show (4:3)</PresentationFormat>
  <Paragraphs>761</Paragraphs>
  <Slides>40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华文新魏</vt:lpstr>
      <vt:lpstr>Symbol</vt:lpstr>
      <vt:lpstr>Unicode MS</vt:lpstr>
      <vt:lpstr>Arial</vt:lpstr>
      <vt:lpstr>Tahoma</vt:lpstr>
      <vt:lpstr>黑体</vt:lpstr>
      <vt:lpstr>Cambria Math</vt:lpstr>
      <vt:lpstr>Calibri</vt:lpstr>
      <vt:lpstr>Times New Roman</vt:lpstr>
      <vt:lpstr>宋体</vt:lpstr>
      <vt:lpstr>Wingdings</vt:lpstr>
      <vt:lpstr>Courier New</vt:lpstr>
      <vt:lpstr>verdana</vt:lpstr>
      <vt:lpstr>FC5643-CERN3027 - Scale of contributions</vt:lpstr>
      <vt:lpstr>10_Office Theme</vt:lpstr>
      <vt:lpstr>4_Office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CEPC-SPPC Timeline (preliminary)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SuperKEKB = FCC-ee demonstrator</vt:lpstr>
      <vt:lpstr>Collaboration Status</vt:lpstr>
      <vt:lpstr>PowerPoint Presentation</vt:lpstr>
      <vt:lpstr>PowerPoint Presentation</vt:lpstr>
      <vt:lpstr>EuroCirCol Consortium + Associates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Michael Benedikt</cp:lastModifiedBy>
  <cp:revision>780</cp:revision>
  <cp:lastPrinted>2015-07-31T07:29:20Z</cp:lastPrinted>
  <dcterms:created xsi:type="dcterms:W3CDTF">2012-06-07T06:34:51Z</dcterms:created>
  <dcterms:modified xsi:type="dcterms:W3CDTF">2015-08-01T08:40:51Z</dcterms:modified>
</cp:coreProperties>
</file>