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282" r:id="rId3"/>
    <p:sldId id="312" r:id="rId4"/>
    <p:sldId id="313" r:id="rId5"/>
    <p:sldId id="353" r:id="rId6"/>
    <p:sldId id="385" r:id="rId7"/>
    <p:sldId id="354" r:id="rId8"/>
    <p:sldId id="386" r:id="rId9"/>
    <p:sldId id="384" r:id="rId10"/>
    <p:sldId id="356" r:id="rId11"/>
    <p:sldId id="357" r:id="rId12"/>
    <p:sldId id="359" r:id="rId13"/>
    <p:sldId id="358" r:id="rId14"/>
    <p:sldId id="362" r:id="rId15"/>
    <p:sldId id="363" r:id="rId16"/>
    <p:sldId id="365" r:id="rId17"/>
    <p:sldId id="366" r:id="rId18"/>
    <p:sldId id="361" r:id="rId19"/>
    <p:sldId id="364" r:id="rId20"/>
    <p:sldId id="368" r:id="rId21"/>
    <p:sldId id="387" r:id="rId22"/>
    <p:sldId id="369" r:id="rId23"/>
    <p:sldId id="367" r:id="rId24"/>
    <p:sldId id="374" r:id="rId25"/>
    <p:sldId id="375" r:id="rId26"/>
    <p:sldId id="377" r:id="rId27"/>
    <p:sldId id="370" r:id="rId28"/>
    <p:sldId id="371" r:id="rId29"/>
    <p:sldId id="372" r:id="rId30"/>
    <p:sldId id="382" r:id="rId31"/>
    <p:sldId id="378" r:id="rId32"/>
    <p:sldId id="388" r:id="rId33"/>
    <p:sldId id="379" r:id="rId34"/>
    <p:sldId id="352"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B2B2B2"/>
    <a:srgbClr val="000000"/>
    <a:srgbClr val="6666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2" autoAdjust="0"/>
    <p:restoredTop sz="94660" autoAdjust="0"/>
  </p:normalViewPr>
  <p:slideViewPr>
    <p:cSldViewPr>
      <p:cViewPr varScale="1">
        <p:scale>
          <a:sx n="74" d="100"/>
          <a:sy n="74" d="100"/>
        </p:scale>
        <p:origin x="606" y="72"/>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AFE2C-5007-4057-8DFB-EC24DF7E4136}" type="datetimeFigureOut">
              <a:rPr lang="fr-FR" smtClean="0"/>
              <a:pPr/>
              <a:t>05/10/2015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84094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215806A7-BCCE-4741-AB47-7A26318FFE5F}" type="datetime4">
              <a:rPr lang="fr-FR" smtClean="0"/>
              <a:pPr/>
              <a:t>5 octobre 2015</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sp>
        <p:nvSpPr>
          <p:cNvPr id="14" name="ZoneTexte 13"/>
          <p:cNvSpPr txBox="1"/>
          <p:nvPr userDrawn="1"/>
        </p:nvSpPr>
        <p:spPr>
          <a:xfrm>
            <a:off x="1259632" y="60932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nvGrpSpPr>
          <p:cNvPr id="19" name="Groupe 18"/>
          <p:cNvGrpSpPr/>
          <p:nvPr userDrawn="1"/>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 10 AVRIL 2012</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smtClean="0"/>
              <a:t>CEA | 10 AVRIL 2012</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dirty="0" smtClean="0"/>
              <a:t>CEA | 10 AVRIL 2012</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5" name="Rectangle 7"/>
          <p:cNvSpPr>
            <a:spLocks noGrp="1" noChangeArrowheads="1"/>
          </p:cNvSpPr>
          <p:nvPr>
            <p:ph type="dt" sz="half" idx="2"/>
          </p:nvPr>
        </p:nvSpPr>
        <p:spPr bwMode="auto">
          <a:xfrm>
            <a:off x="6354351" y="6446839"/>
            <a:ext cx="1178501"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5E5E5E"/>
                </a:solidFill>
                <a:latin typeface="+mj-lt"/>
              </a:defRPr>
            </a:lvl1pPr>
          </a:lstStyle>
          <a:p>
            <a:pPr>
              <a:defRPr/>
            </a:pPr>
            <a:r>
              <a:rPr lang="en-US" smtClean="0"/>
              <a:t>November 2010</a:t>
            </a:r>
            <a:endParaRPr lang="fr-FR"/>
          </a:p>
        </p:txBody>
      </p:sp>
      <p:sp>
        <p:nvSpPr>
          <p:cNvPr id="7" name="Rectangle 8"/>
          <p:cNvSpPr>
            <a:spLocks noGrp="1" noChangeArrowheads="1"/>
          </p:cNvSpPr>
          <p:nvPr>
            <p:ph type="ftr" sz="quarter" idx="3"/>
          </p:nvPr>
        </p:nvSpPr>
        <p:spPr bwMode="auto">
          <a:xfrm>
            <a:off x="1066800" y="6440488"/>
            <a:ext cx="4267200" cy="2841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5E5E5E"/>
                </a:solidFill>
                <a:latin typeface="+mn-lt"/>
              </a:defRPr>
            </a:lvl1pPr>
          </a:lstStyle>
          <a:p>
            <a:pPr>
              <a:defRPr/>
            </a:pPr>
            <a:r>
              <a:rPr lang="fr-FR"/>
              <a:t>IFMIF-EVEDA - Accelerator System Group – Beam Dynamics</a:t>
            </a:r>
            <a:endParaRPr lang="fr-FR">
              <a:latin typeface="Times"/>
            </a:endParaRPr>
          </a:p>
        </p:txBody>
      </p:sp>
      <p:sp>
        <p:nvSpPr>
          <p:cNvPr id="8" name="Rectangle 690"/>
          <p:cNvSpPr>
            <a:spLocks noGrp="1" noChangeArrowheads="1"/>
          </p:cNvSpPr>
          <p:nvPr>
            <p:ph type="sldNum" sz="quarter" idx="4"/>
          </p:nvPr>
        </p:nvSpPr>
        <p:spPr bwMode="auto">
          <a:xfrm>
            <a:off x="7813431" y="6437313"/>
            <a:ext cx="729762" cy="2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bg2"/>
                </a:solidFill>
                <a:latin typeface="+mn-lt"/>
              </a:defRPr>
            </a:lvl1pPr>
          </a:lstStyle>
          <a:p>
            <a:pPr>
              <a:defRPr/>
            </a:pPr>
            <a:fld id="{79C76C74-8835-4D95-A0A5-80ECAE9C97FF}" type="slidenum">
              <a:rPr lang="fr-FR"/>
              <a:pPr>
                <a:defRPr/>
              </a:pPr>
              <a:t>‹N°›</a:t>
            </a:fld>
            <a:endParaRPr lang="fr-FR"/>
          </a:p>
        </p:txBody>
      </p:sp>
      <p:pic>
        <p:nvPicPr>
          <p:cNvPr id="9" name="Picture 3" descr="D:\Beam Dynamics\logo BDyn-gris.jpg"/>
          <p:cNvPicPr>
            <a:picLocks noChangeAspect="1" noChangeArrowheads="1"/>
          </p:cNvPicPr>
          <p:nvPr userDrawn="1"/>
        </p:nvPicPr>
        <p:blipFill>
          <a:blip r:embed="rId2" cstate="print"/>
          <a:srcRect/>
          <a:stretch>
            <a:fillRect/>
          </a:stretch>
        </p:blipFill>
        <p:spPr bwMode="auto">
          <a:xfrm>
            <a:off x="60873" y="6220280"/>
            <a:ext cx="1056484" cy="540258"/>
          </a:xfrm>
          <a:prstGeom prst="rect">
            <a:avLst/>
          </a:prstGeom>
          <a:noFill/>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pic>
    </p:spTree>
    <p:extLst>
      <p:ext uri="{BB962C8B-B14F-4D97-AF65-F5344CB8AC3E}">
        <p14:creationId xmlns:p14="http://schemas.microsoft.com/office/powerpoint/2010/main" val="389854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543FF7CE-97EC-4586-B3DF-51FAF4B33A99}" type="datetime4">
              <a:rPr lang="fr-FR" smtClean="0"/>
              <a:pPr/>
              <a:t>5 octobre 2015</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grpSp>
        <p:nvGrpSpPr>
          <p:cNvPr id="24" name="Groupe 23"/>
          <p:cNvGrpSpPr/>
          <p:nvPr userDrawn="1"/>
        </p:nvGrpSpPr>
        <p:grpSpPr>
          <a:xfrm>
            <a:off x="1" y="-12700"/>
            <a:ext cx="3347864" cy="6870700"/>
            <a:chOff x="1" y="-12700"/>
            <a:chExt cx="3347864" cy="6870700"/>
          </a:xfrm>
        </p:grpSpPr>
        <p:grpSp>
          <p:nvGrpSpPr>
            <p:cNvPr id="25" name="Groupe 16"/>
            <p:cNvGrpSpPr/>
            <p:nvPr userDrawn="1"/>
          </p:nvGrpSpPr>
          <p:grpSpPr>
            <a:xfrm>
              <a:off x="1" y="-12700"/>
              <a:ext cx="3347864" cy="6870700"/>
              <a:chOff x="1" y="-12700"/>
              <a:chExt cx="3347864" cy="6870700"/>
            </a:xfrm>
          </p:grpSpPr>
          <p:pic>
            <p:nvPicPr>
              <p:cNvPr id="27"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8"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6" name="ZoneTexte 25"/>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543FF7CE-97EC-4586-B3DF-51FAF4B33A99}" type="datetime4">
              <a:rPr lang="fr-FR" smtClean="0"/>
              <a:pPr/>
              <a:t>5 octobre 2015</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fr-FR" dirty="0" smtClean="0"/>
              <a:t>CEA | 10 AVRIL 2012</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grpSp>
        <p:nvGrpSpPr>
          <p:cNvPr id="19" name="Groupe 18"/>
          <p:cNvGrpSpPr/>
          <p:nvPr userDrawn="1"/>
        </p:nvGrpSpPr>
        <p:grpSpPr>
          <a:xfrm>
            <a:off x="1" y="-12700"/>
            <a:ext cx="3347864" cy="6870700"/>
            <a:chOff x="1" y="-12700"/>
            <a:chExt cx="3347864" cy="6870700"/>
          </a:xfrm>
        </p:grpSpPr>
        <p:grpSp>
          <p:nvGrpSpPr>
            <p:cNvPr id="20" name="Groupe 16"/>
            <p:cNvGrpSpPr/>
            <p:nvPr userDrawn="1"/>
          </p:nvGrpSpPr>
          <p:grpSpPr>
            <a:xfrm>
              <a:off x="1" y="-12700"/>
              <a:ext cx="3347864" cy="6870700"/>
              <a:chOff x="1" y="-12700"/>
              <a:chExt cx="3347864" cy="6870700"/>
            </a:xfrm>
          </p:grpSpPr>
          <p:pic>
            <p:nvPicPr>
              <p:cNvPr id="25"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4" name="ZoneTexte 23"/>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6"/>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dirty="0" smtClean="0"/>
              <a:t>CEA | 10 AVRIL 2012</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10 AVRIL 2012</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10 AVRIL 2012</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fld id="{543FF7CE-97EC-4586-B3DF-51FAF4B33A99}" type="datetime4">
              <a:rPr lang="fr-FR" smtClean="0"/>
              <a:pPr/>
              <a:t>5 octobre 2015</a:t>
            </a:fld>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smtClean="0"/>
              <a:t>CEA | 10 AVRIL 2012</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fld id="{A0701655-DB86-4BDD-ACDB-98A835538BBF}" type="datetime4">
              <a:rPr lang="fr-FR" smtClean="0"/>
              <a:pPr/>
              <a:t>5 octobre 2015</a:t>
            </a:fld>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smtClean="0"/>
              <a:t>CEA | 10 AVRIL 2012</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smtClean="0"/>
              <a:t>CEA | 10 AVRIL 2012</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000" y="44624"/>
            <a:ext cx="7236464" cy="936104"/>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543FF7CE-97EC-4586-B3DF-51FAF4B33A99}" type="datetime4">
              <a:rPr lang="fr-FR" smtClean="0"/>
              <a:pPr/>
              <a:t>5 octobre 2015</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fr-FR" dirty="0" smtClean="0"/>
              <a:t>CEA | 10 AVRIL 2012</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2050" name="Picture 2" descr="S:\CHARTE - LOGOS 2012\Fond dégradé Logo CEA 2012.jpg"/>
          <p:cNvPicPr preferRelativeResize="0">
            <a:picLocks noChangeArrowheads="1"/>
          </p:cNvPicPr>
          <p:nvPr userDrawn="1"/>
        </p:nvPicPr>
        <p:blipFill>
          <a:blip r:embed="rId15" cstate="print"/>
          <a:srcRect/>
          <a:stretch>
            <a:fillRect/>
          </a:stretch>
        </p:blipFill>
        <p:spPr bwMode="auto">
          <a:xfrm>
            <a:off x="0" y="0"/>
            <a:ext cx="9144000" cy="954000"/>
          </a:xfrm>
          <a:prstGeom prst="rect">
            <a:avLst/>
          </a:prstGeom>
          <a:noFill/>
        </p:spPr>
      </p:pic>
      <p:pic>
        <p:nvPicPr>
          <p:cNvPr id="14" name="Picture 3" descr="S:\CHARTE - LOGOS 2012\Logo\Logo anglais\CEA_GB_logotype_4c_defonce.png"/>
          <p:cNvPicPr>
            <a:picLocks noChangeAspect="1" noChangeArrowheads="1"/>
          </p:cNvPicPr>
          <p:nvPr userDrawn="1"/>
        </p:nvPicPr>
        <p:blipFill>
          <a:blip r:embed="rId16" cstate="print"/>
          <a:srcRect/>
          <a:stretch>
            <a:fillRect/>
          </a:stretch>
        </p:blipFill>
        <p:spPr bwMode="auto">
          <a:xfrm>
            <a:off x="71309" y="44624"/>
            <a:ext cx="1045006" cy="85067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 id="2147483669" r:id="rId13"/>
  </p:sldLayoutIdLst>
  <p:hf hd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7"/>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8"/>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hyperlink" Target="http://irfu.cea.fr/Sacm/logiciels/index3.php"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p:cNvSpPr>
            <a:spLocks noGrp="1"/>
          </p:cNvSpPr>
          <p:nvPr>
            <p:ph type="subTitle" idx="1"/>
          </p:nvPr>
        </p:nvSpPr>
        <p:spPr>
          <a:xfrm>
            <a:off x="3869956" y="6237312"/>
            <a:ext cx="4788464" cy="504056"/>
          </a:xfrm>
        </p:spPr>
        <p:txBody>
          <a:bodyPr/>
          <a:lstStyle/>
          <a:p>
            <a:pPr algn="ctr"/>
            <a:r>
              <a:rPr lang="fr-FR" sz="1400" dirty="0" smtClean="0">
                <a:latin typeface="Arial" panose="020B0604020202020204" pitchFamily="34" charset="0"/>
              </a:rPr>
              <a:t>Roscoff 2015</a:t>
            </a:r>
          </a:p>
        </p:txBody>
      </p:sp>
      <p:sp>
        <p:nvSpPr>
          <p:cNvPr id="11" name="Espace réservé du texte 10"/>
          <p:cNvSpPr>
            <a:spLocks noGrp="1"/>
          </p:cNvSpPr>
          <p:nvPr>
            <p:ph type="body" sz="quarter" idx="13"/>
          </p:nvPr>
        </p:nvSpPr>
        <p:spPr>
          <a:xfrm>
            <a:off x="3553398" y="5151489"/>
            <a:ext cx="4788464" cy="1224136"/>
          </a:xfrm>
        </p:spPr>
        <p:txBody>
          <a:bodyPr/>
          <a:lstStyle/>
          <a:p>
            <a:r>
              <a:rPr lang="fr-FR" sz="2400" b="1" dirty="0" smtClean="0">
                <a:solidFill>
                  <a:schemeClr val="tx1"/>
                </a:solidFill>
                <a:effectLst>
                  <a:outerShdw blurRad="38100" dist="38100" dir="2700000" algn="tl">
                    <a:srgbClr val="000000">
                      <a:alpha val="43137"/>
                    </a:srgbClr>
                  </a:outerShdw>
                </a:effectLst>
                <a:latin typeface="Calibri" panose="020F0502020204030204" pitchFamily="34" charset="0"/>
              </a:rPr>
              <a:t>Didier </a:t>
            </a:r>
            <a:r>
              <a:rPr lang="fr-FR" sz="2400" b="1" dirty="0" err="1" smtClean="0">
                <a:solidFill>
                  <a:schemeClr val="tx1"/>
                </a:solidFill>
                <a:effectLst>
                  <a:outerShdw blurRad="38100" dist="38100" dir="2700000" algn="tl">
                    <a:srgbClr val="000000">
                      <a:alpha val="43137"/>
                    </a:srgbClr>
                  </a:outerShdw>
                </a:effectLst>
                <a:latin typeface="Calibri" panose="020F0502020204030204" pitchFamily="34" charset="0"/>
              </a:rPr>
              <a:t>Uriot</a:t>
            </a:r>
            <a:r>
              <a:rPr lang="fr-FR" sz="2400" b="1" dirty="0" smtClean="0">
                <a:solidFill>
                  <a:schemeClr val="tx1"/>
                </a:solidFill>
                <a:effectLst>
                  <a:outerShdw blurRad="38100" dist="38100" dir="2700000" algn="tl">
                    <a:srgbClr val="000000">
                      <a:alpha val="43137"/>
                    </a:srgbClr>
                  </a:outerShdw>
                </a:effectLst>
                <a:latin typeface="Calibri" panose="020F0502020204030204" pitchFamily="34" charset="0"/>
              </a:rPr>
              <a:t>, </a:t>
            </a:r>
          </a:p>
          <a:p>
            <a:r>
              <a:rPr lang="fr-FR" sz="1800" i="1" dirty="0" smtClean="0">
                <a:solidFill>
                  <a:schemeClr val="tx1"/>
                </a:solidFill>
                <a:latin typeface="Calibri" panose="020F0502020204030204" pitchFamily="34" charset="0"/>
              </a:rPr>
              <a:t>Nicolas Chauvin,</a:t>
            </a:r>
          </a:p>
          <a:p>
            <a:r>
              <a:rPr lang="en-US" sz="1800" i="1" dirty="0">
                <a:solidFill>
                  <a:schemeClr val="tx1"/>
                </a:solidFill>
                <a:latin typeface="Calibri" panose="020F0502020204030204" pitchFamily="34" charset="0"/>
              </a:rPr>
              <a:t>NGHIEM Phu Anh </a:t>
            </a:r>
            <a:r>
              <a:rPr lang="en-US" sz="1800" i="1" dirty="0" smtClean="0">
                <a:solidFill>
                  <a:schemeClr val="tx1"/>
                </a:solidFill>
                <a:latin typeface="Calibri" panose="020F0502020204030204" pitchFamily="34" charset="0"/>
              </a:rPr>
              <a:t>Phi,</a:t>
            </a:r>
          </a:p>
          <a:p>
            <a:endParaRPr lang="en-US" sz="1800" i="1" dirty="0">
              <a:solidFill>
                <a:schemeClr val="tx1"/>
              </a:solidFill>
              <a:latin typeface="Calibri" panose="020F0502020204030204" pitchFamily="34" charset="0"/>
            </a:endParaRPr>
          </a:p>
        </p:txBody>
      </p:sp>
      <p:sp>
        <p:nvSpPr>
          <p:cNvPr id="7" name="Espace réservé du numéro de diapositive 6"/>
          <p:cNvSpPr>
            <a:spLocks noGrp="1"/>
          </p:cNvSpPr>
          <p:nvPr>
            <p:ph type="sldNum" sz="quarter" idx="15"/>
          </p:nvPr>
        </p:nvSpPr>
        <p:spPr/>
        <p:txBody>
          <a:bodyPr/>
          <a:lstStyle/>
          <a:p>
            <a:r>
              <a:rPr lang="fr-FR" dirty="0" smtClean="0"/>
              <a:t>|  PAGE </a:t>
            </a:r>
            <a:fld id="{AEFB9B6D-867A-40B8-ACB0-35CC9F272C9C}" type="slidenum">
              <a:rPr lang="fr-FR" smtClean="0"/>
              <a:pPr/>
              <a:t>1</a:t>
            </a:fld>
            <a:endParaRPr lang="fr-FR" dirty="0"/>
          </a:p>
        </p:txBody>
      </p:sp>
      <p:sp>
        <p:nvSpPr>
          <p:cNvPr id="8" name="Espace réservé du pied de page 7"/>
          <p:cNvSpPr>
            <a:spLocks noGrp="1"/>
          </p:cNvSpPr>
          <p:nvPr>
            <p:ph type="ftr" sz="quarter" idx="16"/>
          </p:nvPr>
        </p:nvSpPr>
        <p:spPr/>
        <p:txBody>
          <a:bodyPr/>
          <a:lstStyle/>
          <a:p>
            <a:r>
              <a:rPr lang="fr-FR" dirty="0" smtClean="0"/>
              <a:t>CEA | 10 AVRIL 2012</a:t>
            </a:r>
            <a:endParaRPr lang="fr-FR" dirty="0"/>
          </a:p>
        </p:txBody>
      </p:sp>
      <p:sp>
        <p:nvSpPr>
          <p:cNvPr id="2" name="ZoneTexte 1"/>
          <p:cNvSpPr txBox="1"/>
          <p:nvPr/>
        </p:nvSpPr>
        <p:spPr>
          <a:xfrm>
            <a:off x="3540050" y="692696"/>
            <a:ext cx="5328592" cy="3385542"/>
          </a:xfrm>
          <a:prstGeom prst="rect">
            <a:avLst/>
          </a:prstGeom>
          <a:noFill/>
        </p:spPr>
        <p:txBody>
          <a:bodyPr wrap="square" rtlCol="0">
            <a:spAutoFit/>
          </a:bodyPr>
          <a:lstStyle/>
          <a:p>
            <a:pPr algn="ctr"/>
            <a:r>
              <a:rPr lang="fr-FR" sz="5400" b="1" dirty="0" smtClean="0">
                <a:solidFill>
                  <a:schemeClr val="bg1">
                    <a:lumMod val="50000"/>
                  </a:schemeClr>
                </a:solidFill>
                <a:effectLst>
                  <a:outerShdw blurRad="38100" dist="38100" dir="2700000" algn="tl">
                    <a:srgbClr val="000000">
                      <a:alpha val="43137"/>
                    </a:srgbClr>
                  </a:outerShdw>
                </a:effectLst>
                <a:latin typeface="Calibri" panose="020F0502020204030204" pitchFamily="34" charset="0"/>
              </a:rPr>
              <a:t>CALCUL MASSIF </a:t>
            </a:r>
            <a:r>
              <a:rPr lang="fr-FR" sz="4000" i="1" dirty="0" smtClean="0">
                <a:solidFill>
                  <a:schemeClr val="bg1">
                    <a:lumMod val="50000"/>
                  </a:schemeClr>
                </a:solidFill>
                <a:latin typeface="Calibri" panose="020F0502020204030204" pitchFamily="34" charset="0"/>
              </a:rPr>
              <a:t>Vers </a:t>
            </a:r>
            <a:r>
              <a:rPr lang="fr-FR" sz="4000" i="1" dirty="0">
                <a:solidFill>
                  <a:schemeClr val="bg1">
                    <a:lumMod val="50000"/>
                  </a:schemeClr>
                </a:solidFill>
                <a:latin typeface="Calibri" panose="020F0502020204030204" pitchFamily="34" charset="0"/>
              </a:rPr>
              <a:t>des simulations plus réalistes des accélérateurs linéaires de haute intensité</a:t>
            </a:r>
            <a:endParaRPr lang="fr-FR" sz="3200" i="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D:\publications\Roscoff_2013\Figures\Logo_Irfu02quad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1005" y="5013176"/>
            <a:ext cx="1457637" cy="657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10</a:t>
            </a:fld>
            <a:endParaRPr lang="fr-FR" dirty="0"/>
          </a:p>
        </p:txBody>
      </p:sp>
      <p:sp>
        <p:nvSpPr>
          <p:cNvPr id="9" name="Espace réservé du pied de page 8"/>
          <p:cNvSpPr>
            <a:spLocks noGrp="1"/>
          </p:cNvSpPr>
          <p:nvPr>
            <p:ph type="ftr" sz="quarter" idx="12"/>
          </p:nvPr>
        </p:nvSpPr>
        <p:spPr>
          <a:xfrm>
            <a:off x="2040401" y="6284133"/>
            <a:ext cx="5939824" cy="365125"/>
          </a:xfrm>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236464"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75000"/>
                  </a:schemeClr>
                </a:solidFill>
                <a:effectLst>
                  <a:outerShdw blurRad="38100" dist="38100" dir="2700000" algn="tl">
                    <a:srgbClr val="000000">
                      <a:alpha val="43137"/>
                    </a:srgbClr>
                  </a:outerShdw>
                </a:effectLst>
              </a:rPr>
              <a:t>LIPAC</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12" name="ZoneTexte 11"/>
          <p:cNvSpPr txBox="1"/>
          <p:nvPr/>
        </p:nvSpPr>
        <p:spPr>
          <a:xfrm>
            <a:off x="251520" y="4077072"/>
            <a:ext cx="8643306" cy="267765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400" b="1" u="sng" dirty="0" smtClean="0">
                <a:effectLst>
                  <a:outerShdw blurRad="38100" dist="38100" dir="2700000" algn="tl">
                    <a:srgbClr val="000000">
                      <a:alpha val="43137"/>
                    </a:srgbClr>
                  </a:outerShdw>
                </a:effectLst>
                <a:latin typeface="Calibri" panose="020F0502020204030204" pitchFamily="34" charset="0"/>
              </a:rPr>
              <a:t>Objectif scientifique:</a:t>
            </a:r>
            <a:r>
              <a:rPr lang="fr-FR" sz="2400" b="1" dirty="0" smtClean="0">
                <a:effectLst>
                  <a:outerShdw blurRad="38100" dist="38100" dir="2700000" algn="tl">
                    <a:srgbClr val="000000">
                      <a:alpha val="43137"/>
                    </a:srgbClr>
                  </a:outerShdw>
                </a:effectLst>
                <a:latin typeface="Calibri" panose="020F0502020204030204" pitchFamily="34" charset="0"/>
              </a:rPr>
              <a:t> </a:t>
            </a:r>
            <a:r>
              <a:rPr lang="fr-FR" sz="2400" dirty="0" smtClean="0">
                <a:effectLst>
                  <a:outerShdw blurRad="38100" dist="38100" dir="2700000" algn="tl">
                    <a:srgbClr val="000000">
                      <a:alpha val="43137"/>
                    </a:srgbClr>
                  </a:outerShdw>
                </a:effectLst>
                <a:latin typeface="Calibri" panose="020F0502020204030204" pitchFamily="34" charset="0"/>
              </a:rPr>
              <a:t>Etude de la formation du halo transverse.</a:t>
            </a:r>
          </a:p>
          <a:p>
            <a:r>
              <a:rPr lang="fr-FR" sz="2400" dirty="0" smtClean="0">
                <a:effectLst>
                  <a:outerShdw blurRad="38100" dist="38100" dir="2700000" algn="tl">
                    <a:srgbClr val="000000">
                      <a:alpha val="43137"/>
                    </a:srgbClr>
                  </a:outerShdw>
                </a:effectLst>
                <a:latin typeface="Calibri" panose="020F0502020204030204" pitchFamily="34" charset="0"/>
                <a:sym typeface="Symbol" panose="05050102010706020507" pitchFamily="18" charset="2"/>
              </a:rPr>
              <a:t> </a:t>
            </a:r>
            <a:r>
              <a:rPr lang="fr-FR" sz="2400" dirty="0" smtClean="0">
                <a:effectLst>
                  <a:outerShdw blurRad="38100" dist="38100" dir="2700000" algn="tl">
                    <a:srgbClr val="000000">
                      <a:alpha val="43137"/>
                    </a:srgbClr>
                  </a:outerShdw>
                </a:effectLst>
                <a:latin typeface="Calibri" panose="020F0502020204030204" pitchFamily="34" charset="0"/>
              </a:rPr>
              <a:t>Nombre réel de particules présentes dans un paquet.</a:t>
            </a:r>
          </a:p>
          <a:p>
            <a:r>
              <a:rPr lang="fr-FR" sz="2400" dirty="0" smtClean="0">
                <a:effectLst>
                  <a:outerShdw blurRad="38100" dist="38100" dir="2700000" algn="tl">
                    <a:srgbClr val="000000">
                      <a:alpha val="43137"/>
                    </a:srgbClr>
                  </a:outerShdw>
                </a:effectLst>
                <a:latin typeface="Calibri" panose="020F0502020204030204" pitchFamily="34" charset="0"/>
                <a:sym typeface="Symbol" panose="05050102010706020507" pitchFamily="18" charset="2"/>
              </a:rPr>
              <a:t> </a:t>
            </a:r>
            <a:r>
              <a:rPr lang="fr-FR" sz="2400" dirty="0" smtClean="0">
                <a:effectLst>
                  <a:outerShdw blurRad="38100" dist="38100" dir="2700000" algn="tl">
                    <a:srgbClr val="000000">
                      <a:alpha val="43137"/>
                    </a:srgbClr>
                  </a:outerShdw>
                </a:effectLst>
                <a:latin typeface="Calibri" panose="020F0502020204030204" pitchFamily="34" charset="0"/>
              </a:rPr>
              <a:t>Minimiser au maximum les hypothèses de simulation.</a:t>
            </a:r>
          </a:p>
          <a:p>
            <a:pPr marL="342900" indent="-342900">
              <a:buFont typeface="Arial" panose="020B0604020202020204" pitchFamily="34" charset="0"/>
              <a:buChar char="•"/>
            </a:pPr>
            <a:endParaRPr lang="fr-FR" sz="2400" dirty="0" smtClean="0">
              <a:effectLst>
                <a:outerShdw blurRad="38100" dist="38100" dir="2700000" algn="tl">
                  <a:srgbClr val="000000">
                    <a:alpha val="43137"/>
                  </a:srgbClr>
                </a:outerShdw>
              </a:effectLst>
              <a:latin typeface="Calibri" panose="020F0502020204030204" pitchFamily="34" charset="0"/>
            </a:endParaRPr>
          </a:p>
          <a:p>
            <a:r>
              <a:rPr lang="fr-FR" sz="2400" b="1" u="sng" dirty="0" smtClean="0">
                <a:effectLst>
                  <a:outerShdw blurRad="38100" dist="38100" dir="2700000" algn="tl">
                    <a:srgbClr val="000000">
                      <a:alpha val="43137"/>
                    </a:srgbClr>
                  </a:outerShdw>
                </a:effectLst>
                <a:latin typeface="Calibri" panose="020F0502020204030204" pitchFamily="34" charset="0"/>
              </a:rPr>
              <a:t>Défis:</a:t>
            </a:r>
          </a:p>
          <a:p>
            <a:pPr marL="342900" indent="-342900">
              <a:buFont typeface="Arial" panose="020B0604020202020204" pitchFamily="34" charset="0"/>
              <a:buChar char="•"/>
            </a:pPr>
            <a:r>
              <a:rPr lang="fr-FR" sz="2400" dirty="0" smtClean="0">
                <a:effectLst>
                  <a:outerShdw blurRad="38100" dist="38100" dir="2700000" algn="tl">
                    <a:srgbClr val="000000">
                      <a:alpha val="43137"/>
                    </a:srgbClr>
                  </a:outerShdw>
                </a:effectLst>
                <a:latin typeface="Calibri" panose="020F0502020204030204" pitchFamily="34" charset="0"/>
              </a:rPr>
              <a:t>4.7x10</a:t>
            </a:r>
            <a:r>
              <a:rPr lang="fr-FR" sz="2400" baseline="30000" dirty="0" smtClean="0">
                <a:effectLst>
                  <a:outerShdw blurRad="38100" dist="38100" dir="2700000" algn="tl">
                    <a:srgbClr val="000000">
                      <a:alpha val="43137"/>
                    </a:srgbClr>
                  </a:outerShdw>
                </a:effectLst>
                <a:latin typeface="Calibri" panose="020F0502020204030204" pitchFamily="34" charset="0"/>
              </a:rPr>
              <a:t>9</a:t>
            </a:r>
            <a:r>
              <a:rPr lang="fr-FR" sz="2400" dirty="0" smtClean="0">
                <a:effectLst>
                  <a:outerShdw blurRad="38100" dist="38100" dir="2700000" algn="tl">
                    <a:srgbClr val="000000">
                      <a:alpha val="43137"/>
                    </a:srgbClr>
                  </a:outerShdw>
                </a:effectLst>
                <a:latin typeface="Calibri" panose="020F0502020204030204" pitchFamily="34" charset="0"/>
              </a:rPr>
              <a:t> particules.</a:t>
            </a:r>
            <a:endParaRPr lang="fr-FR" sz="2400" dirty="0">
              <a:effectLst>
                <a:outerShdw blurRad="38100" dist="38100" dir="2700000" algn="tl">
                  <a:srgbClr val="000000">
                    <a:alpha val="43137"/>
                  </a:srgbClr>
                </a:outerShdw>
              </a:effectLst>
              <a:latin typeface="Calibri" panose="020F0502020204030204" pitchFamily="34" charset="0"/>
            </a:endParaRPr>
          </a:p>
          <a:p>
            <a:pPr marL="342900" indent="-342900">
              <a:buFont typeface="Arial" panose="020B0604020202020204" pitchFamily="34" charset="0"/>
              <a:buChar char="•"/>
            </a:pPr>
            <a:r>
              <a:rPr lang="fr-FR" sz="2400" dirty="0" smtClean="0">
                <a:effectLst>
                  <a:outerShdw blurRad="38100" dist="38100" dir="2700000" algn="tl">
                    <a:srgbClr val="000000">
                      <a:alpha val="43137"/>
                    </a:srgbClr>
                  </a:outerShdw>
                </a:effectLst>
                <a:latin typeface="Calibri" panose="020F0502020204030204" pitchFamily="34" charset="0"/>
              </a:rPr>
              <a:t>Stockage de l’ensemble des données </a:t>
            </a:r>
            <a:r>
              <a:rPr lang="fr-FR" sz="2400" dirty="0">
                <a:effectLst>
                  <a:outerShdw blurRad="38100" dist="38100" dir="2700000" algn="tl">
                    <a:srgbClr val="000000">
                      <a:alpha val="43137"/>
                    </a:srgbClr>
                  </a:outerShdw>
                </a:effectLst>
                <a:latin typeface="Calibri" panose="020F0502020204030204" pitchFamily="34" charset="0"/>
              </a:rPr>
              <a:t>à</a:t>
            </a:r>
            <a:r>
              <a:rPr lang="fr-FR" sz="2400" dirty="0" smtClean="0">
                <a:effectLst>
                  <a:outerShdw blurRad="38100" dist="38100" dir="2700000" algn="tl">
                    <a:srgbClr val="000000">
                      <a:alpha val="43137"/>
                    </a:srgbClr>
                  </a:outerShdw>
                </a:effectLst>
                <a:latin typeface="Calibri" panose="020F0502020204030204" pitchFamily="34" charset="0"/>
              </a:rPr>
              <a:t> chaque pas de calcul.</a:t>
            </a: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13" y="1689710"/>
            <a:ext cx="7057112" cy="19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755576" y="1089939"/>
            <a:ext cx="7062335" cy="584775"/>
          </a:xfrm>
          <a:prstGeom prst="rect">
            <a:avLst/>
          </a:prstGeom>
          <a:noFill/>
          <a:ln>
            <a:solidFill>
              <a:srgbClr val="FF0000"/>
            </a:solidFill>
          </a:ln>
          <a:effectLst/>
        </p:spPr>
        <p:txBody>
          <a:bodyPr wrap="square" rtlCol="0">
            <a:spAutoFit/>
          </a:bodyPr>
          <a:lstStyle/>
          <a:p>
            <a:pPr algn="ctr"/>
            <a:r>
              <a:rPr lang="fr-FR" sz="1600" b="1" dirty="0" err="1" smtClean="0">
                <a:solidFill>
                  <a:srgbClr val="C00000"/>
                </a:solidFill>
              </a:rPr>
              <a:t>LIPAc</a:t>
            </a:r>
            <a:r>
              <a:rPr lang="fr-FR" sz="1600" b="1" dirty="0" smtClean="0">
                <a:solidFill>
                  <a:srgbClr val="C00000"/>
                </a:solidFill>
              </a:rPr>
              <a:t>: prototype,  D+, 125 mA </a:t>
            </a:r>
            <a:r>
              <a:rPr lang="fr-FR" sz="1600" b="1" dirty="0" err="1" smtClean="0">
                <a:solidFill>
                  <a:srgbClr val="C00000"/>
                </a:solidFill>
              </a:rPr>
              <a:t>cw</a:t>
            </a:r>
            <a:r>
              <a:rPr lang="fr-FR" sz="1600" b="1" dirty="0" smtClean="0">
                <a:solidFill>
                  <a:srgbClr val="C00000"/>
                </a:solidFill>
              </a:rPr>
              <a:t>, 1.1 MW</a:t>
            </a:r>
          </a:p>
          <a:p>
            <a:pPr algn="ctr"/>
            <a:r>
              <a:rPr lang="fr-FR" sz="1600" b="1" dirty="0" smtClean="0">
                <a:solidFill>
                  <a:srgbClr val="C00000"/>
                </a:solidFill>
              </a:rPr>
              <a:t>En construction par l’Europe et en cours d’installation au Japon (*)</a:t>
            </a:r>
            <a:endParaRPr lang="en-US" sz="1600" b="1" dirty="0">
              <a:solidFill>
                <a:srgbClr val="C00000"/>
              </a:solidFill>
            </a:endParaRPr>
          </a:p>
        </p:txBody>
      </p:sp>
      <p:sp>
        <p:nvSpPr>
          <p:cNvPr id="3" name="Rectangle 2"/>
          <p:cNvSpPr/>
          <p:nvPr/>
        </p:nvSpPr>
        <p:spPr>
          <a:xfrm>
            <a:off x="224550" y="3594502"/>
            <a:ext cx="8811945" cy="338554"/>
          </a:xfrm>
          <a:prstGeom prst="rect">
            <a:avLst/>
          </a:prstGeom>
        </p:spPr>
        <p:txBody>
          <a:bodyPr wrap="square">
            <a:spAutoFit/>
          </a:bodyPr>
          <a:lstStyle/>
          <a:p>
            <a:r>
              <a:rPr lang="fr-FR" sz="1600" i="1" dirty="0" smtClean="0">
                <a:solidFill>
                  <a:schemeClr val="tx1">
                    <a:lumMod val="50000"/>
                    <a:lumOff val="50000"/>
                  </a:schemeClr>
                </a:solidFill>
                <a:latin typeface="Calibri" panose="020F0502020204030204" pitchFamily="34" charset="0"/>
              </a:rPr>
              <a:t>(*) Conditionnement et caractérisation du faisceau de l’injecteur IFMIF à </a:t>
            </a:r>
            <a:r>
              <a:rPr lang="fr-FR" sz="1600" i="1" dirty="0" err="1" smtClean="0">
                <a:solidFill>
                  <a:schemeClr val="tx1">
                    <a:lumMod val="50000"/>
                    <a:lumOff val="50000"/>
                  </a:schemeClr>
                </a:solidFill>
                <a:latin typeface="Calibri" panose="020F0502020204030204" pitchFamily="34" charset="0"/>
              </a:rPr>
              <a:t>Rokkasho</a:t>
            </a:r>
            <a:r>
              <a:rPr lang="fr-FR" sz="1600" i="1" dirty="0" smtClean="0">
                <a:solidFill>
                  <a:schemeClr val="tx1">
                    <a:lumMod val="50000"/>
                    <a:lumOff val="50000"/>
                  </a:schemeClr>
                </a:solidFill>
                <a:latin typeface="Calibri" panose="020F0502020204030204" pitchFamily="34" charset="0"/>
              </a:rPr>
              <a:t>, Raphaël Gobin </a:t>
            </a:r>
            <a:endParaRPr lang="fr-FR" sz="1600" i="1"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28685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11</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LA Modélisation de l’accélérateur</a:t>
            </a:r>
            <a:endParaRPr lang="fr-FR" sz="1800" i="1" dirty="0">
              <a:solidFill>
                <a:schemeClr val="bg1">
                  <a:lumMod val="85000"/>
                </a:schemeClr>
              </a:solidFill>
              <a:effectLst>
                <a:outerShdw blurRad="38100" dist="38100" dir="2700000" algn="tl">
                  <a:srgbClr val="000000">
                    <a:alpha val="43137"/>
                  </a:srgbClr>
                </a:outerShdw>
              </a:effectLst>
            </a:endParaRPr>
          </a:p>
        </p:txBody>
      </p:sp>
      <p:sp>
        <p:nvSpPr>
          <p:cNvPr id="12" name="ZoneTexte 11"/>
          <p:cNvSpPr txBox="1"/>
          <p:nvPr/>
        </p:nvSpPr>
        <p:spPr>
          <a:xfrm>
            <a:off x="107504" y="1268760"/>
            <a:ext cx="8856984" cy="452431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fr-FR" sz="2400" b="1" u="sng" dirty="0" smtClean="0">
                <a:effectLst>
                  <a:outerShdw blurRad="38100" dist="38100" dir="2700000" algn="tl">
                    <a:srgbClr val="000000">
                      <a:alpha val="43137"/>
                    </a:srgbClr>
                  </a:outerShdw>
                </a:effectLst>
              </a:rPr>
              <a:t>Conditions initiales:</a:t>
            </a:r>
          </a:p>
          <a:p>
            <a:endParaRPr lang="fr-FR" sz="2400" b="1" u="sng" dirty="0">
              <a:effectLst>
                <a:outerShdw blurRad="38100" dist="38100" dir="2700000" algn="tl">
                  <a:srgbClr val="000000">
                    <a:alpha val="43137"/>
                  </a:srgbClr>
                </a:outerShdw>
              </a:effectLst>
            </a:endParaRPr>
          </a:p>
          <a:p>
            <a:pPr marL="342900" indent="-342900">
              <a:buFont typeface="Arial" panose="020B0604020202020204" pitchFamily="34" charset="0"/>
              <a:buChar char="•"/>
            </a:pPr>
            <a:r>
              <a:rPr lang="fr-FR" sz="2400" dirty="0" smtClean="0"/>
              <a:t>Utilisation d’un code de simulation de la source (Axel) pour estimer et utiliser la forme de la distribution initiale pour le tirages des particules.</a:t>
            </a:r>
          </a:p>
          <a:p>
            <a:pPr marL="342900" indent="-342900">
              <a:buFont typeface="Arial" panose="020B0604020202020204" pitchFamily="34" charset="0"/>
              <a:buChar char="•"/>
            </a:pPr>
            <a:endParaRPr lang="fr-FR" sz="2400" dirty="0"/>
          </a:p>
          <a:p>
            <a:r>
              <a:rPr lang="fr-FR" sz="2400" b="1" u="sng" dirty="0" smtClean="0"/>
              <a:t>Modèle de la machine:</a:t>
            </a:r>
          </a:p>
          <a:p>
            <a:pPr marL="342900" indent="-342900">
              <a:buFont typeface="Arial" panose="020B0604020202020204" pitchFamily="34" charset="0"/>
              <a:buChar char="•"/>
            </a:pPr>
            <a:r>
              <a:rPr lang="fr-FR" sz="2400" dirty="0" smtClean="0"/>
              <a:t>Code SOLMAXP pour déterminer les champs 3D de la charge d’espace de la ligne basse énergie (interaction avec le gaz résiduel, C.C.),</a:t>
            </a:r>
          </a:p>
          <a:p>
            <a:pPr marL="342900" indent="-342900">
              <a:buFont typeface="Arial" panose="020B0604020202020204" pitchFamily="34" charset="0"/>
              <a:buChar char="•"/>
            </a:pPr>
            <a:r>
              <a:rPr lang="fr-FR" sz="2400" dirty="0" smtClean="0"/>
              <a:t>Les éléments constituant le </a:t>
            </a:r>
            <a:r>
              <a:rPr lang="fr-FR" sz="2400" dirty="0" err="1" smtClean="0"/>
              <a:t>linac</a:t>
            </a:r>
            <a:r>
              <a:rPr lang="fr-FR" sz="2400" dirty="0" smtClean="0"/>
              <a:t> sont simulés avec des cartes de champ 3D (RFQ, cavités, aimants).</a:t>
            </a:r>
          </a:p>
        </p:txBody>
      </p:sp>
    </p:spTree>
    <p:extLst>
      <p:ext uri="{BB962C8B-B14F-4D97-AF65-F5344CB8AC3E}">
        <p14:creationId xmlns:p14="http://schemas.microsoft.com/office/powerpoint/2010/main" val="351712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12</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
        <p:nvSpPr>
          <p:cNvPr id="3" name="Rectangle 2"/>
          <p:cNvSpPr/>
          <p:nvPr/>
        </p:nvSpPr>
        <p:spPr>
          <a:xfrm>
            <a:off x="590809" y="1268760"/>
            <a:ext cx="7992888" cy="181588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Font typeface="Arial" panose="020B0604020202020204" pitchFamily="34" charset="0"/>
              <a:buChar char="•"/>
            </a:pPr>
            <a:r>
              <a:rPr lang="fr-FR" sz="2800" b="1" dirty="0" smtClean="0">
                <a:latin typeface="Calibri" panose="020F0502020204030204" pitchFamily="34" charset="0"/>
              </a:rPr>
              <a:t>cœurs utilisés 		: 170</a:t>
            </a:r>
          </a:p>
          <a:p>
            <a:pPr marL="342900" indent="-342900">
              <a:buFont typeface="Arial" panose="020B0604020202020204" pitchFamily="34" charset="0"/>
              <a:buChar char="•"/>
            </a:pPr>
            <a:r>
              <a:rPr lang="fr-FR" sz="2800" b="1" dirty="0" smtClean="0">
                <a:latin typeface="Calibri" panose="020F0502020204030204" pitchFamily="34" charset="0"/>
              </a:rPr>
              <a:t>Durée 			: 25 jours</a:t>
            </a:r>
          </a:p>
          <a:p>
            <a:pPr marL="342900" indent="-342900">
              <a:buFont typeface="Arial" panose="020B0604020202020204" pitchFamily="34" charset="0"/>
              <a:buChar char="•"/>
            </a:pPr>
            <a:r>
              <a:rPr lang="fr-FR" sz="2800" b="1" dirty="0" smtClean="0">
                <a:latin typeface="Calibri" panose="020F0502020204030204" pitchFamily="34" charset="0"/>
              </a:rPr>
              <a:t>Positions conservées	: </a:t>
            </a:r>
            <a:r>
              <a:rPr lang="fr-FR" sz="2800" b="1" dirty="0">
                <a:latin typeface="Calibri" panose="020F0502020204030204" pitchFamily="34" charset="0"/>
              </a:rPr>
              <a:t>2000</a:t>
            </a:r>
            <a:r>
              <a:rPr lang="fr-FR" sz="2800" b="1" dirty="0" smtClean="0">
                <a:latin typeface="Calibri" panose="020F0502020204030204" pitchFamily="34" charset="0"/>
              </a:rPr>
              <a:t> (tous les 2 cm)</a:t>
            </a:r>
          </a:p>
          <a:p>
            <a:pPr marL="342900" indent="-342900">
              <a:buFont typeface="Arial" panose="020B0604020202020204" pitchFamily="34" charset="0"/>
              <a:buChar char="•"/>
            </a:pPr>
            <a:r>
              <a:rPr lang="fr-FR" sz="2800" b="1" dirty="0" smtClean="0">
                <a:latin typeface="Calibri" panose="020F0502020204030204" pitchFamily="34" charset="0"/>
                <a:sym typeface="Symbol"/>
              </a:rPr>
              <a:t>Stockage			: </a:t>
            </a:r>
            <a:r>
              <a:rPr lang="fr-FR" sz="2800" b="1" dirty="0" smtClean="0">
                <a:solidFill>
                  <a:srgbClr val="C00000"/>
                </a:solidFill>
                <a:latin typeface="Calibri" panose="020F0502020204030204" pitchFamily="34" charset="0"/>
              </a:rPr>
              <a:t>38 </a:t>
            </a:r>
            <a:r>
              <a:rPr lang="fr-FR" sz="2800" b="1" dirty="0" smtClean="0">
                <a:solidFill>
                  <a:srgbClr val="C00000"/>
                </a:solidFill>
                <a:latin typeface="Calibri" panose="020F0502020204030204" pitchFamily="34" charset="0"/>
              </a:rPr>
              <a:t>téraoctets</a:t>
            </a:r>
            <a:endParaRPr lang="fr-FR" sz="2800" b="1" dirty="0" smtClean="0">
              <a:solidFill>
                <a:srgbClr val="C00000"/>
              </a:solidFill>
              <a:latin typeface="Calibri" panose="020F0502020204030204" pitchFamily="34" charset="0"/>
            </a:endParaRPr>
          </a:p>
        </p:txBody>
      </p:sp>
    </p:spTree>
    <p:extLst>
      <p:ext uri="{BB962C8B-B14F-4D97-AF65-F5344CB8AC3E}">
        <p14:creationId xmlns:p14="http://schemas.microsoft.com/office/powerpoint/2010/main" val="4224325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13</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178"/>
            <a:ext cx="9124575" cy="466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267744" y="5864107"/>
            <a:ext cx="4851328"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000" dirty="0" smtClean="0">
                <a:latin typeface="Calibri" panose="020F0502020204030204" pitchFamily="34" charset="0"/>
              </a:rPr>
              <a:t>Densité de particules horizontale du faisceau</a:t>
            </a:r>
            <a:endParaRPr lang="en-US" sz="2000" dirty="0">
              <a:latin typeface="Calibri" panose="020F0502020204030204" pitchFamily="34" charset="0"/>
            </a:endParaRPr>
          </a:p>
        </p:txBody>
      </p:sp>
      <p:sp>
        <p:nvSpPr>
          <p:cNvPr id="13" name="Titre 17"/>
          <p:cNvSpPr txBox="1">
            <a:spLocks/>
          </p:cNvSpPr>
          <p:nvPr/>
        </p:nvSpPr>
        <p:spPr>
          <a:xfrm>
            <a:off x="1475656" y="-29804"/>
            <a:ext cx="7704856" cy="936104"/>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2400" smtClean="0">
                <a:effectLst>
                  <a:outerShdw blurRad="38100" dist="38100" dir="2700000" algn="tl">
                    <a:srgbClr val="000000">
                      <a:alpha val="43137"/>
                    </a:srgbClr>
                  </a:outerShdw>
                </a:effectLst>
              </a:rPr>
              <a:t>IFMIF – </a:t>
            </a:r>
            <a:r>
              <a:rPr lang="fr-FR" sz="240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206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14</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4" name="ZoneTexte 3"/>
          <p:cNvSpPr txBox="1"/>
          <p:nvPr/>
        </p:nvSpPr>
        <p:spPr>
          <a:xfrm>
            <a:off x="2195736" y="5981218"/>
            <a:ext cx="4782015"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000" dirty="0" smtClean="0">
                <a:latin typeface="Calibri" panose="020F0502020204030204" pitchFamily="34" charset="0"/>
              </a:rPr>
              <a:t>Densité de particules en énergie du faisceau</a:t>
            </a:r>
            <a:endParaRPr lang="en-US" sz="2000" dirty="0">
              <a:latin typeface="Calibri" panose="020F0502020204030204" pitchFamily="34" charset="0"/>
            </a:endParaRPr>
          </a:p>
        </p:txBody>
      </p:sp>
      <p:pic>
        <p:nvPicPr>
          <p:cNvPr id="4098" name="Picture 2" descr="D:\publications\Roscoff_2015\Results_Plot_IFMIF\Density_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4897158"/>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3333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15</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4" name="ZoneTexte 3"/>
          <p:cNvSpPr txBox="1"/>
          <p:nvPr/>
        </p:nvSpPr>
        <p:spPr>
          <a:xfrm>
            <a:off x="2277672" y="5864107"/>
            <a:ext cx="4759380"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000" b="1" dirty="0" smtClean="0">
                <a:latin typeface="Calibri" panose="020F0502020204030204" pitchFamily="34" charset="0"/>
              </a:rPr>
              <a:t>Sortie RFQ </a:t>
            </a:r>
            <a:r>
              <a:rPr lang="fr-FR" sz="2000" dirty="0" smtClean="0">
                <a:latin typeface="Calibri" panose="020F0502020204030204" pitchFamily="34" charset="0"/>
              </a:rPr>
              <a:t>: Espaces des phases transverses</a:t>
            </a:r>
            <a:endParaRPr lang="en-US" sz="2000" dirty="0">
              <a:latin typeface="Calibri" panose="020F0502020204030204" pitchFamily="34" charset="0"/>
            </a:endParaRPr>
          </a:p>
        </p:txBody>
      </p:sp>
      <p:pic>
        <p:nvPicPr>
          <p:cNvPr id="3074" name="Picture 2" descr="D:\publications\Roscoff_2015\Results_Plot_IFMIF\PhaseSpace_5GParticles_Log_X_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4444756" cy="41234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publications\Roscoff_2015\Results_Plot_IFMIF\PhaseSpace_5GParticles_Log_X_X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13" y="1124744"/>
            <a:ext cx="4421791" cy="4102144"/>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949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16</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4" name="ZoneTexte 3"/>
          <p:cNvSpPr txBox="1"/>
          <p:nvPr/>
        </p:nvSpPr>
        <p:spPr>
          <a:xfrm>
            <a:off x="6379811" y="1471281"/>
            <a:ext cx="2656685"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000" b="1" dirty="0" smtClean="0">
                <a:latin typeface="Calibri" panose="020F0502020204030204" pitchFamily="34" charset="0"/>
              </a:rPr>
              <a:t>Sortie RFQ </a:t>
            </a:r>
            <a:r>
              <a:rPr lang="fr-FR" sz="2000" dirty="0" smtClean="0">
                <a:latin typeface="Calibri" panose="020F0502020204030204" pitchFamily="34" charset="0"/>
              </a:rPr>
              <a:t>: Espace des phases longitudinal</a:t>
            </a:r>
            <a:endParaRPr lang="en-US" sz="2000" dirty="0">
              <a:latin typeface="Calibri" panose="020F0502020204030204" pitchFamily="34" charset="0"/>
            </a:endParaRPr>
          </a:p>
        </p:txBody>
      </p:sp>
      <p:pic>
        <p:nvPicPr>
          <p:cNvPr id="6146" name="Picture 2" descr="D:\publications\Roscoff_2015\Results_Plot_IFMIF\PhaseSpace_5GParticles_11_80m_Log_Phi_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5841"/>
            <a:ext cx="6104833" cy="5663519"/>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grpSp>
        <p:nvGrpSpPr>
          <p:cNvPr id="6" name="Groupe 5"/>
          <p:cNvGrpSpPr/>
          <p:nvPr/>
        </p:nvGrpSpPr>
        <p:grpSpPr>
          <a:xfrm>
            <a:off x="3142215" y="2745032"/>
            <a:ext cx="5665676" cy="3951610"/>
            <a:chOff x="3142215" y="2745032"/>
            <a:chExt cx="5665676" cy="395161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215" y="2745032"/>
              <a:ext cx="5442437" cy="3508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7956376" y="6327310"/>
              <a:ext cx="851515"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smtClean="0"/>
                <a:t>5 MeV</a:t>
              </a:r>
              <a:endParaRPr lang="en-US" dirty="0"/>
            </a:p>
          </p:txBody>
        </p:sp>
        <p:cxnSp>
          <p:nvCxnSpPr>
            <p:cNvPr id="13" name="Connecteur droit avec flèche 12"/>
            <p:cNvCxnSpPr/>
            <p:nvPr/>
          </p:nvCxnSpPr>
          <p:spPr>
            <a:xfrm flipV="1">
              <a:off x="8382134" y="4996344"/>
              <a:ext cx="0" cy="133679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23489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17</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4" name="ZoneTexte 3"/>
          <p:cNvSpPr txBox="1"/>
          <p:nvPr/>
        </p:nvSpPr>
        <p:spPr>
          <a:xfrm>
            <a:off x="1314776" y="5726248"/>
            <a:ext cx="340124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000" b="1" dirty="0" smtClean="0">
                <a:latin typeface="Calibri" panose="020F0502020204030204" pitchFamily="34" charset="0"/>
              </a:rPr>
              <a:t>Sortie </a:t>
            </a:r>
            <a:r>
              <a:rPr lang="fr-FR" sz="2000" b="1" dirty="0" err="1">
                <a:latin typeface="Calibri" panose="020F0502020204030204" pitchFamily="34" charset="0"/>
              </a:rPr>
              <a:t>l</a:t>
            </a:r>
            <a:r>
              <a:rPr lang="fr-FR" sz="2000" b="1" dirty="0" err="1" smtClean="0">
                <a:latin typeface="Calibri" panose="020F0502020204030204" pitchFamily="34" charset="0"/>
              </a:rPr>
              <a:t>inac</a:t>
            </a:r>
            <a:r>
              <a:rPr lang="fr-FR" sz="2000" b="1" dirty="0" smtClean="0">
                <a:latin typeface="Calibri" panose="020F0502020204030204" pitchFamily="34" charset="0"/>
              </a:rPr>
              <a:t> (9 MeV)</a:t>
            </a:r>
            <a:endParaRPr lang="fr-FR" sz="2000" dirty="0">
              <a:latin typeface="Calibri" panose="020F0502020204030204" pitchFamily="34" charset="0"/>
            </a:endParaRPr>
          </a:p>
          <a:p>
            <a:pPr algn="ctr"/>
            <a:r>
              <a:rPr lang="fr-FR" sz="2000" dirty="0" smtClean="0">
                <a:latin typeface="Calibri" panose="020F0502020204030204" pitchFamily="34" charset="0"/>
              </a:rPr>
              <a:t>Espace des phases longitudinal</a:t>
            </a:r>
            <a:endParaRPr lang="en-US" sz="2000" dirty="0">
              <a:latin typeface="Calibri" panose="020F0502020204030204" pitchFamily="34" charset="0"/>
            </a:endParaRPr>
          </a:p>
        </p:txBody>
      </p:sp>
      <p:pic>
        <p:nvPicPr>
          <p:cNvPr id="7170" name="Picture 2" descr="D:\publications\Roscoff_2015\Results_Plot_IFMIF\PhaseSpace_5GParticles_Log_Z_Zp_19_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1" y="1017573"/>
            <a:ext cx="5491620" cy="452469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riot\AppData\Local\Microsoft\Windows\Temporary Internet Files\Content.Outlook\3AKX397N\IFMIF_BeamDump_X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549" y="3356992"/>
            <a:ext cx="3663451" cy="305694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6005046" y="3123767"/>
            <a:ext cx="2656685"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000" b="1" dirty="0" smtClean="0">
                <a:latin typeface="Calibri" panose="020F0502020204030204" pitchFamily="34" charset="0"/>
              </a:rPr>
              <a:t>Faisceau sur la cible</a:t>
            </a:r>
            <a:endParaRPr lang="en-US" sz="2000" dirty="0">
              <a:latin typeface="Calibri" panose="020F0502020204030204" pitchFamily="34" charset="0"/>
            </a:endParaRPr>
          </a:p>
        </p:txBody>
      </p:sp>
      <p:sp>
        <p:nvSpPr>
          <p:cNvPr id="13"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8251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18</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4" name="ZoneTexte 3"/>
          <p:cNvSpPr txBox="1"/>
          <p:nvPr/>
        </p:nvSpPr>
        <p:spPr>
          <a:xfrm>
            <a:off x="2822900" y="5949280"/>
            <a:ext cx="2788456"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400" dirty="0" smtClean="0">
                <a:latin typeface="Calibri" panose="020F0502020204030204" pitchFamily="34" charset="0"/>
              </a:rPr>
              <a:t>Pertes faisceau en W</a:t>
            </a:r>
            <a:endParaRPr lang="en-US" sz="2400" dirty="0">
              <a:latin typeface="Calibri" panose="020F050202020403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71483"/>
            <a:ext cx="8568952" cy="249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34" y="3550060"/>
            <a:ext cx="7848872" cy="228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4289780" y="2705109"/>
            <a:ext cx="4536504" cy="576064"/>
          </a:xfrm>
          <a:prstGeom prst="ellipse">
            <a:avLst/>
          </a:prstGeom>
          <a:solidFill>
            <a:srgbClr val="FFFF00">
              <a:alpha val="34902"/>
            </a:srgbClr>
          </a:solidFill>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cxnSp>
        <p:nvCxnSpPr>
          <p:cNvPr id="6" name="Connecteur droit avec flèche 5"/>
          <p:cNvCxnSpPr/>
          <p:nvPr/>
        </p:nvCxnSpPr>
        <p:spPr>
          <a:xfrm flipH="1">
            <a:off x="5724128" y="3281173"/>
            <a:ext cx="648072" cy="7958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367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publications\Roscoff_2015\Results_Plot_IFMIF\PhaseSpace_5GParticles_11_80m_Log_Phi_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6928980" cy="5062878"/>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19</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pic>
        <p:nvPicPr>
          <p:cNvPr id="8194" name="Picture 2" descr="D:\publications\Roscoff_2015\Results_Plot_IFMIF\RFQ_Out_LostParticlesAf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 y="980728"/>
            <a:ext cx="6784964" cy="530627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e 17"/>
          <p:cNvGrpSpPr/>
          <p:nvPr/>
        </p:nvGrpSpPr>
        <p:grpSpPr>
          <a:xfrm>
            <a:off x="2619678" y="1422068"/>
            <a:ext cx="6505963" cy="3269802"/>
            <a:chOff x="2619678" y="1422068"/>
            <a:chExt cx="6505963" cy="3269802"/>
          </a:xfrm>
        </p:grpSpPr>
        <p:sp>
          <p:nvSpPr>
            <p:cNvPr id="5" name="Ellipse 4"/>
            <p:cNvSpPr/>
            <p:nvPr/>
          </p:nvSpPr>
          <p:spPr>
            <a:xfrm>
              <a:off x="2619678" y="1422068"/>
              <a:ext cx="1584176" cy="86409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Connecteur droit avec flèche 10"/>
            <p:cNvCxnSpPr/>
            <p:nvPr/>
          </p:nvCxnSpPr>
          <p:spPr>
            <a:xfrm>
              <a:off x="4089316" y="2043640"/>
              <a:ext cx="3209236" cy="19472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ZoneTexte 13"/>
            <p:cNvSpPr txBox="1"/>
            <p:nvPr/>
          </p:nvSpPr>
          <p:spPr>
            <a:xfrm>
              <a:off x="7261028" y="3983984"/>
              <a:ext cx="1864613" cy="707886"/>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fr-FR" sz="2000" b="1" dirty="0" smtClean="0">
                  <a:latin typeface="Calibri" panose="020F0502020204030204" pitchFamily="34" charset="0"/>
                </a:rPr>
                <a:t>Halo transverse</a:t>
              </a:r>
            </a:p>
            <a:p>
              <a:pPr algn="ctr"/>
              <a:r>
                <a:rPr lang="fr-FR" sz="2000" b="1" dirty="0" smtClean="0">
                  <a:latin typeface="Calibri" panose="020F0502020204030204" pitchFamily="34" charset="0"/>
                </a:rPr>
                <a:t>~ 10</a:t>
              </a:r>
              <a:r>
                <a:rPr lang="fr-FR" sz="2000" b="1" baseline="30000" dirty="0" smtClean="0">
                  <a:latin typeface="Calibri" panose="020F0502020204030204" pitchFamily="34" charset="0"/>
                </a:rPr>
                <a:t>2</a:t>
              </a:r>
              <a:r>
                <a:rPr lang="fr-FR" sz="2000" b="1" dirty="0" smtClean="0">
                  <a:latin typeface="Calibri" panose="020F0502020204030204" pitchFamily="34" charset="0"/>
                </a:rPr>
                <a:t> particules</a:t>
              </a:r>
              <a:endParaRPr lang="en-US" sz="2000" b="1" dirty="0">
                <a:latin typeface="Calibri" panose="020F0502020204030204" pitchFamily="34" charset="0"/>
              </a:endParaRPr>
            </a:p>
          </p:txBody>
        </p:sp>
      </p:grpSp>
      <p:grpSp>
        <p:nvGrpSpPr>
          <p:cNvPr id="22" name="Groupe 21"/>
          <p:cNvGrpSpPr/>
          <p:nvPr/>
        </p:nvGrpSpPr>
        <p:grpSpPr>
          <a:xfrm>
            <a:off x="2332890" y="1215150"/>
            <a:ext cx="6415574" cy="4493216"/>
            <a:chOff x="2505139" y="198654"/>
            <a:chExt cx="6415574" cy="4493216"/>
          </a:xfrm>
        </p:grpSpPr>
        <p:sp>
          <p:nvSpPr>
            <p:cNvPr id="23" name="Ellipse 22"/>
            <p:cNvSpPr/>
            <p:nvPr/>
          </p:nvSpPr>
          <p:spPr>
            <a:xfrm>
              <a:off x="2505139" y="198654"/>
              <a:ext cx="2239109" cy="1349754"/>
            </a:xfrm>
            <a:prstGeom prst="ellipse">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4" name="Connecteur droit avec flèche 23"/>
            <p:cNvCxnSpPr/>
            <p:nvPr/>
          </p:nvCxnSpPr>
          <p:spPr>
            <a:xfrm>
              <a:off x="4261565" y="1404392"/>
              <a:ext cx="3036987" cy="2586521"/>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5" name="ZoneTexte 24"/>
            <p:cNvSpPr txBox="1"/>
            <p:nvPr/>
          </p:nvSpPr>
          <p:spPr>
            <a:xfrm>
              <a:off x="7273980" y="3983984"/>
              <a:ext cx="1646733" cy="707886"/>
            </a:xfrm>
            <a:prstGeom prst="rect">
              <a:avLst/>
            </a:prstGeom>
            <a:solidFill>
              <a:srgbClr val="FF0000"/>
            </a:solidFill>
            <a:ln>
              <a:solidFill>
                <a:srgbClr val="C0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b="1" dirty="0" err="1" smtClean="0">
                  <a:latin typeface="Calibri" panose="020F0502020204030204" pitchFamily="34" charset="0"/>
                </a:rPr>
                <a:t>Acceptance</a:t>
              </a:r>
              <a:r>
                <a:rPr lang="fr-FR" sz="2000" b="1" dirty="0" smtClean="0">
                  <a:latin typeface="Calibri" panose="020F0502020204030204" pitchFamily="34" charset="0"/>
                </a:rPr>
                <a:t> longitudinale</a:t>
              </a:r>
              <a:endParaRPr lang="en-US" sz="2000" b="1" dirty="0">
                <a:latin typeface="Calibri" panose="020F0502020204030204" pitchFamily="34" charset="0"/>
              </a:endParaRPr>
            </a:p>
          </p:txBody>
        </p:sp>
      </p:grpSp>
      <p:sp>
        <p:nvSpPr>
          <p:cNvPr id="30"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Résultats de simulation</a:t>
            </a:r>
            <a:endParaRPr lang="fr-FR" sz="1800" i="1" dirty="0">
              <a:solidFill>
                <a:schemeClr val="bg1">
                  <a:lumMod val="85000"/>
                </a:schemeClr>
              </a:solidFill>
              <a:effectLst>
                <a:outerShdw blurRad="38100" dist="38100" dir="2700000" algn="tl">
                  <a:srgbClr val="000000">
                    <a:alpha val="43137"/>
                  </a:srgbClr>
                </a:outerShdw>
              </a:effectLst>
            </a:endParaRPr>
          </a:p>
        </p:txBody>
      </p:sp>
      <p:sp>
        <p:nvSpPr>
          <p:cNvPr id="19" name="ZoneTexte 18"/>
          <p:cNvSpPr txBox="1"/>
          <p:nvPr/>
        </p:nvSpPr>
        <p:spPr>
          <a:xfrm>
            <a:off x="6461106" y="1098902"/>
            <a:ext cx="257568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dirty="0" smtClean="0">
                <a:latin typeface="Calibri" panose="020F0502020204030204" pitchFamily="34" charset="0"/>
              </a:rPr>
              <a:t>Espace longitudinal en</a:t>
            </a:r>
          </a:p>
          <a:p>
            <a:r>
              <a:rPr lang="fr-FR" dirty="0" smtClean="0">
                <a:latin typeface="Calibri" panose="020F0502020204030204" pitchFamily="34" charset="0"/>
              </a:rPr>
              <a:t>Sortie RFQ</a:t>
            </a:r>
            <a:endParaRPr lang="en-US" dirty="0">
              <a:latin typeface="Calibri" panose="020F0502020204030204" pitchFamily="34" charset="0"/>
            </a:endParaRPr>
          </a:p>
        </p:txBody>
      </p:sp>
      <p:sp>
        <p:nvSpPr>
          <p:cNvPr id="4" name="ZoneTexte 3"/>
          <p:cNvSpPr txBox="1"/>
          <p:nvPr/>
        </p:nvSpPr>
        <p:spPr>
          <a:xfrm>
            <a:off x="6444208" y="1026602"/>
            <a:ext cx="2592581"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dirty="0" smtClean="0">
                <a:latin typeface="Calibri" panose="020F0502020204030204" pitchFamily="34" charset="0"/>
              </a:rPr>
              <a:t>Pertes faisceau  située au delà du RFQ ramenées à la distribution de faisceau en sortie du RFQ</a:t>
            </a:r>
          </a:p>
          <a:p>
            <a:endParaRPr lang="fr-FR" dirty="0" smtClean="0">
              <a:latin typeface="Calibri" panose="020F0502020204030204" pitchFamily="34" charset="0"/>
            </a:endParaRPr>
          </a:p>
          <a:p>
            <a:r>
              <a:rPr lang="fr-FR" dirty="0" smtClean="0">
                <a:latin typeface="Calibri" panose="020F0502020204030204" pitchFamily="34" charset="0"/>
              </a:rPr>
              <a:t>~ 5x</a:t>
            </a:r>
            <a:r>
              <a:rPr lang="fr-FR" b="1" dirty="0" smtClean="0">
                <a:latin typeface="Calibri" panose="020F0502020204030204" pitchFamily="34" charset="0"/>
              </a:rPr>
              <a:t>10</a:t>
            </a:r>
            <a:r>
              <a:rPr lang="fr-FR" b="1" baseline="30000" dirty="0" smtClean="0">
                <a:latin typeface="Calibri" panose="020F0502020204030204" pitchFamily="34" charset="0"/>
              </a:rPr>
              <a:t>5</a:t>
            </a:r>
            <a:r>
              <a:rPr lang="fr-FR" b="1" dirty="0" smtClean="0">
                <a:latin typeface="Calibri" panose="020F0502020204030204" pitchFamily="34" charset="0"/>
              </a:rPr>
              <a:t> particules, ( 10</a:t>
            </a:r>
            <a:r>
              <a:rPr lang="fr-FR" b="1" baseline="30000" dirty="0" smtClean="0">
                <a:latin typeface="Calibri" panose="020F0502020204030204" pitchFamily="34" charset="0"/>
              </a:rPr>
              <a:t>-4 </a:t>
            </a:r>
            <a:r>
              <a:rPr lang="fr-FR" b="1" dirty="0" smtClean="0">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27622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3" name="Rectangle 2"/>
          <p:cNvSpPr/>
          <p:nvPr/>
        </p:nvSpPr>
        <p:spPr>
          <a:xfrm>
            <a:off x="3512556" y="1099549"/>
            <a:ext cx="5472608" cy="3970318"/>
          </a:xfrm>
          <a:prstGeom prst="rect">
            <a:avLst/>
          </a:prstGeom>
        </p:spPr>
        <p:txBody>
          <a:bodyPr wrap="square">
            <a:spAutoFit/>
          </a:bodyPr>
          <a:lstStyle/>
          <a:p>
            <a:pPr marL="285750" lvl="0"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Problématique</a:t>
            </a:r>
          </a:p>
          <a:p>
            <a:pPr marL="285750" lvl="0"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Calcul massif</a:t>
            </a:r>
            <a:endParaRPr lang="fr-FR" sz="3600" b="1" dirty="0">
              <a:solidFill>
                <a:schemeClr val="bg1"/>
              </a:solidFill>
              <a:effectLst>
                <a:outerShdw blurRad="38100" dist="38100" dir="2700000" algn="tl">
                  <a:srgbClr val="000000">
                    <a:alpha val="43137"/>
                  </a:srgbClr>
                </a:outerShdw>
              </a:effectLst>
              <a:latin typeface="Calibri Light" panose="020F0302020204030204" pitchFamily="34" charset="0"/>
            </a:endParaRPr>
          </a:p>
          <a:p>
            <a:pPr marL="285750" lvl="0"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Outil &amp; méthodes</a:t>
            </a:r>
          </a:p>
          <a:p>
            <a:pPr marL="285750"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Simulations</a:t>
            </a:r>
          </a:p>
          <a:p>
            <a:pPr marL="742950" lvl="1"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IFMIF</a:t>
            </a:r>
          </a:p>
          <a:p>
            <a:pPr marL="742950" lvl="1"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SPIRAL2</a:t>
            </a:r>
            <a:endParaRPr lang="fr-FR" sz="3600" b="1" dirty="0">
              <a:solidFill>
                <a:schemeClr val="bg1"/>
              </a:solidFill>
              <a:effectLst>
                <a:outerShdw blurRad="38100" dist="38100" dir="2700000" algn="tl">
                  <a:srgbClr val="000000">
                    <a:alpha val="43137"/>
                  </a:srgbClr>
                </a:outerShdw>
              </a:effectLst>
              <a:latin typeface="Calibri Light" panose="020F0302020204030204" pitchFamily="34" charset="0"/>
            </a:endParaRPr>
          </a:p>
          <a:p>
            <a:pPr marL="285750" lvl="0" indent="-285750">
              <a:buFont typeface="Arial" panose="020B0604020202020204" pitchFamily="34" charset="0"/>
              <a:buChar char="•"/>
            </a:pPr>
            <a:r>
              <a:rPr lang="fr-FR" sz="3600" b="1" dirty="0" smtClean="0">
                <a:solidFill>
                  <a:schemeClr val="bg1"/>
                </a:solidFill>
                <a:effectLst>
                  <a:outerShdw blurRad="38100" dist="38100" dir="2700000" algn="tl">
                    <a:srgbClr val="000000">
                      <a:alpha val="43137"/>
                    </a:srgbClr>
                  </a:outerShdw>
                </a:effectLst>
                <a:latin typeface="Calibri Light" panose="020F0302020204030204" pitchFamily="34" charset="0"/>
              </a:rPr>
              <a:t>Conclusions</a:t>
            </a:r>
            <a:endParaRPr lang="fr-FR" sz="3600" b="1" dirty="0">
              <a:solidFill>
                <a:schemeClr val="bg1"/>
              </a:solidFill>
              <a:effectLst>
                <a:outerShdw blurRad="38100" dist="38100" dir="2700000" algn="tl">
                  <a:srgbClr val="000000">
                    <a:alpha val="43137"/>
                  </a:srgbClr>
                </a:outerShdw>
              </a:effectLst>
              <a:latin typeface="Calibri Light" panose="020F0302020204030204" pitchFamily="34" charset="0"/>
            </a:endParaRPr>
          </a:p>
        </p:txBody>
      </p:sp>
      <p:sp>
        <p:nvSpPr>
          <p:cNvPr id="2" name="Rectangle 1"/>
          <p:cNvSpPr/>
          <p:nvPr/>
        </p:nvSpPr>
        <p:spPr>
          <a:xfrm>
            <a:off x="0" y="0"/>
            <a:ext cx="3203848" cy="5047536"/>
          </a:xfrm>
          <a:prstGeom prst="rect">
            <a:avLst/>
          </a:prstGeom>
        </p:spPr>
        <p:txBody>
          <a:bodyPr wrap="square">
            <a:spAutoFit/>
          </a:bodyPr>
          <a:lstStyle/>
          <a:p>
            <a:r>
              <a:rPr lang="en-US" sz="1200" i="1" dirty="0" smtClean="0">
                <a:solidFill>
                  <a:srgbClr val="666666"/>
                </a:solidFill>
              </a:rPr>
              <a:t>Abstract:</a:t>
            </a:r>
          </a:p>
          <a:p>
            <a:endParaRPr lang="en-US" sz="1200" i="1" dirty="0" smtClean="0">
              <a:solidFill>
                <a:srgbClr val="666666"/>
              </a:solidFill>
            </a:endParaRPr>
          </a:p>
          <a:p>
            <a:pPr algn="just"/>
            <a:r>
              <a:rPr lang="fr-FR" sz="1000" dirty="0" smtClean="0">
                <a:solidFill>
                  <a:schemeClr val="bg1">
                    <a:lumMod val="50000"/>
                  </a:schemeClr>
                </a:solidFill>
              </a:rPr>
              <a:t>En </a:t>
            </a:r>
            <a:r>
              <a:rPr lang="fr-FR" sz="1000" dirty="0">
                <a:solidFill>
                  <a:schemeClr val="bg1">
                    <a:lumMod val="50000"/>
                  </a:schemeClr>
                </a:solidFill>
              </a:rPr>
              <a:t>matière de simulation des faisceaux intense dans les accélérateurs linéaires, il y a une dizaine d’années, le challenge était de taille. Contrainte par la radioprotection et l’activation de la machine, la  puissance faisceau perdue doit être souvent inférieure à 1W/m, soit, pour certaines machines, une fraction du faisceau inférieure à 10</a:t>
            </a:r>
            <a:r>
              <a:rPr lang="fr-FR" sz="1000" baseline="30000" dirty="0">
                <a:solidFill>
                  <a:schemeClr val="bg1">
                    <a:lumMod val="50000"/>
                  </a:schemeClr>
                </a:solidFill>
              </a:rPr>
              <a:t>-6</a:t>
            </a:r>
            <a:r>
              <a:rPr lang="fr-FR" sz="1000" dirty="0">
                <a:solidFill>
                  <a:schemeClr val="bg1">
                    <a:lumMod val="50000"/>
                  </a:schemeClr>
                </a:solidFill>
              </a:rPr>
              <a:t>/m. Le développement des programmes de calculs au SACM furent en partie mené avec cet objectif.</a:t>
            </a:r>
            <a:endParaRPr lang="en-US" sz="1000" dirty="0">
              <a:solidFill>
                <a:schemeClr val="bg1">
                  <a:lumMod val="50000"/>
                </a:schemeClr>
              </a:solidFill>
            </a:endParaRPr>
          </a:p>
          <a:p>
            <a:pPr algn="just"/>
            <a:r>
              <a:rPr lang="fr-FR" sz="1000" dirty="0">
                <a:solidFill>
                  <a:schemeClr val="bg1">
                    <a:lumMod val="50000"/>
                  </a:schemeClr>
                </a:solidFill>
              </a:rPr>
              <a:t>Cet objectif fut atteint et finalement dépassé. Aujourd’hui nous disposons de codes permettant des simulations de faisceau intégrant le nombre réel de particules présentes dans un paquet (quelques centaines de millions à quelques milliards de particules). De plus, ces codes utilisent des cartes de champs réalistes décrivant les principaux éléments des machines. Cette approche dite « brutale » assez éloignée des simulations basées sur des modèles simples et parfois décriée par la communauté par son manque évident d’élégance, permet cependant d’être au plus proche de la réalité en minimisant les hypothèses de simulation. Elle apporte ainsi des enseignements très détaillés sur la formation du halo et les causes principales et la localisation des pertes faisceau. Ce type d’étude fut mené sur les accélérateurs linéaires SPIRAL2, MYRRHA et IFMIF. Nous présenterons dans un premiers temps les principales techniques utilisées pour relever le challenge numérique et dans un second temps les principaux résultats obtenus. </a:t>
            </a:r>
            <a:endParaRPr lang="fr-FR" sz="1000" i="1" dirty="0">
              <a:solidFill>
                <a:schemeClr val="bg1">
                  <a:lumMod val="50000"/>
                </a:schemeClr>
              </a:solidFill>
            </a:endParaRPr>
          </a:p>
        </p:txBody>
      </p:sp>
      <p:sp>
        <p:nvSpPr>
          <p:cNvPr id="7" name="Espace réservé du numéro de diapositive 7"/>
          <p:cNvSpPr>
            <a:spLocks noGrp="1"/>
          </p:cNvSpPr>
          <p:nvPr>
            <p:ph type="sldNum" sz="quarter" idx="11"/>
          </p:nvPr>
        </p:nvSpPr>
        <p:spPr>
          <a:xfrm>
            <a:off x="8025304" y="6303598"/>
            <a:ext cx="1118696" cy="365125"/>
          </a:xfrm>
        </p:spPr>
        <p:txBody>
          <a:bodyPr/>
          <a:lstStyle/>
          <a:p>
            <a:r>
              <a:rPr lang="fr-FR" dirty="0" smtClean="0"/>
              <a:t>|  PAGE </a:t>
            </a:r>
            <a:fld id="{AEFB9B6D-867A-40B8-ACB0-35CC9F272C9C}" type="slidenum">
              <a:rPr lang="fr-FR" smtClean="0"/>
              <a:pPr/>
              <a:t>2</a:t>
            </a:fld>
            <a:endParaRPr lang="fr-FR" dirty="0"/>
          </a:p>
        </p:txBody>
      </p:sp>
      <p:sp>
        <p:nvSpPr>
          <p:cNvPr id="11" name="Espace réservé du pied de page 8"/>
          <p:cNvSpPr>
            <a:spLocks noGrp="1"/>
          </p:cNvSpPr>
          <p:nvPr>
            <p:ph type="ftr" sz="quarter" idx="12"/>
          </p:nvPr>
        </p:nvSpPr>
        <p:spPr>
          <a:xfrm>
            <a:off x="2051720" y="6305192"/>
            <a:ext cx="5939824" cy="365125"/>
          </a:xfrm>
        </p:spPr>
        <p:txBody>
          <a:bodyPr/>
          <a:lstStyle/>
          <a:p>
            <a:r>
              <a:rPr lang="fr-FR" dirty="0" smtClean="0"/>
              <a:t>D. URIOT- CEA | ROSCOFF 2015</a:t>
            </a:r>
            <a:endParaRPr lang="fr-FR" dirty="0"/>
          </a:p>
        </p:txBody>
      </p:sp>
    </p:spTree>
    <p:extLst>
      <p:ext uri="{BB962C8B-B14F-4D97-AF65-F5344CB8AC3E}">
        <p14:creationId xmlns:p14="http://schemas.microsoft.com/office/powerpoint/2010/main" val="426040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20</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a:effectLst>
                  <a:outerShdw blurRad="38100" dist="38100" dir="2700000" algn="tl">
                    <a:srgbClr val="000000">
                      <a:alpha val="43137"/>
                    </a:srgbClr>
                  </a:outerShdw>
                </a:effectLst>
              </a:rPr>
              <a:t>IFMIF – </a:t>
            </a:r>
            <a:r>
              <a:rPr lang="fr-FR" sz="2400" dirty="0" smtClean="0">
                <a:solidFill>
                  <a:schemeClr val="bg1">
                    <a:lumMod val="85000"/>
                  </a:schemeClr>
                </a:solidFill>
                <a:effectLst>
                  <a:outerShdw blurRad="38100" dist="38100" dir="2700000" algn="tl">
                    <a:srgbClr val="000000">
                      <a:alpha val="43137"/>
                    </a:srgbClr>
                  </a:outerShdw>
                </a:effectLst>
              </a:rPr>
              <a:t>CONCLUSIONS</a:t>
            </a:r>
            <a:endParaRPr lang="fr-FR" sz="1800" i="1" dirty="0">
              <a:solidFill>
                <a:schemeClr val="bg1">
                  <a:lumMod val="85000"/>
                </a:schemeClr>
              </a:solidFill>
              <a:effectLst>
                <a:outerShdw blurRad="38100" dist="38100" dir="2700000" algn="tl">
                  <a:srgbClr val="000000">
                    <a:alpha val="43137"/>
                  </a:srgbClr>
                </a:outerShdw>
              </a:effectLst>
            </a:endParaRPr>
          </a:p>
        </p:txBody>
      </p:sp>
      <p:sp>
        <p:nvSpPr>
          <p:cNvPr id="6" name="ZoneTexte 5"/>
          <p:cNvSpPr txBox="1"/>
          <p:nvPr/>
        </p:nvSpPr>
        <p:spPr>
          <a:xfrm>
            <a:off x="217207" y="1071626"/>
            <a:ext cx="8856984" cy="5078313"/>
          </a:xfrm>
          <a:prstGeom prst="rect">
            <a:avLst/>
          </a:prstGeom>
          <a:noFill/>
        </p:spPr>
        <p:txBody>
          <a:bodyPr wrap="square" rtlCol="0">
            <a:spAutoFit/>
          </a:bodyPr>
          <a:lstStyle/>
          <a:p>
            <a:endParaRPr lang="fr-FR" sz="3200" b="1" dirty="0" smtClean="0">
              <a:effectLst>
                <a:outerShdw blurRad="38100" dist="38100" dir="2700000" algn="tl">
                  <a:srgbClr val="000000">
                    <a:alpha val="43137"/>
                  </a:srgbClr>
                </a:outerShdw>
              </a:effectLst>
              <a:latin typeface="Calibri" panose="020F0502020204030204" pitchFamily="34" charset="0"/>
            </a:endParaRPr>
          </a:p>
          <a:p>
            <a:r>
              <a:rPr lang="fr-FR" sz="3200" b="1" dirty="0" smtClean="0">
                <a:effectLst>
                  <a:outerShdw blurRad="38100" dist="38100" dir="2700000" algn="tl">
                    <a:srgbClr val="000000">
                      <a:alpha val="43137"/>
                    </a:srgbClr>
                  </a:outerShdw>
                </a:effectLst>
                <a:latin typeface="Calibri" panose="020F0502020204030204" pitchFamily="34" charset="0"/>
              </a:rPr>
              <a:t>Les pertes dans IFMIF</a:t>
            </a:r>
          </a:p>
          <a:p>
            <a:pPr marL="457200" indent="-457200">
              <a:buFont typeface="Arial" panose="020B0604020202020204" pitchFamily="34" charset="0"/>
              <a:buChar char="•"/>
            </a:pPr>
            <a:r>
              <a:rPr lang="fr-FR" sz="2800" dirty="0" smtClean="0">
                <a:latin typeface="Calibri" panose="020F0502020204030204" pitchFamily="34" charset="0"/>
              </a:rPr>
              <a:t>La cause n’est clairement pas le halo transverse due à la charge d’espace, aux désadaptations transverses ou autres non linéarités,</a:t>
            </a:r>
          </a:p>
          <a:p>
            <a:pPr marL="457200" indent="-457200">
              <a:buFont typeface="Arial" panose="020B0604020202020204" pitchFamily="34" charset="0"/>
              <a:buChar char="•"/>
            </a:pPr>
            <a:r>
              <a:rPr lang="fr-FR" sz="2800" dirty="0" smtClean="0">
                <a:latin typeface="Calibri" panose="020F0502020204030204" pitchFamily="34" charset="0"/>
              </a:rPr>
              <a:t>Elles sont principalement dues à des décrochages longitudinaux des queues de distribution sortie RFQ,</a:t>
            </a:r>
            <a:endParaRPr lang="fr-FR" sz="2800" dirty="0">
              <a:latin typeface="Calibri" panose="020F0502020204030204" pitchFamily="34" charset="0"/>
            </a:endParaRPr>
          </a:p>
          <a:p>
            <a:pPr marL="457200" indent="-457200">
              <a:buFont typeface="Arial" panose="020B0604020202020204" pitchFamily="34" charset="0"/>
              <a:buChar char="•"/>
            </a:pPr>
            <a:r>
              <a:rPr lang="fr-FR" sz="2800" dirty="0" smtClean="0">
                <a:latin typeface="Calibri" panose="020F0502020204030204" pitchFamily="34" charset="0"/>
              </a:rPr>
              <a:t>Etude en cours, des trajectoires des particules perdues transversalement.</a:t>
            </a:r>
          </a:p>
          <a:p>
            <a:pPr marL="457200" indent="-457200">
              <a:buFont typeface="Arial" panose="020B0604020202020204" pitchFamily="34" charset="0"/>
              <a:buChar char="•"/>
            </a:pPr>
            <a:endParaRPr lang="fr-FR" sz="3200" dirty="0" smtClean="0">
              <a:latin typeface="Calibri" panose="020F0502020204030204" pitchFamily="34" charset="0"/>
            </a:endParaRPr>
          </a:p>
          <a:p>
            <a:r>
              <a:rPr lang="fr-FR" sz="3200" b="1" dirty="0" smtClean="0">
                <a:latin typeface="Calibri" panose="020F0502020204030204" pitchFamily="34" charset="0"/>
              </a:rPr>
              <a:t>Que dire de l’influence des erreurs?</a:t>
            </a:r>
            <a:endParaRPr lang="en-US" sz="32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5409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3" name="Rectangle 2"/>
          <p:cNvSpPr/>
          <p:nvPr/>
        </p:nvSpPr>
        <p:spPr>
          <a:xfrm>
            <a:off x="3225273" y="2060848"/>
            <a:ext cx="5811223" cy="1754326"/>
          </a:xfrm>
          <a:prstGeom prst="rect">
            <a:avLst/>
          </a:prstGeom>
        </p:spPr>
        <p:txBody>
          <a:bodyPr wrap="square">
            <a:spAutoFit/>
          </a:bodyPr>
          <a:lstStyle/>
          <a:p>
            <a:pPr lvl="0" algn="ctr"/>
            <a:r>
              <a:rPr lang="fr-FR" sz="5400" b="1" dirty="0" smtClean="0">
                <a:solidFill>
                  <a:schemeClr val="bg1"/>
                </a:solidFill>
                <a:effectLst>
                  <a:outerShdw blurRad="38100" dist="38100" dir="2700000" algn="tl">
                    <a:srgbClr val="000000">
                      <a:alpha val="43137"/>
                    </a:srgbClr>
                  </a:outerShdw>
                </a:effectLst>
                <a:latin typeface="Calibri Light" panose="020F0302020204030204" pitchFamily="34" charset="0"/>
              </a:rPr>
              <a:t>Etudes statistiques</a:t>
            </a:r>
          </a:p>
          <a:p>
            <a:pPr lvl="0" algn="ctr"/>
            <a:r>
              <a:rPr lang="fr-FR" sz="5400" b="1" dirty="0" smtClean="0">
                <a:solidFill>
                  <a:schemeClr val="bg1"/>
                </a:solidFill>
                <a:effectLst>
                  <a:outerShdw blurRad="38100" dist="38100" dir="2700000" algn="tl">
                    <a:srgbClr val="000000">
                      <a:alpha val="43137"/>
                    </a:srgbClr>
                  </a:outerShdw>
                </a:effectLst>
                <a:latin typeface="Calibri Light" panose="020F0302020204030204" pitchFamily="34" charset="0"/>
              </a:rPr>
              <a:t>SPIRAL2</a:t>
            </a:r>
            <a:endParaRPr lang="fr-FR" sz="5400" b="1" dirty="0">
              <a:solidFill>
                <a:schemeClr val="bg1"/>
              </a:solidFill>
              <a:effectLst>
                <a:outerShdw blurRad="38100" dist="38100" dir="2700000" algn="tl">
                  <a:srgbClr val="000000">
                    <a:alpha val="43137"/>
                  </a:srgbClr>
                </a:outerShdw>
              </a:effectLst>
              <a:latin typeface="Calibri Light" panose="020F0302020204030204" pitchFamily="34" charset="0"/>
            </a:endParaRPr>
          </a:p>
        </p:txBody>
      </p:sp>
      <p:sp>
        <p:nvSpPr>
          <p:cNvPr id="7" name="Espace réservé du numéro de diapositive 7"/>
          <p:cNvSpPr>
            <a:spLocks noGrp="1"/>
          </p:cNvSpPr>
          <p:nvPr>
            <p:ph type="sldNum" sz="quarter" idx="11"/>
          </p:nvPr>
        </p:nvSpPr>
        <p:spPr>
          <a:xfrm>
            <a:off x="8025304" y="6303598"/>
            <a:ext cx="1118696" cy="365125"/>
          </a:xfrm>
        </p:spPr>
        <p:txBody>
          <a:bodyPr/>
          <a:lstStyle/>
          <a:p>
            <a:r>
              <a:rPr lang="fr-FR" dirty="0" smtClean="0"/>
              <a:t>|  PAGE </a:t>
            </a:r>
            <a:fld id="{AEFB9B6D-867A-40B8-ACB0-35CC9F272C9C}" type="slidenum">
              <a:rPr lang="fr-FR" smtClean="0"/>
              <a:pPr/>
              <a:t>21</a:t>
            </a:fld>
            <a:endParaRPr lang="fr-FR" dirty="0"/>
          </a:p>
        </p:txBody>
      </p:sp>
      <p:sp>
        <p:nvSpPr>
          <p:cNvPr id="11" name="Espace réservé du pied de page 8"/>
          <p:cNvSpPr>
            <a:spLocks noGrp="1"/>
          </p:cNvSpPr>
          <p:nvPr>
            <p:ph type="ftr" sz="quarter" idx="12"/>
          </p:nvPr>
        </p:nvSpPr>
        <p:spPr>
          <a:xfrm>
            <a:off x="2051720" y="6305192"/>
            <a:ext cx="5939824" cy="365125"/>
          </a:xfrm>
        </p:spPr>
        <p:txBody>
          <a:bodyPr/>
          <a:lstStyle/>
          <a:p>
            <a:r>
              <a:rPr lang="fr-FR" dirty="0" smtClean="0"/>
              <a:t>D. URIOT- CEA | ROSCOFF 2015</a:t>
            </a:r>
            <a:endParaRPr lang="fr-FR" dirty="0"/>
          </a:p>
        </p:txBody>
      </p:sp>
      <p:pic>
        <p:nvPicPr>
          <p:cNvPr id="10" name="Picture 25" descr="logo4%20réduit"/>
          <p:cNvPicPr>
            <a:picLocks noChangeAspect="1" noChangeArrowheads="1"/>
          </p:cNvPicPr>
          <p:nvPr/>
        </p:nvPicPr>
        <p:blipFill>
          <a:blip r:embed="rId2" cstate="print"/>
          <a:srcRect/>
          <a:stretch>
            <a:fillRect/>
          </a:stretch>
        </p:blipFill>
        <p:spPr bwMode="auto">
          <a:xfrm>
            <a:off x="107504" y="5157192"/>
            <a:ext cx="3045761" cy="706561"/>
          </a:xfrm>
          <a:prstGeom prst="rect">
            <a:avLst/>
          </a:prstGeom>
          <a:noFill/>
          <a:ln w="9525">
            <a:noFill/>
            <a:miter lim="800000"/>
            <a:headEnd/>
            <a:tailEnd/>
          </a:ln>
        </p:spPr>
      </p:pic>
    </p:spTree>
    <p:extLst>
      <p:ext uri="{BB962C8B-B14F-4D97-AF65-F5344CB8AC3E}">
        <p14:creationId xmlns:p14="http://schemas.microsoft.com/office/powerpoint/2010/main" val="1255193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22</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 SCHEMA</a:t>
            </a:r>
            <a:endParaRPr lang="fr-FR" sz="1800" i="1" dirty="0">
              <a:solidFill>
                <a:schemeClr val="bg1">
                  <a:lumMod val="75000"/>
                </a:schemeClr>
              </a:solidFill>
              <a:effectLst>
                <a:outerShdw blurRad="38100" dist="38100" dir="2700000" algn="tl">
                  <a:srgbClr val="000000">
                    <a:alpha val="43137"/>
                  </a:srgbClr>
                </a:outerShdw>
              </a:effectLst>
            </a:endParaRPr>
          </a:p>
        </p:txBody>
      </p:sp>
      <p:pic>
        <p:nvPicPr>
          <p:cNvPr id="10" name="Imag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4627911" cy="5220580"/>
          </a:xfrm>
          <a:prstGeom prst="rect">
            <a:avLst/>
          </a:prstGeom>
          <a:noFill/>
          <a:ln>
            <a:noFill/>
          </a:ln>
        </p:spPr>
      </p:pic>
      <p:sp>
        <p:nvSpPr>
          <p:cNvPr id="11" name="Rectangle 10"/>
          <p:cNvSpPr/>
          <p:nvPr/>
        </p:nvSpPr>
        <p:spPr>
          <a:xfrm>
            <a:off x="4283968" y="2899101"/>
            <a:ext cx="4777668" cy="181588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b="1" dirty="0">
                <a:latin typeface="Calibri" panose="020F0502020204030204" pitchFamily="34" charset="0"/>
              </a:rPr>
              <a:t>First order:</a:t>
            </a:r>
          </a:p>
          <a:p>
            <a:pPr marL="285750" indent="-285750">
              <a:buFont typeface="Arial" panose="020B0604020202020204" pitchFamily="34" charset="0"/>
              <a:buChar char="•"/>
            </a:pPr>
            <a:r>
              <a:rPr lang="en-US" sz="1600" dirty="0">
                <a:solidFill>
                  <a:srgbClr val="0070C0"/>
                </a:solidFill>
                <a:latin typeface="Calibri" panose="020F0502020204030204" pitchFamily="34" charset="0"/>
              </a:rPr>
              <a:t>Set cavity RF </a:t>
            </a:r>
            <a:r>
              <a:rPr lang="en-US" sz="1600" dirty="0" smtClean="0">
                <a:solidFill>
                  <a:srgbClr val="0070C0"/>
                </a:solidFill>
                <a:latin typeface="Calibri" panose="020F0502020204030204" pitchFamily="34" charset="0"/>
              </a:rPr>
              <a:t>phase </a:t>
            </a:r>
            <a:r>
              <a:rPr lang="en-US" sz="1600" dirty="0">
                <a:solidFill>
                  <a:srgbClr val="0070C0"/>
                </a:solidFill>
                <a:latin typeface="Calibri" panose="020F0502020204030204" pitchFamily="34" charset="0"/>
              </a:rPr>
              <a:t>and </a:t>
            </a:r>
            <a:r>
              <a:rPr lang="en-US" sz="1600" dirty="0" smtClean="0">
                <a:solidFill>
                  <a:srgbClr val="0070C0"/>
                </a:solidFill>
                <a:latin typeface="Calibri" panose="020F0502020204030204" pitchFamily="34" charset="0"/>
              </a:rPr>
              <a:t>field amplitudes</a:t>
            </a:r>
            <a:endParaRPr lang="en-US" sz="1600" dirty="0">
              <a:solidFill>
                <a:srgbClr val="0070C0"/>
              </a:solidFill>
              <a:latin typeface="Calibri" panose="020F0502020204030204" pitchFamily="34" charset="0"/>
            </a:endParaRPr>
          </a:p>
          <a:p>
            <a:pPr marL="285750" indent="-285750">
              <a:buFont typeface="Arial" panose="020B0604020202020204" pitchFamily="34" charset="0"/>
              <a:buChar char="•"/>
            </a:pPr>
            <a:r>
              <a:rPr lang="en-US" sz="1600" dirty="0">
                <a:solidFill>
                  <a:srgbClr val="0070C0"/>
                </a:solidFill>
                <a:latin typeface="Calibri" panose="020F0502020204030204" pitchFamily="34" charset="0"/>
              </a:rPr>
              <a:t>Set beam </a:t>
            </a:r>
            <a:r>
              <a:rPr lang="en-US" sz="1600" dirty="0" smtClean="0">
                <a:solidFill>
                  <a:srgbClr val="0070C0"/>
                </a:solidFill>
                <a:latin typeface="Calibri" panose="020F0502020204030204" pitchFamily="34" charset="0"/>
              </a:rPr>
              <a:t>transverse centroids </a:t>
            </a:r>
            <a:r>
              <a:rPr lang="en-US" sz="1600" dirty="0">
                <a:solidFill>
                  <a:srgbClr val="0070C0"/>
                </a:solidFill>
                <a:latin typeface="Calibri" panose="020F0502020204030204" pitchFamily="34" charset="0"/>
              </a:rPr>
              <a:t>(</a:t>
            </a:r>
            <a:r>
              <a:rPr lang="en-US" sz="1600" dirty="0" smtClean="0">
                <a:solidFill>
                  <a:srgbClr val="0070C0"/>
                </a:solidFill>
                <a:latin typeface="Calibri" panose="020F0502020204030204" pitchFamily="34" charset="0"/>
              </a:rPr>
              <a:t>steering </a:t>
            </a:r>
            <a:r>
              <a:rPr lang="en-US" sz="1600" dirty="0">
                <a:solidFill>
                  <a:srgbClr val="0070C0"/>
                </a:solidFill>
                <a:latin typeface="Calibri" panose="020F0502020204030204" pitchFamily="34" charset="0"/>
              </a:rPr>
              <a:t>&amp; </a:t>
            </a:r>
            <a:r>
              <a:rPr lang="en-US" sz="1600" dirty="0" smtClean="0">
                <a:solidFill>
                  <a:srgbClr val="0070C0"/>
                </a:solidFill>
                <a:latin typeface="Calibri" panose="020F0502020204030204" pitchFamily="34" charset="0"/>
              </a:rPr>
              <a:t>BPM)</a:t>
            </a:r>
          </a:p>
          <a:p>
            <a:r>
              <a:rPr lang="en-US" sz="1600" b="1" dirty="0" smtClean="0">
                <a:latin typeface="Calibri" panose="020F0502020204030204" pitchFamily="34" charset="0"/>
              </a:rPr>
              <a:t>Second order</a:t>
            </a:r>
          </a:p>
          <a:p>
            <a:pPr marL="285750" indent="-285750">
              <a:buFont typeface="Arial" panose="020B0604020202020204" pitchFamily="34" charset="0"/>
              <a:buChar char="•"/>
            </a:pPr>
            <a:r>
              <a:rPr lang="en-US" sz="1600" dirty="0" smtClean="0">
                <a:solidFill>
                  <a:srgbClr val="0070C0"/>
                </a:solidFill>
                <a:latin typeface="Calibri" panose="020F0502020204030204" pitchFamily="34" charset="0"/>
              </a:rPr>
              <a:t>Transverse </a:t>
            </a:r>
            <a:r>
              <a:rPr lang="en-US" sz="1600" dirty="0">
                <a:solidFill>
                  <a:srgbClr val="0070C0"/>
                </a:solidFill>
                <a:latin typeface="Calibri" panose="020F0502020204030204" pitchFamily="34" charset="0"/>
              </a:rPr>
              <a:t>beam tuning </a:t>
            </a:r>
            <a:r>
              <a:rPr lang="en-US" sz="1600" dirty="0" smtClean="0">
                <a:solidFill>
                  <a:srgbClr val="0070C0"/>
                </a:solidFill>
                <a:latin typeface="Calibri" panose="020F0502020204030204" pitchFamily="34" charset="0"/>
              </a:rPr>
              <a:t>(beam sizes, emittances…)</a:t>
            </a:r>
            <a:endParaRPr lang="en-US" sz="1600" dirty="0">
              <a:solidFill>
                <a:srgbClr val="0070C0"/>
              </a:solidFill>
              <a:latin typeface="Calibri" panose="020F0502020204030204" pitchFamily="34" charset="0"/>
            </a:endParaRPr>
          </a:p>
          <a:p>
            <a:pPr marL="285750" indent="-285750">
              <a:buFont typeface="Arial" panose="020B0604020202020204" pitchFamily="34" charset="0"/>
              <a:buChar char="•"/>
            </a:pPr>
            <a:r>
              <a:rPr lang="en-US" sz="1600" dirty="0">
                <a:solidFill>
                  <a:srgbClr val="0070C0"/>
                </a:solidFill>
                <a:latin typeface="Calibri" panose="020F0502020204030204" pitchFamily="34" charset="0"/>
              </a:rPr>
              <a:t>Longitudinal beam tuning </a:t>
            </a:r>
            <a:r>
              <a:rPr lang="en-US" sz="1600" dirty="0" smtClean="0">
                <a:solidFill>
                  <a:srgbClr val="0070C0"/>
                </a:solidFill>
                <a:latin typeface="Calibri" panose="020F0502020204030204" pitchFamily="34" charset="0"/>
              </a:rPr>
              <a:t>(Phase spread, energy dispersion…)</a:t>
            </a:r>
            <a:endParaRPr lang="en-US" sz="1600" dirty="0">
              <a:solidFill>
                <a:srgbClr val="0070C0"/>
              </a:solidFill>
              <a:latin typeface="Calibri" panose="020F0502020204030204" pitchFamily="34" charset="0"/>
            </a:endParaRPr>
          </a:p>
        </p:txBody>
      </p:sp>
      <p:sp>
        <p:nvSpPr>
          <p:cNvPr id="3" name="Accolade fermante 2"/>
          <p:cNvSpPr/>
          <p:nvPr/>
        </p:nvSpPr>
        <p:spPr>
          <a:xfrm>
            <a:off x="3419872" y="3140968"/>
            <a:ext cx="720080" cy="1512168"/>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ZoneTexte 5"/>
          <p:cNvSpPr txBox="1"/>
          <p:nvPr/>
        </p:nvSpPr>
        <p:spPr>
          <a:xfrm>
            <a:off x="3748453" y="5531460"/>
            <a:ext cx="5142242"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fr-FR" sz="2800" dirty="0" smtClean="0">
                <a:latin typeface="Calibri" panose="020F0502020204030204" pitchFamily="34" charset="0"/>
              </a:rPr>
              <a:t>Statistique : </a:t>
            </a:r>
            <a:r>
              <a:rPr lang="fr-FR" sz="2800" b="1" dirty="0" smtClean="0">
                <a:latin typeface="Calibri" panose="020F0502020204030204" pitchFamily="34" charset="0"/>
              </a:rPr>
              <a:t>N</a:t>
            </a:r>
            <a:r>
              <a:rPr lang="fr-FR" sz="2800" dirty="0" smtClean="0">
                <a:latin typeface="Calibri" panose="020F0502020204030204" pitchFamily="34" charset="0"/>
              </a:rPr>
              <a:t> </a:t>
            </a:r>
            <a:r>
              <a:rPr lang="fr-FR" sz="2800" i="1" dirty="0" err="1" smtClean="0">
                <a:latin typeface="Calibri" panose="020F0502020204030204" pitchFamily="34" charset="0"/>
              </a:rPr>
              <a:t>linacs</a:t>
            </a:r>
            <a:r>
              <a:rPr lang="fr-FR" sz="2800" dirty="0" smtClean="0">
                <a:latin typeface="Calibri" panose="020F0502020204030204" pitchFamily="34" charset="0"/>
              </a:rPr>
              <a:t> x </a:t>
            </a:r>
            <a:r>
              <a:rPr lang="fr-FR" sz="2800" b="1" dirty="0" smtClean="0">
                <a:latin typeface="Calibri" panose="020F0502020204030204" pitchFamily="34" charset="0"/>
              </a:rPr>
              <a:t>P</a:t>
            </a:r>
            <a:r>
              <a:rPr lang="fr-FR" sz="2800" dirty="0" smtClean="0">
                <a:latin typeface="Calibri" panose="020F0502020204030204" pitchFamily="34" charset="0"/>
              </a:rPr>
              <a:t> </a:t>
            </a:r>
            <a:r>
              <a:rPr lang="fr-FR" sz="2800" i="1" dirty="0" smtClean="0">
                <a:latin typeface="Calibri" panose="020F0502020204030204" pitchFamily="34" charset="0"/>
              </a:rPr>
              <a:t>particules</a:t>
            </a:r>
            <a:endParaRPr lang="en-US" sz="2800" i="1" dirty="0">
              <a:latin typeface="Calibri" panose="020F0502020204030204" pitchFamily="34" charset="0"/>
            </a:endParaRPr>
          </a:p>
        </p:txBody>
      </p:sp>
    </p:spTree>
    <p:extLst>
      <p:ext uri="{BB962C8B-B14F-4D97-AF65-F5344CB8AC3E}">
        <p14:creationId xmlns:p14="http://schemas.microsoft.com/office/powerpoint/2010/main" val="2016653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p:cNvPicPr>
            <a:picLocks noChangeAspect="1" noChangeArrowheads="1"/>
          </p:cNvPicPr>
          <p:nvPr/>
        </p:nvPicPr>
        <p:blipFill>
          <a:blip r:embed="rId2"/>
          <a:srcRect/>
          <a:stretch>
            <a:fillRect/>
          </a:stretch>
        </p:blipFill>
        <p:spPr bwMode="auto">
          <a:xfrm rot="1473138">
            <a:off x="536836" y="2985231"/>
            <a:ext cx="4239365" cy="3144762"/>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23</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pic>
        <p:nvPicPr>
          <p:cNvPr id="21" name="Picture 5" descr="Linac01c"/>
          <p:cNvPicPr>
            <a:picLocks noChangeAspect="1" noChangeArrowheads="1"/>
          </p:cNvPicPr>
          <p:nvPr/>
        </p:nvPicPr>
        <p:blipFill>
          <a:blip r:embed="rId3" cstate="screen"/>
          <a:srcRect/>
          <a:stretch>
            <a:fillRect/>
          </a:stretch>
        </p:blipFill>
        <p:spPr bwMode="auto">
          <a:xfrm>
            <a:off x="5076056" y="3807813"/>
            <a:ext cx="3851920" cy="478815"/>
          </a:xfrm>
          <a:prstGeom prst="rect">
            <a:avLst/>
          </a:prstGeom>
          <a:noFill/>
        </p:spPr>
      </p:pic>
      <p:sp>
        <p:nvSpPr>
          <p:cNvPr id="26" name="Rectangle 25"/>
          <p:cNvSpPr/>
          <p:nvPr/>
        </p:nvSpPr>
        <p:spPr>
          <a:xfrm>
            <a:off x="251520" y="1092461"/>
            <a:ext cx="8698789"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Font typeface="Arial" panose="020B0604020202020204" pitchFamily="34" charset="0"/>
              <a:buChar char="•"/>
            </a:pPr>
            <a:r>
              <a:rPr lang="fr-FR" sz="2400" b="1" dirty="0" smtClean="0">
                <a:latin typeface="Calibri" panose="020F0502020204030204" pitchFamily="34" charset="0"/>
              </a:rPr>
              <a:t>Cœurs utilisés 		: 150</a:t>
            </a:r>
          </a:p>
          <a:p>
            <a:pPr marL="342900" indent="-342900">
              <a:buFont typeface="Arial" panose="020B0604020202020204" pitchFamily="34" charset="0"/>
              <a:buChar char="•"/>
            </a:pPr>
            <a:r>
              <a:rPr lang="fr-FR" sz="2400" b="1" dirty="0" smtClean="0">
                <a:latin typeface="Calibri" panose="020F0502020204030204" pitchFamily="34" charset="0"/>
              </a:rPr>
              <a:t>Durée simulation		: 7 jours</a:t>
            </a:r>
          </a:p>
          <a:p>
            <a:pPr marL="342900" indent="-342900">
              <a:buFont typeface="Arial" panose="020B0604020202020204" pitchFamily="34" charset="0"/>
              <a:buChar char="•"/>
            </a:pPr>
            <a:r>
              <a:rPr lang="fr-FR" sz="2400" b="1" dirty="0" smtClean="0">
                <a:latin typeface="Calibri" panose="020F0502020204030204" pitchFamily="34" charset="0"/>
              </a:rPr>
              <a:t>Nombre de particules	: 2.5x10</a:t>
            </a:r>
            <a:r>
              <a:rPr lang="fr-FR" sz="2400" b="1" baseline="30000" dirty="0" smtClean="0">
                <a:latin typeface="Calibri" panose="020F0502020204030204" pitchFamily="34" charset="0"/>
              </a:rPr>
              <a:t>6</a:t>
            </a:r>
          </a:p>
          <a:p>
            <a:pPr marL="342900" indent="-342900">
              <a:buFont typeface="Arial" panose="020B0604020202020204" pitchFamily="34" charset="0"/>
              <a:buChar char="•"/>
            </a:pPr>
            <a:r>
              <a:rPr lang="fr-FR" sz="2400" b="1" dirty="0" smtClean="0">
                <a:latin typeface="Calibri" panose="020F0502020204030204" pitchFamily="34" charset="0"/>
              </a:rPr>
              <a:t>Nombre de Linac		: 1000</a:t>
            </a:r>
          </a:p>
          <a:p>
            <a:pPr marL="342900" indent="-342900">
              <a:buFont typeface="Arial" panose="020B0604020202020204" pitchFamily="34" charset="0"/>
              <a:buChar char="•"/>
            </a:pPr>
            <a:r>
              <a:rPr lang="fr-FR" sz="2400" b="1" dirty="0" smtClean="0">
                <a:latin typeface="Calibri" panose="020F0502020204030204" pitchFamily="34" charset="0"/>
              </a:rPr>
              <a:t>Statistique 			: ~ 7 paquets : 2.5x10</a:t>
            </a:r>
            <a:r>
              <a:rPr lang="fr-FR" sz="2400" b="1" baseline="30000" dirty="0" smtClean="0">
                <a:latin typeface="Calibri" panose="020F0502020204030204" pitchFamily="34" charset="0"/>
              </a:rPr>
              <a:t>9 </a:t>
            </a:r>
            <a:r>
              <a:rPr lang="fr-FR" sz="2400" b="1" dirty="0" smtClean="0">
                <a:latin typeface="Calibri" panose="020F0502020204030204" pitchFamily="34" charset="0"/>
              </a:rPr>
              <a:t>particules</a:t>
            </a:r>
          </a:p>
          <a:p>
            <a:pPr marL="342900" indent="-342900">
              <a:buFont typeface="Arial" panose="020B0604020202020204" pitchFamily="34" charset="0"/>
              <a:buChar char="•"/>
            </a:pPr>
            <a:r>
              <a:rPr lang="fr-FR" sz="2400" b="1" dirty="0" smtClean="0">
                <a:latin typeface="Calibri" panose="020F0502020204030204" pitchFamily="34" charset="0"/>
              </a:rPr>
              <a:t>Erreurs considérées	: Champ et phase des cavités (1%, 1°)</a:t>
            </a:r>
          </a:p>
        </p:txBody>
      </p:sp>
      <p:sp>
        <p:nvSpPr>
          <p:cNvPr id="12" name="ZoneTexte 11"/>
          <p:cNvSpPr txBox="1"/>
          <p:nvPr/>
        </p:nvSpPr>
        <p:spPr>
          <a:xfrm>
            <a:off x="1907704" y="5301208"/>
            <a:ext cx="2044149"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fr-FR" dirty="0" smtClean="0"/>
              <a:t>Deuton 5 mA, CW</a:t>
            </a:r>
            <a:endParaRPr lang="en-US" dirty="0"/>
          </a:p>
        </p:txBody>
      </p:sp>
      <p:sp>
        <p:nvSpPr>
          <p:cNvPr id="27" name="ZoneTexte 26"/>
          <p:cNvSpPr txBox="1"/>
          <p:nvPr/>
        </p:nvSpPr>
        <p:spPr>
          <a:xfrm>
            <a:off x="8114570" y="4286628"/>
            <a:ext cx="979755" cy="646331"/>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fr-FR" dirty="0" smtClean="0"/>
              <a:t>40 MeV</a:t>
            </a:r>
          </a:p>
          <a:p>
            <a:r>
              <a:rPr lang="fr-FR" dirty="0" smtClean="0"/>
              <a:t>200 kW</a:t>
            </a:r>
            <a:endParaRPr lang="en-US" dirty="0"/>
          </a:p>
        </p:txBody>
      </p:sp>
      <p:sp>
        <p:nvSpPr>
          <p:cNvPr id="3" name="ZoneTexte 2"/>
          <p:cNvSpPr txBox="1"/>
          <p:nvPr/>
        </p:nvSpPr>
        <p:spPr>
          <a:xfrm>
            <a:off x="4553744" y="5167250"/>
            <a:ext cx="3481947"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400" dirty="0" smtClean="0">
                <a:latin typeface="Calibri" panose="020F0502020204030204" pitchFamily="34" charset="0"/>
              </a:rPr>
              <a:t>Influence des erreurs de réglage des cavités sur les pertes faisceau</a:t>
            </a:r>
            <a:endParaRPr lang="fr-FR" sz="2400" dirty="0">
              <a:latin typeface="Calibri" panose="020F0502020204030204" pitchFamily="34" charset="0"/>
            </a:endParaRPr>
          </a:p>
        </p:txBody>
      </p:sp>
    </p:spTree>
    <p:extLst>
      <p:ext uri="{BB962C8B-B14F-4D97-AF65-F5344CB8AC3E}">
        <p14:creationId xmlns:p14="http://schemas.microsoft.com/office/powerpoint/2010/main" val="1774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24</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7827"/>
            <a:ext cx="8449374" cy="480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907704" y="6064162"/>
            <a:ext cx="4851328"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000" dirty="0" smtClean="0">
                <a:latin typeface="Calibri" panose="020F0502020204030204" pitchFamily="34" charset="0"/>
              </a:rPr>
              <a:t>Densité de particules horizontale du faisceau</a:t>
            </a:r>
            <a:endParaRPr lang="en-US" sz="2000" dirty="0">
              <a:latin typeface="Calibri" panose="020F0502020204030204" pitchFamily="34" charset="0"/>
            </a:endParaRPr>
          </a:p>
        </p:txBody>
      </p:sp>
    </p:spTree>
    <p:extLst>
      <p:ext uri="{BB962C8B-B14F-4D97-AF65-F5344CB8AC3E}">
        <p14:creationId xmlns:p14="http://schemas.microsoft.com/office/powerpoint/2010/main" val="623557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25</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2129434" y="6093296"/>
            <a:ext cx="5045227"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000" dirty="0" smtClean="0">
                <a:latin typeface="Calibri" panose="020F0502020204030204" pitchFamily="34" charset="0"/>
              </a:rPr>
              <a:t>Densité de particules longitudinale du faisceau</a:t>
            </a:r>
            <a:endParaRPr lang="en-US" sz="2000" dirty="0">
              <a:latin typeface="Calibri" panose="020F0502020204030204" pitchFamily="34"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60805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6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26</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1691680" y="6165304"/>
            <a:ext cx="489654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2400" b="1" dirty="0" smtClean="0">
                <a:latin typeface="Calibri" panose="020F0502020204030204" pitchFamily="34" charset="0"/>
              </a:rPr>
              <a:t>Sortie cumulée des 1000 </a:t>
            </a:r>
            <a:r>
              <a:rPr lang="fr-FR" sz="2400" b="1" dirty="0" err="1" smtClean="0">
                <a:latin typeface="Calibri" panose="020F0502020204030204" pitchFamily="34" charset="0"/>
              </a:rPr>
              <a:t>linacs</a:t>
            </a:r>
            <a:endParaRPr lang="en-US" sz="2400" dirty="0">
              <a:latin typeface="Calibri" panose="020F0502020204030204" pitchFamily="34" charset="0"/>
            </a:endParaRPr>
          </a:p>
        </p:txBody>
      </p:sp>
      <p:pic>
        <p:nvPicPr>
          <p:cNvPr id="15362" name="Picture 2" descr="D:\publications\Roscoff_2015\Plots_Result_SPIRAL2_dst\SPIRAL2_EndLinac_x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 y="1040327"/>
            <a:ext cx="4460408" cy="3721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riot\AppData\Local\Microsoft\Windows\Temporary Internet Files\Content.Outlook\3AKX397N\SPIRAL2_EndLinac_Errors_PhaseEnerg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434" y="1056715"/>
            <a:ext cx="4541374" cy="3789520"/>
          </a:xfrm>
          <a:prstGeom prst="rect">
            <a:avLst/>
          </a:prstGeom>
          <a:solidFill>
            <a:srgbClr val="FFFF00">
              <a:alpha val="41176"/>
            </a:srgbClr>
          </a:solidFill>
          <a:extLst/>
        </p:spPr>
      </p:pic>
      <p:sp>
        <p:nvSpPr>
          <p:cNvPr id="12" name="ZoneTexte 11"/>
          <p:cNvSpPr txBox="1"/>
          <p:nvPr/>
        </p:nvSpPr>
        <p:spPr>
          <a:xfrm>
            <a:off x="5886146" y="1014880"/>
            <a:ext cx="1404156"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600" b="1" dirty="0" smtClean="0">
                <a:latin typeface="Calibri" panose="020F0502020204030204" pitchFamily="34" charset="0"/>
              </a:rPr>
              <a:t>40 MeV</a:t>
            </a:r>
            <a:endParaRPr lang="en-US" sz="1600" dirty="0">
              <a:latin typeface="Calibri" panose="020F0502020204030204" pitchFamily="34" charset="0"/>
            </a:endParaRPr>
          </a:p>
        </p:txBody>
      </p:sp>
      <p:grpSp>
        <p:nvGrpSpPr>
          <p:cNvPr id="14" name="Groupe 13"/>
          <p:cNvGrpSpPr/>
          <p:nvPr/>
        </p:nvGrpSpPr>
        <p:grpSpPr>
          <a:xfrm>
            <a:off x="2503022" y="2060847"/>
            <a:ext cx="6474786" cy="3820343"/>
            <a:chOff x="2503022" y="2060847"/>
            <a:chExt cx="6474786" cy="3820343"/>
          </a:xfrm>
        </p:grpSpPr>
        <p:sp>
          <p:nvSpPr>
            <p:cNvPr id="3" name="ZoneTexte 2"/>
            <p:cNvSpPr txBox="1"/>
            <p:nvPr/>
          </p:nvSpPr>
          <p:spPr>
            <a:xfrm>
              <a:off x="2503022" y="5419525"/>
              <a:ext cx="6474786"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fr-FR" sz="2400" dirty="0" smtClean="0">
                  <a:latin typeface="Calibri" panose="020F0502020204030204" pitchFamily="34" charset="0"/>
                </a:rPr>
                <a:t>Vont être perdues dans les </a:t>
              </a:r>
              <a:r>
                <a:rPr lang="fr-FR" sz="2400" dirty="0" err="1" smtClean="0">
                  <a:latin typeface="Calibri" panose="020F0502020204030204" pitchFamily="34" charset="0"/>
                </a:rPr>
                <a:t>LHEs</a:t>
              </a:r>
              <a:r>
                <a:rPr lang="fr-FR" sz="2400" dirty="0" smtClean="0">
                  <a:latin typeface="Calibri" panose="020F0502020204030204" pitchFamily="34" charset="0"/>
                </a:rPr>
                <a:t> et les expériences</a:t>
              </a:r>
              <a:endParaRPr lang="fr-FR" sz="2400" dirty="0">
                <a:latin typeface="Calibri" panose="020F0502020204030204" pitchFamily="34" charset="0"/>
              </a:endParaRPr>
            </a:p>
          </p:txBody>
        </p:sp>
        <p:sp>
          <p:nvSpPr>
            <p:cNvPr id="5" name="Rectangle à coins arrondis 4"/>
            <p:cNvSpPr/>
            <p:nvPr/>
          </p:nvSpPr>
          <p:spPr>
            <a:xfrm>
              <a:off x="4932040" y="2060847"/>
              <a:ext cx="3384376" cy="2384951"/>
            </a:xfrm>
            <a:prstGeom prst="roundRect">
              <a:avLst/>
            </a:prstGeom>
            <a:solidFill>
              <a:srgbClr val="FFFF00">
                <a:alpha val="3803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eur droit avec flèche 12"/>
            <p:cNvCxnSpPr/>
            <p:nvPr/>
          </p:nvCxnSpPr>
          <p:spPr>
            <a:xfrm>
              <a:off x="5292080" y="4445798"/>
              <a:ext cx="0" cy="957065"/>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20413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27</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586581" cy="4981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1331640" y="6154229"/>
            <a:ext cx="6551922"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400" b="1" dirty="0" smtClean="0">
                <a:latin typeface="Calibri" panose="020F0502020204030204" pitchFamily="34" charset="0"/>
              </a:rPr>
              <a:t>Pertes (partie supra) moyennes sur les 1000 </a:t>
            </a:r>
            <a:r>
              <a:rPr lang="fr-FR" sz="2400" b="1" dirty="0" err="1" smtClean="0">
                <a:latin typeface="Calibri" panose="020F0502020204030204" pitchFamily="34" charset="0"/>
              </a:rPr>
              <a:t>linacs</a:t>
            </a:r>
            <a:endParaRPr lang="en-US" sz="2400" dirty="0">
              <a:latin typeface="Calibri" panose="020F0502020204030204" pitchFamily="34" charset="0"/>
            </a:endParaRPr>
          </a:p>
        </p:txBody>
      </p:sp>
    </p:spTree>
    <p:extLst>
      <p:ext uri="{BB962C8B-B14F-4D97-AF65-F5344CB8AC3E}">
        <p14:creationId xmlns:p14="http://schemas.microsoft.com/office/powerpoint/2010/main" val="1167688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28</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10" name="ZoneTexte 9"/>
          <p:cNvSpPr txBox="1"/>
          <p:nvPr/>
        </p:nvSpPr>
        <p:spPr>
          <a:xfrm>
            <a:off x="1327887" y="6165303"/>
            <a:ext cx="7029040" cy="46166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sz="2400" b="1" dirty="0" smtClean="0">
                <a:latin typeface="Calibri" panose="020F0502020204030204" pitchFamily="34" charset="0"/>
              </a:rPr>
              <a:t>Probabilité de pertes (partie supra) sur les 1000 </a:t>
            </a:r>
            <a:r>
              <a:rPr lang="fr-FR" sz="2400" b="1" dirty="0" err="1" smtClean="0">
                <a:latin typeface="Calibri" panose="020F0502020204030204" pitchFamily="34" charset="0"/>
              </a:rPr>
              <a:t>linacs</a:t>
            </a:r>
            <a:endParaRPr lang="en-US" sz="2400" dirty="0">
              <a:latin typeface="Calibri" panose="020F0502020204030204" pitchFamily="34"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939925" cy="457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732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29</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pic>
        <p:nvPicPr>
          <p:cNvPr id="14338" name="Picture 2" descr="D:\publications\Roscoff_2015\Plots_Result_SPIRAL2_dst\SPIRAL2_OutRFQ_Phase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55999"/>
            <a:ext cx="5045429" cy="421012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D:\publications\Roscoff_2015\Plots_Result_SPIRAL2_dst\SPIRAL2_ToBeLostAfter579_PhaseEner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04864"/>
            <a:ext cx="5045429" cy="4270928"/>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51520" y="1052736"/>
            <a:ext cx="694968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u="sng" dirty="0" smtClean="0">
                <a:latin typeface="Calibri" panose="020F0502020204030204" pitchFamily="34" charset="0"/>
              </a:rPr>
              <a:t>Quelle est la cause de ces pertes dans le </a:t>
            </a:r>
            <a:r>
              <a:rPr lang="fr-FR" sz="2400" b="1" u="sng" dirty="0" err="1" smtClean="0">
                <a:latin typeface="Calibri" panose="020F0502020204030204" pitchFamily="34" charset="0"/>
              </a:rPr>
              <a:t>linac</a:t>
            </a:r>
            <a:r>
              <a:rPr lang="fr-FR" sz="2400" b="1" u="sng" dirty="0" smtClean="0">
                <a:latin typeface="Calibri" panose="020F0502020204030204" pitchFamily="34" charset="0"/>
              </a:rPr>
              <a:t> ?</a:t>
            </a:r>
          </a:p>
          <a:p>
            <a:pPr marL="285750" indent="-285750">
              <a:buFontTx/>
              <a:buChar char="-"/>
            </a:pPr>
            <a:r>
              <a:rPr lang="fr-FR" sz="2400" dirty="0">
                <a:latin typeface="Calibri" panose="020F0502020204030204" pitchFamily="34" charset="0"/>
              </a:rPr>
              <a:t>L</a:t>
            </a:r>
            <a:r>
              <a:rPr lang="fr-FR" sz="2400" dirty="0" smtClean="0">
                <a:latin typeface="Calibri" panose="020F0502020204030204" pitchFamily="34" charset="0"/>
              </a:rPr>
              <a:t>es erreurs de réglage des cavités</a:t>
            </a:r>
          </a:p>
          <a:p>
            <a:pPr marL="285750" indent="-285750">
              <a:buFontTx/>
              <a:buChar char="-"/>
            </a:pPr>
            <a:r>
              <a:rPr lang="fr-FR" sz="2400" dirty="0" smtClean="0">
                <a:latin typeface="Calibri" panose="020F0502020204030204" pitchFamily="34" charset="0"/>
              </a:rPr>
              <a:t>La distribution de sortie longitudinale du RFQ</a:t>
            </a:r>
            <a:endParaRPr lang="en-US" sz="2400" dirty="0">
              <a:latin typeface="Calibri" panose="020F0502020204030204" pitchFamily="34" charset="0"/>
            </a:endParaRPr>
          </a:p>
        </p:txBody>
      </p:sp>
      <p:grpSp>
        <p:nvGrpSpPr>
          <p:cNvPr id="6" name="Groupe 5"/>
          <p:cNvGrpSpPr/>
          <p:nvPr/>
        </p:nvGrpSpPr>
        <p:grpSpPr>
          <a:xfrm>
            <a:off x="4932040" y="1380153"/>
            <a:ext cx="4032448" cy="830997"/>
            <a:chOff x="4209045" y="1380153"/>
            <a:chExt cx="4032448" cy="830997"/>
          </a:xfrm>
        </p:grpSpPr>
        <p:sp>
          <p:nvSpPr>
            <p:cNvPr id="4" name="ZoneTexte 3"/>
            <p:cNvSpPr txBox="1"/>
            <p:nvPr/>
          </p:nvSpPr>
          <p:spPr>
            <a:xfrm>
              <a:off x="7234486" y="1380153"/>
              <a:ext cx="1007007" cy="83099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fr-FR" sz="2400" b="1" dirty="0" smtClean="0">
                  <a:effectLst>
                    <a:outerShdw blurRad="38100" dist="38100" dir="2700000" algn="tl">
                      <a:srgbClr val="000000">
                        <a:alpha val="43137"/>
                      </a:srgbClr>
                    </a:outerShdw>
                  </a:effectLst>
                  <a:latin typeface="Calibri" panose="020F0502020204030204" pitchFamily="34" charset="0"/>
                </a:rPr>
                <a:t>~ 20 %</a:t>
              </a:r>
            </a:p>
            <a:p>
              <a:r>
                <a:rPr lang="fr-FR" sz="2400" b="1" dirty="0">
                  <a:effectLst>
                    <a:outerShdw blurRad="38100" dist="38100" dir="2700000" algn="tl">
                      <a:srgbClr val="000000">
                        <a:alpha val="43137"/>
                      </a:srgbClr>
                    </a:outerShdw>
                  </a:effectLst>
                  <a:latin typeface="Calibri" panose="020F0502020204030204" pitchFamily="34" charset="0"/>
                </a:rPr>
                <a:t>~ </a:t>
              </a:r>
              <a:r>
                <a:rPr lang="fr-FR" sz="2400" b="1" dirty="0" smtClean="0">
                  <a:effectLst>
                    <a:outerShdw blurRad="38100" dist="38100" dir="2700000" algn="tl">
                      <a:srgbClr val="000000">
                        <a:alpha val="43137"/>
                      </a:srgbClr>
                    </a:outerShdw>
                  </a:effectLst>
                  <a:latin typeface="Calibri" panose="020F0502020204030204" pitchFamily="34" charset="0"/>
                </a:rPr>
                <a:t>80 %</a:t>
              </a:r>
              <a:endParaRPr lang="en-US" sz="2400" b="1" dirty="0">
                <a:effectLst>
                  <a:outerShdw blurRad="38100" dist="38100" dir="2700000" algn="tl">
                    <a:srgbClr val="000000">
                      <a:alpha val="43137"/>
                    </a:srgbClr>
                  </a:outerShdw>
                </a:effectLst>
                <a:latin typeface="Calibri" panose="020F0502020204030204" pitchFamily="34" charset="0"/>
              </a:endParaRPr>
            </a:p>
          </p:txBody>
        </p:sp>
        <p:sp>
          <p:nvSpPr>
            <p:cNvPr id="5" name="Flèche droite rayée 4"/>
            <p:cNvSpPr/>
            <p:nvPr/>
          </p:nvSpPr>
          <p:spPr>
            <a:xfrm>
              <a:off x="4209045" y="1484784"/>
              <a:ext cx="3025441" cy="302816"/>
            </a:xfrm>
            <a:prstGeom prst="striped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droite rayée 11"/>
            <p:cNvSpPr/>
            <p:nvPr/>
          </p:nvSpPr>
          <p:spPr>
            <a:xfrm>
              <a:off x="5699987" y="1853886"/>
              <a:ext cx="1534500" cy="303046"/>
            </a:xfrm>
            <a:prstGeom prst="striped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ZoneTexte 15"/>
          <p:cNvSpPr txBox="1"/>
          <p:nvPr/>
        </p:nvSpPr>
        <p:spPr>
          <a:xfrm>
            <a:off x="6156176" y="2852936"/>
            <a:ext cx="2016224"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b="1" dirty="0" smtClean="0">
                <a:latin typeface="Calibri" panose="020F0502020204030204" pitchFamily="34" charset="0"/>
              </a:rPr>
              <a:t>Distribution de sortie RFQ</a:t>
            </a:r>
            <a:endParaRPr lang="en-US" sz="2400" dirty="0">
              <a:latin typeface="Calibri" panose="020F0502020204030204" pitchFamily="34" charset="0"/>
            </a:endParaRPr>
          </a:p>
        </p:txBody>
      </p:sp>
      <p:sp>
        <p:nvSpPr>
          <p:cNvPr id="18" name="ZoneTexte 17"/>
          <p:cNvSpPr txBox="1"/>
          <p:nvPr/>
        </p:nvSpPr>
        <p:spPr>
          <a:xfrm>
            <a:off x="6084168" y="2516703"/>
            <a:ext cx="2664296"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b="1" dirty="0" smtClean="0">
                <a:latin typeface="Calibri" panose="020F0502020204030204" pitchFamily="34" charset="0"/>
              </a:rPr>
              <a:t>Pertes dans le </a:t>
            </a:r>
            <a:r>
              <a:rPr lang="fr-FR" sz="2400" b="1" dirty="0" err="1" smtClean="0">
                <a:latin typeface="Calibri" panose="020F0502020204030204" pitchFamily="34" charset="0"/>
              </a:rPr>
              <a:t>linac</a:t>
            </a:r>
            <a:r>
              <a:rPr lang="fr-FR" sz="2400" b="1" dirty="0" smtClean="0">
                <a:latin typeface="Calibri" panose="020F0502020204030204" pitchFamily="34" charset="0"/>
              </a:rPr>
              <a:t> ramenées au RFQ</a:t>
            </a:r>
          </a:p>
          <a:p>
            <a:r>
              <a:rPr lang="fr-FR" sz="2400" b="1" dirty="0" smtClean="0">
                <a:latin typeface="Calibri" panose="020F0502020204030204" pitchFamily="34" charset="0"/>
              </a:rPr>
              <a:t>Taux = 4.0x10</a:t>
            </a:r>
            <a:r>
              <a:rPr lang="fr-FR" sz="2400" b="1" baseline="30000" dirty="0" smtClean="0">
                <a:latin typeface="Calibri" panose="020F0502020204030204" pitchFamily="34" charset="0"/>
              </a:rPr>
              <a:t>-5</a:t>
            </a:r>
            <a:endParaRPr lang="en-US" sz="2400" dirty="0">
              <a:latin typeface="Calibri" panose="020F0502020204030204" pitchFamily="34" charset="0"/>
            </a:endParaRPr>
          </a:p>
        </p:txBody>
      </p:sp>
      <p:pic>
        <p:nvPicPr>
          <p:cNvPr id="14341" name="Picture 5" descr="C:\Users\uriot\AppData\Local\Microsoft\Windows\Temporary Internet Files\Content.Outlook\3AKX397N\SPIRAL2_ToBeLostAfter579_PhaseEnergy_Zoom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721" y="4376983"/>
            <a:ext cx="2973260" cy="2481017"/>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p:cNvSpPr/>
          <p:nvPr/>
        </p:nvSpPr>
        <p:spPr>
          <a:xfrm>
            <a:off x="2555776" y="3140968"/>
            <a:ext cx="1440160" cy="1236015"/>
          </a:xfrm>
          <a:prstGeom prst="ellipse">
            <a:avLst/>
          </a:prstGeom>
          <a:solidFill>
            <a:srgbClr val="FFFFFF">
              <a:alpha val="16863"/>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Flèche droite rayée 10"/>
          <p:cNvSpPr/>
          <p:nvPr/>
        </p:nvSpPr>
        <p:spPr>
          <a:xfrm rot="1533434">
            <a:off x="3875358" y="4490063"/>
            <a:ext cx="2630459" cy="212569"/>
          </a:xfrm>
          <a:prstGeom prst="striped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31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3"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p:cNvSpPr>
            <a:spLocks noGrp="1"/>
          </p:cNvSpPr>
          <p:nvPr>
            <p:ph type="title"/>
          </p:nvPr>
        </p:nvSpPr>
        <p:spPr>
          <a:xfrm>
            <a:off x="1475656" y="78838"/>
            <a:ext cx="7236464" cy="936104"/>
          </a:xfrm>
        </p:spPr>
        <p:txBody>
          <a:bodyPr/>
          <a:lstStyle/>
          <a:p>
            <a:r>
              <a:rPr lang="fr-FR" sz="2400" dirty="0" smtClean="0">
                <a:effectLst>
                  <a:outerShdw blurRad="38100" dist="38100" dir="2700000" algn="tl">
                    <a:srgbClr val="000000">
                      <a:alpha val="43137"/>
                    </a:srgbClr>
                  </a:outerShdw>
                </a:effectLst>
              </a:rPr>
              <a:t>La problématique</a:t>
            </a:r>
            <a:br>
              <a:rPr lang="fr-FR" sz="2400" dirty="0" smtClean="0">
                <a:effectLst>
                  <a:outerShdw blurRad="38100" dist="38100" dir="2700000" algn="tl">
                    <a:srgbClr val="000000">
                      <a:alpha val="43137"/>
                    </a:srgbClr>
                  </a:outerShdw>
                </a:effectLst>
              </a:rPr>
            </a:br>
            <a:endParaRPr lang="fr-FR" sz="1800" i="1" dirty="0">
              <a:effectLst>
                <a:outerShdw blurRad="38100" dist="38100" dir="2700000" algn="tl">
                  <a:srgbClr val="000000">
                    <a:alpha val="43137"/>
                  </a:srgbClr>
                </a:outerShdw>
              </a:effectLst>
            </a:endParaRPr>
          </a:p>
        </p:txBody>
      </p:sp>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3</a:t>
            </a:fld>
            <a:endParaRPr lang="fr-FR" dirty="0"/>
          </a:p>
        </p:txBody>
      </p:sp>
      <p:sp>
        <p:nvSpPr>
          <p:cNvPr id="9" name="Espace réservé du pied de page 8"/>
          <p:cNvSpPr>
            <a:spLocks noGrp="1"/>
          </p:cNvSpPr>
          <p:nvPr>
            <p:ph type="ftr" sz="quarter" idx="12"/>
          </p:nvPr>
        </p:nvSpPr>
        <p:spPr/>
        <p:txBody>
          <a:bodyPr/>
          <a:lstStyle/>
          <a:p>
            <a:r>
              <a:rPr lang="fr-FR" dirty="0" smtClean="0"/>
              <a:t>D. URIOT- CEA | ROSCOFF 2015</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14942"/>
            <a:ext cx="4536504" cy="186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8635" y="3717032"/>
            <a:ext cx="8951914"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sz="2400" b="1" dirty="0" smtClean="0">
                <a:effectLst>
                  <a:outerShdw blurRad="38100" dist="38100" dir="2700000" algn="tl">
                    <a:srgbClr val="000000">
                      <a:alpha val="43137"/>
                    </a:srgbClr>
                  </a:outerShdw>
                </a:effectLst>
                <a:latin typeface="Calibri" panose="020F0502020204030204" pitchFamily="34" charset="0"/>
              </a:rPr>
              <a:t>L’enjeu :  </a:t>
            </a:r>
            <a:r>
              <a:rPr lang="fr-FR" sz="2400" dirty="0" smtClean="0">
                <a:effectLst>
                  <a:outerShdw blurRad="38100" dist="38100" dir="2700000" algn="tl">
                    <a:srgbClr val="000000">
                      <a:alpha val="43137"/>
                    </a:srgbClr>
                  </a:outerShdw>
                </a:effectLst>
                <a:latin typeface="Calibri" panose="020F0502020204030204" pitchFamily="34" charset="0"/>
              </a:rPr>
              <a:t>Contrôle des pertes faisceau</a:t>
            </a:r>
            <a:r>
              <a:rPr lang="fr-FR" sz="2400" dirty="0">
                <a:effectLst>
                  <a:outerShdw blurRad="38100" dist="38100" dir="2700000" algn="tl">
                    <a:srgbClr val="000000">
                      <a:alpha val="43137"/>
                    </a:srgbClr>
                  </a:outerShdw>
                </a:effectLst>
                <a:latin typeface="Calibri" panose="020F0502020204030204" pitchFamily="34" charset="0"/>
                <a:cs typeface="Arial"/>
              </a:rPr>
              <a:t> →</a:t>
            </a:r>
            <a:r>
              <a:rPr lang="fr-FR" sz="2400" dirty="0">
                <a:effectLst>
                  <a:outerShdw blurRad="38100" dist="38100" dir="2700000" algn="tl">
                    <a:srgbClr val="000000">
                      <a:alpha val="43137"/>
                    </a:srgbClr>
                  </a:outerShdw>
                </a:effectLst>
                <a:latin typeface="Calibri" panose="020F0502020204030204" pitchFamily="34" charset="0"/>
              </a:rPr>
              <a:t> activation </a:t>
            </a:r>
            <a:endParaRPr lang="fr-FR" sz="2400" dirty="0" smtClean="0">
              <a:effectLst>
                <a:outerShdw blurRad="38100" dist="38100" dir="2700000" algn="tl">
                  <a:srgbClr val="000000">
                    <a:alpha val="43137"/>
                  </a:srgbClr>
                </a:outerShdw>
              </a:effectLst>
              <a:latin typeface="Calibri" panose="020F0502020204030204" pitchFamily="34" charset="0"/>
            </a:endParaRPr>
          </a:p>
        </p:txBody>
      </p:sp>
      <p:grpSp>
        <p:nvGrpSpPr>
          <p:cNvPr id="11" name="Groupe 10"/>
          <p:cNvGrpSpPr/>
          <p:nvPr/>
        </p:nvGrpSpPr>
        <p:grpSpPr>
          <a:xfrm rot="5400000">
            <a:off x="4070118" y="-1259752"/>
            <a:ext cx="664541" cy="8712968"/>
            <a:chOff x="7524328" y="1052736"/>
            <a:chExt cx="611687" cy="4809441"/>
          </a:xfrm>
        </p:grpSpPr>
        <p:sp>
          <p:nvSpPr>
            <p:cNvPr id="13" name="Flèche vers le bas 12"/>
            <p:cNvSpPr/>
            <p:nvPr/>
          </p:nvSpPr>
          <p:spPr>
            <a:xfrm>
              <a:off x="7524328" y="1052736"/>
              <a:ext cx="611687" cy="4809441"/>
            </a:xfrm>
            <a:prstGeom prst="downArrow">
              <a:avLst/>
            </a:prstGeom>
            <a:gradFill flip="none" rotWithShape="1">
              <a:gsLst>
                <a:gs pos="0">
                  <a:srgbClr val="FFF200"/>
                </a:gs>
                <a:gs pos="48000">
                  <a:srgbClr val="FF7A00"/>
                </a:gs>
                <a:gs pos="63000">
                  <a:srgbClr val="FF0300"/>
                </a:gs>
                <a:gs pos="100000">
                  <a:srgbClr val="4D0808"/>
                </a:gs>
              </a:gsLst>
              <a:lin ang="5400000" scaled="0"/>
              <a:tileRect/>
            </a:gradFill>
            <a:ln/>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r-F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ZoneTexte 14"/>
            <p:cNvSpPr txBox="1"/>
            <p:nvPr/>
          </p:nvSpPr>
          <p:spPr>
            <a:xfrm rot="16200000">
              <a:off x="6303686" y="2637121"/>
              <a:ext cx="3184917" cy="448195"/>
            </a:xfrm>
            <a:prstGeom prst="rect">
              <a:avLst/>
            </a:prstGeom>
            <a:noFill/>
          </p:spPr>
          <p:txBody>
            <a:bodyPr wrap="square" rtlCol="0">
              <a:spAutoFit/>
            </a:bodyPr>
            <a:lstStyle/>
            <a:p>
              <a:r>
                <a:rPr lang="fr-FR" b="1" dirty="0" smtClean="0">
                  <a:solidFill>
                    <a:srgbClr val="002060"/>
                  </a:solidFill>
                  <a:latin typeface="Calibri" panose="020F0502020204030204" pitchFamily="34" charset="0"/>
                </a:rPr>
                <a:t>Complexité des modèles</a:t>
              </a:r>
              <a:endParaRPr lang="fr-FR" sz="1400" b="1" dirty="0">
                <a:solidFill>
                  <a:srgbClr val="002060"/>
                </a:solidFill>
                <a:latin typeface="Calibri" panose="020F0502020204030204" pitchFamily="34" charset="0"/>
              </a:endParaRPr>
            </a:p>
          </p:txBody>
        </p:sp>
      </p:grpSp>
      <p:sp>
        <p:nvSpPr>
          <p:cNvPr id="16" name="ZoneTexte 15"/>
          <p:cNvSpPr txBox="1"/>
          <p:nvPr/>
        </p:nvSpPr>
        <p:spPr>
          <a:xfrm>
            <a:off x="68635" y="4437112"/>
            <a:ext cx="8951914" cy="178510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000" b="1" dirty="0" smtClean="0">
                <a:effectLst>
                  <a:outerShdw blurRad="38100" dist="38100" dir="2700000" algn="tl">
                    <a:srgbClr val="000000">
                      <a:alpha val="43137"/>
                    </a:srgbClr>
                  </a:outerShdw>
                </a:effectLst>
                <a:latin typeface="Calibri" panose="020F0502020204030204" pitchFamily="34" charset="0"/>
              </a:rPr>
              <a:t>Difficultés:</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latin typeface="Calibri" panose="020F0502020204030204" pitchFamily="34" charset="0"/>
              </a:rPr>
              <a:t>Imprécision des modèles plus on se rapproche de la source</a:t>
            </a:r>
          </a:p>
          <a:p>
            <a:pPr marL="285750" indent="-285750">
              <a:buFont typeface="Arial" panose="020B0604020202020204" pitchFamily="34" charset="0"/>
              <a:buChar char="•"/>
            </a:pPr>
            <a:r>
              <a:rPr lang="fr-FR" dirty="0" smtClean="0">
                <a:effectLst>
                  <a:outerShdw blurRad="38100" dist="38100" dir="2700000" algn="tl">
                    <a:srgbClr val="000000">
                      <a:alpha val="43137"/>
                    </a:srgbClr>
                  </a:outerShdw>
                </a:effectLst>
                <a:latin typeface="Calibri" panose="020F0502020204030204" pitchFamily="34" charset="0"/>
              </a:rPr>
              <a:t>Niveaux de précision attendus</a:t>
            </a:r>
          </a:p>
          <a:p>
            <a:pPr marL="742950" lvl="1" indent="-285750">
              <a:buFont typeface="Courier New" panose="02070309020205020404" pitchFamily="49" charset="0"/>
              <a:buChar char="o"/>
            </a:pPr>
            <a:r>
              <a:rPr lang="fr-FR" dirty="0" smtClean="0">
                <a:effectLst>
                  <a:outerShdw blurRad="38100" dist="38100" dir="2700000" algn="tl">
                    <a:srgbClr val="000000">
                      <a:alpha val="43137"/>
                    </a:srgbClr>
                  </a:outerShdw>
                </a:effectLst>
                <a:latin typeface="Calibri" panose="020F0502020204030204" pitchFamily="34" charset="0"/>
              </a:rPr>
              <a:t>SPIRLA2 		300 </a:t>
            </a:r>
            <a:r>
              <a:rPr lang="fr-FR" dirty="0">
                <a:effectLst>
                  <a:outerShdw blurRad="38100" dist="38100" dir="2700000" algn="tl">
                    <a:srgbClr val="000000">
                      <a:alpha val="43137"/>
                    </a:srgbClr>
                  </a:outerShdw>
                </a:effectLst>
                <a:latin typeface="Calibri" panose="020F0502020204030204" pitchFamily="34" charset="0"/>
              </a:rPr>
              <a:t>kW (1W/m</a:t>
            </a:r>
            <a:r>
              <a:rPr lang="fr-FR" dirty="0" smtClean="0">
                <a:effectLst>
                  <a:outerShdw blurRad="38100" dist="38100" dir="2700000" algn="tl">
                    <a:srgbClr val="000000">
                      <a:alpha val="43137"/>
                    </a:srgbClr>
                  </a:outerShdw>
                </a:effectLst>
                <a:latin typeface="Calibri" panose="020F0502020204030204" pitchFamily="34" charset="0"/>
              </a:rPr>
              <a:t>)	</a:t>
            </a:r>
            <a:r>
              <a:rPr lang="fr-FR" dirty="0" smtClean="0">
                <a:cs typeface="Arial"/>
              </a:rPr>
              <a:t>→</a:t>
            </a:r>
            <a:r>
              <a:rPr lang="fr-FR" dirty="0" smtClean="0">
                <a:latin typeface="Calibri" panose="020F0502020204030204" pitchFamily="34" charset="0"/>
              </a:rPr>
              <a:t>  </a:t>
            </a:r>
            <a:r>
              <a:rPr lang="fr-FR" dirty="0">
                <a:latin typeface="Calibri" panose="020F0502020204030204" pitchFamily="34" charset="0"/>
              </a:rPr>
              <a:t>3.10</a:t>
            </a:r>
            <a:r>
              <a:rPr lang="fr-FR" baseline="30000" dirty="0">
                <a:latin typeface="Calibri" panose="020F0502020204030204" pitchFamily="34" charset="0"/>
              </a:rPr>
              <a:t>6  </a:t>
            </a:r>
            <a:r>
              <a:rPr lang="fr-FR" dirty="0">
                <a:latin typeface="Calibri" panose="020F0502020204030204" pitchFamily="34" charset="0"/>
              </a:rPr>
              <a:t>particules</a:t>
            </a:r>
            <a:endParaRPr lang="fr-FR" b="1" dirty="0">
              <a:effectLst>
                <a:outerShdw blurRad="38100" dist="38100" dir="2700000" algn="tl">
                  <a:srgbClr val="000000">
                    <a:alpha val="43137"/>
                  </a:srgbClr>
                </a:outerShdw>
              </a:effectLst>
              <a:latin typeface="Calibri" panose="020F0502020204030204" pitchFamily="34" charset="0"/>
            </a:endParaRPr>
          </a:p>
          <a:p>
            <a:pPr marL="742950" lvl="1" indent="-285750">
              <a:buFont typeface="Courier New" panose="02070309020205020404" pitchFamily="49" charset="0"/>
              <a:buChar char="o"/>
            </a:pPr>
            <a:r>
              <a:rPr lang="fr-FR" dirty="0" smtClean="0">
                <a:effectLst>
                  <a:outerShdw blurRad="38100" dist="38100" dir="2700000" algn="tl">
                    <a:srgbClr val="000000">
                      <a:alpha val="43137"/>
                    </a:srgbClr>
                  </a:outerShdw>
                </a:effectLst>
                <a:latin typeface="Calibri" panose="020F0502020204030204" pitchFamily="34" charset="0"/>
              </a:rPr>
              <a:t>IFMIF 		5 MW (1W/m) 	</a:t>
            </a:r>
            <a:r>
              <a:rPr lang="fr-FR" dirty="0" smtClean="0">
                <a:cs typeface="Arial"/>
              </a:rPr>
              <a:t>→</a:t>
            </a:r>
            <a:r>
              <a:rPr lang="fr-FR" dirty="0" smtClean="0">
                <a:latin typeface="Calibri" panose="020F0502020204030204" pitchFamily="34" charset="0"/>
              </a:rPr>
              <a:t>  50.10</a:t>
            </a:r>
            <a:r>
              <a:rPr lang="fr-FR" baseline="30000" dirty="0" smtClean="0">
                <a:latin typeface="Calibri" panose="020F0502020204030204" pitchFamily="34" charset="0"/>
              </a:rPr>
              <a:t>6  </a:t>
            </a:r>
            <a:r>
              <a:rPr lang="fr-FR" dirty="0" smtClean="0">
                <a:latin typeface="Calibri" panose="020F0502020204030204" pitchFamily="34" charset="0"/>
              </a:rPr>
              <a:t>particules</a:t>
            </a:r>
          </a:p>
          <a:p>
            <a:pPr marL="742950" lvl="1" indent="-285750">
              <a:buFont typeface="Courier New" panose="02070309020205020404" pitchFamily="49" charset="0"/>
              <a:buChar char="o"/>
            </a:pPr>
            <a:r>
              <a:rPr lang="fr-FR" dirty="0" smtClean="0">
                <a:effectLst>
                  <a:outerShdw blurRad="38100" dist="38100" dir="2700000" algn="tl">
                    <a:srgbClr val="000000">
                      <a:alpha val="43137"/>
                    </a:srgbClr>
                  </a:outerShdw>
                </a:effectLst>
                <a:latin typeface="Calibri" panose="020F0502020204030204" pitchFamily="34" charset="0"/>
              </a:rPr>
              <a:t>SARAF		200 kW (0.02W/m)	</a:t>
            </a:r>
            <a:r>
              <a:rPr lang="fr-FR" dirty="0" smtClean="0">
                <a:cs typeface="Arial"/>
              </a:rPr>
              <a:t>→</a:t>
            </a:r>
            <a:r>
              <a:rPr lang="fr-FR" dirty="0" smtClean="0">
                <a:latin typeface="Calibri" panose="020F0502020204030204" pitchFamily="34" charset="0"/>
              </a:rPr>
              <a:t>  100.10</a:t>
            </a:r>
            <a:r>
              <a:rPr lang="fr-FR" baseline="30000" dirty="0" smtClean="0">
                <a:latin typeface="Calibri" panose="020F0502020204030204" pitchFamily="34" charset="0"/>
              </a:rPr>
              <a:t>6  </a:t>
            </a:r>
            <a:r>
              <a:rPr lang="fr-FR" dirty="0" smtClean="0">
                <a:latin typeface="Calibri" panose="020F0502020204030204" pitchFamily="34" charset="0"/>
              </a:rPr>
              <a:t>particules (*)</a:t>
            </a:r>
            <a:endParaRPr lang="fr-FR" b="1" dirty="0" smtClean="0">
              <a:effectLst>
                <a:outerShdw blurRad="38100" dist="38100" dir="2700000" algn="tl">
                  <a:srgbClr val="000000">
                    <a:alpha val="43137"/>
                  </a:srgbClr>
                </a:outerShdw>
              </a:effectLst>
              <a:latin typeface="Calibri" panose="020F0502020204030204" pitchFamily="34" charset="0"/>
            </a:endParaRPr>
          </a:p>
        </p:txBody>
      </p:sp>
      <p:cxnSp>
        <p:nvCxnSpPr>
          <p:cNvPr id="5" name="Connecteur droit 4"/>
          <p:cNvCxnSpPr/>
          <p:nvPr/>
        </p:nvCxnSpPr>
        <p:spPr>
          <a:xfrm>
            <a:off x="4544592" y="1947821"/>
            <a:ext cx="38744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16016" y="1412776"/>
            <a:ext cx="3816424" cy="1008112"/>
          </a:xfrm>
          <a:prstGeom prst="rect">
            <a:avLst/>
          </a:prstGeom>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200" b="1" dirty="0" err="1" smtClean="0">
                <a:solidFill>
                  <a:schemeClr val="bg1"/>
                </a:solidFill>
                <a:latin typeface="Calibri" panose="020F0502020204030204" pitchFamily="34" charset="0"/>
              </a:rPr>
              <a:t>Acceleration</a:t>
            </a:r>
            <a:endParaRPr lang="en-US" sz="3200" b="1" dirty="0">
              <a:solidFill>
                <a:schemeClr val="bg1"/>
              </a:solidFill>
              <a:latin typeface="Calibri" panose="020F0502020204030204" pitchFamily="34" charset="0"/>
            </a:endParaRPr>
          </a:p>
        </p:txBody>
      </p:sp>
      <p:sp>
        <p:nvSpPr>
          <p:cNvPr id="3" name="ZoneTexte 2"/>
          <p:cNvSpPr txBox="1"/>
          <p:nvPr/>
        </p:nvSpPr>
        <p:spPr>
          <a:xfrm>
            <a:off x="68635" y="6222216"/>
            <a:ext cx="4005648" cy="369332"/>
          </a:xfrm>
          <a:prstGeom prst="rect">
            <a:avLst/>
          </a:prstGeom>
          <a:noFill/>
        </p:spPr>
        <p:txBody>
          <a:bodyPr wrap="none" rtlCol="0">
            <a:spAutoFit/>
          </a:bodyPr>
          <a:lstStyle/>
          <a:p>
            <a:r>
              <a:rPr lang="fr-FR" i="1" dirty="0" smtClean="0">
                <a:solidFill>
                  <a:schemeClr val="tx1">
                    <a:lumMod val="50000"/>
                    <a:lumOff val="50000"/>
                  </a:schemeClr>
                </a:solidFill>
                <a:latin typeface="Calibri" panose="020F0502020204030204" pitchFamily="34" charset="0"/>
              </a:rPr>
              <a:t>(*) Le projet SARAF-</a:t>
            </a:r>
            <a:r>
              <a:rPr lang="fr-FR" i="1" dirty="0" err="1" smtClean="0">
                <a:solidFill>
                  <a:schemeClr val="tx1">
                    <a:lumMod val="50000"/>
                    <a:lumOff val="50000"/>
                  </a:schemeClr>
                </a:solidFill>
                <a:latin typeface="Calibri" panose="020F0502020204030204" pitchFamily="34" charset="0"/>
              </a:rPr>
              <a:t>Linac</a:t>
            </a:r>
            <a:r>
              <a:rPr lang="fr-FR" i="1" dirty="0" smtClean="0">
                <a:solidFill>
                  <a:schemeClr val="tx1">
                    <a:lumMod val="50000"/>
                    <a:lumOff val="50000"/>
                  </a:schemeClr>
                </a:solidFill>
                <a:latin typeface="Calibri" panose="020F0502020204030204" pitchFamily="34" charset="0"/>
              </a:rPr>
              <a:t>, Nicolas </a:t>
            </a:r>
            <a:r>
              <a:rPr lang="fr-FR" i="1" dirty="0" err="1" smtClean="0">
                <a:solidFill>
                  <a:schemeClr val="tx1">
                    <a:lumMod val="50000"/>
                    <a:lumOff val="50000"/>
                  </a:schemeClr>
                </a:solidFill>
                <a:latin typeface="Calibri" panose="020F0502020204030204" pitchFamily="34" charset="0"/>
              </a:rPr>
              <a:t>Pichoff</a:t>
            </a:r>
            <a:endParaRPr lang="fr-FR" i="1"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77444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5940152" y="2852935"/>
            <a:ext cx="3026654"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dirty="0" smtClean="0">
                <a:latin typeface="Calibri" panose="020F0502020204030204" pitchFamily="34" charset="0"/>
              </a:rPr>
              <a:t>Taux de particules décrochées à la sortie du </a:t>
            </a:r>
            <a:r>
              <a:rPr lang="fr-FR" sz="2400" dirty="0" err="1" smtClean="0">
                <a:latin typeface="Calibri" panose="020F0502020204030204" pitchFamily="34" charset="0"/>
              </a:rPr>
              <a:t>linac</a:t>
            </a:r>
            <a:r>
              <a:rPr lang="fr-FR" sz="2400" dirty="0" smtClean="0">
                <a:latin typeface="Calibri" panose="020F0502020204030204" pitchFamily="34" charset="0"/>
              </a:rPr>
              <a:t>: </a:t>
            </a:r>
            <a:r>
              <a:rPr lang="fr-FR" sz="2400" b="1" dirty="0" smtClean="0">
                <a:latin typeface="Calibri" panose="020F0502020204030204" pitchFamily="34" charset="0"/>
              </a:rPr>
              <a:t>3.7x10</a:t>
            </a:r>
            <a:r>
              <a:rPr lang="fr-FR" sz="2400" b="1" baseline="30000" dirty="0" smtClean="0">
                <a:latin typeface="Calibri" panose="020F0502020204030204" pitchFamily="34" charset="0"/>
              </a:rPr>
              <a:t>-5</a:t>
            </a:r>
          </a:p>
          <a:p>
            <a:r>
              <a:rPr lang="fr-FR" sz="3600" u="sng" dirty="0" smtClean="0">
                <a:latin typeface="Calibri" panose="020F0502020204030204" pitchFamily="34" charset="0"/>
              </a:rPr>
              <a:t>Sans erreur</a:t>
            </a:r>
            <a:endParaRPr lang="en-US" sz="3600" u="sng" dirty="0">
              <a:latin typeface="Calibri" panose="020F0502020204030204" pitchFamily="34" charset="0"/>
            </a:endParaRPr>
          </a:p>
        </p:txBody>
      </p:sp>
      <p:sp>
        <p:nvSpPr>
          <p:cNvPr id="18" name="ZoneTexte 17"/>
          <p:cNvSpPr txBox="1"/>
          <p:nvPr/>
        </p:nvSpPr>
        <p:spPr>
          <a:xfrm>
            <a:off x="5948653" y="2852935"/>
            <a:ext cx="3026654"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fr-FR" sz="2400" dirty="0" smtClean="0">
                <a:latin typeface="Calibri" panose="020F0502020204030204" pitchFamily="34" charset="0"/>
              </a:rPr>
              <a:t>Taux de particules décrochées à la sortie du </a:t>
            </a:r>
            <a:r>
              <a:rPr lang="fr-FR" sz="2400" dirty="0" err="1" smtClean="0">
                <a:latin typeface="Calibri" panose="020F0502020204030204" pitchFamily="34" charset="0"/>
              </a:rPr>
              <a:t>linac</a:t>
            </a:r>
            <a:r>
              <a:rPr lang="fr-FR" sz="2400" dirty="0" smtClean="0">
                <a:latin typeface="Calibri" panose="020F0502020204030204" pitchFamily="34" charset="0"/>
              </a:rPr>
              <a:t>: </a:t>
            </a:r>
            <a:r>
              <a:rPr lang="fr-FR" sz="2400" b="1" dirty="0" smtClean="0">
                <a:latin typeface="Calibri" panose="020F0502020204030204" pitchFamily="34" charset="0"/>
              </a:rPr>
              <a:t>8.8x10</a:t>
            </a:r>
            <a:r>
              <a:rPr lang="fr-FR" sz="2400" b="1" baseline="30000" dirty="0" smtClean="0">
                <a:latin typeface="Calibri" panose="020F0502020204030204" pitchFamily="34" charset="0"/>
              </a:rPr>
              <a:t>-5</a:t>
            </a:r>
          </a:p>
          <a:p>
            <a:r>
              <a:rPr lang="fr-FR" sz="3600" u="sng" dirty="0" smtClean="0">
                <a:latin typeface="Calibri" panose="020F0502020204030204" pitchFamily="34" charset="0"/>
              </a:rPr>
              <a:t>Avec erreur</a:t>
            </a:r>
            <a:endParaRPr lang="en-US" sz="3600" dirty="0">
              <a:latin typeface="Calibri" panose="020F0502020204030204" pitchFamily="34" charset="0"/>
            </a:endParaRPr>
          </a:p>
        </p:txBody>
      </p:sp>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30</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3" name="ZoneTexte 2"/>
          <p:cNvSpPr txBox="1"/>
          <p:nvPr/>
        </p:nvSpPr>
        <p:spPr>
          <a:xfrm>
            <a:off x="179512" y="1052736"/>
            <a:ext cx="7474154"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u="sng" dirty="0" smtClean="0">
                <a:latin typeface="Calibri" panose="020F0502020204030204" pitchFamily="34" charset="0"/>
              </a:rPr>
              <a:t>Quelle est la cause des particules décrochées en sortie ?</a:t>
            </a:r>
          </a:p>
          <a:p>
            <a:pPr marL="285750" indent="-285750">
              <a:buFontTx/>
              <a:buChar char="-"/>
            </a:pPr>
            <a:r>
              <a:rPr lang="fr-FR" sz="2400" dirty="0" smtClean="0">
                <a:latin typeface="Calibri" panose="020F0502020204030204" pitchFamily="34" charset="0"/>
              </a:rPr>
              <a:t>Les erreurs de réglage des cavités</a:t>
            </a:r>
          </a:p>
          <a:p>
            <a:pPr marL="285750" indent="-285750">
              <a:buFontTx/>
              <a:buChar char="-"/>
            </a:pPr>
            <a:r>
              <a:rPr lang="fr-FR" sz="2400" dirty="0" smtClean="0">
                <a:latin typeface="Calibri" panose="020F0502020204030204" pitchFamily="34" charset="0"/>
              </a:rPr>
              <a:t>La distribution de sortie longitudinale du RFQ</a:t>
            </a:r>
            <a:endParaRPr lang="en-US" sz="2400" dirty="0">
              <a:latin typeface="Calibri" panose="020F0502020204030204" pitchFamily="34" charset="0"/>
            </a:endParaRPr>
          </a:p>
        </p:txBody>
      </p:sp>
      <p:grpSp>
        <p:nvGrpSpPr>
          <p:cNvPr id="6" name="Groupe 5"/>
          <p:cNvGrpSpPr/>
          <p:nvPr/>
        </p:nvGrpSpPr>
        <p:grpSpPr>
          <a:xfrm>
            <a:off x="5791175" y="1373867"/>
            <a:ext cx="3252447" cy="830997"/>
            <a:chOff x="4993854" y="1380153"/>
            <a:chExt cx="3252447" cy="830997"/>
          </a:xfrm>
        </p:grpSpPr>
        <p:sp>
          <p:nvSpPr>
            <p:cNvPr id="4" name="ZoneTexte 3"/>
            <p:cNvSpPr txBox="1"/>
            <p:nvPr/>
          </p:nvSpPr>
          <p:spPr>
            <a:xfrm>
              <a:off x="7234486" y="1380153"/>
              <a:ext cx="1011815" cy="830997"/>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fr-FR" sz="2400" b="1" dirty="0" smtClean="0">
                  <a:effectLst>
                    <a:outerShdw blurRad="38100" dist="38100" dir="2700000" algn="tl">
                      <a:srgbClr val="000000">
                        <a:alpha val="43137"/>
                      </a:srgbClr>
                    </a:outerShdw>
                  </a:effectLst>
                  <a:latin typeface="Calibri" panose="020F0502020204030204" pitchFamily="34" charset="0"/>
                </a:rPr>
                <a:t>~ 70 %</a:t>
              </a:r>
            </a:p>
            <a:p>
              <a:r>
                <a:rPr lang="fr-FR" sz="2400" b="1" dirty="0">
                  <a:effectLst>
                    <a:outerShdw blurRad="38100" dist="38100" dir="2700000" algn="tl">
                      <a:srgbClr val="000000">
                        <a:alpha val="43137"/>
                      </a:srgbClr>
                    </a:outerShdw>
                  </a:effectLst>
                  <a:latin typeface="Calibri" panose="020F0502020204030204" pitchFamily="34" charset="0"/>
                </a:rPr>
                <a:t>~ 3</a:t>
              </a:r>
              <a:r>
                <a:rPr lang="fr-FR" sz="2400" b="1" dirty="0" smtClean="0">
                  <a:effectLst>
                    <a:outerShdw blurRad="38100" dist="38100" dir="2700000" algn="tl">
                      <a:srgbClr val="000000">
                        <a:alpha val="43137"/>
                      </a:srgbClr>
                    </a:outerShdw>
                  </a:effectLst>
                  <a:latin typeface="Calibri" panose="020F0502020204030204" pitchFamily="34" charset="0"/>
                </a:rPr>
                <a:t>0 %</a:t>
              </a:r>
              <a:endParaRPr lang="en-US" sz="2400" b="1" dirty="0">
                <a:effectLst>
                  <a:outerShdw blurRad="38100" dist="38100" dir="2700000" algn="tl">
                    <a:srgbClr val="000000">
                      <a:alpha val="43137"/>
                    </a:srgbClr>
                  </a:outerShdw>
                </a:effectLst>
                <a:latin typeface="Calibri" panose="020F0502020204030204" pitchFamily="34" charset="0"/>
              </a:endParaRPr>
            </a:p>
          </p:txBody>
        </p:sp>
        <p:sp>
          <p:nvSpPr>
            <p:cNvPr id="5" name="Flèche droite rayée 4"/>
            <p:cNvSpPr/>
            <p:nvPr/>
          </p:nvSpPr>
          <p:spPr>
            <a:xfrm>
              <a:off x="4993854" y="1484784"/>
              <a:ext cx="2240632" cy="302816"/>
            </a:xfrm>
            <a:prstGeom prst="striped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droite rayée 11"/>
            <p:cNvSpPr/>
            <p:nvPr/>
          </p:nvSpPr>
          <p:spPr>
            <a:xfrm>
              <a:off x="6478205" y="1853886"/>
              <a:ext cx="756281" cy="302816"/>
            </a:xfrm>
            <a:prstGeom prst="striped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3" descr="D:\publications\Roscoff_2015\Plots_Result_SPIRAL2_dst\SPIRAL2_EndLinac_Phase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35765"/>
            <a:ext cx="5112568" cy="426614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uriot\AppData\Local\Microsoft\Windows\Temporary Internet Files\Content.Outlook\3AKX397N\SPIRAL2_EndLinac_Errors_PhaseEnergy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35765"/>
            <a:ext cx="5112567" cy="42661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123728" y="2683658"/>
            <a:ext cx="1404156"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sz="1600" b="1" dirty="0" smtClean="0">
                <a:latin typeface="Calibri" panose="020F0502020204030204" pitchFamily="34" charset="0"/>
              </a:rPr>
              <a:t>40 MeV</a:t>
            </a:r>
            <a:endParaRPr lang="en-US" sz="1600" dirty="0">
              <a:latin typeface="Calibri" panose="020F0502020204030204" pitchFamily="34" charset="0"/>
            </a:endParaRPr>
          </a:p>
        </p:txBody>
      </p:sp>
    </p:spTree>
    <p:extLst>
      <p:ext uri="{BB962C8B-B14F-4D97-AF65-F5344CB8AC3E}">
        <p14:creationId xmlns:p14="http://schemas.microsoft.com/office/powerpoint/2010/main" val="30525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31</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3" name="ZoneTexte 2"/>
          <p:cNvSpPr txBox="1"/>
          <p:nvPr/>
        </p:nvSpPr>
        <p:spPr>
          <a:xfrm>
            <a:off x="467544" y="1059594"/>
            <a:ext cx="813690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b="1" dirty="0" smtClean="0">
                <a:latin typeface="Calibri" panose="020F0502020204030204" pitchFamily="34" charset="0"/>
              </a:rPr>
              <a:t>D’où viennent les particules décrochées en sortie du </a:t>
            </a:r>
            <a:r>
              <a:rPr lang="fr-FR" sz="2400" b="1" dirty="0" err="1" smtClean="0">
                <a:latin typeface="Calibri" panose="020F0502020204030204" pitchFamily="34" charset="0"/>
              </a:rPr>
              <a:t>linac</a:t>
            </a:r>
            <a:r>
              <a:rPr lang="fr-FR" sz="2400" b="1" dirty="0" smtClean="0">
                <a:latin typeface="Calibri" panose="020F0502020204030204" pitchFamily="34" charset="0"/>
              </a:rPr>
              <a:t> ?</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82" y="1822657"/>
            <a:ext cx="5750579" cy="470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ZoneTexte 17"/>
          <p:cNvSpPr txBox="1"/>
          <p:nvPr/>
        </p:nvSpPr>
        <p:spPr>
          <a:xfrm>
            <a:off x="7131053" y="2452246"/>
            <a:ext cx="1196097"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fr-FR" b="1" dirty="0" smtClean="0">
                <a:latin typeface="Calibri" panose="020F0502020204030204" pitchFamily="34" charset="0"/>
              </a:rPr>
              <a:t>Sortie RFQ</a:t>
            </a:r>
            <a:endParaRPr lang="en-US" dirty="0">
              <a:latin typeface="Calibri" panose="020F0502020204030204" pitchFamily="34" charset="0"/>
            </a:endParaRPr>
          </a:p>
        </p:txBody>
      </p:sp>
      <p:sp>
        <p:nvSpPr>
          <p:cNvPr id="11" name="ZoneTexte 10"/>
          <p:cNvSpPr txBox="1"/>
          <p:nvPr/>
        </p:nvSpPr>
        <p:spPr>
          <a:xfrm>
            <a:off x="6481984" y="2390267"/>
            <a:ext cx="2494233"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fr-FR" b="1" dirty="0" smtClean="0">
                <a:latin typeface="Calibri" panose="020F0502020204030204" pitchFamily="34" charset="0"/>
              </a:rPr>
              <a:t>Particules décrochées en sortie du </a:t>
            </a:r>
            <a:r>
              <a:rPr lang="fr-FR" b="1" dirty="0" err="1" smtClean="0">
                <a:latin typeface="Calibri" panose="020F0502020204030204" pitchFamily="34" charset="0"/>
              </a:rPr>
              <a:t>linac</a:t>
            </a:r>
            <a:endParaRPr lang="fr-FR" b="1" dirty="0" smtClean="0">
              <a:latin typeface="Calibri" panose="020F0502020204030204" pitchFamily="34" charset="0"/>
            </a:endParaRPr>
          </a:p>
          <a:p>
            <a:pPr algn="ctr"/>
            <a:r>
              <a:rPr lang="fr-FR" b="1" dirty="0">
                <a:latin typeface="Calibri" panose="020F0502020204030204" pitchFamily="34" charset="0"/>
              </a:rPr>
              <a:t>r</a:t>
            </a:r>
            <a:r>
              <a:rPr lang="fr-FR" b="1" dirty="0" smtClean="0">
                <a:latin typeface="Calibri" panose="020F0502020204030204" pitchFamily="34" charset="0"/>
              </a:rPr>
              <a:t>amenées à la sortie du RFQ</a:t>
            </a:r>
            <a:endParaRPr lang="en-US" dirty="0">
              <a:latin typeface="Calibri" panose="020F0502020204030204" pitchFamily="34" charset="0"/>
            </a:endParaRP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29" y="1822657"/>
            <a:ext cx="5750579" cy="470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0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32</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Etudes Statistiques, </a:t>
            </a:r>
            <a:r>
              <a:rPr lang="fr-FR" sz="2400" dirty="0" smtClean="0">
                <a:solidFill>
                  <a:schemeClr val="bg1">
                    <a:lumMod val="75000"/>
                  </a:schemeClr>
                </a:solidFill>
                <a:effectLst>
                  <a:outerShdw blurRad="38100" dist="38100" dir="2700000" algn="tl">
                    <a:srgbClr val="000000">
                      <a:alpha val="43137"/>
                    </a:srgbClr>
                  </a:outerShdw>
                </a:effectLst>
              </a:rPr>
              <a:t>ex </a:t>
            </a:r>
            <a:r>
              <a:rPr lang="fr-FR" sz="2400" dirty="0">
                <a:solidFill>
                  <a:schemeClr val="bg1">
                    <a:lumMod val="75000"/>
                  </a:schemeClr>
                </a:solidFill>
                <a:effectLst>
                  <a:outerShdw blurRad="38100" dist="38100" dir="2700000" algn="tl">
                    <a:srgbClr val="000000">
                      <a:alpha val="43137"/>
                    </a:srgbClr>
                  </a:outerShdw>
                </a:effectLst>
              </a:rPr>
              <a:t>: </a:t>
            </a:r>
            <a:r>
              <a:rPr lang="fr-FR" sz="2400" dirty="0" smtClean="0">
                <a:solidFill>
                  <a:schemeClr val="bg1">
                    <a:lumMod val="75000"/>
                  </a:schemeClr>
                </a:solidFill>
                <a:effectLst>
                  <a:outerShdw blurRad="38100" dist="38100" dir="2700000" algn="tl">
                    <a:srgbClr val="000000">
                      <a:alpha val="43137"/>
                    </a:srgbClr>
                  </a:outerShdw>
                </a:effectLst>
              </a:rPr>
              <a:t>SPIRAL2</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5" name="ZoneTexte 4"/>
          <p:cNvSpPr txBox="1"/>
          <p:nvPr/>
        </p:nvSpPr>
        <p:spPr>
          <a:xfrm>
            <a:off x="323528" y="1196752"/>
            <a:ext cx="8568952" cy="3539430"/>
          </a:xfrm>
          <a:prstGeom prst="rect">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marL="342900" indent="-342900" algn="just">
              <a:buFont typeface="Arial" panose="020B0604020202020204" pitchFamily="34" charset="0"/>
              <a:buChar char="•"/>
            </a:pPr>
            <a:r>
              <a:rPr lang="fr-FR" sz="2800" b="1" dirty="0" smtClean="0">
                <a:effectLst>
                  <a:outerShdw blurRad="38100" dist="38100" dir="2700000" algn="tl">
                    <a:srgbClr val="000000">
                      <a:alpha val="43137"/>
                    </a:srgbClr>
                  </a:outerShdw>
                </a:effectLst>
                <a:latin typeface="Calibri" panose="020F0502020204030204" pitchFamily="34" charset="0"/>
              </a:rPr>
              <a:t>Attention: Ne pas en conclure que toutes les pertes dans SPIRLA2 ne seront que longitudinales,</a:t>
            </a:r>
          </a:p>
          <a:p>
            <a:pPr marL="342900" indent="-342900" algn="just">
              <a:buFont typeface="Arial" panose="020B0604020202020204" pitchFamily="34" charset="0"/>
              <a:buChar char="•"/>
            </a:pPr>
            <a:endParaRPr lang="fr-FR" sz="2800" b="1" dirty="0" smtClean="0">
              <a:effectLst>
                <a:outerShdw blurRad="38100" dist="38100" dir="2700000" algn="tl">
                  <a:srgbClr val="000000">
                    <a:alpha val="43137"/>
                  </a:srgbClr>
                </a:outerShdw>
              </a:effectLst>
              <a:latin typeface="Calibri" panose="020F0502020204030204" pitchFamily="34" charset="0"/>
            </a:endParaRPr>
          </a:p>
          <a:p>
            <a:pPr marL="342900" indent="-342900" algn="just">
              <a:buFont typeface="Arial" panose="020B0604020202020204" pitchFamily="34" charset="0"/>
              <a:buChar char="•"/>
            </a:pPr>
            <a:r>
              <a:rPr lang="fr-FR" sz="2800" b="1" dirty="0" smtClean="0">
                <a:effectLst>
                  <a:outerShdw blurRad="38100" dist="38100" dir="2700000" algn="tl">
                    <a:srgbClr val="000000">
                      <a:alpha val="43137"/>
                    </a:srgbClr>
                  </a:outerShdw>
                </a:effectLst>
                <a:latin typeface="Calibri" panose="020F0502020204030204" pitchFamily="34" charset="0"/>
              </a:rPr>
              <a:t>Bien d’autres erreurs sont à considérer dans un cas plus réaliste (alignement, RFQ,  diagnostics…),</a:t>
            </a:r>
          </a:p>
          <a:p>
            <a:pPr marL="342900" indent="-342900" algn="just">
              <a:buFont typeface="Arial" panose="020B0604020202020204" pitchFamily="34" charset="0"/>
              <a:buChar char="•"/>
            </a:pPr>
            <a:endParaRPr lang="fr-FR" sz="2800" b="1" dirty="0" smtClean="0">
              <a:effectLst>
                <a:outerShdw blurRad="38100" dist="38100" dir="2700000" algn="tl">
                  <a:srgbClr val="000000">
                    <a:alpha val="43137"/>
                  </a:srgbClr>
                </a:outerShdw>
              </a:effectLst>
              <a:latin typeface="Calibri" panose="020F0502020204030204" pitchFamily="34" charset="0"/>
            </a:endParaRPr>
          </a:p>
          <a:p>
            <a:pPr marL="342900" indent="-342900" algn="just">
              <a:buFont typeface="Arial" panose="020B0604020202020204" pitchFamily="34" charset="0"/>
              <a:buChar char="•"/>
            </a:pPr>
            <a:r>
              <a:rPr lang="fr-FR" sz="2800" b="1" dirty="0">
                <a:effectLst>
                  <a:outerShdw blurRad="38100" dist="38100" dir="2700000" algn="tl">
                    <a:srgbClr val="000000">
                      <a:alpha val="43137"/>
                    </a:srgbClr>
                  </a:outerShdw>
                </a:effectLst>
                <a:latin typeface="Calibri" panose="020F0502020204030204" pitchFamily="34" charset="0"/>
              </a:rPr>
              <a:t>C</a:t>
            </a:r>
            <a:r>
              <a:rPr lang="fr-FR" sz="2800" b="1" dirty="0" smtClean="0">
                <a:effectLst>
                  <a:outerShdw blurRad="38100" dist="38100" dir="2700000" algn="tl">
                    <a:srgbClr val="000000">
                      <a:alpha val="43137"/>
                    </a:srgbClr>
                  </a:outerShdw>
                </a:effectLst>
                <a:latin typeface="Calibri" panose="020F0502020204030204" pitchFamily="34" charset="0"/>
              </a:rPr>
              <a:t>es études montrent des niveaux de pertes jusqu’à 10 fois plus importants.</a:t>
            </a:r>
            <a:endParaRPr lang="fr-FR" sz="2800" b="1"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62892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33</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704856" cy="936104"/>
          </a:xfrm>
        </p:spPr>
        <p:txBody>
          <a:bodyPr/>
          <a:lstStyle/>
          <a:p>
            <a:r>
              <a:rPr lang="fr-FR" sz="2400" dirty="0" smtClean="0">
                <a:effectLst>
                  <a:outerShdw blurRad="38100" dist="38100" dir="2700000" algn="tl">
                    <a:srgbClr val="000000">
                      <a:alpha val="43137"/>
                    </a:srgbClr>
                  </a:outerShdw>
                </a:effectLst>
              </a:rPr>
              <a:t>CONCLUSIONS</a:t>
            </a:r>
            <a:endParaRPr lang="fr-FR" sz="1800" i="1" dirty="0">
              <a:solidFill>
                <a:schemeClr val="bg1">
                  <a:lumMod val="75000"/>
                </a:schemeClr>
              </a:solidFill>
              <a:effectLst>
                <a:outerShdw blurRad="38100" dist="38100" dir="2700000" algn="tl">
                  <a:srgbClr val="000000">
                    <a:alpha val="43137"/>
                  </a:srgbClr>
                </a:outerShdw>
              </a:effectLst>
            </a:endParaRPr>
          </a:p>
        </p:txBody>
      </p:sp>
      <p:sp>
        <p:nvSpPr>
          <p:cNvPr id="4" name="Rectangle 3"/>
          <p:cNvSpPr/>
          <p:nvPr/>
        </p:nvSpPr>
        <p:spPr>
          <a:xfrm>
            <a:off x="107504" y="1513193"/>
            <a:ext cx="8928992" cy="28007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3200" b="1" dirty="0" smtClean="0">
                <a:effectLst>
                  <a:outerShdw blurRad="38100" dist="38100" dir="2700000" algn="tl">
                    <a:srgbClr val="000000">
                      <a:alpha val="43137"/>
                    </a:srgbClr>
                  </a:outerShdw>
                </a:effectLst>
                <a:latin typeface="Calibri" panose="020F0502020204030204" pitchFamily="34" charset="0"/>
              </a:rPr>
              <a:t>Physique </a:t>
            </a:r>
            <a:r>
              <a:rPr lang="fr-FR" sz="3200" b="1" dirty="0">
                <a:effectLst>
                  <a:outerShdw blurRad="38100" dist="38100" dir="2700000" algn="tl">
                    <a:srgbClr val="000000">
                      <a:alpha val="43137"/>
                    </a:srgbClr>
                  </a:outerShdw>
                </a:effectLst>
                <a:latin typeface="Calibri" panose="020F0502020204030204" pitchFamily="34" charset="0"/>
              </a:rPr>
              <a:t>des </a:t>
            </a:r>
            <a:r>
              <a:rPr lang="fr-FR" sz="3200" b="1" dirty="0" err="1" smtClean="0">
                <a:effectLst>
                  <a:outerShdw blurRad="38100" dist="38100" dir="2700000" algn="tl">
                    <a:srgbClr val="000000">
                      <a:alpha val="43137"/>
                    </a:srgbClr>
                  </a:outerShdw>
                </a:effectLst>
                <a:latin typeface="Calibri" panose="020F0502020204030204" pitchFamily="34" charset="0"/>
              </a:rPr>
              <a:t>linacs</a:t>
            </a:r>
            <a:r>
              <a:rPr lang="fr-FR" sz="3200" b="1" dirty="0" smtClean="0">
                <a:effectLst>
                  <a:outerShdw blurRad="38100" dist="38100" dir="2700000" algn="tl">
                    <a:srgbClr val="000000">
                      <a:alpha val="43137"/>
                    </a:srgbClr>
                  </a:outerShdw>
                </a:effectLst>
                <a:latin typeface="Calibri" panose="020F0502020204030204" pitchFamily="34" charset="0"/>
              </a:rPr>
              <a:t> </a:t>
            </a:r>
            <a:r>
              <a:rPr lang="fr-FR" sz="3200" b="1" dirty="0">
                <a:effectLst>
                  <a:outerShdw blurRad="38100" dist="38100" dir="2700000" algn="tl">
                    <a:srgbClr val="000000">
                      <a:alpha val="43137"/>
                    </a:srgbClr>
                  </a:outerShdw>
                </a:effectLst>
                <a:latin typeface="Calibri" panose="020F0502020204030204" pitchFamily="34" charset="0"/>
              </a:rPr>
              <a:t>haute intensité</a:t>
            </a:r>
          </a:p>
          <a:p>
            <a:pPr marL="342900" indent="-342900">
              <a:buFont typeface="Wingdings" panose="05000000000000000000" pitchFamily="2" charset="2"/>
              <a:buChar char="§"/>
            </a:pPr>
            <a:r>
              <a:rPr lang="fr-FR" sz="2400" b="1" dirty="0">
                <a:latin typeface="Calibri" panose="020F0502020204030204" pitchFamily="34" charset="0"/>
              </a:rPr>
              <a:t>Les pertes transverses sont aujourd’hui bien </a:t>
            </a:r>
            <a:r>
              <a:rPr lang="fr-FR" sz="2400" b="1" dirty="0" smtClean="0">
                <a:latin typeface="Calibri" panose="020F0502020204030204" pitchFamily="34" charset="0"/>
              </a:rPr>
              <a:t>mieux maitrisées</a:t>
            </a:r>
            <a:r>
              <a:rPr lang="fr-FR" sz="2400" b="1" dirty="0">
                <a:latin typeface="Calibri" panose="020F0502020204030204" pitchFamily="34" charset="0"/>
              </a:rPr>
              <a:t>,</a:t>
            </a:r>
          </a:p>
          <a:p>
            <a:pPr marL="342900" indent="-342900">
              <a:buFont typeface="Wingdings" panose="05000000000000000000" pitchFamily="2" charset="2"/>
              <a:buChar char="§"/>
            </a:pPr>
            <a:r>
              <a:rPr lang="fr-FR" sz="2400" b="1" dirty="0">
                <a:latin typeface="Calibri" panose="020F0502020204030204" pitchFamily="34" charset="0"/>
              </a:rPr>
              <a:t>La problématique des pertes </a:t>
            </a:r>
            <a:r>
              <a:rPr lang="fr-FR" sz="2400" b="1" dirty="0" smtClean="0">
                <a:latin typeface="Calibri" panose="020F0502020204030204" pitchFamily="34" charset="0"/>
              </a:rPr>
              <a:t>longitudinales et en particulier celles dues </a:t>
            </a:r>
            <a:r>
              <a:rPr lang="fr-FR" sz="2400" b="1" dirty="0">
                <a:latin typeface="Calibri" panose="020F0502020204030204" pitchFamily="34" charset="0"/>
              </a:rPr>
              <a:t>au RFQ est </a:t>
            </a:r>
            <a:r>
              <a:rPr lang="fr-FR" sz="2400" b="1" dirty="0" smtClean="0">
                <a:latin typeface="Calibri" panose="020F0502020204030204" pitchFamily="34" charset="0"/>
              </a:rPr>
              <a:t>à considérer sérieusement,</a:t>
            </a:r>
            <a:endParaRPr lang="fr-FR" sz="2400" b="1" dirty="0">
              <a:latin typeface="Calibri" panose="020F0502020204030204" pitchFamily="34" charset="0"/>
            </a:endParaRPr>
          </a:p>
          <a:p>
            <a:pPr marL="342900" indent="-342900">
              <a:buFont typeface="Wingdings" panose="05000000000000000000" pitchFamily="2" charset="2"/>
              <a:buChar char="§"/>
            </a:pPr>
            <a:r>
              <a:rPr lang="fr-FR" sz="2400" b="1" dirty="0">
                <a:latin typeface="Calibri" panose="020F0502020204030204" pitchFamily="34" charset="0"/>
              </a:rPr>
              <a:t>Spiral2, </a:t>
            </a:r>
            <a:r>
              <a:rPr lang="fr-FR" sz="2400" b="1" dirty="0" smtClean="0">
                <a:latin typeface="Calibri" panose="020F0502020204030204" pitchFamily="34" charset="0"/>
              </a:rPr>
              <a:t>IFMIF</a:t>
            </a:r>
            <a:r>
              <a:rPr lang="fr-FR" sz="2400" b="1" dirty="0" smtClean="0">
                <a:latin typeface="Calibri" panose="020F0502020204030204" pitchFamily="34" charset="0"/>
              </a:rPr>
              <a:t>, ESS</a:t>
            </a:r>
            <a:r>
              <a:rPr lang="fr-FR" sz="2400" b="1" dirty="0">
                <a:latin typeface="Calibri" panose="020F0502020204030204" pitchFamily="34" charset="0"/>
              </a:rPr>
              <a:t>, </a:t>
            </a:r>
            <a:r>
              <a:rPr lang="fr-FR" sz="2400" b="1" dirty="0" smtClean="0">
                <a:latin typeface="Calibri" panose="020F0502020204030204" pitchFamily="34" charset="0"/>
              </a:rPr>
              <a:t>MYRRHA… présentent les mêmes symptômes,</a:t>
            </a:r>
            <a:endParaRPr lang="fr-FR" sz="2400" b="1" dirty="0">
              <a:latin typeface="Calibri" panose="020F0502020204030204" pitchFamily="34" charset="0"/>
            </a:endParaRPr>
          </a:p>
          <a:p>
            <a:pPr marL="342900" indent="-342900">
              <a:buFont typeface="Wingdings" panose="05000000000000000000" pitchFamily="2" charset="2"/>
              <a:buChar char="§"/>
            </a:pPr>
            <a:r>
              <a:rPr lang="fr-FR" sz="2400" b="1" dirty="0">
                <a:latin typeface="Calibri" panose="020F0502020204030204" pitchFamily="34" charset="0"/>
              </a:rPr>
              <a:t>Les règles de conception des RFQ doivent </a:t>
            </a:r>
            <a:r>
              <a:rPr lang="fr-FR" sz="2400" b="1" dirty="0" smtClean="0">
                <a:latin typeface="Calibri" panose="020F0502020204030204" pitchFamily="34" charset="0"/>
              </a:rPr>
              <a:t>évoluer et en tenir compte (trop focalisées sur les aspects transverses).</a:t>
            </a:r>
          </a:p>
        </p:txBody>
      </p:sp>
      <p:sp>
        <p:nvSpPr>
          <p:cNvPr id="10" name="ZoneTexte 9"/>
          <p:cNvSpPr txBox="1"/>
          <p:nvPr/>
        </p:nvSpPr>
        <p:spPr>
          <a:xfrm>
            <a:off x="107504" y="5733923"/>
            <a:ext cx="5584157" cy="830997"/>
          </a:xfrm>
          <a:prstGeom prst="rect">
            <a:avLst/>
          </a:prstGeom>
          <a:noFill/>
        </p:spPr>
        <p:txBody>
          <a:bodyPr wrap="none" rtlCol="0">
            <a:spAutoFit/>
          </a:bodyPr>
          <a:lstStyle/>
          <a:p>
            <a:r>
              <a:rPr lang="fr-FR" sz="1600" i="1" dirty="0" smtClean="0">
                <a:solidFill>
                  <a:schemeClr val="tx1">
                    <a:lumMod val="50000"/>
                    <a:lumOff val="50000"/>
                  </a:schemeClr>
                </a:solidFill>
                <a:latin typeface="Calibri" panose="020F0502020204030204" pitchFamily="34" charset="0"/>
              </a:rPr>
              <a:t>(*)      Compensation de charge d’espace…, </a:t>
            </a:r>
            <a:r>
              <a:rPr lang="fr-FR" sz="1600" i="1" dirty="0" err="1" smtClean="0">
                <a:solidFill>
                  <a:schemeClr val="tx1">
                    <a:lumMod val="50000"/>
                    <a:lumOff val="50000"/>
                  </a:schemeClr>
                </a:solidFill>
                <a:latin typeface="Calibri" panose="020F0502020204030204" pitchFamily="34" charset="0"/>
              </a:rPr>
              <a:t>frédéric</a:t>
            </a:r>
            <a:r>
              <a:rPr lang="fr-FR" sz="1600" i="1" dirty="0" smtClean="0">
                <a:solidFill>
                  <a:schemeClr val="tx1">
                    <a:lumMod val="50000"/>
                    <a:lumOff val="50000"/>
                  </a:schemeClr>
                </a:solidFill>
                <a:latin typeface="Calibri" panose="020F0502020204030204" pitchFamily="34" charset="0"/>
              </a:rPr>
              <a:t> </a:t>
            </a:r>
            <a:r>
              <a:rPr lang="fr-FR" sz="1600" i="1" dirty="0" err="1" smtClean="0">
                <a:solidFill>
                  <a:schemeClr val="tx1">
                    <a:lumMod val="50000"/>
                    <a:lumOff val="50000"/>
                  </a:schemeClr>
                </a:solidFill>
                <a:latin typeface="Calibri" panose="020F0502020204030204" pitchFamily="34" charset="0"/>
              </a:rPr>
              <a:t>Géradin</a:t>
            </a:r>
            <a:endParaRPr lang="fr-FR" sz="1600" i="1" dirty="0">
              <a:solidFill>
                <a:schemeClr val="tx1">
                  <a:lumMod val="50000"/>
                  <a:lumOff val="50000"/>
                </a:schemeClr>
              </a:solidFill>
              <a:latin typeface="Calibri" panose="020F0502020204030204" pitchFamily="34" charset="0"/>
            </a:endParaRPr>
          </a:p>
          <a:p>
            <a:r>
              <a:rPr lang="fr-FR" sz="1600" i="1" dirty="0" smtClean="0">
                <a:solidFill>
                  <a:schemeClr val="tx1">
                    <a:lumMod val="50000"/>
                    <a:lumOff val="50000"/>
                  </a:schemeClr>
                </a:solidFill>
                <a:latin typeface="Calibri" panose="020F0502020204030204" pitchFamily="34" charset="0"/>
              </a:rPr>
              <a:t>(**)    Modélisation </a:t>
            </a:r>
            <a:r>
              <a:rPr lang="fr-FR" sz="1600" i="1" dirty="0">
                <a:solidFill>
                  <a:schemeClr val="tx1">
                    <a:lumMod val="50000"/>
                    <a:lumOff val="50000"/>
                  </a:schemeClr>
                </a:solidFill>
                <a:latin typeface="Calibri" panose="020F0502020204030204" pitchFamily="34" charset="0"/>
              </a:rPr>
              <a:t>des sources d’ions </a:t>
            </a:r>
            <a:r>
              <a:rPr lang="fr-FR" sz="1600" i="1" dirty="0" err="1">
                <a:solidFill>
                  <a:schemeClr val="tx1">
                    <a:lumMod val="50000"/>
                    <a:lumOff val="50000"/>
                  </a:schemeClr>
                </a:solidFill>
                <a:latin typeface="Calibri" panose="020F0502020204030204" pitchFamily="34" charset="0"/>
              </a:rPr>
              <a:t>leger</a:t>
            </a:r>
            <a:r>
              <a:rPr lang="fr-FR" sz="1600" i="1" dirty="0">
                <a:solidFill>
                  <a:schemeClr val="tx1">
                    <a:lumMod val="50000"/>
                    <a:lumOff val="50000"/>
                  </a:schemeClr>
                </a:solidFill>
                <a:latin typeface="Calibri" panose="020F0502020204030204" pitchFamily="34" charset="0"/>
              </a:rPr>
              <a:t>, Remy De </a:t>
            </a:r>
            <a:r>
              <a:rPr lang="fr-FR" sz="1600" i="1" dirty="0" err="1">
                <a:solidFill>
                  <a:schemeClr val="tx1">
                    <a:lumMod val="50000"/>
                    <a:lumOff val="50000"/>
                  </a:schemeClr>
                </a:solidFill>
                <a:latin typeface="Calibri" panose="020F0502020204030204" pitchFamily="34" charset="0"/>
              </a:rPr>
              <a:t>Guiran</a:t>
            </a:r>
            <a:endParaRPr lang="fr-FR" sz="1600" i="1" dirty="0">
              <a:solidFill>
                <a:schemeClr val="tx1">
                  <a:lumMod val="50000"/>
                  <a:lumOff val="50000"/>
                </a:schemeClr>
              </a:solidFill>
              <a:latin typeface="Calibri" panose="020F0502020204030204" pitchFamily="34" charset="0"/>
            </a:endParaRPr>
          </a:p>
          <a:p>
            <a:r>
              <a:rPr lang="fr-FR" sz="1600" i="1" dirty="0" smtClean="0">
                <a:solidFill>
                  <a:schemeClr val="tx1">
                    <a:lumMod val="50000"/>
                    <a:lumOff val="50000"/>
                  </a:schemeClr>
                </a:solidFill>
                <a:latin typeface="Calibri" panose="020F0502020204030204" pitchFamily="34" charset="0"/>
              </a:rPr>
              <a:t>(***)  Développement d’un </a:t>
            </a:r>
            <a:r>
              <a:rPr lang="fr-FR" sz="1600" i="1" dirty="0" err="1" smtClean="0">
                <a:solidFill>
                  <a:schemeClr val="tx1">
                    <a:lumMod val="50000"/>
                    <a:lumOff val="50000"/>
                  </a:schemeClr>
                </a:solidFill>
                <a:latin typeface="Calibri" panose="020F0502020204030204" pitchFamily="34" charset="0"/>
              </a:rPr>
              <a:t>émittancemétre</a:t>
            </a:r>
            <a:r>
              <a:rPr lang="fr-FR" sz="1600" i="1" dirty="0" smtClean="0">
                <a:solidFill>
                  <a:schemeClr val="tx1">
                    <a:lumMod val="50000"/>
                    <a:lumOff val="50000"/>
                  </a:schemeClr>
                </a:solidFill>
                <a:latin typeface="Calibri" panose="020F0502020204030204" pitchFamily="34" charset="0"/>
              </a:rPr>
              <a:t> 4D, Aurore </a:t>
            </a:r>
            <a:r>
              <a:rPr lang="fr-FR" sz="1600" i="1" dirty="0" err="1" smtClean="0">
                <a:solidFill>
                  <a:schemeClr val="tx1">
                    <a:lumMod val="50000"/>
                    <a:lumOff val="50000"/>
                  </a:schemeClr>
                </a:solidFill>
                <a:latin typeface="Calibri" panose="020F0502020204030204" pitchFamily="34" charset="0"/>
              </a:rPr>
              <a:t>Dumantic</a:t>
            </a:r>
            <a:endParaRPr lang="fr-FR" sz="1600" i="1" dirty="0">
              <a:solidFill>
                <a:schemeClr val="tx1">
                  <a:lumMod val="50000"/>
                  <a:lumOff val="50000"/>
                </a:schemeClr>
              </a:solidFill>
              <a:latin typeface="Calibri" panose="020F0502020204030204" pitchFamily="34" charset="0"/>
            </a:endParaRPr>
          </a:p>
        </p:txBody>
      </p:sp>
      <p:sp>
        <p:nvSpPr>
          <p:cNvPr id="3" name="ZoneTexte 2"/>
          <p:cNvSpPr txBox="1"/>
          <p:nvPr/>
        </p:nvSpPr>
        <p:spPr>
          <a:xfrm>
            <a:off x="107504" y="1057954"/>
            <a:ext cx="8928992"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800" b="1" dirty="0" smtClean="0">
                <a:effectLst>
                  <a:outerShdw blurRad="38100" dist="38100" dir="2700000" algn="tl">
                    <a:srgbClr val="000000">
                      <a:alpha val="43137"/>
                    </a:srgbClr>
                  </a:outerShdw>
                </a:effectLst>
                <a:latin typeface="Calibri" panose="020F0502020204030204" pitchFamily="34" charset="0"/>
              </a:rPr>
              <a:t>Calcul massif:</a:t>
            </a:r>
          </a:p>
          <a:p>
            <a:pPr marL="342900" indent="-342900">
              <a:buFont typeface="Wingdings" panose="05000000000000000000" pitchFamily="2" charset="2"/>
              <a:buChar char="§"/>
            </a:pPr>
            <a:r>
              <a:rPr lang="fr-FR" sz="2000" b="1" dirty="0" smtClean="0">
                <a:latin typeface="Calibri" panose="020F0502020204030204" pitchFamily="34" charset="0"/>
              </a:rPr>
              <a:t>Le code </a:t>
            </a:r>
            <a:r>
              <a:rPr lang="fr-FR" sz="2000" b="1" dirty="0" err="1" smtClean="0">
                <a:latin typeface="Calibri" panose="020F0502020204030204" pitchFamily="34" charset="0"/>
              </a:rPr>
              <a:t>TraceWin</a:t>
            </a:r>
            <a:r>
              <a:rPr lang="fr-FR" sz="2000" b="1" dirty="0" smtClean="0">
                <a:latin typeface="Calibri" panose="020F0502020204030204" pitchFamily="34" charset="0"/>
              </a:rPr>
              <a:t> couvre aujourd'hui une gamme allant du calcul d’enveloppe avec modélisation simple jusqu’au </a:t>
            </a:r>
            <a:r>
              <a:rPr lang="fr-FR" sz="2000" b="1" dirty="0" err="1" smtClean="0">
                <a:latin typeface="Calibri" panose="020F0502020204030204" pitchFamily="34" charset="0"/>
              </a:rPr>
              <a:t>tracking</a:t>
            </a:r>
            <a:r>
              <a:rPr lang="fr-FR" sz="2000" b="1" dirty="0" smtClean="0">
                <a:latin typeface="Calibri" panose="020F0502020204030204" pitchFamily="34" charset="0"/>
              </a:rPr>
              <a:t> dit « Massif » avec modélisation 3D de la machine,</a:t>
            </a:r>
          </a:p>
          <a:p>
            <a:pPr marL="342900" indent="-342900">
              <a:buFont typeface="Wingdings" panose="05000000000000000000" pitchFamily="2" charset="2"/>
              <a:buChar char="§"/>
            </a:pPr>
            <a:r>
              <a:rPr lang="fr-FR" sz="2000" b="1" dirty="0" smtClean="0">
                <a:latin typeface="Calibri" panose="020F0502020204030204" pitchFamily="34" charset="0"/>
              </a:rPr>
              <a:t>Il permet des analyses extrêmement détaillées de certain phénomène physique,</a:t>
            </a:r>
          </a:p>
          <a:p>
            <a:pPr marL="342900" indent="-342900">
              <a:buFont typeface="Wingdings" panose="05000000000000000000" pitchFamily="2" charset="2"/>
              <a:buChar char="§"/>
            </a:pPr>
            <a:r>
              <a:rPr lang="fr-FR" sz="2000" b="1" dirty="0" smtClean="0">
                <a:latin typeface="Calibri" panose="020F0502020204030204" pitchFamily="34" charset="0"/>
              </a:rPr>
              <a:t>Il permet une localisation et estimation très précises des pertes faisceau,</a:t>
            </a:r>
          </a:p>
          <a:p>
            <a:pPr marL="342900" indent="-342900">
              <a:buFont typeface="Wingdings" panose="05000000000000000000" pitchFamily="2" charset="2"/>
              <a:buChar char="§"/>
            </a:pPr>
            <a:r>
              <a:rPr lang="fr-FR" sz="2000" b="1" dirty="0" smtClean="0">
                <a:latin typeface="Calibri" panose="020F0502020204030204" pitchFamily="34" charset="0"/>
              </a:rPr>
              <a:t>Nos modèles sont de plus en plus proche de la réalité (carte 3D, réglages, imprécisions des diagnostics…) mais il doivent s’améliorer:</a:t>
            </a:r>
          </a:p>
          <a:p>
            <a:pPr marL="800100" lvl="1" indent="-342900">
              <a:buFont typeface="Arial" panose="020B0604020202020204" pitchFamily="34" charset="0"/>
              <a:buChar char="•"/>
            </a:pPr>
            <a:r>
              <a:rPr lang="fr-FR" sz="2000" b="1" dirty="0" smtClean="0">
                <a:latin typeface="Calibri" panose="020F0502020204030204" pitchFamily="34" charset="0"/>
              </a:rPr>
              <a:t>Chaine LLRF + Diagnostics,</a:t>
            </a:r>
          </a:p>
          <a:p>
            <a:pPr marL="800100" lvl="1" indent="-342900">
              <a:buFont typeface="Arial" panose="020B0604020202020204" pitchFamily="34" charset="0"/>
              <a:buChar char="•"/>
            </a:pPr>
            <a:r>
              <a:rPr lang="fr-FR" sz="2000" b="1" dirty="0" smtClean="0">
                <a:latin typeface="Calibri" panose="020F0502020204030204" pitchFamily="34" charset="0"/>
              </a:rPr>
              <a:t>Partie basse énergie, compensation de charge d’espace…(*)</a:t>
            </a:r>
          </a:p>
          <a:p>
            <a:pPr marL="800100" lvl="1" indent="-342900">
              <a:buFont typeface="Arial" panose="020B0604020202020204" pitchFamily="34" charset="0"/>
              <a:buChar char="•"/>
            </a:pPr>
            <a:r>
              <a:rPr lang="fr-FR" sz="2000" b="1" dirty="0">
                <a:latin typeface="Calibri" panose="020F0502020204030204" pitchFamily="34" charset="0"/>
              </a:rPr>
              <a:t>Simulation des </a:t>
            </a:r>
            <a:r>
              <a:rPr lang="fr-FR" sz="2000" b="1" dirty="0" smtClean="0">
                <a:latin typeface="Calibri" panose="020F0502020204030204" pitchFamily="34" charset="0"/>
              </a:rPr>
              <a:t>sources (**).</a:t>
            </a:r>
          </a:p>
          <a:p>
            <a:pPr marL="342900" indent="-342900">
              <a:buFont typeface="Wingdings" panose="05000000000000000000" pitchFamily="2" charset="2"/>
              <a:buChar char="§"/>
            </a:pPr>
            <a:r>
              <a:rPr lang="fr-FR" sz="2000" b="1" dirty="0" smtClean="0">
                <a:latin typeface="Calibri" panose="020F0502020204030204" pitchFamily="34" charset="0"/>
              </a:rPr>
              <a:t>Bien que l'influence de la distribution initiale sur les résultats est réduite par la présence d’un RFQ, les diagnostics faisceau restent un point essentiel (***).</a:t>
            </a:r>
          </a:p>
        </p:txBody>
      </p:sp>
    </p:spTree>
    <p:extLst>
      <p:ext uri="{BB962C8B-B14F-4D97-AF65-F5344CB8AC3E}">
        <p14:creationId xmlns:p14="http://schemas.microsoft.com/office/powerpoint/2010/main" val="341573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10" name="Espace réservé du pied de page 9"/>
          <p:cNvSpPr>
            <a:spLocks noGrp="1"/>
          </p:cNvSpPr>
          <p:nvPr>
            <p:ph type="ftr" sz="quarter" idx="12"/>
          </p:nvPr>
        </p:nvSpPr>
        <p:spPr/>
        <p:txBody>
          <a:bodyPr/>
          <a:lstStyle/>
          <a:p>
            <a:r>
              <a:rPr lang="fr-FR" dirty="0" smtClean="0"/>
              <a:t>CEA | 10 AVRIL 2012</a:t>
            </a:r>
            <a:endParaRPr lang="fr-FR" dirty="0"/>
          </a:p>
        </p:txBody>
      </p:sp>
      <p:sp>
        <p:nvSpPr>
          <p:cNvPr id="3" name="Rectangle 2"/>
          <p:cNvSpPr/>
          <p:nvPr/>
        </p:nvSpPr>
        <p:spPr>
          <a:xfrm>
            <a:off x="3498888" y="1844824"/>
            <a:ext cx="5519127" cy="1938992"/>
          </a:xfrm>
          <a:prstGeom prst="rect">
            <a:avLst/>
          </a:prstGeom>
        </p:spPr>
        <p:txBody>
          <a:bodyPr wrap="square">
            <a:spAutoFit/>
          </a:bodyPr>
          <a:lstStyle/>
          <a:p>
            <a:pPr marL="285750" indent="-285750">
              <a:buFont typeface="Arial" panose="020B0604020202020204" pitchFamily="34" charset="0"/>
              <a:buChar char="•"/>
            </a:pPr>
            <a:endParaRPr lang="fr-FR" sz="4000" b="1" dirty="0" smtClean="0">
              <a:solidFill>
                <a:schemeClr val="bg1"/>
              </a:solidFill>
              <a:effectLst>
                <a:outerShdw blurRad="38100" dist="38100" dir="2700000" algn="tl">
                  <a:srgbClr val="000000">
                    <a:alpha val="43137"/>
                  </a:srgbClr>
                </a:outerShdw>
              </a:effectLst>
              <a:latin typeface="Calibri Light" panose="020F0302020204030204" pitchFamily="34" charset="0"/>
            </a:endParaRPr>
          </a:p>
          <a:p>
            <a:pPr lvl="0" algn="ctr"/>
            <a:r>
              <a:rPr lang="fr-FR" sz="4000" b="1" dirty="0">
                <a:solidFill>
                  <a:schemeClr val="bg1"/>
                </a:solidFill>
                <a:effectLst>
                  <a:outerShdw blurRad="38100" dist="38100" dir="2700000" algn="tl">
                    <a:srgbClr val="000000">
                      <a:alpha val="43137"/>
                    </a:srgbClr>
                  </a:outerShdw>
                </a:effectLst>
                <a:latin typeface="Calibri Light" panose="020F0302020204030204" pitchFamily="34" charset="0"/>
              </a:rPr>
              <a:t>Merci de votre attention</a:t>
            </a:r>
          </a:p>
          <a:p>
            <a:endParaRPr lang="fr-FR" sz="4000" b="1" dirty="0">
              <a:solidFill>
                <a:schemeClr val="bg1"/>
              </a:solidFill>
              <a:effectLst>
                <a:outerShdw blurRad="38100" dist="38100" dir="2700000" algn="tl">
                  <a:srgbClr val="000000">
                    <a:alpha val="43137"/>
                  </a:srgbClr>
                </a:outerShdw>
              </a:effectLst>
              <a:latin typeface="Calibri Light" panose="020F0302020204030204" pitchFamily="34" charset="0"/>
            </a:endParaRPr>
          </a:p>
        </p:txBody>
      </p:sp>
      <p:sp>
        <p:nvSpPr>
          <p:cNvPr id="4" name="Rectangle 3"/>
          <p:cNvSpPr/>
          <p:nvPr/>
        </p:nvSpPr>
        <p:spPr>
          <a:xfrm>
            <a:off x="3347849" y="5991093"/>
            <a:ext cx="5670166" cy="738664"/>
          </a:xfrm>
          <a:prstGeom prst="rect">
            <a:avLst/>
          </a:prstGeom>
        </p:spPr>
        <p:txBody>
          <a:bodyPr wrap="square">
            <a:spAutoFit/>
          </a:bodyPr>
          <a:lstStyle/>
          <a:p>
            <a:r>
              <a:rPr lang="fr-FR" sz="1050" dirty="0">
                <a:solidFill>
                  <a:schemeClr val="bg1">
                    <a:lumMod val="75000"/>
                  </a:schemeClr>
                </a:solidFill>
              </a:rPr>
              <a:t>Commissariat à l’énergie atomique et aux énergies alternatives</a:t>
            </a:r>
          </a:p>
          <a:p>
            <a:r>
              <a:rPr lang="fr-FR" sz="1050" dirty="0">
                <a:solidFill>
                  <a:schemeClr val="bg1">
                    <a:lumMod val="75000"/>
                  </a:schemeClr>
                </a:solidFill>
              </a:rPr>
              <a:t>Centre de Saclay</a:t>
            </a:r>
            <a:r>
              <a:rPr lang="fr-FR" sz="500" b="1" dirty="0">
                <a:solidFill>
                  <a:schemeClr val="bg1">
                    <a:lumMod val="75000"/>
                  </a:schemeClr>
                </a:solidFill>
              </a:rPr>
              <a:t> | </a:t>
            </a:r>
            <a:r>
              <a:rPr lang="fr-FR" sz="1050" dirty="0">
                <a:solidFill>
                  <a:schemeClr val="bg1">
                    <a:lumMod val="75000"/>
                  </a:schemeClr>
                </a:solidFill>
              </a:rPr>
              <a:t>91191 Gif-sur-Yvette Cedex</a:t>
            </a:r>
          </a:p>
          <a:p>
            <a:r>
              <a:rPr lang="fr-FR" sz="1050" dirty="0">
                <a:solidFill>
                  <a:schemeClr val="bg1">
                    <a:lumMod val="75000"/>
                  </a:schemeClr>
                </a:solidFill>
              </a:rPr>
              <a:t>T. +33 (0)1 69 08 76 11 </a:t>
            </a:r>
            <a:r>
              <a:rPr lang="fr-FR" sz="500" b="1" dirty="0">
                <a:solidFill>
                  <a:schemeClr val="bg1">
                    <a:lumMod val="75000"/>
                  </a:schemeClr>
                </a:solidFill>
              </a:rPr>
              <a:t>|</a:t>
            </a:r>
            <a:r>
              <a:rPr lang="fr-FR" sz="1050" dirty="0">
                <a:solidFill>
                  <a:schemeClr val="bg1">
                    <a:lumMod val="75000"/>
                  </a:schemeClr>
                </a:solidFill>
              </a:rPr>
              <a:t> F. +33 (0)1 69 08 30 24</a:t>
            </a:r>
          </a:p>
          <a:p>
            <a:r>
              <a:rPr lang="fr-FR" sz="1050" dirty="0">
                <a:solidFill>
                  <a:schemeClr val="bg1">
                    <a:lumMod val="75000"/>
                  </a:schemeClr>
                </a:solidFill>
              </a:rPr>
              <a:t>Etablissement public à caractère industriel et commercial </a:t>
            </a:r>
            <a:r>
              <a:rPr lang="fr-FR" sz="300" b="1" dirty="0">
                <a:solidFill>
                  <a:schemeClr val="bg1">
                    <a:lumMod val="75000"/>
                  </a:schemeClr>
                </a:solidFill>
              </a:rPr>
              <a:t>|</a:t>
            </a:r>
            <a:r>
              <a:rPr lang="fr-FR" sz="1050" dirty="0">
                <a:solidFill>
                  <a:schemeClr val="bg1">
                    <a:lumMod val="75000"/>
                  </a:schemeClr>
                </a:solidFill>
              </a:rPr>
              <a:t> </a:t>
            </a:r>
            <a:r>
              <a:rPr lang="fr-FR" sz="1050" dirty="0" smtClean="0">
                <a:solidFill>
                  <a:schemeClr val="bg1">
                    <a:lumMod val="75000"/>
                  </a:schemeClr>
                </a:solidFill>
              </a:rPr>
              <a:t>RCS Paris </a:t>
            </a:r>
            <a:r>
              <a:rPr lang="fr-FR" sz="1050" dirty="0">
                <a:solidFill>
                  <a:schemeClr val="bg1">
                    <a:lumMod val="75000"/>
                  </a:schemeClr>
                </a:solidFill>
              </a:rPr>
              <a:t>B 775 685 019</a:t>
            </a:r>
          </a:p>
        </p:txBody>
      </p:sp>
      <p:pic>
        <p:nvPicPr>
          <p:cNvPr id="12" name="Imag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552" y="339262"/>
            <a:ext cx="2327688" cy="189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447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4</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236464" cy="936104"/>
          </a:xfrm>
        </p:spPr>
        <p:txBody>
          <a:bodyPr/>
          <a:lstStyle/>
          <a:p>
            <a:r>
              <a:rPr lang="fr-FR" sz="2400" dirty="0" smtClean="0">
                <a:effectLst>
                  <a:outerShdw blurRad="38100" dist="38100" dir="2700000" algn="tl">
                    <a:srgbClr val="000000">
                      <a:alpha val="43137"/>
                    </a:srgbClr>
                  </a:outerShdw>
                </a:effectLst>
              </a:rPr>
              <a:t>Calcul massif</a:t>
            </a:r>
            <a:endParaRPr lang="fr-FR" sz="1800" i="1" dirty="0">
              <a:effectLst>
                <a:outerShdw blurRad="38100" dist="38100" dir="2700000" algn="tl">
                  <a:srgbClr val="000000">
                    <a:alpha val="43137"/>
                  </a:srgbClr>
                </a:outerShdw>
              </a:effectLst>
            </a:endParaRPr>
          </a:p>
        </p:txBody>
      </p:sp>
      <p:sp>
        <p:nvSpPr>
          <p:cNvPr id="19" name="ZoneTexte 18"/>
          <p:cNvSpPr txBox="1"/>
          <p:nvPr/>
        </p:nvSpPr>
        <p:spPr>
          <a:xfrm>
            <a:off x="194352" y="980728"/>
            <a:ext cx="867525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000" b="1" dirty="0" smtClean="0">
                <a:latin typeface="Calibri" panose="020F0502020204030204" pitchFamily="34" charset="0"/>
              </a:rPr>
              <a:t>Massif </a:t>
            </a:r>
            <a:r>
              <a:rPr lang="fr-FR" sz="2000" b="1" dirty="0" smtClean="0">
                <a:latin typeface="Calibri" panose="020F0502020204030204" pitchFamily="34" charset="0"/>
              </a:rPr>
              <a:t>?</a:t>
            </a:r>
            <a:endParaRPr lang="fr-FR" sz="2000" b="1" dirty="0" smtClean="0">
              <a:latin typeface="Calibri" panose="020F0502020204030204" pitchFamily="34" charset="0"/>
            </a:endParaRPr>
          </a:p>
          <a:p>
            <a:pPr marL="800100" lvl="1" indent="-342900">
              <a:buFont typeface="Courier New" panose="02070309020205020404" pitchFamily="49" charset="0"/>
              <a:buChar char="o"/>
            </a:pPr>
            <a:r>
              <a:rPr lang="fr-FR" sz="2000" dirty="0" smtClean="0">
                <a:latin typeface="Calibri" panose="020F0502020204030204" pitchFamily="34" charset="0"/>
              </a:rPr>
              <a:t>Temps de calcul 		</a:t>
            </a:r>
            <a:r>
              <a:rPr lang="fr-FR" sz="2000" dirty="0" smtClean="0">
                <a:latin typeface="Calibri" panose="020F0502020204030204" pitchFamily="34" charset="0"/>
                <a:cs typeface="Arial"/>
              </a:rPr>
              <a:t>→</a:t>
            </a:r>
            <a:r>
              <a:rPr lang="fr-FR" sz="2000" dirty="0" smtClean="0">
                <a:latin typeface="Calibri" panose="020F0502020204030204" pitchFamily="34" charset="0"/>
              </a:rPr>
              <a:t>  10</a:t>
            </a:r>
            <a:r>
              <a:rPr lang="fr-FR" sz="2000" baseline="30000" dirty="0" smtClean="0">
                <a:latin typeface="Calibri" panose="020F0502020204030204" pitchFamily="34" charset="0"/>
              </a:rPr>
              <a:t>7 </a:t>
            </a:r>
            <a:r>
              <a:rPr lang="fr-FR" sz="2000" dirty="0">
                <a:latin typeface="Calibri" panose="020F0502020204030204" pitchFamily="34" charset="0"/>
              </a:rPr>
              <a:t>particules</a:t>
            </a:r>
            <a:endParaRPr lang="fr-FR" sz="2000" dirty="0" smtClean="0">
              <a:latin typeface="Calibri" panose="020F0502020204030204" pitchFamily="34" charset="0"/>
            </a:endParaRPr>
          </a:p>
          <a:p>
            <a:pPr marL="800100" lvl="1" indent="-342900">
              <a:buFont typeface="Courier New" panose="02070309020205020404" pitchFamily="49" charset="0"/>
              <a:buChar char="o"/>
            </a:pPr>
            <a:r>
              <a:rPr lang="fr-FR" sz="2000" dirty="0" smtClean="0">
                <a:latin typeface="Calibri" panose="020F0502020204030204" pitchFamily="34" charset="0"/>
              </a:rPr>
              <a:t>Mémoire nécessaire 	</a:t>
            </a:r>
            <a:r>
              <a:rPr lang="fr-FR" sz="2000" dirty="0" smtClean="0">
                <a:latin typeface="Calibri" panose="020F0502020204030204" pitchFamily="34" charset="0"/>
                <a:cs typeface="Arial"/>
              </a:rPr>
              <a:t>→</a:t>
            </a:r>
            <a:r>
              <a:rPr lang="fr-FR" sz="2000" dirty="0" smtClean="0">
                <a:latin typeface="Calibri" panose="020F0502020204030204" pitchFamily="34" charset="0"/>
              </a:rPr>
              <a:t>  10</a:t>
            </a:r>
            <a:r>
              <a:rPr lang="fr-FR" sz="2000" baseline="30000" dirty="0" smtClean="0">
                <a:latin typeface="Calibri" panose="020F0502020204030204" pitchFamily="34" charset="0"/>
              </a:rPr>
              <a:t>8 </a:t>
            </a:r>
            <a:r>
              <a:rPr lang="fr-FR" sz="2000" dirty="0">
                <a:latin typeface="Calibri" panose="020F0502020204030204" pitchFamily="34" charset="0"/>
              </a:rPr>
              <a:t>particules</a:t>
            </a:r>
          </a:p>
          <a:p>
            <a:pPr marL="800100" lvl="1" indent="-342900">
              <a:buFont typeface="Courier New" panose="02070309020205020404" pitchFamily="49" charset="0"/>
              <a:buChar char="o"/>
            </a:pPr>
            <a:r>
              <a:rPr lang="fr-FR" sz="2000" dirty="0" smtClean="0">
                <a:latin typeface="Calibri" panose="020F0502020204030204" pitchFamily="34" charset="0"/>
              </a:rPr>
              <a:t>Stockage disque 		</a:t>
            </a:r>
            <a:r>
              <a:rPr lang="fr-FR" sz="2000" dirty="0" smtClean="0">
                <a:latin typeface="Calibri" panose="020F0502020204030204" pitchFamily="34" charset="0"/>
                <a:cs typeface="Arial"/>
              </a:rPr>
              <a:t>→</a:t>
            </a:r>
            <a:r>
              <a:rPr lang="fr-FR" sz="2000" dirty="0" smtClean="0">
                <a:latin typeface="Calibri" panose="020F0502020204030204" pitchFamily="34" charset="0"/>
              </a:rPr>
              <a:t>  10</a:t>
            </a:r>
            <a:r>
              <a:rPr lang="fr-FR" sz="2000" baseline="30000" dirty="0" smtClean="0">
                <a:latin typeface="Calibri" panose="020F0502020204030204" pitchFamily="34" charset="0"/>
              </a:rPr>
              <a:t>6 </a:t>
            </a:r>
            <a:r>
              <a:rPr lang="fr-FR" sz="2000" dirty="0" smtClean="0">
                <a:latin typeface="Calibri" panose="020F0502020204030204" pitchFamily="34" charset="0"/>
              </a:rPr>
              <a:t>particules</a:t>
            </a:r>
            <a:endParaRPr lang="fr-FR" sz="2000" dirty="0">
              <a:latin typeface="Calibri" panose="020F0502020204030204" pitchFamily="34" charset="0"/>
            </a:endParaRPr>
          </a:p>
        </p:txBody>
      </p:sp>
      <p:sp>
        <p:nvSpPr>
          <p:cNvPr id="21" name="ZoneTexte 20"/>
          <p:cNvSpPr txBox="1"/>
          <p:nvPr/>
        </p:nvSpPr>
        <p:spPr>
          <a:xfrm>
            <a:off x="204329" y="5443050"/>
            <a:ext cx="867525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000" b="1" dirty="0" smtClean="0">
                <a:latin typeface="Calibri" panose="020F0502020204030204" pitchFamily="34" charset="0"/>
              </a:rPr>
              <a:t>Ma philosophie de développement:</a:t>
            </a:r>
          </a:p>
          <a:p>
            <a:pPr marL="800100" lvl="1" indent="-342900">
              <a:buFont typeface="Courier New" panose="02070309020205020404" pitchFamily="49" charset="0"/>
              <a:buChar char="o"/>
            </a:pPr>
            <a:r>
              <a:rPr lang="fr-FR" sz="2000" dirty="0">
                <a:latin typeface="Calibri" panose="020F0502020204030204" pitchFamily="34" charset="0"/>
              </a:rPr>
              <a:t>Travailler sur des </a:t>
            </a:r>
            <a:r>
              <a:rPr lang="fr-FR" sz="2000" dirty="0" err="1">
                <a:latin typeface="Calibri" panose="020F0502020204030204" pitchFamily="34" charset="0"/>
              </a:rPr>
              <a:t>PCs</a:t>
            </a:r>
            <a:endParaRPr lang="fr-FR" sz="2000" dirty="0">
              <a:latin typeface="Calibri" panose="020F0502020204030204" pitchFamily="34" charset="0"/>
            </a:endParaRPr>
          </a:p>
          <a:p>
            <a:pPr marL="800100" lvl="1" indent="-342900">
              <a:buFont typeface="Courier New" panose="02070309020205020404" pitchFamily="49" charset="0"/>
              <a:buChar char="o"/>
            </a:pPr>
            <a:r>
              <a:rPr lang="fr-FR" sz="2000" dirty="0" smtClean="0">
                <a:latin typeface="Calibri" panose="020F0502020204030204" pitchFamily="34" charset="0"/>
              </a:rPr>
              <a:t>Simplifier le déploiement</a:t>
            </a:r>
            <a:endParaRPr lang="fr-FR" sz="2000" dirty="0">
              <a:latin typeface="Calibri" panose="020F0502020204030204" pitchFamily="34" charset="0"/>
            </a:endParaRPr>
          </a:p>
          <a:p>
            <a:pPr lvl="1"/>
            <a:r>
              <a:rPr lang="fr-FR" sz="2000" dirty="0" smtClean="0">
                <a:latin typeface="Calibri" panose="020F0502020204030204" pitchFamily="34" charset="0"/>
                <a:sym typeface="Symbol" panose="05050102010706020507" pitchFamily="18" charset="2"/>
              </a:rPr>
              <a:t> </a:t>
            </a:r>
            <a:r>
              <a:rPr lang="fr-FR" sz="2000" dirty="0" smtClean="0">
                <a:latin typeface="Calibri" panose="020F0502020204030204" pitchFamily="34" charset="0"/>
              </a:rPr>
              <a:t>Simulation </a:t>
            </a:r>
            <a:r>
              <a:rPr lang="fr-FR" sz="2000" dirty="0" smtClean="0">
                <a:latin typeface="Calibri" panose="020F0502020204030204" pitchFamily="34" charset="0"/>
              </a:rPr>
              <a:t>à « échelle variable »</a:t>
            </a:r>
          </a:p>
        </p:txBody>
      </p:sp>
      <p:sp>
        <p:nvSpPr>
          <p:cNvPr id="22" name="ZoneTexte 21"/>
          <p:cNvSpPr txBox="1"/>
          <p:nvPr/>
        </p:nvSpPr>
        <p:spPr>
          <a:xfrm>
            <a:off x="204329" y="4065610"/>
            <a:ext cx="867525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000" b="1" dirty="0" smtClean="0">
                <a:latin typeface="Calibri" panose="020F0502020204030204" pitchFamily="34" charset="0"/>
              </a:rPr>
              <a:t>Conditions nécessaires:</a:t>
            </a:r>
          </a:p>
          <a:p>
            <a:pPr marL="800100" lvl="1" indent="-342900">
              <a:buFont typeface="Courier New" panose="02070309020205020404" pitchFamily="49" charset="0"/>
              <a:buChar char="o"/>
            </a:pPr>
            <a:r>
              <a:rPr lang="fr-FR" sz="2000" dirty="0" smtClean="0">
                <a:latin typeface="Calibri" panose="020F0502020204030204" pitchFamily="34" charset="0"/>
              </a:rPr>
              <a:t>Sur le modèle de la machine</a:t>
            </a:r>
          </a:p>
          <a:p>
            <a:pPr marL="800100" lvl="1" indent="-342900">
              <a:buFont typeface="Courier New" panose="02070309020205020404" pitchFamily="49" charset="0"/>
              <a:buChar char="o"/>
            </a:pPr>
            <a:r>
              <a:rPr lang="fr-FR" sz="2000" dirty="0" smtClean="0">
                <a:latin typeface="Calibri" panose="020F0502020204030204" pitchFamily="34" charset="0"/>
              </a:rPr>
              <a:t>Sur la connaissance des conditions initiales</a:t>
            </a:r>
          </a:p>
          <a:p>
            <a:pPr marL="800100" lvl="1" indent="-342900">
              <a:buFont typeface="Courier New" panose="02070309020205020404" pitchFamily="49" charset="0"/>
              <a:buChar char="o"/>
            </a:pPr>
            <a:r>
              <a:rPr lang="fr-FR" sz="2000" dirty="0" smtClean="0">
                <a:latin typeface="Calibri" panose="020F0502020204030204" pitchFamily="34" charset="0"/>
              </a:rPr>
              <a:t>Sur le calcul de la charge d’espace</a:t>
            </a:r>
          </a:p>
        </p:txBody>
      </p:sp>
      <p:sp>
        <p:nvSpPr>
          <p:cNvPr id="10" name="ZoneTexte 9"/>
          <p:cNvSpPr txBox="1"/>
          <p:nvPr/>
        </p:nvSpPr>
        <p:spPr>
          <a:xfrm>
            <a:off x="194352" y="2358172"/>
            <a:ext cx="867525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000" b="1" dirty="0" smtClean="0">
                <a:latin typeface="Calibri" panose="020F0502020204030204" pitchFamily="34" charset="0"/>
              </a:rPr>
              <a:t>Pour </a:t>
            </a:r>
            <a:r>
              <a:rPr lang="fr-FR" sz="2000" b="1" dirty="0" smtClean="0">
                <a:latin typeface="Calibri" panose="020F0502020204030204" pitchFamily="34" charset="0"/>
              </a:rPr>
              <a:t>quoi faire ?</a:t>
            </a:r>
          </a:p>
          <a:p>
            <a:pPr marL="800100" lvl="1" indent="-342900">
              <a:buFont typeface="Courier New" panose="02070309020205020404" pitchFamily="49" charset="0"/>
              <a:buChar char="o"/>
            </a:pPr>
            <a:r>
              <a:rPr lang="fr-FR" sz="2000" dirty="0" smtClean="0">
                <a:latin typeface="Calibri" panose="020F0502020204030204" pitchFamily="34" charset="0"/>
              </a:rPr>
              <a:t>Etudes théoriques (ex: </a:t>
            </a:r>
            <a:r>
              <a:rPr lang="fr-FR" sz="2000" i="1" dirty="0" smtClean="0">
                <a:latin typeface="Calibri" panose="020F0502020204030204" pitchFamily="34" charset="0"/>
              </a:rPr>
              <a:t>formation du halo</a:t>
            </a:r>
            <a:r>
              <a:rPr lang="fr-FR" sz="2000" dirty="0" smtClean="0">
                <a:latin typeface="Calibri" panose="020F0502020204030204" pitchFamily="34" charset="0"/>
              </a:rPr>
              <a:t>)</a:t>
            </a:r>
          </a:p>
          <a:p>
            <a:pPr marL="800100" lvl="1" indent="-342900">
              <a:buFont typeface="Courier New" panose="02070309020205020404" pitchFamily="49" charset="0"/>
              <a:buChar char="o"/>
            </a:pPr>
            <a:r>
              <a:rPr lang="fr-FR" sz="2000" dirty="0" smtClean="0">
                <a:latin typeface="Calibri" panose="020F0502020204030204" pitchFamily="34" charset="0"/>
              </a:rPr>
              <a:t>Etudes statistiques  (ex: </a:t>
            </a:r>
            <a:r>
              <a:rPr lang="fr-FR" sz="2000" i="1" dirty="0" smtClean="0">
                <a:latin typeface="Calibri" panose="020F0502020204030204" pitchFamily="34" charset="0"/>
              </a:rPr>
              <a:t>sensibilité aux erreurs</a:t>
            </a:r>
            <a:r>
              <a:rPr lang="fr-FR" sz="2000" dirty="0" smtClean="0">
                <a:latin typeface="Calibri" panose="020F0502020204030204" pitchFamily="34" charset="0"/>
              </a:rPr>
              <a:t>)</a:t>
            </a:r>
          </a:p>
          <a:p>
            <a:pPr marL="800100" lvl="1" indent="-342900">
              <a:buFont typeface="Courier New" panose="02070309020205020404" pitchFamily="49" charset="0"/>
              <a:buChar char="o"/>
            </a:pPr>
            <a:r>
              <a:rPr lang="fr-FR" sz="2000" dirty="0" smtClean="0">
                <a:latin typeface="Calibri" panose="020F0502020204030204" pitchFamily="34" charset="0"/>
              </a:rPr>
              <a:t>Amélioration des codes de simulation</a:t>
            </a:r>
          </a:p>
          <a:p>
            <a:pPr marL="800100" lvl="1" indent="-342900">
              <a:buFont typeface="Courier New" panose="02070309020205020404" pitchFamily="49" charset="0"/>
              <a:buChar char="o"/>
            </a:pPr>
            <a:r>
              <a:rPr lang="fr-FR" sz="2000" dirty="0" smtClean="0">
                <a:latin typeface="Calibri" panose="020F0502020204030204" pitchFamily="34" charset="0"/>
              </a:rPr>
              <a:t>Communication</a:t>
            </a:r>
          </a:p>
        </p:txBody>
      </p:sp>
    </p:spTree>
    <p:extLst>
      <p:ext uri="{BB962C8B-B14F-4D97-AF65-F5344CB8AC3E}">
        <p14:creationId xmlns:p14="http://schemas.microsoft.com/office/powerpoint/2010/main" val="62849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5</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236464" cy="936104"/>
          </a:xfrm>
        </p:spPr>
        <p:txBody>
          <a:bodyPr/>
          <a:lstStyle/>
          <a:p>
            <a:r>
              <a:rPr lang="fr-FR" sz="2400" dirty="0" smtClean="0">
                <a:effectLst>
                  <a:outerShdw blurRad="38100" dist="38100" dir="2700000" algn="tl">
                    <a:srgbClr val="000000">
                      <a:alpha val="43137"/>
                    </a:srgbClr>
                  </a:outerShdw>
                </a:effectLst>
              </a:rPr>
              <a:t>outils &amp; méthodes – </a:t>
            </a:r>
            <a:r>
              <a:rPr lang="fr-FR" sz="2400" dirty="0" smtClean="0">
                <a:solidFill>
                  <a:schemeClr val="bg1">
                    <a:lumMod val="85000"/>
                  </a:schemeClr>
                </a:solidFill>
                <a:effectLst>
                  <a:outerShdw blurRad="38100" dist="38100" dir="2700000" algn="tl">
                    <a:srgbClr val="000000">
                      <a:alpha val="43137"/>
                    </a:srgbClr>
                  </a:outerShdw>
                </a:effectLst>
              </a:rPr>
              <a:t>LE Principe</a:t>
            </a:r>
            <a:endParaRPr lang="fr-FR" sz="1800" i="1" dirty="0">
              <a:solidFill>
                <a:schemeClr val="bg1">
                  <a:lumMod val="85000"/>
                </a:schemeClr>
              </a:solidFill>
              <a:effectLst>
                <a:outerShdw blurRad="38100" dist="38100" dir="2700000" algn="tl">
                  <a:srgbClr val="000000">
                    <a:alpha val="43137"/>
                  </a:srgbClr>
                </a:outerShdw>
              </a:effectLst>
            </a:endParaRPr>
          </a:p>
        </p:txBody>
      </p:sp>
      <p:sp>
        <p:nvSpPr>
          <p:cNvPr id="3" name="ZoneTexte 2"/>
          <p:cNvSpPr txBox="1"/>
          <p:nvPr/>
        </p:nvSpPr>
        <p:spPr>
          <a:xfrm>
            <a:off x="107504" y="1124744"/>
            <a:ext cx="8928992"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3200" b="1" dirty="0" smtClean="0">
                <a:effectLst>
                  <a:outerShdw blurRad="38100" dist="38100" dir="2700000" algn="tl">
                    <a:srgbClr val="000000">
                      <a:alpha val="43137"/>
                    </a:srgbClr>
                  </a:outerShdw>
                </a:effectLst>
              </a:rPr>
              <a:t>Simulation à échelle variable ?</a:t>
            </a:r>
            <a:r>
              <a:rPr lang="fr-FR" sz="3200" b="1" i="1" dirty="0" smtClean="0">
                <a:effectLst>
                  <a:outerShdw blurRad="38100" dist="38100" dir="2700000" algn="tl">
                    <a:srgbClr val="000000">
                      <a:alpha val="43137"/>
                    </a:srgbClr>
                  </a:outerShdw>
                </a:effectLst>
              </a:rPr>
              <a:t> </a:t>
            </a:r>
            <a:endParaRPr lang="fr-FR" sz="3200" b="1" i="1" dirty="0" smtClean="0">
              <a:effectLst>
                <a:outerShdw blurRad="38100" dist="38100" dir="2700000" algn="tl">
                  <a:srgbClr val="000000">
                    <a:alpha val="43137"/>
                  </a:srgbClr>
                </a:outerShdw>
              </a:effectLst>
            </a:endParaRPr>
          </a:p>
          <a:p>
            <a:pPr algn="ctr"/>
            <a:endParaRPr lang="fr-FR" sz="2000" b="1" dirty="0" smtClean="0"/>
          </a:p>
          <a:p>
            <a:r>
              <a:rPr lang="fr-FR" sz="2000" b="1" u="sng" dirty="0" smtClean="0"/>
              <a:t>Graine de base</a:t>
            </a:r>
            <a:r>
              <a:rPr lang="fr-FR" sz="2000" b="1" dirty="0" smtClean="0"/>
              <a:t>: Le PC</a:t>
            </a:r>
          </a:p>
          <a:p>
            <a:endParaRPr lang="fr-FR" sz="2000" b="1" dirty="0"/>
          </a:p>
          <a:p>
            <a:pPr marL="285750" indent="-285750">
              <a:buFont typeface="Arial" panose="020B0604020202020204" pitchFamily="34" charset="0"/>
              <a:buChar char="•"/>
            </a:pPr>
            <a:r>
              <a:rPr lang="fr-FR" sz="2000" b="1" dirty="0" smtClean="0"/>
              <a:t>Plusieurs cœurs </a:t>
            </a:r>
            <a:r>
              <a:rPr lang="fr-FR" sz="2000" b="1" dirty="0" smtClean="0">
                <a:sym typeface="Symbol"/>
              </a:rPr>
              <a:t></a:t>
            </a:r>
            <a:r>
              <a:rPr lang="fr-FR" sz="2000" b="1" dirty="0" smtClean="0"/>
              <a:t> </a:t>
            </a:r>
            <a:r>
              <a:rPr lang="fr-FR" sz="2000" dirty="0" smtClean="0"/>
              <a:t>La charge de calcul est partagée (</a:t>
            </a:r>
            <a:r>
              <a:rPr lang="fr-FR" sz="2000" dirty="0" err="1" smtClean="0"/>
              <a:t>parallélision</a:t>
            </a:r>
            <a:r>
              <a:rPr lang="fr-FR" sz="2000" dirty="0" smtClean="0"/>
              <a:t> à mémoire partagée, </a:t>
            </a:r>
            <a:r>
              <a:rPr lang="fr-FR" sz="2000" dirty="0"/>
              <a:t>(</a:t>
            </a:r>
            <a:r>
              <a:rPr lang="fr-FR" sz="2000" dirty="0" smtClean="0"/>
              <a:t>« </a:t>
            </a:r>
            <a:r>
              <a:rPr lang="fr-FR" sz="2000" i="1" dirty="0" err="1" smtClean="0"/>
              <a:t>openMP</a:t>
            </a:r>
            <a:r>
              <a:rPr lang="fr-FR" sz="2000" dirty="0" smtClean="0"/>
              <a:t> »)</a:t>
            </a:r>
          </a:p>
          <a:p>
            <a:pPr marL="285750" indent="-285750">
              <a:buFont typeface="Arial" panose="020B0604020202020204" pitchFamily="34" charset="0"/>
              <a:buChar char="•"/>
            </a:pPr>
            <a:r>
              <a:rPr lang="fr-FR" sz="2000" b="1" dirty="0" smtClean="0"/>
              <a:t>Trop de particules pour la mémoire disponible </a:t>
            </a:r>
            <a:r>
              <a:rPr lang="fr-FR" sz="2000" b="1" dirty="0">
                <a:sym typeface="Symbol"/>
              </a:rPr>
              <a:t></a:t>
            </a:r>
            <a:r>
              <a:rPr lang="fr-FR" sz="2000" dirty="0" smtClean="0"/>
              <a:t> Séparation des particules en plusieurs paquets, simulés successivement.</a:t>
            </a:r>
          </a:p>
          <a:p>
            <a:endParaRPr lang="fr-FR" sz="2000" dirty="0" smtClean="0"/>
          </a:p>
          <a:p>
            <a:r>
              <a:rPr lang="fr-FR" sz="2000" b="1" dirty="0">
                <a:sym typeface="Symbol"/>
              </a:rPr>
              <a:t></a:t>
            </a:r>
            <a:r>
              <a:rPr lang="fr-FR" sz="2000" dirty="0"/>
              <a:t> </a:t>
            </a:r>
            <a:r>
              <a:rPr lang="fr-FR" sz="2000" dirty="0" smtClean="0"/>
              <a:t> </a:t>
            </a:r>
            <a:r>
              <a:rPr lang="fr-FR" sz="2000" b="1" dirty="0" smtClean="0"/>
              <a:t>Trop gourmant en temps de calcul :</a:t>
            </a:r>
          </a:p>
          <a:p>
            <a:r>
              <a:rPr lang="fr-FR" sz="2000" dirty="0" smtClean="0"/>
              <a:t>Le schéma précédent est alors distribuable sur plusieurs </a:t>
            </a:r>
            <a:r>
              <a:rPr lang="fr-FR" sz="2000" dirty="0" smtClean="0"/>
              <a:t>PC </a:t>
            </a:r>
            <a:r>
              <a:rPr lang="fr-FR" sz="2000" dirty="0" smtClean="0"/>
              <a:t>via le réseau, chacun des </a:t>
            </a:r>
            <a:r>
              <a:rPr lang="fr-FR" sz="2000" dirty="0" err="1" smtClean="0"/>
              <a:t>PCs</a:t>
            </a:r>
            <a:r>
              <a:rPr lang="fr-FR" sz="2000" dirty="0" smtClean="0"/>
              <a:t> traitant une partie réduite de l’ensemble.</a:t>
            </a:r>
          </a:p>
        </p:txBody>
      </p:sp>
      <p:sp>
        <p:nvSpPr>
          <p:cNvPr id="61" name="ZoneTexte 60"/>
          <p:cNvSpPr txBox="1"/>
          <p:nvPr/>
        </p:nvSpPr>
        <p:spPr>
          <a:xfrm>
            <a:off x="107504" y="5301208"/>
            <a:ext cx="89289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sz="2400" b="1" dirty="0" smtClean="0">
                <a:solidFill>
                  <a:srgbClr val="002060"/>
                </a:solidFill>
                <a:latin typeface="Calibri" panose="020F0502020204030204" pitchFamily="34" charset="0"/>
              </a:rPr>
              <a:t>Objectifs:</a:t>
            </a:r>
          </a:p>
          <a:p>
            <a:pPr marL="342900" indent="-342900">
              <a:buFont typeface="Arial" panose="020B0604020202020204" pitchFamily="34" charset="0"/>
              <a:buChar char="•"/>
            </a:pPr>
            <a:r>
              <a:rPr lang="fr-FR" sz="2400" dirty="0" smtClean="0">
                <a:solidFill>
                  <a:srgbClr val="002060"/>
                </a:solidFill>
                <a:latin typeface="Calibri" panose="020F0502020204030204" pitchFamily="34" charset="0"/>
              </a:rPr>
              <a:t>Utilisation aussi simple &amp; transparente que possible.</a:t>
            </a:r>
          </a:p>
          <a:p>
            <a:pPr marL="342900" indent="-342900">
              <a:buFont typeface="Arial" panose="020B0604020202020204" pitchFamily="34" charset="0"/>
              <a:buChar char="•"/>
            </a:pPr>
            <a:r>
              <a:rPr lang="fr-FR" sz="2400" dirty="0" smtClean="0">
                <a:solidFill>
                  <a:srgbClr val="002060"/>
                </a:solidFill>
                <a:latin typeface="Calibri" panose="020F0502020204030204" pitchFamily="34" charset="0"/>
              </a:rPr>
              <a:t>Rester efficace de 10</a:t>
            </a:r>
            <a:r>
              <a:rPr lang="fr-FR" sz="2400" baseline="30000" dirty="0" smtClean="0">
                <a:solidFill>
                  <a:srgbClr val="002060"/>
                </a:solidFill>
                <a:latin typeface="Calibri" panose="020F0502020204030204" pitchFamily="34" charset="0"/>
              </a:rPr>
              <a:t>3</a:t>
            </a:r>
            <a:r>
              <a:rPr lang="fr-FR" sz="2400" dirty="0" smtClean="0">
                <a:solidFill>
                  <a:srgbClr val="002060"/>
                </a:solidFill>
                <a:latin typeface="Calibri" panose="020F0502020204030204" pitchFamily="34" charset="0"/>
              </a:rPr>
              <a:t> à 10</a:t>
            </a:r>
            <a:r>
              <a:rPr lang="fr-FR" sz="2400" baseline="30000" dirty="0" smtClean="0">
                <a:solidFill>
                  <a:srgbClr val="002060"/>
                </a:solidFill>
                <a:latin typeface="Calibri" panose="020F0502020204030204" pitchFamily="34" charset="0"/>
              </a:rPr>
              <a:t>9</a:t>
            </a:r>
            <a:r>
              <a:rPr lang="fr-FR" sz="2400" dirty="0" smtClean="0">
                <a:solidFill>
                  <a:srgbClr val="002060"/>
                </a:solidFill>
                <a:latin typeface="Calibri" panose="020F0502020204030204" pitchFamily="34" charset="0"/>
              </a:rPr>
              <a:t> particules avec le même code.</a:t>
            </a:r>
            <a:endParaRPr lang="en-US" sz="2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42185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6</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236464" cy="936104"/>
          </a:xfrm>
        </p:spPr>
        <p:txBody>
          <a:bodyPr/>
          <a:lstStyle/>
          <a:p>
            <a:r>
              <a:rPr lang="fr-FR" sz="2400" dirty="0">
                <a:effectLst>
                  <a:outerShdw blurRad="38100" dist="38100" dir="2700000" algn="tl">
                    <a:srgbClr val="000000">
                      <a:alpha val="43137"/>
                    </a:srgbClr>
                  </a:outerShdw>
                </a:effectLst>
              </a:rPr>
              <a:t>outils &amp; </a:t>
            </a:r>
            <a:r>
              <a:rPr lang="fr-FR" sz="2400" dirty="0" smtClean="0">
                <a:effectLst>
                  <a:outerShdw blurRad="38100" dist="38100" dir="2700000" algn="tl">
                    <a:srgbClr val="000000">
                      <a:alpha val="43137"/>
                    </a:srgbClr>
                  </a:outerShdw>
                </a:effectLst>
              </a:rPr>
              <a:t>méthodes – </a:t>
            </a:r>
            <a:r>
              <a:rPr lang="fr-FR" sz="2400" dirty="0" smtClean="0">
                <a:solidFill>
                  <a:schemeClr val="bg1">
                    <a:lumMod val="85000"/>
                  </a:schemeClr>
                </a:solidFill>
                <a:effectLst>
                  <a:outerShdw blurRad="38100" dist="38100" dir="2700000" algn="tl">
                    <a:srgbClr val="000000">
                      <a:alpha val="43137"/>
                    </a:srgbClr>
                  </a:outerShdw>
                </a:effectLst>
              </a:rPr>
              <a:t>LE Principe</a:t>
            </a:r>
            <a:endParaRPr lang="fr-FR" sz="1800" i="1" dirty="0">
              <a:solidFill>
                <a:schemeClr val="bg1">
                  <a:lumMod val="85000"/>
                </a:schemeClr>
              </a:solidFill>
              <a:effectLst>
                <a:outerShdw blurRad="38100" dist="38100" dir="2700000" algn="tl">
                  <a:srgbClr val="000000">
                    <a:alpha val="43137"/>
                  </a:srgbClr>
                </a:outerShdw>
              </a:effectLst>
            </a:endParaRPr>
          </a:p>
        </p:txBody>
      </p:sp>
      <p:grpSp>
        <p:nvGrpSpPr>
          <p:cNvPr id="38" name="Groupe 37"/>
          <p:cNvGrpSpPr/>
          <p:nvPr/>
        </p:nvGrpSpPr>
        <p:grpSpPr>
          <a:xfrm>
            <a:off x="1142611" y="1488541"/>
            <a:ext cx="6813765" cy="4821697"/>
            <a:chOff x="1625601" y="839788"/>
            <a:chExt cx="5033963" cy="3813176"/>
          </a:xfrm>
        </p:grpSpPr>
        <p:grpSp>
          <p:nvGrpSpPr>
            <p:cNvPr id="39" name="Group 44"/>
            <p:cNvGrpSpPr>
              <a:grpSpLocks/>
            </p:cNvGrpSpPr>
            <p:nvPr/>
          </p:nvGrpSpPr>
          <p:grpSpPr bwMode="auto">
            <a:xfrm>
              <a:off x="1625601" y="839788"/>
              <a:ext cx="5033963" cy="3813176"/>
              <a:chOff x="1024" y="529"/>
              <a:chExt cx="3171" cy="2402"/>
            </a:xfrm>
          </p:grpSpPr>
          <p:pic>
            <p:nvPicPr>
              <p:cNvPr id="42" name="Picture 4" descr="j04326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 y="1143"/>
                <a:ext cx="287" cy="2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descr="j042605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 y="992"/>
                <a:ext cx="542" cy="53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j04326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 y="1143"/>
                <a:ext cx="287" cy="27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j04326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 y="1143"/>
                <a:ext cx="287" cy="27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 y="572"/>
                <a:ext cx="1094" cy="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Line 26"/>
              <p:cNvSpPr>
                <a:spLocks noChangeShapeType="1"/>
              </p:cNvSpPr>
              <p:nvPr/>
            </p:nvSpPr>
            <p:spPr bwMode="auto">
              <a:xfrm>
                <a:off x="1153" y="1383"/>
                <a:ext cx="0" cy="81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48" name="Line 27"/>
              <p:cNvSpPr>
                <a:spLocks noChangeShapeType="1"/>
              </p:cNvSpPr>
              <p:nvPr/>
            </p:nvSpPr>
            <p:spPr bwMode="auto">
              <a:xfrm>
                <a:off x="1409" y="1383"/>
                <a:ext cx="0" cy="781"/>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49" name="Line 28"/>
              <p:cNvSpPr>
                <a:spLocks noChangeShapeType="1"/>
              </p:cNvSpPr>
              <p:nvPr/>
            </p:nvSpPr>
            <p:spPr bwMode="auto">
              <a:xfrm>
                <a:off x="2685" y="1473"/>
                <a:ext cx="0" cy="72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0" name="Line 30"/>
              <p:cNvSpPr>
                <a:spLocks noChangeShapeType="1"/>
              </p:cNvSpPr>
              <p:nvPr/>
            </p:nvSpPr>
            <p:spPr bwMode="auto">
              <a:xfrm>
                <a:off x="1706" y="1413"/>
                <a:ext cx="0" cy="72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1" name="Line 33"/>
              <p:cNvSpPr>
                <a:spLocks noChangeShapeType="1"/>
              </p:cNvSpPr>
              <p:nvPr/>
            </p:nvSpPr>
            <p:spPr bwMode="auto">
              <a:xfrm flipH="1">
                <a:off x="2622" y="2404"/>
                <a:ext cx="638"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2" name="Line 34"/>
              <p:cNvSpPr>
                <a:spLocks noChangeShapeType="1"/>
              </p:cNvSpPr>
              <p:nvPr/>
            </p:nvSpPr>
            <p:spPr bwMode="auto">
              <a:xfrm>
                <a:off x="3260" y="1653"/>
                <a:ext cx="0" cy="75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3" name="Line 35"/>
              <p:cNvSpPr>
                <a:spLocks noChangeShapeType="1"/>
              </p:cNvSpPr>
              <p:nvPr/>
            </p:nvSpPr>
            <p:spPr bwMode="auto">
              <a:xfrm flipH="1">
                <a:off x="1696" y="2134"/>
                <a:ext cx="638"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4" name="Line 36"/>
              <p:cNvSpPr>
                <a:spLocks noChangeShapeType="1"/>
              </p:cNvSpPr>
              <p:nvPr/>
            </p:nvSpPr>
            <p:spPr bwMode="auto">
              <a:xfrm flipH="1">
                <a:off x="1409" y="2164"/>
                <a:ext cx="670"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55" name="Line 37"/>
              <p:cNvSpPr>
                <a:spLocks noChangeShapeType="1"/>
              </p:cNvSpPr>
              <p:nvPr/>
            </p:nvSpPr>
            <p:spPr bwMode="auto">
              <a:xfrm flipH="1">
                <a:off x="1153" y="2193"/>
                <a:ext cx="926" cy="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pic>
            <p:nvPicPr>
              <p:cNvPr id="56"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0" y="2044"/>
                <a:ext cx="660" cy="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 Box 38"/>
              <p:cNvSpPr txBox="1">
                <a:spLocks noChangeArrowheads="1"/>
              </p:cNvSpPr>
              <p:nvPr/>
            </p:nvSpPr>
            <p:spPr bwMode="auto">
              <a:xfrm>
                <a:off x="1024" y="706"/>
                <a:ext cx="112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b="1" dirty="0">
                    <a:latin typeface="Calibri" panose="020F0502020204030204" pitchFamily="34" charset="0"/>
                  </a:rPr>
                  <a:t>Ordinateurs de bureau</a:t>
                </a:r>
              </a:p>
              <a:p>
                <a:pPr algn="ctr"/>
                <a:r>
                  <a:rPr lang="fr-FR" altLang="en-US" b="1" dirty="0">
                    <a:latin typeface="Calibri" panose="020F0502020204030204" pitchFamily="34" charset="0"/>
                  </a:rPr>
                  <a:t>Linux </a:t>
                </a:r>
                <a:r>
                  <a:rPr lang="fr-FR" altLang="en-US" b="1" dirty="0" smtClean="0">
                    <a:latin typeface="Calibri" panose="020F0502020204030204" pitchFamily="34" charset="0"/>
                  </a:rPr>
                  <a:t>/ Windows / Mac</a:t>
                </a:r>
              </a:p>
              <a:p>
                <a:pPr algn="ctr"/>
                <a:r>
                  <a:rPr lang="fr-FR" altLang="en-US" b="1" dirty="0" smtClean="0">
                    <a:latin typeface="Calibri" panose="020F0502020204030204" pitchFamily="34" charset="0"/>
                  </a:rPr>
                  <a:t>Multi-</a:t>
                </a:r>
                <a:r>
                  <a:rPr lang="fr-FR" altLang="en-US" b="1" dirty="0" err="1" smtClean="0">
                    <a:latin typeface="Calibri" panose="020F0502020204030204" pitchFamily="34" charset="0"/>
                  </a:rPr>
                  <a:t>core</a:t>
                </a:r>
                <a:r>
                  <a:rPr lang="fr-FR" altLang="en-US" b="1" dirty="0" smtClean="0">
                    <a:latin typeface="Calibri" panose="020F0502020204030204" pitchFamily="34" charset="0"/>
                  </a:rPr>
                  <a:t> ou non</a:t>
                </a:r>
                <a:endParaRPr lang="fr-FR" altLang="en-US" b="1" dirty="0">
                  <a:latin typeface="Calibri" panose="020F0502020204030204" pitchFamily="34" charset="0"/>
                </a:endParaRPr>
              </a:p>
            </p:txBody>
          </p:sp>
          <p:sp>
            <p:nvSpPr>
              <p:cNvPr id="58" name="Text Box 39"/>
              <p:cNvSpPr txBox="1">
                <a:spLocks noChangeArrowheads="1"/>
              </p:cNvSpPr>
              <p:nvPr/>
            </p:nvSpPr>
            <p:spPr bwMode="auto">
              <a:xfrm>
                <a:off x="2520" y="845"/>
                <a:ext cx="505"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b="1" dirty="0" smtClean="0">
                    <a:latin typeface="Calibri" panose="020F0502020204030204" pitchFamily="34" charset="0"/>
                  </a:rPr>
                  <a:t>Cluster(s)</a:t>
                </a:r>
                <a:endParaRPr lang="fr-FR" altLang="en-US" b="1" dirty="0">
                  <a:latin typeface="Calibri" panose="020F0502020204030204" pitchFamily="34" charset="0"/>
                </a:endParaRPr>
              </a:p>
            </p:txBody>
          </p:sp>
          <p:sp>
            <p:nvSpPr>
              <p:cNvPr id="59" name="Text Box 41"/>
              <p:cNvSpPr txBox="1">
                <a:spLocks noChangeArrowheads="1"/>
              </p:cNvSpPr>
              <p:nvPr/>
            </p:nvSpPr>
            <p:spPr bwMode="auto">
              <a:xfrm>
                <a:off x="3260" y="529"/>
                <a:ext cx="87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fr-FR" altLang="en-US" b="1" dirty="0" smtClean="0">
                    <a:effectLst>
                      <a:outerShdw blurRad="38100" dist="38100" dir="2700000" algn="tl">
                        <a:srgbClr val="C0C0C0"/>
                      </a:outerShdw>
                    </a:effectLst>
                    <a:latin typeface="Calibri" panose="020F0502020204030204" pitchFamily="34" charset="0"/>
                  </a:rPr>
                  <a:t>Cloud / Grille LHC</a:t>
                </a:r>
                <a:endParaRPr lang="fr-FR" altLang="en-US" b="1" dirty="0">
                  <a:effectLst>
                    <a:outerShdw blurRad="38100" dist="38100" dir="2700000" algn="tl">
                      <a:srgbClr val="C0C0C0"/>
                    </a:outerShdw>
                  </a:effectLst>
                  <a:latin typeface="Calibri" panose="020F0502020204030204" pitchFamily="34" charset="0"/>
                </a:endParaRPr>
              </a:p>
            </p:txBody>
          </p:sp>
          <p:sp>
            <p:nvSpPr>
              <p:cNvPr id="60" name="Text Box 42"/>
              <p:cNvSpPr txBox="1">
                <a:spLocks noChangeArrowheads="1"/>
              </p:cNvSpPr>
              <p:nvPr/>
            </p:nvSpPr>
            <p:spPr bwMode="auto">
              <a:xfrm>
                <a:off x="1922" y="2572"/>
                <a:ext cx="976" cy="230"/>
              </a:xfrm>
              <a:prstGeom prst="rect">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fr-FR" altLang="en-US" sz="2400" b="1" dirty="0" smtClean="0">
                    <a:solidFill>
                      <a:srgbClr val="0070C0"/>
                    </a:solidFill>
                    <a:effectLst>
                      <a:outerShdw blurRad="38100" dist="38100" dir="2700000" algn="tl">
                        <a:srgbClr val="C0C0C0"/>
                      </a:outerShdw>
                    </a:effectLst>
                    <a:latin typeface="Calibri" panose="020F0502020204030204" pitchFamily="34" charset="0"/>
                  </a:rPr>
                  <a:t>Code </a:t>
                </a:r>
                <a:r>
                  <a:rPr lang="fr-FR" altLang="en-US" sz="2400" b="1" dirty="0" err="1" smtClean="0">
                    <a:solidFill>
                      <a:srgbClr val="0070C0"/>
                    </a:solidFill>
                    <a:effectLst>
                      <a:outerShdw blurRad="38100" dist="38100" dir="2700000" algn="tl">
                        <a:srgbClr val="C0C0C0"/>
                      </a:outerShdw>
                    </a:effectLst>
                    <a:latin typeface="Calibri" panose="020F0502020204030204" pitchFamily="34" charset="0"/>
                  </a:rPr>
                  <a:t>TraceWin</a:t>
                </a:r>
                <a:endParaRPr lang="fr-FR" altLang="en-US" sz="2400" b="1" dirty="0">
                  <a:solidFill>
                    <a:srgbClr val="0070C0"/>
                  </a:solidFill>
                  <a:effectLst>
                    <a:outerShdw blurRad="38100" dist="38100" dir="2700000" algn="tl">
                      <a:srgbClr val="C0C0C0"/>
                    </a:outerShdw>
                  </a:effectLst>
                  <a:latin typeface="Calibri" panose="020F0502020204030204" pitchFamily="34" charset="0"/>
                </a:endParaRPr>
              </a:p>
            </p:txBody>
          </p:sp>
        </p:grpSp>
        <p:pic>
          <p:nvPicPr>
            <p:cNvPr id="40" name="Picture 4" descr="j043264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814513"/>
              <a:ext cx="455613" cy="428625"/>
            </a:xfrm>
            <a:prstGeom prst="rect">
              <a:avLst/>
            </a:prstGeom>
            <a:noFill/>
            <a:extLst>
              <a:ext uri="{909E8E84-426E-40DD-AFC4-6F175D3DCCD1}">
                <a14:hiddenFill xmlns:a14="http://schemas.microsoft.com/office/drawing/2010/main">
                  <a:solidFill>
                    <a:srgbClr val="FFFFFF"/>
                  </a:solidFill>
                </a14:hiddenFill>
              </a:ext>
            </a:extLst>
          </p:spPr>
        </p:pic>
        <p:sp>
          <p:nvSpPr>
            <p:cNvPr id="41" name="Line 30"/>
            <p:cNvSpPr>
              <a:spLocks noChangeShapeType="1"/>
            </p:cNvSpPr>
            <p:nvPr/>
          </p:nvSpPr>
          <p:spPr bwMode="auto">
            <a:xfrm>
              <a:off x="3140224" y="2243138"/>
              <a:ext cx="0" cy="1143000"/>
            </a:xfrm>
            <a:prstGeom prst="line">
              <a:avLst/>
            </a:prstGeom>
            <a:noFill/>
            <a:ln w="285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grpSp>
      <p:sp>
        <p:nvSpPr>
          <p:cNvPr id="3" name="ZoneTexte 2"/>
          <p:cNvSpPr txBox="1"/>
          <p:nvPr/>
        </p:nvSpPr>
        <p:spPr>
          <a:xfrm>
            <a:off x="1700093" y="1043444"/>
            <a:ext cx="503214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dirty="0" smtClean="0"/>
              <a:t>Partager les particules sur plusieurs machines</a:t>
            </a:r>
            <a:endParaRPr lang="en-US" dirty="0"/>
          </a:p>
        </p:txBody>
      </p:sp>
      <p:sp>
        <p:nvSpPr>
          <p:cNvPr id="4" name="Rectangle 3"/>
          <p:cNvSpPr/>
          <p:nvPr/>
        </p:nvSpPr>
        <p:spPr>
          <a:xfrm>
            <a:off x="37877" y="6454832"/>
            <a:ext cx="3817968" cy="338554"/>
          </a:xfrm>
          <a:prstGeom prst="rect">
            <a:avLst/>
          </a:prstGeom>
        </p:spPr>
        <p:txBody>
          <a:bodyPr wrap="none">
            <a:spAutoFit/>
          </a:bodyPr>
          <a:lstStyle/>
          <a:p>
            <a:r>
              <a:rPr lang="en-US" sz="1600" dirty="0">
                <a:latin typeface="Calibri" panose="020F0502020204030204" pitchFamily="34" charset="0"/>
                <a:hlinkClick r:id="rId6"/>
              </a:rPr>
              <a:t>http://</a:t>
            </a:r>
            <a:r>
              <a:rPr lang="en-US" sz="1600" dirty="0" smtClean="0">
                <a:latin typeface="Calibri" panose="020F0502020204030204" pitchFamily="34" charset="0"/>
                <a:hlinkClick r:id="rId6"/>
              </a:rPr>
              <a:t>irfu.cea.fr/Sacm/logiciels/index3.php</a:t>
            </a:r>
            <a:endParaRPr lang="en-US" sz="1600" dirty="0">
              <a:latin typeface="Calibri" panose="020F0502020204030204" pitchFamily="34" charset="0"/>
            </a:endParaRPr>
          </a:p>
        </p:txBody>
      </p:sp>
    </p:spTree>
    <p:extLst>
      <p:ext uri="{BB962C8B-B14F-4D97-AF65-F5344CB8AC3E}">
        <p14:creationId xmlns:p14="http://schemas.microsoft.com/office/powerpoint/2010/main" val="190669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A0701655-DB86-4BDD-ACDB-98A835538BBF}" type="datetime4">
              <a:rPr lang="fr-FR" smtClean="0"/>
              <a:pPr/>
              <a:t>5 octobre 2015</a:t>
            </a:fld>
            <a:endParaRPr lang="fr-FR" dirty="0"/>
          </a:p>
        </p:txBody>
      </p:sp>
      <p:sp>
        <p:nvSpPr>
          <p:cNvPr id="8" name="Espace réservé du numéro de diapositive 7"/>
          <p:cNvSpPr>
            <a:spLocks noGrp="1"/>
          </p:cNvSpPr>
          <p:nvPr>
            <p:ph type="sldNum" sz="quarter" idx="11"/>
          </p:nvPr>
        </p:nvSpPr>
        <p:spPr/>
        <p:txBody>
          <a:bodyPr/>
          <a:lstStyle/>
          <a:p>
            <a:r>
              <a:rPr lang="fr-FR" dirty="0" smtClean="0"/>
              <a:t>|  PAGE </a:t>
            </a:r>
            <a:fld id="{AEFB9B6D-867A-40B8-ACB0-35CC9F272C9C}" type="slidenum">
              <a:rPr lang="fr-FR" smtClean="0"/>
              <a:pPr/>
              <a:t>7</a:t>
            </a:fld>
            <a:endParaRPr lang="fr-FR" dirty="0"/>
          </a:p>
        </p:txBody>
      </p:sp>
      <p:sp>
        <p:nvSpPr>
          <p:cNvPr id="9" name="Espace réservé du pied de page 8"/>
          <p:cNvSpPr>
            <a:spLocks noGrp="1"/>
          </p:cNvSpPr>
          <p:nvPr>
            <p:ph type="ftr" sz="quarter" idx="12"/>
          </p:nvPr>
        </p:nvSpPr>
        <p:spPr/>
        <p:txBody>
          <a:bodyPr/>
          <a:lstStyle/>
          <a:p>
            <a:r>
              <a:rPr lang="fr-FR" dirty="0" smtClean="0"/>
              <a:t>D. URIOT - CEA | ROSCOFF 2015</a:t>
            </a:r>
            <a:endParaRPr lang="fr-FR" dirty="0"/>
          </a:p>
        </p:txBody>
      </p:sp>
      <p:sp>
        <p:nvSpPr>
          <p:cNvPr id="2" name="ZoneTexte 1"/>
          <p:cNvSpPr txBox="1"/>
          <p:nvPr/>
        </p:nvSpPr>
        <p:spPr>
          <a:xfrm>
            <a:off x="1146909" y="1484784"/>
            <a:ext cx="184731" cy="369332"/>
          </a:xfrm>
          <a:prstGeom prst="rect">
            <a:avLst/>
          </a:prstGeom>
          <a:noFill/>
        </p:spPr>
        <p:txBody>
          <a:bodyPr wrap="none" rtlCol="0">
            <a:spAutoFit/>
          </a:bodyPr>
          <a:lstStyle/>
          <a:p>
            <a:endParaRPr lang="fr-FR" dirty="0"/>
          </a:p>
        </p:txBody>
      </p:sp>
      <p:sp>
        <p:nvSpPr>
          <p:cNvPr id="17" name="Titre 17"/>
          <p:cNvSpPr>
            <a:spLocks noGrp="1"/>
          </p:cNvSpPr>
          <p:nvPr>
            <p:ph type="title"/>
          </p:nvPr>
        </p:nvSpPr>
        <p:spPr>
          <a:xfrm>
            <a:off x="1475656" y="-29804"/>
            <a:ext cx="7236464" cy="936104"/>
          </a:xfrm>
        </p:spPr>
        <p:txBody>
          <a:bodyPr/>
          <a:lstStyle/>
          <a:p>
            <a:r>
              <a:rPr lang="fr-FR" sz="2400" dirty="0">
                <a:effectLst>
                  <a:outerShdw blurRad="38100" dist="38100" dir="2700000" algn="tl">
                    <a:srgbClr val="000000">
                      <a:alpha val="43137"/>
                    </a:srgbClr>
                  </a:outerShdw>
                </a:effectLst>
              </a:rPr>
              <a:t>outils &amp; </a:t>
            </a:r>
            <a:r>
              <a:rPr lang="fr-FR" sz="2400" dirty="0" smtClean="0">
                <a:effectLst>
                  <a:outerShdw blurRad="38100" dist="38100" dir="2700000" algn="tl">
                    <a:srgbClr val="000000">
                      <a:alpha val="43137"/>
                    </a:srgbClr>
                  </a:outerShdw>
                </a:effectLst>
              </a:rPr>
              <a:t>méthodes – </a:t>
            </a:r>
            <a:r>
              <a:rPr lang="fr-FR" sz="2400" dirty="0" smtClean="0">
                <a:solidFill>
                  <a:schemeClr val="bg1">
                    <a:lumMod val="85000"/>
                  </a:schemeClr>
                </a:solidFill>
                <a:effectLst>
                  <a:outerShdw blurRad="38100" dist="38100" dir="2700000" algn="tl">
                    <a:srgbClr val="000000">
                      <a:alpha val="43137"/>
                    </a:srgbClr>
                  </a:outerShdw>
                </a:effectLst>
              </a:rPr>
              <a:t>LA Méthode</a:t>
            </a:r>
            <a:endParaRPr lang="fr-FR" sz="1800" i="1" dirty="0">
              <a:effectLst>
                <a:outerShdw blurRad="38100" dist="38100" dir="2700000" algn="tl">
                  <a:srgbClr val="000000">
                    <a:alpha val="43137"/>
                  </a:srgbClr>
                </a:outerShdw>
              </a:effectLst>
            </a:endParaRPr>
          </a:p>
        </p:txBody>
      </p:sp>
      <p:sp>
        <p:nvSpPr>
          <p:cNvPr id="3" name="ZoneTexte 2"/>
          <p:cNvSpPr txBox="1"/>
          <p:nvPr/>
        </p:nvSpPr>
        <p:spPr>
          <a:xfrm>
            <a:off x="244582" y="1484784"/>
            <a:ext cx="8647898"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fr-FR" sz="2400" dirty="0" smtClean="0">
                <a:latin typeface="Calibri" panose="020F0502020204030204" pitchFamily="34" charset="0"/>
              </a:rPr>
              <a:t>Sur chaque ordinateur distant est installé</a:t>
            </a:r>
            <a:r>
              <a:rPr lang="en-US" sz="2400" dirty="0" smtClean="0">
                <a:latin typeface="Calibri" panose="020F0502020204030204" pitchFamily="34" charset="0"/>
              </a:rPr>
              <a:t> un </a:t>
            </a:r>
            <a:r>
              <a:rPr lang="fr-FR" sz="2400" dirty="0" smtClean="0">
                <a:latin typeface="Calibri" panose="020F0502020204030204" pitchFamily="34" charset="0"/>
              </a:rPr>
              <a:t>serveur</a:t>
            </a:r>
            <a:r>
              <a:rPr lang="en-US" sz="2400" dirty="0" smtClean="0">
                <a:latin typeface="Calibri" panose="020F0502020204030204" pitchFamily="34" charset="0"/>
              </a:rPr>
              <a:t> à </a:t>
            </a:r>
            <a:r>
              <a:rPr lang="fr-FR" sz="2400" dirty="0" smtClean="0">
                <a:latin typeface="Calibri" panose="020F0502020204030204" pitchFamily="34" charset="0"/>
              </a:rPr>
              <a:t>l’écoute</a:t>
            </a:r>
            <a:r>
              <a:rPr lang="en-US" sz="2400" dirty="0" smtClean="0">
                <a:latin typeface="Calibri" panose="020F0502020204030204" pitchFamily="34" charset="0"/>
              </a:rPr>
              <a:t>,</a:t>
            </a:r>
          </a:p>
          <a:p>
            <a:pPr marL="285750" indent="-285750">
              <a:buFont typeface="Arial" panose="020B0604020202020204" pitchFamily="34" charset="0"/>
              <a:buChar char="•"/>
            </a:pPr>
            <a:endParaRPr lang="en-US" sz="2400" dirty="0" smtClean="0">
              <a:latin typeface="Calibri" panose="020F0502020204030204" pitchFamily="34" charset="0"/>
            </a:endParaRPr>
          </a:p>
          <a:p>
            <a:pPr marL="285750" indent="-285750">
              <a:buFont typeface="Arial" panose="020B0604020202020204" pitchFamily="34" charset="0"/>
              <a:buChar char="•"/>
            </a:pPr>
            <a:r>
              <a:rPr lang="fr-FR" sz="2400" dirty="0" smtClean="0">
                <a:latin typeface="Calibri" panose="020F0502020204030204" pitchFamily="34" charset="0"/>
              </a:rPr>
              <a:t>Le code </a:t>
            </a:r>
            <a:r>
              <a:rPr lang="fr-FR" sz="2400" dirty="0" err="1" smtClean="0">
                <a:latin typeface="Calibri" panose="020F0502020204030204" pitchFamily="34" charset="0"/>
              </a:rPr>
              <a:t>TraceWin</a:t>
            </a:r>
            <a:r>
              <a:rPr lang="fr-FR" sz="2400" dirty="0" smtClean="0">
                <a:latin typeface="Calibri" panose="020F0502020204030204" pitchFamily="34" charset="0"/>
              </a:rPr>
              <a:t> </a:t>
            </a:r>
            <a:r>
              <a:rPr lang="fr-FR" sz="2400" dirty="0" smtClean="0">
                <a:latin typeface="Calibri" panose="020F0502020204030204" pitchFamily="34" charset="0"/>
              </a:rPr>
              <a:t>transmet une copie de lui-même ainsi que l’ensemble des donnée nécessaire à l’exécution d’une simulation sur chaque machine,</a:t>
            </a:r>
          </a:p>
          <a:p>
            <a:pPr marL="285750" indent="-285750">
              <a:buFont typeface="Arial" panose="020B0604020202020204" pitchFamily="34" charset="0"/>
              <a:buChar char="•"/>
            </a:pPr>
            <a:endParaRPr lang="fr-FR" sz="2400" dirty="0" smtClean="0">
              <a:latin typeface="Calibri" panose="020F0502020204030204" pitchFamily="34" charset="0"/>
            </a:endParaRPr>
          </a:p>
          <a:p>
            <a:pPr marL="285750" indent="-285750">
              <a:buFont typeface="Arial" panose="020B0604020202020204" pitchFamily="34" charset="0"/>
              <a:buChar char="•"/>
            </a:pPr>
            <a:r>
              <a:rPr lang="fr-FR" sz="2400" dirty="0" smtClean="0">
                <a:latin typeface="Calibri" panose="020F0502020204030204" pitchFamily="34" charset="0"/>
              </a:rPr>
              <a:t>Une fois qu’un </a:t>
            </a:r>
            <a:r>
              <a:rPr lang="fr-FR" sz="2400" dirty="0" err="1" smtClean="0">
                <a:latin typeface="Calibri" panose="020F0502020204030204" pitchFamily="34" charset="0"/>
              </a:rPr>
              <a:t>run</a:t>
            </a:r>
            <a:r>
              <a:rPr lang="fr-FR" sz="2400" dirty="0" smtClean="0">
                <a:latin typeface="Calibri" panose="020F0502020204030204" pitchFamily="34" charset="0"/>
              </a:rPr>
              <a:t> est terminé, </a:t>
            </a:r>
            <a:r>
              <a:rPr lang="fr-FR" sz="2400" dirty="0" err="1" smtClean="0">
                <a:latin typeface="Calibri" panose="020F0502020204030204" pitchFamily="34" charset="0"/>
              </a:rPr>
              <a:t>TraceWin</a:t>
            </a:r>
            <a:r>
              <a:rPr lang="fr-FR" sz="2400" dirty="0" smtClean="0">
                <a:latin typeface="Calibri" panose="020F0502020204030204" pitchFamily="34" charset="0"/>
              </a:rPr>
              <a:t> récupère les résultats et relance un nouveau </a:t>
            </a:r>
            <a:r>
              <a:rPr lang="fr-FR" sz="2400" dirty="0" err="1" smtClean="0">
                <a:latin typeface="Calibri" panose="020F0502020204030204" pitchFamily="34" charset="0"/>
              </a:rPr>
              <a:t>run</a:t>
            </a:r>
            <a:r>
              <a:rPr lang="fr-FR" sz="2400" dirty="0" smtClean="0">
                <a:latin typeface="Calibri" panose="020F0502020204030204" pitchFamily="34" charset="0"/>
              </a:rPr>
              <a:t> si nécessaire,</a:t>
            </a:r>
          </a:p>
          <a:p>
            <a:pPr marL="285750" indent="-285750">
              <a:buFont typeface="Arial" panose="020B0604020202020204" pitchFamily="34" charset="0"/>
              <a:buChar char="•"/>
            </a:pPr>
            <a:endParaRPr lang="fr-FR" sz="2400" dirty="0" smtClean="0">
              <a:latin typeface="Calibri" panose="020F0502020204030204" pitchFamily="34" charset="0"/>
            </a:endParaRPr>
          </a:p>
          <a:p>
            <a:pPr marL="285750" indent="-285750">
              <a:buFont typeface="Arial" panose="020B0604020202020204" pitchFamily="34" charset="0"/>
              <a:buChar char="•"/>
            </a:pPr>
            <a:r>
              <a:rPr lang="fr-FR" sz="2400" dirty="0" smtClean="0">
                <a:latin typeface="Calibri" panose="020F0502020204030204" pitchFamily="34" charset="0"/>
              </a:rPr>
              <a:t>L’ensemble des résultats est rapatrié et traité en local.</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7713" y="3414713"/>
            <a:ext cx="28575" cy="2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165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543FF7CE-97EC-4586-B3DF-51FAF4B33A99}" type="datetime4">
              <a:rPr lang="fr-FR" smtClean="0"/>
              <a:pPr/>
              <a:t>5 octobre 2015</a:t>
            </a:fld>
            <a:endParaRPr lang="fr-FR" dirty="0"/>
          </a:p>
        </p:txBody>
      </p:sp>
      <p:sp>
        <p:nvSpPr>
          <p:cNvPr id="3" name="Rectangle 2"/>
          <p:cNvSpPr/>
          <p:nvPr/>
        </p:nvSpPr>
        <p:spPr>
          <a:xfrm>
            <a:off x="3491880" y="2060848"/>
            <a:ext cx="5472608" cy="1938992"/>
          </a:xfrm>
          <a:prstGeom prst="rect">
            <a:avLst/>
          </a:prstGeom>
        </p:spPr>
        <p:txBody>
          <a:bodyPr wrap="square">
            <a:spAutoFit/>
          </a:bodyPr>
          <a:lstStyle/>
          <a:p>
            <a:pPr lvl="0" algn="ctr"/>
            <a:r>
              <a:rPr lang="fr-FR" sz="6000" b="1" dirty="0" smtClean="0">
                <a:solidFill>
                  <a:schemeClr val="bg1"/>
                </a:solidFill>
                <a:effectLst>
                  <a:outerShdw blurRad="38100" dist="38100" dir="2700000" algn="tl">
                    <a:srgbClr val="000000">
                      <a:alpha val="43137"/>
                    </a:srgbClr>
                  </a:outerShdw>
                </a:effectLst>
                <a:latin typeface="Calibri Light" panose="020F0302020204030204" pitchFamily="34" charset="0"/>
              </a:rPr>
              <a:t>Simulation </a:t>
            </a:r>
          </a:p>
          <a:p>
            <a:pPr lvl="0" algn="ctr"/>
            <a:r>
              <a:rPr lang="fr-FR" sz="6000" b="1" dirty="0" smtClean="0">
                <a:solidFill>
                  <a:schemeClr val="bg1"/>
                </a:solidFill>
                <a:effectLst>
                  <a:outerShdw blurRad="38100" dist="38100" dir="2700000" algn="tl">
                    <a:srgbClr val="000000">
                      <a:alpha val="43137"/>
                    </a:srgbClr>
                  </a:outerShdw>
                </a:effectLst>
                <a:latin typeface="Calibri Light" panose="020F0302020204030204" pitchFamily="34" charset="0"/>
              </a:rPr>
              <a:t>IFMIF</a:t>
            </a:r>
            <a:endParaRPr lang="fr-FR" sz="6000" b="1" dirty="0">
              <a:solidFill>
                <a:schemeClr val="bg1"/>
              </a:solidFill>
              <a:effectLst>
                <a:outerShdw blurRad="38100" dist="38100" dir="2700000" algn="tl">
                  <a:srgbClr val="000000">
                    <a:alpha val="43137"/>
                  </a:srgbClr>
                </a:outerShdw>
              </a:effectLst>
              <a:latin typeface="Calibri Light" panose="020F0302020204030204" pitchFamily="34" charset="0"/>
            </a:endParaRPr>
          </a:p>
        </p:txBody>
      </p:sp>
      <p:sp>
        <p:nvSpPr>
          <p:cNvPr id="7" name="Espace réservé du numéro de diapositive 7"/>
          <p:cNvSpPr>
            <a:spLocks noGrp="1"/>
          </p:cNvSpPr>
          <p:nvPr>
            <p:ph type="sldNum" sz="quarter" idx="11"/>
          </p:nvPr>
        </p:nvSpPr>
        <p:spPr>
          <a:xfrm>
            <a:off x="8025304" y="6303598"/>
            <a:ext cx="1118696" cy="365125"/>
          </a:xfrm>
        </p:spPr>
        <p:txBody>
          <a:bodyPr/>
          <a:lstStyle/>
          <a:p>
            <a:r>
              <a:rPr lang="fr-FR" dirty="0" smtClean="0"/>
              <a:t>|  PAGE </a:t>
            </a:r>
            <a:fld id="{AEFB9B6D-867A-40B8-ACB0-35CC9F272C9C}" type="slidenum">
              <a:rPr lang="fr-FR" smtClean="0"/>
              <a:pPr/>
              <a:t>8</a:t>
            </a:fld>
            <a:endParaRPr lang="fr-FR" dirty="0"/>
          </a:p>
        </p:txBody>
      </p:sp>
      <p:sp>
        <p:nvSpPr>
          <p:cNvPr id="11" name="Espace réservé du pied de page 8"/>
          <p:cNvSpPr>
            <a:spLocks noGrp="1"/>
          </p:cNvSpPr>
          <p:nvPr>
            <p:ph type="ftr" sz="quarter" idx="12"/>
          </p:nvPr>
        </p:nvSpPr>
        <p:spPr>
          <a:xfrm>
            <a:off x="2051720" y="6305192"/>
            <a:ext cx="5939824" cy="365125"/>
          </a:xfrm>
        </p:spPr>
        <p:txBody>
          <a:bodyPr/>
          <a:lstStyle/>
          <a:p>
            <a:r>
              <a:rPr lang="fr-FR" dirty="0" smtClean="0"/>
              <a:t>D. URIOT- CEA | ROSCOFF 2015</a:t>
            </a:r>
            <a:endParaRPr lang="fr-FR" dirty="0"/>
          </a:p>
        </p:txBody>
      </p:sp>
      <p:pic>
        <p:nvPicPr>
          <p:cNvPr id="9" name="Picture 2" descr="D:\Divers\Siteweb\BDyn\logo.jpg"/>
          <p:cNvPicPr>
            <a:picLocks noChangeAspect="1" noChangeArrowheads="1"/>
          </p:cNvPicPr>
          <p:nvPr/>
        </p:nvPicPr>
        <p:blipFill>
          <a:blip r:embed="rId2" cstate="print"/>
          <a:srcRect/>
          <a:stretch>
            <a:fillRect/>
          </a:stretch>
        </p:blipFill>
        <p:spPr bwMode="auto">
          <a:xfrm>
            <a:off x="467544" y="4797152"/>
            <a:ext cx="2376264" cy="1231779"/>
          </a:xfrm>
          <a:prstGeom prst="rect">
            <a:avLst/>
          </a:prstGeom>
          <a:noFill/>
          <a:ln w="34925">
            <a:solidFill>
              <a:srgbClr val="006666"/>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morning" dir="t"/>
          </a:scene3d>
          <a:sp3d extrusionH="38100" contourW="6350" prstMaterial="metal">
            <a:bevelT w="260350" prst="softRound"/>
            <a:bevelB prst="softRound"/>
          </a:sp3d>
        </p:spPr>
      </p:pic>
    </p:spTree>
    <p:extLst>
      <p:ext uri="{BB962C8B-B14F-4D97-AF65-F5344CB8AC3E}">
        <p14:creationId xmlns:p14="http://schemas.microsoft.com/office/powerpoint/2010/main" val="310599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84"/>
          <p:cNvSpPr>
            <a:spLocks noChangeArrowheads="1"/>
          </p:cNvSpPr>
          <p:nvPr/>
        </p:nvSpPr>
        <p:spPr bwMode="auto">
          <a:xfrm>
            <a:off x="6563048" y="5488766"/>
            <a:ext cx="2346668" cy="738664"/>
          </a:xfrm>
          <a:prstGeom prst="rect">
            <a:avLst/>
          </a:prstGeom>
          <a:noFill/>
          <a:ln w="9525">
            <a:noFill/>
            <a:miter lim="800000"/>
            <a:headEnd/>
            <a:tailEnd/>
          </a:ln>
        </p:spPr>
        <p:txBody>
          <a:bodyPr wrap="none" lIns="0" tIns="0" rIns="0" bIns="0">
            <a:spAutoFit/>
          </a:bodyPr>
          <a:lstStyle/>
          <a:p>
            <a:pPr defTabSz="360000">
              <a:tabLst>
                <a:tab pos="2160000" algn="r"/>
              </a:tabLst>
            </a:pPr>
            <a:r>
              <a:rPr lang="en-US" altLang="ja-JP" sz="1600" b="1" dirty="0" smtClean="0">
                <a:solidFill>
                  <a:srgbClr val="FF0000"/>
                </a:solidFill>
              </a:rPr>
              <a:t>H</a:t>
            </a:r>
            <a:r>
              <a:rPr lang="en-US" altLang="ja-JP" sz="1600" dirty="0" smtClean="0">
                <a:solidFill>
                  <a:srgbClr val="FF0000"/>
                </a:solidFill>
              </a:rPr>
              <a:t>igh</a:t>
            </a:r>
            <a:r>
              <a:rPr lang="en-US" altLang="ja-JP" sz="1600" dirty="0" smtClean="0">
                <a:solidFill>
                  <a:srgbClr val="000000"/>
                </a:solidFill>
              </a:rPr>
              <a:t>	(&gt;</a:t>
            </a:r>
            <a:r>
              <a:rPr lang="en-US" altLang="ja-JP" sz="1600">
                <a:solidFill>
                  <a:srgbClr val="000000"/>
                </a:solidFill>
              </a:rPr>
              <a:t>20 </a:t>
            </a:r>
            <a:r>
              <a:rPr lang="en-US" altLang="ja-JP" sz="1600" smtClean="0">
                <a:solidFill>
                  <a:srgbClr val="000000"/>
                </a:solidFill>
              </a:rPr>
              <a:t>dpa/year, </a:t>
            </a:r>
            <a:r>
              <a:rPr lang="en-US" altLang="ja-JP" sz="1600" dirty="0">
                <a:solidFill>
                  <a:srgbClr val="000000"/>
                </a:solidFill>
              </a:rPr>
              <a:t>0.5 L</a:t>
            </a:r>
            <a:r>
              <a:rPr lang="en-US" altLang="ja-JP" sz="1600" dirty="0" smtClean="0">
                <a:solidFill>
                  <a:srgbClr val="000000"/>
                </a:solidFill>
              </a:rPr>
              <a:t>)</a:t>
            </a:r>
            <a:endParaRPr lang="en-US" altLang="ja-JP" sz="1600" dirty="0">
              <a:solidFill>
                <a:srgbClr val="000000"/>
              </a:solidFill>
            </a:endParaRPr>
          </a:p>
          <a:p>
            <a:pPr defTabSz="360000">
              <a:tabLst>
                <a:tab pos="2160000" algn="r"/>
              </a:tabLst>
            </a:pPr>
            <a:r>
              <a:rPr lang="en-US" altLang="ja-JP" sz="1600" b="1" dirty="0" smtClean="0">
                <a:solidFill>
                  <a:srgbClr val="FF0000"/>
                </a:solidFill>
              </a:rPr>
              <a:t>M</a:t>
            </a:r>
            <a:r>
              <a:rPr lang="en-US" altLang="ja-JP" sz="1600" dirty="0" smtClean="0">
                <a:solidFill>
                  <a:srgbClr val="FF0000"/>
                </a:solidFill>
              </a:rPr>
              <a:t>edium</a:t>
            </a:r>
            <a:r>
              <a:rPr lang="en-US" altLang="ja-JP" sz="1600" dirty="0" smtClean="0">
                <a:solidFill>
                  <a:srgbClr val="000000"/>
                </a:solidFill>
              </a:rPr>
              <a:t>	(&gt;</a:t>
            </a:r>
            <a:r>
              <a:rPr lang="en-US" altLang="ja-JP" sz="1600">
                <a:solidFill>
                  <a:srgbClr val="000000"/>
                </a:solidFill>
              </a:rPr>
              <a:t>1 </a:t>
            </a:r>
            <a:r>
              <a:rPr lang="en-US" altLang="ja-JP" sz="1600" smtClean="0">
                <a:solidFill>
                  <a:srgbClr val="000000"/>
                </a:solidFill>
              </a:rPr>
              <a:t>dpa/year, </a:t>
            </a:r>
            <a:r>
              <a:rPr lang="en-US" altLang="ja-JP" sz="1600" dirty="0">
                <a:solidFill>
                  <a:srgbClr val="000000"/>
                </a:solidFill>
              </a:rPr>
              <a:t>6 L)</a:t>
            </a:r>
          </a:p>
          <a:p>
            <a:pPr defTabSz="360000">
              <a:tabLst>
                <a:tab pos="2160000" algn="r"/>
              </a:tabLst>
            </a:pPr>
            <a:r>
              <a:rPr lang="en-US" altLang="ja-JP" sz="1600" b="1" dirty="0" smtClean="0">
                <a:solidFill>
                  <a:srgbClr val="FF0000"/>
                </a:solidFill>
              </a:rPr>
              <a:t>L</a:t>
            </a:r>
            <a:r>
              <a:rPr lang="en-US" altLang="ja-JP" sz="1600" dirty="0" smtClean="0">
                <a:solidFill>
                  <a:srgbClr val="FF0000"/>
                </a:solidFill>
              </a:rPr>
              <a:t>ow</a:t>
            </a:r>
            <a:r>
              <a:rPr lang="en-US" altLang="ja-JP" sz="1600" dirty="0" smtClean="0">
                <a:solidFill>
                  <a:srgbClr val="000000"/>
                </a:solidFill>
              </a:rPr>
              <a:t>	(&lt;</a:t>
            </a:r>
            <a:r>
              <a:rPr lang="en-US" altLang="ja-JP" sz="1600">
                <a:solidFill>
                  <a:srgbClr val="000000"/>
                </a:solidFill>
              </a:rPr>
              <a:t>1 </a:t>
            </a:r>
            <a:r>
              <a:rPr lang="en-US" altLang="ja-JP" sz="1600" smtClean="0">
                <a:solidFill>
                  <a:srgbClr val="000000"/>
                </a:solidFill>
              </a:rPr>
              <a:t>dpa/year, </a:t>
            </a:r>
            <a:r>
              <a:rPr lang="en-US" altLang="ja-JP" sz="1600" dirty="0">
                <a:solidFill>
                  <a:srgbClr val="000000"/>
                </a:solidFill>
              </a:rPr>
              <a:t>&gt; 8 L)</a:t>
            </a:r>
            <a:endParaRPr lang="en-US" sz="2800" dirty="0"/>
          </a:p>
        </p:txBody>
      </p:sp>
      <p:cxnSp>
        <p:nvCxnSpPr>
          <p:cNvPr id="24" name="AutoShape 86"/>
          <p:cNvCxnSpPr>
            <a:cxnSpLocks noChangeShapeType="1"/>
          </p:cNvCxnSpPr>
          <p:nvPr/>
        </p:nvCxnSpPr>
        <p:spPr bwMode="auto">
          <a:xfrm>
            <a:off x="6666550" y="4230866"/>
            <a:ext cx="132923" cy="252000"/>
          </a:xfrm>
          <a:prstGeom prst="straightConnector1">
            <a:avLst/>
          </a:prstGeom>
          <a:noFill/>
          <a:ln w="9525">
            <a:solidFill>
              <a:srgbClr val="FF0000"/>
            </a:solidFill>
            <a:round/>
            <a:headEnd/>
            <a:tailEnd/>
          </a:ln>
        </p:spPr>
      </p:cxnSp>
      <p:sp>
        <p:nvSpPr>
          <p:cNvPr id="25" name="AutoShape 224"/>
          <p:cNvSpPr>
            <a:spLocks noChangeAspect="1" noChangeArrowheads="1"/>
          </p:cNvSpPr>
          <p:nvPr/>
        </p:nvSpPr>
        <p:spPr bwMode="auto">
          <a:xfrm rot="5400000">
            <a:off x="6126092" y="4398572"/>
            <a:ext cx="863325" cy="797538"/>
          </a:xfrm>
          <a:custGeom>
            <a:avLst/>
            <a:gdLst>
              <a:gd name="T0" fmla="*/ 680 w 21600"/>
              <a:gd name="T1" fmla="*/ 0 h 21600"/>
              <a:gd name="T2" fmla="*/ 221 w 21600"/>
              <a:gd name="T3" fmla="*/ 269 h 21600"/>
              <a:gd name="T4" fmla="*/ 680 w 21600"/>
              <a:gd name="T5" fmla="*/ 128 h 21600"/>
              <a:gd name="T6" fmla="*/ 1139 w 21600"/>
              <a:gd name="T7" fmla="*/ 269 h 21600"/>
              <a:gd name="T8" fmla="*/ 0 60000 65536"/>
              <a:gd name="T9" fmla="*/ 0 60000 65536"/>
              <a:gd name="T10" fmla="*/ 0 60000 65536"/>
              <a:gd name="T11" fmla="*/ 0 60000 65536"/>
              <a:gd name="T12" fmla="*/ 1366 w 21600"/>
              <a:gd name="T13" fmla="*/ 0 h 21600"/>
              <a:gd name="T14" fmla="*/ 20234 w 21600"/>
              <a:gd name="T15" fmla="*/ 6528 h 21600"/>
            </a:gdLst>
            <a:ahLst/>
            <a:cxnLst>
              <a:cxn ang="T8">
                <a:pos x="T0" y="T1"/>
              </a:cxn>
              <a:cxn ang="T9">
                <a:pos x="T2" y="T3"/>
              </a:cxn>
              <a:cxn ang="T10">
                <a:pos x="T4" y="T5"/>
              </a:cxn>
              <a:cxn ang="T11">
                <a:pos x="T6" y="T7"/>
              </a:cxn>
            </a:cxnLst>
            <a:rect l="T12" t="T13" r="T14" b="T15"/>
            <a:pathLst>
              <a:path w="21600" h="21600">
                <a:moveTo>
                  <a:pt x="4264" y="4946"/>
                </a:moveTo>
                <a:cubicBezTo>
                  <a:pt x="5928" y="3087"/>
                  <a:pt x="8305" y="2025"/>
                  <a:pt x="10800" y="2026"/>
                </a:cubicBezTo>
                <a:cubicBezTo>
                  <a:pt x="13294" y="2026"/>
                  <a:pt x="15671" y="3087"/>
                  <a:pt x="17335" y="4946"/>
                </a:cubicBezTo>
                <a:lnTo>
                  <a:pt x="18844" y="3594"/>
                </a:lnTo>
                <a:cubicBezTo>
                  <a:pt x="16796" y="1307"/>
                  <a:pt x="13870" y="-1"/>
                  <a:pt x="10799" y="0"/>
                </a:cubicBezTo>
                <a:cubicBezTo>
                  <a:pt x="7729" y="0"/>
                  <a:pt x="4803" y="1307"/>
                  <a:pt x="2755" y="3594"/>
                </a:cubicBezTo>
                <a:close/>
              </a:path>
            </a:pathLst>
          </a:custGeom>
          <a:solidFill>
            <a:schemeClr val="accent5"/>
          </a:solidFill>
          <a:ln w="0">
            <a:solidFill>
              <a:schemeClr val="tx1"/>
            </a:solidFill>
            <a:headEnd/>
            <a:tailEnd/>
          </a:ln>
          <a:effectLst/>
        </p:spPr>
        <p:style>
          <a:lnRef idx="1">
            <a:schemeClr val="accent2"/>
          </a:lnRef>
          <a:fillRef idx="3">
            <a:schemeClr val="accent2"/>
          </a:fillRef>
          <a:effectRef idx="2">
            <a:schemeClr val="accent2"/>
          </a:effectRef>
          <a:fontRef idx="minor">
            <a:schemeClr val="lt1"/>
          </a:fontRef>
        </p:style>
        <p:txBody>
          <a:bodyPr wrap="none" anchor="ctr"/>
          <a:lstStyle/>
          <a:p>
            <a:endParaRPr kumimoji="0" lang="en-GB" altLang="ja-JP"/>
          </a:p>
        </p:txBody>
      </p:sp>
      <p:sp>
        <p:nvSpPr>
          <p:cNvPr id="26" name="Rectangle 25"/>
          <p:cNvSpPr/>
          <p:nvPr/>
        </p:nvSpPr>
        <p:spPr>
          <a:xfrm>
            <a:off x="690712" y="5814590"/>
            <a:ext cx="5380171" cy="246221"/>
          </a:xfrm>
          <a:prstGeom prst="rect">
            <a:avLst/>
          </a:prstGeom>
        </p:spPr>
        <p:txBody>
          <a:bodyPr wrap="none" lIns="0" tIns="0" rIns="0" bIns="0">
            <a:spAutoFit/>
          </a:bodyPr>
          <a:lstStyle/>
          <a:p>
            <a:r>
              <a:rPr lang="en-GB" sz="1600" smtClean="0"/>
              <a:t>Typical reactions   </a:t>
            </a:r>
            <a:r>
              <a:rPr lang="en-GB" sz="1600" baseline="30000" smtClean="0"/>
              <a:t>7</a:t>
            </a:r>
            <a:r>
              <a:rPr lang="en-GB" sz="1600" smtClean="0"/>
              <a:t>Li(D,2n)</a:t>
            </a:r>
            <a:r>
              <a:rPr lang="en-GB" sz="1600" baseline="30000" smtClean="0"/>
              <a:t>7</a:t>
            </a:r>
            <a:r>
              <a:rPr lang="en-GB" sz="1600" smtClean="0"/>
              <a:t>Be   </a:t>
            </a:r>
            <a:r>
              <a:rPr lang="en-GB" sz="1600" baseline="30000" smtClean="0"/>
              <a:t>6</a:t>
            </a:r>
            <a:r>
              <a:rPr lang="en-GB" sz="1600" smtClean="0"/>
              <a:t>Li(D,n)</a:t>
            </a:r>
            <a:r>
              <a:rPr lang="en-GB" sz="1600" baseline="30000" smtClean="0"/>
              <a:t>7</a:t>
            </a:r>
            <a:r>
              <a:rPr lang="en-GB" sz="1600" smtClean="0"/>
              <a:t>Be   </a:t>
            </a:r>
            <a:r>
              <a:rPr lang="en-GB" sz="1600" baseline="30000" smtClean="0"/>
              <a:t>6</a:t>
            </a:r>
            <a:r>
              <a:rPr lang="en-GB" sz="1600" smtClean="0"/>
              <a:t>Li(n,T)</a:t>
            </a:r>
            <a:r>
              <a:rPr lang="en-GB" sz="1600" baseline="30000" smtClean="0"/>
              <a:t>4</a:t>
            </a:r>
            <a:r>
              <a:rPr lang="en-GB" sz="1600" smtClean="0"/>
              <a:t>He</a:t>
            </a:r>
            <a:endParaRPr lang="en-GB" sz="1600" dirty="0"/>
          </a:p>
        </p:txBody>
      </p:sp>
      <p:sp>
        <p:nvSpPr>
          <p:cNvPr id="27" name="ZoneTexte 26"/>
          <p:cNvSpPr txBox="1"/>
          <p:nvPr/>
        </p:nvSpPr>
        <p:spPr>
          <a:xfrm>
            <a:off x="921965" y="1023309"/>
            <a:ext cx="7340471" cy="369332"/>
          </a:xfrm>
          <a:prstGeom prst="rect">
            <a:avLst/>
          </a:prstGeom>
          <a:noFill/>
        </p:spPr>
        <p:txBody>
          <a:bodyPr wrap="none" rtlCol="0">
            <a:spAutoFit/>
          </a:bodyPr>
          <a:lstStyle/>
          <a:p>
            <a:r>
              <a:rPr lang="fr-FR" b="1" dirty="0" smtClean="0"/>
              <a:t>Recherche sur les matériaux pour les futurs Réacteurs de Fusion</a:t>
            </a:r>
            <a:endParaRPr lang="en-US" b="1" dirty="0"/>
          </a:p>
        </p:txBody>
      </p:sp>
      <p:pic>
        <p:nvPicPr>
          <p:cNvPr id="7" name="Picture 3" descr="ITER détouré"/>
          <p:cNvPicPr>
            <a:picLocks noChangeAspect="1" noChangeArrowheads="1"/>
          </p:cNvPicPr>
          <p:nvPr/>
        </p:nvPicPr>
        <p:blipFill>
          <a:blip r:embed="rId2" cstate="print"/>
          <a:srcRect/>
          <a:stretch>
            <a:fillRect/>
          </a:stretch>
        </p:blipFill>
        <p:spPr bwMode="auto">
          <a:xfrm>
            <a:off x="5865746" y="1382452"/>
            <a:ext cx="1134325" cy="1232509"/>
          </a:xfrm>
          <a:prstGeom prst="rect">
            <a:avLst/>
          </a:prstGeom>
          <a:noFill/>
          <a:ln w="9525">
            <a:noFill/>
            <a:miter lim="800000"/>
            <a:headEnd/>
            <a:tailEnd/>
          </a:ln>
        </p:spPr>
      </p:pic>
      <p:pic>
        <p:nvPicPr>
          <p:cNvPr id="8" name="Picture 24"/>
          <p:cNvPicPr>
            <a:picLocks noChangeAspect="1" noChangeArrowheads="1"/>
          </p:cNvPicPr>
          <p:nvPr/>
        </p:nvPicPr>
        <p:blipFill>
          <a:blip r:embed="rId3" cstate="print"/>
          <a:srcRect l="29405" t="6611" r="18712" b="11019"/>
          <a:stretch>
            <a:fillRect/>
          </a:stretch>
        </p:blipFill>
        <p:spPr bwMode="auto">
          <a:xfrm>
            <a:off x="7236006" y="1344351"/>
            <a:ext cx="1483441" cy="1547370"/>
          </a:xfrm>
          <a:prstGeom prst="rect">
            <a:avLst/>
          </a:prstGeom>
          <a:noFill/>
          <a:ln w="28575">
            <a:noFill/>
            <a:miter lim="800000"/>
            <a:headEnd/>
            <a:tailEnd/>
          </a:ln>
        </p:spPr>
      </p:pic>
      <p:sp>
        <p:nvSpPr>
          <p:cNvPr id="28" name="ZoneTexte 27"/>
          <p:cNvSpPr txBox="1"/>
          <p:nvPr/>
        </p:nvSpPr>
        <p:spPr>
          <a:xfrm>
            <a:off x="5838093" y="2609850"/>
            <a:ext cx="1229922" cy="523220"/>
          </a:xfrm>
          <a:prstGeom prst="rect">
            <a:avLst/>
          </a:prstGeom>
          <a:noFill/>
        </p:spPr>
        <p:txBody>
          <a:bodyPr wrap="none" rtlCol="0">
            <a:spAutoFit/>
          </a:bodyPr>
          <a:lstStyle/>
          <a:p>
            <a:r>
              <a:rPr lang="fr-FR" sz="1400" smtClean="0"/>
              <a:t>ITER: 3 dpa</a:t>
            </a:r>
            <a:endParaRPr lang="en-US" sz="1400" smtClean="0"/>
          </a:p>
          <a:p>
            <a:r>
              <a:rPr lang="fr-FR" sz="1400" smtClean="0"/>
              <a:t>on ~10 years</a:t>
            </a:r>
          </a:p>
        </p:txBody>
      </p:sp>
      <p:sp>
        <p:nvSpPr>
          <p:cNvPr id="29" name="ZoneTexte 28"/>
          <p:cNvSpPr txBox="1"/>
          <p:nvPr/>
        </p:nvSpPr>
        <p:spPr>
          <a:xfrm>
            <a:off x="7112977" y="2828926"/>
            <a:ext cx="1737459" cy="307777"/>
          </a:xfrm>
          <a:prstGeom prst="rect">
            <a:avLst/>
          </a:prstGeom>
          <a:noFill/>
        </p:spPr>
        <p:txBody>
          <a:bodyPr wrap="none" rtlCol="0">
            <a:spAutoFit/>
          </a:bodyPr>
          <a:lstStyle/>
          <a:p>
            <a:r>
              <a:rPr lang="fr-FR" sz="1400" smtClean="0"/>
              <a:t>DEMO:30 dpa/year</a:t>
            </a:r>
            <a:endParaRPr lang="en-US" sz="1400"/>
          </a:p>
        </p:txBody>
      </p:sp>
      <p:sp>
        <p:nvSpPr>
          <p:cNvPr id="30" name="ZoneTexte 29"/>
          <p:cNvSpPr txBox="1"/>
          <p:nvPr/>
        </p:nvSpPr>
        <p:spPr>
          <a:xfrm>
            <a:off x="756139" y="1485901"/>
            <a:ext cx="4430380" cy="1200329"/>
          </a:xfrm>
          <a:prstGeom prst="rect">
            <a:avLst/>
          </a:prstGeom>
          <a:noFill/>
        </p:spPr>
        <p:txBody>
          <a:bodyPr wrap="none" rtlCol="0">
            <a:spAutoFit/>
          </a:bodyPr>
          <a:lstStyle/>
          <a:p>
            <a:r>
              <a:rPr lang="fr-FR" sz="1800" b="1" dirty="0" smtClean="0">
                <a:latin typeface="Calibri" panose="020F0502020204030204" pitchFamily="34" charset="0"/>
              </a:rPr>
              <a:t>Intense flux de neutrons</a:t>
            </a:r>
          </a:p>
          <a:p>
            <a:r>
              <a:rPr lang="fr-FR" sz="1800" b="1" dirty="0" smtClean="0">
                <a:latin typeface="Calibri" panose="020F0502020204030204" pitchFamily="34" charset="0"/>
              </a:rPr>
              <a:t>venant du plasma de fusion</a:t>
            </a:r>
          </a:p>
          <a:p>
            <a:r>
              <a:rPr lang="fr-FR" sz="1800" b="1" dirty="0" smtClean="0">
                <a:latin typeface="Calibri" panose="020F0502020204030204" pitchFamily="34" charset="0"/>
                <a:sym typeface="Wingdings" pitchFamily="2" charset="2"/>
              </a:rPr>
              <a:t></a:t>
            </a:r>
            <a:r>
              <a:rPr lang="fr-FR" sz="1800" b="1" dirty="0" smtClean="0">
                <a:latin typeface="Calibri" panose="020F0502020204030204" pitchFamily="34" charset="0"/>
              </a:rPr>
              <a:t>dommages aux matériaux caractérisés par</a:t>
            </a:r>
          </a:p>
          <a:p>
            <a:r>
              <a:rPr lang="fr-FR" sz="1800" b="1" dirty="0" smtClean="0">
                <a:latin typeface="Calibri" panose="020F0502020204030204" pitchFamily="34" charset="0"/>
                <a:sym typeface="Wingdings" pitchFamily="2" charset="2"/>
              </a:rPr>
              <a:t></a:t>
            </a:r>
            <a:r>
              <a:rPr lang="fr-FR" sz="1800" b="1" dirty="0" smtClean="0">
                <a:solidFill>
                  <a:srgbClr val="FF0000"/>
                </a:solidFill>
                <a:latin typeface="Calibri" panose="020F0502020204030204" pitchFamily="34" charset="0"/>
              </a:rPr>
              <a:t>dpa</a:t>
            </a:r>
            <a:r>
              <a:rPr lang="fr-FR" sz="1800" b="1" dirty="0" smtClean="0">
                <a:latin typeface="Calibri" panose="020F0502020204030204" pitchFamily="34" charset="0"/>
              </a:rPr>
              <a:t>: déplacements par atome</a:t>
            </a:r>
            <a:endParaRPr lang="en-US" sz="1800" b="1" dirty="0">
              <a:latin typeface="Calibri" panose="020F0502020204030204" pitchFamily="34" charset="0"/>
            </a:endParaRPr>
          </a:p>
        </p:txBody>
      </p:sp>
      <p:sp>
        <p:nvSpPr>
          <p:cNvPr id="35" name="ZoneTexte 34"/>
          <p:cNvSpPr txBox="1"/>
          <p:nvPr/>
        </p:nvSpPr>
        <p:spPr>
          <a:xfrm>
            <a:off x="369277" y="4619625"/>
            <a:ext cx="3711272" cy="369332"/>
          </a:xfrm>
          <a:prstGeom prst="rect">
            <a:avLst/>
          </a:prstGeom>
          <a:noFill/>
        </p:spPr>
        <p:txBody>
          <a:bodyPr wrap="none" rtlCol="0">
            <a:spAutoFit/>
          </a:bodyPr>
          <a:lstStyle/>
          <a:p>
            <a:r>
              <a:rPr lang="fr-FR" sz="1800" smtClean="0">
                <a:solidFill>
                  <a:srgbClr val="FF0000"/>
                </a:solidFill>
              </a:rPr>
              <a:t>2 accelerators, 2x125 mA, 2x5MW</a:t>
            </a:r>
            <a:endParaRPr lang="en-US" sz="1800">
              <a:solidFill>
                <a:srgbClr val="FF0000"/>
              </a:solidFill>
            </a:endParaRPr>
          </a:p>
        </p:txBody>
      </p:sp>
      <p:sp>
        <p:nvSpPr>
          <p:cNvPr id="34" name="ZoneTexte 33"/>
          <p:cNvSpPr txBox="1"/>
          <p:nvPr/>
        </p:nvSpPr>
        <p:spPr>
          <a:xfrm>
            <a:off x="5503984" y="4619625"/>
            <a:ext cx="412292" cy="338554"/>
          </a:xfrm>
          <a:prstGeom prst="rect">
            <a:avLst/>
          </a:prstGeom>
          <a:noFill/>
        </p:spPr>
        <p:txBody>
          <a:bodyPr wrap="none" rtlCol="0">
            <a:spAutoFit/>
          </a:bodyPr>
          <a:lstStyle/>
          <a:p>
            <a:r>
              <a:rPr lang="fr-FR" sz="1600" smtClean="0">
                <a:solidFill>
                  <a:srgbClr val="FF0000"/>
                </a:solidFill>
              </a:rPr>
              <a:t>D</a:t>
            </a:r>
            <a:r>
              <a:rPr lang="fr-FR" sz="1600" baseline="30000" smtClean="0">
                <a:solidFill>
                  <a:srgbClr val="FF0000"/>
                </a:solidFill>
              </a:rPr>
              <a:t>+</a:t>
            </a:r>
            <a:endParaRPr lang="en-US" sz="1600" baseline="30000">
              <a:solidFill>
                <a:srgbClr val="FF0000"/>
              </a:solidFill>
            </a:endParaRPr>
          </a:p>
        </p:txBody>
      </p:sp>
      <p:grpSp>
        <p:nvGrpSpPr>
          <p:cNvPr id="3" name="Groupe 2"/>
          <p:cNvGrpSpPr/>
          <p:nvPr/>
        </p:nvGrpSpPr>
        <p:grpSpPr>
          <a:xfrm>
            <a:off x="197864" y="3248026"/>
            <a:ext cx="8154663" cy="2321475"/>
            <a:chOff x="214353" y="3248025"/>
            <a:chExt cx="8834218" cy="2321475"/>
          </a:xfrm>
        </p:grpSpPr>
        <p:sp>
          <p:nvSpPr>
            <p:cNvPr id="12" name="Oval 66"/>
            <p:cNvSpPr>
              <a:spLocks noChangeArrowheads="1"/>
            </p:cNvSpPr>
            <p:nvPr/>
          </p:nvSpPr>
          <p:spPr bwMode="auto">
            <a:xfrm>
              <a:off x="7248571" y="4077341"/>
              <a:ext cx="1800000" cy="1440000"/>
            </a:xfrm>
            <a:prstGeom prst="ellipse">
              <a:avLst/>
            </a:prstGeom>
            <a:solidFill>
              <a:schemeClr val="accent4">
                <a:lumMod val="20000"/>
                <a:lumOff val="80000"/>
              </a:schemeClr>
            </a:solidFill>
            <a:ln w="9525">
              <a:solidFill>
                <a:srgbClr val="000000"/>
              </a:solidFill>
              <a:round/>
              <a:headEnd/>
              <a:tailEnd/>
            </a:ln>
          </p:spPr>
          <p:txBody>
            <a:bodyPr lIns="74295" tIns="8890" rIns="74295" bIns="8890"/>
            <a:lstStyle/>
            <a:p>
              <a:endParaRPr lang="en-US"/>
            </a:p>
          </p:txBody>
        </p:sp>
        <p:sp>
          <p:nvSpPr>
            <p:cNvPr id="13" name="AutoShape 71"/>
            <p:cNvSpPr>
              <a:spLocks noChangeArrowheads="1"/>
            </p:cNvSpPr>
            <p:nvPr/>
          </p:nvSpPr>
          <p:spPr bwMode="auto">
            <a:xfrm>
              <a:off x="8148571" y="4257341"/>
              <a:ext cx="720000" cy="1080000"/>
            </a:xfrm>
            <a:prstGeom prst="flowChartDelay">
              <a:avLst/>
            </a:prstGeom>
            <a:solidFill>
              <a:schemeClr val="tx2">
                <a:lumMod val="40000"/>
                <a:lumOff val="60000"/>
              </a:schemeClr>
            </a:solidFill>
            <a:ln w="9525">
              <a:noFill/>
              <a:miter lim="800000"/>
              <a:headEnd/>
              <a:tailEnd/>
            </a:ln>
          </p:spPr>
          <p:txBody>
            <a:bodyPr lIns="74295" tIns="8890" rIns="74295" bIns="8890" anchor="ctr" anchorCtr="1"/>
            <a:lstStyle/>
            <a:p>
              <a:r>
                <a:rPr lang="en-US" b="1" dirty="0" smtClean="0"/>
                <a:t>L</a:t>
              </a:r>
              <a:endParaRPr lang="en-US" b="1" dirty="0"/>
            </a:p>
          </p:txBody>
        </p:sp>
        <p:sp>
          <p:nvSpPr>
            <p:cNvPr id="15" name="AutoShape 72"/>
            <p:cNvSpPr>
              <a:spLocks noChangeArrowheads="1"/>
            </p:cNvSpPr>
            <p:nvPr/>
          </p:nvSpPr>
          <p:spPr bwMode="auto">
            <a:xfrm>
              <a:off x="7788571" y="4402813"/>
              <a:ext cx="504000" cy="792000"/>
            </a:xfrm>
            <a:prstGeom prst="flowChartDelay">
              <a:avLst/>
            </a:prstGeom>
            <a:solidFill>
              <a:schemeClr val="tx2">
                <a:lumMod val="60000"/>
                <a:lumOff val="40000"/>
              </a:schemeClr>
            </a:solidFill>
            <a:ln w="9525">
              <a:noFill/>
              <a:miter lim="800000"/>
              <a:headEnd/>
              <a:tailEnd/>
            </a:ln>
          </p:spPr>
          <p:txBody>
            <a:bodyPr lIns="74295" tIns="8890" rIns="74295" bIns="8890" anchor="ctr" anchorCtr="1"/>
            <a:lstStyle/>
            <a:p>
              <a:r>
                <a:rPr lang="en-US" b="1" dirty="0" smtClean="0"/>
                <a:t>M</a:t>
              </a:r>
              <a:endParaRPr lang="en-US" b="1" dirty="0"/>
            </a:p>
          </p:txBody>
        </p:sp>
        <p:sp>
          <p:nvSpPr>
            <p:cNvPr id="16" name="AutoShape 73"/>
            <p:cNvSpPr>
              <a:spLocks noChangeArrowheads="1"/>
            </p:cNvSpPr>
            <p:nvPr/>
          </p:nvSpPr>
          <p:spPr bwMode="auto">
            <a:xfrm>
              <a:off x="7572571" y="4545341"/>
              <a:ext cx="252398" cy="504000"/>
            </a:xfrm>
            <a:prstGeom prst="flowChartDelay">
              <a:avLst/>
            </a:prstGeom>
            <a:solidFill>
              <a:schemeClr val="tx2">
                <a:lumMod val="75000"/>
              </a:schemeClr>
            </a:solidFill>
            <a:ln w="9525">
              <a:noFill/>
              <a:miter lim="800000"/>
              <a:headEnd/>
              <a:tailEnd/>
            </a:ln>
          </p:spPr>
          <p:txBody>
            <a:bodyPr lIns="74295" tIns="8890" rIns="74295" bIns="8890" anchor="ctr" anchorCtr="1"/>
            <a:lstStyle/>
            <a:p>
              <a:r>
                <a:rPr lang="en-US" b="1" dirty="0" smtClean="0">
                  <a:solidFill>
                    <a:schemeClr val="bg1"/>
                  </a:solidFill>
                </a:rPr>
                <a:t>H</a:t>
              </a:r>
              <a:endParaRPr lang="en-US" b="1" dirty="0">
                <a:solidFill>
                  <a:schemeClr val="bg1"/>
                </a:solidFill>
              </a:endParaRPr>
            </a:p>
          </p:txBody>
        </p:sp>
        <p:sp>
          <p:nvSpPr>
            <p:cNvPr id="19" name="Rectangle 75"/>
            <p:cNvSpPr>
              <a:spLocks noChangeArrowheads="1"/>
            </p:cNvSpPr>
            <p:nvPr/>
          </p:nvSpPr>
          <p:spPr bwMode="auto">
            <a:xfrm>
              <a:off x="7664746" y="5165141"/>
              <a:ext cx="1162332" cy="276999"/>
            </a:xfrm>
            <a:prstGeom prst="rect">
              <a:avLst/>
            </a:prstGeom>
            <a:noFill/>
            <a:ln w="9525">
              <a:noFill/>
              <a:miter lim="800000"/>
              <a:headEnd/>
              <a:tailEnd/>
            </a:ln>
          </p:spPr>
          <p:txBody>
            <a:bodyPr wrap="none" lIns="0" tIns="0" rIns="0" bIns="0">
              <a:spAutoFit/>
            </a:bodyPr>
            <a:lstStyle/>
            <a:p>
              <a:pPr>
                <a:spcAft>
                  <a:spcPts val="1000"/>
                </a:spcAft>
              </a:pPr>
              <a:r>
                <a:rPr lang="en-US" altLang="ja-JP" sz="1800" b="1">
                  <a:solidFill>
                    <a:srgbClr val="FF0000"/>
                  </a:solidFill>
                </a:rPr>
                <a:t>Test </a:t>
              </a:r>
              <a:r>
                <a:rPr lang="en-US" altLang="ja-JP" sz="1800" b="1" smtClean="0">
                  <a:solidFill>
                    <a:srgbClr val="FF0000"/>
                  </a:solidFill>
                </a:rPr>
                <a:t>Cells</a:t>
              </a:r>
              <a:endParaRPr lang="en-US" sz="1800" b="1" dirty="0">
                <a:solidFill>
                  <a:srgbClr val="FF0000"/>
                </a:solidFill>
              </a:endParaRPr>
            </a:p>
          </p:txBody>
        </p:sp>
        <p:sp>
          <p:nvSpPr>
            <p:cNvPr id="23" name="Rectangle 82"/>
            <p:cNvSpPr>
              <a:spLocks noChangeArrowheads="1"/>
            </p:cNvSpPr>
            <p:nvPr/>
          </p:nvSpPr>
          <p:spPr bwMode="auto">
            <a:xfrm>
              <a:off x="5280855" y="3717341"/>
              <a:ext cx="2236724" cy="553998"/>
            </a:xfrm>
            <a:prstGeom prst="rect">
              <a:avLst/>
            </a:prstGeom>
            <a:noFill/>
            <a:ln w="9525">
              <a:noFill/>
              <a:miter lim="800000"/>
              <a:headEnd/>
              <a:tailEnd/>
            </a:ln>
          </p:spPr>
          <p:txBody>
            <a:bodyPr wrap="none" lIns="0" tIns="0" rIns="0" bIns="0">
              <a:spAutoFit/>
            </a:bodyPr>
            <a:lstStyle/>
            <a:p>
              <a:pPr algn="ctr"/>
              <a:r>
                <a:rPr lang="en-US" altLang="ja-JP" sz="1800" b="1" dirty="0">
                  <a:solidFill>
                    <a:srgbClr val="FF0000"/>
                  </a:solidFill>
                </a:rPr>
                <a:t>Lithium </a:t>
              </a:r>
              <a:r>
                <a:rPr lang="en-US" altLang="ja-JP" sz="1800" b="1" dirty="0" smtClean="0">
                  <a:solidFill>
                    <a:srgbClr val="FF0000"/>
                  </a:solidFill>
                </a:rPr>
                <a:t>Target</a:t>
              </a:r>
            </a:p>
            <a:p>
              <a:pPr algn="ctr"/>
              <a:r>
                <a:rPr lang="en-US" altLang="ja-JP" sz="1800" i="1" smtClean="0">
                  <a:solidFill>
                    <a:srgbClr val="FF0000"/>
                  </a:solidFill>
                </a:rPr>
                <a:t>25 </a:t>
              </a:r>
              <a:r>
                <a:rPr lang="en-US" altLang="ja-JP" sz="1800" i="1" dirty="0" smtClean="0">
                  <a:solidFill>
                    <a:srgbClr val="FF0000"/>
                  </a:solidFill>
                </a:rPr>
                <a:t>mm thick, 15 m/s</a:t>
              </a:r>
              <a:endParaRPr lang="en-US" sz="1800" dirty="0">
                <a:solidFill>
                  <a:srgbClr val="FF0000"/>
                </a:solidFill>
              </a:endParaRPr>
            </a:p>
          </p:txBody>
        </p:sp>
        <p:sp>
          <p:nvSpPr>
            <p:cNvPr id="36" name="ZoneTexte 35"/>
            <p:cNvSpPr txBox="1"/>
            <p:nvPr/>
          </p:nvSpPr>
          <p:spPr>
            <a:xfrm>
              <a:off x="1047750" y="3248025"/>
              <a:ext cx="6298946" cy="369332"/>
            </a:xfrm>
            <a:prstGeom prst="rect">
              <a:avLst/>
            </a:prstGeom>
            <a:solidFill>
              <a:schemeClr val="bg2">
                <a:lumMod val="40000"/>
                <a:lumOff val="60000"/>
              </a:schemeClr>
            </a:solidFill>
          </p:spPr>
          <p:txBody>
            <a:bodyPr wrap="none" rtlCol="0">
              <a:spAutoFit/>
            </a:bodyPr>
            <a:lstStyle/>
            <a:p>
              <a:r>
                <a:rPr lang="fr-FR" b="1" dirty="0" smtClean="0">
                  <a:solidFill>
                    <a:srgbClr val="002060"/>
                  </a:solidFill>
                  <a:effectLst>
                    <a:outerShdw blurRad="38100" dist="38100" dir="2700000" algn="tl">
                      <a:srgbClr val="000000">
                        <a:alpha val="43137"/>
                      </a:srgbClr>
                    </a:outerShdw>
                  </a:effectLst>
                </a:rPr>
                <a:t>IFMIF</a:t>
              </a:r>
              <a:r>
                <a:rPr lang="fr-FR" dirty="0" smtClean="0"/>
                <a:t>: </a:t>
              </a:r>
              <a:r>
                <a:rPr lang="fr-FR" b="1" dirty="0" smtClean="0">
                  <a:solidFill>
                    <a:srgbClr val="C00000"/>
                  </a:solidFill>
                </a:rPr>
                <a:t>I</a:t>
              </a:r>
              <a:r>
                <a:rPr lang="fr-FR" dirty="0" smtClean="0"/>
                <a:t>nternational </a:t>
              </a:r>
              <a:r>
                <a:rPr lang="fr-FR" b="1" dirty="0" smtClean="0">
                  <a:solidFill>
                    <a:srgbClr val="C00000"/>
                  </a:solidFill>
                </a:rPr>
                <a:t>F</a:t>
              </a:r>
              <a:r>
                <a:rPr lang="fr-FR" dirty="0" smtClean="0"/>
                <a:t>usion </a:t>
              </a:r>
              <a:r>
                <a:rPr lang="fr-FR" b="1" dirty="0" err="1" smtClean="0">
                  <a:solidFill>
                    <a:srgbClr val="C00000"/>
                  </a:solidFill>
                </a:rPr>
                <a:t>M</a:t>
              </a:r>
              <a:r>
                <a:rPr lang="fr-FR" dirty="0" err="1" smtClean="0"/>
                <a:t>aterials</a:t>
              </a:r>
              <a:r>
                <a:rPr lang="fr-FR" dirty="0" smtClean="0"/>
                <a:t> </a:t>
              </a:r>
              <a:r>
                <a:rPr lang="fr-FR" b="1" dirty="0" smtClean="0">
                  <a:solidFill>
                    <a:srgbClr val="C00000"/>
                  </a:solidFill>
                </a:rPr>
                <a:t>I</a:t>
              </a:r>
              <a:r>
                <a:rPr lang="fr-FR" dirty="0" smtClean="0"/>
                <a:t>rradiation </a:t>
              </a:r>
              <a:r>
                <a:rPr lang="fr-FR" b="1" dirty="0" smtClean="0">
                  <a:solidFill>
                    <a:srgbClr val="C00000"/>
                  </a:solidFill>
                </a:rPr>
                <a:t>F</a:t>
              </a:r>
              <a:r>
                <a:rPr lang="fr-FR" dirty="0" smtClean="0"/>
                <a:t>acility</a:t>
              </a:r>
              <a:endParaRPr lang="en-US" dirty="0"/>
            </a:p>
          </p:txBody>
        </p:sp>
        <p:pic>
          <p:nvPicPr>
            <p:cNvPr id="2" name="Picture 2" descr="D:\Synop\synop ifmif-v05-nu.png"/>
            <p:cNvPicPr>
              <a:picLocks noChangeAspect="1" noChangeArrowheads="1"/>
            </p:cNvPicPr>
            <p:nvPr/>
          </p:nvPicPr>
          <p:blipFill>
            <a:blip r:embed="rId4" cstate="print">
              <a:clrChange>
                <a:clrFrom>
                  <a:srgbClr val="FFFFFF"/>
                </a:clrFrom>
                <a:clrTo>
                  <a:srgbClr val="FFFFFF">
                    <a:alpha val="0"/>
                  </a:srgbClr>
                </a:clrTo>
              </a:clrChange>
            </a:blip>
            <a:srcRect l="3474" r="-1406" b="30206"/>
            <a:stretch>
              <a:fillRect/>
            </a:stretch>
          </p:blipFill>
          <p:spPr bwMode="auto">
            <a:xfrm flipV="1">
              <a:off x="214353" y="4773683"/>
              <a:ext cx="7236184" cy="795817"/>
            </a:xfrm>
            <a:prstGeom prst="rect">
              <a:avLst/>
            </a:prstGeom>
            <a:noFill/>
          </p:spPr>
        </p:pic>
        <p:pic>
          <p:nvPicPr>
            <p:cNvPr id="31" name="Image 30" descr="D:\Synop\synop ifmif-v05-nu.png"/>
            <p:cNvPicPr/>
            <p:nvPr/>
          </p:nvPicPr>
          <p:blipFill>
            <a:blip r:embed="rId5" cstate="print">
              <a:clrChange>
                <a:clrFrom>
                  <a:srgbClr val="FFFFFF"/>
                </a:clrFrom>
                <a:clrTo>
                  <a:srgbClr val="FFFFFF">
                    <a:alpha val="0"/>
                  </a:srgbClr>
                </a:clrTo>
              </a:clrChange>
            </a:blip>
            <a:srcRect l="3479" b="30443"/>
            <a:stretch>
              <a:fillRect/>
            </a:stretch>
          </p:blipFill>
          <p:spPr bwMode="auto">
            <a:xfrm>
              <a:off x="214852" y="4039817"/>
              <a:ext cx="7131601" cy="792752"/>
            </a:xfrm>
            <a:prstGeom prst="rect">
              <a:avLst/>
            </a:prstGeom>
            <a:noFill/>
            <a:ln w="9525">
              <a:noFill/>
              <a:miter lim="800000"/>
              <a:headEnd/>
              <a:tailEnd/>
            </a:ln>
          </p:spPr>
        </p:pic>
      </p:grpSp>
      <p:sp>
        <p:nvSpPr>
          <p:cNvPr id="37" name="Espace réservé du numéro de diapositive 7"/>
          <p:cNvSpPr>
            <a:spLocks noGrp="1"/>
          </p:cNvSpPr>
          <p:nvPr>
            <p:ph type="sldNum" sz="quarter" idx="4294967295"/>
          </p:nvPr>
        </p:nvSpPr>
        <p:spPr>
          <a:xfrm>
            <a:off x="8025304" y="6381328"/>
            <a:ext cx="1118696" cy="287395"/>
          </a:xfrm>
          <a:prstGeom prst="rect">
            <a:avLst/>
          </a:prstGeom>
        </p:spPr>
        <p:txBody>
          <a:bodyPr/>
          <a:lstStyle/>
          <a:p>
            <a:r>
              <a:rPr lang="fr-FR" sz="1000" dirty="0" smtClean="0">
                <a:solidFill>
                  <a:schemeClr val="bg1">
                    <a:lumMod val="50000"/>
                  </a:schemeClr>
                </a:solidFill>
              </a:rPr>
              <a:t>|  PAGE </a:t>
            </a:r>
            <a:fld id="{AEFB9B6D-867A-40B8-ACB0-35CC9F272C9C}" type="slidenum">
              <a:rPr lang="fr-FR" sz="1000" smtClean="0">
                <a:solidFill>
                  <a:schemeClr val="bg1">
                    <a:lumMod val="50000"/>
                  </a:schemeClr>
                </a:solidFill>
              </a:rPr>
              <a:pPr/>
              <a:t>9</a:t>
            </a:fld>
            <a:endParaRPr lang="fr-FR" sz="1000" dirty="0">
              <a:solidFill>
                <a:schemeClr val="bg1">
                  <a:lumMod val="50000"/>
                </a:schemeClr>
              </a:solidFill>
            </a:endParaRPr>
          </a:p>
        </p:txBody>
      </p:sp>
      <p:sp>
        <p:nvSpPr>
          <p:cNvPr id="38" name="Espace réservé du pied de page 8"/>
          <p:cNvSpPr>
            <a:spLocks noGrp="1"/>
          </p:cNvSpPr>
          <p:nvPr>
            <p:ph type="ftr" sz="quarter" idx="4294967295"/>
          </p:nvPr>
        </p:nvSpPr>
        <p:spPr>
          <a:xfrm>
            <a:off x="4903806" y="6381328"/>
            <a:ext cx="3658410" cy="365125"/>
          </a:xfrm>
          <a:prstGeom prst="rect">
            <a:avLst/>
          </a:prstGeom>
        </p:spPr>
        <p:txBody>
          <a:bodyPr/>
          <a:lstStyle/>
          <a:p>
            <a:r>
              <a:rPr lang="fr-FR" sz="1000" dirty="0" smtClean="0">
                <a:solidFill>
                  <a:schemeClr val="bg1">
                    <a:lumMod val="50000"/>
                  </a:schemeClr>
                </a:solidFill>
              </a:rPr>
              <a:t>D. URIOT - CEA | ROSCOFF 2015</a:t>
            </a:r>
            <a:endParaRPr lang="fr-FR" sz="1000" dirty="0">
              <a:solidFill>
                <a:schemeClr val="bg1">
                  <a:lumMod val="50000"/>
                </a:schemeClr>
              </a:solidFill>
            </a:endParaRPr>
          </a:p>
        </p:txBody>
      </p:sp>
      <p:pic>
        <p:nvPicPr>
          <p:cNvPr id="39" name="Picture 2" descr="D:\Divers\Siteweb\BDyn\logo.jpg"/>
          <p:cNvPicPr>
            <a:picLocks noChangeAspect="1" noChangeArrowheads="1"/>
          </p:cNvPicPr>
          <p:nvPr/>
        </p:nvPicPr>
        <p:blipFill>
          <a:blip r:embed="rId6" cstate="print"/>
          <a:srcRect/>
          <a:stretch>
            <a:fillRect/>
          </a:stretch>
        </p:blipFill>
        <p:spPr bwMode="auto">
          <a:xfrm>
            <a:off x="7674437" y="116632"/>
            <a:ext cx="1175999" cy="609600"/>
          </a:xfrm>
          <a:prstGeom prst="rect">
            <a:avLst/>
          </a:prstGeom>
          <a:noFill/>
          <a:ln w="34925">
            <a:solidFill>
              <a:srgbClr val="006666"/>
            </a:solidFill>
            <a:miter lim="800000"/>
            <a:headEnd/>
            <a:tailEnd/>
          </a:ln>
          <a:effectLst>
            <a:outerShdw blurRad="317500" dir="2700000" algn="ctr">
              <a:srgbClr val="000000">
                <a:alpha val="43000"/>
              </a:srgbClr>
            </a:outerShdw>
          </a:effectLst>
          <a:scene3d>
            <a:camera prst="perspectiveFront" fov="2700000">
              <a:rot lat="19086000" lon="19067999" rev="3108000"/>
            </a:camera>
            <a:lightRig rig="morning" dir="t"/>
          </a:scene3d>
          <a:sp3d extrusionH="38100" contourW="6350" prstMaterial="metal">
            <a:bevelT w="260350" prst="softRound"/>
            <a:bevelB prst="softRound"/>
          </a:sp3d>
        </p:spPr>
      </p:pic>
      <p:sp>
        <p:nvSpPr>
          <p:cNvPr id="40" name="Titre 17"/>
          <p:cNvSpPr txBox="1">
            <a:spLocks/>
          </p:cNvSpPr>
          <p:nvPr/>
        </p:nvSpPr>
        <p:spPr>
          <a:xfrm>
            <a:off x="1403648" y="241460"/>
            <a:ext cx="7236464" cy="451236"/>
          </a:xfrm>
          <a:prstGeom prst="rect">
            <a:avLst/>
          </a:prstGeom>
        </p:spPr>
        <p:txBody>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r>
              <a:rPr lang="fr-FR" sz="2400" dirty="0" smtClean="0">
                <a:effectLst>
                  <a:outerShdw blurRad="38100" dist="38100" dir="2700000" algn="tl">
                    <a:srgbClr val="000000">
                      <a:alpha val="43137"/>
                    </a:srgbClr>
                  </a:outerShdw>
                </a:effectLst>
              </a:rPr>
              <a:t>IFMIF</a:t>
            </a:r>
            <a:endParaRPr lang="fr-FR" sz="1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2624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A V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 VA</Template>
  <TotalTime>8056</TotalTime>
  <Words>1798</Words>
  <Application>Microsoft Office PowerPoint</Application>
  <PresentationFormat>Affichage à l'écran (4:3)</PresentationFormat>
  <Paragraphs>342</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34</vt:i4>
      </vt:variant>
    </vt:vector>
  </HeadingPairs>
  <TitlesOfParts>
    <vt:vector size="42" baseType="lpstr">
      <vt:lpstr>Arial</vt:lpstr>
      <vt:lpstr>Calibri</vt:lpstr>
      <vt:lpstr>Calibri Light</vt:lpstr>
      <vt:lpstr>Courier New</vt:lpstr>
      <vt:lpstr>Symbol</vt:lpstr>
      <vt:lpstr>Times</vt:lpstr>
      <vt:lpstr>Wingdings</vt:lpstr>
      <vt:lpstr>CEA VA</vt:lpstr>
      <vt:lpstr>Présentation PowerPoint</vt:lpstr>
      <vt:lpstr>Présentation PowerPoint</vt:lpstr>
      <vt:lpstr>La problématique </vt:lpstr>
      <vt:lpstr>Calcul massif</vt:lpstr>
      <vt:lpstr>outils &amp; méthodes – LE Principe</vt:lpstr>
      <vt:lpstr>outils &amp; méthodes – LE Principe</vt:lpstr>
      <vt:lpstr>outils &amp; méthodes – LA Méthode</vt:lpstr>
      <vt:lpstr>Présentation PowerPoint</vt:lpstr>
      <vt:lpstr>Présentation PowerPoint</vt:lpstr>
      <vt:lpstr>IFMIF - LIPAC</vt:lpstr>
      <vt:lpstr>IFMIF – LA Modélisation de l’accélérateur</vt:lpstr>
      <vt:lpstr>IFMIF – Résultats de simulation</vt:lpstr>
      <vt:lpstr>Présentation PowerPoint</vt:lpstr>
      <vt:lpstr>IFMIF – Résultats de simulation</vt:lpstr>
      <vt:lpstr>IFMIF – Résultats de simulation</vt:lpstr>
      <vt:lpstr>IFMIF – Résultats de simulation</vt:lpstr>
      <vt:lpstr>IFMIF – Résultats de simulation</vt:lpstr>
      <vt:lpstr>IFMIF – Résultats de simulation</vt:lpstr>
      <vt:lpstr>IFMIF – Résultats de simulation</vt:lpstr>
      <vt:lpstr>IFMIF – CONCLUSIONS</vt:lpstr>
      <vt:lpstr>Présentation PowerPoint</vt:lpstr>
      <vt:lpstr>Etudes Statistiques - SCHEMA</vt:lpstr>
      <vt:lpstr>Etudes Statistiques, ex : SPIRAL2</vt:lpstr>
      <vt:lpstr>Etudes Statistiques, ex : SPIRAL2</vt:lpstr>
      <vt:lpstr>Etudes Statistiques, ex : SPIRAL2</vt:lpstr>
      <vt:lpstr>Etudes Statistiques, ex : SPIRAL2</vt:lpstr>
      <vt:lpstr>Etudes Statistiques, ex : SPIRAL2</vt:lpstr>
      <vt:lpstr>Etudes Statistiques, ex : SPIRAL2</vt:lpstr>
      <vt:lpstr>Etudes Statistiques, ex : SPIRAL2</vt:lpstr>
      <vt:lpstr>Etudes Statistiques, ex : SPIRAL2</vt:lpstr>
      <vt:lpstr>Etudes Statistiques, ex : SPIRAL2</vt:lpstr>
      <vt:lpstr>Etudes Statistiques, ex : SPIRAL2</vt:lpstr>
      <vt:lpstr>CONCLUSIONS</vt:lpstr>
      <vt:lpstr>Présentation PowerPoint</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aliquando tempo tatum commentum</dc:title>
  <dc:creator>BM205129</dc:creator>
  <cp:lastModifiedBy>URIOT Didier</cp:lastModifiedBy>
  <cp:revision>410</cp:revision>
  <dcterms:created xsi:type="dcterms:W3CDTF">2012-10-30T13:30:24Z</dcterms:created>
  <dcterms:modified xsi:type="dcterms:W3CDTF">2015-10-05T22:35:29Z</dcterms:modified>
</cp:coreProperties>
</file>