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6" r:id="rId2"/>
    <p:sldId id="257" r:id="rId3"/>
    <p:sldId id="256" r:id="rId4"/>
    <p:sldId id="258" r:id="rId5"/>
    <p:sldId id="259" r:id="rId6"/>
    <p:sldId id="274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4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94333266346656"/>
          <c:y val="2.1561952010175866E-2"/>
          <c:w val="0.57307135607319015"/>
          <c:h val="0.77145226710423775"/>
        </c:manualLayout>
      </c:layout>
      <c:scatterChart>
        <c:scatterStyle val="lineMarker"/>
        <c:varyColors val="0"/>
        <c:ser>
          <c:idx val="0"/>
          <c:order val="0"/>
          <c:tx>
            <c:v>Modèle avec octupole</c:v>
          </c:tx>
          <c:spPr>
            <a:ln w="28575">
              <a:noFill/>
            </a:ln>
          </c:spPr>
          <c:marker>
            <c:symbol val="diamond"/>
            <c:size val="10"/>
          </c:marker>
          <c:xVal>
            <c:numRef>
              <c:f>Feuil1!$A$2:$A$4</c:f>
              <c:numCache>
                <c:formatCode>General</c:formatCode>
                <c:ptCount val="3"/>
                <c:pt idx="0">
                  <c:v>25</c:v>
                </c:pt>
                <c:pt idx="1">
                  <c:v>26.5</c:v>
                </c:pt>
                <c:pt idx="2">
                  <c:v>27.5</c:v>
                </c:pt>
              </c:numCache>
            </c:numRef>
          </c:xVal>
          <c:yVal>
            <c:numRef>
              <c:f>Feuil1!$F$2:$F$4</c:f>
              <c:numCache>
                <c:formatCode>General</c:formatCode>
                <c:ptCount val="3"/>
                <c:pt idx="0">
                  <c:v>1</c:v>
                </c:pt>
                <c:pt idx="1">
                  <c:v>0.5</c:v>
                </c:pt>
                <c:pt idx="2">
                  <c:v>0.1</c:v>
                </c:pt>
              </c:numCache>
            </c:numRef>
          </c:yVal>
          <c:smooth val="0"/>
        </c:ser>
        <c:ser>
          <c:idx val="1"/>
          <c:order val="1"/>
          <c:tx>
            <c:v>Modèle sans octupole</c:v>
          </c:tx>
          <c:spPr>
            <a:ln w="28575">
              <a:noFill/>
            </a:ln>
          </c:spPr>
          <c:marker>
            <c:symbol val="square"/>
            <c:size val="10"/>
          </c:marker>
          <c:xVal>
            <c:numRef>
              <c:f>Feuil1!$A$2:$A$4</c:f>
              <c:numCache>
                <c:formatCode>General</c:formatCode>
                <c:ptCount val="3"/>
                <c:pt idx="0">
                  <c:v>25</c:v>
                </c:pt>
                <c:pt idx="1">
                  <c:v>26.5</c:v>
                </c:pt>
                <c:pt idx="2">
                  <c:v>27.5</c:v>
                </c:pt>
              </c:numCache>
            </c:numRef>
          </c:xVal>
          <c:yVal>
            <c:numRef>
              <c:f>Feuil1!$C$2:$C$4</c:f>
              <c:numCache>
                <c:formatCode>General</c:formatCode>
                <c:ptCount val="3"/>
                <c:pt idx="0">
                  <c:v>5</c:v>
                </c:pt>
                <c:pt idx="1">
                  <c:v>5.3</c:v>
                </c:pt>
                <c:pt idx="2">
                  <c:v>6.6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893696"/>
        <c:axId val="135924352"/>
      </c:scatterChart>
      <c:valAx>
        <c:axId val="110893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 smtClean="0"/>
                  <a:t>Position   de   </a:t>
                </a:r>
                <a:r>
                  <a:rPr lang="en-US" sz="1600" dirty="0" err="1"/>
                  <a:t>l'îlot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  (</a:t>
                </a:r>
                <a:r>
                  <a:rPr lang="en-US" sz="1600" dirty="0"/>
                  <a:t>mm)</a:t>
                </a:r>
              </a:p>
            </c:rich>
          </c:tx>
          <c:layout>
            <c:manualLayout>
              <c:xMode val="edge"/>
              <c:yMode val="edge"/>
              <c:x val="0.28730195473905296"/>
              <c:y val="0.920395049281004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fr-FR"/>
          </a:p>
        </c:txPr>
        <c:crossAx val="135924352"/>
        <c:crosses val="autoZero"/>
        <c:crossBetween val="midCat"/>
      </c:valAx>
      <c:valAx>
        <c:axId val="1359243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 err="1"/>
                  <a:t>Différence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  entre   </a:t>
                </a:r>
                <a:r>
                  <a:rPr lang="en-US" sz="1600" dirty="0" err="1" smtClean="0"/>
                  <a:t>mesure</a:t>
                </a:r>
                <a:r>
                  <a:rPr lang="en-US" sz="1600" dirty="0" smtClean="0"/>
                  <a:t>   et </a:t>
                </a:r>
                <a:r>
                  <a:rPr lang="en-US" sz="1600" dirty="0" err="1" smtClean="0"/>
                  <a:t>modèle</a:t>
                </a:r>
                <a:r>
                  <a:rPr lang="en-US" sz="1600" dirty="0" smtClean="0"/>
                  <a:t>    </a:t>
                </a:r>
                <a:r>
                  <a:rPr lang="en-US" sz="1600" dirty="0"/>
                  <a:t>(10^-3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1.7229990698179234E-2"/>
              <c:y val="0.109856006044980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fr-FR"/>
          </a:p>
        </c:txPr>
        <c:crossAx val="110893696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600" baseline="0"/>
          </a:pPr>
          <a:endParaRPr lang="fr-FR"/>
        </a:p>
      </c:txPr>
    </c:legend>
    <c:plotVisOnly val="1"/>
    <c:dispBlanksAs val="gap"/>
    <c:showDLblsOverMax val="0"/>
  </c:chart>
  <c:spPr>
    <a:ln w="25400">
      <a:solidFill>
        <a:schemeClr val="tx1"/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275D7-82E4-4298-8823-0C6211CF3A49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A.Lachaize    Journées accélérateurs 2015    Roscoff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927F4-0026-4505-95FB-237136A89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88302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1E3D1-6950-4057-8B39-9B95767745F7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A.Lachaize    Journées accélérateurs 2015    Roscoff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5A070-DFF3-4DDD-857A-135F68A7BD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41267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A070-DFF3-4DDD-857A-135F68A7BDA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 Journées accélérateurs 2015    Roscoff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7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73D6-4671-4E8C-83D4-73D838196AFE}" type="datetime1">
              <a:rPr lang="fr-FR" smtClean="0"/>
              <a:t>05/10/2015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038A-75E7-4FBF-934F-C7D1255F8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22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AA33-0B27-4066-BAAE-857EFC287951}" type="datetime1">
              <a:rPr lang="fr-FR" smtClean="0"/>
              <a:t>05/10/2015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038A-75E7-4FBF-934F-C7D1255F8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20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8F5E-A7A7-4EEA-A44F-6582C962F2D0}" type="datetime1">
              <a:rPr lang="fr-FR" smtClean="0"/>
              <a:t>05/10/2015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038A-75E7-4FBF-934F-C7D1255F8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06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F5E1-6E55-463F-9228-4083B3914081}" type="datetime1">
              <a:rPr lang="fr-FR" smtClean="0"/>
              <a:t>05/10/2015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038A-75E7-4FBF-934F-C7D1255F8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80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13FE-BE76-4A8A-9567-5F150B6B4577}" type="datetime1">
              <a:rPr lang="fr-FR" smtClean="0"/>
              <a:t>05/10/2015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038A-75E7-4FBF-934F-C7D1255F8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01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42E4-3554-403F-AD77-0E53EF05CDD6}" type="datetime1">
              <a:rPr lang="fr-FR" smtClean="0"/>
              <a:t>05/10/2015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038A-75E7-4FBF-934F-C7D1255F8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93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58A0-0375-4C62-9A03-1F44EE8E8D00}" type="datetime1">
              <a:rPr lang="fr-FR" smtClean="0"/>
              <a:t>05/10/2015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038A-75E7-4FBF-934F-C7D1255F8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9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8F22-EDC5-4B2A-969D-82D050D1EE9D}" type="datetime1">
              <a:rPr lang="fr-FR" smtClean="0"/>
              <a:t>05/10/2015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038A-75E7-4FBF-934F-C7D1255F8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49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3FB1-68B4-4A84-B149-8D6C3C47FE2A}" type="datetime1">
              <a:rPr lang="fr-FR" smtClean="0"/>
              <a:t>05/10/2015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038A-75E7-4FBF-934F-C7D1255F8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91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36B5-2236-4938-9FCF-91A78A5B2A19}" type="datetime1">
              <a:rPr lang="fr-FR" smtClean="0"/>
              <a:t>05/10/2015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038A-75E7-4FBF-934F-C7D1255F8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23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5829-FC16-4C43-A1AB-F9C6EB8CABD4}" type="datetime1">
              <a:rPr lang="fr-FR" smtClean="0"/>
              <a:t>05/10/2015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038A-75E7-4FBF-934F-C7D1255F8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64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5858-5180-4F9D-BBB4-2361FBE1CC74}" type="datetime1">
              <a:rPr lang="fr-FR" smtClean="0"/>
              <a:t>05/10/2015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C038A-75E7-4FBF-934F-C7D1255F8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5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188640"/>
            <a:ext cx="2977805" cy="210622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17471" y="2228671"/>
            <a:ext cx="76022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Mesures d’optique dans le Synchrotron </a:t>
            </a:r>
          </a:p>
          <a:p>
            <a:pPr algn="ctr"/>
            <a:r>
              <a:rPr lang="fr-FR" sz="3600" dirty="0" smtClean="0"/>
              <a:t>à protons du CERN.</a:t>
            </a:r>
            <a:endParaRPr lang="fr-FR" sz="36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6551-4EC2-45F7-AF71-508FD7354E87}" type="slidenum">
              <a:rPr lang="fr-FR" smtClean="0"/>
              <a:t>1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168456" y="4221088"/>
            <a:ext cx="65003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/>
              <a:t>A.Lachaize</a:t>
            </a:r>
            <a:endParaRPr lang="fr-FR" b="1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Multi-</a:t>
            </a:r>
            <a:r>
              <a:rPr lang="fr-FR" dirty="0" err="1" smtClean="0"/>
              <a:t>Turn</a:t>
            </a:r>
            <a:r>
              <a:rPr lang="fr-FR" dirty="0" smtClean="0"/>
              <a:t> Extraction </a:t>
            </a:r>
            <a:r>
              <a:rPr lang="fr-FR" dirty="0" err="1" smtClean="0"/>
              <a:t>Working</a:t>
            </a:r>
            <a:r>
              <a:rPr lang="fr-FR" dirty="0" smtClean="0"/>
              <a:t> Group :</a:t>
            </a:r>
            <a:endParaRPr lang="fr-FR" dirty="0"/>
          </a:p>
          <a:p>
            <a:pPr algn="ctr"/>
            <a:r>
              <a:rPr lang="fr-FR" dirty="0" smtClean="0"/>
              <a:t> </a:t>
            </a:r>
            <a:r>
              <a:rPr lang="fr-FR" dirty="0" err="1" smtClean="0"/>
              <a:t>M.Giovannozzi</a:t>
            </a:r>
            <a:r>
              <a:rPr lang="fr-FR" dirty="0" smtClean="0"/>
              <a:t>, </a:t>
            </a:r>
            <a:r>
              <a:rPr lang="fr-FR" dirty="0" err="1" smtClean="0"/>
              <a:t>S.Gilardoni</a:t>
            </a:r>
            <a:r>
              <a:rPr lang="fr-FR" dirty="0" smtClean="0"/>
              <a:t>, </a:t>
            </a:r>
            <a:r>
              <a:rPr lang="fr-FR" dirty="0" err="1" smtClean="0"/>
              <a:t>R.Tomás</a:t>
            </a:r>
            <a:r>
              <a:rPr lang="fr-FR" dirty="0" smtClean="0"/>
              <a:t>, </a:t>
            </a:r>
            <a:r>
              <a:rPr lang="fr-FR" dirty="0" err="1" smtClean="0"/>
              <a:t>C.Hernalsteens</a:t>
            </a:r>
            <a:r>
              <a:rPr lang="fr-FR" dirty="0" smtClean="0"/>
              <a:t>, </a:t>
            </a:r>
            <a:r>
              <a:rPr lang="fr-FR" dirty="0" err="1" smtClean="0"/>
              <a:t>A.Huschauer</a:t>
            </a:r>
            <a:r>
              <a:rPr lang="fr-FR" dirty="0" smtClean="0"/>
              <a:t> </a:t>
            </a:r>
          </a:p>
          <a:p>
            <a:pPr algn="ctr"/>
            <a:r>
              <a:rPr lang="fr-FR" dirty="0" err="1" smtClean="0"/>
              <a:t>T.Bach</a:t>
            </a:r>
            <a:r>
              <a:rPr lang="fr-FR" dirty="0" smtClean="0"/>
              <a:t>, </a:t>
            </a:r>
            <a:r>
              <a:rPr lang="fr-FR" dirty="0" err="1" smtClean="0"/>
              <a:t>G.Sterbini</a:t>
            </a:r>
            <a:r>
              <a:rPr lang="fr-FR" dirty="0" smtClean="0"/>
              <a:t>, </a:t>
            </a:r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PS </a:t>
            </a:r>
            <a:r>
              <a:rPr lang="fr-FR" dirty="0" smtClean="0"/>
              <a:t>OP group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5" y="188641"/>
            <a:ext cx="1510343" cy="150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5718"/>
            <a:ext cx="892899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BETA – BEATING   -    FAISCEAU MTE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505" y="807961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Beta-</a:t>
            </a:r>
            <a:r>
              <a:rPr lang="fr-FR" dirty="0" err="1" smtClean="0"/>
              <a:t>beating</a:t>
            </a:r>
            <a:r>
              <a:rPr lang="fr-FR" dirty="0" smtClean="0"/>
              <a:t> pour un faisceau MTE, dans ce cas le mouvement horizontal est périodique sur 4 </a:t>
            </a:r>
          </a:p>
          <a:p>
            <a:r>
              <a:rPr lang="fr-FR" dirty="0" smtClean="0"/>
              <a:t>tours.</a:t>
            </a:r>
            <a:endParaRPr lang="fr-FR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0" y="1303918"/>
            <a:ext cx="7035180" cy="435788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7504" y="5848996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valeurs crêtes sont plus grandes et la moyenne globale n’est plus compatible avec zéro.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038A-75E7-4FBF-934F-C7D1255F854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3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5718"/>
            <a:ext cx="892899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BETA – BEATING   -    FAISCEAU MTE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504" y="86807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distance entre les îlots et l’axe dépend directement du tune. On peut donc reproduire les mesures pour différentes positions.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6493108" cy="403244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519072" y="2184531"/>
            <a:ext cx="24717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Position de l’îlot : 25mm</a:t>
            </a:r>
          </a:p>
          <a:p>
            <a:endParaRPr lang="fr-FR" dirty="0"/>
          </a:p>
          <a:p>
            <a:r>
              <a:rPr lang="fr-FR" dirty="0" smtClean="0"/>
              <a:t>BB crête : 15%</a:t>
            </a:r>
          </a:p>
          <a:p>
            <a:endParaRPr lang="fr-FR" dirty="0"/>
          </a:p>
          <a:p>
            <a:r>
              <a:rPr lang="fr-FR" dirty="0" smtClean="0"/>
              <a:t>BB moyen : 3%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038A-75E7-4FBF-934F-C7D1255F8546}" type="slidenum">
              <a:rPr lang="fr-FR" smtClean="0"/>
              <a:t>11</a:t>
            </a:fld>
            <a:endParaRPr lang="fr-FR" dirty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970517"/>
            <a:ext cx="6277084" cy="389596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519072" y="2636912"/>
            <a:ext cx="26464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Position de l’îlot : 26.5mm</a:t>
            </a:r>
          </a:p>
          <a:p>
            <a:endParaRPr lang="fr-FR" dirty="0"/>
          </a:p>
          <a:p>
            <a:r>
              <a:rPr lang="fr-FR" dirty="0" smtClean="0"/>
              <a:t>BB crête : 42%</a:t>
            </a:r>
          </a:p>
          <a:p>
            <a:endParaRPr lang="fr-FR" dirty="0"/>
          </a:p>
          <a:p>
            <a:r>
              <a:rPr lang="fr-FR" dirty="0" smtClean="0"/>
              <a:t>BB moyen : -5%</a:t>
            </a:r>
            <a:endParaRPr lang="fr-FR" dirty="0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7" y="2349759"/>
            <a:ext cx="6311162" cy="391599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497570" y="3445256"/>
            <a:ext cx="26464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Position de l’îlot : 27.5mm</a:t>
            </a:r>
          </a:p>
          <a:p>
            <a:endParaRPr lang="fr-FR" dirty="0"/>
          </a:p>
          <a:p>
            <a:r>
              <a:rPr lang="fr-FR" dirty="0" smtClean="0"/>
              <a:t>BB crête : 500%</a:t>
            </a:r>
          </a:p>
          <a:p>
            <a:endParaRPr lang="fr-FR" dirty="0"/>
          </a:p>
          <a:p>
            <a:r>
              <a:rPr lang="fr-FR" dirty="0" smtClean="0"/>
              <a:t>BB moyen : 42%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636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9" grpId="0"/>
      <p:bldP spid="9" grpId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5718"/>
            <a:ext cx="892899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BETA – BEATING   -    FAISCEAU MTE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504" y="764704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Cette dégradation vient du modèle qui ne reproduit pas la variation du tune secondaire avec l’amplitude, entraînant une dégradation du beta-</a:t>
            </a:r>
            <a:r>
              <a:rPr lang="fr-FR" dirty="0" err="1" smtClean="0"/>
              <a:t>beating</a:t>
            </a:r>
            <a:r>
              <a:rPr lang="fr-FR" dirty="0" smtClean="0"/>
              <a:t>. </a:t>
            </a:r>
          </a:p>
          <a:p>
            <a:endParaRPr lang="fr-FR" dirty="0"/>
          </a:p>
          <a:p>
            <a:r>
              <a:rPr lang="fr-FR" dirty="0" smtClean="0"/>
              <a:t>Pour y remédier un octupôle</a:t>
            </a:r>
            <a:r>
              <a:rPr lang="fr-FR" dirty="0" smtClean="0"/>
              <a:t> supplémentaire est introduit dans le modèle, entre les deux demi-unités de chaque dipôle. Sa force est réglée de manière à reproduire le </a:t>
            </a:r>
            <a:r>
              <a:rPr lang="fr-FR" dirty="0" err="1" smtClean="0"/>
              <a:t>detuning</a:t>
            </a:r>
            <a:r>
              <a:rPr lang="fr-FR" dirty="0" smtClean="0"/>
              <a:t> mesuré.</a:t>
            </a:r>
            <a:endParaRPr lang="fr-FR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116343"/>
              </p:ext>
            </p:extLst>
          </p:nvPr>
        </p:nvGraphicFramePr>
        <p:xfrm>
          <a:off x="1763688" y="2514027"/>
          <a:ext cx="5896695" cy="359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038A-75E7-4FBF-934F-C7D1255F854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3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5718"/>
            <a:ext cx="892899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BETA – BEATING   -    FAISCEAU MTE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6" y="692696"/>
            <a:ext cx="5135765" cy="31866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19" y="3250090"/>
            <a:ext cx="5295655" cy="328937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724128" y="1124744"/>
            <a:ext cx="26464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Position de l’îlot : 27.5mm</a:t>
            </a:r>
          </a:p>
          <a:p>
            <a:endParaRPr lang="fr-FR" dirty="0"/>
          </a:p>
          <a:p>
            <a:r>
              <a:rPr lang="fr-FR" dirty="0" smtClean="0"/>
              <a:t>BB crête : 500%</a:t>
            </a:r>
          </a:p>
          <a:p>
            <a:endParaRPr lang="fr-FR" dirty="0"/>
          </a:p>
          <a:p>
            <a:r>
              <a:rPr lang="fr-FR" dirty="0" smtClean="0"/>
              <a:t>BB moyen : 42%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7504" y="4365104"/>
            <a:ext cx="35150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même mesure, après installation</a:t>
            </a:r>
          </a:p>
          <a:p>
            <a:r>
              <a:rPr lang="fr-FR" dirty="0" smtClean="0"/>
              <a:t>d’un octupôle supplémentaire :</a:t>
            </a:r>
          </a:p>
          <a:p>
            <a:endParaRPr lang="fr-FR" dirty="0"/>
          </a:p>
          <a:p>
            <a:r>
              <a:rPr lang="fr-FR" dirty="0" smtClean="0"/>
              <a:t>BB crête : 2%</a:t>
            </a:r>
          </a:p>
          <a:p>
            <a:endParaRPr lang="fr-FR" dirty="0"/>
          </a:p>
          <a:p>
            <a:r>
              <a:rPr lang="fr-FR" dirty="0" smtClean="0"/>
              <a:t>BB moyen : 13%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038A-75E7-4FBF-934F-C7D1255F854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9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5718"/>
            <a:ext cx="892899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MESURE DE DISPERSION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504" y="875777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mesurant la trajectoire du faisceau pour différents </a:t>
            </a:r>
            <a:r>
              <a:rPr lang="fr-FR" dirty="0" err="1" smtClean="0"/>
              <a:t>dp</a:t>
            </a:r>
            <a:r>
              <a:rPr lang="fr-FR" dirty="0" smtClean="0"/>
              <a:t>/p, on peut aisément reconstruire la dispersion pour la comparer au modèle </a:t>
            </a:r>
            <a:r>
              <a:rPr lang="fr-FR" dirty="0" err="1" smtClean="0"/>
              <a:t>MadX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25421"/>
            <a:ext cx="6624736" cy="426953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7504" y="5949280"/>
            <a:ext cx="593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On observe un bon agrément entre le modèle et les mesures.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038A-75E7-4FBF-934F-C7D1255F854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9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5718"/>
            <a:ext cx="892899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CHROMATICITE  -  DETUNING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504" y="797076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sonder les non-linéarités de la machine, le faisceau est transversalement </a:t>
            </a:r>
            <a:r>
              <a:rPr lang="fr-FR" dirty="0" err="1" smtClean="0"/>
              <a:t>kické</a:t>
            </a:r>
            <a:r>
              <a:rPr lang="fr-FR" dirty="0" smtClean="0"/>
              <a:t> à </a:t>
            </a:r>
          </a:p>
          <a:p>
            <a:r>
              <a:rPr lang="fr-FR" dirty="0" smtClean="0"/>
              <a:t>différentes amplitudes. On peut tirer un certain nombre d’enseignements des trajectoires.</a:t>
            </a:r>
            <a:endParaRPr lang="fr-FR" dirty="0"/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62609"/>
            <a:ext cx="5612225" cy="3482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5793" y="1432386"/>
            <a:ext cx="720080" cy="3569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17860755">
            <a:off x="1495336" y="563996"/>
            <a:ext cx="720080" cy="3569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945873" y="3284984"/>
            <a:ext cx="4831558" cy="9602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777431" y="3645024"/>
            <a:ext cx="3259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L’analyse en fréquence des premiers tours donne le tune, et donc le</a:t>
            </a:r>
          </a:p>
          <a:p>
            <a:r>
              <a:rPr lang="fr-FR" dirty="0" err="1" smtClean="0"/>
              <a:t>detuning</a:t>
            </a:r>
            <a:r>
              <a:rPr lang="fr-FR" dirty="0" smtClean="0"/>
              <a:t>.</a:t>
            </a:r>
            <a:endParaRPr lang="fr-FR" dirty="0"/>
          </a:p>
        </p:txBody>
      </p:sp>
      <p:cxnSp>
        <p:nvCxnSpPr>
          <p:cNvPr id="10" name="Connecteur droit avec flèche 9"/>
          <p:cNvCxnSpPr>
            <a:stCxn id="6" idx="2"/>
          </p:cNvCxnSpPr>
          <p:nvPr/>
        </p:nvCxnSpPr>
        <p:spPr>
          <a:xfrm flipV="1">
            <a:off x="3436002" y="2348880"/>
            <a:ext cx="2461050" cy="82911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930562" y="1748715"/>
            <a:ext cx="27030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L’extraction de l’enveloppe</a:t>
            </a:r>
          </a:p>
          <a:p>
            <a:r>
              <a:rPr lang="fr-FR" dirty="0" smtClean="0"/>
              <a:t>de la décohérence avec fit</a:t>
            </a:r>
          </a:p>
          <a:p>
            <a:r>
              <a:rPr lang="fr-FR" dirty="0" smtClean="0"/>
              <a:t>donne la chromaticité et le</a:t>
            </a:r>
          </a:p>
          <a:p>
            <a:r>
              <a:rPr lang="fr-FR" dirty="0" err="1" smtClean="0"/>
              <a:t>detuning</a:t>
            </a:r>
            <a:r>
              <a:rPr lang="fr-FR" dirty="0" smtClean="0"/>
              <a:t> avec l’amplitude.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07504" y="5146196"/>
            <a:ext cx="8366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mesures ont été faites à 14GeV avec le faisceau sonde, pour une machine standard.</a:t>
            </a:r>
          </a:p>
          <a:p>
            <a:r>
              <a:rPr lang="fr-FR" dirty="0" smtClean="0"/>
              <a:t>elles ont ensuite été reproduites par </a:t>
            </a:r>
            <a:r>
              <a:rPr lang="fr-FR" dirty="0" err="1" smtClean="0"/>
              <a:t>tracking</a:t>
            </a:r>
            <a:r>
              <a:rPr lang="fr-FR" dirty="0" smtClean="0"/>
              <a:t> avec le modèle de la machine.</a:t>
            </a:r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038A-75E7-4FBF-934F-C7D1255F854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97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5718"/>
            <a:ext cx="892899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CHROMATICITE  -  DETUNING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47537"/>
            <a:ext cx="6522568" cy="4096664"/>
          </a:xfrm>
          <a:prstGeom prst="rect">
            <a:avLst/>
          </a:prstGeom>
        </p:spPr>
      </p:pic>
      <p:sp>
        <p:nvSpPr>
          <p:cNvPr id="4" name="TextBox 8"/>
          <p:cNvSpPr txBox="1"/>
          <p:nvPr/>
        </p:nvSpPr>
        <p:spPr>
          <a:xfrm>
            <a:off x="6918104" y="2407420"/>
            <a:ext cx="2098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Measures :   -90 </a:t>
            </a:r>
          </a:p>
          <a:p>
            <a:endParaRPr lang="en-GB" dirty="0"/>
          </a:p>
          <a:p>
            <a:r>
              <a:rPr lang="en-GB" dirty="0" err="1" smtClean="0"/>
              <a:t>Madx</a:t>
            </a:r>
            <a:r>
              <a:rPr lang="en-GB" dirty="0" smtClean="0"/>
              <a:t> : -118</a:t>
            </a:r>
            <a:endParaRPr lang="fr-FR" dirty="0"/>
          </a:p>
        </p:txBody>
      </p:sp>
      <p:cxnSp>
        <p:nvCxnSpPr>
          <p:cNvPr id="5" name="Straight Arrow Connector 10"/>
          <p:cNvCxnSpPr/>
          <p:nvPr/>
        </p:nvCxnSpPr>
        <p:spPr>
          <a:xfrm flipH="1">
            <a:off x="4469833" y="2581053"/>
            <a:ext cx="2563586" cy="74969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11"/>
          <p:cNvCxnSpPr/>
          <p:nvPr/>
        </p:nvCxnSpPr>
        <p:spPr>
          <a:xfrm flipH="1">
            <a:off x="5751626" y="3147797"/>
            <a:ext cx="1281793" cy="89620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1052736"/>
            <a:ext cx="7326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première différence apparaît : le </a:t>
            </a:r>
            <a:r>
              <a:rPr lang="fr-FR" dirty="0" err="1" smtClean="0"/>
              <a:t>detuning</a:t>
            </a:r>
            <a:r>
              <a:rPr lang="fr-FR" dirty="0" smtClean="0"/>
              <a:t> avec l’amplitude est différent.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038A-75E7-4FBF-934F-C7D1255F854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8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5718"/>
            <a:ext cx="892899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CHROMATICITE  -  DETUNING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1019" y="692696"/>
            <a:ext cx="8925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enveloppes des décohérences extraites pour différentes amplitudes de kick montrent clairement une augmentation de la chromaticit</a:t>
            </a:r>
            <a:r>
              <a:rPr lang="fr-FR" dirty="0"/>
              <a:t>é</a:t>
            </a:r>
            <a:r>
              <a:rPr lang="fr-FR" dirty="0" smtClean="0"/>
              <a:t> avec l’amplitude d’oscillation.  </a:t>
            </a:r>
            <a:endParaRPr lang="fr-FR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66" y="2924944"/>
            <a:ext cx="5115191" cy="3416635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9" y="1334025"/>
            <a:ext cx="3740901" cy="2391132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038A-75E7-4FBF-934F-C7D1255F8546}" type="slidenum">
              <a:rPr lang="fr-FR" smtClean="0"/>
              <a:t>17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11018" y="4149080"/>
            <a:ext cx="3668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Cette augmentation n’est pas reproduite par le modèle.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88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5718"/>
            <a:ext cx="892899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CONCLUSION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038A-75E7-4FBF-934F-C7D1255F8546}" type="slidenum">
              <a:rPr lang="fr-FR" smtClean="0"/>
              <a:t>18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07504" y="875777"/>
            <a:ext cx="89289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De nombreuses mesures ont été effectuées afin de sonder les conditions optiques du PS du CERN, </a:t>
            </a:r>
            <a:r>
              <a:rPr lang="fr-FR" dirty="0" err="1" smtClean="0"/>
              <a:t>incluants</a:t>
            </a:r>
            <a:r>
              <a:rPr lang="fr-FR" dirty="0" smtClean="0"/>
              <a:t> les premières mesures de beta-</a:t>
            </a:r>
            <a:r>
              <a:rPr lang="fr-FR" dirty="0" err="1" smtClean="0"/>
              <a:t>beating</a:t>
            </a:r>
            <a:r>
              <a:rPr lang="fr-FR" dirty="0" smtClean="0"/>
              <a:t>, que ce soit pour les faisceaux standard sur l’axe mais aussi pour les îlots de stabilité MTE. </a:t>
            </a:r>
          </a:p>
          <a:p>
            <a:endParaRPr lang="fr-FR" dirty="0" smtClean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Il apparait clairement que le modèle fonctionne très bien sur l’axe machine mais que des différences apparaissent lorsque que l’on s’en écarte.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mesures montrent également des différences (chromaticité, </a:t>
            </a:r>
            <a:r>
              <a:rPr lang="fr-FR" dirty="0" err="1" smtClean="0"/>
              <a:t>detuning</a:t>
            </a:r>
            <a:r>
              <a:rPr lang="fr-FR" dirty="0" smtClean="0"/>
              <a:t> avec l’amplitude) lorsque l’on sonde les grandes amplitudes de mouvement.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Un schéma de correction a été proposé afin de corriger ces différences et les résultats montrent l’efficacité de ladite correction.</a:t>
            </a:r>
          </a:p>
        </p:txBody>
      </p:sp>
    </p:spTree>
    <p:extLst>
      <p:ext uri="{BB962C8B-B14F-4D97-AF65-F5344CB8AC3E}">
        <p14:creationId xmlns:p14="http://schemas.microsoft.com/office/powerpoint/2010/main" val="20888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5718"/>
            <a:ext cx="892899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INTRODUCTION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64704"/>
            <a:ext cx="6048672" cy="44104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3688" y="2708920"/>
            <a:ext cx="6336704" cy="1656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587851" y="2132856"/>
            <a:ext cx="25561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Complexe PS (CPS)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8" y="5156829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 </a:t>
            </a:r>
            <a:r>
              <a:rPr lang="fr-FR" dirty="0" err="1" smtClean="0"/>
              <a:t>Complex</a:t>
            </a:r>
            <a:r>
              <a:rPr lang="fr-FR" dirty="0" smtClean="0"/>
              <a:t> PS (CPS) est la clé de voûte du complexe d’accélérateurs du CERN.</a:t>
            </a:r>
          </a:p>
          <a:p>
            <a:endParaRPr lang="fr-FR" dirty="0"/>
          </a:p>
          <a:p>
            <a:r>
              <a:rPr lang="fr-FR" dirty="0"/>
              <a:t>I</a:t>
            </a:r>
            <a:r>
              <a:rPr lang="fr-FR" dirty="0" smtClean="0"/>
              <a:t>l forme et distribue les faisceaux pour l’intégralité des utilisateurs du CERN</a:t>
            </a:r>
            <a:endParaRPr lang="fr-FR" dirty="0" smtClean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038A-75E7-4FBF-934F-C7D1255F854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36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5718"/>
            <a:ext cx="892899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INTRODUCTION – PS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959" y="664398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PS, inauguré en 1959, est constitué de 100 aimants à fonctions combinées.</a:t>
            </a:r>
          </a:p>
        </p:txBody>
      </p:sp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4485709" y="4437111"/>
            <a:ext cx="4558485" cy="2007291"/>
            <a:chOff x="4686966" y="3186023"/>
            <a:chExt cx="4191000" cy="1845472"/>
          </a:xfrm>
        </p:grpSpPr>
        <p:pic>
          <p:nvPicPr>
            <p:cNvPr id="8" name="Picture 5" descr="X:\coils_mod_5CM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966" y="3186023"/>
              <a:ext cx="4191000" cy="1845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pole tekstowe 20"/>
            <p:cNvSpPr txBox="1"/>
            <p:nvPr/>
          </p:nvSpPr>
          <p:spPr>
            <a:xfrm>
              <a:off x="7331523" y="4189325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GB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FW</a:t>
              </a:r>
              <a:endParaRPr lang="en-GB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pole tekstowe 21"/>
            <p:cNvSpPr txBox="1"/>
            <p:nvPr/>
          </p:nvSpPr>
          <p:spPr>
            <a:xfrm>
              <a:off x="6004806" y="4278026"/>
              <a:ext cx="3834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GB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DN</a:t>
              </a:r>
              <a:endParaRPr lang="en-GB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pole tekstowe 22"/>
            <p:cNvSpPr txBox="1"/>
            <p:nvPr/>
          </p:nvSpPr>
          <p:spPr>
            <a:xfrm>
              <a:off x="7331523" y="3719425"/>
              <a:ext cx="367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GB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FN</a:t>
              </a:r>
              <a:endParaRPr lang="en-GB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pole tekstowe 23"/>
            <p:cNvSpPr txBox="1"/>
            <p:nvPr/>
          </p:nvSpPr>
          <p:spPr>
            <a:xfrm>
              <a:off x="5982364" y="3799941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GB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DW</a:t>
              </a:r>
              <a:endParaRPr lang="en-GB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pole tekstowe 26"/>
            <p:cNvSpPr txBox="1"/>
            <p:nvPr/>
          </p:nvSpPr>
          <p:spPr>
            <a:xfrm>
              <a:off x="6515765" y="3526484"/>
              <a:ext cx="3497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GB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8L</a:t>
              </a:r>
              <a:endParaRPr lang="en-GB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038A-75E7-4FBF-934F-C7D1255F8546}" type="slidenum">
              <a:rPr lang="fr-FR" smtClean="0"/>
              <a:t>3</a:t>
            </a:fld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3080" y="540614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Par la suite ont été rajoutés des bobinages additionnels (Pole Face </a:t>
            </a:r>
            <a:r>
              <a:rPr lang="fr-FR" dirty="0" err="1" smtClean="0"/>
              <a:t>Windings</a:t>
            </a:r>
            <a:r>
              <a:rPr lang="fr-FR" dirty="0" smtClean="0"/>
              <a:t>) facilitants le </a:t>
            </a:r>
          </a:p>
          <a:p>
            <a:r>
              <a:rPr lang="fr-FR" dirty="0" smtClean="0"/>
              <a:t>contrôle des paramètres faisceaux.</a:t>
            </a:r>
            <a:endParaRPr lang="fr-F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5" y="1064764"/>
            <a:ext cx="7779210" cy="317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2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5718"/>
            <a:ext cx="892899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INTRODUCTION – MTE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504" y="764704"/>
            <a:ext cx="89289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aimants à fonctions combinées associés aux </a:t>
            </a:r>
            <a:r>
              <a:rPr lang="fr-FR" dirty="0" err="1" smtClean="0"/>
              <a:t>PFW’s</a:t>
            </a:r>
            <a:r>
              <a:rPr lang="fr-FR" dirty="0" smtClean="0"/>
              <a:t> engendrent beaucoup de non-linéarités</a:t>
            </a:r>
            <a:r>
              <a:rPr lang="fr-FR" dirty="0"/>
              <a:t>.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Toutefois, en dépit de son âge respectable et de sa configuration le PS est constamment amélioré afin d’accepter les faisceaux à haute brillance (LHC) ou les faisceaux requérant des </a:t>
            </a:r>
          </a:p>
          <a:p>
            <a:r>
              <a:rPr lang="fr-FR" dirty="0" smtClean="0"/>
              <a:t>manipulations particulières (MTE). </a:t>
            </a:r>
          </a:p>
          <a:p>
            <a:endParaRPr lang="fr-FR" dirty="0"/>
          </a:p>
          <a:p>
            <a:r>
              <a:rPr lang="fr-FR" dirty="0" smtClean="0"/>
              <a:t>L’optimisation des remplissages est un paramètre important dans un complexe d’accélérateurs.</a:t>
            </a:r>
          </a:p>
          <a:p>
            <a:r>
              <a:rPr lang="fr-FR" dirty="0" smtClean="0"/>
              <a:t>La circonférence du SPS vaut 11 fois celle du PS, 10 cycles PS sont en théorie nécessaires pour remplir le SPS, soit 12 secondes. </a:t>
            </a:r>
          </a:p>
          <a:p>
            <a:r>
              <a:rPr lang="fr-FR" dirty="0" smtClean="0"/>
              <a:t>Le Transfert Continu diminue l’attente en divisant un paquet en 5 par découpage mécanique.</a:t>
            </a:r>
          </a:p>
          <a:p>
            <a:r>
              <a:rPr lang="fr-FR" dirty="0" smtClean="0"/>
              <a:t>Le remplissage passe à 2.4 secondes mais le processus engendre des pertes et les paquets créés ne sont pas identiques.</a:t>
            </a:r>
          </a:p>
          <a:p>
            <a:endParaRPr lang="fr-FR" dirty="0"/>
          </a:p>
          <a:p>
            <a:r>
              <a:rPr lang="fr-FR" dirty="0" smtClean="0"/>
              <a:t>Un nouveau processus a été développé, basé sur les instabilités machines :</a:t>
            </a:r>
            <a:r>
              <a:rPr lang="fr-FR" dirty="0" smtClean="0"/>
              <a:t> l’Extraction Multi-Tours.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038A-75E7-4FBF-934F-C7D1255F854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3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5718"/>
            <a:ext cx="892899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INTRODUCTION - MTE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5205" y="688628"/>
            <a:ext cx="89312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périodicité de la structure et du mouvement induit des fréquences interdites pour éviter les instabilités : les résonnances. </a:t>
            </a:r>
          </a:p>
          <a:p>
            <a:endParaRPr lang="fr-FR" dirty="0"/>
          </a:p>
          <a:p>
            <a:r>
              <a:rPr lang="fr-FR" dirty="0" smtClean="0"/>
              <a:t>Au voisinage d’une résonnance l’ouverture dynamique est modifiée : elle se réduit fortement et des îlots de stabilité apparaissent.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038A-75E7-4FBF-934F-C7D1255F8546}" type="slidenum">
              <a:rPr lang="fr-FR" smtClean="0"/>
              <a:t>5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3" y="2492896"/>
            <a:ext cx="8629353" cy="272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554928" y="5275947"/>
            <a:ext cx="6031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Evolution de l’espace des phase pendant la traversée de la résonnance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1863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5718"/>
            <a:ext cx="892899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INTRODUCTION - MTE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1276" y="1052736"/>
            <a:ext cx="89312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Ainsi, si l’on modifie le point de fonctionnement de la machine afin de lui faire traverser la résonnance qui aura au préalable été excitée par une combinaison d’éléments non-linéaires (sextupôle et octupôle), le faisceau est capturé à l’intérieur des îlots .</a:t>
            </a:r>
          </a:p>
          <a:p>
            <a:endParaRPr lang="fr-FR" dirty="0"/>
          </a:p>
          <a:p>
            <a:r>
              <a:rPr lang="fr-FR" dirty="0" smtClean="0"/>
              <a:t>On obtient un faisceau transversalement découpé :</a:t>
            </a:r>
          </a:p>
          <a:p>
            <a:pPr algn="ctr"/>
            <a:endParaRPr lang="fr-F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 smtClean="0"/>
              <a:t>Sans la moindre action mécanique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 smtClean="0"/>
              <a:t>Les paquets créés sont identiques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 smtClean="0"/>
              <a:t>Une telle manipulation requiert également une bonne connaissance du comportement de la machine, particulièrement aux grandes amplitudes.</a:t>
            </a:r>
          </a:p>
          <a:p>
            <a:endParaRPr lang="fr-FR" dirty="0"/>
          </a:p>
          <a:p>
            <a:r>
              <a:rPr lang="fr-FR" dirty="0" smtClean="0"/>
              <a:t>C’est pourquoi des campagnes de mesures ont été effectuées afin de sonder les conditions optiques de la machine ainsi que des îlots et d’améliorer le modèle </a:t>
            </a:r>
            <a:r>
              <a:rPr lang="fr-FR" dirty="0" err="1" smtClean="0"/>
              <a:t>MadX</a:t>
            </a:r>
            <a:r>
              <a:rPr lang="fr-FR" dirty="0" smtClean="0"/>
              <a:t> du PS.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038A-75E7-4FBF-934F-C7D1255F854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2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5718"/>
            <a:ext cx="892899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INTRODUCTION - MODELE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504" y="702261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Afin de tester notre connaissance de la machine un modèle </a:t>
            </a:r>
            <a:r>
              <a:rPr lang="fr-FR" dirty="0" err="1" smtClean="0"/>
              <a:t>MadX</a:t>
            </a:r>
            <a:r>
              <a:rPr lang="fr-FR" dirty="0" smtClean="0"/>
              <a:t>/PTC a été développé afin de reproduire les mesures pour comparer les résultats.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Le modèle des aimants est constitué de kicks multipolaires. </a:t>
            </a:r>
            <a:endParaRPr lang="fr-FR" dirty="0"/>
          </a:p>
          <a:p>
            <a:r>
              <a:rPr lang="fr-FR" dirty="0" smtClean="0"/>
              <a:t>Ceux-ci sont réglés de manière à reproduire la variation de tune vs </a:t>
            </a:r>
            <a:r>
              <a:rPr lang="fr-FR" dirty="0" err="1" smtClean="0"/>
              <a:t>dp</a:t>
            </a:r>
            <a:r>
              <a:rPr lang="fr-FR" dirty="0" smtClean="0"/>
              <a:t>/p mesurée dans le PS.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038A-75E7-4FBF-934F-C7D1255F8546}" type="slidenum">
              <a:rPr lang="fr-FR" smtClean="0"/>
              <a:t>7</a:t>
            </a:fld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827584" y="4509120"/>
            <a:ext cx="741682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932040" y="4077072"/>
            <a:ext cx="2700300" cy="86409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7664" y="4077072"/>
            <a:ext cx="2700300" cy="86409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0631" y="3753036"/>
            <a:ext cx="288032" cy="15841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508104" y="3727850"/>
            <a:ext cx="288032" cy="15841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 21"/>
          <p:cNvGrpSpPr/>
          <p:nvPr/>
        </p:nvGrpSpPr>
        <p:grpSpPr>
          <a:xfrm>
            <a:off x="1547663" y="3753035"/>
            <a:ext cx="45719" cy="1535579"/>
            <a:chOff x="1547664" y="4113076"/>
            <a:chExt cx="0" cy="1198950"/>
          </a:xfrm>
        </p:grpSpPr>
        <p:cxnSp>
          <p:nvCxnSpPr>
            <p:cNvPr id="18" name="Connecteur droit avec flèche 17"/>
            <p:cNvCxnSpPr>
              <a:stCxn id="11" idx="1"/>
            </p:cNvCxnSpPr>
            <p:nvPr/>
          </p:nvCxnSpPr>
          <p:spPr>
            <a:xfrm>
              <a:off x="1547664" y="4509120"/>
              <a:ext cx="0" cy="8029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flipV="1">
              <a:off x="1547664" y="4113076"/>
              <a:ext cx="0" cy="75608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4247964" y="3753036"/>
            <a:ext cx="0" cy="1558990"/>
            <a:chOff x="1547664" y="4113076"/>
            <a:chExt cx="0" cy="1558990"/>
          </a:xfrm>
        </p:grpSpPr>
        <p:cxnSp>
          <p:nvCxnSpPr>
            <p:cNvPr id="24" name="Connecteur droit avec flèche 23"/>
            <p:cNvCxnSpPr/>
            <p:nvPr/>
          </p:nvCxnSpPr>
          <p:spPr>
            <a:xfrm>
              <a:off x="1547664" y="4869160"/>
              <a:ext cx="0" cy="8029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flipV="1">
              <a:off x="1547664" y="4113076"/>
              <a:ext cx="0" cy="75608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/>
          <p:cNvGrpSpPr/>
          <p:nvPr/>
        </p:nvGrpSpPr>
        <p:grpSpPr>
          <a:xfrm>
            <a:off x="4944818" y="3753036"/>
            <a:ext cx="0" cy="1558990"/>
            <a:chOff x="1547664" y="4113076"/>
            <a:chExt cx="0" cy="1558990"/>
          </a:xfrm>
        </p:grpSpPr>
        <p:cxnSp>
          <p:nvCxnSpPr>
            <p:cNvPr id="27" name="Connecteur droit avec flèche 26"/>
            <p:cNvCxnSpPr/>
            <p:nvPr/>
          </p:nvCxnSpPr>
          <p:spPr>
            <a:xfrm>
              <a:off x="1547664" y="4869160"/>
              <a:ext cx="0" cy="8029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 flipV="1">
              <a:off x="1547664" y="4113076"/>
              <a:ext cx="0" cy="75608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7632340" y="3753036"/>
            <a:ext cx="0" cy="1558990"/>
            <a:chOff x="1547664" y="4113076"/>
            <a:chExt cx="0" cy="1558990"/>
          </a:xfrm>
        </p:grpSpPr>
        <p:cxnSp>
          <p:nvCxnSpPr>
            <p:cNvPr id="30" name="Connecteur droit avec flèche 29"/>
            <p:cNvCxnSpPr/>
            <p:nvPr/>
          </p:nvCxnSpPr>
          <p:spPr>
            <a:xfrm>
              <a:off x="1547664" y="4869160"/>
              <a:ext cx="0" cy="8029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flipV="1">
              <a:off x="1547664" y="4113076"/>
              <a:ext cx="0" cy="75608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3347864" y="3753036"/>
            <a:ext cx="288032" cy="15841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850969" y="3753036"/>
            <a:ext cx="288032" cy="15841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4" name="Groupe 33"/>
          <p:cNvGrpSpPr/>
          <p:nvPr/>
        </p:nvGrpSpPr>
        <p:grpSpPr>
          <a:xfrm>
            <a:off x="2902952" y="3729625"/>
            <a:ext cx="0" cy="1558990"/>
            <a:chOff x="1547664" y="4113076"/>
            <a:chExt cx="0" cy="1558990"/>
          </a:xfrm>
        </p:grpSpPr>
        <p:cxnSp>
          <p:nvCxnSpPr>
            <p:cNvPr id="35" name="Connecteur droit avec flèche 34"/>
            <p:cNvCxnSpPr/>
            <p:nvPr/>
          </p:nvCxnSpPr>
          <p:spPr>
            <a:xfrm>
              <a:off x="1547664" y="4869160"/>
              <a:ext cx="0" cy="8029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 flipV="1">
              <a:off x="1547664" y="4113076"/>
              <a:ext cx="0" cy="75608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e 36"/>
          <p:cNvGrpSpPr/>
          <p:nvPr/>
        </p:nvGrpSpPr>
        <p:grpSpPr>
          <a:xfrm>
            <a:off x="6284725" y="3753036"/>
            <a:ext cx="0" cy="1558990"/>
            <a:chOff x="1547664" y="4113076"/>
            <a:chExt cx="0" cy="1558990"/>
          </a:xfrm>
        </p:grpSpPr>
        <p:cxnSp>
          <p:nvCxnSpPr>
            <p:cNvPr id="38" name="Connecteur droit avec flèche 37"/>
            <p:cNvCxnSpPr/>
            <p:nvPr/>
          </p:nvCxnSpPr>
          <p:spPr>
            <a:xfrm>
              <a:off x="1547664" y="4869160"/>
              <a:ext cx="0" cy="8029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 flipV="1">
              <a:off x="1547664" y="4113076"/>
              <a:ext cx="0" cy="75608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ZoneTexte 39"/>
          <p:cNvSpPr txBox="1"/>
          <p:nvPr/>
        </p:nvSpPr>
        <p:spPr>
          <a:xfrm>
            <a:off x="323528" y="2996952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Dipôle + Quad F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6284725" y="2996952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Dipôle + Quad D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58712" y="5429590"/>
            <a:ext cx="1946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Multipoles</a:t>
            </a:r>
            <a:r>
              <a:rPr lang="fr-FR" dirty="0" smtClean="0"/>
              <a:t> (</a:t>
            </a:r>
            <a:r>
              <a:rPr lang="fr-FR" dirty="0" err="1" smtClean="0"/>
              <a:t>PFW’s</a:t>
            </a:r>
            <a:r>
              <a:rPr lang="fr-FR" dirty="0" smtClean="0"/>
              <a:t>)</a:t>
            </a:r>
            <a:endParaRPr lang="fr-FR" dirty="0"/>
          </a:p>
        </p:txBody>
      </p:sp>
      <p:cxnSp>
        <p:nvCxnSpPr>
          <p:cNvPr id="44" name="Connecteur droit avec flèche 43"/>
          <p:cNvCxnSpPr>
            <a:stCxn id="40" idx="3"/>
            <a:endCxn id="13" idx="0"/>
          </p:cNvCxnSpPr>
          <p:nvPr/>
        </p:nvCxnSpPr>
        <p:spPr>
          <a:xfrm>
            <a:off x="2005399" y="3181618"/>
            <a:ext cx="279248" cy="5714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40" idx="3"/>
            <a:endCxn id="32" idx="0"/>
          </p:cNvCxnSpPr>
          <p:nvPr/>
        </p:nvCxnSpPr>
        <p:spPr>
          <a:xfrm>
            <a:off x="2005399" y="3181618"/>
            <a:ext cx="1486481" cy="5714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41" idx="1"/>
            <a:endCxn id="33" idx="0"/>
          </p:cNvCxnSpPr>
          <p:nvPr/>
        </p:nvCxnSpPr>
        <p:spPr>
          <a:xfrm>
            <a:off x="6284725" y="3181618"/>
            <a:ext cx="710260" cy="5714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stCxn id="41" idx="1"/>
            <a:endCxn id="14" idx="0"/>
          </p:cNvCxnSpPr>
          <p:nvPr/>
        </p:nvCxnSpPr>
        <p:spPr>
          <a:xfrm flipH="1">
            <a:off x="5652120" y="3181618"/>
            <a:ext cx="632605" cy="5462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>
            <a:stCxn id="42" idx="3"/>
          </p:cNvCxnSpPr>
          <p:nvPr/>
        </p:nvCxnSpPr>
        <p:spPr>
          <a:xfrm flipV="1">
            <a:off x="2005399" y="5312026"/>
            <a:ext cx="2242565" cy="30223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>
            <a:stCxn id="42" idx="3"/>
          </p:cNvCxnSpPr>
          <p:nvPr/>
        </p:nvCxnSpPr>
        <p:spPr>
          <a:xfrm flipV="1">
            <a:off x="2005399" y="5288614"/>
            <a:ext cx="897553" cy="3256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>
            <a:stCxn id="42" idx="3"/>
          </p:cNvCxnSpPr>
          <p:nvPr/>
        </p:nvCxnSpPr>
        <p:spPr>
          <a:xfrm flipH="1" flipV="1">
            <a:off x="1547664" y="5288615"/>
            <a:ext cx="457735" cy="3256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355976" y="4005064"/>
            <a:ext cx="504056" cy="10081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/>
          <p:cNvSpPr txBox="1"/>
          <p:nvPr/>
        </p:nvSpPr>
        <p:spPr>
          <a:xfrm>
            <a:off x="3382633" y="2996952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Jonction</a:t>
            </a:r>
            <a:endParaRPr lang="fr-FR" dirty="0"/>
          </a:p>
        </p:txBody>
      </p:sp>
      <p:cxnSp>
        <p:nvCxnSpPr>
          <p:cNvPr id="75" name="Connecteur droit avec flèche 74"/>
          <p:cNvCxnSpPr>
            <a:stCxn id="74" idx="3"/>
            <a:endCxn id="73" idx="0"/>
          </p:cNvCxnSpPr>
          <p:nvPr/>
        </p:nvCxnSpPr>
        <p:spPr>
          <a:xfrm>
            <a:off x="4355976" y="3181618"/>
            <a:ext cx="252028" cy="8234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/>
          <p:cNvSpPr txBox="1"/>
          <p:nvPr/>
        </p:nvSpPr>
        <p:spPr>
          <a:xfrm>
            <a:off x="1145121" y="5798921"/>
            <a:ext cx="3151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Demi-Unité </a:t>
            </a:r>
            <a:r>
              <a:rPr lang="fr-FR" sz="2400" b="1" dirty="0" err="1" smtClean="0">
                <a:solidFill>
                  <a:srgbClr val="FF0000"/>
                </a:solidFill>
              </a:rPr>
              <a:t>Focalisante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5063942" y="5798922"/>
            <a:ext cx="3454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Demi-Unité </a:t>
            </a:r>
            <a:r>
              <a:rPr lang="fr-FR" sz="2400" b="1" dirty="0" err="1" smtClean="0">
                <a:solidFill>
                  <a:srgbClr val="FF0000"/>
                </a:solidFill>
              </a:rPr>
              <a:t>Défocalisante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5718"/>
            <a:ext cx="892899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BETA – BEATING   -    FAISCEAU STANDARD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505" y="764704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faisceau est excité dans les deux plans avec un kick. </a:t>
            </a:r>
          </a:p>
          <a:p>
            <a:r>
              <a:rPr lang="fr-FR" dirty="0" smtClean="0"/>
              <a:t>L’analyse des trajectoires enregistrées tour par tour par les 40 BPM du système d’orbite du PS permet de reconstituer les fonctions Beta.</a:t>
            </a:r>
          </a:p>
          <a:p>
            <a:endParaRPr lang="fr-FR" dirty="0"/>
          </a:p>
          <a:p>
            <a:r>
              <a:rPr lang="fr-FR" dirty="0" smtClean="0"/>
              <a:t>Pour ce premier cas : faisceau sonde à 14 </a:t>
            </a:r>
            <a:r>
              <a:rPr lang="fr-FR" dirty="0" err="1" smtClean="0"/>
              <a:t>GeV</a:t>
            </a:r>
            <a:r>
              <a:rPr lang="fr-FR" dirty="0" smtClean="0"/>
              <a:t>, machine « standard », PFW allumés, aimants MTE éteints.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6552729" cy="430633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038A-75E7-4FBF-934F-C7D1255F854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3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5718"/>
            <a:ext cx="892899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BETA – BEATING   -    FAISCEAU MTE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6351" y="761917"/>
            <a:ext cx="8940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reproduire cette mesure pour les faisceau MTE, il faut ruser… Les BPM ne donnent que la position du centre de masse des charges, et non la position du faisceau.</a:t>
            </a:r>
          </a:p>
          <a:p>
            <a:r>
              <a:rPr lang="fr-FR" dirty="0" smtClean="0"/>
              <a:t>On créé donc les îlots et on y kick le faisceau sonde. Ainsi, à un instant donné, seul un îlot contient du faisceau et leurs positions peuvent donc être enregistrées.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07" y="1962246"/>
            <a:ext cx="5923185" cy="374498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0357" y="5607399"/>
            <a:ext cx="812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</a:t>
            </a:r>
            <a:r>
              <a:rPr lang="fr-FR" dirty="0" err="1" smtClean="0"/>
              <a:t>filamentation</a:t>
            </a:r>
            <a:r>
              <a:rPr lang="fr-FR" dirty="0" smtClean="0"/>
              <a:t> après le kick permet de sonder les conditions optiques dans les îlots.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869027" y="2276872"/>
            <a:ext cx="720080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A.Lachaize   Journées accélérateur 06-10-2015    Roscoff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038A-75E7-4FBF-934F-C7D1255F854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3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1281</Words>
  <Application>Microsoft Office PowerPoint</Application>
  <PresentationFormat>Affichage à l'écran (4:3)</PresentationFormat>
  <Paragraphs>182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Lachaize</dc:creator>
  <cp:lastModifiedBy>Antoine Lachaize</cp:lastModifiedBy>
  <cp:revision>25</cp:revision>
  <dcterms:created xsi:type="dcterms:W3CDTF">2015-10-04T19:32:37Z</dcterms:created>
  <dcterms:modified xsi:type="dcterms:W3CDTF">2015-10-06T00:06:15Z</dcterms:modified>
</cp:coreProperties>
</file>