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g" ContentType="video/unknown"/>
  <Default Extension="emf" ContentType="image/x-emf"/>
  <Default Extension="jpg" ContentType="image/jpeg"/>
  <Default Extension="xlsx" ContentType="application/vnd.openxmlformats-officedocument.spreadsheetml.sheet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6" r:id="rId2"/>
    <p:sldId id="348" r:id="rId3"/>
    <p:sldId id="350" r:id="rId4"/>
    <p:sldId id="349" r:id="rId5"/>
    <p:sldId id="375" r:id="rId6"/>
    <p:sldId id="377" r:id="rId7"/>
    <p:sldId id="376" r:id="rId8"/>
    <p:sldId id="378" r:id="rId9"/>
    <p:sldId id="390" r:id="rId10"/>
    <p:sldId id="389" r:id="rId11"/>
    <p:sldId id="365" r:id="rId12"/>
    <p:sldId id="393" r:id="rId13"/>
    <p:sldId id="366" r:id="rId14"/>
    <p:sldId id="361" r:id="rId15"/>
    <p:sldId id="346" r:id="rId16"/>
    <p:sldId id="362" r:id="rId17"/>
    <p:sldId id="354" r:id="rId18"/>
    <p:sldId id="363" r:id="rId19"/>
    <p:sldId id="391" r:id="rId20"/>
    <p:sldId id="397" r:id="rId21"/>
    <p:sldId id="392" r:id="rId22"/>
    <p:sldId id="373" r:id="rId23"/>
    <p:sldId id="380" r:id="rId24"/>
    <p:sldId id="356" r:id="rId25"/>
    <p:sldId id="357" r:id="rId26"/>
    <p:sldId id="394" r:id="rId27"/>
    <p:sldId id="358" r:id="rId28"/>
    <p:sldId id="381" r:id="rId29"/>
    <p:sldId id="359" r:id="rId30"/>
    <p:sldId id="382" r:id="rId31"/>
    <p:sldId id="360" r:id="rId32"/>
    <p:sldId id="355" r:id="rId33"/>
    <p:sldId id="334" r:id="rId34"/>
    <p:sldId id="385" r:id="rId35"/>
    <p:sldId id="384" r:id="rId36"/>
    <p:sldId id="379" r:id="rId37"/>
    <p:sldId id="386" r:id="rId38"/>
    <p:sldId id="388" r:id="rId39"/>
    <p:sldId id="383" r:id="rId40"/>
    <p:sldId id="396" r:id="rId41"/>
  </p:sldIdLst>
  <p:sldSz cx="9144000" cy="6858000" type="screen4x3"/>
  <p:notesSz cx="9144000" cy="6858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clrMru>
    <a:srgbClr val="959595"/>
    <a:srgbClr val="FBB323"/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0" autoAdjust="0"/>
    <p:restoredTop sz="94746" autoAdjust="0"/>
  </p:normalViewPr>
  <p:slideViewPr>
    <p:cSldViewPr>
      <p:cViewPr varScale="1">
        <p:scale>
          <a:sx n="105" d="100"/>
          <a:sy n="105" d="100"/>
        </p:scale>
        <p:origin x="-91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4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handoutMaster" Target="handoutMasters/handout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3009732172926"/>
          <c:y val="0.176198885818216"/>
          <c:w val="0.606218222365191"/>
          <c:h val="0.80461510422939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Percentage</c:v>
                </c:pt>
              </c:strCache>
            </c:strRef>
          </c:tx>
          <c:dPt>
            <c:idx val="0"/>
            <c:bubble3D val="0"/>
            <c:spPr>
              <a:solidFill>
                <a:srgbClr val="1C95C8"/>
              </a:solidFill>
            </c:spPr>
          </c:dPt>
          <c:dLbls>
            <c:showLegendKey val="0"/>
            <c:showVal val="0"/>
            <c:showCatName val="1"/>
            <c:showSerName val="0"/>
            <c:showPercent val="0"/>
            <c:showBubbleSize val="0"/>
            <c:showLeaderLines val="1"/>
          </c:dLbls>
          <c:cat>
            <c:strRef>
              <c:f>Sheet1!$A$2:$A$15</c:f>
              <c:strCache>
                <c:ptCount val="14"/>
                <c:pt idx="0">
                  <c:v>Sweden</c:v>
                </c:pt>
                <c:pt idx="1">
                  <c:v>Denmark</c:v>
                </c:pt>
                <c:pt idx="2">
                  <c:v>Germany</c:v>
                </c:pt>
                <c:pt idx="3">
                  <c:v>United Kingdom</c:v>
                </c:pt>
                <c:pt idx="4">
                  <c:v>France</c:v>
                </c:pt>
                <c:pt idx="5">
                  <c:v>Italy</c:v>
                </c:pt>
                <c:pt idx="6">
                  <c:v>Spain</c:v>
                </c:pt>
                <c:pt idx="7">
                  <c:v>Switzerland</c:v>
                </c:pt>
                <c:pt idx="8">
                  <c:v>Norway</c:v>
                </c:pt>
                <c:pt idx="9">
                  <c:v>Poland</c:v>
                </c:pt>
                <c:pt idx="10">
                  <c:v>Czech Republic</c:v>
                </c:pt>
                <c:pt idx="11">
                  <c:v>Hungary</c:v>
                </c:pt>
                <c:pt idx="12">
                  <c:v>Estonia</c:v>
                </c:pt>
                <c:pt idx="13">
                  <c:v>To be determined</c:v>
                </c:pt>
              </c:strCache>
            </c:strRef>
          </c:cat>
          <c:val>
            <c:numRef>
              <c:f>Sheet1!$B$2:$B$15</c:f>
              <c:numCache>
                <c:formatCode>General</c:formatCode>
                <c:ptCount val="14"/>
                <c:pt idx="0">
                  <c:v>35.0</c:v>
                </c:pt>
                <c:pt idx="1">
                  <c:v>12.5</c:v>
                </c:pt>
                <c:pt idx="2">
                  <c:v>11.0</c:v>
                </c:pt>
                <c:pt idx="3">
                  <c:v>10.0</c:v>
                </c:pt>
                <c:pt idx="4">
                  <c:v>8.0</c:v>
                </c:pt>
                <c:pt idx="5">
                  <c:v>6.0</c:v>
                </c:pt>
                <c:pt idx="6">
                  <c:v>5.0</c:v>
                </c:pt>
                <c:pt idx="7">
                  <c:v>3.5</c:v>
                </c:pt>
                <c:pt idx="8">
                  <c:v>2.5</c:v>
                </c:pt>
                <c:pt idx="9">
                  <c:v>2.0</c:v>
                </c:pt>
                <c:pt idx="10">
                  <c:v>2.0</c:v>
                </c:pt>
                <c:pt idx="11">
                  <c:v>1.5</c:v>
                </c:pt>
                <c:pt idx="12">
                  <c:v>0.25</c:v>
                </c:pt>
                <c:pt idx="13">
                  <c:v>0.75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400"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0.07686</cdr:x>
      <cdr:y>0.82674</cdr:y>
    </cdr:from>
    <cdr:to>
      <cdr:x>0.21242</cdr:x>
      <cdr:y>0.90362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18486" y="3878535"/>
          <a:ext cx="914400" cy="3606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b="1" dirty="0" smtClean="0"/>
            <a:t>&gt; 0.75 %</a:t>
          </a:r>
          <a:endParaRPr lang="en-US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0D5469-4305-F944-B184-CDE9CD907308}" type="datetimeFigureOut">
              <a:rPr lang="en-US" smtClean="0"/>
              <a:t>06/10/15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2A62-8E93-704A-9854-84E1D32544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937791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06/10/15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CBFFB4-F73E-5A4C-84AB-2DDF9FD0FC0E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93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CBD73-919A-D244-A6EC-5328038F21F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35899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5C9C6F-1C7D-F645-A6DB-DBB077A412C8}" type="slidenum">
              <a:rPr lang="en-US"/>
              <a:pPr>
                <a:defRPr/>
              </a:pPr>
              <a:t>32</a:t>
            </a:fld>
            <a:endParaRPr lang="en-US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93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5C9C6F-1C7D-F645-A6DB-DBB077A412C8}" type="slidenum">
              <a:rPr lang="en-US"/>
              <a:pPr>
                <a:defRPr/>
              </a:pPr>
              <a:t>34</a:t>
            </a:fld>
            <a:endParaRPr lang="en-US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93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243305-068C-AD44-B315-C97FF7F4D670}" type="slidenum">
              <a:rPr lang="en-GB"/>
              <a:pPr/>
              <a:t>6</a:t>
            </a:fld>
            <a:endParaRPr lang="en-GB"/>
          </a:p>
        </p:txBody>
      </p:sp>
      <p:sp>
        <p:nvSpPr>
          <p:cNvPr id="13731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731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F4A6D1-3219-774C-B010-EC20C7E46A68}" type="slidenum">
              <a:rPr lang="en-GB"/>
              <a:pPr/>
              <a:t>11</a:t>
            </a:fld>
            <a:endParaRPr lang="en-GB"/>
          </a:p>
        </p:txBody>
      </p:sp>
      <p:sp>
        <p:nvSpPr>
          <p:cNvPr id="145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5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DE3DED-5BB6-1542-ACB9-E3598F7AD44D}" type="slidenum">
              <a:rPr lang="en-GB"/>
              <a:pPr/>
              <a:t>13</a:t>
            </a:fld>
            <a:endParaRPr lang="en-GB"/>
          </a:p>
        </p:txBody>
      </p:sp>
      <p:sp>
        <p:nvSpPr>
          <p:cNvPr id="145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5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2B2BD7-DF79-7D47-AAB5-1E813F6759E3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728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Superconducting </a:t>
            </a:r>
            <a:r>
              <a:rPr lang="en-US" dirty="0" err="1" smtClean="0"/>
              <a:t>linac</a:t>
            </a:r>
            <a:endParaRPr lang="en-US" dirty="0" smtClean="0"/>
          </a:p>
          <a:p>
            <a:r>
              <a:rPr lang="en-US" dirty="0" smtClean="0"/>
              <a:t>Solid-state</a:t>
            </a:r>
            <a:r>
              <a:rPr lang="en-US" baseline="0" dirty="0" smtClean="0"/>
              <a:t> r</a:t>
            </a:r>
            <a:r>
              <a:rPr lang="en-US" dirty="0" smtClean="0"/>
              <a:t>otating tungsten target</a:t>
            </a:r>
          </a:p>
          <a:p>
            <a:r>
              <a:rPr lang="en-US" dirty="0" smtClean="0"/>
              <a:t>The latest instrument suite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/>
          <a:lstStyle/>
          <a:p>
            <a:fld id="{C89738D3-7715-0C4A-857D-0EED37D056F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065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FF6140-3946-3648-8F97-A077BCDFCC90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728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D9B086-A95D-C745-83BE-4D2A8D016A24}" type="slidenum">
              <a:rPr lang="en-US"/>
              <a:pPr>
                <a:defRPr/>
              </a:pPr>
              <a:t>25</a:t>
            </a:fld>
            <a:endParaRPr lang="en-US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728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A512C3-62D4-9A4A-9972-9B8574C36946}" type="slidenum">
              <a:rPr lang="en-US"/>
              <a:pPr>
                <a:defRPr/>
              </a:pPr>
              <a:t>27</a:t>
            </a:fld>
            <a:endParaRPr lang="en-US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728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11960" y="6453336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C. VETTIER  Journées Accélérateurs Roscoff 5-7 octobre 2015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11960" y="6453336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C. VETTIER  Journées Accélérateurs Roscoff 5-7 octobre 2015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211960" y="6453336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C. VETTIER  Journées Accélérateurs Roscoff 5-7 octobre 2015</a:t>
            </a:r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211960" y="6453336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sv-S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C. VETTIER  Journées Accélérateurs Roscoff 5-7 octobre 2015</a:t>
            </a:r>
            <a:endParaRPr lang="sv-S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07" y="87858"/>
            <a:ext cx="7496725" cy="1143000"/>
          </a:xfrm>
        </p:spPr>
        <p:txBody>
          <a:bodyPr/>
          <a:lstStyle/>
          <a:p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</a:t>
            </a:r>
            <a:r>
              <a:rPr lang="sv-SE" dirty="0" err="1" smtClean="0"/>
              <a:t>title</a:t>
            </a:r>
            <a:r>
              <a:rPr lang="sv-SE" dirty="0" smtClean="0"/>
              <a:t>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11960" y="6453336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C. VETTIER  Journées Accélérateurs Roscoff 5-7 octobre 2015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110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 noChangeAspect="1"/>
          </p:cNvSpPr>
          <p:nvPr>
            <p:ph type="pic" sz="quarter" idx="13"/>
          </p:nvPr>
        </p:nvSpPr>
        <p:spPr>
          <a:xfrm>
            <a:off x="4907823" y="1615023"/>
            <a:ext cx="3784600" cy="3784600"/>
          </a:xfrm>
          <a:prstGeom prst="roundRect">
            <a:avLst>
              <a:gd name="adj" fmla="val 3636"/>
            </a:avLst>
          </a:prstGeom>
          <a:solidFill>
            <a:schemeClr val="tx2">
              <a:lumMod val="40000"/>
              <a:lumOff val="6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stA="55000" endPos="20000" dist="12700" dir="5400000" sy="-100000" algn="bl" rotWithShape="0"/>
          </a:effec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1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C. VETTIER  Journées Accélérateurs Roscoff 5-7 octobre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42DFE335-1676-CD4D-ADC2-4D8741C093F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57200" y="1614488"/>
            <a:ext cx="4265613" cy="3784600"/>
          </a:xfrm>
        </p:spPr>
        <p:txBody>
          <a:bodyPr/>
          <a:lstStyle>
            <a:lvl4pPr marL="1371479" indent="0">
              <a:buNone/>
              <a:defRPr/>
            </a:lvl4pPr>
            <a:lvl5pPr marL="1828639" indent="0">
              <a:buNone/>
              <a:defRPr/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248865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pan dir="u"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Rubrikbil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593513" y="1955801"/>
            <a:ext cx="4766944" cy="3780620"/>
          </a:xfrm>
        </p:spPr>
        <p:txBody>
          <a:bodyPr lIns="0" tIns="0" rIns="0" bIns="0">
            <a:noAutofit/>
          </a:bodyPr>
          <a:lstStyle>
            <a:lvl1pPr marL="396900" marR="0" indent="-34290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 sz="2400" b="0">
                <a:solidFill>
                  <a:srgbClr val="0094CA"/>
                </a:solidFill>
              </a:defRPr>
            </a:lvl1pPr>
            <a:lvl2pPr marL="648000" marR="0" indent="-234000" algn="l" defTabSz="457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75000"/>
              <a:buFont typeface="Lucida Grande"/>
              <a:buChar char="-"/>
              <a:tabLst/>
              <a:defRPr sz="1800" baseline="0">
                <a:solidFill>
                  <a:srgbClr val="0094CA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</a:p>
          <a:p>
            <a:pPr lvl="1"/>
            <a:r>
              <a:rPr lang="sv-SE" dirty="0" smtClean="0"/>
              <a:t>Test sub bullet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593512" y="-1"/>
            <a:ext cx="5762624" cy="144145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White bullet page</a:t>
            </a:r>
            <a:endParaRPr lang="sv-SE"/>
          </a:p>
        </p:txBody>
      </p:sp>
      <p:cxnSp>
        <p:nvCxnSpPr>
          <p:cNvPr id="4" name="Rak 5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0585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14:pan dir="u"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211960" y="6453336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B218409-C0D6-3C44-B326-E01D23A6A0B1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C. VETTIER  Journées Accélérateurs Roscoff 5-7 octobre 2015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229854"/>
      </p:ext>
    </p:extLst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9552" y="9087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C. VETTIER  Journées Accélérateurs Roscoff 5-7 octobre 2015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04248" y="9087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FFFFFF"/>
                </a:solidFill>
              </a:defRPr>
            </a:lvl1pPr>
          </a:lstStyle>
          <a:p>
            <a:fld id="{551115BC-487E-4422-894C-CB7CD3E79223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62" r:id="rId6"/>
    <p:sldLayoutId id="2147483663" r:id="rId7"/>
    <p:sldLayoutId id="2147483664" r:id="rId8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4.jpeg"/><Relationship Id="rId12" Type="http://schemas.openxmlformats.org/officeDocument/2006/relationships/image" Target="../media/image35.jpeg"/><Relationship Id="rId1" Type="http://schemas.microsoft.com/office/2007/relationships/media" Target="file://localhost/Users/christian/Movies/moviesLund/Fission.mp4" TargetMode="External"/><Relationship Id="rId2" Type="http://schemas.openxmlformats.org/officeDocument/2006/relationships/video" Target="file://localhost/Users/christian/Movies/moviesLund/Fission.mp4" TargetMode="External"/><Relationship Id="rId3" Type="http://schemas.microsoft.com/office/2007/relationships/media" Target="file://localhost/Users/christian/Movies/moviesLund/Spallation-1.mp4" TargetMode="External"/><Relationship Id="rId4" Type="http://schemas.openxmlformats.org/officeDocument/2006/relationships/video" Target="file://localhost/Users/christian/Movies/moviesLund/Spallation-1.mp4" TargetMode="External"/><Relationship Id="rId5" Type="http://schemas.openxmlformats.org/officeDocument/2006/relationships/slideLayout" Target="../slideLayouts/slideLayout5.xml"/><Relationship Id="rId6" Type="http://schemas.openxmlformats.org/officeDocument/2006/relationships/notesSlide" Target="../notesSlides/notesSlide3.xml"/><Relationship Id="rId7" Type="http://schemas.openxmlformats.org/officeDocument/2006/relationships/image" Target="../media/image30.jpeg"/><Relationship Id="rId8" Type="http://schemas.openxmlformats.org/officeDocument/2006/relationships/image" Target="../media/image31.jpeg"/><Relationship Id="rId9" Type="http://schemas.openxmlformats.org/officeDocument/2006/relationships/image" Target="../media/image32.png"/><Relationship Id="rId10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jpg"/><Relationship Id="rId3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g"/><Relationship Id="rId5" Type="http://schemas.openxmlformats.org/officeDocument/2006/relationships/image" Target="../media/image46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jpeg"/><Relationship Id="rId7" Type="http://schemas.openxmlformats.org/officeDocument/2006/relationships/image" Target="../media/image52.jp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2.emf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2.png"/><Relationship Id="rId12" Type="http://schemas.openxmlformats.org/officeDocument/2006/relationships/image" Target="../media/image73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Relationship Id="rId8" Type="http://schemas.openxmlformats.org/officeDocument/2006/relationships/image" Target="../media/image69.png"/><Relationship Id="rId9" Type="http://schemas.openxmlformats.org/officeDocument/2006/relationships/image" Target="../media/image70.png"/><Relationship Id="rId10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chart" Target="../charts/char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openxmlformats.org/officeDocument/2006/relationships/image" Target="../media/image79.jpg"/><Relationship Id="rId5" Type="http://schemas.openxmlformats.org/officeDocument/2006/relationships/image" Target="../media/image80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20" Type="http://schemas.openxmlformats.org/officeDocument/2006/relationships/image" Target="../media/image22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emf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19.png"/><Relationship Id="rId18" Type="http://schemas.openxmlformats.org/officeDocument/2006/relationships/image" Target="../media/image20.png"/><Relationship Id="rId19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tif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ess_big_view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1"/>
          <a:stretch/>
        </p:blipFill>
        <p:spPr>
          <a:xfrm>
            <a:off x="-42863" y="-148610"/>
            <a:ext cx="9186863" cy="70066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332656"/>
            <a:ext cx="8712968" cy="1470025"/>
          </a:xfrm>
        </p:spPr>
        <p:txBody>
          <a:bodyPr>
            <a:normAutofit/>
          </a:bodyPr>
          <a:lstStyle/>
          <a:p>
            <a:pPr algn="ctr"/>
            <a:r>
              <a:rPr lang="fr-FR" sz="3600" dirty="0" err="1" smtClean="0">
                <a:solidFill>
                  <a:schemeClr val="tx1"/>
                </a:solidFill>
              </a:rPr>
              <a:t>European</a:t>
            </a:r>
            <a:r>
              <a:rPr lang="fr-FR" sz="3600" dirty="0" smtClean="0">
                <a:solidFill>
                  <a:schemeClr val="tx1"/>
                </a:solidFill>
              </a:rPr>
              <a:t> Spallation Source</a:t>
            </a:r>
            <a:br>
              <a:rPr lang="fr-FR" sz="3600" dirty="0" smtClean="0">
                <a:solidFill>
                  <a:schemeClr val="tx1"/>
                </a:solidFill>
              </a:rPr>
            </a:br>
            <a:r>
              <a:rPr lang="fr-FR" sz="3600" dirty="0" smtClean="0">
                <a:solidFill>
                  <a:schemeClr val="tx1"/>
                </a:solidFill>
              </a:rPr>
              <a:t>une nécessité et un enjeu</a:t>
            </a:r>
            <a:endParaRPr lang="fr-FR" sz="36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1700808"/>
            <a:ext cx="6400800" cy="936104"/>
          </a:xfrm>
        </p:spPr>
        <p:txBody>
          <a:bodyPr>
            <a:noAutofit/>
          </a:bodyPr>
          <a:lstStyle/>
          <a:p>
            <a:endParaRPr lang="fr-FR" sz="2400" dirty="0" smtClean="0">
              <a:solidFill>
                <a:srgbClr val="000000"/>
              </a:solidFill>
              <a:latin typeface="+mj-lt"/>
            </a:endParaRPr>
          </a:p>
          <a:p>
            <a:r>
              <a:rPr lang="fr-FR" sz="2400" dirty="0" smtClean="0">
                <a:solidFill>
                  <a:srgbClr val="000000"/>
                </a:solidFill>
                <a:latin typeface="+mj-lt"/>
              </a:rPr>
              <a:t>Christian Vettier</a:t>
            </a:r>
            <a:r>
              <a:rPr lang="fr-FR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2400" dirty="0" smtClean="0">
                <a:solidFill>
                  <a:srgbClr val="000000"/>
                </a:solidFill>
                <a:latin typeface="+mj-lt"/>
              </a:rPr>
              <a:t>       </a:t>
            </a:r>
            <a:r>
              <a:rPr lang="fr-FR" sz="2400" dirty="0" smtClean="0">
                <a:solidFill>
                  <a:srgbClr val="000000"/>
                </a:solidFill>
              </a:rPr>
              <a:t>Roscoff</a:t>
            </a:r>
            <a:r>
              <a:rPr lang="fr-FR" sz="2400" dirty="0">
                <a:solidFill>
                  <a:srgbClr val="000000"/>
                </a:solidFill>
              </a:rPr>
              <a:t>,  </a:t>
            </a:r>
            <a:r>
              <a:rPr lang="fr-FR" sz="2400" dirty="0">
                <a:solidFill>
                  <a:srgbClr val="000000"/>
                </a:solidFill>
              </a:rPr>
              <a:t>0</a:t>
            </a:r>
            <a:r>
              <a:rPr lang="fr-FR" sz="2400" dirty="0" smtClean="0">
                <a:solidFill>
                  <a:srgbClr val="000000"/>
                </a:solidFill>
              </a:rPr>
              <a:t>6</a:t>
            </a:r>
            <a:r>
              <a:rPr lang="fr-FR" sz="2400" dirty="0" smtClean="0">
                <a:solidFill>
                  <a:srgbClr val="000000"/>
                </a:solidFill>
              </a:rPr>
              <a:t>-10-2015</a:t>
            </a:r>
            <a:endParaRPr lang="fr-FR" sz="2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528" y="6254758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600" dirty="0" err="1" smtClean="0">
                <a:solidFill>
                  <a:srgbClr val="FFFFFF"/>
                </a:solidFill>
              </a:rPr>
              <a:t>www.europeanspallationsource.se</a:t>
            </a:r>
            <a:endParaRPr lang="fr-FR" sz="1600" dirty="0" smtClean="0">
              <a:solidFill>
                <a:srgbClr val="FFFFFF"/>
              </a:solidFill>
            </a:endParaRPr>
          </a:p>
          <a:p>
            <a:pPr algn="ctr"/>
            <a:endParaRPr lang="fr-FR" sz="14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Pourquoi des faisceaux de neutrons?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C. VETTIER  Journées Accélérateurs Roscoff 5-7 octobre 2015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10</a:t>
            </a:fld>
            <a:endParaRPr lang="sv-SE" dirty="0"/>
          </a:p>
        </p:txBody>
      </p:sp>
      <p:sp>
        <p:nvSpPr>
          <p:cNvPr id="5" name="TextBox 4"/>
          <p:cNvSpPr txBox="1"/>
          <p:nvPr/>
        </p:nvSpPr>
        <p:spPr>
          <a:xfrm>
            <a:off x="179512" y="1772816"/>
            <a:ext cx="871296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l</a:t>
            </a:r>
            <a:r>
              <a:rPr lang="fr-FR" sz="2400" dirty="0" smtClean="0"/>
              <a:t>es interactions neutrons/RX et matière sont du même ordre de grandeur</a:t>
            </a:r>
          </a:p>
          <a:p>
            <a:r>
              <a:rPr lang="fr-FR" sz="2400" dirty="0"/>
              <a:t>	</a:t>
            </a:r>
            <a:r>
              <a:rPr lang="fr-FR" sz="2400" dirty="0" smtClean="0"/>
              <a:t>			même si les RX sont plus électroniques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5576" y="3140968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u</a:t>
            </a:r>
            <a:r>
              <a:rPr lang="fr-FR" sz="2400" dirty="0" smtClean="0"/>
              <a:t>ne grande  différence vient des sources!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5576" y="3717032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‘Neutrons are </a:t>
            </a:r>
            <a:r>
              <a:rPr lang="fr-FR" sz="2400" dirty="0" err="1" smtClean="0"/>
              <a:t>beautiful</a:t>
            </a:r>
            <a:r>
              <a:rPr lang="fr-FR" sz="2400" dirty="0" smtClean="0"/>
              <a:t> but </a:t>
            </a:r>
            <a:r>
              <a:rPr lang="fr-FR" sz="2400" dirty="0" err="1" smtClean="0"/>
              <a:t>there</a:t>
            </a:r>
            <a:r>
              <a:rPr lang="fr-FR" sz="2400" dirty="0" smtClean="0"/>
              <a:t> are </a:t>
            </a:r>
            <a:r>
              <a:rPr lang="fr-FR" sz="2400" dirty="0" err="1" smtClean="0"/>
              <a:t>too</a:t>
            </a:r>
            <a:r>
              <a:rPr lang="fr-FR" sz="2400" dirty="0" smtClean="0"/>
              <a:t> few of </a:t>
            </a:r>
            <a:r>
              <a:rPr lang="fr-FR" sz="2400" dirty="0" err="1" smtClean="0"/>
              <a:t>them</a:t>
            </a:r>
            <a:r>
              <a:rPr lang="fr-FR" sz="2400" dirty="0" smtClean="0"/>
              <a:t>!’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1520" y="4797152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Les sources de neutrons sont de très grandes dimensions et émettent de façon peu focalisée</a:t>
            </a:r>
          </a:p>
        </p:txBody>
      </p:sp>
    </p:spTree>
    <p:extLst>
      <p:ext uri="{BB962C8B-B14F-4D97-AF65-F5344CB8AC3E}">
        <p14:creationId xmlns:p14="http://schemas.microsoft.com/office/powerpoint/2010/main" val="337725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</a:t>
            </a:r>
            <a:r>
              <a:rPr lang="fr-FR" dirty="0" smtClean="0"/>
              <a:t>ources de neutrons</a:t>
            </a:r>
            <a:endParaRPr lang="fr-FR" dirty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VETTIER  Journées Accélérateurs Roscoff 5-7 octobre 2015</a:t>
            </a:r>
            <a:endParaRPr lang="fr-FR"/>
          </a:p>
        </p:txBody>
      </p:sp>
      <p:sp>
        <p:nvSpPr>
          <p:cNvPr id="2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49606-6584-E947-94EB-5ECFE010580B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1454085" name="Text Box 5"/>
          <p:cNvSpPr txBox="1">
            <a:spLocks noChangeArrowheads="1"/>
          </p:cNvSpPr>
          <p:nvPr/>
        </p:nvSpPr>
        <p:spPr bwMode="auto">
          <a:xfrm>
            <a:off x="323528" y="1600200"/>
            <a:ext cx="4572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 typeface="Arial"/>
              <a:buChar char="•"/>
            </a:pPr>
            <a:r>
              <a:rPr lang="fr-FR" sz="2400" dirty="0" smtClean="0"/>
              <a:t>R</a:t>
            </a:r>
            <a:r>
              <a:rPr lang="fr-FR" sz="2400" b="0" dirty="0" smtClean="0">
                <a:solidFill>
                  <a:schemeClr val="tx1"/>
                </a:solidFill>
                <a:effectLst/>
              </a:rPr>
              <a:t>éacteur nucléaire: la fission</a:t>
            </a:r>
            <a:endParaRPr lang="fr-FR" sz="2400" b="0" dirty="0">
              <a:solidFill>
                <a:srgbClr val="008080"/>
              </a:solidFill>
              <a:effectLst/>
            </a:endParaRPr>
          </a:p>
        </p:txBody>
      </p:sp>
      <p:pic>
        <p:nvPicPr>
          <p:cNvPr id="1454087" name="Picture 7" descr="spallati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77072"/>
            <a:ext cx="2570163" cy="238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4283968" y="4437112"/>
            <a:ext cx="4680520" cy="2420888"/>
            <a:chOff x="4283968" y="5013176"/>
            <a:chExt cx="4680520" cy="2420888"/>
          </a:xfrm>
        </p:grpSpPr>
        <p:sp>
          <p:nvSpPr>
            <p:cNvPr id="1454089" name="Text Box 9"/>
            <p:cNvSpPr txBox="1">
              <a:spLocks noChangeArrowheads="1"/>
            </p:cNvSpPr>
            <p:nvPr/>
          </p:nvSpPr>
          <p:spPr bwMode="auto">
            <a:xfrm>
              <a:off x="4283968" y="5661248"/>
              <a:ext cx="4419600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000" b="0" dirty="0" smtClean="0">
                  <a:solidFill>
                    <a:schemeClr val="tx1"/>
                  </a:solidFill>
                  <a:effectLst/>
                </a:rPr>
                <a:t>protons&gt; 1.0 </a:t>
              </a:r>
              <a:r>
                <a:rPr lang="fr-FR" sz="2000" b="0" dirty="0" err="1" smtClean="0">
                  <a:solidFill>
                    <a:schemeClr val="tx1"/>
                  </a:solidFill>
                  <a:effectLst/>
                </a:rPr>
                <a:t>GeV</a:t>
              </a:r>
              <a:endParaRPr lang="fr-FR" sz="2000" b="0" dirty="0">
                <a:solidFill>
                  <a:srgbClr val="008080"/>
                </a:solidFill>
                <a:effectLst/>
              </a:endParaRPr>
            </a:p>
          </p:txBody>
        </p:sp>
        <p:sp>
          <p:nvSpPr>
            <p:cNvPr id="1454090" name="Text Box 10"/>
            <p:cNvSpPr txBox="1">
              <a:spLocks noChangeArrowheads="1"/>
            </p:cNvSpPr>
            <p:nvPr/>
          </p:nvSpPr>
          <p:spPr bwMode="auto">
            <a:xfrm>
              <a:off x="4283968" y="6110625"/>
              <a:ext cx="4419600" cy="1323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000" dirty="0"/>
                <a:t>c</a:t>
              </a:r>
              <a:r>
                <a:rPr lang="fr-FR" sz="2000" b="0" dirty="0" smtClean="0">
                  <a:solidFill>
                    <a:schemeClr val="tx1"/>
                  </a:solidFill>
                  <a:effectLst/>
                </a:rPr>
                <a:t>ible en métal lourd</a:t>
              </a:r>
            </a:p>
            <a:p>
              <a:pPr>
                <a:spcBef>
                  <a:spcPct val="50000"/>
                </a:spcBef>
              </a:pPr>
              <a:r>
                <a:rPr lang="fr-FR" sz="2000" dirty="0"/>
                <a:t>s</a:t>
              </a:r>
              <a:r>
                <a:rPr lang="fr-FR" sz="2000" dirty="0" smtClean="0"/>
                <a:t>ource ON  ~1-5%  comparaison difficile</a:t>
              </a:r>
            </a:p>
            <a:p>
              <a:pPr>
                <a:spcBef>
                  <a:spcPct val="50000"/>
                </a:spcBef>
              </a:pPr>
              <a:r>
                <a:rPr lang="fr-FR" sz="2000" b="0" dirty="0">
                  <a:solidFill>
                    <a:schemeClr val="tx1"/>
                  </a:solidFill>
                  <a:effectLst/>
                </a:rPr>
                <a:t>	</a:t>
              </a:r>
              <a:r>
                <a:rPr lang="fr-FR" sz="2000" b="0" dirty="0" smtClean="0">
                  <a:solidFill>
                    <a:schemeClr val="tx1"/>
                  </a:solidFill>
                  <a:effectLst/>
                </a:rPr>
                <a:t>	‘flux moyen’</a:t>
              </a:r>
            </a:p>
          </p:txBody>
        </p:sp>
        <p:sp>
          <p:nvSpPr>
            <p:cNvPr id="1454091" name="Text Box 11"/>
            <p:cNvSpPr txBox="1">
              <a:spLocks noChangeArrowheads="1"/>
            </p:cNvSpPr>
            <p:nvPr/>
          </p:nvSpPr>
          <p:spPr bwMode="auto">
            <a:xfrm>
              <a:off x="4283968" y="5013176"/>
              <a:ext cx="4680520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000" dirty="0" smtClean="0"/>
                <a:t>évaporation</a:t>
              </a:r>
              <a:r>
                <a:rPr lang="fr-FR" sz="2000" b="0" dirty="0" smtClean="0">
                  <a:solidFill>
                    <a:schemeClr val="tx1"/>
                  </a:solidFill>
                  <a:effectLst/>
                </a:rPr>
                <a:t> de 30 neutrons rapides 20MeV/ neutron</a:t>
              </a:r>
            </a:p>
          </p:txBody>
        </p:sp>
      </p:grpSp>
      <p:grpSp>
        <p:nvGrpSpPr>
          <p:cNvPr id="1454092" name="Group 12"/>
          <p:cNvGrpSpPr>
            <a:grpSpLocks/>
          </p:cNvGrpSpPr>
          <p:nvPr/>
        </p:nvGrpSpPr>
        <p:grpSpPr bwMode="auto">
          <a:xfrm>
            <a:off x="323528" y="1557343"/>
            <a:ext cx="8363272" cy="2289175"/>
            <a:chOff x="480" y="2949"/>
            <a:chExt cx="4992" cy="1442"/>
          </a:xfrm>
        </p:grpSpPr>
        <p:pic>
          <p:nvPicPr>
            <p:cNvPr id="1454093" name="Picture 13" descr="fission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949"/>
              <a:ext cx="1632" cy="1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54094" name="Text Box 14"/>
            <p:cNvSpPr txBox="1">
              <a:spLocks noChangeArrowheads="1"/>
            </p:cNvSpPr>
            <p:nvPr/>
          </p:nvSpPr>
          <p:spPr bwMode="auto">
            <a:xfrm>
              <a:off x="480" y="3216"/>
              <a:ext cx="3138" cy="9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400" b="0" dirty="0" smtClean="0">
                  <a:solidFill>
                    <a:schemeClr val="tx1"/>
                  </a:solidFill>
                  <a:effectLst/>
                </a:rPr>
                <a:t> neutrons lents cassent les noyaux</a:t>
              </a:r>
            </a:p>
            <a:p>
              <a:pPr>
                <a:spcBef>
                  <a:spcPct val="50000"/>
                </a:spcBef>
              </a:pPr>
              <a:r>
                <a:rPr lang="fr-FR" sz="2400" dirty="0"/>
                <a:t>l</a:t>
              </a:r>
              <a:r>
                <a:rPr lang="fr-FR" sz="2400" dirty="0" smtClean="0"/>
                <a:t>imite technologique: refroidissement</a:t>
              </a:r>
            </a:p>
            <a:p>
              <a:pPr>
                <a:spcBef>
                  <a:spcPct val="50000"/>
                </a:spcBef>
              </a:pPr>
              <a:r>
                <a:rPr lang="fr-FR" sz="2000" dirty="0" smtClean="0"/>
                <a:t>190MeV/neutron utilisable       1.5MW/litre (ILL)</a:t>
              </a:r>
              <a:endParaRPr lang="fr-FR" sz="2000" dirty="0"/>
            </a:p>
          </p:txBody>
        </p:sp>
      </p:grpSp>
      <p:pic>
        <p:nvPicPr>
          <p:cNvPr id="1454095" name="Fission.mp4" descr="/Users/christian/Movies/moviesLund/Fission.mp4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023" y="1461318"/>
            <a:ext cx="3011366" cy="247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4096" name="Spallation-1.mp4" descr="/Users/christian/Movies/moviesLund/Spallation-1.mp4">
            <a:hlinkClick r:id="" action="ppaction://media"/>
          </p:cNvPr>
          <p:cNvPicPr>
            <a:picLocks noChangeAspect="1" noChangeArrowheads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717032"/>
            <a:ext cx="2854569" cy="300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4097" name="Picture 17" descr="reacto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470843"/>
            <a:ext cx="1975338" cy="246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4098" name="Text Box 18"/>
          <p:cNvSpPr txBox="1">
            <a:spLocks noChangeArrowheads="1"/>
          </p:cNvSpPr>
          <p:nvPr/>
        </p:nvSpPr>
        <p:spPr bwMode="auto">
          <a:xfrm>
            <a:off x="5076056" y="4005064"/>
            <a:ext cx="381642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Arial"/>
              <a:buChar char="•"/>
            </a:pPr>
            <a:r>
              <a:rPr lang="fr-FR" sz="2400" dirty="0" smtClean="0"/>
              <a:t>S</a:t>
            </a:r>
            <a:r>
              <a:rPr lang="fr-FR" sz="2400" b="0" dirty="0" smtClean="0">
                <a:solidFill>
                  <a:schemeClr val="tx1"/>
                </a:solidFill>
                <a:effectLst/>
              </a:rPr>
              <a:t>ource à spallation</a:t>
            </a:r>
            <a:endParaRPr lang="fr-FR" sz="2400" b="0" dirty="0">
              <a:solidFill>
                <a:srgbClr val="008080"/>
              </a:solidFill>
              <a:effectLst/>
            </a:endParaRPr>
          </a:p>
        </p:txBody>
      </p:sp>
      <p:pic>
        <p:nvPicPr>
          <p:cNvPr id="1454099" name="Picture 19" descr="spallation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4"/>
          <a:stretch/>
        </p:blipFill>
        <p:spPr bwMode="auto">
          <a:xfrm>
            <a:off x="0" y="3933056"/>
            <a:ext cx="4128344" cy="240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9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278" fill="hold"/>
                                        <p:tgtEl>
                                          <p:spTgt spid="14540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0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553" fill="hold"/>
                                        <p:tgtEl>
                                          <p:spTgt spid="14540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6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0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showWhenStopped="0">
                <p:cTn id="4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54095"/>
                </p:tgtEl>
              </p:cMediaNode>
            </p:vide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540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14540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4095"/>
                  </p:tgtEl>
                </p:cond>
              </p:nextCondLst>
            </p:seq>
            <p:video>
              <p:cMediaNode>
                <p:cTn id="55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54096"/>
                </p:tgtEl>
              </p:cMediaNode>
            </p:vide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540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0" dur="1" fill="hold"/>
                                        <p:tgtEl>
                                          <p:spTgt spid="14540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4096"/>
                  </p:tgtEl>
                </p:cond>
              </p:nextCondLst>
            </p:seq>
          </p:childTnLst>
        </p:cTn>
      </p:par>
    </p:tnLst>
    <p:bldLst>
      <p:bldP spid="145409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Particularités des sources à spallation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484784"/>
            <a:ext cx="8229600" cy="1540768"/>
          </a:xfrm>
        </p:spPr>
        <p:txBody>
          <a:bodyPr>
            <a:noAutofit/>
          </a:bodyPr>
          <a:lstStyle/>
          <a:p>
            <a:r>
              <a:rPr lang="fr-FR" sz="2400" dirty="0" smtClean="0">
                <a:solidFill>
                  <a:schemeClr val="tx1"/>
                </a:solidFill>
              </a:rPr>
              <a:t>Pic de flux bien plus élevé que le flux d’un réacteur</a:t>
            </a:r>
          </a:p>
          <a:p>
            <a:r>
              <a:rPr lang="fr-FR" sz="2400" dirty="0">
                <a:solidFill>
                  <a:schemeClr val="tx1"/>
                </a:solidFill>
              </a:rPr>
              <a:t>L</a:t>
            </a:r>
            <a:r>
              <a:rPr lang="fr-FR" sz="2400" dirty="0" smtClean="0">
                <a:solidFill>
                  <a:schemeClr val="tx1"/>
                </a:solidFill>
              </a:rPr>
              <a:t>’objectif de l’ESS est d’obtenir le même flux (moyenné dans le temps) qu’à </a:t>
            </a:r>
            <a:r>
              <a:rPr lang="fr-FR" sz="2400" dirty="0" err="1" smtClean="0">
                <a:solidFill>
                  <a:schemeClr val="tx1"/>
                </a:solidFill>
              </a:rPr>
              <a:t>l’ILL.</a:t>
            </a:r>
            <a:r>
              <a:rPr lang="fr-FR" sz="2400" dirty="0" smtClean="0">
                <a:solidFill>
                  <a:schemeClr val="tx1"/>
                </a:solidFill>
              </a:rPr>
              <a:t> </a:t>
            </a:r>
          </a:p>
          <a:p>
            <a:r>
              <a:rPr lang="fr-FR" sz="2400" dirty="0" smtClean="0">
                <a:solidFill>
                  <a:schemeClr val="tx1"/>
                </a:solidFill>
              </a:rPr>
              <a:t>Les </a:t>
            </a:r>
            <a:r>
              <a:rPr lang="fr-FR" sz="2400" dirty="0">
                <a:solidFill>
                  <a:schemeClr val="tx1"/>
                </a:solidFill>
              </a:rPr>
              <a:t>neutrons de spallation(E&gt;MeV)  doivent être modérés près de la source. Importance du couplage cible-</a:t>
            </a:r>
            <a:r>
              <a:rPr lang="fr-FR" sz="2400" dirty="0" smtClean="0">
                <a:solidFill>
                  <a:schemeClr val="tx1"/>
                </a:solidFill>
              </a:rPr>
              <a:t>modérateur</a:t>
            </a:r>
            <a:endParaRPr lang="fr-FR" sz="2400" dirty="0">
              <a:solidFill>
                <a:schemeClr val="tx1"/>
              </a:solidFill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501008"/>
            <a:ext cx="3384376" cy="2456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51520" y="3861048"/>
            <a:ext cx="3528392" cy="1512168"/>
          </a:xfrm>
          <a:prstGeom prst="rect">
            <a:avLst/>
          </a:prstGeom>
        </p:spPr>
        <p:txBody>
          <a:bodyPr vert="horz" lIns="91432" tIns="45716" rIns="91432" bIns="45716" rtlCol="0">
            <a:noAutofit/>
          </a:bodyPr>
          <a:lstStyle>
            <a:lvl1pPr marL="342870" indent="-342870" algn="l" defTabSz="9143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884" indent="-285725" algn="l" defTabSz="9143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2899" indent="-228579" algn="l" defTabSz="9143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058" indent="-228579" algn="l" defTabSz="9143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218" indent="-228579" algn="l" defTabSz="9143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378" indent="-228579" algn="l" defTabSz="9143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7" indent="-228579" algn="l" defTabSz="9143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7" indent="-228579" algn="l" defTabSz="9143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6" indent="-228579" algn="l" defTabSz="9143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dirty="0" smtClean="0"/>
              <a:t>Temps de modération de l’ordre de 100-200 </a:t>
            </a:r>
            <a:r>
              <a:rPr lang="fr-FR" sz="2400" dirty="0" smtClean="0">
                <a:latin typeface="Symbol" charset="2"/>
                <a:cs typeface="Symbol" charset="2"/>
              </a:rPr>
              <a:t>m</a:t>
            </a:r>
            <a:r>
              <a:rPr lang="fr-FR" sz="2400" dirty="0" smtClean="0"/>
              <a:t>s.</a:t>
            </a:r>
          </a:p>
          <a:p>
            <a:pPr marL="0" indent="0">
              <a:buNone/>
            </a:pPr>
            <a:r>
              <a:rPr lang="fr-FR" sz="2400" dirty="0" smtClean="0"/>
              <a:t>Distribution maxwellienne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VETTIER  Journées Accélérateurs Roscoff 5-7 octobre 2015</a:t>
            </a:r>
            <a:endParaRPr lang="fr-F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fr-FR" smtClean="0"/>
              <a:t>12</a:t>
            </a:fld>
            <a:endParaRPr lang="fr-FR"/>
          </a:p>
        </p:txBody>
      </p:sp>
      <p:sp>
        <p:nvSpPr>
          <p:cNvPr id="5" name="TextBox 4"/>
          <p:cNvSpPr txBox="1"/>
          <p:nvPr/>
        </p:nvSpPr>
        <p:spPr>
          <a:xfrm>
            <a:off x="-36512" y="5993412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fr-FR" sz="2400" dirty="0"/>
              <a:t>Nécessité d’utiliser les méthodes de temps de vol</a:t>
            </a:r>
          </a:p>
        </p:txBody>
      </p:sp>
    </p:spTree>
    <p:extLst>
      <p:ext uri="{BB962C8B-B14F-4D97-AF65-F5344CB8AC3E}">
        <p14:creationId xmlns:p14="http://schemas.microsoft.com/office/powerpoint/2010/main" val="80442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Sources de neutrons – fusion????</a:t>
            </a:r>
            <a:endParaRPr lang="fr-FR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VETTIER  Journées Accélérateurs Roscoff 5-7 octobre 2015</a:t>
            </a:r>
            <a:endParaRPr lang="fr-FR"/>
          </a:p>
        </p:txBody>
      </p:sp>
      <p:sp>
        <p:nvSpPr>
          <p:cNvPr id="2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1B5D8-5FC7-D945-8386-F91FC0DA6C30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1423369" name="Text Box 9"/>
          <p:cNvSpPr txBox="1">
            <a:spLocks noChangeArrowheads="1"/>
          </p:cNvSpPr>
          <p:nvPr/>
        </p:nvSpPr>
        <p:spPr bwMode="auto">
          <a:xfrm>
            <a:off x="107504" y="1700808"/>
            <a:ext cx="861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dirty="0" smtClean="0"/>
              <a:t>Une source de neutrons providentielle???</a:t>
            </a:r>
            <a:r>
              <a:rPr lang="fr-FR" sz="2400" b="0" dirty="0" smtClean="0">
                <a:solidFill>
                  <a:schemeClr val="tx1"/>
                </a:solidFill>
                <a:effectLst/>
              </a:rPr>
              <a:t> </a:t>
            </a:r>
            <a:r>
              <a:rPr lang="fr-FR" sz="2400" dirty="0" smtClean="0"/>
              <a:t>Fusion inertielle?</a:t>
            </a:r>
            <a:endParaRPr lang="fr-FR" sz="2400" b="0" dirty="0">
              <a:solidFill>
                <a:schemeClr val="tx1"/>
              </a:solidFill>
              <a:effectLst/>
            </a:endParaRPr>
          </a:p>
        </p:txBody>
      </p:sp>
      <p:pic>
        <p:nvPicPr>
          <p:cNvPr id="1423370" name="Picture 10" descr="IF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276872"/>
            <a:ext cx="5741257" cy="353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3372" name="Text Box 12"/>
          <p:cNvSpPr txBox="1">
            <a:spLocks noChangeArrowheads="1"/>
          </p:cNvSpPr>
          <p:nvPr/>
        </p:nvSpPr>
        <p:spPr bwMode="auto">
          <a:xfrm>
            <a:off x="4603806" y="5733256"/>
            <a:ext cx="4504698" cy="410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b="0" dirty="0" smtClean="0">
                <a:solidFill>
                  <a:schemeClr val="tx1"/>
                </a:solidFill>
                <a:effectLst/>
              </a:rPr>
              <a:t>A. Taylor et al. Science 315, 1092 (2007)</a:t>
            </a:r>
            <a:endParaRPr lang="fr-FR" sz="1600" b="0" dirty="0">
              <a:solidFill>
                <a:schemeClr val="tx1"/>
              </a:solidFill>
              <a:effectLst/>
            </a:endParaRPr>
          </a:p>
        </p:txBody>
      </p:sp>
      <p:sp>
        <p:nvSpPr>
          <p:cNvPr id="1423377" name="Text Box 17"/>
          <p:cNvSpPr txBox="1">
            <a:spLocks noChangeArrowheads="1"/>
          </p:cNvSpPr>
          <p:nvPr/>
        </p:nvSpPr>
        <p:spPr bwMode="auto">
          <a:xfrm>
            <a:off x="432048" y="5663570"/>
            <a:ext cx="5436096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0" dirty="0" smtClean="0">
                <a:solidFill>
                  <a:schemeClr val="tx1"/>
                </a:solidFill>
                <a:effectLst/>
              </a:rPr>
              <a:t>D et </a:t>
            </a:r>
            <a:r>
              <a:rPr lang="fr-FR" sz="2000" b="0" dirty="0" err="1" smtClean="0">
                <a:solidFill>
                  <a:schemeClr val="tx1"/>
                </a:solidFill>
                <a:effectLst/>
              </a:rPr>
              <a:t>T</a:t>
            </a:r>
            <a:r>
              <a:rPr lang="fr-FR" sz="2000" b="0" dirty="0" smtClean="0">
                <a:solidFill>
                  <a:schemeClr val="tx1"/>
                </a:solidFill>
                <a:effectLst/>
              </a:rPr>
              <a:t> comprimés par laser</a:t>
            </a:r>
          </a:p>
          <a:p>
            <a:pPr>
              <a:spcBef>
                <a:spcPct val="50000"/>
              </a:spcBef>
            </a:pPr>
            <a:r>
              <a:rPr lang="fr-FR" sz="2000" b="0" dirty="0" smtClean="0">
                <a:solidFill>
                  <a:schemeClr val="tx1"/>
                </a:solidFill>
                <a:effectLst/>
              </a:rPr>
              <a:t>D et </a:t>
            </a:r>
            <a:r>
              <a:rPr lang="fr-FR" sz="2000" b="0" dirty="0" err="1" smtClean="0">
                <a:solidFill>
                  <a:schemeClr val="tx1"/>
                </a:solidFill>
                <a:effectLst/>
              </a:rPr>
              <a:t>T</a:t>
            </a:r>
            <a:r>
              <a:rPr lang="fr-FR" sz="2000" b="0" dirty="0" smtClean="0">
                <a:solidFill>
                  <a:schemeClr val="tx1"/>
                </a:solidFill>
                <a:effectLst/>
              </a:rPr>
              <a:t> se combinent : neutron plus </a:t>
            </a:r>
            <a:r>
              <a:rPr lang="fr-FR" sz="2000" b="0" dirty="0" smtClean="0">
                <a:solidFill>
                  <a:schemeClr val="tx1"/>
                </a:solidFill>
                <a:effectLst/>
                <a:sym typeface="Symbol" charset="0"/>
              </a:rPr>
              <a:t></a:t>
            </a:r>
            <a:endParaRPr lang="fr-FR" sz="2000" b="0" dirty="0" smtClean="0">
              <a:solidFill>
                <a:schemeClr val="tx1"/>
              </a:solidFill>
              <a:effectLst/>
            </a:endParaRPr>
          </a:p>
        </p:txBody>
      </p:sp>
      <p:pic>
        <p:nvPicPr>
          <p:cNvPr id="1423378" name="Picture 18" descr="fusion_reacti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9" r="11957"/>
          <a:stretch/>
        </p:blipFill>
        <p:spPr bwMode="auto">
          <a:xfrm>
            <a:off x="4072831" y="2276872"/>
            <a:ext cx="5072705" cy="3270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23382" name="Group 22"/>
          <p:cNvGrpSpPr>
            <a:grpSpLocks/>
          </p:cNvGrpSpPr>
          <p:nvPr/>
        </p:nvGrpSpPr>
        <p:grpSpPr bwMode="auto">
          <a:xfrm>
            <a:off x="2763549" y="2276872"/>
            <a:ext cx="6400800" cy="3324225"/>
            <a:chOff x="1872" y="1728"/>
            <a:chExt cx="4368" cy="2094"/>
          </a:xfrm>
        </p:grpSpPr>
        <p:pic>
          <p:nvPicPr>
            <p:cNvPr id="1423371" name="Picture 11" descr="fluxIF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1728"/>
              <a:ext cx="4368" cy="20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23381" name="Group 21"/>
            <p:cNvGrpSpPr>
              <a:grpSpLocks/>
            </p:cNvGrpSpPr>
            <p:nvPr/>
          </p:nvGrpSpPr>
          <p:grpSpPr bwMode="auto">
            <a:xfrm>
              <a:off x="4960" y="2563"/>
              <a:ext cx="416" cy="221"/>
              <a:chOff x="4940" y="2497"/>
              <a:chExt cx="416" cy="221"/>
            </a:xfrm>
          </p:grpSpPr>
          <p:sp>
            <p:nvSpPr>
              <p:cNvPr id="1423373" name="Oval 13"/>
              <p:cNvSpPr>
                <a:spLocks noChangeArrowheads="1"/>
              </p:cNvSpPr>
              <p:nvPr/>
            </p:nvSpPr>
            <p:spPr bwMode="auto">
              <a:xfrm>
                <a:off x="5252" y="2622"/>
                <a:ext cx="104" cy="96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423374" name="Text Box 14"/>
              <p:cNvSpPr txBox="1">
                <a:spLocks noChangeArrowheads="1"/>
              </p:cNvSpPr>
              <p:nvPr/>
            </p:nvSpPr>
            <p:spPr bwMode="auto">
              <a:xfrm>
                <a:off x="4940" y="2497"/>
                <a:ext cx="36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1200" smtClean="0">
                    <a:solidFill>
                      <a:srgbClr val="0000FF"/>
                    </a:solidFill>
                    <a:effectLst/>
                  </a:rPr>
                  <a:t>ESS</a:t>
                </a:r>
                <a:endParaRPr lang="fr-FR" sz="1200">
                  <a:solidFill>
                    <a:srgbClr val="0000FF"/>
                  </a:solidFill>
                  <a:effectLst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7127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Sources de neutrons</a:t>
            </a:r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VETTIER  Journées Accélérateurs Roscoff 5-7 octobre 2015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fr-FR" smtClean="0"/>
              <a:t>14</a:t>
            </a:fld>
            <a:endParaRPr lang="fr-FR"/>
          </a:p>
        </p:txBody>
      </p:sp>
      <p:sp>
        <p:nvSpPr>
          <p:cNvPr id="6" name="TextBox 5"/>
          <p:cNvSpPr txBox="1"/>
          <p:nvPr/>
        </p:nvSpPr>
        <p:spPr>
          <a:xfrm>
            <a:off x="323528" y="1484784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Pourquoi l’ESS?  Augmenter le flux disponible sur l’échantillon</a:t>
            </a:r>
          </a:p>
        </p:txBody>
      </p:sp>
      <p:grpSp>
        <p:nvGrpSpPr>
          <p:cNvPr id="515" name="Group 514"/>
          <p:cNvGrpSpPr/>
          <p:nvPr/>
        </p:nvGrpSpPr>
        <p:grpSpPr>
          <a:xfrm>
            <a:off x="107504" y="2132856"/>
            <a:ext cx="9523853" cy="4331070"/>
            <a:chOff x="107504" y="2132856"/>
            <a:chExt cx="9523853" cy="4331070"/>
          </a:xfrm>
        </p:grpSpPr>
        <p:grpSp>
          <p:nvGrpSpPr>
            <p:cNvPr id="513" name="Group 512"/>
            <p:cNvGrpSpPr/>
            <p:nvPr/>
          </p:nvGrpSpPr>
          <p:grpSpPr>
            <a:xfrm>
              <a:off x="107504" y="2132856"/>
              <a:ext cx="9523853" cy="4331070"/>
              <a:chOff x="160715" y="2095652"/>
              <a:chExt cx="10212966" cy="4656306"/>
            </a:xfrm>
          </p:grpSpPr>
          <p:grpSp>
            <p:nvGrpSpPr>
              <p:cNvPr id="376" name="Group 375"/>
              <p:cNvGrpSpPr/>
              <p:nvPr/>
            </p:nvGrpSpPr>
            <p:grpSpPr>
              <a:xfrm>
                <a:off x="160715" y="2095652"/>
                <a:ext cx="10212966" cy="4656306"/>
                <a:chOff x="228889" y="2446069"/>
                <a:chExt cx="10212966" cy="4656306"/>
              </a:xfrm>
            </p:grpSpPr>
            <p:grpSp>
              <p:nvGrpSpPr>
                <p:cNvPr id="377" name="Group 376"/>
                <p:cNvGrpSpPr/>
                <p:nvPr/>
              </p:nvGrpSpPr>
              <p:grpSpPr>
                <a:xfrm>
                  <a:off x="228889" y="2446069"/>
                  <a:ext cx="10212966" cy="4656306"/>
                  <a:chOff x="211280" y="2455726"/>
                  <a:chExt cx="9735913" cy="4935069"/>
                </a:xfrm>
              </p:grpSpPr>
              <p:sp>
                <p:nvSpPr>
                  <p:cNvPr id="421" name="AutoShape 8"/>
                  <p:cNvSpPr>
                    <a:spLocks/>
                  </p:cNvSpPr>
                  <p:nvPr/>
                </p:nvSpPr>
                <p:spPr bwMode="auto">
                  <a:xfrm>
                    <a:off x="1323233" y="5329061"/>
                    <a:ext cx="96753" cy="108585"/>
                  </a:xfrm>
                  <a:prstGeom prst="diamond">
                    <a:avLst/>
                  </a:prstGeom>
                  <a:solidFill>
                    <a:srgbClr val="15A7D9"/>
                  </a:solidFill>
                  <a:ln>
                    <a:solidFill>
                      <a:srgbClr val="14A6D7"/>
                    </a:solidFill>
                  </a:ln>
                  <a:effectLst/>
                  <a:ex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lIns="0" tIns="0" rIns="0" bIns="0"/>
                  <a:lstStyle/>
                  <a:p>
                    <a:pPr defTabSz="411480">
                      <a:defRPr/>
                    </a:pPr>
                    <a:endParaRPr lang="en-US" sz="1100">
                      <a:solidFill>
                        <a:prstClr val="white"/>
                      </a:solidFill>
                      <a:latin typeface="Helvetica" charset="0"/>
                      <a:cs typeface="Helvetica" charset="0"/>
                      <a:sym typeface="Helvetica" charset="0"/>
                    </a:endParaRPr>
                  </a:p>
                </p:txBody>
              </p:sp>
              <p:grpSp>
                <p:nvGrpSpPr>
                  <p:cNvPr id="422" name="Group 1"/>
                  <p:cNvGrpSpPr>
                    <a:grpSpLocks/>
                  </p:cNvGrpSpPr>
                  <p:nvPr/>
                </p:nvGrpSpPr>
                <p:grpSpPr bwMode="auto">
                  <a:xfrm>
                    <a:off x="211280" y="2455726"/>
                    <a:ext cx="9735913" cy="4935069"/>
                    <a:chOff x="-1" y="71437"/>
                    <a:chExt cx="11022075" cy="5483409"/>
                  </a:xfrm>
                </p:grpSpPr>
                <p:sp>
                  <p:nvSpPr>
                    <p:cNvPr id="425" name="AutoShape 2"/>
                    <p:cNvSpPr>
                      <a:spLocks/>
                    </p:cNvSpPr>
                    <p:nvPr/>
                  </p:nvSpPr>
                  <p:spPr bwMode="auto">
                    <a:xfrm>
                      <a:off x="1101689" y="2427287"/>
                      <a:ext cx="1154076" cy="1862137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21600"/>
                          </a:moveTo>
                          <a:cubicBezTo>
                            <a:pt x="1035" y="18117"/>
                            <a:pt x="2101" y="14635"/>
                            <a:pt x="3579" y="12117"/>
                          </a:cubicBezTo>
                          <a:cubicBezTo>
                            <a:pt x="5060" y="9599"/>
                            <a:pt x="5918" y="8478"/>
                            <a:pt x="8906" y="6451"/>
                          </a:cubicBezTo>
                          <a:cubicBezTo>
                            <a:pt x="11895" y="4425"/>
                            <a:pt x="16747" y="2203"/>
                            <a:pt x="21599" y="0"/>
                          </a:cubicBezTo>
                        </a:path>
                      </a:pathLst>
                    </a:custGeom>
                    <a:solidFill>
                      <a:srgbClr val="FFFFFF"/>
                    </a:solidFill>
                    <a:ln w="19050" cap="flat" cmpd="sng">
                      <a:solidFill>
                        <a:srgbClr val="14A6D7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411480">
                        <a:defRPr/>
                      </a:pPr>
                      <a:endParaRPr lang="en-US" sz="1100">
                        <a:solidFill>
                          <a:prstClr val="black"/>
                        </a:solidFill>
                        <a:latin typeface="Helvetica" charset="0"/>
                        <a:cs typeface="Helvetica" charset="0"/>
                        <a:sym typeface="Helvetica" charset="0"/>
                      </a:endParaRPr>
                    </a:p>
                  </p:txBody>
                </p:sp>
                <p:sp>
                  <p:nvSpPr>
                    <p:cNvPr id="426" name="AutoShape 3"/>
                    <p:cNvSpPr>
                      <a:spLocks/>
                    </p:cNvSpPr>
                    <p:nvPr/>
                  </p:nvSpPr>
                  <p:spPr bwMode="auto">
                    <a:xfrm>
                      <a:off x="1673172" y="3005137"/>
                      <a:ext cx="2479596" cy="20320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 w="9525" cap="flat" cmpd="sng">
                      <a:noFill/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defTabSz="411480">
                        <a:buClr>
                          <a:srgbClr val="B5B5B5"/>
                        </a:buClr>
                        <a:defRPr/>
                      </a:pPr>
                      <a:r>
                        <a:rPr lang="en-US" sz="1000" dirty="0">
                          <a:solidFill>
                            <a:srgbClr val="15A7D9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Berkeley 37-inch cyclotron</a:t>
                      </a:r>
                      <a:endParaRPr lang="en-US" dirty="0">
                        <a:solidFill>
                          <a:srgbClr val="15A7D9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427" name="AutoShape 4"/>
                    <p:cNvSpPr>
                      <a:spLocks/>
                    </p:cNvSpPr>
                    <p:nvPr/>
                  </p:nvSpPr>
                  <p:spPr bwMode="auto">
                    <a:xfrm>
                      <a:off x="1396956" y="3392487"/>
                      <a:ext cx="2182743" cy="20320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defTabSz="411480">
                        <a:buClr>
                          <a:srgbClr val="B5B5B5"/>
                        </a:buClr>
                        <a:defRPr/>
                      </a:pPr>
                      <a:r>
                        <a:rPr lang="en-US" sz="1000" dirty="0">
                          <a:solidFill>
                            <a:srgbClr val="15A7D9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350 </a:t>
                      </a:r>
                      <a:r>
                        <a:rPr lang="en-US" sz="1000" dirty="0" err="1">
                          <a:solidFill>
                            <a:srgbClr val="15A7D9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mCi</a:t>
                      </a:r>
                      <a:r>
                        <a:rPr lang="en-US" sz="1000" dirty="0">
                          <a:solidFill>
                            <a:srgbClr val="15A7D9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 Ra-Be source</a:t>
                      </a:r>
                      <a:endParaRPr lang="en-US" dirty="0">
                        <a:solidFill>
                          <a:srgbClr val="15A7D9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428" name="AutoShape 5"/>
                    <p:cNvSpPr>
                      <a:spLocks/>
                    </p:cNvSpPr>
                    <p:nvPr/>
                  </p:nvSpPr>
                  <p:spPr bwMode="auto">
                    <a:xfrm>
                      <a:off x="1200112" y="4119562"/>
                      <a:ext cx="2479596" cy="20320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defTabSz="411480">
                        <a:buClr>
                          <a:srgbClr val="B5B5B5"/>
                        </a:buClr>
                        <a:defRPr/>
                      </a:pPr>
                      <a:r>
                        <a:rPr lang="en-US" sz="1000" dirty="0">
                          <a:solidFill>
                            <a:srgbClr val="15A7D9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Chadwick</a:t>
                      </a:r>
                      <a:endParaRPr lang="en-US" dirty="0">
                        <a:solidFill>
                          <a:srgbClr val="15A7D9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429" name="AutoShape 8"/>
                    <p:cNvSpPr>
                      <a:spLocks/>
                    </p:cNvSpPr>
                    <p:nvPr/>
                  </p:nvSpPr>
                  <p:spPr bwMode="auto">
                    <a:xfrm>
                      <a:off x="1563637" y="2863850"/>
                      <a:ext cx="109535" cy="120650"/>
                    </a:xfrm>
                    <a:prstGeom prst="diamond">
                      <a:avLst/>
                    </a:prstGeom>
                    <a:solidFill>
                      <a:srgbClr val="15A7D9"/>
                    </a:solidFill>
                    <a:ln>
                      <a:solidFill>
                        <a:srgbClr val="14A6D7"/>
                      </a:solidFill>
                    </a:ln>
                    <a:effectLst/>
                    <a:extLst/>
                  </p:spPr>
                  <p:style>
                    <a:lnRef idx="1">
                      <a:schemeClr val="dk1"/>
                    </a:lnRef>
                    <a:fillRef idx="3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lIns="0" tIns="0" rIns="0" bIns="0"/>
                    <a:lstStyle/>
                    <a:p>
                      <a:pPr defTabSz="411480">
                        <a:defRPr/>
                      </a:pPr>
                      <a:endParaRPr lang="en-US" sz="1100">
                        <a:solidFill>
                          <a:prstClr val="white"/>
                        </a:solidFill>
                        <a:latin typeface="Helvetica" charset="0"/>
                        <a:cs typeface="Helvetica" charset="0"/>
                        <a:sym typeface="Helvetica" charset="0"/>
                      </a:endParaRPr>
                    </a:p>
                  </p:txBody>
                </p:sp>
                <p:sp>
                  <p:nvSpPr>
                    <p:cNvPr id="430" name="AutoShape 10"/>
                    <p:cNvSpPr>
                      <a:spLocks/>
                    </p:cNvSpPr>
                    <p:nvPr/>
                  </p:nvSpPr>
                  <p:spPr bwMode="auto">
                    <a:xfrm>
                      <a:off x="657204" y="4460875"/>
                      <a:ext cx="701653" cy="23495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defTabSz="411480">
                        <a:buClr>
                          <a:srgbClr val="929292"/>
                        </a:buClr>
                        <a:defRPr/>
                      </a:pPr>
                      <a:r>
                        <a:rPr lang="en-US" sz="1300" b="1" dirty="0">
                          <a:solidFill>
                            <a:srgbClr val="0000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1930</a:t>
                      </a:r>
                      <a:endParaRPr lang="en-US" sz="1300" dirty="0">
                        <a:solidFill>
                          <a:srgbClr val="000000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431" name="AutoShape 11"/>
                    <p:cNvSpPr>
                      <a:spLocks/>
                    </p:cNvSpPr>
                    <p:nvPr/>
                  </p:nvSpPr>
                  <p:spPr bwMode="auto">
                    <a:xfrm>
                      <a:off x="4375011" y="4460875"/>
                      <a:ext cx="701653" cy="23495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defTabSz="411480">
                        <a:buClr>
                          <a:srgbClr val="929292"/>
                        </a:buClr>
                        <a:defRPr/>
                      </a:pPr>
                      <a:r>
                        <a:rPr lang="en-US" sz="1300" b="1" dirty="0">
                          <a:solidFill>
                            <a:srgbClr val="0000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1970</a:t>
                      </a:r>
                      <a:endParaRPr lang="en-US" sz="1300" dirty="0">
                        <a:solidFill>
                          <a:srgbClr val="000000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432" name="AutoShape 12"/>
                    <p:cNvSpPr>
                      <a:spLocks/>
                    </p:cNvSpPr>
                    <p:nvPr/>
                  </p:nvSpPr>
                  <p:spPr bwMode="auto">
                    <a:xfrm>
                      <a:off x="5305256" y="4460875"/>
                      <a:ext cx="701653" cy="23495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defTabSz="411480">
                        <a:buClr>
                          <a:srgbClr val="929292"/>
                        </a:buClr>
                        <a:defRPr/>
                      </a:pPr>
                      <a:r>
                        <a:rPr lang="en-US" sz="1300" b="1" dirty="0">
                          <a:solidFill>
                            <a:srgbClr val="0000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1980</a:t>
                      </a:r>
                      <a:endParaRPr lang="en-US" sz="1300" dirty="0">
                        <a:solidFill>
                          <a:srgbClr val="000000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433" name="AutoShape 13"/>
                    <p:cNvSpPr>
                      <a:spLocks/>
                    </p:cNvSpPr>
                    <p:nvPr/>
                  </p:nvSpPr>
                  <p:spPr bwMode="auto">
                    <a:xfrm>
                      <a:off x="6235502" y="4460875"/>
                      <a:ext cx="701653" cy="23495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defTabSz="411480">
                        <a:buClr>
                          <a:srgbClr val="929292"/>
                        </a:buClr>
                        <a:defRPr/>
                      </a:pPr>
                      <a:r>
                        <a:rPr lang="en-US" sz="1300" b="1" dirty="0">
                          <a:solidFill>
                            <a:srgbClr val="0000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1990</a:t>
                      </a:r>
                      <a:endParaRPr lang="en-US" sz="1300" dirty="0">
                        <a:solidFill>
                          <a:srgbClr val="000000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434" name="AutoShape 14"/>
                    <p:cNvSpPr>
                      <a:spLocks/>
                    </p:cNvSpPr>
                    <p:nvPr/>
                  </p:nvSpPr>
                  <p:spPr bwMode="auto">
                    <a:xfrm>
                      <a:off x="7162572" y="4460875"/>
                      <a:ext cx="701653" cy="23495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defTabSz="411480">
                        <a:buClr>
                          <a:srgbClr val="929292"/>
                        </a:buClr>
                        <a:defRPr/>
                      </a:pPr>
                      <a:r>
                        <a:rPr lang="en-US" sz="1300" b="1" dirty="0">
                          <a:solidFill>
                            <a:srgbClr val="0000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2000</a:t>
                      </a:r>
                      <a:endParaRPr lang="en-US" sz="1300" dirty="0">
                        <a:solidFill>
                          <a:srgbClr val="000000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435" name="AutoShape 15"/>
                    <p:cNvSpPr>
                      <a:spLocks/>
                    </p:cNvSpPr>
                    <p:nvPr/>
                  </p:nvSpPr>
                  <p:spPr bwMode="auto">
                    <a:xfrm>
                      <a:off x="8094404" y="4460875"/>
                      <a:ext cx="701653" cy="23495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defTabSz="411480">
                        <a:buClr>
                          <a:srgbClr val="929292"/>
                        </a:buClr>
                        <a:defRPr/>
                      </a:pPr>
                      <a:r>
                        <a:rPr lang="en-US" sz="1300" b="1" dirty="0">
                          <a:solidFill>
                            <a:srgbClr val="0000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2010</a:t>
                      </a:r>
                      <a:endParaRPr lang="en-US" sz="1300" dirty="0">
                        <a:solidFill>
                          <a:srgbClr val="000000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436" name="AutoShape 16"/>
                    <p:cNvSpPr>
                      <a:spLocks/>
                    </p:cNvSpPr>
                    <p:nvPr/>
                  </p:nvSpPr>
                  <p:spPr bwMode="auto">
                    <a:xfrm>
                      <a:off x="9023063" y="4460875"/>
                      <a:ext cx="701653" cy="23495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defTabSz="411480">
                        <a:buClr>
                          <a:srgbClr val="929292"/>
                        </a:buClr>
                        <a:defRPr/>
                      </a:pPr>
                      <a:r>
                        <a:rPr lang="en-US" sz="1300" b="1" dirty="0">
                          <a:solidFill>
                            <a:srgbClr val="0000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2020</a:t>
                      </a:r>
                      <a:endParaRPr lang="en-US" sz="1300" dirty="0">
                        <a:solidFill>
                          <a:srgbClr val="000000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437" name="Line 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6202" y="4343668"/>
                      <a:ext cx="1588" cy="92076"/>
                    </a:xfrm>
                    <a:prstGeom prst="line">
                      <a:avLst/>
                    </a:prstGeom>
                    <a:noFill/>
                    <a:ln w="1270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411480">
                        <a:defRPr/>
                      </a:pPr>
                      <a:endParaRPr lang="en-US" sz="1100">
                        <a:solidFill>
                          <a:prstClr val="black"/>
                        </a:solidFill>
                        <a:latin typeface="Helvetica" charset="0"/>
                        <a:cs typeface="Helvetica" charset="0"/>
                        <a:sym typeface="Helvetica" charset="0"/>
                      </a:endParaRPr>
                    </a:p>
                  </p:txBody>
                </p:sp>
                <p:sp>
                  <p:nvSpPr>
                    <p:cNvPr id="438" name="Line 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396020" y="4349750"/>
                      <a:ext cx="0" cy="92075"/>
                    </a:xfrm>
                    <a:prstGeom prst="line">
                      <a:avLst/>
                    </a:prstGeom>
                    <a:noFill/>
                    <a:ln w="1270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411480">
                        <a:defRPr/>
                      </a:pPr>
                      <a:endParaRPr lang="en-US" sz="1100">
                        <a:solidFill>
                          <a:prstClr val="black"/>
                        </a:solidFill>
                        <a:latin typeface="Helvetica" charset="0"/>
                        <a:cs typeface="Helvetica" charset="0"/>
                        <a:sym typeface="Helvetica" charset="0"/>
                      </a:endParaRPr>
                    </a:p>
                  </p:txBody>
                </p:sp>
                <p:sp>
                  <p:nvSpPr>
                    <p:cNvPr id="439" name="Line 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79624" y="4343668"/>
                      <a:ext cx="3176" cy="92076"/>
                    </a:xfrm>
                    <a:prstGeom prst="line">
                      <a:avLst/>
                    </a:prstGeom>
                    <a:noFill/>
                    <a:ln w="1270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411480">
                        <a:defRPr/>
                      </a:pPr>
                      <a:endParaRPr lang="en-US" sz="1100">
                        <a:solidFill>
                          <a:prstClr val="black"/>
                        </a:solidFill>
                        <a:latin typeface="Helvetica" charset="0"/>
                        <a:cs typeface="Helvetica" charset="0"/>
                        <a:sym typeface="Helvetica" charset="0"/>
                      </a:endParaRPr>
                    </a:p>
                  </p:txBody>
                </p:sp>
                <p:sp>
                  <p:nvSpPr>
                    <p:cNvPr id="440" name="Line 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14631" y="4343668"/>
                      <a:ext cx="3176" cy="92076"/>
                    </a:xfrm>
                    <a:prstGeom prst="line">
                      <a:avLst/>
                    </a:prstGeom>
                    <a:noFill/>
                    <a:ln w="1270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411480">
                        <a:defRPr/>
                      </a:pPr>
                      <a:endParaRPr lang="en-US" sz="1100">
                        <a:solidFill>
                          <a:prstClr val="black"/>
                        </a:solidFill>
                        <a:latin typeface="Helvetica" charset="0"/>
                        <a:cs typeface="Helvetica" charset="0"/>
                        <a:sym typeface="Helvetica" charset="0"/>
                      </a:endParaRPr>
                    </a:p>
                  </p:txBody>
                </p:sp>
                <p:sp>
                  <p:nvSpPr>
                    <p:cNvPr id="441" name="Line 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651227" y="4343668"/>
                      <a:ext cx="0" cy="92076"/>
                    </a:xfrm>
                    <a:prstGeom prst="line">
                      <a:avLst/>
                    </a:prstGeom>
                    <a:noFill/>
                    <a:ln w="1270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411480">
                        <a:defRPr/>
                      </a:pPr>
                      <a:endParaRPr lang="en-US" sz="1100">
                        <a:solidFill>
                          <a:prstClr val="black"/>
                        </a:solidFill>
                        <a:latin typeface="Helvetica" charset="0"/>
                        <a:cs typeface="Helvetica" charset="0"/>
                        <a:sym typeface="Helvetica" charset="0"/>
                      </a:endParaRPr>
                    </a:p>
                  </p:txBody>
                </p:sp>
                <p:sp>
                  <p:nvSpPr>
                    <p:cNvPr id="442" name="Line 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586234" y="4343668"/>
                      <a:ext cx="1588" cy="92076"/>
                    </a:xfrm>
                    <a:prstGeom prst="line">
                      <a:avLst/>
                    </a:prstGeom>
                    <a:noFill/>
                    <a:ln w="1270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411480">
                        <a:defRPr/>
                      </a:pPr>
                      <a:endParaRPr lang="en-US" sz="1100">
                        <a:solidFill>
                          <a:prstClr val="black"/>
                        </a:solidFill>
                        <a:latin typeface="Helvetica" charset="0"/>
                        <a:cs typeface="Helvetica" charset="0"/>
                        <a:sym typeface="Helvetica" charset="0"/>
                      </a:endParaRPr>
                    </a:p>
                  </p:txBody>
                </p:sp>
                <p:sp>
                  <p:nvSpPr>
                    <p:cNvPr id="443" name="Line 2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521242" y="4343668"/>
                      <a:ext cx="1587" cy="92076"/>
                    </a:xfrm>
                    <a:prstGeom prst="line">
                      <a:avLst/>
                    </a:prstGeom>
                    <a:noFill/>
                    <a:ln w="1270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411480">
                        <a:defRPr/>
                      </a:pPr>
                      <a:endParaRPr lang="en-US" sz="1100">
                        <a:solidFill>
                          <a:prstClr val="black"/>
                        </a:solidFill>
                        <a:latin typeface="Helvetica" charset="0"/>
                        <a:cs typeface="Helvetica" charset="0"/>
                        <a:sym typeface="Helvetica" charset="0"/>
                      </a:endParaRPr>
                    </a:p>
                  </p:txBody>
                </p:sp>
                <p:sp>
                  <p:nvSpPr>
                    <p:cNvPr id="444" name="Line 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456250" y="4343668"/>
                      <a:ext cx="3176" cy="92076"/>
                    </a:xfrm>
                    <a:prstGeom prst="line">
                      <a:avLst/>
                    </a:prstGeom>
                    <a:noFill/>
                    <a:ln w="1270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411480">
                        <a:defRPr/>
                      </a:pPr>
                      <a:endParaRPr lang="en-US" sz="1100">
                        <a:solidFill>
                          <a:prstClr val="black"/>
                        </a:solidFill>
                        <a:latin typeface="Helvetica" charset="0"/>
                        <a:cs typeface="Helvetica" charset="0"/>
                        <a:sym typeface="Helvetica" charset="0"/>
                      </a:endParaRPr>
                    </a:p>
                  </p:txBody>
                </p:sp>
                <p:sp>
                  <p:nvSpPr>
                    <p:cNvPr id="445" name="Line 3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944532" y="2243137"/>
                      <a:ext cx="90485" cy="1588"/>
                    </a:xfrm>
                    <a:prstGeom prst="line">
                      <a:avLst/>
                    </a:prstGeom>
                    <a:noFill/>
                    <a:ln w="1270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411480">
                        <a:defRPr/>
                      </a:pPr>
                      <a:endParaRPr lang="en-US" sz="1100">
                        <a:solidFill>
                          <a:prstClr val="black"/>
                        </a:solidFill>
                        <a:latin typeface="Helvetica" charset="0"/>
                        <a:cs typeface="Helvetica" charset="0"/>
                        <a:sym typeface="Helvetica" charset="0"/>
                      </a:endParaRPr>
                    </a:p>
                  </p:txBody>
                </p:sp>
                <p:sp>
                  <p:nvSpPr>
                    <p:cNvPr id="446" name="Line 3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944532" y="1241425"/>
                      <a:ext cx="90485" cy="1587"/>
                    </a:xfrm>
                    <a:prstGeom prst="line">
                      <a:avLst/>
                    </a:prstGeom>
                    <a:noFill/>
                    <a:ln w="1270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411480">
                        <a:defRPr/>
                      </a:pPr>
                      <a:endParaRPr lang="en-US" sz="1100">
                        <a:solidFill>
                          <a:prstClr val="black"/>
                        </a:solidFill>
                        <a:latin typeface="Helvetica" charset="0"/>
                        <a:cs typeface="Helvetica" charset="0"/>
                        <a:sym typeface="Helvetica" charset="0"/>
                      </a:endParaRPr>
                    </a:p>
                  </p:txBody>
                </p:sp>
                <p:sp>
                  <p:nvSpPr>
                    <p:cNvPr id="447" name="Line 3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944532" y="238125"/>
                      <a:ext cx="90485" cy="1587"/>
                    </a:xfrm>
                    <a:prstGeom prst="line">
                      <a:avLst/>
                    </a:prstGeom>
                    <a:noFill/>
                    <a:ln w="1270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411480">
                        <a:defRPr/>
                      </a:pPr>
                      <a:endParaRPr lang="en-US" sz="1100">
                        <a:solidFill>
                          <a:prstClr val="black"/>
                        </a:solidFill>
                        <a:latin typeface="Helvetica" charset="0"/>
                        <a:cs typeface="Helvetica" charset="0"/>
                        <a:sym typeface="Helvetica" charset="0"/>
                      </a:endParaRPr>
                    </a:p>
                  </p:txBody>
                </p:sp>
                <p:sp>
                  <p:nvSpPr>
                    <p:cNvPr id="448" name="AutoShape 40"/>
                    <p:cNvSpPr>
                      <a:spLocks/>
                    </p:cNvSpPr>
                    <p:nvPr/>
                  </p:nvSpPr>
                  <p:spPr bwMode="auto">
                    <a:xfrm>
                      <a:off x="935006" y="71437"/>
                      <a:ext cx="9371437" cy="4357153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12700" cap="flat" cmpd="sng">
                      <a:solidFill>
                        <a:schemeClr val="tx1"/>
                      </a:solidFill>
                      <a:prstDash val="solid"/>
                      <a:miter lim="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algn="ctr" defTabSz="525780">
                        <a:buClr>
                          <a:srgbClr val="929292"/>
                        </a:buClr>
                        <a:defRPr/>
                      </a:pPr>
                      <a:endParaRPr lang="en-US" sz="3600">
                        <a:solidFill>
                          <a:srgbClr val="92929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alibri" charset="0"/>
                        <a:cs typeface="Calibri" charset="0"/>
                        <a:sym typeface="Calibri" charset="0"/>
                      </a:endParaRPr>
                    </a:p>
                  </p:txBody>
                </p:sp>
                <p:sp>
                  <p:nvSpPr>
                    <p:cNvPr id="449" name="AutoShape 41"/>
                    <p:cNvSpPr>
                      <a:spLocks/>
                    </p:cNvSpPr>
                    <p:nvPr/>
                  </p:nvSpPr>
                  <p:spPr bwMode="auto">
                    <a:xfrm>
                      <a:off x="480636" y="3114663"/>
                      <a:ext cx="514334" cy="20320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defTabSz="411480">
                        <a:buClr>
                          <a:srgbClr val="929292"/>
                        </a:buClr>
                        <a:defRPr/>
                      </a:pPr>
                      <a:r>
                        <a:rPr lang="en-US" sz="1300" b="1" dirty="0">
                          <a:solidFill>
                            <a:srgbClr val="0000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10</a:t>
                      </a:r>
                      <a:r>
                        <a:rPr lang="en-US" sz="1300" b="1" baseline="29000" dirty="0">
                          <a:solidFill>
                            <a:srgbClr val="0000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5</a:t>
                      </a:r>
                      <a:endParaRPr lang="en-US" sz="1300" dirty="0">
                        <a:solidFill>
                          <a:srgbClr val="000000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450" name="AutoShape 42"/>
                    <p:cNvSpPr>
                      <a:spLocks/>
                    </p:cNvSpPr>
                    <p:nvPr/>
                  </p:nvSpPr>
                  <p:spPr bwMode="auto">
                    <a:xfrm>
                      <a:off x="476235" y="2107417"/>
                      <a:ext cx="498459" cy="201613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defTabSz="411480">
                        <a:buClr>
                          <a:srgbClr val="929292"/>
                        </a:buClr>
                        <a:defRPr/>
                      </a:pPr>
                      <a:r>
                        <a:rPr lang="en-US" sz="1300" b="1" dirty="0">
                          <a:solidFill>
                            <a:srgbClr val="0000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10</a:t>
                      </a:r>
                      <a:r>
                        <a:rPr lang="en-US" sz="1300" b="1" baseline="29000" dirty="0">
                          <a:solidFill>
                            <a:srgbClr val="0000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10</a:t>
                      </a:r>
                      <a:endParaRPr lang="en-US" sz="1300" dirty="0">
                        <a:solidFill>
                          <a:srgbClr val="000000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451" name="AutoShape 43"/>
                    <p:cNvSpPr>
                      <a:spLocks/>
                    </p:cNvSpPr>
                    <p:nvPr/>
                  </p:nvSpPr>
                  <p:spPr bwMode="auto">
                    <a:xfrm>
                      <a:off x="476471" y="1080679"/>
                      <a:ext cx="498459" cy="201612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defTabSz="411480">
                        <a:buClr>
                          <a:srgbClr val="929292"/>
                        </a:buClr>
                        <a:defRPr/>
                      </a:pPr>
                      <a:r>
                        <a:rPr lang="en-US" sz="1300" b="1" dirty="0">
                          <a:solidFill>
                            <a:srgbClr val="0000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10</a:t>
                      </a:r>
                      <a:r>
                        <a:rPr lang="en-US" sz="1300" b="1" baseline="29000" dirty="0">
                          <a:solidFill>
                            <a:srgbClr val="0000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15</a:t>
                      </a:r>
                      <a:endParaRPr lang="en-US" sz="1300" dirty="0">
                        <a:solidFill>
                          <a:srgbClr val="000000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452" name="AutoShape 44"/>
                    <p:cNvSpPr>
                      <a:spLocks/>
                    </p:cNvSpPr>
                    <p:nvPr/>
                  </p:nvSpPr>
                  <p:spPr bwMode="auto">
                    <a:xfrm>
                      <a:off x="467649" y="103050"/>
                      <a:ext cx="498459" cy="20320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defTabSz="411480">
                        <a:buClr>
                          <a:srgbClr val="929292"/>
                        </a:buClr>
                        <a:defRPr/>
                      </a:pPr>
                      <a:r>
                        <a:rPr lang="en-US" sz="1300" b="1" dirty="0">
                          <a:solidFill>
                            <a:prstClr val="black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10</a:t>
                      </a:r>
                      <a:r>
                        <a:rPr lang="en-US" sz="1300" b="1" baseline="29000" dirty="0">
                          <a:solidFill>
                            <a:prstClr val="black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20</a:t>
                      </a:r>
                      <a:endParaRPr lang="en-US" sz="1300" dirty="0">
                        <a:solidFill>
                          <a:prstClr val="black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453" name="AutoShape 45"/>
                    <p:cNvSpPr>
                      <a:spLocks/>
                    </p:cNvSpPr>
                    <p:nvPr/>
                  </p:nvSpPr>
                  <p:spPr bwMode="auto">
                    <a:xfrm>
                      <a:off x="556072" y="4029075"/>
                      <a:ext cx="207956" cy="295275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9525" cap="flat" cmpd="sng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algn="ctr" defTabSz="525780">
                        <a:buClr>
                          <a:srgbClr val="929292"/>
                        </a:buClr>
                        <a:defRPr/>
                      </a:pPr>
                      <a:r>
                        <a:rPr lang="en-US" sz="1300" b="1" dirty="0">
                          <a:solidFill>
                            <a:srgbClr val="0000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1</a:t>
                      </a:r>
                      <a:endParaRPr lang="en-US" sz="1300" b="1" dirty="0">
                        <a:solidFill>
                          <a:srgbClr val="000000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454" name="AutoShape 46"/>
                    <p:cNvSpPr>
                      <a:spLocks/>
                    </p:cNvSpPr>
                    <p:nvPr/>
                  </p:nvSpPr>
                  <p:spPr bwMode="auto">
                    <a:xfrm>
                      <a:off x="6392069" y="849994"/>
                      <a:ext cx="701653" cy="201613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defTabSz="411480">
                        <a:buClr>
                          <a:srgbClr val="00A5D4"/>
                        </a:buClr>
                        <a:defRPr/>
                      </a:pPr>
                      <a:r>
                        <a:rPr lang="en-US" sz="1000" b="1" dirty="0">
                          <a:solidFill>
                            <a:srgbClr val="00A5D4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ISIS</a:t>
                      </a:r>
                      <a:endParaRPr lang="en-US" dirty="0">
                        <a:solidFill>
                          <a:prstClr val="black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455" name="AutoShape 47"/>
                    <p:cNvSpPr>
                      <a:spLocks/>
                    </p:cNvSpPr>
                    <p:nvPr/>
                  </p:nvSpPr>
                  <p:spPr bwMode="auto">
                    <a:xfrm>
                      <a:off x="6666860" y="3180701"/>
                      <a:ext cx="122234" cy="98425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solidFill>
                      <a:srgbClr val="00A5D4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algn="ctr" defTabSz="525780">
                        <a:buClr>
                          <a:srgbClr val="000000"/>
                        </a:buClr>
                        <a:defRPr/>
                      </a:pPr>
                      <a:endParaRPr lang="en-US" sz="360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charset="0"/>
                        <a:cs typeface="Calibri" charset="0"/>
                        <a:sym typeface="Calibri" charset="0"/>
                      </a:endParaRPr>
                    </a:p>
                  </p:txBody>
                </p:sp>
                <p:sp>
                  <p:nvSpPr>
                    <p:cNvPr id="456" name="AutoShape 48"/>
                    <p:cNvSpPr>
                      <a:spLocks/>
                    </p:cNvSpPr>
                    <p:nvPr/>
                  </p:nvSpPr>
                  <p:spPr bwMode="auto">
                    <a:xfrm>
                      <a:off x="6902768" y="3057655"/>
                      <a:ext cx="2187417" cy="327024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defTabSz="411480">
                        <a:buClr>
                          <a:srgbClr val="00A5D4"/>
                        </a:buClr>
                        <a:defRPr/>
                      </a:pPr>
                      <a:r>
                        <a:rPr lang="en-US" sz="1500" dirty="0" smtClean="0">
                          <a:solidFill>
                            <a:srgbClr val="00A5D4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Particle driven pulsed</a:t>
                      </a:r>
                      <a:endParaRPr lang="en-US" dirty="0">
                        <a:solidFill>
                          <a:prstClr val="black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457" name="AutoShape 49"/>
                    <p:cNvSpPr>
                      <a:spLocks/>
                    </p:cNvSpPr>
                    <p:nvPr/>
                  </p:nvSpPr>
                  <p:spPr bwMode="auto">
                    <a:xfrm>
                      <a:off x="5306843" y="1549400"/>
                      <a:ext cx="120646" cy="98425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solidFill>
                      <a:srgbClr val="00A5D4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algn="ctr" defTabSz="525780">
                        <a:buClr>
                          <a:srgbClr val="000000"/>
                        </a:buClr>
                        <a:defRPr/>
                      </a:pPr>
                      <a:endParaRPr lang="en-US" sz="360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charset="0"/>
                        <a:cs typeface="Calibri" charset="0"/>
                        <a:sym typeface="Calibri" charset="0"/>
                      </a:endParaRPr>
                    </a:p>
                  </p:txBody>
                </p:sp>
                <p:sp>
                  <p:nvSpPr>
                    <p:cNvPr id="458" name="AutoShape 50"/>
                    <p:cNvSpPr>
                      <a:spLocks/>
                    </p:cNvSpPr>
                    <p:nvPr/>
                  </p:nvSpPr>
                  <p:spPr bwMode="auto">
                    <a:xfrm>
                      <a:off x="5330655" y="1445213"/>
                      <a:ext cx="123821" cy="100013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solidFill>
                      <a:srgbClr val="00A5D4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algn="ctr" defTabSz="525780">
                        <a:buClr>
                          <a:srgbClr val="000000"/>
                        </a:buClr>
                        <a:defRPr/>
                      </a:pPr>
                      <a:endParaRPr lang="en-US" sz="360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charset="0"/>
                        <a:cs typeface="Calibri" charset="0"/>
                        <a:sym typeface="Calibri" charset="0"/>
                      </a:endParaRPr>
                    </a:p>
                  </p:txBody>
                </p:sp>
                <p:sp>
                  <p:nvSpPr>
                    <p:cNvPr id="459" name="AutoShape 51"/>
                    <p:cNvSpPr>
                      <a:spLocks/>
                    </p:cNvSpPr>
                    <p:nvPr/>
                  </p:nvSpPr>
                  <p:spPr bwMode="auto">
                    <a:xfrm>
                      <a:off x="5575916" y="1369272"/>
                      <a:ext cx="119058" cy="98425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solidFill>
                      <a:srgbClr val="00A5D4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algn="ctr" defTabSz="525780">
                        <a:buClr>
                          <a:srgbClr val="000000"/>
                        </a:buClr>
                        <a:defRPr/>
                      </a:pPr>
                      <a:endParaRPr lang="en-US" sz="360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charset="0"/>
                        <a:cs typeface="Calibri" charset="0"/>
                        <a:sym typeface="Calibri" charset="0"/>
                      </a:endParaRPr>
                    </a:p>
                  </p:txBody>
                </p:sp>
                <p:sp>
                  <p:nvSpPr>
                    <p:cNvPr id="460" name="AutoShape 52"/>
                    <p:cNvSpPr>
                      <a:spLocks/>
                    </p:cNvSpPr>
                    <p:nvPr/>
                  </p:nvSpPr>
                  <p:spPr bwMode="auto">
                    <a:xfrm>
                      <a:off x="5857689" y="1277556"/>
                      <a:ext cx="122233" cy="98425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solidFill>
                      <a:srgbClr val="00A5D4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algn="ctr" defTabSz="525780">
                        <a:buClr>
                          <a:srgbClr val="000000"/>
                        </a:buClr>
                        <a:defRPr/>
                      </a:pPr>
                      <a:endParaRPr lang="en-US" sz="360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charset="0"/>
                        <a:cs typeface="Calibri" charset="0"/>
                        <a:sym typeface="Calibri" charset="0"/>
                      </a:endParaRPr>
                    </a:p>
                  </p:txBody>
                </p:sp>
                <p:sp>
                  <p:nvSpPr>
                    <p:cNvPr id="461" name="AutoShape 53"/>
                    <p:cNvSpPr>
                      <a:spLocks/>
                    </p:cNvSpPr>
                    <p:nvPr/>
                  </p:nvSpPr>
                  <p:spPr bwMode="auto">
                    <a:xfrm>
                      <a:off x="6376784" y="1060450"/>
                      <a:ext cx="119059" cy="98425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solidFill>
                      <a:srgbClr val="00A5D4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algn="ctr" defTabSz="525780">
                        <a:buClr>
                          <a:srgbClr val="000000"/>
                        </a:buClr>
                        <a:defRPr/>
                      </a:pPr>
                      <a:endParaRPr lang="en-US" sz="360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charset="0"/>
                        <a:cs typeface="Calibri" charset="0"/>
                        <a:sym typeface="Calibri" charset="0"/>
                      </a:endParaRPr>
                    </a:p>
                  </p:txBody>
                </p:sp>
                <p:sp>
                  <p:nvSpPr>
                    <p:cNvPr id="462" name="AutoShape 54"/>
                    <p:cNvSpPr>
                      <a:spLocks/>
                    </p:cNvSpPr>
                    <p:nvPr/>
                  </p:nvSpPr>
                  <p:spPr bwMode="auto">
                    <a:xfrm>
                      <a:off x="4998878" y="2012950"/>
                      <a:ext cx="701653" cy="20320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defTabSz="411480">
                        <a:buClr>
                          <a:srgbClr val="00A5D4"/>
                        </a:buClr>
                        <a:defRPr/>
                      </a:pPr>
                      <a:r>
                        <a:rPr lang="en-US" sz="1000" b="1" dirty="0" smtClean="0">
                          <a:solidFill>
                            <a:srgbClr val="00A5D4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ZING-</a:t>
                      </a:r>
                      <a:r>
                        <a:rPr lang="en-US" sz="1000" b="1" dirty="0">
                          <a:solidFill>
                            <a:srgbClr val="00A5D4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P</a:t>
                      </a:r>
                      <a:endParaRPr lang="en-US" dirty="0">
                        <a:solidFill>
                          <a:prstClr val="black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463" name="AutoShape 55"/>
                    <p:cNvSpPr>
                      <a:spLocks/>
                    </p:cNvSpPr>
                    <p:nvPr/>
                  </p:nvSpPr>
                  <p:spPr bwMode="auto">
                    <a:xfrm>
                      <a:off x="4884581" y="1311542"/>
                      <a:ext cx="701653" cy="20320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defTabSz="411480">
                        <a:buClr>
                          <a:srgbClr val="00A5D4"/>
                        </a:buClr>
                        <a:defRPr/>
                      </a:pPr>
                      <a:r>
                        <a:rPr lang="en-US" sz="1000" b="1" dirty="0" smtClean="0">
                          <a:solidFill>
                            <a:srgbClr val="00A5D4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ZING-P</a:t>
                      </a:r>
                      <a:r>
                        <a:rPr lang="en-US" sz="1000" b="1" baseline="30000" dirty="0" smtClean="0">
                          <a:solidFill>
                            <a:srgbClr val="00A5D4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’</a:t>
                      </a:r>
                      <a:endParaRPr lang="en-US" dirty="0">
                        <a:solidFill>
                          <a:prstClr val="black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464" name="AutoShape 56"/>
                    <p:cNvSpPr>
                      <a:spLocks/>
                    </p:cNvSpPr>
                    <p:nvPr/>
                  </p:nvSpPr>
                  <p:spPr bwMode="auto">
                    <a:xfrm>
                      <a:off x="5487512" y="1514852"/>
                      <a:ext cx="701653" cy="20320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defTabSz="411480">
                        <a:buClr>
                          <a:srgbClr val="00A5D4"/>
                        </a:buClr>
                        <a:defRPr/>
                      </a:pPr>
                      <a:r>
                        <a:rPr lang="en-US" sz="1000" b="1" dirty="0">
                          <a:solidFill>
                            <a:srgbClr val="00A5D4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KENS</a:t>
                      </a:r>
                      <a:endParaRPr lang="en-US" dirty="0">
                        <a:solidFill>
                          <a:prstClr val="black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465" name="AutoShape 57"/>
                    <p:cNvSpPr>
                      <a:spLocks/>
                    </p:cNvSpPr>
                    <p:nvPr/>
                  </p:nvSpPr>
                  <p:spPr bwMode="auto">
                    <a:xfrm>
                      <a:off x="5312671" y="1667068"/>
                      <a:ext cx="509572" cy="19685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defTabSz="411480">
                        <a:buClr>
                          <a:srgbClr val="00A5D4"/>
                        </a:buClr>
                        <a:defRPr/>
                      </a:pPr>
                      <a:r>
                        <a:rPr lang="en-US" sz="1000" b="1" dirty="0">
                          <a:solidFill>
                            <a:srgbClr val="00A5D4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WNR</a:t>
                      </a:r>
                      <a:endParaRPr lang="en-US" dirty="0">
                        <a:solidFill>
                          <a:prstClr val="black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466" name="AutoShape 58"/>
                    <p:cNvSpPr>
                      <a:spLocks/>
                    </p:cNvSpPr>
                    <p:nvPr/>
                  </p:nvSpPr>
                  <p:spPr bwMode="auto">
                    <a:xfrm>
                      <a:off x="5760962" y="1042484"/>
                      <a:ext cx="701653" cy="201613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defTabSz="411480">
                        <a:buClr>
                          <a:srgbClr val="00A5D4"/>
                        </a:buClr>
                        <a:defRPr/>
                      </a:pPr>
                      <a:r>
                        <a:rPr lang="en-US" sz="1000" b="1" dirty="0">
                          <a:solidFill>
                            <a:srgbClr val="00A5D4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IPNS</a:t>
                      </a:r>
                      <a:endParaRPr lang="en-US" dirty="0">
                        <a:solidFill>
                          <a:prstClr val="black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467" name="AutoShape 59"/>
                    <p:cNvSpPr>
                      <a:spLocks/>
                    </p:cNvSpPr>
                    <p:nvPr/>
                  </p:nvSpPr>
                  <p:spPr bwMode="auto">
                    <a:xfrm>
                      <a:off x="5052851" y="1851025"/>
                      <a:ext cx="119059" cy="100012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solidFill>
                      <a:srgbClr val="00A5D4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algn="ctr" defTabSz="525780">
                        <a:buClr>
                          <a:srgbClr val="000000"/>
                        </a:buClr>
                        <a:defRPr/>
                      </a:pPr>
                      <a:endParaRPr lang="en-US" sz="360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charset="0"/>
                        <a:cs typeface="Calibri" charset="0"/>
                        <a:sym typeface="Calibri" charset="0"/>
                      </a:endParaRPr>
                    </a:p>
                  </p:txBody>
                </p:sp>
                <p:sp>
                  <p:nvSpPr>
                    <p:cNvPr id="468" name="AutoShape 60"/>
                    <p:cNvSpPr>
                      <a:spLocks/>
                    </p:cNvSpPr>
                    <p:nvPr/>
                  </p:nvSpPr>
                  <p:spPr bwMode="auto">
                    <a:xfrm>
                      <a:off x="4303576" y="927100"/>
                      <a:ext cx="695302" cy="193675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 w="9525" cap="flat" cmpd="sng">
                      <a:noFill/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algn="ctr" defTabSz="525780">
                        <a:buClr>
                          <a:srgbClr val="FF9100"/>
                        </a:buClr>
                        <a:defRPr/>
                      </a:pPr>
                      <a:r>
                        <a:rPr lang="en-US" sz="1000" b="1" dirty="0">
                          <a:solidFill>
                            <a:srgbClr val="FF91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ILL</a:t>
                      </a:r>
                      <a:endParaRPr lang="en-US" dirty="0">
                        <a:solidFill>
                          <a:prstClr val="black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469" name="AutoShape 61"/>
                    <p:cNvSpPr>
                      <a:spLocks/>
                    </p:cNvSpPr>
                    <p:nvPr/>
                  </p:nvSpPr>
                  <p:spPr bwMode="auto">
                    <a:xfrm>
                      <a:off x="4660357" y="1120775"/>
                      <a:ext cx="93660" cy="101600"/>
                    </a:xfrm>
                    <a:custGeom>
                      <a:avLst/>
                      <a:gdLst>
                        <a:gd name="T0" fmla="+- 0 10800 961"/>
                        <a:gd name="T1" fmla="*/ T0 w 19679"/>
                        <a:gd name="T2" fmla="+- 0 10800 961"/>
                        <a:gd name="T3" fmla="*/ 10800 h 19679"/>
                        <a:gd name="T4" fmla="+- 0 10800 961"/>
                        <a:gd name="T5" fmla="*/ T4 w 19679"/>
                        <a:gd name="T6" fmla="+- 0 10800 961"/>
                        <a:gd name="T7" fmla="*/ 10800 h 19679"/>
                        <a:gd name="T8" fmla="+- 0 10800 961"/>
                        <a:gd name="T9" fmla="*/ T8 w 19679"/>
                        <a:gd name="T10" fmla="+- 0 10800 961"/>
                        <a:gd name="T11" fmla="*/ 10800 h 19679"/>
                        <a:gd name="T12" fmla="+- 0 10800 961"/>
                        <a:gd name="T13" fmla="*/ T12 w 19679"/>
                        <a:gd name="T14" fmla="+- 0 10800 961"/>
                        <a:gd name="T15" fmla="*/ 10800 h 19679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9679" h="19679">
                          <a:moveTo>
                            <a:pt x="16796" y="2881"/>
                          </a:moveTo>
                          <a:cubicBezTo>
                            <a:pt x="20638" y="6724"/>
                            <a:pt x="20638" y="12953"/>
                            <a:pt x="16796" y="16796"/>
                          </a:cubicBezTo>
                          <a:cubicBezTo>
                            <a:pt x="12953" y="20639"/>
                            <a:pt x="6724" y="20639"/>
                            <a:pt x="2881" y="16796"/>
                          </a:cubicBezTo>
                          <a:cubicBezTo>
                            <a:pt x="-961" y="12953"/>
                            <a:pt x="-961" y="6724"/>
                            <a:pt x="2881" y="2881"/>
                          </a:cubicBezTo>
                          <a:cubicBezTo>
                            <a:pt x="6724" y="-961"/>
                            <a:pt x="12953" y="-961"/>
                            <a:pt x="16796" y="2881"/>
                          </a:cubicBezTo>
                        </a:path>
                      </a:pathLst>
                    </a:custGeom>
                    <a:solidFill>
                      <a:srgbClr val="FF9100"/>
                    </a:solidFill>
                    <a:ln w="9525" cap="flat" cmpd="sng">
                      <a:solidFill>
                        <a:srgbClr val="FF91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411480">
                        <a:defRPr/>
                      </a:pPr>
                      <a:endParaRPr lang="en-US" sz="1100">
                        <a:solidFill>
                          <a:prstClr val="black"/>
                        </a:solidFill>
                        <a:latin typeface="Helvetica" charset="0"/>
                        <a:cs typeface="Helvetica" charset="0"/>
                        <a:sym typeface="Helvetica" charset="0"/>
                      </a:endParaRPr>
                    </a:p>
                  </p:txBody>
                </p:sp>
                <p:sp>
                  <p:nvSpPr>
                    <p:cNvPr id="470" name="AutoShape 62"/>
                    <p:cNvSpPr>
                      <a:spLocks/>
                    </p:cNvSpPr>
                    <p:nvPr/>
                  </p:nvSpPr>
                  <p:spPr bwMode="auto">
                    <a:xfrm>
                      <a:off x="2030347" y="1204912"/>
                      <a:ext cx="2938370" cy="1684338"/>
                    </a:xfrm>
                    <a:custGeom>
                      <a:avLst/>
                      <a:gdLst>
                        <a:gd name="T0" fmla="+- 0 10819 39"/>
                        <a:gd name="T1" fmla="*/ T0 w 21561"/>
                        <a:gd name="T2" fmla="+- 0 10848 96"/>
                        <a:gd name="T3" fmla="*/ 10848 h 21504"/>
                        <a:gd name="T4" fmla="+- 0 10819 39"/>
                        <a:gd name="T5" fmla="*/ T4 w 21561"/>
                        <a:gd name="T6" fmla="+- 0 10848 96"/>
                        <a:gd name="T7" fmla="*/ 10848 h 21504"/>
                        <a:gd name="T8" fmla="+- 0 10819 39"/>
                        <a:gd name="T9" fmla="*/ T8 w 21561"/>
                        <a:gd name="T10" fmla="+- 0 10848 96"/>
                        <a:gd name="T11" fmla="*/ 10848 h 21504"/>
                        <a:gd name="T12" fmla="+- 0 10819 39"/>
                        <a:gd name="T13" fmla="*/ T12 w 21561"/>
                        <a:gd name="T14" fmla="+- 0 10848 96"/>
                        <a:gd name="T15" fmla="*/ 10848 h 21504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21561" h="21504">
                          <a:moveTo>
                            <a:pt x="11" y="21503"/>
                          </a:moveTo>
                          <a:cubicBezTo>
                            <a:pt x="-14" y="18787"/>
                            <a:pt x="-39" y="16093"/>
                            <a:pt x="357" y="13466"/>
                          </a:cubicBezTo>
                          <a:cubicBezTo>
                            <a:pt x="751" y="10839"/>
                            <a:pt x="1480" y="7738"/>
                            <a:pt x="2412" y="5746"/>
                          </a:cubicBezTo>
                          <a:cubicBezTo>
                            <a:pt x="3344" y="3752"/>
                            <a:pt x="4493" y="2417"/>
                            <a:pt x="5923" y="1489"/>
                          </a:cubicBezTo>
                          <a:cubicBezTo>
                            <a:pt x="7352" y="561"/>
                            <a:pt x="8361" y="357"/>
                            <a:pt x="10965" y="130"/>
                          </a:cubicBezTo>
                          <a:cubicBezTo>
                            <a:pt x="13570" y="-96"/>
                            <a:pt x="17565" y="17"/>
                            <a:pt x="21560" y="130"/>
                          </a:cubicBezTo>
                        </a:path>
                      </a:pathLst>
                    </a:custGeom>
                    <a:noFill/>
                    <a:ln w="19050" cap="flat" cmpd="sng">
                      <a:solidFill>
                        <a:srgbClr val="FF91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411480">
                        <a:defRPr/>
                      </a:pPr>
                      <a:endParaRPr lang="en-US" sz="1100">
                        <a:solidFill>
                          <a:prstClr val="black"/>
                        </a:solidFill>
                        <a:latin typeface="Helvetica" charset="0"/>
                        <a:cs typeface="Helvetica" charset="0"/>
                        <a:sym typeface="Helvetica" charset="0"/>
                      </a:endParaRPr>
                    </a:p>
                  </p:txBody>
                </p:sp>
                <p:sp>
                  <p:nvSpPr>
                    <p:cNvPr id="471" name="AutoShape 63"/>
                    <p:cNvSpPr>
                      <a:spLocks/>
                    </p:cNvSpPr>
                    <p:nvPr/>
                  </p:nvSpPr>
                  <p:spPr bwMode="auto">
                    <a:xfrm>
                      <a:off x="1771198" y="1678075"/>
                      <a:ext cx="703240" cy="20320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defTabSz="411480">
                        <a:buClr>
                          <a:srgbClr val="FF9100"/>
                        </a:buClr>
                        <a:defRPr/>
                      </a:pPr>
                      <a:r>
                        <a:rPr lang="en-US" sz="1000" b="1" dirty="0">
                          <a:solidFill>
                            <a:srgbClr val="FF91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X-10</a:t>
                      </a:r>
                      <a:endParaRPr lang="en-US" b="1" dirty="0">
                        <a:solidFill>
                          <a:prstClr val="black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472" name="AutoShape 64"/>
                    <p:cNvSpPr>
                      <a:spLocks/>
                    </p:cNvSpPr>
                    <p:nvPr/>
                  </p:nvSpPr>
                  <p:spPr bwMode="auto">
                    <a:xfrm>
                      <a:off x="1610094" y="2402681"/>
                      <a:ext cx="701653" cy="20320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defTabSz="411480">
                        <a:buClr>
                          <a:srgbClr val="FF9100"/>
                        </a:buClr>
                        <a:defRPr/>
                      </a:pPr>
                      <a:r>
                        <a:rPr lang="en-US" sz="1000" b="1" dirty="0">
                          <a:solidFill>
                            <a:srgbClr val="FF91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CP-2</a:t>
                      </a:r>
                      <a:endParaRPr lang="en-US" b="1" dirty="0">
                        <a:solidFill>
                          <a:prstClr val="black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473" name="AutoShape 65"/>
                    <p:cNvSpPr>
                      <a:spLocks/>
                    </p:cNvSpPr>
                    <p:nvPr/>
                  </p:nvSpPr>
                  <p:spPr bwMode="auto">
                    <a:xfrm>
                      <a:off x="1979549" y="2844800"/>
                      <a:ext cx="95247" cy="100012"/>
                    </a:xfrm>
                    <a:custGeom>
                      <a:avLst/>
                      <a:gdLst>
                        <a:gd name="T0" fmla="+- 0 10800 961"/>
                        <a:gd name="T1" fmla="*/ T0 w 19679"/>
                        <a:gd name="T2" fmla="+- 0 10800 961"/>
                        <a:gd name="T3" fmla="*/ 10800 h 19679"/>
                        <a:gd name="T4" fmla="+- 0 10800 961"/>
                        <a:gd name="T5" fmla="*/ T4 w 19679"/>
                        <a:gd name="T6" fmla="+- 0 10800 961"/>
                        <a:gd name="T7" fmla="*/ 10800 h 19679"/>
                        <a:gd name="T8" fmla="+- 0 10800 961"/>
                        <a:gd name="T9" fmla="*/ T8 w 19679"/>
                        <a:gd name="T10" fmla="+- 0 10800 961"/>
                        <a:gd name="T11" fmla="*/ 10800 h 19679"/>
                        <a:gd name="T12" fmla="+- 0 10800 961"/>
                        <a:gd name="T13" fmla="*/ T12 w 19679"/>
                        <a:gd name="T14" fmla="+- 0 10800 961"/>
                        <a:gd name="T15" fmla="*/ 10800 h 19679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9679" h="19679">
                          <a:moveTo>
                            <a:pt x="16796" y="2881"/>
                          </a:moveTo>
                          <a:cubicBezTo>
                            <a:pt x="20638" y="6724"/>
                            <a:pt x="20638" y="12953"/>
                            <a:pt x="16796" y="16796"/>
                          </a:cubicBezTo>
                          <a:cubicBezTo>
                            <a:pt x="12953" y="20638"/>
                            <a:pt x="6724" y="20638"/>
                            <a:pt x="2881" y="16796"/>
                          </a:cubicBezTo>
                          <a:cubicBezTo>
                            <a:pt x="-961" y="12953"/>
                            <a:pt x="-961" y="6724"/>
                            <a:pt x="2881" y="2881"/>
                          </a:cubicBezTo>
                          <a:cubicBezTo>
                            <a:pt x="6724" y="-961"/>
                            <a:pt x="12953" y="-961"/>
                            <a:pt x="16796" y="2881"/>
                          </a:cubicBezTo>
                        </a:path>
                      </a:pathLst>
                    </a:custGeom>
                    <a:solidFill>
                      <a:srgbClr val="FF9100"/>
                    </a:solidFill>
                    <a:ln w="9525" cap="flat" cmpd="sng">
                      <a:solidFill>
                        <a:srgbClr val="FF91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411480">
                        <a:defRPr/>
                      </a:pPr>
                      <a:endParaRPr lang="en-US" sz="1100">
                        <a:solidFill>
                          <a:prstClr val="black"/>
                        </a:solidFill>
                        <a:latin typeface="Helvetica" charset="0"/>
                        <a:cs typeface="Helvetica" charset="0"/>
                        <a:sym typeface="Helvetica" charset="0"/>
                      </a:endParaRPr>
                    </a:p>
                  </p:txBody>
                </p:sp>
                <p:sp>
                  <p:nvSpPr>
                    <p:cNvPr id="474" name="AutoShape 66"/>
                    <p:cNvSpPr>
                      <a:spLocks/>
                    </p:cNvSpPr>
                    <p:nvPr/>
                  </p:nvSpPr>
                  <p:spPr bwMode="auto">
                    <a:xfrm>
                      <a:off x="2029159" y="2541759"/>
                      <a:ext cx="93659" cy="100013"/>
                    </a:xfrm>
                    <a:custGeom>
                      <a:avLst/>
                      <a:gdLst>
                        <a:gd name="T0" fmla="+- 0 10800 961"/>
                        <a:gd name="T1" fmla="*/ T0 w 19679"/>
                        <a:gd name="T2" fmla="+- 0 10800 961"/>
                        <a:gd name="T3" fmla="*/ 10800 h 19679"/>
                        <a:gd name="T4" fmla="+- 0 10800 961"/>
                        <a:gd name="T5" fmla="*/ T4 w 19679"/>
                        <a:gd name="T6" fmla="+- 0 10800 961"/>
                        <a:gd name="T7" fmla="*/ 10800 h 19679"/>
                        <a:gd name="T8" fmla="+- 0 10800 961"/>
                        <a:gd name="T9" fmla="*/ T8 w 19679"/>
                        <a:gd name="T10" fmla="+- 0 10800 961"/>
                        <a:gd name="T11" fmla="*/ 10800 h 19679"/>
                        <a:gd name="T12" fmla="+- 0 10800 961"/>
                        <a:gd name="T13" fmla="*/ T12 w 19679"/>
                        <a:gd name="T14" fmla="+- 0 10800 961"/>
                        <a:gd name="T15" fmla="*/ 10800 h 19679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9679" h="19679">
                          <a:moveTo>
                            <a:pt x="16796" y="2881"/>
                          </a:moveTo>
                          <a:cubicBezTo>
                            <a:pt x="20638" y="6724"/>
                            <a:pt x="20638" y="12953"/>
                            <a:pt x="16796" y="16796"/>
                          </a:cubicBezTo>
                          <a:cubicBezTo>
                            <a:pt x="12953" y="20638"/>
                            <a:pt x="6724" y="20638"/>
                            <a:pt x="2881" y="16796"/>
                          </a:cubicBezTo>
                          <a:cubicBezTo>
                            <a:pt x="-961" y="12953"/>
                            <a:pt x="-961" y="6724"/>
                            <a:pt x="2881" y="2881"/>
                          </a:cubicBezTo>
                          <a:cubicBezTo>
                            <a:pt x="6724" y="-961"/>
                            <a:pt x="12953" y="-961"/>
                            <a:pt x="16796" y="2881"/>
                          </a:cubicBezTo>
                        </a:path>
                      </a:pathLst>
                    </a:custGeom>
                    <a:solidFill>
                      <a:srgbClr val="FF9100"/>
                    </a:solidFill>
                    <a:ln w="9525" cap="flat" cmpd="sng">
                      <a:solidFill>
                        <a:srgbClr val="FF91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411480">
                        <a:defRPr/>
                      </a:pPr>
                      <a:endParaRPr lang="en-US" sz="1100">
                        <a:solidFill>
                          <a:prstClr val="black"/>
                        </a:solidFill>
                        <a:latin typeface="Helvetica" charset="0"/>
                        <a:cs typeface="Helvetica" charset="0"/>
                        <a:sym typeface="Helvetica" charset="0"/>
                      </a:endParaRPr>
                    </a:p>
                  </p:txBody>
                </p:sp>
                <p:sp>
                  <p:nvSpPr>
                    <p:cNvPr id="475" name="AutoShape 67"/>
                    <p:cNvSpPr>
                      <a:spLocks/>
                    </p:cNvSpPr>
                    <p:nvPr/>
                  </p:nvSpPr>
                  <p:spPr bwMode="auto">
                    <a:xfrm>
                      <a:off x="2135119" y="1735137"/>
                      <a:ext cx="95247" cy="101600"/>
                    </a:xfrm>
                    <a:custGeom>
                      <a:avLst/>
                      <a:gdLst>
                        <a:gd name="T0" fmla="+- 0 10800 961"/>
                        <a:gd name="T1" fmla="*/ T0 w 19679"/>
                        <a:gd name="T2" fmla="+- 0 10800 961"/>
                        <a:gd name="T3" fmla="*/ 10800 h 19679"/>
                        <a:gd name="T4" fmla="+- 0 10800 961"/>
                        <a:gd name="T5" fmla="*/ T4 w 19679"/>
                        <a:gd name="T6" fmla="+- 0 10800 961"/>
                        <a:gd name="T7" fmla="*/ 10800 h 19679"/>
                        <a:gd name="T8" fmla="+- 0 10800 961"/>
                        <a:gd name="T9" fmla="*/ T8 w 19679"/>
                        <a:gd name="T10" fmla="+- 0 10800 961"/>
                        <a:gd name="T11" fmla="*/ 10800 h 19679"/>
                        <a:gd name="T12" fmla="+- 0 10800 961"/>
                        <a:gd name="T13" fmla="*/ T12 w 19679"/>
                        <a:gd name="T14" fmla="+- 0 10800 961"/>
                        <a:gd name="T15" fmla="*/ 10800 h 19679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9679" h="19679">
                          <a:moveTo>
                            <a:pt x="16796" y="2881"/>
                          </a:moveTo>
                          <a:cubicBezTo>
                            <a:pt x="20638" y="6724"/>
                            <a:pt x="20638" y="12953"/>
                            <a:pt x="16796" y="16796"/>
                          </a:cubicBezTo>
                          <a:cubicBezTo>
                            <a:pt x="12953" y="20639"/>
                            <a:pt x="6724" y="20639"/>
                            <a:pt x="2881" y="16796"/>
                          </a:cubicBezTo>
                          <a:cubicBezTo>
                            <a:pt x="-961" y="12953"/>
                            <a:pt x="-961" y="6724"/>
                            <a:pt x="2881" y="2881"/>
                          </a:cubicBezTo>
                          <a:cubicBezTo>
                            <a:pt x="6724" y="-961"/>
                            <a:pt x="12953" y="-961"/>
                            <a:pt x="16796" y="2881"/>
                          </a:cubicBezTo>
                        </a:path>
                      </a:pathLst>
                    </a:custGeom>
                    <a:solidFill>
                      <a:srgbClr val="FF9100"/>
                    </a:solidFill>
                    <a:ln w="9525" cap="flat" cmpd="sng">
                      <a:solidFill>
                        <a:srgbClr val="FF91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411480">
                        <a:defRPr/>
                      </a:pPr>
                      <a:endParaRPr lang="en-US" sz="1100">
                        <a:solidFill>
                          <a:prstClr val="black"/>
                        </a:solidFill>
                        <a:latin typeface="Helvetica" charset="0"/>
                        <a:cs typeface="Helvetica" charset="0"/>
                        <a:sym typeface="Helvetica" charset="0"/>
                      </a:endParaRPr>
                    </a:p>
                  </p:txBody>
                </p:sp>
                <p:sp>
                  <p:nvSpPr>
                    <p:cNvPr id="476" name="AutoShape 68"/>
                    <p:cNvSpPr>
                      <a:spLocks/>
                    </p:cNvSpPr>
                    <p:nvPr/>
                  </p:nvSpPr>
                  <p:spPr bwMode="auto">
                    <a:xfrm>
                      <a:off x="2504995" y="1416050"/>
                      <a:ext cx="96834" cy="100012"/>
                    </a:xfrm>
                    <a:custGeom>
                      <a:avLst/>
                      <a:gdLst>
                        <a:gd name="T0" fmla="+- 0 10800 961"/>
                        <a:gd name="T1" fmla="*/ T0 w 19679"/>
                        <a:gd name="T2" fmla="+- 0 10800 961"/>
                        <a:gd name="T3" fmla="*/ 10800 h 19679"/>
                        <a:gd name="T4" fmla="+- 0 10800 961"/>
                        <a:gd name="T5" fmla="*/ T4 w 19679"/>
                        <a:gd name="T6" fmla="+- 0 10800 961"/>
                        <a:gd name="T7" fmla="*/ 10800 h 19679"/>
                        <a:gd name="T8" fmla="+- 0 10800 961"/>
                        <a:gd name="T9" fmla="*/ T8 w 19679"/>
                        <a:gd name="T10" fmla="+- 0 10800 961"/>
                        <a:gd name="T11" fmla="*/ 10800 h 19679"/>
                        <a:gd name="T12" fmla="+- 0 10800 961"/>
                        <a:gd name="T13" fmla="*/ T12 w 19679"/>
                        <a:gd name="T14" fmla="+- 0 10800 961"/>
                        <a:gd name="T15" fmla="*/ 10800 h 19679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9679" h="19679">
                          <a:moveTo>
                            <a:pt x="16796" y="2881"/>
                          </a:moveTo>
                          <a:cubicBezTo>
                            <a:pt x="20638" y="6724"/>
                            <a:pt x="20638" y="12953"/>
                            <a:pt x="16796" y="16796"/>
                          </a:cubicBezTo>
                          <a:cubicBezTo>
                            <a:pt x="12953" y="20638"/>
                            <a:pt x="6724" y="20638"/>
                            <a:pt x="2881" y="16796"/>
                          </a:cubicBezTo>
                          <a:cubicBezTo>
                            <a:pt x="-961" y="12953"/>
                            <a:pt x="-961" y="6724"/>
                            <a:pt x="2881" y="2881"/>
                          </a:cubicBezTo>
                          <a:cubicBezTo>
                            <a:pt x="6724" y="-961"/>
                            <a:pt x="12953" y="-961"/>
                            <a:pt x="16796" y="2881"/>
                          </a:cubicBezTo>
                        </a:path>
                      </a:pathLst>
                    </a:custGeom>
                    <a:solidFill>
                      <a:srgbClr val="FF9100"/>
                    </a:solidFill>
                    <a:ln w="9525" cap="flat" cmpd="sng">
                      <a:solidFill>
                        <a:srgbClr val="FF91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411480">
                        <a:defRPr/>
                      </a:pPr>
                      <a:endParaRPr lang="en-US" sz="1100">
                        <a:solidFill>
                          <a:prstClr val="black"/>
                        </a:solidFill>
                        <a:latin typeface="Helvetica" charset="0"/>
                        <a:cs typeface="Helvetica" charset="0"/>
                        <a:sym typeface="Helvetica" charset="0"/>
                      </a:endParaRPr>
                    </a:p>
                  </p:txBody>
                </p:sp>
                <p:sp>
                  <p:nvSpPr>
                    <p:cNvPr id="477" name="AutoShape 69"/>
                    <p:cNvSpPr>
                      <a:spLocks/>
                    </p:cNvSpPr>
                    <p:nvPr/>
                  </p:nvSpPr>
                  <p:spPr bwMode="auto">
                    <a:xfrm>
                      <a:off x="2998692" y="1249362"/>
                      <a:ext cx="98422" cy="100013"/>
                    </a:xfrm>
                    <a:custGeom>
                      <a:avLst/>
                      <a:gdLst>
                        <a:gd name="T0" fmla="+- 0 10800 961"/>
                        <a:gd name="T1" fmla="*/ T0 w 19679"/>
                        <a:gd name="T2" fmla="+- 0 10800 961"/>
                        <a:gd name="T3" fmla="*/ 10800 h 19679"/>
                        <a:gd name="T4" fmla="+- 0 10800 961"/>
                        <a:gd name="T5" fmla="*/ T4 w 19679"/>
                        <a:gd name="T6" fmla="+- 0 10800 961"/>
                        <a:gd name="T7" fmla="*/ 10800 h 19679"/>
                        <a:gd name="T8" fmla="+- 0 10800 961"/>
                        <a:gd name="T9" fmla="*/ T8 w 19679"/>
                        <a:gd name="T10" fmla="+- 0 10800 961"/>
                        <a:gd name="T11" fmla="*/ 10800 h 19679"/>
                        <a:gd name="T12" fmla="+- 0 10800 961"/>
                        <a:gd name="T13" fmla="*/ T12 w 19679"/>
                        <a:gd name="T14" fmla="+- 0 10800 961"/>
                        <a:gd name="T15" fmla="*/ 10800 h 19679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9679" h="19679">
                          <a:moveTo>
                            <a:pt x="16796" y="2881"/>
                          </a:moveTo>
                          <a:cubicBezTo>
                            <a:pt x="20638" y="6724"/>
                            <a:pt x="20638" y="12953"/>
                            <a:pt x="16796" y="16796"/>
                          </a:cubicBezTo>
                          <a:cubicBezTo>
                            <a:pt x="12953" y="20639"/>
                            <a:pt x="6724" y="20639"/>
                            <a:pt x="2881" y="16796"/>
                          </a:cubicBezTo>
                          <a:cubicBezTo>
                            <a:pt x="-961" y="12953"/>
                            <a:pt x="-961" y="6724"/>
                            <a:pt x="2881" y="2881"/>
                          </a:cubicBezTo>
                          <a:cubicBezTo>
                            <a:pt x="6724" y="-961"/>
                            <a:pt x="12953" y="-961"/>
                            <a:pt x="16796" y="2881"/>
                          </a:cubicBezTo>
                        </a:path>
                      </a:pathLst>
                    </a:custGeom>
                    <a:solidFill>
                      <a:srgbClr val="FF9100"/>
                    </a:solidFill>
                    <a:ln w="9525" cap="flat" cmpd="sng">
                      <a:solidFill>
                        <a:srgbClr val="FF91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411480">
                        <a:defRPr/>
                      </a:pPr>
                      <a:endParaRPr lang="en-US" sz="1100">
                        <a:solidFill>
                          <a:prstClr val="black"/>
                        </a:solidFill>
                        <a:latin typeface="Helvetica" charset="0"/>
                        <a:cs typeface="Helvetica" charset="0"/>
                        <a:sym typeface="Helvetica" charset="0"/>
                      </a:endParaRPr>
                    </a:p>
                  </p:txBody>
                </p:sp>
                <p:sp>
                  <p:nvSpPr>
                    <p:cNvPr id="478" name="AutoShape 70"/>
                    <p:cNvSpPr>
                      <a:spLocks/>
                    </p:cNvSpPr>
                    <p:nvPr/>
                  </p:nvSpPr>
                  <p:spPr bwMode="auto">
                    <a:xfrm>
                      <a:off x="3484451" y="1284287"/>
                      <a:ext cx="98422" cy="100013"/>
                    </a:xfrm>
                    <a:custGeom>
                      <a:avLst/>
                      <a:gdLst>
                        <a:gd name="T0" fmla="+- 0 10800 961"/>
                        <a:gd name="T1" fmla="*/ T0 w 19679"/>
                        <a:gd name="T2" fmla="+- 0 10800 961"/>
                        <a:gd name="T3" fmla="*/ 10800 h 19679"/>
                        <a:gd name="T4" fmla="+- 0 10800 961"/>
                        <a:gd name="T5" fmla="*/ T4 w 19679"/>
                        <a:gd name="T6" fmla="+- 0 10800 961"/>
                        <a:gd name="T7" fmla="*/ 10800 h 19679"/>
                        <a:gd name="T8" fmla="+- 0 10800 961"/>
                        <a:gd name="T9" fmla="*/ T8 w 19679"/>
                        <a:gd name="T10" fmla="+- 0 10800 961"/>
                        <a:gd name="T11" fmla="*/ 10800 h 19679"/>
                        <a:gd name="T12" fmla="+- 0 10800 961"/>
                        <a:gd name="T13" fmla="*/ T12 w 19679"/>
                        <a:gd name="T14" fmla="+- 0 10800 961"/>
                        <a:gd name="T15" fmla="*/ 10800 h 19679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9679" h="19679">
                          <a:moveTo>
                            <a:pt x="16796" y="2881"/>
                          </a:moveTo>
                          <a:cubicBezTo>
                            <a:pt x="20638" y="6724"/>
                            <a:pt x="20638" y="12953"/>
                            <a:pt x="16796" y="16796"/>
                          </a:cubicBezTo>
                          <a:cubicBezTo>
                            <a:pt x="12953" y="20638"/>
                            <a:pt x="6724" y="20638"/>
                            <a:pt x="2881" y="16796"/>
                          </a:cubicBezTo>
                          <a:cubicBezTo>
                            <a:pt x="-961" y="12953"/>
                            <a:pt x="-961" y="6724"/>
                            <a:pt x="2881" y="2881"/>
                          </a:cubicBezTo>
                          <a:cubicBezTo>
                            <a:pt x="6724" y="-961"/>
                            <a:pt x="12953" y="-961"/>
                            <a:pt x="16796" y="2881"/>
                          </a:cubicBezTo>
                        </a:path>
                      </a:pathLst>
                    </a:custGeom>
                    <a:solidFill>
                      <a:srgbClr val="FF9100"/>
                    </a:solidFill>
                    <a:ln w="9525" cap="flat" cmpd="sng">
                      <a:solidFill>
                        <a:srgbClr val="FF91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411480">
                        <a:defRPr/>
                      </a:pPr>
                      <a:endParaRPr lang="en-US" sz="1100">
                        <a:solidFill>
                          <a:prstClr val="black"/>
                        </a:solidFill>
                        <a:latin typeface="Helvetica" charset="0"/>
                        <a:cs typeface="Helvetica" charset="0"/>
                        <a:sym typeface="Helvetica" charset="0"/>
                      </a:endParaRPr>
                    </a:p>
                  </p:txBody>
                </p:sp>
                <p:sp>
                  <p:nvSpPr>
                    <p:cNvPr id="479" name="AutoShape 71"/>
                    <p:cNvSpPr>
                      <a:spLocks/>
                    </p:cNvSpPr>
                    <p:nvPr/>
                  </p:nvSpPr>
                  <p:spPr bwMode="auto">
                    <a:xfrm>
                      <a:off x="4188090" y="1246187"/>
                      <a:ext cx="95247" cy="100013"/>
                    </a:xfrm>
                    <a:custGeom>
                      <a:avLst/>
                      <a:gdLst>
                        <a:gd name="T0" fmla="+- 0 10800 961"/>
                        <a:gd name="T1" fmla="*/ T0 w 19679"/>
                        <a:gd name="T2" fmla="+- 0 10800 961"/>
                        <a:gd name="T3" fmla="*/ 10800 h 19679"/>
                        <a:gd name="T4" fmla="+- 0 10800 961"/>
                        <a:gd name="T5" fmla="*/ T4 w 19679"/>
                        <a:gd name="T6" fmla="+- 0 10800 961"/>
                        <a:gd name="T7" fmla="*/ 10800 h 19679"/>
                        <a:gd name="T8" fmla="+- 0 10800 961"/>
                        <a:gd name="T9" fmla="*/ T8 w 19679"/>
                        <a:gd name="T10" fmla="+- 0 10800 961"/>
                        <a:gd name="T11" fmla="*/ 10800 h 19679"/>
                        <a:gd name="T12" fmla="+- 0 10800 961"/>
                        <a:gd name="T13" fmla="*/ T12 w 19679"/>
                        <a:gd name="T14" fmla="+- 0 10800 961"/>
                        <a:gd name="T15" fmla="*/ 10800 h 19679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9679" h="19679">
                          <a:moveTo>
                            <a:pt x="16796" y="2881"/>
                          </a:moveTo>
                          <a:cubicBezTo>
                            <a:pt x="20638" y="6724"/>
                            <a:pt x="20638" y="12953"/>
                            <a:pt x="16796" y="16796"/>
                          </a:cubicBezTo>
                          <a:cubicBezTo>
                            <a:pt x="12953" y="20638"/>
                            <a:pt x="6724" y="20638"/>
                            <a:pt x="2881" y="16796"/>
                          </a:cubicBezTo>
                          <a:cubicBezTo>
                            <a:pt x="-961" y="12953"/>
                            <a:pt x="-961" y="6724"/>
                            <a:pt x="2881" y="2881"/>
                          </a:cubicBezTo>
                          <a:cubicBezTo>
                            <a:pt x="6724" y="-961"/>
                            <a:pt x="12953" y="-961"/>
                            <a:pt x="16796" y="2881"/>
                          </a:cubicBezTo>
                        </a:path>
                      </a:pathLst>
                    </a:custGeom>
                    <a:solidFill>
                      <a:srgbClr val="FF9100"/>
                    </a:solidFill>
                    <a:ln w="9525" cap="flat" cmpd="sng">
                      <a:solidFill>
                        <a:srgbClr val="FF91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411480">
                        <a:defRPr/>
                      </a:pPr>
                      <a:endParaRPr lang="en-US" sz="1100">
                        <a:solidFill>
                          <a:prstClr val="black"/>
                        </a:solidFill>
                        <a:latin typeface="Helvetica" charset="0"/>
                        <a:cs typeface="Helvetica" charset="0"/>
                        <a:sym typeface="Helvetica" charset="0"/>
                      </a:endParaRPr>
                    </a:p>
                  </p:txBody>
                </p:sp>
                <p:sp>
                  <p:nvSpPr>
                    <p:cNvPr id="480" name="AutoShape 72"/>
                    <p:cNvSpPr>
                      <a:spLocks/>
                    </p:cNvSpPr>
                    <p:nvPr/>
                  </p:nvSpPr>
                  <p:spPr bwMode="auto">
                    <a:xfrm>
                      <a:off x="4260450" y="1111250"/>
                      <a:ext cx="96834" cy="115887"/>
                    </a:xfrm>
                    <a:custGeom>
                      <a:avLst/>
                      <a:gdLst>
                        <a:gd name="T0" fmla="+- 0 10800 961"/>
                        <a:gd name="T1" fmla="*/ T0 w 19679"/>
                        <a:gd name="T2" fmla="+- 0 10800 961"/>
                        <a:gd name="T3" fmla="*/ 10800 h 19679"/>
                        <a:gd name="T4" fmla="+- 0 10800 961"/>
                        <a:gd name="T5" fmla="*/ T4 w 19679"/>
                        <a:gd name="T6" fmla="+- 0 10800 961"/>
                        <a:gd name="T7" fmla="*/ 10800 h 19679"/>
                        <a:gd name="T8" fmla="+- 0 10800 961"/>
                        <a:gd name="T9" fmla="*/ T8 w 19679"/>
                        <a:gd name="T10" fmla="+- 0 10800 961"/>
                        <a:gd name="T11" fmla="*/ 10800 h 19679"/>
                        <a:gd name="T12" fmla="+- 0 10800 961"/>
                        <a:gd name="T13" fmla="*/ T12 w 19679"/>
                        <a:gd name="T14" fmla="+- 0 10800 961"/>
                        <a:gd name="T15" fmla="*/ 10800 h 19679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9679" h="19679">
                          <a:moveTo>
                            <a:pt x="16796" y="2881"/>
                          </a:moveTo>
                          <a:cubicBezTo>
                            <a:pt x="20638" y="6724"/>
                            <a:pt x="20638" y="12953"/>
                            <a:pt x="16796" y="16796"/>
                          </a:cubicBezTo>
                          <a:cubicBezTo>
                            <a:pt x="12953" y="20639"/>
                            <a:pt x="6724" y="20639"/>
                            <a:pt x="2881" y="16796"/>
                          </a:cubicBezTo>
                          <a:cubicBezTo>
                            <a:pt x="-961" y="12953"/>
                            <a:pt x="-961" y="6724"/>
                            <a:pt x="2881" y="2881"/>
                          </a:cubicBezTo>
                          <a:cubicBezTo>
                            <a:pt x="6724" y="-961"/>
                            <a:pt x="12953" y="-961"/>
                            <a:pt x="16796" y="2881"/>
                          </a:cubicBezTo>
                        </a:path>
                      </a:pathLst>
                    </a:custGeom>
                    <a:solidFill>
                      <a:srgbClr val="FF9100"/>
                    </a:solidFill>
                    <a:ln w="9525" cap="flat" cmpd="sng">
                      <a:solidFill>
                        <a:srgbClr val="FF91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411480">
                        <a:defRPr/>
                      </a:pPr>
                      <a:endParaRPr lang="en-US" sz="1100">
                        <a:solidFill>
                          <a:prstClr val="black"/>
                        </a:solidFill>
                        <a:latin typeface="Helvetica" charset="0"/>
                        <a:cs typeface="Helvetica" charset="0"/>
                        <a:sym typeface="Helvetica" charset="0"/>
                      </a:endParaRPr>
                    </a:p>
                  </p:txBody>
                </p:sp>
                <p:sp>
                  <p:nvSpPr>
                    <p:cNvPr id="481" name="AutoShape 73"/>
                    <p:cNvSpPr>
                      <a:spLocks/>
                    </p:cNvSpPr>
                    <p:nvPr/>
                  </p:nvSpPr>
                  <p:spPr bwMode="auto">
                    <a:xfrm>
                      <a:off x="6916868" y="3843083"/>
                      <a:ext cx="1795018" cy="327024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defTabSz="411480">
                        <a:buClr>
                          <a:srgbClr val="FF9100"/>
                        </a:buClr>
                        <a:defRPr/>
                      </a:pPr>
                      <a:r>
                        <a:rPr lang="en-US" sz="1500" dirty="0" smtClean="0">
                          <a:solidFill>
                            <a:srgbClr val="FF91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Fission reactors</a:t>
                      </a:r>
                      <a:endParaRPr lang="en-US" dirty="0">
                        <a:solidFill>
                          <a:prstClr val="black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482" name="AutoShape 74"/>
                    <p:cNvSpPr>
                      <a:spLocks/>
                    </p:cNvSpPr>
                    <p:nvPr/>
                  </p:nvSpPr>
                  <p:spPr bwMode="auto">
                    <a:xfrm>
                      <a:off x="6666860" y="3949617"/>
                      <a:ext cx="141819" cy="146803"/>
                    </a:xfrm>
                    <a:custGeom>
                      <a:avLst/>
                      <a:gdLst>
                        <a:gd name="T0" fmla="+- 0 10800 961"/>
                        <a:gd name="T1" fmla="*/ T0 w 19679"/>
                        <a:gd name="T2" fmla="+- 0 10800 961"/>
                        <a:gd name="T3" fmla="*/ 10800 h 19679"/>
                        <a:gd name="T4" fmla="+- 0 10800 961"/>
                        <a:gd name="T5" fmla="*/ T4 w 19679"/>
                        <a:gd name="T6" fmla="+- 0 10800 961"/>
                        <a:gd name="T7" fmla="*/ 10800 h 19679"/>
                        <a:gd name="T8" fmla="+- 0 10800 961"/>
                        <a:gd name="T9" fmla="*/ T8 w 19679"/>
                        <a:gd name="T10" fmla="+- 0 10800 961"/>
                        <a:gd name="T11" fmla="*/ 10800 h 19679"/>
                        <a:gd name="T12" fmla="+- 0 10800 961"/>
                        <a:gd name="T13" fmla="*/ T12 w 19679"/>
                        <a:gd name="T14" fmla="+- 0 10800 961"/>
                        <a:gd name="T15" fmla="*/ 10800 h 19679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9679" h="19679">
                          <a:moveTo>
                            <a:pt x="16796" y="2881"/>
                          </a:moveTo>
                          <a:cubicBezTo>
                            <a:pt x="20639" y="6724"/>
                            <a:pt x="20639" y="12953"/>
                            <a:pt x="16796" y="16796"/>
                          </a:cubicBezTo>
                          <a:cubicBezTo>
                            <a:pt x="12953" y="20639"/>
                            <a:pt x="6724" y="20639"/>
                            <a:pt x="2881" y="16796"/>
                          </a:cubicBezTo>
                          <a:cubicBezTo>
                            <a:pt x="-961" y="12953"/>
                            <a:pt x="-961" y="6724"/>
                            <a:pt x="2881" y="2881"/>
                          </a:cubicBezTo>
                          <a:cubicBezTo>
                            <a:pt x="6724" y="-961"/>
                            <a:pt x="12953" y="-961"/>
                            <a:pt x="16796" y="2881"/>
                          </a:cubicBezTo>
                        </a:path>
                      </a:pathLst>
                    </a:custGeom>
                    <a:solidFill>
                      <a:srgbClr val="FF9100"/>
                    </a:solidFill>
                    <a:ln w="9525" cap="flat" cmpd="sng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411480">
                        <a:defRPr/>
                      </a:pPr>
                      <a:endParaRPr lang="en-US" sz="1100">
                        <a:solidFill>
                          <a:prstClr val="black"/>
                        </a:solidFill>
                        <a:latin typeface="Helvetica" charset="0"/>
                        <a:cs typeface="Helvetica" charset="0"/>
                        <a:sym typeface="Helvetica" charset="0"/>
                      </a:endParaRPr>
                    </a:p>
                  </p:txBody>
                </p:sp>
                <p:sp>
                  <p:nvSpPr>
                    <p:cNvPr id="483" name="AutoShape 75"/>
                    <p:cNvSpPr>
                      <a:spLocks/>
                    </p:cNvSpPr>
                    <p:nvPr/>
                  </p:nvSpPr>
                  <p:spPr bwMode="auto">
                    <a:xfrm>
                      <a:off x="3641008" y="1190154"/>
                      <a:ext cx="696892" cy="173038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600"/>
                          </a:ln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9525" cap="flat" cmpd="sng">
                      <a:noFill/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algn="ctr" defTabSz="525780">
                        <a:buClr>
                          <a:srgbClr val="FF9100"/>
                        </a:buClr>
                        <a:defRPr/>
                      </a:pPr>
                      <a:r>
                        <a:rPr lang="en-US" sz="1000" b="1" dirty="0">
                          <a:solidFill>
                            <a:srgbClr val="FF91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HFBR</a:t>
                      </a:r>
                      <a:endParaRPr lang="en-US" b="1" dirty="0">
                        <a:solidFill>
                          <a:prstClr val="black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484" name="AutoShape 76"/>
                    <p:cNvSpPr>
                      <a:spLocks/>
                    </p:cNvSpPr>
                    <p:nvPr/>
                  </p:nvSpPr>
                  <p:spPr bwMode="auto">
                    <a:xfrm>
                      <a:off x="3984888" y="925779"/>
                      <a:ext cx="507223" cy="17145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600"/>
                          </a:ln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9525" cap="flat" cmpd="sng">
                      <a:noFill/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algn="ctr" defTabSz="525780">
                        <a:buClr>
                          <a:srgbClr val="FF9100"/>
                        </a:buClr>
                        <a:defRPr/>
                      </a:pPr>
                      <a:r>
                        <a:rPr lang="en-US" sz="1000" b="1" dirty="0">
                          <a:solidFill>
                            <a:srgbClr val="FF91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HFIR</a:t>
                      </a:r>
                      <a:endParaRPr lang="en-US" b="1" dirty="0">
                        <a:solidFill>
                          <a:prstClr val="black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485" name="AutoShape 77"/>
                    <p:cNvSpPr>
                      <a:spLocks/>
                    </p:cNvSpPr>
                    <p:nvPr/>
                  </p:nvSpPr>
                  <p:spPr bwMode="auto">
                    <a:xfrm>
                      <a:off x="3536847" y="1384300"/>
                      <a:ext cx="701653" cy="20320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defTabSz="411480">
                        <a:buClr>
                          <a:srgbClr val="FF9100"/>
                        </a:buClr>
                        <a:defRPr/>
                      </a:pPr>
                      <a:r>
                        <a:rPr lang="en-US" sz="1000" b="1" dirty="0">
                          <a:solidFill>
                            <a:srgbClr val="FF91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NRU</a:t>
                      </a:r>
                      <a:endParaRPr lang="en-US" b="1" dirty="0">
                        <a:solidFill>
                          <a:prstClr val="black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486" name="AutoShape 78"/>
                    <p:cNvSpPr>
                      <a:spLocks/>
                    </p:cNvSpPr>
                    <p:nvPr/>
                  </p:nvSpPr>
                  <p:spPr bwMode="auto">
                    <a:xfrm>
                      <a:off x="2855822" y="1031599"/>
                      <a:ext cx="701653" cy="20320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defTabSz="411480">
                        <a:buClr>
                          <a:srgbClr val="FF9100"/>
                        </a:buClr>
                        <a:defRPr/>
                      </a:pPr>
                      <a:r>
                        <a:rPr lang="en-US" sz="1000" b="1" dirty="0">
                          <a:solidFill>
                            <a:srgbClr val="FF91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MTR</a:t>
                      </a:r>
                      <a:endParaRPr lang="en-US" b="1" dirty="0">
                        <a:solidFill>
                          <a:prstClr val="black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487" name="AutoShape 79"/>
                    <p:cNvSpPr>
                      <a:spLocks/>
                    </p:cNvSpPr>
                    <p:nvPr/>
                  </p:nvSpPr>
                  <p:spPr bwMode="auto">
                    <a:xfrm>
                      <a:off x="2154169" y="1255712"/>
                      <a:ext cx="701653" cy="20320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defTabSz="411480">
                        <a:buClr>
                          <a:srgbClr val="FF9100"/>
                        </a:buClr>
                        <a:defRPr/>
                      </a:pPr>
                      <a:r>
                        <a:rPr lang="en-US" sz="1000" b="1" dirty="0">
                          <a:solidFill>
                            <a:srgbClr val="FF91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NRX</a:t>
                      </a:r>
                      <a:endParaRPr lang="en-US" b="1" dirty="0">
                        <a:solidFill>
                          <a:prstClr val="black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488" name="AutoShape 80"/>
                    <p:cNvSpPr>
                      <a:spLocks/>
                    </p:cNvSpPr>
                    <p:nvPr/>
                  </p:nvSpPr>
                  <p:spPr bwMode="auto">
                    <a:xfrm>
                      <a:off x="2089084" y="2786062"/>
                      <a:ext cx="701653" cy="20320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defTabSz="411480">
                        <a:buClr>
                          <a:srgbClr val="FF9100"/>
                        </a:buClr>
                        <a:defRPr/>
                      </a:pPr>
                      <a:r>
                        <a:rPr lang="en-US" sz="1000" b="1" dirty="0">
                          <a:solidFill>
                            <a:srgbClr val="FF91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CP-1</a:t>
                      </a:r>
                      <a:endParaRPr lang="en-US" b="1" dirty="0">
                        <a:solidFill>
                          <a:prstClr val="black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489" name="AutoShape 81"/>
                    <p:cNvSpPr>
                      <a:spLocks/>
                    </p:cNvSpPr>
                    <p:nvPr/>
                  </p:nvSpPr>
                  <p:spPr bwMode="auto">
                    <a:xfrm>
                      <a:off x="1610095" y="4460875"/>
                      <a:ext cx="701652" cy="23495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defTabSz="411480">
                        <a:buClr>
                          <a:srgbClr val="929292"/>
                        </a:buClr>
                        <a:defRPr/>
                      </a:pPr>
                      <a:r>
                        <a:rPr lang="en-US" sz="1300" b="1" dirty="0">
                          <a:solidFill>
                            <a:srgbClr val="0000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1940</a:t>
                      </a:r>
                      <a:endParaRPr lang="en-US" sz="1300" dirty="0">
                        <a:solidFill>
                          <a:srgbClr val="000000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490" name="AutoShape 82"/>
                    <p:cNvSpPr>
                      <a:spLocks/>
                    </p:cNvSpPr>
                    <p:nvPr/>
                  </p:nvSpPr>
                  <p:spPr bwMode="auto">
                    <a:xfrm>
                      <a:off x="2532262" y="4460875"/>
                      <a:ext cx="701652" cy="23495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defTabSz="411480">
                        <a:buClr>
                          <a:srgbClr val="929292"/>
                        </a:buClr>
                        <a:defRPr/>
                      </a:pPr>
                      <a:r>
                        <a:rPr lang="en-US" sz="1300" b="1" dirty="0">
                          <a:solidFill>
                            <a:srgbClr val="0000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1950</a:t>
                      </a:r>
                      <a:endParaRPr lang="en-US" sz="1300" dirty="0">
                        <a:solidFill>
                          <a:srgbClr val="000000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491" name="AutoShape 83"/>
                    <p:cNvSpPr>
                      <a:spLocks/>
                    </p:cNvSpPr>
                    <p:nvPr/>
                  </p:nvSpPr>
                  <p:spPr bwMode="auto">
                    <a:xfrm>
                      <a:off x="3446352" y="4460875"/>
                      <a:ext cx="701653" cy="23495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defTabSz="411480">
                        <a:buClr>
                          <a:srgbClr val="929292"/>
                        </a:buClr>
                        <a:defRPr/>
                      </a:pPr>
                      <a:r>
                        <a:rPr lang="en-US" sz="1300" b="1" dirty="0">
                          <a:solidFill>
                            <a:srgbClr val="0000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1960</a:t>
                      </a:r>
                      <a:endParaRPr lang="en-US" sz="1300" dirty="0">
                        <a:solidFill>
                          <a:srgbClr val="000000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492" name="Line 8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944532" y="4248150"/>
                      <a:ext cx="90485" cy="1587"/>
                    </a:xfrm>
                    <a:prstGeom prst="line">
                      <a:avLst/>
                    </a:prstGeom>
                    <a:noFill/>
                    <a:ln w="1270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411480">
                        <a:defRPr/>
                      </a:pPr>
                      <a:endParaRPr lang="en-US" sz="1100">
                        <a:solidFill>
                          <a:prstClr val="black"/>
                        </a:solidFill>
                        <a:latin typeface="Helvetica" charset="0"/>
                        <a:cs typeface="Helvetica" charset="0"/>
                        <a:sym typeface="Helvetica" charset="0"/>
                      </a:endParaRPr>
                    </a:p>
                  </p:txBody>
                </p:sp>
                <p:sp>
                  <p:nvSpPr>
                    <p:cNvPr id="493" name="Line 8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944532" y="3246437"/>
                      <a:ext cx="90485" cy="1588"/>
                    </a:xfrm>
                    <a:prstGeom prst="line">
                      <a:avLst/>
                    </a:prstGeom>
                    <a:noFill/>
                    <a:ln w="1270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411480">
                        <a:defRPr/>
                      </a:pPr>
                      <a:endParaRPr lang="en-US" sz="1100">
                        <a:solidFill>
                          <a:prstClr val="black"/>
                        </a:solidFill>
                        <a:latin typeface="Helvetica" charset="0"/>
                        <a:cs typeface="Helvetica" charset="0"/>
                        <a:sym typeface="Helvetica" charset="0"/>
                      </a:endParaRPr>
                    </a:p>
                  </p:txBody>
                </p:sp>
                <p:grpSp>
                  <p:nvGrpSpPr>
                    <p:cNvPr id="494" name="Group 86"/>
                    <p:cNvGrpSpPr>
                      <a:grpSpLocks/>
                    </p:cNvGrpSpPr>
                    <p:nvPr/>
                  </p:nvGrpSpPr>
                  <p:grpSpPr bwMode="auto">
                    <a:xfrm rot="-5400000">
                      <a:off x="-1880467" y="1983516"/>
                      <a:ext cx="4024450" cy="263518"/>
                      <a:chOff x="711" y="-1"/>
                      <a:chExt cx="4024450" cy="263518"/>
                    </a:xfrm>
                  </p:grpSpPr>
                  <p:sp>
                    <p:nvSpPr>
                      <p:cNvPr id="510" name="AutoShape 8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711" y="0"/>
                        <a:ext cx="3725863" cy="263517"/>
                      </a:xfrm>
                      <a:custGeom>
                        <a:avLst/>
                        <a:gdLst>
                          <a:gd name="T0" fmla="*/ 10800 w 21600"/>
                          <a:gd name="T1" fmla="*/ 10800 h 21600"/>
                          <a:gd name="T2" fmla="*/ 10800 w 21600"/>
                          <a:gd name="T3" fmla="*/ 10800 h 21600"/>
                          <a:gd name="T4" fmla="*/ 10800 w 21600"/>
                          <a:gd name="T5" fmla="*/ 10800 h 21600"/>
                          <a:gd name="T6" fmla="*/ 10800 w 21600"/>
                          <a:gd name="T7" fmla="*/ 108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</a:cxnLst>
                        <a:rect l="0" t="0" r="r" b="b"/>
                        <a:pathLst>
                          <a:path w="21600" h="21600">
                            <a:moveTo>
                              <a:pt x="0" y="0"/>
                            </a:moveTo>
                            <a:lnTo>
                              <a:pt x="21600" y="0"/>
                            </a:lnTo>
                            <a:lnTo>
                              <a:pt x="21600" y="21599"/>
                            </a:lnTo>
                            <a:lnTo>
                              <a:pt x="0" y="21599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noFill/>
                      <a:ln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lIns="38100" tIns="38100" rIns="38100" bIns="38100"/>
                      <a:lstStyle/>
                      <a:p>
                        <a:pPr algn="ctr" defTabSz="525780">
                          <a:buClr>
                            <a:srgbClr val="000000"/>
                          </a:buClr>
                          <a:defRPr/>
                        </a:pPr>
                        <a:endParaRPr lang="en-US" sz="36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Calibri" charset="0"/>
                          <a:cs typeface="Calibri" charset="0"/>
                          <a:sym typeface="Calibri" charset="0"/>
                        </a:endParaRPr>
                      </a:p>
                    </p:txBody>
                  </p:sp>
                  <p:sp>
                    <p:nvSpPr>
                      <p:cNvPr id="511" name="AutoShape 8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99297" y="-1"/>
                        <a:ext cx="3725864" cy="263517"/>
                      </a:xfrm>
                      <a:custGeom>
                        <a:avLst/>
                        <a:gdLst>
                          <a:gd name="T0" fmla="*/ 10800 w 21600"/>
                          <a:gd name="T1" fmla="*/ 10800 h 21600"/>
                          <a:gd name="T2" fmla="*/ 10800 w 21600"/>
                          <a:gd name="T3" fmla="*/ 10800 h 21600"/>
                          <a:gd name="T4" fmla="*/ 10800 w 21600"/>
                          <a:gd name="T5" fmla="*/ 10800 h 21600"/>
                          <a:gd name="T6" fmla="*/ 10800 w 21600"/>
                          <a:gd name="T7" fmla="*/ 108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</a:cxnLst>
                        <a:rect l="0" t="0" r="r" b="b"/>
                        <a:pathLst>
                          <a:path w="21600" h="21600">
                            <a:moveTo>
                              <a:pt x="0" y="0"/>
                            </a:moveTo>
                            <a:lnTo>
                              <a:pt x="21600" y="0"/>
                            </a:lnTo>
                            <a:lnTo>
                              <a:pt x="21600" y="21599"/>
                            </a:lnTo>
                            <a:lnTo>
                              <a:pt x="0" y="21599"/>
                            </a:lnTo>
                            <a:close/>
                          </a:path>
                        </a:pathLst>
                      </a:cu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flat" cmpd="sng">
                            <a:solidFill>
                              <a:srgbClr val="000000"/>
                            </a:solidFill>
                            <a:prstDash val="solid"/>
                            <a:miter lim="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lIns="0" tIns="0" rIns="0" bIns="0"/>
                      <a:lstStyle/>
                      <a:p>
                        <a:pPr marL="35719" defTabSz="411480">
                          <a:buClr>
                            <a:srgbClr val="929292"/>
                          </a:buClr>
                          <a:defRPr/>
                        </a:pPr>
                        <a:r>
                          <a:rPr lang="en-US" sz="1400" dirty="0">
                            <a:solidFill>
                              <a:srgbClr val="000000"/>
                            </a:solidFill>
                            <a:latin typeface="Calibri" charset="0"/>
                            <a:cs typeface="Calibri" charset="0"/>
                            <a:sym typeface="Calibri" charset="0"/>
                          </a:rPr>
                          <a:t>Effective thermal neutron flux n/cm</a:t>
                        </a:r>
                        <a:r>
                          <a:rPr lang="en-US" sz="1400" baseline="31000" dirty="0">
                            <a:solidFill>
                              <a:srgbClr val="000000"/>
                            </a:solidFill>
                            <a:latin typeface="Calibri" charset="0"/>
                            <a:cs typeface="Calibri" charset="0"/>
                            <a:sym typeface="Calibri" charset="0"/>
                          </a:rPr>
                          <a:t>2</a:t>
                        </a:r>
                        <a:r>
                          <a:rPr lang="en-US" sz="1400" dirty="0">
                            <a:solidFill>
                              <a:srgbClr val="000000"/>
                            </a:solidFill>
                            <a:latin typeface="Calibri" charset="0"/>
                            <a:cs typeface="Calibri" charset="0"/>
                            <a:sym typeface="Calibri" charset="0"/>
                          </a:rPr>
                          <a:t>-s</a:t>
                        </a:r>
                        <a:endParaRPr lang="en-US" sz="1400" dirty="0">
                          <a:solidFill>
                            <a:srgbClr val="000000"/>
                          </a:solidFill>
                          <a:latin typeface="Calibri"/>
                          <a:cs typeface="Arial" charset="0"/>
                        </a:endParaRPr>
                      </a:p>
                    </p:txBody>
                  </p:sp>
                </p:grpSp>
                <p:sp>
                  <p:nvSpPr>
                    <p:cNvPr id="495" name="AutoShape 89"/>
                    <p:cNvSpPr>
                      <a:spLocks/>
                    </p:cNvSpPr>
                    <p:nvPr/>
                  </p:nvSpPr>
                  <p:spPr bwMode="auto">
                    <a:xfrm>
                      <a:off x="5108537" y="5361171"/>
                      <a:ext cx="5913537" cy="193675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 w="9525" cap="flat" cmpd="sng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algn="ctr" defTabSz="525780">
                        <a:buClr>
                          <a:srgbClr val="929292"/>
                        </a:buClr>
                        <a:defRPr/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Calibri" charset="0"/>
                          <a:cs typeface="Calibri" charset="0"/>
                          <a:sym typeface="Calibri" charset="0"/>
                        </a:rPr>
                        <a:t>(Updated from </a:t>
                      </a:r>
                      <a:r>
                        <a:rPr lang="en-US" sz="900" i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Calibri" charset="0"/>
                          <a:cs typeface="Calibri" charset="0"/>
                          <a:sym typeface="Calibri" charset="0"/>
                        </a:rPr>
                        <a:t>Neutron Scattering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Calibri" charset="0"/>
                          <a:cs typeface="Calibri" charset="0"/>
                          <a:sym typeface="Calibri" charset="0"/>
                        </a:rPr>
                        <a:t>, K.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Calibri" charset="0"/>
                          <a:cs typeface="Calibri" charset="0"/>
                          <a:sym typeface="Calibri" charset="0"/>
                        </a:rPr>
                        <a:t>Skold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Calibri" charset="0"/>
                          <a:cs typeface="Calibri" charset="0"/>
                          <a:sym typeface="Calibri" charset="0"/>
                        </a:rPr>
                        <a:t> and D. L. Price, eds., Academic Press, 1986) </a:t>
                      </a:r>
                      <a:endParaRPr lang="en-US" sz="900" dirty="0">
                        <a:solidFill>
                          <a:srgbClr val="000000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496" name="AutoShape 90"/>
                    <p:cNvSpPr>
                      <a:spLocks/>
                    </p:cNvSpPr>
                    <p:nvPr/>
                  </p:nvSpPr>
                  <p:spPr bwMode="auto">
                    <a:xfrm>
                      <a:off x="8010399" y="976623"/>
                      <a:ext cx="119058" cy="98425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solidFill>
                      <a:srgbClr val="00A5D4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algn="ctr" defTabSz="525780">
                        <a:buClr>
                          <a:srgbClr val="000000"/>
                        </a:buClr>
                        <a:defRPr/>
                      </a:pPr>
                      <a:endParaRPr lang="en-US" sz="360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charset="0"/>
                        <a:cs typeface="Calibri" charset="0"/>
                        <a:sym typeface="Calibri" charset="0"/>
                      </a:endParaRPr>
                    </a:p>
                  </p:txBody>
                </p:sp>
                <p:sp>
                  <p:nvSpPr>
                    <p:cNvPr id="497" name="Line 9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963955" y="1206388"/>
                      <a:ext cx="3832104" cy="8406"/>
                    </a:xfrm>
                    <a:prstGeom prst="line">
                      <a:avLst/>
                    </a:prstGeom>
                    <a:noFill/>
                    <a:ln w="19050" cap="flat" cmpd="sng">
                      <a:solidFill>
                        <a:srgbClr val="FF91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411480">
                        <a:defRPr/>
                      </a:pPr>
                      <a:endParaRPr lang="en-US" sz="1100">
                        <a:solidFill>
                          <a:prstClr val="black"/>
                        </a:solidFill>
                        <a:latin typeface="Helvetica" charset="0"/>
                        <a:cs typeface="Helvetica" charset="0"/>
                        <a:sym typeface="Helvetica" charset="0"/>
                      </a:endParaRPr>
                    </a:p>
                  </p:txBody>
                </p:sp>
                <p:sp>
                  <p:nvSpPr>
                    <p:cNvPr id="498" name="AutoShape 92"/>
                    <p:cNvSpPr>
                      <a:spLocks/>
                    </p:cNvSpPr>
                    <p:nvPr/>
                  </p:nvSpPr>
                  <p:spPr bwMode="auto">
                    <a:xfrm>
                      <a:off x="7581959" y="1366158"/>
                      <a:ext cx="701653" cy="201613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defTabSz="411480">
                        <a:buClr>
                          <a:srgbClr val="FF9100"/>
                        </a:buClr>
                        <a:defRPr/>
                      </a:pPr>
                      <a:r>
                        <a:rPr lang="en-US" sz="1000" b="1" dirty="0">
                          <a:solidFill>
                            <a:srgbClr val="FF91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FRM-II</a:t>
                      </a:r>
                      <a:endParaRPr lang="en-US" b="1" dirty="0">
                        <a:solidFill>
                          <a:prstClr val="black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499" name="AutoShape 93"/>
                    <p:cNvSpPr>
                      <a:spLocks/>
                    </p:cNvSpPr>
                    <p:nvPr/>
                  </p:nvSpPr>
                  <p:spPr bwMode="auto">
                    <a:xfrm>
                      <a:off x="7731142" y="1267052"/>
                      <a:ext cx="96834" cy="98425"/>
                    </a:xfrm>
                    <a:custGeom>
                      <a:avLst/>
                      <a:gdLst>
                        <a:gd name="T0" fmla="+- 0 10800 961"/>
                        <a:gd name="T1" fmla="*/ T0 w 19679"/>
                        <a:gd name="T2" fmla="+- 0 10800 961"/>
                        <a:gd name="T3" fmla="*/ 10800 h 19679"/>
                        <a:gd name="T4" fmla="+- 0 10800 961"/>
                        <a:gd name="T5" fmla="*/ T4 w 19679"/>
                        <a:gd name="T6" fmla="+- 0 10800 961"/>
                        <a:gd name="T7" fmla="*/ 10800 h 19679"/>
                        <a:gd name="T8" fmla="+- 0 10800 961"/>
                        <a:gd name="T9" fmla="*/ T8 w 19679"/>
                        <a:gd name="T10" fmla="+- 0 10800 961"/>
                        <a:gd name="T11" fmla="*/ 10800 h 19679"/>
                        <a:gd name="T12" fmla="+- 0 10800 961"/>
                        <a:gd name="T13" fmla="*/ T12 w 19679"/>
                        <a:gd name="T14" fmla="+- 0 10800 961"/>
                        <a:gd name="T15" fmla="*/ 10800 h 19679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9679" h="19679">
                          <a:moveTo>
                            <a:pt x="16796" y="2881"/>
                          </a:moveTo>
                          <a:cubicBezTo>
                            <a:pt x="20639" y="6724"/>
                            <a:pt x="20639" y="12953"/>
                            <a:pt x="16796" y="16796"/>
                          </a:cubicBezTo>
                          <a:cubicBezTo>
                            <a:pt x="12953" y="20639"/>
                            <a:pt x="6724" y="20639"/>
                            <a:pt x="2881" y="16796"/>
                          </a:cubicBezTo>
                          <a:cubicBezTo>
                            <a:pt x="-961" y="12953"/>
                            <a:pt x="-961" y="6724"/>
                            <a:pt x="2881" y="2881"/>
                          </a:cubicBezTo>
                          <a:cubicBezTo>
                            <a:pt x="6724" y="-961"/>
                            <a:pt x="12953" y="-961"/>
                            <a:pt x="16796" y="2881"/>
                          </a:cubicBezTo>
                        </a:path>
                      </a:pathLst>
                    </a:custGeom>
                    <a:solidFill>
                      <a:srgbClr val="FF9100"/>
                    </a:solidFill>
                    <a:ln w="9525" cap="flat" cmpd="sng">
                      <a:solidFill>
                        <a:srgbClr val="FF91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411480">
                        <a:defRPr/>
                      </a:pPr>
                      <a:endParaRPr lang="en-US" sz="1100">
                        <a:solidFill>
                          <a:prstClr val="black"/>
                        </a:solidFill>
                        <a:latin typeface="Helvetica" charset="0"/>
                        <a:cs typeface="Helvetica" charset="0"/>
                        <a:sym typeface="Helvetica" charset="0"/>
                      </a:endParaRPr>
                    </a:p>
                  </p:txBody>
                </p:sp>
                <p:sp>
                  <p:nvSpPr>
                    <p:cNvPr id="500" name="AutoShape 95"/>
                    <p:cNvSpPr>
                      <a:spLocks/>
                    </p:cNvSpPr>
                    <p:nvPr/>
                  </p:nvSpPr>
                  <p:spPr bwMode="auto">
                    <a:xfrm>
                      <a:off x="6762214" y="1437367"/>
                      <a:ext cx="701653" cy="201612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defTabSz="411480">
                        <a:buClr>
                          <a:srgbClr val="FF9100"/>
                        </a:buClr>
                        <a:defRPr/>
                      </a:pPr>
                      <a:r>
                        <a:rPr lang="en-US" sz="1000" b="1" dirty="0">
                          <a:solidFill>
                            <a:srgbClr val="15A7D9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SINQ</a:t>
                      </a:r>
                      <a:endParaRPr lang="en-US" b="1" dirty="0">
                        <a:solidFill>
                          <a:srgbClr val="15A7D9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501" name="AutoShape 97"/>
                    <p:cNvSpPr>
                      <a:spLocks/>
                    </p:cNvSpPr>
                    <p:nvPr/>
                  </p:nvSpPr>
                  <p:spPr bwMode="auto">
                    <a:xfrm>
                      <a:off x="7714390" y="966979"/>
                      <a:ext cx="701653" cy="201613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defTabSz="411480">
                        <a:buClr>
                          <a:srgbClr val="00A5D4"/>
                        </a:buClr>
                        <a:defRPr/>
                      </a:pPr>
                      <a:r>
                        <a:rPr lang="en-US" sz="1000" b="1" dirty="0">
                          <a:solidFill>
                            <a:srgbClr val="00A5D4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SNS</a:t>
                      </a:r>
                      <a:endParaRPr lang="en-US" dirty="0">
                        <a:solidFill>
                          <a:prstClr val="black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502" name="AutoShape 104"/>
                    <p:cNvSpPr>
                      <a:spLocks/>
                    </p:cNvSpPr>
                    <p:nvPr/>
                  </p:nvSpPr>
                  <p:spPr bwMode="auto">
                    <a:xfrm>
                      <a:off x="7903743" y="681437"/>
                      <a:ext cx="1003268" cy="17780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defTabSz="411480">
                        <a:buClr>
                          <a:srgbClr val="00A5D4"/>
                        </a:buClr>
                        <a:defRPr/>
                      </a:pPr>
                      <a:r>
                        <a:rPr lang="en-US" sz="1000" b="1" dirty="0">
                          <a:solidFill>
                            <a:srgbClr val="00A5D4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J-</a:t>
                      </a:r>
                      <a:r>
                        <a:rPr lang="en-US" sz="1000" b="1" dirty="0" smtClean="0">
                          <a:solidFill>
                            <a:srgbClr val="00A5D4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PARC</a:t>
                      </a:r>
                      <a:endParaRPr lang="en-US" dirty="0">
                        <a:solidFill>
                          <a:prstClr val="black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503" name="AutoShape 105"/>
                    <p:cNvSpPr>
                      <a:spLocks/>
                    </p:cNvSpPr>
                    <p:nvPr/>
                  </p:nvSpPr>
                  <p:spPr bwMode="auto">
                    <a:xfrm>
                      <a:off x="8213464" y="908709"/>
                      <a:ext cx="122233" cy="98425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solidFill>
                      <a:srgbClr val="00A5D4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algn="ctr" defTabSz="525780">
                        <a:buClr>
                          <a:srgbClr val="000000"/>
                        </a:buClr>
                        <a:defRPr/>
                      </a:pPr>
                      <a:endParaRPr lang="en-US" sz="360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charset="0"/>
                        <a:cs typeface="Calibri" charset="0"/>
                        <a:sym typeface="Calibri" charset="0"/>
                      </a:endParaRPr>
                    </a:p>
                  </p:txBody>
                </p:sp>
                <p:sp>
                  <p:nvSpPr>
                    <p:cNvPr id="504" name="AutoShape 107"/>
                    <p:cNvSpPr>
                      <a:spLocks/>
                    </p:cNvSpPr>
                    <p:nvPr/>
                  </p:nvSpPr>
                  <p:spPr bwMode="auto">
                    <a:xfrm>
                      <a:off x="6130745" y="1157287"/>
                      <a:ext cx="120646" cy="98425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solidFill>
                      <a:srgbClr val="00A5D4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algn="ctr" defTabSz="525780">
                        <a:buClr>
                          <a:srgbClr val="000000"/>
                        </a:buClr>
                        <a:defRPr/>
                      </a:pPr>
                      <a:endParaRPr lang="en-US" sz="360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charset="0"/>
                        <a:cs typeface="Calibri" charset="0"/>
                        <a:sym typeface="Calibri" charset="0"/>
                      </a:endParaRPr>
                    </a:p>
                  </p:txBody>
                </p:sp>
                <p:sp>
                  <p:nvSpPr>
                    <p:cNvPr id="505" name="AutoShape 108"/>
                    <p:cNvSpPr>
                      <a:spLocks/>
                    </p:cNvSpPr>
                    <p:nvPr/>
                  </p:nvSpPr>
                  <p:spPr bwMode="auto">
                    <a:xfrm>
                      <a:off x="5884675" y="919163"/>
                      <a:ext cx="701653" cy="201613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defTabSz="411480">
                        <a:buClr>
                          <a:srgbClr val="00A5D4"/>
                        </a:buClr>
                        <a:defRPr/>
                      </a:pPr>
                      <a:r>
                        <a:rPr lang="en-US" sz="1000" b="1" dirty="0">
                          <a:solidFill>
                            <a:srgbClr val="00A5D4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LANSCE</a:t>
                      </a:r>
                      <a:endParaRPr lang="en-US" dirty="0">
                        <a:solidFill>
                          <a:prstClr val="black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506" name="AutoShape 109"/>
                    <p:cNvSpPr>
                      <a:spLocks/>
                    </p:cNvSpPr>
                    <p:nvPr/>
                  </p:nvSpPr>
                  <p:spPr bwMode="auto">
                    <a:xfrm>
                      <a:off x="8003387" y="1314210"/>
                      <a:ext cx="91017" cy="100538"/>
                    </a:xfrm>
                    <a:custGeom>
                      <a:avLst/>
                      <a:gdLst>
                        <a:gd name="T0" fmla="+- 0 10800 961"/>
                        <a:gd name="T1" fmla="*/ T0 w 19679"/>
                        <a:gd name="T2" fmla="+- 0 10800 961"/>
                        <a:gd name="T3" fmla="*/ 10800 h 19679"/>
                        <a:gd name="T4" fmla="+- 0 10800 961"/>
                        <a:gd name="T5" fmla="*/ T4 w 19679"/>
                        <a:gd name="T6" fmla="+- 0 10800 961"/>
                        <a:gd name="T7" fmla="*/ 10800 h 19679"/>
                        <a:gd name="T8" fmla="+- 0 10800 961"/>
                        <a:gd name="T9" fmla="*/ T8 w 19679"/>
                        <a:gd name="T10" fmla="+- 0 10800 961"/>
                        <a:gd name="T11" fmla="*/ 10800 h 19679"/>
                        <a:gd name="T12" fmla="+- 0 10800 961"/>
                        <a:gd name="T13" fmla="*/ T12 w 19679"/>
                        <a:gd name="T14" fmla="+- 0 10800 961"/>
                        <a:gd name="T15" fmla="*/ 10800 h 19679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9679" h="19679">
                          <a:moveTo>
                            <a:pt x="16796" y="2881"/>
                          </a:moveTo>
                          <a:cubicBezTo>
                            <a:pt x="20639" y="6724"/>
                            <a:pt x="20639" y="12953"/>
                            <a:pt x="16796" y="16796"/>
                          </a:cubicBezTo>
                          <a:cubicBezTo>
                            <a:pt x="12953" y="20639"/>
                            <a:pt x="6724" y="20639"/>
                            <a:pt x="2881" y="16796"/>
                          </a:cubicBezTo>
                          <a:cubicBezTo>
                            <a:pt x="-961" y="12953"/>
                            <a:pt x="-961" y="6724"/>
                            <a:pt x="2881" y="2881"/>
                          </a:cubicBezTo>
                          <a:cubicBezTo>
                            <a:pt x="6724" y="-961"/>
                            <a:pt x="12953" y="-961"/>
                            <a:pt x="16796" y="2881"/>
                          </a:cubicBezTo>
                        </a:path>
                      </a:pathLst>
                    </a:custGeom>
                    <a:solidFill>
                      <a:srgbClr val="FF9100"/>
                    </a:solidFill>
                    <a:ln w="9525" cap="flat" cmpd="sng">
                      <a:solidFill>
                        <a:srgbClr val="FF91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411480">
                        <a:defRPr/>
                      </a:pPr>
                      <a:endParaRPr lang="en-US" sz="1100">
                        <a:solidFill>
                          <a:prstClr val="black"/>
                        </a:solidFill>
                        <a:latin typeface="Helvetica" charset="0"/>
                        <a:cs typeface="Helvetica" charset="0"/>
                        <a:sym typeface="Helvetica" charset="0"/>
                      </a:endParaRPr>
                    </a:p>
                  </p:txBody>
                </p:sp>
                <p:sp>
                  <p:nvSpPr>
                    <p:cNvPr id="507" name="AutoShape 110"/>
                    <p:cNvSpPr>
                      <a:spLocks/>
                    </p:cNvSpPr>
                    <p:nvPr/>
                  </p:nvSpPr>
                  <p:spPr bwMode="auto">
                    <a:xfrm>
                      <a:off x="8080006" y="1394991"/>
                      <a:ext cx="701653" cy="201613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defTabSz="411480">
                        <a:buClr>
                          <a:srgbClr val="FF9100"/>
                        </a:buClr>
                        <a:defRPr/>
                      </a:pPr>
                      <a:r>
                        <a:rPr lang="en-US" sz="1000" b="1" dirty="0">
                          <a:solidFill>
                            <a:srgbClr val="FF91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OPAL</a:t>
                      </a:r>
                      <a:endParaRPr lang="en-US" b="1" dirty="0">
                        <a:solidFill>
                          <a:prstClr val="black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508" name="AutoShape 111"/>
                    <p:cNvSpPr>
                      <a:spLocks/>
                    </p:cNvSpPr>
                    <p:nvPr/>
                  </p:nvSpPr>
                  <p:spPr bwMode="auto">
                    <a:xfrm>
                      <a:off x="9199182" y="1104788"/>
                      <a:ext cx="96834" cy="98425"/>
                    </a:xfrm>
                    <a:custGeom>
                      <a:avLst/>
                      <a:gdLst>
                        <a:gd name="T0" fmla="+- 0 10800 961"/>
                        <a:gd name="T1" fmla="*/ T0 w 19679"/>
                        <a:gd name="T2" fmla="+- 0 10800 961"/>
                        <a:gd name="T3" fmla="*/ 10800 h 19679"/>
                        <a:gd name="T4" fmla="+- 0 10800 961"/>
                        <a:gd name="T5" fmla="*/ T4 w 19679"/>
                        <a:gd name="T6" fmla="+- 0 10800 961"/>
                        <a:gd name="T7" fmla="*/ 10800 h 19679"/>
                        <a:gd name="T8" fmla="+- 0 10800 961"/>
                        <a:gd name="T9" fmla="*/ T8 w 19679"/>
                        <a:gd name="T10" fmla="+- 0 10800 961"/>
                        <a:gd name="T11" fmla="*/ 10800 h 19679"/>
                        <a:gd name="T12" fmla="+- 0 10800 961"/>
                        <a:gd name="T13" fmla="*/ T12 w 19679"/>
                        <a:gd name="T14" fmla="+- 0 10800 961"/>
                        <a:gd name="T15" fmla="*/ 10800 h 19679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9679" h="19679">
                          <a:moveTo>
                            <a:pt x="16796" y="2881"/>
                          </a:moveTo>
                          <a:cubicBezTo>
                            <a:pt x="20639" y="6724"/>
                            <a:pt x="20639" y="12953"/>
                            <a:pt x="16796" y="16796"/>
                          </a:cubicBezTo>
                          <a:cubicBezTo>
                            <a:pt x="12953" y="20639"/>
                            <a:pt x="6724" y="20639"/>
                            <a:pt x="2881" y="16796"/>
                          </a:cubicBezTo>
                          <a:cubicBezTo>
                            <a:pt x="-961" y="12953"/>
                            <a:pt x="-961" y="6724"/>
                            <a:pt x="2881" y="2881"/>
                          </a:cubicBezTo>
                          <a:cubicBezTo>
                            <a:pt x="6724" y="-961"/>
                            <a:pt x="12953" y="-961"/>
                            <a:pt x="16796" y="2881"/>
                          </a:cubicBezTo>
                        </a:path>
                      </a:pathLst>
                    </a:custGeom>
                    <a:noFill/>
                    <a:ln w="19050" cap="flat" cmpd="sng">
                      <a:solidFill>
                        <a:srgbClr val="FF91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411480">
                        <a:defRPr/>
                      </a:pPr>
                      <a:endParaRPr lang="en-US" sz="1100">
                        <a:solidFill>
                          <a:prstClr val="black"/>
                        </a:solidFill>
                        <a:latin typeface="Helvetica" charset="0"/>
                        <a:cs typeface="Helvetica" charset="0"/>
                        <a:sym typeface="Helvetica" charset="0"/>
                      </a:endParaRPr>
                    </a:p>
                  </p:txBody>
                </p:sp>
                <p:sp>
                  <p:nvSpPr>
                    <p:cNvPr id="509" name="AutoShape 112"/>
                    <p:cNvSpPr>
                      <a:spLocks/>
                    </p:cNvSpPr>
                    <p:nvPr/>
                  </p:nvSpPr>
                  <p:spPr bwMode="auto">
                    <a:xfrm>
                      <a:off x="9120450" y="1204007"/>
                      <a:ext cx="701653" cy="201613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defTabSz="411480">
                        <a:buClr>
                          <a:srgbClr val="FF9100"/>
                        </a:buClr>
                        <a:defRPr/>
                      </a:pPr>
                      <a:r>
                        <a:rPr lang="en-US" sz="1000" b="1" dirty="0">
                          <a:solidFill>
                            <a:srgbClr val="FF91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PIK</a:t>
                      </a:r>
                      <a:endParaRPr lang="en-US" b="1" dirty="0">
                        <a:solidFill>
                          <a:prstClr val="black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</p:grpSp>
              <p:sp>
                <p:nvSpPr>
                  <p:cNvPr id="423" name="AutoShape 8"/>
                  <p:cNvSpPr>
                    <a:spLocks/>
                  </p:cNvSpPr>
                  <p:nvPr/>
                </p:nvSpPr>
                <p:spPr bwMode="auto">
                  <a:xfrm>
                    <a:off x="1168780" y="6012151"/>
                    <a:ext cx="96753" cy="108585"/>
                  </a:xfrm>
                  <a:prstGeom prst="diamond">
                    <a:avLst/>
                  </a:prstGeom>
                  <a:solidFill>
                    <a:srgbClr val="15A7D9"/>
                  </a:solidFill>
                  <a:ln>
                    <a:solidFill>
                      <a:srgbClr val="14A6D7"/>
                    </a:solidFill>
                  </a:ln>
                  <a:effectLst/>
                  <a:ex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lIns="0" tIns="0" rIns="0" bIns="0"/>
                  <a:lstStyle/>
                  <a:p>
                    <a:pPr defTabSz="411480">
                      <a:defRPr/>
                    </a:pPr>
                    <a:endParaRPr lang="en-US" sz="1100">
                      <a:solidFill>
                        <a:prstClr val="white"/>
                      </a:solidFill>
                      <a:latin typeface="Helvetica" charset="0"/>
                      <a:cs typeface="Helvetica" charset="0"/>
                      <a:sym typeface="Helvetica" charset="0"/>
                    </a:endParaRPr>
                  </a:p>
                </p:txBody>
              </p:sp>
              <p:sp>
                <p:nvSpPr>
                  <p:cNvPr id="424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8458774" y="6305245"/>
                    <a:ext cx="0" cy="82868"/>
                  </a:xfrm>
                  <a:prstGeom prst="line">
                    <a:avLst/>
                  </a:prstGeom>
                  <a:noFill/>
                  <a:ln w="12700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lIns="0" tIns="0" rIns="0" bIns="0"/>
                  <a:lstStyle/>
                  <a:p>
                    <a:pPr defTabSz="411480">
                      <a:defRPr/>
                    </a:pPr>
                    <a:endParaRPr lang="en-US" sz="1100">
                      <a:solidFill>
                        <a:prstClr val="black"/>
                      </a:solidFill>
                      <a:latin typeface="Helvetica" charset="0"/>
                      <a:cs typeface="Helvetica" charset="0"/>
                      <a:sym typeface="Helvetica" charset="0"/>
                    </a:endParaRPr>
                  </a:p>
                </p:txBody>
              </p:sp>
            </p:grpSp>
            <p:sp>
              <p:nvSpPr>
                <p:cNvPr id="378" name="AutoShape 16"/>
                <p:cNvSpPr>
                  <a:spLocks/>
                </p:cNvSpPr>
                <p:nvPr/>
              </p:nvSpPr>
              <p:spPr bwMode="auto">
                <a:xfrm>
                  <a:off x="9500082" y="6182333"/>
                  <a:ext cx="650146" cy="199511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5719" defTabSz="411480">
                    <a:buClr>
                      <a:srgbClr val="929292"/>
                    </a:buClr>
                    <a:defRPr/>
                  </a:pPr>
                  <a:r>
                    <a:rPr lang="en-US" sz="1300" b="1" dirty="0" smtClean="0">
                      <a:solidFill>
                        <a:srgbClr val="0000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2030</a:t>
                  </a:r>
                  <a:endParaRPr lang="en-US" sz="1300" dirty="0">
                    <a:solidFill>
                      <a:srgbClr val="000000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379" name="AutoShape 109"/>
                <p:cNvSpPr>
                  <a:spLocks/>
                </p:cNvSpPr>
                <p:nvPr/>
              </p:nvSpPr>
              <p:spPr bwMode="auto">
                <a:xfrm>
                  <a:off x="7851183" y="3417785"/>
                  <a:ext cx="89726" cy="83579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9" y="6724"/>
                        <a:pt x="20639" y="12953"/>
                        <a:pt x="16796" y="16796"/>
                      </a:cubicBezTo>
                      <a:cubicBezTo>
                        <a:pt x="12953" y="20639"/>
                        <a:pt x="6724" y="20639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rgbClr val="FF9100"/>
                </a:solidFill>
                <a:ln w="9525" cap="flat" cmpd="sng">
                  <a:solidFill>
                    <a:srgbClr val="FF91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411480">
                    <a:defRPr/>
                  </a:pPr>
                  <a:endParaRPr lang="en-US" sz="1100">
                    <a:solidFill>
                      <a:prstClr val="black"/>
                    </a:solidFill>
                    <a:latin typeface="Helvetica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380" name="AutoShape 110"/>
                <p:cNvSpPr>
                  <a:spLocks/>
                </p:cNvSpPr>
                <p:nvPr/>
              </p:nvSpPr>
              <p:spPr bwMode="auto">
                <a:xfrm>
                  <a:off x="7958917" y="3425866"/>
                  <a:ext cx="650146" cy="18832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5719" defTabSz="411480">
                    <a:buClr>
                      <a:srgbClr val="FF9100"/>
                    </a:buClr>
                    <a:defRPr/>
                  </a:pPr>
                  <a:r>
                    <a:rPr lang="en-US" sz="1000" b="1" dirty="0" smtClean="0">
                      <a:solidFill>
                        <a:srgbClr val="FF91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CARR</a:t>
                  </a:r>
                  <a:endParaRPr lang="en-US" b="1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381" name="AutoShape 103"/>
                <p:cNvSpPr>
                  <a:spLocks/>
                </p:cNvSpPr>
                <p:nvPr/>
              </p:nvSpPr>
              <p:spPr bwMode="auto">
                <a:xfrm>
                  <a:off x="8622736" y="3220829"/>
                  <a:ext cx="111789" cy="83579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9050" cap="flat" cmpd="sng">
                  <a:solidFill>
                    <a:srgbClr val="19A6D4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algn="ctr" defTabSz="525780">
                    <a:buClr>
                      <a:srgbClr val="000000"/>
                    </a:buClr>
                    <a:defRPr/>
                  </a:pPr>
                  <a:endParaRPr lang="en-US" sz="36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382" name="AutoShape 106"/>
                <p:cNvSpPr>
                  <a:spLocks/>
                </p:cNvSpPr>
                <p:nvPr/>
              </p:nvSpPr>
              <p:spPr bwMode="auto">
                <a:xfrm>
                  <a:off x="8528811" y="3045574"/>
                  <a:ext cx="929620" cy="150981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5719" defTabSz="411480">
                    <a:buClr>
                      <a:srgbClr val="00A5D4"/>
                    </a:buClr>
                    <a:defRPr/>
                  </a:pPr>
                  <a:r>
                    <a:rPr lang="en-US" sz="1000" b="1" dirty="0" smtClean="0">
                      <a:solidFill>
                        <a:srgbClr val="00A5D4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CSNS</a:t>
                  </a:r>
                  <a:endParaRPr lang="en-US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383" name="AutoShape 94"/>
                <p:cNvSpPr>
                  <a:spLocks/>
                </p:cNvSpPr>
                <p:nvPr/>
              </p:nvSpPr>
              <p:spPr bwMode="auto">
                <a:xfrm>
                  <a:off x="5842529" y="3548071"/>
                  <a:ext cx="88255" cy="84927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8" y="6724"/>
                        <a:pt x="20638" y="12953"/>
                        <a:pt x="16796" y="16796"/>
                      </a:cubicBezTo>
                      <a:cubicBezTo>
                        <a:pt x="12953" y="20638"/>
                        <a:pt x="6724" y="20638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rgbClr val="FF9100"/>
                </a:solidFill>
                <a:ln w="9525" cap="flat" cmpd="sng">
                  <a:solidFill>
                    <a:srgbClr val="FF91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411480">
                    <a:defRPr/>
                  </a:pPr>
                  <a:endParaRPr lang="en-US" sz="1100">
                    <a:solidFill>
                      <a:prstClr val="black"/>
                    </a:solidFill>
                    <a:latin typeface="Helvetica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384" name="AutoShape 95"/>
                <p:cNvSpPr>
                  <a:spLocks/>
                </p:cNvSpPr>
                <p:nvPr/>
              </p:nvSpPr>
              <p:spPr bwMode="auto">
                <a:xfrm>
                  <a:off x="5840145" y="3418242"/>
                  <a:ext cx="650146" cy="171201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5719" defTabSz="411480">
                    <a:buClr>
                      <a:srgbClr val="FF9100"/>
                    </a:buClr>
                    <a:defRPr/>
                  </a:pPr>
                  <a:r>
                    <a:rPr lang="en-US" sz="1000" b="1" dirty="0" err="1" smtClean="0">
                      <a:solidFill>
                        <a:srgbClr val="FF91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Dhruva</a:t>
                  </a:r>
                  <a:endParaRPr lang="en-US" b="1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385" name="AutoShape 58"/>
                <p:cNvSpPr>
                  <a:spLocks/>
                </p:cNvSpPr>
                <p:nvPr/>
              </p:nvSpPr>
              <p:spPr bwMode="auto">
                <a:xfrm>
                  <a:off x="5615926" y="3668507"/>
                  <a:ext cx="650146" cy="25601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5719" defTabSz="411480">
                    <a:buClr>
                      <a:srgbClr val="00A5D4"/>
                    </a:buClr>
                    <a:defRPr/>
                  </a:pPr>
                  <a:r>
                    <a:rPr lang="en-US" sz="1000" b="1" dirty="0" smtClean="0">
                      <a:solidFill>
                        <a:srgbClr val="F79646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IBR-II</a:t>
                  </a:r>
                  <a:endParaRPr lang="en-US" dirty="0">
                    <a:solidFill>
                      <a:srgbClr val="F79646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386" name="AutoShape 71"/>
                <p:cNvSpPr>
                  <a:spLocks/>
                </p:cNvSpPr>
                <p:nvPr/>
              </p:nvSpPr>
              <p:spPr bwMode="auto">
                <a:xfrm>
                  <a:off x="4261940" y="3468676"/>
                  <a:ext cx="88255" cy="84927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8" y="6724"/>
                        <a:pt x="20638" y="12953"/>
                        <a:pt x="16796" y="16796"/>
                      </a:cubicBezTo>
                      <a:cubicBezTo>
                        <a:pt x="12953" y="20638"/>
                        <a:pt x="6724" y="20638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rgbClr val="FF9100"/>
                </a:solidFill>
                <a:ln w="9525" cap="flat" cmpd="sng">
                  <a:solidFill>
                    <a:srgbClr val="FF91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411480">
                    <a:defRPr/>
                  </a:pPr>
                  <a:endParaRPr lang="en-US" sz="1100">
                    <a:solidFill>
                      <a:prstClr val="black"/>
                    </a:solidFill>
                    <a:latin typeface="Helvetica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387" name="AutoShape 60"/>
                <p:cNvSpPr>
                  <a:spLocks/>
                </p:cNvSpPr>
                <p:nvPr/>
              </p:nvSpPr>
              <p:spPr bwMode="auto">
                <a:xfrm>
                  <a:off x="4178714" y="3433379"/>
                  <a:ext cx="644261" cy="16446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 marL="35719" algn="ctr" defTabSz="525780">
                    <a:buClr>
                      <a:srgbClr val="FF9100"/>
                    </a:buClr>
                    <a:defRPr/>
                  </a:pPr>
                  <a:r>
                    <a:rPr lang="en-US" sz="1000" b="1" dirty="0" smtClean="0">
                      <a:solidFill>
                        <a:srgbClr val="FF91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NIST</a:t>
                  </a:r>
                  <a:endParaRPr lang="en-US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388" name="AutoShape 94"/>
                <p:cNvSpPr>
                  <a:spLocks/>
                </p:cNvSpPr>
                <p:nvPr/>
              </p:nvSpPr>
              <p:spPr bwMode="auto">
                <a:xfrm>
                  <a:off x="5962527" y="3597679"/>
                  <a:ext cx="88255" cy="84927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8" y="6724"/>
                        <a:pt x="20638" y="12953"/>
                        <a:pt x="16796" y="16796"/>
                      </a:cubicBezTo>
                      <a:cubicBezTo>
                        <a:pt x="12953" y="20638"/>
                        <a:pt x="6724" y="20638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rgbClr val="FF9100"/>
                </a:solidFill>
                <a:ln w="9525" cap="flat" cmpd="sng">
                  <a:solidFill>
                    <a:srgbClr val="FF91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411480">
                    <a:defRPr/>
                  </a:pPr>
                  <a:endParaRPr lang="en-US" sz="1100">
                    <a:solidFill>
                      <a:prstClr val="black"/>
                    </a:solidFill>
                    <a:latin typeface="Helvetica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389" name="AutoShape 95"/>
                <p:cNvSpPr>
                  <a:spLocks/>
                </p:cNvSpPr>
                <p:nvPr/>
              </p:nvSpPr>
              <p:spPr bwMode="auto">
                <a:xfrm>
                  <a:off x="5909588" y="3663138"/>
                  <a:ext cx="650146" cy="171201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5719" defTabSz="411480">
                    <a:buClr>
                      <a:srgbClr val="FF9100"/>
                    </a:buClr>
                    <a:defRPr/>
                  </a:pPr>
                  <a:r>
                    <a:rPr lang="en-US" sz="1000" b="1" dirty="0" smtClean="0">
                      <a:solidFill>
                        <a:srgbClr val="FF91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RSG</a:t>
                  </a:r>
                  <a:endParaRPr lang="en-US" b="1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390" name="AutoShape 70"/>
                <p:cNvSpPr>
                  <a:spLocks/>
                </p:cNvSpPr>
                <p:nvPr/>
              </p:nvSpPr>
              <p:spPr bwMode="auto">
                <a:xfrm>
                  <a:off x="3351735" y="3528372"/>
                  <a:ext cx="91197" cy="84927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8" y="6724"/>
                        <a:pt x="20638" y="12953"/>
                        <a:pt x="16796" y="16796"/>
                      </a:cubicBezTo>
                      <a:cubicBezTo>
                        <a:pt x="12953" y="20638"/>
                        <a:pt x="6724" y="20638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rgbClr val="FF9100"/>
                </a:solidFill>
                <a:ln w="9525" cap="flat" cmpd="sng">
                  <a:solidFill>
                    <a:srgbClr val="FF91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411480">
                    <a:defRPr/>
                  </a:pPr>
                  <a:endParaRPr lang="en-US" sz="1100">
                    <a:solidFill>
                      <a:prstClr val="black"/>
                    </a:solidFill>
                    <a:latin typeface="Helvetica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391" name="AutoShape 77"/>
                <p:cNvSpPr>
                  <a:spLocks/>
                </p:cNvSpPr>
                <p:nvPr/>
              </p:nvSpPr>
              <p:spPr bwMode="auto">
                <a:xfrm>
                  <a:off x="3156362" y="3615693"/>
                  <a:ext cx="650146" cy="17255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5719" defTabSz="411480">
                    <a:buClr>
                      <a:srgbClr val="FF9100"/>
                    </a:buClr>
                    <a:defRPr/>
                  </a:pPr>
                  <a:r>
                    <a:rPr lang="en-US" sz="1000" b="1" dirty="0" smtClean="0">
                      <a:solidFill>
                        <a:srgbClr val="FF91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LVR</a:t>
                  </a:r>
                  <a:endParaRPr lang="en-US" b="1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392" name="AutoShape 95"/>
                <p:cNvSpPr>
                  <a:spLocks/>
                </p:cNvSpPr>
                <p:nvPr/>
              </p:nvSpPr>
              <p:spPr bwMode="auto">
                <a:xfrm>
                  <a:off x="6150481" y="3585049"/>
                  <a:ext cx="650146" cy="171201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5719" defTabSz="411480">
                    <a:buClr>
                      <a:srgbClr val="FF9100"/>
                    </a:buClr>
                    <a:defRPr/>
                  </a:pPr>
                  <a:r>
                    <a:rPr lang="en-US" sz="1000" b="1" dirty="0" smtClean="0">
                      <a:solidFill>
                        <a:srgbClr val="FF91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JRR-3</a:t>
                  </a:r>
                  <a:endParaRPr lang="en-US" b="1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393" name="AutoShape 109"/>
                <p:cNvSpPr>
                  <a:spLocks/>
                </p:cNvSpPr>
                <p:nvPr/>
              </p:nvSpPr>
              <p:spPr bwMode="auto">
                <a:xfrm flipH="1">
                  <a:off x="6251794" y="3495581"/>
                  <a:ext cx="108680" cy="103192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9" y="6724"/>
                        <a:pt x="20639" y="12953"/>
                        <a:pt x="16796" y="16796"/>
                      </a:cubicBezTo>
                      <a:cubicBezTo>
                        <a:pt x="12953" y="20639"/>
                        <a:pt x="6724" y="20639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rgbClr val="FF9100"/>
                </a:solidFill>
                <a:ln w="9525" cap="flat" cmpd="sng">
                  <a:solidFill>
                    <a:srgbClr val="FF91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411480">
                    <a:defRPr/>
                  </a:pPr>
                  <a:endParaRPr lang="en-US" sz="1100">
                    <a:solidFill>
                      <a:prstClr val="black"/>
                    </a:solidFill>
                    <a:latin typeface="Helvetica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394" name="AutoShape 73"/>
                <p:cNvSpPr>
                  <a:spLocks/>
                </p:cNvSpPr>
                <p:nvPr/>
              </p:nvSpPr>
              <p:spPr bwMode="auto">
                <a:xfrm>
                  <a:off x="6609830" y="5198263"/>
                  <a:ext cx="2885159" cy="26700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5719" defTabSz="411480">
                    <a:buClr>
                      <a:srgbClr val="FF9100"/>
                    </a:buClr>
                    <a:defRPr/>
                  </a:pPr>
                  <a:r>
                    <a:rPr lang="en-US" sz="1500" dirty="0" smtClean="0">
                      <a:solidFill>
                        <a:srgbClr val="15A7D9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Particle driven steady state</a:t>
                  </a:r>
                  <a:endParaRPr lang="en-US" dirty="0">
                    <a:solidFill>
                      <a:srgbClr val="15A7D9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395" name="AutoShape 48"/>
                <p:cNvSpPr>
                  <a:spLocks/>
                </p:cNvSpPr>
                <p:nvPr/>
              </p:nvSpPr>
              <p:spPr bwMode="auto">
                <a:xfrm>
                  <a:off x="6596826" y="5426062"/>
                  <a:ext cx="2821034" cy="277697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5719" defTabSz="411480">
                    <a:buClr>
                      <a:srgbClr val="00A5D4"/>
                    </a:buClr>
                    <a:defRPr/>
                  </a:pPr>
                  <a:r>
                    <a:rPr lang="en-US" sz="1500" dirty="0" smtClean="0">
                      <a:solidFill>
                        <a:srgbClr val="FB901F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Pulsed reactor</a:t>
                  </a:r>
                  <a:endParaRPr lang="en-US" dirty="0">
                    <a:solidFill>
                      <a:srgbClr val="FB901F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396" name="AutoShape 110"/>
                <p:cNvSpPr>
                  <a:spLocks/>
                </p:cNvSpPr>
                <p:nvPr/>
              </p:nvSpPr>
              <p:spPr bwMode="auto">
                <a:xfrm>
                  <a:off x="6693731" y="3265334"/>
                  <a:ext cx="650146" cy="17120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5719" defTabSz="411480">
                    <a:buClr>
                      <a:srgbClr val="FF9100"/>
                    </a:buClr>
                    <a:defRPr/>
                  </a:pPr>
                  <a:r>
                    <a:rPr lang="en-US" sz="1000" b="1" dirty="0" smtClean="0">
                      <a:solidFill>
                        <a:srgbClr val="FF91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HANARO</a:t>
                  </a:r>
                  <a:endParaRPr lang="en-US" b="1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397" name="AutoShape 93"/>
                <p:cNvSpPr>
                  <a:spLocks/>
                </p:cNvSpPr>
                <p:nvPr/>
              </p:nvSpPr>
              <p:spPr bwMode="auto">
                <a:xfrm>
                  <a:off x="6677394" y="3454408"/>
                  <a:ext cx="94021" cy="83097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9" y="6724"/>
                        <a:pt x="20639" y="12953"/>
                        <a:pt x="16796" y="16796"/>
                      </a:cubicBezTo>
                      <a:cubicBezTo>
                        <a:pt x="12953" y="20639"/>
                        <a:pt x="6724" y="20639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rgbClr val="FF9100"/>
                </a:solidFill>
                <a:ln w="9525" cap="flat" cmpd="sng">
                  <a:solidFill>
                    <a:srgbClr val="FF91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411480">
                    <a:defRPr/>
                  </a:pPr>
                  <a:endParaRPr lang="en-US" sz="1100">
                    <a:solidFill>
                      <a:prstClr val="black"/>
                    </a:solidFill>
                    <a:latin typeface="Helvetica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398" name="AutoShape 77"/>
                <p:cNvSpPr>
                  <a:spLocks/>
                </p:cNvSpPr>
                <p:nvPr/>
              </p:nvSpPr>
              <p:spPr bwMode="auto">
                <a:xfrm>
                  <a:off x="3313404" y="3237277"/>
                  <a:ext cx="650146" cy="17255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5719" defTabSz="411480">
                    <a:buClr>
                      <a:srgbClr val="FF9100"/>
                    </a:buClr>
                    <a:defRPr/>
                  </a:pPr>
                  <a:r>
                    <a:rPr lang="en-US" sz="1000" b="1" dirty="0" smtClean="0">
                      <a:solidFill>
                        <a:srgbClr val="FF91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HIFAR</a:t>
                  </a:r>
                  <a:endParaRPr lang="en-US" b="1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399" name="AutoShape 70"/>
                <p:cNvSpPr>
                  <a:spLocks/>
                </p:cNvSpPr>
                <p:nvPr/>
              </p:nvSpPr>
              <p:spPr bwMode="auto">
                <a:xfrm>
                  <a:off x="3397333" y="3468676"/>
                  <a:ext cx="91197" cy="84927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8" y="6724"/>
                        <a:pt x="20638" y="12953"/>
                        <a:pt x="16796" y="16796"/>
                      </a:cubicBezTo>
                      <a:cubicBezTo>
                        <a:pt x="12953" y="20638"/>
                        <a:pt x="6724" y="20638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rgbClr val="FF9100"/>
                </a:solidFill>
                <a:ln w="9525" cap="flat" cmpd="sng">
                  <a:solidFill>
                    <a:srgbClr val="FF91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411480">
                    <a:defRPr/>
                  </a:pPr>
                  <a:endParaRPr lang="en-US" sz="1100">
                    <a:solidFill>
                      <a:prstClr val="black"/>
                    </a:solidFill>
                    <a:latin typeface="Helvetica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400" name="AutoShape 60"/>
                <p:cNvSpPr>
                  <a:spLocks/>
                </p:cNvSpPr>
                <p:nvPr/>
              </p:nvSpPr>
              <p:spPr bwMode="auto">
                <a:xfrm>
                  <a:off x="4044330" y="3574874"/>
                  <a:ext cx="644261" cy="16446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 marL="35719" algn="ctr" defTabSz="525780">
                    <a:buClr>
                      <a:srgbClr val="FF9100"/>
                    </a:buClr>
                    <a:defRPr/>
                  </a:pPr>
                  <a:r>
                    <a:rPr lang="en-US" sz="1000" b="1" dirty="0" smtClean="0">
                      <a:solidFill>
                        <a:srgbClr val="FF91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SAFARI-1</a:t>
                  </a:r>
                  <a:endParaRPr lang="en-US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401" name="AutoShape 71"/>
                <p:cNvSpPr>
                  <a:spLocks/>
                </p:cNvSpPr>
                <p:nvPr/>
              </p:nvSpPr>
              <p:spPr bwMode="auto">
                <a:xfrm>
                  <a:off x="4076810" y="3512238"/>
                  <a:ext cx="88255" cy="84927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8" y="6724"/>
                        <a:pt x="20638" y="12953"/>
                        <a:pt x="16796" y="16796"/>
                      </a:cubicBezTo>
                      <a:cubicBezTo>
                        <a:pt x="12953" y="20638"/>
                        <a:pt x="6724" y="20638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rgbClr val="FF9100"/>
                </a:solidFill>
                <a:ln w="9525" cap="flat" cmpd="sng">
                  <a:solidFill>
                    <a:srgbClr val="FF91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411480">
                    <a:defRPr/>
                  </a:pPr>
                  <a:endParaRPr lang="en-US" sz="1100">
                    <a:solidFill>
                      <a:prstClr val="black"/>
                    </a:solidFill>
                    <a:latin typeface="Helvetica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402" name="AutoShape 110"/>
                <p:cNvSpPr>
                  <a:spLocks/>
                </p:cNvSpPr>
                <p:nvPr/>
              </p:nvSpPr>
              <p:spPr bwMode="auto">
                <a:xfrm>
                  <a:off x="6270736" y="3270769"/>
                  <a:ext cx="650146" cy="17120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5719" defTabSz="411480">
                    <a:buClr>
                      <a:srgbClr val="FF9100"/>
                    </a:buClr>
                    <a:defRPr/>
                  </a:pPr>
                  <a:r>
                    <a:rPr lang="en-US" sz="1000" b="1" dirty="0" smtClean="0">
                      <a:solidFill>
                        <a:srgbClr val="FF91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SALAM</a:t>
                  </a:r>
                  <a:endParaRPr lang="en-US" b="1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403" name="AutoShape 93"/>
                <p:cNvSpPr>
                  <a:spLocks/>
                </p:cNvSpPr>
                <p:nvPr/>
              </p:nvSpPr>
              <p:spPr bwMode="auto">
                <a:xfrm>
                  <a:off x="6532376" y="3490499"/>
                  <a:ext cx="94021" cy="83097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9" y="6724"/>
                        <a:pt x="20639" y="12953"/>
                        <a:pt x="16796" y="16796"/>
                      </a:cubicBezTo>
                      <a:cubicBezTo>
                        <a:pt x="12953" y="20639"/>
                        <a:pt x="6724" y="20639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rgbClr val="FF9100"/>
                </a:solidFill>
                <a:ln w="9525" cap="flat" cmpd="sng">
                  <a:solidFill>
                    <a:srgbClr val="FF91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411480">
                    <a:defRPr/>
                  </a:pPr>
                  <a:endParaRPr lang="en-US" sz="1100">
                    <a:solidFill>
                      <a:prstClr val="black"/>
                    </a:solidFill>
                    <a:latin typeface="Helvetica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404" name="AutoShape 110"/>
                <p:cNvSpPr>
                  <a:spLocks/>
                </p:cNvSpPr>
                <p:nvPr/>
              </p:nvSpPr>
              <p:spPr bwMode="auto">
                <a:xfrm>
                  <a:off x="6795225" y="3573035"/>
                  <a:ext cx="650146" cy="17120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5719" defTabSz="411480">
                    <a:buClr>
                      <a:srgbClr val="FF9100"/>
                    </a:buClr>
                    <a:defRPr/>
                  </a:pPr>
                  <a:r>
                    <a:rPr lang="en-US" sz="1000" b="1" dirty="0" smtClean="0">
                      <a:solidFill>
                        <a:srgbClr val="FF91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ETERR-2</a:t>
                  </a:r>
                  <a:endParaRPr lang="en-US" b="1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405" name="AutoShape 109"/>
                <p:cNvSpPr>
                  <a:spLocks/>
                </p:cNvSpPr>
                <p:nvPr/>
              </p:nvSpPr>
              <p:spPr bwMode="auto">
                <a:xfrm>
                  <a:off x="6823503" y="3483063"/>
                  <a:ext cx="84336" cy="85373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9" y="6724"/>
                        <a:pt x="20639" y="12953"/>
                        <a:pt x="16796" y="16796"/>
                      </a:cubicBezTo>
                      <a:cubicBezTo>
                        <a:pt x="12953" y="20639"/>
                        <a:pt x="6724" y="20639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rgbClr val="FF9100"/>
                </a:solidFill>
                <a:ln w="9525" cap="flat" cmpd="sng">
                  <a:solidFill>
                    <a:srgbClr val="FF91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411480">
                    <a:defRPr/>
                  </a:pPr>
                  <a:endParaRPr lang="en-US" sz="1100">
                    <a:solidFill>
                      <a:prstClr val="black"/>
                    </a:solidFill>
                    <a:latin typeface="Helvetica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406" name="AutoShape 61"/>
                <p:cNvSpPr>
                  <a:spLocks/>
                </p:cNvSpPr>
                <p:nvPr/>
              </p:nvSpPr>
              <p:spPr bwMode="auto">
                <a:xfrm>
                  <a:off x="4958199" y="3407131"/>
                  <a:ext cx="86785" cy="86275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8" y="6724"/>
                        <a:pt x="20638" y="12953"/>
                        <a:pt x="16796" y="16796"/>
                      </a:cubicBezTo>
                      <a:cubicBezTo>
                        <a:pt x="12953" y="20639"/>
                        <a:pt x="6724" y="20639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rgbClr val="FF9100"/>
                </a:solidFill>
                <a:ln w="9525" cap="flat" cmpd="sng">
                  <a:solidFill>
                    <a:srgbClr val="FF91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411480">
                    <a:defRPr/>
                  </a:pPr>
                  <a:endParaRPr lang="en-US" sz="1100">
                    <a:solidFill>
                      <a:prstClr val="black"/>
                    </a:solidFill>
                    <a:latin typeface="Helvetica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407" name="AutoShape 60"/>
                <p:cNvSpPr>
                  <a:spLocks/>
                </p:cNvSpPr>
                <p:nvPr/>
              </p:nvSpPr>
              <p:spPr bwMode="auto">
                <a:xfrm>
                  <a:off x="4532776" y="3239463"/>
                  <a:ext cx="644261" cy="16446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 marL="35719" algn="ctr" defTabSz="525780">
                    <a:buClr>
                      <a:srgbClr val="FF9100"/>
                    </a:buClr>
                    <a:defRPr/>
                  </a:pPr>
                  <a:r>
                    <a:rPr lang="en-US" sz="1000" b="1" dirty="0" smtClean="0">
                      <a:solidFill>
                        <a:srgbClr val="FF91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MARIA</a:t>
                  </a:r>
                  <a:endParaRPr lang="en-US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408" name="AutoShape 60"/>
                <p:cNvSpPr>
                  <a:spLocks/>
                </p:cNvSpPr>
                <p:nvPr/>
              </p:nvSpPr>
              <p:spPr bwMode="auto">
                <a:xfrm>
                  <a:off x="3787409" y="3739609"/>
                  <a:ext cx="644261" cy="16446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 marL="35719" algn="ctr" defTabSz="525780">
                    <a:buClr>
                      <a:srgbClr val="FF9100"/>
                    </a:buClr>
                    <a:defRPr/>
                  </a:pPr>
                  <a:r>
                    <a:rPr lang="en-US" sz="1000" b="1" dirty="0" smtClean="0">
                      <a:solidFill>
                        <a:srgbClr val="FF91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HOR</a:t>
                  </a:r>
                  <a:endParaRPr lang="en-US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409" name="AutoShape 71"/>
                <p:cNvSpPr>
                  <a:spLocks/>
                </p:cNvSpPr>
                <p:nvPr/>
              </p:nvSpPr>
              <p:spPr bwMode="auto">
                <a:xfrm>
                  <a:off x="3988555" y="3654124"/>
                  <a:ext cx="88255" cy="84927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8" y="6724"/>
                        <a:pt x="20638" y="12953"/>
                        <a:pt x="16796" y="16796"/>
                      </a:cubicBezTo>
                      <a:cubicBezTo>
                        <a:pt x="12953" y="20638"/>
                        <a:pt x="6724" y="20638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rgbClr val="FF9100"/>
                </a:solidFill>
                <a:ln w="9525" cap="flat" cmpd="sng">
                  <a:solidFill>
                    <a:srgbClr val="FF91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411480">
                    <a:defRPr/>
                  </a:pPr>
                  <a:endParaRPr lang="en-US" sz="1100">
                    <a:solidFill>
                      <a:prstClr val="black"/>
                    </a:solidFill>
                    <a:latin typeface="Helvetica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410" name="AutoShape 71"/>
                <p:cNvSpPr>
                  <a:spLocks/>
                </p:cNvSpPr>
                <p:nvPr/>
              </p:nvSpPr>
              <p:spPr bwMode="auto">
                <a:xfrm>
                  <a:off x="4947785" y="3647691"/>
                  <a:ext cx="88255" cy="84927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8" y="6724"/>
                        <a:pt x="20638" y="12953"/>
                        <a:pt x="16796" y="16796"/>
                      </a:cubicBezTo>
                      <a:cubicBezTo>
                        <a:pt x="12953" y="20638"/>
                        <a:pt x="6724" y="20638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rgbClr val="FF9100"/>
                </a:solidFill>
                <a:ln w="9525" cap="flat" cmpd="sng">
                  <a:solidFill>
                    <a:srgbClr val="FF91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411480">
                    <a:defRPr/>
                  </a:pPr>
                  <a:endParaRPr lang="en-US" sz="1100">
                    <a:solidFill>
                      <a:prstClr val="black"/>
                    </a:solidFill>
                    <a:latin typeface="Helvetica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411" name="AutoShape 60"/>
                <p:cNvSpPr>
                  <a:spLocks/>
                </p:cNvSpPr>
                <p:nvPr/>
              </p:nvSpPr>
              <p:spPr bwMode="auto">
                <a:xfrm>
                  <a:off x="4462467" y="3674012"/>
                  <a:ext cx="644261" cy="16446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 marL="35719" algn="ctr" defTabSz="525780">
                    <a:buClr>
                      <a:srgbClr val="FF9100"/>
                    </a:buClr>
                    <a:defRPr/>
                  </a:pPr>
                  <a:r>
                    <a:rPr lang="en-US" sz="1000" b="1" dirty="0" smtClean="0">
                      <a:solidFill>
                        <a:srgbClr val="FF91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JEEP II</a:t>
                  </a:r>
                  <a:endParaRPr lang="en-US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412" name="AutoShape 61"/>
                <p:cNvSpPr>
                  <a:spLocks/>
                </p:cNvSpPr>
                <p:nvPr/>
              </p:nvSpPr>
              <p:spPr bwMode="auto">
                <a:xfrm>
                  <a:off x="5352095" y="3459223"/>
                  <a:ext cx="86785" cy="86275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8" y="6724"/>
                        <a:pt x="20638" y="12953"/>
                        <a:pt x="16796" y="16796"/>
                      </a:cubicBezTo>
                      <a:cubicBezTo>
                        <a:pt x="12953" y="20639"/>
                        <a:pt x="6724" y="20639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rgbClr val="FF9100"/>
                </a:solidFill>
                <a:ln w="9525" cap="flat" cmpd="sng">
                  <a:solidFill>
                    <a:srgbClr val="FF91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411480">
                    <a:defRPr/>
                  </a:pPr>
                  <a:endParaRPr lang="en-US" sz="1100">
                    <a:solidFill>
                      <a:prstClr val="black"/>
                    </a:solidFill>
                    <a:latin typeface="Helvetica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413" name="AutoShape 60"/>
                <p:cNvSpPr>
                  <a:spLocks/>
                </p:cNvSpPr>
                <p:nvPr/>
              </p:nvSpPr>
              <p:spPr bwMode="auto">
                <a:xfrm>
                  <a:off x="4987695" y="3248468"/>
                  <a:ext cx="644261" cy="16446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 marL="35719" algn="ctr" defTabSz="525780">
                    <a:buClr>
                      <a:srgbClr val="FF9100"/>
                    </a:buClr>
                    <a:defRPr/>
                  </a:pPr>
                  <a:r>
                    <a:rPr lang="en-US" sz="1000" b="1" dirty="0" smtClean="0">
                      <a:solidFill>
                        <a:srgbClr val="FF91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ORPHEE</a:t>
                  </a:r>
                  <a:endParaRPr lang="en-US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cxnSp>
              <p:nvCxnSpPr>
                <p:cNvPr id="414" name="Straight Connector 413"/>
                <p:cNvCxnSpPr/>
                <p:nvPr/>
              </p:nvCxnSpPr>
              <p:spPr>
                <a:xfrm flipV="1">
                  <a:off x="8482054" y="3206530"/>
                  <a:ext cx="840699" cy="9769"/>
                </a:xfrm>
                <a:prstGeom prst="line">
                  <a:avLst/>
                </a:prstGeom>
                <a:ln w="19050" cmpd="sng">
                  <a:solidFill>
                    <a:srgbClr val="1E9FD4"/>
                  </a:solidFill>
                  <a:prstDash val="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5" name="Line 91"/>
                <p:cNvSpPr>
                  <a:spLocks noChangeShapeType="1"/>
                </p:cNvSpPr>
                <p:nvPr/>
              </p:nvSpPr>
              <p:spPr bwMode="auto">
                <a:xfrm flipV="1">
                  <a:off x="8358830" y="3403926"/>
                  <a:ext cx="963923" cy="5494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FF91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411480">
                    <a:defRPr/>
                  </a:pPr>
                  <a:endParaRPr lang="en-US" sz="1100">
                    <a:solidFill>
                      <a:prstClr val="black"/>
                    </a:solidFill>
                    <a:latin typeface="Helvetica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416" name="AutoShape 73"/>
                <p:cNvSpPr>
                  <a:spLocks/>
                </p:cNvSpPr>
                <p:nvPr/>
              </p:nvSpPr>
              <p:spPr bwMode="auto">
                <a:xfrm>
                  <a:off x="2064208" y="2675626"/>
                  <a:ext cx="2575054" cy="277697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5719" defTabSz="411480">
                    <a:buClr>
                      <a:srgbClr val="FF9100"/>
                    </a:buClr>
                    <a:defRPr/>
                  </a:pPr>
                  <a:r>
                    <a:rPr lang="en-US" sz="1500" b="1" dirty="0" smtClean="0">
                      <a:solidFill>
                        <a:srgbClr val="FF91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Reactor Sources</a:t>
                  </a:r>
                  <a:endParaRPr lang="en-US" b="1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417" name="AutoShape 48"/>
                <p:cNvSpPr>
                  <a:spLocks/>
                </p:cNvSpPr>
                <p:nvPr/>
              </p:nvSpPr>
              <p:spPr bwMode="auto">
                <a:xfrm>
                  <a:off x="5525684" y="2679535"/>
                  <a:ext cx="2336094" cy="277697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5719" defTabSz="411480">
                    <a:buClr>
                      <a:srgbClr val="00A5D4"/>
                    </a:buClr>
                    <a:defRPr/>
                  </a:pPr>
                  <a:r>
                    <a:rPr lang="en-US" sz="1500" b="1" dirty="0" smtClean="0">
                      <a:solidFill>
                        <a:srgbClr val="00A5D4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Spallation Sources</a:t>
                  </a:r>
                  <a:endParaRPr lang="en-US" b="1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418" name="AutoShape 8"/>
                <p:cNvSpPr>
                  <a:spLocks/>
                </p:cNvSpPr>
                <p:nvPr/>
              </p:nvSpPr>
              <p:spPr bwMode="auto">
                <a:xfrm>
                  <a:off x="6603426" y="3508463"/>
                  <a:ext cx="101494" cy="102451"/>
                </a:xfrm>
                <a:prstGeom prst="diamond">
                  <a:avLst/>
                </a:prstGeom>
                <a:solidFill>
                  <a:srgbClr val="15A7D9"/>
                </a:solidFill>
                <a:ln>
                  <a:solidFill>
                    <a:srgbClr val="15A7D9"/>
                  </a:solidFill>
                </a:ln>
                <a:effectLst/>
                <a:ex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lIns="0" tIns="0" rIns="0" bIns="0"/>
                <a:lstStyle/>
                <a:p>
                  <a:pPr defTabSz="411480">
                    <a:defRPr/>
                  </a:pPr>
                  <a:endParaRPr lang="en-US" sz="1100">
                    <a:solidFill>
                      <a:prstClr val="white"/>
                    </a:solidFill>
                    <a:latin typeface="Helvetica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419" name="AutoShape 8"/>
                <p:cNvSpPr>
                  <a:spLocks/>
                </p:cNvSpPr>
                <p:nvPr/>
              </p:nvSpPr>
              <p:spPr bwMode="auto">
                <a:xfrm>
                  <a:off x="6406349" y="5276649"/>
                  <a:ext cx="129146" cy="98507"/>
                </a:xfrm>
                <a:prstGeom prst="diamond">
                  <a:avLst/>
                </a:prstGeom>
                <a:solidFill>
                  <a:srgbClr val="15A7D9"/>
                </a:solidFill>
                <a:ln>
                  <a:solidFill>
                    <a:srgbClr val="14A6D7"/>
                  </a:solidFill>
                </a:ln>
                <a:effectLst/>
                <a:ex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lIns="0" tIns="0" rIns="0" bIns="0"/>
                <a:lstStyle/>
                <a:p>
                  <a:pPr defTabSz="411480">
                    <a:defRPr/>
                  </a:pPr>
                  <a:endParaRPr lang="en-US" sz="1100">
                    <a:solidFill>
                      <a:prstClr val="white"/>
                    </a:solidFill>
                    <a:latin typeface="Helvetica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420" name="AutoShape 103"/>
                <p:cNvSpPr>
                  <a:spLocks/>
                </p:cNvSpPr>
                <p:nvPr/>
              </p:nvSpPr>
              <p:spPr bwMode="auto">
                <a:xfrm>
                  <a:off x="9266858" y="3031460"/>
                  <a:ext cx="111789" cy="83579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9050" cap="flat" cmpd="sng">
                  <a:solidFill>
                    <a:srgbClr val="19A6D4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algn="ctr" defTabSz="525780">
                    <a:buClr>
                      <a:srgbClr val="000000"/>
                    </a:buClr>
                    <a:defRPr/>
                  </a:pPr>
                  <a:endParaRPr lang="en-US" sz="36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</p:grpSp>
          <p:sp>
            <p:nvSpPr>
              <p:cNvPr id="512" name="AutoShape 104"/>
              <p:cNvSpPr>
                <a:spLocks/>
              </p:cNvSpPr>
              <p:nvPr/>
            </p:nvSpPr>
            <p:spPr bwMode="auto">
              <a:xfrm>
                <a:off x="9162312" y="2492238"/>
                <a:ext cx="455891" cy="15098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marL="35719" defTabSz="411480">
                  <a:buClr>
                    <a:srgbClr val="00A5D4"/>
                  </a:buClr>
                  <a:defRPr/>
                </a:pPr>
                <a:r>
                  <a:rPr lang="en-US" sz="1000" b="1" dirty="0" smtClean="0">
                    <a:solidFill>
                      <a:srgbClr val="00A5D4"/>
                    </a:solidFill>
                    <a:latin typeface="Calibri" charset="0"/>
                    <a:cs typeface="Calibri" charset="0"/>
                    <a:sym typeface="Calibri" charset="0"/>
                  </a:rPr>
                  <a:t>ESS</a:t>
                </a:r>
                <a:endParaRPr lang="en-US" dirty="0">
                  <a:solidFill>
                    <a:prstClr val="black"/>
                  </a:solidFill>
                  <a:latin typeface="Calibri"/>
                  <a:cs typeface="Arial" charset="0"/>
                </a:endParaRPr>
              </a:p>
            </p:txBody>
          </p:sp>
        </p:grpSp>
        <p:sp>
          <p:nvSpPr>
            <p:cNvPr id="514" name="Isosceles Triangle 513"/>
            <p:cNvSpPr/>
            <p:nvPr/>
          </p:nvSpPr>
          <p:spPr>
            <a:xfrm>
              <a:off x="5868144" y="5013176"/>
              <a:ext cx="124426" cy="90922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482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L’ESS: une nécessité</a:t>
            </a:r>
            <a:endParaRPr lang="fr-FR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VETTIER  Journées Accélérateurs Roscoff 5-7 octobre 2015</a:t>
            </a:r>
            <a:endParaRPr lang="fr-FR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fr-FR" smtClean="0"/>
              <a:t>15</a:t>
            </a:fld>
            <a:endParaRPr lang="fr-FR"/>
          </a:p>
        </p:txBody>
      </p:sp>
      <p:sp>
        <p:nvSpPr>
          <p:cNvPr id="14" name="TextBox 13"/>
          <p:cNvSpPr txBox="1"/>
          <p:nvPr/>
        </p:nvSpPr>
        <p:spPr>
          <a:xfrm>
            <a:off x="179512" y="1615440"/>
            <a:ext cx="88569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La communauté scientifique en Europe avait besoin d’une nouvelle installation:</a:t>
            </a:r>
          </a:p>
          <a:p>
            <a:pPr marL="971550" lvl="1" indent="-514350">
              <a:buFont typeface="+mj-lt"/>
              <a:buAutoNum type="romanLcPeriod"/>
            </a:pPr>
            <a:r>
              <a:rPr lang="fr-FR" sz="2400" dirty="0" smtClean="0"/>
              <a:t>Comparaison avec les sources synchrotrons!</a:t>
            </a:r>
          </a:p>
          <a:p>
            <a:pPr marL="971550" lvl="1" indent="-514350">
              <a:buFont typeface="+mj-lt"/>
              <a:buAutoNum type="romanLcPeriod"/>
            </a:pPr>
            <a:r>
              <a:rPr lang="fr-FR" sz="2400" dirty="0" smtClean="0"/>
              <a:t>Evolution </a:t>
            </a:r>
            <a:r>
              <a:rPr lang="fr-FR" sz="2400" dirty="0"/>
              <a:t>des demandes scientifiques </a:t>
            </a:r>
            <a:r>
              <a:rPr lang="fr-FR" sz="2400" dirty="0" smtClean="0"/>
              <a:t>(échelles de temps et de taille)</a:t>
            </a:r>
            <a:endParaRPr lang="fr-FR" sz="2400" dirty="0"/>
          </a:p>
          <a:p>
            <a:pPr marL="971550" lvl="1" indent="-514350">
              <a:buFont typeface="+mj-lt"/>
              <a:buAutoNum type="romanLcPeriod"/>
            </a:pPr>
            <a:r>
              <a:rPr lang="fr-FR" sz="2400" dirty="0" smtClean="0"/>
              <a:t>Fermeture de centres existants et installations vieillissantes</a:t>
            </a:r>
          </a:p>
          <a:p>
            <a:pPr marL="971550" lvl="1" indent="-514350">
              <a:buFont typeface="+mj-lt"/>
              <a:buAutoNum type="romanLcPeriod"/>
            </a:pPr>
            <a:r>
              <a:rPr lang="fr-FR" sz="2400" dirty="0" smtClean="0"/>
              <a:t>Un ‘projet en construction’ motive les communautés!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13055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Une longue histoire pour l’ESS</a:t>
            </a:r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VETTIER  Journées Accélérateurs Roscoff 5-7 octobre 2015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fr-FR" smtClean="0"/>
              <a:t>16</a:t>
            </a:fld>
            <a:endParaRPr lang="fr-FR"/>
          </a:p>
        </p:txBody>
      </p:sp>
      <p:sp>
        <p:nvSpPr>
          <p:cNvPr id="6" name="TextBox 5"/>
          <p:cNvSpPr txBox="1"/>
          <p:nvPr/>
        </p:nvSpPr>
        <p:spPr>
          <a:xfrm>
            <a:off x="179512" y="1484784"/>
            <a:ext cx="88569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Vers des gains en flux de neutrons par rapport aux sources réacteurs</a:t>
            </a:r>
          </a:p>
          <a:p>
            <a:endParaRPr lang="fr-FR" sz="2400" dirty="0" smtClean="0"/>
          </a:p>
          <a:p>
            <a:pPr marL="342900" indent="-342900">
              <a:buFont typeface="Arial"/>
              <a:buChar char="•"/>
            </a:pPr>
            <a:r>
              <a:rPr lang="fr-FR" sz="2400" dirty="0" smtClean="0"/>
              <a:t>ISIS à RAL et SNQ à </a:t>
            </a:r>
            <a:r>
              <a:rPr lang="fr-FR" sz="2400" dirty="0" err="1" smtClean="0"/>
              <a:t>Jülich</a:t>
            </a:r>
            <a:r>
              <a:rPr lang="fr-FR" sz="2400" dirty="0" smtClean="0">
                <a:cs typeface="Arial" charset="0"/>
              </a:rPr>
              <a:t>: début des années 1980</a:t>
            </a:r>
          </a:p>
          <a:p>
            <a:pPr marL="342900" indent="-342900">
              <a:buFont typeface="Arial"/>
              <a:buChar char="•"/>
            </a:pPr>
            <a:r>
              <a:rPr lang="fr-FR" sz="2400" dirty="0" smtClean="0">
                <a:cs typeface="Arial" charset="0"/>
              </a:rPr>
              <a:t>ESS 1</a:t>
            </a:r>
            <a:r>
              <a:rPr lang="fr-FR" sz="2400" baseline="30000" dirty="0" smtClean="0">
                <a:cs typeface="Arial" charset="0"/>
              </a:rPr>
              <a:t>eme</a:t>
            </a:r>
            <a:r>
              <a:rPr lang="fr-FR" sz="2400" dirty="0" smtClean="0">
                <a:cs typeface="Arial" charset="0"/>
              </a:rPr>
              <a:t> version: milieu des années 1990   FZ </a:t>
            </a:r>
            <a:r>
              <a:rPr lang="fr-FR" sz="2400" dirty="0" err="1" smtClean="0"/>
              <a:t>J</a:t>
            </a:r>
            <a:r>
              <a:rPr lang="fr-FR" sz="2400" dirty="0" err="1" smtClean="0">
                <a:cs typeface="Arial" charset="0"/>
              </a:rPr>
              <a:t>ülich</a:t>
            </a:r>
            <a:r>
              <a:rPr lang="fr-FR" sz="2400" dirty="0">
                <a:cs typeface="Arial" charset="0"/>
              </a:rPr>
              <a:t> </a:t>
            </a:r>
            <a:r>
              <a:rPr lang="fr-FR" sz="2400" dirty="0" smtClean="0">
                <a:cs typeface="Arial" charset="0"/>
              </a:rPr>
              <a:t>et RAL</a:t>
            </a:r>
          </a:p>
          <a:p>
            <a:pPr lvl="1"/>
            <a:r>
              <a:rPr lang="fr-FR" sz="2400" dirty="0" smtClean="0">
                <a:cs typeface="Arial" charset="0"/>
              </a:rPr>
              <a:t>Projet mené par JL </a:t>
            </a:r>
            <a:r>
              <a:rPr lang="fr-FR" sz="2400" dirty="0" err="1" smtClean="0">
                <a:cs typeface="Arial" charset="0"/>
              </a:rPr>
              <a:t>Laclare</a:t>
            </a:r>
            <a:endParaRPr lang="fr-FR" sz="2400" dirty="0" smtClean="0">
              <a:cs typeface="Arial" charset="0"/>
            </a:endParaRPr>
          </a:p>
          <a:p>
            <a:pPr lvl="1"/>
            <a:r>
              <a:rPr lang="fr-FR" sz="2400" dirty="0" smtClean="0">
                <a:cs typeface="Arial" charset="0"/>
              </a:rPr>
              <a:t>Abandonné en 2002</a:t>
            </a:r>
          </a:p>
          <a:p>
            <a:endParaRPr lang="fr-FR" sz="2400" dirty="0" smtClean="0">
              <a:cs typeface="Arial" charset="0"/>
            </a:endParaRPr>
          </a:p>
          <a:p>
            <a:endParaRPr lang="fr-FR" sz="2400" dirty="0" smtClean="0"/>
          </a:p>
        </p:txBody>
      </p:sp>
      <p:pic>
        <p:nvPicPr>
          <p:cNvPr id="147" name="Picture 146" descr="BonnESSlayou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356992"/>
            <a:ext cx="5157839" cy="2808312"/>
          </a:xfrm>
          <a:prstGeom prst="rect">
            <a:avLst/>
          </a:prstGeom>
        </p:spPr>
      </p:pic>
      <p:pic>
        <p:nvPicPr>
          <p:cNvPr id="7" name="Picture 6" descr="jlLacla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068960"/>
            <a:ext cx="936104" cy="1259060"/>
          </a:xfrm>
          <a:prstGeom prst="rect">
            <a:avLst/>
          </a:prstGeom>
        </p:spPr>
      </p:pic>
      <p:sp>
        <p:nvSpPr>
          <p:cNvPr id="149" name="TextBox 148"/>
          <p:cNvSpPr txBox="1"/>
          <p:nvPr/>
        </p:nvSpPr>
        <p:spPr>
          <a:xfrm>
            <a:off x="179512" y="4653136"/>
            <a:ext cx="89644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fr-FR" sz="2400" dirty="0" smtClean="0">
                <a:cs typeface="Arial" charset="0"/>
              </a:rPr>
              <a:t>USA: ANS (Advanced Neutron Source) super ILL, abandonné en </a:t>
            </a:r>
            <a:r>
              <a:rPr lang="fr-FR" altLang="ja-JP" sz="2400" dirty="0" smtClean="0">
                <a:latin typeface="Arial"/>
                <a:cs typeface="Arial" charset="0"/>
              </a:rPr>
              <a:t>’</a:t>
            </a:r>
            <a:r>
              <a:rPr lang="fr-FR" sz="2400" dirty="0" smtClean="0">
                <a:cs typeface="Arial" charset="0"/>
              </a:rPr>
              <a:t>96/</a:t>
            </a:r>
            <a:r>
              <a:rPr lang="fr-FR" altLang="ja-JP" sz="2400" dirty="0" smtClean="0">
                <a:latin typeface="Arial"/>
                <a:cs typeface="Arial" charset="0"/>
              </a:rPr>
              <a:t>’</a:t>
            </a:r>
            <a:r>
              <a:rPr lang="fr-FR" sz="2400" dirty="0" smtClean="0">
                <a:cs typeface="Arial" charset="0"/>
              </a:rPr>
              <a:t>97 pour Spallation Neutron Source SNS début 1999 opérationnel partiellement en 2007</a:t>
            </a:r>
          </a:p>
          <a:p>
            <a:pPr marL="342900" indent="-342900">
              <a:buFont typeface="Arial"/>
              <a:buChar char="•"/>
            </a:pPr>
            <a:r>
              <a:rPr lang="fr-FR" sz="2400" dirty="0" smtClean="0">
                <a:cs typeface="Arial" charset="0"/>
              </a:rPr>
              <a:t>J-PARC: grand complexe de recherche avec accélérateur de protons MLF ouvert en 2008</a:t>
            </a:r>
            <a:endParaRPr lang="fr-FR" sz="2400" dirty="0" smtClean="0"/>
          </a:p>
        </p:txBody>
      </p:sp>
    </p:spTree>
    <p:extLst>
      <p:ext uri="{BB962C8B-B14F-4D97-AF65-F5344CB8AC3E}">
        <p14:creationId xmlns:p14="http://schemas.microsoft.com/office/powerpoint/2010/main" val="155855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06" name="Group 98"/>
          <p:cNvGrpSpPr>
            <a:grpSpLocks/>
          </p:cNvGrpSpPr>
          <p:nvPr/>
        </p:nvGrpSpPr>
        <p:grpSpPr bwMode="auto">
          <a:xfrm>
            <a:off x="292714" y="1535653"/>
            <a:ext cx="8743782" cy="5061699"/>
            <a:chOff x="206261" y="1602495"/>
            <a:chExt cx="8743541" cy="5062057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7877130" y="2371991"/>
              <a:ext cx="0" cy="370608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339247" y="3934797"/>
              <a:ext cx="0" cy="192001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984129" y="4812945"/>
              <a:ext cx="0" cy="193490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8311" name="TextBox 33"/>
            <p:cNvSpPr txBox="1">
              <a:spLocks noChangeArrowheads="1"/>
            </p:cNvSpPr>
            <p:nvPr/>
          </p:nvSpPr>
          <p:spPr bwMode="auto">
            <a:xfrm>
              <a:off x="2815819" y="3160280"/>
              <a:ext cx="2070833" cy="769495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defTabSz="487363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defTabSz="487363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defTabSz="487363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defTabSz="487363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defTabSz="487363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defTabSz="4873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defTabSz="4873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defTabSz="4873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defTabSz="4873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algn="r" eaLnBrk="1" hangingPunct="1"/>
              <a:r>
                <a:rPr lang="fr-FR" sz="1600" b="1" dirty="0" smtClean="0">
                  <a:solidFill>
                    <a:srgbClr val="0094CA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2014</a:t>
              </a:r>
            </a:p>
            <a:p>
              <a:pPr algn="l" eaLnBrk="1" hangingPunct="1"/>
              <a:r>
                <a:rPr lang="fr-FR" sz="1400" b="1" dirty="0" smtClean="0">
                  <a:latin typeface="Calibri" charset="0"/>
                  <a:ea typeface="ＭＳ Ｐゴシック" charset="0"/>
                  <a:cs typeface="ＭＳ Ｐゴシック" charset="0"/>
                </a:rPr>
                <a:t>Début de la </a:t>
              </a:r>
              <a:r>
                <a:rPr lang="fr-FR" sz="1400" b="1" dirty="0">
                  <a:latin typeface="Calibri" charset="0"/>
                  <a:ea typeface="ＭＳ Ｐゴシック" charset="0"/>
                  <a:cs typeface="ＭＳ Ｐゴシック" charset="0"/>
                </a:rPr>
                <a:t>c</a:t>
              </a:r>
              <a:r>
                <a:rPr lang="fr-FR" sz="1400" b="1" dirty="0" smtClean="0">
                  <a:latin typeface="Calibri" charset="0"/>
                  <a:ea typeface="ＭＳ Ｐゴシック" charset="0"/>
                  <a:cs typeface="ＭＳ Ｐゴシック" charset="0"/>
                </a:rPr>
                <a:t>onstruction sur le site</a:t>
              </a:r>
              <a:endParaRPr lang="fr-FR" sz="1400" b="1" dirty="0"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8312" name="TextBox 36"/>
            <p:cNvSpPr txBox="1">
              <a:spLocks noChangeArrowheads="1"/>
            </p:cNvSpPr>
            <p:nvPr/>
          </p:nvSpPr>
          <p:spPr bwMode="auto">
            <a:xfrm>
              <a:off x="749731" y="4044425"/>
              <a:ext cx="1563932" cy="769495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defTabSz="487363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defTabSz="487363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defTabSz="487363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defTabSz="487363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defTabSz="487363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defTabSz="4873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defTabSz="4873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defTabSz="4873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defTabSz="4873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algn="r" eaLnBrk="1" hangingPunct="1"/>
              <a:r>
                <a:rPr lang="fr-FR" sz="1600" b="1" dirty="0" smtClean="0">
                  <a:solidFill>
                    <a:srgbClr val="0094CA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2009</a:t>
              </a:r>
            </a:p>
            <a:p>
              <a:pPr algn="l" eaLnBrk="1" hangingPunct="1"/>
              <a:r>
                <a:rPr lang="fr-FR" sz="1400" b="1" dirty="0" smtClean="0">
                  <a:latin typeface="Calibri" charset="0"/>
                  <a:ea typeface="ＭＳ Ｐゴシック" charset="0"/>
                  <a:cs typeface="ＭＳ Ｐゴシック" charset="0"/>
                </a:rPr>
                <a:t>Décision: ESS sera construite à Lund</a:t>
              </a:r>
              <a:endParaRPr lang="fr-FR" sz="1400" b="1" dirty="0"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98313" name="Group 84"/>
            <p:cNvGrpSpPr>
              <a:grpSpLocks/>
            </p:cNvGrpSpPr>
            <p:nvPr/>
          </p:nvGrpSpPr>
          <p:grpSpPr bwMode="auto">
            <a:xfrm>
              <a:off x="509589" y="2439056"/>
              <a:ext cx="8219880" cy="3290515"/>
              <a:chOff x="509589" y="2248826"/>
              <a:chExt cx="8219880" cy="3425699"/>
            </a:xfrm>
          </p:grpSpPr>
          <p:grpSp>
            <p:nvGrpSpPr>
              <p:cNvPr id="98323" name="Group 72"/>
              <p:cNvGrpSpPr>
                <a:grpSpLocks/>
              </p:cNvGrpSpPr>
              <p:nvPr/>
            </p:nvGrpSpPr>
            <p:grpSpPr bwMode="auto">
              <a:xfrm>
                <a:off x="7576067" y="2569291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54" name="Straight Connector 53"/>
                <p:cNvCxnSpPr/>
                <p:nvPr/>
              </p:nvCxnSpPr>
              <p:spPr>
                <a:xfrm flipH="1">
                  <a:off x="1664992" y="5050257"/>
                  <a:ext cx="159190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flipH="1">
                  <a:off x="2115783" y="5050257"/>
                  <a:ext cx="159190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6" name="Oval 55"/>
                <p:cNvSpPr/>
                <p:nvPr/>
              </p:nvSpPr>
              <p:spPr>
                <a:xfrm>
                  <a:off x="1836084" y="4915448"/>
                  <a:ext cx="269284" cy="269619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defTabSz="456998">
                    <a:defRPr/>
                  </a:pPr>
                  <a:endParaRPr lang="fr-FR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cxnSp>
            <p:nvCxnSpPr>
              <p:cNvPr id="23" name="Straight Arrow Connector 22"/>
              <p:cNvCxnSpPr/>
              <p:nvPr/>
            </p:nvCxnSpPr>
            <p:spPr>
              <a:xfrm flipV="1">
                <a:off x="8167243" y="2248734"/>
                <a:ext cx="562372" cy="461761"/>
              </a:xfrm>
              <a:prstGeom prst="straightConnector1">
                <a:avLst/>
              </a:prstGeom>
              <a:ln w="57150" cmpd="sng">
                <a:solidFill>
                  <a:srgbClr val="0094CA"/>
                </a:solidFill>
                <a:tailEnd type="arrow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flipH="1">
                <a:off x="6985964" y="2696550"/>
                <a:ext cx="607004" cy="485004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8326" name="Group 60"/>
              <p:cNvGrpSpPr>
                <a:grpSpLocks/>
              </p:cNvGrpSpPr>
              <p:nvPr/>
            </p:nvGrpSpPr>
            <p:grpSpPr bwMode="auto">
              <a:xfrm>
                <a:off x="6394219" y="3039642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51" name="Straight Connector 50"/>
                <p:cNvCxnSpPr/>
                <p:nvPr/>
              </p:nvCxnSpPr>
              <p:spPr>
                <a:xfrm flipH="1">
                  <a:off x="1665562" y="5050965"/>
                  <a:ext cx="159190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 flipH="1">
                  <a:off x="2114864" y="5050965"/>
                  <a:ext cx="159190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Oval 52"/>
                <p:cNvSpPr/>
                <p:nvPr/>
              </p:nvSpPr>
              <p:spPr>
                <a:xfrm>
                  <a:off x="1833679" y="4914606"/>
                  <a:ext cx="270772" cy="271169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defTabSz="456998">
                    <a:defRPr/>
                  </a:pPr>
                  <a:endParaRPr lang="fr-FR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cxnSp>
            <p:nvCxnSpPr>
              <p:cNvPr id="26" name="Straight Connector 25"/>
              <p:cNvCxnSpPr/>
              <p:nvPr/>
            </p:nvCxnSpPr>
            <p:spPr>
              <a:xfrm flipH="1">
                <a:off x="5809150" y="3169157"/>
                <a:ext cx="605516" cy="485005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8328" name="Group 56"/>
              <p:cNvGrpSpPr>
                <a:grpSpLocks/>
              </p:cNvGrpSpPr>
              <p:nvPr/>
            </p:nvGrpSpPr>
            <p:grpSpPr bwMode="auto">
              <a:xfrm>
                <a:off x="5217882" y="3517943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48" name="Straight Connector 47"/>
                <p:cNvCxnSpPr/>
                <p:nvPr/>
              </p:nvCxnSpPr>
              <p:spPr>
                <a:xfrm flipH="1">
                  <a:off x="1666571" y="5051471"/>
                  <a:ext cx="159190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 flipH="1">
                  <a:off x="2115874" y="5051471"/>
                  <a:ext cx="159190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" name="Oval 49"/>
                <p:cNvSpPr/>
                <p:nvPr/>
              </p:nvSpPr>
              <p:spPr>
                <a:xfrm>
                  <a:off x="1834688" y="4915111"/>
                  <a:ext cx="270772" cy="271168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defTabSz="456998">
                    <a:defRPr/>
                  </a:pPr>
                  <a:endParaRPr lang="fr-FR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cxnSp>
            <p:nvCxnSpPr>
              <p:cNvPr id="28" name="Straight Connector 27"/>
              <p:cNvCxnSpPr/>
              <p:nvPr/>
            </p:nvCxnSpPr>
            <p:spPr>
              <a:xfrm flipH="1">
                <a:off x="4627872" y="3646414"/>
                <a:ext cx="605516" cy="485005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8330" name="Group 52"/>
              <p:cNvGrpSpPr>
                <a:grpSpLocks/>
              </p:cNvGrpSpPr>
              <p:nvPr/>
            </p:nvGrpSpPr>
            <p:grpSpPr bwMode="auto">
              <a:xfrm>
                <a:off x="4037531" y="3996109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45" name="Straight Connector 44"/>
                <p:cNvCxnSpPr/>
                <p:nvPr/>
              </p:nvCxnSpPr>
              <p:spPr>
                <a:xfrm flipH="1">
                  <a:off x="1664157" y="5050561"/>
                  <a:ext cx="159190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flipH="1">
                  <a:off x="2114947" y="5050561"/>
                  <a:ext cx="159190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" name="Oval 46"/>
                <p:cNvSpPr/>
                <p:nvPr/>
              </p:nvSpPr>
              <p:spPr>
                <a:xfrm>
                  <a:off x="1835248" y="4915751"/>
                  <a:ext cx="269284" cy="269619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defTabSz="456998">
                    <a:defRPr/>
                  </a:pPr>
                  <a:endParaRPr lang="fr-FR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cxnSp>
            <p:nvCxnSpPr>
              <p:cNvPr id="30" name="Straight Connector 29"/>
              <p:cNvCxnSpPr/>
              <p:nvPr/>
            </p:nvCxnSpPr>
            <p:spPr>
              <a:xfrm flipH="1">
                <a:off x="3452545" y="4120571"/>
                <a:ext cx="607004" cy="485005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8332" name="Group 44"/>
              <p:cNvGrpSpPr>
                <a:grpSpLocks/>
              </p:cNvGrpSpPr>
              <p:nvPr/>
            </p:nvGrpSpPr>
            <p:grpSpPr bwMode="auto">
              <a:xfrm>
                <a:off x="2858379" y="4465147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42" name="Straight Connector 41"/>
                <p:cNvCxnSpPr/>
                <p:nvPr/>
              </p:nvCxnSpPr>
              <p:spPr>
                <a:xfrm flipH="1">
                  <a:off x="1666493" y="5051031"/>
                  <a:ext cx="159190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 flipH="1">
                  <a:off x="2115796" y="5051031"/>
                  <a:ext cx="159190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" name="Oval 43"/>
                <p:cNvSpPr/>
                <p:nvPr/>
              </p:nvSpPr>
              <p:spPr>
                <a:xfrm>
                  <a:off x="1834610" y="4914672"/>
                  <a:ext cx="272259" cy="271169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defTabSz="456998">
                    <a:defRPr/>
                  </a:pPr>
                  <a:endParaRPr lang="fr-FR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cxnSp>
            <p:nvCxnSpPr>
              <p:cNvPr id="32" name="Straight Connector 31"/>
              <p:cNvCxnSpPr/>
              <p:nvPr/>
            </p:nvCxnSpPr>
            <p:spPr>
              <a:xfrm flipH="1">
                <a:off x="2274242" y="4591630"/>
                <a:ext cx="607004" cy="485005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8334" name="Group 43"/>
              <p:cNvGrpSpPr>
                <a:grpSpLocks/>
              </p:cNvGrpSpPr>
              <p:nvPr/>
            </p:nvGrpSpPr>
            <p:grpSpPr bwMode="auto">
              <a:xfrm>
                <a:off x="1682729" y="4932036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39" name="Straight Connector 38"/>
                <p:cNvCxnSpPr/>
                <p:nvPr/>
              </p:nvCxnSpPr>
              <p:spPr>
                <a:xfrm flipH="1">
                  <a:off x="1669792" y="5052101"/>
                  <a:ext cx="159190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flipH="1">
                  <a:off x="2119095" y="5052101"/>
                  <a:ext cx="159190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Oval 40"/>
                <p:cNvSpPr/>
                <p:nvPr/>
              </p:nvSpPr>
              <p:spPr>
                <a:xfrm>
                  <a:off x="1837909" y="4915742"/>
                  <a:ext cx="270772" cy="269619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defTabSz="456998">
                    <a:defRPr/>
                  </a:pPr>
                  <a:endParaRPr lang="fr-FR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cxnSp>
            <p:nvCxnSpPr>
              <p:cNvPr id="34" name="Straight Connector 33"/>
              <p:cNvCxnSpPr/>
              <p:nvPr/>
            </p:nvCxnSpPr>
            <p:spPr>
              <a:xfrm flipH="1">
                <a:off x="1100402" y="5061139"/>
                <a:ext cx="605517" cy="485004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8336" name="Group 64"/>
              <p:cNvGrpSpPr>
                <a:grpSpLocks/>
              </p:cNvGrpSpPr>
              <p:nvPr/>
            </p:nvGrpSpPr>
            <p:grpSpPr bwMode="auto">
              <a:xfrm>
                <a:off x="509589" y="5404156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 flipH="1">
                  <a:off x="1666117" y="5049490"/>
                  <a:ext cx="159190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 flipH="1">
                  <a:off x="2115420" y="5049490"/>
                  <a:ext cx="159190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Oval 37"/>
                <p:cNvSpPr/>
                <p:nvPr/>
              </p:nvSpPr>
              <p:spPr>
                <a:xfrm>
                  <a:off x="1834233" y="4914680"/>
                  <a:ext cx="270772" cy="271169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defTabSz="456998">
                    <a:defRPr/>
                  </a:pPr>
                  <a:endParaRPr lang="fr-FR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  <p:sp>
          <p:nvSpPr>
            <p:cNvPr id="98314" name="TextBox 32"/>
            <p:cNvSpPr txBox="1">
              <a:spLocks noChangeArrowheads="1"/>
            </p:cNvSpPr>
            <p:nvPr/>
          </p:nvSpPr>
          <p:spPr bwMode="auto">
            <a:xfrm>
              <a:off x="7373945" y="1602495"/>
              <a:ext cx="1575857" cy="769441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defTabSz="487363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defTabSz="487363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defTabSz="487363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defTabSz="487363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defTabSz="487363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defTabSz="4873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defTabSz="4873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defTabSz="4873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defTabSz="4873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algn="r" eaLnBrk="1" hangingPunct="1"/>
              <a:r>
                <a:rPr lang="fr-FR" sz="1600" b="1" dirty="0" smtClean="0">
                  <a:solidFill>
                    <a:srgbClr val="0094CA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2025</a:t>
              </a:r>
            </a:p>
            <a:p>
              <a:pPr algn="l" eaLnBrk="1" hangingPunct="1"/>
              <a:r>
                <a:rPr lang="fr-FR" sz="1400" b="1" dirty="0" smtClean="0">
                  <a:latin typeface="Calibri" charset="0"/>
                  <a:ea typeface="ＭＳ Ｐゴシック" charset="0"/>
                  <a:cs typeface="ＭＳ Ｐゴシック" charset="0"/>
                </a:rPr>
                <a:t>Construction de l’ESS  terminée</a:t>
              </a:r>
              <a:endParaRPr lang="fr-FR" sz="1400" b="1" dirty="0"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816241" y="5729791"/>
              <a:ext cx="0" cy="157769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8316" name="TextBox 35"/>
            <p:cNvSpPr txBox="1">
              <a:spLocks noChangeArrowheads="1"/>
            </p:cNvSpPr>
            <p:nvPr/>
          </p:nvSpPr>
          <p:spPr bwMode="auto">
            <a:xfrm>
              <a:off x="206261" y="5895057"/>
              <a:ext cx="2085021" cy="769495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defTabSz="487363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defTabSz="487363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defTabSz="487363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defTabSz="487363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defTabSz="487363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defTabSz="4873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defTabSz="4873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defTabSz="4873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defTabSz="4873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algn="r" eaLnBrk="1" hangingPunct="1"/>
              <a:r>
                <a:rPr lang="fr-FR" sz="1600" b="1" dirty="0" smtClean="0">
                  <a:solidFill>
                    <a:srgbClr val="0094CA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2003</a:t>
              </a:r>
            </a:p>
            <a:p>
              <a:pPr algn="l" eaLnBrk="1" hangingPunct="1"/>
              <a:r>
                <a:rPr lang="fr-FR" sz="1400" b="1" dirty="0" smtClean="0">
                  <a:latin typeface="Calibri" charset="0"/>
                  <a:ea typeface="ＭＳ Ｐゴシック" charset="0"/>
                  <a:cs typeface="ＭＳ Ｐゴシック" charset="0"/>
                </a:rPr>
                <a:t>Nouvelle conception pour l’ESS</a:t>
              </a:r>
              <a:endParaRPr lang="fr-FR" sz="1400" b="1" dirty="0"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3171358" y="4827829"/>
              <a:ext cx="0" cy="312561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8318" name="TextBox 34"/>
            <p:cNvSpPr txBox="1">
              <a:spLocks noChangeArrowheads="1"/>
            </p:cNvSpPr>
            <p:nvPr/>
          </p:nvSpPr>
          <p:spPr bwMode="auto">
            <a:xfrm>
              <a:off x="2585547" y="5143565"/>
              <a:ext cx="1878218" cy="769495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defTabSz="487363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defTabSz="487363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defTabSz="487363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defTabSz="487363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defTabSz="487363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defTabSz="4873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defTabSz="4873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defTabSz="4873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defTabSz="4873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algn="r" eaLnBrk="1" hangingPunct="1"/>
              <a:r>
                <a:rPr lang="fr-FR" sz="1600" b="1" dirty="0" smtClean="0">
                  <a:solidFill>
                    <a:srgbClr val="0094CA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2012</a:t>
              </a:r>
            </a:p>
            <a:p>
              <a:pPr algn="l" eaLnBrk="1" hangingPunct="1"/>
              <a:r>
                <a:rPr lang="fr-FR" sz="1400" b="1" dirty="0" smtClean="0">
                  <a:latin typeface="Calibri" charset="0"/>
                  <a:ea typeface="ＭＳ Ｐゴシック" charset="0"/>
                  <a:cs typeface="ＭＳ Ｐゴシック" charset="0"/>
                </a:rPr>
                <a:t>Phase de conception terminée</a:t>
              </a:r>
              <a:endParaRPr lang="fr-FR" sz="1400" b="1" dirty="0"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5520525" y="3928844"/>
              <a:ext cx="14182" cy="986254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8320" name="TextBox 31"/>
            <p:cNvSpPr txBox="1">
              <a:spLocks noChangeArrowheads="1"/>
            </p:cNvSpPr>
            <p:nvPr/>
          </p:nvSpPr>
          <p:spPr bwMode="auto">
            <a:xfrm>
              <a:off x="5040914" y="4937800"/>
              <a:ext cx="1746495" cy="769441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defTabSz="487363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defTabSz="487363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defTabSz="487363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defTabSz="487363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defTabSz="487363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defTabSz="4873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defTabSz="4873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defTabSz="4873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defTabSz="4873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algn="r" eaLnBrk="1" hangingPunct="1"/>
              <a:r>
                <a:rPr lang="fr-FR" sz="1600" b="1" dirty="0" smtClean="0">
                  <a:solidFill>
                    <a:srgbClr val="0094CA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2019</a:t>
              </a:r>
            </a:p>
            <a:p>
              <a:pPr algn="l" eaLnBrk="1" hangingPunct="1"/>
              <a:r>
                <a:rPr lang="fr-FR" sz="1400" b="1" dirty="0" smtClean="0">
                  <a:latin typeface="Calibri" charset="0"/>
                  <a:ea typeface="ＭＳ Ｐゴシック" charset="0"/>
                  <a:cs typeface="ＭＳ Ｐゴシック" charset="0"/>
                </a:rPr>
                <a:t>Premiers neutrons sur les  instruments</a:t>
              </a:r>
              <a:endParaRPr lang="fr-FR" sz="1400" b="1" dirty="0"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6701803" y="3464467"/>
              <a:ext cx="0" cy="257490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8322" name="TextBox 22"/>
            <p:cNvSpPr txBox="1">
              <a:spLocks noChangeArrowheads="1"/>
            </p:cNvSpPr>
            <p:nvPr/>
          </p:nvSpPr>
          <p:spPr bwMode="auto">
            <a:xfrm>
              <a:off x="6394218" y="3721188"/>
              <a:ext cx="2092734" cy="984955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defTabSz="487363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defTabSz="487363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defTabSz="487363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defTabSz="487363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defTabSz="487363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defTabSz="4873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defTabSz="4873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defTabSz="4873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defTabSz="4873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algn="r" eaLnBrk="1" hangingPunct="1"/>
              <a:r>
                <a:rPr lang="fr-FR" sz="1600" b="1" dirty="0" smtClean="0">
                  <a:solidFill>
                    <a:srgbClr val="0094CA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2023</a:t>
              </a:r>
            </a:p>
            <a:p>
              <a:pPr algn="l" eaLnBrk="1" hangingPunct="1"/>
              <a:r>
                <a:rPr lang="fr-FR" sz="1400" b="1" dirty="0" smtClean="0">
                  <a:latin typeface="Calibri" charset="0"/>
                  <a:ea typeface="ＭＳ Ｐゴシック" charset="0"/>
                  <a:cs typeface="ＭＳ Ｐゴシック" charset="0"/>
                </a:rPr>
                <a:t>Démarrage du programme d’utilisateurs à l’ESS</a:t>
              </a:r>
              <a:endParaRPr lang="fr-FR" sz="1400" b="1" dirty="0"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98307" name="Rectangle 6"/>
          <p:cNvSpPr>
            <a:spLocks/>
          </p:cNvSpPr>
          <p:nvPr/>
        </p:nvSpPr>
        <p:spPr bwMode="auto">
          <a:xfrm>
            <a:off x="1187263" y="189012"/>
            <a:ext cx="6840890" cy="660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110000"/>
              </a:lnSpc>
            </a:pPr>
            <a:endParaRPr lang="fr-FR" sz="3200">
              <a:solidFill>
                <a:schemeClr val="bg1"/>
              </a:solidFill>
              <a:latin typeface="TitilliumText22L 400 wt" charset="0"/>
              <a:ea typeface="ＭＳ Ｐゴシック" charset="0"/>
              <a:cs typeface="ＭＳ Ｐゴシック" charset="0"/>
              <a:sym typeface="TitilliumText22L 400 wt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Une longue histoire pour l’ESS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C. VETTIER  Journées Accélérateurs Roscoff 5-7 octobre 2015</a:t>
            </a:r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17</a:t>
            </a:fld>
            <a:endParaRPr lang="sv-SE" dirty="0"/>
          </a:p>
        </p:txBody>
      </p:sp>
      <p:sp>
        <p:nvSpPr>
          <p:cNvPr id="59" name="TextBox 58"/>
          <p:cNvSpPr txBox="1"/>
          <p:nvPr/>
        </p:nvSpPr>
        <p:spPr>
          <a:xfrm>
            <a:off x="35496" y="1844824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Renaissance du projet </a:t>
            </a:r>
            <a:r>
              <a:rPr lang="fr-FR" sz="2400" dirty="0" smtClean="0"/>
              <a:t>ESS 2</a:t>
            </a:r>
            <a:r>
              <a:rPr lang="fr-FR" sz="2400" baseline="30000" dirty="0" smtClean="0"/>
              <a:t>eme</a:t>
            </a:r>
            <a:r>
              <a:rPr lang="fr-FR" sz="2400" dirty="0" smtClean="0"/>
              <a:t> version</a:t>
            </a:r>
          </a:p>
          <a:p>
            <a:r>
              <a:rPr lang="fr-FR" sz="2400" dirty="0" smtClean="0"/>
              <a:t> </a:t>
            </a:r>
            <a:r>
              <a:rPr lang="fr-FR" sz="2400" dirty="0" smtClean="0"/>
              <a:t>dans les années </a:t>
            </a:r>
            <a:r>
              <a:rPr lang="fr-FR" sz="2400" dirty="0" smtClean="0"/>
              <a:t>2003-2004</a:t>
            </a:r>
            <a:endParaRPr lang="fr-FR" sz="2400" dirty="0" smtClean="0"/>
          </a:p>
        </p:txBody>
      </p:sp>
    </p:spTree>
    <p:extLst>
      <p:ext uri="{BB962C8B-B14F-4D97-AF65-F5344CB8AC3E}">
        <p14:creationId xmlns:p14="http://schemas.microsoft.com/office/powerpoint/2010/main" val="277391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L’ESS: enjeu et nécessité</a:t>
            </a:r>
            <a:endParaRPr lang="fr-F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VETTIER  Journées Accélérateurs Roscoff 5-7 octobre 2015</a:t>
            </a:r>
            <a:endParaRPr lang="fr-FR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fr-FR" smtClean="0"/>
              <a:t>18</a:t>
            </a:fld>
            <a:endParaRPr lang="fr-F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t="5280" b="5280"/>
          <a:stretch>
            <a:fillRect/>
          </a:stretch>
        </p:blipFill>
        <p:spPr>
          <a:xfrm>
            <a:off x="2843808" y="3771178"/>
            <a:ext cx="5400600" cy="2970190"/>
          </a:xfrm>
        </p:spPr>
      </p:pic>
      <p:sp>
        <p:nvSpPr>
          <p:cNvPr id="7" name="TextBox 6"/>
          <p:cNvSpPr txBox="1"/>
          <p:nvPr/>
        </p:nvSpPr>
        <p:spPr>
          <a:xfrm>
            <a:off x="9182" y="1916832"/>
            <a:ext cx="88569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L’ESS se focalise sur 3 aspects:</a:t>
            </a:r>
          </a:p>
          <a:p>
            <a:pPr marL="971550" lvl="1" indent="-514350">
              <a:buFont typeface="+mj-lt"/>
              <a:buAutoNum type="romanLcPeriod"/>
            </a:pPr>
            <a:r>
              <a:rPr lang="fr-FR" sz="2400" dirty="0" smtClean="0"/>
              <a:t>La source de neutrons (accélérateur, cible, modérateurs)</a:t>
            </a:r>
          </a:p>
          <a:p>
            <a:pPr marL="971550" lvl="1" indent="-514350">
              <a:buFont typeface="+mj-lt"/>
              <a:buAutoNum type="romanLcPeriod"/>
            </a:pPr>
            <a:r>
              <a:rPr lang="fr-FR" sz="2400" dirty="0" smtClean="0"/>
              <a:t>Les instruments – adaptés à la structure pulsée de la source</a:t>
            </a:r>
          </a:p>
          <a:p>
            <a:pPr marL="971550" lvl="1" indent="-514350">
              <a:buFont typeface="+mj-lt"/>
              <a:buAutoNum type="romanLcPeriod"/>
            </a:pPr>
            <a:r>
              <a:rPr lang="fr-FR" sz="2400" dirty="0" smtClean="0"/>
              <a:t>Les interactions avec les utilisateurs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546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 rotWithShape="1">
          <a:blip r:embed="rId2"/>
          <a:srcRect l="1556" t="2683" r="3236" b="-1332"/>
          <a:stretch/>
        </p:blipFill>
        <p:spPr>
          <a:xfrm>
            <a:off x="4861696" y="1474280"/>
            <a:ext cx="4298400" cy="267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 ESS: principes de base</a:t>
            </a:r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VETTIER  Journées Accélérateurs Roscoff 5-7 octobre 2015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fr-FR" smtClean="0"/>
              <a:t>19</a:t>
            </a:fld>
            <a:endParaRPr lang="fr-FR"/>
          </a:p>
        </p:txBody>
      </p:sp>
      <p:sp>
        <p:nvSpPr>
          <p:cNvPr id="7" name="Content Placeholder 2"/>
          <p:cNvSpPr>
            <a:spLocks noGrp="1"/>
          </p:cNvSpPr>
          <p:nvPr>
            <p:ph idx="4294967295"/>
          </p:nvPr>
        </p:nvSpPr>
        <p:spPr>
          <a:xfrm>
            <a:off x="0" y="1455739"/>
            <a:ext cx="8820472" cy="1469205"/>
          </a:xfrm>
        </p:spPr>
        <p:txBody>
          <a:bodyPr vert="horz" lIns="91416" tIns="45708" rIns="91416" bIns="45708" rtlCol="0">
            <a:noAutofit/>
          </a:bodyPr>
          <a:lstStyle/>
          <a:p>
            <a:r>
              <a:rPr lang="fr-FR" sz="2400" dirty="0" smtClean="0">
                <a:solidFill>
                  <a:srgbClr val="000000"/>
                </a:solidFill>
              </a:rPr>
              <a:t>Puissance du faisceau p</a:t>
            </a:r>
            <a:r>
              <a:rPr lang="fr-FR" sz="2400" baseline="30000" dirty="0" smtClean="0">
                <a:solidFill>
                  <a:srgbClr val="000000"/>
                </a:solidFill>
              </a:rPr>
              <a:t>+</a:t>
            </a:r>
            <a:r>
              <a:rPr lang="fr-FR" sz="2400" dirty="0" smtClean="0">
                <a:solidFill>
                  <a:srgbClr val="000000"/>
                </a:solidFill>
              </a:rPr>
              <a:t> 5 MW</a:t>
            </a:r>
          </a:p>
          <a:p>
            <a:pPr marL="742829" lvl="1" indent="-285750">
              <a:buFont typeface="Symbol" charset="0"/>
              <a:buChar char=""/>
            </a:pPr>
            <a:r>
              <a:rPr lang="fr-FR" dirty="0" smtClean="0">
                <a:solidFill>
                  <a:srgbClr val="000000"/>
                </a:solidFill>
              </a:rPr>
              <a:t>Très haut flux de neutron flux </a:t>
            </a:r>
          </a:p>
          <a:p>
            <a:pPr marL="457079" lvl="1" indent="0">
              <a:buNone/>
            </a:pPr>
            <a:r>
              <a:rPr lang="fr-FR" dirty="0" smtClean="0">
                <a:solidFill>
                  <a:srgbClr val="000000"/>
                </a:solidFill>
              </a:rPr>
              <a:t>~5 x SNS et &gt; ILL (flux moyenné)</a:t>
            </a:r>
          </a:p>
        </p:txBody>
      </p:sp>
      <p:pic>
        <p:nvPicPr>
          <p:cNvPr id="9" name="Picture 11" descr="http://ars.els-cdn.com/content/image/1-s2.0-S0168900213002386-gr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89040"/>
            <a:ext cx="3593617" cy="214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79512" y="6207940"/>
            <a:ext cx="8208912" cy="461420"/>
          </a:xfrm>
          <a:prstGeom prst="rect">
            <a:avLst/>
          </a:prstGeom>
          <a:noFill/>
        </p:spPr>
        <p:txBody>
          <a:bodyPr wrap="square" lIns="91198" tIns="45599" rIns="91198" bIns="45599">
            <a:spAutoFit/>
          </a:bodyPr>
          <a:lstStyle/>
          <a:p>
            <a:pPr>
              <a:defRPr/>
            </a:pPr>
            <a:r>
              <a:rPr lang="fr-FR" sz="2400" kern="0" dirty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o</a:t>
            </a:r>
            <a:r>
              <a:rPr lang="fr-FR" sz="2400" kern="0" dirty="0" smtClean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rdre de grandeur:   </a:t>
            </a:r>
            <a:r>
              <a:rPr lang="fr-FR" sz="2400" kern="0" dirty="0" smtClean="0">
                <a:solidFill>
                  <a:sysClr val="windowText" lastClr="000000"/>
                </a:solidFill>
                <a:latin typeface="Symbol" charset="2"/>
                <a:cs typeface="Symbol" charset="2"/>
              </a:rPr>
              <a:t>l</a:t>
            </a:r>
            <a:r>
              <a:rPr lang="fr-FR" sz="2400" kern="0" dirty="0" smtClean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=1.5Å E=35 </a:t>
            </a:r>
            <a:r>
              <a:rPr lang="fr-FR" sz="2400" kern="0" dirty="0" err="1" smtClean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meV</a:t>
            </a:r>
            <a:r>
              <a:rPr lang="fr-FR" sz="2400" kern="0" dirty="0" smtClean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 v=7.1km/s</a:t>
            </a:r>
            <a:endParaRPr lang="fr-FR" sz="2400" kern="0" dirty="0">
              <a:solidFill>
                <a:sysClr val="windowText" lastClr="000000"/>
              </a:solidFill>
              <a:latin typeface="Lucida Sans Unicode"/>
              <a:cs typeface="Lucida Sans Unicode"/>
            </a:endParaRPr>
          </a:p>
        </p:txBody>
      </p:sp>
      <p:sp>
        <p:nvSpPr>
          <p:cNvPr id="115" name="Content Placeholder 2"/>
          <p:cNvSpPr txBox="1">
            <a:spLocks/>
          </p:cNvSpPr>
          <p:nvPr/>
        </p:nvSpPr>
        <p:spPr>
          <a:xfrm>
            <a:off x="35496" y="2852936"/>
            <a:ext cx="8820472" cy="1080120"/>
          </a:xfrm>
          <a:prstGeom prst="rect">
            <a:avLst/>
          </a:prstGeom>
        </p:spPr>
        <p:txBody>
          <a:bodyPr vert="horz" lIns="91416" tIns="45708" rIns="91416" bIns="45708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r-FR" sz="2400" dirty="0" smtClean="0">
                <a:solidFill>
                  <a:srgbClr val="000000"/>
                </a:solidFill>
              </a:rPr>
              <a:t>Utilisation de </a:t>
            </a:r>
            <a:r>
              <a:rPr lang="fr-FR" sz="2400" dirty="0" err="1" smtClean="0">
                <a:solidFill>
                  <a:srgbClr val="000000"/>
                </a:solidFill>
              </a:rPr>
              <a:t>choppers</a:t>
            </a:r>
            <a:endParaRPr lang="fr-FR" sz="2400" dirty="0" smtClean="0">
              <a:solidFill>
                <a:srgbClr val="000000"/>
              </a:solidFill>
            </a:endParaRPr>
          </a:p>
        </p:txBody>
      </p:sp>
      <p:pic>
        <p:nvPicPr>
          <p:cNvPr id="18" name="Picture 17" descr="IN5chopper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257188"/>
            <a:ext cx="2385075" cy="1790388"/>
          </a:xfrm>
          <a:prstGeom prst="rect">
            <a:avLst/>
          </a:prstGeom>
        </p:spPr>
      </p:pic>
      <p:pic>
        <p:nvPicPr>
          <p:cNvPr id="19" name="Picture 18" descr="chopperM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823" y="4309462"/>
            <a:ext cx="2383401" cy="178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26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07504" y="3843851"/>
            <a:ext cx="9073008" cy="2969525"/>
            <a:chOff x="107504" y="3843851"/>
            <a:chExt cx="9073008" cy="2969525"/>
          </a:xfrm>
        </p:grpSpPr>
        <p:pic>
          <p:nvPicPr>
            <p:cNvPr id="3" name="Picture 2" descr="SwdenMap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8" t="9849" r="17708" b="60798"/>
            <a:stretch/>
          </p:blipFill>
          <p:spPr>
            <a:xfrm>
              <a:off x="3719103" y="3843851"/>
              <a:ext cx="5461409" cy="296952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07504" y="5262299"/>
              <a:ext cx="87849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fr-FR" sz="2400" dirty="0">
                <a:solidFill>
                  <a:srgbClr val="000000"/>
                </a:solidFill>
              </a:endParaRPr>
            </a:p>
            <a:p>
              <a:pPr marL="342900" indent="-342900">
                <a:buFont typeface="Arial"/>
                <a:buChar char="•"/>
              </a:pPr>
              <a:r>
                <a:rPr lang="fr-FR" sz="2400" dirty="0" smtClean="0">
                  <a:solidFill>
                    <a:srgbClr val="000000"/>
                  </a:solidFill>
                </a:rPr>
                <a:t>Localisation: Lund – Malmö Suède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European</a:t>
            </a:r>
            <a:r>
              <a:rPr lang="fr-FR" dirty="0" smtClean="0"/>
              <a:t> Spallation Source en bref</a:t>
            </a:r>
            <a:endParaRPr lang="fr-FR" dirty="0"/>
          </a:p>
        </p:txBody>
      </p:sp>
      <p:sp>
        <p:nvSpPr>
          <p:cNvPr id="11" name="TextBox 10"/>
          <p:cNvSpPr txBox="1"/>
          <p:nvPr/>
        </p:nvSpPr>
        <p:spPr>
          <a:xfrm>
            <a:off x="107504" y="1700808"/>
            <a:ext cx="87849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fr-FR" sz="2400" dirty="0" smtClean="0">
                <a:solidFill>
                  <a:srgbClr val="000000"/>
                </a:solidFill>
              </a:rPr>
              <a:t>La source de faisceaux neutrons la plus performante au monde</a:t>
            </a:r>
            <a:endParaRPr lang="fr-FR" sz="2400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fr-FR" sz="2400" dirty="0" smtClean="0">
                <a:solidFill>
                  <a:srgbClr val="000000"/>
                </a:solidFill>
              </a:rPr>
              <a:t>Des capacités expérimentales excellentes</a:t>
            </a:r>
          </a:p>
          <a:p>
            <a:pPr marL="342900" indent="-342900">
              <a:buFont typeface="Arial"/>
              <a:buChar char="•"/>
            </a:pPr>
            <a:r>
              <a:rPr lang="fr-FR" sz="2400" dirty="0" smtClean="0">
                <a:solidFill>
                  <a:srgbClr val="000000"/>
                </a:solidFill>
              </a:rPr>
              <a:t>‘More </a:t>
            </a:r>
            <a:r>
              <a:rPr lang="fr-FR" sz="2400" dirty="0" err="1" smtClean="0">
                <a:solidFill>
                  <a:srgbClr val="000000"/>
                </a:solidFill>
              </a:rPr>
              <a:t>than</a:t>
            </a:r>
            <a:r>
              <a:rPr lang="fr-FR" sz="2400" dirty="0" smtClean="0">
                <a:solidFill>
                  <a:srgbClr val="000000"/>
                </a:solidFill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</a:rPr>
              <a:t>simply</a:t>
            </a:r>
            <a:r>
              <a:rPr lang="fr-FR" sz="2400" dirty="0" smtClean="0">
                <a:solidFill>
                  <a:srgbClr val="000000"/>
                </a:solidFill>
              </a:rPr>
              <a:t> neutrons’</a:t>
            </a:r>
          </a:p>
          <a:p>
            <a:endParaRPr lang="fr-FR" sz="2400" dirty="0">
              <a:solidFill>
                <a:srgbClr val="000000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VETTIER  Journées Accélérateurs Roscoff 5-7 octobre 2015</a:t>
            </a:r>
            <a:endParaRPr lang="fr-FR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fr-FR" smtClean="0"/>
              <a:t>2</a:t>
            </a:fld>
            <a:endParaRPr lang="fr-FR"/>
          </a:p>
        </p:txBody>
      </p:sp>
      <p:sp>
        <p:nvSpPr>
          <p:cNvPr id="8" name="TextBox 7"/>
          <p:cNvSpPr txBox="1"/>
          <p:nvPr/>
        </p:nvSpPr>
        <p:spPr>
          <a:xfrm>
            <a:off x="107504" y="2924944"/>
            <a:ext cx="87849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fr-FR" sz="2400" dirty="0" smtClean="0">
                <a:solidFill>
                  <a:srgbClr val="000000"/>
                </a:solidFill>
              </a:rPr>
              <a:t>Source </a:t>
            </a:r>
            <a:r>
              <a:rPr lang="fr-FR" sz="2400" dirty="0" smtClean="0">
                <a:solidFill>
                  <a:srgbClr val="000000"/>
                </a:solidFill>
              </a:rPr>
              <a:t>à spallation</a:t>
            </a:r>
            <a:r>
              <a:rPr lang="fr-FR" sz="2400" dirty="0" smtClean="0">
                <a:solidFill>
                  <a:srgbClr val="000000"/>
                </a:solidFill>
              </a:rPr>
              <a:t>:  </a:t>
            </a:r>
            <a:endParaRPr lang="fr-FR" sz="2400" dirty="0" smtClean="0">
              <a:solidFill>
                <a:srgbClr val="000000"/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fr-FR" sz="2400" dirty="0" smtClean="0">
                <a:solidFill>
                  <a:srgbClr val="000000"/>
                </a:solidFill>
              </a:rPr>
              <a:t>Pulses de neutrons ‘longs’</a:t>
            </a:r>
          </a:p>
          <a:p>
            <a:pPr marL="800100" lvl="1" indent="-342900">
              <a:buFont typeface="Arial"/>
              <a:buChar char="•"/>
            </a:pPr>
            <a:r>
              <a:rPr lang="fr-FR" sz="2400" dirty="0">
                <a:solidFill>
                  <a:srgbClr val="000000"/>
                </a:solidFill>
              </a:rPr>
              <a:t>5</a:t>
            </a:r>
            <a:r>
              <a:rPr lang="fr-FR" sz="2400" dirty="0" smtClean="0">
                <a:solidFill>
                  <a:srgbClr val="000000"/>
                </a:solidFill>
              </a:rPr>
              <a:t> MW pour maximiser la production de neutrons</a:t>
            </a:r>
          </a:p>
          <a:p>
            <a:pPr marL="800100" lvl="1" indent="-342900">
              <a:buFont typeface="Arial"/>
              <a:buChar char="•"/>
            </a:pPr>
            <a:endParaRPr lang="fr-FR" sz="2400" dirty="0" smtClean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fr-FR" sz="2400" dirty="0" smtClean="0">
                <a:solidFill>
                  <a:srgbClr val="000000"/>
                </a:solidFill>
              </a:rPr>
              <a:t>Grande fiabilité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7344816" y="4867808"/>
            <a:ext cx="1763688" cy="937456"/>
            <a:chOff x="5600672" y="2313980"/>
            <a:chExt cx="1856729" cy="1009464"/>
          </a:xfrm>
        </p:grpSpPr>
        <p:sp>
          <p:nvSpPr>
            <p:cNvPr id="16" name="Rounded Rectangular Callout 15"/>
            <p:cNvSpPr/>
            <p:nvPr/>
          </p:nvSpPr>
          <p:spPr>
            <a:xfrm>
              <a:off x="5600672" y="2313980"/>
              <a:ext cx="1856729" cy="1009464"/>
            </a:xfrm>
            <a:prstGeom prst="wedgeRoundRectCallout">
              <a:avLst>
                <a:gd name="adj1" fmla="val -77243"/>
                <a:gd name="adj2" fmla="val 15868"/>
                <a:gd name="adj3" fmla="val 16667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Bildobjekt 7" descr="ESS-vit-logga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8806" y="2355570"/>
              <a:ext cx="1656184" cy="886059"/>
            </a:xfrm>
            <a:prstGeom prst="rect">
              <a:avLst/>
            </a:prstGeom>
          </p:spPr>
        </p:pic>
      </p:grpSp>
      <p:pic>
        <p:nvPicPr>
          <p:cNvPr id="4" name="Picture 3" descr="ess_full_site_v2_62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7578"/>
          <a:stretch/>
        </p:blipFill>
        <p:spPr>
          <a:xfrm>
            <a:off x="3491880" y="3888432"/>
            <a:ext cx="5760640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89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 ESS: principes de base</a:t>
            </a:r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VETTIER  Journées Accélérateurs Roscoff 5-7 octobre 2015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fr-FR" smtClean="0"/>
              <a:t>20</a:t>
            </a:fld>
            <a:endParaRPr lang="fr-FR"/>
          </a:p>
        </p:txBody>
      </p:sp>
      <p:grpSp>
        <p:nvGrpSpPr>
          <p:cNvPr id="11" name="Group 10"/>
          <p:cNvGrpSpPr/>
          <p:nvPr/>
        </p:nvGrpSpPr>
        <p:grpSpPr>
          <a:xfrm>
            <a:off x="4451776" y="1484784"/>
            <a:ext cx="4224680" cy="2340492"/>
            <a:chOff x="4724400" y="1676400"/>
            <a:chExt cx="4224680" cy="2340492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1676400"/>
              <a:ext cx="2091080" cy="11887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1" y="2824163"/>
              <a:ext cx="2091080" cy="11887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0" y="1676400"/>
              <a:ext cx="2091080" cy="11887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0" y="2828172"/>
              <a:ext cx="2091080" cy="11887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5" name="Content Placeholder 2"/>
          <p:cNvSpPr txBox="1">
            <a:spLocks/>
          </p:cNvSpPr>
          <p:nvPr/>
        </p:nvSpPr>
        <p:spPr>
          <a:xfrm>
            <a:off x="0" y="1628800"/>
            <a:ext cx="8820472" cy="1080120"/>
          </a:xfrm>
          <a:prstGeom prst="rect">
            <a:avLst/>
          </a:prstGeom>
        </p:spPr>
        <p:txBody>
          <a:bodyPr vert="horz" lIns="91416" tIns="45708" rIns="91416" bIns="45708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r-FR" sz="2400" dirty="0" smtClean="0">
                <a:solidFill>
                  <a:srgbClr val="000000"/>
                </a:solidFill>
              </a:rPr>
              <a:t>Flexibilité grâce aux </a:t>
            </a:r>
            <a:r>
              <a:rPr lang="fr-FR" sz="2400" dirty="0" err="1" smtClean="0">
                <a:solidFill>
                  <a:srgbClr val="000000"/>
                </a:solidFill>
              </a:rPr>
              <a:t>choppers</a:t>
            </a:r>
            <a:endParaRPr lang="fr-FR" sz="2400" dirty="0" smtClean="0">
              <a:solidFill>
                <a:srgbClr val="000000"/>
              </a:solidFill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07504" y="3717032"/>
            <a:ext cx="8820472" cy="504056"/>
          </a:xfrm>
          <a:prstGeom prst="rect">
            <a:avLst/>
          </a:prstGeom>
        </p:spPr>
        <p:txBody>
          <a:bodyPr vert="horz" lIns="91416" tIns="45708" rIns="91416" bIns="45708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r-FR" sz="2400" dirty="0" smtClean="0">
                <a:solidFill>
                  <a:srgbClr val="000000"/>
                </a:solidFill>
              </a:rPr>
              <a:t>Utilisation de guides pour neutrons</a:t>
            </a:r>
            <a:endParaRPr lang="fr-FR" dirty="0" smtClean="0">
              <a:solidFill>
                <a:srgbClr val="000000"/>
              </a:solidFill>
            </a:endParaRPr>
          </a:p>
        </p:txBody>
      </p:sp>
      <p:pic>
        <p:nvPicPr>
          <p:cNvPr id="19" name="Picture 18" descr="guide-mount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3"/>
          <a:stretch/>
        </p:blipFill>
        <p:spPr>
          <a:xfrm>
            <a:off x="2411760" y="4437112"/>
            <a:ext cx="2730613" cy="2087094"/>
          </a:xfrm>
          <a:prstGeom prst="rect">
            <a:avLst/>
          </a:prstGeom>
        </p:spPr>
      </p:pic>
      <p:pic>
        <p:nvPicPr>
          <p:cNvPr id="20" name="Picture 19" descr="Guides-ILL-3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7"/>
          <a:stretch/>
        </p:blipFill>
        <p:spPr>
          <a:xfrm>
            <a:off x="5868144" y="3933056"/>
            <a:ext cx="2123728" cy="284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72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4.jpg" descr="ESS_site.jpg"/>
          <p:cNvPicPr/>
          <p:nvPr/>
        </p:nvPicPr>
        <p:blipFill rotWithShape="1">
          <a:blip r:embed="rId2">
            <a:extLst/>
          </a:blip>
          <a:srcRect l="8598" t="7" r="3704" b="-37"/>
          <a:stretch/>
        </p:blipFill>
        <p:spPr>
          <a:xfrm>
            <a:off x="-7200" y="1432800"/>
            <a:ext cx="9176400" cy="5436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7" name="Group 47"/>
          <p:cNvGrpSpPr/>
          <p:nvPr/>
        </p:nvGrpSpPr>
        <p:grpSpPr>
          <a:xfrm>
            <a:off x="890242" y="2744240"/>
            <a:ext cx="1280666" cy="1752669"/>
            <a:chOff x="0" y="0"/>
            <a:chExt cx="1280664" cy="1752667"/>
          </a:xfrm>
        </p:grpSpPr>
        <p:sp>
          <p:nvSpPr>
            <p:cNvPr id="43" name="Shape 43"/>
            <p:cNvSpPr/>
            <p:nvPr/>
          </p:nvSpPr>
          <p:spPr>
            <a:xfrm>
              <a:off x="45719" y="38458"/>
              <a:ext cx="1196007" cy="1678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1117" y="7415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 defTabSz="411403"/>
              <a:endParaRPr lang="fr-FR"/>
            </a:p>
          </p:txBody>
        </p:sp>
        <p:sp>
          <p:nvSpPr>
            <p:cNvPr id="44" name="Shape 44"/>
            <p:cNvSpPr/>
            <p:nvPr/>
          </p:nvSpPr>
          <p:spPr>
            <a:xfrm>
              <a:off x="0" y="-1"/>
              <a:ext cx="91440" cy="91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16796"/>
                  </a:moveTo>
                  <a:cubicBezTo>
                    <a:pt x="20639" y="12954"/>
                    <a:pt x="20639" y="6724"/>
                    <a:pt x="16796" y="2882"/>
                  </a:cubicBezTo>
                  <a:cubicBezTo>
                    <a:pt x="12954" y="-961"/>
                    <a:pt x="6724" y="-961"/>
                    <a:pt x="2882" y="2882"/>
                  </a:cubicBezTo>
                  <a:cubicBezTo>
                    <a:pt x="-961" y="6724"/>
                    <a:pt x="-961" y="12954"/>
                    <a:pt x="2882" y="16796"/>
                  </a:cubicBezTo>
                  <a:cubicBezTo>
                    <a:pt x="6724" y="20639"/>
                    <a:pt x="12954" y="20639"/>
                    <a:pt x="16796" y="16796"/>
                  </a:cubicBezTo>
                </a:path>
              </a:pathLst>
            </a:custGeom>
            <a:solidFill>
              <a:srgbClr val="FFFFFF"/>
            </a:solidFill>
            <a:ln w="3175" cap="flat">
              <a:solidFill>
                <a:srgbClr val="000000">
                  <a:alpha val="0"/>
                </a:srgbClr>
              </a:solidFill>
              <a:prstDash val="solid"/>
              <a:round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 algn="ctr" defTabSz="914400">
                <a:defRPr>
                  <a:solidFill>
                    <a:srgbClr val="FFFFFF"/>
                  </a:solidFill>
                </a:defRPr>
              </a:pPr>
              <a:endParaRPr lang="fr-FR"/>
            </a:p>
          </p:txBody>
        </p:sp>
        <p:sp>
          <p:nvSpPr>
            <p:cNvPr id="45" name="Shape 45"/>
            <p:cNvSpPr/>
            <p:nvPr/>
          </p:nvSpPr>
          <p:spPr>
            <a:xfrm>
              <a:off x="610870" y="548639"/>
              <a:ext cx="91441" cy="91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16796"/>
                  </a:moveTo>
                  <a:cubicBezTo>
                    <a:pt x="20639" y="12954"/>
                    <a:pt x="20639" y="6724"/>
                    <a:pt x="16796" y="2882"/>
                  </a:cubicBezTo>
                  <a:cubicBezTo>
                    <a:pt x="12954" y="-961"/>
                    <a:pt x="6724" y="-961"/>
                    <a:pt x="2882" y="2882"/>
                  </a:cubicBezTo>
                  <a:cubicBezTo>
                    <a:pt x="-961" y="6724"/>
                    <a:pt x="-961" y="12954"/>
                    <a:pt x="2882" y="16796"/>
                  </a:cubicBezTo>
                  <a:cubicBezTo>
                    <a:pt x="6724" y="20639"/>
                    <a:pt x="12954" y="20639"/>
                    <a:pt x="16796" y="16796"/>
                  </a:cubicBezTo>
                </a:path>
              </a:pathLst>
            </a:custGeom>
            <a:solidFill>
              <a:srgbClr val="FFFFFF"/>
            </a:solidFill>
            <a:ln w="3175" cap="flat">
              <a:solidFill>
                <a:srgbClr val="000000">
                  <a:alpha val="0"/>
                </a:srgbClr>
              </a:solidFill>
              <a:prstDash val="solid"/>
              <a:round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 algn="ctr" defTabSz="914400">
                <a:defRPr>
                  <a:solidFill>
                    <a:srgbClr val="FFFFFF"/>
                  </a:solidFill>
                </a:defRPr>
              </a:pPr>
              <a:endParaRPr lang="fr-FR"/>
            </a:p>
          </p:txBody>
        </p:sp>
        <p:sp>
          <p:nvSpPr>
            <p:cNvPr id="46" name="Shape 46"/>
            <p:cNvSpPr/>
            <p:nvPr/>
          </p:nvSpPr>
          <p:spPr>
            <a:xfrm>
              <a:off x="1189224" y="1661227"/>
              <a:ext cx="91441" cy="91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16796"/>
                  </a:moveTo>
                  <a:cubicBezTo>
                    <a:pt x="20639" y="12954"/>
                    <a:pt x="20639" y="6724"/>
                    <a:pt x="16796" y="2882"/>
                  </a:cubicBezTo>
                  <a:cubicBezTo>
                    <a:pt x="12954" y="-961"/>
                    <a:pt x="6724" y="-961"/>
                    <a:pt x="2882" y="2882"/>
                  </a:cubicBezTo>
                  <a:cubicBezTo>
                    <a:pt x="-961" y="6724"/>
                    <a:pt x="-961" y="12954"/>
                    <a:pt x="2882" y="16796"/>
                  </a:cubicBezTo>
                  <a:cubicBezTo>
                    <a:pt x="6724" y="20639"/>
                    <a:pt x="12954" y="20639"/>
                    <a:pt x="16796" y="16796"/>
                  </a:cubicBezTo>
                </a:path>
              </a:pathLst>
            </a:custGeom>
            <a:solidFill>
              <a:srgbClr val="FFFFFF"/>
            </a:solidFill>
            <a:ln w="3175" cap="flat">
              <a:solidFill>
                <a:srgbClr val="000000">
                  <a:alpha val="0"/>
                </a:srgbClr>
              </a:solidFill>
              <a:prstDash val="solid"/>
              <a:round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 algn="ctr" defTabSz="914400">
                <a:defRPr>
                  <a:solidFill>
                    <a:srgbClr val="FFFFFF"/>
                  </a:solidFill>
                </a:defRPr>
              </a:pPr>
              <a:endParaRPr lang="fr-FR"/>
            </a:p>
          </p:txBody>
        </p:sp>
      </p:grpSp>
      <p:sp>
        <p:nvSpPr>
          <p:cNvPr id="48" name="Shape 48"/>
          <p:cNvSpPr/>
          <p:nvPr/>
        </p:nvSpPr>
        <p:spPr>
          <a:xfrm>
            <a:off x="-2490" y="1526245"/>
            <a:ext cx="2400176" cy="1231106"/>
          </a:xfrm>
          <a:prstGeom prst="rect">
            <a:avLst/>
          </a:prstGeom>
          <a:ln w="12700">
            <a:miter lim="400000"/>
          </a:ln>
          <a:effectLst>
            <a:outerShdw blurRad="114300" dist="508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ctr" defTabSz="411403"/>
            <a:r>
              <a:rPr lang="fr-FR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 Accélérateur:</a:t>
            </a:r>
          </a:p>
          <a:p>
            <a:pPr lvl="0" algn="ctr" defTabSz="411403"/>
            <a:r>
              <a:rPr lang="fr-FR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Energie: 2 </a:t>
            </a:r>
            <a:r>
              <a:rPr lang="fr-FR" sz="20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GeV</a:t>
            </a:r>
            <a:endParaRPr lang="fr-FR" sz="20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</a:endParaRPr>
          </a:p>
          <a:p>
            <a:pPr lvl="0" algn="ctr" defTabSz="411403"/>
            <a:r>
              <a:rPr lang="fr-FR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Répétition: 14 Hz</a:t>
            </a:r>
          </a:p>
          <a:p>
            <a:pPr lvl="0" algn="ctr" defTabSz="411403"/>
            <a:r>
              <a:rPr lang="fr-FR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Courant: 62.5 mA</a:t>
            </a:r>
            <a:endParaRPr lang="fr-FR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49" name="Shape 49"/>
          <p:cNvSpPr/>
          <p:nvPr/>
        </p:nvSpPr>
        <p:spPr>
          <a:xfrm>
            <a:off x="9043642" y="-892219"/>
            <a:ext cx="1196006" cy="16780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1117" y="7415"/>
                </a:lnTo>
                <a:lnTo>
                  <a:pt x="21600" y="21600"/>
                </a:lnTo>
              </a:path>
            </a:pathLst>
          </a:custGeom>
          <a:ln w="3175">
            <a:solidFill>
              <a:srgbClr val="FFFFFF"/>
            </a:solidFill>
            <a:round/>
          </a:ln>
          <a:effectLst>
            <a:outerShdw blurRad="114300" dist="50800" dir="2700000" rotWithShape="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lvl="0" defTabSz="411403"/>
            <a:endParaRPr lang="fr-FR"/>
          </a:p>
        </p:txBody>
      </p:sp>
      <p:sp>
        <p:nvSpPr>
          <p:cNvPr id="50" name="Shape 50"/>
          <p:cNvSpPr/>
          <p:nvPr/>
        </p:nvSpPr>
        <p:spPr>
          <a:xfrm>
            <a:off x="9265892" y="-382038"/>
            <a:ext cx="91441" cy="91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16796"/>
                </a:moveTo>
                <a:cubicBezTo>
                  <a:pt x="20639" y="12954"/>
                  <a:pt x="20639" y="6724"/>
                  <a:pt x="16796" y="2882"/>
                </a:cubicBezTo>
                <a:cubicBezTo>
                  <a:pt x="12954" y="-961"/>
                  <a:pt x="6724" y="-961"/>
                  <a:pt x="2882" y="2882"/>
                </a:cubicBezTo>
                <a:cubicBezTo>
                  <a:pt x="-961" y="6724"/>
                  <a:pt x="-961" y="12954"/>
                  <a:pt x="2882" y="16796"/>
                </a:cubicBezTo>
                <a:cubicBezTo>
                  <a:pt x="6724" y="20639"/>
                  <a:pt x="12954" y="20639"/>
                  <a:pt x="16796" y="16796"/>
                </a:cubicBezTo>
              </a:path>
            </a:pathLst>
          </a:custGeom>
          <a:solidFill>
            <a:srgbClr val="FFFFFF"/>
          </a:solidFill>
          <a:ln w="3175">
            <a:solidFill>
              <a:srgbClr val="000000">
                <a:alpha val="0"/>
              </a:srgbClr>
            </a:solidFill>
            <a:round/>
          </a:ln>
          <a:effectLst>
            <a:outerShdw blurRad="114300" dist="50800" dir="2700000" rotWithShape="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914400">
              <a:defRPr>
                <a:solidFill>
                  <a:srgbClr val="FFFFFF"/>
                </a:solidFill>
              </a:defRPr>
            </a:pPr>
            <a:endParaRPr lang="fr-FR"/>
          </a:p>
        </p:txBody>
      </p:sp>
      <p:sp>
        <p:nvSpPr>
          <p:cNvPr id="51" name="Shape 51"/>
          <p:cNvSpPr/>
          <p:nvPr/>
        </p:nvSpPr>
        <p:spPr>
          <a:xfrm flipV="1">
            <a:off x="254167" y="2559370"/>
            <a:ext cx="6112139" cy="2165014"/>
          </a:xfrm>
          <a:prstGeom prst="line">
            <a:avLst/>
          </a:prstGeom>
          <a:ln w="25400">
            <a:solidFill>
              <a:srgbClr val="C0504D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lang="fr-FR"/>
          </a:p>
        </p:txBody>
      </p:sp>
      <p:grpSp>
        <p:nvGrpSpPr>
          <p:cNvPr id="73" name="Group 73"/>
          <p:cNvGrpSpPr/>
          <p:nvPr/>
        </p:nvGrpSpPr>
        <p:grpSpPr>
          <a:xfrm>
            <a:off x="5731249" y="2265143"/>
            <a:ext cx="3233239" cy="3822349"/>
            <a:chOff x="-1" y="-1"/>
            <a:chExt cx="3233238" cy="3822348"/>
          </a:xfrm>
        </p:grpSpPr>
        <p:sp>
          <p:nvSpPr>
            <p:cNvPr id="52" name="Shape 52"/>
            <p:cNvSpPr/>
            <p:nvPr/>
          </p:nvSpPr>
          <p:spPr>
            <a:xfrm>
              <a:off x="424926" y="1667912"/>
              <a:ext cx="2808311" cy="21544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lvl="0" algn="ctr" defTabSz="411403"/>
              <a:r>
                <a:rPr lang="fr-FR" sz="2000" dirty="0" smtClea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16 Instruments dans le </a:t>
              </a:r>
              <a:r>
                <a:rPr lang="fr-FR" sz="2000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 budget de </a:t>
              </a:r>
              <a:r>
                <a:rPr lang="fr-FR" sz="2000" dirty="0" smtClea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construction </a:t>
              </a:r>
            </a:p>
            <a:p>
              <a:pPr lvl="0" algn="ctr" defTabSz="411403"/>
              <a:endParaRPr lang="fr-FR" sz="200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endParaRPr>
            </a:p>
            <a:p>
              <a:pPr lvl="0" algn="ctr" defTabSz="411403"/>
              <a:r>
                <a:rPr lang="fr-FR" sz="2000" dirty="0" smtClea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22 instruments prévus  en  ~2028</a:t>
              </a:r>
            </a:p>
            <a:p>
              <a:pPr lvl="0" algn="ctr" defTabSz="411403"/>
              <a:r>
                <a:rPr lang="fr-FR" sz="2000" dirty="0" smtClea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 flux de crête ~30-100 plus haut que le flux de l’ILL</a:t>
              </a:r>
              <a:endParaRPr lang="fr-FR" sz="200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endParaRPr>
            </a:p>
          </p:txBody>
        </p:sp>
        <p:grpSp>
          <p:nvGrpSpPr>
            <p:cNvPr id="72" name="Group 72"/>
            <p:cNvGrpSpPr/>
            <p:nvPr/>
          </p:nvGrpSpPr>
          <p:grpSpPr>
            <a:xfrm>
              <a:off x="-1" y="-1"/>
              <a:ext cx="2455941" cy="1653498"/>
              <a:chOff x="0" y="0"/>
              <a:chExt cx="2455939" cy="1653496"/>
            </a:xfrm>
          </p:grpSpPr>
          <p:grpSp>
            <p:nvGrpSpPr>
              <p:cNvPr id="60" name="Group 60"/>
              <p:cNvGrpSpPr/>
              <p:nvPr/>
            </p:nvGrpSpPr>
            <p:grpSpPr>
              <a:xfrm>
                <a:off x="-1" y="198715"/>
                <a:ext cx="2455941" cy="1454782"/>
                <a:chOff x="0" y="0"/>
                <a:chExt cx="2455939" cy="1454781"/>
              </a:xfrm>
            </p:grpSpPr>
            <p:sp>
              <p:nvSpPr>
                <p:cNvPr id="53" name="Shape 53"/>
                <p:cNvSpPr/>
                <p:nvPr/>
              </p:nvSpPr>
              <p:spPr>
                <a:xfrm>
                  <a:off x="1678542" y="1342068"/>
                  <a:ext cx="112714" cy="1127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/>
                  <a:endParaRPr lang="fr-FR"/>
                </a:p>
              </p:txBody>
            </p:sp>
            <p:sp>
              <p:nvSpPr>
                <p:cNvPr id="54" name="Shape 54"/>
                <p:cNvSpPr/>
                <p:nvPr/>
              </p:nvSpPr>
              <p:spPr>
                <a:xfrm flipV="1">
                  <a:off x="1736123" y="354065"/>
                  <a:ext cx="654889" cy="1055327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bevel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lang="fr-FR"/>
                </a:p>
              </p:txBody>
            </p:sp>
            <p:sp>
              <p:nvSpPr>
                <p:cNvPr id="55" name="Shape 55"/>
                <p:cNvSpPr/>
                <p:nvPr/>
              </p:nvSpPr>
              <p:spPr>
                <a:xfrm>
                  <a:off x="863600" y="279926"/>
                  <a:ext cx="112713" cy="1127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/>
                  <a:endParaRPr lang="fr-FR"/>
                </a:p>
              </p:txBody>
            </p:sp>
            <p:sp>
              <p:nvSpPr>
                <p:cNvPr id="56" name="Shape 56"/>
                <p:cNvSpPr/>
                <p:nvPr/>
              </p:nvSpPr>
              <p:spPr>
                <a:xfrm flipH="1" flipV="1">
                  <a:off x="924796" y="345073"/>
                  <a:ext cx="807575" cy="10637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bevel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lang="fr-FR"/>
                </a:p>
              </p:txBody>
            </p:sp>
            <p:sp>
              <p:nvSpPr>
                <p:cNvPr id="57" name="Shape 57"/>
                <p:cNvSpPr/>
                <p:nvPr/>
              </p:nvSpPr>
              <p:spPr>
                <a:xfrm>
                  <a:off x="2343226" y="279926"/>
                  <a:ext cx="112714" cy="1127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/>
                  <a:endParaRPr lang="fr-FR"/>
                </a:p>
              </p:txBody>
            </p:sp>
            <p:sp>
              <p:nvSpPr>
                <p:cNvPr id="84" name="Shape 84"/>
                <p:cNvSpPr/>
                <p:nvPr/>
              </p:nvSpPr>
              <p:spPr>
                <a:xfrm>
                  <a:off x="46990" y="38100"/>
                  <a:ext cx="1687830" cy="13601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21600" y="21600"/>
                      </a:ln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bevel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lvl="0"/>
                  <a:endParaRPr lang="fr-FR"/>
                </a:p>
              </p:txBody>
            </p:sp>
            <p:sp>
              <p:nvSpPr>
                <p:cNvPr id="59" name="Shape 59"/>
                <p:cNvSpPr/>
                <p:nvPr/>
              </p:nvSpPr>
              <p:spPr>
                <a:xfrm>
                  <a:off x="0" y="0"/>
                  <a:ext cx="112713" cy="1127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/>
                  <a:endParaRPr lang="fr-FR"/>
                </a:p>
              </p:txBody>
            </p:sp>
          </p:grpSp>
          <p:grpSp>
            <p:nvGrpSpPr>
              <p:cNvPr id="71" name="Group 71"/>
              <p:cNvGrpSpPr/>
              <p:nvPr/>
            </p:nvGrpSpPr>
            <p:grpSpPr>
              <a:xfrm>
                <a:off x="137117" y="-1"/>
                <a:ext cx="2139290" cy="710829"/>
                <a:chOff x="0" y="0"/>
                <a:chExt cx="2139289" cy="710827"/>
              </a:xfrm>
            </p:grpSpPr>
            <p:sp>
              <p:nvSpPr>
                <p:cNvPr id="61" name="Shape 61"/>
                <p:cNvSpPr/>
                <p:nvPr/>
              </p:nvSpPr>
              <p:spPr>
                <a:xfrm flipH="1" flipV="1">
                  <a:off x="-1" y="277538"/>
                  <a:ext cx="616836" cy="1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lvl="0" defTabSz="457200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lang="fr-FR"/>
                </a:p>
              </p:txBody>
            </p:sp>
            <p:sp>
              <p:nvSpPr>
                <p:cNvPr id="62" name="Shape 62"/>
                <p:cNvSpPr/>
                <p:nvPr/>
              </p:nvSpPr>
              <p:spPr>
                <a:xfrm flipH="1">
                  <a:off x="348166" y="248239"/>
                  <a:ext cx="271299" cy="271299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lvl="0" defTabSz="457200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lang="fr-FR"/>
                </a:p>
              </p:txBody>
            </p:sp>
            <p:sp>
              <p:nvSpPr>
                <p:cNvPr id="63" name="Shape 63"/>
                <p:cNvSpPr/>
                <p:nvPr/>
              </p:nvSpPr>
              <p:spPr>
                <a:xfrm flipH="1">
                  <a:off x="515313" y="263465"/>
                  <a:ext cx="110833" cy="321881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lvl="0" defTabSz="457200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lang="fr-FR"/>
                </a:p>
              </p:txBody>
            </p:sp>
            <p:sp>
              <p:nvSpPr>
                <p:cNvPr id="64" name="Shape 64"/>
                <p:cNvSpPr/>
                <p:nvPr/>
              </p:nvSpPr>
              <p:spPr>
                <a:xfrm flipH="1">
                  <a:off x="640224" y="257655"/>
                  <a:ext cx="1" cy="329367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lvl="0" defTabSz="457200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lang="fr-FR"/>
                </a:p>
              </p:txBody>
            </p:sp>
            <p:sp>
              <p:nvSpPr>
                <p:cNvPr id="65" name="Shape 65"/>
                <p:cNvSpPr/>
                <p:nvPr/>
              </p:nvSpPr>
              <p:spPr>
                <a:xfrm flipH="1" flipV="1">
                  <a:off x="112166" y="146565"/>
                  <a:ext cx="508671" cy="134794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lvl="0" defTabSz="457200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lang="fr-FR"/>
                </a:p>
              </p:txBody>
            </p:sp>
            <p:sp>
              <p:nvSpPr>
                <p:cNvPr id="66" name="Shape 66"/>
                <p:cNvSpPr/>
                <p:nvPr/>
              </p:nvSpPr>
              <p:spPr>
                <a:xfrm flipV="1">
                  <a:off x="635484" y="9962"/>
                  <a:ext cx="48671" cy="276021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lvl="0" defTabSz="457200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lang="fr-FR"/>
                </a:p>
              </p:txBody>
            </p:sp>
            <p:sp>
              <p:nvSpPr>
                <p:cNvPr id="67" name="Shape 67"/>
                <p:cNvSpPr/>
                <p:nvPr/>
              </p:nvSpPr>
              <p:spPr>
                <a:xfrm flipH="1" flipV="1">
                  <a:off x="580956" y="-1"/>
                  <a:ext cx="34158" cy="278191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lvl="0" defTabSz="457200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lang="fr-FR"/>
                </a:p>
              </p:txBody>
            </p:sp>
            <p:sp>
              <p:nvSpPr>
                <p:cNvPr id="68" name="Shape 68"/>
                <p:cNvSpPr/>
                <p:nvPr/>
              </p:nvSpPr>
              <p:spPr>
                <a:xfrm>
                  <a:off x="642239" y="293585"/>
                  <a:ext cx="1490427" cy="138071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lvl="0" defTabSz="457200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lang="fr-FR"/>
                </a:p>
              </p:txBody>
            </p:sp>
            <p:sp>
              <p:nvSpPr>
                <p:cNvPr id="69" name="Shape 69"/>
                <p:cNvSpPr/>
                <p:nvPr/>
              </p:nvSpPr>
              <p:spPr>
                <a:xfrm>
                  <a:off x="635939" y="297584"/>
                  <a:ext cx="1503351" cy="274914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lvl="0" defTabSz="457200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lang="fr-FR"/>
                </a:p>
              </p:txBody>
            </p:sp>
            <p:sp>
              <p:nvSpPr>
                <p:cNvPr id="70" name="Shape 70"/>
                <p:cNvSpPr/>
                <p:nvPr/>
              </p:nvSpPr>
              <p:spPr>
                <a:xfrm>
                  <a:off x="644673" y="330327"/>
                  <a:ext cx="1429911" cy="380501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lvl="0" defTabSz="457200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lang="fr-FR"/>
                </a:p>
              </p:txBody>
            </p:sp>
          </p:grpSp>
        </p:grpSp>
      </p:grpSp>
      <p:grpSp>
        <p:nvGrpSpPr>
          <p:cNvPr id="80" name="Group 80"/>
          <p:cNvGrpSpPr/>
          <p:nvPr/>
        </p:nvGrpSpPr>
        <p:grpSpPr>
          <a:xfrm>
            <a:off x="2771800" y="1429883"/>
            <a:ext cx="3767728" cy="1538882"/>
            <a:chOff x="-301328" y="0"/>
            <a:chExt cx="3044056" cy="1538881"/>
          </a:xfrm>
        </p:grpSpPr>
        <p:grpSp>
          <p:nvGrpSpPr>
            <p:cNvPr id="78" name="Group 78"/>
            <p:cNvGrpSpPr/>
            <p:nvPr/>
          </p:nvGrpSpPr>
          <p:grpSpPr>
            <a:xfrm>
              <a:off x="-301328" y="0"/>
              <a:ext cx="2985651" cy="1538881"/>
              <a:chOff x="-301327" y="0"/>
              <a:chExt cx="2985649" cy="1538880"/>
            </a:xfrm>
          </p:grpSpPr>
          <p:grpSp>
            <p:nvGrpSpPr>
              <p:cNvPr id="76" name="Group 76"/>
              <p:cNvGrpSpPr/>
              <p:nvPr/>
            </p:nvGrpSpPr>
            <p:grpSpPr>
              <a:xfrm>
                <a:off x="1537362" y="122652"/>
                <a:ext cx="1146960" cy="1004264"/>
                <a:chOff x="-379644" y="-222310"/>
                <a:chExt cx="1146957" cy="1004261"/>
              </a:xfrm>
            </p:grpSpPr>
            <p:sp>
              <p:nvSpPr>
                <p:cNvPr id="74" name="Shape 74"/>
                <p:cNvSpPr/>
                <p:nvPr/>
              </p:nvSpPr>
              <p:spPr>
                <a:xfrm flipH="1" flipV="1">
                  <a:off x="-266932" y="-109597"/>
                  <a:ext cx="1034245" cy="89154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bevel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lang="fr-FR"/>
                </a:p>
              </p:txBody>
            </p:sp>
            <p:sp>
              <p:nvSpPr>
                <p:cNvPr id="75" name="Shape 75"/>
                <p:cNvSpPr/>
                <p:nvPr/>
              </p:nvSpPr>
              <p:spPr>
                <a:xfrm>
                  <a:off x="-379644" y="-222310"/>
                  <a:ext cx="112713" cy="1127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/>
                  <a:endParaRPr lang="fr-FR"/>
                </a:p>
              </p:txBody>
            </p:sp>
          </p:grpSp>
          <p:sp>
            <p:nvSpPr>
              <p:cNvPr id="77" name="Shape 77"/>
              <p:cNvSpPr/>
              <p:nvPr/>
            </p:nvSpPr>
            <p:spPr>
              <a:xfrm>
                <a:off x="-301327" y="0"/>
                <a:ext cx="2143207" cy="153888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114300" dist="50800" dir="2700000" rotWithShape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lvl="0" algn="ctr" defTabSz="411403"/>
                <a:r>
                  <a:rPr lang="fr-FR" sz="2000" dirty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 C</a:t>
                </a:r>
                <a:r>
                  <a:rPr lang="fr-FR" sz="2000" dirty="0" smtClean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ible:</a:t>
                </a:r>
              </a:p>
              <a:p>
                <a:pPr marL="285750" lvl="0" indent="-285750" defTabSz="411403">
                  <a:buFontTx/>
                  <a:buChar char="-"/>
                </a:pPr>
                <a:r>
                  <a:rPr lang="fr-FR" sz="2000" dirty="0" smtClean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Refroidissement He</a:t>
                </a:r>
              </a:p>
              <a:p>
                <a:pPr marL="285750" lvl="0" indent="-285750" defTabSz="411403">
                  <a:buFontTx/>
                  <a:buChar char="-"/>
                </a:pPr>
                <a:r>
                  <a:rPr lang="fr-FR" sz="2000" dirty="0" smtClean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Cible tournante W (5MW puissance)</a:t>
                </a:r>
              </a:p>
              <a:p>
                <a:pPr lvl="0" defTabSz="411403"/>
                <a:r>
                  <a:rPr lang="fr-FR" sz="2000" dirty="0" smtClean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- 42 sorties de faisceaux</a:t>
                </a:r>
                <a:endParaRPr lang="fr-FR" sz="2000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endParaRPr>
              </a:p>
            </p:txBody>
          </p:sp>
        </p:grpSp>
        <p:sp>
          <p:nvSpPr>
            <p:cNvPr id="79" name="Shape 79"/>
            <p:cNvSpPr/>
            <p:nvPr/>
          </p:nvSpPr>
          <p:spPr>
            <a:xfrm>
              <a:off x="2630951" y="1065354"/>
              <a:ext cx="111777" cy="112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953E"/>
                </a:gs>
                <a:gs pos="100000">
                  <a:srgbClr val="FFD1BB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</a:defRPr>
              </a:pPr>
              <a:endParaRPr lang="fr-FR"/>
            </a:p>
          </p:txBody>
        </p:sp>
      </p:grpSp>
      <p:grpSp>
        <p:nvGrpSpPr>
          <p:cNvPr id="83" name="Group 83"/>
          <p:cNvGrpSpPr/>
          <p:nvPr/>
        </p:nvGrpSpPr>
        <p:grpSpPr>
          <a:xfrm>
            <a:off x="127000" y="4636260"/>
            <a:ext cx="1120606" cy="422640"/>
            <a:chOff x="0" y="0"/>
            <a:chExt cx="1120605" cy="422639"/>
          </a:xfrm>
        </p:grpSpPr>
        <p:sp>
          <p:nvSpPr>
            <p:cNvPr id="81" name="Shape 81"/>
            <p:cNvSpPr/>
            <p:nvPr/>
          </p:nvSpPr>
          <p:spPr>
            <a:xfrm>
              <a:off x="0" y="0"/>
              <a:ext cx="176213" cy="176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C0504D"/>
            </a:solidFill>
            <a:ln w="25400" cap="flat">
              <a:solidFill>
                <a:srgbClr val="8C3A38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</a:defRPr>
              </a:pPr>
              <a:endParaRPr lang="fr-FR"/>
            </a:p>
          </p:txBody>
        </p:sp>
        <p:sp>
          <p:nvSpPr>
            <p:cNvPr id="82" name="Shape 82"/>
            <p:cNvSpPr/>
            <p:nvPr/>
          </p:nvSpPr>
          <p:spPr>
            <a:xfrm>
              <a:off x="25368" y="145641"/>
              <a:ext cx="1095237" cy="2769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411403">
                <a:defRPr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lvl1pPr>
            </a:lstStyle>
            <a:p>
              <a:pPr lvl="0">
                <a:defRPr b="0">
                  <a:solidFill>
                    <a:srgbClr val="000000"/>
                  </a:solidFill>
                  <a:uFillTx/>
                </a:defRPr>
              </a:pPr>
              <a:r>
                <a:rPr lang="fr-FR" b="1" dirty="0" smtClea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Ion Source</a:t>
              </a:r>
              <a:endParaRPr lang="fr-FR" b="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endParaRPr>
            </a:p>
          </p:txBody>
        </p:sp>
      </p:grpSp>
      <p:sp>
        <p:nvSpPr>
          <p:cNvPr id="58" name="Title 1"/>
          <p:cNvSpPr>
            <a:spLocks noGrp="1"/>
          </p:cNvSpPr>
          <p:nvPr>
            <p:ph type="title"/>
          </p:nvPr>
        </p:nvSpPr>
        <p:spPr/>
        <p:txBody>
          <a:bodyPr vert="horz" lIns="91432" tIns="45716" rIns="91432" bIns="45716" rtlCol="0" anchor="ctr">
            <a:normAutofit/>
          </a:bodyPr>
          <a:lstStyle/>
          <a:p>
            <a:r>
              <a:rPr lang="fr-FR" dirty="0" smtClean="0"/>
              <a:t> ESS: principes de base</a:t>
            </a:r>
            <a:endParaRPr lang="fr-FR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VETTIER  Journées Accélérateurs Roscoff 5-7 octobre 2015</a:t>
            </a:r>
            <a:endParaRPr lang="fr-F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fr-FR" smtClean="0"/>
              <a:t>21</a:t>
            </a:fld>
            <a:endParaRPr lang="fr-FR"/>
          </a:p>
        </p:txBody>
      </p:sp>
      <p:sp>
        <p:nvSpPr>
          <p:cNvPr id="4" name="TextBox 3"/>
          <p:cNvSpPr txBox="1"/>
          <p:nvPr/>
        </p:nvSpPr>
        <p:spPr>
          <a:xfrm>
            <a:off x="179512" y="6063679"/>
            <a:ext cx="5840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Coût total de construction: 1843 </a:t>
            </a:r>
            <a:r>
              <a:rPr lang="fr-FR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MEuros</a:t>
            </a:r>
            <a:r>
              <a:rPr lang="fr-F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 </a:t>
            </a:r>
            <a:r>
              <a:rPr lang="fr-FR" sz="2400" baseline="-25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2013</a:t>
            </a:r>
            <a:endParaRPr lang="fr-FR" sz="2400" baseline="-25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03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test.jpe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071" r="1272"/>
          <a:stretch/>
        </p:blipFill>
        <p:spPr>
          <a:xfrm rot="5400000">
            <a:off x="3315498" y="148998"/>
            <a:ext cx="4465354" cy="713692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932040" y="1700808"/>
            <a:ext cx="1249382" cy="1900804"/>
            <a:chOff x="4932040" y="1700808"/>
            <a:chExt cx="1249382" cy="1900804"/>
          </a:xfrm>
        </p:grpSpPr>
        <p:sp>
          <p:nvSpPr>
            <p:cNvPr id="26" name="TextBox 25"/>
            <p:cNvSpPr txBox="1"/>
            <p:nvPr/>
          </p:nvSpPr>
          <p:spPr>
            <a:xfrm>
              <a:off x="4932040" y="1700808"/>
              <a:ext cx="12493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 err="1" smtClean="0"/>
                <a:t>Linac</a:t>
              </a:r>
              <a:endParaRPr lang="fr-FR" sz="2400" dirty="0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5148064" y="2132856"/>
              <a:ext cx="793676" cy="1468756"/>
            </a:xfrm>
            <a:prstGeom prst="straightConnector1">
              <a:avLst/>
            </a:prstGeom>
            <a:ln w="8572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6876256" y="2996953"/>
            <a:ext cx="1577741" cy="1695092"/>
            <a:chOff x="6876256" y="2996953"/>
            <a:chExt cx="1577741" cy="1695092"/>
          </a:xfrm>
        </p:grpSpPr>
        <p:cxnSp>
          <p:nvCxnSpPr>
            <p:cNvPr id="36" name="Straight Arrow Connector 35"/>
            <p:cNvCxnSpPr/>
            <p:nvPr/>
          </p:nvCxnSpPr>
          <p:spPr>
            <a:xfrm flipH="1" flipV="1">
              <a:off x="7988831" y="2996953"/>
              <a:ext cx="399593" cy="1080119"/>
            </a:xfrm>
            <a:prstGeom prst="straightConnector1">
              <a:avLst/>
            </a:prstGeom>
            <a:ln w="8572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6876256" y="3861048"/>
              <a:ext cx="15777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2400" dirty="0" smtClean="0"/>
                <a:t>Ensemble cible</a:t>
              </a:r>
              <a:endParaRPr lang="fr-FR" sz="2400" dirty="0"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Production de neutrons à l’ESS</a:t>
            </a:r>
            <a:endParaRPr lang="fr-FR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VETTIER  Journées Accélérateurs Roscoff 5-7 octobre 2015</a:t>
            </a:r>
            <a:endParaRPr lang="fr-F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fr-FR" smtClean="0"/>
              <a:t>22</a:t>
            </a:fld>
            <a:endParaRPr lang="fr-FR"/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179512" y="1484784"/>
            <a:ext cx="1800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dirty="0" smtClean="0"/>
              <a:t>La source </a:t>
            </a: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323528" y="1988840"/>
            <a:ext cx="5616624" cy="2320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fr-FR" sz="2400" dirty="0" err="1" smtClean="0"/>
              <a:t>Linac</a:t>
            </a:r>
            <a:endParaRPr lang="fr-FR" sz="2400" dirty="0"/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fr-FR" sz="2400" dirty="0"/>
              <a:t> </a:t>
            </a:r>
            <a:r>
              <a:rPr lang="fr-FR" sz="2400" dirty="0" smtClean="0"/>
              <a:t> protons  2GeV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fr-FR" sz="2400" dirty="0" smtClean="0"/>
              <a:t> 14Hz répétition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fr-FR" sz="2400" dirty="0" smtClean="0"/>
              <a:t> longueur de pulse 2.86 ms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fr-FR" sz="2400" dirty="0"/>
              <a:t> </a:t>
            </a:r>
            <a:r>
              <a:rPr lang="fr-FR" sz="2400" dirty="0" smtClean="0"/>
              <a:t>fonctionnement ~5200 heures/an</a:t>
            </a:r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3203848" y="4797152"/>
            <a:ext cx="5832648" cy="1840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spcBef>
                <a:spcPct val="50000"/>
              </a:spcBef>
            </a:pPr>
            <a:r>
              <a:rPr lang="fr-FR" sz="2400" dirty="0" smtClean="0"/>
              <a:t>Cible: 			 Tungstène</a:t>
            </a:r>
            <a:endParaRPr lang="fr-FR" sz="2400" dirty="0"/>
          </a:p>
          <a:p>
            <a:pPr algn="r">
              <a:lnSpc>
                <a:spcPct val="80000"/>
              </a:lnSpc>
              <a:spcBef>
                <a:spcPct val="50000"/>
              </a:spcBef>
            </a:pPr>
            <a:r>
              <a:rPr lang="fr-FR" sz="2400" dirty="0" smtClean="0"/>
              <a:t>Modérateurs:   pour ralentir les neutrons</a:t>
            </a:r>
          </a:p>
          <a:p>
            <a:pPr algn="r">
              <a:lnSpc>
                <a:spcPct val="80000"/>
              </a:lnSpc>
              <a:spcBef>
                <a:spcPct val="50000"/>
              </a:spcBef>
            </a:pPr>
            <a:r>
              <a:rPr lang="fr-FR" sz="2400" dirty="0"/>
              <a:t> </a:t>
            </a:r>
            <a:r>
              <a:rPr lang="fr-FR" sz="2400" dirty="0" smtClean="0"/>
              <a:t>H</a:t>
            </a:r>
            <a:r>
              <a:rPr lang="fr-FR" sz="2400" baseline="-25000" dirty="0" smtClean="0"/>
              <a:t>2</a:t>
            </a:r>
            <a:r>
              <a:rPr lang="fr-FR" sz="2400" dirty="0" smtClean="0"/>
              <a:t>0  </a:t>
            </a:r>
            <a:r>
              <a:rPr lang="fr-FR" sz="2400" dirty="0" err="1" smtClean="0"/>
              <a:t>Temp</a:t>
            </a:r>
            <a:r>
              <a:rPr lang="fr-FR" sz="2400" dirty="0" smtClean="0"/>
              <a:t>. ambiante – neutrons thermiques</a:t>
            </a:r>
          </a:p>
          <a:p>
            <a:pPr algn="r">
              <a:lnSpc>
                <a:spcPct val="80000"/>
              </a:lnSpc>
              <a:spcBef>
                <a:spcPct val="50000"/>
              </a:spcBef>
            </a:pPr>
            <a:r>
              <a:rPr lang="fr-FR" sz="2400" dirty="0" smtClean="0"/>
              <a:t>Hydrogène – neutrons froids 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323528" y="4365104"/>
            <a:ext cx="3384376" cy="88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fr-FR" sz="2400" dirty="0" err="1" smtClean="0"/>
              <a:t>Linac</a:t>
            </a:r>
            <a:r>
              <a:rPr lang="fr-FR" sz="2400" dirty="0" smtClean="0"/>
              <a:t>: ~ 440 m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fr-FR" sz="2400" dirty="0" smtClean="0"/>
              <a:t>HEBT: ~ 160 m</a:t>
            </a:r>
          </a:p>
        </p:txBody>
      </p:sp>
    </p:spTree>
    <p:extLst>
      <p:ext uri="{BB962C8B-B14F-4D97-AF65-F5344CB8AC3E}">
        <p14:creationId xmlns:p14="http://schemas.microsoft.com/office/powerpoint/2010/main" val="341355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8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>
            <a:spLocks noGrp="1"/>
          </p:cNvSpPr>
          <p:nvPr>
            <p:ph type="title"/>
          </p:nvPr>
        </p:nvSpPr>
        <p:spPr/>
        <p:txBody>
          <a:bodyPr lIns="85427" tIns="42713" rIns="85427" bIns="42713">
            <a:normAutofit/>
          </a:bodyPr>
          <a:lstStyle/>
          <a:p>
            <a:r>
              <a:rPr lang="fr-FR" smtClean="0">
                <a:ea typeface="ＭＳ Ｐゴシック" charset="0"/>
                <a:cs typeface="ＭＳ Ｐゴシック" charset="0"/>
              </a:rPr>
              <a:t>La cible pour spallation</a:t>
            </a:r>
            <a:endParaRPr lang="fr-FR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fr-FR" smtClean="0"/>
              <a:t>23</a:t>
            </a:fld>
            <a:endParaRPr lang="fr-FR"/>
          </a:p>
        </p:txBody>
      </p:sp>
      <p:sp>
        <p:nvSpPr>
          <p:cNvPr id="58" name="Content Placeholder 28"/>
          <p:cNvSpPr>
            <a:spLocks noGrp="1"/>
          </p:cNvSpPr>
          <p:nvPr>
            <p:ph sz="half" idx="4294967295"/>
          </p:nvPr>
        </p:nvSpPr>
        <p:spPr>
          <a:xfrm>
            <a:off x="4572000" y="1556792"/>
            <a:ext cx="4824535" cy="50133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70000"/>
              </a:lnSpc>
              <a:spcAft>
                <a:spcPts val="600"/>
              </a:spcAft>
              <a:buNone/>
            </a:pPr>
            <a:r>
              <a:rPr lang="fr-FR" sz="2400" u="sng" dirty="0" smtClean="0">
                <a:solidFill>
                  <a:srgbClr val="000000"/>
                </a:solidFill>
              </a:rPr>
              <a:t>Rôle</a:t>
            </a:r>
            <a:r>
              <a:rPr lang="fr-FR" sz="2400" dirty="0" smtClean="0">
                <a:solidFill>
                  <a:srgbClr val="000000"/>
                </a:solidFill>
              </a:rPr>
              <a:t>:</a:t>
            </a:r>
          </a:p>
          <a:p>
            <a:pPr marL="223838" indent="-223838">
              <a:lnSpc>
                <a:spcPct val="70000"/>
              </a:lnSpc>
              <a:spcAft>
                <a:spcPts val="600"/>
              </a:spcAft>
              <a:buFont typeface="Arial"/>
              <a:buChar char="•"/>
            </a:pPr>
            <a:r>
              <a:rPr lang="fr-FR" sz="2400" dirty="0">
                <a:solidFill>
                  <a:srgbClr val="000000"/>
                </a:solidFill>
              </a:rPr>
              <a:t>c</a:t>
            </a:r>
            <a:r>
              <a:rPr lang="fr-FR" sz="2400" dirty="0" smtClean="0">
                <a:solidFill>
                  <a:srgbClr val="000000"/>
                </a:solidFill>
              </a:rPr>
              <a:t>onvertir protons en neutrons</a:t>
            </a:r>
          </a:p>
          <a:p>
            <a:pPr marL="223838" indent="-223838"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fr-FR" sz="2400" dirty="0" smtClean="0">
                <a:solidFill>
                  <a:srgbClr val="000000"/>
                </a:solidFill>
              </a:rPr>
              <a:t>évacuer la chaleur-  5 MW</a:t>
            </a:r>
          </a:p>
          <a:p>
            <a:pPr marL="223838" indent="-223838"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fr-FR" sz="2400" dirty="0">
                <a:solidFill>
                  <a:srgbClr val="000000"/>
                </a:solidFill>
              </a:rPr>
              <a:t>c</a:t>
            </a:r>
            <a:r>
              <a:rPr lang="fr-FR" sz="2400" dirty="0" smtClean="0">
                <a:solidFill>
                  <a:srgbClr val="000000"/>
                </a:solidFill>
              </a:rPr>
              <a:t>onfinement et protection</a:t>
            </a:r>
          </a:p>
          <a:p>
            <a:pPr marL="223838" indent="-223838"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endParaRPr lang="fr-FR" sz="2400" dirty="0" smtClean="0">
              <a:solidFill>
                <a:srgbClr val="000000"/>
              </a:solidFill>
            </a:endParaRPr>
          </a:p>
          <a:p>
            <a:pPr marL="0" indent="0"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fr-FR" sz="2400" u="sng" dirty="0" smtClean="0">
                <a:solidFill>
                  <a:srgbClr val="000000"/>
                </a:solidFill>
              </a:rPr>
              <a:t>Particularités</a:t>
            </a:r>
            <a:r>
              <a:rPr lang="fr-FR" sz="2400" dirty="0" smtClean="0">
                <a:solidFill>
                  <a:srgbClr val="000000"/>
                </a:solidFill>
              </a:rPr>
              <a:t>:</a:t>
            </a:r>
          </a:p>
          <a:p>
            <a:pPr marL="228600" lvl="1" indent="-223838"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fr-FR" dirty="0">
                <a:solidFill>
                  <a:srgbClr val="000000"/>
                </a:solidFill>
              </a:rPr>
              <a:t>c</a:t>
            </a:r>
            <a:r>
              <a:rPr lang="fr-FR" dirty="0" smtClean="0">
                <a:solidFill>
                  <a:srgbClr val="000000"/>
                </a:solidFill>
              </a:rPr>
              <a:t>ible tournante</a:t>
            </a:r>
          </a:p>
          <a:p>
            <a:pPr marL="228600" lvl="1" indent="-223838"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fr-FR" dirty="0">
                <a:solidFill>
                  <a:srgbClr val="000000"/>
                </a:solidFill>
              </a:rPr>
              <a:t>c</a:t>
            </a:r>
            <a:r>
              <a:rPr lang="fr-FR" dirty="0" smtClean="0">
                <a:solidFill>
                  <a:srgbClr val="000000"/>
                </a:solidFill>
              </a:rPr>
              <a:t>ible en W</a:t>
            </a:r>
            <a:r>
              <a:rPr lang="fr-FR" dirty="0">
                <a:solidFill>
                  <a:srgbClr val="000000"/>
                </a:solidFill>
              </a:rPr>
              <a:t> </a:t>
            </a:r>
            <a:r>
              <a:rPr lang="fr-FR" dirty="0" smtClean="0">
                <a:solidFill>
                  <a:srgbClr val="000000"/>
                </a:solidFill>
              </a:rPr>
              <a:t>refroidi (He)</a:t>
            </a:r>
          </a:p>
          <a:p>
            <a:pPr marL="228600" lvl="1" indent="-223838"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fr-FR" dirty="0">
                <a:solidFill>
                  <a:srgbClr val="000000"/>
                </a:solidFill>
              </a:rPr>
              <a:t>m</a:t>
            </a:r>
            <a:r>
              <a:rPr lang="fr-FR" dirty="0" smtClean="0">
                <a:solidFill>
                  <a:srgbClr val="000000"/>
                </a:solidFill>
              </a:rPr>
              <a:t>odérateurs optimisés</a:t>
            </a:r>
          </a:p>
          <a:p>
            <a:pPr marL="228600" lvl="1" indent="-223838"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fr-FR" dirty="0">
                <a:solidFill>
                  <a:srgbClr val="000000"/>
                </a:solidFill>
              </a:rPr>
              <a:t>p</a:t>
            </a:r>
            <a:r>
              <a:rPr lang="fr-FR" dirty="0" smtClean="0">
                <a:solidFill>
                  <a:srgbClr val="000000"/>
                </a:solidFill>
              </a:rPr>
              <a:t>oids de ‘cible’ ~ 9 tonnes</a:t>
            </a:r>
          </a:p>
          <a:p>
            <a:pPr marL="228600" lvl="1" indent="-223838"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fr-FR" dirty="0">
                <a:solidFill>
                  <a:srgbClr val="000000"/>
                </a:solidFill>
              </a:rPr>
              <a:t>p</a:t>
            </a:r>
            <a:r>
              <a:rPr lang="fr-FR" dirty="0" smtClean="0">
                <a:solidFill>
                  <a:srgbClr val="000000"/>
                </a:solidFill>
              </a:rPr>
              <a:t>oids du monolithe ~ 8000 tonnes</a:t>
            </a:r>
          </a:p>
          <a:p>
            <a:pPr marL="228600" lvl="1" indent="-223838"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fr-FR" dirty="0">
                <a:solidFill>
                  <a:srgbClr val="000000"/>
                </a:solidFill>
              </a:rPr>
              <a:t>p</a:t>
            </a:r>
            <a:r>
              <a:rPr lang="fr-FR" dirty="0" smtClean="0">
                <a:solidFill>
                  <a:srgbClr val="000000"/>
                </a:solidFill>
              </a:rPr>
              <a:t>oids du bâtiment ~ 80000 tonnes</a:t>
            </a:r>
          </a:p>
        </p:txBody>
      </p:sp>
      <p:pic>
        <p:nvPicPr>
          <p:cNvPr id="32" name="Picture 31" descr="3Dcut2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" y="1700808"/>
            <a:ext cx="4633302" cy="4536504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38822" y="2132856"/>
            <a:ext cx="1475656" cy="2160240"/>
            <a:chOff x="0" y="4211796"/>
            <a:chExt cx="1440160" cy="2232248"/>
          </a:xfrm>
        </p:grpSpPr>
        <p:sp>
          <p:nvSpPr>
            <p:cNvPr id="37" name="TextBox 36"/>
            <p:cNvSpPr txBox="1"/>
            <p:nvPr/>
          </p:nvSpPr>
          <p:spPr>
            <a:xfrm>
              <a:off x="0" y="4211796"/>
              <a:ext cx="1296144" cy="6042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uFill>
                    <a:solidFill>
                      <a:schemeClr val="accent2"/>
                    </a:solidFill>
                  </a:uFill>
                </a:rPr>
                <a:t>Proton </a:t>
              </a:r>
              <a:r>
                <a:rPr lang="fr-FR" sz="1600" b="1" dirty="0" err="1" smtClean="0">
                  <a:uFill>
                    <a:solidFill>
                      <a:schemeClr val="accent2"/>
                    </a:solidFill>
                  </a:uFill>
                </a:rPr>
                <a:t>beam</a:t>
              </a:r>
              <a:r>
                <a:rPr lang="fr-FR" sz="1600" b="1" dirty="0" smtClean="0">
                  <a:uFill>
                    <a:solidFill>
                      <a:schemeClr val="accent2"/>
                    </a:solidFill>
                  </a:uFill>
                </a:rPr>
                <a:t> </a:t>
              </a:r>
              <a:r>
                <a:rPr lang="fr-FR" sz="1600" b="1" dirty="0" err="1" smtClean="0">
                  <a:uFill>
                    <a:solidFill>
                      <a:schemeClr val="accent2"/>
                    </a:solidFill>
                  </a:uFill>
                </a:rPr>
                <a:t>window</a:t>
              </a:r>
              <a:endParaRPr lang="fr-FR" sz="1600" b="1" dirty="0">
                <a:uFill>
                  <a:solidFill>
                    <a:schemeClr val="accent2"/>
                  </a:solidFill>
                </a:uFill>
              </a:endParaRPr>
            </a:p>
          </p:txBody>
        </p:sp>
        <p:cxnSp>
          <p:nvCxnSpPr>
            <p:cNvPr id="38" name="Straight Arrow Connector 37"/>
            <p:cNvCxnSpPr>
              <a:stCxn id="37" idx="2"/>
            </p:cNvCxnSpPr>
            <p:nvPr/>
          </p:nvCxnSpPr>
          <p:spPr>
            <a:xfrm>
              <a:off x="648072" y="4816065"/>
              <a:ext cx="792088" cy="1627979"/>
            </a:xfrm>
            <a:prstGeom prst="straightConnector1">
              <a:avLst/>
            </a:prstGeom>
            <a:ln w="38100" cmpd="sng">
              <a:solidFill>
                <a:srgbClr val="C0504D"/>
              </a:solidFill>
              <a:prstDash val="solid"/>
              <a:tailEnd type="arrow"/>
            </a:ln>
            <a:effectLst>
              <a:outerShdw blurRad="40000" dist="20000" dir="5400000" rotWithShape="0">
                <a:schemeClr val="bg1">
                  <a:alpha val="38000"/>
                </a:scheme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3563888" y="4038070"/>
            <a:ext cx="1224136" cy="809604"/>
            <a:chOff x="-1509190" y="5778456"/>
            <a:chExt cx="1224136" cy="809604"/>
          </a:xfrm>
        </p:grpSpPr>
        <p:sp>
          <p:nvSpPr>
            <p:cNvPr id="49" name="TextBox 48"/>
            <p:cNvSpPr txBox="1"/>
            <p:nvPr/>
          </p:nvSpPr>
          <p:spPr>
            <a:xfrm>
              <a:off x="-1509190" y="6249506"/>
              <a:ext cx="122413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uFill>
                    <a:solidFill>
                      <a:schemeClr val="accent2"/>
                    </a:solidFill>
                  </a:uFill>
                </a:rPr>
                <a:t>obturateurs</a:t>
              </a:r>
              <a:endParaRPr lang="fr-FR" sz="1600" b="1" dirty="0">
                <a:uFill>
                  <a:solidFill>
                    <a:schemeClr val="accent2"/>
                  </a:solidFill>
                </a:uFill>
              </a:endParaRPr>
            </a:p>
          </p:txBody>
        </p:sp>
        <p:cxnSp>
          <p:nvCxnSpPr>
            <p:cNvPr id="50" name="Straight Arrow Connector 49"/>
            <p:cNvCxnSpPr/>
            <p:nvPr/>
          </p:nvCxnSpPr>
          <p:spPr>
            <a:xfrm flipV="1">
              <a:off x="-933126" y="5778456"/>
              <a:ext cx="254851" cy="615066"/>
            </a:xfrm>
            <a:prstGeom prst="straightConnector1">
              <a:avLst/>
            </a:prstGeom>
            <a:ln w="38100" cmpd="sng">
              <a:solidFill>
                <a:srgbClr val="C0504D"/>
              </a:solidFill>
              <a:prstDash val="solid"/>
              <a:tailEnd type="arrow"/>
            </a:ln>
            <a:effectLst>
              <a:outerShdw blurRad="40000" dist="20000" dir="5400000" rotWithShape="0">
                <a:schemeClr val="bg1">
                  <a:alpha val="38000"/>
                </a:scheme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2987823" y="4419999"/>
            <a:ext cx="1298553" cy="1939844"/>
            <a:chOff x="5712632" y="4634838"/>
            <a:chExt cx="2428238" cy="1199924"/>
          </a:xfrm>
        </p:grpSpPr>
        <p:sp>
          <p:nvSpPr>
            <p:cNvPr id="52" name="TextBox 51"/>
            <p:cNvSpPr txBox="1"/>
            <p:nvPr/>
          </p:nvSpPr>
          <p:spPr>
            <a:xfrm>
              <a:off x="5712632" y="5625344"/>
              <a:ext cx="2428238" cy="209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1600" b="1" dirty="0" smtClean="0">
                  <a:uFill>
                    <a:solidFill>
                      <a:schemeClr val="accent2"/>
                    </a:solidFill>
                  </a:uFill>
                </a:rPr>
                <a:t>Target </a:t>
              </a:r>
              <a:r>
                <a:rPr lang="fr-FR" sz="1600" b="1" dirty="0" err="1" smtClean="0">
                  <a:uFill>
                    <a:solidFill>
                      <a:schemeClr val="accent2"/>
                    </a:solidFill>
                  </a:uFill>
                </a:rPr>
                <a:t>wheel</a:t>
              </a:r>
              <a:endParaRPr lang="fr-FR" sz="1600" b="1" dirty="0">
                <a:uFill>
                  <a:solidFill>
                    <a:schemeClr val="accent2"/>
                  </a:solidFill>
                </a:uFill>
              </a:endParaRPr>
            </a:p>
          </p:txBody>
        </p:sp>
        <p:cxnSp>
          <p:nvCxnSpPr>
            <p:cNvPr id="53" name="Straight Arrow Connector 52"/>
            <p:cNvCxnSpPr/>
            <p:nvPr/>
          </p:nvCxnSpPr>
          <p:spPr>
            <a:xfrm flipH="1" flipV="1">
              <a:off x="6068352" y="4634838"/>
              <a:ext cx="1467349" cy="990512"/>
            </a:xfrm>
            <a:prstGeom prst="straightConnector1">
              <a:avLst/>
            </a:prstGeom>
            <a:ln w="38100" cmpd="sng">
              <a:solidFill>
                <a:srgbClr val="C0504D"/>
              </a:solidFill>
              <a:prstDash val="solid"/>
              <a:tailEnd type="arrow"/>
            </a:ln>
            <a:effectLst>
              <a:outerShdw blurRad="40000" dist="20000" dir="5400000" rotWithShape="0">
                <a:schemeClr val="bg1">
                  <a:alpha val="38000"/>
                </a:scheme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4726" y="4365108"/>
            <a:ext cx="2664295" cy="2317836"/>
            <a:chOff x="179505" y="4509120"/>
            <a:chExt cx="5032645" cy="2317836"/>
          </a:xfrm>
        </p:grpSpPr>
        <p:sp>
          <p:nvSpPr>
            <p:cNvPr id="55" name="TextBox 54"/>
            <p:cNvSpPr txBox="1"/>
            <p:nvPr/>
          </p:nvSpPr>
          <p:spPr>
            <a:xfrm>
              <a:off x="179505" y="6242180"/>
              <a:ext cx="3944505" cy="5847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smtClean="0">
                  <a:uFill>
                    <a:solidFill>
                      <a:schemeClr val="accent2"/>
                    </a:solidFill>
                  </a:uFill>
                </a:rPr>
                <a:t>Moderator and reflector plugs</a:t>
              </a:r>
            </a:p>
          </p:txBody>
        </p:sp>
        <p:cxnSp>
          <p:nvCxnSpPr>
            <p:cNvPr id="56" name="Straight Arrow Connector 55"/>
            <p:cNvCxnSpPr/>
            <p:nvPr/>
          </p:nvCxnSpPr>
          <p:spPr>
            <a:xfrm flipV="1">
              <a:off x="3443923" y="4509120"/>
              <a:ext cx="1768227" cy="1872208"/>
            </a:xfrm>
            <a:prstGeom prst="straightConnector1">
              <a:avLst/>
            </a:prstGeom>
            <a:ln w="38100" cmpd="sng">
              <a:solidFill>
                <a:srgbClr val="C0504D"/>
              </a:solidFill>
              <a:prstDash val="solid"/>
              <a:tailEnd type="arrow"/>
            </a:ln>
            <a:effectLst>
              <a:outerShdw blurRad="40000" dist="20000" dir="5400000" rotWithShape="0">
                <a:schemeClr val="bg1">
                  <a:alpha val="38000"/>
                </a:scheme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Box 58"/>
          <p:cNvSpPr txBox="1"/>
          <p:nvPr/>
        </p:nvSpPr>
        <p:spPr>
          <a:xfrm>
            <a:off x="3563888" y="1556792"/>
            <a:ext cx="115212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uFill>
                  <a:solidFill>
                    <a:schemeClr val="accent2"/>
                  </a:solidFill>
                </a:uFill>
              </a:rPr>
              <a:t>Neutron </a:t>
            </a:r>
            <a:r>
              <a:rPr lang="fr-FR" sz="1600" b="1" dirty="0" err="1" smtClean="0">
                <a:uFill>
                  <a:solidFill>
                    <a:schemeClr val="accent2"/>
                  </a:solidFill>
                </a:uFill>
              </a:rPr>
              <a:t>beam</a:t>
            </a:r>
            <a:r>
              <a:rPr lang="fr-FR" sz="1600" b="1" dirty="0" smtClean="0">
                <a:uFill>
                  <a:solidFill>
                    <a:schemeClr val="accent2"/>
                  </a:solidFill>
                </a:uFill>
              </a:rPr>
              <a:t> extraction</a:t>
            </a:r>
            <a:endParaRPr lang="fr-FR" sz="1600" b="1" dirty="0">
              <a:uFill>
                <a:solidFill>
                  <a:schemeClr val="accent2"/>
                </a:solidFill>
              </a:uFill>
            </a:endParaRPr>
          </a:p>
        </p:txBody>
      </p:sp>
      <p:cxnSp>
        <p:nvCxnSpPr>
          <p:cNvPr id="60" name="Straight Arrow Connector 59"/>
          <p:cNvCxnSpPr/>
          <p:nvPr/>
        </p:nvCxnSpPr>
        <p:spPr>
          <a:xfrm flipH="1">
            <a:off x="3890742" y="2564904"/>
            <a:ext cx="216024" cy="1440160"/>
          </a:xfrm>
          <a:prstGeom prst="straightConnector1">
            <a:avLst/>
          </a:prstGeom>
          <a:ln w="38100" cmpd="sng">
            <a:solidFill>
              <a:srgbClr val="C0504D"/>
            </a:solidFill>
            <a:prstDash val="solid"/>
            <a:tailEnd type="arrow"/>
          </a:ln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78374" y="1484784"/>
            <a:ext cx="1296144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smtClean="0">
                <a:uFill>
                  <a:solidFill>
                    <a:schemeClr val="accent2"/>
                  </a:solidFill>
                </a:uFill>
              </a:rPr>
              <a:t>Monolith Vessel</a:t>
            </a:r>
            <a:endParaRPr lang="fr-FR" sz="1600" b="1">
              <a:uFill>
                <a:solidFill>
                  <a:schemeClr val="accent2"/>
                </a:solidFill>
              </a:u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658496" y="1700808"/>
            <a:ext cx="576064" cy="288032"/>
          </a:xfrm>
          <a:prstGeom prst="straightConnector1">
            <a:avLst/>
          </a:prstGeom>
          <a:ln w="38100" cmpd="sng">
            <a:solidFill>
              <a:srgbClr val="C0504D"/>
            </a:solidFill>
            <a:prstDash val="solid"/>
            <a:tailEnd type="arrow"/>
          </a:ln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VETTIER  Journées Accélérateurs Roscoff 5-7 octobre 2015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997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5" descr="Monolith 3D section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607" y="1439160"/>
            <a:ext cx="7657691" cy="384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Text Box 10"/>
          <p:cNvSpPr txBox="1">
            <a:spLocks noChangeArrowheads="1"/>
          </p:cNvSpPr>
          <p:nvPr/>
        </p:nvSpPr>
        <p:spPr bwMode="auto">
          <a:xfrm>
            <a:off x="6986513" y="4309244"/>
            <a:ext cx="1083430" cy="21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0256" tIns="30129" rIns="60256" bIns="30129">
            <a:spAutoFit/>
          </a:bodyPr>
          <a:lstStyle>
            <a:lvl1pPr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fr-FR" sz="1000" smtClean="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Proton beam</a:t>
            </a:r>
            <a:endParaRPr lang="fr-FR" sz="1000">
              <a:solidFill>
                <a:schemeClr val="tx1"/>
              </a:solidFill>
              <a:latin typeface="Lucida Sans Unicod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24" name="Right Arrow 6"/>
          <p:cNvSpPr>
            <a:spLocks noChangeArrowheads="1"/>
          </p:cNvSpPr>
          <p:nvPr/>
        </p:nvSpPr>
        <p:spPr bwMode="auto">
          <a:xfrm rot="10228203">
            <a:off x="5814553" y="4463178"/>
            <a:ext cx="1083165" cy="72290"/>
          </a:xfrm>
          <a:prstGeom prst="rightArrow">
            <a:avLst>
              <a:gd name="adj1" fmla="val 50000"/>
              <a:gd name="adj2" fmla="val 50148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5707" tIns="42853" rIns="85707" bIns="42853"/>
          <a:lstStyle/>
          <a:p>
            <a:endParaRPr lang="fr-FR" sz="2200"/>
          </a:p>
        </p:txBody>
      </p:sp>
      <p:sp>
        <p:nvSpPr>
          <p:cNvPr id="81925" name="Text Box 10"/>
          <p:cNvSpPr txBox="1">
            <a:spLocks noChangeArrowheads="1"/>
          </p:cNvSpPr>
          <p:nvPr/>
        </p:nvSpPr>
        <p:spPr bwMode="auto">
          <a:xfrm>
            <a:off x="5515264" y="3897800"/>
            <a:ext cx="2093330" cy="21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256" tIns="30129" rIns="60256" bIns="30129">
            <a:spAutoFit/>
          </a:bodyPr>
          <a:lstStyle>
            <a:lvl1pPr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fr-FR" sz="1000" smtClean="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Proton beam window</a:t>
            </a:r>
            <a:endParaRPr lang="fr-FR" sz="1000">
              <a:solidFill>
                <a:schemeClr val="tx1"/>
              </a:solidFill>
              <a:latin typeface="Lucida Sans Unicode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2256989" y="2769683"/>
            <a:ext cx="473119" cy="337839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 flipH="1">
            <a:off x="5312924" y="4071929"/>
            <a:ext cx="202340" cy="133945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3560299" y="3512335"/>
            <a:ext cx="269291" cy="202406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1929" name="Text Box 10"/>
          <p:cNvSpPr txBox="1">
            <a:spLocks noChangeArrowheads="1"/>
          </p:cNvSpPr>
          <p:nvPr/>
        </p:nvSpPr>
        <p:spPr bwMode="auto">
          <a:xfrm>
            <a:off x="2450403" y="3341183"/>
            <a:ext cx="2091842" cy="21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256" tIns="30129" rIns="60256" bIns="30129">
            <a:spAutoFit/>
          </a:bodyPr>
          <a:lstStyle>
            <a:lvl1pPr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fr-FR" sz="1000" smtClean="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Tungsten wheel</a:t>
            </a:r>
            <a:endParaRPr lang="fr-FR" sz="1000">
              <a:solidFill>
                <a:schemeClr val="tx1"/>
              </a:solidFill>
              <a:latin typeface="Lucida Sans Unicode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3597493" y="3329277"/>
            <a:ext cx="540071" cy="404813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1931" name="Text Box 10"/>
          <p:cNvSpPr txBox="1">
            <a:spLocks noChangeArrowheads="1"/>
          </p:cNvSpPr>
          <p:nvPr/>
        </p:nvSpPr>
        <p:spPr bwMode="auto">
          <a:xfrm>
            <a:off x="2835742" y="3138777"/>
            <a:ext cx="2091842" cy="21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256" tIns="30129" rIns="60256" bIns="30129">
            <a:spAutoFit/>
          </a:bodyPr>
          <a:lstStyle>
            <a:lvl1pPr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fr-FR" sz="1000" smtClean="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Moderator</a:t>
            </a:r>
            <a:endParaRPr lang="fr-FR" sz="1000">
              <a:solidFill>
                <a:schemeClr val="tx1"/>
              </a:solidFill>
              <a:latin typeface="Lucida Sans Unicode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1283970" y="4116577"/>
            <a:ext cx="1850819" cy="311280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1933" name="Text Box 10"/>
          <p:cNvSpPr txBox="1">
            <a:spLocks noChangeArrowheads="1"/>
          </p:cNvSpPr>
          <p:nvPr/>
        </p:nvSpPr>
        <p:spPr bwMode="auto">
          <a:xfrm>
            <a:off x="358561" y="3828041"/>
            <a:ext cx="2091842" cy="21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256" tIns="30129" rIns="60256" bIns="30129">
            <a:spAutoFit/>
          </a:bodyPr>
          <a:lstStyle>
            <a:lvl1pPr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fr-FR" sz="1000" smtClean="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Neutron guides</a:t>
            </a:r>
            <a:endParaRPr lang="fr-FR" sz="1000">
              <a:solidFill>
                <a:schemeClr val="tx1"/>
              </a:solidFill>
              <a:latin typeface="Lucida Sans Unicode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1871648" y="3531683"/>
            <a:ext cx="269292" cy="202406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1935" name="Text Box 10"/>
          <p:cNvSpPr txBox="1">
            <a:spLocks noChangeArrowheads="1"/>
          </p:cNvSpPr>
          <p:nvPr/>
        </p:nvSpPr>
        <p:spPr bwMode="auto">
          <a:xfrm>
            <a:off x="1283970" y="3329277"/>
            <a:ext cx="2091842" cy="21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256" tIns="30129" rIns="60256" bIns="30129">
            <a:spAutoFit/>
          </a:bodyPr>
          <a:lstStyle>
            <a:lvl1pPr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fr-FR" sz="1000" smtClean="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Shutters</a:t>
            </a:r>
            <a:endParaRPr lang="fr-FR" sz="1000">
              <a:solidFill>
                <a:schemeClr val="tx1"/>
              </a:solidFill>
              <a:latin typeface="Lucida Sans Unicod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36" name="Text Box 10"/>
          <p:cNvSpPr txBox="1">
            <a:spLocks noChangeArrowheads="1"/>
          </p:cNvSpPr>
          <p:nvPr/>
        </p:nvSpPr>
        <p:spPr bwMode="auto">
          <a:xfrm>
            <a:off x="1447628" y="2605972"/>
            <a:ext cx="2091842" cy="21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256" tIns="30129" rIns="60256" bIns="30129">
            <a:spAutoFit/>
          </a:bodyPr>
          <a:lstStyle>
            <a:lvl1pPr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fr-FR" sz="1000" smtClean="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Iron blocks</a:t>
            </a:r>
            <a:endParaRPr lang="fr-FR" sz="1000">
              <a:solidFill>
                <a:schemeClr val="tx1"/>
              </a:solidFill>
              <a:latin typeface="Lucida Sans Unicod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ea typeface="ＭＳ Ｐゴシック" charset="0"/>
                <a:cs typeface="ＭＳ Ｐゴシック" charset="0"/>
              </a:rPr>
              <a:t>La cible pour spallation</a:t>
            </a:r>
            <a:endParaRPr lang="fr-FR" dirty="0"/>
          </a:p>
        </p:txBody>
      </p:sp>
      <p:pic>
        <p:nvPicPr>
          <p:cNvPr id="18" name="Picture 1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03" y="4885207"/>
            <a:ext cx="2462305" cy="1941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5" descr="Target_shaft.pn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2263" y="5042945"/>
            <a:ext cx="2788836" cy="1783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Placeholder 3"/>
          <p:cNvSpPr txBox="1">
            <a:spLocks/>
          </p:cNvSpPr>
          <p:nvPr/>
        </p:nvSpPr>
        <p:spPr bwMode="auto">
          <a:xfrm>
            <a:off x="5401099" y="4885207"/>
            <a:ext cx="3522954" cy="1762336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85707" tIns="42853" rIns="85707" bIns="42853"/>
          <a:lstStyle>
            <a:lvl1pPr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>
              <a:spcBef>
                <a:spcPct val="20000"/>
              </a:spcBef>
              <a:buFont typeface="Arial" charset="0"/>
              <a:buNone/>
            </a:pPr>
            <a:r>
              <a:rPr lang="fr-FR" sz="1300" dirty="0" smtClean="0">
                <a:latin typeface="Lucida Sans Unicode" charset="0"/>
                <a:cs typeface="Lucida Sans Unicode" charset="0"/>
              </a:rPr>
              <a:t>Blocs de Tungstène </a:t>
            </a:r>
            <a:r>
              <a:rPr lang="fr-FR" sz="1300" dirty="0">
                <a:latin typeface="Lucida Sans Unicode" charset="0"/>
                <a:cs typeface="Lucida Sans Unicode" charset="0"/>
              </a:rPr>
              <a:t>e</a:t>
            </a:r>
            <a:r>
              <a:rPr lang="fr-FR" sz="1300" dirty="0" smtClean="0">
                <a:latin typeface="Lucida Sans Unicode" charset="0"/>
                <a:cs typeface="Lucida Sans Unicode" charset="0"/>
              </a:rPr>
              <a:t>n 33 secteurs</a:t>
            </a:r>
          </a:p>
          <a:p>
            <a:pPr algn="l" eaLnBrk="1" hangingPunct="1">
              <a:spcBef>
                <a:spcPct val="20000"/>
              </a:spcBef>
              <a:buFont typeface="Arial" charset="0"/>
              <a:buNone/>
            </a:pPr>
            <a:r>
              <a:rPr lang="fr-FR" sz="1300" dirty="0" smtClean="0">
                <a:latin typeface="Lucida Sans Unicode" charset="0"/>
                <a:cs typeface="Lucida Sans Unicode" charset="0"/>
              </a:rPr>
              <a:t>Refroidi par He gaz, 3 kg/s, 0.3 </a:t>
            </a:r>
            <a:r>
              <a:rPr lang="fr-FR" sz="1300" dirty="0" err="1" smtClean="0">
                <a:latin typeface="Lucida Sans Unicode" charset="0"/>
                <a:cs typeface="Lucida Sans Unicode" charset="0"/>
              </a:rPr>
              <a:t>MPa</a:t>
            </a:r>
            <a:r>
              <a:rPr lang="fr-FR" sz="1300" dirty="0" smtClean="0">
                <a:latin typeface="Lucida Sans Unicode" charset="0"/>
                <a:cs typeface="Lucida Sans Unicode" charset="0"/>
              </a:rPr>
              <a:t>, 20/200 °C</a:t>
            </a:r>
          </a:p>
          <a:p>
            <a:pPr algn="l" eaLnBrk="1" hangingPunct="1">
              <a:spcBef>
                <a:spcPct val="20000"/>
              </a:spcBef>
              <a:buFont typeface="Arial" charset="0"/>
              <a:buNone/>
            </a:pPr>
            <a:r>
              <a:rPr lang="fr-FR" sz="1300" dirty="0" smtClean="0">
                <a:latin typeface="Lucida Sans Unicode" charset="0"/>
                <a:cs typeface="Lucida Sans Unicode" charset="0"/>
              </a:rPr>
              <a:t>Vitesse de rotation 25.5 tours/min</a:t>
            </a:r>
          </a:p>
          <a:p>
            <a:pPr algn="l" eaLnBrk="1" hangingPunct="1">
              <a:spcBef>
                <a:spcPct val="20000"/>
              </a:spcBef>
              <a:buFont typeface="Arial" charset="0"/>
              <a:buNone/>
            </a:pPr>
            <a:r>
              <a:rPr lang="fr-FR" sz="1300" dirty="0" smtClean="0">
                <a:latin typeface="Lucida Sans Unicode" charset="0"/>
                <a:cs typeface="Lucida Sans Unicode" charset="0"/>
              </a:rPr>
              <a:t>Diamètre 2.5 m</a:t>
            </a:r>
          </a:p>
          <a:p>
            <a:pPr algn="l" eaLnBrk="1" hangingPunct="1">
              <a:spcBef>
                <a:spcPct val="20000"/>
              </a:spcBef>
              <a:buFont typeface="Arial" charset="0"/>
              <a:buNone/>
            </a:pPr>
            <a:r>
              <a:rPr lang="fr-FR" sz="1300" dirty="0" smtClean="0">
                <a:latin typeface="Lucida Sans Unicode" charset="0"/>
                <a:cs typeface="Lucida Sans Unicode" charset="0"/>
              </a:rPr>
              <a:t>Longueur de l’axe &gt; 5 m</a:t>
            </a:r>
          </a:p>
          <a:p>
            <a:pPr algn="l" eaLnBrk="1" hangingPunct="1">
              <a:spcBef>
                <a:spcPct val="20000"/>
              </a:spcBef>
              <a:buFont typeface="Arial" charset="0"/>
              <a:buNone/>
            </a:pPr>
            <a:r>
              <a:rPr lang="fr-FR" sz="1300" dirty="0" smtClean="0">
                <a:latin typeface="Lucida Sans Unicode" charset="0"/>
                <a:cs typeface="Lucida Sans Unicode" charset="0"/>
              </a:rPr>
              <a:t>Duré de vie ~5 années (@ 5 MW)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VETTIER  Journées Accélérateurs Roscoff 5-7 octobre 2015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fr-FR" smtClean="0"/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215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3" descr="MR08a.pn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060848"/>
            <a:ext cx="1770478" cy="1814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9" name="Picture 4" descr="MR08b.pn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4842" y="1910150"/>
            <a:ext cx="2624474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177534" y="1412776"/>
            <a:ext cx="3308860" cy="4241527"/>
          </a:xfrm>
          <a:prstGeom prst="rect">
            <a:avLst/>
          </a:prstGeom>
        </p:spPr>
        <p:txBody>
          <a:bodyPr lIns="85707" tIns="42853" rIns="85707" bIns="42853">
            <a:spAutoFit/>
          </a:bodyPr>
          <a:lstStyle/>
          <a:p>
            <a:pPr marL="267833" indent="-267833">
              <a:buFont typeface="Arial"/>
              <a:buChar char="•"/>
              <a:defRPr/>
            </a:pPr>
            <a:r>
              <a:rPr lang="fr-FR" sz="1500" kern="0" dirty="0" smtClean="0">
                <a:latin typeface="Lucida Sans Unicode"/>
                <a:cs typeface="Lucida Sans Unicode"/>
              </a:rPr>
              <a:t>Refroidir des neutrons dans les </a:t>
            </a:r>
            <a:r>
              <a:rPr lang="fr-FR" sz="1500" kern="0" dirty="0">
                <a:latin typeface="Lucida Sans Unicode"/>
                <a:cs typeface="Lucida Sans Unicode"/>
              </a:rPr>
              <a:t>MeV </a:t>
            </a:r>
            <a:r>
              <a:rPr lang="fr-FR" sz="1500" kern="0" dirty="0" smtClean="0">
                <a:latin typeface="Lucida Sans Unicode"/>
                <a:cs typeface="Lucida Sans Unicode"/>
              </a:rPr>
              <a:t>vers le </a:t>
            </a:r>
            <a:r>
              <a:rPr lang="fr-FR" sz="1500" kern="0" dirty="0" err="1" smtClean="0">
                <a:latin typeface="Lucida Sans Unicode"/>
                <a:cs typeface="Lucida Sans Unicode"/>
              </a:rPr>
              <a:t>meV</a:t>
            </a:r>
            <a:endParaRPr lang="fr-FR" sz="1500" kern="0" dirty="0" smtClean="0">
              <a:latin typeface="Lucida Sans Unicode"/>
              <a:cs typeface="Lucida Sans Unicode"/>
            </a:endParaRPr>
          </a:p>
          <a:p>
            <a:pPr marL="267833" indent="-267833">
              <a:buFont typeface="Arial"/>
              <a:buChar char="•"/>
              <a:defRPr/>
            </a:pPr>
            <a:endParaRPr lang="fr-FR" sz="1500" kern="0" dirty="0" smtClean="0">
              <a:latin typeface="Lucida Sans Unicode"/>
              <a:cs typeface="Lucida Sans Unicode"/>
            </a:endParaRPr>
          </a:p>
          <a:p>
            <a:pPr marL="267833" indent="-267833">
              <a:buFont typeface="Arial"/>
              <a:buChar char="•"/>
              <a:defRPr/>
            </a:pPr>
            <a:r>
              <a:rPr lang="fr-FR" sz="1500" kern="0" dirty="0" smtClean="0">
                <a:latin typeface="Lucida Sans Unicode"/>
                <a:cs typeface="Lucida Sans Unicode"/>
              </a:rPr>
              <a:t>Modérateurs froids</a:t>
            </a:r>
          </a:p>
          <a:p>
            <a:pPr marL="725033" lvl="1" indent="-267833">
              <a:buFont typeface="Arial"/>
              <a:buChar char="•"/>
              <a:defRPr/>
            </a:pPr>
            <a:r>
              <a:rPr lang="fr-FR" sz="1500" kern="0" dirty="0" smtClean="0">
                <a:latin typeface="Lucida Sans Unicode"/>
                <a:cs typeface="Lucida Sans Unicode"/>
              </a:rPr>
              <a:t>H</a:t>
            </a:r>
            <a:r>
              <a:rPr lang="fr-FR" sz="1500" kern="0" baseline="-25000" dirty="0" smtClean="0">
                <a:latin typeface="Lucida Sans Unicode"/>
                <a:cs typeface="Lucida Sans Unicode"/>
              </a:rPr>
              <a:t>2</a:t>
            </a:r>
            <a:r>
              <a:rPr lang="fr-FR" sz="1500" kern="0" dirty="0" smtClean="0">
                <a:latin typeface="Lucida Sans Unicode"/>
                <a:cs typeface="Lucida Sans Unicode"/>
              </a:rPr>
              <a:t> supercritique à 20 K et 1.5 </a:t>
            </a:r>
            <a:r>
              <a:rPr lang="fr-FR" sz="1500" kern="0" dirty="0" err="1" smtClean="0">
                <a:latin typeface="Lucida Sans Unicode"/>
                <a:cs typeface="Lucida Sans Unicode"/>
              </a:rPr>
              <a:t>MPa</a:t>
            </a:r>
            <a:endParaRPr lang="fr-FR" sz="1500" kern="0" dirty="0" smtClean="0">
              <a:latin typeface="Lucida Sans Unicode"/>
              <a:cs typeface="Lucida Sans Unicode"/>
            </a:endParaRPr>
          </a:p>
          <a:p>
            <a:pPr marL="696367" lvl="1" indent="-267833">
              <a:buFont typeface="Arial"/>
              <a:buChar char="•"/>
              <a:defRPr/>
            </a:pPr>
            <a:r>
              <a:rPr lang="fr-FR" sz="1500" kern="0" dirty="0" smtClean="0">
                <a:latin typeface="Lucida Sans Unicode"/>
                <a:cs typeface="Lucida Sans Unicode"/>
              </a:rPr>
              <a:t>Enceintes en Aluminium</a:t>
            </a:r>
          </a:p>
          <a:p>
            <a:pPr marL="696367" lvl="1" indent="-267833">
              <a:buFont typeface="Arial"/>
              <a:buChar char="•"/>
              <a:defRPr/>
            </a:pPr>
            <a:r>
              <a:rPr lang="fr-FR" sz="1500" kern="0" dirty="0" smtClean="0">
                <a:latin typeface="Lucida Sans Unicode"/>
                <a:cs typeface="Lucida Sans Unicode"/>
              </a:rPr>
              <a:t>Durée de vie~1an @ 5 MW</a:t>
            </a:r>
          </a:p>
          <a:p>
            <a:pPr marL="267833" indent="-267833">
              <a:buFont typeface="Arial"/>
              <a:buChar char="•"/>
              <a:defRPr/>
            </a:pPr>
            <a:endParaRPr lang="fr-FR" sz="1500" kern="0" dirty="0" smtClean="0">
              <a:latin typeface="Lucida Sans Unicode"/>
              <a:cs typeface="Lucida Sans Unicode"/>
            </a:endParaRPr>
          </a:p>
          <a:p>
            <a:pPr marL="267833" indent="-267833">
              <a:buFont typeface="Arial"/>
              <a:buChar char="•"/>
              <a:defRPr/>
            </a:pPr>
            <a:r>
              <a:rPr lang="fr-FR" sz="1500" kern="0" dirty="0" smtClean="0">
                <a:latin typeface="Lucida Sans Unicode"/>
                <a:cs typeface="Lucida Sans Unicode"/>
              </a:rPr>
              <a:t>Modérateur ‘thermiques’: eau</a:t>
            </a:r>
          </a:p>
          <a:p>
            <a:pPr marL="267833" indent="-267833">
              <a:buFont typeface="Arial"/>
              <a:buChar char="•"/>
              <a:defRPr/>
            </a:pPr>
            <a:endParaRPr lang="fr-FR" sz="1500" kern="0" dirty="0" smtClean="0">
              <a:latin typeface="Lucida Sans Unicode"/>
              <a:cs typeface="Lucida Sans Unicode"/>
            </a:endParaRPr>
          </a:p>
          <a:p>
            <a:pPr marL="267833" indent="-267833">
              <a:buFont typeface="Arial"/>
              <a:buChar char="•"/>
              <a:defRPr/>
            </a:pPr>
            <a:r>
              <a:rPr lang="fr-FR" sz="1500" kern="0" dirty="0" smtClean="0">
                <a:latin typeface="Lucida Sans Unicode"/>
                <a:cs typeface="Lucida Sans Unicode"/>
              </a:rPr>
              <a:t>Be réflecteur refroidi par eau légère</a:t>
            </a:r>
          </a:p>
          <a:p>
            <a:pPr>
              <a:defRPr/>
            </a:pPr>
            <a:endParaRPr lang="fr-FR" sz="1500" kern="0" dirty="0" smtClean="0">
              <a:latin typeface="Lucida Sans Unicode"/>
              <a:cs typeface="Lucida Sans Unicode"/>
            </a:endParaRPr>
          </a:p>
          <a:p>
            <a:pPr marL="267833" indent="-267833">
              <a:buFont typeface="Arial"/>
              <a:buChar char="•"/>
              <a:defRPr/>
            </a:pPr>
            <a:r>
              <a:rPr lang="fr-FR" sz="1500" kern="0" dirty="0" smtClean="0">
                <a:latin typeface="Lucida Sans Unicode"/>
                <a:cs typeface="Lucida Sans Unicode"/>
              </a:rPr>
              <a:t>Modérateur ‘plat’: géométrie qui permet d’augmenter la </a:t>
            </a:r>
            <a:r>
              <a:rPr lang="fr-FR" sz="1500" kern="0" dirty="0" err="1" smtClean="0">
                <a:latin typeface="Lucida Sans Unicode"/>
                <a:cs typeface="Lucida Sans Unicode"/>
              </a:rPr>
              <a:t>brilliance</a:t>
            </a:r>
            <a:r>
              <a:rPr lang="fr-FR" sz="1500" kern="0" dirty="0" smtClean="0">
                <a:latin typeface="Lucida Sans Unicode"/>
                <a:cs typeface="Lucida Sans Unicode"/>
              </a:rPr>
              <a:t> (facteur ≳3 - simulations)</a:t>
            </a:r>
            <a:endParaRPr lang="fr-FR" sz="1500" kern="0" dirty="0">
              <a:latin typeface="Lucida Sans Unicode"/>
              <a:cs typeface="Lucida Sans Unicode"/>
            </a:endParaRPr>
          </a:p>
        </p:txBody>
      </p:sp>
      <p:grpSp>
        <p:nvGrpSpPr>
          <p:cNvPr id="86021" name="Group 23"/>
          <p:cNvGrpSpPr>
            <a:grpSpLocks/>
          </p:cNvGrpSpPr>
          <p:nvPr/>
        </p:nvGrpSpPr>
        <p:grpSpPr bwMode="auto">
          <a:xfrm>
            <a:off x="2410231" y="4138108"/>
            <a:ext cx="934336" cy="736699"/>
            <a:chOff x="6200950" y="3713805"/>
            <a:chExt cx="1238056" cy="1184576"/>
          </a:xfrm>
        </p:grpSpPr>
        <p:cxnSp>
          <p:nvCxnSpPr>
            <p:cNvPr id="25" name="Straight Arrow Connector 24"/>
            <p:cNvCxnSpPr/>
            <p:nvPr/>
          </p:nvCxnSpPr>
          <p:spPr>
            <a:xfrm>
              <a:off x="6200950" y="3713805"/>
              <a:ext cx="1238056" cy="811255"/>
            </a:xfrm>
            <a:prstGeom prst="straightConnector1">
              <a:avLst/>
            </a:prstGeom>
            <a:noFill/>
            <a:ln w="25400" cap="flat" cmpd="sng" algn="ctr">
              <a:solidFill>
                <a:srgbClr val="0084C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6" name="Straight Arrow Connector 25"/>
            <p:cNvCxnSpPr/>
            <p:nvPr/>
          </p:nvCxnSpPr>
          <p:spPr>
            <a:xfrm>
              <a:off x="6200950" y="3716197"/>
              <a:ext cx="1238056" cy="1182184"/>
            </a:xfrm>
            <a:prstGeom prst="straightConnector1">
              <a:avLst/>
            </a:prstGeom>
            <a:noFill/>
            <a:ln w="25400" cap="flat" cmpd="sng" algn="ctr">
              <a:solidFill>
                <a:srgbClr val="0084C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27" name="TextBox 26"/>
          <p:cNvSpPr txBox="1"/>
          <p:nvPr/>
        </p:nvSpPr>
        <p:spPr>
          <a:xfrm>
            <a:off x="683568" y="3861048"/>
            <a:ext cx="1747230" cy="399865"/>
          </a:xfrm>
          <a:prstGeom prst="rect">
            <a:avLst/>
          </a:prstGeom>
          <a:noFill/>
        </p:spPr>
        <p:txBody>
          <a:bodyPr wrap="none" lIns="91198" tIns="45599" rIns="91198" bIns="45599">
            <a:spAutoFit/>
          </a:bodyPr>
          <a:lstStyle/>
          <a:p>
            <a:pPr>
              <a:defRPr/>
            </a:pPr>
            <a:r>
              <a:rPr lang="fr-FR" sz="2000" kern="0" dirty="0" smtClean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Modérateurs</a:t>
            </a:r>
            <a:endParaRPr lang="fr-FR" sz="2000" kern="0" dirty="0">
              <a:solidFill>
                <a:sysClr val="windowText" lastClr="000000"/>
              </a:solidFill>
              <a:latin typeface="Lucida Sans Unicode"/>
              <a:cs typeface="Lucida Sans Unicode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2410231" y="4611381"/>
            <a:ext cx="934336" cy="683121"/>
          </a:xfrm>
          <a:prstGeom prst="straightConnector1">
            <a:avLst/>
          </a:prstGeom>
          <a:noFill/>
          <a:ln w="25400" cap="flat" cmpd="sng" algn="ctr">
            <a:solidFill>
              <a:srgbClr val="0084C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9" name="TextBox 28"/>
          <p:cNvSpPr txBox="1"/>
          <p:nvPr/>
        </p:nvSpPr>
        <p:spPr>
          <a:xfrm>
            <a:off x="323528" y="4397287"/>
            <a:ext cx="2088232" cy="399865"/>
          </a:xfrm>
          <a:prstGeom prst="rect">
            <a:avLst/>
          </a:prstGeom>
          <a:noFill/>
        </p:spPr>
        <p:txBody>
          <a:bodyPr wrap="square" lIns="91198" tIns="45599" rIns="91198" bIns="45599">
            <a:spAutoFit/>
          </a:bodyPr>
          <a:lstStyle/>
          <a:p>
            <a:pPr algn="r">
              <a:defRPr/>
            </a:pPr>
            <a:r>
              <a:rPr lang="fr-FR" sz="2000" kern="0" dirty="0" smtClean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Be réflecteur</a:t>
            </a:r>
            <a:endParaRPr lang="fr-FR" sz="2000" kern="0" dirty="0">
              <a:solidFill>
                <a:sysClr val="windowText" lastClr="000000"/>
              </a:solidFill>
              <a:latin typeface="Lucida Sans Unicode"/>
              <a:cs typeface="Lucida Sans Unicode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95536" y="4797152"/>
            <a:ext cx="2040387" cy="399865"/>
          </a:xfrm>
          <a:prstGeom prst="rect">
            <a:avLst/>
          </a:prstGeom>
          <a:noFill/>
        </p:spPr>
        <p:txBody>
          <a:bodyPr wrap="square" lIns="91198" tIns="45599" rIns="91198" bIns="45599">
            <a:spAutoFit/>
          </a:bodyPr>
          <a:lstStyle/>
          <a:p>
            <a:pPr algn="r">
              <a:defRPr/>
            </a:pPr>
            <a:r>
              <a:rPr lang="fr-FR" sz="2000" kern="0" dirty="0" smtClean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SS réflecteur</a:t>
            </a:r>
            <a:endParaRPr lang="fr-FR" sz="2000" kern="0" dirty="0">
              <a:solidFill>
                <a:sysClr val="windowText" lastClr="000000"/>
              </a:solidFill>
              <a:latin typeface="Lucida Sans Unicode"/>
              <a:cs typeface="Lucida Sans Unicode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2410232" y="5016194"/>
            <a:ext cx="877800" cy="607219"/>
          </a:xfrm>
          <a:prstGeom prst="straightConnector1">
            <a:avLst/>
          </a:prstGeom>
          <a:noFill/>
          <a:ln w="25400" cap="flat" cmpd="sng" algn="ctr">
            <a:solidFill>
              <a:srgbClr val="0084C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5" name="TextBox 34"/>
          <p:cNvSpPr txBox="1"/>
          <p:nvPr/>
        </p:nvSpPr>
        <p:spPr>
          <a:xfrm>
            <a:off x="252926" y="1556792"/>
            <a:ext cx="2734898" cy="461420"/>
          </a:xfrm>
          <a:prstGeom prst="rect">
            <a:avLst/>
          </a:prstGeom>
          <a:noFill/>
        </p:spPr>
        <p:txBody>
          <a:bodyPr wrap="square" lIns="91198" tIns="45599" rIns="91198" bIns="45599">
            <a:spAutoFit/>
          </a:bodyPr>
          <a:lstStyle/>
          <a:p>
            <a:pPr>
              <a:defRPr/>
            </a:pPr>
            <a:r>
              <a:rPr lang="fr-FR" sz="2400" kern="0" dirty="0" smtClean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Modérateur TDR</a:t>
            </a:r>
            <a:endParaRPr lang="fr-FR" sz="2400" kern="0" dirty="0">
              <a:solidFill>
                <a:sysClr val="windowText" lastClr="000000"/>
              </a:solidFill>
              <a:latin typeface="Lucida Sans Unicode"/>
              <a:cs typeface="Lucida Sans Unicode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ea typeface="ＭＳ Ｐゴシック" charset="0"/>
                <a:cs typeface="ＭＳ Ｐゴシック" charset="0"/>
              </a:rPr>
              <a:t>Ensemble modérateur-réflecteur</a:t>
            </a:r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VETTIER  Journées Accélérateurs Roscoff 5-7 octobre 2015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fr-FR" smtClean="0"/>
              <a:t>25</a:t>
            </a:fld>
            <a:endParaRPr lang="fr-FR"/>
          </a:p>
        </p:txBody>
      </p:sp>
      <p:sp>
        <p:nvSpPr>
          <p:cNvPr id="18" name="TextBox 17"/>
          <p:cNvSpPr txBox="1"/>
          <p:nvPr/>
        </p:nvSpPr>
        <p:spPr>
          <a:xfrm>
            <a:off x="405326" y="6207940"/>
            <a:ext cx="8271130" cy="399865"/>
          </a:xfrm>
          <a:prstGeom prst="rect">
            <a:avLst/>
          </a:prstGeom>
          <a:noFill/>
        </p:spPr>
        <p:txBody>
          <a:bodyPr wrap="square" lIns="91198" tIns="45599" rIns="91198" bIns="45599">
            <a:spAutoFit/>
          </a:bodyPr>
          <a:lstStyle/>
          <a:p>
            <a:pPr>
              <a:defRPr/>
            </a:pPr>
            <a:r>
              <a:rPr lang="fr-FR" sz="2000" kern="0" dirty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n</a:t>
            </a:r>
            <a:r>
              <a:rPr lang="fr-FR" sz="2000" kern="0" dirty="0" smtClean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ouvelle géométrie testée à JPARC</a:t>
            </a:r>
            <a:endParaRPr lang="fr-FR" sz="2000" kern="0" dirty="0">
              <a:solidFill>
                <a:sysClr val="windowText" lastClr="000000"/>
              </a:solidFill>
              <a:latin typeface="Lucida Sans Unicode"/>
              <a:cs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264058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Production de neutrons à l’ESS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C. VETTIER  Journées Accélérateurs Roscoff 5-7 octobre 2015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26</a:t>
            </a:fld>
            <a:endParaRPr lang="sv-SE" dirty="0"/>
          </a:p>
        </p:txBody>
      </p:sp>
      <p:grpSp>
        <p:nvGrpSpPr>
          <p:cNvPr id="64" name="Group 63"/>
          <p:cNvGrpSpPr/>
          <p:nvPr/>
        </p:nvGrpSpPr>
        <p:grpSpPr>
          <a:xfrm>
            <a:off x="395536" y="1628800"/>
            <a:ext cx="8768945" cy="5201742"/>
            <a:chOff x="395536" y="1628800"/>
            <a:chExt cx="8768945" cy="5201742"/>
          </a:xfrm>
        </p:grpSpPr>
        <p:sp>
          <p:nvSpPr>
            <p:cNvPr id="5" name="Freeform 4"/>
            <p:cNvSpPr/>
            <p:nvPr/>
          </p:nvSpPr>
          <p:spPr>
            <a:xfrm>
              <a:off x="1382699" y="4854205"/>
              <a:ext cx="7466240" cy="1277940"/>
            </a:xfrm>
            <a:custGeom>
              <a:avLst/>
              <a:gdLst>
                <a:gd name="connsiteX0" fmla="*/ 0 w 5448300"/>
                <a:gd name="connsiteY0" fmla="*/ 3632200 h 3632200"/>
                <a:gd name="connsiteX1" fmla="*/ 38100 w 5448300"/>
                <a:gd name="connsiteY1" fmla="*/ 2870200 h 3632200"/>
                <a:gd name="connsiteX2" fmla="*/ 88900 w 5448300"/>
                <a:gd name="connsiteY2" fmla="*/ 2108200 h 3632200"/>
                <a:gd name="connsiteX3" fmla="*/ 127000 w 5448300"/>
                <a:gd name="connsiteY3" fmla="*/ 1638300 h 3632200"/>
                <a:gd name="connsiteX4" fmla="*/ 203200 w 5448300"/>
                <a:gd name="connsiteY4" fmla="*/ 1244600 h 3632200"/>
                <a:gd name="connsiteX5" fmla="*/ 292100 w 5448300"/>
                <a:gd name="connsiteY5" fmla="*/ 927100 h 3632200"/>
                <a:gd name="connsiteX6" fmla="*/ 457200 w 5448300"/>
                <a:gd name="connsiteY6" fmla="*/ 609600 h 3632200"/>
                <a:gd name="connsiteX7" fmla="*/ 622300 w 5448300"/>
                <a:gd name="connsiteY7" fmla="*/ 419100 h 3632200"/>
                <a:gd name="connsiteX8" fmla="*/ 812800 w 5448300"/>
                <a:gd name="connsiteY8" fmla="*/ 266700 h 3632200"/>
                <a:gd name="connsiteX9" fmla="*/ 1117600 w 5448300"/>
                <a:gd name="connsiteY9" fmla="*/ 127000 h 3632200"/>
                <a:gd name="connsiteX10" fmla="*/ 1511300 w 5448300"/>
                <a:gd name="connsiteY10" fmla="*/ 50800 h 3632200"/>
                <a:gd name="connsiteX11" fmla="*/ 2006600 w 5448300"/>
                <a:gd name="connsiteY11" fmla="*/ 12700 h 3632200"/>
                <a:gd name="connsiteX12" fmla="*/ 2603500 w 5448300"/>
                <a:gd name="connsiteY12" fmla="*/ 0 h 3632200"/>
                <a:gd name="connsiteX13" fmla="*/ 3340100 w 5448300"/>
                <a:gd name="connsiteY13" fmla="*/ 12700 h 3632200"/>
                <a:gd name="connsiteX14" fmla="*/ 3365500 w 5448300"/>
                <a:gd name="connsiteY14" fmla="*/ 571500 h 3632200"/>
                <a:gd name="connsiteX15" fmla="*/ 3390900 w 5448300"/>
                <a:gd name="connsiteY15" fmla="*/ 1143000 h 3632200"/>
                <a:gd name="connsiteX16" fmla="*/ 3429000 w 5448300"/>
                <a:gd name="connsiteY16" fmla="*/ 1689100 h 3632200"/>
                <a:gd name="connsiteX17" fmla="*/ 3479800 w 5448300"/>
                <a:gd name="connsiteY17" fmla="*/ 2044700 h 3632200"/>
                <a:gd name="connsiteX18" fmla="*/ 3543300 w 5448300"/>
                <a:gd name="connsiteY18" fmla="*/ 2387600 h 3632200"/>
                <a:gd name="connsiteX19" fmla="*/ 3619500 w 5448300"/>
                <a:gd name="connsiteY19" fmla="*/ 2654300 h 3632200"/>
                <a:gd name="connsiteX20" fmla="*/ 3695700 w 5448300"/>
                <a:gd name="connsiteY20" fmla="*/ 2857500 h 3632200"/>
                <a:gd name="connsiteX21" fmla="*/ 3810000 w 5448300"/>
                <a:gd name="connsiteY21" fmla="*/ 3035300 h 3632200"/>
                <a:gd name="connsiteX22" fmla="*/ 3975100 w 5448300"/>
                <a:gd name="connsiteY22" fmla="*/ 3238500 h 3632200"/>
                <a:gd name="connsiteX23" fmla="*/ 4178300 w 5448300"/>
                <a:gd name="connsiteY23" fmla="*/ 3390900 h 3632200"/>
                <a:gd name="connsiteX24" fmla="*/ 4457700 w 5448300"/>
                <a:gd name="connsiteY24" fmla="*/ 3492500 h 3632200"/>
                <a:gd name="connsiteX25" fmla="*/ 4775200 w 5448300"/>
                <a:gd name="connsiteY25" fmla="*/ 3568700 h 3632200"/>
                <a:gd name="connsiteX26" fmla="*/ 5080000 w 5448300"/>
                <a:gd name="connsiteY26" fmla="*/ 3606800 h 3632200"/>
                <a:gd name="connsiteX27" fmla="*/ 5448300 w 5448300"/>
                <a:gd name="connsiteY27" fmla="*/ 3632200 h 363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448300" h="3632200">
                  <a:moveTo>
                    <a:pt x="0" y="3632200"/>
                  </a:moveTo>
                  <a:lnTo>
                    <a:pt x="38100" y="2870200"/>
                  </a:lnTo>
                  <a:lnTo>
                    <a:pt x="88900" y="2108200"/>
                  </a:lnTo>
                  <a:lnTo>
                    <a:pt x="127000" y="1638300"/>
                  </a:lnTo>
                  <a:lnTo>
                    <a:pt x="203200" y="1244600"/>
                  </a:lnTo>
                  <a:lnTo>
                    <a:pt x="292100" y="927100"/>
                  </a:lnTo>
                  <a:lnTo>
                    <a:pt x="457200" y="609600"/>
                  </a:lnTo>
                  <a:lnTo>
                    <a:pt x="622300" y="419100"/>
                  </a:lnTo>
                  <a:lnTo>
                    <a:pt x="812800" y="266700"/>
                  </a:lnTo>
                  <a:lnTo>
                    <a:pt x="1117600" y="127000"/>
                  </a:lnTo>
                  <a:lnTo>
                    <a:pt x="1511300" y="50800"/>
                  </a:lnTo>
                  <a:lnTo>
                    <a:pt x="2006600" y="12700"/>
                  </a:lnTo>
                  <a:lnTo>
                    <a:pt x="2603500" y="0"/>
                  </a:lnTo>
                  <a:lnTo>
                    <a:pt x="3340100" y="12700"/>
                  </a:lnTo>
                  <a:lnTo>
                    <a:pt x="3365500" y="571500"/>
                  </a:lnTo>
                  <a:lnTo>
                    <a:pt x="3390900" y="1143000"/>
                  </a:lnTo>
                  <a:lnTo>
                    <a:pt x="3429000" y="1689100"/>
                  </a:lnTo>
                  <a:lnTo>
                    <a:pt x="3479800" y="2044700"/>
                  </a:lnTo>
                  <a:lnTo>
                    <a:pt x="3543300" y="2387600"/>
                  </a:lnTo>
                  <a:lnTo>
                    <a:pt x="3619500" y="2654300"/>
                  </a:lnTo>
                  <a:lnTo>
                    <a:pt x="3695700" y="2857500"/>
                  </a:lnTo>
                  <a:lnTo>
                    <a:pt x="3810000" y="3035300"/>
                  </a:lnTo>
                  <a:lnTo>
                    <a:pt x="3975100" y="3238500"/>
                  </a:lnTo>
                  <a:lnTo>
                    <a:pt x="4178300" y="3390900"/>
                  </a:lnTo>
                  <a:lnTo>
                    <a:pt x="4457700" y="3492500"/>
                  </a:lnTo>
                  <a:lnTo>
                    <a:pt x="4775200" y="3568700"/>
                  </a:lnTo>
                  <a:lnTo>
                    <a:pt x="5080000" y="3606800"/>
                  </a:lnTo>
                  <a:lnTo>
                    <a:pt x="5448300" y="3632200"/>
                  </a:lnTo>
                </a:path>
              </a:pathLst>
            </a:custGeom>
            <a:solidFill>
              <a:srgbClr val="0094CA"/>
            </a:solidFill>
            <a:ln w="38100" cmpd="sng">
              <a:solidFill>
                <a:srgbClr val="0094C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AutoShape 38"/>
            <p:cNvSpPr>
              <a:spLocks/>
            </p:cNvSpPr>
            <p:nvPr/>
          </p:nvSpPr>
          <p:spPr bwMode="auto">
            <a:xfrm>
              <a:off x="8192442" y="6218294"/>
              <a:ext cx="246924" cy="35285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5780">
                <a:defRPr/>
              </a:pPr>
              <a:r>
                <a:rPr lang="fr-FR" sz="2000" smtClean="0">
                  <a:solidFill>
                    <a:prstClr val="black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4</a:t>
              </a:r>
              <a:endParaRPr lang="fr-FR" sz="2000">
                <a:solidFill>
                  <a:prstClr val="black"/>
                </a:solidFill>
                <a:latin typeface="Calibri"/>
                <a:cs typeface="Helvetica" charset="0"/>
              </a:endParaRPr>
            </a:p>
          </p:txBody>
        </p:sp>
        <p:sp>
          <p:nvSpPr>
            <p:cNvPr id="7" name="Line 8"/>
            <p:cNvSpPr>
              <a:spLocks noChangeShapeType="1"/>
            </p:cNvSpPr>
            <p:nvPr/>
          </p:nvSpPr>
          <p:spPr bwMode="auto">
            <a:xfrm flipH="1">
              <a:off x="8346379" y="6144060"/>
              <a:ext cx="0" cy="110178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254318" indent="-205740" defTabSz="457200">
                <a:spcBef>
                  <a:spcPts val="1620"/>
                </a:spcBef>
                <a:buSzPct val="100000"/>
                <a:buFont typeface="Arial" charset="0"/>
                <a:buChar char="•"/>
                <a:defRPr/>
              </a:pPr>
              <a:endParaRPr lang="fr-FR" sz="1400">
                <a:solidFill>
                  <a:srgbClr val="006D8F"/>
                </a:solidFill>
                <a:latin typeface="Calibri" charset="0"/>
                <a:cs typeface="Calibri" charset="0"/>
                <a:sym typeface="Calibri" charset="0"/>
              </a:endParaRPr>
            </a:p>
          </p:txBody>
        </p:sp>
        <p:sp>
          <p:nvSpPr>
            <p:cNvPr id="8" name="Line 15"/>
            <p:cNvSpPr>
              <a:spLocks noChangeShapeType="1"/>
            </p:cNvSpPr>
            <p:nvPr/>
          </p:nvSpPr>
          <p:spPr bwMode="auto">
            <a:xfrm>
              <a:off x="1224029" y="1861732"/>
              <a:ext cx="143706" cy="0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5780">
                <a:defRPr/>
              </a:pPr>
              <a:endParaRPr lang="fr-FR" sz="220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9" name="AutoShape 25"/>
            <p:cNvSpPr>
              <a:spLocks/>
            </p:cNvSpPr>
            <p:nvPr/>
          </p:nvSpPr>
          <p:spPr bwMode="auto">
            <a:xfrm>
              <a:off x="857770" y="1706494"/>
              <a:ext cx="419772" cy="35285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5780">
                <a:defRPr/>
              </a:pPr>
              <a:r>
                <a:rPr lang="fr-FR" sz="2000" smtClean="0">
                  <a:solidFill>
                    <a:prstClr val="black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8</a:t>
              </a:r>
              <a:endParaRPr lang="fr-FR" sz="2000">
                <a:solidFill>
                  <a:prstClr val="black"/>
                </a:solidFill>
                <a:latin typeface="Calibri"/>
                <a:cs typeface="Helvetica" charset="0"/>
              </a:endParaRPr>
            </a:p>
          </p:txBody>
        </p:sp>
        <p:sp>
          <p:nvSpPr>
            <p:cNvPr id="10" name="Slide Number Placeholder 3"/>
            <p:cNvSpPr txBox="1">
              <a:spLocks/>
            </p:cNvSpPr>
            <p:nvPr/>
          </p:nvSpPr>
          <p:spPr>
            <a:xfrm>
              <a:off x="7017542" y="6163028"/>
              <a:ext cx="2146939" cy="324033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sv-SE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551115BC-487E-4422-894C-CB7CD3E79223}" type="slidenum">
                <a:rPr lang="fr-FR" smtClean="0"/>
                <a:pPr/>
                <a:t>26</a:t>
              </a:fld>
              <a:endParaRPr lang="fr-FR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304855" y="1628800"/>
              <a:ext cx="69770" cy="8852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1383203" y="2432680"/>
              <a:ext cx="7466240" cy="3693974"/>
            </a:xfrm>
            <a:custGeom>
              <a:avLst/>
              <a:gdLst>
                <a:gd name="connsiteX0" fmla="*/ 0 w 5448300"/>
                <a:gd name="connsiteY0" fmla="*/ 3632200 h 3632200"/>
                <a:gd name="connsiteX1" fmla="*/ 38100 w 5448300"/>
                <a:gd name="connsiteY1" fmla="*/ 2870200 h 3632200"/>
                <a:gd name="connsiteX2" fmla="*/ 88900 w 5448300"/>
                <a:gd name="connsiteY2" fmla="*/ 2108200 h 3632200"/>
                <a:gd name="connsiteX3" fmla="*/ 127000 w 5448300"/>
                <a:gd name="connsiteY3" fmla="*/ 1638300 h 3632200"/>
                <a:gd name="connsiteX4" fmla="*/ 203200 w 5448300"/>
                <a:gd name="connsiteY4" fmla="*/ 1244600 h 3632200"/>
                <a:gd name="connsiteX5" fmla="*/ 292100 w 5448300"/>
                <a:gd name="connsiteY5" fmla="*/ 927100 h 3632200"/>
                <a:gd name="connsiteX6" fmla="*/ 457200 w 5448300"/>
                <a:gd name="connsiteY6" fmla="*/ 609600 h 3632200"/>
                <a:gd name="connsiteX7" fmla="*/ 622300 w 5448300"/>
                <a:gd name="connsiteY7" fmla="*/ 419100 h 3632200"/>
                <a:gd name="connsiteX8" fmla="*/ 812800 w 5448300"/>
                <a:gd name="connsiteY8" fmla="*/ 266700 h 3632200"/>
                <a:gd name="connsiteX9" fmla="*/ 1117600 w 5448300"/>
                <a:gd name="connsiteY9" fmla="*/ 127000 h 3632200"/>
                <a:gd name="connsiteX10" fmla="*/ 1511300 w 5448300"/>
                <a:gd name="connsiteY10" fmla="*/ 50800 h 3632200"/>
                <a:gd name="connsiteX11" fmla="*/ 2006600 w 5448300"/>
                <a:gd name="connsiteY11" fmla="*/ 12700 h 3632200"/>
                <a:gd name="connsiteX12" fmla="*/ 2603500 w 5448300"/>
                <a:gd name="connsiteY12" fmla="*/ 0 h 3632200"/>
                <a:gd name="connsiteX13" fmla="*/ 3340100 w 5448300"/>
                <a:gd name="connsiteY13" fmla="*/ 12700 h 3632200"/>
                <a:gd name="connsiteX14" fmla="*/ 3365500 w 5448300"/>
                <a:gd name="connsiteY14" fmla="*/ 571500 h 3632200"/>
                <a:gd name="connsiteX15" fmla="*/ 3390900 w 5448300"/>
                <a:gd name="connsiteY15" fmla="*/ 1143000 h 3632200"/>
                <a:gd name="connsiteX16" fmla="*/ 3429000 w 5448300"/>
                <a:gd name="connsiteY16" fmla="*/ 1689100 h 3632200"/>
                <a:gd name="connsiteX17" fmla="*/ 3479800 w 5448300"/>
                <a:gd name="connsiteY17" fmla="*/ 2044700 h 3632200"/>
                <a:gd name="connsiteX18" fmla="*/ 3543300 w 5448300"/>
                <a:gd name="connsiteY18" fmla="*/ 2387600 h 3632200"/>
                <a:gd name="connsiteX19" fmla="*/ 3619500 w 5448300"/>
                <a:gd name="connsiteY19" fmla="*/ 2654300 h 3632200"/>
                <a:gd name="connsiteX20" fmla="*/ 3695700 w 5448300"/>
                <a:gd name="connsiteY20" fmla="*/ 2857500 h 3632200"/>
                <a:gd name="connsiteX21" fmla="*/ 3810000 w 5448300"/>
                <a:gd name="connsiteY21" fmla="*/ 3035300 h 3632200"/>
                <a:gd name="connsiteX22" fmla="*/ 3975100 w 5448300"/>
                <a:gd name="connsiteY22" fmla="*/ 3238500 h 3632200"/>
                <a:gd name="connsiteX23" fmla="*/ 4178300 w 5448300"/>
                <a:gd name="connsiteY23" fmla="*/ 3390900 h 3632200"/>
                <a:gd name="connsiteX24" fmla="*/ 4457700 w 5448300"/>
                <a:gd name="connsiteY24" fmla="*/ 3492500 h 3632200"/>
                <a:gd name="connsiteX25" fmla="*/ 4775200 w 5448300"/>
                <a:gd name="connsiteY25" fmla="*/ 3568700 h 3632200"/>
                <a:gd name="connsiteX26" fmla="*/ 5080000 w 5448300"/>
                <a:gd name="connsiteY26" fmla="*/ 3606800 h 3632200"/>
                <a:gd name="connsiteX27" fmla="*/ 5448300 w 5448300"/>
                <a:gd name="connsiteY27" fmla="*/ 3632200 h 363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448300" h="3632200">
                  <a:moveTo>
                    <a:pt x="0" y="3632200"/>
                  </a:moveTo>
                  <a:lnTo>
                    <a:pt x="38100" y="2870200"/>
                  </a:lnTo>
                  <a:lnTo>
                    <a:pt x="88900" y="2108200"/>
                  </a:lnTo>
                  <a:lnTo>
                    <a:pt x="127000" y="1638300"/>
                  </a:lnTo>
                  <a:lnTo>
                    <a:pt x="203200" y="1244600"/>
                  </a:lnTo>
                  <a:lnTo>
                    <a:pt x="292100" y="927100"/>
                  </a:lnTo>
                  <a:lnTo>
                    <a:pt x="457200" y="609600"/>
                  </a:lnTo>
                  <a:lnTo>
                    <a:pt x="622300" y="419100"/>
                  </a:lnTo>
                  <a:lnTo>
                    <a:pt x="812800" y="266700"/>
                  </a:lnTo>
                  <a:lnTo>
                    <a:pt x="1117600" y="127000"/>
                  </a:lnTo>
                  <a:lnTo>
                    <a:pt x="1511300" y="50800"/>
                  </a:lnTo>
                  <a:lnTo>
                    <a:pt x="2006600" y="12700"/>
                  </a:lnTo>
                  <a:lnTo>
                    <a:pt x="2603500" y="0"/>
                  </a:lnTo>
                  <a:lnTo>
                    <a:pt x="3340100" y="12700"/>
                  </a:lnTo>
                  <a:lnTo>
                    <a:pt x="3365500" y="571500"/>
                  </a:lnTo>
                  <a:lnTo>
                    <a:pt x="3390900" y="1143000"/>
                  </a:lnTo>
                  <a:lnTo>
                    <a:pt x="3429000" y="1689100"/>
                  </a:lnTo>
                  <a:lnTo>
                    <a:pt x="3479800" y="2044700"/>
                  </a:lnTo>
                  <a:lnTo>
                    <a:pt x="3543300" y="2387600"/>
                  </a:lnTo>
                  <a:lnTo>
                    <a:pt x="3619500" y="2654300"/>
                  </a:lnTo>
                  <a:lnTo>
                    <a:pt x="3695700" y="2857500"/>
                  </a:lnTo>
                  <a:lnTo>
                    <a:pt x="3810000" y="3035300"/>
                  </a:lnTo>
                  <a:lnTo>
                    <a:pt x="3975100" y="3238500"/>
                  </a:lnTo>
                  <a:lnTo>
                    <a:pt x="4178300" y="3390900"/>
                  </a:lnTo>
                  <a:lnTo>
                    <a:pt x="4457700" y="3492500"/>
                  </a:lnTo>
                  <a:lnTo>
                    <a:pt x="4775200" y="3568700"/>
                  </a:lnTo>
                  <a:lnTo>
                    <a:pt x="5080000" y="3606800"/>
                  </a:lnTo>
                  <a:lnTo>
                    <a:pt x="5448300" y="3632200"/>
                  </a:lnTo>
                </a:path>
              </a:pathLst>
            </a:custGeom>
            <a:ln w="38100" cmpd="sng">
              <a:solidFill>
                <a:srgbClr val="0094C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1834353" y="5899778"/>
              <a:ext cx="144898" cy="235560"/>
            </a:xfrm>
            <a:custGeom>
              <a:avLst/>
              <a:gdLst>
                <a:gd name="connsiteX0" fmla="*/ 0 w 3952411"/>
                <a:gd name="connsiteY0" fmla="*/ 2604550 h 2604550"/>
                <a:gd name="connsiteX1" fmla="*/ 103670 w 3952411"/>
                <a:gd name="connsiteY1" fmla="*/ 2526802 h 2604550"/>
                <a:gd name="connsiteX2" fmla="*/ 194381 w 3952411"/>
                <a:gd name="connsiteY2" fmla="*/ 2099189 h 2604550"/>
                <a:gd name="connsiteX3" fmla="*/ 272134 w 3952411"/>
                <a:gd name="connsiteY3" fmla="*/ 1321712 h 2604550"/>
                <a:gd name="connsiteX4" fmla="*/ 323968 w 3952411"/>
                <a:gd name="connsiteY4" fmla="*/ 596066 h 2604550"/>
                <a:gd name="connsiteX5" fmla="*/ 362845 w 3952411"/>
                <a:gd name="connsiteY5" fmla="*/ 246201 h 2604550"/>
                <a:gd name="connsiteX6" fmla="*/ 453556 w 3952411"/>
                <a:gd name="connsiteY6" fmla="*/ 0 h 2604550"/>
                <a:gd name="connsiteX7" fmla="*/ 596102 w 3952411"/>
                <a:gd name="connsiteY7" fmla="*/ 12958 h 2604550"/>
                <a:gd name="connsiteX8" fmla="*/ 764565 w 3952411"/>
                <a:gd name="connsiteY8" fmla="*/ 310991 h 2604550"/>
                <a:gd name="connsiteX9" fmla="*/ 933028 w 3952411"/>
                <a:gd name="connsiteY9" fmla="*/ 816351 h 2604550"/>
                <a:gd name="connsiteX10" fmla="*/ 1088533 w 3952411"/>
                <a:gd name="connsiteY10" fmla="*/ 1218048 h 2604550"/>
                <a:gd name="connsiteX11" fmla="*/ 1244038 w 3952411"/>
                <a:gd name="connsiteY11" fmla="*/ 1529039 h 2604550"/>
                <a:gd name="connsiteX12" fmla="*/ 1399543 w 3952411"/>
                <a:gd name="connsiteY12" fmla="*/ 1814114 h 2604550"/>
                <a:gd name="connsiteX13" fmla="*/ 1593923 w 3952411"/>
                <a:gd name="connsiteY13" fmla="*/ 2034400 h 2604550"/>
                <a:gd name="connsiteX14" fmla="*/ 1853098 w 3952411"/>
                <a:gd name="connsiteY14" fmla="*/ 2202853 h 2604550"/>
                <a:gd name="connsiteX15" fmla="*/ 2254818 w 3952411"/>
                <a:gd name="connsiteY15" fmla="*/ 2358349 h 2604550"/>
                <a:gd name="connsiteX16" fmla="*/ 2539910 w 3952411"/>
                <a:gd name="connsiteY16" fmla="*/ 2423138 h 2604550"/>
                <a:gd name="connsiteX17" fmla="*/ 2902755 w 3952411"/>
                <a:gd name="connsiteY17" fmla="*/ 2487928 h 2604550"/>
                <a:gd name="connsiteX18" fmla="*/ 3356310 w 3952411"/>
                <a:gd name="connsiteY18" fmla="*/ 2526802 h 2604550"/>
                <a:gd name="connsiteX19" fmla="*/ 3952411 w 3952411"/>
                <a:gd name="connsiteY19" fmla="*/ 2591592 h 2604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952411" h="2604550">
                  <a:moveTo>
                    <a:pt x="0" y="2604550"/>
                  </a:moveTo>
                  <a:lnTo>
                    <a:pt x="103670" y="2526802"/>
                  </a:lnTo>
                  <a:lnTo>
                    <a:pt x="194381" y="2099189"/>
                  </a:lnTo>
                  <a:lnTo>
                    <a:pt x="272134" y="1321712"/>
                  </a:lnTo>
                  <a:lnTo>
                    <a:pt x="323968" y="596066"/>
                  </a:lnTo>
                  <a:lnTo>
                    <a:pt x="362845" y="246201"/>
                  </a:lnTo>
                  <a:lnTo>
                    <a:pt x="453556" y="0"/>
                  </a:lnTo>
                  <a:lnTo>
                    <a:pt x="596102" y="12958"/>
                  </a:lnTo>
                  <a:lnTo>
                    <a:pt x="764565" y="310991"/>
                  </a:lnTo>
                  <a:lnTo>
                    <a:pt x="933028" y="816351"/>
                  </a:lnTo>
                  <a:lnTo>
                    <a:pt x="1088533" y="1218048"/>
                  </a:lnTo>
                  <a:lnTo>
                    <a:pt x="1244038" y="1529039"/>
                  </a:lnTo>
                  <a:lnTo>
                    <a:pt x="1399543" y="1814114"/>
                  </a:lnTo>
                  <a:lnTo>
                    <a:pt x="1593923" y="2034400"/>
                  </a:lnTo>
                  <a:lnTo>
                    <a:pt x="1853098" y="2202853"/>
                  </a:lnTo>
                  <a:lnTo>
                    <a:pt x="2254818" y="2358349"/>
                  </a:lnTo>
                  <a:lnTo>
                    <a:pt x="2539910" y="2423138"/>
                  </a:lnTo>
                  <a:lnTo>
                    <a:pt x="2902755" y="2487928"/>
                  </a:lnTo>
                  <a:lnTo>
                    <a:pt x="3356310" y="2526802"/>
                  </a:lnTo>
                  <a:lnTo>
                    <a:pt x="3952411" y="2591592"/>
                  </a:lnTo>
                </a:path>
              </a:pathLst>
            </a:custGeom>
            <a:solidFill>
              <a:srgbClr val="FF0000"/>
            </a:solidFill>
            <a:ln w="63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2975783" y="5494031"/>
              <a:ext cx="144900" cy="641306"/>
            </a:xfrm>
            <a:custGeom>
              <a:avLst/>
              <a:gdLst>
                <a:gd name="connsiteX0" fmla="*/ 0 w 3952411"/>
                <a:gd name="connsiteY0" fmla="*/ 2604550 h 2604550"/>
                <a:gd name="connsiteX1" fmla="*/ 103670 w 3952411"/>
                <a:gd name="connsiteY1" fmla="*/ 2526802 h 2604550"/>
                <a:gd name="connsiteX2" fmla="*/ 194381 w 3952411"/>
                <a:gd name="connsiteY2" fmla="*/ 2099189 h 2604550"/>
                <a:gd name="connsiteX3" fmla="*/ 272134 w 3952411"/>
                <a:gd name="connsiteY3" fmla="*/ 1321712 h 2604550"/>
                <a:gd name="connsiteX4" fmla="*/ 323968 w 3952411"/>
                <a:gd name="connsiteY4" fmla="*/ 596066 h 2604550"/>
                <a:gd name="connsiteX5" fmla="*/ 362845 w 3952411"/>
                <a:gd name="connsiteY5" fmla="*/ 246201 h 2604550"/>
                <a:gd name="connsiteX6" fmla="*/ 453556 w 3952411"/>
                <a:gd name="connsiteY6" fmla="*/ 0 h 2604550"/>
                <a:gd name="connsiteX7" fmla="*/ 596102 w 3952411"/>
                <a:gd name="connsiteY7" fmla="*/ 12958 h 2604550"/>
                <a:gd name="connsiteX8" fmla="*/ 764565 w 3952411"/>
                <a:gd name="connsiteY8" fmla="*/ 310991 h 2604550"/>
                <a:gd name="connsiteX9" fmla="*/ 933028 w 3952411"/>
                <a:gd name="connsiteY9" fmla="*/ 816351 h 2604550"/>
                <a:gd name="connsiteX10" fmla="*/ 1088533 w 3952411"/>
                <a:gd name="connsiteY10" fmla="*/ 1218048 h 2604550"/>
                <a:gd name="connsiteX11" fmla="*/ 1244038 w 3952411"/>
                <a:gd name="connsiteY11" fmla="*/ 1529039 h 2604550"/>
                <a:gd name="connsiteX12" fmla="*/ 1399543 w 3952411"/>
                <a:gd name="connsiteY12" fmla="*/ 1814114 h 2604550"/>
                <a:gd name="connsiteX13" fmla="*/ 1593923 w 3952411"/>
                <a:gd name="connsiteY13" fmla="*/ 2034400 h 2604550"/>
                <a:gd name="connsiteX14" fmla="*/ 1853098 w 3952411"/>
                <a:gd name="connsiteY14" fmla="*/ 2202853 h 2604550"/>
                <a:gd name="connsiteX15" fmla="*/ 2254818 w 3952411"/>
                <a:gd name="connsiteY15" fmla="*/ 2358349 h 2604550"/>
                <a:gd name="connsiteX16" fmla="*/ 2539910 w 3952411"/>
                <a:gd name="connsiteY16" fmla="*/ 2423138 h 2604550"/>
                <a:gd name="connsiteX17" fmla="*/ 2902755 w 3952411"/>
                <a:gd name="connsiteY17" fmla="*/ 2487928 h 2604550"/>
                <a:gd name="connsiteX18" fmla="*/ 3356310 w 3952411"/>
                <a:gd name="connsiteY18" fmla="*/ 2526802 h 2604550"/>
                <a:gd name="connsiteX19" fmla="*/ 3952411 w 3952411"/>
                <a:gd name="connsiteY19" fmla="*/ 2591592 h 2604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952411" h="2604550">
                  <a:moveTo>
                    <a:pt x="0" y="2604550"/>
                  </a:moveTo>
                  <a:lnTo>
                    <a:pt x="103670" y="2526802"/>
                  </a:lnTo>
                  <a:lnTo>
                    <a:pt x="194381" y="2099189"/>
                  </a:lnTo>
                  <a:lnTo>
                    <a:pt x="272134" y="1321712"/>
                  </a:lnTo>
                  <a:lnTo>
                    <a:pt x="323968" y="596066"/>
                  </a:lnTo>
                  <a:lnTo>
                    <a:pt x="362845" y="246201"/>
                  </a:lnTo>
                  <a:lnTo>
                    <a:pt x="453556" y="0"/>
                  </a:lnTo>
                  <a:lnTo>
                    <a:pt x="596102" y="12958"/>
                  </a:lnTo>
                  <a:lnTo>
                    <a:pt x="764565" y="310991"/>
                  </a:lnTo>
                  <a:lnTo>
                    <a:pt x="933028" y="816351"/>
                  </a:lnTo>
                  <a:lnTo>
                    <a:pt x="1088533" y="1218048"/>
                  </a:lnTo>
                  <a:lnTo>
                    <a:pt x="1244038" y="1529039"/>
                  </a:lnTo>
                  <a:lnTo>
                    <a:pt x="1399543" y="1814114"/>
                  </a:lnTo>
                  <a:lnTo>
                    <a:pt x="1593923" y="2034400"/>
                  </a:lnTo>
                  <a:lnTo>
                    <a:pt x="1853098" y="2202853"/>
                  </a:lnTo>
                  <a:lnTo>
                    <a:pt x="2254818" y="2358349"/>
                  </a:lnTo>
                  <a:lnTo>
                    <a:pt x="2539910" y="2423138"/>
                  </a:lnTo>
                  <a:lnTo>
                    <a:pt x="2902755" y="2487928"/>
                  </a:lnTo>
                  <a:lnTo>
                    <a:pt x="3356310" y="2526802"/>
                  </a:lnTo>
                  <a:lnTo>
                    <a:pt x="3952411" y="2591592"/>
                  </a:lnTo>
                </a:path>
              </a:pathLst>
            </a:custGeom>
            <a:solidFill>
              <a:srgbClr val="660066"/>
            </a:solidFill>
            <a:ln w="6350" cmpd="sng">
              <a:solidFill>
                <a:srgbClr val="66006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4065239" y="4484619"/>
              <a:ext cx="144900" cy="1661321"/>
            </a:xfrm>
            <a:custGeom>
              <a:avLst/>
              <a:gdLst>
                <a:gd name="connsiteX0" fmla="*/ 0 w 3952411"/>
                <a:gd name="connsiteY0" fmla="*/ 2604550 h 2604550"/>
                <a:gd name="connsiteX1" fmla="*/ 103670 w 3952411"/>
                <a:gd name="connsiteY1" fmla="*/ 2526802 h 2604550"/>
                <a:gd name="connsiteX2" fmla="*/ 194381 w 3952411"/>
                <a:gd name="connsiteY2" fmla="*/ 2099189 h 2604550"/>
                <a:gd name="connsiteX3" fmla="*/ 272134 w 3952411"/>
                <a:gd name="connsiteY3" fmla="*/ 1321712 h 2604550"/>
                <a:gd name="connsiteX4" fmla="*/ 323968 w 3952411"/>
                <a:gd name="connsiteY4" fmla="*/ 596066 h 2604550"/>
                <a:gd name="connsiteX5" fmla="*/ 362845 w 3952411"/>
                <a:gd name="connsiteY5" fmla="*/ 246201 h 2604550"/>
                <a:gd name="connsiteX6" fmla="*/ 453556 w 3952411"/>
                <a:gd name="connsiteY6" fmla="*/ 0 h 2604550"/>
                <a:gd name="connsiteX7" fmla="*/ 596102 w 3952411"/>
                <a:gd name="connsiteY7" fmla="*/ 12958 h 2604550"/>
                <a:gd name="connsiteX8" fmla="*/ 764565 w 3952411"/>
                <a:gd name="connsiteY8" fmla="*/ 310991 h 2604550"/>
                <a:gd name="connsiteX9" fmla="*/ 933028 w 3952411"/>
                <a:gd name="connsiteY9" fmla="*/ 816351 h 2604550"/>
                <a:gd name="connsiteX10" fmla="*/ 1088533 w 3952411"/>
                <a:gd name="connsiteY10" fmla="*/ 1218048 h 2604550"/>
                <a:gd name="connsiteX11" fmla="*/ 1244038 w 3952411"/>
                <a:gd name="connsiteY11" fmla="*/ 1529039 h 2604550"/>
                <a:gd name="connsiteX12" fmla="*/ 1399543 w 3952411"/>
                <a:gd name="connsiteY12" fmla="*/ 1814114 h 2604550"/>
                <a:gd name="connsiteX13" fmla="*/ 1593923 w 3952411"/>
                <a:gd name="connsiteY13" fmla="*/ 2034400 h 2604550"/>
                <a:gd name="connsiteX14" fmla="*/ 1853098 w 3952411"/>
                <a:gd name="connsiteY14" fmla="*/ 2202853 h 2604550"/>
                <a:gd name="connsiteX15" fmla="*/ 2254818 w 3952411"/>
                <a:gd name="connsiteY15" fmla="*/ 2358349 h 2604550"/>
                <a:gd name="connsiteX16" fmla="*/ 2539910 w 3952411"/>
                <a:gd name="connsiteY16" fmla="*/ 2423138 h 2604550"/>
                <a:gd name="connsiteX17" fmla="*/ 2902755 w 3952411"/>
                <a:gd name="connsiteY17" fmla="*/ 2487928 h 2604550"/>
                <a:gd name="connsiteX18" fmla="*/ 3356310 w 3952411"/>
                <a:gd name="connsiteY18" fmla="*/ 2526802 h 2604550"/>
                <a:gd name="connsiteX19" fmla="*/ 3952411 w 3952411"/>
                <a:gd name="connsiteY19" fmla="*/ 2591592 h 2604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952411" h="2604550">
                  <a:moveTo>
                    <a:pt x="0" y="2604550"/>
                  </a:moveTo>
                  <a:lnTo>
                    <a:pt x="103670" y="2526802"/>
                  </a:lnTo>
                  <a:lnTo>
                    <a:pt x="194381" y="2099189"/>
                  </a:lnTo>
                  <a:lnTo>
                    <a:pt x="272134" y="1321712"/>
                  </a:lnTo>
                  <a:lnTo>
                    <a:pt x="323968" y="596066"/>
                  </a:lnTo>
                  <a:lnTo>
                    <a:pt x="362845" y="246201"/>
                  </a:lnTo>
                  <a:lnTo>
                    <a:pt x="453556" y="0"/>
                  </a:lnTo>
                  <a:lnTo>
                    <a:pt x="596102" y="12958"/>
                  </a:lnTo>
                  <a:lnTo>
                    <a:pt x="764565" y="310991"/>
                  </a:lnTo>
                  <a:lnTo>
                    <a:pt x="933028" y="816351"/>
                  </a:lnTo>
                  <a:lnTo>
                    <a:pt x="1088533" y="1218048"/>
                  </a:lnTo>
                  <a:lnTo>
                    <a:pt x="1244038" y="1529039"/>
                  </a:lnTo>
                  <a:lnTo>
                    <a:pt x="1399543" y="1814114"/>
                  </a:lnTo>
                  <a:lnTo>
                    <a:pt x="1593923" y="2034400"/>
                  </a:lnTo>
                  <a:lnTo>
                    <a:pt x="1853098" y="2202853"/>
                  </a:lnTo>
                  <a:lnTo>
                    <a:pt x="2254818" y="2358349"/>
                  </a:lnTo>
                  <a:lnTo>
                    <a:pt x="2539910" y="2423138"/>
                  </a:lnTo>
                  <a:lnTo>
                    <a:pt x="2902755" y="2487928"/>
                  </a:lnTo>
                  <a:lnTo>
                    <a:pt x="3356310" y="2526802"/>
                  </a:lnTo>
                  <a:lnTo>
                    <a:pt x="3952411" y="2591592"/>
                  </a:lnTo>
                </a:path>
              </a:pathLst>
            </a:custGeom>
            <a:solidFill>
              <a:schemeClr val="bg1"/>
            </a:solidFill>
            <a:ln w="6350" cmpd="sng">
              <a:solidFill>
                <a:schemeClr val="accent3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4065239" y="5310615"/>
              <a:ext cx="144900" cy="830659"/>
            </a:xfrm>
            <a:custGeom>
              <a:avLst/>
              <a:gdLst>
                <a:gd name="connsiteX0" fmla="*/ 0 w 3952411"/>
                <a:gd name="connsiteY0" fmla="*/ 2604550 h 2604550"/>
                <a:gd name="connsiteX1" fmla="*/ 103670 w 3952411"/>
                <a:gd name="connsiteY1" fmla="*/ 2526802 h 2604550"/>
                <a:gd name="connsiteX2" fmla="*/ 194381 w 3952411"/>
                <a:gd name="connsiteY2" fmla="*/ 2099189 h 2604550"/>
                <a:gd name="connsiteX3" fmla="*/ 272134 w 3952411"/>
                <a:gd name="connsiteY3" fmla="*/ 1321712 h 2604550"/>
                <a:gd name="connsiteX4" fmla="*/ 323968 w 3952411"/>
                <a:gd name="connsiteY4" fmla="*/ 596066 h 2604550"/>
                <a:gd name="connsiteX5" fmla="*/ 362845 w 3952411"/>
                <a:gd name="connsiteY5" fmla="*/ 246201 h 2604550"/>
                <a:gd name="connsiteX6" fmla="*/ 453556 w 3952411"/>
                <a:gd name="connsiteY6" fmla="*/ 0 h 2604550"/>
                <a:gd name="connsiteX7" fmla="*/ 596102 w 3952411"/>
                <a:gd name="connsiteY7" fmla="*/ 12958 h 2604550"/>
                <a:gd name="connsiteX8" fmla="*/ 764565 w 3952411"/>
                <a:gd name="connsiteY8" fmla="*/ 310991 h 2604550"/>
                <a:gd name="connsiteX9" fmla="*/ 933028 w 3952411"/>
                <a:gd name="connsiteY9" fmla="*/ 816351 h 2604550"/>
                <a:gd name="connsiteX10" fmla="*/ 1088533 w 3952411"/>
                <a:gd name="connsiteY10" fmla="*/ 1218048 h 2604550"/>
                <a:gd name="connsiteX11" fmla="*/ 1244038 w 3952411"/>
                <a:gd name="connsiteY11" fmla="*/ 1529039 h 2604550"/>
                <a:gd name="connsiteX12" fmla="*/ 1399543 w 3952411"/>
                <a:gd name="connsiteY12" fmla="*/ 1814114 h 2604550"/>
                <a:gd name="connsiteX13" fmla="*/ 1593923 w 3952411"/>
                <a:gd name="connsiteY13" fmla="*/ 2034400 h 2604550"/>
                <a:gd name="connsiteX14" fmla="*/ 1853098 w 3952411"/>
                <a:gd name="connsiteY14" fmla="*/ 2202853 h 2604550"/>
                <a:gd name="connsiteX15" fmla="*/ 2254818 w 3952411"/>
                <a:gd name="connsiteY15" fmla="*/ 2358349 h 2604550"/>
                <a:gd name="connsiteX16" fmla="*/ 2539910 w 3952411"/>
                <a:gd name="connsiteY16" fmla="*/ 2423138 h 2604550"/>
                <a:gd name="connsiteX17" fmla="*/ 2902755 w 3952411"/>
                <a:gd name="connsiteY17" fmla="*/ 2487928 h 2604550"/>
                <a:gd name="connsiteX18" fmla="*/ 3356310 w 3952411"/>
                <a:gd name="connsiteY18" fmla="*/ 2526802 h 2604550"/>
                <a:gd name="connsiteX19" fmla="*/ 3952411 w 3952411"/>
                <a:gd name="connsiteY19" fmla="*/ 2591592 h 2604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952411" h="2604550">
                  <a:moveTo>
                    <a:pt x="0" y="2604550"/>
                  </a:moveTo>
                  <a:lnTo>
                    <a:pt x="103670" y="2526802"/>
                  </a:lnTo>
                  <a:lnTo>
                    <a:pt x="194381" y="2099189"/>
                  </a:lnTo>
                  <a:lnTo>
                    <a:pt x="272134" y="1321712"/>
                  </a:lnTo>
                  <a:lnTo>
                    <a:pt x="323968" y="596066"/>
                  </a:lnTo>
                  <a:lnTo>
                    <a:pt x="362845" y="246201"/>
                  </a:lnTo>
                  <a:lnTo>
                    <a:pt x="453556" y="0"/>
                  </a:lnTo>
                  <a:lnTo>
                    <a:pt x="596102" y="12958"/>
                  </a:lnTo>
                  <a:lnTo>
                    <a:pt x="764565" y="310991"/>
                  </a:lnTo>
                  <a:lnTo>
                    <a:pt x="933028" y="816351"/>
                  </a:lnTo>
                  <a:lnTo>
                    <a:pt x="1088533" y="1218048"/>
                  </a:lnTo>
                  <a:lnTo>
                    <a:pt x="1244038" y="1529039"/>
                  </a:lnTo>
                  <a:lnTo>
                    <a:pt x="1399543" y="1814114"/>
                  </a:lnTo>
                  <a:lnTo>
                    <a:pt x="1593923" y="2034400"/>
                  </a:lnTo>
                  <a:lnTo>
                    <a:pt x="1853098" y="2202853"/>
                  </a:lnTo>
                  <a:lnTo>
                    <a:pt x="2254818" y="2358349"/>
                  </a:lnTo>
                  <a:lnTo>
                    <a:pt x="2539910" y="2423138"/>
                  </a:lnTo>
                  <a:lnTo>
                    <a:pt x="2902755" y="2487928"/>
                  </a:lnTo>
                  <a:lnTo>
                    <a:pt x="3356310" y="2526802"/>
                  </a:lnTo>
                  <a:lnTo>
                    <a:pt x="3952411" y="2591592"/>
                  </a:lnTo>
                </a:path>
              </a:pathLst>
            </a:custGeom>
            <a:solidFill>
              <a:schemeClr val="accent3">
                <a:lumMod val="50000"/>
              </a:schemeClr>
            </a:solidFill>
            <a:ln w="6350" cmpd="sng">
              <a:solidFill>
                <a:schemeClr val="accent3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5185863" y="3054208"/>
              <a:ext cx="144900" cy="3067051"/>
            </a:xfrm>
            <a:custGeom>
              <a:avLst/>
              <a:gdLst>
                <a:gd name="connsiteX0" fmla="*/ 0 w 3952411"/>
                <a:gd name="connsiteY0" fmla="*/ 2604550 h 2604550"/>
                <a:gd name="connsiteX1" fmla="*/ 103670 w 3952411"/>
                <a:gd name="connsiteY1" fmla="*/ 2526802 h 2604550"/>
                <a:gd name="connsiteX2" fmla="*/ 194381 w 3952411"/>
                <a:gd name="connsiteY2" fmla="*/ 2099189 h 2604550"/>
                <a:gd name="connsiteX3" fmla="*/ 272134 w 3952411"/>
                <a:gd name="connsiteY3" fmla="*/ 1321712 h 2604550"/>
                <a:gd name="connsiteX4" fmla="*/ 323968 w 3952411"/>
                <a:gd name="connsiteY4" fmla="*/ 596066 h 2604550"/>
                <a:gd name="connsiteX5" fmla="*/ 362845 w 3952411"/>
                <a:gd name="connsiteY5" fmla="*/ 246201 h 2604550"/>
                <a:gd name="connsiteX6" fmla="*/ 453556 w 3952411"/>
                <a:gd name="connsiteY6" fmla="*/ 0 h 2604550"/>
                <a:gd name="connsiteX7" fmla="*/ 596102 w 3952411"/>
                <a:gd name="connsiteY7" fmla="*/ 12958 h 2604550"/>
                <a:gd name="connsiteX8" fmla="*/ 764565 w 3952411"/>
                <a:gd name="connsiteY8" fmla="*/ 310991 h 2604550"/>
                <a:gd name="connsiteX9" fmla="*/ 933028 w 3952411"/>
                <a:gd name="connsiteY9" fmla="*/ 816351 h 2604550"/>
                <a:gd name="connsiteX10" fmla="*/ 1088533 w 3952411"/>
                <a:gd name="connsiteY10" fmla="*/ 1218048 h 2604550"/>
                <a:gd name="connsiteX11" fmla="*/ 1244038 w 3952411"/>
                <a:gd name="connsiteY11" fmla="*/ 1529039 h 2604550"/>
                <a:gd name="connsiteX12" fmla="*/ 1399543 w 3952411"/>
                <a:gd name="connsiteY12" fmla="*/ 1814114 h 2604550"/>
                <a:gd name="connsiteX13" fmla="*/ 1593923 w 3952411"/>
                <a:gd name="connsiteY13" fmla="*/ 2034400 h 2604550"/>
                <a:gd name="connsiteX14" fmla="*/ 1853098 w 3952411"/>
                <a:gd name="connsiteY14" fmla="*/ 2202853 h 2604550"/>
                <a:gd name="connsiteX15" fmla="*/ 2254818 w 3952411"/>
                <a:gd name="connsiteY15" fmla="*/ 2358349 h 2604550"/>
                <a:gd name="connsiteX16" fmla="*/ 2539910 w 3952411"/>
                <a:gd name="connsiteY16" fmla="*/ 2423138 h 2604550"/>
                <a:gd name="connsiteX17" fmla="*/ 2902755 w 3952411"/>
                <a:gd name="connsiteY17" fmla="*/ 2487928 h 2604550"/>
                <a:gd name="connsiteX18" fmla="*/ 3356310 w 3952411"/>
                <a:gd name="connsiteY18" fmla="*/ 2526802 h 2604550"/>
                <a:gd name="connsiteX19" fmla="*/ 3952411 w 3952411"/>
                <a:gd name="connsiteY19" fmla="*/ 2591592 h 2604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952411" h="2604550">
                  <a:moveTo>
                    <a:pt x="0" y="2604550"/>
                  </a:moveTo>
                  <a:lnTo>
                    <a:pt x="103670" y="2526802"/>
                  </a:lnTo>
                  <a:lnTo>
                    <a:pt x="194381" y="2099189"/>
                  </a:lnTo>
                  <a:lnTo>
                    <a:pt x="272134" y="1321712"/>
                  </a:lnTo>
                  <a:lnTo>
                    <a:pt x="323968" y="596066"/>
                  </a:lnTo>
                  <a:lnTo>
                    <a:pt x="362845" y="246201"/>
                  </a:lnTo>
                  <a:lnTo>
                    <a:pt x="453556" y="0"/>
                  </a:lnTo>
                  <a:lnTo>
                    <a:pt x="596102" y="12958"/>
                  </a:lnTo>
                  <a:lnTo>
                    <a:pt x="764565" y="310991"/>
                  </a:lnTo>
                  <a:lnTo>
                    <a:pt x="933028" y="816351"/>
                  </a:lnTo>
                  <a:lnTo>
                    <a:pt x="1088533" y="1218048"/>
                  </a:lnTo>
                  <a:lnTo>
                    <a:pt x="1244038" y="1529039"/>
                  </a:lnTo>
                  <a:lnTo>
                    <a:pt x="1399543" y="1814114"/>
                  </a:lnTo>
                  <a:lnTo>
                    <a:pt x="1593923" y="2034400"/>
                  </a:lnTo>
                  <a:lnTo>
                    <a:pt x="1853098" y="2202853"/>
                  </a:lnTo>
                  <a:lnTo>
                    <a:pt x="2254818" y="2358349"/>
                  </a:lnTo>
                  <a:lnTo>
                    <a:pt x="2539910" y="2423138"/>
                  </a:lnTo>
                  <a:lnTo>
                    <a:pt x="2902755" y="2487928"/>
                  </a:lnTo>
                  <a:lnTo>
                    <a:pt x="3356310" y="2526802"/>
                  </a:lnTo>
                  <a:lnTo>
                    <a:pt x="3952411" y="2591592"/>
                  </a:lnTo>
                </a:path>
              </a:pathLst>
            </a:custGeom>
            <a:solidFill>
              <a:schemeClr val="bg1"/>
            </a:solidFill>
            <a:ln w="6350" cmpd="sng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5187053" y="5208475"/>
              <a:ext cx="144900" cy="926504"/>
            </a:xfrm>
            <a:custGeom>
              <a:avLst/>
              <a:gdLst>
                <a:gd name="connsiteX0" fmla="*/ 0 w 3952411"/>
                <a:gd name="connsiteY0" fmla="*/ 2604550 h 2604550"/>
                <a:gd name="connsiteX1" fmla="*/ 103670 w 3952411"/>
                <a:gd name="connsiteY1" fmla="*/ 2526802 h 2604550"/>
                <a:gd name="connsiteX2" fmla="*/ 194381 w 3952411"/>
                <a:gd name="connsiteY2" fmla="*/ 2099189 h 2604550"/>
                <a:gd name="connsiteX3" fmla="*/ 272134 w 3952411"/>
                <a:gd name="connsiteY3" fmla="*/ 1321712 h 2604550"/>
                <a:gd name="connsiteX4" fmla="*/ 323968 w 3952411"/>
                <a:gd name="connsiteY4" fmla="*/ 596066 h 2604550"/>
                <a:gd name="connsiteX5" fmla="*/ 362845 w 3952411"/>
                <a:gd name="connsiteY5" fmla="*/ 246201 h 2604550"/>
                <a:gd name="connsiteX6" fmla="*/ 453556 w 3952411"/>
                <a:gd name="connsiteY6" fmla="*/ 0 h 2604550"/>
                <a:gd name="connsiteX7" fmla="*/ 596102 w 3952411"/>
                <a:gd name="connsiteY7" fmla="*/ 12958 h 2604550"/>
                <a:gd name="connsiteX8" fmla="*/ 764565 w 3952411"/>
                <a:gd name="connsiteY8" fmla="*/ 310991 h 2604550"/>
                <a:gd name="connsiteX9" fmla="*/ 933028 w 3952411"/>
                <a:gd name="connsiteY9" fmla="*/ 816351 h 2604550"/>
                <a:gd name="connsiteX10" fmla="*/ 1088533 w 3952411"/>
                <a:gd name="connsiteY10" fmla="*/ 1218048 h 2604550"/>
                <a:gd name="connsiteX11" fmla="*/ 1244038 w 3952411"/>
                <a:gd name="connsiteY11" fmla="*/ 1529039 h 2604550"/>
                <a:gd name="connsiteX12" fmla="*/ 1399543 w 3952411"/>
                <a:gd name="connsiteY12" fmla="*/ 1814114 h 2604550"/>
                <a:gd name="connsiteX13" fmla="*/ 1593923 w 3952411"/>
                <a:gd name="connsiteY13" fmla="*/ 2034400 h 2604550"/>
                <a:gd name="connsiteX14" fmla="*/ 1853098 w 3952411"/>
                <a:gd name="connsiteY14" fmla="*/ 2202853 h 2604550"/>
                <a:gd name="connsiteX15" fmla="*/ 2254818 w 3952411"/>
                <a:gd name="connsiteY15" fmla="*/ 2358349 h 2604550"/>
                <a:gd name="connsiteX16" fmla="*/ 2539910 w 3952411"/>
                <a:gd name="connsiteY16" fmla="*/ 2423138 h 2604550"/>
                <a:gd name="connsiteX17" fmla="*/ 2902755 w 3952411"/>
                <a:gd name="connsiteY17" fmla="*/ 2487928 h 2604550"/>
                <a:gd name="connsiteX18" fmla="*/ 3356310 w 3952411"/>
                <a:gd name="connsiteY18" fmla="*/ 2526802 h 2604550"/>
                <a:gd name="connsiteX19" fmla="*/ 3952411 w 3952411"/>
                <a:gd name="connsiteY19" fmla="*/ 2591592 h 2604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952411" h="2604550">
                  <a:moveTo>
                    <a:pt x="0" y="2604550"/>
                  </a:moveTo>
                  <a:lnTo>
                    <a:pt x="103670" y="2526802"/>
                  </a:lnTo>
                  <a:lnTo>
                    <a:pt x="194381" y="2099189"/>
                  </a:lnTo>
                  <a:lnTo>
                    <a:pt x="272134" y="1321712"/>
                  </a:lnTo>
                  <a:lnTo>
                    <a:pt x="323968" y="596066"/>
                  </a:lnTo>
                  <a:lnTo>
                    <a:pt x="362845" y="246201"/>
                  </a:lnTo>
                  <a:lnTo>
                    <a:pt x="453556" y="0"/>
                  </a:lnTo>
                  <a:lnTo>
                    <a:pt x="596102" y="12958"/>
                  </a:lnTo>
                  <a:lnTo>
                    <a:pt x="764565" y="310991"/>
                  </a:lnTo>
                  <a:lnTo>
                    <a:pt x="933028" y="816351"/>
                  </a:lnTo>
                  <a:lnTo>
                    <a:pt x="1088533" y="1218048"/>
                  </a:lnTo>
                  <a:lnTo>
                    <a:pt x="1244038" y="1529039"/>
                  </a:lnTo>
                  <a:lnTo>
                    <a:pt x="1399543" y="1814114"/>
                  </a:lnTo>
                  <a:lnTo>
                    <a:pt x="1593923" y="2034400"/>
                  </a:lnTo>
                  <a:lnTo>
                    <a:pt x="1853098" y="2202853"/>
                  </a:lnTo>
                  <a:lnTo>
                    <a:pt x="2254818" y="2358349"/>
                  </a:lnTo>
                  <a:lnTo>
                    <a:pt x="2539910" y="2423138"/>
                  </a:lnTo>
                  <a:lnTo>
                    <a:pt x="2902755" y="2487928"/>
                  </a:lnTo>
                  <a:lnTo>
                    <a:pt x="3356310" y="2526802"/>
                  </a:lnTo>
                  <a:lnTo>
                    <a:pt x="3952411" y="2591592"/>
                  </a:lnTo>
                </a:path>
              </a:pathLst>
            </a:custGeom>
            <a:solidFill>
              <a:srgbClr val="000090"/>
            </a:solidFill>
            <a:ln w="6350" cmpd="sng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Line 39"/>
            <p:cNvSpPr>
              <a:spLocks noChangeShapeType="1"/>
            </p:cNvSpPr>
            <p:nvPr/>
          </p:nvSpPr>
          <p:spPr bwMode="auto">
            <a:xfrm>
              <a:off x="1361491" y="6124909"/>
              <a:ext cx="7269173" cy="1110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254318" indent="-205740" defTabSz="457200">
                <a:spcBef>
                  <a:spcPts val="1620"/>
                </a:spcBef>
                <a:buSzPct val="100000"/>
                <a:buFont typeface="Arial" charset="0"/>
                <a:buChar char="•"/>
                <a:defRPr/>
              </a:pPr>
              <a:endParaRPr lang="fr-FR" sz="1400">
                <a:solidFill>
                  <a:srgbClr val="006D8F"/>
                </a:solidFill>
                <a:latin typeface="Calibri" charset="0"/>
                <a:cs typeface="Calibri" charset="0"/>
                <a:sym typeface="Calibri" charset="0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395536" y="1933740"/>
              <a:ext cx="8257899" cy="4896802"/>
              <a:chOff x="235947" y="972624"/>
              <a:chExt cx="9317445" cy="6180722"/>
            </a:xfrm>
          </p:grpSpPr>
          <p:sp>
            <p:nvSpPr>
              <p:cNvPr id="21" name="AutoShape 9"/>
              <p:cNvSpPr>
                <a:spLocks/>
              </p:cNvSpPr>
              <p:nvPr/>
            </p:nvSpPr>
            <p:spPr bwMode="auto">
              <a:xfrm>
                <a:off x="7466941" y="6699004"/>
                <a:ext cx="2086451" cy="454342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defTabSz="525780">
                  <a:defRPr/>
                </a:pPr>
                <a:r>
                  <a:rPr lang="fr-FR" sz="2000" dirty="0" smtClean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time (ms)</a:t>
                </a:r>
                <a:endParaRPr lang="fr-FR" sz="2000" dirty="0">
                  <a:solidFill>
                    <a:prstClr val="black"/>
                  </a:solidFill>
                  <a:latin typeface="Calibri"/>
                  <a:cs typeface="Helvetica" charset="0"/>
                </a:endParaRPr>
              </a:p>
            </p:txBody>
          </p:sp>
          <p:grpSp>
            <p:nvGrpSpPr>
              <p:cNvPr id="22" name="Group 21"/>
              <p:cNvGrpSpPr/>
              <p:nvPr/>
            </p:nvGrpSpPr>
            <p:grpSpPr>
              <a:xfrm>
                <a:off x="235947" y="972624"/>
                <a:ext cx="9077638" cy="5869003"/>
                <a:chOff x="235947" y="963614"/>
                <a:chExt cx="9077638" cy="5987175"/>
              </a:xfrm>
            </p:grpSpPr>
            <p:sp>
              <p:nvSpPr>
                <p:cNvPr id="23" name="Line 7"/>
                <p:cNvSpPr>
                  <a:spLocks noChangeShapeType="1"/>
                </p:cNvSpPr>
                <p:nvPr/>
              </p:nvSpPr>
              <p:spPr bwMode="auto">
                <a:xfrm flipH="1">
                  <a:off x="3008951" y="6436255"/>
                  <a:ext cx="0" cy="141868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318" indent="-205740" defTabSz="457200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fr-FR" sz="14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24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6686551" y="6436254"/>
                  <a:ext cx="0" cy="141867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318" indent="-205740" defTabSz="457200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fr-FR" sz="14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25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1266115" y="963614"/>
                  <a:ext cx="8797" cy="5440767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318" indent="-205740" defTabSz="457200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fr-FR" sz="14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26" name="AutoShape 12"/>
                <p:cNvSpPr>
                  <a:spLocks/>
                </p:cNvSpPr>
                <p:nvPr/>
              </p:nvSpPr>
              <p:spPr bwMode="auto">
                <a:xfrm rot="16200000">
                  <a:off x="-1389613" y="3687582"/>
                  <a:ext cx="3743325" cy="49220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r>
                    <a:rPr lang="fr-FR" sz="2000" smtClean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Brightness (n/cm</a:t>
                  </a:r>
                  <a:r>
                    <a:rPr lang="fr-FR" sz="2000" baseline="32000" smtClean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</a:t>
                  </a:r>
                  <a:r>
                    <a:rPr lang="fr-FR" sz="2000" smtClean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/s/sr/Å)</a:t>
                  </a:r>
                  <a:endParaRPr lang="fr-FR" sz="200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27" name="Line 15"/>
                <p:cNvSpPr>
                  <a:spLocks noChangeShapeType="1"/>
                </p:cNvSpPr>
                <p:nvPr/>
              </p:nvSpPr>
              <p:spPr bwMode="auto">
                <a:xfrm>
                  <a:off x="1103360" y="2774493"/>
                  <a:ext cx="165021" cy="0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endParaRPr lang="fr-FR" sz="22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28" name="Line 20"/>
                <p:cNvSpPr>
                  <a:spLocks noChangeShapeType="1"/>
                </p:cNvSpPr>
                <p:nvPr/>
              </p:nvSpPr>
              <p:spPr bwMode="auto">
                <a:xfrm>
                  <a:off x="1115967" y="3384169"/>
                  <a:ext cx="166961" cy="0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endParaRPr lang="fr-FR" sz="22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29" name="AutoShape 25"/>
                <p:cNvSpPr>
                  <a:spLocks/>
                </p:cNvSpPr>
                <p:nvPr/>
              </p:nvSpPr>
              <p:spPr bwMode="auto">
                <a:xfrm>
                  <a:off x="713528" y="1923241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r>
                    <a:rPr lang="fr-FR" sz="2000" smtClean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7</a:t>
                  </a:r>
                  <a:endParaRPr lang="fr-FR" sz="200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30" name="AutoShape 26"/>
                <p:cNvSpPr>
                  <a:spLocks/>
                </p:cNvSpPr>
                <p:nvPr/>
              </p:nvSpPr>
              <p:spPr bwMode="auto">
                <a:xfrm>
                  <a:off x="744809" y="3129926"/>
                  <a:ext cx="397820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r>
                    <a:rPr lang="fr-FR" sz="2000" smtClean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5</a:t>
                  </a:r>
                  <a:endParaRPr lang="fr-FR" sz="200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31" name="AutoShape 27"/>
                <p:cNvSpPr>
                  <a:spLocks/>
                </p:cNvSpPr>
                <p:nvPr/>
              </p:nvSpPr>
              <p:spPr bwMode="auto">
                <a:xfrm>
                  <a:off x="1346831" y="1316875"/>
                  <a:ext cx="903923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r>
                    <a:rPr lang="fr-FR" sz="2000" smtClean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x10</a:t>
                  </a:r>
                  <a:r>
                    <a:rPr lang="fr-FR" sz="2000" baseline="32000" smtClean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14</a:t>
                  </a:r>
                  <a:endParaRPr lang="fr-FR" sz="200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32" name="AutoShape 28"/>
                <p:cNvSpPr>
                  <a:spLocks/>
                </p:cNvSpPr>
                <p:nvPr/>
              </p:nvSpPr>
              <p:spPr bwMode="auto">
                <a:xfrm>
                  <a:off x="1668294" y="5473029"/>
                  <a:ext cx="1112000" cy="83905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r>
                    <a:rPr lang="fr-FR" smtClean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ISIS TS1</a:t>
                  </a:r>
                </a:p>
                <a:p>
                  <a:pPr algn="ctr" defTabSz="525780">
                    <a:defRPr/>
                  </a:pPr>
                  <a:r>
                    <a:rPr lang="fr-FR" smtClean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128 kW</a:t>
                  </a:r>
                  <a:endParaRPr lang="fr-FR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33" name="AutoShape 29"/>
                <p:cNvSpPr>
                  <a:spLocks/>
                </p:cNvSpPr>
                <p:nvPr/>
              </p:nvSpPr>
              <p:spPr bwMode="auto">
                <a:xfrm>
                  <a:off x="2783607" y="5124349"/>
                  <a:ext cx="1218336" cy="845768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r>
                    <a:rPr lang="fr-FR" smtClean="0">
                      <a:solidFill>
                        <a:srgbClr val="FFFFFF"/>
                      </a:solidFill>
                      <a:latin typeface="Helvetica Light"/>
                      <a:cs typeface="Helvetica Light"/>
                      <a:sym typeface="Helvetica Light" charset="0"/>
                    </a:rPr>
                    <a:t>ISIS TS2</a:t>
                  </a:r>
                </a:p>
                <a:p>
                  <a:pPr algn="ctr" defTabSz="525780">
                    <a:defRPr/>
                  </a:pPr>
                  <a:r>
                    <a:rPr lang="fr-FR" smtClean="0">
                      <a:solidFill>
                        <a:srgbClr val="FFFFFF"/>
                      </a:solidFill>
                      <a:latin typeface="Helvetica Light"/>
                      <a:cs typeface="Helvetica Light"/>
                    </a:rPr>
                    <a:t>32 kW</a:t>
                  </a:r>
                  <a:endParaRPr lang="fr-FR">
                    <a:solidFill>
                      <a:srgbClr val="FFFFFF"/>
                    </a:solidFill>
                    <a:latin typeface="Helvetica Light"/>
                    <a:cs typeface="Helvetica Light"/>
                  </a:endParaRPr>
                </a:p>
              </p:txBody>
            </p:sp>
            <p:sp>
              <p:nvSpPr>
                <p:cNvPr id="34" name="AutoShape 30"/>
                <p:cNvSpPr>
                  <a:spLocks/>
                </p:cNvSpPr>
                <p:nvPr/>
              </p:nvSpPr>
              <p:spPr bwMode="auto">
                <a:xfrm>
                  <a:off x="4027176" y="4799461"/>
                  <a:ext cx="1149812" cy="65049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r>
                    <a:rPr lang="fr-FR" smtClean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SNS</a:t>
                  </a:r>
                </a:p>
                <a:p>
                  <a:pPr algn="ctr" defTabSz="525780">
                    <a:defRPr/>
                  </a:pPr>
                  <a:r>
                    <a:rPr lang="fr-FR" smtClean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1-2 MW </a:t>
                  </a:r>
                  <a:endParaRPr lang="fr-FR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35" name="AutoShape 31"/>
                <p:cNvSpPr>
                  <a:spLocks/>
                </p:cNvSpPr>
                <p:nvPr/>
              </p:nvSpPr>
              <p:spPr bwMode="auto">
                <a:xfrm>
                  <a:off x="5135973" y="4847282"/>
                  <a:ext cx="1558335" cy="58616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r>
                    <a:rPr lang="fr-FR" smtClean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JPARC</a:t>
                  </a:r>
                </a:p>
                <a:p>
                  <a:pPr algn="ctr" defTabSz="525780">
                    <a:defRPr/>
                  </a:pPr>
                  <a:r>
                    <a:rPr lang="fr-FR" smtClean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0.3-1 MW</a:t>
                  </a:r>
                  <a:endParaRPr lang="fr-FR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36" name="AutoShape 32"/>
                <p:cNvSpPr>
                  <a:spLocks/>
                </p:cNvSpPr>
                <p:nvPr/>
              </p:nvSpPr>
              <p:spPr bwMode="auto">
                <a:xfrm>
                  <a:off x="5303466" y="5837229"/>
                  <a:ext cx="1917518" cy="518876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r>
                    <a:rPr lang="fr-FR" smtClean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ILL 57 MW</a:t>
                  </a:r>
                  <a:endParaRPr lang="fr-FR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37" name="AutoShape 34"/>
                <p:cNvSpPr>
                  <a:spLocks/>
                </p:cNvSpPr>
                <p:nvPr/>
              </p:nvSpPr>
              <p:spPr bwMode="auto">
                <a:xfrm>
                  <a:off x="3151239" y="1663058"/>
                  <a:ext cx="2889372" cy="707889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r>
                    <a:rPr lang="fr-FR" smtClean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ESS 5 MW</a:t>
                  </a:r>
                </a:p>
                <a:p>
                  <a:pPr algn="ctr" defTabSz="525780">
                    <a:defRPr/>
                  </a:pPr>
                  <a:r>
                    <a:rPr lang="fr-FR" smtClean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Projet 2015</a:t>
                  </a:r>
                  <a:endParaRPr lang="fr-FR">
                    <a:solidFill>
                      <a:srgbClr val="000000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38" name="AutoShape 35"/>
                <p:cNvSpPr>
                  <a:spLocks/>
                </p:cNvSpPr>
                <p:nvPr/>
              </p:nvSpPr>
              <p:spPr bwMode="auto">
                <a:xfrm>
                  <a:off x="1115967" y="6465810"/>
                  <a:ext cx="280154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r>
                    <a:rPr lang="fr-FR" sz="2000" smtClean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0</a:t>
                  </a:r>
                  <a:endParaRPr lang="fr-FR" sz="200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39" name="AutoShape 36"/>
                <p:cNvSpPr>
                  <a:spLocks/>
                </p:cNvSpPr>
                <p:nvPr/>
              </p:nvSpPr>
              <p:spPr bwMode="auto">
                <a:xfrm>
                  <a:off x="2857158" y="6496299"/>
                  <a:ext cx="280153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r>
                    <a:rPr lang="fr-FR" sz="2000" smtClean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</a:t>
                  </a:r>
                  <a:endParaRPr lang="fr-FR" sz="200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0" name="AutoShape 37"/>
                <p:cNvSpPr>
                  <a:spLocks/>
                </p:cNvSpPr>
                <p:nvPr/>
              </p:nvSpPr>
              <p:spPr bwMode="auto">
                <a:xfrm>
                  <a:off x="4706909" y="6496446"/>
                  <a:ext cx="280153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r>
                    <a:rPr lang="fr-FR" sz="2000" smtClean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</a:t>
                  </a:r>
                  <a:endParaRPr lang="fr-FR" sz="200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1" name="AutoShape 38"/>
                <p:cNvSpPr>
                  <a:spLocks/>
                </p:cNvSpPr>
                <p:nvPr/>
              </p:nvSpPr>
              <p:spPr bwMode="auto">
                <a:xfrm>
                  <a:off x="6534752" y="6482662"/>
                  <a:ext cx="278606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r>
                    <a:rPr lang="fr-FR" sz="2000" smtClean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3</a:t>
                  </a:r>
                  <a:endParaRPr lang="fr-FR" sz="200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2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4846202" y="6436255"/>
                  <a:ext cx="1547" cy="155652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318" indent="-205740" defTabSz="457200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fr-FR" sz="14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43" name="AutoShape 25"/>
                <p:cNvSpPr>
                  <a:spLocks/>
                </p:cNvSpPr>
                <p:nvPr/>
              </p:nvSpPr>
              <p:spPr bwMode="auto">
                <a:xfrm>
                  <a:off x="702960" y="4387438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r>
                    <a:rPr lang="fr-FR" sz="2000" smtClean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3</a:t>
                  </a:r>
                  <a:endParaRPr lang="fr-FR" sz="200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4" name="AutoShape 25"/>
                <p:cNvSpPr>
                  <a:spLocks/>
                </p:cNvSpPr>
                <p:nvPr/>
              </p:nvSpPr>
              <p:spPr bwMode="auto">
                <a:xfrm>
                  <a:off x="718295" y="3759538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r>
                    <a:rPr lang="fr-FR" sz="2000" smtClean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4</a:t>
                  </a:r>
                  <a:endParaRPr lang="fr-FR" sz="200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5" name="AutoShape 25"/>
                <p:cNvSpPr>
                  <a:spLocks/>
                </p:cNvSpPr>
                <p:nvPr/>
              </p:nvSpPr>
              <p:spPr bwMode="auto">
                <a:xfrm>
                  <a:off x="732999" y="5621550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r>
                    <a:rPr lang="fr-FR" sz="2000" smtClean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</a:t>
                  </a:r>
                  <a:endParaRPr lang="fr-FR" sz="200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6" name="AutoShape 25"/>
                <p:cNvSpPr>
                  <a:spLocks/>
                </p:cNvSpPr>
                <p:nvPr/>
              </p:nvSpPr>
              <p:spPr bwMode="auto">
                <a:xfrm>
                  <a:off x="714249" y="5014440"/>
                  <a:ext cx="473630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r>
                    <a:rPr lang="fr-FR" sz="2000" smtClean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</a:t>
                  </a:r>
                  <a:endParaRPr lang="fr-FR" sz="200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7" name="Line 20"/>
                <p:cNvSpPr>
                  <a:spLocks noChangeShapeType="1"/>
                </p:cNvSpPr>
                <p:nvPr/>
              </p:nvSpPr>
              <p:spPr bwMode="auto">
                <a:xfrm>
                  <a:off x="1103360" y="4008765"/>
                  <a:ext cx="146464" cy="0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endParaRPr lang="fr-FR" sz="22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48" name="Line 20"/>
                <p:cNvSpPr>
                  <a:spLocks noChangeShapeType="1"/>
                </p:cNvSpPr>
                <p:nvPr/>
              </p:nvSpPr>
              <p:spPr bwMode="auto">
                <a:xfrm>
                  <a:off x="1109067" y="4627611"/>
                  <a:ext cx="146949" cy="0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endParaRPr lang="fr-FR" sz="22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49" name="Line 20"/>
                <p:cNvSpPr>
                  <a:spLocks noChangeShapeType="1"/>
                </p:cNvSpPr>
                <p:nvPr/>
              </p:nvSpPr>
              <p:spPr bwMode="auto">
                <a:xfrm>
                  <a:off x="1117906" y="5241357"/>
                  <a:ext cx="145009" cy="0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endParaRPr lang="fr-FR" sz="22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50" name="Line 20"/>
                <p:cNvSpPr>
                  <a:spLocks noChangeShapeType="1"/>
                </p:cNvSpPr>
                <p:nvPr/>
              </p:nvSpPr>
              <p:spPr bwMode="auto">
                <a:xfrm>
                  <a:off x="1117906" y="5857625"/>
                  <a:ext cx="138110" cy="0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endParaRPr lang="fr-FR" sz="22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51" name="Line 15"/>
                <p:cNvSpPr>
                  <a:spLocks noChangeShapeType="1"/>
                </p:cNvSpPr>
                <p:nvPr/>
              </p:nvSpPr>
              <p:spPr bwMode="auto">
                <a:xfrm>
                  <a:off x="1093872" y="2176965"/>
                  <a:ext cx="162144" cy="0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endParaRPr lang="fr-FR" sz="22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52" name="AutoShape 25"/>
                <p:cNvSpPr>
                  <a:spLocks/>
                </p:cNvSpPr>
                <p:nvPr/>
              </p:nvSpPr>
              <p:spPr bwMode="auto">
                <a:xfrm>
                  <a:off x="716146" y="2531972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r>
                    <a:rPr lang="fr-FR" sz="2000" smtClean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6</a:t>
                  </a:r>
                  <a:endParaRPr lang="fr-FR" sz="200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3" name="AutoShape 31"/>
                <p:cNvSpPr>
                  <a:spLocks/>
                </p:cNvSpPr>
                <p:nvPr/>
              </p:nvSpPr>
              <p:spPr bwMode="auto">
                <a:xfrm>
                  <a:off x="1972664" y="2237790"/>
                  <a:ext cx="1420663" cy="1069859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r>
                    <a:rPr lang="fr-FR" sz="2400" smtClean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λ = 1.5 Å</a:t>
                  </a:r>
                </a:p>
              </p:txBody>
            </p:sp>
            <p:sp>
              <p:nvSpPr>
                <p:cNvPr id="54" name="AutoShape 34"/>
                <p:cNvSpPr>
                  <a:spLocks/>
                </p:cNvSpPr>
                <p:nvPr/>
              </p:nvSpPr>
              <p:spPr bwMode="auto">
                <a:xfrm>
                  <a:off x="1662929" y="4175933"/>
                  <a:ext cx="2357014" cy="618846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r>
                    <a:rPr lang="fr-FR" smtClean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ESS 5 MW</a:t>
                  </a:r>
                </a:p>
                <a:p>
                  <a:pPr algn="ctr" defTabSz="525780">
                    <a:defRPr/>
                  </a:pPr>
                  <a:r>
                    <a:rPr lang="fr-FR" smtClean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Projet 2013 (TDR)</a:t>
                  </a:r>
                </a:p>
              </p:txBody>
            </p:sp>
            <p:sp>
              <p:nvSpPr>
                <p:cNvPr id="55" name="Line 6" descr="tile_paper_blue.jpg"/>
                <p:cNvSpPr>
                  <a:spLocks noChangeShapeType="1"/>
                </p:cNvSpPr>
                <p:nvPr/>
              </p:nvSpPr>
              <p:spPr bwMode="auto">
                <a:xfrm>
                  <a:off x="1286629" y="6281429"/>
                  <a:ext cx="8026956" cy="0"/>
                </a:xfrm>
                <a:prstGeom prst="line">
                  <a:avLst/>
                </a:prstGeom>
                <a:noFill/>
                <a:ln w="28575" cap="flat" cmpd="sng">
                  <a:solidFill>
                    <a:srgbClr val="D07E39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48578" defTabSz="457200">
                    <a:spcBef>
                      <a:spcPts val="1620"/>
                    </a:spcBef>
                    <a:buSzPct val="100000"/>
                    <a:defRPr/>
                  </a:pPr>
                  <a:endParaRPr lang="fr-FR" sz="14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</p:grpSp>
        </p:grpSp>
        <p:grpSp>
          <p:nvGrpSpPr>
            <p:cNvPr id="56" name="Group 55"/>
            <p:cNvGrpSpPr/>
            <p:nvPr/>
          </p:nvGrpSpPr>
          <p:grpSpPr>
            <a:xfrm>
              <a:off x="6156176" y="2636912"/>
              <a:ext cx="2932257" cy="1497872"/>
              <a:chOff x="6183724" y="2715671"/>
              <a:chExt cx="2914042" cy="1687823"/>
            </a:xfrm>
          </p:grpSpPr>
          <p:grpSp>
            <p:nvGrpSpPr>
              <p:cNvPr id="57" name="Group 56"/>
              <p:cNvGrpSpPr/>
              <p:nvPr/>
            </p:nvGrpSpPr>
            <p:grpSpPr>
              <a:xfrm>
                <a:off x="6621933" y="3109221"/>
                <a:ext cx="2197884" cy="1294273"/>
                <a:chOff x="1266115" y="1496294"/>
                <a:chExt cx="8201858" cy="4935232"/>
              </a:xfrm>
            </p:grpSpPr>
            <p:sp>
              <p:nvSpPr>
                <p:cNvPr id="61" name="AutoShape 2"/>
                <p:cNvSpPr>
                  <a:spLocks/>
                </p:cNvSpPr>
                <p:nvPr/>
              </p:nvSpPr>
              <p:spPr bwMode="auto">
                <a:xfrm>
                  <a:off x="1280052" y="1829935"/>
                  <a:ext cx="7484197" cy="4601591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455" y="17233"/>
                      </a:lnTo>
                      <a:lnTo>
                        <a:pt x="810" y="14270"/>
                      </a:lnTo>
                      <a:lnTo>
                        <a:pt x="1240" y="11228"/>
                      </a:lnTo>
                      <a:lnTo>
                        <a:pt x="1671" y="8889"/>
                      </a:lnTo>
                      <a:lnTo>
                        <a:pt x="2203" y="6862"/>
                      </a:lnTo>
                      <a:lnTo>
                        <a:pt x="2709" y="5380"/>
                      </a:lnTo>
                      <a:lnTo>
                        <a:pt x="3291" y="3898"/>
                      </a:lnTo>
                      <a:lnTo>
                        <a:pt x="3773" y="3119"/>
                      </a:lnTo>
                      <a:lnTo>
                        <a:pt x="4431" y="2261"/>
                      </a:lnTo>
                      <a:lnTo>
                        <a:pt x="4912" y="1715"/>
                      </a:lnTo>
                      <a:lnTo>
                        <a:pt x="5520" y="1325"/>
                      </a:lnTo>
                      <a:lnTo>
                        <a:pt x="6153" y="935"/>
                      </a:lnTo>
                      <a:lnTo>
                        <a:pt x="7368" y="467"/>
                      </a:lnTo>
                      <a:lnTo>
                        <a:pt x="8457" y="311"/>
                      </a:lnTo>
                      <a:lnTo>
                        <a:pt x="9445" y="233"/>
                      </a:lnTo>
                      <a:lnTo>
                        <a:pt x="10432" y="77"/>
                      </a:lnTo>
                      <a:lnTo>
                        <a:pt x="12382" y="77"/>
                      </a:lnTo>
                      <a:lnTo>
                        <a:pt x="13901" y="0"/>
                      </a:lnTo>
                      <a:lnTo>
                        <a:pt x="14129" y="2573"/>
                      </a:lnTo>
                      <a:lnTo>
                        <a:pt x="14408" y="5380"/>
                      </a:lnTo>
                      <a:lnTo>
                        <a:pt x="14585" y="6862"/>
                      </a:lnTo>
                      <a:lnTo>
                        <a:pt x="14813" y="8655"/>
                      </a:lnTo>
                      <a:lnTo>
                        <a:pt x="15016" y="9981"/>
                      </a:lnTo>
                      <a:lnTo>
                        <a:pt x="15320" y="11618"/>
                      </a:lnTo>
                      <a:lnTo>
                        <a:pt x="15573" y="12944"/>
                      </a:lnTo>
                      <a:lnTo>
                        <a:pt x="15851" y="14114"/>
                      </a:lnTo>
                      <a:lnTo>
                        <a:pt x="16079" y="14971"/>
                      </a:lnTo>
                      <a:lnTo>
                        <a:pt x="16307" y="15673"/>
                      </a:lnTo>
                      <a:lnTo>
                        <a:pt x="16611" y="16531"/>
                      </a:lnTo>
                      <a:lnTo>
                        <a:pt x="16991" y="17389"/>
                      </a:lnTo>
                      <a:lnTo>
                        <a:pt x="17345" y="18090"/>
                      </a:lnTo>
                      <a:lnTo>
                        <a:pt x="17675" y="18636"/>
                      </a:lnTo>
                      <a:lnTo>
                        <a:pt x="18105" y="19182"/>
                      </a:lnTo>
                      <a:lnTo>
                        <a:pt x="18434" y="19572"/>
                      </a:lnTo>
                      <a:lnTo>
                        <a:pt x="18814" y="19884"/>
                      </a:lnTo>
                      <a:lnTo>
                        <a:pt x="19270" y="20274"/>
                      </a:lnTo>
                      <a:lnTo>
                        <a:pt x="19751" y="20664"/>
                      </a:lnTo>
                      <a:lnTo>
                        <a:pt x="20207" y="20898"/>
                      </a:lnTo>
                      <a:lnTo>
                        <a:pt x="20561" y="21054"/>
                      </a:lnTo>
                      <a:lnTo>
                        <a:pt x="21093" y="21288"/>
                      </a:lnTo>
                      <a:lnTo>
                        <a:pt x="21600" y="21366"/>
                      </a:lnTo>
                    </a:path>
                  </a:pathLst>
                </a:custGeom>
                <a:noFill/>
                <a:ln w="25400" cap="flat" cmpd="sng">
                  <a:solidFill>
                    <a:srgbClr val="40A0D5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lIns="0" tIns="0" rIns="0" bIns="0" anchor="ctr"/>
                <a:lstStyle/>
                <a:p>
                  <a:pPr algn="ctr" defTabSz="1170147">
                    <a:defRPr/>
                  </a:pPr>
                  <a:endParaRPr lang="fr-FR" sz="5200">
                    <a:solidFill>
                      <a:srgbClr val="FFFFFF"/>
                    </a:solidFill>
                    <a:latin typeface="Gill Sans" charset="0"/>
                    <a:cs typeface="Gill Sans" charset="0"/>
                    <a:sym typeface="Gill Sans" charset="0"/>
                  </a:endParaRPr>
                </a:p>
              </p:txBody>
            </p:sp>
            <p:sp>
              <p:nvSpPr>
                <p:cNvPr id="62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1266115" y="1496294"/>
                  <a:ext cx="13936" cy="4908087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0000"/>
                  </a:solidFill>
                  <a:prstDash val="solid"/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318" indent="-205740" defTabSz="457200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fr-FR" sz="14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63" name="Line 39"/>
                <p:cNvSpPr>
                  <a:spLocks noChangeShapeType="1"/>
                </p:cNvSpPr>
                <p:nvPr/>
              </p:nvSpPr>
              <p:spPr bwMode="auto">
                <a:xfrm>
                  <a:off x="1266115" y="6424976"/>
                  <a:ext cx="8201858" cy="1429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0000"/>
                  </a:solidFill>
                  <a:prstDash val="solid"/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318" indent="-205740" defTabSz="457200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fr-FR" sz="14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</p:grpSp>
          <p:sp>
            <p:nvSpPr>
              <p:cNvPr id="58" name="Trapezoid 57"/>
              <p:cNvSpPr/>
              <p:nvPr/>
            </p:nvSpPr>
            <p:spPr>
              <a:xfrm>
                <a:off x="7315435" y="3196719"/>
                <a:ext cx="782392" cy="1199657"/>
              </a:xfrm>
              <a:prstGeom prst="trapezoid">
                <a:avLst/>
              </a:prstGeom>
              <a:solidFill>
                <a:srgbClr val="40A0D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6183724" y="2715671"/>
                <a:ext cx="2914042" cy="3814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b="1" smtClean="0">
                    <a:latin typeface="Helvetica Light"/>
                    <a:cs typeface="Helvetica Light"/>
                  </a:rPr>
                  <a:t>Possibilité d’ajuster les pulses</a:t>
                </a:r>
                <a:endParaRPr lang="fr-FR" sz="1600" b="1">
                  <a:latin typeface="Helvetica Light"/>
                  <a:cs typeface="Helvetica Light"/>
                </a:endParaRPr>
              </a:p>
            </p:txBody>
          </p:sp>
          <p:sp>
            <p:nvSpPr>
              <p:cNvPr id="60" name="Isosceles Triangle 59"/>
              <p:cNvSpPr/>
              <p:nvPr/>
            </p:nvSpPr>
            <p:spPr>
              <a:xfrm>
                <a:off x="7037589" y="3219749"/>
                <a:ext cx="210899" cy="1174466"/>
              </a:xfrm>
              <a:prstGeom prst="triangle">
                <a:avLst/>
              </a:prstGeom>
              <a:solidFill>
                <a:srgbClr val="44A1D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65" name="Text Box 5"/>
          <p:cNvSpPr txBox="1">
            <a:spLocks noChangeArrowheads="1"/>
          </p:cNvSpPr>
          <p:nvPr/>
        </p:nvSpPr>
        <p:spPr bwMode="auto">
          <a:xfrm>
            <a:off x="467544" y="1412776"/>
            <a:ext cx="712879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dirty="0" smtClean="0"/>
              <a:t>Choix d’une source spallations à pulses longs – 2.86 ms</a:t>
            </a:r>
          </a:p>
          <a:p>
            <a:pPr>
              <a:spcBef>
                <a:spcPct val="50000"/>
              </a:spcBef>
            </a:pPr>
            <a:r>
              <a:rPr lang="fr-FR" sz="2400" dirty="0"/>
              <a:t>	</a:t>
            </a:r>
            <a:r>
              <a:rPr lang="fr-FR" sz="2400" dirty="0" smtClean="0"/>
              <a:t>		dédiée pour les neutrons ‘tièdes’ </a:t>
            </a:r>
          </a:p>
        </p:txBody>
      </p:sp>
    </p:spTree>
    <p:extLst>
      <p:ext uri="{BB962C8B-B14F-4D97-AF65-F5344CB8AC3E}">
        <p14:creationId xmlns:p14="http://schemas.microsoft.com/office/powerpoint/2010/main" val="3797883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1700808"/>
            <a:ext cx="7017939" cy="4604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8" name="Rectangle 5"/>
          <p:cNvSpPr>
            <a:spLocks noChangeArrowheads="1"/>
          </p:cNvSpPr>
          <p:nvPr/>
        </p:nvSpPr>
        <p:spPr bwMode="auto">
          <a:xfrm>
            <a:off x="7020272" y="3861048"/>
            <a:ext cx="1872208" cy="86409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5707" tIns="42853" rIns="85707" bIns="42853"/>
          <a:lstStyle/>
          <a:p>
            <a:endParaRPr lang="fr-FR" sz="22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>
                <a:latin typeface="TitilliumText22L 600 wt" charset="0"/>
                <a:ea typeface="ＭＳ Ｐゴシック" charset="0"/>
                <a:cs typeface="ＭＳ Ｐゴシック" charset="0"/>
              </a:rPr>
              <a:t>Une suite de 22 Instruments</a:t>
            </a:r>
            <a:endParaRPr lang="fr-FR"/>
          </a:p>
        </p:txBody>
      </p:sp>
      <p:sp>
        <p:nvSpPr>
          <p:cNvPr id="3" name="TextBox 2"/>
          <p:cNvSpPr txBox="1"/>
          <p:nvPr/>
        </p:nvSpPr>
        <p:spPr>
          <a:xfrm>
            <a:off x="107504" y="1700808"/>
            <a:ext cx="2727131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400" dirty="0" smtClean="0"/>
              <a:t>Une suite toujours en discussion</a:t>
            </a:r>
            <a:endParaRPr lang="fr-FR" sz="2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VETTIER  Journées Accélérateurs Roscoff 5-7 octobre 2015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fr-FR" smtClean="0"/>
              <a:t>27</a:t>
            </a:fld>
            <a:endParaRPr lang="fr-FR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0" y="6237312"/>
            <a:ext cx="9026113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dirty="0" smtClean="0"/>
              <a:t>Instruments longs/courts – selon besoin en résolution </a:t>
            </a:r>
            <a:r>
              <a:rPr lang="fr-FR" sz="2400" dirty="0" smtClean="0">
                <a:latin typeface="Symbol" charset="2"/>
                <a:cs typeface="Symbol" charset="2"/>
              </a:rPr>
              <a:t>dl</a:t>
            </a:r>
            <a:r>
              <a:rPr lang="fr-FR" sz="2400" dirty="0" smtClean="0"/>
              <a:t>/</a:t>
            </a:r>
            <a:r>
              <a:rPr lang="fr-FR" sz="2400" dirty="0" smtClean="0">
                <a:latin typeface="Symbol" charset="2"/>
                <a:cs typeface="Symbol" charset="2"/>
              </a:rPr>
              <a:t>l</a:t>
            </a:r>
          </a:p>
          <a:p>
            <a:pPr>
              <a:spcBef>
                <a:spcPct val="50000"/>
              </a:spcBef>
            </a:pPr>
            <a:endParaRPr lang="fr-FR" sz="2400" dirty="0">
              <a:latin typeface="Symbol" charset="2"/>
              <a:cs typeface="Symbol" charset="2"/>
            </a:endParaRPr>
          </a:p>
          <a:p>
            <a:pPr>
              <a:spcBef>
                <a:spcPct val="50000"/>
              </a:spcBef>
            </a:pPr>
            <a:endParaRPr lang="fr-FR" sz="2400" dirty="0" smtClean="0">
              <a:latin typeface="Symbol" charset="2"/>
              <a:cs typeface="Symbol" charset="2"/>
            </a:endParaRPr>
          </a:p>
          <a:p>
            <a:pPr>
              <a:spcBef>
                <a:spcPct val="50000"/>
              </a:spcBef>
            </a:pPr>
            <a:endParaRPr lang="fr-FR" sz="2400" dirty="0">
              <a:latin typeface="Symbol" charset="2"/>
              <a:cs typeface="Symbol" charset="2"/>
            </a:endParaRPr>
          </a:p>
          <a:p>
            <a:pPr>
              <a:spcBef>
                <a:spcPct val="50000"/>
              </a:spcBef>
            </a:pPr>
            <a:endParaRPr lang="fr-FR" sz="2400" dirty="0" smtClean="0">
              <a:latin typeface="Symbol" charset="2"/>
              <a:cs typeface="Symbol" charset="2"/>
            </a:endParaRPr>
          </a:p>
          <a:p>
            <a:pPr>
              <a:spcBef>
                <a:spcPct val="50000"/>
              </a:spcBef>
            </a:pPr>
            <a:r>
              <a:rPr lang="fr-FR" sz="24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4603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image60.png" descr="bild 5.png"/>
          <p:cNvPicPr/>
          <p:nvPr/>
        </p:nvPicPr>
        <p:blipFill>
          <a:blip r:embed="rId2">
            <a:extLst/>
          </a:blip>
          <a:srcRect t="6571" b="6569"/>
          <a:stretch>
            <a:fillRect/>
          </a:stretch>
        </p:blipFill>
        <p:spPr>
          <a:xfrm>
            <a:off x="-3" y="1429113"/>
            <a:ext cx="9144004" cy="5650275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Shape 148"/>
          <p:cNvSpPr/>
          <p:nvPr/>
        </p:nvSpPr>
        <p:spPr>
          <a:xfrm>
            <a:off x="47312" y="5557691"/>
            <a:ext cx="5381471" cy="813394"/>
          </a:xfrm>
          <a:prstGeom prst="rect">
            <a:avLst/>
          </a:prstGeom>
          <a:solidFill>
            <a:srgbClr val="FFFFFF"/>
          </a:solidFill>
          <a:ln w="12700">
            <a:solidFill>
              <a:srgbClr val="0365C0"/>
            </a:solidFill>
            <a:miter lim="400000"/>
          </a:ln>
        </p:spPr>
        <p:txBody>
          <a:bodyPr lIns="34290" tIns="34290" rIns="34290" bIns="34290"/>
          <a:lstStyle/>
          <a:p>
            <a:pPr algn="ctr" defTabSz="584200">
              <a:defRPr sz="3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 lang="fr-FR" sz="36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instruments neutroniques</a:t>
            </a:r>
            <a:endParaRPr lang="fr-FR" dirty="0"/>
          </a:p>
        </p:txBody>
      </p:sp>
      <p:grpSp>
        <p:nvGrpSpPr>
          <p:cNvPr id="162" name="Group 162"/>
          <p:cNvGrpSpPr/>
          <p:nvPr/>
        </p:nvGrpSpPr>
        <p:grpSpPr>
          <a:xfrm>
            <a:off x="228727" y="6340617"/>
            <a:ext cx="8815150" cy="478507"/>
            <a:chOff x="0" y="-1"/>
            <a:chExt cx="8815149" cy="478506"/>
          </a:xfrm>
        </p:grpSpPr>
        <p:grpSp>
          <p:nvGrpSpPr>
            <p:cNvPr id="160" name="Group 160"/>
            <p:cNvGrpSpPr/>
            <p:nvPr/>
          </p:nvGrpSpPr>
          <p:grpSpPr>
            <a:xfrm>
              <a:off x="2162144" y="-1"/>
              <a:ext cx="6653005" cy="478506"/>
              <a:chOff x="-1" y="-1"/>
              <a:chExt cx="6653004" cy="478504"/>
            </a:xfrm>
          </p:grpSpPr>
          <p:pic>
            <p:nvPicPr>
              <p:cNvPr id="150" name="www.psi.png"/>
              <p:cNvPicPr/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5704537" y="72768"/>
                <a:ext cx="948467" cy="34068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51" name="english.png"/>
              <p:cNvPicPr/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5286785" y="68976"/>
                <a:ext cx="311364" cy="34068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52" name="LogoLLB.png"/>
              <p:cNvPicPr/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3395674" y="72768"/>
                <a:ext cx="572931" cy="35057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53" name="logo.png"/>
              <p:cNvPicPr/>
              <p:nvPr/>
            </p:nvPicPr>
            <p:blipFill>
              <a:blip r:embed="rId6">
                <a:extLst/>
              </a:blip>
              <a:srcRect l="15976" r="59107" b="22914"/>
              <a:stretch>
                <a:fillRect/>
              </a:stretch>
            </p:blipFill>
            <p:spPr>
              <a:xfrm>
                <a:off x="4319019" y="56703"/>
                <a:ext cx="294672" cy="32822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54" name="image25.png"/>
              <p:cNvPicPr/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3946195" y="106759"/>
                <a:ext cx="268292" cy="2651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55" name="index.html.png"/>
              <p:cNvPicPr/>
              <p:nvPr/>
            </p:nvPicPr>
            <p:blipFill>
              <a:blip r:embed="rId8">
                <a:extLst/>
              </a:blip>
              <a:srcRect l="5978" t="19386" b="19385"/>
              <a:stretch>
                <a:fillRect/>
              </a:stretch>
            </p:blipFill>
            <p:spPr>
              <a:xfrm>
                <a:off x="-2" y="106759"/>
                <a:ext cx="1454730" cy="3283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56" name="www.ujf.cas.png"/>
              <p:cNvPicPr/>
              <p:nvPr/>
            </p:nvPicPr>
            <p:blipFill>
              <a:blip r:embed="rId9">
                <a:extLst/>
              </a:blip>
              <a:srcRect r="79095"/>
              <a:stretch>
                <a:fillRect/>
              </a:stretch>
            </p:blipFill>
            <p:spPr>
              <a:xfrm>
                <a:off x="2161662" y="-1"/>
                <a:ext cx="294436" cy="47850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57" name="757.png"/>
              <p:cNvPicPr/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2593312" y="86270"/>
                <a:ext cx="753666" cy="34226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58" name="TUM_logo_02.png"/>
              <p:cNvPicPr/>
              <p:nvPr/>
            </p:nvPicPr>
            <p:blipFill>
              <a:blip r:embed="rId11">
                <a:extLst/>
              </a:blip>
              <a:srcRect b="54588"/>
              <a:stretch>
                <a:fillRect/>
              </a:stretch>
            </p:blipFill>
            <p:spPr>
              <a:xfrm>
                <a:off x="4720749" y="86270"/>
                <a:ext cx="458806" cy="2689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59" name="image13.jpeg"/>
              <p:cNvPicPr/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1538716" y="101603"/>
                <a:ext cx="538780" cy="29273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61" name="Shape 161"/>
            <p:cNvSpPr/>
            <p:nvPr/>
          </p:nvSpPr>
          <p:spPr>
            <a:xfrm>
              <a:off x="0" y="112183"/>
              <a:ext cx="1231707" cy="2769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defTabSz="487740">
                <a:defRPr sz="1600" b="1">
                  <a:uFill>
                    <a:solidFill/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sz="1800" b="0">
                  <a:uFillTx/>
                </a:defRPr>
              </a:pPr>
              <a:r>
                <a:rPr lang="fr-FR" kern="0" dirty="0" smtClean="0">
                  <a:solidFill>
                    <a:sysClr val="windowText" lastClr="000000"/>
                  </a:solidFill>
                </a:rPr>
                <a:t>Institutions :</a:t>
              </a:r>
              <a:endParaRPr lang="fr-FR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63" name="Shape 163"/>
          <p:cNvSpPr/>
          <p:nvPr/>
        </p:nvSpPr>
        <p:spPr>
          <a:xfrm>
            <a:off x="4580053" y="4639677"/>
            <a:ext cx="1182636" cy="8401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14726" y="17710"/>
                </a:lnTo>
                <a:lnTo>
                  <a:pt x="0" y="0"/>
                </a:lnTo>
              </a:path>
            </a:pathLst>
          </a:custGeom>
          <a:ln w="12700">
            <a:solidFill>
              <a:srgbClr val="4F81BD"/>
            </a:solidFill>
            <a:headEnd type="oval"/>
          </a:ln>
          <a:effectLst>
            <a:outerShdw blurRad="254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defTabSz="411480">
              <a:defRPr sz="1000">
                <a:latin typeface="+mj-lt"/>
                <a:ea typeface="+mj-ea"/>
                <a:cs typeface="+mj-cs"/>
                <a:sym typeface="Helvetica"/>
              </a:defRPr>
            </a:pPr>
            <a:endParaRPr lang="fr-FR" sz="10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grpSp>
        <p:nvGrpSpPr>
          <p:cNvPr id="174" name="Group 174"/>
          <p:cNvGrpSpPr/>
          <p:nvPr/>
        </p:nvGrpSpPr>
        <p:grpSpPr>
          <a:xfrm>
            <a:off x="-12643" y="1901835"/>
            <a:ext cx="7845657" cy="3913080"/>
            <a:chOff x="-99606" y="0"/>
            <a:chExt cx="7845658" cy="3913078"/>
          </a:xfrm>
        </p:grpSpPr>
        <p:grpSp>
          <p:nvGrpSpPr>
            <p:cNvPr id="166" name="Group 166"/>
            <p:cNvGrpSpPr/>
            <p:nvPr/>
          </p:nvGrpSpPr>
          <p:grpSpPr>
            <a:xfrm>
              <a:off x="-99606" y="2679669"/>
              <a:ext cx="2192908" cy="956531"/>
              <a:chOff x="-40418" y="-64279"/>
              <a:chExt cx="2192906" cy="956530"/>
            </a:xfrm>
          </p:grpSpPr>
          <p:sp>
            <p:nvSpPr>
              <p:cNvPr id="164" name="Shape 164"/>
              <p:cNvSpPr/>
              <p:nvPr/>
            </p:nvSpPr>
            <p:spPr>
              <a:xfrm>
                <a:off x="-40418" y="338254"/>
                <a:ext cx="2192906" cy="5539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/>
              <a:p>
                <a:pPr algn="ctr" defTabSz="411402"/>
                <a:r>
                  <a:rPr lang="fr-FR" b="1" kern="0" smtClean="0">
                    <a:solidFill>
                      <a:srgbClr val="9A403E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NMX - </a:t>
                </a:r>
              </a:p>
              <a:p>
                <a:pPr algn="ctr" defTabSz="411402"/>
                <a:r>
                  <a:rPr lang="fr-FR" b="1" kern="0" smtClean="0">
                    <a:solidFill>
                      <a:srgbClr val="9A403E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Macro-Crystallography</a:t>
                </a:r>
                <a:endParaRPr lang="fr-FR" b="1" kern="0">
                  <a:solidFill>
                    <a:srgbClr val="9A403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" name="Shape 165"/>
              <p:cNvSpPr/>
              <p:nvPr/>
            </p:nvSpPr>
            <p:spPr>
              <a:xfrm>
                <a:off x="135979" y="-64279"/>
                <a:ext cx="461228" cy="597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897" y="0"/>
                    </a:moveTo>
                    <a:lnTo>
                      <a:pt x="0" y="14106"/>
                    </a:lnTo>
                    <a:lnTo>
                      <a:pt x="21600" y="21600"/>
                    </a:lnTo>
                  </a:path>
                </a:pathLst>
              </a:custGeom>
              <a:noFill/>
              <a:ln w="12700" cap="flat">
                <a:solidFill>
                  <a:srgbClr val="4F81BD"/>
                </a:solidFill>
                <a:prstDash val="solid"/>
                <a:bevel/>
                <a:tailEnd type="oval" w="med" len="med"/>
              </a:ln>
              <a:effectLst>
                <a:outerShdw blurRad="254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11480">
                  <a:defRPr sz="10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 lang="fr-FR" sz="1000" kern="0">
                  <a:solidFill>
                    <a:sysClr val="windowText" lastClr="000000"/>
                  </a:solidFill>
                  <a:latin typeface="Helvetica"/>
                  <a:ea typeface="Helvetica"/>
                  <a:cs typeface="Helvetica"/>
                  <a:sym typeface="Helvetica"/>
                </a:endParaRPr>
              </a:p>
            </p:txBody>
          </p:sp>
        </p:grpSp>
        <p:grpSp>
          <p:nvGrpSpPr>
            <p:cNvPr id="169" name="Group 169"/>
            <p:cNvGrpSpPr/>
            <p:nvPr/>
          </p:nvGrpSpPr>
          <p:grpSpPr>
            <a:xfrm>
              <a:off x="4776379" y="2797077"/>
              <a:ext cx="2969673" cy="788397"/>
              <a:chOff x="0" y="0"/>
              <a:chExt cx="2969671" cy="788395"/>
            </a:xfrm>
          </p:grpSpPr>
          <p:sp>
            <p:nvSpPr>
              <p:cNvPr id="167" name="Shape 167"/>
              <p:cNvSpPr/>
              <p:nvPr/>
            </p:nvSpPr>
            <p:spPr>
              <a:xfrm>
                <a:off x="1547934" y="511397"/>
                <a:ext cx="1421737" cy="2769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411402">
                  <a:defRPr b="1">
                    <a:solidFill>
                      <a:srgbClr val="9A403E"/>
                    </a:solidFill>
                  </a:defRPr>
                </a:lvl1pPr>
              </a:lstStyle>
              <a:p>
                <a:pPr>
                  <a:defRPr b="0">
                    <a:solidFill>
                      <a:srgbClr val="000000"/>
                    </a:solidFill>
                  </a:defRPr>
                </a:pPr>
                <a:r>
                  <a:rPr lang="fr-FR" kern="0" smtClean="0">
                    <a:latin typeface="Calibri"/>
                    <a:ea typeface="Calibri"/>
                    <a:cs typeface="Calibri"/>
                    <a:sym typeface="Calibri"/>
                  </a:rPr>
                  <a:t>ODIN - Imaging</a:t>
                </a:r>
                <a:endParaRPr lang="fr-FR" kern="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" name="Shape 168"/>
              <p:cNvSpPr/>
              <p:nvPr/>
            </p:nvSpPr>
            <p:spPr>
              <a:xfrm flipH="1" flipV="1">
                <a:off x="0" y="0"/>
                <a:ext cx="1485001" cy="651119"/>
              </a:xfrm>
              <a:prstGeom prst="line">
                <a:avLst/>
              </a:prstGeom>
              <a:noFill/>
              <a:ln w="12700" cap="flat">
                <a:solidFill>
                  <a:srgbClr val="4F81BD"/>
                </a:solidFill>
                <a:prstDash val="solid"/>
                <a:bevel/>
                <a:headEnd type="oval" w="med" len="med"/>
              </a:ln>
              <a:effectLst>
                <a:outerShdw blurRad="254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defRPr sz="10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 lang="fr-FR" sz="1000" kern="0">
                  <a:solidFill>
                    <a:sysClr val="windowText" lastClr="000000"/>
                  </a:solidFill>
                  <a:latin typeface="Helvetica"/>
                  <a:ea typeface="Helvetica"/>
                  <a:cs typeface="Helvetica"/>
                  <a:sym typeface="Helvetica"/>
                </a:endParaRPr>
              </a:p>
            </p:txBody>
          </p:sp>
        </p:grpSp>
        <p:sp>
          <p:nvSpPr>
            <p:cNvPr id="170" name="Shape 170"/>
            <p:cNvSpPr/>
            <p:nvPr/>
          </p:nvSpPr>
          <p:spPr>
            <a:xfrm>
              <a:off x="-27160" y="3636079"/>
              <a:ext cx="5122384" cy="2769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411402">
                <a:defRPr b="1">
                  <a:solidFill>
                    <a:srgbClr val="9A403E"/>
                  </a:solidFill>
                </a:defRPr>
              </a:lvl1pPr>
            </a:lstStyle>
            <a:p>
              <a:pPr>
                <a:defRPr b="0">
                  <a:solidFill>
                    <a:srgbClr val="000000"/>
                  </a:solidFill>
                </a:defRPr>
              </a:pPr>
              <a:r>
                <a:rPr lang="fr-FR" kern="0" dirty="0" smtClean="0">
                  <a:latin typeface="Calibri"/>
                  <a:ea typeface="Calibri"/>
                  <a:cs typeface="Calibri"/>
                  <a:sym typeface="Calibri"/>
                </a:rPr>
                <a:t>2013 Round: choix de 3 Instruments sur 4 propositions</a:t>
              </a:r>
              <a:endParaRPr lang="fr-FR" kern="0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73" name="Group 173"/>
            <p:cNvGrpSpPr/>
            <p:nvPr/>
          </p:nvGrpSpPr>
          <p:grpSpPr>
            <a:xfrm>
              <a:off x="4688667" y="0"/>
              <a:ext cx="1493666" cy="994635"/>
              <a:chOff x="-1" y="81538"/>
              <a:chExt cx="1493664" cy="994634"/>
            </a:xfrm>
          </p:grpSpPr>
          <p:sp>
            <p:nvSpPr>
              <p:cNvPr id="171" name="Shape 171"/>
              <p:cNvSpPr/>
              <p:nvPr/>
            </p:nvSpPr>
            <p:spPr>
              <a:xfrm>
                <a:off x="395971" y="81538"/>
                <a:ext cx="1097692" cy="2769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ctr" defTabSz="411402">
                  <a:defRPr b="1">
                    <a:solidFill>
                      <a:srgbClr val="924607"/>
                    </a:solidFill>
                  </a:defRPr>
                </a:lvl1pPr>
              </a:lstStyle>
              <a:p>
                <a:pPr>
                  <a:defRPr b="0">
                    <a:solidFill>
                      <a:srgbClr val="000000"/>
                    </a:solidFill>
                  </a:defRPr>
                </a:pPr>
                <a:r>
                  <a:rPr lang="fr-FR" kern="0" smtClean="0">
                    <a:latin typeface="Calibri"/>
                    <a:ea typeface="Calibri"/>
                    <a:cs typeface="Calibri"/>
                    <a:sym typeface="Calibri"/>
                  </a:rPr>
                  <a:t>LOKI - SANS</a:t>
                </a:r>
                <a:endParaRPr lang="fr-FR" kern="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" name="Shape 172"/>
              <p:cNvSpPr/>
              <p:nvPr/>
            </p:nvSpPr>
            <p:spPr>
              <a:xfrm flipH="1">
                <a:off x="-1" y="222158"/>
                <a:ext cx="331482" cy="854014"/>
              </a:xfrm>
              <a:prstGeom prst="line">
                <a:avLst/>
              </a:prstGeom>
              <a:noFill/>
              <a:ln w="12700" cap="flat">
                <a:solidFill>
                  <a:srgbClr val="4F81BD"/>
                </a:solidFill>
                <a:prstDash val="solid"/>
                <a:bevel/>
                <a:headEnd type="oval" w="med" len="med"/>
              </a:ln>
              <a:effectLst>
                <a:outerShdw blurRad="254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defRPr sz="10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 lang="fr-FR" sz="1000" kern="0">
                  <a:solidFill>
                    <a:sysClr val="windowText" lastClr="000000"/>
                  </a:solidFill>
                  <a:latin typeface="Helvetica"/>
                  <a:ea typeface="Helvetica"/>
                  <a:cs typeface="Helvetica"/>
                  <a:sym typeface="Helvetica"/>
                </a:endParaRPr>
              </a:p>
            </p:txBody>
          </p:sp>
        </p:grpSp>
      </p:grpSp>
      <p:grpSp>
        <p:nvGrpSpPr>
          <p:cNvPr id="203" name="Group 203"/>
          <p:cNvGrpSpPr/>
          <p:nvPr/>
        </p:nvGrpSpPr>
        <p:grpSpPr>
          <a:xfrm>
            <a:off x="6176" y="1492328"/>
            <a:ext cx="8956379" cy="4558629"/>
            <a:chOff x="-9925" y="0"/>
            <a:chExt cx="8956380" cy="4558627"/>
          </a:xfrm>
        </p:grpSpPr>
        <p:grpSp>
          <p:nvGrpSpPr>
            <p:cNvPr id="177" name="Group 177"/>
            <p:cNvGrpSpPr/>
            <p:nvPr/>
          </p:nvGrpSpPr>
          <p:grpSpPr>
            <a:xfrm>
              <a:off x="5842260" y="1403914"/>
              <a:ext cx="3104195" cy="850699"/>
              <a:chOff x="-1" y="58242"/>
              <a:chExt cx="3104194" cy="850697"/>
            </a:xfrm>
          </p:grpSpPr>
          <p:sp>
            <p:nvSpPr>
              <p:cNvPr id="175" name="Shape 175"/>
              <p:cNvSpPr/>
              <p:nvPr/>
            </p:nvSpPr>
            <p:spPr>
              <a:xfrm>
                <a:off x="1008218" y="58242"/>
                <a:ext cx="2095975" cy="2769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411402"/>
              </a:lstStyle>
              <a:p>
                <a:r>
                  <a:rPr lang="fr-FR" kern="0" smtClean="0">
                    <a:solidFill>
                      <a:sysClr val="windowText" lastClr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ESTIA -  Reflectometer</a:t>
                </a:r>
                <a:endParaRPr lang="fr-FR" kern="0">
                  <a:solidFill>
                    <a:sysClr val="windowText" lastClr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" name="Shape 176"/>
              <p:cNvSpPr/>
              <p:nvPr/>
            </p:nvSpPr>
            <p:spPr>
              <a:xfrm flipH="1">
                <a:off x="-1" y="227826"/>
                <a:ext cx="908186" cy="681113"/>
              </a:xfrm>
              <a:prstGeom prst="line">
                <a:avLst/>
              </a:prstGeom>
              <a:noFill/>
              <a:ln w="12700" cap="flat">
                <a:solidFill>
                  <a:srgbClr val="4F81BD"/>
                </a:solidFill>
                <a:prstDash val="solid"/>
                <a:bevel/>
                <a:headEnd type="oval" w="med" len="med"/>
              </a:ln>
              <a:effectLst>
                <a:outerShdw blurRad="254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defRPr sz="10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 lang="fr-FR" sz="1000" kern="0">
                  <a:solidFill>
                    <a:sysClr val="windowText" lastClr="000000"/>
                  </a:solidFill>
                  <a:latin typeface="Helvetica"/>
                  <a:ea typeface="Helvetica"/>
                  <a:cs typeface="Helvetica"/>
                  <a:sym typeface="Helvetica"/>
                </a:endParaRPr>
              </a:p>
            </p:txBody>
          </p:sp>
        </p:grpSp>
        <p:grpSp>
          <p:nvGrpSpPr>
            <p:cNvPr id="180" name="Group 180"/>
            <p:cNvGrpSpPr/>
            <p:nvPr/>
          </p:nvGrpSpPr>
          <p:grpSpPr>
            <a:xfrm>
              <a:off x="230526" y="338576"/>
              <a:ext cx="2297192" cy="1960051"/>
              <a:chOff x="-1" y="69890"/>
              <a:chExt cx="2297191" cy="1960049"/>
            </a:xfrm>
          </p:grpSpPr>
          <p:sp>
            <p:nvSpPr>
              <p:cNvPr id="178" name="Shape 178"/>
              <p:cNvSpPr/>
              <p:nvPr/>
            </p:nvSpPr>
            <p:spPr>
              <a:xfrm>
                <a:off x="256556" y="69890"/>
                <a:ext cx="2040634" cy="2769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411402"/>
              </a:lstStyle>
              <a:p>
                <a:r>
                  <a:rPr lang="fr-FR" kern="0" smtClean="0">
                    <a:solidFill>
                      <a:sysClr val="windowText" lastClr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BEER - Diffractometer</a:t>
                </a:r>
                <a:endParaRPr lang="fr-FR" kern="0">
                  <a:solidFill>
                    <a:sysClr val="windowText" lastClr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" name="Shape 179"/>
              <p:cNvSpPr/>
              <p:nvPr/>
            </p:nvSpPr>
            <p:spPr>
              <a:xfrm>
                <a:off x="-1" y="207921"/>
                <a:ext cx="440773" cy="18220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201" y="0"/>
                    </a:moveTo>
                    <a:lnTo>
                      <a:pt x="0" y="0"/>
                    </a:lnTo>
                    <a:lnTo>
                      <a:pt x="21600" y="21600"/>
                    </a:lnTo>
                  </a:path>
                </a:pathLst>
              </a:custGeom>
              <a:noFill/>
              <a:ln w="12700" cap="flat">
                <a:solidFill>
                  <a:srgbClr val="4F81BD"/>
                </a:solidFill>
                <a:prstDash val="solid"/>
                <a:bevel/>
                <a:headEnd type="oval" w="med" len="med"/>
              </a:ln>
              <a:effectLst>
                <a:outerShdw blurRad="254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11480">
                  <a:defRPr sz="10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 lang="fr-FR" sz="1000" kern="0">
                  <a:solidFill>
                    <a:sysClr val="windowText" lastClr="000000"/>
                  </a:solidFill>
                  <a:latin typeface="Helvetica"/>
                  <a:ea typeface="Helvetica"/>
                  <a:cs typeface="Helvetica"/>
                  <a:sym typeface="Helvetica"/>
                </a:endParaRPr>
              </a:p>
            </p:txBody>
          </p:sp>
        </p:grpSp>
        <p:grpSp>
          <p:nvGrpSpPr>
            <p:cNvPr id="183" name="Group 183"/>
            <p:cNvGrpSpPr/>
            <p:nvPr/>
          </p:nvGrpSpPr>
          <p:grpSpPr>
            <a:xfrm>
              <a:off x="587873" y="741924"/>
              <a:ext cx="2717486" cy="1315762"/>
              <a:chOff x="-1" y="58242"/>
              <a:chExt cx="2717485" cy="1315760"/>
            </a:xfrm>
          </p:grpSpPr>
          <p:sp>
            <p:nvSpPr>
              <p:cNvPr id="181" name="Shape 181"/>
              <p:cNvSpPr/>
              <p:nvPr/>
            </p:nvSpPr>
            <p:spPr>
              <a:xfrm>
                <a:off x="268097" y="58242"/>
                <a:ext cx="2449387" cy="2769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411402"/>
              </a:lstStyle>
              <a:p>
                <a:r>
                  <a:rPr lang="fr-FR" kern="0" smtClean="0">
                    <a:solidFill>
                      <a:sysClr val="windowText" lastClr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HEIMDAL - Diffractometer</a:t>
                </a:r>
                <a:endParaRPr lang="fr-FR" kern="0">
                  <a:solidFill>
                    <a:sysClr val="windowText" lastClr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" name="Shape 182"/>
              <p:cNvSpPr/>
              <p:nvPr/>
            </p:nvSpPr>
            <p:spPr>
              <a:xfrm>
                <a:off x="-1" y="189521"/>
                <a:ext cx="405014" cy="11844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988" y="0"/>
                    </a:moveTo>
                    <a:lnTo>
                      <a:pt x="0" y="0"/>
                    </a:lnTo>
                    <a:lnTo>
                      <a:pt x="21600" y="21600"/>
                    </a:lnTo>
                  </a:path>
                </a:pathLst>
              </a:custGeom>
              <a:noFill/>
              <a:ln w="12700" cap="flat">
                <a:solidFill>
                  <a:srgbClr val="4F81BD"/>
                </a:solidFill>
                <a:prstDash val="solid"/>
                <a:bevel/>
                <a:headEnd type="oval" w="med" len="med"/>
              </a:ln>
              <a:effectLst>
                <a:outerShdw blurRad="254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11480">
                  <a:defRPr sz="10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 lang="fr-FR" sz="1000" kern="0">
                  <a:solidFill>
                    <a:sysClr val="windowText" lastClr="000000"/>
                  </a:solidFill>
                  <a:latin typeface="Helvetica"/>
                  <a:ea typeface="Helvetica"/>
                  <a:cs typeface="Helvetica"/>
                  <a:sym typeface="Helvetica"/>
                </a:endParaRPr>
              </a:p>
            </p:txBody>
          </p:sp>
        </p:grpSp>
        <p:grpSp>
          <p:nvGrpSpPr>
            <p:cNvPr id="186" name="Group 186"/>
            <p:cNvGrpSpPr/>
            <p:nvPr/>
          </p:nvGrpSpPr>
          <p:grpSpPr>
            <a:xfrm>
              <a:off x="1050668" y="1098681"/>
              <a:ext cx="2405651" cy="713854"/>
              <a:chOff x="-1" y="0"/>
              <a:chExt cx="2405650" cy="713852"/>
            </a:xfrm>
          </p:grpSpPr>
          <p:sp>
            <p:nvSpPr>
              <p:cNvPr id="184" name="Shape 184"/>
              <p:cNvSpPr/>
              <p:nvPr/>
            </p:nvSpPr>
            <p:spPr>
              <a:xfrm>
                <a:off x="232354" y="0"/>
                <a:ext cx="2173295" cy="2769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ctr" defTabSz="411402"/>
              </a:lstStyle>
              <a:p>
                <a:r>
                  <a:rPr lang="fr-FR" kern="0" smtClean="0">
                    <a:solidFill>
                      <a:sysClr val="windowText" lastClr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C-SPEC -  Spectrometer</a:t>
                </a:r>
                <a:endParaRPr lang="fr-FR" kern="0">
                  <a:solidFill>
                    <a:sysClr val="windowText" lastClr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Shape 185"/>
              <p:cNvSpPr/>
              <p:nvPr/>
            </p:nvSpPr>
            <p:spPr>
              <a:xfrm>
                <a:off x="-1" y="193346"/>
                <a:ext cx="369296" cy="5205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070" y="0"/>
                    </a:moveTo>
                    <a:lnTo>
                      <a:pt x="0" y="0"/>
                    </a:lnTo>
                    <a:lnTo>
                      <a:pt x="21600" y="21600"/>
                    </a:lnTo>
                  </a:path>
                </a:pathLst>
              </a:custGeom>
              <a:noFill/>
              <a:ln w="12700" cap="flat">
                <a:solidFill>
                  <a:srgbClr val="4F81BD"/>
                </a:solidFill>
                <a:prstDash val="solid"/>
                <a:bevel/>
                <a:headEnd type="oval" w="med" len="med"/>
              </a:ln>
              <a:effectLst>
                <a:outerShdw blurRad="254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11480">
                  <a:defRPr sz="10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 lang="fr-FR" sz="1000" kern="0">
                  <a:solidFill>
                    <a:sysClr val="windowText" lastClr="000000"/>
                  </a:solidFill>
                  <a:latin typeface="Helvetica"/>
                  <a:ea typeface="Helvetica"/>
                  <a:cs typeface="Helvetica"/>
                  <a:sym typeface="Helvetica"/>
                </a:endParaRPr>
              </a:p>
            </p:txBody>
          </p:sp>
        </p:grpSp>
        <p:grpSp>
          <p:nvGrpSpPr>
            <p:cNvPr id="189" name="Group 189"/>
            <p:cNvGrpSpPr/>
            <p:nvPr/>
          </p:nvGrpSpPr>
          <p:grpSpPr>
            <a:xfrm>
              <a:off x="4191419" y="57214"/>
              <a:ext cx="2325511" cy="1503338"/>
              <a:chOff x="0" y="23296"/>
              <a:chExt cx="2325509" cy="1503337"/>
            </a:xfrm>
          </p:grpSpPr>
          <p:sp>
            <p:nvSpPr>
              <p:cNvPr id="187" name="Shape 187"/>
              <p:cNvSpPr/>
              <p:nvPr/>
            </p:nvSpPr>
            <p:spPr>
              <a:xfrm>
                <a:off x="216686" y="23296"/>
                <a:ext cx="2108823" cy="2769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ctr" defTabSz="411402"/>
              </a:lstStyle>
              <a:p>
                <a:r>
                  <a:rPr lang="fr-FR" kern="0" smtClean="0">
                    <a:solidFill>
                      <a:sysClr val="windowText" lastClr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FREIA -  Reflectometer</a:t>
                </a:r>
                <a:endParaRPr lang="fr-FR" kern="0">
                  <a:solidFill>
                    <a:sysClr val="windowText" lastClr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" name="Shape 188"/>
              <p:cNvSpPr/>
              <p:nvPr/>
            </p:nvSpPr>
            <p:spPr>
              <a:xfrm>
                <a:off x="0" y="197859"/>
                <a:ext cx="264745" cy="13287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769" y="0"/>
                    </a:moveTo>
                    <a:lnTo>
                      <a:pt x="0" y="115"/>
                    </a:lnTo>
                    <a:lnTo>
                      <a:pt x="21600" y="21600"/>
                    </a:lnTo>
                  </a:path>
                </a:pathLst>
              </a:custGeom>
              <a:noFill/>
              <a:ln w="12700" cap="flat">
                <a:solidFill>
                  <a:srgbClr val="4F81BD"/>
                </a:solidFill>
                <a:prstDash val="solid"/>
                <a:bevel/>
                <a:headEnd type="oval" w="med" len="med"/>
              </a:ln>
              <a:effectLst>
                <a:outerShdw blurRad="254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11480">
                  <a:defRPr sz="10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 lang="fr-FR" sz="1000" kern="0">
                  <a:solidFill>
                    <a:sysClr val="windowText" lastClr="000000"/>
                  </a:solidFill>
                  <a:latin typeface="Helvetica"/>
                  <a:ea typeface="Helvetica"/>
                  <a:cs typeface="Helvetica"/>
                  <a:sym typeface="Helvetica"/>
                </a:endParaRPr>
              </a:p>
            </p:txBody>
          </p:sp>
        </p:grpSp>
        <p:grpSp>
          <p:nvGrpSpPr>
            <p:cNvPr id="192" name="Group 192"/>
            <p:cNvGrpSpPr/>
            <p:nvPr/>
          </p:nvGrpSpPr>
          <p:grpSpPr>
            <a:xfrm>
              <a:off x="5586751" y="946342"/>
              <a:ext cx="2809629" cy="1149719"/>
              <a:chOff x="-1" y="58242"/>
              <a:chExt cx="2809627" cy="1149717"/>
            </a:xfrm>
          </p:grpSpPr>
          <p:sp>
            <p:nvSpPr>
              <p:cNvPr id="190" name="Shape 190"/>
              <p:cNvSpPr/>
              <p:nvPr/>
            </p:nvSpPr>
            <p:spPr>
              <a:xfrm>
                <a:off x="882041" y="58242"/>
                <a:ext cx="1927585" cy="2769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ctr" defTabSz="411402"/>
              </a:lstStyle>
              <a:p>
                <a:r>
                  <a:rPr lang="fr-FR" kern="0" smtClean="0">
                    <a:solidFill>
                      <a:sysClr val="windowText" lastClr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VOR -  Spectrometer</a:t>
                </a:r>
                <a:endParaRPr lang="fr-FR" kern="0">
                  <a:solidFill>
                    <a:sysClr val="windowText" lastClr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" name="Shape 191"/>
              <p:cNvSpPr/>
              <p:nvPr/>
            </p:nvSpPr>
            <p:spPr>
              <a:xfrm>
                <a:off x="-1" y="235254"/>
                <a:ext cx="845784" cy="972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15212" y="0"/>
                    </a:lnTo>
                    <a:lnTo>
                      <a:pt x="0" y="21600"/>
                    </a:lnTo>
                  </a:path>
                </a:pathLst>
              </a:custGeom>
              <a:noFill/>
              <a:ln w="12700" cap="flat">
                <a:solidFill>
                  <a:srgbClr val="4F81BD"/>
                </a:solidFill>
                <a:prstDash val="solid"/>
                <a:bevel/>
                <a:headEnd type="oval" w="med" len="med"/>
              </a:ln>
              <a:effectLst>
                <a:outerShdw blurRad="254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11480">
                  <a:defRPr sz="10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 lang="fr-FR" sz="1000" kern="0">
                  <a:solidFill>
                    <a:sysClr val="windowText" lastClr="000000"/>
                  </a:solidFill>
                  <a:latin typeface="Helvetica"/>
                  <a:ea typeface="Helvetica"/>
                  <a:cs typeface="Helvetica"/>
                  <a:sym typeface="Helvetica"/>
                </a:endParaRPr>
              </a:p>
            </p:txBody>
          </p:sp>
        </p:grpSp>
        <p:grpSp>
          <p:nvGrpSpPr>
            <p:cNvPr id="195" name="Group 195"/>
            <p:cNvGrpSpPr/>
            <p:nvPr/>
          </p:nvGrpSpPr>
          <p:grpSpPr>
            <a:xfrm>
              <a:off x="5646840" y="2576393"/>
              <a:ext cx="2324767" cy="1021249"/>
              <a:chOff x="0" y="-1"/>
              <a:chExt cx="2324765" cy="1021247"/>
            </a:xfrm>
          </p:grpSpPr>
          <p:sp>
            <p:nvSpPr>
              <p:cNvPr id="193" name="Shape 193"/>
              <p:cNvSpPr/>
              <p:nvPr/>
            </p:nvSpPr>
            <p:spPr>
              <a:xfrm>
                <a:off x="1042364" y="744248"/>
                <a:ext cx="1282401" cy="2769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411402"/>
              </a:lstStyle>
              <a:p>
                <a:r>
                  <a:rPr lang="fr-FR" kern="0" smtClean="0">
                    <a:solidFill>
                      <a:sysClr val="windowText" lastClr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SKADI -  SANS</a:t>
                </a:r>
                <a:endParaRPr lang="fr-FR" kern="0">
                  <a:solidFill>
                    <a:sysClr val="windowText" lastClr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" name="Shape 194"/>
              <p:cNvSpPr/>
              <p:nvPr/>
            </p:nvSpPr>
            <p:spPr>
              <a:xfrm flipH="1" flipV="1">
                <a:off x="0" y="-1"/>
                <a:ext cx="987099" cy="883045"/>
              </a:xfrm>
              <a:prstGeom prst="line">
                <a:avLst/>
              </a:prstGeom>
              <a:noFill/>
              <a:ln w="12700" cap="flat">
                <a:solidFill>
                  <a:srgbClr val="4F81BD"/>
                </a:solidFill>
                <a:prstDash val="solid"/>
                <a:bevel/>
                <a:headEnd type="oval" w="med" len="med"/>
              </a:ln>
              <a:effectLst>
                <a:outerShdw blurRad="254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defRPr sz="10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 lang="fr-FR" sz="1000" kern="0">
                  <a:solidFill>
                    <a:sysClr val="windowText" lastClr="000000"/>
                  </a:solidFill>
                  <a:latin typeface="Helvetica"/>
                  <a:ea typeface="Helvetica"/>
                  <a:cs typeface="Helvetica"/>
                  <a:sym typeface="Helvetica"/>
                </a:endParaRPr>
              </a:p>
            </p:txBody>
          </p:sp>
        </p:grpSp>
        <p:grpSp>
          <p:nvGrpSpPr>
            <p:cNvPr id="198" name="Group 198"/>
            <p:cNvGrpSpPr/>
            <p:nvPr/>
          </p:nvGrpSpPr>
          <p:grpSpPr>
            <a:xfrm>
              <a:off x="4540798" y="3371384"/>
              <a:ext cx="3473960" cy="1014014"/>
              <a:chOff x="108778" y="79111"/>
              <a:chExt cx="3473959" cy="1014013"/>
            </a:xfrm>
          </p:grpSpPr>
          <p:sp>
            <p:nvSpPr>
              <p:cNvPr id="196" name="Shape 196"/>
              <p:cNvSpPr/>
              <p:nvPr/>
            </p:nvSpPr>
            <p:spPr>
              <a:xfrm>
                <a:off x="1307438" y="816125"/>
                <a:ext cx="2275299" cy="2769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411402"/>
              </a:lstStyle>
              <a:p>
                <a:r>
                  <a:rPr lang="fr-FR" kern="0" smtClean="0">
                    <a:solidFill>
                      <a:sysClr val="windowText" lastClr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DREAM - Diffractometer</a:t>
                </a:r>
                <a:endParaRPr lang="fr-FR" kern="0">
                  <a:solidFill>
                    <a:sysClr val="windowText" lastClr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" name="Shape 197"/>
              <p:cNvSpPr/>
              <p:nvPr/>
            </p:nvSpPr>
            <p:spPr>
              <a:xfrm>
                <a:off x="108778" y="79111"/>
                <a:ext cx="1182636" cy="8401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14726" y="17710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flat">
                <a:solidFill>
                  <a:srgbClr val="4F81BD"/>
                </a:solidFill>
                <a:prstDash val="solid"/>
                <a:bevel/>
                <a:headEnd type="oval" w="med" len="med"/>
              </a:ln>
              <a:effectLst>
                <a:outerShdw blurRad="254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11480">
                  <a:defRPr sz="10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 lang="fr-FR" sz="1000" kern="0">
                  <a:solidFill>
                    <a:sysClr val="windowText" lastClr="000000"/>
                  </a:solidFill>
                  <a:latin typeface="Helvetica"/>
                  <a:ea typeface="Helvetica"/>
                  <a:cs typeface="Helvetica"/>
                  <a:sym typeface="Helvetica"/>
                </a:endParaRPr>
              </a:p>
            </p:txBody>
          </p:sp>
        </p:grpSp>
        <p:grpSp>
          <p:nvGrpSpPr>
            <p:cNvPr id="201" name="Group 201"/>
            <p:cNvGrpSpPr/>
            <p:nvPr/>
          </p:nvGrpSpPr>
          <p:grpSpPr>
            <a:xfrm>
              <a:off x="-9925" y="0"/>
              <a:ext cx="2218719" cy="2481530"/>
              <a:chOff x="-2760" y="69890"/>
              <a:chExt cx="2218717" cy="2481529"/>
            </a:xfrm>
          </p:grpSpPr>
          <p:sp>
            <p:nvSpPr>
              <p:cNvPr id="199" name="Shape 199"/>
              <p:cNvSpPr/>
              <p:nvPr/>
            </p:nvSpPr>
            <p:spPr>
              <a:xfrm>
                <a:off x="-2760" y="69890"/>
                <a:ext cx="2218717" cy="2769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ctr" defTabSz="411402"/>
              </a:lstStyle>
              <a:p>
                <a:r>
                  <a:rPr lang="fr-FR" kern="0" smtClean="0">
                    <a:solidFill>
                      <a:sysClr val="windowText" lastClr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CAMEA -  Spectrometer</a:t>
                </a:r>
                <a:endParaRPr lang="fr-FR" kern="0">
                  <a:solidFill>
                    <a:sysClr val="windowText" lastClr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" name="Shape 200"/>
              <p:cNvSpPr/>
              <p:nvPr/>
            </p:nvSpPr>
            <p:spPr>
              <a:xfrm>
                <a:off x="72155" y="337067"/>
                <a:ext cx="445965" cy="22143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519" y="9249"/>
                    </a:lnTo>
                    <a:lnTo>
                      <a:pt x="21600" y="21600"/>
                    </a:lnTo>
                  </a:path>
                </a:pathLst>
              </a:custGeom>
              <a:noFill/>
              <a:ln w="12700" cap="flat">
                <a:solidFill>
                  <a:srgbClr val="4F81BD"/>
                </a:solidFill>
                <a:prstDash val="solid"/>
                <a:bevel/>
                <a:headEnd type="oval" w="med" len="med"/>
              </a:ln>
              <a:effectLst>
                <a:outerShdw blurRad="254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11480">
                  <a:defRPr sz="10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 lang="fr-FR" sz="1000" kern="0">
                  <a:solidFill>
                    <a:sysClr val="windowText" lastClr="000000"/>
                  </a:solidFill>
                  <a:latin typeface="Helvetica"/>
                  <a:ea typeface="Helvetica"/>
                  <a:cs typeface="Helvetica"/>
                  <a:sym typeface="Helvetica"/>
                </a:endParaRPr>
              </a:p>
            </p:txBody>
          </p:sp>
        </p:grpSp>
        <p:sp>
          <p:nvSpPr>
            <p:cNvPr id="202" name="Shape 202"/>
            <p:cNvSpPr/>
            <p:nvPr/>
          </p:nvSpPr>
          <p:spPr>
            <a:xfrm>
              <a:off x="37567" y="4281628"/>
              <a:ext cx="5245027" cy="2769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411402">
                <a:defRPr b="1"/>
              </a:lvl1pPr>
            </a:lstStyle>
            <a:p>
              <a:pPr>
                <a:defRPr b="0"/>
              </a:pPr>
              <a:r>
                <a:rPr lang="fr-FR" kern="0" dirty="0" smtClean="0">
                  <a:solidFill>
                    <a:sysClr val="windowText" lastClr="000000"/>
                  </a:solidFill>
                  <a:latin typeface="Calibri"/>
                  <a:ea typeface="Calibri"/>
                  <a:cs typeface="Calibri"/>
                  <a:sym typeface="Calibri"/>
                </a:rPr>
                <a:t>2014 Round: choix de 9 Instruments sur 16 propositions </a:t>
              </a:r>
              <a:endParaRPr lang="fr-FR" kern="0" dirty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5" name="Group 215"/>
          <p:cNvGrpSpPr/>
          <p:nvPr/>
        </p:nvGrpSpPr>
        <p:grpSpPr>
          <a:xfrm>
            <a:off x="51390" y="2986437"/>
            <a:ext cx="7796137" cy="3339156"/>
            <a:chOff x="0" y="0"/>
            <a:chExt cx="7796135" cy="3339154"/>
          </a:xfrm>
        </p:grpSpPr>
        <p:sp>
          <p:nvSpPr>
            <p:cNvPr id="204" name="Shape 204"/>
            <p:cNvSpPr/>
            <p:nvPr/>
          </p:nvSpPr>
          <p:spPr>
            <a:xfrm>
              <a:off x="0" y="3062155"/>
              <a:ext cx="5296321" cy="2769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411402">
                <a:defRPr b="1">
                  <a:solidFill>
                    <a:srgbClr val="006B1F"/>
                  </a:solidFill>
                </a:defRPr>
              </a:lvl1pPr>
            </a:lstStyle>
            <a:p>
              <a:pPr>
                <a:defRPr b="0">
                  <a:solidFill>
                    <a:srgbClr val="000000"/>
                  </a:solidFill>
                </a:defRPr>
              </a:pPr>
              <a:r>
                <a:rPr lang="fr-FR" kern="0" dirty="0" smtClean="0">
                  <a:latin typeface="Calibri"/>
                  <a:ea typeface="Calibri"/>
                  <a:cs typeface="Calibri"/>
                  <a:sym typeface="Calibri"/>
                </a:rPr>
                <a:t>2015 Round: choix de  4 Instruments sur 12 propositions </a:t>
              </a:r>
              <a:endParaRPr lang="fr-FR" kern="0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07" name="Group 207"/>
            <p:cNvGrpSpPr/>
            <p:nvPr/>
          </p:nvGrpSpPr>
          <p:grpSpPr>
            <a:xfrm>
              <a:off x="1472248" y="0"/>
              <a:ext cx="2160085" cy="438836"/>
              <a:chOff x="-14078" y="74167"/>
              <a:chExt cx="2160084" cy="438835"/>
            </a:xfrm>
          </p:grpSpPr>
          <p:sp>
            <p:nvSpPr>
              <p:cNvPr id="205" name="Shape 205"/>
              <p:cNvSpPr/>
              <p:nvPr/>
            </p:nvSpPr>
            <p:spPr>
              <a:xfrm>
                <a:off x="86550" y="74167"/>
                <a:ext cx="2059456" cy="2769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ctr" defTabSz="411402">
                  <a:defRPr>
                    <a:solidFill>
                      <a:srgbClr val="006B1F"/>
                    </a:solidFill>
                  </a:defRPr>
                </a:lvl1pPr>
              </a:lstStyle>
              <a:p>
                <a:pPr>
                  <a:defRPr>
                    <a:solidFill>
                      <a:srgbClr val="000000"/>
                    </a:solidFill>
                  </a:defRPr>
                </a:pPr>
                <a:r>
                  <a:rPr lang="fr-FR" kern="0" smtClean="0">
                    <a:latin typeface="Calibri"/>
                    <a:ea typeface="Calibri"/>
                    <a:cs typeface="Calibri"/>
                    <a:sym typeface="Calibri"/>
                  </a:rPr>
                  <a:t>T-REX -  Spectrometer</a:t>
                </a:r>
                <a:endParaRPr lang="fr-FR" kern="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" name="Shape 206"/>
              <p:cNvSpPr/>
              <p:nvPr/>
            </p:nvSpPr>
            <p:spPr>
              <a:xfrm>
                <a:off x="-14078" y="193346"/>
                <a:ext cx="14078" cy="3196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530" y="0"/>
                    </a:moveTo>
                    <a:lnTo>
                      <a:pt x="21600" y="0"/>
                    </a:lnTo>
                    <a:lnTo>
                      <a:pt x="0" y="21600"/>
                    </a:lnTo>
                  </a:path>
                </a:pathLst>
              </a:custGeom>
              <a:noFill/>
              <a:ln w="12700" cap="flat">
                <a:solidFill>
                  <a:srgbClr val="4F81BD"/>
                </a:solidFill>
                <a:prstDash val="solid"/>
                <a:bevel/>
                <a:headEnd type="oval" w="med" len="med"/>
              </a:ln>
              <a:effectLst>
                <a:outerShdw blurRad="254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11480">
                  <a:defRPr sz="10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 lang="fr-FR" sz="1000" kern="0">
                  <a:solidFill>
                    <a:sysClr val="windowText" lastClr="000000"/>
                  </a:solidFill>
                  <a:latin typeface="Helvetica"/>
                  <a:ea typeface="Helvetica"/>
                  <a:cs typeface="Helvetica"/>
                  <a:sym typeface="Helvetica"/>
                </a:endParaRPr>
              </a:p>
            </p:txBody>
          </p:sp>
        </p:grpSp>
        <p:grpSp>
          <p:nvGrpSpPr>
            <p:cNvPr id="210" name="Group 210"/>
            <p:cNvGrpSpPr/>
            <p:nvPr/>
          </p:nvGrpSpPr>
          <p:grpSpPr>
            <a:xfrm>
              <a:off x="401926" y="1169194"/>
              <a:ext cx="2415219" cy="662948"/>
              <a:chOff x="-1" y="-326615"/>
              <a:chExt cx="2415217" cy="662947"/>
            </a:xfrm>
          </p:grpSpPr>
          <p:sp>
            <p:nvSpPr>
              <p:cNvPr id="208" name="Shape 208"/>
              <p:cNvSpPr/>
              <p:nvPr/>
            </p:nvSpPr>
            <p:spPr>
              <a:xfrm>
                <a:off x="193119" y="59333"/>
                <a:ext cx="2222097" cy="2769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ctr" defTabSz="411402">
                  <a:defRPr>
                    <a:solidFill>
                      <a:srgbClr val="006B1F"/>
                    </a:solidFill>
                  </a:defRPr>
                </a:lvl1pPr>
              </a:lstStyle>
              <a:p>
                <a:pPr>
                  <a:defRPr>
                    <a:solidFill>
                      <a:srgbClr val="000000"/>
                    </a:solidFill>
                  </a:defRPr>
                </a:pPr>
                <a:r>
                  <a:rPr lang="fr-FR" kern="0" smtClean="0">
                    <a:latin typeface="Calibri"/>
                    <a:ea typeface="Calibri"/>
                    <a:cs typeface="Calibri"/>
                    <a:sym typeface="Calibri"/>
                  </a:rPr>
                  <a:t>MAGIC-  Diffractometer</a:t>
                </a:r>
                <a:endParaRPr lang="fr-FR" kern="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9" name="Shape 209"/>
              <p:cNvSpPr/>
              <p:nvPr/>
            </p:nvSpPr>
            <p:spPr>
              <a:xfrm>
                <a:off x="-1" y="-326615"/>
                <a:ext cx="286399" cy="519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070" y="21600"/>
                    </a:moveTo>
                    <a:lnTo>
                      <a:pt x="0" y="21600"/>
                    </a:lnTo>
                    <a:lnTo>
                      <a:pt x="21600" y="0"/>
                    </a:lnTo>
                  </a:path>
                </a:pathLst>
              </a:custGeom>
              <a:noFill/>
              <a:ln w="12700" cap="flat">
                <a:solidFill>
                  <a:srgbClr val="4F81BD"/>
                </a:solidFill>
                <a:prstDash val="solid"/>
                <a:bevel/>
                <a:headEnd type="oval" w="med" len="med"/>
              </a:ln>
              <a:effectLst>
                <a:outerShdw blurRad="254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11480">
                  <a:defRPr sz="10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 lang="fr-FR" sz="1000" kern="0">
                  <a:solidFill>
                    <a:sysClr val="windowText" lastClr="000000"/>
                  </a:solidFill>
                  <a:latin typeface="Helvetica"/>
                  <a:ea typeface="Helvetica"/>
                  <a:cs typeface="Helvetica"/>
                  <a:sym typeface="Helvetica"/>
                </a:endParaRPr>
              </a:p>
            </p:txBody>
          </p:sp>
        </p:grpSp>
        <p:grpSp>
          <p:nvGrpSpPr>
            <p:cNvPr id="213" name="Group 213"/>
            <p:cNvGrpSpPr/>
            <p:nvPr/>
          </p:nvGrpSpPr>
          <p:grpSpPr>
            <a:xfrm>
              <a:off x="401926" y="1360472"/>
              <a:ext cx="2718048" cy="687671"/>
              <a:chOff x="-1" y="-326615"/>
              <a:chExt cx="2718047" cy="687669"/>
            </a:xfrm>
          </p:grpSpPr>
          <p:sp>
            <p:nvSpPr>
              <p:cNvPr id="211" name="Shape 211"/>
              <p:cNvSpPr/>
              <p:nvPr/>
            </p:nvSpPr>
            <p:spPr>
              <a:xfrm>
                <a:off x="246293" y="84056"/>
                <a:ext cx="2471753" cy="2769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ctr" defTabSz="411402">
                  <a:defRPr>
                    <a:solidFill>
                      <a:srgbClr val="006B1F"/>
                    </a:solidFill>
                  </a:defRPr>
                </a:lvl1pPr>
              </a:lstStyle>
              <a:p>
                <a:pPr>
                  <a:defRPr>
                    <a:solidFill>
                      <a:srgbClr val="000000"/>
                    </a:solidFill>
                  </a:defRPr>
                </a:pPr>
                <a:r>
                  <a:rPr lang="fr-FR" kern="0" smtClean="0">
                    <a:latin typeface="Calibri"/>
                    <a:ea typeface="Calibri"/>
                    <a:cs typeface="Calibri"/>
                    <a:sym typeface="Calibri"/>
                  </a:rPr>
                  <a:t>MIRACLES -  Spectrometer</a:t>
                </a:r>
                <a:endParaRPr lang="fr-FR" kern="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" name="Shape 212"/>
              <p:cNvSpPr/>
              <p:nvPr/>
            </p:nvSpPr>
            <p:spPr>
              <a:xfrm>
                <a:off x="-1" y="-326615"/>
                <a:ext cx="286399" cy="519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070" y="21600"/>
                    </a:moveTo>
                    <a:lnTo>
                      <a:pt x="0" y="21600"/>
                    </a:lnTo>
                    <a:lnTo>
                      <a:pt x="21600" y="0"/>
                    </a:lnTo>
                  </a:path>
                </a:pathLst>
              </a:custGeom>
              <a:noFill/>
              <a:ln w="12700" cap="flat">
                <a:solidFill>
                  <a:srgbClr val="4F81BD"/>
                </a:solidFill>
                <a:prstDash val="solid"/>
                <a:bevel/>
                <a:headEnd type="oval" w="med" len="med"/>
              </a:ln>
              <a:effectLst>
                <a:outerShdw blurRad="254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11480">
                  <a:defRPr sz="10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 lang="fr-FR" sz="1000" kern="0">
                  <a:solidFill>
                    <a:sysClr val="windowText" lastClr="000000"/>
                  </a:solidFill>
                  <a:latin typeface="Helvetica"/>
                  <a:ea typeface="Helvetica"/>
                  <a:cs typeface="Helvetica"/>
                  <a:sym typeface="Helvetica"/>
                </a:endParaRPr>
              </a:p>
            </p:txBody>
          </p:sp>
        </p:grpSp>
        <p:sp>
          <p:nvSpPr>
            <p:cNvPr id="214" name="Shape 214"/>
            <p:cNvSpPr/>
            <p:nvPr/>
          </p:nvSpPr>
          <p:spPr>
            <a:xfrm>
              <a:off x="5727323" y="2390230"/>
              <a:ext cx="2068812" cy="2769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411402">
                <a:defRPr>
                  <a:solidFill>
                    <a:srgbClr val="006B1F"/>
                  </a:solidFill>
                </a:defRPr>
              </a:lvl1pPr>
            </a:lstStyle>
            <a:p>
              <a:pPr>
                <a:defRPr>
                  <a:solidFill>
                    <a:srgbClr val="000000"/>
                  </a:solidFill>
                </a:defRPr>
              </a:pPr>
              <a:r>
                <a:rPr lang="fr-FR" kern="0" smtClean="0">
                  <a:latin typeface="Calibri"/>
                  <a:ea typeface="Calibri"/>
                  <a:cs typeface="Calibri"/>
                  <a:sym typeface="Calibri"/>
                </a:rPr>
                <a:t>VESPA - Spectrometer</a:t>
              </a:r>
              <a:endParaRPr lang="fr-FR" kern="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C. VETTIER  Journées Accélérateurs Roscoff 5-7 octobre 2015</a:t>
            </a:r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2766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Mise en place des instruments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VETTIER  Journées Accélérateurs Roscoff 5-7 octobre 2015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fr-FR" smtClean="0">
                <a:solidFill>
                  <a:schemeClr val="bg1"/>
                </a:solidFill>
                <a:latin typeface="Calibri"/>
              </a:rPr>
              <a:pPr/>
              <a:t>29</a:t>
            </a:fld>
            <a:endParaRPr lang="fr-FR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47" name="Shape 22"/>
          <p:cNvSpPr/>
          <p:nvPr/>
        </p:nvSpPr>
        <p:spPr>
          <a:xfrm>
            <a:off x="1801962" y="1977188"/>
            <a:ext cx="5599820" cy="258091"/>
          </a:xfrm>
          <a:prstGeom prst="rect">
            <a:avLst/>
          </a:prstGeom>
          <a:solidFill>
            <a:srgbClr val="FFF016">
              <a:alpha val="44000"/>
            </a:srgbClr>
          </a:solidFill>
          <a:ln w="25400">
            <a:miter lim="400000"/>
          </a:ln>
        </p:spPr>
        <p:txBody>
          <a:bodyPr lIns="38100" tIns="38100" rIns="38100" bIns="38100"/>
          <a:lstStyle/>
          <a:p>
            <a:pPr marL="0" marR="0" lvl="0" indent="0" algn="ct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kumimoji="0" lang="fr-FR" sz="4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/>
              <a:sym typeface="Arial"/>
            </a:endParaRPr>
          </a:p>
        </p:txBody>
      </p:sp>
      <p:sp>
        <p:nvSpPr>
          <p:cNvPr id="48" name="Shape 23"/>
          <p:cNvSpPr/>
          <p:nvPr/>
        </p:nvSpPr>
        <p:spPr>
          <a:xfrm>
            <a:off x="4339643" y="1401194"/>
            <a:ext cx="1244601" cy="507831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1800"/>
            </a:pPr>
            <a:r>
              <a:rPr kumimoji="0" lang="fr-FR" sz="1400" b="0" i="0" u="none" strike="noStrike" kern="0" cap="none" spc="0" normalizeH="0" baseline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  <a:latin typeface="Calibri"/>
                <a:ea typeface="+mj-ea"/>
                <a:cs typeface="+mj-cs"/>
                <a:sym typeface="Arial"/>
              </a:rPr>
              <a:t>1st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1800"/>
            </a:pPr>
            <a:r>
              <a:rPr kumimoji="0" lang="fr-FR" sz="1400" b="0" i="0" u="none" strike="noStrike" kern="0" cap="none" spc="0" normalizeH="0" baseline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  <a:latin typeface="Calibri"/>
                <a:ea typeface="+mj-ea"/>
                <a:cs typeface="+mj-cs"/>
                <a:sym typeface="Arial"/>
              </a:rPr>
              <a:t>Neutrons</a:t>
            </a:r>
            <a:endParaRPr kumimoji="0" lang="fr-FR" sz="1400" b="0" i="0" u="none" strike="noStrike" kern="0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LnTx/>
              <a:uFill>
                <a:solidFill/>
              </a:uFill>
              <a:latin typeface="Calibri"/>
              <a:ea typeface="+mj-ea"/>
              <a:cs typeface="+mj-cs"/>
              <a:sym typeface="Arial"/>
            </a:endParaRPr>
          </a:p>
        </p:txBody>
      </p:sp>
      <p:graphicFrame>
        <p:nvGraphicFramePr>
          <p:cNvPr id="49" name="Table 24"/>
          <p:cNvGraphicFramePr/>
          <p:nvPr>
            <p:extLst>
              <p:ext uri="{D42A27DB-BD31-4B8C-83A1-F6EECF244321}">
                <p14:modId xmlns:p14="http://schemas.microsoft.com/office/powerpoint/2010/main" val="3448602396"/>
              </p:ext>
            </p:extLst>
          </p:nvPr>
        </p:nvGraphicFramePr>
        <p:xfrm>
          <a:off x="2230652" y="2235278"/>
          <a:ext cx="6376160" cy="3368074"/>
        </p:xfrm>
        <a:graphic>
          <a:graphicData uri="http://schemas.openxmlformats.org/drawingml/2006/table">
            <a:tbl>
              <a:tblPr/>
              <a:tblGrid>
                <a:gridCol w="398510"/>
                <a:gridCol w="398510"/>
                <a:gridCol w="398510"/>
                <a:gridCol w="398510"/>
                <a:gridCol w="398510"/>
                <a:gridCol w="398510"/>
                <a:gridCol w="398510"/>
                <a:gridCol w="398510"/>
                <a:gridCol w="398510"/>
                <a:gridCol w="398510"/>
                <a:gridCol w="398510"/>
                <a:gridCol w="398510"/>
                <a:gridCol w="398510"/>
                <a:gridCol w="398510"/>
                <a:gridCol w="398510"/>
                <a:gridCol w="398510"/>
              </a:tblGrid>
              <a:tr h="6209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l" defTabSz="4572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1000" dirty="0">
                          <a:uFill>
                            <a:solidFill/>
                          </a:uFill>
                        </a:rPr>
                        <a:t>2013</a:t>
                      </a:r>
                    </a:p>
                  </a:txBody>
                  <a:tcPr marL="50800" marR="50800" marT="50800" marB="50800" horzOverflow="overflow">
                    <a:lnL w="25400"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25400">
                      <a:round/>
                    </a:lnT>
                    <a:lnB w="25400">
                      <a:round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1000" dirty="0">
                          <a:uFill>
                            <a:solidFill/>
                          </a:uFill>
                        </a:rPr>
                        <a:t>2014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25400">
                      <a:round/>
                    </a:lnT>
                    <a:lnB w="25400">
                      <a:round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l" defTabSz="4572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1000" dirty="0">
                          <a:uFill>
                            <a:solidFill/>
                          </a:uFill>
                        </a:rPr>
                        <a:t>2015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25400">
                      <a:round/>
                    </a:lnT>
                    <a:lnB w="25400">
                      <a:round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l" defTabSz="4572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1000" dirty="0">
                          <a:uFill>
                            <a:solidFill/>
                          </a:uFill>
                        </a:rPr>
                        <a:t>2016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25400">
                      <a:round/>
                    </a:lnT>
                    <a:lnB w="25400">
                      <a:round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1000" dirty="0">
                          <a:uFill>
                            <a:solidFill/>
                          </a:uFill>
                        </a:rPr>
                        <a:t>2017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25400">
                      <a:round/>
                    </a:lnT>
                    <a:lnB w="25400">
                      <a:round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1000" dirty="0">
                          <a:uFill>
                            <a:solidFill/>
                          </a:uFill>
                        </a:rPr>
                        <a:t>2018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25400">
                      <a:round/>
                    </a:lnT>
                    <a:lnB w="25400">
                      <a:round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1000" dirty="0">
                          <a:uFill>
                            <a:solidFill/>
                          </a:uFill>
                        </a:rPr>
                        <a:t>2019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25400">
                      <a:round/>
                    </a:lnT>
                    <a:lnB w="25400">
                      <a:round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1000" dirty="0">
                          <a:uFill>
                            <a:solidFill/>
                          </a:uFill>
                        </a:rPr>
                        <a:t>2020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25400">
                      <a:round/>
                    </a:lnT>
                    <a:lnB w="25400">
                      <a:round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1000" dirty="0">
                          <a:uFill>
                            <a:solidFill/>
                          </a:uFill>
                        </a:rPr>
                        <a:t>2021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25400">
                      <a:round/>
                    </a:lnT>
                    <a:lnB w="25400">
                      <a:round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1000" dirty="0">
                          <a:uFill>
                            <a:solidFill/>
                          </a:uFill>
                        </a:rPr>
                        <a:t>2022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25400">
                      <a:round/>
                    </a:lnT>
                    <a:lnB w="25400">
                      <a:round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1000" dirty="0">
                          <a:uFill>
                            <a:solidFill/>
                          </a:uFill>
                        </a:rPr>
                        <a:t>2023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25400">
                      <a:round/>
                    </a:lnT>
                    <a:lnB w="25400">
                      <a:round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1000" dirty="0">
                          <a:uFill>
                            <a:solidFill/>
                          </a:uFill>
                        </a:rPr>
                        <a:t>2024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25400">
                      <a:round/>
                    </a:lnT>
                    <a:lnB w="25400">
                      <a:round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1000" dirty="0">
                          <a:uFill>
                            <a:solidFill/>
                          </a:uFill>
                        </a:rPr>
                        <a:t>2025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25400">
                      <a:round/>
                    </a:lnT>
                    <a:lnB w="25400">
                      <a:round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1000" dirty="0">
                          <a:uFill>
                            <a:solidFill/>
                          </a:uFill>
                        </a:rPr>
                        <a:t>2026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25400">
                      <a:round/>
                    </a:lnT>
                    <a:lnB w="25400">
                      <a:round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1000" dirty="0">
                          <a:uFill>
                            <a:solidFill/>
                          </a:uFill>
                        </a:rPr>
                        <a:t>2027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25400">
                      <a:round/>
                    </a:lnT>
                    <a:lnB w="25400">
                      <a:round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1000" dirty="0">
                          <a:uFill>
                            <a:solidFill/>
                          </a:uFill>
                        </a:rPr>
                        <a:t>2028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25400">
                      <a:round/>
                    </a:lnT>
                    <a:lnB w="25400">
                      <a:round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5167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25400">
                      <a:round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25400">
                      <a:round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25400">
                      <a:round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25400">
                      <a:round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25400">
                      <a:round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25400">
                      <a:round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25400">
                      <a:round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25400">
                      <a:round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25400">
                      <a:round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25400">
                      <a:round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25400">
                      <a:round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25400">
                      <a:round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25400">
                      <a:round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25400">
                      <a:round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25400">
                      <a:round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25400">
                      <a:round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6E9"/>
                    </a:solidFill>
                  </a:tcPr>
                </a:tc>
              </a:tr>
              <a:tr h="5167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</a:pPr>
                      <a:endParaRPr dirty="0"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1300">
                          <a:uFill>
                            <a:solidFill/>
                          </a:uFill>
                        </a:rPr>
                        <a:t>3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1300">
                          <a:uFill>
                            <a:solidFill/>
                          </a:uFill>
                        </a:rPr>
                        <a:t>6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1300">
                          <a:uFill>
                            <a:solidFill/>
                          </a:uFill>
                        </a:rPr>
                        <a:t>6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1300">
                          <a:uFill>
                            <a:solidFill/>
                          </a:uFill>
                        </a:rPr>
                        <a:t>5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1300">
                          <a:uFill>
                            <a:solidFill/>
                          </a:uFill>
                        </a:rPr>
                        <a:t>4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1300">
                          <a:uFill>
                            <a:solidFill/>
                          </a:uFill>
                        </a:rPr>
                        <a:t>3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1300">
                          <a:uFill>
                            <a:solidFill/>
                          </a:uFill>
                        </a:rPr>
                        <a:t>2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1300">
                          <a:uFill>
                            <a:solidFill/>
                          </a:uFill>
                        </a:rPr>
                        <a:t>2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1300">
                          <a:uFill>
                            <a:solidFill/>
                          </a:uFill>
                        </a:rPr>
                        <a:t>2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1300">
                          <a:uFill>
                            <a:solidFill/>
                          </a:uFill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5983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A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A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A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A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A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A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3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A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3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A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1300">
                          <a:uFill>
                            <a:solidFill/>
                          </a:uFill>
                        </a:rPr>
                        <a:t>3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A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1300">
                          <a:uFill>
                            <a:solidFill/>
                          </a:uFill>
                        </a:rPr>
                        <a:t>6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A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3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A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3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A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3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A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3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A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3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A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3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AF4"/>
                    </a:solidFill>
                  </a:tcPr>
                </a:tc>
              </a:tr>
              <a:tr h="5983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3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3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3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3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1300">
                          <a:uFill>
                            <a:solidFill/>
                          </a:uFill>
                        </a:rPr>
                        <a:t>9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1300">
                          <a:uFill>
                            <a:solidFill/>
                          </a:uFill>
                        </a:rPr>
                        <a:t>11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1300">
                          <a:uFill>
                            <a:solidFill/>
                          </a:uFill>
                        </a:rPr>
                        <a:t>15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1300">
                          <a:uFill>
                            <a:solidFill/>
                          </a:uFill>
                        </a:rPr>
                        <a:t>17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1300">
                          <a:uFill>
                            <a:solidFill/>
                          </a:uFill>
                        </a:rPr>
                        <a:t>19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1300">
                          <a:uFill>
                            <a:solidFill/>
                          </a:uFill>
                        </a:rPr>
                        <a:t>22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5167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l" defTabSz="457200">
                        <a:tabLst>
                          <a:tab pos="914400" algn="l"/>
                        </a:tabLst>
                        <a:defRPr sz="1000"/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0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l" defTabSz="457200">
                        <a:tabLst>
                          <a:tab pos="914400" algn="l"/>
                        </a:tabLst>
                        <a:defRPr sz="10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l" defTabSz="457200">
                        <a:tabLst>
                          <a:tab pos="914400" algn="l"/>
                        </a:tabLst>
                        <a:defRPr sz="10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0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0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0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0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0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0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0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0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0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0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0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000"/>
                      </a:pPr>
                      <a:endParaRPr dirty="0"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6E9"/>
                    </a:solidFill>
                  </a:tcPr>
                </a:tc>
              </a:tr>
            </a:tbl>
          </a:graphicData>
        </a:graphic>
      </p:graphicFrame>
      <p:sp>
        <p:nvSpPr>
          <p:cNvPr id="50" name="Shape 25"/>
          <p:cNvSpPr/>
          <p:nvPr/>
        </p:nvSpPr>
        <p:spPr>
          <a:xfrm>
            <a:off x="1763984" y="2009171"/>
            <a:ext cx="1593552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>
              <a:buClr>
                <a:srgbClr val="000000"/>
              </a:buClr>
              <a:defRPr sz="13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1800">
                <a:uFillTx/>
              </a:defRPr>
            </a:pPr>
            <a:r>
              <a:rPr kumimoji="0" lang="fr-FR" sz="1300" b="0" i="0" u="none" strike="noStrike" kern="0" cap="none" spc="0" normalizeH="0" baseline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  <a:latin typeface="Calibri"/>
                <a:ea typeface="+mj-ea"/>
                <a:cs typeface="+mj-cs"/>
                <a:sym typeface="Arial"/>
              </a:rPr>
              <a:t>Construction Budget</a:t>
            </a:r>
            <a:endParaRPr kumimoji="0" lang="fr-FR" sz="1300" b="0" i="0" u="none" strike="noStrike" kern="0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LnTx/>
              <a:uFill>
                <a:solidFill/>
              </a:uFill>
              <a:latin typeface="Calibri"/>
              <a:ea typeface="+mj-ea"/>
              <a:cs typeface="+mj-cs"/>
              <a:sym typeface="Arial"/>
            </a:endParaRPr>
          </a:p>
        </p:txBody>
      </p:sp>
      <p:sp>
        <p:nvSpPr>
          <p:cNvPr id="51" name="Shape 26"/>
          <p:cNvSpPr/>
          <p:nvPr/>
        </p:nvSpPr>
        <p:spPr>
          <a:xfrm>
            <a:off x="63689" y="3449953"/>
            <a:ext cx="1952072" cy="507831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>
              <a:buClr>
                <a:srgbClr val="000000"/>
              </a:buClr>
              <a:defRPr sz="1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1800">
                <a:uFillTx/>
              </a:defRPr>
            </a:pPr>
            <a:r>
              <a:rPr kumimoji="0" lang="fr-FR" sz="1400" b="0" i="0" u="none" strike="noStrike" kern="0" cap="none" spc="0" normalizeH="0" baseline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  <a:latin typeface="Calibri"/>
                <a:ea typeface="+mj-ea"/>
                <a:cs typeface="+mj-cs"/>
                <a:sym typeface="Arial"/>
              </a:rPr>
              <a:t>Expected</a:t>
            </a:r>
            <a:r>
              <a:rPr kumimoji="0" lang="fr-FR" sz="1400" b="0" i="0" u="none" strike="noStrike" kern="0" cap="none" spc="0" normalizeH="0" baseline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  <a:latin typeface="Calibri"/>
                <a:ea typeface="+mj-ea"/>
                <a:cs typeface="+mj-cs"/>
                <a:sym typeface="Arial"/>
              </a:rPr>
              <a:t> Instruments  in hot </a:t>
            </a:r>
            <a:r>
              <a:rPr kumimoji="0" lang="fr-FR" sz="1400" b="0" i="0" u="none" strike="noStrike" kern="0" cap="none" spc="0" normalizeH="0" baseline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  <a:latin typeface="Calibri"/>
                <a:ea typeface="+mj-ea"/>
                <a:cs typeface="+mj-cs"/>
                <a:sym typeface="Arial"/>
              </a:rPr>
              <a:t>commissioning</a:t>
            </a:r>
            <a:r>
              <a:rPr kumimoji="0" lang="fr-FR" sz="1400" b="0" i="0" u="none" strike="noStrike" kern="0" cap="none" spc="0" normalizeH="0" baseline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  <a:latin typeface="Calibri"/>
                <a:ea typeface="+mj-ea"/>
                <a:cs typeface="+mj-cs"/>
                <a:sym typeface="Arial"/>
              </a:rPr>
              <a:t> </a:t>
            </a:r>
            <a:endParaRPr kumimoji="0" lang="fr-FR" sz="1400" b="0" i="0" u="none" strike="noStrike" kern="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>
                <a:solidFill/>
              </a:uFill>
              <a:latin typeface="Calibri"/>
              <a:ea typeface="+mj-ea"/>
              <a:cs typeface="+mj-cs"/>
              <a:sym typeface="Arial"/>
            </a:endParaRPr>
          </a:p>
        </p:txBody>
      </p:sp>
      <p:sp>
        <p:nvSpPr>
          <p:cNvPr id="52" name="Shape 27"/>
          <p:cNvSpPr/>
          <p:nvPr/>
        </p:nvSpPr>
        <p:spPr>
          <a:xfrm>
            <a:off x="63689" y="2916765"/>
            <a:ext cx="1952072" cy="507831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1800"/>
            </a:pPr>
            <a:r>
              <a:rPr kumimoji="0" lang="fr-FR" sz="1400" b="0" i="0" u="none" strike="noStrike" kern="0" cap="none" spc="0" normalizeH="0" baseline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  <a:latin typeface="Calibri"/>
                <a:ea typeface="+mj-ea"/>
                <a:cs typeface="+mj-cs"/>
                <a:sym typeface="Arial"/>
              </a:rPr>
              <a:t>Plans for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1800"/>
            </a:pPr>
            <a:r>
              <a:rPr kumimoji="0" lang="fr-FR" sz="1400" b="0" i="0" u="none" strike="noStrike" kern="0" cap="none" spc="0" normalizeH="0" baseline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  <a:latin typeface="Calibri"/>
                <a:ea typeface="+mj-ea"/>
                <a:cs typeface="+mj-cs"/>
                <a:sym typeface="Arial"/>
              </a:rPr>
              <a:t>Instruments (1-22)</a:t>
            </a:r>
            <a:endParaRPr kumimoji="0" lang="fr-FR" sz="1400" b="0" i="0" u="none" strike="noStrike" kern="0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LnTx/>
              <a:uFill>
                <a:solidFill/>
              </a:uFill>
              <a:latin typeface="Calibri"/>
              <a:ea typeface="+mj-ea"/>
              <a:cs typeface="+mj-cs"/>
              <a:sym typeface="Arial"/>
            </a:endParaRPr>
          </a:p>
        </p:txBody>
      </p:sp>
      <p:sp>
        <p:nvSpPr>
          <p:cNvPr id="53" name="Shape 28"/>
          <p:cNvSpPr/>
          <p:nvPr/>
        </p:nvSpPr>
        <p:spPr>
          <a:xfrm>
            <a:off x="7403651" y="2249229"/>
            <a:ext cx="1740349" cy="843572"/>
          </a:xfrm>
          <a:prstGeom prst="rightArrow">
            <a:avLst>
              <a:gd name="adj1" fmla="val 32000"/>
              <a:gd name="adj2" fmla="val 66242"/>
            </a:avLst>
          </a:prstGeom>
          <a:solidFill>
            <a:srgbClr val="F9D3E0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/>
          <a:lstStyle>
            <a:lvl1pPr algn="ctr" defTabSz="584200">
              <a:buClr>
                <a:srgbClr val="000000"/>
              </a:buCl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marL="0" marR="0" lvl="0" indent="0" algn="ct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1800">
                <a:solidFill>
                  <a:srgbClr val="000000"/>
                </a:solidFill>
                <a:effectLst/>
              </a:defRPr>
            </a:pPr>
            <a:endParaRPr kumimoji="0" lang="fr-FR" sz="4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  <a:sym typeface="Arial"/>
            </a:endParaRPr>
          </a:p>
        </p:txBody>
      </p:sp>
      <p:sp>
        <p:nvSpPr>
          <p:cNvPr id="54" name="Shape 29"/>
          <p:cNvSpPr/>
          <p:nvPr/>
        </p:nvSpPr>
        <p:spPr>
          <a:xfrm>
            <a:off x="4908476" y="2538931"/>
            <a:ext cx="2507440" cy="258091"/>
          </a:xfrm>
          <a:prstGeom prst="rect">
            <a:avLst/>
          </a:prstGeom>
          <a:solidFill>
            <a:srgbClr val="FFF016"/>
          </a:solidFill>
          <a:ln w="25400">
            <a:miter lim="400000"/>
          </a:ln>
        </p:spPr>
        <p:txBody>
          <a:bodyPr lIns="38100" tIns="38100" rIns="38100" bIns="38100"/>
          <a:lstStyle/>
          <a:p>
            <a:pPr marL="0" marR="0" lvl="0" indent="0" algn="ct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kumimoji="0" lang="fr-FR" sz="4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/>
              <a:sym typeface="Arial"/>
            </a:endParaRPr>
          </a:p>
        </p:txBody>
      </p:sp>
      <p:sp>
        <p:nvSpPr>
          <p:cNvPr id="55" name="Shape 30"/>
          <p:cNvSpPr/>
          <p:nvPr/>
        </p:nvSpPr>
        <p:spPr>
          <a:xfrm>
            <a:off x="5089411" y="2533071"/>
            <a:ext cx="1952073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>
              <a:buClr>
                <a:srgbClr val="000000"/>
              </a:buClr>
              <a:defRPr sz="13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1800">
                <a:uFillTx/>
              </a:defRPr>
            </a:pPr>
            <a:r>
              <a:rPr kumimoji="0" lang="fr-FR" sz="1300" b="0" i="0" u="none" strike="noStrike" kern="0" cap="none" spc="0" normalizeH="0" baseline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  <a:latin typeface="Calibri"/>
                <a:ea typeface="+mj-ea"/>
                <a:cs typeface="+mj-cs"/>
                <a:sym typeface="Arial"/>
              </a:rPr>
              <a:t>Initial Operations Budget</a:t>
            </a:r>
            <a:endParaRPr kumimoji="0" lang="fr-FR" sz="1300" b="0" i="0" u="none" strike="noStrike" kern="0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LnTx/>
              <a:uFill>
                <a:solidFill/>
              </a:uFill>
              <a:latin typeface="Calibri"/>
              <a:ea typeface="+mj-ea"/>
              <a:cs typeface="+mj-cs"/>
              <a:sym typeface="Arial"/>
            </a:endParaRPr>
          </a:p>
        </p:txBody>
      </p:sp>
      <p:sp>
        <p:nvSpPr>
          <p:cNvPr id="56" name="Shape 31"/>
          <p:cNvSpPr/>
          <p:nvPr/>
        </p:nvSpPr>
        <p:spPr>
          <a:xfrm>
            <a:off x="7410658" y="2533071"/>
            <a:ext cx="2166283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>
              <a:buClr>
                <a:srgbClr val="000000"/>
              </a:buClr>
              <a:defRPr sz="13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1800">
                <a:uFillTx/>
              </a:defRPr>
            </a:pPr>
            <a:r>
              <a:rPr kumimoji="0" lang="fr-FR" sz="1300" b="0" i="0" u="none" strike="noStrike" kern="0" cap="none" spc="0" normalizeH="0" baseline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  <a:latin typeface="Calibri"/>
                <a:ea typeface="+mj-ea"/>
                <a:cs typeface="+mj-cs"/>
                <a:sym typeface="Arial"/>
              </a:rPr>
              <a:t> Steady-Sate Budget</a:t>
            </a:r>
            <a:endParaRPr kumimoji="0" lang="fr-FR" sz="1300" b="0" i="0" u="none" strike="noStrike" kern="0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LnTx/>
              <a:uFill>
                <a:solidFill/>
              </a:uFill>
              <a:latin typeface="Calibri"/>
              <a:ea typeface="+mj-ea"/>
              <a:cs typeface="+mj-cs"/>
              <a:sym typeface="Arial"/>
            </a:endParaRPr>
          </a:p>
        </p:txBody>
      </p:sp>
      <p:sp>
        <p:nvSpPr>
          <p:cNvPr id="57" name="Shape 32"/>
          <p:cNvSpPr/>
          <p:nvPr/>
        </p:nvSpPr>
        <p:spPr>
          <a:xfrm>
            <a:off x="63689" y="3957196"/>
            <a:ext cx="2166283" cy="507831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>
              <a:buClr>
                <a:srgbClr val="000000"/>
              </a:buClr>
              <a:defRPr sz="1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1800">
                <a:uFillTx/>
              </a:defRPr>
            </a:pPr>
            <a:r>
              <a:rPr kumimoji="0" lang="fr-FR" sz="1400" b="0" i="0" u="none" strike="noStrike" kern="0" cap="none" spc="0" normalizeH="0" baseline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  <a:latin typeface="Calibri"/>
                <a:ea typeface="+mj-ea"/>
                <a:cs typeface="+mj-cs"/>
                <a:sym typeface="Arial"/>
              </a:rPr>
              <a:t>Expected Instruments  in  Initial Science Programme </a:t>
            </a:r>
            <a:endParaRPr kumimoji="0" lang="fr-FR" sz="1400" b="0" i="0" u="none" strike="noStrike" kern="0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LnTx/>
              <a:uFill>
                <a:solidFill/>
              </a:uFill>
              <a:latin typeface="Calibri"/>
              <a:ea typeface="+mj-ea"/>
              <a:cs typeface="+mj-cs"/>
              <a:sym typeface="Arial"/>
            </a:endParaRPr>
          </a:p>
        </p:txBody>
      </p:sp>
      <p:sp>
        <p:nvSpPr>
          <p:cNvPr id="58" name="Shape 33"/>
          <p:cNvSpPr/>
          <p:nvPr/>
        </p:nvSpPr>
        <p:spPr>
          <a:xfrm>
            <a:off x="2648340" y="1401194"/>
            <a:ext cx="1593552" cy="507831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algn="ctr">
              <a:buClr>
                <a:srgbClr val="000000"/>
              </a:buClr>
              <a:defRPr sz="1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1800">
                <a:uFillTx/>
              </a:defRPr>
            </a:pPr>
            <a:r>
              <a:rPr kumimoji="0" lang="fr-FR" sz="1400" b="0" i="0" u="none" strike="noStrike" kern="0" cap="none" spc="0" normalizeH="0" baseline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  <a:latin typeface="Calibri"/>
                <a:ea typeface="+mj-ea"/>
                <a:cs typeface="+mj-cs"/>
                <a:sym typeface="Arial"/>
              </a:rPr>
              <a:t>Start of Instrument Construction</a:t>
            </a:r>
            <a:endParaRPr kumimoji="0" lang="fr-FR" sz="1400" b="0" i="0" u="none" strike="noStrike" kern="0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LnTx/>
              <a:uFill>
                <a:solidFill/>
              </a:uFill>
              <a:latin typeface="Calibri"/>
              <a:ea typeface="+mj-ea"/>
              <a:cs typeface="+mj-cs"/>
              <a:sym typeface="Arial"/>
            </a:endParaRPr>
          </a:p>
        </p:txBody>
      </p:sp>
      <p:sp>
        <p:nvSpPr>
          <p:cNvPr id="59" name="Shape 34"/>
          <p:cNvSpPr/>
          <p:nvPr/>
        </p:nvSpPr>
        <p:spPr>
          <a:xfrm>
            <a:off x="63689" y="4549733"/>
            <a:ext cx="1952072" cy="507831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>
              <a:buClr>
                <a:srgbClr val="000000"/>
              </a:buClr>
              <a:defRPr sz="1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1800">
                <a:uFillTx/>
              </a:defRPr>
            </a:pPr>
            <a:r>
              <a:rPr kumimoji="0" lang="fr-FR" sz="1400" b="0" i="0" u="none" strike="noStrike" kern="0" cap="none" spc="0" normalizeH="0" baseline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  <a:latin typeface="Calibri"/>
                <a:ea typeface="+mj-ea"/>
                <a:cs typeface="+mj-cs"/>
                <a:sym typeface="Arial"/>
              </a:rPr>
              <a:t>Expected Instruments  in  Science Programme </a:t>
            </a:r>
            <a:endParaRPr kumimoji="0" lang="fr-FR" sz="1400" b="0" i="0" u="none" strike="noStrike" kern="0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LnTx/>
              <a:uFill>
                <a:solidFill/>
              </a:uFill>
              <a:latin typeface="Calibri"/>
              <a:ea typeface="+mj-ea"/>
              <a:cs typeface="+mj-cs"/>
              <a:sym typeface="Arial"/>
            </a:endParaRPr>
          </a:p>
        </p:txBody>
      </p:sp>
      <p:pic>
        <p:nvPicPr>
          <p:cNvPr id="60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27439" y="5183355"/>
            <a:ext cx="3985726" cy="351486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Shape 36"/>
          <p:cNvSpPr/>
          <p:nvPr/>
        </p:nvSpPr>
        <p:spPr>
          <a:xfrm>
            <a:off x="63689" y="5149595"/>
            <a:ext cx="1814274" cy="507831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>
              <a:buClr>
                <a:srgbClr val="000000"/>
              </a:buClr>
              <a:defRPr sz="1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1800">
                <a:uFillTx/>
              </a:defRPr>
            </a:pPr>
            <a:r>
              <a:rPr kumimoji="0" lang="fr-FR" sz="1400" b="0" i="0" u="none" strike="noStrike" kern="0" cap="none" spc="0" normalizeH="0" baseline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  <a:latin typeface="Calibri"/>
                <a:ea typeface="+mj-ea"/>
                <a:cs typeface="+mj-cs"/>
                <a:sym typeface="Arial"/>
              </a:rPr>
              <a:t>Scheduled Neutron Production</a:t>
            </a:r>
            <a:endParaRPr kumimoji="0" lang="fr-FR" sz="1400" b="0" i="0" u="none" strike="noStrike" kern="0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LnTx/>
              <a:uFill>
                <a:solidFill/>
              </a:uFill>
              <a:latin typeface="Calibri"/>
              <a:ea typeface="+mj-ea"/>
              <a:cs typeface="+mj-cs"/>
              <a:sym typeface="Arial"/>
            </a:endParaRPr>
          </a:p>
        </p:txBody>
      </p:sp>
      <p:sp>
        <p:nvSpPr>
          <p:cNvPr id="62" name="Shape 37"/>
          <p:cNvSpPr/>
          <p:nvPr/>
        </p:nvSpPr>
        <p:spPr>
          <a:xfrm>
            <a:off x="8710706" y="5161817"/>
            <a:ext cx="29495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fr-FR" sz="1200" b="0" i="0" u="none" strike="noStrike" kern="0" cap="none" spc="0" normalizeH="0" baseline="0" smtClean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</a:rPr>
              <a:t>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fr-FR" sz="1200" b="0" i="0" u="none" strike="noStrike" kern="0" cap="none" spc="0" normalizeH="0" baseline="0" smtClean="0">
                <a:ln>
                  <a:noFill/>
                </a:ln>
                <a:solidFill>
                  <a:srgbClr val="C82506"/>
                </a:solidFill>
                <a:effectLst/>
                <a:uLnTx/>
                <a:uFillTx/>
              </a:rPr>
              <a:t>Off</a:t>
            </a:r>
            <a:endParaRPr kumimoji="0" lang="fr-FR" sz="1200" b="0" i="0" u="none" strike="noStrike" kern="0" cap="none" spc="0" normalizeH="0" baseline="0">
              <a:ln>
                <a:noFill/>
              </a:ln>
              <a:solidFill>
                <a:srgbClr val="C82506"/>
              </a:solidFill>
              <a:effectLst/>
              <a:uLnTx/>
              <a:uFillTx/>
            </a:endParaRPr>
          </a:p>
        </p:txBody>
      </p:sp>
      <p:sp>
        <p:nvSpPr>
          <p:cNvPr id="63" name="Shape 38"/>
          <p:cNvSpPr/>
          <p:nvPr/>
        </p:nvSpPr>
        <p:spPr>
          <a:xfrm>
            <a:off x="5921442" y="2012694"/>
            <a:ext cx="177801" cy="177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E32400"/>
          </a:solidFill>
          <a:ln w="25400">
            <a:solidFill>
              <a:srgbClr val="000000">
                <a:alpha val="0"/>
              </a:srgbClr>
            </a:solidFill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38100" tIns="38100" rIns="38100" bIns="38100"/>
          <a:lstStyle/>
          <a:p>
            <a:pPr marL="0" marR="0" lvl="0" indent="0" algn="ct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kumimoji="0" lang="fr-FR" sz="4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/>
              <a:sym typeface="Arial"/>
            </a:endParaRPr>
          </a:p>
        </p:txBody>
      </p:sp>
      <p:sp>
        <p:nvSpPr>
          <p:cNvPr id="64" name="Shape 39"/>
          <p:cNvSpPr/>
          <p:nvPr/>
        </p:nvSpPr>
        <p:spPr>
          <a:xfrm>
            <a:off x="6806048" y="1196752"/>
            <a:ext cx="1822467" cy="507831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algn="ctr">
              <a:buClr>
                <a:srgbClr val="000000"/>
              </a:buClr>
              <a:defRPr sz="1400" i="1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1800" i="0">
                <a:uFillTx/>
              </a:defRPr>
            </a:pPr>
            <a:r>
              <a:rPr kumimoji="0" lang="fr-FR" sz="1400" b="0" i="1" u="none" strike="noStrike" kern="0" cap="none" spc="0" normalizeH="0" baseline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  <a:latin typeface="Calibri"/>
                <a:ea typeface="+mj-ea"/>
                <a:cs typeface="+mj-cs"/>
                <a:sym typeface="Arial"/>
              </a:rPr>
              <a:t>Regular Call for User Proposals</a:t>
            </a:r>
            <a:endParaRPr kumimoji="0" lang="fr-FR" sz="1400" b="0" i="1" u="none" strike="noStrike" kern="0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LnTx/>
              <a:uFill>
                <a:solidFill/>
              </a:uFill>
              <a:latin typeface="Calibri"/>
              <a:ea typeface="+mj-ea"/>
              <a:cs typeface="+mj-cs"/>
              <a:sym typeface="Arial"/>
            </a:endParaRPr>
          </a:p>
        </p:txBody>
      </p:sp>
      <p:sp>
        <p:nvSpPr>
          <p:cNvPr id="65" name="Shape 40"/>
          <p:cNvSpPr/>
          <p:nvPr/>
        </p:nvSpPr>
        <p:spPr>
          <a:xfrm>
            <a:off x="5578326" y="1401194"/>
            <a:ext cx="1" cy="558116"/>
          </a:xfrm>
          <a:prstGeom prst="line">
            <a:avLst/>
          </a:prstGeom>
          <a:ln w="12700">
            <a:solidFill/>
            <a:miter lim="400000"/>
            <a:tailEnd type="triangle"/>
          </a:ln>
        </p:spPr>
        <p:txBody>
          <a:bodyPr lIns="0" tIns="0" rIns="0" bIns="0"/>
          <a:lstStyle/>
          <a:p>
            <a:pPr marL="0" marR="0" lvl="0" indent="0" algn="ct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kumimoji="0" lang="fr-FR" sz="4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/>
              <a:sym typeface="Arial"/>
            </a:endParaRPr>
          </a:p>
        </p:txBody>
      </p:sp>
      <p:sp>
        <p:nvSpPr>
          <p:cNvPr id="66" name="Shape 41"/>
          <p:cNvSpPr/>
          <p:nvPr/>
        </p:nvSpPr>
        <p:spPr>
          <a:xfrm>
            <a:off x="3823667" y="3114379"/>
            <a:ext cx="4065662" cy="213722"/>
          </a:xfrm>
          <a:prstGeom prst="rect">
            <a:avLst/>
          </a:prstGeom>
          <a:gradFill>
            <a:gsLst>
              <a:gs pos="0">
                <a:srgbClr val="F5D328"/>
              </a:gs>
              <a:gs pos="100000">
                <a:srgbClr val="CD9A5C"/>
              </a:gs>
            </a:gsLst>
          </a:gradFill>
          <a:ln w="12700">
            <a:miter lim="400000"/>
          </a:ln>
        </p:spPr>
        <p:txBody>
          <a:bodyPr lIns="38100" tIns="38100" rIns="38100" bIns="38100"/>
          <a:lstStyle/>
          <a:p>
            <a:pPr marL="0" marR="0" lvl="0" indent="0" algn="ct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kumimoji="0" lang="fr-FR" sz="4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/>
              <a:sym typeface="Arial"/>
            </a:endParaRPr>
          </a:p>
        </p:txBody>
      </p:sp>
      <p:sp>
        <p:nvSpPr>
          <p:cNvPr id="67" name="Shape 42"/>
          <p:cNvSpPr/>
          <p:nvPr/>
        </p:nvSpPr>
        <p:spPr>
          <a:xfrm>
            <a:off x="6137558" y="2012694"/>
            <a:ext cx="177801" cy="177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E32400"/>
          </a:solidFill>
          <a:ln w="25400">
            <a:solidFill>
              <a:srgbClr val="000000">
                <a:alpha val="0"/>
              </a:srgbClr>
            </a:solidFill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38100" tIns="38100" rIns="38100" bIns="38100"/>
          <a:lstStyle/>
          <a:p>
            <a:pPr marL="0" marR="0" lvl="0" indent="0" algn="ct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kumimoji="0" lang="fr-FR" sz="4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/>
              <a:sym typeface="Arial"/>
            </a:endParaRPr>
          </a:p>
        </p:txBody>
      </p:sp>
      <p:sp>
        <p:nvSpPr>
          <p:cNvPr id="68" name="Shape 43"/>
          <p:cNvSpPr/>
          <p:nvPr/>
        </p:nvSpPr>
        <p:spPr>
          <a:xfrm>
            <a:off x="6353458" y="2017333"/>
            <a:ext cx="177801" cy="177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E32400"/>
          </a:solidFill>
          <a:ln w="25400">
            <a:solidFill>
              <a:srgbClr val="000000">
                <a:alpha val="0"/>
              </a:srgbClr>
            </a:solidFill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38100" tIns="38100" rIns="38100" bIns="38100"/>
          <a:lstStyle/>
          <a:p>
            <a:pPr marL="0" marR="0" lvl="0" indent="0" algn="ct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kumimoji="0" lang="fr-FR" sz="4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/>
              <a:sym typeface="Arial"/>
            </a:endParaRPr>
          </a:p>
        </p:txBody>
      </p:sp>
      <p:sp>
        <p:nvSpPr>
          <p:cNvPr id="69" name="Shape 44"/>
          <p:cNvSpPr/>
          <p:nvPr/>
        </p:nvSpPr>
        <p:spPr>
          <a:xfrm>
            <a:off x="6569574" y="2017333"/>
            <a:ext cx="177801" cy="177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E32400"/>
          </a:solidFill>
          <a:ln w="25400">
            <a:solidFill>
              <a:srgbClr val="000000">
                <a:alpha val="0"/>
              </a:srgbClr>
            </a:solidFill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38100" tIns="38100" rIns="38100" bIns="38100"/>
          <a:lstStyle/>
          <a:p>
            <a:pPr marL="0" marR="0" lvl="0" indent="0" algn="ct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kumimoji="0" lang="fr-FR" sz="4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/>
              <a:sym typeface="Arial"/>
            </a:endParaRPr>
          </a:p>
        </p:txBody>
      </p:sp>
      <p:sp>
        <p:nvSpPr>
          <p:cNvPr id="70" name="Shape 45"/>
          <p:cNvSpPr/>
          <p:nvPr/>
        </p:nvSpPr>
        <p:spPr>
          <a:xfrm>
            <a:off x="6785691" y="2017333"/>
            <a:ext cx="177801" cy="177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E32400"/>
          </a:solidFill>
          <a:ln w="25400">
            <a:solidFill>
              <a:srgbClr val="000000">
                <a:alpha val="0"/>
              </a:srgbClr>
            </a:solidFill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38100" tIns="38100" rIns="38100" bIns="38100"/>
          <a:lstStyle/>
          <a:p>
            <a:pPr marL="0" marR="0" lvl="0" indent="0" algn="ct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kumimoji="0" lang="fr-FR" sz="4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/>
              <a:sym typeface="Arial"/>
            </a:endParaRPr>
          </a:p>
        </p:txBody>
      </p:sp>
      <p:sp>
        <p:nvSpPr>
          <p:cNvPr id="71" name="Shape 46"/>
          <p:cNvSpPr/>
          <p:nvPr/>
        </p:nvSpPr>
        <p:spPr>
          <a:xfrm>
            <a:off x="7001807" y="2017333"/>
            <a:ext cx="177801" cy="177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E32400"/>
          </a:solidFill>
          <a:ln w="25400">
            <a:solidFill>
              <a:srgbClr val="000000">
                <a:alpha val="0"/>
              </a:srgbClr>
            </a:solidFill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38100" tIns="38100" rIns="38100" bIns="38100"/>
          <a:lstStyle/>
          <a:p>
            <a:pPr marL="0" marR="0" lvl="0" indent="0" algn="ct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kumimoji="0" lang="fr-FR" sz="4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/>
              <a:sym typeface="Arial"/>
            </a:endParaRPr>
          </a:p>
        </p:txBody>
      </p:sp>
      <p:sp>
        <p:nvSpPr>
          <p:cNvPr id="72" name="Shape 47"/>
          <p:cNvSpPr/>
          <p:nvPr/>
        </p:nvSpPr>
        <p:spPr>
          <a:xfrm>
            <a:off x="7198559" y="2017333"/>
            <a:ext cx="177801" cy="177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E32400"/>
          </a:solidFill>
          <a:ln w="25400">
            <a:solidFill>
              <a:srgbClr val="000000">
                <a:alpha val="0"/>
              </a:srgbClr>
            </a:solidFill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38100" tIns="38100" rIns="38100" bIns="38100"/>
          <a:lstStyle/>
          <a:p>
            <a:pPr marL="0" marR="0" lvl="0" indent="0" algn="ct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kumimoji="0" lang="fr-FR" sz="4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/>
              <a:sym typeface="Arial"/>
            </a:endParaRPr>
          </a:p>
        </p:txBody>
      </p:sp>
      <p:sp>
        <p:nvSpPr>
          <p:cNvPr id="73" name="Shape 48"/>
          <p:cNvSpPr/>
          <p:nvPr/>
        </p:nvSpPr>
        <p:spPr>
          <a:xfrm>
            <a:off x="7414676" y="2017333"/>
            <a:ext cx="177801" cy="177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E32400"/>
          </a:solidFill>
          <a:ln w="25400">
            <a:solidFill>
              <a:srgbClr val="000000">
                <a:alpha val="0"/>
              </a:srgbClr>
            </a:solidFill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38100" tIns="38100" rIns="38100" bIns="38100"/>
          <a:lstStyle/>
          <a:p>
            <a:pPr marL="0" marR="0" lvl="0" indent="0" algn="ct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kumimoji="0" lang="fr-FR" sz="4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/>
              <a:sym typeface="Arial"/>
            </a:endParaRPr>
          </a:p>
        </p:txBody>
      </p:sp>
      <p:sp>
        <p:nvSpPr>
          <p:cNvPr id="74" name="Shape 49"/>
          <p:cNvSpPr/>
          <p:nvPr/>
        </p:nvSpPr>
        <p:spPr>
          <a:xfrm>
            <a:off x="7631763" y="1873954"/>
            <a:ext cx="363180" cy="364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>
                <a:solidFill>
                  <a:srgbClr val="C82506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lang="fr-FR" sz="1700" b="0" i="0" u="none" strike="noStrike" kern="0" cap="none" spc="0" normalizeH="0" baseline="0" smtClean="0">
                <a:ln>
                  <a:noFill/>
                </a:ln>
                <a:solidFill>
                  <a:srgbClr val="C82506"/>
                </a:solidFill>
                <a:effectLst/>
                <a:uLnTx/>
                <a:uFillTx/>
              </a:rPr>
              <a:t>…..</a:t>
            </a:r>
            <a:endParaRPr kumimoji="0" lang="fr-FR" sz="1700" b="0" i="0" u="none" strike="noStrike" kern="0" cap="none" spc="0" normalizeH="0" baseline="0">
              <a:ln>
                <a:noFill/>
              </a:ln>
              <a:solidFill>
                <a:srgbClr val="C82506"/>
              </a:solidFill>
              <a:effectLst/>
              <a:uLnTx/>
              <a:uFillTx/>
            </a:endParaRPr>
          </a:p>
        </p:txBody>
      </p:sp>
      <p:sp>
        <p:nvSpPr>
          <p:cNvPr id="75" name="Shape 50"/>
          <p:cNvSpPr/>
          <p:nvPr/>
        </p:nvSpPr>
        <p:spPr>
          <a:xfrm>
            <a:off x="5939507" y="1808679"/>
            <a:ext cx="2204306" cy="152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12700">
            <a:solidFill/>
            <a:miter lim="400000"/>
          </a:ln>
        </p:spPr>
        <p:txBody>
          <a:bodyPr lIns="0" tIns="0" rIns="0" bIns="0"/>
          <a:lstStyle/>
          <a:p>
            <a:pPr marL="0" marR="0" lvl="0" indent="0" algn="ct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kumimoji="0" lang="fr-FR" sz="4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/>
              <a:sym typeface="Arial"/>
            </a:endParaRPr>
          </a:p>
        </p:txBody>
      </p:sp>
      <p:sp>
        <p:nvSpPr>
          <p:cNvPr id="76" name="Shape 51"/>
          <p:cNvSpPr/>
          <p:nvPr/>
        </p:nvSpPr>
        <p:spPr>
          <a:xfrm>
            <a:off x="4841293" y="2017333"/>
            <a:ext cx="177801" cy="177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E32400"/>
          </a:solidFill>
          <a:ln w="25400">
            <a:solidFill>
              <a:srgbClr val="000000">
                <a:alpha val="0"/>
              </a:srgbClr>
            </a:solidFill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38100" tIns="38100" rIns="38100" bIns="38100"/>
          <a:lstStyle/>
          <a:p>
            <a:pPr marL="0" marR="0" lvl="0" indent="0" algn="ct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kumimoji="0" lang="fr-FR" sz="4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/>
              <a:sym typeface="Arial"/>
            </a:endParaRPr>
          </a:p>
        </p:txBody>
      </p:sp>
      <p:sp>
        <p:nvSpPr>
          <p:cNvPr id="77" name="Shape 52"/>
          <p:cNvSpPr/>
          <p:nvPr/>
        </p:nvSpPr>
        <p:spPr>
          <a:xfrm>
            <a:off x="3350702" y="2017333"/>
            <a:ext cx="177801" cy="177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E32400"/>
          </a:solidFill>
          <a:ln w="25400">
            <a:solidFill>
              <a:srgbClr val="000000">
                <a:alpha val="0"/>
              </a:srgbClr>
            </a:solidFill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38100" tIns="38100" rIns="38100" bIns="38100"/>
          <a:lstStyle/>
          <a:p>
            <a:pPr marL="0" marR="0" lvl="0" indent="0" algn="ct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kumimoji="0" lang="fr-FR" sz="4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/>
              <a:sym typeface="Arial"/>
            </a:endParaRPr>
          </a:p>
        </p:txBody>
      </p:sp>
      <p:sp>
        <p:nvSpPr>
          <p:cNvPr id="78" name="Shape 53"/>
          <p:cNvSpPr/>
          <p:nvPr/>
        </p:nvSpPr>
        <p:spPr>
          <a:xfrm>
            <a:off x="5489426" y="2008394"/>
            <a:ext cx="177801" cy="177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E32400"/>
          </a:solidFill>
          <a:ln w="25400">
            <a:solidFill>
              <a:srgbClr val="000000">
                <a:alpha val="0"/>
              </a:srgbClr>
            </a:solidFill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38100" tIns="38100" rIns="38100" bIns="38100"/>
          <a:lstStyle/>
          <a:p>
            <a:pPr marL="0" marR="0" lvl="0" indent="0" algn="ct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kumimoji="0" lang="fr-FR" sz="4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/>
              <a:sym typeface="Arial"/>
            </a:endParaRPr>
          </a:p>
        </p:txBody>
      </p:sp>
      <p:sp>
        <p:nvSpPr>
          <p:cNvPr id="80" name="Shape 56"/>
          <p:cNvSpPr/>
          <p:nvPr/>
        </p:nvSpPr>
        <p:spPr>
          <a:xfrm>
            <a:off x="2651475" y="2867890"/>
            <a:ext cx="4744021" cy="213722"/>
          </a:xfrm>
          <a:prstGeom prst="rect">
            <a:avLst/>
          </a:prstGeom>
          <a:gradFill>
            <a:gsLst>
              <a:gs pos="0">
                <a:srgbClr val="B36AE2"/>
              </a:gs>
              <a:gs pos="100000">
                <a:srgbClr val="924607"/>
              </a:gs>
            </a:gsLst>
          </a:gradFill>
          <a:ln w="12700">
            <a:miter lim="400000"/>
          </a:ln>
        </p:spPr>
        <p:txBody>
          <a:bodyPr lIns="38100" tIns="38100" rIns="38100" bIns="38100"/>
          <a:lstStyle/>
          <a:p>
            <a:pPr marL="0" marR="0" lvl="0" indent="0" algn="ct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kumimoji="0" lang="fr-FR" sz="4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/>
              <a:sym typeface="Arial"/>
            </a:endParaRPr>
          </a:p>
        </p:txBody>
      </p:sp>
      <p:sp>
        <p:nvSpPr>
          <p:cNvPr id="81" name="Shape 57"/>
          <p:cNvSpPr/>
          <p:nvPr/>
        </p:nvSpPr>
        <p:spPr>
          <a:xfrm>
            <a:off x="2648340" y="2836140"/>
            <a:ext cx="1593552" cy="277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/>
          <a:lstStyle>
            <a:lvl1pPr>
              <a:buClr>
                <a:srgbClr val="000000"/>
              </a:buClr>
              <a:defRPr sz="1300">
                <a:solidFill>
                  <a:srgbClr val="FFFFFF"/>
                </a:solidFill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1800">
                <a:solidFill>
                  <a:srgbClr val="000000"/>
                </a:solidFill>
                <a:uFillTx/>
              </a:defRPr>
            </a:pPr>
            <a:r>
              <a:rPr kumimoji="0" lang="fr-FR" sz="1300" b="0" i="0" u="none" strike="noStrike" kern="0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/>
                </a:uFill>
                <a:latin typeface="Calibri"/>
                <a:ea typeface="+mj-ea"/>
                <a:cs typeface="+mj-cs"/>
                <a:sym typeface="Arial"/>
              </a:rPr>
              <a:t>Engineering Design</a:t>
            </a:r>
            <a:endParaRPr kumimoji="0" lang="fr-FR" sz="13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>
                <a:solidFill/>
              </a:uFill>
              <a:latin typeface="Calibri"/>
              <a:ea typeface="+mj-ea"/>
              <a:cs typeface="+mj-cs"/>
              <a:sym typeface="Arial"/>
            </a:endParaRPr>
          </a:p>
        </p:txBody>
      </p:sp>
      <p:sp>
        <p:nvSpPr>
          <p:cNvPr id="82" name="Shape 58"/>
          <p:cNvSpPr/>
          <p:nvPr/>
        </p:nvSpPr>
        <p:spPr>
          <a:xfrm>
            <a:off x="5803458" y="3082630"/>
            <a:ext cx="2142051" cy="277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/>
          <a:lstStyle>
            <a:lvl1pPr>
              <a:buClr>
                <a:srgbClr val="000000"/>
              </a:buClr>
              <a:defRPr sz="1300">
                <a:solidFill>
                  <a:srgbClr val="FFFFFF"/>
                </a:solidFill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1800">
                <a:solidFill>
                  <a:srgbClr val="000000"/>
                </a:solidFill>
                <a:uFillTx/>
              </a:defRPr>
            </a:pPr>
            <a:r>
              <a:rPr kumimoji="0" lang="fr-FR" sz="1300" b="0" i="0" u="none" strike="noStrike" kern="0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/>
                </a:uFill>
                <a:latin typeface="Calibri"/>
                <a:ea typeface="+mj-ea"/>
                <a:cs typeface="+mj-cs"/>
                <a:sym typeface="Arial"/>
              </a:rPr>
              <a:t>Construction of Instruments</a:t>
            </a:r>
            <a:endParaRPr kumimoji="0" lang="fr-FR" sz="13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>
                <a:solidFill/>
              </a:uFill>
              <a:latin typeface="Calibri"/>
              <a:ea typeface="+mj-ea"/>
              <a:cs typeface="+mj-cs"/>
              <a:sym typeface="Arial"/>
            </a:endParaRPr>
          </a:p>
        </p:txBody>
      </p:sp>
      <p:sp>
        <p:nvSpPr>
          <p:cNvPr id="83" name="Shape 59"/>
          <p:cNvSpPr/>
          <p:nvPr/>
        </p:nvSpPr>
        <p:spPr>
          <a:xfrm>
            <a:off x="1652528" y="2845767"/>
            <a:ext cx="664133" cy="257968"/>
          </a:xfrm>
          <a:prstGeom prst="rect">
            <a:avLst/>
          </a:prstGeom>
          <a:solidFill>
            <a:srgbClr val="FFFFFF"/>
          </a:solidFill>
          <a:ln w="25400">
            <a:solid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/>
          <a:lstStyle>
            <a:lvl1pPr algn="ctr">
              <a:buClr>
                <a:srgbClr val="000000"/>
              </a:buClr>
              <a:defRPr sz="13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1800">
                <a:uFillTx/>
              </a:defRPr>
            </a:pPr>
            <a:r>
              <a:rPr kumimoji="0" lang="fr-FR" sz="1300" b="0" i="0" u="none" strike="noStrike" kern="0" cap="none" spc="0" normalizeH="0" baseline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  <a:latin typeface="Calibri"/>
                <a:ea typeface="+mj-ea"/>
                <a:cs typeface="+mj-cs"/>
                <a:sym typeface="Arial"/>
              </a:rPr>
              <a:t># 1-16</a:t>
            </a:r>
            <a:endParaRPr kumimoji="0" lang="fr-FR" sz="1300" b="0" i="0" u="none" strike="noStrike" kern="0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LnTx/>
              <a:uFill>
                <a:solidFill/>
              </a:uFill>
              <a:latin typeface="Calibri"/>
              <a:ea typeface="+mj-ea"/>
              <a:cs typeface="+mj-cs"/>
              <a:sym typeface="Arial"/>
            </a:endParaRPr>
          </a:p>
        </p:txBody>
      </p:sp>
      <p:sp>
        <p:nvSpPr>
          <p:cNvPr id="84" name="Shape 60"/>
          <p:cNvSpPr/>
          <p:nvPr/>
        </p:nvSpPr>
        <p:spPr>
          <a:xfrm>
            <a:off x="2639570" y="3089487"/>
            <a:ext cx="664133" cy="262048"/>
          </a:xfrm>
          <a:prstGeom prst="rect">
            <a:avLst/>
          </a:prstGeom>
          <a:solidFill>
            <a:srgbClr val="FFFFFF"/>
          </a:solidFill>
          <a:ln w="25400">
            <a:solid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/>
          <a:lstStyle>
            <a:lvl1pPr algn="ctr">
              <a:buClr>
                <a:srgbClr val="000000"/>
              </a:buClr>
              <a:defRPr sz="13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1800">
                <a:uFillTx/>
              </a:defRPr>
            </a:pPr>
            <a:r>
              <a:rPr kumimoji="0" lang="fr-FR" sz="1300" b="0" i="0" u="none" strike="noStrike" kern="0" cap="none" spc="0" normalizeH="0" baseline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  <a:latin typeface="Calibri"/>
                <a:ea typeface="+mj-ea"/>
                <a:cs typeface="+mj-cs"/>
                <a:sym typeface="Arial"/>
              </a:rPr>
              <a:t># 17-22</a:t>
            </a:r>
            <a:endParaRPr kumimoji="0" lang="fr-FR" sz="1300" b="0" i="0" u="none" strike="noStrike" kern="0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LnTx/>
              <a:uFill>
                <a:solidFill/>
              </a:uFill>
              <a:latin typeface="Calibri"/>
              <a:ea typeface="+mj-ea"/>
              <a:cs typeface="+mj-cs"/>
              <a:sym typeface="Arial"/>
            </a:endParaRPr>
          </a:p>
        </p:txBody>
      </p:sp>
      <p:sp>
        <p:nvSpPr>
          <p:cNvPr id="85" name="Shape 61"/>
          <p:cNvSpPr/>
          <p:nvPr/>
        </p:nvSpPr>
        <p:spPr>
          <a:xfrm>
            <a:off x="3805096" y="3096237"/>
            <a:ext cx="1593552" cy="277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/>
          <a:lstStyle>
            <a:lvl1pPr>
              <a:buClr>
                <a:srgbClr val="000000"/>
              </a:buClr>
              <a:defRPr sz="1300">
                <a:solidFill>
                  <a:srgbClr val="FFFFFF"/>
                </a:solidFill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1800">
                <a:solidFill>
                  <a:srgbClr val="000000"/>
                </a:solidFill>
                <a:uFillTx/>
              </a:defRPr>
            </a:pPr>
            <a:r>
              <a:rPr kumimoji="0" lang="fr-FR" sz="1300" b="0" i="0" u="none" strike="noStrike" kern="0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/>
                </a:uFill>
                <a:latin typeface="Calibri"/>
                <a:ea typeface="+mj-ea"/>
                <a:cs typeface="+mj-cs"/>
                <a:sym typeface="Arial"/>
              </a:rPr>
              <a:t>Engineering Design</a:t>
            </a:r>
            <a:endParaRPr kumimoji="0" lang="fr-FR" sz="13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>
                <a:solidFill/>
              </a:uFill>
              <a:latin typeface="Calibri"/>
              <a:ea typeface="+mj-ea"/>
              <a:cs typeface="+mj-cs"/>
              <a:sym typeface="Arial"/>
            </a:endParaRPr>
          </a:p>
        </p:txBody>
      </p:sp>
      <p:sp>
        <p:nvSpPr>
          <p:cNvPr id="86" name="Shape 62"/>
          <p:cNvSpPr/>
          <p:nvPr/>
        </p:nvSpPr>
        <p:spPr>
          <a:xfrm>
            <a:off x="4224157" y="2834991"/>
            <a:ext cx="2166283" cy="277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/>
          <a:lstStyle>
            <a:lvl1pPr>
              <a:buClr>
                <a:srgbClr val="000000"/>
              </a:buClr>
              <a:defRPr sz="1300">
                <a:solidFill>
                  <a:srgbClr val="FFFFFF"/>
                </a:solidFill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1800">
                <a:solidFill>
                  <a:srgbClr val="000000"/>
                </a:solidFill>
                <a:uFillTx/>
              </a:defRPr>
            </a:pPr>
            <a:r>
              <a:rPr kumimoji="0" lang="fr-FR" sz="1300" b="0" i="0" u="none" strike="noStrike" kern="0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/>
                </a:uFill>
                <a:latin typeface="Calibri"/>
                <a:ea typeface="+mj-ea"/>
                <a:cs typeface="+mj-cs"/>
                <a:sym typeface="Arial"/>
              </a:rPr>
              <a:t>Construction of Instruments</a:t>
            </a:r>
            <a:endParaRPr kumimoji="0" lang="fr-FR" sz="13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>
                <a:solidFill/>
              </a:uFill>
              <a:latin typeface="Calibri"/>
              <a:ea typeface="+mj-ea"/>
              <a:cs typeface="+mj-cs"/>
              <a:sym typeface="Arial"/>
            </a:endParaRPr>
          </a:p>
        </p:txBody>
      </p:sp>
      <p:sp>
        <p:nvSpPr>
          <p:cNvPr id="87" name="Shape 63"/>
          <p:cNvSpPr/>
          <p:nvPr/>
        </p:nvSpPr>
        <p:spPr>
          <a:xfrm>
            <a:off x="2315059" y="2972970"/>
            <a:ext cx="364403" cy="1"/>
          </a:xfrm>
          <a:prstGeom prst="line">
            <a:avLst/>
          </a:prstGeom>
          <a:ln w="38100">
            <a:solidFill/>
            <a:miter lim="400000"/>
            <a:tailEnd type="triangle"/>
          </a:ln>
        </p:spPr>
        <p:txBody>
          <a:bodyPr lIns="0" tIns="0" rIns="0" bIns="0"/>
          <a:lstStyle/>
          <a:p>
            <a:pPr marL="0" marR="0" lvl="0" indent="0" algn="ct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kumimoji="0" lang="fr-FR" sz="4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/>
              <a:sym typeface="Arial"/>
            </a:endParaRPr>
          </a:p>
        </p:txBody>
      </p:sp>
      <p:sp>
        <p:nvSpPr>
          <p:cNvPr id="88" name="Shape 64"/>
          <p:cNvSpPr/>
          <p:nvPr/>
        </p:nvSpPr>
        <p:spPr>
          <a:xfrm>
            <a:off x="3313714" y="3221240"/>
            <a:ext cx="450169" cy="1"/>
          </a:xfrm>
          <a:prstGeom prst="line">
            <a:avLst/>
          </a:prstGeom>
          <a:ln w="38100">
            <a:solidFill/>
            <a:miter lim="400000"/>
            <a:tailEnd type="triangle"/>
          </a:ln>
        </p:spPr>
        <p:txBody>
          <a:bodyPr lIns="0" tIns="0" rIns="0" bIns="0"/>
          <a:lstStyle/>
          <a:p>
            <a:pPr marL="0" marR="0" lvl="0" indent="0" algn="ct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kumimoji="0" lang="fr-FR" sz="4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/>
              <a:sym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23528" y="6063679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p</a:t>
            </a:r>
            <a:r>
              <a:rPr lang="fr-FR" sz="2400" dirty="0" smtClean="0"/>
              <a:t>lanification difficile en raison des contributions en nature 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31479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European Spallation Source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C. VETTIER  Journées Accélérateurs Roscoff 5-7 octobre 2015</a:t>
            </a:r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</a:t>
            </a:fld>
            <a:endParaRPr lang="sv-SE" dirty="0"/>
          </a:p>
        </p:txBody>
      </p:sp>
      <p:sp>
        <p:nvSpPr>
          <p:cNvPr id="9" name="TextBox 8"/>
          <p:cNvSpPr txBox="1"/>
          <p:nvPr/>
        </p:nvSpPr>
        <p:spPr>
          <a:xfrm>
            <a:off x="251520" y="1628800"/>
            <a:ext cx="792088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Caractéristiques:</a:t>
            </a:r>
          </a:p>
          <a:p>
            <a:pPr marL="342900" indent="-342900">
              <a:buFont typeface="Arial"/>
              <a:buChar char="•"/>
            </a:pPr>
            <a:endParaRPr lang="fr-FR" sz="2400" dirty="0"/>
          </a:p>
          <a:p>
            <a:pPr marL="342900" indent="-342900">
              <a:buFont typeface="Arial"/>
              <a:buChar char="•"/>
            </a:pPr>
            <a:r>
              <a:rPr lang="fr-FR" sz="2400" dirty="0" smtClean="0"/>
              <a:t>Puissance accélérateur (protons): 5 MW</a:t>
            </a:r>
          </a:p>
          <a:p>
            <a:pPr marL="342900" indent="-342900">
              <a:buFont typeface="Arial"/>
              <a:buChar char="•"/>
            </a:pPr>
            <a:r>
              <a:rPr lang="fr-FR" sz="2400" dirty="0" smtClean="0"/>
              <a:t>Pulses longs: 2.86 ms, 14 Hz</a:t>
            </a:r>
            <a:endParaRPr lang="fr-FR" sz="2400" dirty="0"/>
          </a:p>
          <a:p>
            <a:pPr marL="342900" indent="-342900">
              <a:buFont typeface="Arial"/>
              <a:buChar char="•"/>
            </a:pPr>
            <a:r>
              <a:rPr lang="fr-FR" sz="2400" dirty="0" smtClean="0"/>
              <a:t>Cible: roue tournante en tungstène</a:t>
            </a:r>
          </a:p>
          <a:p>
            <a:pPr lvl="1"/>
            <a:r>
              <a:rPr lang="fr-FR" sz="2400" dirty="0"/>
              <a:t>	</a:t>
            </a:r>
            <a:r>
              <a:rPr lang="fr-FR" sz="2400" dirty="0" smtClean="0"/>
              <a:t>refroidissement Hélium gaz</a:t>
            </a:r>
          </a:p>
          <a:p>
            <a:pPr marL="342900" indent="-342900">
              <a:buFont typeface="Arial"/>
              <a:buChar char="•"/>
            </a:pPr>
            <a:endParaRPr lang="fr-FR" sz="2400" dirty="0"/>
          </a:p>
          <a:p>
            <a:pPr marL="342900" indent="-342900">
              <a:buFont typeface="Arial"/>
              <a:buChar char="•"/>
            </a:pPr>
            <a:r>
              <a:rPr lang="fr-FR" sz="2400" dirty="0" smtClean="0"/>
              <a:t>22 instruments</a:t>
            </a:r>
          </a:p>
          <a:p>
            <a:pPr marL="342900" indent="-342900">
              <a:buFont typeface="Arial"/>
              <a:buChar char="•"/>
            </a:pPr>
            <a:r>
              <a:rPr lang="fr-FR" sz="2400" dirty="0" smtClean="0"/>
              <a:t>~2500 utilisateurs par an</a:t>
            </a:r>
          </a:p>
          <a:p>
            <a:pPr marL="342900" indent="-342900">
              <a:buFont typeface="Arial"/>
              <a:buChar char="•"/>
            </a:pPr>
            <a:endParaRPr lang="fr-FR" sz="2400" dirty="0"/>
          </a:p>
          <a:p>
            <a:pPr marL="342900" indent="-342900">
              <a:buFont typeface="Arial"/>
              <a:buChar char="•"/>
            </a:pPr>
            <a:r>
              <a:rPr lang="fr-FR" sz="2400" dirty="0" smtClean="0"/>
              <a:t>Budget de construction bloqué à 1 843M€</a:t>
            </a:r>
          </a:p>
          <a:p>
            <a:pPr marL="342900" indent="-342900">
              <a:buFont typeface="Arial"/>
              <a:buChar char="•"/>
            </a:pPr>
            <a:r>
              <a:rPr lang="fr-FR" sz="2400" dirty="0" smtClean="0"/>
              <a:t>Budget de fonctionnement estimé ~140M€/an</a:t>
            </a:r>
          </a:p>
          <a:p>
            <a:pPr marL="342900" indent="-342900">
              <a:buFont typeface="Arial"/>
              <a:buChar char="•"/>
            </a:pPr>
            <a:r>
              <a:rPr lang="fr-FR" sz="2400" dirty="0" smtClean="0"/>
              <a:t>~ 500 employés</a:t>
            </a:r>
          </a:p>
        </p:txBody>
      </p:sp>
    </p:spTree>
    <p:extLst>
      <p:ext uri="{BB962C8B-B14F-4D97-AF65-F5344CB8AC3E}">
        <p14:creationId xmlns:p14="http://schemas.microsoft.com/office/powerpoint/2010/main" val="404077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7029" y="27537"/>
            <a:ext cx="2611685" cy="313259"/>
          </a:xfrm>
          <a:prstGeom prst="rect">
            <a:avLst/>
          </a:prstGeom>
          <a:solidFill>
            <a:srgbClr val="00415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56271" y="27537"/>
            <a:ext cx="496190" cy="313259"/>
          </a:xfrm>
          <a:prstGeom prst="rect">
            <a:avLst/>
          </a:prstGeom>
          <a:solidFill>
            <a:srgbClr val="00415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fr-FR" sz="800" b="1" smtClean="0">
                <a:solidFill>
                  <a:prstClr val="white"/>
                </a:solidFill>
                <a:latin typeface="TitilliumText22L 800 wt"/>
                <a:cs typeface="TitilliumText22L 800 wt"/>
              </a:rPr>
              <a:t>2013</a:t>
            </a:r>
            <a:endParaRPr lang="fr-FR" sz="800" b="1">
              <a:solidFill>
                <a:prstClr val="white"/>
              </a:solidFill>
              <a:latin typeface="TitilliumText22L 800 wt"/>
              <a:cs typeface="TitilliumText22L 800 w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52461" y="27537"/>
            <a:ext cx="496190" cy="313259"/>
          </a:xfrm>
          <a:prstGeom prst="rect">
            <a:avLst/>
          </a:prstGeom>
          <a:solidFill>
            <a:srgbClr val="00415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fr-FR" sz="800" b="1" smtClean="0">
                <a:solidFill>
                  <a:prstClr val="white"/>
                </a:solidFill>
                <a:latin typeface="TitilliumText22L 800 wt"/>
                <a:cs typeface="TitilliumText22L 800 wt"/>
              </a:rPr>
              <a:t>2014</a:t>
            </a:r>
            <a:endParaRPr lang="fr-FR" sz="800" b="1">
              <a:solidFill>
                <a:prstClr val="white"/>
              </a:solidFill>
              <a:latin typeface="TitilliumText22L 800 wt"/>
              <a:cs typeface="TitilliumText22L 800 w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48652" y="27537"/>
            <a:ext cx="496190" cy="313259"/>
          </a:xfrm>
          <a:prstGeom prst="rect">
            <a:avLst/>
          </a:prstGeom>
          <a:solidFill>
            <a:srgbClr val="00415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fr-FR" sz="800" b="1" smtClean="0">
                <a:solidFill>
                  <a:prstClr val="white"/>
                </a:solidFill>
                <a:latin typeface="TitilliumText22L 800 wt"/>
                <a:cs typeface="TitilliumText22L 800 wt"/>
              </a:rPr>
              <a:t>2015</a:t>
            </a:r>
            <a:endParaRPr lang="fr-FR" sz="800" b="1">
              <a:solidFill>
                <a:prstClr val="white"/>
              </a:solidFill>
              <a:latin typeface="TitilliumText22L 800 wt"/>
              <a:cs typeface="TitilliumText22L 800 w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44842" y="27537"/>
            <a:ext cx="496190" cy="313259"/>
          </a:xfrm>
          <a:prstGeom prst="rect">
            <a:avLst/>
          </a:prstGeom>
          <a:solidFill>
            <a:srgbClr val="00415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fr-FR" sz="800" b="1" smtClean="0">
                <a:solidFill>
                  <a:prstClr val="white"/>
                </a:solidFill>
                <a:latin typeface="TitilliumText22L 800 wt"/>
                <a:cs typeface="TitilliumText22L 800 wt"/>
              </a:rPr>
              <a:t>2016</a:t>
            </a:r>
            <a:endParaRPr lang="fr-FR" sz="800" b="1">
              <a:solidFill>
                <a:prstClr val="white"/>
              </a:solidFill>
              <a:latin typeface="TitilliumText22L 800 wt"/>
              <a:cs typeface="TitilliumText22L 800 w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41032" y="27537"/>
            <a:ext cx="496190" cy="313259"/>
          </a:xfrm>
          <a:prstGeom prst="rect">
            <a:avLst/>
          </a:prstGeom>
          <a:solidFill>
            <a:srgbClr val="00415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fr-FR" sz="800" b="1" smtClean="0">
                <a:solidFill>
                  <a:prstClr val="white"/>
                </a:solidFill>
                <a:latin typeface="TitilliumText22L 800 wt"/>
                <a:cs typeface="TitilliumText22L 800 wt"/>
              </a:rPr>
              <a:t>2017</a:t>
            </a:r>
            <a:endParaRPr lang="fr-FR" sz="800" b="1">
              <a:solidFill>
                <a:prstClr val="white"/>
              </a:solidFill>
              <a:latin typeface="TitilliumText22L 800 wt"/>
              <a:cs typeface="TitilliumText22L 800 w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37223" y="27537"/>
            <a:ext cx="496190" cy="313259"/>
          </a:xfrm>
          <a:prstGeom prst="rect">
            <a:avLst/>
          </a:prstGeom>
          <a:solidFill>
            <a:srgbClr val="00415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fr-FR" sz="800" b="1" smtClean="0">
                <a:solidFill>
                  <a:prstClr val="white"/>
                </a:solidFill>
                <a:latin typeface="TitilliumText22L 800 wt"/>
                <a:cs typeface="TitilliumText22L 800 wt"/>
              </a:rPr>
              <a:t>2018</a:t>
            </a:r>
            <a:endParaRPr lang="fr-FR" sz="800" b="1">
              <a:solidFill>
                <a:prstClr val="white"/>
              </a:solidFill>
              <a:latin typeface="TitilliumText22L 800 wt"/>
              <a:cs typeface="TitilliumText22L 800 w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33413" y="27537"/>
            <a:ext cx="496190" cy="313259"/>
          </a:xfrm>
          <a:prstGeom prst="rect">
            <a:avLst/>
          </a:prstGeom>
          <a:solidFill>
            <a:srgbClr val="00415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fr-FR" sz="800" b="1" smtClean="0">
                <a:solidFill>
                  <a:prstClr val="white"/>
                </a:solidFill>
                <a:latin typeface="TitilliumText22L 800 wt"/>
                <a:cs typeface="TitilliumText22L 800 wt"/>
              </a:rPr>
              <a:t>2019</a:t>
            </a:r>
            <a:endParaRPr lang="fr-FR" sz="800" b="1">
              <a:solidFill>
                <a:prstClr val="white"/>
              </a:solidFill>
              <a:latin typeface="TitilliumText22L 800 wt"/>
              <a:cs typeface="TitilliumText22L 800 w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29604" y="27537"/>
            <a:ext cx="496190" cy="313259"/>
          </a:xfrm>
          <a:prstGeom prst="rect">
            <a:avLst/>
          </a:prstGeom>
          <a:solidFill>
            <a:srgbClr val="00415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fr-FR" sz="800" b="1" smtClean="0">
                <a:solidFill>
                  <a:prstClr val="white"/>
                </a:solidFill>
                <a:latin typeface="TitilliumText22L 800 wt"/>
                <a:cs typeface="TitilliumText22L 800 wt"/>
              </a:rPr>
              <a:t>2020</a:t>
            </a:r>
            <a:endParaRPr lang="fr-FR" sz="800" b="1">
              <a:solidFill>
                <a:prstClr val="white"/>
              </a:solidFill>
              <a:latin typeface="TitilliumText22L 800 wt"/>
              <a:cs typeface="TitilliumText22L 800 w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25794" y="27537"/>
            <a:ext cx="496190" cy="313259"/>
          </a:xfrm>
          <a:prstGeom prst="rect">
            <a:avLst/>
          </a:prstGeom>
          <a:solidFill>
            <a:srgbClr val="00415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fr-FR" sz="800" b="1" smtClean="0">
                <a:solidFill>
                  <a:prstClr val="white"/>
                </a:solidFill>
                <a:latin typeface="TitilliumText22L 800 wt"/>
                <a:cs typeface="TitilliumText22L 800 wt"/>
              </a:rPr>
              <a:t>2021</a:t>
            </a:r>
            <a:endParaRPr lang="fr-FR" sz="800" b="1">
              <a:solidFill>
                <a:prstClr val="white"/>
              </a:solidFill>
              <a:latin typeface="TitilliumText22L 800 wt"/>
              <a:cs typeface="TitilliumText22L 800 w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121984" y="27537"/>
            <a:ext cx="496190" cy="313259"/>
          </a:xfrm>
          <a:prstGeom prst="rect">
            <a:avLst/>
          </a:prstGeom>
          <a:solidFill>
            <a:srgbClr val="00415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fr-FR" sz="800" b="1" smtClean="0">
                <a:solidFill>
                  <a:prstClr val="white"/>
                </a:solidFill>
                <a:latin typeface="TitilliumText22L 800 wt"/>
                <a:cs typeface="TitilliumText22L 800 wt"/>
              </a:rPr>
              <a:t>2022</a:t>
            </a:r>
            <a:endParaRPr lang="fr-FR" sz="800" b="1">
              <a:solidFill>
                <a:prstClr val="white"/>
              </a:solidFill>
              <a:latin typeface="TitilliumText22L 800 wt"/>
              <a:cs typeface="TitilliumText22L 800 w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618175" y="27537"/>
            <a:ext cx="496190" cy="313259"/>
          </a:xfrm>
          <a:prstGeom prst="rect">
            <a:avLst/>
          </a:prstGeom>
          <a:solidFill>
            <a:srgbClr val="00415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fr-FR" sz="800" b="1" smtClean="0">
                <a:solidFill>
                  <a:prstClr val="white"/>
                </a:solidFill>
                <a:latin typeface="TitilliumText22L 800 wt"/>
                <a:cs typeface="TitilliumText22L 800 wt"/>
              </a:rPr>
              <a:t>2023</a:t>
            </a:r>
            <a:endParaRPr lang="fr-FR" sz="800" b="1">
              <a:solidFill>
                <a:prstClr val="white"/>
              </a:solidFill>
              <a:latin typeface="TitilliumText22L 800 wt"/>
              <a:cs typeface="TitilliumText22L 800 w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114365" y="27537"/>
            <a:ext cx="496190" cy="313259"/>
          </a:xfrm>
          <a:prstGeom prst="rect">
            <a:avLst/>
          </a:prstGeom>
          <a:solidFill>
            <a:srgbClr val="00415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fr-FR" sz="800" b="1" smtClean="0">
                <a:solidFill>
                  <a:prstClr val="white"/>
                </a:solidFill>
                <a:latin typeface="TitilliumText22L 800 wt"/>
                <a:cs typeface="TitilliumText22L 800 wt"/>
              </a:rPr>
              <a:t>2024</a:t>
            </a:r>
            <a:endParaRPr lang="fr-FR" sz="800" b="1">
              <a:solidFill>
                <a:prstClr val="white"/>
              </a:solidFill>
              <a:latin typeface="TitilliumText22L 800 wt"/>
              <a:cs typeface="TitilliumText22L 800 w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610555" y="27537"/>
            <a:ext cx="496190" cy="313259"/>
          </a:xfrm>
          <a:prstGeom prst="rect">
            <a:avLst/>
          </a:prstGeom>
          <a:solidFill>
            <a:srgbClr val="00415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fr-FR" sz="800" b="1" smtClean="0">
                <a:solidFill>
                  <a:prstClr val="white"/>
                </a:solidFill>
                <a:latin typeface="TitilliumText22L 800 wt"/>
                <a:cs typeface="TitilliumText22L 800 wt"/>
              </a:rPr>
              <a:t>2025</a:t>
            </a:r>
            <a:endParaRPr lang="fr-FR" sz="800" b="1">
              <a:solidFill>
                <a:prstClr val="white"/>
              </a:solidFill>
              <a:latin typeface="TitilliumText22L 800 wt"/>
              <a:cs typeface="TitilliumText22L 800 w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7030" y="340796"/>
            <a:ext cx="2167582" cy="16446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fr-FR" sz="1600" b="1" smtClean="0">
                <a:solidFill>
                  <a:srgbClr val="004155"/>
                </a:solidFill>
                <a:latin typeface="TitilliumText22L 800 wt"/>
                <a:cs typeface="TitilliumText22L 800 wt"/>
              </a:rPr>
              <a:t>Projet ESS</a:t>
            </a:r>
            <a:endParaRPr lang="fr-FR" sz="1600" b="1">
              <a:solidFill>
                <a:prstClr val="black"/>
              </a:solidFill>
              <a:latin typeface="TitilliumText22L 800 wt"/>
              <a:cs typeface="TitilliumText22L 800 w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160081" y="340796"/>
            <a:ext cx="496190" cy="16446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656271" y="340796"/>
            <a:ext cx="496190" cy="16446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152461" y="340796"/>
            <a:ext cx="496190" cy="16446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648652" y="340796"/>
            <a:ext cx="496190" cy="16446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144842" y="340796"/>
            <a:ext cx="496190" cy="16446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641032" y="340796"/>
            <a:ext cx="496190" cy="16446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137223" y="340796"/>
            <a:ext cx="496190" cy="16446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633413" y="340796"/>
            <a:ext cx="496190" cy="16446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129604" y="340796"/>
            <a:ext cx="496190" cy="16446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625794" y="340796"/>
            <a:ext cx="496190" cy="16446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121984" y="340796"/>
            <a:ext cx="496190" cy="16446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618175" y="340796"/>
            <a:ext cx="496190" cy="16446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114365" y="340796"/>
            <a:ext cx="496190" cy="16446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610555" y="340796"/>
            <a:ext cx="496190" cy="16446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0" name="Rounded Rectangle 89"/>
          <p:cNvSpPr/>
          <p:nvPr/>
        </p:nvSpPr>
        <p:spPr>
          <a:xfrm>
            <a:off x="4442557" y="1164970"/>
            <a:ext cx="1386067" cy="7830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2" name="Rounded Rectangle 91"/>
          <p:cNvSpPr/>
          <p:nvPr/>
        </p:nvSpPr>
        <p:spPr>
          <a:xfrm>
            <a:off x="7636175" y="1652844"/>
            <a:ext cx="1389340" cy="7830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93" name="Group 92"/>
          <p:cNvGrpSpPr/>
          <p:nvPr/>
        </p:nvGrpSpPr>
        <p:grpSpPr>
          <a:xfrm>
            <a:off x="3326816" y="692696"/>
            <a:ext cx="198475" cy="176208"/>
            <a:chOff x="3851920" y="3068960"/>
            <a:chExt cx="180021" cy="432048"/>
          </a:xfrm>
          <a:solidFill>
            <a:srgbClr val="00B050"/>
          </a:solidFill>
        </p:grpSpPr>
        <p:sp>
          <p:nvSpPr>
            <p:cNvPr id="94" name="Isosceles Triangle 93"/>
            <p:cNvSpPr/>
            <p:nvPr/>
          </p:nvSpPr>
          <p:spPr>
            <a:xfrm>
              <a:off x="3851920" y="3068960"/>
              <a:ext cx="180020" cy="216024"/>
            </a:xfrm>
            <a:prstGeom prst="triangle">
              <a:avLst/>
            </a:prstGeom>
            <a:grpFill/>
            <a:ln w="3175" cmpd="sng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5" name="Isosceles Triangle 94"/>
            <p:cNvSpPr/>
            <p:nvPr/>
          </p:nvSpPr>
          <p:spPr>
            <a:xfrm rot="10800000">
              <a:off x="3851921" y="3284984"/>
              <a:ext cx="180020" cy="216024"/>
            </a:xfrm>
            <a:prstGeom prst="triangle">
              <a:avLst/>
            </a:prstGeom>
            <a:grpFill/>
            <a:ln w="3175" cmpd="sng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19" name="Rectangle 118"/>
          <p:cNvSpPr/>
          <p:nvPr/>
        </p:nvSpPr>
        <p:spPr>
          <a:xfrm>
            <a:off x="29310" y="1899104"/>
            <a:ext cx="2167582" cy="10904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fr-FR" sz="1600" b="1" smtClean="0">
                <a:solidFill>
                  <a:srgbClr val="004155"/>
                </a:solidFill>
                <a:latin typeface="TitilliumText22L 800 wt"/>
                <a:cs typeface="TitilliumText22L 800 wt"/>
              </a:rPr>
              <a:t>Installations Conventionelles</a:t>
            </a:r>
          </a:p>
          <a:p>
            <a:pPr defTabSz="914400"/>
            <a:endParaRPr lang="fr-FR" sz="1600" b="1">
              <a:solidFill>
                <a:srgbClr val="004155"/>
              </a:solidFill>
              <a:latin typeface="TitilliumText22L 800 wt"/>
              <a:cs typeface="TitilliumText22L 800 wt"/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2160081" y="1907091"/>
            <a:ext cx="496190" cy="10904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400" b="1" i="1">
              <a:solidFill>
                <a:srgbClr val="EEECE1">
                  <a:lumMod val="25000"/>
                </a:srgbClr>
              </a:solidFill>
              <a:latin typeface="Calibri"/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2656271" y="1907091"/>
            <a:ext cx="496190" cy="10904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400" b="1" i="1">
              <a:solidFill>
                <a:srgbClr val="EEECE1">
                  <a:lumMod val="25000"/>
                </a:srgbClr>
              </a:solidFill>
              <a:latin typeface="Calibri"/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3152461" y="1907091"/>
            <a:ext cx="496190" cy="10904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400" b="1" i="1">
              <a:solidFill>
                <a:srgbClr val="EEECE1">
                  <a:lumMod val="25000"/>
                </a:srgbClr>
              </a:solidFill>
              <a:latin typeface="Calibri"/>
            </a:endParaRPr>
          </a:p>
        </p:txBody>
      </p:sp>
      <p:sp>
        <p:nvSpPr>
          <p:cNvPr id="125" name="Rectangle 124"/>
          <p:cNvSpPr/>
          <p:nvPr/>
        </p:nvSpPr>
        <p:spPr>
          <a:xfrm>
            <a:off x="3648652" y="1907091"/>
            <a:ext cx="496190" cy="10904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400" b="1" i="1">
              <a:solidFill>
                <a:srgbClr val="EEECE1">
                  <a:lumMod val="25000"/>
                </a:srgbClr>
              </a:solidFill>
              <a:latin typeface="Calibri"/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4144842" y="1907091"/>
            <a:ext cx="496190" cy="10904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400" b="1" i="1">
              <a:solidFill>
                <a:srgbClr val="EEECE1">
                  <a:lumMod val="25000"/>
                </a:srgbClr>
              </a:solidFill>
              <a:latin typeface="Calibri"/>
            </a:endParaRPr>
          </a:p>
        </p:txBody>
      </p:sp>
      <p:sp>
        <p:nvSpPr>
          <p:cNvPr id="127" name="Rectangle 126"/>
          <p:cNvSpPr/>
          <p:nvPr/>
        </p:nvSpPr>
        <p:spPr>
          <a:xfrm>
            <a:off x="4608004" y="1907091"/>
            <a:ext cx="496190" cy="10904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400" b="1" i="1">
              <a:solidFill>
                <a:srgbClr val="EEECE1">
                  <a:lumMod val="25000"/>
                </a:srgbClr>
              </a:solidFill>
              <a:latin typeface="Calibri"/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5137223" y="1907091"/>
            <a:ext cx="496190" cy="10904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400" b="1" i="1">
              <a:solidFill>
                <a:srgbClr val="EEECE1">
                  <a:lumMod val="25000"/>
                </a:srgbClr>
              </a:solidFill>
              <a:latin typeface="Calibri"/>
            </a:endParaRPr>
          </a:p>
        </p:txBody>
      </p:sp>
      <p:sp>
        <p:nvSpPr>
          <p:cNvPr id="129" name="Rectangle 128"/>
          <p:cNvSpPr/>
          <p:nvPr/>
        </p:nvSpPr>
        <p:spPr>
          <a:xfrm>
            <a:off x="5633413" y="1907091"/>
            <a:ext cx="496190" cy="10904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400" b="1" i="1">
              <a:solidFill>
                <a:srgbClr val="EEECE1">
                  <a:lumMod val="25000"/>
                </a:srgbClr>
              </a:solidFill>
              <a:latin typeface="Calibri"/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6129604" y="1907091"/>
            <a:ext cx="496190" cy="10904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400" b="1" i="1">
              <a:solidFill>
                <a:srgbClr val="EEECE1">
                  <a:lumMod val="25000"/>
                </a:srgbClr>
              </a:solidFill>
              <a:latin typeface="Calibri"/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6625794" y="1907091"/>
            <a:ext cx="496190" cy="10904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400" b="1" i="1">
              <a:solidFill>
                <a:srgbClr val="EEECE1">
                  <a:lumMod val="25000"/>
                </a:srgbClr>
              </a:solidFill>
              <a:latin typeface="Calibri"/>
            </a:endParaRPr>
          </a:p>
        </p:txBody>
      </p:sp>
      <p:sp>
        <p:nvSpPr>
          <p:cNvPr id="132" name="Rectangle 131"/>
          <p:cNvSpPr/>
          <p:nvPr/>
        </p:nvSpPr>
        <p:spPr>
          <a:xfrm>
            <a:off x="7121984" y="1907091"/>
            <a:ext cx="496190" cy="10904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400" b="1" i="1">
              <a:solidFill>
                <a:srgbClr val="EEECE1">
                  <a:lumMod val="25000"/>
                </a:srgbClr>
              </a:solidFill>
              <a:latin typeface="Calibri"/>
            </a:endParaRPr>
          </a:p>
        </p:txBody>
      </p:sp>
      <p:sp>
        <p:nvSpPr>
          <p:cNvPr id="133" name="Rectangle 132"/>
          <p:cNvSpPr/>
          <p:nvPr/>
        </p:nvSpPr>
        <p:spPr>
          <a:xfrm>
            <a:off x="7618175" y="1907091"/>
            <a:ext cx="496190" cy="10904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400" b="1" i="1">
              <a:solidFill>
                <a:srgbClr val="EEECE1">
                  <a:lumMod val="25000"/>
                </a:srgbClr>
              </a:solidFill>
              <a:latin typeface="Calibri"/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8114365" y="1907091"/>
            <a:ext cx="496190" cy="10904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400" b="1" i="1">
              <a:solidFill>
                <a:srgbClr val="EEECE1">
                  <a:lumMod val="25000"/>
                </a:srgbClr>
              </a:solidFill>
              <a:latin typeface="Calibri"/>
            </a:endParaRPr>
          </a:p>
        </p:txBody>
      </p:sp>
      <p:sp>
        <p:nvSpPr>
          <p:cNvPr id="135" name="Rectangle 134"/>
          <p:cNvSpPr/>
          <p:nvPr/>
        </p:nvSpPr>
        <p:spPr>
          <a:xfrm>
            <a:off x="8610555" y="1907091"/>
            <a:ext cx="496190" cy="10904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400" b="1" i="1">
              <a:solidFill>
                <a:srgbClr val="EEECE1">
                  <a:lumMod val="25000"/>
                </a:srgbClr>
              </a:solidFill>
              <a:latin typeface="Calibri"/>
            </a:endParaRPr>
          </a:p>
        </p:txBody>
      </p:sp>
      <p:sp>
        <p:nvSpPr>
          <p:cNvPr id="171" name="Rectangle 170"/>
          <p:cNvSpPr/>
          <p:nvPr/>
        </p:nvSpPr>
        <p:spPr>
          <a:xfrm>
            <a:off x="27030" y="2999266"/>
            <a:ext cx="2167582" cy="10882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fr-FR" sz="1600" b="1" smtClean="0">
                <a:solidFill>
                  <a:srgbClr val="004155"/>
                </a:solidFill>
                <a:latin typeface="TitilliumText22L 800 wt"/>
                <a:cs typeface="TitilliumText22L 800 wt"/>
              </a:rPr>
              <a:t>Accélérateur</a:t>
            </a:r>
            <a:endParaRPr lang="fr-FR" sz="1600" b="1">
              <a:solidFill>
                <a:srgbClr val="004155"/>
              </a:solidFill>
              <a:latin typeface="TitilliumText22L 800 wt"/>
              <a:cs typeface="TitilliumText22L 800 wt"/>
            </a:endParaRPr>
          </a:p>
        </p:txBody>
      </p:sp>
      <p:sp>
        <p:nvSpPr>
          <p:cNvPr id="174" name="Rectangle 173"/>
          <p:cNvSpPr/>
          <p:nvPr/>
        </p:nvSpPr>
        <p:spPr>
          <a:xfrm>
            <a:off x="2160081" y="3010990"/>
            <a:ext cx="496190" cy="10882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2656271" y="3010990"/>
            <a:ext cx="496190" cy="10882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6" name="Rectangle 175"/>
          <p:cNvSpPr/>
          <p:nvPr/>
        </p:nvSpPr>
        <p:spPr>
          <a:xfrm>
            <a:off x="3152461" y="3010990"/>
            <a:ext cx="496190" cy="10882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7" name="Rectangle 176"/>
          <p:cNvSpPr/>
          <p:nvPr/>
        </p:nvSpPr>
        <p:spPr>
          <a:xfrm>
            <a:off x="3648652" y="3010990"/>
            <a:ext cx="496190" cy="10882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8" name="Rectangle 177"/>
          <p:cNvSpPr/>
          <p:nvPr/>
        </p:nvSpPr>
        <p:spPr>
          <a:xfrm>
            <a:off x="4144842" y="3010990"/>
            <a:ext cx="496190" cy="10882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9" name="Rectangle 178"/>
          <p:cNvSpPr/>
          <p:nvPr/>
        </p:nvSpPr>
        <p:spPr>
          <a:xfrm>
            <a:off x="4641032" y="3010990"/>
            <a:ext cx="496190" cy="10882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0" name="Rectangle 179"/>
          <p:cNvSpPr/>
          <p:nvPr/>
        </p:nvSpPr>
        <p:spPr>
          <a:xfrm>
            <a:off x="5137223" y="3010990"/>
            <a:ext cx="496190" cy="10882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1" name="Rectangle 180"/>
          <p:cNvSpPr/>
          <p:nvPr/>
        </p:nvSpPr>
        <p:spPr>
          <a:xfrm>
            <a:off x="5633413" y="3010990"/>
            <a:ext cx="496190" cy="10882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2" name="Rectangle 181"/>
          <p:cNvSpPr/>
          <p:nvPr/>
        </p:nvSpPr>
        <p:spPr>
          <a:xfrm>
            <a:off x="6129604" y="3010990"/>
            <a:ext cx="496190" cy="10882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3" name="Rectangle 182"/>
          <p:cNvSpPr/>
          <p:nvPr/>
        </p:nvSpPr>
        <p:spPr>
          <a:xfrm>
            <a:off x="6625794" y="3010990"/>
            <a:ext cx="496190" cy="10882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4" name="Rectangle 183"/>
          <p:cNvSpPr/>
          <p:nvPr/>
        </p:nvSpPr>
        <p:spPr>
          <a:xfrm>
            <a:off x="7121984" y="3010990"/>
            <a:ext cx="496190" cy="10882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5" name="Rectangle 184"/>
          <p:cNvSpPr/>
          <p:nvPr/>
        </p:nvSpPr>
        <p:spPr>
          <a:xfrm>
            <a:off x="7618175" y="3010990"/>
            <a:ext cx="496190" cy="10882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6" name="Rectangle 185"/>
          <p:cNvSpPr/>
          <p:nvPr/>
        </p:nvSpPr>
        <p:spPr>
          <a:xfrm>
            <a:off x="8114365" y="3010990"/>
            <a:ext cx="496190" cy="10882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7" name="Rectangle 186"/>
          <p:cNvSpPr/>
          <p:nvPr/>
        </p:nvSpPr>
        <p:spPr>
          <a:xfrm>
            <a:off x="8610555" y="3008928"/>
            <a:ext cx="496190" cy="10882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9" name="Rectangle 188"/>
          <p:cNvSpPr/>
          <p:nvPr/>
        </p:nvSpPr>
        <p:spPr>
          <a:xfrm>
            <a:off x="27030" y="4111087"/>
            <a:ext cx="2167582" cy="7962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fr-FR" sz="1600" b="1" smtClean="0">
                <a:solidFill>
                  <a:srgbClr val="004155"/>
                </a:solidFill>
                <a:latin typeface="TitilliumText22L 800 wt"/>
                <a:cs typeface="TitilliumText22L 800 wt"/>
              </a:rPr>
              <a:t>Cible et modérateurs</a:t>
            </a:r>
            <a:endParaRPr lang="fr-FR" sz="1600" b="1">
              <a:solidFill>
                <a:srgbClr val="004155"/>
              </a:solidFill>
              <a:latin typeface="TitilliumText22L 800 wt"/>
              <a:cs typeface="TitilliumText22L 800 wt"/>
            </a:endParaRPr>
          </a:p>
        </p:txBody>
      </p:sp>
      <p:sp>
        <p:nvSpPr>
          <p:cNvPr id="192" name="Rectangle 191"/>
          <p:cNvSpPr/>
          <p:nvPr/>
        </p:nvSpPr>
        <p:spPr>
          <a:xfrm>
            <a:off x="2160081" y="4111087"/>
            <a:ext cx="496190" cy="7962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400" b="1" i="1">
              <a:solidFill>
                <a:srgbClr val="EEECE1">
                  <a:lumMod val="25000"/>
                </a:srgbClr>
              </a:solidFill>
              <a:latin typeface="Calibri"/>
            </a:endParaRPr>
          </a:p>
        </p:txBody>
      </p:sp>
      <p:sp>
        <p:nvSpPr>
          <p:cNvPr id="193" name="Rectangle 192"/>
          <p:cNvSpPr/>
          <p:nvPr/>
        </p:nvSpPr>
        <p:spPr>
          <a:xfrm>
            <a:off x="2656271" y="4111087"/>
            <a:ext cx="496190" cy="7962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400" b="1" i="1">
              <a:solidFill>
                <a:srgbClr val="EEECE1">
                  <a:lumMod val="25000"/>
                </a:srgbClr>
              </a:solidFill>
              <a:latin typeface="Calibri"/>
            </a:endParaRPr>
          </a:p>
        </p:txBody>
      </p:sp>
      <p:sp>
        <p:nvSpPr>
          <p:cNvPr id="194" name="Rectangle 193"/>
          <p:cNvSpPr/>
          <p:nvPr/>
        </p:nvSpPr>
        <p:spPr>
          <a:xfrm>
            <a:off x="3152461" y="4111087"/>
            <a:ext cx="496190" cy="7962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400" b="1" i="1">
              <a:solidFill>
                <a:srgbClr val="EEECE1">
                  <a:lumMod val="25000"/>
                </a:srgbClr>
              </a:solidFill>
              <a:latin typeface="Calibri"/>
            </a:endParaRPr>
          </a:p>
        </p:txBody>
      </p:sp>
      <p:sp>
        <p:nvSpPr>
          <p:cNvPr id="195" name="Rectangle 194"/>
          <p:cNvSpPr/>
          <p:nvPr/>
        </p:nvSpPr>
        <p:spPr>
          <a:xfrm>
            <a:off x="3648652" y="4111087"/>
            <a:ext cx="496190" cy="7962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400" b="1" i="1">
              <a:solidFill>
                <a:srgbClr val="EEECE1">
                  <a:lumMod val="25000"/>
                </a:srgbClr>
              </a:solidFill>
              <a:latin typeface="Calibri"/>
            </a:endParaRPr>
          </a:p>
        </p:txBody>
      </p:sp>
      <p:sp>
        <p:nvSpPr>
          <p:cNvPr id="196" name="Rectangle 195"/>
          <p:cNvSpPr/>
          <p:nvPr/>
        </p:nvSpPr>
        <p:spPr>
          <a:xfrm>
            <a:off x="4144842" y="4111087"/>
            <a:ext cx="496190" cy="7962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400" b="1" i="1">
              <a:solidFill>
                <a:srgbClr val="EEECE1">
                  <a:lumMod val="25000"/>
                </a:srgbClr>
              </a:solidFill>
              <a:latin typeface="Calibri"/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4641032" y="4111087"/>
            <a:ext cx="496190" cy="7962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400" b="1" i="1">
              <a:solidFill>
                <a:srgbClr val="EEECE1">
                  <a:lumMod val="25000"/>
                </a:srgbClr>
              </a:solidFill>
              <a:latin typeface="Calibri"/>
            </a:endParaRPr>
          </a:p>
        </p:txBody>
      </p:sp>
      <p:sp>
        <p:nvSpPr>
          <p:cNvPr id="198" name="Rectangle 197"/>
          <p:cNvSpPr/>
          <p:nvPr/>
        </p:nvSpPr>
        <p:spPr>
          <a:xfrm>
            <a:off x="5137223" y="4111087"/>
            <a:ext cx="496190" cy="7962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400" b="1" i="1">
              <a:solidFill>
                <a:srgbClr val="EEECE1">
                  <a:lumMod val="25000"/>
                </a:srgbClr>
              </a:solidFill>
              <a:latin typeface="Calibri"/>
            </a:endParaRPr>
          </a:p>
        </p:txBody>
      </p:sp>
      <p:sp>
        <p:nvSpPr>
          <p:cNvPr id="199" name="Rectangle 198"/>
          <p:cNvSpPr/>
          <p:nvPr/>
        </p:nvSpPr>
        <p:spPr>
          <a:xfrm>
            <a:off x="5633413" y="4111087"/>
            <a:ext cx="496190" cy="7962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400" b="1" i="1">
              <a:solidFill>
                <a:srgbClr val="EEECE1">
                  <a:lumMod val="25000"/>
                </a:srgbClr>
              </a:solidFill>
              <a:latin typeface="Calibri"/>
            </a:endParaRPr>
          </a:p>
        </p:txBody>
      </p:sp>
      <p:sp>
        <p:nvSpPr>
          <p:cNvPr id="200" name="Rectangle 199"/>
          <p:cNvSpPr/>
          <p:nvPr/>
        </p:nvSpPr>
        <p:spPr>
          <a:xfrm>
            <a:off x="6129604" y="4111087"/>
            <a:ext cx="496190" cy="7962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400" b="1" i="1">
              <a:solidFill>
                <a:srgbClr val="EEECE1">
                  <a:lumMod val="25000"/>
                </a:srgbClr>
              </a:solidFill>
              <a:latin typeface="Calibri"/>
            </a:endParaRPr>
          </a:p>
        </p:txBody>
      </p:sp>
      <p:sp>
        <p:nvSpPr>
          <p:cNvPr id="201" name="Rectangle 200"/>
          <p:cNvSpPr/>
          <p:nvPr/>
        </p:nvSpPr>
        <p:spPr>
          <a:xfrm>
            <a:off x="6625794" y="4111087"/>
            <a:ext cx="496190" cy="7962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400" b="1" i="1">
              <a:solidFill>
                <a:srgbClr val="EEECE1">
                  <a:lumMod val="25000"/>
                </a:srgbClr>
              </a:solidFill>
              <a:latin typeface="Calibri"/>
            </a:endParaRPr>
          </a:p>
        </p:txBody>
      </p:sp>
      <p:sp>
        <p:nvSpPr>
          <p:cNvPr id="202" name="Rectangle 201"/>
          <p:cNvSpPr/>
          <p:nvPr/>
        </p:nvSpPr>
        <p:spPr>
          <a:xfrm>
            <a:off x="7121984" y="4111087"/>
            <a:ext cx="496190" cy="7962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400" b="1" i="1">
              <a:solidFill>
                <a:srgbClr val="EEECE1">
                  <a:lumMod val="25000"/>
                </a:srgbClr>
              </a:solidFill>
              <a:latin typeface="Calibri"/>
            </a:endParaRPr>
          </a:p>
        </p:txBody>
      </p:sp>
      <p:sp>
        <p:nvSpPr>
          <p:cNvPr id="203" name="Rectangle 202"/>
          <p:cNvSpPr/>
          <p:nvPr/>
        </p:nvSpPr>
        <p:spPr>
          <a:xfrm>
            <a:off x="7618175" y="4111087"/>
            <a:ext cx="496190" cy="7962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400" b="1" i="1">
              <a:solidFill>
                <a:srgbClr val="EEECE1">
                  <a:lumMod val="25000"/>
                </a:srgbClr>
              </a:solidFill>
              <a:latin typeface="Calibri"/>
            </a:endParaRPr>
          </a:p>
        </p:txBody>
      </p:sp>
      <p:sp>
        <p:nvSpPr>
          <p:cNvPr id="204" name="Rectangle 203"/>
          <p:cNvSpPr/>
          <p:nvPr/>
        </p:nvSpPr>
        <p:spPr>
          <a:xfrm>
            <a:off x="8114365" y="4111087"/>
            <a:ext cx="496190" cy="7962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400" b="1" i="1">
              <a:solidFill>
                <a:srgbClr val="EEECE1">
                  <a:lumMod val="25000"/>
                </a:srgbClr>
              </a:solidFill>
              <a:latin typeface="Calibri"/>
            </a:endParaRPr>
          </a:p>
        </p:txBody>
      </p:sp>
      <p:sp>
        <p:nvSpPr>
          <p:cNvPr id="205" name="Rectangle 204"/>
          <p:cNvSpPr/>
          <p:nvPr/>
        </p:nvSpPr>
        <p:spPr>
          <a:xfrm>
            <a:off x="8610555" y="4111087"/>
            <a:ext cx="496190" cy="7962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400" b="1" i="1">
              <a:solidFill>
                <a:srgbClr val="EEECE1">
                  <a:lumMod val="25000"/>
                </a:srgbClr>
              </a:solidFill>
              <a:latin typeface="Calibri"/>
            </a:endParaRPr>
          </a:p>
        </p:txBody>
      </p:sp>
      <p:sp>
        <p:nvSpPr>
          <p:cNvPr id="207" name="Rectangle 206"/>
          <p:cNvSpPr/>
          <p:nvPr/>
        </p:nvSpPr>
        <p:spPr>
          <a:xfrm>
            <a:off x="27030" y="4926607"/>
            <a:ext cx="2167582" cy="12365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fr-FR" sz="1600" b="1" smtClean="0">
                <a:solidFill>
                  <a:srgbClr val="004155"/>
                </a:solidFill>
                <a:latin typeface="TitilliumText22L 800 wt"/>
                <a:cs typeface="TitilliumText22L 800 wt"/>
              </a:rPr>
              <a:t>Instrumentation</a:t>
            </a:r>
            <a:endParaRPr lang="fr-FR" sz="1600" b="1">
              <a:solidFill>
                <a:srgbClr val="004155"/>
              </a:solidFill>
              <a:latin typeface="TitilliumText22L 800 wt"/>
              <a:cs typeface="TitilliumText22L 800 wt"/>
            </a:endParaRPr>
          </a:p>
        </p:txBody>
      </p:sp>
      <p:sp>
        <p:nvSpPr>
          <p:cNvPr id="210" name="Rectangle 209"/>
          <p:cNvSpPr/>
          <p:nvPr/>
        </p:nvSpPr>
        <p:spPr>
          <a:xfrm>
            <a:off x="2160081" y="4926607"/>
            <a:ext cx="496190" cy="12365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1" name="Rectangle 210"/>
          <p:cNvSpPr/>
          <p:nvPr/>
        </p:nvSpPr>
        <p:spPr>
          <a:xfrm>
            <a:off x="2656271" y="4926607"/>
            <a:ext cx="496190" cy="12365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2" name="Rectangle 211"/>
          <p:cNvSpPr/>
          <p:nvPr/>
        </p:nvSpPr>
        <p:spPr>
          <a:xfrm>
            <a:off x="3152461" y="4926607"/>
            <a:ext cx="496190" cy="12365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3" name="Rectangle 212"/>
          <p:cNvSpPr/>
          <p:nvPr/>
        </p:nvSpPr>
        <p:spPr>
          <a:xfrm>
            <a:off x="3648652" y="4926607"/>
            <a:ext cx="496190" cy="12365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4" name="Rectangle 213"/>
          <p:cNvSpPr/>
          <p:nvPr/>
        </p:nvSpPr>
        <p:spPr>
          <a:xfrm>
            <a:off x="4159493" y="4926607"/>
            <a:ext cx="496190" cy="12365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5" name="Rectangle 214"/>
          <p:cNvSpPr/>
          <p:nvPr/>
        </p:nvSpPr>
        <p:spPr>
          <a:xfrm>
            <a:off x="4641032" y="4926607"/>
            <a:ext cx="496190" cy="12365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6" name="Rectangle 215"/>
          <p:cNvSpPr/>
          <p:nvPr/>
        </p:nvSpPr>
        <p:spPr>
          <a:xfrm>
            <a:off x="5137223" y="4926607"/>
            <a:ext cx="496190" cy="12365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7" name="Rectangle 216"/>
          <p:cNvSpPr/>
          <p:nvPr/>
        </p:nvSpPr>
        <p:spPr>
          <a:xfrm>
            <a:off x="5633413" y="4926607"/>
            <a:ext cx="496190" cy="12365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8" name="Rectangle 217"/>
          <p:cNvSpPr/>
          <p:nvPr/>
        </p:nvSpPr>
        <p:spPr>
          <a:xfrm>
            <a:off x="6129604" y="4926607"/>
            <a:ext cx="496190" cy="12365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9" name="Rectangle 218"/>
          <p:cNvSpPr/>
          <p:nvPr/>
        </p:nvSpPr>
        <p:spPr>
          <a:xfrm>
            <a:off x="6625794" y="4926607"/>
            <a:ext cx="496190" cy="12365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0" name="Rectangle 219"/>
          <p:cNvSpPr/>
          <p:nvPr/>
        </p:nvSpPr>
        <p:spPr>
          <a:xfrm>
            <a:off x="7121984" y="4926607"/>
            <a:ext cx="496190" cy="12365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1" name="Rectangle 220"/>
          <p:cNvSpPr/>
          <p:nvPr/>
        </p:nvSpPr>
        <p:spPr>
          <a:xfrm>
            <a:off x="7618175" y="4926607"/>
            <a:ext cx="496190" cy="12365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" name="Rectangle 221"/>
          <p:cNvSpPr/>
          <p:nvPr/>
        </p:nvSpPr>
        <p:spPr>
          <a:xfrm>
            <a:off x="8114365" y="4926607"/>
            <a:ext cx="496190" cy="12365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3" name="Rectangle 222"/>
          <p:cNvSpPr/>
          <p:nvPr/>
        </p:nvSpPr>
        <p:spPr>
          <a:xfrm>
            <a:off x="8618384" y="4926607"/>
            <a:ext cx="496190" cy="12365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5" name="Rectangle 224"/>
          <p:cNvSpPr/>
          <p:nvPr/>
        </p:nvSpPr>
        <p:spPr>
          <a:xfrm>
            <a:off x="27030" y="6174621"/>
            <a:ext cx="2167582" cy="6396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fr-FR" sz="1600" b="1" smtClean="0">
                <a:solidFill>
                  <a:srgbClr val="004155"/>
                </a:solidFill>
                <a:latin typeface="TitilliumText22L 800 wt"/>
                <a:cs typeface="TitilliumText22L 800 wt"/>
              </a:rPr>
              <a:t>Systèmes de contrôle</a:t>
            </a:r>
            <a:endParaRPr lang="fr-FR" sz="1600" b="1">
              <a:solidFill>
                <a:srgbClr val="004155"/>
              </a:solidFill>
              <a:latin typeface="TitilliumText22L 800 wt"/>
              <a:cs typeface="TitilliumText22L 800 wt"/>
            </a:endParaRPr>
          </a:p>
        </p:txBody>
      </p:sp>
      <p:sp>
        <p:nvSpPr>
          <p:cNvPr id="228" name="Rectangle 227"/>
          <p:cNvSpPr/>
          <p:nvPr/>
        </p:nvSpPr>
        <p:spPr>
          <a:xfrm>
            <a:off x="2208197" y="6174621"/>
            <a:ext cx="496190" cy="6396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9" name="Rectangle 228"/>
          <p:cNvSpPr/>
          <p:nvPr/>
        </p:nvSpPr>
        <p:spPr>
          <a:xfrm>
            <a:off x="2656271" y="6174621"/>
            <a:ext cx="496190" cy="6396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0" name="Rectangle 229"/>
          <p:cNvSpPr/>
          <p:nvPr/>
        </p:nvSpPr>
        <p:spPr>
          <a:xfrm>
            <a:off x="3152461" y="6174621"/>
            <a:ext cx="496190" cy="6396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1" name="Rectangle 230"/>
          <p:cNvSpPr/>
          <p:nvPr/>
        </p:nvSpPr>
        <p:spPr>
          <a:xfrm>
            <a:off x="3648652" y="6174621"/>
            <a:ext cx="496190" cy="6396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2" name="Rectangle 231"/>
          <p:cNvSpPr/>
          <p:nvPr/>
        </p:nvSpPr>
        <p:spPr>
          <a:xfrm>
            <a:off x="4144842" y="6174621"/>
            <a:ext cx="496190" cy="6396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3" name="Rectangle 232"/>
          <p:cNvSpPr/>
          <p:nvPr/>
        </p:nvSpPr>
        <p:spPr>
          <a:xfrm>
            <a:off x="4641032" y="6174621"/>
            <a:ext cx="496190" cy="6396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4" name="Rectangle 233"/>
          <p:cNvSpPr/>
          <p:nvPr/>
        </p:nvSpPr>
        <p:spPr>
          <a:xfrm>
            <a:off x="5137223" y="6174621"/>
            <a:ext cx="496190" cy="6396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5" name="Rectangle 234"/>
          <p:cNvSpPr/>
          <p:nvPr/>
        </p:nvSpPr>
        <p:spPr>
          <a:xfrm>
            <a:off x="5633413" y="6174621"/>
            <a:ext cx="496190" cy="6396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6" name="Rectangle 235"/>
          <p:cNvSpPr/>
          <p:nvPr/>
        </p:nvSpPr>
        <p:spPr>
          <a:xfrm>
            <a:off x="6129604" y="6174621"/>
            <a:ext cx="496190" cy="6396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7" name="Rectangle 236"/>
          <p:cNvSpPr/>
          <p:nvPr/>
        </p:nvSpPr>
        <p:spPr>
          <a:xfrm>
            <a:off x="6625794" y="6174621"/>
            <a:ext cx="496190" cy="6396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8" name="Rectangle 237"/>
          <p:cNvSpPr/>
          <p:nvPr/>
        </p:nvSpPr>
        <p:spPr>
          <a:xfrm>
            <a:off x="7121984" y="6174621"/>
            <a:ext cx="496190" cy="6396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9" name="Rectangle 238"/>
          <p:cNvSpPr/>
          <p:nvPr/>
        </p:nvSpPr>
        <p:spPr>
          <a:xfrm>
            <a:off x="7618175" y="6174621"/>
            <a:ext cx="496190" cy="6396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0" name="Rectangle 239"/>
          <p:cNvSpPr/>
          <p:nvPr/>
        </p:nvSpPr>
        <p:spPr>
          <a:xfrm>
            <a:off x="8114365" y="6174621"/>
            <a:ext cx="496190" cy="6396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1" name="Rectangle 240"/>
          <p:cNvSpPr/>
          <p:nvPr/>
        </p:nvSpPr>
        <p:spPr>
          <a:xfrm>
            <a:off x="8610555" y="6174621"/>
            <a:ext cx="496190" cy="6396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0" name="Rounded Rectangle 259"/>
          <p:cNvSpPr/>
          <p:nvPr/>
        </p:nvSpPr>
        <p:spPr>
          <a:xfrm>
            <a:off x="2690687" y="1985405"/>
            <a:ext cx="2446536" cy="50899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2" name="Rounded Rectangle 261"/>
          <p:cNvSpPr/>
          <p:nvPr/>
        </p:nvSpPr>
        <p:spPr>
          <a:xfrm>
            <a:off x="4415515" y="2854600"/>
            <a:ext cx="1712578" cy="50899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3" name="Rounded Rectangle 262"/>
          <p:cNvSpPr/>
          <p:nvPr/>
        </p:nvSpPr>
        <p:spPr>
          <a:xfrm>
            <a:off x="2662899" y="3051804"/>
            <a:ext cx="2233137" cy="50899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4" name="Rounded Rectangle 263"/>
          <p:cNvSpPr/>
          <p:nvPr/>
        </p:nvSpPr>
        <p:spPr>
          <a:xfrm>
            <a:off x="3236779" y="3248980"/>
            <a:ext cx="3488253" cy="50899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7" name="TextBox 266"/>
          <p:cNvSpPr txBox="1"/>
          <p:nvPr/>
        </p:nvSpPr>
        <p:spPr>
          <a:xfrm>
            <a:off x="2915816" y="818423"/>
            <a:ext cx="5497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800" smtClean="0">
                <a:solidFill>
                  <a:srgbClr val="004155"/>
                </a:solidFill>
                <a:latin typeface="TitilliumText22L 999 wt"/>
                <a:cs typeface="TitilliumText22L 999 wt"/>
              </a:rPr>
              <a:t>Building</a:t>
            </a:r>
            <a:endParaRPr lang="fr-FR" sz="800">
              <a:solidFill>
                <a:srgbClr val="004155"/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270" name="TextBox 269"/>
          <p:cNvSpPr txBox="1"/>
          <p:nvPr/>
        </p:nvSpPr>
        <p:spPr>
          <a:xfrm>
            <a:off x="4173554" y="1355369"/>
            <a:ext cx="88593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800" smtClean="0">
                <a:solidFill>
                  <a:srgbClr val="004155"/>
                </a:solidFill>
                <a:latin typeface="TitilliumText22L 999 wt"/>
                <a:cs typeface="TitilliumText22L 999 wt"/>
              </a:rPr>
              <a:t>Commissioning</a:t>
            </a:r>
            <a:endParaRPr lang="fr-FR" sz="800">
              <a:solidFill>
                <a:srgbClr val="004155"/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271" name="TextBox 270"/>
          <p:cNvSpPr txBox="1"/>
          <p:nvPr/>
        </p:nvSpPr>
        <p:spPr>
          <a:xfrm>
            <a:off x="6941011" y="1584368"/>
            <a:ext cx="69797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800" smtClean="0">
                <a:solidFill>
                  <a:srgbClr val="004155"/>
                </a:solidFill>
                <a:latin typeface="TitilliumText22L 999 wt"/>
                <a:cs typeface="TitilliumText22L 999 wt"/>
              </a:rPr>
              <a:t>Concluding</a:t>
            </a:r>
            <a:endParaRPr lang="fr-FR" sz="800">
              <a:solidFill>
                <a:srgbClr val="004155"/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272" name="TextBox 271"/>
          <p:cNvSpPr txBox="1"/>
          <p:nvPr/>
        </p:nvSpPr>
        <p:spPr>
          <a:xfrm>
            <a:off x="2237154" y="548680"/>
            <a:ext cx="5040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800" smtClean="0">
                <a:solidFill>
                  <a:srgbClr val="004155"/>
                </a:solidFill>
                <a:latin typeface="TitilliumText22L 999 wt"/>
                <a:cs typeface="TitilliumText22L 999 wt"/>
              </a:rPr>
              <a:t>Design</a:t>
            </a:r>
            <a:endParaRPr lang="fr-FR" sz="800">
              <a:solidFill>
                <a:srgbClr val="004155"/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274" name="Rounded Rectangle 273"/>
          <p:cNvSpPr/>
          <p:nvPr/>
        </p:nvSpPr>
        <p:spPr>
          <a:xfrm>
            <a:off x="3251705" y="630116"/>
            <a:ext cx="1290096" cy="78315"/>
          </a:xfrm>
          <a:prstGeom prst="roundRect">
            <a:avLst/>
          </a:prstGeom>
          <a:solidFill>
            <a:schemeClr val="tx2">
              <a:lumMod val="40000"/>
              <a:lumOff val="60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5" name="Rounded Rectangle 274"/>
          <p:cNvSpPr/>
          <p:nvPr/>
        </p:nvSpPr>
        <p:spPr>
          <a:xfrm>
            <a:off x="4442557" y="885317"/>
            <a:ext cx="1687054" cy="78306"/>
          </a:xfrm>
          <a:prstGeom prst="roundRect">
            <a:avLst/>
          </a:prstGeom>
          <a:solidFill>
            <a:schemeClr val="tx2">
              <a:lumMod val="40000"/>
              <a:lumOff val="60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6" name="Rounded Rectangle 275"/>
          <p:cNvSpPr/>
          <p:nvPr/>
        </p:nvSpPr>
        <p:spPr>
          <a:xfrm>
            <a:off x="3400555" y="885317"/>
            <a:ext cx="1049683" cy="7830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99" name="Group 98"/>
          <p:cNvGrpSpPr/>
          <p:nvPr/>
        </p:nvGrpSpPr>
        <p:grpSpPr>
          <a:xfrm>
            <a:off x="4343319" y="962310"/>
            <a:ext cx="198475" cy="176208"/>
            <a:chOff x="3851920" y="3068960"/>
            <a:chExt cx="180021" cy="432048"/>
          </a:xfrm>
          <a:solidFill>
            <a:srgbClr val="004155"/>
          </a:solidFill>
        </p:grpSpPr>
        <p:sp>
          <p:nvSpPr>
            <p:cNvPr id="100" name="Isosceles Triangle 99"/>
            <p:cNvSpPr/>
            <p:nvPr/>
          </p:nvSpPr>
          <p:spPr>
            <a:xfrm>
              <a:off x="3851920" y="3068960"/>
              <a:ext cx="180020" cy="216024"/>
            </a:xfrm>
            <a:prstGeom prst="triangle">
              <a:avLst/>
            </a:prstGeom>
            <a:grpFill/>
            <a:ln w="3175" cmpd="sng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1" name="Isosceles Triangle 100"/>
            <p:cNvSpPr/>
            <p:nvPr/>
          </p:nvSpPr>
          <p:spPr>
            <a:xfrm rot="10800000">
              <a:off x="3851921" y="3284984"/>
              <a:ext cx="180020" cy="216024"/>
            </a:xfrm>
            <a:prstGeom prst="triangle">
              <a:avLst/>
            </a:prstGeom>
            <a:grpFill/>
            <a:ln w="3175" cmpd="sng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77" name="Rounded Rectangle 276"/>
          <p:cNvSpPr/>
          <p:nvPr/>
        </p:nvSpPr>
        <p:spPr>
          <a:xfrm>
            <a:off x="5838965" y="1160748"/>
            <a:ext cx="3019687" cy="78306"/>
          </a:xfrm>
          <a:prstGeom prst="roundRect">
            <a:avLst/>
          </a:prstGeom>
          <a:solidFill>
            <a:schemeClr val="tx2">
              <a:lumMod val="40000"/>
              <a:lumOff val="60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02" name="Group 101"/>
          <p:cNvGrpSpPr/>
          <p:nvPr/>
        </p:nvGrpSpPr>
        <p:grpSpPr>
          <a:xfrm>
            <a:off x="5734091" y="1226452"/>
            <a:ext cx="198475" cy="176208"/>
            <a:chOff x="3851920" y="3068960"/>
            <a:chExt cx="180021" cy="432048"/>
          </a:xfrm>
          <a:solidFill>
            <a:srgbClr val="004155"/>
          </a:solidFill>
        </p:grpSpPr>
        <p:sp>
          <p:nvSpPr>
            <p:cNvPr id="103" name="Isosceles Triangle 102"/>
            <p:cNvSpPr/>
            <p:nvPr/>
          </p:nvSpPr>
          <p:spPr>
            <a:xfrm>
              <a:off x="3851920" y="3068960"/>
              <a:ext cx="180020" cy="216024"/>
            </a:xfrm>
            <a:prstGeom prst="triangle">
              <a:avLst/>
            </a:prstGeom>
            <a:grpFill/>
            <a:ln w="3175" cmpd="sng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4" name="Isosceles Triangle 103"/>
            <p:cNvSpPr/>
            <p:nvPr/>
          </p:nvSpPr>
          <p:spPr>
            <a:xfrm rot="10800000">
              <a:off x="3851921" y="3284984"/>
              <a:ext cx="180020" cy="216024"/>
            </a:xfrm>
            <a:prstGeom prst="triangle">
              <a:avLst/>
            </a:prstGeom>
            <a:grpFill/>
            <a:ln w="3175" cmpd="sng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78" name="Rounded Rectangle 277"/>
          <p:cNvSpPr/>
          <p:nvPr/>
        </p:nvSpPr>
        <p:spPr>
          <a:xfrm>
            <a:off x="7816657" y="1419615"/>
            <a:ext cx="1290096" cy="78306"/>
          </a:xfrm>
          <a:prstGeom prst="roundRect">
            <a:avLst/>
          </a:prstGeom>
          <a:solidFill>
            <a:schemeClr val="tx2">
              <a:lumMod val="40000"/>
              <a:lumOff val="60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4" name="TextBox 283"/>
          <p:cNvSpPr txBox="1"/>
          <p:nvPr/>
        </p:nvSpPr>
        <p:spPr>
          <a:xfrm>
            <a:off x="2137578" y="1894781"/>
            <a:ext cx="5040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800" smtClean="0">
                <a:solidFill>
                  <a:srgbClr val="004155"/>
                </a:solidFill>
                <a:latin typeface="TitilliumText22L 999 wt"/>
                <a:cs typeface="TitilliumText22L 999 wt"/>
              </a:rPr>
              <a:t>Design</a:t>
            </a:r>
            <a:endParaRPr lang="fr-FR" sz="800">
              <a:solidFill>
                <a:srgbClr val="004155"/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285" name="TextBox 284"/>
          <p:cNvSpPr txBox="1"/>
          <p:nvPr/>
        </p:nvSpPr>
        <p:spPr>
          <a:xfrm>
            <a:off x="2411760" y="2330591"/>
            <a:ext cx="7605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800" smtClean="0">
                <a:solidFill>
                  <a:srgbClr val="004155"/>
                </a:solidFill>
                <a:latin typeface="TitilliumText22L 999 wt"/>
                <a:cs typeface="TitilliumText22L 999 wt"/>
              </a:rPr>
              <a:t>Construction   </a:t>
            </a:r>
            <a:endParaRPr lang="fr-FR" sz="800">
              <a:solidFill>
                <a:srgbClr val="004155"/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286" name="TextBox 285"/>
          <p:cNvSpPr txBox="1"/>
          <p:nvPr/>
        </p:nvSpPr>
        <p:spPr>
          <a:xfrm>
            <a:off x="2928302" y="2763241"/>
            <a:ext cx="88593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800" smtClean="0">
                <a:solidFill>
                  <a:srgbClr val="004155"/>
                </a:solidFill>
                <a:latin typeface="TitilliumText22L 999 wt"/>
                <a:cs typeface="TitilliumText22L 999 wt"/>
              </a:rPr>
              <a:t>Commissioning</a:t>
            </a:r>
            <a:endParaRPr lang="fr-FR" sz="800">
              <a:solidFill>
                <a:srgbClr val="004155"/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287" name="TextBox 286"/>
          <p:cNvSpPr txBox="1"/>
          <p:nvPr/>
        </p:nvSpPr>
        <p:spPr>
          <a:xfrm>
            <a:off x="2056027" y="2888940"/>
            <a:ext cx="703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800" smtClean="0">
                <a:solidFill>
                  <a:srgbClr val="004155"/>
                </a:solidFill>
                <a:latin typeface="TitilliumText22L 999 wt"/>
                <a:cs typeface="TitilliumText22L 999 wt"/>
              </a:rPr>
              <a:t>Design &amp; </a:t>
            </a:r>
            <a:br>
              <a:rPr lang="fr-FR" sz="800" smtClean="0">
                <a:solidFill>
                  <a:srgbClr val="004155"/>
                </a:solidFill>
                <a:latin typeface="TitilliumText22L 999 wt"/>
                <a:cs typeface="TitilliumText22L 999 wt"/>
              </a:rPr>
            </a:br>
            <a:r>
              <a:rPr lang="fr-FR" sz="800" smtClean="0">
                <a:solidFill>
                  <a:srgbClr val="004155"/>
                </a:solidFill>
                <a:latin typeface="TitilliumText22L 999 wt"/>
                <a:cs typeface="TitilliumText22L 999 wt"/>
              </a:rPr>
              <a:t>Prototyping</a:t>
            </a:r>
            <a:endParaRPr lang="fr-FR" sz="800">
              <a:solidFill>
                <a:srgbClr val="004155"/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288" name="TextBox 287"/>
          <p:cNvSpPr txBox="1"/>
          <p:nvPr/>
        </p:nvSpPr>
        <p:spPr>
          <a:xfrm>
            <a:off x="2473835" y="3125905"/>
            <a:ext cx="7873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800" smtClean="0">
                <a:solidFill>
                  <a:srgbClr val="004155"/>
                </a:solidFill>
                <a:latin typeface="TitilliumText22L 999 wt"/>
                <a:cs typeface="TitilliumText22L 999 wt"/>
              </a:rPr>
              <a:t>Procurement</a:t>
            </a:r>
            <a:endParaRPr lang="fr-FR" sz="800">
              <a:solidFill>
                <a:srgbClr val="004155"/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289" name="TextBox 288"/>
          <p:cNvSpPr txBox="1"/>
          <p:nvPr/>
        </p:nvSpPr>
        <p:spPr>
          <a:xfrm>
            <a:off x="3653070" y="3462576"/>
            <a:ext cx="6751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800" smtClean="0">
                <a:solidFill>
                  <a:srgbClr val="004155"/>
                </a:solidFill>
                <a:latin typeface="TitilliumText22L 999 wt"/>
                <a:cs typeface="TitilliumText22L 999 wt"/>
              </a:rPr>
              <a:t>Installation</a:t>
            </a:r>
            <a:endParaRPr lang="fr-FR" sz="800">
              <a:solidFill>
                <a:srgbClr val="004155"/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292" name="Rounded Rectangle 291"/>
          <p:cNvSpPr/>
          <p:nvPr/>
        </p:nvSpPr>
        <p:spPr>
          <a:xfrm>
            <a:off x="4752298" y="3963821"/>
            <a:ext cx="2795665" cy="50899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0" name="TextBox 289"/>
          <p:cNvSpPr txBox="1"/>
          <p:nvPr/>
        </p:nvSpPr>
        <p:spPr>
          <a:xfrm>
            <a:off x="3648652" y="3864956"/>
            <a:ext cx="88593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800" smtClean="0">
                <a:solidFill>
                  <a:srgbClr val="004155"/>
                </a:solidFill>
                <a:latin typeface="TitilliumText22L 999 wt"/>
                <a:cs typeface="TitilliumText22L 999 wt"/>
              </a:rPr>
              <a:t>Commissioning</a:t>
            </a:r>
            <a:endParaRPr lang="fr-FR" sz="800">
              <a:solidFill>
                <a:srgbClr val="004155"/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294" name="Rounded Rectangle 293"/>
          <p:cNvSpPr/>
          <p:nvPr/>
        </p:nvSpPr>
        <p:spPr>
          <a:xfrm>
            <a:off x="4988365" y="1419615"/>
            <a:ext cx="2828287" cy="78306"/>
          </a:xfrm>
          <a:prstGeom prst="roundRect">
            <a:avLst/>
          </a:prstGeom>
          <a:solidFill>
            <a:schemeClr val="tx2">
              <a:lumMod val="40000"/>
              <a:lumOff val="60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5" name="Rounded Rectangle 294"/>
          <p:cNvSpPr/>
          <p:nvPr/>
        </p:nvSpPr>
        <p:spPr>
          <a:xfrm>
            <a:off x="2686417" y="4164256"/>
            <a:ext cx="2493396" cy="49723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7" name="TextBox 296"/>
          <p:cNvSpPr txBox="1"/>
          <p:nvPr/>
        </p:nvSpPr>
        <p:spPr>
          <a:xfrm>
            <a:off x="2170206" y="4060121"/>
            <a:ext cx="5040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800" smtClean="0">
                <a:solidFill>
                  <a:srgbClr val="004155"/>
                </a:solidFill>
                <a:latin typeface="TitilliumText22L 999 wt"/>
                <a:cs typeface="TitilliumText22L 999 wt"/>
              </a:rPr>
              <a:t>Design</a:t>
            </a:r>
            <a:endParaRPr lang="fr-FR" sz="800">
              <a:solidFill>
                <a:srgbClr val="004155"/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298" name="TextBox 297"/>
          <p:cNvSpPr txBox="1"/>
          <p:nvPr/>
        </p:nvSpPr>
        <p:spPr>
          <a:xfrm>
            <a:off x="3270168" y="4273394"/>
            <a:ext cx="7873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800" smtClean="0">
                <a:solidFill>
                  <a:srgbClr val="004155"/>
                </a:solidFill>
                <a:latin typeface="TitilliumText22L 999 wt"/>
                <a:cs typeface="TitilliumText22L 999 wt"/>
              </a:rPr>
              <a:t>Procurement</a:t>
            </a:r>
            <a:endParaRPr lang="fr-FR" sz="800">
              <a:solidFill>
                <a:srgbClr val="004155"/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300" name="TextBox 299"/>
          <p:cNvSpPr txBox="1"/>
          <p:nvPr/>
        </p:nvSpPr>
        <p:spPr>
          <a:xfrm>
            <a:off x="4042611" y="4436551"/>
            <a:ext cx="6751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800" smtClean="0">
                <a:solidFill>
                  <a:srgbClr val="004155"/>
                </a:solidFill>
                <a:latin typeface="TitilliumText22L 999 wt"/>
                <a:cs typeface="TitilliumText22L 999 wt"/>
              </a:rPr>
              <a:t>Installation</a:t>
            </a:r>
            <a:endParaRPr lang="fr-FR" sz="800">
              <a:solidFill>
                <a:srgbClr val="004155"/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301" name="Rounded Rectangle 300"/>
          <p:cNvSpPr/>
          <p:nvPr/>
        </p:nvSpPr>
        <p:spPr>
          <a:xfrm>
            <a:off x="4938754" y="4733852"/>
            <a:ext cx="1153414" cy="50899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2" name="TextBox 301"/>
          <p:cNvSpPr txBox="1"/>
          <p:nvPr/>
        </p:nvSpPr>
        <p:spPr>
          <a:xfrm>
            <a:off x="4139952" y="4634847"/>
            <a:ext cx="88593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800" smtClean="0">
                <a:solidFill>
                  <a:srgbClr val="004155"/>
                </a:solidFill>
                <a:latin typeface="TitilliumText22L 999 wt"/>
                <a:cs typeface="TitilliumText22L 999 wt"/>
              </a:rPr>
              <a:t>Commissioning</a:t>
            </a:r>
            <a:endParaRPr lang="fr-FR" sz="800">
              <a:solidFill>
                <a:srgbClr val="004155"/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91" name="Rounded Rectangle 90"/>
          <p:cNvSpPr/>
          <p:nvPr/>
        </p:nvSpPr>
        <p:spPr>
          <a:xfrm>
            <a:off x="6048366" y="1419618"/>
            <a:ext cx="1474863" cy="7831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05" name="Group 104"/>
          <p:cNvGrpSpPr/>
          <p:nvPr/>
        </p:nvGrpSpPr>
        <p:grpSpPr>
          <a:xfrm>
            <a:off x="7419699" y="1488082"/>
            <a:ext cx="198475" cy="176208"/>
            <a:chOff x="3851920" y="3068960"/>
            <a:chExt cx="180021" cy="432048"/>
          </a:xfrm>
          <a:solidFill>
            <a:srgbClr val="004155"/>
          </a:solidFill>
        </p:grpSpPr>
        <p:sp>
          <p:nvSpPr>
            <p:cNvPr id="106" name="Isosceles Triangle 105"/>
            <p:cNvSpPr/>
            <p:nvPr/>
          </p:nvSpPr>
          <p:spPr>
            <a:xfrm>
              <a:off x="3851920" y="3068960"/>
              <a:ext cx="180020" cy="216024"/>
            </a:xfrm>
            <a:prstGeom prst="triangle">
              <a:avLst/>
            </a:prstGeom>
            <a:grpFill/>
            <a:ln w="3175" cmpd="sng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7" name="Isosceles Triangle 106"/>
            <p:cNvSpPr/>
            <p:nvPr/>
          </p:nvSpPr>
          <p:spPr>
            <a:xfrm rot="10800000">
              <a:off x="3851921" y="3284984"/>
              <a:ext cx="180020" cy="216024"/>
            </a:xfrm>
            <a:prstGeom prst="triangle">
              <a:avLst/>
            </a:prstGeom>
            <a:grpFill/>
            <a:ln w="3175" cmpd="sng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69" name="TextBox 268"/>
          <p:cNvSpPr txBox="1"/>
          <p:nvPr/>
        </p:nvSpPr>
        <p:spPr>
          <a:xfrm>
            <a:off x="3911277" y="1083007"/>
            <a:ext cx="5895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800" smtClean="0">
                <a:solidFill>
                  <a:srgbClr val="004155"/>
                </a:solidFill>
                <a:latin typeface="TitilliumText22L 999 wt"/>
                <a:cs typeface="TitilliumText22L 999 wt"/>
              </a:rPr>
              <a:t>Installing</a:t>
            </a:r>
            <a:endParaRPr lang="fr-FR" sz="800">
              <a:solidFill>
                <a:srgbClr val="004155"/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352" name="Rounded Rectangle 351"/>
          <p:cNvSpPr>
            <a:spLocks/>
          </p:cNvSpPr>
          <p:nvPr/>
        </p:nvSpPr>
        <p:spPr>
          <a:xfrm>
            <a:off x="2656271" y="449476"/>
            <a:ext cx="6450475" cy="117459"/>
          </a:xfrm>
          <a:prstGeom prst="roundRect">
            <a:avLst/>
          </a:prstGeom>
          <a:solidFill>
            <a:srgbClr val="0041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3" name="TextBox 352"/>
          <p:cNvSpPr txBox="1"/>
          <p:nvPr/>
        </p:nvSpPr>
        <p:spPr>
          <a:xfrm>
            <a:off x="5669779" y="383994"/>
            <a:ext cx="859788" cy="2308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defTabSz="914400"/>
            <a:r>
              <a:rPr lang="fr-FR" sz="900" i="1" smtClean="0">
                <a:solidFill>
                  <a:prstClr val="white"/>
                </a:solidFill>
                <a:latin typeface="TitilliumText22L 999 wt"/>
                <a:cs typeface="TitilliumText22L 999 wt"/>
              </a:rPr>
              <a:t>Construction</a:t>
            </a:r>
            <a:endParaRPr lang="fr-FR" sz="900" i="1">
              <a:solidFill>
                <a:prstClr val="white"/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356" name="TextBox 355"/>
          <p:cNvSpPr txBox="1"/>
          <p:nvPr/>
        </p:nvSpPr>
        <p:spPr>
          <a:xfrm>
            <a:off x="3445773" y="692696"/>
            <a:ext cx="78258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700" b="1" smtClean="0">
                <a:solidFill>
                  <a:srgbClr val="004155"/>
                </a:solidFill>
                <a:latin typeface="TitilliumText22L 400 wt"/>
                <a:cs typeface="TitilliumText22L 400 wt"/>
              </a:rPr>
              <a:t>Ground Break</a:t>
            </a:r>
            <a:endParaRPr lang="fr-FR" sz="700" b="1">
              <a:solidFill>
                <a:srgbClr val="004155"/>
              </a:solidFill>
              <a:latin typeface="TitilliumText22L 400 wt"/>
              <a:cs typeface="TitilliumText22L 400 wt"/>
            </a:endParaRPr>
          </a:p>
        </p:txBody>
      </p:sp>
      <p:sp>
        <p:nvSpPr>
          <p:cNvPr id="358" name="TextBox 357"/>
          <p:cNvSpPr txBox="1"/>
          <p:nvPr/>
        </p:nvSpPr>
        <p:spPr>
          <a:xfrm>
            <a:off x="4461986" y="944724"/>
            <a:ext cx="188224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700" b="1" smtClean="0">
                <a:solidFill>
                  <a:srgbClr val="004155"/>
                </a:solidFill>
                <a:latin typeface="TitilliumText22L 400 wt"/>
                <a:cs typeface="TitilliumText22L 400 wt"/>
              </a:rPr>
              <a:t>First installations (of Machine Systems)</a:t>
            </a:r>
            <a:endParaRPr lang="fr-FR" sz="700" b="1">
              <a:solidFill>
                <a:srgbClr val="004155"/>
              </a:solidFill>
              <a:latin typeface="TitilliumText22L 400 wt"/>
              <a:cs typeface="TitilliumText22L 400 wt"/>
            </a:endParaRPr>
          </a:p>
        </p:txBody>
      </p:sp>
      <p:sp>
        <p:nvSpPr>
          <p:cNvPr id="359" name="TextBox 358"/>
          <p:cNvSpPr txBox="1"/>
          <p:nvPr/>
        </p:nvSpPr>
        <p:spPr>
          <a:xfrm>
            <a:off x="5863326" y="1249733"/>
            <a:ext cx="151515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700" b="1" smtClean="0">
                <a:solidFill>
                  <a:srgbClr val="004155"/>
                </a:solidFill>
                <a:latin typeface="TitilliumText22L 400 wt"/>
                <a:cs typeface="TitilliumText22L 400 wt"/>
              </a:rPr>
              <a:t>Machine – Ready for first beam</a:t>
            </a:r>
            <a:endParaRPr lang="fr-FR" sz="700" b="1">
              <a:solidFill>
                <a:srgbClr val="004155"/>
              </a:solidFill>
              <a:latin typeface="TitilliumText22L 400 wt"/>
              <a:cs typeface="TitilliumText22L 400 wt"/>
            </a:endParaRPr>
          </a:p>
        </p:txBody>
      </p:sp>
      <p:sp>
        <p:nvSpPr>
          <p:cNvPr id="360" name="TextBox 359"/>
          <p:cNvSpPr txBox="1"/>
          <p:nvPr/>
        </p:nvSpPr>
        <p:spPr>
          <a:xfrm>
            <a:off x="7550856" y="1471658"/>
            <a:ext cx="143661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700" b="1" smtClean="0">
                <a:solidFill>
                  <a:srgbClr val="004155"/>
                </a:solidFill>
                <a:latin typeface="TitilliumText22L 400 wt"/>
                <a:cs typeface="TitilliumText22L 400 wt"/>
              </a:rPr>
              <a:t>Machine installed for 2.0 GeV</a:t>
            </a:r>
            <a:endParaRPr lang="fr-FR" sz="700" b="1">
              <a:solidFill>
                <a:srgbClr val="004155"/>
              </a:solidFill>
              <a:latin typeface="TitilliumText22L 400 wt"/>
              <a:cs typeface="TitilliumText22L 400 wt"/>
            </a:endParaRPr>
          </a:p>
        </p:txBody>
      </p:sp>
      <p:sp>
        <p:nvSpPr>
          <p:cNvPr id="362" name="TextBox 361"/>
          <p:cNvSpPr txBox="1"/>
          <p:nvPr/>
        </p:nvSpPr>
        <p:spPr>
          <a:xfrm>
            <a:off x="6094848" y="2509059"/>
            <a:ext cx="223651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700" smtClean="0">
                <a:solidFill>
                  <a:srgbClr val="004155"/>
                </a:solidFill>
                <a:latin typeface="TitilliumText22L 400 wt"/>
                <a:cs typeface="TitilliumText22L 400 wt"/>
              </a:rPr>
              <a:t>Accelerator, Target, Aux, Office, Lab &amp; Instr Bldngs* </a:t>
            </a:r>
          </a:p>
          <a:p>
            <a:pPr defTabSz="914400"/>
            <a:r>
              <a:rPr lang="fr-FR" sz="700" smtClean="0">
                <a:solidFill>
                  <a:srgbClr val="004155"/>
                </a:solidFill>
                <a:latin typeface="TitilliumText22L 400 wt"/>
                <a:cs typeface="TitilliumText22L 400 wt"/>
              </a:rPr>
              <a:t/>
            </a:r>
            <a:br>
              <a:rPr lang="fr-FR" sz="700" smtClean="0">
                <a:solidFill>
                  <a:srgbClr val="004155"/>
                </a:solidFill>
                <a:latin typeface="TitilliumText22L 400 wt"/>
                <a:cs typeface="TitilliumText22L 400 wt"/>
              </a:rPr>
            </a:br>
            <a:endParaRPr lang="fr-FR" sz="700">
              <a:solidFill>
                <a:srgbClr val="004155"/>
              </a:solidFill>
              <a:latin typeface="TitilliumText22L 400 wt"/>
              <a:cs typeface="TitilliumText22L 400 wt"/>
            </a:endParaRPr>
          </a:p>
        </p:txBody>
      </p:sp>
      <p:sp>
        <p:nvSpPr>
          <p:cNvPr id="373" name="TextBox 372"/>
          <p:cNvSpPr txBox="1"/>
          <p:nvPr/>
        </p:nvSpPr>
        <p:spPr>
          <a:xfrm>
            <a:off x="5803058" y="3592861"/>
            <a:ext cx="54395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700" smtClean="0">
                <a:solidFill>
                  <a:srgbClr val="004155"/>
                </a:solidFill>
                <a:latin typeface="TitilliumText22L 400 wt"/>
                <a:cs typeface="TitilliumText22L 400 wt"/>
              </a:rPr>
              <a:t>570 MeV</a:t>
            </a:r>
            <a:endParaRPr lang="fr-FR" sz="700">
              <a:solidFill>
                <a:srgbClr val="004155"/>
              </a:solidFill>
              <a:latin typeface="TitilliumText22L 400 wt"/>
              <a:cs typeface="TitilliumText22L 400 wt"/>
            </a:endParaRPr>
          </a:p>
        </p:txBody>
      </p:sp>
      <p:sp>
        <p:nvSpPr>
          <p:cNvPr id="375" name="Rounded Rectangle 374"/>
          <p:cNvSpPr/>
          <p:nvPr/>
        </p:nvSpPr>
        <p:spPr>
          <a:xfrm>
            <a:off x="5975576" y="3963821"/>
            <a:ext cx="1581699" cy="50899"/>
          </a:xfrm>
          <a:prstGeom prst="roundRect">
            <a:avLst/>
          </a:prstGeom>
          <a:solidFill>
            <a:schemeClr val="tx2">
              <a:lumMod val="40000"/>
              <a:lumOff val="60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7" name="Rounded Rectangle 376"/>
          <p:cNvSpPr/>
          <p:nvPr/>
        </p:nvSpPr>
        <p:spPr>
          <a:xfrm>
            <a:off x="6090444" y="4734828"/>
            <a:ext cx="1451592" cy="50899"/>
          </a:xfrm>
          <a:prstGeom prst="roundRect">
            <a:avLst/>
          </a:prstGeom>
          <a:solidFill>
            <a:schemeClr val="tx2">
              <a:lumMod val="40000"/>
              <a:lumOff val="60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6" name="Rounded Rectangle 385"/>
          <p:cNvSpPr/>
          <p:nvPr/>
        </p:nvSpPr>
        <p:spPr>
          <a:xfrm>
            <a:off x="2662899" y="4955850"/>
            <a:ext cx="2845205" cy="51802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88" name="Group 387"/>
          <p:cNvGrpSpPr/>
          <p:nvPr/>
        </p:nvGrpSpPr>
        <p:grpSpPr>
          <a:xfrm>
            <a:off x="2841033" y="5006731"/>
            <a:ext cx="146791" cy="135776"/>
            <a:chOff x="3851920" y="3068960"/>
            <a:chExt cx="180021" cy="432048"/>
          </a:xfrm>
          <a:solidFill>
            <a:srgbClr val="00B050"/>
          </a:solidFill>
        </p:grpSpPr>
        <p:sp>
          <p:nvSpPr>
            <p:cNvPr id="389" name="Isosceles Triangle 388"/>
            <p:cNvSpPr/>
            <p:nvPr/>
          </p:nvSpPr>
          <p:spPr>
            <a:xfrm>
              <a:off x="3851920" y="3068960"/>
              <a:ext cx="180020" cy="216024"/>
            </a:xfrm>
            <a:prstGeom prst="triangle">
              <a:avLst/>
            </a:prstGeom>
            <a:grpFill/>
            <a:ln w="3175" cmpd="sng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0" name="Isosceles Triangle 389"/>
            <p:cNvSpPr/>
            <p:nvPr/>
          </p:nvSpPr>
          <p:spPr>
            <a:xfrm rot="10800000">
              <a:off x="3851921" y="3284984"/>
              <a:ext cx="180020" cy="216024"/>
            </a:xfrm>
            <a:prstGeom prst="triangle">
              <a:avLst/>
            </a:prstGeom>
            <a:grpFill/>
            <a:ln w="3175" cmpd="sng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87" name="TextBox 386"/>
          <p:cNvSpPr txBox="1"/>
          <p:nvPr/>
        </p:nvSpPr>
        <p:spPr>
          <a:xfrm>
            <a:off x="6350457" y="4975620"/>
            <a:ext cx="145424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700" smtClean="0">
                <a:solidFill>
                  <a:srgbClr val="004155"/>
                </a:solidFill>
                <a:latin typeface="TitilliumText22L 400 wt"/>
                <a:cs typeface="TitilliumText22L 400 wt"/>
              </a:rPr>
              <a:t>Instrument Selection  - Decision</a:t>
            </a:r>
            <a:endParaRPr lang="fr-FR" sz="700">
              <a:solidFill>
                <a:srgbClr val="004155"/>
              </a:solidFill>
              <a:latin typeface="TitilliumText22L 400 wt"/>
              <a:cs typeface="TitilliumText22L 400 wt"/>
            </a:endParaRPr>
          </a:p>
        </p:txBody>
      </p:sp>
      <p:grpSp>
        <p:nvGrpSpPr>
          <p:cNvPr id="392" name="Group 391"/>
          <p:cNvGrpSpPr/>
          <p:nvPr/>
        </p:nvGrpSpPr>
        <p:grpSpPr>
          <a:xfrm>
            <a:off x="3381093" y="5021416"/>
            <a:ext cx="146791" cy="135776"/>
            <a:chOff x="3851920" y="3068960"/>
            <a:chExt cx="180021" cy="432048"/>
          </a:xfrm>
          <a:solidFill>
            <a:srgbClr val="00B050"/>
          </a:solidFill>
        </p:grpSpPr>
        <p:sp>
          <p:nvSpPr>
            <p:cNvPr id="393" name="Isosceles Triangle 392"/>
            <p:cNvSpPr/>
            <p:nvPr/>
          </p:nvSpPr>
          <p:spPr>
            <a:xfrm>
              <a:off x="3851920" y="3068960"/>
              <a:ext cx="180020" cy="216024"/>
            </a:xfrm>
            <a:prstGeom prst="triangle">
              <a:avLst/>
            </a:prstGeom>
            <a:grpFill/>
            <a:ln w="3175" cmpd="sng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4" name="Isosceles Triangle 393"/>
            <p:cNvSpPr/>
            <p:nvPr/>
          </p:nvSpPr>
          <p:spPr>
            <a:xfrm rot="10800000">
              <a:off x="3851921" y="3284984"/>
              <a:ext cx="180020" cy="216024"/>
            </a:xfrm>
            <a:prstGeom prst="triangle">
              <a:avLst/>
            </a:prstGeom>
            <a:grpFill/>
            <a:ln w="3175" cmpd="sng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410" name="Rounded Rectangle 409"/>
          <p:cNvSpPr/>
          <p:nvPr/>
        </p:nvSpPr>
        <p:spPr>
          <a:xfrm>
            <a:off x="3000520" y="5243320"/>
            <a:ext cx="4443993" cy="50899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1" name="TextBox 410"/>
          <p:cNvSpPr txBox="1"/>
          <p:nvPr/>
        </p:nvSpPr>
        <p:spPr>
          <a:xfrm>
            <a:off x="2548634" y="5138903"/>
            <a:ext cx="5040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800" smtClean="0">
                <a:solidFill>
                  <a:srgbClr val="004155"/>
                </a:solidFill>
                <a:latin typeface="TitilliumText22L 999 wt"/>
                <a:cs typeface="TitilliumText22L 999 wt"/>
              </a:rPr>
              <a:t>Design</a:t>
            </a:r>
            <a:endParaRPr lang="fr-FR" sz="800">
              <a:solidFill>
                <a:srgbClr val="004155"/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417" name="Rounded Rectangle 416"/>
          <p:cNvSpPr/>
          <p:nvPr/>
        </p:nvSpPr>
        <p:spPr>
          <a:xfrm>
            <a:off x="5669779" y="6067877"/>
            <a:ext cx="3436970" cy="50899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8" name="TextBox 417"/>
          <p:cNvSpPr txBox="1"/>
          <p:nvPr/>
        </p:nvSpPr>
        <p:spPr>
          <a:xfrm>
            <a:off x="4605351" y="5980279"/>
            <a:ext cx="88593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800" smtClean="0">
                <a:solidFill>
                  <a:srgbClr val="004155"/>
                </a:solidFill>
                <a:latin typeface="TitilliumText22L 999 wt"/>
                <a:cs typeface="TitilliumText22L 999 wt"/>
              </a:rPr>
              <a:t>Commissioning</a:t>
            </a:r>
            <a:endParaRPr lang="fr-FR" sz="800">
              <a:solidFill>
                <a:srgbClr val="004155"/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419" name="Rounded Rectangle 418"/>
          <p:cNvSpPr/>
          <p:nvPr/>
        </p:nvSpPr>
        <p:spPr>
          <a:xfrm>
            <a:off x="4910085" y="5522639"/>
            <a:ext cx="4196662" cy="5187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0" name="TextBox 419"/>
          <p:cNvSpPr txBox="1"/>
          <p:nvPr/>
        </p:nvSpPr>
        <p:spPr>
          <a:xfrm>
            <a:off x="4309365" y="5437648"/>
            <a:ext cx="15227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fr-FR" sz="800" smtClean="0">
                <a:solidFill>
                  <a:srgbClr val="004155"/>
                </a:solidFill>
                <a:latin typeface="TitilliumText22L 999 wt"/>
                <a:cs typeface="TitilliumText22L 999 wt"/>
              </a:rPr>
              <a:t>Installation</a:t>
            </a:r>
            <a:endParaRPr lang="fr-FR" sz="800">
              <a:solidFill>
                <a:srgbClr val="004155"/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421" name="Rounded Rectangle 420"/>
          <p:cNvSpPr/>
          <p:nvPr/>
        </p:nvSpPr>
        <p:spPr>
          <a:xfrm>
            <a:off x="2686417" y="6286559"/>
            <a:ext cx="466053" cy="50899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2" name="TextBox 421"/>
          <p:cNvSpPr txBox="1"/>
          <p:nvPr/>
        </p:nvSpPr>
        <p:spPr>
          <a:xfrm>
            <a:off x="2124197" y="6096098"/>
            <a:ext cx="7104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800" smtClean="0">
                <a:solidFill>
                  <a:srgbClr val="004155"/>
                </a:solidFill>
                <a:latin typeface="TitilliumText22L 999 wt"/>
                <a:cs typeface="TitilliumText22L 999 wt"/>
              </a:rPr>
              <a:t>Conceptual</a:t>
            </a:r>
          </a:p>
          <a:p>
            <a:pPr defTabSz="914400"/>
            <a:r>
              <a:rPr lang="fr-FR" sz="800" smtClean="0">
                <a:solidFill>
                  <a:srgbClr val="004155"/>
                </a:solidFill>
                <a:latin typeface="TitilliumText22L 999 wt"/>
                <a:cs typeface="TitilliumText22L 999 wt"/>
              </a:rPr>
              <a:t>Design</a:t>
            </a:r>
            <a:endParaRPr lang="fr-FR" sz="800">
              <a:solidFill>
                <a:srgbClr val="004155"/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424" name="TextBox 423"/>
          <p:cNvSpPr txBox="1"/>
          <p:nvPr/>
        </p:nvSpPr>
        <p:spPr>
          <a:xfrm>
            <a:off x="2447081" y="632331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800" smtClean="0">
                <a:solidFill>
                  <a:srgbClr val="004155"/>
                </a:solidFill>
                <a:latin typeface="TitilliumText22L 999 wt"/>
                <a:cs typeface="TitilliumText22L 999 wt"/>
              </a:rPr>
              <a:t>Development</a:t>
            </a:r>
            <a:endParaRPr lang="fr-FR" sz="800">
              <a:solidFill>
                <a:srgbClr val="004155"/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425" name="Rounded Rectangle 424"/>
          <p:cNvSpPr/>
          <p:nvPr/>
        </p:nvSpPr>
        <p:spPr>
          <a:xfrm>
            <a:off x="3188356" y="6416360"/>
            <a:ext cx="1416995" cy="49723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6" name="Rounded Rectangle 425"/>
          <p:cNvSpPr/>
          <p:nvPr/>
        </p:nvSpPr>
        <p:spPr>
          <a:xfrm>
            <a:off x="5146374" y="6601350"/>
            <a:ext cx="727308" cy="49723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7" name="TextBox 426"/>
          <p:cNvSpPr txBox="1"/>
          <p:nvPr/>
        </p:nvSpPr>
        <p:spPr>
          <a:xfrm>
            <a:off x="4229937" y="6515747"/>
            <a:ext cx="88593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800" smtClean="0">
                <a:solidFill>
                  <a:srgbClr val="004155"/>
                </a:solidFill>
                <a:latin typeface="TitilliumText22L 999 wt"/>
                <a:cs typeface="TitilliumText22L 999 wt"/>
              </a:rPr>
              <a:t>Commissioning</a:t>
            </a:r>
            <a:endParaRPr lang="fr-FR" sz="800">
              <a:solidFill>
                <a:srgbClr val="004155"/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428" name="Rounded Rectangle 427"/>
          <p:cNvSpPr/>
          <p:nvPr/>
        </p:nvSpPr>
        <p:spPr>
          <a:xfrm>
            <a:off x="5881508" y="6598162"/>
            <a:ext cx="2828287" cy="50899"/>
          </a:xfrm>
          <a:prstGeom prst="roundRect">
            <a:avLst/>
          </a:prstGeom>
          <a:solidFill>
            <a:schemeClr val="tx2">
              <a:lumMod val="40000"/>
              <a:lumOff val="60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9" name="TextBox 428"/>
          <p:cNvSpPr txBox="1"/>
          <p:nvPr/>
        </p:nvSpPr>
        <p:spPr>
          <a:xfrm>
            <a:off x="5866707" y="6623337"/>
            <a:ext cx="139552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700" smtClean="0">
                <a:solidFill>
                  <a:srgbClr val="004155"/>
                </a:solidFill>
                <a:latin typeface="TitilliumText22L 400 wt"/>
                <a:cs typeface="TitilliumText22L 400 wt"/>
              </a:rPr>
              <a:t>ICS Ready for beam on Target</a:t>
            </a:r>
            <a:endParaRPr lang="fr-FR" sz="700">
              <a:solidFill>
                <a:srgbClr val="004155"/>
              </a:solidFill>
              <a:latin typeface="TitilliumText22L 400 wt"/>
              <a:cs typeface="TitilliumText22L 400 wt"/>
            </a:endParaRPr>
          </a:p>
        </p:txBody>
      </p:sp>
      <p:grpSp>
        <p:nvGrpSpPr>
          <p:cNvPr id="430" name="Group 429"/>
          <p:cNvGrpSpPr/>
          <p:nvPr/>
        </p:nvGrpSpPr>
        <p:grpSpPr>
          <a:xfrm>
            <a:off x="5808078" y="6663257"/>
            <a:ext cx="146791" cy="135776"/>
            <a:chOff x="3851920" y="3068960"/>
            <a:chExt cx="180021" cy="432048"/>
          </a:xfrm>
          <a:solidFill>
            <a:srgbClr val="004155"/>
          </a:solidFill>
        </p:grpSpPr>
        <p:sp>
          <p:nvSpPr>
            <p:cNvPr id="431" name="Isosceles Triangle 430"/>
            <p:cNvSpPr/>
            <p:nvPr/>
          </p:nvSpPr>
          <p:spPr>
            <a:xfrm>
              <a:off x="3851920" y="3068960"/>
              <a:ext cx="180020" cy="216024"/>
            </a:xfrm>
            <a:prstGeom prst="triangle">
              <a:avLst/>
            </a:prstGeom>
            <a:grpFill/>
            <a:ln w="3175" cmpd="sng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2" name="Isosceles Triangle 431"/>
            <p:cNvSpPr/>
            <p:nvPr/>
          </p:nvSpPr>
          <p:spPr>
            <a:xfrm rot="10800000">
              <a:off x="3851921" y="3284984"/>
              <a:ext cx="180020" cy="216024"/>
            </a:xfrm>
            <a:prstGeom prst="triangle">
              <a:avLst/>
            </a:prstGeom>
            <a:grpFill/>
            <a:ln w="3175" cmpd="sng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413" name="TextBox 412"/>
          <p:cNvSpPr txBox="1"/>
          <p:nvPr/>
        </p:nvSpPr>
        <p:spPr>
          <a:xfrm>
            <a:off x="5882353" y="5529403"/>
            <a:ext cx="161775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700" smtClean="0">
                <a:solidFill>
                  <a:srgbClr val="004155"/>
                </a:solidFill>
                <a:latin typeface="TitilliumText22L 400 wt"/>
                <a:cs typeface="TitilliumText22L 400 wt"/>
              </a:rPr>
              <a:t>3 Instruments ready for cold Comm.</a:t>
            </a:r>
            <a:endParaRPr lang="fr-FR" sz="700">
              <a:solidFill>
                <a:srgbClr val="004155"/>
              </a:solidFill>
              <a:latin typeface="TitilliumText22L 400 wt"/>
              <a:cs typeface="TitilliumText22L 400 wt"/>
            </a:endParaRPr>
          </a:p>
        </p:txBody>
      </p:sp>
      <p:grpSp>
        <p:nvGrpSpPr>
          <p:cNvPr id="414" name="Group 413"/>
          <p:cNvGrpSpPr/>
          <p:nvPr/>
        </p:nvGrpSpPr>
        <p:grpSpPr>
          <a:xfrm>
            <a:off x="5828624" y="5562790"/>
            <a:ext cx="146791" cy="135776"/>
            <a:chOff x="3851920" y="3068960"/>
            <a:chExt cx="180021" cy="432048"/>
          </a:xfrm>
          <a:solidFill>
            <a:srgbClr val="004155"/>
          </a:solidFill>
        </p:grpSpPr>
        <p:sp>
          <p:nvSpPr>
            <p:cNvPr id="415" name="Isosceles Triangle 414"/>
            <p:cNvSpPr/>
            <p:nvPr/>
          </p:nvSpPr>
          <p:spPr>
            <a:xfrm>
              <a:off x="3851920" y="3068960"/>
              <a:ext cx="180020" cy="216024"/>
            </a:xfrm>
            <a:prstGeom prst="triangle">
              <a:avLst/>
            </a:prstGeom>
            <a:grpFill/>
            <a:ln w="3175" cmpd="sng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6" name="Isosceles Triangle 415"/>
            <p:cNvSpPr/>
            <p:nvPr/>
          </p:nvSpPr>
          <p:spPr>
            <a:xfrm rot="10800000">
              <a:off x="3851921" y="3284984"/>
              <a:ext cx="180020" cy="216024"/>
            </a:xfrm>
            <a:prstGeom prst="triangle">
              <a:avLst/>
            </a:prstGeom>
            <a:grpFill/>
            <a:ln w="3175" cmpd="sng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04" name="Rounded Rectangle 303"/>
          <p:cNvSpPr/>
          <p:nvPr/>
        </p:nvSpPr>
        <p:spPr>
          <a:xfrm>
            <a:off x="5828624" y="1775171"/>
            <a:ext cx="3277980" cy="126197"/>
          </a:xfrm>
          <a:prstGeom prst="roundRect">
            <a:avLst/>
          </a:prstGeom>
          <a:gradFill flip="none" rotWithShape="1">
            <a:gsLst>
              <a:gs pos="0">
                <a:srgbClr val="9BBE05">
                  <a:alpha val="33000"/>
                </a:srgbClr>
              </a:gs>
              <a:gs pos="31000">
                <a:srgbClr val="9BBE0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4400"/>
            <a:endParaRPr lang="fr-FR" sz="600">
              <a:solidFill>
                <a:srgbClr val="9BBE05"/>
              </a:solidFill>
              <a:latin typeface="Calibri"/>
            </a:endParaRPr>
          </a:p>
        </p:txBody>
      </p:sp>
      <p:sp>
        <p:nvSpPr>
          <p:cNvPr id="283" name="TextBox 282"/>
          <p:cNvSpPr txBox="1"/>
          <p:nvPr/>
        </p:nvSpPr>
        <p:spPr>
          <a:xfrm>
            <a:off x="6396580" y="1700330"/>
            <a:ext cx="1020233" cy="2308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defTabSz="914400"/>
            <a:r>
              <a:rPr lang="fr-FR" sz="900" i="1" smtClean="0">
                <a:solidFill>
                  <a:prstClr val="white"/>
                </a:solidFill>
                <a:latin typeface="TitilliumText22L 999 wt"/>
                <a:cs typeface="TitilliumText22L 999 wt"/>
              </a:rPr>
              <a:t>Initial Operation</a:t>
            </a:r>
            <a:endParaRPr lang="fr-FR" sz="900" i="1">
              <a:solidFill>
                <a:prstClr val="white"/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293" name="Rounded Rectangle 292"/>
          <p:cNvSpPr/>
          <p:nvPr/>
        </p:nvSpPr>
        <p:spPr>
          <a:xfrm>
            <a:off x="3996553" y="4358382"/>
            <a:ext cx="996150" cy="50900"/>
          </a:xfrm>
          <a:prstGeom prst="roundRect">
            <a:avLst/>
          </a:prstGeom>
          <a:solidFill>
            <a:schemeClr val="tx2">
              <a:lumMod val="40000"/>
              <a:lumOff val="60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6" name="Rounded Rectangle 295"/>
          <p:cNvSpPr/>
          <p:nvPr/>
        </p:nvSpPr>
        <p:spPr>
          <a:xfrm>
            <a:off x="4197365" y="4358384"/>
            <a:ext cx="1460861" cy="50899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5" name="Rounded Rectangle 304"/>
          <p:cNvSpPr/>
          <p:nvPr/>
        </p:nvSpPr>
        <p:spPr>
          <a:xfrm>
            <a:off x="4664517" y="4524131"/>
            <a:ext cx="593017" cy="50899"/>
          </a:xfrm>
          <a:prstGeom prst="roundRect">
            <a:avLst/>
          </a:prstGeom>
          <a:solidFill>
            <a:schemeClr val="tx2">
              <a:lumMod val="40000"/>
              <a:lumOff val="60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9" name="Rounded Rectangle 298"/>
          <p:cNvSpPr/>
          <p:nvPr/>
        </p:nvSpPr>
        <p:spPr>
          <a:xfrm>
            <a:off x="4889132" y="4527444"/>
            <a:ext cx="1049832" cy="50899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6" name="Rounded Rectangle 305"/>
          <p:cNvSpPr/>
          <p:nvPr/>
        </p:nvSpPr>
        <p:spPr>
          <a:xfrm>
            <a:off x="5562250" y="3563534"/>
            <a:ext cx="1956237" cy="50899"/>
          </a:xfrm>
          <a:prstGeom prst="roundRect">
            <a:avLst/>
          </a:prstGeom>
          <a:solidFill>
            <a:schemeClr val="tx2">
              <a:lumMod val="40000"/>
              <a:lumOff val="60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1" name="Rounded Rectangle 290"/>
          <p:cNvSpPr/>
          <p:nvPr/>
        </p:nvSpPr>
        <p:spPr>
          <a:xfrm>
            <a:off x="4469616" y="3564348"/>
            <a:ext cx="1353515" cy="50899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70" name="Group 369"/>
          <p:cNvGrpSpPr/>
          <p:nvPr/>
        </p:nvGrpSpPr>
        <p:grpSpPr>
          <a:xfrm>
            <a:off x="5755058" y="3614304"/>
            <a:ext cx="146791" cy="135776"/>
            <a:chOff x="3851920" y="3068960"/>
            <a:chExt cx="180021" cy="432048"/>
          </a:xfrm>
          <a:solidFill>
            <a:srgbClr val="004155"/>
          </a:solidFill>
        </p:grpSpPr>
        <p:sp>
          <p:nvSpPr>
            <p:cNvPr id="371" name="Isosceles Triangle 370"/>
            <p:cNvSpPr/>
            <p:nvPr/>
          </p:nvSpPr>
          <p:spPr>
            <a:xfrm>
              <a:off x="3851920" y="3068960"/>
              <a:ext cx="180020" cy="216024"/>
            </a:xfrm>
            <a:prstGeom prst="triangle">
              <a:avLst/>
            </a:prstGeom>
            <a:grpFill/>
            <a:ln w="3175" cmpd="sng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72" name="Isosceles Triangle 371"/>
            <p:cNvSpPr/>
            <p:nvPr/>
          </p:nvSpPr>
          <p:spPr>
            <a:xfrm rot="10800000">
              <a:off x="3851921" y="3284984"/>
              <a:ext cx="180020" cy="216024"/>
            </a:xfrm>
            <a:prstGeom prst="triangle">
              <a:avLst/>
            </a:prstGeom>
            <a:grpFill/>
            <a:ln w="3175" cmpd="sng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07" name="TextBox 306"/>
          <p:cNvSpPr txBox="1"/>
          <p:nvPr/>
        </p:nvSpPr>
        <p:spPr>
          <a:xfrm>
            <a:off x="7542885" y="3583397"/>
            <a:ext cx="100540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700" smtClean="0">
                <a:solidFill>
                  <a:srgbClr val="004155"/>
                </a:solidFill>
                <a:latin typeface="TitilliumText22L 400 wt"/>
                <a:cs typeface="TitilliumText22L 400 wt"/>
              </a:rPr>
              <a:t>Installed for 2.0 GeV</a:t>
            </a:r>
            <a:endParaRPr lang="fr-FR" sz="700">
              <a:solidFill>
                <a:srgbClr val="004155"/>
              </a:solidFill>
              <a:latin typeface="TitilliumText22L 400 wt"/>
              <a:cs typeface="TitilliumText22L 400 wt"/>
            </a:endParaRPr>
          </a:p>
        </p:txBody>
      </p:sp>
      <p:grpSp>
        <p:nvGrpSpPr>
          <p:cNvPr id="308" name="Group 307"/>
          <p:cNvGrpSpPr/>
          <p:nvPr/>
        </p:nvGrpSpPr>
        <p:grpSpPr>
          <a:xfrm>
            <a:off x="7458985" y="3618558"/>
            <a:ext cx="146791" cy="135776"/>
            <a:chOff x="3851920" y="3068960"/>
            <a:chExt cx="180021" cy="432048"/>
          </a:xfrm>
          <a:solidFill>
            <a:srgbClr val="004155"/>
          </a:solidFill>
        </p:grpSpPr>
        <p:sp>
          <p:nvSpPr>
            <p:cNvPr id="309" name="Isosceles Triangle 308"/>
            <p:cNvSpPr/>
            <p:nvPr/>
          </p:nvSpPr>
          <p:spPr>
            <a:xfrm>
              <a:off x="3851920" y="3068960"/>
              <a:ext cx="180020" cy="216024"/>
            </a:xfrm>
            <a:prstGeom prst="triangle">
              <a:avLst/>
            </a:prstGeom>
            <a:grpFill/>
            <a:ln w="3175" cmpd="sng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29" name="Isosceles Triangle 328"/>
            <p:cNvSpPr/>
            <p:nvPr/>
          </p:nvSpPr>
          <p:spPr>
            <a:xfrm rot="10800000">
              <a:off x="3851921" y="3284984"/>
              <a:ext cx="180020" cy="216024"/>
            </a:xfrm>
            <a:prstGeom prst="triangle">
              <a:avLst/>
            </a:prstGeom>
            <a:grpFill/>
            <a:ln w="3175" cmpd="sng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30" name="TextBox 329"/>
          <p:cNvSpPr txBox="1"/>
          <p:nvPr/>
        </p:nvSpPr>
        <p:spPr>
          <a:xfrm>
            <a:off x="8400207" y="5549134"/>
            <a:ext cx="49244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700" smtClean="0">
                <a:solidFill>
                  <a:srgbClr val="004155"/>
                </a:solidFill>
                <a:latin typeface="TitilliumText22L 400 wt"/>
                <a:cs typeface="TitilliumText22L 400 wt"/>
              </a:rPr>
              <a:t>16 Instr</a:t>
            </a:r>
            <a:endParaRPr lang="fr-FR" sz="700">
              <a:solidFill>
                <a:srgbClr val="004155"/>
              </a:solidFill>
              <a:latin typeface="TitilliumText22L 400 wt"/>
              <a:cs typeface="TitilliumText22L 400 wt"/>
            </a:endParaRPr>
          </a:p>
        </p:txBody>
      </p:sp>
      <p:grpSp>
        <p:nvGrpSpPr>
          <p:cNvPr id="331" name="Group 330"/>
          <p:cNvGrpSpPr/>
          <p:nvPr/>
        </p:nvGrpSpPr>
        <p:grpSpPr>
          <a:xfrm>
            <a:off x="8967636" y="5574514"/>
            <a:ext cx="146791" cy="135776"/>
            <a:chOff x="3851920" y="3068960"/>
            <a:chExt cx="180021" cy="432048"/>
          </a:xfrm>
          <a:solidFill>
            <a:srgbClr val="004155"/>
          </a:solidFill>
        </p:grpSpPr>
        <p:sp>
          <p:nvSpPr>
            <p:cNvPr id="332" name="Isosceles Triangle 331"/>
            <p:cNvSpPr/>
            <p:nvPr/>
          </p:nvSpPr>
          <p:spPr>
            <a:xfrm>
              <a:off x="3851920" y="3068960"/>
              <a:ext cx="180020" cy="216024"/>
            </a:xfrm>
            <a:prstGeom prst="triangle">
              <a:avLst/>
            </a:prstGeom>
            <a:grpFill/>
            <a:ln w="3175" cmpd="sng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3" name="Isosceles Triangle 332"/>
            <p:cNvSpPr/>
            <p:nvPr/>
          </p:nvSpPr>
          <p:spPr>
            <a:xfrm rot="10800000">
              <a:off x="3851921" y="3284984"/>
              <a:ext cx="180020" cy="216024"/>
            </a:xfrm>
            <a:prstGeom prst="triangle">
              <a:avLst/>
            </a:prstGeom>
            <a:grpFill/>
            <a:ln w="3175" cmpd="sng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34" name="Group 333"/>
          <p:cNvGrpSpPr/>
          <p:nvPr/>
        </p:nvGrpSpPr>
        <p:grpSpPr>
          <a:xfrm>
            <a:off x="8988742" y="286653"/>
            <a:ext cx="146791" cy="135776"/>
            <a:chOff x="3851920" y="3068960"/>
            <a:chExt cx="180021" cy="432048"/>
          </a:xfrm>
          <a:solidFill>
            <a:srgbClr val="004155"/>
          </a:solidFill>
        </p:grpSpPr>
        <p:sp>
          <p:nvSpPr>
            <p:cNvPr id="335" name="Isosceles Triangle 334"/>
            <p:cNvSpPr/>
            <p:nvPr/>
          </p:nvSpPr>
          <p:spPr>
            <a:xfrm>
              <a:off x="3851920" y="3068960"/>
              <a:ext cx="180020" cy="216024"/>
            </a:xfrm>
            <a:prstGeom prst="triangle">
              <a:avLst/>
            </a:prstGeom>
            <a:grpFill/>
            <a:ln w="3175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 sz="2400" b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6" name="Isosceles Triangle 335"/>
            <p:cNvSpPr/>
            <p:nvPr/>
          </p:nvSpPr>
          <p:spPr>
            <a:xfrm rot="10800000">
              <a:off x="3851921" y="3284984"/>
              <a:ext cx="180020" cy="216024"/>
            </a:xfrm>
            <a:prstGeom prst="triangle">
              <a:avLst/>
            </a:prstGeom>
            <a:grpFill/>
            <a:ln w="3175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 sz="2400" b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37" name="TextBox 336"/>
          <p:cNvSpPr txBox="1"/>
          <p:nvPr/>
        </p:nvSpPr>
        <p:spPr>
          <a:xfrm>
            <a:off x="8044185" y="287882"/>
            <a:ext cx="99297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700" smtClean="0">
                <a:solidFill>
                  <a:srgbClr val="004155"/>
                </a:solidFill>
                <a:latin typeface="TitilliumText22L 400 wt"/>
                <a:cs typeface="TitilliumText22L 400 wt"/>
              </a:rPr>
              <a:t>End Of Construction</a:t>
            </a:r>
            <a:endParaRPr lang="fr-FR" sz="700">
              <a:solidFill>
                <a:srgbClr val="004155"/>
              </a:solidFill>
              <a:latin typeface="TitilliumText22L 400 wt"/>
              <a:cs typeface="TitilliumText22L 400 wt"/>
            </a:endParaRPr>
          </a:p>
        </p:txBody>
      </p:sp>
      <p:sp>
        <p:nvSpPr>
          <p:cNvPr id="261" name="Rounded Rectangle 260"/>
          <p:cNvSpPr/>
          <p:nvPr/>
        </p:nvSpPr>
        <p:spPr>
          <a:xfrm>
            <a:off x="3210505" y="2407861"/>
            <a:ext cx="2919101" cy="50899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63" name="Group 362"/>
          <p:cNvGrpSpPr/>
          <p:nvPr/>
        </p:nvGrpSpPr>
        <p:grpSpPr>
          <a:xfrm>
            <a:off x="6006745" y="2537140"/>
            <a:ext cx="146791" cy="135776"/>
            <a:chOff x="3851920" y="3068960"/>
            <a:chExt cx="180021" cy="432048"/>
          </a:xfrm>
          <a:solidFill>
            <a:srgbClr val="004155"/>
          </a:solidFill>
        </p:grpSpPr>
        <p:sp>
          <p:nvSpPr>
            <p:cNvPr id="364" name="Isosceles Triangle 363"/>
            <p:cNvSpPr/>
            <p:nvPr/>
          </p:nvSpPr>
          <p:spPr>
            <a:xfrm>
              <a:off x="3851920" y="3068960"/>
              <a:ext cx="180020" cy="216024"/>
            </a:xfrm>
            <a:prstGeom prst="triangle">
              <a:avLst/>
            </a:prstGeom>
            <a:grpFill/>
            <a:ln w="3175" cmpd="sng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65" name="Isosceles Triangle 364"/>
            <p:cNvSpPr/>
            <p:nvPr/>
          </p:nvSpPr>
          <p:spPr>
            <a:xfrm rot="10800000">
              <a:off x="3851921" y="3284984"/>
              <a:ext cx="180020" cy="216024"/>
            </a:xfrm>
            <a:prstGeom prst="triangle">
              <a:avLst/>
            </a:prstGeom>
            <a:grpFill/>
            <a:ln w="3175" cmpd="sng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80" name="Rounded Rectangle 79"/>
          <p:cNvSpPr/>
          <p:nvPr/>
        </p:nvSpPr>
        <p:spPr>
          <a:xfrm>
            <a:off x="2690687" y="630116"/>
            <a:ext cx="709870" cy="7830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3" name="TextBox 272"/>
          <p:cNvSpPr txBox="1"/>
          <p:nvPr/>
        </p:nvSpPr>
        <p:spPr>
          <a:xfrm>
            <a:off x="2638715" y="292077"/>
            <a:ext cx="102282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700" smtClean="0">
                <a:solidFill>
                  <a:srgbClr val="004155"/>
                </a:solidFill>
                <a:latin typeface="TitilliumText22L 400 wt"/>
                <a:cs typeface="TitilliumText22L 400 wt"/>
              </a:rPr>
              <a:t>Start Of Construction</a:t>
            </a:r>
            <a:endParaRPr lang="fr-FR" sz="700">
              <a:solidFill>
                <a:srgbClr val="004155"/>
              </a:solidFill>
              <a:latin typeface="TitilliumText22L 400 wt"/>
              <a:cs typeface="TitilliumText22L 400 wt"/>
            </a:endParaRPr>
          </a:p>
        </p:txBody>
      </p:sp>
      <p:grpSp>
        <p:nvGrpSpPr>
          <p:cNvPr id="282" name="Group 281"/>
          <p:cNvGrpSpPr/>
          <p:nvPr/>
        </p:nvGrpSpPr>
        <p:grpSpPr>
          <a:xfrm>
            <a:off x="2589503" y="296507"/>
            <a:ext cx="146791" cy="135776"/>
            <a:chOff x="3851920" y="3068960"/>
            <a:chExt cx="180021" cy="432048"/>
          </a:xfrm>
          <a:solidFill>
            <a:srgbClr val="004155"/>
          </a:solidFill>
        </p:grpSpPr>
        <p:sp>
          <p:nvSpPr>
            <p:cNvPr id="303" name="Isosceles Triangle 302"/>
            <p:cNvSpPr/>
            <p:nvPr/>
          </p:nvSpPr>
          <p:spPr>
            <a:xfrm>
              <a:off x="3851920" y="3068960"/>
              <a:ext cx="180020" cy="216024"/>
            </a:xfrm>
            <a:prstGeom prst="triangle">
              <a:avLst/>
            </a:prstGeom>
            <a:grpFill/>
            <a:ln w="3175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 sz="2400" b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10" name="Isosceles Triangle 309"/>
            <p:cNvSpPr/>
            <p:nvPr/>
          </p:nvSpPr>
          <p:spPr>
            <a:xfrm rot="10800000">
              <a:off x="3851921" y="3284984"/>
              <a:ext cx="180020" cy="216024"/>
            </a:xfrm>
            <a:prstGeom prst="triangle">
              <a:avLst/>
            </a:prstGeom>
            <a:grpFill/>
            <a:ln w="3175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 sz="2400" b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82" name="TextBox 381"/>
          <p:cNvSpPr txBox="1"/>
          <p:nvPr/>
        </p:nvSpPr>
        <p:spPr>
          <a:xfrm>
            <a:off x="1979712" y="4818638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800" smtClean="0">
                <a:solidFill>
                  <a:srgbClr val="004155"/>
                </a:solidFill>
                <a:latin typeface="TitilliumText22L 999 wt"/>
                <a:cs typeface="TitilliumText22L 999 wt"/>
              </a:rPr>
              <a:t>Concept </a:t>
            </a:r>
            <a:br>
              <a:rPr lang="fr-FR" sz="800" smtClean="0">
                <a:solidFill>
                  <a:srgbClr val="004155"/>
                </a:solidFill>
                <a:latin typeface="TitilliumText22L 999 wt"/>
                <a:cs typeface="TitilliumText22L 999 wt"/>
              </a:rPr>
            </a:br>
            <a:r>
              <a:rPr lang="fr-FR" sz="800" smtClean="0">
                <a:solidFill>
                  <a:srgbClr val="004155"/>
                </a:solidFill>
                <a:latin typeface="TitilliumText22L 999 wt"/>
                <a:cs typeface="TitilliumText22L 999 wt"/>
              </a:rPr>
              <a:t>Development</a:t>
            </a:r>
            <a:endParaRPr lang="fr-FR" sz="800">
              <a:solidFill>
                <a:srgbClr val="004155"/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311" name="Rounded Rectangle 310"/>
          <p:cNvSpPr/>
          <p:nvPr/>
        </p:nvSpPr>
        <p:spPr>
          <a:xfrm flipV="1">
            <a:off x="2678472" y="2077739"/>
            <a:ext cx="747608" cy="49723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2" name="TextBox 311"/>
          <p:cNvSpPr txBox="1"/>
          <p:nvPr/>
        </p:nvSpPr>
        <p:spPr>
          <a:xfrm>
            <a:off x="3348612" y="1986034"/>
            <a:ext cx="52853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600" i="1" smtClean="0">
                <a:solidFill>
                  <a:srgbClr val="F79646">
                    <a:lumMod val="50000"/>
                  </a:srgbClr>
                </a:solidFill>
                <a:latin typeface="TitilliumText22L 999 wt"/>
                <a:cs typeface="TitilliumText22L 999 wt"/>
              </a:rPr>
              <a:t>Licensing</a:t>
            </a:r>
            <a:endParaRPr lang="fr-FR" sz="600" i="1">
              <a:solidFill>
                <a:srgbClr val="F79646">
                  <a:lumMod val="50000"/>
                </a:srgbClr>
              </a:solidFill>
              <a:latin typeface="TitilliumText22L 999 wt"/>
              <a:cs typeface="TitilliumText22L 999 wt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3414253" y="1062366"/>
            <a:ext cx="12245" cy="1024089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3" name="Rounded Rectangle 312"/>
          <p:cNvSpPr/>
          <p:nvPr/>
        </p:nvSpPr>
        <p:spPr>
          <a:xfrm flipV="1">
            <a:off x="2686417" y="2158896"/>
            <a:ext cx="1234291" cy="49723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5" name="TextBox 314"/>
          <p:cNvSpPr txBox="1"/>
          <p:nvPr/>
        </p:nvSpPr>
        <p:spPr>
          <a:xfrm>
            <a:off x="3861270" y="2085121"/>
            <a:ext cx="133670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600" i="1" smtClean="0">
                <a:solidFill>
                  <a:srgbClr val="F79646">
                    <a:lumMod val="50000"/>
                  </a:srgbClr>
                </a:solidFill>
                <a:latin typeface="TitilliumText22L 999 wt"/>
                <a:cs typeface="TitilliumText22L 999 wt"/>
              </a:rPr>
              <a:t>Design Input from other Divisions</a:t>
            </a:r>
            <a:endParaRPr lang="fr-FR" sz="600" i="1">
              <a:solidFill>
                <a:srgbClr val="F79646">
                  <a:lumMod val="50000"/>
                </a:srgbClr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316" name="TextBox 315"/>
          <p:cNvSpPr txBox="1"/>
          <p:nvPr/>
        </p:nvSpPr>
        <p:spPr>
          <a:xfrm>
            <a:off x="3712928" y="2170617"/>
            <a:ext cx="150714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600" i="1" smtClean="0">
                <a:solidFill>
                  <a:srgbClr val="F79646">
                    <a:lumMod val="50000"/>
                  </a:srgbClr>
                </a:solidFill>
                <a:latin typeface="TitilliumText22L 999 wt"/>
                <a:cs typeface="TitilliumText22L 999 wt"/>
              </a:rPr>
              <a:t>Preliminary Design Target &amp; Exp. halls</a:t>
            </a:r>
            <a:endParaRPr lang="fr-FR" sz="600" i="1">
              <a:solidFill>
                <a:srgbClr val="F79646">
                  <a:lumMod val="50000"/>
                </a:srgbClr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318" name="TextBox 317"/>
          <p:cNvSpPr txBox="1"/>
          <p:nvPr/>
        </p:nvSpPr>
        <p:spPr>
          <a:xfrm>
            <a:off x="4247964" y="2406375"/>
            <a:ext cx="39162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600" i="1" smtClean="0">
                <a:solidFill>
                  <a:srgbClr val="F79646">
                    <a:lumMod val="50000"/>
                  </a:srgbClr>
                </a:solidFill>
                <a:latin typeface="TitilliumText22L 999 wt"/>
                <a:cs typeface="TitilliumText22L 999 wt"/>
              </a:rPr>
              <a:t>Piling</a:t>
            </a:r>
            <a:endParaRPr lang="fr-FR" sz="600" i="1">
              <a:solidFill>
                <a:srgbClr val="F79646">
                  <a:lumMod val="50000"/>
                </a:srgbClr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319" name="Rounded Rectangle 318"/>
          <p:cNvSpPr/>
          <p:nvPr/>
        </p:nvSpPr>
        <p:spPr>
          <a:xfrm flipV="1">
            <a:off x="4187342" y="2559094"/>
            <a:ext cx="1401484" cy="49723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0" name="TextBox 319"/>
          <p:cNvSpPr txBox="1"/>
          <p:nvPr/>
        </p:nvSpPr>
        <p:spPr>
          <a:xfrm>
            <a:off x="5508104" y="2488250"/>
            <a:ext cx="51560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600" i="1" smtClean="0">
                <a:solidFill>
                  <a:srgbClr val="F79646">
                    <a:lumMod val="50000"/>
                  </a:srgbClr>
                </a:solidFill>
                <a:latin typeface="TitilliumText22L 999 wt"/>
                <a:cs typeface="TitilliumText22L 999 wt"/>
              </a:rPr>
              <a:t>Structure</a:t>
            </a:r>
            <a:endParaRPr lang="fr-FR" sz="600" i="1">
              <a:solidFill>
                <a:srgbClr val="F79646">
                  <a:lumMod val="50000"/>
                </a:srgbClr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321" name="Rounded Rectangle 320"/>
          <p:cNvSpPr/>
          <p:nvPr/>
        </p:nvSpPr>
        <p:spPr>
          <a:xfrm flipV="1">
            <a:off x="4499992" y="2636911"/>
            <a:ext cx="1282847" cy="49723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2" name="TextBox 321"/>
          <p:cNvSpPr txBox="1"/>
          <p:nvPr/>
        </p:nvSpPr>
        <p:spPr>
          <a:xfrm>
            <a:off x="5737284" y="2568193"/>
            <a:ext cx="36819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600" i="1" smtClean="0">
                <a:solidFill>
                  <a:srgbClr val="F79646">
                    <a:lumMod val="50000"/>
                  </a:srgbClr>
                </a:solidFill>
                <a:latin typeface="TitilliumText22L 999 wt"/>
                <a:cs typeface="TitilliumText22L 999 wt"/>
              </a:rPr>
              <a:t>MEP</a:t>
            </a:r>
            <a:endParaRPr lang="fr-FR" sz="600" i="1">
              <a:solidFill>
                <a:srgbClr val="F79646">
                  <a:lumMod val="50000"/>
                </a:srgbClr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323" name="Rounded Rectangle 322"/>
          <p:cNvSpPr/>
          <p:nvPr/>
        </p:nvSpPr>
        <p:spPr>
          <a:xfrm flipV="1">
            <a:off x="4535995" y="2758722"/>
            <a:ext cx="1295893" cy="49723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4" name="TextBox 323"/>
          <p:cNvSpPr txBox="1"/>
          <p:nvPr/>
        </p:nvSpPr>
        <p:spPr>
          <a:xfrm>
            <a:off x="5767064" y="2682899"/>
            <a:ext cx="44513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600" i="1" smtClean="0">
                <a:solidFill>
                  <a:srgbClr val="F79646">
                    <a:lumMod val="50000"/>
                  </a:srgbClr>
                </a:solidFill>
                <a:latin typeface="TitilliumText22L 999 wt"/>
                <a:cs typeface="TitilliumText22L 999 wt"/>
              </a:rPr>
              <a:t>Interior</a:t>
            </a:r>
            <a:endParaRPr lang="fr-FR" sz="600" i="1">
              <a:solidFill>
                <a:srgbClr val="F79646">
                  <a:lumMod val="50000"/>
                </a:srgbClr>
              </a:solidFill>
              <a:latin typeface="TitilliumText22L 999 wt"/>
              <a:cs typeface="TitilliumText22L 999 wt"/>
            </a:endParaRPr>
          </a:p>
        </p:txBody>
      </p:sp>
      <p:cxnSp>
        <p:nvCxnSpPr>
          <p:cNvPr id="325" name="Straight Arrow Connector 324"/>
          <p:cNvCxnSpPr/>
          <p:nvPr/>
        </p:nvCxnSpPr>
        <p:spPr>
          <a:xfrm flipV="1">
            <a:off x="4451524" y="1307239"/>
            <a:ext cx="0" cy="1297789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6" name="Rounded Rectangle 325"/>
          <p:cNvSpPr/>
          <p:nvPr/>
        </p:nvSpPr>
        <p:spPr>
          <a:xfrm flipV="1">
            <a:off x="3707904" y="3127247"/>
            <a:ext cx="833897" cy="49723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7" name="TextBox 326"/>
          <p:cNvSpPr txBox="1"/>
          <p:nvPr/>
        </p:nvSpPr>
        <p:spPr>
          <a:xfrm>
            <a:off x="4535996" y="3064314"/>
            <a:ext cx="226055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600" i="1" smtClean="0">
                <a:solidFill>
                  <a:srgbClr val="F79646">
                    <a:lumMod val="50000"/>
                  </a:srgbClr>
                </a:solidFill>
                <a:latin typeface="TitilliumText22L 999 wt"/>
                <a:cs typeface="TitilliumText22L 999 wt"/>
              </a:rPr>
              <a:t>RF-Klystron Prototyping for test stand 2 &amp; Medium Beta HPA</a:t>
            </a:r>
            <a:endParaRPr lang="fr-FR" sz="600" i="1">
              <a:solidFill>
                <a:srgbClr val="F79646">
                  <a:lumMod val="50000"/>
                </a:srgbClr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328" name="Rounded Rectangle 327"/>
          <p:cNvSpPr/>
          <p:nvPr/>
        </p:nvSpPr>
        <p:spPr>
          <a:xfrm flipV="1">
            <a:off x="3671900" y="3343272"/>
            <a:ext cx="1890350" cy="55585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8" name="TextBox 337"/>
          <p:cNvSpPr txBox="1"/>
          <p:nvPr/>
        </p:nvSpPr>
        <p:spPr>
          <a:xfrm>
            <a:off x="5495877" y="3280338"/>
            <a:ext cx="132382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600" i="1" smtClean="0">
                <a:solidFill>
                  <a:srgbClr val="F79646">
                    <a:lumMod val="50000"/>
                  </a:srgbClr>
                </a:solidFill>
                <a:latin typeface="TitilliumText22L 999 wt"/>
                <a:cs typeface="TitilliumText22L 999 wt"/>
              </a:rPr>
              <a:t>Fabrications of Medium Beta CM</a:t>
            </a:r>
            <a:endParaRPr lang="fr-FR" sz="600" i="1">
              <a:solidFill>
                <a:srgbClr val="F79646">
                  <a:lumMod val="50000"/>
                </a:srgbClr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340" name="TextBox 339"/>
          <p:cNvSpPr txBox="1"/>
          <p:nvPr/>
        </p:nvSpPr>
        <p:spPr>
          <a:xfrm>
            <a:off x="5691521" y="3398858"/>
            <a:ext cx="197682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600" i="1" smtClean="0">
                <a:solidFill>
                  <a:srgbClr val="F79646">
                    <a:lumMod val="50000"/>
                  </a:srgbClr>
                </a:solidFill>
                <a:latin typeface="TitilliumText22L 999 wt"/>
                <a:cs typeface="TitilliumText22L 999 wt"/>
              </a:rPr>
              <a:t>Lund test stand 2 – Medium Beta Cryo series testing</a:t>
            </a:r>
            <a:endParaRPr lang="fr-FR" sz="600" i="1">
              <a:solidFill>
                <a:srgbClr val="F79646">
                  <a:lumMod val="50000"/>
                </a:srgbClr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342" name="TextBox 341"/>
          <p:cNvSpPr txBox="1"/>
          <p:nvPr/>
        </p:nvSpPr>
        <p:spPr>
          <a:xfrm>
            <a:off x="5782839" y="3708326"/>
            <a:ext cx="104170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600" i="1" smtClean="0">
                <a:solidFill>
                  <a:srgbClr val="F79646">
                    <a:lumMod val="50000"/>
                  </a:srgbClr>
                </a:solidFill>
                <a:latin typeface="TitilliumText22L 999 wt"/>
                <a:cs typeface="TitilliumText22L 999 wt"/>
              </a:rPr>
              <a:t>Medium Beta installation</a:t>
            </a:r>
            <a:endParaRPr lang="fr-FR" sz="600" i="1">
              <a:solidFill>
                <a:srgbClr val="F79646">
                  <a:lumMod val="50000"/>
                </a:srgbClr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343" name="Rounded Rectangle 342"/>
          <p:cNvSpPr/>
          <p:nvPr/>
        </p:nvSpPr>
        <p:spPr>
          <a:xfrm flipV="1">
            <a:off x="6177987" y="3896567"/>
            <a:ext cx="1314382" cy="49723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4" name="TextBox 343"/>
          <p:cNvSpPr txBox="1"/>
          <p:nvPr/>
        </p:nvSpPr>
        <p:spPr>
          <a:xfrm>
            <a:off x="7476962" y="3820745"/>
            <a:ext cx="128553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600" i="1" smtClean="0">
                <a:solidFill>
                  <a:srgbClr val="F79646">
                    <a:lumMod val="50000"/>
                  </a:srgbClr>
                </a:solidFill>
                <a:latin typeface="TitilliumText22L 999 wt"/>
                <a:cs typeface="TitilliumText22L 999 wt"/>
              </a:rPr>
              <a:t>Installation Phase 2 (High Beta)</a:t>
            </a:r>
            <a:endParaRPr lang="fr-FR" sz="600" i="1">
              <a:solidFill>
                <a:srgbClr val="F79646">
                  <a:lumMod val="50000"/>
                </a:srgbClr>
              </a:solidFill>
              <a:latin typeface="TitilliumText22L 999 wt"/>
              <a:cs typeface="TitilliumText22L 999 wt"/>
            </a:endParaRPr>
          </a:p>
        </p:txBody>
      </p:sp>
      <p:cxnSp>
        <p:nvCxnSpPr>
          <p:cNvPr id="347" name="Straight Arrow Connector 346"/>
          <p:cNvCxnSpPr>
            <a:stCxn id="371" idx="3"/>
          </p:cNvCxnSpPr>
          <p:nvPr/>
        </p:nvCxnSpPr>
        <p:spPr>
          <a:xfrm flipH="1" flipV="1">
            <a:off x="5821235" y="1449557"/>
            <a:ext cx="7218" cy="2232635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8" name="Straight Arrow Connector 347"/>
          <p:cNvCxnSpPr>
            <a:stCxn id="309" idx="3"/>
          </p:cNvCxnSpPr>
          <p:nvPr/>
        </p:nvCxnSpPr>
        <p:spPr>
          <a:xfrm flipH="1" flipV="1">
            <a:off x="7526135" y="1586327"/>
            <a:ext cx="6245" cy="2100119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9" name="Straight Arrow Connector 348"/>
          <p:cNvCxnSpPr/>
          <p:nvPr/>
        </p:nvCxnSpPr>
        <p:spPr>
          <a:xfrm flipH="1" flipV="1">
            <a:off x="9033094" y="480058"/>
            <a:ext cx="39064" cy="5500221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0" name="Rounded Rectangle 349"/>
          <p:cNvSpPr/>
          <p:nvPr/>
        </p:nvSpPr>
        <p:spPr>
          <a:xfrm flipV="1">
            <a:off x="8618384" y="5932747"/>
            <a:ext cx="453774" cy="49723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1" name="TextBox 350"/>
          <p:cNvSpPr txBox="1"/>
          <p:nvPr/>
        </p:nvSpPr>
        <p:spPr>
          <a:xfrm>
            <a:off x="7741804" y="5856927"/>
            <a:ext cx="97313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600" i="1" smtClean="0">
                <a:solidFill>
                  <a:srgbClr val="F79646">
                    <a:lumMod val="50000"/>
                  </a:srgbClr>
                </a:solidFill>
                <a:latin typeface="TitilliumText22L 999 wt"/>
                <a:cs typeface="TitilliumText22L 999 wt"/>
              </a:rPr>
              <a:t>Instr 16 – Cold Comm.</a:t>
            </a:r>
            <a:endParaRPr lang="fr-FR" sz="600" i="1">
              <a:solidFill>
                <a:srgbClr val="F79646">
                  <a:lumMod val="50000"/>
                </a:srgbClr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354" name="Rounded Rectangle 353"/>
          <p:cNvSpPr/>
          <p:nvPr/>
        </p:nvSpPr>
        <p:spPr>
          <a:xfrm flipV="1">
            <a:off x="7492369" y="5820326"/>
            <a:ext cx="1110841" cy="49723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5" name="TextBox 354"/>
          <p:cNvSpPr txBox="1"/>
          <p:nvPr/>
        </p:nvSpPr>
        <p:spPr>
          <a:xfrm>
            <a:off x="6548823" y="5742578"/>
            <a:ext cx="101168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600" i="1" smtClean="0">
                <a:solidFill>
                  <a:srgbClr val="F79646">
                    <a:lumMod val="50000"/>
                  </a:srgbClr>
                </a:solidFill>
                <a:latin typeface="TitilliumText22L 999 wt"/>
                <a:cs typeface="TitilliumText22L 999 wt"/>
              </a:rPr>
              <a:t>Instr 16 – Constr &amp; Inst.</a:t>
            </a:r>
            <a:endParaRPr lang="fr-FR" sz="600" i="1">
              <a:solidFill>
                <a:srgbClr val="F79646">
                  <a:lumMod val="50000"/>
                </a:srgbClr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279" name="Rounded Rectangle 278"/>
          <p:cNvSpPr/>
          <p:nvPr/>
        </p:nvSpPr>
        <p:spPr>
          <a:xfrm>
            <a:off x="4466469" y="3561666"/>
            <a:ext cx="296508" cy="49723"/>
          </a:xfrm>
          <a:prstGeom prst="roundRect">
            <a:avLst/>
          </a:prstGeom>
          <a:solidFill>
            <a:schemeClr val="tx2">
              <a:lumMod val="40000"/>
              <a:lumOff val="60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0" name="Rounded Rectangle 279"/>
          <p:cNvSpPr/>
          <p:nvPr/>
        </p:nvSpPr>
        <p:spPr>
          <a:xfrm>
            <a:off x="3674119" y="6521715"/>
            <a:ext cx="1888130" cy="49723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1" name="TextBox 280"/>
          <p:cNvSpPr txBox="1"/>
          <p:nvPr/>
        </p:nvSpPr>
        <p:spPr>
          <a:xfrm>
            <a:off x="3061712" y="6422346"/>
            <a:ext cx="6694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800" smtClean="0">
                <a:solidFill>
                  <a:srgbClr val="004155"/>
                </a:solidFill>
                <a:latin typeface="TitilliumText22L 999 wt"/>
                <a:cs typeface="TitilliumText22L 999 wt"/>
              </a:rPr>
              <a:t>Integration</a:t>
            </a:r>
            <a:endParaRPr lang="fr-FR" sz="800">
              <a:solidFill>
                <a:srgbClr val="004155"/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346" name="Rounded Rectangle 345"/>
          <p:cNvSpPr/>
          <p:nvPr/>
        </p:nvSpPr>
        <p:spPr>
          <a:xfrm flipV="1">
            <a:off x="2662015" y="480739"/>
            <a:ext cx="1241790" cy="4571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57" name="Group 356"/>
          <p:cNvGrpSpPr/>
          <p:nvPr/>
        </p:nvGrpSpPr>
        <p:grpSpPr>
          <a:xfrm>
            <a:off x="7774912" y="584684"/>
            <a:ext cx="198475" cy="176208"/>
            <a:chOff x="3851920" y="3068960"/>
            <a:chExt cx="180021" cy="432048"/>
          </a:xfrm>
          <a:solidFill>
            <a:srgbClr val="92D050"/>
          </a:solidFill>
        </p:grpSpPr>
        <p:sp>
          <p:nvSpPr>
            <p:cNvPr id="366" name="Isosceles Triangle 365"/>
            <p:cNvSpPr/>
            <p:nvPr/>
          </p:nvSpPr>
          <p:spPr>
            <a:xfrm>
              <a:off x="3851920" y="3068960"/>
              <a:ext cx="180020" cy="216024"/>
            </a:xfrm>
            <a:prstGeom prst="triangle">
              <a:avLst/>
            </a:prstGeom>
            <a:grpFill/>
            <a:ln w="3175" cmpd="sng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67" name="Isosceles Triangle 366"/>
            <p:cNvSpPr/>
            <p:nvPr/>
          </p:nvSpPr>
          <p:spPr>
            <a:xfrm rot="10800000">
              <a:off x="3851921" y="3284984"/>
              <a:ext cx="180020" cy="216024"/>
            </a:xfrm>
            <a:prstGeom prst="triangle">
              <a:avLst/>
            </a:prstGeom>
            <a:grpFill/>
            <a:ln w="3175" cmpd="sng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68" name="TextBox 367"/>
          <p:cNvSpPr txBox="1"/>
          <p:nvPr/>
        </p:nvSpPr>
        <p:spPr>
          <a:xfrm>
            <a:off x="7882145" y="572960"/>
            <a:ext cx="124906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700" b="1" smtClean="0">
                <a:solidFill>
                  <a:srgbClr val="004155"/>
                </a:solidFill>
                <a:latin typeface="TitilliumText22L 400 wt"/>
                <a:cs typeface="TitilliumText22L 400 wt"/>
              </a:rPr>
              <a:t>Start of User Programme</a:t>
            </a:r>
            <a:endParaRPr lang="fr-FR" sz="700" b="1">
              <a:solidFill>
                <a:srgbClr val="004155"/>
              </a:solidFill>
              <a:latin typeface="TitilliumText22L 400 wt"/>
              <a:cs typeface="TitilliumText22L 400 wt"/>
            </a:endParaRPr>
          </a:p>
        </p:txBody>
      </p:sp>
      <p:sp>
        <p:nvSpPr>
          <p:cNvPr id="374" name="TextBox 373"/>
          <p:cNvSpPr txBox="1"/>
          <p:nvPr/>
        </p:nvSpPr>
        <p:spPr>
          <a:xfrm>
            <a:off x="4535996" y="2253808"/>
            <a:ext cx="131799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600" i="1" smtClean="0">
                <a:solidFill>
                  <a:srgbClr val="F79646">
                    <a:lumMod val="50000"/>
                  </a:srgbClr>
                </a:solidFill>
                <a:latin typeface="TitilliumText22L 999 wt"/>
                <a:cs typeface="TitilliumText22L 999 wt"/>
              </a:rPr>
              <a:t>Detail Design Target &amp; Exp. halls</a:t>
            </a:r>
            <a:endParaRPr lang="fr-FR" sz="600" i="1">
              <a:solidFill>
                <a:srgbClr val="F79646">
                  <a:lumMod val="50000"/>
                </a:srgbClr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379" name="Rounded Rectangle 378"/>
          <p:cNvSpPr/>
          <p:nvPr/>
        </p:nvSpPr>
        <p:spPr>
          <a:xfrm flipV="1">
            <a:off x="3779911" y="2331677"/>
            <a:ext cx="825439" cy="50275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0" name="Rounded Rectangle 379"/>
          <p:cNvSpPr/>
          <p:nvPr/>
        </p:nvSpPr>
        <p:spPr>
          <a:xfrm flipV="1">
            <a:off x="2810299" y="2246727"/>
            <a:ext cx="967407" cy="49723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1" name="Rounded Rectangle 380"/>
          <p:cNvSpPr/>
          <p:nvPr/>
        </p:nvSpPr>
        <p:spPr>
          <a:xfrm flipV="1">
            <a:off x="3867934" y="2483219"/>
            <a:ext cx="451158" cy="49723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91" name="Group 390"/>
          <p:cNvGrpSpPr/>
          <p:nvPr/>
        </p:nvGrpSpPr>
        <p:grpSpPr>
          <a:xfrm>
            <a:off x="4942712" y="2379197"/>
            <a:ext cx="133344" cy="155740"/>
            <a:chOff x="3851920" y="3068960"/>
            <a:chExt cx="180021" cy="432048"/>
          </a:xfrm>
          <a:solidFill>
            <a:srgbClr val="FF0000"/>
          </a:solidFill>
        </p:grpSpPr>
        <p:sp>
          <p:nvSpPr>
            <p:cNvPr id="412" name="Isosceles Triangle 411"/>
            <p:cNvSpPr/>
            <p:nvPr/>
          </p:nvSpPr>
          <p:spPr>
            <a:xfrm>
              <a:off x="3851920" y="3068960"/>
              <a:ext cx="180020" cy="216024"/>
            </a:xfrm>
            <a:prstGeom prst="triangle">
              <a:avLst/>
            </a:prstGeom>
            <a:grpFill/>
            <a:ln w="3175" cmpd="sng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3" name="Isosceles Triangle 422"/>
            <p:cNvSpPr/>
            <p:nvPr/>
          </p:nvSpPr>
          <p:spPr>
            <a:xfrm rot="10800000">
              <a:off x="3851921" y="3284984"/>
              <a:ext cx="180020" cy="216024"/>
            </a:xfrm>
            <a:prstGeom prst="triangle">
              <a:avLst/>
            </a:prstGeom>
            <a:grpFill/>
            <a:ln w="3175" cmpd="sng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433" name="TextBox 432"/>
          <p:cNvSpPr txBox="1"/>
          <p:nvPr/>
        </p:nvSpPr>
        <p:spPr>
          <a:xfrm>
            <a:off x="5004048" y="2365430"/>
            <a:ext cx="168347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700" smtClean="0">
                <a:solidFill>
                  <a:srgbClr val="FF0000"/>
                </a:solidFill>
                <a:latin typeface="TitilliumText22L 400 wt"/>
                <a:cs typeface="TitilliumText22L 400 wt"/>
              </a:rPr>
              <a:t>Early accesss to Target &amp; Exp. halls </a:t>
            </a:r>
          </a:p>
          <a:p>
            <a:pPr defTabSz="914400"/>
            <a:r>
              <a:rPr lang="fr-FR" sz="700" smtClean="0">
                <a:solidFill>
                  <a:srgbClr val="004155"/>
                </a:solidFill>
                <a:latin typeface="TitilliumText22L 400 wt"/>
                <a:cs typeface="TitilliumText22L 400 wt"/>
              </a:rPr>
              <a:t/>
            </a:r>
            <a:br>
              <a:rPr lang="fr-FR" sz="700" smtClean="0">
                <a:solidFill>
                  <a:srgbClr val="004155"/>
                </a:solidFill>
                <a:latin typeface="TitilliumText22L 400 wt"/>
                <a:cs typeface="TitilliumText22L 400 wt"/>
              </a:rPr>
            </a:br>
            <a:endParaRPr lang="fr-FR" sz="700">
              <a:solidFill>
                <a:srgbClr val="004155"/>
              </a:solidFill>
              <a:latin typeface="TitilliumText22L 400 wt"/>
              <a:cs typeface="TitilliumText22L 400 wt"/>
            </a:endParaRPr>
          </a:p>
        </p:txBody>
      </p:sp>
      <p:sp>
        <p:nvSpPr>
          <p:cNvPr id="434" name="Rounded Rectangle 433"/>
          <p:cNvSpPr/>
          <p:nvPr/>
        </p:nvSpPr>
        <p:spPr>
          <a:xfrm flipV="1">
            <a:off x="5076054" y="3465003"/>
            <a:ext cx="648073" cy="49723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5" name="Rounded Rectangle 434"/>
          <p:cNvSpPr/>
          <p:nvPr/>
        </p:nvSpPr>
        <p:spPr>
          <a:xfrm flipV="1">
            <a:off x="5436096" y="3789040"/>
            <a:ext cx="380030" cy="49723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36" name="Group 435"/>
          <p:cNvGrpSpPr/>
          <p:nvPr/>
        </p:nvGrpSpPr>
        <p:grpSpPr>
          <a:xfrm>
            <a:off x="4843414" y="5667110"/>
            <a:ext cx="133344" cy="155740"/>
            <a:chOff x="3851920" y="3068960"/>
            <a:chExt cx="180021" cy="432048"/>
          </a:xfrm>
          <a:solidFill>
            <a:srgbClr val="FF0000"/>
          </a:solidFill>
        </p:grpSpPr>
        <p:sp>
          <p:nvSpPr>
            <p:cNvPr id="437" name="Isosceles Triangle 436"/>
            <p:cNvSpPr/>
            <p:nvPr/>
          </p:nvSpPr>
          <p:spPr>
            <a:xfrm>
              <a:off x="3851920" y="3068960"/>
              <a:ext cx="180020" cy="216024"/>
            </a:xfrm>
            <a:prstGeom prst="triangle">
              <a:avLst/>
            </a:prstGeom>
            <a:grpFill/>
            <a:ln w="3175" cmpd="sng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8" name="Isosceles Triangle 437"/>
            <p:cNvSpPr/>
            <p:nvPr/>
          </p:nvSpPr>
          <p:spPr>
            <a:xfrm rot="10800000">
              <a:off x="3851921" y="3284984"/>
              <a:ext cx="180020" cy="216024"/>
            </a:xfrm>
            <a:prstGeom prst="triangle">
              <a:avLst/>
            </a:prstGeom>
            <a:grpFill/>
            <a:ln w="3175" cmpd="sng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439" name="TextBox 438"/>
          <p:cNvSpPr txBox="1"/>
          <p:nvPr/>
        </p:nvSpPr>
        <p:spPr>
          <a:xfrm>
            <a:off x="4896036" y="5665242"/>
            <a:ext cx="170751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700" smtClean="0">
                <a:solidFill>
                  <a:srgbClr val="004155"/>
                </a:solidFill>
                <a:latin typeface="TitilliumText22L 400 wt"/>
                <a:cs typeface="TitilliumText22L 400 wt"/>
              </a:rPr>
              <a:t>Concrete access to instr.hall D03 (CF)</a:t>
            </a:r>
          </a:p>
          <a:p>
            <a:pPr defTabSz="914400"/>
            <a:r>
              <a:rPr lang="fr-FR" sz="700" smtClean="0">
                <a:solidFill>
                  <a:srgbClr val="004155"/>
                </a:solidFill>
                <a:latin typeface="TitilliumText22L 400 wt"/>
                <a:cs typeface="TitilliumText22L 400 wt"/>
              </a:rPr>
              <a:t/>
            </a:r>
            <a:br>
              <a:rPr lang="fr-FR" sz="700" smtClean="0">
                <a:solidFill>
                  <a:srgbClr val="004155"/>
                </a:solidFill>
                <a:latin typeface="TitilliumText22L 400 wt"/>
                <a:cs typeface="TitilliumText22L 400 wt"/>
              </a:rPr>
            </a:br>
            <a:endParaRPr lang="fr-FR" sz="700">
              <a:solidFill>
                <a:srgbClr val="004155"/>
              </a:solidFill>
              <a:latin typeface="TitilliumText22L 400 wt"/>
              <a:cs typeface="TitilliumText22L 400 wt"/>
            </a:endParaRPr>
          </a:p>
        </p:txBody>
      </p:sp>
      <p:sp>
        <p:nvSpPr>
          <p:cNvPr id="440" name="Rounded Rectangle 439"/>
          <p:cNvSpPr/>
          <p:nvPr/>
        </p:nvSpPr>
        <p:spPr>
          <a:xfrm flipV="1">
            <a:off x="4933778" y="5861008"/>
            <a:ext cx="380030" cy="49723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1" name="Rounded Rectangle 440"/>
          <p:cNvSpPr/>
          <p:nvPr/>
        </p:nvSpPr>
        <p:spPr>
          <a:xfrm flipV="1">
            <a:off x="5313808" y="5971564"/>
            <a:ext cx="610298" cy="49723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3" name="TextBox 442"/>
          <p:cNvSpPr txBox="1"/>
          <p:nvPr/>
        </p:nvSpPr>
        <p:spPr>
          <a:xfrm>
            <a:off x="5256076" y="5789974"/>
            <a:ext cx="141737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600" i="1" smtClean="0">
                <a:solidFill>
                  <a:srgbClr val="F79646">
                    <a:lumMod val="50000"/>
                  </a:srgbClr>
                </a:solidFill>
                <a:latin typeface="TitilliumText22L 999 wt"/>
                <a:cs typeface="TitilliumText22L 999 wt"/>
              </a:rPr>
              <a:t>Base bunker &amp; concrete installation.</a:t>
            </a:r>
            <a:endParaRPr lang="fr-FR" sz="600" i="1">
              <a:solidFill>
                <a:srgbClr val="F79646">
                  <a:lumMod val="50000"/>
                </a:srgbClr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444" name="TextBox 443"/>
          <p:cNvSpPr txBox="1"/>
          <p:nvPr/>
        </p:nvSpPr>
        <p:spPr>
          <a:xfrm>
            <a:off x="5862818" y="5891044"/>
            <a:ext cx="119566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600" i="1" smtClean="0">
                <a:solidFill>
                  <a:srgbClr val="F79646">
                    <a:lumMod val="50000"/>
                  </a:srgbClr>
                </a:solidFill>
                <a:latin typeface="TitilliumText22L 999 wt"/>
                <a:cs typeface="TitilliumText22L 999 wt"/>
              </a:rPr>
              <a:t>Chopper &amp; Optics installation</a:t>
            </a:r>
            <a:endParaRPr lang="fr-FR" sz="600" i="1">
              <a:solidFill>
                <a:srgbClr val="F79646">
                  <a:lumMod val="50000"/>
                </a:srgbClr>
              </a:solidFill>
              <a:latin typeface="TitilliumText22L 999 wt"/>
              <a:cs typeface="TitilliumText22L 999 wt"/>
            </a:endParaRPr>
          </a:p>
        </p:txBody>
      </p:sp>
      <p:grpSp>
        <p:nvGrpSpPr>
          <p:cNvPr id="314" name="Group 313"/>
          <p:cNvGrpSpPr/>
          <p:nvPr/>
        </p:nvGrpSpPr>
        <p:grpSpPr>
          <a:xfrm>
            <a:off x="3885149" y="5013176"/>
            <a:ext cx="146791" cy="135776"/>
            <a:chOff x="3851920" y="3068960"/>
            <a:chExt cx="180021" cy="432048"/>
          </a:xfrm>
          <a:solidFill>
            <a:srgbClr val="004155"/>
          </a:solidFill>
        </p:grpSpPr>
        <p:sp>
          <p:nvSpPr>
            <p:cNvPr id="317" name="Isosceles Triangle 316"/>
            <p:cNvSpPr/>
            <p:nvPr/>
          </p:nvSpPr>
          <p:spPr>
            <a:xfrm>
              <a:off x="3851920" y="3068960"/>
              <a:ext cx="180020" cy="216024"/>
            </a:xfrm>
            <a:prstGeom prst="triangle">
              <a:avLst/>
            </a:prstGeom>
            <a:grpFill/>
            <a:ln w="3175" cmpd="sng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9" name="Isosceles Triangle 338"/>
            <p:cNvSpPr/>
            <p:nvPr/>
          </p:nvSpPr>
          <p:spPr>
            <a:xfrm rot="10800000">
              <a:off x="3851921" y="3284984"/>
              <a:ext cx="180020" cy="216024"/>
            </a:xfrm>
            <a:prstGeom prst="triangle">
              <a:avLst/>
            </a:prstGeom>
            <a:grpFill/>
            <a:ln w="3175" cmpd="sng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41" name="TextBox 340"/>
          <p:cNvSpPr txBox="1"/>
          <p:nvPr/>
        </p:nvSpPr>
        <p:spPr>
          <a:xfrm>
            <a:off x="3414184" y="5282919"/>
            <a:ext cx="7873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800" smtClean="0">
                <a:solidFill>
                  <a:srgbClr val="004155"/>
                </a:solidFill>
                <a:latin typeface="TitilliumText22L 999 wt"/>
                <a:cs typeface="TitilliumText22L 999 wt"/>
              </a:rPr>
              <a:t>Procurement</a:t>
            </a:r>
            <a:endParaRPr lang="fr-FR" sz="800">
              <a:solidFill>
                <a:srgbClr val="004155"/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345" name="Rounded Rectangle 344"/>
          <p:cNvSpPr/>
          <p:nvPr/>
        </p:nvSpPr>
        <p:spPr>
          <a:xfrm>
            <a:off x="4131044" y="5367909"/>
            <a:ext cx="4472165" cy="45719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69" name="Group 368"/>
          <p:cNvGrpSpPr/>
          <p:nvPr/>
        </p:nvGrpSpPr>
        <p:grpSpPr>
          <a:xfrm>
            <a:off x="5325309" y="5007652"/>
            <a:ext cx="146791" cy="135776"/>
            <a:chOff x="3851920" y="3068960"/>
            <a:chExt cx="180021" cy="432048"/>
          </a:xfrm>
          <a:solidFill>
            <a:srgbClr val="004155"/>
          </a:solidFill>
        </p:grpSpPr>
        <p:sp>
          <p:nvSpPr>
            <p:cNvPr id="378" name="Isosceles Triangle 377"/>
            <p:cNvSpPr/>
            <p:nvPr/>
          </p:nvSpPr>
          <p:spPr>
            <a:xfrm>
              <a:off x="3851920" y="3068960"/>
              <a:ext cx="180020" cy="216024"/>
            </a:xfrm>
            <a:prstGeom prst="triangle">
              <a:avLst/>
            </a:prstGeom>
            <a:grpFill/>
            <a:ln w="3175" cmpd="sng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42" name="Isosceles Triangle 441"/>
            <p:cNvSpPr/>
            <p:nvPr/>
          </p:nvSpPr>
          <p:spPr>
            <a:xfrm rot="10800000">
              <a:off x="3851921" y="3284984"/>
              <a:ext cx="180020" cy="216024"/>
            </a:xfrm>
            <a:prstGeom prst="triangle">
              <a:avLst/>
            </a:prstGeom>
            <a:grpFill/>
            <a:ln w="3175" cmpd="sng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445" name="Group 444"/>
          <p:cNvGrpSpPr/>
          <p:nvPr/>
        </p:nvGrpSpPr>
        <p:grpSpPr>
          <a:xfrm>
            <a:off x="5824285" y="5007652"/>
            <a:ext cx="146791" cy="135776"/>
            <a:chOff x="3851920" y="3068960"/>
            <a:chExt cx="180021" cy="432048"/>
          </a:xfrm>
          <a:solidFill>
            <a:srgbClr val="004155"/>
          </a:solidFill>
        </p:grpSpPr>
        <p:sp>
          <p:nvSpPr>
            <p:cNvPr id="446" name="Isosceles Triangle 445"/>
            <p:cNvSpPr/>
            <p:nvPr/>
          </p:nvSpPr>
          <p:spPr>
            <a:xfrm>
              <a:off x="3851920" y="3068960"/>
              <a:ext cx="180020" cy="216024"/>
            </a:xfrm>
            <a:prstGeom prst="triangle">
              <a:avLst/>
            </a:prstGeom>
            <a:grpFill/>
            <a:ln w="3175" cmpd="sng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47" name="Isosceles Triangle 446"/>
            <p:cNvSpPr/>
            <p:nvPr/>
          </p:nvSpPr>
          <p:spPr>
            <a:xfrm rot="10800000">
              <a:off x="3851921" y="3284984"/>
              <a:ext cx="180020" cy="216024"/>
            </a:xfrm>
            <a:prstGeom prst="triangle">
              <a:avLst/>
            </a:prstGeom>
            <a:grpFill/>
            <a:ln w="3175" cmpd="sng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448" name="TextBox 447"/>
          <p:cNvSpPr txBox="1"/>
          <p:nvPr/>
        </p:nvSpPr>
        <p:spPr>
          <a:xfrm>
            <a:off x="2889972" y="4977172"/>
            <a:ext cx="31451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700" smtClean="0">
                <a:solidFill>
                  <a:srgbClr val="004155"/>
                </a:solidFill>
                <a:latin typeface="TitilliumText22L 400 wt"/>
                <a:cs typeface="TitilliumText22L 400 wt"/>
              </a:rPr>
              <a:t>1-3</a:t>
            </a:r>
            <a:endParaRPr lang="fr-FR" sz="700">
              <a:solidFill>
                <a:srgbClr val="004155"/>
              </a:solidFill>
              <a:latin typeface="TitilliumText22L 400 wt"/>
              <a:cs typeface="TitilliumText22L 400 wt"/>
            </a:endParaRPr>
          </a:p>
        </p:txBody>
      </p:sp>
      <p:sp>
        <p:nvSpPr>
          <p:cNvPr id="449" name="TextBox 448"/>
          <p:cNvSpPr txBox="1"/>
          <p:nvPr/>
        </p:nvSpPr>
        <p:spPr>
          <a:xfrm>
            <a:off x="3430476" y="4987332"/>
            <a:ext cx="36420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700" smtClean="0">
                <a:solidFill>
                  <a:srgbClr val="004155"/>
                </a:solidFill>
                <a:latin typeface="TitilliumText22L 400 wt"/>
                <a:cs typeface="TitilliumText22L 400 wt"/>
              </a:rPr>
              <a:t>4-12</a:t>
            </a:r>
            <a:endParaRPr lang="fr-FR" sz="700">
              <a:solidFill>
                <a:srgbClr val="004155"/>
              </a:solidFill>
              <a:latin typeface="TitilliumText22L 400 wt"/>
              <a:cs typeface="TitilliumText22L 400 wt"/>
            </a:endParaRPr>
          </a:p>
        </p:txBody>
      </p:sp>
      <p:sp>
        <p:nvSpPr>
          <p:cNvPr id="450" name="TextBox 449"/>
          <p:cNvSpPr txBox="1"/>
          <p:nvPr/>
        </p:nvSpPr>
        <p:spPr>
          <a:xfrm>
            <a:off x="3956214" y="4987776"/>
            <a:ext cx="41389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700" smtClean="0">
                <a:solidFill>
                  <a:srgbClr val="004155"/>
                </a:solidFill>
                <a:latin typeface="TitilliumText22L 400 wt"/>
                <a:cs typeface="TitilliumText22L 400 wt"/>
              </a:rPr>
              <a:t>13-16</a:t>
            </a:r>
            <a:endParaRPr lang="fr-FR" sz="700">
              <a:solidFill>
                <a:srgbClr val="004155"/>
              </a:solidFill>
              <a:latin typeface="TitilliumText22L 400 wt"/>
              <a:cs typeface="TitilliumText22L 400 wt"/>
            </a:endParaRPr>
          </a:p>
        </p:txBody>
      </p:sp>
      <p:sp>
        <p:nvSpPr>
          <p:cNvPr id="451" name="TextBox 450"/>
          <p:cNvSpPr txBox="1"/>
          <p:nvPr/>
        </p:nvSpPr>
        <p:spPr>
          <a:xfrm>
            <a:off x="5366112" y="4972092"/>
            <a:ext cx="41389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700" smtClean="0">
                <a:solidFill>
                  <a:srgbClr val="004155"/>
                </a:solidFill>
                <a:latin typeface="TitilliumText22L 400 wt"/>
                <a:cs typeface="TitilliumText22L 400 wt"/>
              </a:rPr>
              <a:t>17-19</a:t>
            </a:r>
            <a:endParaRPr lang="fr-FR" sz="700">
              <a:solidFill>
                <a:srgbClr val="004155"/>
              </a:solidFill>
              <a:latin typeface="TitilliumText22L 400 wt"/>
              <a:cs typeface="TitilliumText22L 400 wt"/>
            </a:endParaRPr>
          </a:p>
        </p:txBody>
      </p:sp>
      <p:sp>
        <p:nvSpPr>
          <p:cNvPr id="452" name="TextBox 451"/>
          <p:cNvSpPr txBox="1"/>
          <p:nvPr/>
        </p:nvSpPr>
        <p:spPr>
          <a:xfrm>
            <a:off x="5878304" y="4977172"/>
            <a:ext cx="41389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700" smtClean="0">
                <a:solidFill>
                  <a:srgbClr val="004155"/>
                </a:solidFill>
                <a:latin typeface="TitilliumText22L 400 wt"/>
                <a:cs typeface="TitilliumText22L 400 wt"/>
              </a:rPr>
              <a:t>20-22</a:t>
            </a:r>
            <a:endParaRPr lang="fr-FR" sz="700">
              <a:solidFill>
                <a:srgbClr val="004155"/>
              </a:solidFill>
              <a:latin typeface="TitilliumText22L 400 wt"/>
              <a:cs typeface="TitilliumText22L 400 w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C. VETTIER  Journées Accélérateurs Roscoff 5-7 octobre 2015</a:t>
            </a:r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09187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Projet de programme de fonctionnement</a:t>
            </a:r>
            <a:endParaRPr lang="fr-FR" dirty="0"/>
          </a:p>
        </p:txBody>
      </p:sp>
      <p:pic>
        <p:nvPicPr>
          <p:cNvPr id="6" name="Picture 5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214" y="1820863"/>
            <a:ext cx="8203530" cy="4471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995936" y="5487615"/>
            <a:ext cx="4914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Projet de fonctionnement pour 2025</a:t>
            </a:r>
            <a:endParaRPr lang="fr-FR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VETTIER  Journées Accélérateurs Roscoff 5-7 octobre 2015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046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545" y="1724491"/>
            <a:ext cx="8265278" cy="4883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enjeux – contributions en nature</a:t>
            </a:r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VETTIER  Journées Accélérateurs Roscoff 5-7 octobre 2015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906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enjeux – contributions en nature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C. VETTIER  Journées Accélérateurs Roscoff 5-7 octobre 2015</a:t>
            </a:r>
            <a:endParaRPr lang="sv-SE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33</a:t>
            </a:fld>
            <a:endParaRPr lang="sv-SE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0943509"/>
              </p:ext>
            </p:extLst>
          </p:nvPr>
        </p:nvGraphicFramePr>
        <p:xfrm>
          <a:off x="729582" y="1070218"/>
          <a:ext cx="2986635" cy="582168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457746"/>
                <a:gridCol w="1528889"/>
              </a:tblGrid>
              <a:tr h="257524">
                <a:tc gridSpan="2">
                  <a:txBody>
                    <a:bodyPr/>
                    <a:lstStyle/>
                    <a:p>
                      <a:pPr algn="ctr"/>
                      <a:endParaRPr lang="en-US" sz="1600" u="none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3511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Sweden</a:t>
                      </a:r>
                      <a:endParaRPr lang="en-US" sz="120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 smtClean="0"/>
                        <a:t>35.0 %</a:t>
                      </a:r>
                      <a:endParaRPr lang="en-US" sz="120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3511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Denmark *</a:t>
                      </a:r>
                      <a:endParaRPr lang="en-US" sz="120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 smtClean="0"/>
                        <a:t>12.5 %</a:t>
                      </a:r>
                      <a:endParaRPr lang="en-US" sz="120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3511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Germany *</a:t>
                      </a:r>
                      <a:endParaRPr lang="en-US" sz="120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 smtClean="0"/>
                        <a:t>11.0 %</a:t>
                      </a:r>
                      <a:endParaRPr lang="en-US" sz="120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3511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United Kingdom</a:t>
                      </a:r>
                      <a:endParaRPr lang="en-US" sz="120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 smtClean="0"/>
                        <a:t>10.0 %</a:t>
                      </a:r>
                      <a:endParaRPr lang="en-US" sz="120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3511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France</a:t>
                      </a:r>
                      <a:endParaRPr lang="en-US" sz="120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 smtClean="0"/>
                        <a:t>8.0 %</a:t>
                      </a:r>
                      <a:endParaRPr lang="en-US" sz="120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3511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Italy</a:t>
                      </a:r>
                      <a:endParaRPr lang="en-US" sz="120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 smtClean="0"/>
                        <a:t>6.0 %</a:t>
                      </a:r>
                      <a:endParaRPr lang="en-US" sz="120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3511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Spain *</a:t>
                      </a:r>
                      <a:endParaRPr lang="en-US" sz="120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 smtClean="0"/>
                        <a:t>5.0 %</a:t>
                      </a:r>
                      <a:endParaRPr lang="en-US" sz="120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3511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Switzerland</a:t>
                      </a:r>
                      <a:endParaRPr lang="en-US" sz="120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 smtClean="0"/>
                        <a:t>3.5 %</a:t>
                      </a:r>
                      <a:endParaRPr lang="en-US" sz="120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3511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Norway</a:t>
                      </a:r>
                      <a:endParaRPr lang="en-US" sz="120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 smtClean="0"/>
                        <a:t>2.5 %</a:t>
                      </a:r>
                      <a:endParaRPr lang="en-US" sz="120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3511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Poland</a:t>
                      </a:r>
                      <a:endParaRPr lang="en-US" sz="120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 smtClean="0"/>
                        <a:t>2.0 %</a:t>
                      </a:r>
                      <a:endParaRPr lang="en-US" sz="120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3511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Czech Republic</a:t>
                      </a:r>
                      <a:endParaRPr lang="en-US" sz="120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 smtClean="0"/>
                        <a:t>2.0 %</a:t>
                      </a:r>
                      <a:endParaRPr lang="en-US" sz="120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3511">
                <a:tc>
                  <a:txBody>
                    <a:bodyPr/>
                    <a:lstStyle/>
                    <a:p>
                      <a:r>
                        <a:rPr lang="en-US" sz="1200" b="1" u="none" dirty="0" smtClean="0"/>
                        <a:t>Hungary</a:t>
                      </a:r>
                      <a:endParaRPr lang="en-US" sz="120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 smtClean="0"/>
                        <a:t>1.5 %</a:t>
                      </a:r>
                      <a:endParaRPr lang="en-US" sz="120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3511">
                <a:tc>
                  <a:txBody>
                    <a:bodyPr/>
                    <a:lstStyle/>
                    <a:p>
                      <a:pPr marL="0" marR="0" indent="0" algn="l" defTabSz="4571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Estonia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 smtClean="0"/>
                        <a:t>0.25 %</a:t>
                      </a:r>
                      <a:endParaRPr lang="en-US" sz="120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3511">
                <a:tc>
                  <a:txBody>
                    <a:bodyPr/>
                    <a:lstStyle/>
                    <a:p>
                      <a:pPr marL="0" marR="0" indent="0" algn="l" defTabSz="4571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Latvia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 err="1" smtClean="0"/>
                        <a:t>tbd</a:t>
                      </a:r>
                      <a:endParaRPr lang="en-US" sz="120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3511">
                <a:tc>
                  <a:txBody>
                    <a:bodyPr/>
                    <a:lstStyle/>
                    <a:p>
                      <a:pPr marL="0" marR="0" indent="0" algn="l" defTabSz="4571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Netherlands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 err="1" smtClean="0"/>
                        <a:t>tbd</a:t>
                      </a:r>
                      <a:endParaRPr lang="en-US" sz="120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3511">
                <a:tc>
                  <a:txBody>
                    <a:bodyPr/>
                    <a:lstStyle/>
                    <a:p>
                      <a:pPr marL="0" marR="0" indent="0" algn="l" defTabSz="4571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Lithuania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 err="1" smtClean="0"/>
                        <a:t>tbd</a:t>
                      </a:r>
                      <a:endParaRPr lang="en-US" sz="120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3511">
                <a:tc>
                  <a:txBody>
                    <a:bodyPr/>
                    <a:lstStyle/>
                    <a:p>
                      <a:pPr marL="0" marR="0" indent="0" algn="l" defTabSz="4571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Iceland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 err="1" smtClean="0"/>
                        <a:t>tbd</a:t>
                      </a:r>
                      <a:endParaRPr lang="en-US" sz="120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3511">
                <a:tc>
                  <a:txBody>
                    <a:bodyPr/>
                    <a:lstStyle/>
                    <a:p>
                      <a:pPr marL="0" marR="0" indent="0" algn="l" defTabSz="4571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Belgium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 err="1" smtClean="0"/>
                        <a:t>tbd</a:t>
                      </a:r>
                      <a:endParaRPr lang="en-US" sz="120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3511">
                <a:tc>
                  <a:txBody>
                    <a:bodyPr/>
                    <a:lstStyle/>
                    <a:p>
                      <a:pPr marL="0" marR="0" indent="0" algn="l" defTabSz="4571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Greece 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 err="1" smtClean="0"/>
                        <a:t>tbd</a:t>
                      </a:r>
                      <a:endParaRPr lang="en-US" sz="1200" b="1" dirty="0" smtClean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3511">
                <a:tc>
                  <a:txBody>
                    <a:bodyPr/>
                    <a:lstStyle/>
                    <a:p>
                      <a:pPr marL="0" marR="0" indent="0" algn="r" defTabSz="4571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Total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 smtClean="0"/>
                        <a:t>100.0</a:t>
                      </a:r>
                      <a:r>
                        <a:rPr lang="en-US" sz="1200" b="1" baseline="0" dirty="0" smtClean="0"/>
                        <a:t> %</a:t>
                      </a:r>
                      <a:endParaRPr lang="en-US" sz="1200" b="1" dirty="0" smtClean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4123262349"/>
              </p:ext>
            </p:extLst>
          </p:nvPr>
        </p:nvGraphicFramePr>
        <p:xfrm>
          <a:off x="3842251" y="1717132"/>
          <a:ext cx="6226667" cy="46913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016054" y="6581006"/>
            <a:ext cx="2262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* Pre-construction costs included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ight Brace 2"/>
          <p:cNvSpPr/>
          <p:nvPr/>
        </p:nvSpPr>
        <p:spPr>
          <a:xfrm>
            <a:off x="3918834" y="5168858"/>
            <a:ext cx="402020" cy="1327814"/>
          </a:xfrm>
          <a:prstGeom prst="rightBrace">
            <a:avLst>
              <a:gd name="adj1" fmla="val 8333"/>
              <a:gd name="adj2" fmla="val 43357"/>
            </a:avLst>
          </a:prstGeom>
          <a:ln w="19050" cmpd="sng">
            <a:solidFill>
              <a:srgbClr val="409FD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189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enjeux – contributions en nature</a:t>
            </a:r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VETTIER  Journées Accélérateurs Roscoff 5-7 octobre 2015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fr-FR" smtClean="0"/>
              <a:t>34</a:t>
            </a:fld>
            <a:endParaRPr lang="fr-FR"/>
          </a:p>
        </p:txBody>
      </p:sp>
      <p:sp>
        <p:nvSpPr>
          <p:cNvPr id="7" name="TextBox 6"/>
          <p:cNvSpPr txBox="1"/>
          <p:nvPr/>
        </p:nvSpPr>
        <p:spPr>
          <a:xfrm>
            <a:off x="251520" y="1559934"/>
            <a:ext cx="8567546" cy="4893402"/>
          </a:xfrm>
          <a:prstGeom prst="rect">
            <a:avLst/>
          </a:prstGeom>
          <a:noFill/>
        </p:spPr>
        <p:txBody>
          <a:bodyPr wrap="square" lIns="91198" tIns="45599" rIns="91198" bIns="45599">
            <a:spAutoFit/>
          </a:bodyPr>
          <a:lstStyle/>
          <a:p>
            <a:pPr>
              <a:defRPr/>
            </a:pPr>
            <a:r>
              <a:rPr lang="fr-FR" sz="2400" dirty="0" smtClean="0"/>
              <a:t>Points </a:t>
            </a:r>
            <a:r>
              <a:rPr lang="fr-FR" sz="2400" dirty="0" smtClean="0"/>
              <a:t>positifs: une opportunité d’attirer des ressources supplémentaires et de l’expertise, et de favoriser la continuité du financement de l’ESS. </a:t>
            </a:r>
          </a:p>
          <a:p>
            <a:pPr marL="399992">
              <a:buFont typeface="Arial"/>
              <a:buChar char="•"/>
            </a:pPr>
            <a:endParaRPr lang="fr-FR" sz="2400" dirty="0" smtClean="0"/>
          </a:p>
          <a:p>
            <a:pPr marL="399992">
              <a:buFont typeface="Arial"/>
              <a:buChar char="•"/>
            </a:pPr>
            <a:r>
              <a:rPr lang="fr-FR" sz="2400" dirty="0" smtClean="0"/>
              <a:t> Contributions limitées à:</a:t>
            </a:r>
          </a:p>
          <a:p>
            <a:pPr marL="514278" lvl="1" indent="0">
              <a:buNone/>
            </a:pPr>
            <a:r>
              <a:rPr lang="fr-FR" sz="2400" dirty="0" smtClean="0"/>
              <a:t>– Instruments (fonctionnement, upgrade, construction)</a:t>
            </a:r>
          </a:p>
          <a:p>
            <a:pPr marL="514278" lvl="1" indent="0">
              <a:buNone/>
            </a:pPr>
            <a:r>
              <a:rPr lang="fr-FR" sz="2400" dirty="0" smtClean="0"/>
              <a:t>– Maintenance et rechange</a:t>
            </a:r>
          </a:p>
          <a:p>
            <a:pPr marL="514278" lvl="1" indent="0">
              <a:buNone/>
            </a:pPr>
            <a:r>
              <a:rPr lang="fr-FR" sz="2400" dirty="0" smtClean="0"/>
              <a:t>– Expertise</a:t>
            </a:r>
          </a:p>
          <a:p>
            <a:pPr marL="514278" lvl="1" indent="0">
              <a:buNone/>
            </a:pPr>
            <a:endParaRPr lang="fr-FR" sz="2400" dirty="0" smtClean="0"/>
          </a:p>
          <a:p>
            <a:pPr marL="399992">
              <a:buFont typeface="Arial"/>
              <a:buChar char="•"/>
            </a:pPr>
            <a:r>
              <a:rPr lang="fr-FR" sz="2400" dirty="0" smtClean="0"/>
              <a:t> Négociations avec les pays membres</a:t>
            </a:r>
          </a:p>
          <a:p>
            <a:pPr marL="399992"/>
            <a:r>
              <a:rPr lang="fr-FR" sz="2400" dirty="0"/>
              <a:t> </a:t>
            </a:r>
            <a:r>
              <a:rPr lang="fr-FR" sz="2400" dirty="0" smtClean="0"/>
              <a:t> –  </a:t>
            </a:r>
            <a:r>
              <a:rPr lang="fr-FR" sz="2400" dirty="0"/>
              <a:t>C</a:t>
            </a:r>
            <a:r>
              <a:rPr lang="fr-FR" sz="2400" dirty="0" smtClean="0"/>
              <a:t>ontributions en nature limitées à </a:t>
            </a:r>
            <a:r>
              <a:rPr lang="fr-FR" sz="2400" dirty="0"/>
              <a:t>10% budget </a:t>
            </a:r>
            <a:r>
              <a:rPr lang="fr-FR" sz="2400" dirty="0" smtClean="0"/>
              <a:t>annuel</a:t>
            </a:r>
            <a:r>
              <a:rPr lang="fr-FR" sz="2400" dirty="0"/>
              <a:t>?</a:t>
            </a:r>
            <a:endParaRPr lang="fr-FR" sz="2400" dirty="0" smtClean="0"/>
          </a:p>
          <a:p>
            <a:pPr marL="399992"/>
            <a:r>
              <a:rPr lang="fr-FR" sz="2400" dirty="0"/>
              <a:t> </a:t>
            </a:r>
            <a:r>
              <a:rPr lang="fr-FR" sz="2400" dirty="0" smtClean="0"/>
              <a:t> –  Personnel </a:t>
            </a:r>
            <a:r>
              <a:rPr lang="fr-FR" sz="2400" dirty="0"/>
              <a:t>mis à la disposition de l’ESS</a:t>
            </a:r>
          </a:p>
          <a:p>
            <a:pPr marL="399992"/>
            <a:r>
              <a:rPr lang="fr-FR" sz="2400" dirty="0" smtClean="0"/>
              <a:t>  –  Transfert de compétences vers l’ESS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25647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89" t="2336" r="-89" b="6406"/>
          <a:stretch/>
        </p:blipFill>
        <p:spPr>
          <a:xfrm>
            <a:off x="0" y="1242000"/>
            <a:ext cx="9144000" cy="564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enjeux</a:t>
            </a:r>
            <a:r>
              <a:rPr lang="fr-FR" dirty="0"/>
              <a:t> </a:t>
            </a:r>
            <a:r>
              <a:rPr lang="fr-FR" dirty="0" smtClean="0"/>
              <a:t>– un ‘green </a:t>
            </a:r>
            <a:r>
              <a:rPr lang="fr-FR" dirty="0" err="1" smtClean="0"/>
              <a:t>field</a:t>
            </a:r>
            <a:r>
              <a:rPr lang="fr-FR" dirty="0" smtClean="0"/>
              <a:t>’ 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fr-FR" smtClean="0">
                <a:solidFill>
                  <a:schemeClr val="bg1"/>
                </a:solidFill>
                <a:latin typeface="Calibri"/>
              </a:rPr>
              <a:pPr/>
              <a:t>35</a:t>
            </a:fld>
            <a:endParaRPr lang="fr-FR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0" name="Rectangular Callout 9"/>
          <p:cNvSpPr/>
          <p:nvPr/>
        </p:nvSpPr>
        <p:spPr>
          <a:xfrm>
            <a:off x="323903" y="1288165"/>
            <a:ext cx="4289924" cy="2126810"/>
          </a:xfrm>
          <a:prstGeom prst="wedgeRectCallout">
            <a:avLst>
              <a:gd name="adj1" fmla="val 31728"/>
              <a:gd name="adj2" fmla="val 108227"/>
            </a:avLst>
          </a:prstGeom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C. VETTIER  Journées Accélérateurs Roscoff 5-7 octobre 2015</a:t>
            </a:r>
            <a:endParaRPr lang="sv-SE" dirty="0"/>
          </a:p>
        </p:txBody>
      </p:sp>
      <p:grpSp>
        <p:nvGrpSpPr>
          <p:cNvPr id="15" name="Group 14"/>
          <p:cNvGrpSpPr/>
          <p:nvPr/>
        </p:nvGrpSpPr>
        <p:grpSpPr>
          <a:xfrm>
            <a:off x="323528" y="1196752"/>
            <a:ext cx="4282261" cy="2186285"/>
            <a:chOff x="323528" y="1228690"/>
            <a:chExt cx="4282261" cy="2186285"/>
          </a:xfrm>
        </p:grpSpPr>
        <p:pic>
          <p:nvPicPr>
            <p:cNvPr id="9" name="Picture 8" descr="DSCN2330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03" y="1288164"/>
              <a:ext cx="4281886" cy="2126811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323528" y="1228690"/>
              <a:ext cx="32403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 smtClean="0"/>
                <a:t>Pieux pour le monolithe Cible</a:t>
              </a:r>
              <a:endParaRPr lang="fr-FR" sz="20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99592" y="1484784"/>
            <a:ext cx="7874000" cy="5029200"/>
            <a:chOff x="7956376" y="4077072"/>
            <a:chExt cx="7874000" cy="5029200"/>
          </a:xfrm>
        </p:grpSpPr>
        <p:pic>
          <p:nvPicPr>
            <p:cNvPr id="6" name="Picture 5" descr="tunnel_interior_62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6376" y="4077072"/>
              <a:ext cx="7874000" cy="50292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8423920" y="8253536"/>
              <a:ext cx="50405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 smtClean="0">
                  <a:solidFill>
                    <a:schemeClr val="bg1"/>
                  </a:solidFill>
                </a:rPr>
                <a:t>Tunnel accélérateur</a:t>
              </a:r>
            </a:p>
            <a:p>
              <a:r>
                <a:rPr lang="fr-FR" sz="2400" dirty="0" smtClean="0">
                  <a:solidFill>
                    <a:schemeClr val="bg1"/>
                  </a:solidFill>
                </a:rPr>
                <a:t>Installation d’équipement en 2017</a:t>
              </a:r>
              <a:endParaRPr lang="fr-FR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-144942" y="1197015"/>
            <a:ext cx="9288942" cy="5688121"/>
            <a:chOff x="-144942" y="1197015"/>
            <a:chExt cx="9288942" cy="5688121"/>
          </a:xfrm>
        </p:grpSpPr>
        <p:pic>
          <p:nvPicPr>
            <p:cNvPr id="16" name="Picture 15" descr="essaerial_18september2015.jp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92"/>
            <a:stretch/>
          </p:blipFill>
          <p:spPr>
            <a:xfrm>
              <a:off x="-144942" y="1197015"/>
              <a:ext cx="9288942" cy="5688121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5508104" y="6093296"/>
              <a:ext cx="28803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 smtClean="0">
                  <a:solidFill>
                    <a:schemeClr val="bg1"/>
                  </a:solidFill>
                </a:rPr>
                <a:t>18 septembre 2015</a:t>
              </a:r>
              <a:endParaRPr lang="fr-FR" sz="2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953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enjeux – la communauté des utilisateurs</a:t>
            </a:r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VETTIER  Journées Accélérateurs Roscoff 5-7 octobre 2015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fr-FR" smtClean="0"/>
              <a:t>36</a:t>
            </a:fld>
            <a:endParaRPr lang="fr-FR"/>
          </a:p>
        </p:txBody>
      </p:sp>
      <p:sp>
        <p:nvSpPr>
          <p:cNvPr id="6" name="TextBox 5"/>
          <p:cNvSpPr txBox="1"/>
          <p:nvPr/>
        </p:nvSpPr>
        <p:spPr>
          <a:xfrm>
            <a:off x="252926" y="1914169"/>
            <a:ext cx="8567546" cy="3625363"/>
          </a:xfrm>
          <a:prstGeom prst="rect">
            <a:avLst/>
          </a:prstGeom>
          <a:noFill/>
        </p:spPr>
        <p:txBody>
          <a:bodyPr wrap="square" lIns="91198" tIns="45599" rIns="91198" bIns="45599">
            <a:spAutoFit/>
          </a:bodyPr>
          <a:lstStyle/>
          <a:p>
            <a:pPr marL="342900" indent="-342900">
              <a:lnSpc>
                <a:spcPct val="120000"/>
              </a:lnSpc>
              <a:buFont typeface="Arial"/>
              <a:buChar char="•"/>
              <a:defRPr/>
            </a:pPr>
            <a:r>
              <a:rPr lang="fr-FR" sz="2400" kern="0" dirty="0" smtClean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Une nouvelle organisation de la communauté:</a:t>
            </a:r>
          </a:p>
          <a:p>
            <a:pPr>
              <a:lnSpc>
                <a:spcPct val="120000"/>
              </a:lnSpc>
              <a:defRPr/>
            </a:pPr>
            <a:r>
              <a:rPr lang="fr-FR" sz="2400" kern="0" dirty="0" smtClean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	collaborations devenues nécessaires</a:t>
            </a:r>
          </a:p>
          <a:p>
            <a:pPr>
              <a:lnSpc>
                <a:spcPct val="120000"/>
              </a:lnSpc>
              <a:defRPr/>
            </a:pPr>
            <a:endParaRPr lang="fr-FR" sz="2400" kern="0" dirty="0" smtClean="0">
              <a:solidFill>
                <a:sysClr val="windowText" lastClr="000000"/>
              </a:solidFill>
              <a:latin typeface="Lucida Sans Unicode"/>
              <a:cs typeface="Lucida Sans Unicode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  <a:defRPr/>
            </a:pPr>
            <a:r>
              <a:rPr lang="fr-FR" sz="2400" kern="0" dirty="0" smtClean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Un changement de modèle:</a:t>
            </a:r>
          </a:p>
          <a:p>
            <a:pPr>
              <a:lnSpc>
                <a:spcPct val="120000"/>
              </a:lnSpc>
              <a:defRPr/>
            </a:pPr>
            <a:r>
              <a:rPr lang="fr-FR" sz="2400" kern="0" dirty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	</a:t>
            </a:r>
            <a:r>
              <a:rPr lang="fr-FR" sz="2400" kern="0" dirty="0" smtClean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groupes d’utilisateurs (laboratoires)</a:t>
            </a:r>
            <a:endParaRPr lang="fr-FR" sz="2400" kern="0" dirty="0">
              <a:solidFill>
                <a:sysClr val="windowText" lastClr="000000"/>
              </a:solidFill>
              <a:latin typeface="Lucida Sans Unicode"/>
              <a:cs typeface="Lucida Sans Unicode"/>
            </a:endParaRPr>
          </a:p>
          <a:p>
            <a:pPr>
              <a:lnSpc>
                <a:spcPct val="120000"/>
              </a:lnSpc>
              <a:defRPr/>
            </a:pPr>
            <a:r>
              <a:rPr lang="fr-FR" sz="2400" kern="0" dirty="0" smtClean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	devenant groupes de ‘</a:t>
            </a:r>
            <a:r>
              <a:rPr lang="fr-FR" sz="2400" kern="0" dirty="0" err="1" smtClean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proposeurs</a:t>
            </a:r>
            <a:r>
              <a:rPr lang="fr-FR" sz="2400" kern="0" dirty="0" smtClean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’  (instruments)</a:t>
            </a:r>
          </a:p>
          <a:p>
            <a:pPr>
              <a:lnSpc>
                <a:spcPct val="120000"/>
              </a:lnSpc>
              <a:defRPr/>
            </a:pPr>
            <a:endParaRPr lang="fr-FR" sz="2400" kern="0" dirty="0" smtClean="0">
              <a:solidFill>
                <a:sysClr val="windowText" lastClr="000000"/>
              </a:solidFill>
              <a:latin typeface="Lucida Sans Unicode"/>
              <a:cs typeface="Lucida Sans Unicode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  <a:defRPr/>
            </a:pPr>
            <a:r>
              <a:rPr lang="fr-FR" sz="2400" kern="0" dirty="0" smtClean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Passage de ‘</a:t>
            </a:r>
            <a:r>
              <a:rPr lang="fr-FR" sz="2400" kern="0" dirty="0" err="1" smtClean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small</a:t>
            </a:r>
            <a:r>
              <a:rPr lang="fr-FR" sz="2400" kern="0" dirty="0" smtClean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 science’ à une attitude ‘</a:t>
            </a:r>
            <a:r>
              <a:rPr lang="fr-FR" sz="2400" kern="0" dirty="0" err="1" smtClean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big</a:t>
            </a:r>
            <a:r>
              <a:rPr lang="fr-FR" sz="2400" kern="0" dirty="0" smtClean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 science’</a:t>
            </a:r>
          </a:p>
        </p:txBody>
      </p:sp>
    </p:spTree>
    <p:extLst>
      <p:ext uri="{BB962C8B-B14F-4D97-AF65-F5344CB8AC3E}">
        <p14:creationId xmlns:p14="http://schemas.microsoft.com/office/powerpoint/2010/main" val="315384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85692" tIns="42846" rIns="85692" bIns="42846">
            <a:normAutofit/>
          </a:bodyPr>
          <a:lstStyle/>
          <a:p>
            <a:r>
              <a:rPr lang="fr-FR" dirty="0" smtClean="0"/>
              <a:t>Perspectives</a:t>
            </a:r>
            <a:endParaRPr lang="fr-F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C. VETTIER  Journées Accélérateurs Roscoff 5-7 octobre 2015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37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2924944"/>
            <a:ext cx="8784976" cy="2295769"/>
          </a:xfrm>
          <a:prstGeom prst="rect">
            <a:avLst/>
          </a:prstGeom>
          <a:noFill/>
        </p:spPr>
        <p:txBody>
          <a:bodyPr wrap="square" lIns="91198" tIns="45599" rIns="91198" bIns="45599">
            <a:spAutoFit/>
          </a:bodyPr>
          <a:lstStyle/>
          <a:p>
            <a:pPr marL="342900" indent="-342900">
              <a:lnSpc>
                <a:spcPct val="120000"/>
              </a:lnSpc>
              <a:buFont typeface="Arial"/>
              <a:buChar char="•"/>
              <a:defRPr/>
            </a:pPr>
            <a:r>
              <a:rPr lang="fr-FR" sz="2400" kern="0" dirty="0" smtClean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L’ESS est une chance pour la communauté des neutrons</a:t>
            </a:r>
          </a:p>
          <a:p>
            <a:pPr>
              <a:lnSpc>
                <a:spcPct val="120000"/>
              </a:lnSpc>
              <a:defRPr/>
            </a:pPr>
            <a:r>
              <a:rPr lang="fr-FR" sz="2400" kern="0" dirty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	</a:t>
            </a:r>
            <a:r>
              <a:rPr lang="fr-FR" sz="2400" kern="0" dirty="0" smtClean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durée de vie de 40 ans</a:t>
            </a:r>
          </a:p>
          <a:p>
            <a:pPr>
              <a:lnSpc>
                <a:spcPct val="120000"/>
              </a:lnSpc>
              <a:defRPr/>
            </a:pPr>
            <a:r>
              <a:rPr lang="fr-FR" sz="2400" kern="0" dirty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	</a:t>
            </a:r>
            <a:r>
              <a:rPr lang="fr-FR" sz="2400" kern="0" dirty="0" smtClean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possibilité de 35 instruments </a:t>
            </a:r>
          </a:p>
          <a:p>
            <a:pPr>
              <a:lnSpc>
                <a:spcPct val="120000"/>
              </a:lnSpc>
              <a:defRPr/>
            </a:pPr>
            <a:r>
              <a:rPr lang="fr-FR" sz="2400" kern="0" dirty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	</a:t>
            </a:r>
            <a:r>
              <a:rPr lang="fr-FR" sz="2400" kern="0" dirty="0" smtClean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upgrades possibles </a:t>
            </a:r>
          </a:p>
          <a:p>
            <a:pPr>
              <a:lnSpc>
                <a:spcPct val="120000"/>
              </a:lnSpc>
              <a:defRPr/>
            </a:pPr>
            <a:endParaRPr lang="fr-FR" sz="2400" kern="0" dirty="0" smtClean="0">
              <a:solidFill>
                <a:sysClr val="windowText" lastClr="000000"/>
              </a:solidFill>
              <a:latin typeface="Lucida Sans Unicode"/>
              <a:cs typeface="Lucida Sans Unicod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512" y="5517232"/>
            <a:ext cx="8784976" cy="522976"/>
          </a:xfrm>
          <a:prstGeom prst="rect">
            <a:avLst/>
          </a:prstGeom>
          <a:noFill/>
        </p:spPr>
        <p:txBody>
          <a:bodyPr wrap="square" lIns="91198" tIns="45599" rIns="91198" bIns="45599">
            <a:spAutoFit/>
          </a:bodyPr>
          <a:lstStyle/>
          <a:p>
            <a:pPr marL="342900" indent="-342900">
              <a:lnSpc>
                <a:spcPct val="120000"/>
              </a:lnSpc>
              <a:buFont typeface="Arial"/>
              <a:buChar char="•"/>
              <a:defRPr/>
            </a:pPr>
            <a:r>
              <a:rPr lang="fr-FR" sz="2400" kern="0" dirty="0" smtClean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A terme, l’ESS jouera le rôle de l’Institut Laue Langevin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9512" y="1844824"/>
            <a:ext cx="8784976" cy="522976"/>
          </a:xfrm>
          <a:prstGeom prst="rect">
            <a:avLst/>
          </a:prstGeom>
          <a:noFill/>
        </p:spPr>
        <p:txBody>
          <a:bodyPr wrap="square" lIns="91198" tIns="45599" rIns="91198" bIns="45599">
            <a:spAutoFit/>
          </a:bodyPr>
          <a:lstStyle/>
          <a:p>
            <a:pPr marL="342900" indent="-342900">
              <a:lnSpc>
                <a:spcPct val="120000"/>
              </a:lnSpc>
              <a:buFont typeface="Arial"/>
              <a:buChar char="•"/>
              <a:defRPr/>
            </a:pPr>
            <a:r>
              <a:rPr lang="fr-FR" sz="2400" kern="0" dirty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ESS: un ‘gros’ projet (technique, financier, politique)</a:t>
            </a:r>
          </a:p>
        </p:txBody>
      </p:sp>
    </p:spTree>
    <p:extLst>
      <p:ext uri="{BB962C8B-B14F-4D97-AF65-F5344CB8AC3E}">
        <p14:creationId xmlns:p14="http://schemas.microsoft.com/office/powerpoint/2010/main" val="319156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85692" tIns="42846" rIns="85692" bIns="42846">
            <a:normAutofit/>
          </a:bodyPr>
          <a:lstStyle/>
          <a:p>
            <a:r>
              <a:rPr lang="fr-FR" dirty="0" smtClean="0"/>
              <a:t>Perspectives</a:t>
            </a:r>
            <a:endParaRPr lang="fr-F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C. VETTIER  Journées Accélérateurs Roscoff 5-7 octobre 2015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fr-FR" smtClean="0">
                <a:solidFill>
                  <a:schemeClr val="bg1"/>
                </a:solidFill>
                <a:latin typeface="Calibri"/>
              </a:rPr>
              <a:pPr/>
              <a:t>38</a:t>
            </a:fld>
            <a:endParaRPr lang="fr-FR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1484784"/>
            <a:ext cx="8784976" cy="4068562"/>
          </a:xfrm>
          <a:prstGeom prst="rect">
            <a:avLst/>
          </a:prstGeom>
          <a:noFill/>
        </p:spPr>
        <p:txBody>
          <a:bodyPr wrap="square" lIns="91198" tIns="45599" rIns="91198" bIns="45599">
            <a:spAutoFit/>
          </a:bodyPr>
          <a:lstStyle/>
          <a:p>
            <a:pPr>
              <a:lnSpc>
                <a:spcPct val="120000"/>
              </a:lnSpc>
              <a:defRPr/>
            </a:pPr>
            <a:endParaRPr lang="fr-FR" sz="2400" kern="0" dirty="0" smtClean="0">
              <a:solidFill>
                <a:sysClr val="windowText" lastClr="000000"/>
              </a:solidFill>
              <a:latin typeface="Lucida Sans Unicode"/>
              <a:cs typeface="Lucida Sans Unicode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  <a:defRPr/>
            </a:pPr>
            <a:r>
              <a:rPr lang="fr-FR" sz="2400" kern="0" dirty="0" smtClean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Un certain de nombre de défis:</a:t>
            </a:r>
          </a:p>
          <a:p>
            <a:pPr marL="800100" lvl="1" indent="-342900">
              <a:lnSpc>
                <a:spcPct val="120000"/>
              </a:lnSpc>
              <a:buFont typeface="Arial"/>
              <a:buChar char="•"/>
              <a:defRPr/>
            </a:pPr>
            <a:r>
              <a:rPr lang="fr-FR" sz="2400" kern="0" dirty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t</a:t>
            </a:r>
            <a:r>
              <a:rPr lang="fr-FR" sz="2400" kern="0" dirty="0" smtClean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echniques: technologie de pointe sur ‘green </a:t>
            </a:r>
            <a:r>
              <a:rPr lang="fr-FR" sz="2400" kern="0" dirty="0" err="1" smtClean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field</a:t>
            </a:r>
            <a:r>
              <a:rPr lang="fr-FR" sz="2400" kern="0" dirty="0" smtClean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’</a:t>
            </a:r>
          </a:p>
          <a:p>
            <a:pPr marL="800100" lvl="1" indent="-342900">
              <a:lnSpc>
                <a:spcPct val="120000"/>
              </a:lnSpc>
              <a:buFont typeface="Arial"/>
              <a:buChar char="•"/>
              <a:defRPr/>
            </a:pPr>
            <a:r>
              <a:rPr lang="fr-FR" sz="2400" kern="0" dirty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a</a:t>
            </a:r>
            <a:r>
              <a:rPr lang="fr-FR" sz="2400" kern="0" dirty="0" smtClean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dministratifs: statut de ERIC</a:t>
            </a:r>
          </a:p>
          <a:p>
            <a:pPr marL="800100" lvl="1" indent="-342900">
              <a:lnSpc>
                <a:spcPct val="120000"/>
              </a:lnSpc>
              <a:buFont typeface="Arial"/>
              <a:buChar char="•"/>
              <a:defRPr/>
            </a:pPr>
            <a:r>
              <a:rPr lang="fr-FR" sz="2400" kern="0" dirty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f</a:t>
            </a:r>
            <a:r>
              <a:rPr lang="fr-FR" sz="2400" kern="0" dirty="0" smtClean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inanciers: 	construire 22 instruments (16 financés)</a:t>
            </a:r>
          </a:p>
          <a:p>
            <a:pPr lvl="1">
              <a:lnSpc>
                <a:spcPct val="120000"/>
              </a:lnSpc>
              <a:defRPr/>
            </a:pPr>
            <a:r>
              <a:rPr lang="fr-FR" sz="2400" kern="0" dirty="0" smtClean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			assurer le fonctionnement</a:t>
            </a:r>
          </a:p>
          <a:p>
            <a:pPr marL="800100" lvl="1" indent="-342900">
              <a:lnSpc>
                <a:spcPct val="120000"/>
              </a:lnSpc>
              <a:buFont typeface="Arial"/>
              <a:buChar char="•"/>
              <a:defRPr/>
            </a:pPr>
            <a:r>
              <a:rPr lang="fr-FR" sz="2400" kern="0" dirty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p</a:t>
            </a:r>
            <a:r>
              <a:rPr lang="fr-FR" sz="2400" kern="0" dirty="0" smtClean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olitiques:	garder le soutien des organismes</a:t>
            </a:r>
          </a:p>
          <a:p>
            <a:pPr lvl="1">
              <a:lnSpc>
                <a:spcPct val="120000"/>
              </a:lnSpc>
              <a:defRPr/>
            </a:pPr>
            <a:endParaRPr lang="fr-FR" sz="2400" kern="0" dirty="0">
              <a:solidFill>
                <a:sysClr val="windowText" lastClr="000000"/>
              </a:solidFill>
              <a:latin typeface="Lucida Sans Unicode"/>
              <a:cs typeface="Lucida Sans Unicode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  <a:defRPr/>
            </a:pPr>
            <a:r>
              <a:rPr lang="fr-FR" sz="2400" kern="0" dirty="0" smtClean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Calendrier serré en raison des contributions en nature</a:t>
            </a:r>
          </a:p>
        </p:txBody>
      </p:sp>
    </p:spTree>
    <p:extLst>
      <p:ext uri="{BB962C8B-B14F-4D97-AF65-F5344CB8AC3E}">
        <p14:creationId xmlns:p14="http://schemas.microsoft.com/office/powerpoint/2010/main" val="291147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Perspectives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1850" y="1441526"/>
            <a:ext cx="6159701" cy="54164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520" y="1628800"/>
            <a:ext cx="3275855" cy="15784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496" y="3356992"/>
            <a:ext cx="2952328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fr-FR" sz="2400" kern="0" dirty="0" smtClean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Industrie</a:t>
            </a:r>
            <a:endParaRPr lang="fr-FR" sz="2400" kern="0" dirty="0">
              <a:solidFill>
                <a:sysClr val="windowText" lastClr="000000"/>
              </a:solidFill>
              <a:latin typeface="Lucida Sans Unicode"/>
              <a:cs typeface="Lucida Sans Unicode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fr-FR" sz="2400" kern="0" dirty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Universités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fr-FR" sz="2400" kern="0" dirty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Laboratoires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fr-FR" sz="2400" kern="0" dirty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Maisons d’hôtes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3105770" y="3718103"/>
            <a:ext cx="1175756" cy="421475"/>
          </a:xfrm>
          <a:prstGeom prst="wedgeRoundRectCallout">
            <a:avLst>
              <a:gd name="adj1" fmla="val -7626"/>
              <a:gd name="adj2" fmla="val 255689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mtClean="0"/>
              <a:t>MAX-IV</a:t>
            </a:r>
            <a:endParaRPr lang="fr-FR"/>
          </a:p>
        </p:txBody>
      </p:sp>
      <p:sp>
        <p:nvSpPr>
          <p:cNvPr id="10" name="Rounded Rectangular Callout 9"/>
          <p:cNvSpPr/>
          <p:nvPr/>
        </p:nvSpPr>
        <p:spPr>
          <a:xfrm>
            <a:off x="8074354" y="3845655"/>
            <a:ext cx="1007338" cy="421475"/>
          </a:xfrm>
          <a:prstGeom prst="wedgeRoundRectCallout">
            <a:avLst>
              <a:gd name="adj1" fmla="val -38512"/>
              <a:gd name="adj2" fmla="val -135101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mtClean="0"/>
              <a:t>ESS</a:t>
            </a:r>
            <a:endParaRPr lang="fr-FR"/>
          </a:p>
        </p:txBody>
      </p:sp>
      <p:sp>
        <p:nvSpPr>
          <p:cNvPr id="6" name="Rounded Rectangle 5"/>
          <p:cNvSpPr/>
          <p:nvPr/>
        </p:nvSpPr>
        <p:spPr>
          <a:xfrm rot="19119804">
            <a:off x="5225752" y="3088211"/>
            <a:ext cx="2523116" cy="3122162"/>
          </a:xfrm>
          <a:prstGeom prst="roundRect">
            <a:avLst/>
          </a:prstGeom>
          <a:solidFill>
            <a:schemeClr val="accent6">
              <a:lumMod val="60000"/>
              <a:lumOff val="40000"/>
              <a:alpha val="40000"/>
            </a:schemeClr>
          </a:solidFill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ounded Rectangular Callout 10"/>
          <p:cNvSpPr/>
          <p:nvPr/>
        </p:nvSpPr>
        <p:spPr>
          <a:xfrm>
            <a:off x="4281526" y="1652620"/>
            <a:ext cx="1175756" cy="743129"/>
          </a:xfrm>
          <a:prstGeom prst="wedgeRoundRectCallout">
            <a:avLst>
              <a:gd name="adj1" fmla="val 73035"/>
              <a:gd name="adj2" fmla="val 156749"/>
              <a:gd name="adj3" fmla="val 16667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mtClean="0"/>
              <a:t>Science Village</a:t>
            </a:r>
            <a:endParaRPr lang="fr-FR"/>
          </a:p>
        </p:txBody>
      </p:sp>
      <p:cxnSp>
        <p:nvCxnSpPr>
          <p:cNvPr id="29" name="Straight Connector 28"/>
          <p:cNvCxnSpPr/>
          <p:nvPr/>
        </p:nvCxnSpPr>
        <p:spPr>
          <a:xfrm>
            <a:off x="7115542" y="1441526"/>
            <a:ext cx="203600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6261455" y="1441526"/>
            <a:ext cx="2890096" cy="2412752"/>
            <a:chOff x="5928695" y="1663366"/>
            <a:chExt cx="2890096" cy="2412752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5928695" y="2617589"/>
              <a:ext cx="1364321" cy="145852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5928695" y="1663366"/>
              <a:ext cx="854087" cy="95422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7293016" y="3000245"/>
              <a:ext cx="1525775" cy="107587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8818791" y="1663366"/>
              <a:ext cx="0" cy="133687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Straight Connector 39"/>
          <p:cNvCxnSpPr/>
          <p:nvPr/>
        </p:nvCxnSpPr>
        <p:spPr>
          <a:xfrm flipH="1">
            <a:off x="3843390" y="6067028"/>
            <a:ext cx="815266" cy="7909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6" name="Group 45"/>
          <p:cNvGrpSpPr/>
          <p:nvPr/>
        </p:nvGrpSpPr>
        <p:grpSpPr>
          <a:xfrm>
            <a:off x="3002942" y="4976687"/>
            <a:ext cx="1666805" cy="1870216"/>
            <a:chOff x="2659090" y="5209619"/>
            <a:chExt cx="1666805" cy="1870216"/>
          </a:xfrm>
        </p:grpSpPr>
        <p:cxnSp>
          <p:nvCxnSpPr>
            <p:cNvPr id="34" name="Straight Connector 33"/>
            <p:cNvCxnSpPr/>
            <p:nvPr/>
          </p:nvCxnSpPr>
          <p:spPr>
            <a:xfrm flipV="1">
              <a:off x="2659090" y="5209619"/>
              <a:ext cx="590877" cy="73541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3249967" y="5209619"/>
              <a:ext cx="1075928" cy="107924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2659090" y="5945033"/>
              <a:ext cx="0" cy="113480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2659090" y="7079835"/>
              <a:ext cx="85154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C. VETTIER  Journées Accélérateurs Roscoff 5-7 octobre 2015</a:t>
            </a:r>
            <a:endParaRPr lang="sv-SE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39</a:t>
            </a:fld>
            <a:endParaRPr lang="sv-SE" dirty="0"/>
          </a:p>
        </p:txBody>
      </p:sp>
      <p:sp>
        <p:nvSpPr>
          <p:cNvPr id="26" name="TextBox 25"/>
          <p:cNvSpPr txBox="1"/>
          <p:nvPr/>
        </p:nvSpPr>
        <p:spPr>
          <a:xfrm>
            <a:off x="35496" y="5229200"/>
            <a:ext cx="3024336" cy="966174"/>
          </a:xfrm>
          <a:prstGeom prst="rect">
            <a:avLst/>
          </a:prstGeom>
          <a:noFill/>
        </p:spPr>
        <p:txBody>
          <a:bodyPr wrap="square" lIns="91198" tIns="45599" rIns="91198" bIns="45599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fr-FR" sz="2400" kern="0" dirty="0" smtClean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Un environnement favorable!</a:t>
            </a:r>
          </a:p>
        </p:txBody>
      </p:sp>
    </p:spTree>
    <p:extLst>
      <p:ext uri="{BB962C8B-B14F-4D97-AF65-F5344CB8AC3E}">
        <p14:creationId xmlns:p14="http://schemas.microsoft.com/office/powerpoint/2010/main" val="378947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3734" y="1440988"/>
            <a:ext cx="7156748" cy="536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TextBox 24"/>
          <p:cNvSpPr txBox="1">
            <a:spLocks noChangeArrowheads="1"/>
          </p:cNvSpPr>
          <p:nvPr/>
        </p:nvSpPr>
        <p:spPr bwMode="auto">
          <a:xfrm>
            <a:off x="1403648" y="1412776"/>
            <a:ext cx="7416824" cy="43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78" tIns="32139" rIns="64278" bIns="32139">
            <a:spAutoFit/>
          </a:bodyPr>
          <a:lstStyle>
            <a:lvl1pPr defTabSz="639763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639763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639763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639763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639763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defTabSz="6397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defTabSz="6397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defTabSz="6397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defTabSz="6397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fr-FR" sz="2400" dirty="0" smtClean="0">
                <a:solidFill>
                  <a:srgbClr val="000066"/>
                </a:solidFill>
                <a:latin typeface="+mn-lt"/>
                <a:cs typeface="TitilliumText22L 600 wt" charset="0"/>
              </a:rPr>
              <a:t>Collaborations internationales  1 843M€!   construction</a:t>
            </a:r>
            <a:endParaRPr lang="fr-FR" sz="2400" dirty="0">
              <a:solidFill>
                <a:srgbClr val="000066"/>
              </a:solidFill>
              <a:latin typeface="+mn-lt"/>
              <a:cs typeface="TitilliumText22L 600 wt" charset="0"/>
            </a:endParaRPr>
          </a:p>
        </p:txBody>
      </p:sp>
      <p:sp>
        <p:nvSpPr>
          <p:cNvPr id="54" name="TextBox 22"/>
          <p:cNvSpPr txBox="1">
            <a:spLocks noChangeArrowheads="1"/>
          </p:cNvSpPr>
          <p:nvPr/>
        </p:nvSpPr>
        <p:spPr bwMode="auto">
          <a:xfrm>
            <a:off x="1979712" y="3501008"/>
            <a:ext cx="3168352" cy="12960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86" tIns="32143" rIns="64286" bIns="32143">
            <a:spAutoFit/>
          </a:bodyPr>
          <a:lstStyle>
            <a:lvl1pPr defTabSz="639763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639763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639763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639763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639763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defTabSz="6397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defTabSz="6397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defTabSz="6397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defTabSz="6397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fr-FR" sz="2000" b="1" dirty="0" smtClean="0">
                <a:solidFill>
                  <a:srgbClr val="254061"/>
                </a:solidFill>
                <a:latin typeface="+mn-lt"/>
              </a:rPr>
              <a:t>Pays partenaires:</a:t>
            </a:r>
          </a:p>
          <a:p>
            <a:pPr algn="l" eaLnBrk="1" hangingPunct="1"/>
            <a:r>
              <a:rPr lang="fr-FR" sz="2000" dirty="0" smtClean="0">
                <a:solidFill>
                  <a:srgbClr val="254061"/>
                </a:solidFill>
                <a:latin typeface="+mn-lt"/>
              </a:rPr>
              <a:t>52.5% 	Construction</a:t>
            </a:r>
          </a:p>
          <a:p>
            <a:pPr algn="l" eaLnBrk="1" hangingPunct="1"/>
            <a:r>
              <a:rPr lang="fr-FR" sz="2000" dirty="0" smtClean="0">
                <a:solidFill>
                  <a:srgbClr val="254061"/>
                </a:solidFill>
                <a:latin typeface="+mn-lt"/>
              </a:rPr>
              <a:t>85% 		Operations</a:t>
            </a:r>
          </a:p>
          <a:p>
            <a:pPr algn="l" eaLnBrk="1" hangingPunct="1"/>
            <a:r>
              <a:rPr lang="fr-FR" sz="2000" dirty="0" smtClean="0">
                <a:solidFill>
                  <a:srgbClr val="5A98D8"/>
                </a:solidFill>
                <a:latin typeface="+mn-lt"/>
              </a:rPr>
              <a:t>70%/30% 	En nature/Cash</a:t>
            </a:r>
            <a:endParaRPr lang="fr-FR" sz="2000" dirty="0">
              <a:solidFill>
                <a:srgbClr val="5A98D8"/>
              </a:solidFill>
              <a:latin typeface="+mn-lt"/>
            </a:endParaRPr>
          </a:p>
        </p:txBody>
      </p:sp>
      <p:sp>
        <p:nvSpPr>
          <p:cNvPr id="53" name="TextBox 22"/>
          <p:cNvSpPr txBox="1">
            <a:spLocks noChangeArrowheads="1"/>
          </p:cNvSpPr>
          <p:nvPr/>
        </p:nvSpPr>
        <p:spPr bwMode="auto">
          <a:xfrm>
            <a:off x="2051720" y="1988840"/>
            <a:ext cx="3960440" cy="12960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86" tIns="32143" rIns="64286" bIns="32143">
            <a:spAutoFit/>
          </a:bodyPr>
          <a:lstStyle>
            <a:lvl1pPr defTabSz="639763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639763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639763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639763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639763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defTabSz="6397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defTabSz="6397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defTabSz="6397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defTabSz="6397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fr-FR" sz="2000" b="1" dirty="0" smtClean="0">
                <a:solidFill>
                  <a:srgbClr val="254061"/>
                </a:solidFill>
                <a:latin typeface="+mn-lt"/>
              </a:rPr>
              <a:t>Suède et Danemark – pays hôtes:</a:t>
            </a:r>
          </a:p>
          <a:p>
            <a:pPr algn="l" eaLnBrk="1" hangingPunct="1"/>
            <a:r>
              <a:rPr lang="fr-FR" sz="2000" dirty="0" smtClean="0">
                <a:solidFill>
                  <a:srgbClr val="254061"/>
                </a:solidFill>
                <a:latin typeface="+mn-lt"/>
              </a:rPr>
              <a:t>47.5% 	Construction</a:t>
            </a:r>
          </a:p>
          <a:p>
            <a:pPr algn="l" eaLnBrk="1" hangingPunct="1"/>
            <a:r>
              <a:rPr lang="fr-FR" sz="2000" dirty="0" smtClean="0">
                <a:solidFill>
                  <a:srgbClr val="254061"/>
                </a:solidFill>
                <a:latin typeface="+mn-lt"/>
              </a:rPr>
              <a:t>15% 		Operations</a:t>
            </a:r>
          </a:p>
          <a:p>
            <a:pPr algn="l" eaLnBrk="1" hangingPunct="1"/>
            <a:r>
              <a:rPr lang="fr-FR" sz="2000" dirty="0" smtClean="0">
                <a:solidFill>
                  <a:srgbClr val="5A98D8"/>
                </a:solidFill>
                <a:latin typeface="+mn-lt"/>
              </a:rPr>
              <a:t>100%		 Cash</a:t>
            </a:r>
            <a:endParaRPr lang="fr-FR" sz="2000" dirty="0">
              <a:solidFill>
                <a:srgbClr val="5A98D8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European Spallation Source </a:t>
            </a:r>
            <a:endParaRPr lang="fr-FR" dirty="0"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VETTIER  Journées Accélérateurs Roscoff 5-7 octobre 2015</a:t>
            </a:r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fr-FR" smtClean="0"/>
              <a:t>4</a:t>
            </a:fld>
            <a:endParaRPr lang="fr-FR"/>
          </a:p>
        </p:txBody>
      </p:sp>
      <p:grpSp>
        <p:nvGrpSpPr>
          <p:cNvPr id="15" name="Group 14"/>
          <p:cNvGrpSpPr/>
          <p:nvPr/>
        </p:nvGrpSpPr>
        <p:grpSpPr>
          <a:xfrm>
            <a:off x="175094" y="3628901"/>
            <a:ext cx="558401" cy="462807"/>
            <a:chOff x="935068" y="3554081"/>
            <a:chExt cx="515447" cy="462807"/>
          </a:xfrm>
        </p:grpSpPr>
        <p:pic>
          <p:nvPicPr>
            <p:cNvPr id="16" name="Picture 10"/>
            <p:cNvPicPr>
              <a:picLocks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068" y="3554081"/>
              <a:ext cx="515447" cy="462807"/>
            </a:xfrm>
            <a:prstGeom prst="rect">
              <a:avLst/>
            </a:prstGeom>
            <a:noFill/>
            <a:ln>
              <a:noFill/>
            </a:ln>
            <a:effectLst>
              <a:outerShdw blurRad="177800" dist="114300" dir="2700000" algn="ctr" rotWithShape="0">
                <a:schemeClr val="bg2">
                  <a:alpha val="40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7" name="Round Same Side Corner Rectangle 16"/>
            <p:cNvSpPr/>
            <p:nvPr/>
          </p:nvSpPr>
          <p:spPr>
            <a:xfrm rot="10800000">
              <a:off x="939419" y="3827032"/>
              <a:ext cx="508020" cy="148155"/>
            </a:xfrm>
            <a:prstGeom prst="round2SameRect">
              <a:avLst>
                <a:gd name="adj1" fmla="val 39281"/>
                <a:gd name="adj2" fmla="val 0"/>
              </a:avLst>
            </a:prstGeom>
            <a:solidFill>
              <a:schemeClr val="bg1"/>
            </a:solidFill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6"/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433" y="3353259"/>
            <a:ext cx="558401" cy="462807"/>
          </a:xfrm>
          <a:prstGeom prst="rect">
            <a:avLst/>
          </a:prstGeom>
          <a:noFill/>
          <a:ln>
            <a:noFill/>
          </a:ln>
          <a:effectLst>
            <a:outerShdw blurRad="177800" dist="114300" dir="2700000" algn="ctr" rotWithShape="0">
              <a:schemeClr val="bg2">
                <a:alpha val="40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9" name="Picture 7"/>
          <p:cNvPicPr>
            <a:picLocks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901" y="6212142"/>
            <a:ext cx="558401" cy="462807"/>
          </a:xfrm>
          <a:prstGeom prst="rect">
            <a:avLst/>
          </a:prstGeom>
          <a:noFill/>
          <a:ln>
            <a:noFill/>
          </a:ln>
          <a:effectLst>
            <a:outerShdw blurRad="177800" dist="114300" dir="2700000" algn="ctr" rotWithShape="0">
              <a:schemeClr val="bg2">
                <a:alpha val="40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" name="Picture 9"/>
          <p:cNvPicPr>
            <a:picLocks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557" y="1773381"/>
            <a:ext cx="558401" cy="462807"/>
          </a:xfrm>
          <a:prstGeom prst="rect">
            <a:avLst/>
          </a:prstGeom>
          <a:noFill/>
          <a:ln>
            <a:noFill/>
          </a:ln>
          <a:effectLst>
            <a:outerShdw blurRad="177800" dist="114300" dir="2700000" algn="ctr" rotWithShape="0">
              <a:schemeClr val="bg2">
                <a:alpha val="40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1" name="Picture 13"/>
          <p:cNvPicPr>
            <a:picLocks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225" y="4630017"/>
            <a:ext cx="558401" cy="462807"/>
          </a:xfrm>
          <a:prstGeom prst="rect">
            <a:avLst/>
          </a:prstGeom>
          <a:noFill/>
          <a:ln>
            <a:noFill/>
          </a:ln>
          <a:effectLst>
            <a:outerShdw blurRad="177800" dist="114300" dir="2700000" algn="ctr" rotWithShape="0">
              <a:schemeClr val="bg2">
                <a:alpha val="40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805464" y="2309698"/>
            <a:ext cx="558401" cy="462807"/>
            <a:chOff x="241358" y="5047815"/>
            <a:chExt cx="515447" cy="462807"/>
          </a:xfrm>
        </p:grpSpPr>
        <p:pic>
          <p:nvPicPr>
            <p:cNvPr id="23" name="Picture 14"/>
            <p:cNvPicPr>
              <a:picLocks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358" y="5047815"/>
              <a:ext cx="515447" cy="462807"/>
            </a:xfrm>
            <a:prstGeom prst="rect">
              <a:avLst/>
            </a:prstGeom>
            <a:noFill/>
            <a:ln>
              <a:noFill/>
            </a:ln>
            <a:effectLst>
              <a:outerShdw blurRad="177800" dist="114300" dir="2700000" algn="ctr" rotWithShape="0">
                <a:schemeClr val="bg2">
                  <a:alpha val="40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cxnSp>
          <p:nvCxnSpPr>
            <p:cNvPr id="24" name="Straight Connector 23"/>
            <p:cNvCxnSpPr/>
            <p:nvPr/>
          </p:nvCxnSpPr>
          <p:spPr>
            <a:xfrm>
              <a:off x="377651" y="5506908"/>
              <a:ext cx="234950" cy="0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83637" y="5055188"/>
              <a:ext cx="234950" cy="0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184964" y="4111272"/>
            <a:ext cx="558401" cy="462807"/>
            <a:chOff x="916169" y="4636764"/>
            <a:chExt cx="515447" cy="462807"/>
          </a:xfrm>
        </p:grpSpPr>
        <p:pic>
          <p:nvPicPr>
            <p:cNvPr id="27" name="Picture 12"/>
            <p:cNvPicPr>
              <a:picLocks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169" y="4636764"/>
              <a:ext cx="515447" cy="462807"/>
            </a:xfrm>
            <a:prstGeom prst="rect">
              <a:avLst/>
            </a:prstGeom>
            <a:noFill/>
            <a:ln>
              <a:noFill/>
            </a:ln>
            <a:effectLst>
              <a:outerShdw blurRad="177800" dist="114300" dir="2700000" algn="ctr" rotWithShape="0">
                <a:schemeClr val="bg2">
                  <a:alpha val="40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cxnSp>
          <p:nvCxnSpPr>
            <p:cNvPr id="28" name="Straight Connector 27"/>
            <p:cNvCxnSpPr/>
            <p:nvPr/>
          </p:nvCxnSpPr>
          <p:spPr>
            <a:xfrm>
              <a:off x="1062161" y="4647238"/>
              <a:ext cx="234950" cy="0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1058448" y="5094883"/>
              <a:ext cx="234950" cy="0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206901" y="5688084"/>
            <a:ext cx="558401" cy="462807"/>
            <a:chOff x="900330" y="5741068"/>
            <a:chExt cx="515447" cy="462807"/>
          </a:xfrm>
        </p:grpSpPr>
        <p:grpSp>
          <p:nvGrpSpPr>
            <p:cNvPr id="31" name="Group 30"/>
            <p:cNvGrpSpPr/>
            <p:nvPr/>
          </p:nvGrpSpPr>
          <p:grpSpPr>
            <a:xfrm>
              <a:off x="900330" y="5741068"/>
              <a:ext cx="515447" cy="462807"/>
              <a:chOff x="922505" y="5097329"/>
              <a:chExt cx="515447" cy="462807"/>
            </a:xfrm>
          </p:grpSpPr>
          <p:pic>
            <p:nvPicPr>
              <p:cNvPr id="33" name="Picture 20"/>
              <p:cNvPicPr>
                <a:picLocks noChangeArrowheads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2505" y="5097329"/>
                <a:ext cx="515447" cy="46280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77800" dist="114300" dir="2700000" algn="ctr" rotWithShape="0">
                  <a:schemeClr val="bg2">
                    <a:alpha val="40999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</p:pic>
          <p:cxnSp>
            <p:nvCxnSpPr>
              <p:cNvPr id="34" name="Straight Connector 33"/>
              <p:cNvCxnSpPr/>
              <p:nvPr/>
            </p:nvCxnSpPr>
            <p:spPr>
              <a:xfrm>
                <a:off x="1433557" y="5237664"/>
                <a:ext cx="0" cy="223152"/>
              </a:xfrm>
              <a:prstGeom prst="line">
                <a:avLst/>
              </a:prstGeom>
              <a:ln w="6350" cmpd="sng"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2" name="Straight Connector 31"/>
            <p:cNvCxnSpPr/>
            <p:nvPr/>
          </p:nvCxnSpPr>
          <p:spPr>
            <a:xfrm>
              <a:off x="907158" y="5858530"/>
              <a:ext cx="0" cy="223152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174925" y="1556792"/>
            <a:ext cx="554379" cy="441501"/>
            <a:chOff x="1456339" y="5585067"/>
            <a:chExt cx="511734" cy="441501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456339" y="5585067"/>
              <a:ext cx="511734" cy="441501"/>
            </a:xfrm>
            <a:prstGeom prst="rect">
              <a:avLst/>
            </a:prstGeom>
          </p:spPr>
        </p:pic>
        <p:cxnSp>
          <p:nvCxnSpPr>
            <p:cNvPr id="37" name="Straight Connector 36"/>
            <p:cNvCxnSpPr/>
            <p:nvPr/>
          </p:nvCxnSpPr>
          <p:spPr>
            <a:xfrm>
              <a:off x="1465437" y="5755381"/>
              <a:ext cx="0" cy="123927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1952309" y="5755670"/>
              <a:ext cx="0" cy="123927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159208" y="3108316"/>
            <a:ext cx="558401" cy="462807"/>
            <a:chOff x="241358" y="3967932"/>
            <a:chExt cx="515447" cy="462807"/>
          </a:xfrm>
        </p:grpSpPr>
        <p:pic>
          <p:nvPicPr>
            <p:cNvPr id="40" name="Picture 4"/>
            <p:cNvPicPr>
              <a:picLocks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358" y="3967932"/>
              <a:ext cx="515447" cy="462807"/>
            </a:xfrm>
            <a:prstGeom prst="rect">
              <a:avLst/>
            </a:prstGeom>
            <a:noFill/>
            <a:ln>
              <a:noFill/>
            </a:ln>
            <a:effectLst>
              <a:outerShdw blurRad="177800" dist="114300" dir="2700000" algn="ctr" rotWithShape="0">
                <a:schemeClr val="bg2">
                  <a:alpha val="40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cxnSp>
          <p:nvCxnSpPr>
            <p:cNvPr id="41" name="Straight Connector 40"/>
            <p:cNvCxnSpPr/>
            <p:nvPr/>
          </p:nvCxnSpPr>
          <p:spPr>
            <a:xfrm>
              <a:off x="752048" y="4136075"/>
              <a:ext cx="0" cy="123927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244743" y="4136075"/>
              <a:ext cx="0" cy="123927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364951" y="3974594"/>
              <a:ext cx="114300" cy="0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361776" y="4424809"/>
              <a:ext cx="114300" cy="0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153563" y="2583066"/>
            <a:ext cx="558401" cy="462807"/>
            <a:chOff x="852561" y="5587756"/>
            <a:chExt cx="515447" cy="462807"/>
          </a:xfrm>
        </p:grpSpPr>
        <p:pic>
          <p:nvPicPr>
            <p:cNvPr id="46" name="Picture 18"/>
            <p:cNvPicPr>
              <a:picLocks noChangeArrowheads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561" y="5587756"/>
              <a:ext cx="515447" cy="462807"/>
            </a:xfrm>
            <a:prstGeom prst="rect">
              <a:avLst/>
            </a:prstGeom>
            <a:noFill/>
            <a:ln>
              <a:noFill/>
            </a:ln>
            <a:effectLst>
              <a:outerShdw blurRad="177800" dist="114300" dir="2700000" algn="ctr" rotWithShape="0">
                <a:schemeClr val="bg2">
                  <a:alpha val="40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47" name="Round Same Side Corner Rectangle 46"/>
            <p:cNvSpPr/>
            <p:nvPr/>
          </p:nvSpPr>
          <p:spPr>
            <a:xfrm>
              <a:off x="857776" y="5597111"/>
              <a:ext cx="508020" cy="216314"/>
            </a:xfrm>
            <a:prstGeom prst="round2SameRect">
              <a:avLst>
                <a:gd name="adj1" fmla="val 28772"/>
                <a:gd name="adj2" fmla="val 0"/>
              </a:avLst>
            </a:prstGeom>
            <a:solidFill>
              <a:schemeClr val="bg1"/>
            </a:solidFill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Isosceles Triangle 47"/>
            <p:cNvSpPr/>
            <p:nvPr/>
          </p:nvSpPr>
          <p:spPr>
            <a:xfrm rot="5400000">
              <a:off x="830174" y="5660284"/>
              <a:ext cx="357945" cy="302743"/>
            </a:xfrm>
            <a:prstGeom prst="triangle">
              <a:avLst/>
            </a:prstGeom>
            <a:solidFill>
              <a:srgbClr val="08249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805284" y="2833841"/>
            <a:ext cx="562422" cy="464611"/>
            <a:chOff x="2060116" y="5590252"/>
            <a:chExt cx="519159" cy="464611"/>
          </a:xfrm>
        </p:grpSpPr>
        <p:pic>
          <p:nvPicPr>
            <p:cNvPr id="50" name="Picture 17"/>
            <p:cNvPicPr>
              <a:picLocks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0116" y="5590252"/>
              <a:ext cx="515447" cy="462807"/>
            </a:xfrm>
            <a:prstGeom prst="rect">
              <a:avLst/>
            </a:prstGeom>
            <a:noFill/>
            <a:ln>
              <a:noFill/>
            </a:ln>
            <a:effectLst>
              <a:outerShdw blurRad="177800" dist="114300" dir="2700000" algn="ctr" rotWithShape="0">
                <a:schemeClr val="bg2">
                  <a:alpha val="40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cxnSp>
          <p:nvCxnSpPr>
            <p:cNvPr id="51" name="Straight Connector 50"/>
            <p:cNvCxnSpPr/>
            <p:nvPr/>
          </p:nvCxnSpPr>
          <p:spPr>
            <a:xfrm>
              <a:off x="2575563" y="5686793"/>
              <a:ext cx="0" cy="223152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2067642" y="5702668"/>
              <a:ext cx="0" cy="223152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ound Same Side Corner Rectangle 54"/>
            <p:cNvSpPr/>
            <p:nvPr/>
          </p:nvSpPr>
          <p:spPr>
            <a:xfrm rot="10800000">
              <a:off x="2063828" y="5895108"/>
              <a:ext cx="515447" cy="159755"/>
            </a:xfrm>
            <a:prstGeom prst="round2SameRect">
              <a:avLst>
                <a:gd name="adj1" fmla="val 39281"/>
                <a:gd name="adj2" fmla="val 0"/>
              </a:avLst>
            </a:prstGeom>
            <a:solidFill>
              <a:srgbClr val="0C288E"/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64588" y="2055898"/>
            <a:ext cx="547632" cy="465291"/>
            <a:chOff x="2838117" y="5106398"/>
            <a:chExt cx="505506" cy="465291"/>
          </a:xfrm>
        </p:grpSpPr>
        <p:sp>
          <p:nvSpPr>
            <p:cNvPr id="57" name="Round Same Side Corner Rectangle 56"/>
            <p:cNvSpPr/>
            <p:nvPr/>
          </p:nvSpPr>
          <p:spPr>
            <a:xfrm rot="16200000">
              <a:off x="2684578" y="5259937"/>
              <a:ext cx="464799" cy="15772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/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ound Same Side Corner Rectangle 57"/>
            <p:cNvSpPr/>
            <p:nvPr/>
          </p:nvSpPr>
          <p:spPr>
            <a:xfrm rot="5400000">
              <a:off x="3032796" y="5260861"/>
              <a:ext cx="464798" cy="15685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70E17"/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2995838" y="5106890"/>
              <a:ext cx="190929" cy="464308"/>
            </a:xfrm>
            <a:prstGeom prst="rect">
              <a:avLst/>
            </a:prstGeom>
            <a:solidFill>
              <a:srgbClr val="FDCC2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174919" y="5137336"/>
            <a:ext cx="901650" cy="515803"/>
            <a:chOff x="2025697" y="4481368"/>
            <a:chExt cx="832292" cy="515803"/>
          </a:xfrm>
        </p:grpSpPr>
        <p:grpSp>
          <p:nvGrpSpPr>
            <p:cNvPr id="61" name="Group 60"/>
            <p:cNvGrpSpPr/>
            <p:nvPr/>
          </p:nvGrpSpPr>
          <p:grpSpPr>
            <a:xfrm>
              <a:off x="2025697" y="4481368"/>
              <a:ext cx="832292" cy="515803"/>
              <a:chOff x="2984510" y="4418072"/>
              <a:chExt cx="832292" cy="515803"/>
            </a:xfrm>
          </p:grpSpPr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10500" y="4439281"/>
                <a:ext cx="718632" cy="466034"/>
              </a:xfrm>
              <a:prstGeom prst="rect">
                <a:avLst/>
              </a:prstGeom>
            </p:spPr>
          </p:pic>
          <p:sp>
            <p:nvSpPr>
              <p:cNvPr id="66" name="Rectangle 65"/>
              <p:cNvSpPr/>
              <p:nvPr/>
            </p:nvSpPr>
            <p:spPr>
              <a:xfrm rot="5400000">
                <a:off x="3430355" y="4521962"/>
                <a:ext cx="477670" cy="2952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Freeform 66"/>
              <p:cNvSpPr/>
              <p:nvPr/>
            </p:nvSpPr>
            <p:spPr>
              <a:xfrm>
                <a:off x="2984510" y="4814769"/>
                <a:ext cx="152436" cy="113822"/>
              </a:xfrm>
              <a:custGeom>
                <a:avLst/>
                <a:gdLst>
                  <a:gd name="connsiteX0" fmla="*/ 0 w 282217"/>
                  <a:gd name="connsiteY0" fmla="*/ 0 h 213478"/>
                  <a:gd name="connsiteX1" fmla="*/ 3618 w 282217"/>
                  <a:gd name="connsiteY1" fmla="*/ 213478 h 213478"/>
                  <a:gd name="connsiteX2" fmla="*/ 282217 w 282217"/>
                  <a:gd name="connsiteY2" fmla="*/ 213478 h 213478"/>
                  <a:gd name="connsiteX3" fmla="*/ 141108 w 282217"/>
                  <a:gd name="connsiteY3" fmla="*/ 166441 h 213478"/>
                  <a:gd name="connsiteX4" fmla="*/ 141108 w 282217"/>
                  <a:gd name="connsiteY4" fmla="*/ 166441 h 213478"/>
                  <a:gd name="connsiteX5" fmla="*/ 94072 w 282217"/>
                  <a:gd name="connsiteY5" fmla="*/ 151968 h 213478"/>
                  <a:gd name="connsiteX6" fmla="*/ 94072 w 282217"/>
                  <a:gd name="connsiteY6" fmla="*/ 151968 h 213478"/>
                  <a:gd name="connsiteX7" fmla="*/ 61509 w 282217"/>
                  <a:gd name="connsiteY7" fmla="*/ 112167 h 213478"/>
                  <a:gd name="connsiteX8" fmla="*/ 61509 w 282217"/>
                  <a:gd name="connsiteY8" fmla="*/ 112167 h 213478"/>
                  <a:gd name="connsiteX9" fmla="*/ 28945 w 282217"/>
                  <a:gd name="connsiteY9" fmla="*/ 61511 h 213478"/>
                  <a:gd name="connsiteX10" fmla="*/ 28945 w 282217"/>
                  <a:gd name="connsiteY10" fmla="*/ 61511 h 213478"/>
                  <a:gd name="connsiteX11" fmla="*/ 0 w 282217"/>
                  <a:gd name="connsiteY11" fmla="*/ 0 h 213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2217" h="213478">
                    <a:moveTo>
                      <a:pt x="0" y="0"/>
                    </a:moveTo>
                    <a:lnTo>
                      <a:pt x="3618" y="213478"/>
                    </a:lnTo>
                    <a:lnTo>
                      <a:pt x="282217" y="213478"/>
                    </a:lnTo>
                    <a:lnTo>
                      <a:pt x="141108" y="166441"/>
                    </a:lnTo>
                    <a:lnTo>
                      <a:pt x="141108" y="166441"/>
                    </a:lnTo>
                    <a:lnTo>
                      <a:pt x="94072" y="151968"/>
                    </a:lnTo>
                    <a:lnTo>
                      <a:pt x="94072" y="151968"/>
                    </a:lnTo>
                    <a:lnTo>
                      <a:pt x="61509" y="112167"/>
                    </a:lnTo>
                    <a:lnTo>
                      <a:pt x="61509" y="112167"/>
                    </a:lnTo>
                    <a:lnTo>
                      <a:pt x="28945" y="61511"/>
                    </a:lnTo>
                    <a:lnTo>
                      <a:pt x="28945" y="615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Freeform 67"/>
              <p:cNvSpPr/>
              <p:nvPr/>
            </p:nvSpPr>
            <p:spPr>
              <a:xfrm rot="10800000">
                <a:off x="3392111" y="4418072"/>
                <a:ext cx="152436" cy="113822"/>
              </a:xfrm>
              <a:custGeom>
                <a:avLst/>
                <a:gdLst>
                  <a:gd name="connsiteX0" fmla="*/ 0 w 282217"/>
                  <a:gd name="connsiteY0" fmla="*/ 0 h 213478"/>
                  <a:gd name="connsiteX1" fmla="*/ 3618 w 282217"/>
                  <a:gd name="connsiteY1" fmla="*/ 213478 h 213478"/>
                  <a:gd name="connsiteX2" fmla="*/ 282217 w 282217"/>
                  <a:gd name="connsiteY2" fmla="*/ 213478 h 213478"/>
                  <a:gd name="connsiteX3" fmla="*/ 141108 w 282217"/>
                  <a:gd name="connsiteY3" fmla="*/ 166441 h 213478"/>
                  <a:gd name="connsiteX4" fmla="*/ 141108 w 282217"/>
                  <a:gd name="connsiteY4" fmla="*/ 166441 h 213478"/>
                  <a:gd name="connsiteX5" fmla="*/ 94072 w 282217"/>
                  <a:gd name="connsiteY5" fmla="*/ 151968 h 213478"/>
                  <a:gd name="connsiteX6" fmla="*/ 94072 w 282217"/>
                  <a:gd name="connsiteY6" fmla="*/ 151968 h 213478"/>
                  <a:gd name="connsiteX7" fmla="*/ 61509 w 282217"/>
                  <a:gd name="connsiteY7" fmla="*/ 112167 h 213478"/>
                  <a:gd name="connsiteX8" fmla="*/ 61509 w 282217"/>
                  <a:gd name="connsiteY8" fmla="*/ 112167 h 213478"/>
                  <a:gd name="connsiteX9" fmla="*/ 28945 w 282217"/>
                  <a:gd name="connsiteY9" fmla="*/ 61511 h 213478"/>
                  <a:gd name="connsiteX10" fmla="*/ 28945 w 282217"/>
                  <a:gd name="connsiteY10" fmla="*/ 61511 h 213478"/>
                  <a:gd name="connsiteX11" fmla="*/ 0 w 282217"/>
                  <a:gd name="connsiteY11" fmla="*/ 0 h 213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2217" h="213478">
                    <a:moveTo>
                      <a:pt x="0" y="0"/>
                    </a:moveTo>
                    <a:lnTo>
                      <a:pt x="3618" y="213478"/>
                    </a:lnTo>
                    <a:lnTo>
                      <a:pt x="282217" y="213478"/>
                    </a:lnTo>
                    <a:lnTo>
                      <a:pt x="141108" y="166441"/>
                    </a:lnTo>
                    <a:lnTo>
                      <a:pt x="141108" y="166441"/>
                    </a:lnTo>
                    <a:lnTo>
                      <a:pt x="94072" y="151968"/>
                    </a:lnTo>
                    <a:lnTo>
                      <a:pt x="94072" y="151968"/>
                    </a:lnTo>
                    <a:lnTo>
                      <a:pt x="61509" y="112167"/>
                    </a:lnTo>
                    <a:lnTo>
                      <a:pt x="61509" y="112167"/>
                    </a:lnTo>
                    <a:lnTo>
                      <a:pt x="28945" y="61511"/>
                    </a:lnTo>
                    <a:lnTo>
                      <a:pt x="28945" y="615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Freeform 68"/>
              <p:cNvSpPr/>
              <p:nvPr/>
            </p:nvSpPr>
            <p:spPr>
              <a:xfrm rot="5647565">
                <a:off x="2967668" y="4444208"/>
                <a:ext cx="152436" cy="113822"/>
              </a:xfrm>
              <a:custGeom>
                <a:avLst/>
                <a:gdLst>
                  <a:gd name="connsiteX0" fmla="*/ 0 w 282217"/>
                  <a:gd name="connsiteY0" fmla="*/ 0 h 213478"/>
                  <a:gd name="connsiteX1" fmla="*/ 3618 w 282217"/>
                  <a:gd name="connsiteY1" fmla="*/ 213478 h 213478"/>
                  <a:gd name="connsiteX2" fmla="*/ 282217 w 282217"/>
                  <a:gd name="connsiteY2" fmla="*/ 213478 h 213478"/>
                  <a:gd name="connsiteX3" fmla="*/ 141108 w 282217"/>
                  <a:gd name="connsiteY3" fmla="*/ 166441 h 213478"/>
                  <a:gd name="connsiteX4" fmla="*/ 141108 w 282217"/>
                  <a:gd name="connsiteY4" fmla="*/ 166441 h 213478"/>
                  <a:gd name="connsiteX5" fmla="*/ 94072 w 282217"/>
                  <a:gd name="connsiteY5" fmla="*/ 151968 h 213478"/>
                  <a:gd name="connsiteX6" fmla="*/ 94072 w 282217"/>
                  <a:gd name="connsiteY6" fmla="*/ 151968 h 213478"/>
                  <a:gd name="connsiteX7" fmla="*/ 61509 w 282217"/>
                  <a:gd name="connsiteY7" fmla="*/ 112167 h 213478"/>
                  <a:gd name="connsiteX8" fmla="*/ 61509 w 282217"/>
                  <a:gd name="connsiteY8" fmla="*/ 112167 h 213478"/>
                  <a:gd name="connsiteX9" fmla="*/ 28945 w 282217"/>
                  <a:gd name="connsiteY9" fmla="*/ 61511 h 213478"/>
                  <a:gd name="connsiteX10" fmla="*/ 28945 w 282217"/>
                  <a:gd name="connsiteY10" fmla="*/ 61511 h 213478"/>
                  <a:gd name="connsiteX11" fmla="*/ 0 w 282217"/>
                  <a:gd name="connsiteY11" fmla="*/ 0 h 213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2217" h="213478">
                    <a:moveTo>
                      <a:pt x="0" y="0"/>
                    </a:moveTo>
                    <a:lnTo>
                      <a:pt x="3618" y="213478"/>
                    </a:lnTo>
                    <a:lnTo>
                      <a:pt x="282217" y="213478"/>
                    </a:lnTo>
                    <a:lnTo>
                      <a:pt x="141108" y="166441"/>
                    </a:lnTo>
                    <a:lnTo>
                      <a:pt x="141108" y="166441"/>
                    </a:lnTo>
                    <a:lnTo>
                      <a:pt x="94072" y="151968"/>
                    </a:lnTo>
                    <a:lnTo>
                      <a:pt x="94072" y="151968"/>
                    </a:lnTo>
                    <a:lnTo>
                      <a:pt x="61509" y="112167"/>
                    </a:lnTo>
                    <a:lnTo>
                      <a:pt x="61509" y="112167"/>
                    </a:lnTo>
                    <a:lnTo>
                      <a:pt x="28945" y="61511"/>
                    </a:lnTo>
                    <a:lnTo>
                      <a:pt x="28945" y="615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Freeform 69"/>
              <p:cNvSpPr/>
              <p:nvPr/>
            </p:nvSpPr>
            <p:spPr>
              <a:xfrm rot="16200000">
                <a:off x="3406538" y="4800746"/>
                <a:ext cx="152436" cy="113822"/>
              </a:xfrm>
              <a:custGeom>
                <a:avLst/>
                <a:gdLst>
                  <a:gd name="connsiteX0" fmla="*/ 0 w 282217"/>
                  <a:gd name="connsiteY0" fmla="*/ 0 h 213478"/>
                  <a:gd name="connsiteX1" fmla="*/ 3618 w 282217"/>
                  <a:gd name="connsiteY1" fmla="*/ 213478 h 213478"/>
                  <a:gd name="connsiteX2" fmla="*/ 282217 w 282217"/>
                  <a:gd name="connsiteY2" fmla="*/ 213478 h 213478"/>
                  <a:gd name="connsiteX3" fmla="*/ 141108 w 282217"/>
                  <a:gd name="connsiteY3" fmla="*/ 166441 h 213478"/>
                  <a:gd name="connsiteX4" fmla="*/ 141108 w 282217"/>
                  <a:gd name="connsiteY4" fmla="*/ 166441 h 213478"/>
                  <a:gd name="connsiteX5" fmla="*/ 94072 w 282217"/>
                  <a:gd name="connsiteY5" fmla="*/ 151968 h 213478"/>
                  <a:gd name="connsiteX6" fmla="*/ 94072 w 282217"/>
                  <a:gd name="connsiteY6" fmla="*/ 151968 h 213478"/>
                  <a:gd name="connsiteX7" fmla="*/ 61509 w 282217"/>
                  <a:gd name="connsiteY7" fmla="*/ 112167 h 213478"/>
                  <a:gd name="connsiteX8" fmla="*/ 61509 w 282217"/>
                  <a:gd name="connsiteY8" fmla="*/ 112167 h 213478"/>
                  <a:gd name="connsiteX9" fmla="*/ 28945 w 282217"/>
                  <a:gd name="connsiteY9" fmla="*/ 61511 h 213478"/>
                  <a:gd name="connsiteX10" fmla="*/ 28945 w 282217"/>
                  <a:gd name="connsiteY10" fmla="*/ 61511 h 213478"/>
                  <a:gd name="connsiteX11" fmla="*/ 0 w 282217"/>
                  <a:gd name="connsiteY11" fmla="*/ 0 h 213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2217" h="213478">
                    <a:moveTo>
                      <a:pt x="0" y="0"/>
                    </a:moveTo>
                    <a:lnTo>
                      <a:pt x="3618" y="213478"/>
                    </a:lnTo>
                    <a:lnTo>
                      <a:pt x="282217" y="213478"/>
                    </a:lnTo>
                    <a:lnTo>
                      <a:pt x="141108" y="166441"/>
                    </a:lnTo>
                    <a:lnTo>
                      <a:pt x="141108" y="166441"/>
                    </a:lnTo>
                    <a:lnTo>
                      <a:pt x="94072" y="151968"/>
                    </a:lnTo>
                    <a:lnTo>
                      <a:pt x="94072" y="151968"/>
                    </a:lnTo>
                    <a:lnTo>
                      <a:pt x="61509" y="112167"/>
                    </a:lnTo>
                    <a:lnTo>
                      <a:pt x="61509" y="112167"/>
                    </a:lnTo>
                    <a:lnTo>
                      <a:pt x="28945" y="61511"/>
                    </a:lnTo>
                    <a:lnTo>
                      <a:pt x="28945" y="615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2" name="Straight Connector 61"/>
            <p:cNvCxnSpPr/>
            <p:nvPr/>
          </p:nvCxnSpPr>
          <p:spPr>
            <a:xfrm>
              <a:off x="2138311" y="4506815"/>
              <a:ext cx="97595" cy="0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>
              <a:off x="2558444" y="4555816"/>
              <a:ext cx="952" cy="359132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H="1">
              <a:off x="2055055" y="4573827"/>
              <a:ext cx="952" cy="359132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1" name="Picture 5"/>
          <p:cNvPicPr>
            <a:picLocks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247" y="4885533"/>
            <a:ext cx="558401" cy="462807"/>
          </a:xfrm>
          <a:prstGeom prst="rect">
            <a:avLst/>
          </a:prstGeom>
          <a:noFill/>
          <a:ln>
            <a:noFill/>
          </a:ln>
          <a:effectLst>
            <a:outerShdw blurRad="177800" dist="114300" dir="2700000" algn="ctr" rotWithShape="0">
              <a:schemeClr val="bg2">
                <a:alpha val="40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2" name="Picture 15"/>
          <p:cNvPicPr>
            <a:picLocks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247" y="5400633"/>
            <a:ext cx="558401" cy="462807"/>
          </a:xfrm>
          <a:prstGeom prst="rect">
            <a:avLst/>
          </a:prstGeom>
          <a:noFill/>
          <a:ln>
            <a:noFill/>
          </a:ln>
          <a:effectLst>
            <a:outerShdw blurRad="177800" dist="114300" dir="2700000" algn="ctr" rotWithShape="0">
              <a:schemeClr val="bg2">
                <a:alpha val="40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3" name="Picture 16"/>
          <p:cNvPicPr>
            <a:picLocks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247" y="5950510"/>
            <a:ext cx="558401" cy="462807"/>
          </a:xfrm>
          <a:prstGeom prst="rect">
            <a:avLst/>
          </a:prstGeom>
          <a:noFill/>
          <a:ln>
            <a:noFill/>
          </a:ln>
          <a:effectLst>
            <a:outerShdw blurRad="177800" dist="114300" dir="2700000" algn="ctr" rotWithShape="0">
              <a:schemeClr val="bg2">
                <a:alpha val="40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4" name="Picture 19"/>
          <p:cNvPicPr>
            <a:picLocks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247" y="4352031"/>
            <a:ext cx="558401" cy="462807"/>
          </a:xfrm>
          <a:prstGeom prst="rect">
            <a:avLst/>
          </a:prstGeom>
          <a:noFill/>
          <a:ln>
            <a:noFill/>
          </a:ln>
          <a:effectLst>
            <a:outerShdw blurRad="177800" dist="114300" dir="2700000" algn="ctr" rotWithShape="0">
              <a:schemeClr val="bg2">
                <a:alpha val="40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75" name="Group 74"/>
          <p:cNvGrpSpPr/>
          <p:nvPr/>
        </p:nvGrpSpPr>
        <p:grpSpPr>
          <a:xfrm>
            <a:off x="849552" y="3862718"/>
            <a:ext cx="546000" cy="431945"/>
            <a:chOff x="3228307" y="6141567"/>
            <a:chExt cx="504000" cy="431945"/>
          </a:xfrm>
        </p:grpSpPr>
        <p:sp>
          <p:nvSpPr>
            <p:cNvPr id="76" name="Round Same Side Corner Rectangle 75"/>
            <p:cNvSpPr/>
            <p:nvPr/>
          </p:nvSpPr>
          <p:spPr>
            <a:xfrm>
              <a:off x="3231634" y="6141567"/>
              <a:ext cx="497499" cy="223981"/>
            </a:xfrm>
            <a:prstGeom prst="round2SameRect">
              <a:avLst>
                <a:gd name="adj1" fmla="val 39348"/>
                <a:gd name="adj2" fmla="val 0"/>
              </a:avLst>
            </a:prstGeom>
            <a:solidFill>
              <a:schemeClr val="bg1"/>
            </a:solidFill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ound Same Side Corner Rectangle 76"/>
            <p:cNvSpPr/>
            <p:nvPr/>
          </p:nvSpPr>
          <p:spPr>
            <a:xfrm rot="10800000">
              <a:off x="3228307" y="6349531"/>
              <a:ext cx="504000" cy="223981"/>
            </a:xfrm>
            <a:prstGeom prst="round2SameRect">
              <a:avLst>
                <a:gd name="adj1" fmla="val 47853"/>
                <a:gd name="adj2" fmla="val 0"/>
              </a:avLst>
            </a:prstGeom>
            <a:solidFill>
              <a:srgbClr val="D70E17"/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8" name="TextBox 24"/>
          <p:cNvSpPr txBox="1">
            <a:spLocks noChangeArrowheads="1"/>
          </p:cNvSpPr>
          <p:nvPr/>
        </p:nvSpPr>
        <p:spPr bwMode="auto">
          <a:xfrm>
            <a:off x="1556048" y="5733256"/>
            <a:ext cx="7416824" cy="803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78" tIns="32139" rIns="64278" bIns="32139">
            <a:spAutoFit/>
          </a:bodyPr>
          <a:lstStyle>
            <a:lvl1pPr defTabSz="639763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639763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639763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639763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639763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defTabSz="6397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defTabSz="6397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defTabSz="6397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defTabSz="6397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fr-FR" sz="2400" dirty="0" smtClean="0">
                <a:solidFill>
                  <a:srgbClr val="000066"/>
                </a:solidFill>
                <a:latin typeface="+mn-lt"/>
                <a:cs typeface="TitilliumText22L 600 wt" charset="0"/>
              </a:rPr>
              <a:t>Budget de fonctionnement estimé  &lt;140M€</a:t>
            </a:r>
          </a:p>
          <a:p>
            <a:pPr eaLnBrk="1" hangingPunct="1"/>
            <a:r>
              <a:rPr lang="fr-FR" sz="2400" dirty="0" smtClean="0">
                <a:solidFill>
                  <a:srgbClr val="000066"/>
                </a:solidFill>
                <a:latin typeface="+mn-lt"/>
                <a:cs typeface="TitilliumText22L 600 wt" charset="0"/>
              </a:rPr>
              <a:t>Durée de vie ~40 ans</a:t>
            </a:r>
            <a:endParaRPr lang="fr-FR" sz="2400" dirty="0">
              <a:solidFill>
                <a:srgbClr val="000066"/>
              </a:solidFill>
              <a:latin typeface="+mn-lt"/>
              <a:cs typeface="TitilliumText22L 600 w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45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921-3_poster_vy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1"/>
          <a:stretch/>
        </p:blipFill>
        <p:spPr>
          <a:xfrm>
            <a:off x="0" y="1412776"/>
            <a:ext cx="9144000" cy="5445224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Merci pour votre attention!</a:t>
            </a:r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C. VETTIER  Journées Accélérateurs Roscoff 5-7 octobre 2015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40</a:t>
            </a:fld>
            <a:endParaRPr lang="sv-SE" dirty="0"/>
          </a:p>
        </p:txBody>
      </p:sp>
      <p:sp>
        <p:nvSpPr>
          <p:cNvPr id="5" name="Rectangle 4"/>
          <p:cNvSpPr/>
          <p:nvPr/>
        </p:nvSpPr>
        <p:spPr>
          <a:xfrm>
            <a:off x="251520" y="1484784"/>
            <a:ext cx="720080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FFFFFF"/>
                </a:solidFill>
              </a:rPr>
              <a:t>https://europeanspallationsource.se/site-civil-</a:t>
            </a:r>
            <a:r>
              <a:rPr lang="fr-FR" sz="2400" dirty="0" smtClean="0">
                <a:solidFill>
                  <a:srgbClr val="FFFFFF"/>
                </a:solidFill>
              </a:rPr>
              <a:t>works</a:t>
            </a:r>
          </a:p>
          <a:p>
            <a:r>
              <a:rPr lang="fr-FR" sz="2400" dirty="0">
                <a:solidFill>
                  <a:srgbClr val="FFFFFF"/>
                </a:solidFill>
              </a:rPr>
              <a:t>https://</a:t>
            </a:r>
            <a:r>
              <a:rPr lang="fr-FR" sz="2400" dirty="0" smtClean="0">
                <a:solidFill>
                  <a:srgbClr val="FFFFFF"/>
                </a:solidFill>
              </a:rPr>
              <a:t>europeanspallationsource.se</a:t>
            </a:r>
          </a:p>
          <a:p>
            <a:endParaRPr lang="fr-FR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3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European Spallation Source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C. VETTIER  Journées Accélérateurs Roscoff 5-7 octobre 2015</a:t>
            </a:r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</a:t>
            </a:fld>
            <a:endParaRPr lang="sv-SE" dirty="0"/>
          </a:p>
        </p:txBody>
      </p:sp>
      <p:sp>
        <p:nvSpPr>
          <p:cNvPr id="9" name="TextBox 8"/>
          <p:cNvSpPr txBox="1"/>
          <p:nvPr/>
        </p:nvSpPr>
        <p:spPr>
          <a:xfrm>
            <a:off x="251520" y="1628800"/>
            <a:ext cx="7920880" cy="4862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Points abordés: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endParaRPr lang="fr-FR" sz="2400" dirty="0"/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fr-FR" sz="2400" dirty="0" smtClean="0"/>
              <a:t>Pourquoi des faisceaux de neutrons?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fr-FR" sz="2400" dirty="0" smtClean="0"/>
              <a:t>Pourquoi une nouvelle source de neutrons?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fr-FR" sz="2400" dirty="0" smtClean="0"/>
              <a:t>ESS: une longue histoire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fr-FR" sz="2400" dirty="0" smtClean="0"/>
              <a:t>ESS: principe de fonctionnement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fr-FR" sz="2400" dirty="0" smtClean="0"/>
              <a:t>Les défis (techniques et autres) et les enjeux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fr-FR" sz="2400" dirty="0" smtClean="0"/>
              <a:t>Perspectives</a:t>
            </a:r>
          </a:p>
          <a:p>
            <a:pPr>
              <a:lnSpc>
                <a:spcPct val="150000"/>
              </a:lnSpc>
            </a:pPr>
            <a:endParaRPr lang="fr-FR" sz="2400" dirty="0" smtClean="0"/>
          </a:p>
        </p:txBody>
      </p:sp>
    </p:spTree>
    <p:extLst>
      <p:ext uri="{BB962C8B-B14F-4D97-AF65-F5344CB8AC3E}">
        <p14:creationId xmlns:p14="http://schemas.microsoft.com/office/powerpoint/2010/main" val="253684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Pourquoi des faisceaux de neutrons?</a:t>
            </a:r>
            <a:endParaRPr lang="fr-FR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VETTIER  Journées Accélérateurs Roscoff 5-7 octobre 2015</a:t>
            </a:r>
            <a:endParaRPr lang="fr-FR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59BFE-2666-2941-9DFF-272269DCD7B7}" type="slidenum">
              <a:rPr lang="fr-FR" smtClean="0"/>
              <a:pPr/>
              <a:t>6</a:t>
            </a:fld>
            <a:endParaRPr lang="fr-FR"/>
          </a:p>
        </p:txBody>
      </p:sp>
      <p:pic>
        <p:nvPicPr>
          <p:cNvPr id="1372163" name="Picture 3" descr="ILLrea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764011"/>
            <a:ext cx="2377580" cy="210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2164" name="Picture 4" descr="XRaybe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822" y="4941168"/>
            <a:ext cx="2879682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2165" name="Text Box 5"/>
          <p:cNvSpPr txBox="1">
            <a:spLocks noChangeArrowheads="1"/>
          </p:cNvSpPr>
          <p:nvPr/>
        </p:nvSpPr>
        <p:spPr bwMode="auto">
          <a:xfrm>
            <a:off x="107504" y="1412776"/>
            <a:ext cx="89289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dirty="0" smtClean="0"/>
              <a:t>Un outil très puissant pour l’étude de la matière à l’échelle atomique</a:t>
            </a:r>
          </a:p>
        </p:txBody>
      </p:sp>
      <p:sp>
        <p:nvSpPr>
          <p:cNvPr id="1372166" name="Text Box 6"/>
          <p:cNvSpPr txBox="1">
            <a:spLocks noChangeArrowheads="1"/>
          </p:cNvSpPr>
          <p:nvPr/>
        </p:nvSpPr>
        <p:spPr bwMode="auto">
          <a:xfrm>
            <a:off x="251520" y="2551544"/>
            <a:ext cx="6192688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dirty="0"/>
              <a:t>P</a:t>
            </a:r>
            <a:r>
              <a:rPr lang="fr-FR" sz="2400" b="0" dirty="0" smtClean="0">
                <a:solidFill>
                  <a:schemeClr val="tx1"/>
                </a:solidFill>
                <a:effectLst/>
              </a:rPr>
              <a:t>oints commu</a:t>
            </a:r>
            <a:r>
              <a:rPr lang="fr-FR" sz="2400" dirty="0" smtClean="0"/>
              <a:t>ns:</a:t>
            </a:r>
          </a:p>
          <a:p>
            <a:pPr marL="342900" indent="-342900">
              <a:spcBef>
                <a:spcPct val="50000"/>
              </a:spcBef>
              <a:buFont typeface="Arial"/>
              <a:buChar char="•"/>
            </a:pPr>
            <a:r>
              <a:rPr lang="fr-FR" sz="2400" b="0" dirty="0" smtClean="0">
                <a:solidFill>
                  <a:schemeClr val="tx1"/>
                </a:solidFill>
                <a:effectLst/>
              </a:rPr>
              <a:t>particules et ondes</a:t>
            </a:r>
          </a:p>
          <a:p>
            <a:pPr marL="342900" indent="-342900">
              <a:spcBef>
                <a:spcPct val="50000"/>
              </a:spcBef>
              <a:buFont typeface="Arial"/>
              <a:buChar char="•"/>
            </a:pPr>
            <a:r>
              <a:rPr lang="fr-FR" sz="2400" dirty="0"/>
              <a:t>l</a:t>
            </a:r>
            <a:r>
              <a:rPr lang="fr-FR" sz="2400" dirty="0" smtClean="0"/>
              <a:t>ongueur d’onde </a:t>
            </a:r>
            <a:r>
              <a:rPr lang="fr-FR" sz="2400" b="0" dirty="0" smtClean="0">
                <a:solidFill>
                  <a:schemeClr val="tx1"/>
                </a:solidFill>
                <a:effectLst/>
              </a:rPr>
              <a:t>dans le nanomètre</a:t>
            </a:r>
            <a:endParaRPr lang="fr-FR" sz="2400" dirty="0"/>
          </a:p>
          <a:p>
            <a:pPr marL="342900" indent="-342900">
              <a:spcBef>
                <a:spcPct val="50000"/>
              </a:spcBef>
              <a:buFont typeface="Arial"/>
              <a:buChar char="•"/>
            </a:pPr>
            <a:r>
              <a:rPr lang="fr-FR" sz="2400" b="0" dirty="0" smtClean="0">
                <a:solidFill>
                  <a:schemeClr val="tx1"/>
                </a:solidFill>
                <a:effectLst/>
              </a:rPr>
              <a:t> faibles interactions avec la matière </a:t>
            </a:r>
            <a:endParaRPr lang="fr-FR" sz="2400" dirty="0"/>
          </a:p>
          <a:p>
            <a:pPr marL="342900" indent="-342900">
              <a:spcBef>
                <a:spcPct val="50000"/>
              </a:spcBef>
              <a:buFont typeface="Arial"/>
              <a:buChar char="•"/>
            </a:pPr>
            <a:r>
              <a:rPr lang="fr-FR" sz="2400" dirty="0"/>
              <a:t>d</a:t>
            </a:r>
            <a:r>
              <a:rPr lang="fr-FR" sz="2400" b="0" dirty="0" smtClean="0">
                <a:solidFill>
                  <a:schemeClr val="tx1"/>
                </a:solidFill>
                <a:effectLst/>
              </a:rPr>
              <a:t>iffusion </a:t>
            </a:r>
            <a:r>
              <a:rPr lang="fr-FR" sz="2400" dirty="0" smtClean="0"/>
              <a:t>é</a:t>
            </a:r>
            <a:r>
              <a:rPr lang="fr-FR" sz="2400" b="0" dirty="0" smtClean="0">
                <a:solidFill>
                  <a:schemeClr val="tx1"/>
                </a:solidFill>
                <a:effectLst/>
              </a:rPr>
              <a:t>lastique et inélastique</a:t>
            </a:r>
            <a:endParaRPr lang="fr-FR" sz="2400" b="0" dirty="0">
              <a:solidFill>
                <a:schemeClr val="tx1"/>
              </a:solidFill>
              <a:effectLst/>
            </a:endParaRPr>
          </a:p>
        </p:txBody>
      </p:sp>
      <p:sp>
        <p:nvSpPr>
          <p:cNvPr id="1372167" name="Text Box 7"/>
          <p:cNvSpPr txBox="1">
            <a:spLocks noChangeArrowheads="1"/>
          </p:cNvSpPr>
          <p:nvPr/>
        </p:nvSpPr>
        <p:spPr bwMode="auto">
          <a:xfrm>
            <a:off x="611560" y="5373216"/>
            <a:ext cx="53776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400" b="0" dirty="0" smtClean="0">
                <a:solidFill>
                  <a:schemeClr val="tx1"/>
                </a:solidFill>
                <a:effectLst/>
              </a:rPr>
              <a:t>diffraction pour déterminer les structures </a:t>
            </a:r>
            <a:endParaRPr lang="fr-FR" sz="2400" b="0" dirty="0">
              <a:solidFill>
                <a:schemeClr val="tx1"/>
              </a:solidFill>
              <a:effectLst/>
            </a:endParaRPr>
          </a:p>
        </p:txBody>
      </p:sp>
      <p:sp>
        <p:nvSpPr>
          <p:cNvPr id="1372169" name="Text Box 9"/>
          <p:cNvSpPr txBox="1">
            <a:spLocks noChangeArrowheads="1"/>
          </p:cNvSpPr>
          <p:nvPr/>
        </p:nvSpPr>
        <p:spPr bwMode="auto">
          <a:xfrm>
            <a:off x="611560" y="5805264"/>
            <a:ext cx="53591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400" b="0" dirty="0" smtClean="0">
                <a:solidFill>
                  <a:schemeClr val="tx1"/>
                </a:solidFill>
                <a:effectLst/>
              </a:rPr>
              <a:t>spectrométrie pour étudier la dynamique</a:t>
            </a:r>
            <a:endParaRPr lang="fr-FR" sz="2400" b="0" dirty="0">
              <a:solidFill>
                <a:schemeClr val="tx1"/>
              </a:solidFill>
              <a:effectLst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611560" y="6207695"/>
            <a:ext cx="12776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400" b="0" dirty="0" smtClean="0">
                <a:solidFill>
                  <a:schemeClr val="tx1"/>
                </a:solidFill>
                <a:effectLst/>
              </a:rPr>
              <a:t>imagerie</a:t>
            </a:r>
            <a:endParaRPr lang="fr-FR" sz="2400" b="0" dirty="0">
              <a:solidFill>
                <a:schemeClr val="tx1"/>
              </a:solidFill>
              <a:effectLst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790128" y="1988840"/>
            <a:ext cx="767030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0" dirty="0" smtClean="0">
                <a:solidFill>
                  <a:schemeClr val="tx1"/>
                </a:solidFill>
                <a:effectLst/>
              </a:rPr>
              <a:t>neutrons et rayons X sont des sondes compl</a:t>
            </a:r>
            <a:r>
              <a:rPr lang="fr-FR" sz="2400" dirty="0" smtClean="0"/>
              <a:t>émentaires</a:t>
            </a:r>
            <a:endParaRPr lang="fr-FR" sz="2400" b="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5574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166" grpId="0"/>
      <p:bldP spid="1372167" grpId="0"/>
      <p:bldP spid="1372169" grpId="0"/>
      <p:bldP spid="14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Pourquoi des faisceaux de neutrons?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C. VETTIER  Journées Accélérateurs Roscoff 5-7 octobre 2015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fr-FR" smtClean="0"/>
              <a:t>7</a:t>
            </a:fld>
            <a:endParaRPr lang="fr-FR"/>
          </a:p>
        </p:txBody>
      </p:sp>
      <p:sp>
        <p:nvSpPr>
          <p:cNvPr id="13" name="TextBox 12"/>
          <p:cNvSpPr txBox="1"/>
          <p:nvPr/>
        </p:nvSpPr>
        <p:spPr>
          <a:xfrm>
            <a:off x="323528" y="1700808"/>
            <a:ext cx="85689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L</a:t>
            </a:r>
            <a:r>
              <a:rPr lang="fr-FR" sz="2400" dirty="0" smtClean="0"/>
              <a:t>es neutrons sont ‘spéciaux’:</a:t>
            </a:r>
          </a:p>
          <a:p>
            <a:endParaRPr lang="fr-FR" sz="2400" dirty="0" smtClean="0"/>
          </a:p>
          <a:p>
            <a:r>
              <a:rPr lang="fr-FR" sz="2400" dirty="0" smtClean="0"/>
              <a:t>	</a:t>
            </a:r>
            <a:r>
              <a:rPr lang="fr-FR" sz="2400" dirty="0"/>
              <a:t>n</a:t>
            </a:r>
            <a:r>
              <a:rPr lang="fr-FR" sz="2400" dirty="0" smtClean="0"/>
              <a:t>eutralité électrique – faible absorption</a:t>
            </a:r>
          </a:p>
          <a:p>
            <a:r>
              <a:rPr lang="fr-FR" sz="2400" dirty="0"/>
              <a:t>	</a:t>
            </a:r>
            <a:r>
              <a:rPr lang="fr-FR" sz="2400" dirty="0" smtClean="0"/>
              <a:t>	effets de volume</a:t>
            </a:r>
          </a:p>
          <a:p>
            <a:r>
              <a:rPr lang="fr-FR" sz="2400" dirty="0"/>
              <a:t>	</a:t>
            </a:r>
            <a:r>
              <a:rPr lang="fr-FR" sz="2400" dirty="0" smtClean="0"/>
              <a:t>masse - énergie cinétique</a:t>
            </a:r>
          </a:p>
          <a:p>
            <a:r>
              <a:rPr lang="fr-FR" sz="2400" dirty="0"/>
              <a:t>	</a:t>
            </a:r>
            <a:r>
              <a:rPr lang="fr-FR" sz="2400" dirty="0" smtClean="0"/>
              <a:t>	dans le </a:t>
            </a:r>
            <a:r>
              <a:rPr lang="fr-FR" sz="2400" dirty="0" err="1" smtClean="0"/>
              <a:t>meV</a:t>
            </a:r>
            <a:r>
              <a:rPr lang="fr-FR" sz="2400" dirty="0"/>
              <a:t> </a:t>
            </a:r>
            <a:r>
              <a:rPr lang="fr-FR" sz="2400" dirty="0" smtClean="0"/>
              <a:t>après thermalisation</a:t>
            </a:r>
          </a:p>
          <a:p>
            <a:r>
              <a:rPr lang="fr-FR" sz="2400" dirty="0"/>
              <a:t>	</a:t>
            </a:r>
            <a:r>
              <a:rPr lang="fr-FR" sz="2400" dirty="0" smtClean="0"/>
              <a:t>	adaptée pour tous les matériaux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0088" y="4565352"/>
            <a:ext cx="2184400" cy="203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3528" y="5190291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l</a:t>
            </a:r>
            <a:r>
              <a:rPr lang="fr-FR" sz="2400" dirty="0" smtClean="0"/>
              <a:t>es neutrons ont un spin:</a:t>
            </a:r>
          </a:p>
          <a:p>
            <a:r>
              <a:rPr lang="fr-FR" sz="2400" dirty="0"/>
              <a:t>	</a:t>
            </a:r>
            <a:r>
              <a:rPr lang="fr-FR" sz="2400" dirty="0" smtClean="0"/>
              <a:t>outil idéal pour les structures magnétiques </a:t>
            </a:r>
          </a:p>
        </p:txBody>
      </p:sp>
    </p:spTree>
    <p:extLst>
      <p:ext uri="{BB962C8B-B14F-4D97-AF65-F5344CB8AC3E}">
        <p14:creationId xmlns:p14="http://schemas.microsoft.com/office/powerpoint/2010/main" val="375412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Pourquoi des faisceaux de neutrons?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C. VETTIER  Journées Accélérateurs Roscoff 5-7 octobre 2015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fr-FR" smtClean="0"/>
              <a:t>8</a:t>
            </a:fld>
            <a:endParaRPr lang="fr-FR"/>
          </a:p>
        </p:txBody>
      </p:sp>
      <p:sp>
        <p:nvSpPr>
          <p:cNvPr id="14" name="TextBox 13"/>
          <p:cNvSpPr txBox="1"/>
          <p:nvPr/>
        </p:nvSpPr>
        <p:spPr>
          <a:xfrm>
            <a:off x="179512" y="1556792"/>
            <a:ext cx="79208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l</a:t>
            </a:r>
            <a:r>
              <a:rPr lang="fr-FR" sz="2400" dirty="0" smtClean="0"/>
              <a:t>es interactions noyaux-neutrons:</a:t>
            </a:r>
          </a:p>
          <a:p>
            <a:r>
              <a:rPr lang="fr-FR" sz="2400" dirty="0"/>
              <a:t> </a:t>
            </a:r>
            <a:r>
              <a:rPr lang="fr-FR" sz="2400" dirty="0" smtClean="0"/>
              <a:t>  aléatoires dans le table périodique</a:t>
            </a:r>
          </a:p>
          <a:p>
            <a:r>
              <a:rPr lang="fr-FR" sz="2400" dirty="0" smtClean="0"/>
              <a:t>   varient avec les isotopes</a:t>
            </a:r>
          </a:p>
          <a:p>
            <a:r>
              <a:rPr lang="fr-FR" sz="2400" dirty="0"/>
              <a:t> </a:t>
            </a:r>
            <a:r>
              <a:rPr lang="fr-FR" sz="2400" dirty="0" smtClean="0"/>
              <a:t>  très forte sensitivité à hydrogène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3102864"/>
            <a:ext cx="4026033" cy="1694288"/>
          </a:xfrm>
          <a:prstGeom prst="rect">
            <a:avLst/>
          </a:prstGeom>
        </p:spPr>
      </p:pic>
      <p:pic>
        <p:nvPicPr>
          <p:cNvPr id="18" name="movie-fossils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00192" y="1484784"/>
            <a:ext cx="2664296" cy="26642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4730368"/>
            <a:ext cx="81369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dirty="0"/>
          </a:p>
          <a:p>
            <a:r>
              <a:rPr lang="fr-FR" sz="2400" dirty="0"/>
              <a:t>Nombreux domaines d’applications</a:t>
            </a:r>
          </a:p>
          <a:p>
            <a:r>
              <a:rPr lang="fr-FR" sz="2400" dirty="0"/>
              <a:t>		physique, chimie, biologie, matière molle, matériaux, …</a:t>
            </a:r>
          </a:p>
          <a:p>
            <a:r>
              <a:rPr lang="fr-FR" sz="2400" dirty="0"/>
              <a:t>		applications industrielles		</a:t>
            </a:r>
          </a:p>
          <a:p>
            <a:endParaRPr lang="fr-FR" sz="2400" dirty="0"/>
          </a:p>
        </p:txBody>
      </p:sp>
      <p:pic>
        <p:nvPicPr>
          <p:cNvPr id="5" name="Picture 4" descr="fossils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798" y="1484784"/>
            <a:ext cx="2879714" cy="311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5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Domaines d’utilisation et complémentarité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VETTIER  Journées Accélérateurs Roscoff 5-7 octobre 2015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9</a:t>
            </a:fld>
            <a:endParaRPr lang="fr-FR"/>
          </a:p>
        </p:txBody>
      </p:sp>
      <p:pic>
        <p:nvPicPr>
          <p:cNvPr id="5" name="Picture 4" descr="NeutronDomain.jpg"/>
          <p:cNvPicPr>
            <a:picLocks noChangeAspect="1"/>
          </p:cNvPicPr>
          <p:nvPr/>
        </p:nvPicPr>
        <p:blipFill>
          <a:blip r:embed="rId2"/>
          <a:srcRect b="34357"/>
          <a:stretch>
            <a:fillRect/>
          </a:stretch>
        </p:blipFill>
        <p:spPr>
          <a:xfrm>
            <a:off x="62460" y="1720158"/>
            <a:ext cx="9004426" cy="465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53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Powerpoint.pptx</Template>
  <TotalTime>48987</TotalTime>
  <Words>2662</Words>
  <Application>Microsoft Macintosh PowerPoint</Application>
  <PresentationFormat>On-screen Show (4:3)</PresentationFormat>
  <Paragraphs>713</Paragraphs>
  <Slides>40</Slides>
  <Notes>12</Notes>
  <HiddenSlides>3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ESS Core Powerpoint</vt:lpstr>
      <vt:lpstr>European Spallation Source une nécessité et un enjeu</vt:lpstr>
      <vt:lpstr>European Spallation Source en bref</vt:lpstr>
      <vt:lpstr>European Spallation Source </vt:lpstr>
      <vt:lpstr>European Spallation Source </vt:lpstr>
      <vt:lpstr>European Spallation Source </vt:lpstr>
      <vt:lpstr>Pourquoi des faisceaux de neutrons?</vt:lpstr>
      <vt:lpstr>Pourquoi des faisceaux de neutrons?</vt:lpstr>
      <vt:lpstr>Pourquoi des faisceaux de neutrons?</vt:lpstr>
      <vt:lpstr>Domaines d’utilisation et complémentarité</vt:lpstr>
      <vt:lpstr>Pourquoi des faisceaux de neutrons?</vt:lpstr>
      <vt:lpstr>Sources de neutrons</vt:lpstr>
      <vt:lpstr>Particularités des sources à spallation</vt:lpstr>
      <vt:lpstr>Sources de neutrons – fusion????</vt:lpstr>
      <vt:lpstr>Sources de neutrons</vt:lpstr>
      <vt:lpstr>L’ESS: une nécessité</vt:lpstr>
      <vt:lpstr>Une longue histoire pour l’ESS</vt:lpstr>
      <vt:lpstr>Une longue histoire pour l’ESS</vt:lpstr>
      <vt:lpstr>L’ESS: enjeu et nécessité</vt:lpstr>
      <vt:lpstr> ESS: principes de base</vt:lpstr>
      <vt:lpstr> ESS: principes de base</vt:lpstr>
      <vt:lpstr> ESS: principes de base</vt:lpstr>
      <vt:lpstr>Production de neutrons à l’ESS</vt:lpstr>
      <vt:lpstr>La cible pour spallation</vt:lpstr>
      <vt:lpstr>La cible pour spallation</vt:lpstr>
      <vt:lpstr>Ensemble modérateur-réflecteur</vt:lpstr>
      <vt:lpstr>Production de neutrons à l’ESS</vt:lpstr>
      <vt:lpstr>Une suite de 22 Instruments</vt:lpstr>
      <vt:lpstr>Les instruments neutroniques</vt:lpstr>
      <vt:lpstr>Mise en place des instruments</vt:lpstr>
      <vt:lpstr>PowerPoint Presentation</vt:lpstr>
      <vt:lpstr>Projet de programme de fonctionnement</vt:lpstr>
      <vt:lpstr>Les enjeux – contributions en nature</vt:lpstr>
      <vt:lpstr>Les enjeux – contributions en nature</vt:lpstr>
      <vt:lpstr>Les enjeux – contributions en nature</vt:lpstr>
      <vt:lpstr>Les enjeux – un ‘green field’ </vt:lpstr>
      <vt:lpstr>Les enjeux – la communauté des utilisateurs</vt:lpstr>
      <vt:lpstr>Perspectives</vt:lpstr>
      <vt:lpstr>Perspectives</vt:lpstr>
      <vt:lpstr>Perspectives</vt:lpstr>
      <vt:lpstr>Merci pour votre attention!</vt:lpstr>
    </vt:vector>
  </TitlesOfParts>
  <Company>ESS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Christian Vettier</cp:lastModifiedBy>
  <cp:revision>405</cp:revision>
  <cp:lastPrinted>2015-10-04T11:04:58Z</cp:lastPrinted>
  <dcterms:created xsi:type="dcterms:W3CDTF">2013-10-29T16:05:10Z</dcterms:created>
  <dcterms:modified xsi:type="dcterms:W3CDTF">2015-10-06T06:41:21Z</dcterms:modified>
</cp:coreProperties>
</file>