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2" r:id="rId2"/>
    <p:sldId id="259" r:id="rId3"/>
    <p:sldId id="267" r:id="rId4"/>
    <p:sldId id="264" r:id="rId5"/>
    <p:sldId id="257" r:id="rId6"/>
    <p:sldId id="260" r:id="rId7"/>
    <p:sldId id="265" r:id="rId8"/>
    <p:sldId id="280" r:id="rId9"/>
    <p:sldId id="279" r:id="rId10"/>
    <p:sldId id="266" r:id="rId11"/>
    <p:sldId id="281" r:id="rId12"/>
    <p:sldId id="276" r:id="rId13"/>
    <p:sldId id="278" r:id="rId14"/>
    <p:sldId id="277" r:id="rId15"/>
    <p:sldId id="275" r:id="rId16"/>
    <p:sldId id="261" r:id="rId17"/>
    <p:sldId id="274" r:id="rId18"/>
    <p:sldId id="269" r:id="rId19"/>
    <p:sldId id="270" r:id="rId20"/>
    <p:sldId id="271" r:id="rId21"/>
    <p:sldId id="282" r:id="rId22"/>
    <p:sldId id="28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DB87B-6B7F-4360-9735-7A5E3178EA74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EEF43-72A6-4338-AF0C-9A35FD530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93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9CFB-F4EF-4FFB-A1AD-E071211A6E2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B06DF-91B2-4100-8E29-81C628BA55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96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06DF-91B2-4100-8E29-81C628BA55E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70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20688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 bwMode="gray"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25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 bwMode="gray"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DCF6941B-63C1-43DA-B826-09587CB692E1}" type="datetimeFigureOut">
              <a:rPr lang="fr-FR" smtClean="0"/>
              <a:t>04/10/2015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fld id="{2B346C5B-374B-40E7-B43F-7A461693059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emf"/><Relationship Id="rId5" Type="http://schemas.openxmlformats.org/officeDocument/2006/relationships/image" Target="../media/image15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56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2.avi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http://llr.in2p3.fr/" TargetMode="External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octobre 2015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551723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S. </a:t>
            </a:r>
            <a:r>
              <a:rPr lang="fr-FR" dirty="0" err="1" smtClean="0">
                <a:solidFill>
                  <a:schemeClr val="bg1"/>
                </a:solidFill>
              </a:rPr>
              <a:t>Dobosz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Dufrénoy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192"/>
            <a:ext cx="1253581" cy="55280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64" y="70762"/>
            <a:ext cx="1202457" cy="7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02231" y="65502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9832" y="190377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Couplage</a:t>
            </a:r>
          </a:p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injecteur-ligne de transport magnétique </a:t>
            </a:r>
          </a:p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les schémas d’accélération </a:t>
            </a:r>
          </a:p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laser-plasma à deux étages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31" y="3969060"/>
            <a:ext cx="2093958" cy="12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70281" y="193349"/>
            <a:ext cx="5539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Caractéristiques de la source d’électrons (I)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95918" y="65502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09734" y="981560"/>
            <a:ext cx="9034266" cy="5615201"/>
            <a:chOff x="109734" y="981560"/>
            <a:chExt cx="9034266" cy="561520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20" y="1615152"/>
              <a:ext cx="1693508" cy="168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29" y="4784812"/>
              <a:ext cx="2628292" cy="120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109734" y="1212230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Sans spectromètre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31625" y="4323631"/>
              <a:ext cx="2104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Avec spectromètre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871921" y="981560"/>
              <a:ext cx="53495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Série de 9 tirs consécutifs à I</a:t>
              </a:r>
              <a:r>
                <a:rPr lang="fr-FR" baseline="-25000" dirty="0" smtClean="0"/>
                <a:t>max </a:t>
              </a:r>
              <a:r>
                <a:rPr lang="fr-FR" dirty="0" smtClean="0"/>
                <a:t>=8,56 10</a:t>
              </a:r>
              <a:r>
                <a:rPr lang="fr-FR" baseline="30000" dirty="0" smtClean="0"/>
                <a:t>18</a:t>
              </a:r>
              <a:r>
                <a:rPr lang="fr-FR" dirty="0" smtClean="0"/>
                <a:t> W/cm² </a:t>
              </a:r>
            </a:p>
            <a:p>
              <a:r>
                <a:rPr lang="fr-FR" dirty="0" smtClean="0"/>
                <a:t>dans </a:t>
              </a:r>
              <a:r>
                <a:rPr lang="fr-FR" dirty="0"/>
                <a:t>250 mbar </a:t>
              </a:r>
              <a:r>
                <a:rPr lang="fr-FR" dirty="0" smtClean="0"/>
                <a:t>H</a:t>
              </a:r>
              <a:r>
                <a:rPr lang="fr-FR" baseline="-25000" dirty="0" smtClean="0"/>
                <a:t>2</a:t>
              </a:r>
              <a:r>
                <a:rPr lang="fr-FR" dirty="0" smtClean="0"/>
                <a:t>+1%N</a:t>
              </a:r>
              <a:r>
                <a:rPr lang="fr-FR" baseline="-25000" dirty="0" smtClean="0"/>
                <a:t>2</a:t>
              </a:r>
              <a:r>
                <a:rPr lang="fr-FR" dirty="0" smtClean="0"/>
                <a:t>  </a:t>
              </a:r>
              <a:endParaRPr lang="fr-FR" baseline="-2500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2984818" y="1646115"/>
              <a:ext cx="3164095" cy="4950646"/>
              <a:chOff x="1479912" y="1836970"/>
              <a:chExt cx="3164095" cy="4950646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9912" y="1836970"/>
                <a:ext cx="3164095" cy="4950646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479912" y="1836970"/>
                <a:ext cx="1219880" cy="151870"/>
              </a:xfrm>
              <a:prstGeom prst="rect">
                <a:avLst/>
              </a:prstGeom>
              <a:solidFill>
                <a:srgbClr val="060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6245958" y="1627891"/>
              <a:ext cx="2898042" cy="3153271"/>
              <a:chOff x="6238699" y="1873408"/>
              <a:chExt cx="2898042" cy="3153271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6" t="6792" r="9048" b="3896"/>
              <a:stretch/>
            </p:blipFill>
            <p:spPr>
              <a:xfrm>
                <a:off x="6238699" y="1873408"/>
                <a:ext cx="2859102" cy="2200797"/>
              </a:xfrm>
              <a:prstGeom prst="rect">
                <a:avLst/>
              </a:prstGeom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6523525" y="4380348"/>
                <a:ext cx="26132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&lt;E</a:t>
                </a:r>
                <a:r>
                  <a:rPr lang="fr-FR" baseline="-25000" dirty="0" smtClean="0"/>
                  <a:t>pic</a:t>
                </a:r>
                <a:r>
                  <a:rPr lang="fr-FR" dirty="0" smtClean="0"/>
                  <a:t>&gt;=73,8MeV ±14%</a:t>
                </a:r>
              </a:p>
              <a:p>
                <a:r>
                  <a:rPr lang="fr-FR" dirty="0" smtClean="0">
                    <a:latin typeface="Symbol" panose="05050102010706020507" pitchFamily="18" charset="2"/>
                  </a:rPr>
                  <a:t>D</a:t>
                </a:r>
                <a:r>
                  <a:rPr lang="fr-FR" dirty="0" smtClean="0"/>
                  <a:t>E/E=40%</a:t>
                </a:r>
                <a:endParaRPr lang="fr-FR" dirty="0"/>
              </a:p>
            </p:txBody>
          </p:sp>
        </p:grp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815" y="1581562"/>
            <a:ext cx="4324245" cy="30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3" y="1304763"/>
            <a:ext cx="590465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87624" y="296652"/>
            <a:ext cx="561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Caractéristiques de la source d’électrons (II)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0898" y="1876465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Q≈19.1 +/- 5.8pC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28184" y="149256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H</a:t>
            </a:r>
            <a:r>
              <a:rPr lang="fr-FR" baseline="-25000" dirty="0" smtClean="0">
                <a:latin typeface="Calibri" panose="020F0502020204030204" pitchFamily="34" charset="0"/>
              </a:rPr>
              <a:t>2</a:t>
            </a:r>
            <a:r>
              <a:rPr lang="fr-FR" dirty="0" smtClean="0">
                <a:latin typeface="Calibri" panose="020F0502020204030204" pitchFamily="34" charset="0"/>
              </a:rPr>
              <a:t>+1%N</a:t>
            </a:r>
            <a:r>
              <a:rPr lang="fr-FR" baseline="-25000" dirty="0" smtClean="0">
                <a:latin typeface="Calibri" panose="020F0502020204030204" pitchFamily="34" charset="0"/>
              </a:rPr>
              <a:t>2</a:t>
            </a:r>
            <a:endParaRPr lang="fr-FR" baseline="-25000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6196" y="3465004"/>
            <a:ext cx="1718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baseline="-25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pur</a:t>
            </a:r>
          </a:p>
          <a:p>
            <a:r>
              <a:rPr lang="fr-FR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≈5.6 +/- 4.0pC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6520" y="6205369"/>
            <a:ext cx="492332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Au maximum, Q≈ 250pC pour H</a:t>
            </a:r>
            <a:r>
              <a:rPr lang="fr-FR" baseline="-25000" dirty="0" smtClean="0"/>
              <a:t>2</a:t>
            </a:r>
            <a:r>
              <a:rPr lang="fr-FR" dirty="0" smtClean="0"/>
              <a:t>+5%N</a:t>
            </a:r>
            <a:r>
              <a:rPr lang="fr-FR" baseline="-25000" dirty="0" smtClean="0"/>
              <a:t>2</a:t>
            </a:r>
            <a:endParaRPr lang="fr-FR" baseline="-25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840" y="6561348"/>
            <a:ext cx="377984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23628" y="202128"/>
            <a:ext cx="700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Contraintes pour le design de la ligne de transport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918" y="65502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08" y="650305"/>
            <a:ext cx="1304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8200" y="1317055"/>
            <a:ext cx="827386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FFC000"/>
                </a:solidFill>
                <a:latin typeface="Calibri" panose="020F0502020204030204" pitchFamily="34" charset="0"/>
              </a:rPr>
              <a:t>Taille finale du faisceau doit être proche de la taille initiale </a:t>
            </a:r>
            <a:r>
              <a:rPr lang="fr-FR" dirty="0" smtClean="0">
                <a:latin typeface="Calibri" panose="020F0502020204030204" pitchFamily="34" charset="0"/>
              </a:rPr>
              <a:t>(quelques dizaines</a:t>
            </a:r>
          </a:p>
          <a:p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    de microns) pour injection dans la deuxième onde de plasma (accélérateur)</a:t>
            </a:r>
          </a:p>
          <a:p>
            <a:endParaRPr lang="fr-FR" dirty="0"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 smtClean="0"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FFC000"/>
                </a:solidFill>
                <a:latin typeface="Calibri" panose="020F0502020204030204" pitchFamily="34" charset="0"/>
              </a:rPr>
              <a:t>Longueur totale 1m </a:t>
            </a:r>
            <a:r>
              <a:rPr lang="fr-FR" dirty="0" smtClean="0">
                <a:latin typeface="Calibri" panose="020F0502020204030204" pitchFamily="34" charset="0"/>
              </a:rPr>
              <a:t>(maximum 1,2m ) limitée par espace expérimental disponible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>
                <a:latin typeface="Calibri" panose="020F0502020204030204" pitchFamily="34" charset="0"/>
              </a:rPr>
              <a:t>Ligne faisceau doit </a:t>
            </a:r>
            <a:r>
              <a:rPr lang="fr-FR" dirty="0">
                <a:latin typeface="Calibri" panose="020F0502020204030204" pitchFamily="34" charset="0"/>
              </a:rPr>
              <a:t>ê</a:t>
            </a:r>
            <a:r>
              <a:rPr lang="fr-FR" dirty="0" smtClean="0">
                <a:latin typeface="Calibri" panose="020F0502020204030204" pitchFamily="34" charset="0"/>
              </a:rPr>
              <a:t>tre </a:t>
            </a:r>
            <a:r>
              <a:rPr lang="fr-FR" dirty="0" smtClean="0">
                <a:solidFill>
                  <a:srgbClr val="FFC000"/>
                </a:solidFill>
                <a:latin typeface="Calibri" panose="020F0502020204030204" pitchFamily="34" charset="0"/>
              </a:rPr>
              <a:t>isochrone</a:t>
            </a:r>
            <a:r>
              <a:rPr lang="fr-FR" dirty="0" smtClean="0">
                <a:latin typeface="Calibri" panose="020F0502020204030204" pitchFamily="34" charset="0"/>
              </a:rPr>
              <a:t>  pour éviter un allongement du paquet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>
                <a:latin typeface="Calibri" panose="020F0502020204030204" pitchFamily="34" charset="0"/>
              </a:rPr>
              <a:t>Les propriétés finales du faisceau ne doivent pas être trop sensible aux paramètres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    fluctuants de la source</a:t>
            </a:r>
          </a:p>
          <a:p>
            <a:endParaRPr lang="fr-FR" dirty="0"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>
                <a:latin typeface="Calibri" panose="020F0502020204030204" pitchFamily="34" charset="0"/>
              </a:rPr>
              <a:t>Ligne faisceau doit être </a:t>
            </a:r>
            <a:r>
              <a:rPr lang="fr-FR" dirty="0" smtClean="0">
                <a:solidFill>
                  <a:srgbClr val="FFC000"/>
                </a:solidFill>
                <a:latin typeface="Calibri" panose="020F0502020204030204" pitchFamily="34" charset="0"/>
              </a:rPr>
              <a:t>acceptante en énergie </a:t>
            </a:r>
            <a:r>
              <a:rPr lang="fr-FR" dirty="0" smtClean="0">
                <a:latin typeface="Calibri" panose="020F0502020204030204" pitchFamily="34" charset="0"/>
              </a:rPr>
              <a:t>: environ  10% autour de </a:t>
            </a:r>
          </a:p>
          <a:p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   l’énergie de référence (50MeV)</a:t>
            </a:r>
            <a:endParaRPr lang="fr-FR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7524" y="1025224"/>
            <a:ext cx="725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Solution 1: ligne achromatique composé de </a:t>
            </a:r>
            <a:r>
              <a:rPr lang="fr-FR" u="sng" dirty="0" err="1" smtClean="0"/>
              <a:t>sextupoles</a:t>
            </a:r>
            <a:r>
              <a:rPr lang="fr-FR" u="sng" dirty="0" smtClean="0"/>
              <a:t> + </a:t>
            </a:r>
            <a:r>
              <a:rPr lang="fr-FR" u="sng" dirty="0" err="1" smtClean="0"/>
              <a:t>quadrupôles</a:t>
            </a:r>
            <a:endParaRPr lang="fr-FR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5336382" y="65502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20072" y="159867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Faisceau final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51531"/>
            <a:ext cx="6895174" cy="6828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0" y="2067618"/>
            <a:ext cx="3384476" cy="21534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flipH="1">
            <a:off x="791580" y="1621968"/>
            <a:ext cx="229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Faisceau initial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916786"/>
            <a:ext cx="3845311" cy="212292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536525" y="4137779"/>
            <a:ext cx="270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 smtClean="0"/>
              <a:t>Taille finale : </a:t>
            </a:r>
            <a:r>
              <a:rPr lang="fr-FR" u="sng" dirty="0" err="1" smtClean="0"/>
              <a:t>qq</a:t>
            </a:r>
            <a:r>
              <a:rPr lang="fr-FR" u="sng" dirty="0" smtClean="0"/>
              <a:t> 10µm</a:t>
            </a:r>
            <a:endParaRPr lang="fr-FR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2552222" y="5265204"/>
            <a:ext cx="4658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latin typeface="Calibri" panose="020F0502020204030204" pitchFamily="34" charset="0"/>
              </a:rPr>
              <a:t>l</a:t>
            </a:r>
            <a:r>
              <a:rPr lang="fr-FR" u="sng" dirty="0" smtClean="0">
                <a:latin typeface="Calibri" panose="020F0502020204030204" pitchFamily="34" charset="0"/>
              </a:rPr>
              <a:t>ongueur finale du paquet de plusieurs 100fs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	= </a:t>
            </a:r>
            <a:r>
              <a:rPr lang="fr-FR" dirty="0" smtClean="0">
                <a:solidFill>
                  <a:srgbClr val="FFC000"/>
                </a:solidFill>
                <a:latin typeface="Calibri" panose="020F0502020204030204" pitchFamily="34" charset="0"/>
              </a:rPr>
              <a:t>principal inconvénient</a:t>
            </a:r>
          </a:p>
          <a:p>
            <a:endParaRPr lang="fr-FR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87524" y="1511985"/>
            <a:ext cx="8676964" cy="29951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208981"/>
            <a:ext cx="679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Deux solutions: ligne achromatique ou chromatique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7587" y="1045889"/>
            <a:ext cx="71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Solution 2: ligne chromatique composé </a:t>
            </a:r>
            <a:r>
              <a:rPr lang="fr-FR" b="1" u="sng" dirty="0" smtClean="0">
                <a:solidFill>
                  <a:srgbClr val="FF0000"/>
                </a:solidFill>
              </a:rPr>
              <a:t>d’un triplet de </a:t>
            </a:r>
            <a:r>
              <a:rPr lang="fr-FR" b="1" u="sng" dirty="0" err="1" smtClean="0">
                <a:solidFill>
                  <a:srgbClr val="FF0000"/>
                </a:solidFill>
              </a:rPr>
              <a:t>quadrupôles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5459" y="148907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Maille simple</a:t>
            </a: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6" y="1884076"/>
            <a:ext cx="6189483" cy="197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9491"/>
            <a:ext cx="3942968" cy="276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5395918" y="65502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39752" y="1547500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548801" y="151978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Après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49090" y="892686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fr-FR" dirty="0" err="1" smtClean="0"/>
              <a:t>Chancé</a:t>
            </a:r>
            <a:endParaRPr lang="fr-FR" dirty="0" smtClean="0"/>
          </a:p>
          <a:p>
            <a:r>
              <a:rPr lang="fr-FR" dirty="0" smtClean="0"/>
              <a:t>CEA-IRFU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414" y="458450"/>
            <a:ext cx="938865" cy="475529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293395" y="1482056"/>
            <a:ext cx="322064" cy="30840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301176" y="1513854"/>
            <a:ext cx="6483292" cy="26510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061457" y="5275146"/>
            <a:ext cx="255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Longueur finale ≈ 60fs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061819" y="5725431"/>
            <a:ext cx="4563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Seulement 10% dans un rayon de moins de </a:t>
            </a:r>
          </a:p>
          <a:p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   20µm (correspond à une zone de champ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    homogène propice à l’accélération)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52051" y="415348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C000"/>
                </a:solidFill>
                <a:latin typeface="Calibri" panose="020F0502020204030204" pitchFamily="34" charset="0"/>
              </a:rPr>
              <a:t>Taille du faisceau : principal inconvénient (dû aux aberrations chromatiques )</a:t>
            </a:r>
            <a:endParaRPr lang="fr-FR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5516" y="4329100"/>
            <a:ext cx="383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Distribution cumulée électrons après transport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300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9673" y="1115694"/>
            <a:ext cx="2477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Projet DACTOMUS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95" y="1793386"/>
            <a:ext cx="564985" cy="38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20" y="2020914"/>
            <a:ext cx="481967" cy="28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:\electrons_PHI\DACTOMUS\logos\llr_logo_web_rou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67" y="1843414"/>
            <a:ext cx="627888" cy="28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115694"/>
            <a:ext cx="846863" cy="40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79249" y="226692"/>
            <a:ext cx="381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Choix: triplet de </a:t>
            </a:r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quadrupôles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5918" y="65502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90" y="2456892"/>
            <a:ext cx="8532948" cy="369186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305244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Point 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source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55576" y="3316628"/>
            <a:ext cx="324036" cy="36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959060" y="5652829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Plan de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 détection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8100392" y="4941168"/>
            <a:ext cx="671646" cy="61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379"/>
            <a:ext cx="9144000" cy="50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06622" y="88947"/>
            <a:ext cx="648158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Réalisation mécanique du triplet de </a:t>
            </a:r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quadrupôles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1709263">
            <a:off x="6129143" y="3883480"/>
            <a:ext cx="1872208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768244" y="4400662"/>
            <a:ext cx="206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Faisceau d’électrons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095" y="5580726"/>
            <a:ext cx="5874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- Calculs: Antoine </a:t>
            </a:r>
            <a:r>
              <a:rPr lang="fr-FR" dirty="0" err="1" smtClean="0">
                <a:solidFill>
                  <a:schemeClr val="bg1"/>
                </a:solidFill>
              </a:rPr>
              <a:t>Chancé</a:t>
            </a:r>
            <a:r>
              <a:rPr lang="fr-FR" dirty="0" smtClean="0">
                <a:solidFill>
                  <a:schemeClr val="bg1"/>
                </a:solidFill>
              </a:rPr>
              <a:t> (CEA-IRFU)</a:t>
            </a:r>
          </a:p>
          <a:p>
            <a:r>
              <a:rPr lang="fr-FR" dirty="0" smtClean="0"/>
              <a:t>-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/>
              <a:t>CAO/DAO : Olivier </a:t>
            </a:r>
            <a:r>
              <a:rPr lang="fr-FR" dirty="0" err="1" smtClean="0"/>
              <a:t>Delferrière</a:t>
            </a:r>
            <a:r>
              <a:rPr lang="fr-FR" dirty="0" smtClean="0"/>
              <a:t>-Y. Sauce / M. </a:t>
            </a:r>
            <a:r>
              <a:rPr lang="fr-FR" dirty="0" err="1" smtClean="0"/>
              <a:t>Bougeard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43" y="6180891"/>
            <a:ext cx="862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Caractérisation du champ magnétique sur banc de mesure LLR (</a:t>
            </a:r>
            <a:r>
              <a:rPr lang="fr-FR" dirty="0" err="1" smtClean="0"/>
              <a:t>Arnd</a:t>
            </a:r>
            <a:r>
              <a:rPr lang="fr-FR" dirty="0" smtClean="0"/>
              <a:t> Specka)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06622" y="529654"/>
            <a:ext cx="762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conçue pour transporter des électrons d’énergie entre 50-80MeV avec </a:t>
            </a:r>
            <a:r>
              <a:rPr lang="fr-FR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fr-FR" sz="1600" dirty="0" smtClean="0">
                <a:solidFill>
                  <a:schemeClr val="bg1"/>
                </a:solidFill>
              </a:rPr>
              <a:t>E/E~±5%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918" y="65502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052736"/>
            <a:ext cx="846863" cy="40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5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123"/>
          <a:stretch/>
        </p:blipFill>
        <p:spPr>
          <a:xfrm>
            <a:off x="359532" y="3320988"/>
            <a:ext cx="4479300" cy="2721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1052736"/>
            <a:ext cx="8208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Optimisation du triplet de </a:t>
            </a:r>
            <a:r>
              <a:rPr lang="fr-FR" dirty="0" err="1" smtClean="0"/>
              <a:t>quadrupôles</a:t>
            </a:r>
            <a:r>
              <a:rPr lang="fr-FR" dirty="0" smtClean="0"/>
              <a:t> pour </a:t>
            </a:r>
            <a:r>
              <a:rPr lang="fr-FR" dirty="0"/>
              <a:t>&lt;</a:t>
            </a:r>
            <a:r>
              <a:rPr lang="fr-FR" dirty="0" smtClean="0"/>
              <a:t>E</a:t>
            </a:r>
            <a:r>
              <a:rPr lang="fr-FR" baseline="-25000" dirty="0" smtClean="0"/>
              <a:t>pic</a:t>
            </a:r>
            <a:r>
              <a:rPr lang="fr-FR" dirty="0" smtClean="0"/>
              <a:t>&gt;=72MeV fonction de l’énergie des électrons produits par notre source ELISA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Supposant un faisceau d’électrons tel que E</a:t>
            </a:r>
            <a:r>
              <a:rPr lang="fr-FR" baseline="-25000" dirty="0" smtClean="0"/>
              <a:t>pic</a:t>
            </a:r>
            <a:r>
              <a:rPr lang="fr-FR" dirty="0" smtClean="0"/>
              <a:t>=72MeV , </a:t>
            </a:r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dirty="0" smtClean="0"/>
              <a:t>E/E=20% (FWHM) et divergence angulaire 10mrad (FWHM)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84" y="3243027"/>
            <a:ext cx="3906107" cy="28922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68486" y="2821631"/>
            <a:ext cx="3400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 err="1" smtClean="0"/>
              <a:t>Acceptance</a:t>
            </a:r>
            <a:r>
              <a:rPr lang="fr-FR" sz="1600" u="sng" dirty="0" smtClean="0"/>
              <a:t> de la ligne de transport</a:t>
            </a:r>
            <a:endParaRPr lang="fr-FR" sz="1600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5395918" y="6561348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264289"/>
            <a:ext cx="489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Fonctionnement théorique de la ligne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259632" y="4345600"/>
            <a:ext cx="0" cy="34354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079612" y="397508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50µm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2814" y="219998"/>
            <a:ext cx="4286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Implantation sur UHI100- Salle 2 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" y="1036930"/>
            <a:ext cx="8892988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 rot="4968314">
            <a:off x="8259721" y="1841420"/>
            <a:ext cx="1069524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imagerie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918" y="6597352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375251" y="6051942"/>
            <a:ext cx="462177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Alignement = paramètre clé pour la suite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2663084" y="1170354"/>
            <a:ext cx="2623818" cy="2141358"/>
            <a:chOff x="2639334" y="1606119"/>
            <a:chExt cx="1994842" cy="1288973"/>
          </a:xfrm>
        </p:grpSpPr>
        <p:pic>
          <p:nvPicPr>
            <p:cNvPr id="11" name="22072015_C5_1-12.avi">
              <a:hlinkClick r:id="" action="ppaction://media"/>
            </p:cNvPr>
            <p:cNvPicPr>
              <a:picLocks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639334" y="1606119"/>
              <a:ext cx="1994842" cy="1025918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/>
          </p:nvCxnSpPr>
          <p:spPr>
            <a:xfrm>
              <a:off x="2971200" y="2625399"/>
              <a:ext cx="0" cy="1072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306000" y="2625399"/>
              <a:ext cx="0" cy="1072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3968400" y="2625399"/>
              <a:ext cx="0" cy="1072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637200" y="2625399"/>
              <a:ext cx="0" cy="1072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2707543" y="2673995"/>
              <a:ext cx="5273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7mm</a:t>
              </a:r>
              <a:endParaRPr lang="fr-FR" sz="8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042321" y="2679399"/>
              <a:ext cx="5273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15mm</a:t>
              </a:r>
              <a:endParaRPr lang="fr-FR" sz="8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382047" y="2679648"/>
              <a:ext cx="5103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22mm</a:t>
              </a:r>
              <a:endParaRPr lang="fr-FR" sz="8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670768" y="2673995"/>
              <a:ext cx="5952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29mm</a:t>
              </a:r>
              <a:endParaRPr lang="fr-FR" sz="800" dirty="0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4303200" y="2625873"/>
              <a:ext cx="0" cy="1072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005568" y="2673995"/>
              <a:ext cx="5952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37mm</a:t>
              </a:r>
              <a:endParaRPr lang="fr-FR" sz="800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97530" y="109486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Faisceau d’électrons </a:t>
            </a:r>
          </a:p>
          <a:p>
            <a:r>
              <a:rPr lang="fr-FR" u="sng" dirty="0"/>
              <a:t>t</a:t>
            </a:r>
            <a:r>
              <a:rPr lang="fr-FR" u="sng" dirty="0" smtClean="0"/>
              <a:t>ransporté par le triplet</a:t>
            </a:r>
            <a:endParaRPr lang="fr-FR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1119175" y="184451"/>
            <a:ext cx="459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Quelques résultats préliminaires…..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395918" y="65502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432031" y="1098485"/>
            <a:ext cx="3986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Réduction de la taille du faisceau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Stabilisation du pointé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73649" y="2321968"/>
            <a:ext cx="390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Même fluctuation de charge avant, après ≈15% </a:t>
            </a:r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669712" y="4368525"/>
            <a:ext cx="7527706" cy="1756982"/>
            <a:chOff x="669712" y="4568021"/>
            <a:chExt cx="7527706" cy="1184918"/>
          </a:xfrm>
        </p:grpSpPr>
        <p:pic>
          <p:nvPicPr>
            <p:cNvPr id="8" name="spectres_C4_1-15.avi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820618" y="4568021"/>
              <a:ext cx="5107050" cy="836712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4129292" y="538360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FR" dirty="0" smtClean="0">
                  <a:solidFill>
                    <a:prstClr val="black"/>
                  </a:solidFill>
                </a:rPr>
                <a:t>80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52120" y="4610896"/>
              <a:ext cx="2545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solidFill>
                    <a:srgbClr val="002060"/>
                  </a:solidFill>
                </a:rPr>
                <a:t>&lt;E</a:t>
              </a:r>
              <a:r>
                <a:rPr lang="fr-FR" baseline="-25000" dirty="0">
                  <a:solidFill>
                    <a:srgbClr val="002060"/>
                  </a:solidFill>
                </a:rPr>
                <a:t>pic</a:t>
              </a:r>
              <a:r>
                <a:rPr lang="fr-FR" dirty="0">
                  <a:solidFill>
                    <a:srgbClr val="002060"/>
                  </a:solidFill>
                </a:rPr>
                <a:t>&gt;≈65,1 </a:t>
              </a:r>
              <a:r>
                <a:rPr lang="fr-FR" dirty="0" smtClean="0">
                  <a:solidFill>
                    <a:srgbClr val="002060"/>
                  </a:solidFill>
                </a:rPr>
                <a:t>MeV</a:t>
              </a:r>
            </a:p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 </a:t>
              </a:r>
              <a:r>
                <a:rPr lang="fr-FR" dirty="0">
                  <a:solidFill>
                    <a:srgbClr val="002060"/>
                  </a:solidFill>
                </a:rPr>
                <a:t>± 16%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153570" y="538360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50</a:t>
              </a:r>
              <a:endParaRPr lang="fr-FR" dirty="0"/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669712" y="5300102"/>
              <a:ext cx="5146485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76018" y="4025526"/>
            <a:ext cx="539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Spectres d’électrons après triplet+ dipôle d’analyse</a:t>
            </a:r>
            <a:endParaRPr lang="fr-FR" u="sng" dirty="0"/>
          </a:p>
        </p:txBody>
      </p:sp>
      <p:grpSp>
        <p:nvGrpSpPr>
          <p:cNvPr id="40" name="Groupe 39"/>
          <p:cNvGrpSpPr/>
          <p:nvPr/>
        </p:nvGrpSpPr>
        <p:grpSpPr>
          <a:xfrm>
            <a:off x="638064" y="5876712"/>
            <a:ext cx="2808312" cy="813996"/>
            <a:chOff x="6012160" y="5568273"/>
            <a:chExt cx="2808312" cy="813996"/>
          </a:xfrm>
        </p:grpSpPr>
        <p:sp>
          <p:nvSpPr>
            <p:cNvPr id="34" name="ZoneTexte 33"/>
            <p:cNvSpPr txBox="1"/>
            <p:nvPr/>
          </p:nvSpPr>
          <p:spPr>
            <a:xfrm>
              <a:off x="6924769" y="5661248"/>
              <a:ext cx="800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Q</a:t>
              </a:r>
              <a:r>
                <a:rPr lang="fr-FR" baseline="-25000" dirty="0" err="1" smtClean="0"/>
                <a:t>triplet</a:t>
              </a:r>
              <a:endParaRPr lang="fr-FR" baseline="-25000" dirty="0" smtClean="0"/>
            </a:p>
            <a:p>
              <a:r>
                <a:rPr lang="fr-FR" dirty="0" smtClean="0"/>
                <a:t>Q</a:t>
              </a:r>
              <a:r>
                <a:rPr lang="fr-FR" baseline="-25000" dirty="0" smtClean="0"/>
                <a:t>ELISA</a:t>
              </a:r>
              <a:endParaRPr lang="fr-FR" baseline="-25000" dirty="0"/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6924769" y="6021288"/>
              <a:ext cx="80021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6138705" y="5836622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50%&lt;</a:t>
              </a:r>
              <a:endParaRPr lang="fr-FR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724988" y="5836622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&lt;95%</a:t>
              </a:r>
              <a:endParaRPr lang="fr-FR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12160" y="5568273"/>
              <a:ext cx="2808312" cy="81399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7826767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04850" cy="5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8" y="1304764"/>
            <a:ext cx="1202457" cy="7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1" descr="Laboratoire Leprince-Ringue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3237" y="2787160"/>
            <a:ext cx="864096" cy="4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27" descr="imag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1207" y="1709181"/>
            <a:ext cx="1039124" cy="59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2351155"/>
            <a:ext cx="1015741" cy="76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3" y="6224745"/>
            <a:ext cx="846863" cy="40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es documents\conferences\2011\IFSA2011\materiel_web\images\logos\sponsors\logo_RTR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1" y="5565086"/>
            <a:ext cx="1440160" cy="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1" y="4914278"/>
            <a:ext cx="1440160" cy="62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193777" y="267264"/>
            <a:ext cx="393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Collaborations  -  financement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77989" y="6523800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843" y="2007252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A. </a:t>
            </a:r>
            <a:r>
              <a:rPr lang="fr-FR" dirty="0" err="1">
                <a:solidFill>
                  <a:prstClr val="black"/>
                </a:solidFill>
              </a:rPr>
              <a:t>Maitrallain</a:t>
            </a:r>
            <a:r>
              <a:rPr 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36769" y="2302121"/>
            <a:ext cx="1142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P. </a:t>
            </a:r>
            <a:r>
              <a:rPr lang="fr-FR" dirty="0" err="1">
                <a:solidFill>
                  <a:prstClr val="black"/>
                </a:solidFill>
              </a:rPr>
              <a:t>Monot</a:t>
            </a:r>
            <a:r>
              <a:rPr 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010685" y="3240188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T. L. Audet 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F</a:t>
            </a:r>
            <a:r>
              <a:rPr lang="fr-FR" dirty="0">
                <a:solidFill>
                  <a:prstClr val="black"/>
                </a:solidFill>
              </a:rPr>
              <a:t>. G. </a:t>
            </a:r>
            <a:r>
              <a:rPr lang="fr-FR" dirty="0" err="1">
                <a:solidFill>
                  <a:prstClr val="black"/>
                </a:solidFill>
              </a:rPr>
              <a:t>Desforges</a:t>
            </a:r>
            <a:r>
              <a:rPr lang="fr-FR" dirty="0">
                <a:solidFill>
                  <a:prstClr val="black"/>
                </a:solidFill>
              </a:rPr>
              <a:t> </a:t>
            </a:r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B</a:t>
            </a:r>
            <a:r>
              <a:rPr lang="fr-FR" dirty="0">
                <a:solidFill>
                  <a:prstClr val="black"/>
                </a:solidFill>
              </a:rPr>
              <a:t>. S. </a:t>
            </a:r>
            <a:r>
              <a:rPr lang="fr-FR" dirty="0" err="1">
                <a:solidFill>
                  <a:prstClr val="black"/>
                </a:solidFill>
              </a:rPr>
              <a:t>Paradkar</a:t>
            </a:r>
            <a:r>
              <a:rPr 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010685" y="412889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G. </a:t>
            </a:r>
            <a:r>
              <a:rPr lang="fr-FR" dirty="0" smtClean="0">
                <a:solidFill>
                  <a:prstClr val="black"/>
                </a:solidFill>
              </a:rPr>
              <a:t>Maynard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B. Cros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92815" y="4027263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UcPeriod"/>
            </a:pPr>
            <a:r>
              <a:rPr lang="fr-FR" dirty="0" err="1" smtClean="0">
                <a:solidFill>
                  <a:prstClr val="black"/>
                </a:solidFill>
              </a:rPr>
              <a:t>Chancé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J</a:t>
            </a:r>
            <a:r>
              <a:rPr lang="fr-FR" dirty="0">
                <a:solidFill>
                  <a:prstClr val="black"/>
                </a:solidFill>
              </a:rPr>
              <a:t>. </a:t>
            </a:r>
            <a:r>
              <a:rPr lang="fr-FR" dirty="0" err="1" smtClean="0">
                <a:solidFill>
                  <a:prstClr val="black"/>
                </a:solidFill>
              </a:rPr>
              <a:t>Swindling</a:t>
            </a:r>
            <a:endParaRPr lang="fr-FR" dirty="0">
              <a:solidFill>
                <a:prstClr val="black"/>
              </a:solidFill>
            </a:endParaRPr>
          </a:p>
          <a:p>
            <a:pPr marL="342900" indent="-342900">
              <a:buAutoNum type="alphaUcPeriod"/>
            </a:pPr>
            <a:r>
              <a:rPr lang="fr-FR" dirty="0" smtClean="0">
                <a:solidFill>
                  <a:prstClr val="black"/>
                </a:solidFill>
              </a:rPr>
              <a:t>Mosnier 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O. </a:t>
            </a:r>
            <a:r>
              <a:rPr lang="fr-FR" dirty="0" err="1" smtClean="0">
                <a:solidFill>
                  <a:prstClr val="black"/>
                </a:solidFill>
              </a:rPr>
              <a:t>Delferrière</a:t>
            </a:r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Y. Sauce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802631" y="2975837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Arnd Specka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527003" y="2367343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N. Delerue</a:t>
            </a:r>
          </a:p>
          <a:p>
            <a:r>
              <a:rPr lang="fr-FR" dirty="0" smtClean="0"/>
              <a:t>C. Bruni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397183" y="259898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M. </a:t>
            </a:r>
            <a:r>
              <a:rPr lang="fr-FR" dirty="0" err="1">
                <a:solidFill>
                  <a:prstClr val="black"/>
                </a:solidFill>
              </a:rPr>
              <a:t>Bougeard</a:t>
            </a:r>
            <a:r>
              <a:rPr 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2231" y="3240188"/>
            <a:ext cx="938008" cy="4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5181"/>
            <a:ext cx="4572508" cy="138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1510" y="5891362"/>
            <a:ext cx="932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(si faisceau et alignement optimisé: pincement doit être de l’ordre de 100µm )</a:t>
            </a:r>
          </a:p>
          <a:p>
            <a:r>
              <a:rPr lang="fr-FR" dirty="0"/>
              <a:t>	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4" y="3426710"/>
            <a:ext cx="37338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81489" y="3326044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Caractéristiques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/>
              <a:t>du faisceau d’électrons </a:t>
            </a:r>
          </a:p>
          <a:p>
            <a:r>
              <a:rPr lang="fr-FR" dirty="0"/>
              <a:t>t</a:t>
            </a:r>
            <a:r>
              <a:rPr lang="fr-FR" dirty="0" smtClean="0"/>
              <a:t>ransportés (</a:t>
            </a:r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dirty="0" smtClean="0"/>
              <a:t>E/E large ≈ 40% ou </a:t>
            </a:r>
          </a:p>
          <a:p>
            <a:r>
              <a:rPr lang="fr-FR" dirty="0" smtClean="0"/>
              <a:t>spectres plus « piqués » avec </a:t>
            </a:r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dirty="0" smtClean="0"/>
              <a:t>E/E≈10%)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99420" y="971660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Deux types de spectres après le triplet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151620" y="207722"/>
            <a:ext cx="6668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 pratique : quelques résultats préliminaires …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95918" y="6577607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195736" y="3827735"/>
            <a:ext cx="0" cy="20994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511660" y="3926772"/>
            <a:ext cx="612068" cy="129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flipH="1">
            <a:off x="143508" y="5245031"/>
            <a:ext cx="225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Expérimentalement ≈300µm mini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4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22464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Conclusions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1540" y="1284791"/>
            <a:ext cx="83984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Source d’électrons dans la gamme de fonctionnement de la ligne de transport</a:t>
            </a:r>
          </a:p>
          <a:p>
            <a:r>
              <a:rPr lang="fr-FR" dirty="0"/>
              <a:t> </a:t>
            </a:r>
            <a:r>
              <a:rPr lang="fr-FR" dirty="0" smtClean="0"/>
              <a:t>	(50-80MeV)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Q jusque 250pC dans le paquet avec 5% de N</a:t>
            </a:r>
            <a:r>
              <a:rPr lang="fr-FR" baseline="-25000" dirty="0" smtClean="0"/>
              <a:t>2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Transport des électrons à travers la ligne </a:t>
            </a:r>
            <a:r>
              <a:rPr lang="fr-FR" dirty="0" err="1" smtClean="0"/>
              <a:t>Q</a:t>
            </a:r>
            <a:r>
              <a:rPr lang="fr-FR" baseline="-25000" dirty="0" err="1" smtClean="0"/>
              <a:t>min</a:t>
            </a:r>
            <a:r>
              <a:rPr lang="fr-FR" dirty="0" smtClean="0"/>
              <a:t> triplet &gt;50% Q</a:t>
            </a:r>
            <a:r>
              <a:rPr lang="fr-FR" baseline="-25000" dirty="0" smtClean="0"/>
              <a:t>ELISA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Stabilité accrue en pointé derrière la ligne de transport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 smtClean="0"/>
          </a:p>
        </p:txBody>
      </p:sp>
      <p:sp>
        <p:nvSpPr>
          <p:cNvPr id="4" name="Flèche droite 3"/>
          <p:cNvSpPr/>
          <p:nvPr/>
        </p:nvSpPr>
        <p:spPr>
          <a:xfrm>
            <a:off x="647564" y="4336868"/>
            <a:ext cx="684076" cy="32403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36384" y="4175720"/>
            <a:ext cx="5788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Résultats préliminaires qui permettent de dégager des </a:t>
            </a:r>
          </a:p>
          <a:p>
            <a:r>
              <a:rPr lang="fr-FR" dirty="0" smtClean="0"/>
              <a:t>pistes de travail pour la suite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36384" y="5445224"/>
            <a:ext cx="4903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   stabilité (cible, qualité du faisceau laser….)</a:t>
            </a:r>
          </a:p>
          <a:p>
            <a:pPr marL="285750" indent="-285750">
              <a:buFontTx/>
              <a:buChar char="-"/>
            </a:pPr>
            <a:r>
              <a:rPr lang="fr-FR" dirty="0"/>
              <a:t>a</a:t>
            </a:r>
            <a:r>
              <a:rPr lang="fr-FR" dirty="0" smtClean="0"/>
              <a:t>lignement du triplet de </a:t>
            </a:r>
            <a:r>
              <a:rPr lang="fr-FR" dirty="0" err="1" smtClean="0"/>
              <a:t>quadrupôles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94472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résumé,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52" y="6596159"/>
            <a:ext cx="377984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800" y="3284984"/>
            <a:ext cx="507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MERCI DE VOTRE ATTENTION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918" y="6577607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1437" y="5726566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4 octobre 2015</a:t>
            </a:fld>
            <a:endParaRPr lang="fr-F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420" y="3634239"/>
            <a:ext cx="28670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737469" y="5800066"/>
            <a:ext cx="209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1400" dirty="0" smtClean="0"/>
              <a:t>B. Pollock et la, PRL 2011 </a:t>
            </a:r>
            <a:endParaRPr lang="fr-FR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0961"/>
            <a:ext cx="30670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977" y="3889232"/>
            <a:ext cx="27336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38840" y="627663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D. </a:t>
            </a:r>
            <a:r>
              <a:rPr lang="fr-FR" sz="1400" dirty="0" err="1" smtClean="0"/>
              <a:t>Kaganovich</a:t>
            </a:r>
            <a:r>
              <a:rPr lang="fr-FR" sz="1400" dirty="0" smtClean="0"/>
              <a:t> et al., </a:t>
            </a:r>
            <a:r>
              <a:rPr lang="fr-FR" sz="1400" dirty="0" err="1" smtClean="0"/>
              <a:t>PoP</a:t>
            </a:r>
            <a:r>
              <a:rPr lang="fr-FR" sz="1400" dirty="0" smtClean="0"/>
              <a:t>, 2005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5126041" y="1595928"/>
            <a:ext cx="3924779" cy="4627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24302" y="1595928"/>
            <a:ext cx="5004048" cy="462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4223" y="1173240"/>
            <a:ext cx="584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Démonstration de principe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02231" y="65502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034" y="1778483"/>
            <a:ext cx="3402996" cy="19404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43608" y="91603"/>
            <a:ext cx="6323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Pour augmenter l’énergie: …</a:t>
            </a:r>
          </a:p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Schémas à plusieurs étages, plusieurs géométries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247" y="1932492"/>
            <a:ext cx="3383321" cy="109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410" y="6543672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59632" y="232897"/>
            <a:ext cx="501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Schémas à deux étages indépendants 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6894" y="1030924"/>
            <a:ext cx="8449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u="sng" dirty="0" smtClean="0"/>
              <a:t>Objectif:</a:t>
            </a:r>
            <a:r>
              <a:rPr lang="fr-FR" dirty="0" smtClean="0"/>
              <a:t> préparer les expériences d’accélération à deux étages sur APOLLON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u="sng" dirty="0" smtClean="0"/>
              <a:t>Schéma de principe</a:t>
            </a:r>
            <a:r>
              <a:rPr lang="fr-FR" dirty="0" smtClean="0"/>
              <a:t>: 2 étages indépendants pour contrôler et optimiser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06554" y="5094927"/>
            <a:ext cx="7494359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Expériences préparatoires sur UHI100 pour mettre au point un injecteur</a:t>
            </a:r>
          </a:p>
          <a:p>
            <a:r>
              <a:rPr lang="fr-FR" dirty="0" smtClean="0"/>
              <a:t>+ tester la transport magnétique</a:t>
            </a:r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66" y="3070447"/>
            <a:ext cx="2440697" cy="1944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9934">
            <a:off x="4051984" y="2998368"/>
            <a:ext cx="893266" cy="9463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038" y="2178432"/>
            <a:ext cx="2100027" cy="2425721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V="1">
            <a:off x="2413262" y="3996706"/>
            <a:ext cx="592471" cy="1001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isocèle 15"/>
          <p:cNvSpPr/>
          <p:nvPr/>
        </p:nvSpPr>
        <p:spPr>
          <a:xfrm rot="5400000">
            <a:off x="4495321" y="3185841"/>
            <a:ext cx="205265" cy="1356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123671" y="2626978"/>
            <a:ext cx="243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F0"/>
                </a:solidFill>
              </a:rPr>
              <a:t>transport line</a:t>
            </a:r>
            <a:endParaRPr lang="fr-FR" sz="1400" dirty="0">
              <a:solidFill>
                <a:srgbClr val="00B0F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007869" y="3313127"/>
            <a:ext cx="1886338" cy="122400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781978" y="2937504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FFC000"/>
                </a:solidFill>
              </a:rPr>
              <a:t>a</a:t>
            </a:r>
            <a:r>
              <a:rPr lang="fr-FR" sz="1400" dirty="0" err="1" smtClean="0">
                <a:solidFill>
                  <a:srgbClr val="FFC000"/>
                </a:solidFill>
              </a:rPr>
              <a:t>ccelerator</a:t>
            </a:r>
            <a:r>
              <a:rPr lang="fr-FR" sz="1400" dirty="0" smtClean="0">
                <a:solidFill>
                  <a:srgbClr val="FFC000"/>
                </a:solidFill>
              </a:rPr>
              <a:t> stage</a:t>
            </a:r>
            <a:endParaRPr lang="fr-FR" sz="1400" dirty="0">
              <a:solidFill>
                <a:srgbClr val="FFC000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4809124" y="3796539"/>
            <a:ext cx="109738" cy="133529"/>
            <a:chOff x="7090554" y="2642167"/>
            <a:chExt cx="275896" cy="236286"/>
          </a:xfrm>
        </p:grpSpPr>
        <p:sp>
          <p:nvSpPr>
            <p:cNvPr id="10" name="Ellipse 9"/>
            <p:cNvSpPr/>
            <p:nvPr/>
          </p:nvSpPr>
          <p:spPr>
            <a:xfrm>
              <a:off x="7223711" y="2785038"/>
              <a:ext cx="108012" cy="9341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9909" y="2654352"/>
              <a:ext cx="109738" cy="91448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0554" y="2680873"/>
              <a:ext cx="109738" cy="9144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6974" y="2740298"/>
              <a:ext cx="109738" cy="91448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6712" y="2642167"/>
              <a:ext cx="109738" cy="91448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8898" y="2721429"/>
              <a:ext cx="109738" cy="91448"/>
            </a:xfrm>
            <a:prstGeom prst="rect">
              <a:avLst/>
            </a:prstGeom>
          </p:spPr>
        </p:pic>
      </p:grpSp>
      <p:cxnSp>
        <p:nvCxnSpPr>
          <p:cNvPr id="5" name="Connecteur droit avec flèche 4"/>
          <p:cNvCxnSpPr/>
          <p:nvPr/>
        </p:nvCxnSpPr>
        <p:spPr>
          <a:xfrm flipV="1">
            <a:off x="2481503" y="3607479"/>
            <a:ext cx="1862786" cy="1390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148628" y="3966727"/>
            <a:ext cx="10102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APOLLON</a:t>
            </a:r>
          </a:p>
          <a:p>
            <a:r>
              <a:rPr lang="fr-FR" sz="1050" dirty="0" smtClean="0"/>
              <a:t>Laser </a:t>
            </a:r>
            <a:r>
              <a:rPr lang="fr-FR" sz="1050" dirty="0" err="1" smtClean="0"/>
              <a:t>beam</a:t>
            </a:r>
            <a:r>
              <a:rPr lang="fr-FR" sz="1050" dirty="0" smtClean="0"/>
              <a:t> 2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1841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1129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Plan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23628" y="1556792"/>
            <a:ext cx="360226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Installation expérimentale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Injecteur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Ligne de transport magnétique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Résultats préliminaires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410" y="65355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" t="145" r="364" b="111"/>
          <a:stretch/>
        </p:blipFill>
        <p:spPr>
          <a:xfrm>
            <a:off x="-69491" y="951983"/>
            <a:ext cx="9255150" cy="51125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28210" y="268377"/>
            <a:ext cx="379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L’installation expérimentale 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7570" y="122811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UHI100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763689" y="1597442"/>
            <a:ext cx="7206028" cy="1399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495625" y="984597"/>
            <a:ext cx="2793681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P = 100 TW</a:t>
            </a:r>
            <a:r>
              <a:rPr lang="fr-FR" altLang="fr-FR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 - </a:t>
            </a:r>
            <a:r>
              <a:rPr lang="en-US" altLang="fr-FR" sz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E=2.5 J - </a:t>
            </a:r>
            <a:r>
              <a:rPr lang="en-US" altLang="fr-FR" sz="1200" dirty="0" smtClean="0">
                <a:solidFill>
                  <a:schemeClr val="bg1"/>
                </a:solidFill>
                <a:latin typeface="Symbol" panose="05050102010706020507" pitchFamily="18" charset="2"/>
                <a:ea typeface="MS PGothic" pitchFamily="34" charset="-128"/>
              </a:rPr>
              <a:t>t</a:t>
            </a:r>
            <a:r>
              <a:rPr lang="en-US" altLang="fr-FR" sz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=</a:t>
            </a:r>
            <a:r>
              <a:rPr lang="fr-FR" altLang="fr-FR" sz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25 </a:t>
            </a:r>
            <a:r>
              <a:rPr lang="fr-FR" altLang="fr-FR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fs</a:t>
            </a:r>
            <a:r>
              <a:rPr lang="fr-FR" altLang="fr-FR" sz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 – 10 Hz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Final </a:t>
            </a:r>
            <a:r>
              <a:rPr lang="fr-FR" altLang="fr-FR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beam</a:t>
            </a:r>
            <a:r>
              <a:rPr lang="fr-FR" altLang="fr-FR" sz="1200" dirty="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Times New Roman" panose="02020603050405020304" pitchFamily="18" charset="0"/>
              </a:rPr>
              <a:t> aperture ≈80 mm, </a:t>
            </a:r>
            <a:r>
              <a:rPr lang="fr-FR" altLang="fr-FR" sz="1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w</a:t>
            </a:r>
            <a:r>
              <a:rPr lang="fr-FR" altLang="fr-FR" sz="1200" baseline="-250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0</a:t>
            </a:r>
            <a:r>
              <a:rPr lang="fr-FR" altLang="fr-FR" sz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 ≈4 µm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I</a:t>
            </a:r>
            <a:r>
              <a:rPr lang="fr-FR" altLang="fr-FR" sz="1200" b="1" dirty="0" smtClean="0">
                <a:solidFill>
                  <a:schemeClr val="bg1"/>
                </a:solidFill>
                <a:latin typeface="Symbol" panose="05050102010706020507" pitchFamily="18" charset="2"/>
                <a:ea typeface="MS PGothic" pitchFamily="34" charset="-128"/>
              </a:rPr>
              <a:t>l</a:t>
            </a:r>
            <a:r>
              <a:rPr lang="fr-FR" altLang="fr-FR" sz="1200" b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2</a:t>
            </a:r>
            <a:r>
              <a:rPr lang="fr-FR" altLang="fr-FR" sz="1200" b="1" baseline="-250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fr-FR" altLang="fr-FR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≈ </a:t>
            </a:r>
            <a:r>
              <a:rPr lang="fr-FR" altLang="fr-FR" sz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5.10</a:t>
            </a:r>
            <a:r>
              <a:rPr lang="fr-FR" altLang="fr-FR" sz="12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19</a:t>
            </a:r>
            <a:r>
              <a:rPr lang="fr-FR" altLang="fr-FR" sz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 Wcm</a:t>
            </a:r>
            <a:r>
              <a:rPr lang="fr-FR" altLang="fr-FR" sz="12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-2</a:t>
            </a:r>
            <a:r>
              <a:rPr lang="fr-FR" altLang="fr-FR" sz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µm</a:t>
            </a:r>
            <a:r>
              <a:rPr lang="fr-FR" altLang="fr-FR" sz="12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2</a:t>
            </a:r>
            <a:endParaRPr lang="fr-FR" altLang="fr-FR" sz="1200" dirty="0" smtClean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2098" y="2602029"/>
            <a:ext cx="4186796" cy="2803418"/>
            <a:chOff x="62098" y="2602029"/>
            <a:chExt cx="4186796" cy="2803418"/>
          </a:xfrm>
        </p:grpSpPr>
        <p:sp>
          <p:nvSpPr>
            <p:cNvPr id="11" name="ZoneTexte 10"/>
            <p:cNvSpPr txBox="1"/>
            <p:nvPr/>
          </p:nvSpPr>
          <p:spPr>
            <a:xfrm>
              <a:off x="1445918" y="5036115"/>
              <a:ext cx="889987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3">
                      <a:lumMod val="75000"/>
                    </a:schemeClr>
                  </a:solidFill>
                </a:rPr>
                <a:t>Salle 2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62098" y="2602029"/>
              <a:ext cx="4186796" cy="239837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232947" y="3141706"/>
            <a:ext cx="5265774" cy="2726432"/>
            <a:chOff x="4275006" y="3183589"/>
            <a:chExt cx="5265774" cy="2726432"/>
          </a:xfrm>
        </p:grpSpPr>
        <p:sp>
          <p:nvSpPr>
            <p:cNvPr id="14" name="ZoneTexte 13"/>
            <p:cNvSpPr txBox="1"/>
            <p:nvPr/>
          </p:nvSpPr>
          <p:spPr>
            <a:xfrm>
              <a:off x="5713644" y="5540689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Salle 1 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770942" y="3728374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compresseur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235080" y="3322088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d</a:t>
              </a:r>
              <a:r>
                <a:rPr lang="fr-FR" dirty="0" smtClean="0">
                  <a:solidFill>
                    <a:schemeClr val="bg1"/>
                  </a:solidFill>
                </a:rPr>
                <a:t>ouble-miroir plasma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169905" y="484133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MD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275006" y="3183589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Enceinte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 d’interaction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>
              <a:off x="6732242" y="3573016"/>
              <a:ext cx="360038" cy="88485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8532440" y="3963813"/>
              <a:ext cx="144016" cy="86469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V="1">
              <a:off x="5441774" y="4475250"/>
              <a:ext cx="149694" cy="36147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4930140" y="3779147"/>
              <a:ext cx="144016" cy="26778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 rot="614244">
              <a:off x="4391426" y="3782075"/>
              <a:ext cx="5149354" cy="177137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5395918" y="65502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6745" y="9773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Equipe SLIC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78333" y="1272964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D. </a:t>
            </a:r>
            <a:r>
              <a:rPr lang="fr-FR" dirty="0" err="1" smtClean="0">
                <a:solidFill>
                  <a:schemeClr val="bg1"/>
                </a:solidFill>
              </a:rPr>
              <a:t>Garzella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F. </a:t>
            </a:r>
            <a:r>
              <a:rPr lang="fr-FR" dirty="0" err="1" smtClean="0">
                <a:solidFill>
                  <a:schemeClr val="bg1"/>
                </a:solidFill>
              </a:rPr>
              <a:t>Réau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C. Pothier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287560"/>
            <a:ext cx="237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L’injecteur : </a:t>
            </a:r>
            <a:r>
              <a:rPr lang="fr-FR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ELISA</a:t>
            </a:r>
            <a:endParaRPr lang="fr-FR" sz="2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87924" y="1160748"/>
            <a:ext cx="52448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 smtClean="0"/>
              <a:t>Mécanisme d’injection par ionisation</a:t>
            </a:r>
          </a:p>
          <a:p>
            <a:r>
              <a:rPr lang="fr-FR" sz="1600" dirty="0" smtClean="0"/>
              <a:t>(introduction d’impuretés telles que différence marquée </a:t>
            </a:r>
          </a:p>
          <a:p>
            <a:r>
              <a:rPr lang="fr-FR" sz="1600" dirty="0"/>
              <a:t>d</a:t>
            </a:r>
            <a:r>
              <a:rPr lang="fr-FR" sz="1600" dirty="0" smtClean="0"/>
              <a:t>ans les potentiels d’ionisation des électrons couches </a:t>
            </a:r>
          </a:p>
          <a:p>
            <a:r>
              <a:rPr lang="fr-FR" sz="1600" dirty="0" smtClean="0"/>
              <a:t>externes et ceux des couches internes)</a:t>
            </a:r>
            <a:endParaRPr lang="fr-FR" sz="1600" dirty="0"/>
          </a:p>
        </p:txBody>
      </p:sp>
      <p:grpSp>
        <p:nvGrpSpPr>
          <p:cNvPr id="9" name="Groupe 8"/>
          <p:cNvGrpSpPr/>
          <p:nvPr/>
        </p:nvGrpSpPr>
        <p:grpSpPr>
          <a:xfrm>
            <a:off x="4046843" y="2651363"/>
            <a:ext cx="4758725" cy="2032885"/>
            <a:chOff x="89187" y="4708855"/>
            <a:chExt cx="4758725" cy="20328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187" y="4797152"/>
              <a:ext cx="36576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3615926" y="4708855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/>
                <a:t>He pur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687017" y="6151079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/>
                <a:t>He +1% Ar</a:t>
              </a:r>
              <a:endParaRPr lang="fr-FR" dirty="0"/>
            </a:p>
          </p:txBody>
        </p:sp>
        <p:sp>
          <p:nvSpPr>
            <p:cNvPr id="13" name="ZoneTexte 19"/>
            <p:cNvSpPr txBox="1"/>
            <p:nvPr/>
          </p:nvSpPr>
          <p:spPr>
            <a:xfrm>
              <a:off x="823683" y="6433963"/>
              <a:ext cx="1992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i="1" dirty="0" smtClean="0"/>
                <a:t>Mc </a:t>
              </a:r>
              <a:r>
                <a:rPr lang="fr-FR" sz="1400" i="1" dirty="0" err="1" smtClean="0"/>
                <a:t>Guffey</a:t>
              </a:r>
              <a:r>
                <a:rPr lang="fr-FR" sz="1400" i="1" dirty="0" smtClean="0"/>
                <a:t> , PRL 2010 </a:t>
              </a:r>
              <a:endParaRPr lang="fr-FR" sz="1400" i="1" dirty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021563" y="4833156"/>
            <a:ext cx="457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Avantages: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 M</a:t>
            </a:r>
            <a:r>
              <a:rPr lang="fr-FR" sz="1600" dirty="0" smtClean="0"/>
              <a:t>ise en œuvre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Augmentation de Q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Seuil de piégeage abaissé par addition d’impuretés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Réduction divergence</a:t>
            </a:r>
            <a:endParaRPr 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3887924" y="1087560"/>
            <a:ext cx="5076564" cy="54377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395918" y="6550223"/>
            <a:ext cx="374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Calibri" panose="020F0502020204030204" pitchFamily="34" charset="0"/>
              </a:rPr>
              <a:t>Journées Accélérateurs 2015 – 4-7 Oct. 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smtClean="0">
                <a:latin typeface="Calibri" panose="020F0502020204030204" pitchFamily="34" charset="0"/>
              </a:rPr>
              <a:t>/ Roscoff</a:t>
            </a:r>
            <a:endParaRPr lang="fr-FR" sz="1400" b="1" i="1" dirty="0">
              <a:latin typeface="Calibri" panose="020F0502020204030204" pitchFamily="34" charset="0"/>
            </a:endParaRPr>
          </a:p>
        </p:txBody>
      </p:sp>
      <p:pic>
        <p:nvPicPr>
          <p:cNvPr id="17" name="Picture 2" descr="D:\Mes documents\conferences\2011\IFSA2011\materiel_web\images\logos\sponsors\logo_RT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8478"/>
            <a:ext cx="1440160" cy="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12349" y="1653577"/>
            <a:ext cx="3206583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1600" u="sng" dirty="0">
                <a:solidFill>
                  <a:prstClr val="black"/>
                </a:solidFill>
              </a:rPr>
              <a:t>Besoins</a:t>
            </a:r>
            <a:r>
              <a:rPr lang="fr-FR" sz="1600" dirty="0">
                <a:solidFill>
                  <a:prstClr val="black"/>
                </a:solidFill>
              </a:rPr>
              <a:t>  </a:t>
            </a:r>
            <a:r>
              <a:rPr lang="fr-FR" sz="1600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</a:rPr>
              <a:t>- </a:t>
            </a:r>
            <a:r>
              <a:rPr lang="fr-FR" sz="1600" dirty="0" smtClean="0">
                <a:solidFill>
                  <a:prstClr val="black"/>
                </a:solidFill>
              </a:rPr>
              <a:t>charge</a:t>
            </a: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-  durée  (&lt;10fs)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émittance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pour foc .sur ~10µm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 stabilité </a:t>
            </a: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- énergie : monocinétique, 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	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50-100MeV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349" y="1576246"/>
            <a:ext cx="3495555" cy="25718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9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124744"/>
            <a:ext cx="9126503" cy="51576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51620" y="224644"/>
            <a:ext cx="320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Simulations numériques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237" y="6528801"/>
            <a:ext cx="3779848" cy="3840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332" y="144553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69759" y="241300"/>
            <a:ext cx="306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Dispositif expérimental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14" y="1268760"/>
            <a:ext cx="8315665" cy="522472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987824" y="3140968"/>
            <a:ext cx="1417695" cy="12241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flipH="1">
            <a:off x="1699874" y="2531728"/>
            <a:ext cx="200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Cellule de gaz à  longueur variable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4619" y="295630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Spectromètre magnétique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36439" y="193868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Ecran </a:t>
            </a:r>
            <a:r>
              <a:rPr lang="fr-FR" dirty="0" err="1" smtClean="0">
                <a:solidFill>
                  <a:schemeClr val="bg1"/>
                </a:solidFill>
              </a:rPr>
              <a:t>Lanex</a:t>
            </a:r>
            <a:r>
              <a:rPr lang="fr-FR" dirty="0" smtClean="0">
                <a:solidFill>
                  <a:schemeClr val="bg1"/>
                </a:solidFill>
              </a:rPr>
              <a:t> calibré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237" y="6536589"/>
            <a:ext cx="377984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</Template>
  <TotalTime>1051</TotalTime>
  <Words>1027</Words>
  <Application>Microsoft Office PowerPoint</Application>
  <PresentationFormat>Affichage à l'écran (4:3)</PresentationFormat>
  <Paragraphs>225</Paragraphs>
  <Slides>22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MS PGothic</vt:lpstr>
      <vt:lpstr>Arial</vt:lpstr>
      <vt:lpstr>Calibri</vt:lpstr>
      <vt:lpstr>Courier New</vt:lpstr>
      <vt:lpstr>Symbol</vt:lpstr>
      <vt:lpstr>Times New Roman</vt:lpstr>
      <vt:lpstr>Verdana</vt:lpstr>
      <vt:lpstr>Wingdings</vt:lpstr>
      <vt:lpstr>CEA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DOBOSZ Sandrine</dc:creator>
  <cp:lastModifiedBy>DOBOSZ Sandrine</cp:lastModifiedBy>
  <cp:revision>61</cp:revision>
  <dcterms:created xsi:type="dcterms:W3CDTF">2015-09-24T11:04:00Z</dcterms:created>
  <dcterms:modified xsi:type="dcterms:W3CDTF">2015-10-04T21:45:13Z</dcterms:modified>
</cp:coreProperties>
</file>