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9" r:id="rId2"/>
    <p:sldId id="301" r:id="rId3"/>
    <p:sldId id="358" r:id="rId4"/>
    <p:sldId id="370" r:id="rId5"/>
    <p:sldId id="371" r:id="rId6"/>
    <p:sldId id="372" r:id="rId7"/>
    <p:sldId id="373" r:id="rId8"/>
    <p:sldId id="360" r:id="rId9"/>
    <p:sldId id="319" r:id="rId10"/>
    <p:sldId id="322" r:id="rId11"/>
    <p:sldId id="330" r:id="rId12"/>
    <p:sldId id="374" r:id="rId13"/>
    <p:sldId id="375" r:id="rId14"/>
    <p:sldId id="323" r:id="rId15"/>
    <p:sldId id="376" r:id="rId16"/>
    <p:sldId id="377" r:id="rId17"/>
    <p:sldId id="328" r:id="rId18"/>
    <p:sldId id="379" r:id="rId19"/>
    <p:sldId id="378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24" r:id="rId29"/>
    <p:sldId id="388" r:id="rId30"/>
    <p:sldId id="391" r:id="rId31"/>
    <p:sldId id="390" r:id="rId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DF"/>
    <a:srgbClr val="00CF00"/>
    <a:srgbClr val="FD930A"/>
    <a:srgbClr val="261748"/>
    <a:srgbClr val="008000"/>
    <a:srgbClr val="E0E0E0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9854" autoAdjust="0"/>
  </p:normalViewPr>
  <p:slideViewPr>
    <p:cSldViewPr snapToGrid="0">
      <p:cViewPr>
        <p:scale>
          <a:sx n="121" d="100"/>
          <a:sy n="121" d="100"/>
        </p:scale>
        <p:origin x="-1248" y="-120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928" y="40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719587-26C8-4EEE-9375-1AF5E195B202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Upper area: </a:t>
            </a:r>
            <a:r>
              <a:rPr lang="en-GB" sz="1100" b="1" smtClean="0">
                <a:ea typeface="ＭＳ Ｐゴシック" charset="-128"/>
              </a:rPr>
              <a:t>Title</a:t>
            </a:r>
            <a:r>
              <a:rPr lang="en-GB" sz="1100" smtClean="0">
                <a:ea typeface="ＭＳ Ｐゴシック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Lower area </a:t>
            </a:r>
            <a:r>
              <a:rPr lang="en-GB" sz="1100" b="1" smtClean="0">
                <a:ea typeface="ＭＳ Ｐゴシック" charset="-128"/>
              </a:rPr>
              <a:t>(subtitle):</a:t>
            </a:r>
            <a:r>
              <a:rPr lang="en-GB" sz="1100" smtClean="0">
                <a:ea typeface="ＭＳ Ｐゴシック" charset="-128"/>
              </a:rPr>
              <a:t> Conference/meeting/workshop, location, date,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your name and affiliation,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Change the </a:t>
            </a:r>
            <a:r>
              <a:rPr lang="en-GB" sz="1100" b="1" smtClean="0">
                <a:ea typeface="ＭＳ Ｐゴシック" charset="-128"/>
              </a:rPr>
              <a:t>partner logos</a:t>
            </a:r>
            <a:r>
              <a:rPr lang="en-GB" sz="1100" smtClean="0">
                <a:ea typeface="ＭＳ Ｐゴシック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452" y="114300"/>
            <a:ext cx="77350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" y="126693"/>
            <a:ext cx="1143982" cy="8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955" y="114300"/>
            <a:ext cx="78084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209233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1" hangingPunct="1">
              <a:buNone/>
              <a:defRPr/>
            </a:pPr>
            <a:r>
              <a:rPr lang="fr-FR" sz="1000" b="1" noProof="0" smtClean="0">
                <a:solidFill>
                  <a:schemeClr val="bg1"/>
                </a:solidFill>
              </a:rPr>
              <a:t>Coupleurs</a:t>
            </a:r>
            <a:r>
              <a:rPr lang="fr-FR" sz="1000" b="1" baseline="0" noProof="0" smtClean="0">
                <a:solidFill>
                  <a:schemeClr val="bg1"/>
                </a:solidFill>
              </a:rPr>
              <a:t> de Puissance pour le XFEL Européen</a:t>
            </a:r>
            <a:endParaRPr lang="fr-FR" sz="1000" b="1" noProof="0" smtClean="0">
              <a:solidFill>
                <a:schemeClr val="bg1"/>
              </a:solidFill>
            </a:endParaRPr>
          </a:p>
        </p:txBody>
      </p:sp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21972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4" y="6537325"/>
            <a:ext cx="89074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sz="1000" noProof="0" smtClean="0">
                <a:solidFill>
                  <a:srgbClr val="000000"/>
                </a:solidFill>
                <a:latin typeface="Helvetica" charset="0"/>
              </a:rPr>
              <a:t>Walid</a:t>
            </a:r>
            <a:r>
              <a:rPr lang="fr-FR" sz="1000" baseline="0" noProof="0" smtClean="0">
                <a:solidFill>
                  <a:srgbClr val="000000"/>
                </a:solidFill>
                <a:latin typeface="Helvetica" charset="0"/>
              </a:rPr>
              <a:t> KAABI-LAL/Orsay</a:t>
            </a:r>
            <a:r>
              <a:rPr lang="fr-FR" sz="1000" noProof="0" smtClean="0">
                <a:solidFill>
                  <a:srgbClr val="000000"/>
                </a:solidFill>
                <a:latin typeface="Helvetica" charset="0"/>
              </a:rPr>
              <a:t>	 	                                                                      </a:t>
            </a:r>
            <a:r>
              <a:rPr lang="fr-FR" sz="1000" baseline="0" noProof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fr-FR" sz="1000" noProof="0" smtClean="0">
                <a:solidFill>
                  <a:srgbClr val="000000"/>
                </a:solidFill>
                <a:latin typeface="Helvetica" charset="0"/>
              </a:rPr>
              <a:t>                    Journées Accélérateurs-Roscoff</a:t>
            </a:r>
            <a:r>
              <a:rPr lang="fr-FR" sz="1000" baseline="0" noProof="0" smtClean="0">
                <a:solidFill>
                  <a:srgbClr val="000000"/>
                </a:solidFill>
                <a:latin typeface="Helvetica" charset="0"/>
              </a:rPr>
              <a:t>, 7 Octobre 2015</a:t>
            </a:r>
            <a:endParaRPr lang="fr-FR" sz="1000" noProof="0" smtClean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3" y="157445"/>
            <a:ext cx="1117679" cy="8606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jpe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hyperlink" Target="http://www.portal.pwr.wroc.pl/index,242.dhtml" TargetMode="External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jpeg"/><Relationship Id="rId25" Type="http://schemas.openxmlformats.org/officeDocument/2006/relationships/image" Target="../media/image25.png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jpe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hyperlink" Target="http://www.su.se/english/" TargetMode="External"/><Relationship Id="rId17" Type="http://schemas.openxmlformats.org/officeDocument/2006/relationships/image" Target="../media/image19.png"/><Relationship Id="rId18" Type="http://schemas.openxmlformats.org/officeDocument/2006/relationships/hyperlink" Target="http://www.uu.se/" TargetMode="External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jpeg"/><Relationship Id="rId7" Type="http://schemas.openxmlformats.org/officeDocument/2006/relationships/hyperlink" Target="http://www.mi.infn.it/indexIT.shtml" TargetMode="External"/><Relationship Id="rId8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280421" y="244337"/>
            <a:ext cx="7680591" cy="611187"/>
          </a:xfrm>
        </p:spPr>
        <p:txBody>
          <a:bodyPr/>
          <a:lstStyle/>
          <a:p>
            <a:pPr eaLnBrk="1" hangingPunct="1">
              <a:defRPr/>
            </a:pPr>
            <a:r>
              <a:rPr lang="fr-FR" sz="2200" b="1" dirty="0" smtClean="0">
                <a:solidFill>
                  <a:srgbClr val="FD93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Les Journées Accélérateurs de Roscoff 2015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5254" y="1378654"/>
            <a:ext cx="8259775" cy="636630"/>
          </a:xfrm>
        </p:spPr>
        <p:txBody>
          <a:bodyPr/>
          <a:lstStyle/>
          <a:p>
            <a:pPr eaLnBrk="1" hangingPunct="1">
              <a:defRPr/>
            </a:pPr>
            <a:r>
              <a:rPr lang="fr-FR" sz="2100" b="1" dirty="0" smtClean="0">
                <a:solidFill>
                  <a:schemeClr val="tx1"/>
                </a:solidFill>
              </a:rPr>
              <a:t>Coupleurs de Puissance pour le XFEL </a:t>
            </a:r>
            <a:r>
              <a:rPr lang="fr-FR" sz="2100" b="1" dirty="0">
                <a:solidFill>
                  <a:schemeClr val="tx1"/>
                </a:solidFill>
              </a:rPr>
              <a:t>E</a:t>
            </a:r>
            <a:r>
              <a:rPr lang="fr-FR" sz="2100" b="1" dirty="0" smtClean="0">
                <a:solidFill>
                  <a:schemeClr val="tx1"/>
                </a:solidFill>
              </a:rPr>
              <a:t>uropéen</a:t>
            </a:r>
            <a:endParaRPr lang="fr-FR" sz="21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fr-FR" sz="21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defRPr/>
            </a:pPr>
            <a:endParaRPr lang="fr-FR" sz="21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2414572" y="2013960"/>
            <a:ext cx="4356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fr-FR" sz="1600" dirty="0" smtClean="0"/>
              <a:t>Roscoff, 7 Octobre 2015</a:t>
            </a:r>
          </a:p>
          <a:p>
            <a:pPr eaLnBrk="1" hangingPunct="1">
              <a:buFont typeface="Wingdings" charset="0"/>
              <a:buNone/>
            </a:pPr>
            <a:endParaRPr lang="fr-FR" dirty="0"/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2465369" y="5698058"/>
            <a:ext cx="4356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fr-FR" sz="1600" b="1" smtClean="0"/>
              <a:t>Walid KAABI- LAL/Orsay</a:t>
            </a:r>
          </a:p>
          <a:p>
            <a:pPr eaLnBrk="1" hangingPunct="1">
              <a:buFont typeface="Wingdings" charset="0"/>
              <a:buNone/>
            </a:pPr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743" y="2778509"/>
            <a:ext cx="6067145" cy="263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72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1385" y="1238563"/>
            <a:ext cx="8721566" cy="72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fr-FR" sz="1600" b="1" dirty="0" smtClean="0"/>
              <a:t>Inspection et contrôle de toutes les parties produites</a:t>
            </a:r>
            <a:r>
              <a:rPr lang="fr-FR" sz="1600" dirty="0" smtClean="0"/>
              <a:t> à Thales-Thonon.</a:t>
            </a:r>
          </a:p>
          <a:p>
            <a:pPr algn="just">
              <a:lnSpc>
                <a:spcPct val="120000"/>
              </a:lnSpc>
              <a:buNone/>
            </a:pPr>
            <a:r>
              <a:rPr lang="fr-FR" sz="1600" b="1" dirty="0" smtClean="0"/>
              <a:t>Double vérification </a:t>
            </a:r>
            <a:r>
              <a:rPr lang="fr-FR" sz="1600" dirty="0" smtClean="0"/>
              <a:t>lors de la réception des pièces à RI avec les mêmes critères d’inspection.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20" y="2237123"/>
            <a:ext cx="3520483" cy="40330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16" y="3778657"/>
            <a:ext cx="1671256" cy="230918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268" y="2382652"/>
            <a:ext cx="1823327" cy="3211587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884893" y="3369304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600" smtClean="0"/>
              <a:t>Conducteur froid</a:t>
            </a:r>
            <a:endParaRPr lang="fr-FR" sz="1600"/>
          </a:p>
        </p:txBody>
      </p:sp>
      <p:sp>
        <p:nvSpPr>
          <p:cNvPr id="67" name="ZoneTexte 66"/>
          <p:cNvSpPr txBox="1"/>
          <p:nvPr/>
        </p:nvSpPr>
        <p:spPr>
          <a:xfrm>
            <a:off x="4644385" y="5683926"/>
            <a:ext cx="17422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1600" smtClean="0"/>
              <a:t>Conducteur chaud</a:t>
            </a:r>
            <a:endParaRPr lang="fr-FR" sz="1600"/>
          </a:p>
        </p:txBody>
      </p:sp>
      <p:sp>
        <p:nvSpPr>
          <p:cNvPr id="1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Suivi industriel et contrôle qualité: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6713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43" y="1091616"/>
            <a:ext cx="8816023" cy="534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fr-FR" sz="1800" b="1" dirty="0" smtClean="0"/>
              <a:t>Exemples de défaut de cuivrage observés:</a:t>
            </a:r>
            <a:endParaRPr lang="fr-FR" sz="1800" b="1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b="1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fr-FR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r>
              <a:rPr lang="fr-FR" sz="1800" dirty="0" smtClean="0">
                <a:sym typeface="Wingdings"/>
              </a:rPr>
              <a:t> Définition de critères qualitatifs et quantitatifs d’acceptation: classification des défauts par types, dimensions et nombre. Accord sur les actions correctives et les tests de validation. </a:t>
            </a:r>
            <a:endParaRPr lang="fr-FR" sz="1800" dirty="0" smtClean="0"/>
          </a:p>
        </p:txBody>
      </p:sp>
      <p:grpSp>
        <p:nvGrpSpPr>
          <p:cNvPr id="27" name="Grouper 26"/>
          <p:cNvGrpSpPr/>
          <p:nvPr/>
        </p:nvGrpSpPr>
        <p:grpSpPr>
          <a:xfrm>
            <a:off x="440801" y="1626929"/>
            <a:ext cx="2653802" cy="1847350"/>
            <a:chOff x="199408" y="2374629"/>
            <a:chExt cx="2213019" cy="159296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408" y="2374629"/>
              <a:ext cx="2213019" cy="1592961"/>
            </a:xfrm>
            <a:prstGeom prst="rect">
              <a:avLst/>
            </a:prstGeom>
          </p:spPr>
        </p:pic>
        <p:cxnSp>
          <p:nvCxnSpPr>
            <p:cNvPr id="7" name="Connecteur droit avec flèche 6"/>
            <p:cNvCxnSpPr/>
            <p:nvPr/>
          </p:nvCxnSpPr>
          <p:spPr bwMode="auto">
            <a:xfrm flipV="1">
              <a:off x="923583" y="3175343"/>
              <a:ext cx="152411" cy="330411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" name="ZoneTexte 3"/>
            <p:cNvSpPr txBox="1"/>
            <p:nvPr/>
          </p:nvSpPr>
          <p:spPr>
            <a:xfrm>
              <a:off x="346344" y="3558238"/>
              <a:ext cx="1752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Copper peel off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3243019" y="1626929"/>
            <a:ext cx="2550368" cy="1836746"/>
            <a:chOff x="2560845" y="2382697"/>
            <a:chExt cx="2361434" cy="157428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0845" y="2382697"/>
              <a:ext cx="2361434" cy="1574289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2629281" y="2828950"/>
              <a:ext cx="771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Blister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402978" y="3658154"/>
              <a:ext cx="50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X 20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5887822" y="1637424"/>
            <a:ext cx="2560865" cy="1828349"/>
            <a:chOff x="5146235" y="2375437"/>
            <a:chExt cx="2147972" cy="158364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6235" y="2375437"/>
              <a:ext cx="2120045" cy="158364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219147" y="2425048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Pitting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737958" y="3663606"/>
              <a:ext cx="556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X 30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868157" y="3579235"/>
            <a:ext cx="2571293" cy="1700395"/>
            <a:chOff x="1185965" y="4120400"/>
            <a:chExt cx="2141034" cy="142524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965" y="4125033"/>
              <a:ext cx="2130539" cy="1420615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823222" y="5248135"/>
              <a:ext cx="50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X 22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191866" y="4120400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Circular spots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4589220" y="3589731"/>
            <a:ext cx="2589542" cy="1710891"/>
            <a:chOff x="3476769" y="4114538"/>
            <a:chExt cx="2327113" cy="1427492"/>
          </a:xfrm>
        </p:grpSpPr>
        <p:grpSp>
          <p:nvGrpSpPr>
            <p:cNvPr id="21" name="Grouper 20"/>
            <p:cNvGrpSpPr/>
            <p:nvPr/>
          </p:nvGrpSpPr>
          <p:grpSpPr>
            <a:xfrm>
              <a:off x="3476769" y="4114538"/>
              <a:ext cx="2327113" cy="1427492"/>
              <a:chOff x="86798" y="1731885"/>
              <a:chExt cx="2862483" cy="2172728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98" y="1731885"/>
                <a:ext cx="2862483" cy="2172728"/>
              </a:xfrm>
              <a:prstGeom prst="rect">
                <a:avLst/>
              </a:prstGeom>
            </p:spPr>
          </p:pic>
          <p:cxnSp>
            <p:nvCxnSpPr>
              <p:cNvPr id="23" name="Connecteur droit avec flèche 22"/>
              <p:cNvCxnSpPr/>
              <p:nvPr/>
            </p:nvCxnSpPr>
            <p:spPr bwMode="auto">
              <a:xfrm flipV="1">
                <a:off x="1563794" y="3285332"/>
                <a:ext cx="409316" cy="430347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</p:grpSp>
        <p:sp>
          <p:nvSpPr>
            <p:cNvPr id="25" name="ZoneTexte 24"/>
            <p:cNvSpPr txBox="1"/>
            <p:nvPr/>
          </p:nvSpPr>
          <p:spPr>
            <a:xfrm>
              <a:off x="3516787" y="5259447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Copper particle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Suivi industriel et contrôle qualité: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4303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Suivi industriel et contrôle qualité:</a:t>
            </a:r>
            <a:endParaRPr lang="fr-FR" sz="2000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367338" y="1039142"/>
            <a:ext cx="8312250" cy="5437057"/>
            <a:chOff x="0" y="1092674"/>
            <a:chExt cx="9144000" cy="601088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92674"/>
              <a:ext cx="9144000" cy="200137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7444"/>
              <a:ext cx="9144000" cy="200137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02180"/>
              <a:ext cx="9144000" cy="2001379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692694" y="3684189"/>
            <a:ext cx="79134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dirty="0" smtClean="0">
                <a:solidFill>
                  <a:srgbClr val="000090"/>
                </a:solidFill>
              </a:rPr>
              <a:t>Distribution d’épaisseur du cuivre dans un conducteur froid (</a:t>
            </a:r>
            <a:r>
              <a:rPr lang="fr-FR" sz="1600" dirty="0" err="1" smtClean="0">
                <a:solidFill>
                  <a:srgbClr val="000090"/>
                </a:solidFill>
              </a:rPr>
              <a:t>specif</a:t>
            </a:r>
            <a:r>
              <a:rPr lang="fr-FR" sz="1600" dirty="0" smtClean="0">
                <a:solidFill>
                  <a:srgbClr val="000090"/>
                </a:solidFill>
              </a:rPr>
              <a:t>. 10μm ± 20% parties cylindriques et 10μm </a:t>
            </a:r>
            <a:r>
              <a:rPr lang="fr-FR" sz="1600" dirty="0">
                <a:solidFill>
                  <a:srgbClr val="000090"/>
                </a:solidFill>
              </a:rPr>
              <a:t>± </a:t>
            </a:r>
            <a:r>
              <a:rPr lang="fr-FR" sz="1600" dirty="0" smtClean="0">
                <a:solidFill>
                  <a:srgbClr val="000090"/>
                </a:solidFill>
              </a:rPr>
              <a:t>30</a:t>
            </a:r>
            <a:r>
              <a:rPr lang="fr-FR" sz="1600" dirty="0">
                <a:solidFill>
                  <a:srgbClr val="000090"/>
                </a:solidFill>
              </a:rPr>
              <a:t>% </a:t>
            </a:r>
            <a:r>
              <a:rPr lang="fr-FR" sz="1600" dirty="0" smtClean="0">
                <a:solidFill>
                  <a:srgbClr val="000090"/>
                </a:solidFill>
              </a:rPr>
              <a:t>dans le soufflet</a:t>
            </a:r>
            <a:r>
              <a:rPr lang="fr-FR" sz="1600" dirty="0" smtClean="0">
                <a:solidFill>
                  <a:srgbClr val="000090"/>
                </a:solidFill>
                <a:sym typeface="Wingdings"/>
              </a:rPr>
              <a:t> relaxé à </a:t>
            </a:r>
            <a:r>
              <a:rPr lang="fr-FR" sz="1600" dirty="0">
                <a:solidFill>
                  <a:srgbClr val="000090"/>
                </a:solidFill>
              </a:rPr>
              <a:t>10μm ± </a:t>
            </a:r>
            <a:r>
              <a:rPr lang="fr-FR" sz="1600" dirty="0" smtClean="0">
                <a:solidFill>
                  <a:srgbClr val="000090"/>
                </a:solidFill>
              </a:rPr>
              <a:t>50</a:t>
            </a:r>
            <a:r>
              <a:rPr lang="fr-FR" sz="1600" dirty="0">
                <a:solidFill>
                  <a:srgbClr val="000090"/>
                </a:solidFill>
              </a:rPr>
              <a:t>% )</a:t>
            </a:r>
            <a:r>
              <a:rPr lang="fr-FR" sz="1600" dirty="0" smtClean="0">
                <a:solidFill>
                  <a:srgbClr val="000090"/>
                </a:solidFill>
              </a:rPr>
              <a:t>: </a:t>
            </a:r>
            <a:endParaRPr lang="fr-FR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7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0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Suivi industriel et contrôle qualité: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3" y="1616427"/>
            <a:ext cx="7610429" cy="47661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4363" y="1217567"/>
            <a:ext cx="8627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smtClean="0"/>
              <a:t>Mesures RRR (Specif. 10&lt;RRR&lt;80)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299496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1605" y="1059187"/>
            <a:ext cx="788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>
                <a:solidFill>
                  <a:srgbClr val="FD930A"/>
                </a:solidFill>
              </a:rPr>
              <a:t>S</a:t>
            </a:r>
            <a:r>
              <a:rPr lang="en-GB" sz="1800" dirty="0" smtClean="0">
                <a:solidFill>
                  <a:srgbClr val="FD930A"/>
                </a:solidFill>
              </a:rPr>
              <a:t>ite de production RI:</a:t>
            </a:r>
            <a:endParaRPr lang="en-GB" sz="1800" dirty="0">
              <a:solidFill>
                <a:srgbClr val="FD930A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0" y="1435020"/>
            <a:ext cx="8396209" cy="5021146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Suivi industriel et contrôle qualité: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2658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Suivi industriel et contrôle qualité: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90">
            <a:off x="290941" y="1494848"/>
            <a:ext cx="3642411" cy="47948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044" y="1511576"/>
            <a:ext cx="3526398" cy="4751046"/>
          </a:xfrm>
          <a:prstGeom prst="rect">
            <a:avLst/>
          </a:prstGeom>
        </p:spPr>
      </p:pic>
      <p:sp>
        <p:nvSpPr>
          <p:cNvPr id="2" name="Flèche droite rayée 1"/>
          <p:cNvSpPr/>
          <p:nvPr/>
        </p:nvSpPr>
        <p:spPr bwMode="auto">
          <a:xfrm>
            <a:off x="3893746" y="3999078"/>
            <a:ext cx="1196460" cy="262407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40585" y="3588783"/>
            <a:ext cx="20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800" dirty="0" smtClean="0">
                <a:solidFill>
                  <a:srgbClr val="FD930A"/>
                </a:solidFill>
              </a:rPr>
              <a:t>Livraison au LAL</a:t>
            </a:r>
            <a:endParaRPr lang="fr-FR" sz="1800" dirty="0">
              <a:solidFill>
                <a:srgbClr val="FD930A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80298" y="3022926"/>
            <a:ext cx="2708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42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25" y="1112604"/>
            <a:ext cx="7094327" cy="53006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953" y="1101929"/>
            <a:ext cx="7063316" cy="53139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89" y="1070219"/>
            <a:ext cx="7115790" cy="537074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951" y="1115473"/>
            <a:ext cx="7021332" cy="53292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42" y="1070619"/>
            <a:ext cx="7817072" cy="5374091"/>
          </a:xfrm>
          <a:prstGeom prst="rect">
            <a:avLst/>
          </a:prstGeom>
        </p:spPr>
      </p:pic>
      <p:grpSp>
        <p:nvGrpSpPr>
          <p:cNvPr id="26" name="Grouper 25"/>
          <p:cNvGrpSpPr/>
          <p:nvPr/>
        </p:nvGrpSpPr>
        <p:grpSpPr>
          <a:xfrm>
            <a:off x="818626" y="3144663"/>
            <a:ext cx="7021299" cy="1714203"/>
            <a:chOff x="818626" y="3144663"/>
            <a:chExt cx="7021299" cy="1714203"/>
          </a:xfrm>
        </p:grpSpPr>
        <p:grpSp>
          <p:nvGrpSpPr>
            <p:cNvPr id="4" name="Grouper 3"/>
            <p:cNvGrpSpPr/>
            <p:nvPr/>
          </p:nvGrpSpPr>
          <p:grpSpPr>
            <a:xfrm>
              <a:off x="818626" y="3144663"/>
              <a:ext cx="2245987" cy="1708747"/>
              <a:chOff x="818626" y="3144663"/>
              <a:chExt cx="2245987" cy="1708747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1444" y="3144663"/>
                <a:ext cx="1670277" cy="1400232"/>
              </a:xfrm>
              <a:prstGeom prst="rect">
                <a:avLst/>
              </a:prstGeom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818626" y="4545633"/>
                <a:ext cx="22459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GB" sz="1400" dirty="0" smtClean="0"/>
                  <a:t>WGBs assembly </a:t>
                </a:r>
                <a:endParaRPr lang="en-GB" sz="1400" dirty="0"/>
              </a:p>
            </p:txBody>
          </p:sp>
        </p:grpSp>
        <p:grpSp>
          <p:nvGrpSpPr>
            <p:cNvPr id="5" name="Grouper 4"/>
            <p:cNvGrpSpPr/>
            <p:nvPr/>
          </p:nvGrpSpPr>
          <p:grpSpPr>
            <a:xfrm>
              <a:off x="3211531" y="3146035"/>
              <a:ext cx="2361438" cy="1712831"/>
              <a:chOff x="3211531" y="3146035"/>
              <a:chExt cx="2361438" cy="1712831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2447" y="3146035"/>
                <a:ext cx="1817367" cy="1387452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3211531" y="4551089"/>
                <a:ext cx="23614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GB" sz="1400" dirty="0" smtClean="0"/>
                  <a:t>Capacitors assembly </a:t>
                </a:r>
                <a:endParaRPr lang="en-GB" sz="1400" dirty="0"/>
              </a:p>
            </p:txBody>
          </p:sp>
        </p:grpSp>
        <p:grpSp>
          <p:nvGrpSpPr>
            <p:cNvPr id="25" name="Grouper 24"/>
            <p:cNvGrpSpPr/>
            <p:nvPr/>
          </p:nvGrpSpPr>
          <p:grpSpPr>
            <a:xfrm>
              <a:off x="5719876" y="3157748"/>
              <a:ext cx="2120049" cy="1696078"/>
              <a:chOff x="5719876" y="3157748"/>
              <a:chExt cx="2120049" cy="1696078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56357" y="3157748"/>
                <a:ext cx="1851063" cy="1398144"/>
              </a:xfrm>
              <a:prstGeom prst="rect">
                <a:avLst/>
              </a:prstGeom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5719876" y="4546049"/>
                <a:ext cx="21200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GB" sz="1400" dirty="0" smtClean="0"/>
                  <a:t>Actuators assembly </a:t>
                </a:r>
                <a:endParaRPr lang="en-GB" sz="1400" dirty="0"/>
              </a:p>
            </p:txBody>
          </p:sp>
        </p:grpSp>
      </p:grpSp>
      <p:pic>
        <p:nvPicPr>
          <p:cNvPr id="28" name="Picture 2" descr="E:\XFEL\conditionnement\condt-paire 2 XFEL-02avril2013\xfel2903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966" y="1043106"/>
            <a:ext cx="7199752" cy="540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34" y="1458982"/>
            <a:ext cx="8460483" cy="35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2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092E-7 4.78462E-6 L -0.35464 -0.2311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2" y="-11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177E-6 3.19592E-6 L -0.14346 -0.2297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3" y="-114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994E-6 -2.69106E-6 L 0.06981 -0.23135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" y="-11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7016E-6 -4.49282E-7 L 0.2949 -0.2264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5" y="-11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3.849E-6 L 0.13303 0.2723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7" y="13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738E-6 -1.41269E-6 L -0.11376 0.3413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6" y="1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83" y="1285112"/>
            <a:ext cx="814043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0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9" y="1196257"/>
            <a:ext cx="3578895" cy="26837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65" y="1193861"/>
            <a:ext cx="3505418" cy="26942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762" y="3946599"/>
            <a:ext cx="3299680" cy="24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2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19</a:t>
            </a:fld>
            <a:endParaRPr lang="en-GB" sz="1000">
              <a:solidFill>
                <a:schemeClr val="bg1"/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674099" y="1336128"/>
            <a:ext cx="7858551" cy="4962450"/>
            <a:chOff x="674099" y="1336128"/>
            <a:chExt cx="7858551" cy="4962450"/>
          </a:xfrm>
        </p:grpSpPr>
        <p:pic>
          <p:nvPicPr>
            <p:cNvPr id="10" name="Image 9" descr="photo2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126779" y="-35075"/>
              <a:ext cx="4962450" cy="770485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74099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D</a:t>
              </a:r>
              <a:endParaRPr lang="fr-FR" sz="1400" b="1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83768" y="593534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C</a:t>
              </a:r>
              <a:endParaRPr lang="fr-FR" sz="1400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55976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B</a:t>
              </a:r>
              <a:endParaRPr lang="fr-FR" sz="1400" b="1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156176" y="592695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A</a:t>
              </a:r>
              <a:endParaRPr lang="fr-FR" sz="1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82211" y="5458274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00424" y="3033422"/>
              <a:ext cx="5744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PicD</a:t>
              </a:r>
              <a:endParaRPr lang="fr-FR" sz="1000" b="1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609261" y="2937994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PicC</a:t>
              </a:r>
              <a:endParaRPr lang="fr-FR" sz="1000" b="1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82502" y="288647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PicA</a:t>
              </a:r>
              <a:endParaRPr lang="fr-FR" sz="10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499992" y="2992312"/>
              <a:ext cx="5797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PicB</a:t>
              </a:r>
              <a:endParaRPr lang="fr-FR" sz="1000" b="1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00425" y="3235079"/>
              <a:ext cx="563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PrcD</a:t>
              </a:r>
              <a:endParaRPr lang="fr-FR" sz="1000" b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609261" y="3154018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PrcC</a:t>
              </a:r>
              <a:endParaRPr lang="fr-FR" sz="1000" b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499991" y="3208336"/>
              <a:ext cx="6321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PrcB</a:t>
              </a:r>
              <a:endParaRPr lang="fr-FR" sz="10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282502" y="311156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PrcA</a:t>
              </a:r>
              <a:endParaRPr lang="fr-FR" sz="1000" b="1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573882" y="5179295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PchC</a:t>
              </a:r>
              <a:endParaRPr lang="fr-FR" sz="10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481886" y="5242666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PchB</a:t>
              </a:r>
              <a:endParaRPr lang="fr-FR" sz="1000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309245" y="5107287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PchA</a:t>
              </a:r>
              <a:endParaRPr lang="fr-FR" sz="10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372200" y="3640384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V1A</a:t>
              </a:r>
              <a:endParaRPr lang="fr-FR" sz="1000" b="1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363147" y="445057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V3A</a:t>
              </a:r>
              <a:endParaRPr lang="fr-FR" sz="1000" b="1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596336" y="4072432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V2A</a:t>
              </a:r>
              <a:endParaRPr lang="fr-FR" sz="1000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572000" y="385640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V1B</a:t>
              </a:r>
              <a:endParaRPr lang="fr-FR" sz="1000" b="1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572000" y="4648496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V3B</a:t>
              </a:r>
              <a:endParaRPr lang="fr-FR" sz="1000" b="1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796136" y="4207395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V2B</a:t>
              </a:r>
              <a:endParaRPr lang="fr-FR" sz="1000" b="1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699792" y="378440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V1C</a:t>
              </a:r>
              <a:endParaRPr lang="fr-FR" sz="1000" b="1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699792" y="457648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V3C</a:t>
              </a:r>
              <a:endParaRPr lang="fr-FR" sz="1000" b="1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923928" y="414444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V2C</a:t>
              </a:r>
              <a:endParaRPr lang="fr-FR" sz="1000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854743" y="382924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V1D</a:t>
              </a:r>
              <a:endParaRPr lang="fr-FR" sz="1000" b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36637" y="467523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V3D</a:t>
              </a:r>
              <a:endParaRPr lang="fr-FR" sz="10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114259" y="420697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V2D</a:t>
              </a:r>
              <a:endParaRPr lang="fr-FR" sz="1000" b="1" dirty="0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>
              <a:off x="1232473" y="3163071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1232473" y="3379095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1214783" y="3973265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1196677" y="4675239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773266" y="5245062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PchD</a:t>
              </a:r>
              <a:endParaRPr lang="fr-FR" sz="1000" b="1" dirty="0"/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>
              <a:off x="1205314" y="538907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10800000" flipV="1">
              <a:off x="1970243" y="4350995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rot="10800000" flipV="1">
              <a:off x="3779912" y="4288456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rot="10800000" flipV="1">
              <a:off x="5652120" y="4351411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rot="10800000" flipV="1">
              <a:off x="7452320" y="4216448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3041310" y="3070977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3041310" y="328700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3059832" y="3928416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V="1">
              <a:off x="3059832" y="4576488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3005930" y="532331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4924420" y="3132915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4924420" y="3341319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4932040" y="4000424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V="1">
              <a:off x="4932040" y="4648496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>
              <a:off x="4913934" y="5386682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6714550" y="3028524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6714550" y="324454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6732240" y="378440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V="1">
              <a:off x="6723187" y="4511553"/>
              <a:ext cx="29641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6741293" y="5251303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7759019" y="3596191"/>
              <a:ext cx="773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Arcil1A</a:t>
              </a:r>
              <a:endParaRPr lang="fr-FR" sz="1000" b="1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7676296" y="4482899"/>
              <a:ext cx="719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Arcil2A</a:t>
              </a:r>
              <a:endParaRPr lang="fr-FR" sz="1000" b="1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837858" y="3723425"/>
              <a:ext cx="7636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Arcil1B</a:t>
              </a:r>
              <a:endParaRPr lang="fr-FR" sz="1000" b="1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5796136" y="4560854"/>
              <a:ext cx="7529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Arcil2B</a:t>
              </a:r>
              <a:endParaRPr lang="fr-FR" sz="1000" b="1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3959931" y="3640383"/>
              <a:ext cx="773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Arcil1C</a:t>
              </a:r>
              <a:endParaRPr lang="fr-FR" sz="1000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923927" y="4504480"/>
              <a:ext cx="777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Arcil2C</a:t>
              </a:r>
              <a:endParaRPr lang="fr-FR" sz="1000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075245" y="4574807"/>
              <a:ext cx="789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Arcil2D</a:t>
              </a:r>
              <a:endParaRPr lang="fr-FR" sz="1000" b="1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2123727" y="3668882"/>
              <a:ext cx="7834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Arcil1D</a:t>
              </a:r>
              <a:endParaRPr lang="fr-FR" sz="1000" b="1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00517" y="5377213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381778" y="5449221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08721" y="5314258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avec flèche 74"/>
            <p:cNvCxnSpPr/>
            <p:nvPr/>
          </p:nvCxnSpPr>
          <p:spPr>
            <a:xfrm rot="10800000" flipV="1">
              <a:off x="1907704" y="3928415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rot="10800000">
              <a:off x="1907704" y="450448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rot="10800000" flipV="1">
              <a:off x="3711332" y="386404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 rot="10800000" flipV="1">
              <a:off x="5583540" y="394786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rot="10800000" flipV="1">
              <a:off x="7463368" y="3848789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 rot="10800000">
              <a:off x="3707904" y="443247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rot="10800000">
              <a:off x="5599544" y="451629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rot="10800000">
              <a:off x="7470988" y="4401977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5060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Outlines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0896" y="1616426"/>
            <a:ext cx="7965906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fr-FR" sz="2000" dirty="0" smtClean="0"/>
              <a:t> Introduction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 smtClean="0"/>
              <a:t> Suivi industriel et contrôle qualité des coupleurs 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 smtClean="0"/>
              <a:t> Préparation et conditionnement RF des coupleurs au LAL  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 smtClean="0"/>
              <a:t> Etat d’avancement du projet</a:t>
            </a:r>
          </a:p>
          <a:p>
            <a:pPr>
              <a:lnSpc>
                <a:spcPct val="150000"/>
              </a:lnSpc>
              <a:buSzPct val="70000"/>
            </a:pPr>
            <a:r>
              <a:rPr lang="fr-FR" sz="2000" dirty="0" smtClean="0"/>
              <a:t> Conclusions</a:t>
            </a:r>
          </a:p>
          <a:p>
            <a:pPr>
              <a:lnSpc>
                <a:spcPct val="150000"/>
              </a:lnSpc>
              <a:buSzPct val="70000"/>
              <a:buNone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67457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2" y="1056211"/>
            <a:ext cx="8931471" cy="53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468" y="2011319"/>
            <a:ext cx="6546080" cy="34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18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7" y="1060123"/>
            <a:ext cx="8962957" cy="54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7" y="1028633"/>
            <a:ext cx="8694822" cy="54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1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3" y="1190070"/>
            <a:ext cx="3846759" cy="51391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832" y="1234512"/>
            <a:ext cx="3746809" cy="51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87" y="1175582"/>
            <a:ext cx="3879804" cy="52520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128" y="2288189"/>
            <a:ext cx="4369374" cy="34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38" y="1490476"/>
            <a:ext cx="4376980" cy="32748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686" y="2854996"/>
            <a:ext cx="4297272" cy="35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6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4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>
                <a:solidFill>
                  <a:srgbClr val="FF6600"/>
                </a:solidFill>
              </a:rPr>
              <a:t>Préparation et Conditionnement RF des coupleurs au LAL: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05" y="1498189"/>
            <a:ext cx="3340100" cy="4470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28" y="1511464"/>
            <a:ext cx="3387187" cy="44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28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047072"/>
            <a:ext cx="9055100" cy="5435600"/>
          </a:xfrm>
          <a:prstGeom prst="rect">
            <a:avLst/>
          </a:prstGeom>
        </p:spPr>
      </p:pic>
      <p:sp>
        <p:nvSpPr>
          <p:cNvPr id="84" name="ZoneTexte 83"/>
          <p:cNvSpPr txBox="1"/>
          <p:nvPr/>
        </p:nvSpPr>
        <p:spPr>
          <a:xfrm>
            <a:off x="104954" y="1112607"/>
            <a:ext cx="8952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800" dirty="0" smtClean="0">
                <a:solidFill>
                  <a:srgbClr val="000090"/>
                </a:solidFill>
              </a:rPr>
              <a:t>L’optimisation des procédés</a:t>
            </a:r>
            <a:r>
              <a:rPr lang="fr-FR" sz="1800" dirty="0">
                <a:solidFill>
                  <a:srgbClr val="000090"/>
                </a:solidFill>
              </a:rPr>
              <a:t> </a:t>
            </a:r>
            <a:r>
              <a:rPr lang="fr-FR" sz="1800" dirty="0" smtClean="0">
                <a:solidFill>
                  <a:srgbClr val="000090"/>
                </a:solidFill>
              </a:rPr>
              <a:t>(préparation et conditionnement RF), des équipements et outillages à disposition et de l’effectif permet au LAL de traiter jusqu’à12 coupleurs/semaine.   </a:t>
            </a:r>
            <a:endParaRPr lang="fr-FR" sz="1800" dirty="0">
              <a:solidFill>
                <a:srgbClr val="000090"/>
              </a:solidFill>
            </a:endParaRPr>
          </a:p>
        </p:txBody>
      </p:sp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smtClean="0">
                <a:solidFill>
                  <a:srgbClr val="FF6600"/>
                </a:solidFill>
              </a:rPr>
              <a:t>Etat d’avancement du projet:</a:t>
            </a:r>
            <a:endParaRPr lang="fr-FR" sz="2000" smtClean="0"/>
          </a:p>
        </p:txBody>
      </p:sp>
    </p:spTree>
    <p:extLst>
      <p:ext uri="{BB962C8B-B14F-4D97-AF65-F5344CB8AC3E}">
        <p14:creationId xmlns:p14="http://schemas.microsoft.com/office/powerpoint/2010/main" val="210549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smtClean="0">
                <a:solidFill>
                  <a:srgbClr val="FF6600"/>
                </a:solidFill>
              </a:rPr>
              <a:t>Etat d’avancement du projet:</a:t>
            </a:r>
            <a:endParaRPr lang="fr-FR" sz="200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9" y="1078806"/>
            <a:ext cx="8658485" cy="53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0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Introduction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5" y="1073802"/>
            <a:ext cx="8739007" cy="53604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rot="1307965">
            <a:off x="4349960" y="4457473"/>
            <a:ext cx="3479861" cy="347951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 rot="1318189">
            <a:off x="3882155" y="4832668"/>
            <a:ext cx="4390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400" dirty="0" err="1" smtClean="0">
                <a:solidFill>
                  <a:schemeClr val="bg1"/>
                </a:solidFill>
              </a:rPr>
              <a:t>Linac</a:t>
            </a:r>
            <a:r>
              <a:rPr lang="fr-FR" sz="1400" dirty="0" smtClean="0">
                <a:solidFill>
                  <a:schemeClr val="bg1"/>
                </a:solidFill>
              </a:rPr>
              <a:t> supra de 1.3 Km accélérant les e- à 17GeV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3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>
                <a:solidFill>
                  <a:srgbClr val="FF6600"/>
                </a:solidFill>
              </a:rPr>
              <a:t>Conclusions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  <a:endParaRPr lang="en-GB" sz="20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94457" y="1532448"/>
            <a:ext cx="8941967" cy="391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 smtClean="0"/>
              <a:t>La collaboration LAL/Thales-RI a démontré sa capacité à produire et livrer des coupleurs à la cadence nominale (8 coupleurs/semaine) et m</a:t>
            </a:r>
            <a:r>
              <a:rPr lang="fr-FR" sz="1800" dirty="0" smtClean="0"/>
              <a:t>ême plus.</a:t>
            </a:r>
            <a:endParaRPr lang="fr-FR" sz="18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 smtClean="0"/>
              <a:t>Le cuivrage des coupleurs est le procédé critique. Un suivi constant est primordiale pour </a:t>
            </a:r>
            <a:r>
              <a:rPr lang="fr-FR" sz="1800" dirty="0" smtClean="0"/>
              <a:t>détecter toute dérive du </a:t>
            </a:r>
            <a:r>
              <a:rPr lang="fr-FR" sz="1800" dirty="0" err="1" smtClean="0"/>
              <a:t>process</a:t>
            </a:r>
            <a:r>
              <a:rPr lang="fr-FR" sz="1800" dirty="0" smtClean="0"/>
              <a:t> et réagir rapidement en conséquence. La mise en place d’une classification des défauts et de critère d’acceptation claire et quantifiable est une nécessité.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 smtClean="0"/>
              <a:t>Le nettoyage et l’assemblage des coupleurs </a:t>
            </a:r>
            <a:r>
              <a:rPr lang="fr-FR" sz="1800" dirty="0" smtClean="0"/>
              <a:t>en salle blanche doivent </a:t>
            </a:r>
            <a:r>
              <a:rPr lang="fr-FR" sz="1800" dirty="0" smtClean="0"/>
              <a:t>être constamment contrôlés. Le non respect des procédures établies impacte directement le conditionnement RF. </a:t>
            </a:r>
          </a:p>
        </p:txBody>
      </p:sp>
    </p:spTree>
    <p:extLst>
      <p:ext uri="{BB962C8B-B14F-4D97-AF65-F5344CB8AC3E}">
        <p14:creationId xmlns:p14="http://schemas.microsoft.com/office/powerpoint/2010/main" val="382853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31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8" y="62982"/>
            <a:ext cx="8899974" cy="669061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77239" y="3064898"/>
            <a:ext cx="81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4000" dirty="0" smtClean="0">
                <a:solidFill>
                  <a:schemeClr val="bg1"/>
                </a:solidFill>
              </a:rPr>
              <a:t>Merci pour votre attention!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7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Introduction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168275" y="1130655"/>
            <a:ext cx="8866188" cy="5267325"/>
            <a:chOff x="168275" y="1109663"/>
            <a:chExt cx="8866188" cy="5267325"/>
          </a:xfrm>
        </p:grpSpPr>
        <p:pic>
          <p:nvPicPr>
            <p:cNvPr id="11" name="Picture 3" descr="all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2068993"/>
              <a:ext cx="8748713" cy="272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9"/>
            <p:cNvGrpSpPr>
              <a:grpSpLocks noChangeAspect="1"/>
            </p:cNvGrpSpPr>
            <p:nvPr/>
          </p:nvGrpSpPr>
          <p:grpSpPr bwMode="auto">
            <a:xfrm>
              <a:off x="593725" y="1236663"/>
              <a:ext cx="2455863" cy="671512"/>
              <a:chOff x="4069757" y="3160565"/>
              <a:chExt cx="3624263" cy="990600"/>
            </a:xfrm>
          </p:grpSpPr>
          <p:pic>
            <p:nvPicPr>
              <p:cNvPr id="34" name="Picture 19" descr="DESY-Logo-cyan-RGB_Hintergrund weiss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9757" y="3160565"/>
                <a:ext cx="9906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0" descr="Helmholtz_Logo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2157" y="3185965"/>
                <a:ext cx="2201863" cy="890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143" descr="class-fondblanc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3775075"/>
              <a:ext cx="61595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1168400" y="4022725"/>
              <a:ext cx="2174875" cy="931863"/>
              <a:chOff x="1713655" y="5166039"/>
              <a:chExt cx="2175749" cy="932393"/>
            </a:xfrm>
          </p:grpSpPr>
          <p:pic>
            <p:nvPicPr>
              <p:cNvPr id="32" name="Picture 12" descr="http://www.fisica.unimi.it/templates/calcolo/images/calcolo-little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2304" y="5232371"/>
                <a:ext cx="907100" cy="799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4" descr="Vai alla homepage dell'INFN di Milano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3655" y="5166039"/>
                <a:ext cx="1243190" cy="932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6" descr="http://phenix-france.in2p3.fr/software/jin/Images/logo_cnrs.gif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5238750"/>
              <a:ext cx="7366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514600" y="5184775"/>
              <a:ext cx="3144838" cy="1192213"/>
              <a:chOff x="5964964" y="5147882"/>
              <a:chExt cx="3144852" cy="1193097"/>
            </a:xfrm>
          </p:grpSpPr>
          <p:pic>
            <p:nvPicPr>
              <p:cNvPr id="30" name="Picture 4" descr="logomecborde_00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773" y="5147882"/>
                <a:ext cx="2986087" cy="481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4964" y="5775359"/>
                <a:ext cx="3144852" cy="565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7" descr="http://www.ihep.su/ihep/util2/logoihep70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1946275"/>
              <a:ext cx="6667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логотип Института Ядерной Физики СО РАН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8" y="1485900"/>
              <a:ext cx="1074737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1" descr="http://www.inr.troitsk.ru/romel-mp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13" y="1109663"/>
              <a:ext cx="936625" cy="83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4" descr="Paul Scherrer Institu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338" y="5126038"/>
              <a:ext cx="1171575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6"/>
            <p:cNvGrpSpPr>
              <a:grpSpLocks/>
            </p:cNvGrpSpPr>
            <p:nvPr/>
          </p:nvGrpSpPr>
          <p:grpSpPr bwMode="auto">
            <a:xfrm>
              <a:off x="6535738" y="5511800"/>
              <a:ext cx="846137" cy="652463"/>
              <a:chOff x="989901" y="4144162"/>
              <a:chExt cx="1484851" cy="1096948"/>
            </a:xfrm>
          </p:grpSpPr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989901" y="4144162"/>
                <a:ext cx="1484851" cy="10821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US"/>
              </a:p>
            </p:txBody>
          </p:sp>
          <p:pic>
            <p:nvPicPr>
              <p:cNvPr id="29" name="Picture 26" descr="Stockholm University home">
                <a:hlinkClick r:id="rId16" tooltip="Stockholm University home"/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4683" y="4202885"/>
                <a:ext cx="1095375" cy="103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31" descr="Uppsala universitet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350963"/>
              <a:ext cx="9191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3" descr="http://www.portal.pwr.wroc.pl/24/sys_images/h_2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525" y="4389438"/>
              <a:ext cx="2776538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9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075" y="4684713"/>
              <a:ext cx="779463" cy="70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" name="Picture 30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800" y="5065713"/>
              <a:ext cx="749300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" name="Picture 2" descr="C:\Documents and Settings\weise\Desktop\Logo - Efremov Institute.jpg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913" y="2279650"/>
              <a:ext cx="890587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463" y="5292725"/>
              <a:ext cx="1001712" cy="63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157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Introduction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7" y="1532454"/>
            <a:ext cx="8669089" cy="4933247"/>
          </a:xfrm>
          <a:prstGeom prst="rect">
            <a:avLst/>
          </a:prstGeom>
        </p:spPr>
      </p:pic>
      <p:cxnSp>
        <p:nvCxnSpPr>
          <p:cNvPr id="38" name="Connecteur droit avec flèche 37"/>
          <p:cNvCxnSpPr/>
          <p:nvPr/>
        </p:nvCxnSpPr>
        <p:spPr bwMode="auto">
          <a:xfrm flipH="1">
            <a:off x="6178852" y="2986488"/>
            <a:ext cx="263920" cy="3931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9" name="Connecteur droit avec flèche 38"/>
          <p:cNvCxnSpPr/>
          <p:nvPr/>
        </p:nvCxnSpPr>
        <p:spPr bwMode="auto">
          <a:xfrm flipH="1">
            <a:off x="3322801" y="2416377"/>
            <a:ext cx="440123" cy="57639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0" name="Connecteur droit avec flèche 39"/>
          <p:cNvCxnSpPr/>
          <p:nvPr/>
        </p:nvCxnSpPr>
        <p:spPr bwMode="auto">
          <a:xfrm flipH="1">
            <a:off x="6774118" y="3163419"/>
            <a:ext cx="196502" cy="30116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1" name="Connecteur droit avec flèche 40"/>
          <p:cNvCxnSpPr/>
          <p:nvPr/>
        </p:nvCxnSpPr>
        <p:spPr bwMode="auto">
          <a:xfrm flipH="1">
            <a:off x="7159858" y="3320690"/>
            <a:ext cx="135593" cy="22253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2" name="Connecteur droit avec flèche 41"/>
          <p:cNvCxnSpPr/>
          <p:nvPr/>
        </p:nvCxnSpPr>
        <p:spPr bwMode="auto">
          <a:xfrm flipH="1">
            <a:off x="7369389" y="3346627"/>
            <a:ext cx="135593" cy="22253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3" name="Connecteur droit avec flèche 42"/>
          <p:cNvCxnSpPr>
            <a:cxnSpLocks/>
          </p:cNvCxnSpPr>
          <p:nvPr/>
        </p:nvCxnSpPr>
        <p:spPr bwMode="auto">
          <a:xfrm flipH="1">
            <a:off x="7538313" y="3392222"/>
            <a:ext cx="127766" cy="18556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4" name="ZoneTexte 43"/>
          <p:cNvSpPr txBox="1"/>
          <p:nvPr/>
        </p:nvSpPr>
        <p:spPr>
          <a:xfrm>
            <a:off x="94455" y="1133595"/>
            <a:ext cx="891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dirty="0" err="1" smtClean="0"/>
              <a:t>Linac</a:t>
            </a:r>
            <a:r>
              <a:rPr lang="fr-FR" sz="1600" dirty="0" smtClean="0"/>
              <a:t> de </a:t>
            </a:r>
            <a:r>
              <a:rPr lang="fr-FR" sz="1600" dirty="0" smtClean="0">
                <a:solidFill>
                  <a:srgbClr val="FF6600"/>
                </a:solidFill>
              </a:rPr>
              <a:t>101 </a:t>
            </a:r>
            <a:r>
              <a:rPr lang="fr-FR" sz="1600" dirty="0" err="1" smtClean="0">
                <a:solidFill>
                  <a:srgbClr val="FF6600"/>
                </a:solidFill>
              </a:rPr>
              <a:t>Cryomodules</a:t>
            </a:r>
            <a:r>
              <a:rPr lang="fr-FR" sz="1600" dirty="0" smtClean="0"/>
              <a:t>, équipé de </a:t>
            </a:r>
            <a:r>
              <a:rPr lang="fr-FR" sz="1600" dirty="0" smtClean="0">
                <a:solidFill>
                  <a:srgbClr val="FF6600"/>
                </a:solidFill>
              </a:rPr>
              <a:t>8 coupleurs</a:t>
            </a:r>
            <a:r>
              <a:rPr lang="fr-FR" sz="1600" dirty="0" smtClean="0">
                <a:solidFill>
                  <a:srgbClr val="000000"/>
                </a:solidFill>
              </a:rPr>
              <a:t> chacun </a:t>
            </a:r>
            <a:r>
              <a:rPr lang="fr-FR" sz="1600" dirty="0" smtClean="0">
                <a:sym typeface="Wingdings"/>
              </a:rPr>
              <a:t> </a:t>
            </a:r>
            <a:r>
              <a:rPr lang="fr-FR" sz="1600" dirty="0">
                <a:sym typeface="Wingdings"/>
              </a:rPr>
              <a:t>B</a:t>
            </a:r>
            <a:r>
              <a:rPr lang="fr-FR" sz="1600" dirty="0" smtClean="0">
                <a:sym typeface="Wingdings"/>
              </a:rPr>
              <a:t>esoin de </a:t>
            </a:r>
            <a:r>
              <a:rPr lang="fr-FR" sz="1600" u="sng" dirty="0" smtClean="0">
                <a:solidFill>
                  <a:srgbClr val="FF6600"/>
                </a:solidFill>
                <a:sym typeface="Wingdings"/>
              </a:rPr>
              <a:t>808 Coupleurs</a:t>
            </a:r>
            <a:r>
              <a:rPr lang="fr-FR" sz="1600" dirty="0" smtClean="0">
                <a:solidFill>
                  <a:srgbClr val="FF6600"/>
                </a:solidFill>
                <a:sym typeface="Wingdings"/>
              </a:rPr>
              <a:t> 1,3 GHz</a:t>
            </a:r>
            <a:r>
              <a:rPr lang="fr-FR" sz="1600" dirty="0" smtClean="0">
                <a:solidFill>
                  <a:srgbClr val="FF6600"/>
                </a:solidFill>
              </a:rPr>
              <a:t> </a:t>
            </a:r>
            <a:endParaRPr lang="fr-FR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Introduction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6" y="1063081"/>
            <a:ext cx="8049868" cy="53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3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23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Introduction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pic>
        <p:nvPicPr>
          <p:cNvPr id="5" name="Picture 12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463" y="755732"/>
            <a:ext cx="7729780" cy="60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69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728" y="482828"/>
            <a:ext cx="696657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>
                <a:solidFill>
                  <a:srgbClr val="FF6600"/>
                </a:solidFill>
              </a:rPr>
              <a:t>Introduction</a:t>
            </a:r>
            <a:r>
              <a:rPr lang="en-US" sz="2000" dirty="0" smtClean="0">
                <a:solidFill>
                  <a:srgbClr val="FF6600"/>
                </a:solidFill>
              </a:rPr>
              <a:t>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25940" y="1437979"/>
            <a:ext cx="8742559" cy="369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1600" dirty="0" smtClean="0"/>
              <a:t>Les coupleurs XFEL sont fabriqués par 2 fournisseurs dans 3 sites de production différents: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 smtClean="0"/>
              <a:t>Consortium Thales-RI </a:t>
            </a:r>
            <a:r>
              <a:rPr lang="fr-FR" sz="1600" dirty="0" smtClean="0"/>
              <a:t>(Thonon les bains-France et Cologne- Allemagne): </a:t>
            </a:r>
            <a:r>
              <a:rPr lang="fr-FR" sz="1600" b="1" dirty="0" smtClean="0"/>
              <a:t>670</a:t>
            </a:r>
            <a:r>
              <a:rPr lang="fr-FR" sz="1600" dirty="0" smtClean="0"/>
              <a:t> unités.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 smtClean="0"/>
              <a:t>CPI</a:t>
            </a:r>
            <a:r>
              <a:rPr lang="fr-FR" sz="1600" dirty="0" smtClean="0"/>
              <a:t> (Beverly-Massachusetts-USA): </a:t>
            </a:r>
            <a:r>
              <a:rPr lang="fr-FR" sz="1600" b="1" dirty="0" smtClean="0"/>
              <a:t>150 </a:t>
            </a:r>
            <a:r>
              <a:rPr lang="fr-FR" sz="1600" dirty="0" smtClean="0"/>
              <a:t>unités.</a:t>
            </a:r>
          </a:p>
          <a:p>
            <a:pPr>
              <a:lnSpc>
                <a:spcPct val="150000"/>
              </a:lnSpc>
              <a:buNone/>
            </a:pPr>
            <a:endParaRPr lang="fr-FR" sz="1600" dirty="0" smtClean="0"/>
          </a:p>
          <a:p>
            <a:pPr>
              <a:lnSpc>
                <a:spcPct val="150000"/>
              </a:lnSpc>
              <a:buNone/>
            </a:pPr>
            <a:r>
              <a:rPr lang="fr-FR" sz="1600" dirty="0" smtClean="0"/>
              <a:t> Appuyé par DESY, le LAL est chargé du: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 smtClean="0"/>
              <a:t>Suivi industriel</a:t>
            </a:r>
            <a:r>
              <a:rPr lang="fr-FR" sz="1600" dirty="0" smtClean="0"/>
              <a:t> et </a:t>
            </a:r>
            <a:r>
              <a:rPr lang="fr-FR" sz="1600" b="1" dirty="0" smtClean="0"/>
              <a:t>contrôle qualité </a:t>
            </a:r>
            <a:r>
              <a:rPr lang="fr-FR" sz="1600" dirty="0" smtClean="0"/>
              <a:t>des coupleurs fabriqués aux sites de production de Thales et RI.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fr-FR" sz="1600" b="1" dirty="0" smtClean="0"/>
              <a:t>Conditionnement RF </a:t>
            </a:r>
            <a:r>
              <a:rPr lang="fr-FR" sz="1600" dirty="0" smtClean="0"/>
              <a:t>de tous les coupleurs à Orsay et </a:t>
            </a:r>
            <a:r>
              <a:rPr lang="fr-FR" sz="1600" b="1" dirty="0" smtClean="0"/>
              <a:t>livraison </a:t>
            </a:r>
            <a:r>
              <a:rPr lang="fr-FR" sz="1600" dirty="0" smtClean="0"/>
              <a:t>à l’IRFU-CEA au rythme de</a:t>
            </a:r>
            <a:r>
              <a:rPr lang="fr-FR" sz="1600" b="1" dirty="0" smtClean="0"/>
              <a:t> 8 coupleurs/semaine</a:t>
            </a:r>
            <a:r>
              <a:rPr lang="fr-FR" sz="1600" dirty="0" smtClean="0"/>
              <a:t>.     </a:t>
            </a:r>
            <a:endParaRPr lang="fr-FR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9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37" name="Picture 7" descr="Brid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3" y="2102736"/>
            <a:ext cx="13319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Bellow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60" y="3259755"/>
            <a:ext cx="14684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002" y="2577483"/>
            <a:ext cx="857537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" name="Grouper 6"/>
          <p:cNvGrpSpPr/>
          <p:nvPr/>
        </p:nvGrpSpPr>
        <p:grpSpPr>
          <a:xfrm>
            <a:off x="7138499" y="2498455"/>
            <a:ext cx="1026811" cy="1521625"/>
            <a:chOff x="7138499" y="2498455"/>
            <a:chExt cx="1026811" cy="152162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8499" y="2498455"/>
              <a:ext cx="1026811" cy="1521625"/>
            </a:xfrm>
            <a:prstGeom prst="rect">
              <a:avLst/>
            </a:prstGeom>
          </p:spPr>
        </p:pic>
        <p:grpSp>
          <p:nvGrpSpPr>
            <p:cNvPr id="4" name="Grouper 3"/>
            <p:cNvGrpSpPr/>
            <p:nvPr/>
          </p:nvGrpSpPr>
          <p:grpSpPr>
            <a:xfrm>
              <a:off x="7564577" y="2735745"/>
              <a:ext cx="133903" cy="967659"/>
              <a:chOff x="7564577" y="2735745"/>
              <a:chExt cx="133903" cy="967659"/>
            </a:xfrm>
          </p:grpSpPr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7581613" y="3607409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7580362" y="3703404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7584600" y="3278068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7564577" y="3008419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7564577" y="2914638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7578826" y="2735745"/>
                <a:ext cx="1138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grpSp>
        <p:nvGrpSpPr>
          <p:cNvPr id="6" name="Grouper 5"/>
          <p:cNvGrpSpPr/>
          <p:nvPr/>
        </p:nvGrpSpPr>
        <p:grpSpPr>
          <a:xfrm>
            <a:off x="5217303" y="2057268"/>
            <a:ext cx="1349262" cy="2067766"/>
            <a:chOff x="5217303" y="2057268"/>
            <a:chExt cx="1349262" cy="206776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303" y="2057268"/>
              <a:ext cx="1349262" cy="2067766"/>
            </a:xfrm>
            <a:prstGeom prst="rect">
              <a:avLst/>
            </a:prstGeom>
          </p:spPr>
        </p:pic>
        <p:grpSp>
          <p:nvGrpSpPr>
            <p:cNvPr id="5" name="Grouper 4"/>
            <p:cNvGrpSpPr/>
            <p:nvPr/>
          </p:nvGrpSpPr>
          <p:grpSpPr>
            <a:xfrm>
              <a:off x="5707021" y="2166304"/>
              <a:ext cx="194105" cy="1745004"/>
              <a:chOff x="5707021" y="2166304"/>
              <a:chExt cx="194105" cy="1745004"/>
            </a:xfrm>
          </p:grpSpPr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5707021" y="3911308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5720886" y="3149158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5709002" y="3305902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5709002" y="3033280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5720886" y="2244632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5716924" y="2166304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5719497" y="3641412"/>
                <a:ext cx="180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669" y="4760939"/>
            <a:ext cx="2077933" cy="160448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051" y="4743190"/>
            <a:ext cx="1771717" cy="1629542"/>
          </a:xfrm>
          <a:prstGeom prst="rect">
            <a:avLst/>
          </a:prstGeom>
        </p:spPr>
      </p:pic>
      <p:sp>
        <p:nvSpPr>
          <p:cNvPr id="62" name="Flèche droite rayée 61"/>
          <p:cNvSpPr/>
          <p:nvPr/>
        </p:nvSpPr>
        <p:spPr bwMode="auto">
          <a:xfrm>
            <a:off x="3907619" y="3153718"/>
            <a:ext cx="928952" cy="317472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78323" y="1189014"/>
            <a:ext cx="530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FD930A"/>
                </a:solidFill>
              </a:rPr>
              <a:t>S</a:t>
            </a:r>
            <a:r>
              <a:rPr lang="en-GB" sz="2000" dirty="0" smtClean="0">
                <a:solidFill>
                  <a:srgbClr val="FD930A"/>
                </a:solidFill>
              </a:rPr>
              <a:t>ite de production Thales-</a:t>
            </a:r>
            <a:r>
              <a:rPr lang="en-GB" sz="2000" dirty="0" err="1" smtClean="0">
                <a:solidFill>
                  <a:srgbClr val="FD930A"/>
                </a:solidFill>
              </a:rPr>
              <a:t>Thonon</a:t>
            </a:r>
            <a:r>
              <a:rPr lang="en-GB" sz="2000" dirty="0" smtClean="0">
                <a:solidFill>
                  <a:srgbClr val="FD930A"/>
                </a:solidFill>
              </a:rPr>
              <a:t> les </a:t>
            </a:r>
            <a:r>
              <a:rPr lang="en-GB" sz="2000" dirty="0" err="1" smtClean="0">
                <a:solidFill>
                  <a:srgbClr val="FD930A"/>
                </a:solidFill>
              </a:rPr>
              <a:t>bains</a:t>
            </a:r>
            <a:r>
              <a:rPr lang="en-GB" sz="2000" dirty="0" smtClean="0">
                <a:solidFill>
                  <a:srgbClr val="FD930A"/>
                </a:solidFill>
              </a:rPr>
              <a:t>:</a:t>
            </a:r>
            <a:endParaRPr lang="en-GB" sz="2000" dirty="0">
              <a:solidFill>
                <a:srgbClr val="FD930A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98629" y="1649685"/>
            <a:ext cx="871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SzPct val="100000"/>
              <a:buFont typeface="Wingdings" charset="2"/>
              <a:buChar char="§"/>
            </a:pPr>
            <a:r>
              <a:rPr lang="fr-FR" sz="2000" dirty="0" smtClean="0"/>
              <a:t>Etape 1: Brasage des conducteurs internes et externe: 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92701" y="4290181"/>
            <a:ext cx="845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Font typeface="Wingdings" charset="2"/>
              <a:buChar char="§"/>
            </a:pPr>
            <a:r>
              <a:rPr lang="fr-FR" sz="2000" smtClean="0"/>
              <a:t>Etape 2: Cuivrage des surfaces RF des conducteurs brasés </a:t>
            </a:r>
            <a:endParaRPr lang="fr-FR" sz="2000"/>
          </a:p>
        </p:txBody>
      </p:sp>
      <p:sp>
        <p:nvSpPr>
          <p:cNvPr id="66" name="Rectangle 130"/>
          <p:cNvSpPr txBox="1">
            <a:spLocks noChangeArrowheads="1"/>
          </p:cNvSpPr>
          <p:nvPr/>
        </p:nvSpPr>
        <p:spPr bwMode="auto">
          <a:xfrm>
            <a:off x="1219728" y="44687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fr-FR" sz="2000" dirty="0" smtClean="0">
                <a:solidFill>
                  <a:srgbClr val="FF6600"/>
                </a:solidFill>
              </a:rPr>
              <a:t>Suivi industriel et contrôle qualité: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77900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16199</TotalTime>
  <Words>774</Words>
  <Application>Microsoft Macintosh PowerPoint</Application>
  <PresentationFormat>Présentation à l'écran (4:3)</PresentationFormat>
  <Paragraphs>158</Paragraphs>
  <Slides>31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DESY European XFEL</vt:lpstr>
      <vt:lpstr>Les Journées Accélérateurs de Roscoff 2015</vt:lpstr>
      <vt:lpstr>Outlines:</vt:lpstr>
      <vt:lpstr>Introduction:</vt:lpstr>
      <vt:lpstr>Introduction:</vt:lpstr>
      <vt:lpstr>Introduction:</vt:lpstr>
      <vt:lpstr>Introduction:</vt:lpstr>
      <vt:lpstr>Introduction:</vt:lpstr>
      <vt:lpstr>Introduction: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</dc:title>
  <dc:creator>Vogel, Elmar</dc:creator>
  <cp:lastModifiedBy>Walid Kaabi</cp:lastModifiedBy>
  <cp:revision>520</cp:revision>
  <cp:lastPrinted>2015-09-17T16:27:40Z</cp:lastPrinted>
  <dcterms:modified xsi:type="dcterms:W3CDTF">2015-10-07T06:31:10Z</dcterms:modified>
</cp:coreProperties>
</file>