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00" r:id="rId3"/>
    <p:sldId id="302" r:id="rId4"/>
    <p:sldId id="303" r:id="rId5"/>
    <p:sldId id="305" r:id="rId6"/>
    <p:sldId id="306" r:id="rId7"/>
    <p:sldId id="307" r:id="rId8"/>
    <p:sldId id="308" r:id="rId9"/>
    <p:sldId id="309" r:id="rId10"/>
    <p:sldId id="310" r:id="rId11"/>
    <p:sldId id="312" r:id="rId12"/>
    <p:sldId id="311" r:id="rId13"/>
    <p:sldId id="313" r:id="rId14"/>
    <p:sldId id="314" r:id="rId15"/>
    <p:sldId id="315" r:id="rId16"/>
    <p:sldId id="301" r:id="rId17"/>
    <p:sldId id="304" r:id="rId18"/>
  </p:sldIdLst>
  <p:sldSz cx="9144000" cy="6858000" type="screen4x3"/>
  <p:notesSz cx="6797675" cy="987266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5EF"/>
    <a:srgbClr val="FFFF99"/>
    <a:srgbClr val="A3FFA3"/>
    <a:srgbClr val="0000FF"/>
    <a:srgbClr val="00CC00"/>
    <a:srgbClr val="9900CC"/>
    <a:srgbClr val="FF0000"/>
    <a:srgbClr val="E1FFFF"/>
    <a:srgbClr val="E0C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44" autoAdjust="0"/>
    <p:restoredTop sz="89951" autoAdjust="0"/>
  </p:normalViewPr>
  <p:slideViewPr>
    <p:cSldViewPr>
      <p:cViewPr>
        <p:scale>
          <a:sx n="70" d="100"/>
          <a:sy n="70" d="100"/>
        </p:scale>
        <p:origin x="-1248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-2664" y="-84"/>
      </p:cViewPr>
      <p:guideLst>
        <p:guide orient="horz" pos="2873"/>
        <p:guide pos="217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600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488" y="0"/>
            <a:ext cx="2944600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7448"/>
            <a:ext cx="2944600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488" y="9377448"/>
            <a:ext cx="2944600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BF5FE56-233F-45F5-8AA1-40426379D36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276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797675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797675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797675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41424" cy="4873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520" tIns="46440" rIns="92520" bIns="4644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48310" y="0"/>
            <a:ext cx="2941424" cy="4873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520" tIns="46440" rIns="92520" bIns="4644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391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30275" y="739775"/>
            <a:ext cx="4935538" cy="3700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681357" y="4689515"/>
            <a:ext cx="5428611" cy="44379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520" tIns="46440" rIns="92520" bIns="4644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noProof="0" smtClean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9377448"/>
            <a:ext cx="2941424" cy="4873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520" tIns="46440" rIns="92520" bIns="4644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48310" y="9377448"/>
            <a:ext cx="2941424" cy="4873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520" tIns="46440" rIns="92520" bIns="4644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6015DBE-1BBE-40F3-9ABF-77C72681410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48885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CCBB4D3-5038-44E2-B8AB-59D5D26C868A}" type="slidenum">
              <a:rPr lang="fr-FR" smtClean="0"/>
              <a:pPr/>
              <a:t>1</a:t>
            </a:fld>
            <a:endParaRPr lang="fr-FR" dirty="0" smtClean="0"/>
          </a:p>
        </p:txBody>
      </p:sp>
      <p:sp>
        <p:nvSpPr>
          <p:cNvPr id="17411" name="Text Box 1"/>
          <p:cNvSpPr txBox="1">
            <a:spLocks noChangeArrowheads="1"/>
          </p:cNvSpPr>
          <p:nvPr/>
        </p:nvSpPr>
        <p:spPr bwMode="auto">
          <a:xfrm>
            <a:off x="914828" y="740450"/>
            <a:ext cx="4971197" cy="37038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body"/>
          </p:nvPr>
        </p:nvSpPr>
        <p:spPr>
          <a:xfrm>
            <a:off x="681356" y="4689515"/>
            <a:ext cx="5430198" cy="4532882"/>
          </a:xfrm>
          <a:noFill/>
          <a:ln/>
        </p:spPr>
        <p:txBody>
          <a:bodyPr wrap="none" anchor="ctr"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45B386-EB7A-4F6E-94CF-CE7C1582AAE9}" type="slidenum">
              <a:rPr lang="fr-FR" smtClean="0"/>
              <a:pPr/>
              <a:t>10</a:t>
            </a:fld>
            <a:endParaRPr lang="fr-FR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914828" y="740450"/>
            <a:ext cx="4971197" cy="37038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681356" y="4689515"/>
            <a:ext cx="5430198" cy="453288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45B386-EB7A-4F6E-94CF-CE7C1582AAE9}" type="slidenum">
              <a:rPr lang="fr-FR" smtClean="0"/>
              <a:pPr/>
              <a:t>11</a:t>
            </a:fld>
            <a:endParaRPr lang="fr-FR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914828" y="740450"/>
            <a:ext cx="4971197" cy="37038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681356" y="4689515"/>
            <a:ext cx="5430198" cy="453288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45B386-EB7A-4F6E-94CF-CE7C1582AAE9}" type="slidenum">
              <a:rPr lang="fr-FR" smtClean="0"/>
              <a:pPr/>
              <a:t>12</a:t>
            </a:fld>
            <a:endParaRPr lang="fr-FR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914828" y="740450"/>
            <a:ext cx="4971197" cy="37038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681356" y="4689515"/>
            <a:ext cx="5430198" cy="453288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45B386-EB7A-4F6E-94CF-CE7C1582AAE9}" type="slidenum">
              <a:rPr lang="fr-FR" smtClean="0"/>
              <a:pPr/>
              <a:t>13</a:t>
            </a:fld>
            <a:endParaRPr lang="fr-FR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914828" y="740450"/>
            <a:ext cx="4971197" cy="37038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681356" y="4689515"/>
            <a:ext cx="5430198" cy="453288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45B386-EB7A-4F6E-94CF-CE7C1582AAE9}" type="slidenum">
              <a:rPr lang="fr-FR" smtClean="0"/>
              <a:pPr/>
              <a:t>14</a:t>
            </a:fld>
            <a:endParaRPr lang="fr-FR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914828" y="740450"/>
            <a:ext cx="4971197" cy="37038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681356" y="4689515"/>
            <a:ext cx="5430198" cy="4532882"/>
          </a:xfrm>
          <a:noFill/>
          <a:ln/>
        </p:spPr>
        <p:txBody>
          <a:bodyPr wrap="none" anchor="ctr"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45B386-EB7A-4F6E-94CF-CE7C1582AAE9}" type="slidenum">
              <a:rPr lang="fr-FR" smtClean="0"/>
              <a:pPr/>
              <a:t>15</a:t>
            </a:fld>
            <a:endParaRPr lang="fr-FR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914828" y="740450"/>
            <a:ext cx="4971197" cy="37038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681356" y="4689515"/>
            <a:ext cx="5430198" cy="4532882"/>
          </a:xfrm>
          <a:noFill/>
          <a:ln/>
        </p:spPr>
        <p:txBody>
          <a:bodyPr wrap="none" anchor="ctr"/>
          <a:lstStyle/>
          <a:p>
            <a:r>
              <a:rPr lang="fr-FR" dirty="0" smtClean="0"/>
              <a:t>GPIB = General </a:t>
            </a:r>
            <a:r>
              <a:rPr lang="fr-FR" dirty="0" err="1" smtClean="0"/>
              <a:t>Purpose</a:t>
            </a:r>
            <a:r>
              <a:rPr lang="fr-FR" dirty="0" smtClean="0"/>
              <a:t> Ions </a:t>
            </a:r>
            <a:r>
              <a:rPr lang="fr-FR" dirty="0" err="1" smtClean="0"/>
              <a:t>Buncher</a:t>
            </a:r>
            <a:endParaRPr lang="fr-FR" dirty="0" smtClean="0"/>
          </a:p>
          <a:p>
            <a:r>
              <a:rPr lang="fr-FR" dirty="0" smtClean="0"/>
              <a:t>PIPERADE = </a:t>
            </a:r>
            <a:r>
              <a:rPr lang="fr-FR" dirty="0" err="1" smtClean="0"/>
              <a:t>PIège</a:t>
            </a:r>
            <a:r>
              <a:rPr lang="fr-FR" dirty="0" smtClean="0"/>
              <a:t> de </a:t>
            </a:r>
            <a:r>
              <a:rPr lang="fr-FR" dirty="0" err="1" smtClean="0"/>
              <a:t>PEnning</a:t>
            </a:r>
            <a:r>
              <a:rPr lang="fr-FR" dirty="0" smtClean="0"/>
              <a:t> pour les </a:t>
            </a:r>
            <a:r>
              <a:rPr lang="fr-FR" dirty="0" err="1" smtClean="0"/>
              <a:t>RAdioisotope</a:t>
            </a:r>
            <a:r>
              <a:rPr lang="fr-FR" dirty="0" smtClean="0"/>
              <a:t> à DESIR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45B386-EB7A-4F6E-94CF-CE7C1582AAE9}" type="slidenum">
              <a:rPr lang="fr-FR" smtClean="0"/>
              <a:pPr/>
              <a:t>16</a:t>
            </a:fld>
            <a:endParaRPr lang="fr-FR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914828" y="740450"/>
            <a:ext cx="4971197" cy="37038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681356" y="4689515"/>
            <a:ext cx="5430198" cy="453288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45B386-EB7A-4F6E-94CF-CE7C1582AAE9}" type="slidenum">
              <a:rPr lang="fr-FR" smtClean="0"/>
              <a:pPr/>
              <a:t>17</a:t>
            </a:fld>
            <a:endParaRPr lang="fr-FR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914828" y="740450"/>
            <a:ext cx="4971197" cy="37038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681356" y="4689515"/>
            <a:ext cx="5430198" cy="453288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45B386-EB7A-4F6E-94CF-CE7C1582AAE9}" type="slidenum">
              <a:rPr lang="fr-FR" smtClean="0"/>
              <a:pPr/>
              <a:t>2</a:t>
            </a:fld>
            <a:endParaRPr lang="fr-FR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914828" y="740450"/>
            <a:ext cx="4971197" cy="37038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681356" y="4689515"/>
            <a:ext cx="5430198" cy="453288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45B386-EB7A-4F6E-94CF-CE7C1582AAE9}" type="slidenum">
              <a:rPr lang="fr-FR" smtClean="0"/>
              <a:pPr/>
              <a:t>3</a:t>
            </a:fld>
            <a:endParaRPr lang="fr-FR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914828" y="740450"/>
            <a:ext cx="4971197" cy="37038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681356" y="4689515"/>
            <a:ext cx="5430198" cy="453288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45B386-EB7A-4F6E-94CF-CE7C1582AAE9}" type="slidenum">
              <a:rPr lang="fr-FR" smtClean="0"/>
              <a:pPr/>
              <a:t>4</a:t>
            </a:fld>
            <a:endParaRPr lang="fr-FR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914828" y="740450"/>
            <a:ext cx="4971197" cy="37038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681356" y="4689515"/>
            <a:ext cx="5430198" cy="453288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45B386-EB7A-4F6E-94CF-CE7C1582AAE9}" type="slidenum">
              <a:rPr lang="fr-FR" smtClean="0"/>
              <a:pPr/>
              <a:t>5</a:t>
            </a:fld>
            <a:endParaRPr lang="fr-FR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914828" y="740450"/>
            <a:ext cx="4971197" cy="37038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681356" y="4689515"/>
            <a:ext cx="5430198" cy="453288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45B386-EB7A-4F6E-94CF-CE7C1582AAE9}" type="slidenum">
              <a:rPr lang="fr-FR" smtClean="0"/>
              <a:pPr/>
              <a:t>6</a:t>
            </a:fld>
            <a:endParaRPr lang="fr-FR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914828" y="740450"/>
            <a:ext cx="4971197" cy="37038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681356" y="4689515"/>
            <a:ext cx="5430198" cy="453288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45B386-EB7A-4F6E-94CF-CE7C1582AAE9}" type="slidenum">
              <a:rPr lang="fr-FR" smtClean="0"/>
              <a:pPr/>
              <a:t>7</a:t>
            </a:fld>
            <a:endParaRPr lang="fr-FR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914828" y="740450"/>
            <a:ext cx="4971197" cy="37038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681356" y="4689515"/>
            <a:ext cx="5430198" cy="453288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45B386-EB7A-4F6E-94CF-CE7C1582AAE9}" type="slidenum">
              <a:rPr lang="fr-FR" smtClean="0"/>
              <a:pPr/>
              <a:t>8</a:t>
            </a:fld>
            <a:endParaRPr lang="fr-FR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914828" y="740450"/>
            <a:ext cx="4971197" cy="37038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681356" y="4689515"/>
            <a:ext cx="5430198" cy="453288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45B386-EB7A-4F6E-94CF-CE7C1582AAE9}" type="slidenum">
              <a:rPr lang="fr-FR" smtClean="0"/>
              <a:pPr/>
              <a:t>9</a:t>
            </a:fld>
            <a:endParaRPr lang="fr-FR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914828" y="740450"/>
            <a:ext cx="4971197" cy="37038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681356" y="4689515"/>
            <a:ext cx="5430198" cy="453288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48450" y="0"/>
            <a:ext cx="2063750" cy="6121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38850" cy="6121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158875"/>
            <a:ext cx="4035425" cy="4962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5025" y="1158875"/>
            <a:ext cx="4037013" cy="4962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0"/>
            <a:ext cx="6197600" cy="676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58875"/>
            <a:ext cx="8224838" cy="4962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Line 4"/>
          <p:cNvSpPr>
            <a:spLocks noChangeShapeType="1"/>
          </p:cNvSpPr>
          <p:nvPr/>
        </p:nvSpPr>
        <p:spPr bwMode="auto">
          <a:xfrm>
            <a:off x="2268538" y="619101"/>
            <a:ext cx="6696075" cy="1587"/>
          </a:xfrm>
          <a:prstGeom prst="line">
            <a:avLst/>
          </a:prstGeom>
          <a:noFill/>
          <a:ln w="47520">
            <a:solidFill>
              <a:srgbClr val="404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85750" y="6567488"/>
            <a:ext cx="1905000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468313" y="6543675"/>
            <a:ext cx="7199312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just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1200" noProof="0" dirty="0" smtClean="0">
                <a:solidFill>
                  <a:srgbClr val="4040FF"/>
                </a:solidFill>
              </a:rPr>
              <a:t>L.</a:t>
            </a:r>
            <a:r>
              <a:rPr lang="fr-FR" sz="1200" baseline="0" noProof="0" dirty="0" smtClean="0">
                <a:solidFill>
                  <a:srgbClr val="4040FF"/>
                </a:solidFill>
              </a:rPr>
              <a:t> Perrot</a:t>
            </a:r>
            <a:r>
              <a:rPr lang="fr-FR" sz="1200" noProof="0" dirty="0" smtClean="0">
                <a:solidFill>
                  <a:srgbClr val="4040FF"/>
                </a:solidFill>
              </a:rPr>
              <a:t>,				Journées</a:t>
            </a:r>
            <a:r>
              <a:rPr lang="fr-FR" sz="1200" baseline="0" noProof="0" dirty="0" smtClean="0">
                <a:solidFill>
                  <a:srgbClr val="4040FF"/>
                </a:solidFill>
              </a:rPr>
              <a:t> accélérateurs, Roscoff 4-7 octobre 2015</a:t>
            </a:r>
            <a:endParaRPr lang="fr-FR" sz="1200" baseline="30000" noProof="0" dirty="0">
              <a:solidFill>
                <a:srgbClr val="4040FF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7783513" y="6551613"/>
            <a:ext cx="1179512" cy="27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200" dirty="0">
                <a:solidFill>
                  <a:srgbClr val="4040FF"/>
                </a:solidFill>
              </a:rPr>
              <a:t>Page </a:t>
            </a:r>
            <a:fld id="{CBFAFB37-E277-41AB-93C8-B14B012FBEE7}" type="slidenum">
              <a:rPr lang="en-GB" sz="1200">
                <a:solidFill>
                  <a:srgbClr val="4040FF"/>
                </a:solidFill>
              </a:rPr>
              <a:pPr algn="r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‹N°›</a:t>
            </a:fld>
            <a:endParaRPr lang="en-GB" sz="1200" dirty="0">
              <a:solidFill>
                <a:srgbClr val="4040FF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228600" y="6523038"/>
            <a:ext cx="8739188" cy="1587"/>
          </a:xfrm>
          <a:prstGeom prst="line">
            <a:avLst/>
          </a:prstGeom>
          <a:noFill/>
          <a:ln w="38160">
            <a:solidFill>
              <a:srgbClr val="404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1033" name="AutoShape 9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7296150" y="6581775"/>
            <a:ext cx="838200" cy="228600"/>
          </a:xfrm>
          <a:prstGeom prst="actionButtonBackPrevious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pic>
        <p:nvPicPr>
          <p:cNvPr id="2050" name="Picture 2" descr="DESIR_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496" y="1"/>
            <a:ext cx="1872208" cy="714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gif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50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9" descr="IN2P3-Q_SignV c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44450"/>
            <a:ext cx="8747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1"/>
          <p:cNvSpPr>
            <a:spLocks noGrp="1" noChangeArrowheads="1"/>
          </p:cNvSpPr>
          <p:nvPr>
            <p:ph type="title"/>
          </p:nvPr>
        </p:nvSpPr>
        <p:spPr>
          <a:xfrm>
            <a:off x="1043608" y="692696"/>
            <a:ext cx="7128792" cy="864096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600" b="1" dirty="0">
                <a:solidFill>
                  <a:srgbClr val="FF0000"/>
                </a:solidFill>
                <a:latin typeface="Times New Roman" pitchFamily="18" charset="0"/>
              </a:rPr>
              <a:t>Les lignes de transfert des faisceaux radioactifs du projet DESIR à GANIL-SPIRAL2</a:t>
            </a:r>
            <a:endParaRPr lang="fr-FR" sz="26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350640" y="1714895"/>
            <a:ext cx="8685856" cy="4190080"/>
            <a:chOff x="251520" y="1714895"/>
            <a:chExt cx="8685856" cy="4190080"/>
          </a:xfrm>
        </p:grpSpPr>
        <p:grpSp>
          <p:nvGrpSpPr>
            <p:cNvPr id="15" name="Groupe 14"/>
            <p:cNvGrpSpPr/>
            <p:nvPr/>
          </p:nvGrpSpPr>
          <p:grpSpPr>
            <a:xfrm>
              <a:off x="2392088" y="1714895"/>
              <a:ext cx="6545288" cy="4190080"/>
              <a:chOff x="2392088" y="1714895"/>
              <a:chExt cx="6545288" cy="4190080"/>
            </a:xfrm>
          </p:grpSpPr>
          <p:pic>
            <p:nvPicPr>
              <p:cNvPr id="6" name="Picture 2" descr="C:\Users\thomasjc\Desktop\DESIR\SP2-MoE-Ph2\MoE-Phase1+\Vues3D\Intégration DESIR 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55776" y="1714895"/>
                <a:ext cx="6381600" cy="4162377"/>
              </a:xfrm>
              <a:prstGeom prst="rect">
                <a:avLst/>
              </a:prstGeom>
              <a:noFill/>
            </p:spPr>
          </p:pic>
          <p:grpSp>
            <p:nvGrpSpPr>
              <p:cNvPr id="5" name="Groupe 4"/>
              <p:cNvGrpSpPr/>
              <p:nvPr/>
            </p:nvGrpSpPr>
            <p:grpSpPr>
              <a:xfrm>
                <a:off x="4795111" y="4938637"/>
                <a:ext cx="3170914" cy="966338"/>
                <a:chOff x="4795111" y="5010645"/>
                <a:chExt cx="3170914" cy="966338"/>
              </a:xfrm>
            </p:grpSpPr>
            <p:sp>
              <p:nvSpPr>
                <p:cNvPr id="10" name="Ellipse 9"/>
                <p:cNvSpPr/>
                <p:nvPr/>
              </p:nvSpPr>
              <p:spPr bwMode="auto">
                <a:xfrm rot="1080000">
                  <a:off x="4795111" y="5010645"/>
                  <a:ext cx="1438378" cy="966338"/>
                </a:xfrm>
                <a:prstGeom prst="ellipse">
                  <a:avLst/>
                </a:prstGeom>
                <a:noFill/>
                <a:ln w="3175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6156176" y="5630356"/>
                  <a:ext cx="1809849" cy="318924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marL="0" lvl="1" indent="0" algn="ctr">
                    <a:spcBef>
                      <a:spcPts val="0"/>
                    </a:spcBef>
                    <a:spcAft>
                      <a:spcPts val="3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1600" b="1" dirty="0" smtClean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SPIRAL1-GANIL</a:t>
                  </a:r>
                </a:p>
              </p:txBody>
            </p:sp>
          </p:grpSp>
          <p:grpSp>
            <p:nvGrpSpPr>
              <p:cNvPr id="4" name="Groupe 3"/>
              <p:cNvGrpSpPr/>
              <p:nvPr/>
            </p:nvGrpSpPr>
            <p:grpSpPr>
              <a:xfrm>
                <a:off x="6408895" y="3398108"/>
                <a:ext cx="2267561" cy="1703728"/>
                <a:chOff x="6408895" y="3470116"/>
                <a:chExt cx="2267561" cy="1703728"/>
              </a:xfrm>
            </p:grpSpPr>
            <p:sp>
              <p:nvSpPr>
                <p:cNvPr id="12" name="Ellipse 11"/>
                <p:cNvSpPr/>
                <p:nvPr/>
              </p:nvSpPr>
              <p:spPr bwMode="auto">
                <a:xfrm rot="1080000">
                  <a:off x="6408895" y="3661844"/>
                  <a:ext cx="2212518" cy="1512000"/>
                </a:xfrm>
                <a:prstGeom prst="ellipse">
                  <a:avLst/>
                </a:prstGeom>
                <a:noFill/>
                <a:ln w="31750" cap="flat" cmpd="sng" algn="ctr">
                  <a:solidFill>
                    <a:srgbClr val="9900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7658695" y="3470116"/>
                  <a:ext cx="1017761" cy="318924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marL="0" lvl="1" indent="0" algn="ctr">
                    <a:spcBef>
                      <a:spcPts val="0"/>
                    </a:spcBef>
                    <a:spcAft>
                      <a:spcPts val="3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1600" b="1" dirty="0" smtClean="0">
                      <a:solidFill>
                        <a:srgbClr val="9900CC"/>
                      </a:solidFill>
                      <a:latin typeface="Times New Roman" pitchFamily="18" charset="0"/>
                      <a:cs typeface="Times New Roman" pitchFamily="18" charset="0"/>
                    </a:rPr>
                    <a:t>DESIR</a:t>
                  </a:r>
                </a:p>
              </p:txBody>
            </p:sp>
          </p:grpSp>
          <p:grpSp>
            <p:nvGrpSpPr>
              <p:cNvPr id="21" name="Groupe 20"/>
              <p:cNvGrpSpPr/>
              <p:nvPr/>
            </p:nvGrpSpPr>
            <p:grpSpPr>
              <a:xfrm>
                <a:off x="5466989" y="2189396"/>
                <a:ext cx="2700586" cy="2908368"/>
                <a:chOff x="5466989" y="2261404"/>
                <a:chExt cx="2700586" cy="2908368"/>
              </a:xfrm>
            </p:grpSpPr>
            <p:sp>
              <p:nvSpPr>
                <p:cNvPr id="19" name="Ellipse 18"/>
                <p:cNvSpPr/>
                <p:nvPr/>
              </p:nvSpPr>
              <p:spPr bwMode="auto">
                <a:xfrm rot="1080000">
                  <a:off x="5466989" y="3579020"/>
                  <a:ext cx="1247274" cy="1590752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00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7149814" y="2261404"/>
                  <a:ext cx="1017761" cy="565146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marL="0" lvl="1" indent="0" algn="ctr">
                    <a:spcBef>
                      <a:spcPts val="0"/>
                    </a:spcBef>
                    <a:spcAft>
                      <a:spcPts val="3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1600" b="1" dirty="0" smtClean="0">
                      <a:solidFill>
                        <a:srgbClr val="00CC00"/>
                      </a:solidFill>
                      <a:latin typeface="Times New Roman" pitchFamily="18" charset="0"/>
                      <a:cs typeface="Times New Roman" pitchFamily="18" charset="0"/>
                    </a:rPr>
                    <a:t>Lignes de transfert</a:t>
                  </a:r>
                </a:p>
              </p:txBody>
            </p:sp>
            <p:cxnSp>
              <p:nvCxnSpPr>
                <p:cNvPr id="16" name="Connecteur droit avec flèche 15"/>
                <p:cNvCxnSpPr/>
                <p:nvPr/>
              </p:nvCxnSpPr>
              <p:spPr bwMode="auto">
                <a:xfrm flipH="1">
                  <a:off x="6602698" y="2780928"/>
                  <a:ext cx="633598" cy="962490"/>
                </a:xfrm>
                <a:prstGeom prst="straightConnector1">
                  <a:avLst/>
                </a:prstGeom>
                <a:solidFill>
                  <a:srgbClr val="00B8FF"/>
                </a:solidFill>
                <a:ln w="31750" cap="flat" cmpd="sng" algn="ctr">
                  <a:solidFill>
                    <a:srgbClr val="00CC00"/>
                  </a:solidFill>
                  <a:prstDash val="solid"/>
                  <a:round/>
                  <a:headEnd type="none" w="med" len="med"/>
                  <a:tailEnd type="stealth" w="lg" len="med"/>
                </a:ln>
                <a:effectLst/>
              </p:spPr>
            </p:cxnSp>
          </p:grpSp>
          <p:grpSp>
            <p:nvGrpSpPr>
              <p:cNvPr id="7" name="Groupe 6"/>
              <p:cNvGrpSpPr/>
              <p:nvPr/>
            </p:nvGrpSpPr>
            <p:grpSpPr>
              <a:xfrm>
                <a:off x="2392088" y="1844824"/>
                <a:ext cx="4465290" cy="1579324"/>
                <a:chOff x="2392088" y="1844824"/>
                <a:chExt cx="4465290" cy="1579324"/>
              </a:xfrm>
            </p:grpSpPr>
            <p:sp>
              <p:nvSpPr>
                <p:cNvPr id="2" name="Ellipse 1"/>
                <p:cNvSpPr/>
                <p:nvPr/>
              </p:nvSpPr>
              <p:spPr bwMode="auto">
                <a:xfrm rot="1080000">
                  <a:off x="2392088" y="1912148"/>
                  <a:ext cx="4465290" cy="1512000"/>
                </a:xfrm>
                <a:prstGeom prst="ellipse">
                  <a:avLst/>
                </a:prstGeom>
                <a:noFill/>
                <a:ln w="317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3338215" y="1844824"/>
                  <a:ext cx="1017761" cy="318924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marL="0" lvl="1" indent="0" algn="ctr">
                    <a:spcBef>
                      <a:spcPts val="0"/>
                    </a:spcBef>
                    <a:spcAft>
                      <a:spcPts val="3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1600" b="1" dirty="0" smtClean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SPIRAL2</a:t>
                  </a:r>
                </a:p>
              </p:txBody>
            </p:sp>
            <p:sp>
              <p:nvSpPr>
                <p:cNvPr id="2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5514300" y="3064450"/>
                  <a:ext cx="508880" cy="318924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marL="0" lvl="1" indent="0" algn="ctr">
                    <a:spcBef>
                      <a:spcPts val="0"/>
                    </a:spcBef>
                    <a:spcAft>
                      <a:spcPts val="3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1600" b="1" dirty="0" smtClean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S3</a:t>
                  </a: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 bwMode="auto">
              <a:xfrm>
                <a:off x="8167575" y="1844824"/>
                <a:ext cx="508881" cy="62714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251520" y="3645024"/>
              <a:ext cx="4752528" cy="1258935"/>
            </a:xfrm>
            <a:prstGeom prst="rect">
              <a:avLst/>
            </a:prstGeom>
            <a:solidFill>
              <a:srgbClr val="FFFF99">
                <a:alpha val="93000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marL="342900" indent="-342900">
                <a:spcBef>
                  <a:spcPts val="1250"/>
                </a:spcBef>
                <a:buClr>
                  <a:srgbClr val="FF0000"/>
                </a:buClr>
                <a:buSzPct val="90000"/>
                <a:buFont typeface="+mj-lt"/>
                <a:buAutoNum type="arabicPeriod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b="1" dirty="0" smtClean="0">
                  <a:solidFill>
                    <a:srgbClr val="0070C0"/>
                  </a:solidFill>
                  <a:latin typeface="Times New Roman" pitchFamily="18" charset="0"/>
                </a:rPr>
                <a:t>Le projet DESIR</a:t>
              </a:r>
            </a:p>
            <a:p>
              <a:pPr marL="342900" indent="-342900">
                <a:spcBef>
                  <a:spcPts val="1250"/>
                </a:spcBef>
                <a:buClr>
                  <a:srgbClr val="FF0000"/>
                </a:buClr>
                <a:buSzPct val="90000"/>
                <a:buFont typeface="+mj-lt"/>
                <a:buAutoNum type="arabicPeriod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b="1" dirty="0" smtClean="0">
                  <a:solidFill>
                    <a:srgbClr val="0070C0"/>
                  </a:solidFill>
                  <a:latin typeface="Times New Roman" pitchFamily="18" charset="0"/>
                </a:rPr>
                <a:t>Dynamique faisceau des lignes de transfert</a:t>
              </a:r>
            </a:p>
            <a:p>
              <a:pPr marL="342900" indent="-342900">
                <a:spcBef>
                  <a:spcPts val="1250"/>
                </a:spcBef>
                <a:buClr>
                  <a:srgbClr val="FF0000"/>
                </a:buClr>
                <a:buSzPct val="90000"/>
                <a:buFont typeface="+mj-lt"/>
                <a:buAutoNum type="arabicPeriod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b="1" dirty="0" smtClean="0">
                  <a:solidFill>
                    <a:srgbClr val="0070C0"/>
                  </a:solidFill>
                  <a:latin typeface="Times New Roman" pitchFamily="18" charset="0"/>
                </a:rPr>
                <a:t>Intégration des lignes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251520" y="1664243"/>
            <a:ext cx="8640960" cy="4789093"/>
            <a:chOff x="251520" y="1664243"/>
            <a:chExt cx="8640960" cy="4789093"/>
          </a:xfrm>
        </p:grpSpPr>
        <p:sp>
          <p:nvSpPr>
            <p:cNvPr id="2054" name="Text Box 3"/>
            <p:cNvSpPr txBox="1">
              <a:spLocks noChangeArrowheads="1"/>
            </p:cNvSpPr>
            <p:nvPr/>
          </p:nvSpPr>
          <p:spPr bwMode="auto">
            <a:xfrm>
              <a:off x="4499868" y="6132661"/>
              <a:ext cx="4392612" cy="3206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938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500" dirty="0">
                  <a:solidFill>
                    <a:srgbClr val="000000"/>
                  </a:solidFill>
                  <a:latin typeface="Times New Roman" pitchFamily="18" charset="0"/>
                </a:rPr>
                <a:t>L. Perrot : perrot@ipno.in2p3.fr , CNRS-IN2P3-IPNO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23528" y="6160948"/>
              <a:ext cx="236513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http://www.cenbg.in2p3.fr/desir/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323528" y="5085184"/>
              <a:ext cx="439248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Projet soutenu par l’EQUIPEX-DESIR, les investissements de la région Basse  Normandie et les accords SPIRAL2-FAIR</a:t>
              </a:r>
              <a:endParaRPr lang="fr-FR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Image 25"/>
            <p:cNvPicPr/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1520" y="1664243"/>
              <a:ext cx="1225550" cy="680085"/>
            </a:xfrm>
            <a:prstGeom prst="rect">
              <a:avLst/>
            </a:prstGeom>
            <a:noFill/>
          </p:spPr>
        </p:pic>
        <p:pic>
          <p:nvPicPr>
            <p:cNvPr id="27" name="Picture 7" descr="\\Ipnsamba\perrot\Documents\aaaa\logo-anr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5595372"/>
              <a:ext cx="126193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\\Ipnsamba\perrot\Documents\aaaa\logo-investissement-d-avenir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295" y="5595372"/>
              <a:ext cx="598892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267744" y="44624"/>
            <a:ext cx="6491064" cy="43338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Les lignes de transfert : dynamique faisceau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39"/>
          <p:cNvSpPr txBox="1">
            <a:spLocks noChangeArrowheads="1"/>
          </p:cNvSpPr>
          <p:nvPr/>
        </p:nvSpPr>
        <p:spPr bwMode="auto">
          <a:xfrm>
            <a:off x="179512" y="843096"/>
            <a:ext cx="8712968" cy="218521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Calculs d’erreurs :</a:t>
            </a:r>
          </a:p>
          <a:p>
            <a:pPr marL="285750" indent="-28575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Amplitudes des erreurs réalistes pour le faisceau et les éléments d’optique</a:t>
            </a:r>
            <a:endParaRPr lang="fr-F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Appliquées à chaque sous sections et aux lignes complètes (éléments parfaits et cartes de champ)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 cas simulés avec des tirages aléatoires uniformes dans les gammes choisies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Réajustement des lignes pour chaque simulation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Utile 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pour l’optimisation de l’implantation des diagnostiques et des steerers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Utile pour définir les tolérances sur les éléments (tensions, alignements …)</a:t>
            </a:r>
          </a:p>
        </p:txBody>
      </p:sp>
      <p:sp>
        <p:nvSpPr>
          <p:cNvPr id="29" name="ZoneTexte 39"/>
          <p:cNvSpPr txBox="1">
            <a:spLocks noChangeArrowheads="1"/>
          </p:cNvSpPr>
          <p:nvPr/>
        </p:nvSpPr>
        <p:spPr bwMode="auto">
          <a:xfrm>
            <a:off x="6660232" y="5448325"/>
            <a:ext cx="2088232" cy="86099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tIns="36000" rIns="36000" bIns="36000"/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2200" b="1" dirty="0" smtClean="0">
                <a:solidFill>
                  <a:srgbClr val="FF0000"/>
                </a:solidFill>
                <a:latin typeface="Arial Narrow" pitchFamily="34" charset="0"/>
              </a:rPr>
              <a:t>Design des lignes robuste !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04975"/>
            <a:ext cx="2582573" cy="263233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655" y="3661143"/>
            <a:ext cx="1685676" cy="252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93" y="3661143"/>
            <a:ext cx="1685676" cy="2520000"/>
          </a:xfrm>
          <a:prstGeom prst="rect">
            <a:avLst/>
          </a:prstGeom>
        </p:spPr>
      </p:pic>
      <p:sp>
        <p:nvSpPr>
          <p:cNvPr id="24" name="ZoneTexte 39"/>
          <p:cNvSpPr txBox="1">
            <a:spLocks noChangeArrowheads="1"/>
          </p:cNvSpPr>
          <p:nvPr/>
        </p:nvSpPr>
        <p:spPr bwMode="auto">
          <a:xfrm>
            <a:off x="601845" y="3334199"/>
            <a:ext cx="1800200" cy="2616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Enveloppes RMS</a:t>
            </a:r>
            <a:endParaRPr lang="fr-FR" sz="17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ZoneTexte 39"/>
          <p:cNvSpPr txBox="1">
            <a:spLocks noChangeArrowheads="1"/>
          </p:cNvSpPr>
          <p:nvPr/>
        </p:nvSpPr>
        <p:spPr bwMode="auto">
          <a:xfrm>
            <a:off x="2850996" y="3334199"/>
            <a:ext cx="1800200" cy="2616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Tailles</a:t>
            </a:r>
            <a:endParaRPr lang="fr-FR" sz="17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ZoneTexte 39"/>
          <p:cNvSpPr txBox="1">
            <a:spLocks noChangeArrowheads="1"/>
          </p:cNvSpPr>
          <p:nvPr/>
        </p:nvSpPr>
        <p:spPr bwMode="auto">
          <a:xfrm>
            <a:off x="4562285" y="3334199"/>
            <a:ext cx="1800200" cy="2616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Positions</a:t>
            </a:r>
            <a:endParaRPr lang="fr-FR" sz="17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60"/>
          <a:stretch/>
        </p:blipFill>
        <p:spPr>
          <a:xfrm>
            <a:off x="6402616" y="3933056"/>
            <a:ext cx="1260000" cy="12761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84"/>
          <a:stretch/>
        </p:blipFill>
        <p:spPr>
          <a:xfrm>
            <a:off x="7789485" y="3946263"/>
            <a:ext cx="1260000" cy="1262912"/>
          </a:xfrm>
          <a:prstGeom prst="rect">
            <a:avLst/>
          </a:prstGeom>
        </p:spPr>
      </p:pic>
      <p:sp>
        <p:nvSpPr>
          <p:cNvPr id="31" name="ZoneTexte 39"/>
          <p:cNvSpPr txBox="1">
            <a:spLocks noChangeArrowheads="1"/>
          </p:cNvSpPr>
          <p:nvPr/>
        </p:nvSpPr>
        <p:spPr bwMode="auto">
          <a:xfrm>
            <a:off x="6236331" y="3599438"/>
            <a:ext cx="1800200" cy="2616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Quadrupôle</a:t>
            </a:r>
            <a:endParaRPr lang="fr-FR" sz="17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ZoneTexte 39"/>
          <p:cNvSpPr txBox="1">
            <a:spLocks noChangeArrowheads="1"/>
          </p:cNvSpPr>
          <p:nvPr/>
        </p:nvSpPr>
        <p:spPr bwMode="auto">
          <a:xfrm>
            <a:off x="7596336" y="3599438"/>
            <a:ext cx="1800200" cy="2616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Steerer</a:t>
            </a:r>
            <a:endParaRPr lang="fr-FR" sz="17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ZoneTexte 39"/>
          <p:cNvSpPr txBox="1">
            <a:spLocks noChangeArrowheads="1"/>
          </p:cNvSpPr>
          <p:nvPr/>
        </p:nvSpPr>
        <p:spPr bwMode="auto">
          <a:xfrm>
            <a:off x="6948264" y="3334199"/>
            <a:ext cx="1800200" cy="2616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Exemple :</a:t>
            </a:r>
            <a:endParaRPr lang="fr-FR" sz="17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3807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267744" y="44624"/>
            <a:ext cx="6491064" cy="43338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fr-F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Intégration des </a:t>
            </a: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lignes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39"/>
          <p:cNvSpPr txBox="1">
            <a:spLocks noChangeArrowheads="1"/>
          </p:cNvSpPr>
          <p:nvPr/>
        </p:nvSpPr>
        <p:spPr bwMode="auto">
          <a:xfrm>
            <a:off x="179512" y="908720"/>
            <a:ext cx="5616624" cy="192360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Intégration mécanique des lignes</a:t>
            </a: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 la charge de l’IPN d’Orsay (implantations des éléments optiques, des diagnostiques, du pompage, des alimentations en tension positionnés sous les lignes)</a:t>
            </a:r>
          </a:p>
          <a:p>
            <a:pPr marL="285750" indent="-28575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Interface procédé, système et synthèse </a:t>
            </a: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la charge du GANIL (fortement lié au démarrage de l’AMOA, en cours)</a:t>
            </a:r>
          </a:p>
          <a:p>
            <a:pPr marL="285750" indent="-28575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Procédé transverse </a:t>
            </a: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(Contrôle-commande, automatisme, alimentation) à la charge du CENBG</a:t>
            </a:r>
            <a:endParaRPr lang="fr-F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231" y="1052736"/>
            <a:ext cx="2714357" cy="5013176"/>
          </a:xfrm>
          <a:prstGeom prst="rect">
            <a:avLst/>
          </a:prstGeom>
        </p:spPr>
      </p:pic>
      <p:sp>
        <p:nvSpPr>
          <p:cNvPr id="6" name="ZoneTexte 39"/>
          <p:cNvSpPr txBox="1">
            <a:spLocks noChangeArrowheads="1"/>
          </p:cNvSpPr>
          <p:nvPr/>
        </p:nvSpPr>
        <p:spPr bwMode="auto">
          <a:xfrm>
            <a:off x="395536" y="3140968"/>
            <a:ext cx="5616624" cy="307776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Dans ces lignes on cherche à maximiser les effets de série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Chambres à vide simple, robuste et coûts optimisés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types d’enceinte à vide pour les quadrupôles et steerers pour répondre à tous les besoins de modularité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types de boites de diagnostiques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Châssis porteur éprouvé et validé dans le cadre de SPIRAL2 (dont séisme)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Utilisation des </a:t>
            </a:r>
            <a:r>
              <a:rPr lang="fr-FR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ReX</a:t>
            </a: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ALTO à l’IPN et GANIL-SPIRAL2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Emploi des « </a:t>
            </a:r>
            <a:r>
              <a:rPr lang="fr-FR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stantards</a:t>
            </a: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» de l’exploitant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Prise en compte le plus en amont possible des contraintes procédés et interfaces.</a:t>
            </a:r>
          </a:p>
        </p:txBody>
      </p:sp>
      <p:sp>
        <p:nvSpPr>
          <p:cNvPr id="7" name="ZoneTexte 39"/>
          <p:cNvSpPr txBox="1">
            <a:spLocks noChangeArrowheads="1"/>
          </p:cNvSpPr>
          <p:nvPr/>
        </p:nvSpPr>
        <p:spPr bwMode="auto">
          <a:xfrm>
            <a:off x="6084168" y="2780928"/>
            <a:ext cx="1345241" cy="919089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 lIns="36000" tIns="36000" rIns="36000" bIns="3600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 </a:t>
            </a:r>
            <a:r>
              <a:rPr lang="fr-FR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Quadrupôles</a:t>
            </a:r>
            <a:endParaRPr lang="fr-FR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déflecteurs</a:t>
            </a:r>
            <a:endParaRPr lang="fr-FR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Steerers</a:t>
            </a:r>
            <a:endParaRPr lang="fr-FR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3056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267744" y="44624"/>
            <a:ext cx="6491064" cy="43338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fr-F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Intégration des </a:t>
            </a: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lignes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39"/>
          <p:cNvSpPr txBox="1">
            <a:spLocks noChangeArrowheads="1"/>
          </p:cNvSpPr>
          <p:nvPr/>
        </p:nvSpPr>
        <p:spPr bwMode="auto">
          <a:xfrm>
            <a:off x="462940" y="897608"/>
            <a:ext cx="5045164" cy="207749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Exemple de la section de déviation 10° de 13.3m de long</a:t>
            </a:r>
          </a:p>
          <a:p>
            <a:pPr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modulaire constituée de :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enceintes avec un déflecteur de 10°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enceintes avec doublet de quadrupôles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enceintes avec un quadrupôle et un steerer X-Y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enceintes avec quadrupôle seul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boites compactes de diagnostiques avec pompage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5" t="6249" r="31778" b="7933"/>
          <a:stretch/>
        </p:blipFill>
        <p:spPr>
          <a:xfrm>
            <a:off x="467544" y="3356992"/>
            <a:ext cx="3054959" cy="2952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0" t="30762" r="22681" b="14344"/>
          <a:stretch/>
        </p:blipFill>
        <p:spPr>
          <a:xfrm>
            <a:off x="5585993" y="836712"/>
            <a:ext cx="3090463" cy="2376000"/>
          </a:xfrm>
          <a:prstGeom prst="rect">
            <a:avLst/>
          </a:prstGeom>
        </p:spPr>
      </p:pic>
      <p:sp>
        <p:nvSpPr>
          <p:cNvPr id="22" name="ZoneTexte 39"/>
          <p:cNvSpPr txBox="1">
            <a:spLocks noChangeArrowheads="1"/>
          </p:cNvSpPr>
          <p:nvPr/>
        </p:nvSpPr>
        <p:spPr bwMode="auto">
          <a:xfrm>
            <a:off x="3703300" y="3501008"/>
            <a:ext cx="5045164" cy="249299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Exemple ligne venant de S3-LEB et intersection des lignes S3 ou LIRAT vers RFQ/HRS ou DESIR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Emploi des structures modulaires pour les éléments d’optique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Contraintes forte de circulation des personnes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Problématiques de l’installation des équipements dans les canaux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Problématique de la maintenance des équipements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de la remontée S3-LEB avec transfert du faisceau de -8m à -1.75m (dont contraintes de la tenue au séisme)</a:t>
            </a:r>
          </a:p>
        </p:txBody>
      </p:sp>
      <p:sp>
        <p:nvSpPr>
          <p:cNvPr id="12" name="Ellipse 11"/>
          <p:cNvSpPr/>
          <p:nvPr/>
        </p:nvSpPr>
        <p:spPr bwMode="auto">
          <a:xfrm>
            <a:off x="539552" y="3356992"/>
            <a:ext cx="1080120" cy="1008112"/>
          </a:xfrm>
          <a:prstGeom prst="ellipse">
            <a:avLst/>
          </a:prstGeom>
          <a:noFill/>
          <a:ln w="31750" cap="sq" cmpd="sng" algn="ctr">
            <a:solidFill>
              <a:srgbClr val="FF000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2699792" y="4365104"/>
            <a:ext cx="648072" cy="1943888"/>
          </a:xfrm>
          <a:prstGeom prst="ellipse">
            <a:avLst/>
          </a:prstGeom>
          <a:noFill/>
          <a:ln w="31750" cap="sq" cmpd="sng" algn="ctr">
            <a:solidFill>
              <a:srgbClr val="FF000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288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267744" y="44624"/>
            <a:ext cx="6491064" cy="43338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fr-F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Intégration des </a:t>
            </a: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lignes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39"/>
          <p:cNvSpPr txBox="1">
            <a:spLocks noChangeArrowheads="1"/>
          </p:cNvSpPr>
          <p:nvPr/>
        </p:nvSpPr>
        <p:spPr bwMode="auto">
          <a:xfrm>
            <a:off x="5580112" y="2852936"/>
            <a:ext cx="2736304" cy="73866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section de déviation achromatique à 45° de 4.2m suivi d’une remontée vertical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82"/>
          <a:stretch/>
        </p:blipFill>
        <p:spPr>
          <a:xfrm>
            <a:off x="5436096" y="3925863"/>
            <a:ext cx="3456384" cy="238345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68332"/>
            <a:ext cx="4294002" cy="232496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6" r="8281"/>
          <a:stretch/>
        </p:blipFill>
        <p:spPr>
          <a:xfrm>
            <a:off x="688226" y="909000"/>
            <a:ext cx="2947670" cy="2520000"/>
          </a:xfrm>
          <a:prstGeom prst="rect">
            <a:avLst/>
          </a:prstGeom>
        </p:spPr>
      </p:pic>
      <p:sp>
        <p:nvSpPr>
          <p:cNvPr id="10" name="ZoneTexte 39"/>
          <p:cNvSpPr txBox="1">
            <a:spLocks noChangeArrowheads="1"/>
          </p:cNvSpPr>
          <p:nvPr/>
        </p:nvSpPr>
        <p:spPr bwMode="auto">
          <a:xfrm>
            <a:off x="3869935" y="1632275"/>
            <a:ext cx="2700273" cy="73866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section droite d’ajustement avec 3 doublets de 8.6m dont une traversée de mur</a:t>
            </a:r>
          </a:p>
        </p:txBody>
      </p:sp>
      <p:sp>
        <p:nvSpPr>
          <p:cNvPr id="12" name="ZoneTexte 39"/>
          <p:cNvSpPr txBox="1">
            <a:spLocks noChangeArrowheads="1"/>
          </p:cNvSpPr>
          <p:nvPr/>
        </p:nvSpPr>
        <p:spPr bwMode="auto">
          <a:xfrm>
            <a:off x="107504" y="2030651"/>
            <a:ext cx="864096" cy="24622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S3-LEB</a:t>
            </a:r>
            <a:endParaRPr lang="fr-FR" sz="15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 bwMode="auto">
          <a:xfrm flipV="1">
            <a:off x="251520" y="2420888"/>
            <a:ext cx="504056" cy="72008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med"/>
          </a:ln>
          <a:effectLst/>
        </p:spPr>
      </p:cxnSp>
      <p:cxnSp>
        <p:nvCxnSpPr>
          <p:cNvPr id="15" name="Connecteur droit avec flèche 14"/>
          <p:cNvCxnSpPr/>
          <p:nvPr/>
        </p:nvCxnSpPr>
        <p:spPr bwMode="auto">
          <a:xfrm>
            <a:off x="1043608" y="4005064"/>
            <a:ext cx="792088" cy="36004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med"/>
          </a:ln>
          <a:effectLst/>
        </p:spPr>
      </p:cxnSp>
      <p:cxnSp>
        <p:nvCxnSpPr>
          <p:cNvPr id="23" name="Connecteur droit avec flèche 22"/>
          <p:cNvCxnSpPr/>
          <p:nvPr/>
        </p:nvCxnSpPr>
        <p:spPr bwMode="auto">
          <a:xfrm>
            <a:off x="5508104" y="5013176"/>
            <a:ext cx="576064" cy="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med"/>
          </a:ln>
          <a:effectLst/>
        </p:spPr>
      </p:cxnSp>
      <p:cxnSp>
        <p:nvCxnSpPr>
          <p:cNvPr id="26" name="Connecteur droit avec flèche 25"/>
          <p:cNvCxnSpPr/>
          <p:nvPr/>
        </p:nvCxnSpPr>
        <p:spPr bwMode="auto">
          <a:xfrm flipH="1">
            <a:off x="3203848" y="2153761"/>
            <a:ext cx="864096" cy="699175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0" name="Connecteur droit avec flèche 29"/>
          <p:cNvCxnSpPr/>
          <p:nvPr/>
        </p:nvCxnSpPr>
        <p:spPr bwMode="auto">
          <a:xfrm flipH="1">
            <a:off x="3203848" y="2169000"/>
            <a:ext cx="864096" cy="266738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3" name="Connecteur droit avec flèche 32"/>
          <p:cNvCxnSpPr>
            <a:stCxn id="5" idx="2"/>
          </p:cNvCxnSpPr>
          <p:nvPr/>
        </p:nvCxnSpPr>
        <p:spPr bwMode="auto">
          <a:xfrm>
            <a:off x="6948264" y="3591600"/>
            <a:ext cx="144016" cy="989528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57962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4384038" y="836711"/>
            <a:ext cx="4220410" cy="2664297"/>
            <a:chOff x="4600062" y="836711"/>
            <a:chExt cx="4220410" cy="2664297"/>
          </a:xfrm>
        </p:grpSpPr>
        <p:sp>
          <p:nvSpPr>
            <p:cNvPr id="20" name="Rectangle 19"/>
            <p:cNvSpPr/>
            <p:nvPr/>
          </p:nvSpPr>
          <p:spPr bwMode="auto">
            <a:xfrm>
              <a:off x="4600062" y="836711"/>
              <a:ext cx="4220410" cy="2664297"/>
            </a:xfrm>
            <a:prstGeom prst="rect">
              <a:avLst/>
            </a:prstGeom>
            <a:solidFill>
              <a:srgbClr val="EFE5E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4656665" y="950531"/>
              <a:ext cx="4091799" cy="2455154"/>
              <a:chOff x="4656665" y="950531"/>
              <a:chExt cx="4091799" cy="2455154"/>
            </a:xfrm>
          </p:grpSpPr>
          <p:pic>
            <p:nvPicPr>
              <p:cNvPr id="11" name="Image 1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90" t="4945" r="26588" b="6988"/>
              <a:stretch/>
            </p:blipFill>
            <p:spPr>
              <a:xfrm>
                <a:off x="7064648" y="1340768"/>
                <a:ext cx="1683816" cy="2064917"/>
              </a:xfrm>
              <a:prstGeom prst="rect">
                <a:avLst/>
              </a:prstGeom>
            </p:spPr>
          </p:pic>
          <p:pic>
            <p:nvPicPr>
              <p:cNvPr id="13" name="Image 1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77" t="16823" r="23624" b="11327"/>
              <a:stretch/>
            </p:blipFill>
            <p:spPr>
              <a:xfrm>
                <a:off x="4656665" y="1473226"/>
                <a:ext cx="2147583" cy="1800000"/>
              </a:xfrm>
              <a:prstGeom prst="rect">
                <a:avLst/>
              </a:prstGeom>
            </p:spPr>
          </p:pic>
          <p:sp>
            <p:nvSpPr>
              <p:cNvPr id="27" name="ZoneTexte 39"/>
              <p:cNvSpPr txBox="1">
                <a:spLocks noChangeArrowheads="1"/>
              </p:cNvSpPr>
              <p:nvPr/>
            </p:nvSpPr>
            <p:spPr bwMode="auto">
              <a:xfrm>
                <a:off x="4998728" y="950531"/>
                <a:ext cx="3407672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spAutoFit/>
              </a:bodyPr>
              <a:lstStyle>
                <a:lvl1pPr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Aft>
                    <a:spcPts val="600"/>
                  </a:spcAft>
                  <a:buClr>
                    <a:srgbClr val="FF0000"/>
                  </a:buClr>
                </a:pP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Déflecteur 45° et 90° à direction unique</a:t>
                </a:r>
              </a:p>
            </p:txBody>
          </p:sp>
        </p:grpSp>
      </p:grpSp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267744" y="44624"/>
            <a:ext cx="6491064" cy="43338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fr-F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Intégration des </a:t>
            </a: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lignes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51520" y="764704"/>
            <a:ext cx="3616719" cy="2508522"/>
            <a:chOff x="251520" y="764704"/>
            <a:chExt cx="3616719" cy="2508522"/>
          </a:xfrm>
        </p:grpSpPr>
        <p:sp>
          <p:nvSpPr>
            <p:cNvPr id="2" name="Rectangle 1"/>
            <p:cNvSpPr/>
            <p:nvPr/>
          </p:nvSpPr>
          <p:spPr bwMode="auto">
            <a:xfrm>
              <a:off x="251520" y="764704"/>
              <a:ext cx="3616719" cy="2508522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372240" y="836712"/>
              <a:ext cx="3407672" cy="2360000"/>
              <a:chOff x="372240" y="885200"/>
              <a:chExt cx="3407672" cy="2360000"/>
            </a:xfrm>
          </p:grpSpPr>
          <p:sp>
            <p:nvSpPr>
              <p:cNvPr id="10" name="ZoneTexte 39"/>
              <p:cNvSpPr txBox="1">
                <a:spLocks noChangeArrowheads="1"/>
              </p:cNvSpPr>
              <p:nvPr/>
            </p:nvSpPr>
            <p:spPr bwMode="auto">
              <a:xfrm>
                <a:off x="372240" y="885200"/>
                <a:ext cx="3407672" cy="81560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spAutoFit/>
              </a:bodyPr>
              <a:lstStyle>
                <a:lvl1pPr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Aft>
                    <a:spcPts val="600"/>
                  </a:spcAft>
                  <a:buClr>
                    <a:srgbClr val="FF0000"/>
                  </a:buClr>
                </a:pP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Quadruple doublet et 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singulet+steerer</a:t>
                </a:r>
                <a:endParaRPr lang="fr-FR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eaLnBrk="1" hangingPunct="1">
                  <a:spcAft>
                    <a:spcPts val="600"/>
                  </a:spcAft>
                  <a:buClr>
                    <a:srgbClr val="FF0000"/>
                  </a:buClr>
                </a:pP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Monté dans un tube épais avec reprise sur les brides</a:t>
                </a:r>
              </a:p>
            </p:txBody>
          </p:sp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56" t="15282" r="31419" b="22810"/>
              <a:stretch/>
            </p:blipFill>
            <p:spPr>
              <a:xfrm>
                <a:off x="2102024" y="1805200"/>
                <a:ext cx="1633529" cy="1440000"/>
              </a:xfrm>
              <a:prstGeom prst="rect">
                <a:avLst/>
              </a:prstGeom>
            </p:spPr>
          </p:pic>
          <p:pic>
            <p:nvPicPr>
              <p:cNvPr id="9" name="Imag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86" t="9223" r="27294" b="19634"/>
              <a:stretch/>
            </p:blipFill>
            <p:spPr>
              <a:xfrm>
                <a:off x="416599" y="1805200"/>
                <a:ext cx="1656825" cy="1440000"/>
              </a:xfrm>
              <a:prstGeom prst="rect">
                <a:avLst/>
              </a:prstGeom>
            </p:spPr>
          </p:pic>
        </p:grpSp>
      </p:grpSp>
      <p:grpSp>
        <p:nvGrpSpPr>
          <p:cNvPr id="7" name="Groupe 6"/>
          <p:cNvGrpSpPr/>
          <p:nvPr/>
        </p:nvGrpSpPr>
        <p:grpSpPr>
          <a:xfrm>
            <a:off x="395536" y="3356992"/>
            <a:ext cx="3407672" cy="3119659"/>
            <a:chOff x="460567" y="3405685"/>
            <a:chExt cx="3407672" cy="3119659"/>
          </a:xfrm>
        </p:grpSpPr>
        <p:sp>
          <p:nvSpPr>
            <p:cNvPr id="4" name="Rectangle 3"/>
            <p:cNvSpPr/>
            <p:nvPr/>
          </p:nvSpPr>
          <p:spPr bwMode="auto">
            <a:xfrm>
              <a:off x="460567" y="3405685"/>
              <a:ext cx="3407672" cy="3119659"/>
            </a:xfrm>
            <a:prstGeom prst="rect">
              <a:avLst/>
            </a:prstGeom>
            <a:solidFill>
              <a:srgbClr val="EFE5E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460567" y="3425200"/>
              <a:ext cx="3407672" cy="3028136"/>
              <a:chOff x="460567" y="3425200"/>
              <a:chExt cx="3407672" cy="3028136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8095" y="4473336"/>
                <a:ext cx="1672617" cy="1980000"/>
              </a:xfrm>
              <a:prstGeom prst="rect">
                <a:avLst/>
              </a:prstGeom>
            </p:spPr>
          </p:pic>
          <p:sp>
            <p:nvSpPr>
              <p:cNvPr id="24" name="ZoneTexte 39"/>
              <p:cNvSpPr txBox="1">
                <a:spLocks noChangeArrowheads="1"/>
              </p:cNvSpPr>
              <p:nvPr/>
            </p:nvSpPr>
            <p:spPr bwMode="auto">
              <a:xfrm>
                <a:off x="460567" y="3425200"/>
                <a:ext cx="3407672" cy="98488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spAutoFit/>
              </a:bodyPr>
              <a:lstStyle>
                <a:lvl1pPr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Aft>
                    <a:spcPts val="600"/>
                  </a:spcAft>
                  <a:buClr>
                    <a:srgbClr val="FF0000"/>
                  </a:buClr>
                </a:pP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Boite de diagnostiques pouvant accueillir: une pompe turbo, une CF, un profileur EMS, 2 types de détecteurs pour mesures à très faibles intensité</a:t>
                </a:r>
              </a:p>
            </p:txBody>
          </p:sp>
        </p:grpSp>
      </p:grpSp>
      <p:grpSp>
        <p:nvGrpSpPr>
          <p:cNvPr id="12" name="Groupe 11"/>
          <p:cNvGrpSpPr/>
          <p:nvPr/>
        </p:nvGrpSpPr>
        <p:grpSpPr>
          <a:xfrm>
            <a:off x="4211960" y="3717032"/>
            <a:ext cx="4608512" cy="2664297"/>
            <a:chOff x="4427984" y="3717032"/>
            <a:chExt cx="4608512" cy="2664297"/>
          </a:xfrm>
        </p:grpSpPr>
        <p:sp>
          <p:nvSpPr>
            <p:cNvPr id="23" name="Rectangle 22"/>
            <p:cNvSpPr/>
            <p:nvPr/>
          </p:nvSpPr>
          <p:spPr bwMode="auto">
            <a:xfrm>
              <a:off x="4427984" y="3717032"/>
              <a:ext cx="4608512" cy="2664297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22" name="Groupe 21"/>
            <p:cNvGrpSpPr/>
            <p:nvPr/>
          </p:nvGrpSpPr>
          <p:grpSpPr>
            <a:xfrm>
              <a:off x="4499992" y="3789040"/>
              <a:ext cx="4430112" cy="2520000"/>
              <a:chOff x="4499992" y="3789040"/>
              <a:chExt cx="4430112" cy="2520000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3" t="3463" r="29074" b="10084"/>
              <a:stretch/>
            </p:blipFill>
            <p:spPr>
              <a:xfrm>
                <a:off x="7020272" y="3789040"/>
                <a:ext cx="1909832" cy="2520000"/>
              </a:xfrm>
              <a:prstGeom prst="rect">
                <a:avLst/>
              </a:prstGeom>
            </p:spPr>
          </p:pic>
          <p:sp>
            <p:nvSpPr>
              <p:cNvPr id="29" name="ZoneTexte 39"/>
              <p:cNvSpPr txBox="1">
                <a:spLocks noChangeArrowheads="1"/>
              </p:cNvSpPr>
              <p:nvPr/>
            </p:nvSpPr>
            <p:spPr bwMode="auto">
              <a:xfrm>
                <a:off x="4499992" y="4060229"/>
                <a:ext cx="3384376" cy="138499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spAutoFit/>
              </a:bodyPr>
              <a:lstStyle>
                <a:lvl1pPr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ts val="600"/>
                  </a:spcAft>
                  <a:buClr>
                    <a:srgbClr val="FF0000"/>
                  </a:buClr>
                </a:pPr>
                <a:r>
                  <a:rPr lang="fr-FR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Déflecteur 45° insérable</a:t>
                </a:r>
              </a:p>
              <a:p>
                <a:pPr marL="285750" indent="-285750" eaLnBrk="1" hangingPunct="1">
                  <a:spcAft>
                    <a:spcPts val="60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Employé dans la zone d’intersection 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des lignes S3 ou LIRAT vers RFQ/HRS ou DESIR</a:t>
                </a:r>
              </a:p>
              <a:p>
                <a:pPr marL="285750" indent="-285750" eaLnBrk="1" hangingPunct="1">
                  <a:spcAft>
                    <a:spcPts val="60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éléments à 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réaliser</a:t>
                </a:r>
                <a:endPara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26395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e 37"/>
          <p:cNvGrpSpPr/>
          <p:nvPr/>
        </p:nvGrpSpPr>
        <p:grpSpPr>
          <a:xfrm>
            <a:off x="4807827" y="3861048"/>
            <a:ext cx="4183788" cy="2592288"/>
            <a:chOff x="4807827" y="3861048"/>
            <a:chExt cx="4183788" cy="2592288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5" t="3514" r="3830" b="27072"/>
            <a:stretch/>
          </p:blipFill>
          <p:spPr>
            <a:xfrm>
              <a:off x="4807827" y="4109621"/>
              <a:ext cx="4183788" cy="2199699"/>
            </a:xfrm>
            <a:prstGeom prst="rect">
              <a:avLst/>
            </a:prstGeom>
          </p:spPr>
        </p:pic>
        <p:cxnSp>
          <p:nvCxnSpPr>
            <p:cNvPr id="30" name="Connecteur droit avec flèche 29"/>
            <p:cNvCxnSpPr/>
            <p:nvPr/>
          </p:nvCxnSpPr>
          <p:spPr bwMode="auto">
            <a:xfrm>
              <a:off x="5220072" y="4109621"/>
              <a:ext cx="576064" cy="1099849"/>
            </a:xfrm>
            <a:prstGeom prst="straightConnector1">
              <a:avLst/>
            </a:prstGeom>
            <a:solidFill>
              <a:srgbClr val="00B8FF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1" name="Connecteur droit avec flèche 30"/>
            <p:cNvCxnSpPr/>
            <p:nvPr/>
          </p:nvCxnSpPr>
          <p:spPr bwMode="auto">
            <a:xfrm>
              <a:off x="6444208" y="4234572"/>
              <a:ext cx="216024" cy="490572"/>
            </a:xfrm>
            <a:prstGeom prst="straightConnector1">
              <a:avLst/>
            </a:prstGeom>
            <a:solidFill>
              <a:srgbClr val="00B8FF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32" name="ZoneTexte 31"/>
            <p:cNvSpPr txBox="1"/>
            <p:nvPr/>
          </p:nvSpPr>
          <p:spPr>
            <a:xfrm>
              <a:off x="6048772" y="3861048"/>
              <a:ext cx="683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GPIB</a:t>
              </a:r>
            </a:p>
          </p:txBody>
        </p:sp>
        <p:cxnSp>
          <p:nvCxnSpPr>
            <p:cNvPr id="34" name="Connecteur droit avec flèche 33"/>
            <p:cNvCxnSpPr/>
            <p:nvPr/>
          </p:nvCxnSpPr>
          <p:spPr bwMode="auto">
            <a:xfrm flipV="1">
              <a:off x="8028384" y="5661248"/>
              <a:ext cx="288032" cy="453534"/>
            </a:xfrm>
            <a:prstGeom prst="straightConnector1">
              <a:avLst/>
            </a:prstGeom>
            <a:solidFill>
              <a:srgbClr val="00B8FF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35" name="ZoneTexte 34"/>
            <p:cNvSpPr txBox="1"/>
            <p:nvPr/>
          </p:nvSpPr>
          <p:spPr>
            <a:xfrm>
              <a:off x="7008341" y="6114782"/>
              <a:ext cx="11640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PIPERADE</a:t>
              </a:r>
            </a:p>
          </p:txBody>
        </p:sp>
      </p:grpSp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267744" y="44624"/>
            <a:ext cx="6491064" cy="43338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fr-F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Intégration des </a:t>
            </a: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lignes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39"/>
          <p:cNvSpPr txBox="1">
            <a:spLocks noChangeArrowheads="1"/>
          </p:cNvSpPr>
          <p:nvPr/>
        </p:nvSpPr>
        <p:spPr bwMode="auto">
          <a:xfrm>
            <a:off x="660272" y="885200"/>
            <a:ext cx="7224096" cy="27699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prototypes </a:t>
            </a:r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dans le cadre du financement EQUIPEX</a:t>
            </a:r>
          </a:p>
        </p:txBody>
      </p:sp>
      <p:sp>
        <p:nvSpPr>
          <p:cNvPr id="17" name="ZoneTexte 39"/>
          <p:cNvSpPr txBox="1">
            <a:spLocks noChangeArrowheads="1"/>
          </p:cNvSpPr>
          <p:nvPr/>
        </p:nvSpPr>
        <p:spPr bwMode="auto">
          <a:xfrm>
            <a:off x="228224" y="1354123"/>
            <a:ext cx="8088192" cy="113877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Objectif d’évaluation des procédés de fabrication d’un système tout monté par le contractant puis validation sur site sous faisceau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enceinte avec 2 quadrupôles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enceinte avec un quadrupôle et un jeu de steerer X-Y</a:t>
            </a:r>
          </a:p>
        </p:txBody>
      </p:sp>
      <p:sp>
        <p:nvSpPr>
          <p:cNvPr id="22" name="ZoneTexte 39"/>
          <p:cNvSpPr txBox="1">
            <a:spLocks noChangeArrowheads="1"/>
          </p:cNvSpPr>
          <p:nvPr/>
        </p:nvSpPr>
        <p:spPr bwMode="auto">
          <a:xfrm>
            <a:off x="107504" y="4437112"/>
            <a:ext cx="4536504" cy="180049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Installé et opérationnel depuis l’été dans le hall de test du CENBG en amont du GPIB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GPIB est un dispositif type RFQ permettant de produire une structure temporelle au faisceau à très basse énergie (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qq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Il sera implanté à l’entrée du hall de DESIR pour transfert vers le piège à ions PIPERADE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vers d’autres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set-up</a:t>
            </a:r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458" y="1946609"/>
            <a:ext cx="1793765" cy="1345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179512" y="2834639"/>
                <a:ext cx="219427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Longueur totale </a:t>
                </a:r>
                <a14:m>
                  <m:oMath xmlns:m="http://schemas.openxmlformats.org/officeDocument/2006/math">
                    <m:r>
                      <a:rPr lang="fr-FR" sz="16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~1.2</m:t>
                    </m:r>
                    <m:r>
                      <a:rPr lang="fr-FR" sz="16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𝑚</m:t>
                    </m:r>
                  </m:oMath>
                </a14:m>
                <a:endParaRPr lang="fr-FR" sz="1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fr-FR" sz="1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Diamètre</a:t>
                </a:r>
                <a14:m>
                  <m:oMath xmlns:m="http://schemas.openxmlformats.org/officeDocument/2006/math">
                    <m:r>
                      <a:rPr lang="fr-FR" sz="1600" b="0" i="0" dirty="0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fr-FR" sz="16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=220</m:t>
                    </m:r>
                    <m:r>
                      <a:rPr lang="fr-FR" sz="16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𝑚𝑚</m:t>
                    </m:r>
                  </m:oMath>
                </a14:m>
                <a:endParaRPr lang="fr-FR" sz="1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fr-FR" sz="1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Coût</a:t>
                </a:r>
                <a14:m>
                  <m:oMath xmlns:m="http://schemas.openxmlformats.org/officeDocument/2006/math">
                    <m:r>
                      <a:rPr lang="fr-FR" sz="1600" b="0" i="0" dirty="0" smtClean="0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16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= 29</m:t>
                    </m:r>
                    <m:r>
                      <a:rPr lang="fr-FR" sz="16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16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€</m:t>
                    </m:r>
                  </m:oMath>
                </a14:m>
                <a:endParaRPr lang="fr-FR" sz="1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834639"/>
                <a:ext cx="2194279" cy="830997"/>
              </a:xfrm>
              <a:prstGeom prst="rect">
                <a:avLst/>
              </a:prstGeom>
              <a:blipFill rotWithShape="1">
                <a:blip r:embed="rId5"/>
                <a:stretch>
                  <a:fillRect l="-1389" t="-2206" b="-88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7" r="23948" b="24370"/>
          <a:stretch/>
        </p:blipFill>
        <p:spPr bwMode="auto">
          <a:xfrm>
            <a:off x="2415577" y="2637104"/>
            <a:ext cx="2804495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537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267744" y="44624"/>
            <a:ext cx="6491064" cy="43338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DESIR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95536" y="1340768"/>
            <a:ext cx="8496944" cy="44585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marL="0" lvl="1" indent="0" algn="ctr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Conclusion : un petit panorama du </a:t>
            </a:r>
            <a:r>
              <a:rPr lang="fr-FR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projet DESIR</a:t>
            </a:r>
            <a:endParaRPr lang="fr-FR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Projet à GANIL pour 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 physique nucléaire de basse énergie</a:t>
            </a:r>
          </a:p>
          <a:p>
            <a:pPr marL="285750" lvl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L’état des études de dynamique faisceau</a:t>
            </a:r>
          </a:p>
          <a:p>
            <a:pPr marL="285750" lvl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Des éléments relatifs au développement de l’intégration des lignes de transfert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Remerciements :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P. Blache, S. Rousselot, O. Gilles</a:t>
            </a:r>
            <a:r>
              <a:rPr lang="fr-F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S. </a:t>
            </a:r>
            <a:r>
              <a:rPr lang="fr-FR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Franchoo</a:t>
            </a: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(IPNO)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J. C. Thomas, F. Varenne, H. </a:t>
            </a:r>
            <a:r>
              <a:rPr lang="fr-FR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Franberg</a:t>
            </a: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(GANIL)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fr-FR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Blank</a:t>
            </a: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S. Grévy, </a:t>
            </a:r>
            <a:r>
              <a:rPr lang="fr-F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L. </a:t>
            </a:r>
            <a:r>
              <a:rPr lang="fr-FR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Serani</a:t>
            </a:r>
            <a:r>
              <a:rPr lang="fr-F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F. </a:t>
            </a:r>
            <a:r>
              <a:rPr lang="fr-FR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Delalee</a:t>
            </a: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(CENBG)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181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267744" y="44624"/>
            <a:ext cx="6491064" cy="43338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DESIR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80" y="764704"/>
            <a:ext cx="6480572" cy="56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6960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267744" y="44624"/>
            <a:ext cx="6491064" cy="43338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fr-F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 projet </a:t>
            </a: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DESIR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51519" y="764705"/>
            <a:ext cx="8442157" cy="33043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marL="0" lvl="1" indent="0"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DESIR (Désintégration, excitation et stockage des ions radioactifs)</a:t>
            </a: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Les origines : 2005 lors du SPIRAL2 workshop sur la physique de basse énergie à GANIL et en 2006 lors du meeting NUSTAR.</a:t>
            </a:r>
            <a:endParaRPr lang="fr-F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Objectifs scientifiques : </a:t>
            </a:r>
            <a:r>
              <a:rPr lang="fr-F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 recherche fondamentale en physique nucléaire en interaction faible et astrophysique</a:t>
            </a:r>
          </a:p>
          <a:p>
            <a:pPr marL="0" lvl="1" indent="0">
              <a:spcBef>
                <a:spcPts val="600"/>
              </a:spcBef>
              <a:spcAft>
                <a:spcPts val="3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Techniques expérimentales :</a:t>
            </a:r>
          </a:p>
          <a:p>
            <a:pPr marL="285750" lvl="1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Spectroscopie laser</a:t>
            </a:r>
          </a:p>
          <a:p>
            <a:pPr marL="285750" lvl="1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Spectroscopie de décroissance des noyaux radioactifs</a:t>
            </a:r>
          </a:p>
          <a:p>
            <a:pPr marL="285750" lvl="1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Spectroscopie de masse</a:t>
            </a:r>
          </a:p>
          <a:p>
            <a:pPr marL="285750" lvl="1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Piégeages des ions</a:t>
            </a:r>
          </a:p>
        </p:txBody>
      </p:sp>
      <p:grpSp>
        <p:nvGrpSpPr>
          <p:cNvPr id="6" name="Groupe 5"/>
          <p:cNvGrpSpPr>
            <a:grpSpLocks noChangeAspect="1"/>
          </p:cNvGrpSpPr>
          <p:nvPr/>
        </p:nvGrpSpPr>
        <p:grpSpPr>
          <a:xfrm>
            <a:off x="304219" y="7928500"/>
            <a:ext cx="8365873" cy="5696407"/>
            <a:chOff x="575713" y="979967"/>
            <a:chExt cx="7826808" cy="5329353"/>
          </a:xfrm>
        </p:grpSpPr>
        <p:pic>
          <p:nvPicPr>
            <p:cNvPr id="7" name="Picture 2" descr="C:\Documents and Settings\thomasjc\Bureau\DESIR\Meetings\2011\Symposium_Fr_Jp\Screen shot 2011-01-03 at 13.29.34.png"/>
            <p:cNvPicPr>
              <a:picLocks noChangeAspect="1" noChangeArrowheads="1"/>
            </p:cNvPicPr>
            <p:nvPr/>
          </p:nvPicPr>
          <p:blipFill>
            <a:blip r:embed="rId3" cstate="print"/>
            <a:srcRect l="310" t="912" r="1544" b="456"/>
            <a:stretch>
              <a:fillRect/>
            </a:stretch>
          </p:blipFill>
          <p:spPr bwMode="auto">
            <a:xfrm>
              <a:off x="575713" y="979967"/>
              <a:ext cx="7826808" cy="5329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Ellipse 7"/>
            <p:cNvSpPr/>
            <p:nvPr/>
          </p:nvSpPr>
          <p:spPr>
            <a:xfrm>
              <a:off x="2621455" y="4742800"/>
              <a:ext cx="304038" cy="608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9" name="Ellipse 8"/>
            <p:cNvSpPr/>
            <p:nvPr/>
          </p:nvSpPr>
          <p:spPr>
            <a:xfrm flipH="1">
              <a:off x="5373722" y="2614534"/>
              <a:ext cx="192558" cy="521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10" name="Ellipse 9"/>
            <p:cNvSpPr/>
            <p:nvPr/>
          </p:nvSpPr>
          <p:spPr>
            <a:xfrm flipH="1">
              <a:off x="4067807" y="4000078"/>
              <a:ext cx="263500" cy="4053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11" name="Ellipse 10"/>
            <p:cNvSpPr/>
            <p:nvPr/>
          </p:nvSpPr>
          <p:spPr>
            <a:xfrm flipH="1">
              <a:off x="2825594" y="4467718"/>
              <a:ext cx="577673" cy="405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12" name="Ellipse 11"/>
            <p:cNvSpPr/>
            <p:nvPr/>
          </p:nvSpPr>
          <p:spPr>
            <a:xfrm flipH="1">
              <a:off x="2855998" y="4424284"/>
              <a:ext cx="579120" cy="405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13" name="ZoneTexte 8"/>
            <p:cNvSpPr txBox="1">
              <a:spLocks noChangeArrowheads="1"/>
            </p:cNvSpPr>
            <p:nvPr/>
          </p:nvSpPr>
          <p:spPr bwMode="auto">
            <a:xfrm>
              <a:off x="3763887" y="4370715"/>
              <a:ext cx="716425" cy="230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100" b="1" baseline="30000">
                  <a:solidFill>
                    <a:srgbClr val="FF0000"/>
                  </a:solidFill>
                </a:rPr>
                <a:t>88-</a:t>
              </a:r>
              <a:r>
                <a:rPr lang="fr-FR" sz="1100" b="1" baseline="30000">
                  <a:solidFill>
                    <a:srgbClr val="FF3399"/>
                  </a:solidFill>
                </a:rPr>
                <a:t>101,102</a:t>
              </a:r>
              <a:r>
                <a:rPr lang="fr-FR" sz="1100" b="1">
                  <a:solidFill>
                    <a:srgbClr val="FF0000"/>
                  </a:solidFill>
                </a:rPr>
                <a:t>Sr</a:t>
              </a:r>
            </a:p>
          </p:txBody>
        </p:sp>
        <p:sp>
          <p:nvSpPr>
            <p:cNvPr id="14" name="Ellipse 13"/>
            <p:cNvSpPr/>
            <p:nvPr/>
          </p:nvSpPr>
          <p:spPr>
            <a:xfrm flipH="1">
              <a:off x="2483913" y="4382298"/>
              <a:ext cx="298247" cy="4198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15" name="ZoneTexte 10"/>
            <p:cNvSpPr txBox="1">
              <a:spLocks noChangeArrowheads="1"/>
            </p:cNvSpPr>
            <p:nvPr/>
          </p:nvSpPr>
          <p:spPr bwMode="auto">
            <a:xfrm>
              <a:off x="1785985" y="4289638"/>
              <a:ext cx="486639" cy="230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100" b="1" baseline="30000">
                  <a:solidFill>
                    <a:srgbClr val="FF0000"/>
                  </a:solidFill>
                </a:rPr>
                <a:t>A&lt;89</a:t>
              </a:r>
              <a:r>
                <a:rPr lang="fr-FR" sz="1100" b="1">
                  <a:solidFill>
                    <a:srgbClr val="FF0000"/>
                  </a:solidFill>
                </a:rPr>
                <a:t>Zr</a:t>
              </a:r>
            </a:p>
          </p:txBody>
        </p:sp>
        <p:sp>
          <p:nvSpPr>
            <p:cNvPr id="16" name="ZoneTexte 12"/>
            <p:cNvSpPr txBox="1">
              <a:spLocks noChangeArrowheads="1"/>
            </p:cNvSpPr>
            <p:nvPr/>
          </p:nvSpPr>
          <p:spPr bwMode="auto">
            <a:xfrm>
              <a:off x="3297724" y="4748591"/>
              <a:ext cx="1683499" cy="230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100" b="1" baseline="30000">
                  <a:solidFill>
                    <a:srgbClr val="FF0000"/>
                  </a:solidFill>
                </a:rPr>
                <a:t>80-</a:t>
              </a:r>
              <a:r>
                <a:rPr lang="fr-FR" sz="1100" b="1" baseline="30000">
                  <a:solidFill>
                    <a:srgbClr val="2E24F0"/>
                  </a:solidFill>
                </a:rPr>
                <a:t>85,</a:t>
              </a:r>
              <a:r>
                <a:rPr lang="fr-FR" sz="1100" b="1" baseline="30000">
                  <a:solidFill>
                    <a:srgbClr val="0070C0"/>
                  </a:solidFill>
                </a:rPr>
                <a:t>86</a:t>
              </a:r>
              <a:r>
                <a:rPr lang="fr-FR" sz="1100" b="1">
                  <a:solidFill>
                    <a:srgbClr val="FF0000"/>
                  </a:solidFill>
                </a:rPr>
                <a:t>Ga,</a:t>
              </a:r>
              <a:r>
                <a:rPr lang="fr-FR" sz="1100" b="1" baseline="30000">
                  <a:solidFill>
                    <a:srgbClr val="FF0000"/>
                  </a:solidFill>
                </a:rPr>
                <a:t> 78-84,</a:t>
              </a:r>
              <a:r>
                <a:rPr lang="fr-FR" sz="1100" b="1" baseline="30000">
                  <a:solidFill>
                    <a:srgbClr val="0070C0"/>
                  </a:solidFill>
                </a:rPr>
                <a:t>86-87</a:t>
              </a:r>
              <a:r>
                <a:rPr lang="fr-FR" sz="1100" b="1">
                  <a:solidFill>
                    <a:srgbClr val="FF0000"/>
                  </a:solidFill>
                </a:rPr>
                <a:t>Ge, </a:t>
              </a:r>
              <a:r>
                <a:rPr lang="fr-FR" sz="1100" b="1" baseline="30000">
                  <a:solidFill>
                    <a:srgbClr val="2E24F0"/>
                  </a:solidFill>
                </a:rPr>
                <a:t>88</a:t>
              </a:r>
              <a:r>
                <a:rPr lang="fr-FR" sz="1100" b="1">
                  <a:solidFill>
                    <a:srgbClr val="2E24F0"/>
                  </a:solidFill>
                </a:rPr>
                <a:t>As</a:t>
              </a:r>
              <a:r>
                <a:rPr lang="fr-FR" sz="1100" b="1">
                  <a:solidFill>
                    <a:srgbClr val="FF0000"/>
                  </a:solidFill>
                </a:rPr>
                <a:t> </a:t>
              </a:r>
            </a:p>
          </p:txBody>
        </p:sp>
        <p:cxnSp>
          <p:nvCxnSpPr>
            <p:cNvPr id="17" name="Connecteur droit 16"/>
            <p:cNvCxnSpPr/>
            <p:nvPr/>
          </p:nvCxnSpPr>
          <p:spPr>
            <a:xfrm flipV="1">
              <a:off x="584399" y="3444123"/>
              <a:ext cx="2788463" cy="2727655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>
              <a:spLocks noChangeArrowheads="1"/>
            </p:cNvSpPr>
            <p:nvPr/>
          </p:nvSpPr>
          <p:spPr bwMode="auto">
            <a:xfrm>
              <a:off x="2913820" y="3163250"/>
              <a:ext cx="647347" cy="230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100" b="1"/>
                <a:t>N=Z line</a:t>
              </a:r>
            </a:p>
          </p:txBody>
        </p:sp>
        <p:sp>
          <p:nvSpPr>
            <p:cNvPr id="19" name="ZoneTexte 18"/>
            <p:cNvSpPr txBox="1">
              <a:spLocks noChangeArrowheads="1"/>
            </p:cNvSpPr>
            <p:nvPr/>
          </p:nvSpPr>
          <p:spPr bwMode="auto">
            <a:xfrm>
              <a:off x="3847622" y="2545040"/>
              <a:ext cx="473669" cy="148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100" b="1" baseline="30000">
                  <a:solidFill>
                    <a:srgbClr val="FF0000"/>
                  </a:solidFill>
                </a:rPr>
                <a:t>179-182</a:t>
              </a:r>
              <a:r>
                <a:rPr lang="fr-FR" sz="1100" b="1">
                  <a:solidFill>
                    <a:srgbClr val="FF0000"/>
                  </a:solidFill>
                </a:rPr>
                <a:t>Au</a:t>
              </a:r>
            </a:p>
          </p:txBody>
        </p:sp>
        <p:sp>
          <p:nvSpPr>
            <p:cNvPr id="20" name="ZoneTexte 19"/>
            <p:cNvSpPr txBox="1">
              <a:spLocks noChangeArrowheads="1"/>
            </p:cNvSpPr>
            <p:nvPr/>
          </p:nvSpPr>
          <p:spPr bwMode="auto">
            <a:xfrm>
              <a:off x="664026" y="1042746"/>
              <a:ext cx="5795132" cy="60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fr-FR" sz="1800" b="1" dirty="0" smtClean="0">
                  <a:solidFill>
                    <a:srgbClr val="FF0000"/>
                  </a:solidFill>
                </a:rPr>
                <a:t>Spectroscopie colinéaire par laser </a:t>
              </a:r>
              <a:endParaRPr lang="fr-FR" sz="1800" b="1" dirty="0">
                <a:solidFill>
                  <a:srgbClr val="FF0000"/>
                </a:solidFill>
              </a:endParaRPr>
            </a:p>
            <a:p>
              <a:pPr algn="l"/>
              <a:r>
                <a:rPr lang="fr-FR" sz="1800" b="1" dirty="0" smtClean="0">
                  <a:solidFill>
                    <a:srgbClr val="7030A0"/>
                  </a:solidFill>
                  <a:latin typeface="+mn-lt"/>
                </a:rPr>
                <a:t>Décroissance </a:t>
              </a:r>
              <a:r>
                <a:rPr lang="fr-FR" sz="1800" b="1" dirty="0" smtClean="0">
                  <a:solidFill>
                    <a:srgbClr val="7030A0"/>
                  </a:solidFill>
                  <a:latin typeface="Symbol" pitchFamily="18" charset="2"/>
                </a:rPr>
                <a:t>b</a:t>
              </a:r>
              <a:r>
                <a:rPr lang="fr-FR" sz="1800" b="1" dirty="0" smtClean="0">
                  <a:solidFill>
                    <a:srgbClr val="7030A0"/>
                  </a:solidFill>
                </a:rPr>
                <a:t>: spectroscopie </a:t>
              </a:r>
              <a:r>
                <a:rPr lang="fr-FR" sz="1800" b="1" dirty="0" smtClean="0">
                  <a:solidFill>
                    <a:srgbClr val="7030A0"/>
                  </a:solidFill>
                  <a:latin typeface="Symbol" pitchFamily="18" charset="2"/>
                </a:rPr>
                <a:t>g</a:t>
              </a:r>
              <a:r>
                <a:rPr lang="fr-FR" sz="1800" b="1" dirty="0" smtClean="0">
                  <a:solidFill>
                    <a:srgbClr val="7030A0"/>
                  </a:solidFill>
                </a:rPr>
                <a:t> avec laser polarisé</a:t>
              </a:r>
              <a:endParaRPr lang="fr-FR" sz="1800" b="1" dirty="0">
                <a:solidFill>
                  <a:srgbClr val="7030A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54694" y="5931444"/>
              <a:ext cx="368221" cy="2300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b="1" baseline="30000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8</a:t>
              </a:r>
              <a:r>
                <a:rPr lang="en-US" sz="1100" b="1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He</a:t>
              </a:r>
              <a:endParaRPr lang="fr-FR" sz="11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>
              <a:off x="842108" y="6053059"/>
              <a:ext cx="65151" cy="6515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24" name="Ellipse 23"/>
            <p:cNvSpPr/>
            <p:nvPr/>
          </p:nvSpPr>
          <p:spPr>
            <a:xfrm rot="18980299" flipH="1">
              <a:off x="907259" y="5423266"/>
              <a:ext cx="718109" cy="6225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958362" y="5460909"/>
              <a:ext cx="4169665" cy="23006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100" b="1" baseline="30000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8</a:t>
              </a:r>
              <a:r>
                <a:rPr lang="en-GB" sz="1100" b="1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He, </a:t>
              </a:r>
              <a:r>
                <a:rPr lang="en-GB" sz="1100" b="1" baseline="30000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19</a:t>
              </a:r>
              <a:r>
                <a:rPr lang="en-GB" sz="1100" b="1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Ne,</a:t>
              </a:r>
              <a:r>
                <a:rPr lang="en-GB" sz="1100" b="1" baseline="30000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 21</a:t>
              </a:r>
              <a:r>
                <a:rPr lang="en-GB" sz="1100" b="1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Na, </a:t>
              </a:r>
              <a:r>
                <a:rPr lang="en-GB" sz="1100" b="1" baseline="30000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23</a:t>
              </a:r>
              <a:r>
                <a:rPr lang="en-GB" sz="1100" b="1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Mg, </a:t>
              </a:r>
              <a:r>
                <a:rPr lang="en-GB" sz="1100" b="1" baseline="30000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25</a:t>
              </a:r>
              <a:r>
                <a:rPr lang="en-GB" sz="1100" b="1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Al,</a:t>
              </a:r>
              <a:r>
                <a:rPr lang="en-GB" sz="1100" b="1" baseline="30000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27</a:t>
              </a:r>
              <a:r>
                <a:rPr lang="en-GB" sz="1100" b="1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Si, </a:t>
              </a:r>
              <a:r>
                <a:rPr lang="en-GB" sz="1100" b="1" baseline="30000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29</a:t>
              </a:r>
              <a:r>
                <a:rPr lang="en-GB" sz="1100" b="1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P, </a:t>
              </a:r>
              <a:r>
                <a:rPr lang="en-GB" sz="1100" b="1" baseline="30000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31</a:t>
              </a:r>
              <a:r>
                <a:rPr lang="en-GB" sz="1100" b="1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S, </a:t>
              </a:r>
              <a:r>
                <a:rPr lang="en-GB" sz="1100" b="1" baseline="30000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35</a:t>
              </a:r>
              <a:r>
                <a:rPr lang="en-GB" sz="1100" b="1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Ar, </a:t>
              </a:r>
              <a:r>
                <a:rPr lang="en-GB" sz="1100" b="1" baseline="30000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37</a:t>
              </a:r>
              <a:r>
                <a:rPr lang="en-GB" sz="1100" b="1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K, </a:t>
              </a:r>
              <a:r>
                <a:rPr lang="en-GB" sz="1100" b="1" baseline="30000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39</a:t>
              </a:r>
              <a:r>
                <a:rPr lang="en-GB" sz="1100" b="1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Ca, </a:t>
              </a:r>
              <a:r>
                <a:rPr lang="en-GB" sz="1100" b="1" baseline="30000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41</a:t>
              </a:r>
              <a:r>
                <a:rPr lang="en-GB" sz="1100" b="1" dirty="0">
                  <a:solidFill>
                    <a:schemeClr val="accent2">
                      <a:lumMod val="75000"/>
                    </a:schemeClr>
                  </a:solidFill>
                  <a:cs typeface="Arial" pitchFamily="34" charset="0"/>
                </a:rPr>
                <a:t>Sc</a:t>
              </a:r>
              <a:endParaRPr lang="fr-FR" sz="11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66922" y="1696066"/>
              <a:ext cx="4113204" cy="3455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b="1" dirty="0" smtClean="0">
                  <a:solidFill>
                    <a:schemeClr val="accent2">
                      <a:lumMod val="75000"/>
                    </a:schemeClr>
                  </a:solidFill>
                </a:rPr>
                <a:t>Corrélation angulaire </a:t>
              </a:r>
              <a:r>
                <a:rPr lang="fr-FR" sz="1800" b="1" dirty="0" smtClean="0">
                  <a:solidFill>
                    <a:schemeClr val="accent2">
                      <a:lumMod val="75000"/>
                    </a:schemeClr>
                  </a:solidFill>
                  <a:latin typeface="Symbol" pitchFamily="18" charset="2"/>
                </a:rPr>
                <a:t>b</a:t>
              </a:r>
              <a:r>
                <a:rPr lang="fr-FR" sz="1800" b="1" dirty="0" smtClean="0">
                  <a:solidFill>
                    <a:schemeClr val="accent2">
                      <a:lumMod val="75000"/>
                    </a:schemeClr>
                  </a:solidFill>
                </a:rPr>
                <a:t>-</a:t>
              </a:r>
              <a:r>
                <a:rPr lang="fr-FR" sz="1800" b="1" dirty="0" smtClean="0">
                  <a:solidFill>
                    <a:schemeClr val="accent2">
                      <a:lumMod val="75000"/>
                    </a:schemeClr>
                  </a:solidFill>
                  <a:latin typeface="Symbol" pitchFamily="18" charset="2"/>
                </a:rPr>
                <a:t>n</a:t>
              </a:r>
              <a:r>
                <a:rPr lang="fr-FR" sz="1800" b="1" dirty="0" smtClean="0">
                  <a:solidFill>
                    <a:schemeClr val="accent2">
                      <a:lumMod val="75000"/>
                    </a:schemeClr>
                  </a:solidFill>
                </a:rPr>
                <a:t> : </a:t>
              </a:r>
              <a:r>
                <a:rPr lang="fr-FR" sz="1800" b="1" dirty="0" err="1">
                  <a:solidFill>
                    <a:schemeClr val="accent2">
                      <a:lumMod val="75000"/>
                    </a:schemeClr>
                  </a:solidFill>
                </a:rPr>
                <a:t>LPCtrap</a:t>
              </a:r>
              <a:endParaRPr lang="fr-FR" sz="1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7" name="Ellipse 26"/>
            <p:cNvSpPr/>
            <p:nvPr/>
          </p:nvSpPr>
          <p:spPr>
            <a:xfrm flipH="1">
              <a:off x="2798086" y="4855729"/>
              <a:ext cx="114376" cy="49225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28" name="Ellipse 27"/>
            <p:cNvSpPr/>
            <p:nvPr/>
          </p:nvSpPr>
          <p:spPr>
            <a:xfrm flipH="1">
              <a:off x="2976165" y="4732665"/>
              <a:ext cx="75286" cy="50673"/>
            </a:xfrm>
            <a:prstGeom prst="ellipse">
              <a:avLst/>
            </a:prstGeom>
            <a:solidFill>
              <a:srgbClr val="2E24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731889" y="4936805"/>
              <a:ext cx="57" cy="14886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fr-FR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0" name="Ellipse 29"/>
            <p:cNvSpPr/>
            <p:nvPr/>
          </p:nvSpPr>
          <p:spPr>
            <a:xfrm flipH="1">
              <a:off x="2845863" y="4805055"/>
              <a:ext cx="114377" cy="49225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31" name="Ellipse 30"/>
            <p:cNvSpPr/>
            <p:nvPr/>
          </p:nvSpPr>
          <p:spPr>
            <a:xfrm flipH="1">
              <a:off x="2938522" y="4765965"/>
              <a:ext cx="75286" cy="50673"/>
            </a:xfrm>
            <a:prstGeom prst="ellipse">
              <a:avLst/>
            </a:prstGeom>
            <a:solidFill>
              <a:srgbClr val="2E24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32" name="Ellipse 31"/>
            <p:cNvSpPr/>
            <p:nvPr/>
          </p:nvSpPr>
          <p:spPr>
            <a:xfrm flipH="1">
              <a:off x="3008017" y="4686336"/>
              <a:ext cx="49225" cy="50673"/>
            </a:xfrm>
            <a:prstGeom prst="ellipse">
              <a:avLst/>
            </a:prstGeom>
            <a:solidFill>
              <a:srgbClr val="2E24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33" name="Ellipse 32"/>
            <p:cNvSpPr/>
            <p:nvPr/>
          </p:nvSpPr>
          <p:spPr>
            <a:xfrm flipH="1">
              <a:off x="3055795" y="4647245"/>
              <a:ext cx="104242" cy="46330"/>
            </a:xfrm>
            <a:prstGeom prst="ellipse">
              <a:avLst/>
            </a:prstGeom>
            <a:solidFill>
              <a:srgbClr val="2E24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34" name="Rectangle 54"/>
            <p:cNvSpPr>
              <a:spLocks noChangeArrowheads="1"/>
            </p:cNvSpPr>
            <p:nvPr/>
          </p:nvSpPr>
          <p:spPr bwMode="auto">
            <a:xfrm>
              <a:off x="3374068" y="4618289"/>
              <a:ext cx="528930" cy="230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100" b="1" baseline="30000">
                  <a:solidFill>
                    <a:srgbClr val="2E24F0"/>
                  </a:solidFill>
                </a:rPr>
                <a:t>90-92</a:t>
              </a:r>
              <a:r>
                <a:rPr lang="fr-FR" sz="1100" b="1">
                  <a:solidFill>
                    <a:srgbClr val="2E24F0"/>
                  </a:solidFill>
                </a:rPr>
                <a:t>Se</a:t>
              </a:r>
              <a:endParaRPr lang="fr-FR" sz="1100">
                <a:solidFill>
                  <a:srgbClr val="2E24F0"/>
                </a:solidFill>
              </a:endParaRPr>
            </a:p>
          </p:txBody>
        </p:sp>
        <p:sp>
          <p:nvSpPr>
            <p:cNvPr id="35" name="Ellipse 34"/>
            <p:cNvSpPr/>
            <p:nvPr/>
          </p:nvSpPr>
          <p:spPr>
            <a:xfrm flipH="1">
              <a:off x="3329429" y="4541556"/>
              <a:ext cx="138989" cy="62256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36" name="Rectangle 56"/>
            <p:cNvSpPr>
              <a:spLocks noChangeArrowheads="1"/>
            </p:cNvSpPr>
            <p:nvPr/>
          </p:nvSpPr>
          <p:spPr bwMode="auto">
            <a:xfrm>
              <a:off x="3544088" y="4486539"/>
              <a:ext cx="682591" cy="230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100" b="1" baseline="30000">
                  <a:solidFill>
                    <a:srgbClr val="2E24F0"/>
                  </a:solidFill>
                </a:rPr>
                <a:t>93-</a:t>
              </a:r>
              <a:r>
                <a:rPr lang="fr-FR" sz="1100" b="1" baseline="30000">
                  <a:solidFill>
                    <a:srgbClr val="FF3399"/>
                  </a:solidFill>
                </a:rPr>
                <a:t>97-100</a:t>
              </a:r>
              <a:r>
                <a:rPr lang="fr-FR" sz="1100" b="1">
                  <a:solidFill>
                    <a:srgbClr val="FF3399"/>
                  </a:solidFill>
                </a:rPr>
                <a:t>Kr</a:t>
              </a:r>
              <a:endParaRPr lang="fr-FR" sz="1100">
                <a:solidFill>
                  <a:srgbClr val="FF3399"/>
                </a:solidFill>
              </a:endParaRPr>
            </a:p>
          </p:txBody>
        </p:sp>
        <p:sp>
          <p:nvSpPr>
            <p:cNvPr id="37" name="Ellipse 36"/>
            <p:cNvSpPr/>
            <p:nvPr/>
          </p:nvSpPr>
          <p:spPr>
            <a:xfrm flipH="1">
              <a:off x="4174944" y="4072468"/>
              <a:ext cx="98450" cy="49225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38" name="Ellipse 37"/>
            <p:cNvSpPr/>
            <p:nvPr/>
          </p:nvSpPr>
          <p:spPr>
            <a:xfrm flipH="1">
              <a:off x="4190870" y="4034826"/>
              <a:ext cx="146227" cy="47778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39" name="Ellipse 38"/>
            <p:cNvSpPr/>
            <p:nvPr/>
          </p:nvSpPr>
          <p:spPr>
            <a:xfrm flipH="1">
              <a:off x="4408040" y="3856747"/>
              <a:ext cx="194005" cy="49225"/>
            </a:xfrm>
            <a:prstGeom prst="ellipse">
              <a:avLst/>
            </a:prstGeom>
            <a:solidFill>
              <a:srgbClr val="2E24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40" name="Ellipse 39"/>
            <p:cNvSpPr/>
            <p:nvPr/>
          </p:nvSpPr>
          <p:spPr>
            <a:xfrm flipH="1">
              <a:off x="4392114" y="3895837"/>
              <a:ext cx="98450" cy="49225"/>
            </a:xfrm>
            <a:prstGeom prst="ellipse">
              <a:avLst/>
            </a:prstGeom>
            <a:solidFill>
              <a:srgbClr val="2E24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41" name="ZoneTexte 62"/>
            <p:cNvSpPr txBox="1">
              <a:spLocks noChangeArrowheads="1"/>
            </p:cNvSpPr>
            <p:nvPr/>
          </p:nvSpPr>
          <p:spPr bwMode="auto">
            <a:xfrm>
              <a:off x="4940591" y="3782908"/>
              <a:ext cx="947338" cy="148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100" b="1" baseline="30000">
                  <a:solidFill>
                    <a:srgbClr val="2E24F0"/>
                  </a:solidFill>
                </a:rPr>
                <a:t>138,139</a:t>
              </a:r>
              <a:r>
                <a:rPr lang="fr-FR" sz="1100" b="1">
                  <a:solidFill>
                    <a:srgbClr val="2E24F0"/>
                  </a:solidFill>
                </a:rPr>
                <a:t>Sb,</a:t>
              </a:r>
              <a:r>
                <a:rPr lang="fr-FR" sz="1100" b="1" baseline="30000">
                  <a:solidFill>
                    <a:srgbClr val="2E24F0"/>
                  </a:solidFill>
                </a:rPr>
                <a:t>139-142</a:t>
              </a:r>
              <a:r>
                <a:rPr lang="fr-FR" sz="1100" b="1">
                  <a:solidFill>
                    <a:srgbClr val="2E24F0"/>
                  </a:solidFill>
                </a:rPr>
                <a:t>Te</a:t>
              </a:r>
            </a:p>
          </p:txBody>
        </p:sp>
        <p:sp>
          <p:nvSpPr>
            <p:cNvPr id="42" name="Ellipse 41"/>
            <p:cNvSpPr/>
            <p:nvPr/>
          </p:nvSpPr>
          <p:spPr>
            <a:xfrm flipH="1">
              <a:off x="2664889" y="4089842"/>
              <a:ext cx="82524" cy="40538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43" name="Ellipse 42"/>
            <p:cNvSpPr/>
            <p:nvPr/>
          </p:nvSpPr>
          <p:spPr>
            <a:xfrm flipH="1">
              <a:off x="2793742" y="3937823"/>
              <a:ext cx="49225" cy="50673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44" name="Ellipse 43"/>
            <p:cNvSpPr/>
            <p:nvPr/>
          </p:nvSpPr>
          <p:spPr>
            <a:xfrm flipH="1">
              <a:off x="2711218" y="4033378"/>
              <a:ext cx="49225" cy="50673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45" name="Rectangle 66"/>
            <p:cNvSpPr>
              <a:spLocks noChangeArrowheads="1"/>
            </p:cNvSpPr>
            <p:nvPr/>
          </p:nvSpPr>
          <p:spPr bwMode="auto">
            <a:xfrm>
              <a:off x="1362964" y="3950853"/>
              <a:ext cx="938879" cy="148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100" b="1" baseline="30000">
                  <a:solidFill>
                    <a:srgbClr val="FF3399"/>
                  </a:solidFill>
                </a:rPr>
                <a:t>94,95</a:t>
              </a:r>
              <a:r>
                <a:rPr lang="fr-FR" sz="1100" b="1">
                  <a:solidFill>
                    <a:srgbClr val="FF3399"/>
                  </a:solidFill>
                </a:rPr>
                <a:t>Ag, </a:t>
              </a:r>
              <a:r>
                <a:rPr lang="fr-FR" sz="1100" b="1" baseline="30000">
                  <a:solidFill>
                    <a:srgbClr val="FF3399"/>
                  </a:solidFill>
                </a:rPr>
                <a:t>96,</a:t>
              </a:r>
              <a:r>
                <a:rPr lang="fr-FR" sz="1100" b="1" baseline="30000">
                  <a:solidFill>
                    <a:srgbClr val="2E24F0"/>
                  </a:solidFill>
                </a:rPr>
                <a:t>97-99</a:t>
              </a:r>
              <a:r>
                <a:rPr lang="fr-FR" sz="1100" b="1">
                  <a:solidFill>
                    <a:srgbClr val="FF3399"/>
                  </a:solidFill>
                </a:rPr>
                <a:t>Cd</a:t>
              </a:r>
              <a:endParaRPr lang="fr-FR" sz="1100">
                <a:solidFill>
                  <a:srgbClr val="FF3399"/>
                </a:solidFill>
              </a:endParaRPr>
            </a:p>
          </p:txBody>
        </p:sp>
        <p:sp>
          <p:nvSpPr>
            <p:cNvPr id="46" name="Ellipse 45"/>
            <p:cNvSpPr/>
            <p:nvPr/>
          </p:nvSpPr>
          <p:spPr>
            <a:xfrm flipH="1">
              <a:off x="7277580" y="1602521"/>
              <a:ext cx="49225" cy="50673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47" name="ZoneTexte 68"/>
            <p:cNvSpPr txBox="1">
              <a:spLocks noChangeArrowheads="1"/>
            </p:cNvSpPr>
            <p:nvPr/>
          </p:nvSpPr>
          <p:spPr bwMode="auto">
            <a:xfrm>
              <a:off x="6901188" y="1389695"/>
              <a:ext cx="270668" cy="148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100" b="1" baseline="30000">
                  <a:solidFill>
                    <a:srgbClr val="FF3399"/>
                  </a:solidFill>
                </a:rPr>
                <a:t>257</a:t>
              </a:r>
              <a:r>
                <a:rPr lang="fr-FR" sz="1100" b="1">
                  <a:solidFill>
                    <a:srgbClr val="FF3399"/>
                  </a:solidFill>
                </a:rPr>
                <a:t>Rf</a:t>
              </a:r>
            </a:p>
          </p:txBody>
        </p:sp>
        <p:sp>
          <p:nvSpPr>
            <p:cNvPr id="48" name="ZoneTexte 69"/>
            <p:cNvSpPr txBox="1">
              <a:spLocks noChangeArrowheads="1"/>
            </p:cNvSpPr>
            <p:nvPr/>
          </p:nvSpPr>
          <p:spPr bwMode="auto">
            <a:xfrm>
              <a:off x="664026" y="1998805"/>
              <a:ext cx="3583718" cy="345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sz="1800" b="1" dirty="0" smtClean="0">
                  <a:solidFill>
                    <a:srgbClr val="FF3399"/>
                  </a:solidFill>
                  <a:cs typeface="Arial" pitchFamily="34" charset="0"/>
                </a:rPr>
                <a:t>Measure de masse: </a:t>
              </a:r>
              <a:r>
                <a:rPr lang="en-US" sz="1800" b="1" dirty="0" err="1">
                  <a:solidFill>
                    <a:srgbClr val="FF3399"/>
                  </a:solidFill>
                  <a:cs typeface="Arial" pitchFamily="34" charset="0"/>
                </a:rPr>
                <a:t>MLLTrap</a:t>
              </a:r>
              <a:endParaRPr lang="en-US" sz="1800" b="1" dirty="0">
                <a:solidFill>
                  <a:srgbClr val="FF3399"/>
                </a:solidFill>
                <a:cs typeface="Arial" pitchFamily="34" charset="0"/>
              </a:endParaRPr>
            </a:p>
          </p:txBody>
        </p:sp>
        <p:sp>
          <p:nvSpPr>
            <p:cNvPr id="49" name="Ellipse 48"/>
            <p:cNvSpPr/>
            <p:nvPr/>
          </p:nvSpPr>
          <p:spPr>
            <a:xfrm flipH="1">
              <a:off x="2059708" y="4684888"/>
              <a:ext cx="49225" cy="50673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50" name="Ellipse 49"/>
            <p:cNvSpPr/>
            <p:nvPr/>
          </p:nvSpPr>
          <p:spPr>
            <a:xfrm flipH="1">
              <a:off x="2145128" y="4582094"/>
              <a:ext cx="49225" cy="50673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grpSp>
          <p:nvGrpSpPr>
            <p:cNvPr id="51" name="Groupe 102"/>
            <p:cNvGrpSpPr>
              <a:grpSpLocks/>
            </p:cNvGrpSpPr>
            <p:nvPr/>
          </p:nvGrpSpPr>
          <p:grpSpPr bwMode="auto">
            <a:xfrm>
              <a:off x="1176550" y="4411243"/>
              <a:ext cx="622553" cy="153467"/>
              <a:chOff x="979959" y="4402089"/>
              <a:chExt cx="682580" cy="168747"/>
            </a:xfrm>
          </p:grpSpPr>
          <p:sp>
            <p:nvSpPr>
              <p:cNvPr id="95" name="Rectangle 72"/>
              <p:cNvSpPr>
                <a:spLocks noChangeArrowheads="1"/>
              </p:cNvSpPr>
              <p:nvPr/>
            </p:nvSpPr>
            <p:spPr bwMode="auto">
              <a:xfrm>
                <a:off x="1012872" y="4402089"/>
                <a:ext cx="604351" cy="163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100" b="1" baseline="30000">
                    <a:solidFill>
                      <a:srgbClr val="FF3399"/>
                    </a:solidFill>
                  </a:rPr>
                  <a:t>66</a:t>
                </a:r>
                <a:r>
                  <a:rPr lang="fr-FR" sz="1100" b="1">
                    <a:solidFill>
                      <a:srgbClr val="FF3399"/>
                    </a:solidFill>
                  </a:rPr>
                  <a:t>As, </a:t>
                </a:r>
                <a:r>
                  <a:rPr lang="fr-FR" sz="1100" b="1" baseline="30000">
                    <a:solidFill>
                      <a:srgbClr val="FF3399"/>
                    </a:solidFill>
                  </a:rPr>
                  <a:t>70</a:t>
                </a:r>
                <a:r>
                  <a:rPr lang="fr-FR" sz="1100" b="1">
                    <a:solidFill>
                      <a:srgbClr val="FF3399"/>
                    </a:solidFill>
                  </a:rPr>
                  <a:t>Br</a:t>
                </a:r>
                <a:endParaRPr lang="fr-FR" sz="1100">
                  <a:solidFill>
                    <a:srgbClr val="FF3399"/>
                  </a:solidFill>
                </a:endParaRPr>
              </a:p>
            </p:txBody>
          </p:sp>
          <p:cxnSp>
            <p:nvCxnSpPr>
              <p:cNvPr id="96" name="Connecteur droit 95"/>
              <p:cNvCxnSpPr/>
              <p:nvPr/>
            </p:nvCxnSpPr>
            <p:spPr>
              <a:xfrm rot="10800000" flipH="1">
                <a:off x="979959" y="4570836"/>
                <a:ext cx="682580" cy="0"/>
              </a:xfrm>
              <a:prstGeom prst="line">
                <a:avLst/>
              </a:prstGeom>
              <a:ln w="22225">
                <a:solidFill>
                  <a:srgbClr val="2E24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Connecteur droit 51"/>
            <p:cNvCxnSpPr/>
            <p:nvPr/>
          </p:nvCxnSpPr>
          <p:spPr>
            <a:xfrm>
              <a:off x="2772026" y="5692557"/>
              <a:ext cx="196901" cy="0"/>
            </a:xfrm>
            <a:prstGeom prst="line">
              <a:avLst/>
            </a:prstGeom>
            <a:ln w="22225">
              <a:solidFill>
                <a:srgbClr val="2E24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>
              <a:off x="3139767" y="5692557"/>
              <a:ext cx="196901" cy="0"/>
            </a:xfrm>
            <a:prstGeom prst="line">
              <a:avLst/>
            </a:prstGeom>
            <a:ln w="22225">
              <a:solidFill>
                <a:srgbClr val="2E24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>
              <a:off x="4318277" y="5692557"/>
              <a:ext cx="196901" cy="0"/>
            </a:xfrm>
            <a:prstGeom prst="line">
              <a:avLst/>
            </a:prstGeom>
            <a:ln w="22225">
              <a:solidFill>
                <a:srgbClr val="2E24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>
              <a:off x="5250660" y="5692557"/>
              <a:ext cx="196901" cy="0"/>
            </a:xfrm>
            <a:prstGeom prst="line">
              <a:avLst/>
            </a:prstGeom>
            <a:ln w="22225">
              <a:solidFill>
                <a:srgbClr val="2E24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2758995" y="5482626"/>
              <a:ext cx="196901" cy="0"/>
            </a:xfrm>
            <a:prstGeom prst="line">
              <a:avLst/>
            </a:prstGeom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>
              <a:off x="3128185" y="5482626"/>
              <a:ext cx="196901" cy="0"/>
            </a:xfrm>
            <a:prstGeom prst="line">
              <a:avLst/>
            </a:prstGeom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>
              <a:off x="4306694" y="5482626"/>
              <a:ext cx="196901" cy="0"/>
            </a:xfrm>
            <a:prstGeom prst="line">
              <a:avLst/>
            </a:prstGeom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>
              <a:off x="5239077" y="5482626"/>
              <a:ext cx="196901" cy="0"/>
            </a:xfrm>
            <a:prstGeom prst="line">
              <a:avLst/>
            </a:prstGeom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e 99"/>
            <p:cNvGrpSpPr>
              <a:grpSpLocks/>
            </p:cNvGrpSpPr>
            <p:nvPr/>
          </p:nvGrpSpPr>
          <p:grpSpPr bwMode="auto">
            <a:xfrm>
              <a:off x="4578881" y="3916096"/>
              <a:ext cx="503849" cy="148867"/>
              <a:chOff x="4637534" y="3822576"/>
              <a:chExt cx="552396" cy="163689"/>
            </a:xfrm>
          </p:grpSpPr>
          <p:sp>
            <p:nvSpPr>
              <p:cNvPr id="93" name="ZoneTexte 11"/>
              <p:cNvSpPr txBox="1">
                <a:spLocks noChangeArrowheads="1"/>
              </p:cNvSpPr>
              <p:nvPr/>
            </p:nvSpPr>
            <p:spPr bwMode="auto">
              <a:xfrm>
                <a:off x="4732444" y="3822576"/>
                <a:ext cx="457486" cy="163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100" b="1" baseline="30000">
                    <a:solidFill>
                      <a:srgbClr val="7030A0"/>
                    </a:solidFill>
                  </a:rPr>
                  <a:t>127-</a:t>
                </a:r>
                <a:r>
                  <a:rPr lang="fr-FR" sz="1100" b="1" baseline="30000">
                    <a:solidFill>
                      <a:srgbClr val="FF3399"/>
                    </a:solidFill>
                  </a:rPr>
                  <a:t>133</a:t>
                </a:r>
                <a:r>
                  <a:rPr lang="fr-FR" sz="1100" b="1">
                    <a:solidFill>
                      <a:srgbClr val="7030A0"/>
                    </a:solidFill>
                  </a:rPr>
                  <a:t>In</a:t>
                </a:r>
              </a:p>
            </p:txBody>
          </p:sp>
          <p:cxnSp>
            <p:nvCxnSpPr>
              <p:cNvPr id="94" name="Connecteur droit 93"/>
              <p:cNvCxnSpPr/>
              <p:nvPr/>
            </p:nvCxnSpPr>
            <p:spPr>
              <a:xfrm flipV="1">
                <a:off x="4637534" y="3957892"/>
                <a:ext cx="338094" cy="0"/>
              </a:xfrm>
              <a:prstGeom prst="line">
                <a:avLst/>
              </a:prstGeom>
              <a:ln w="22225">
                <a:solidFill>
                  <a:srgbClr val="2E24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e 100"/>
            <p:cNvGrpSpPr>
              <a:grpSpLocks/>
            </p:cNvGrpSpPr>
            <p:nvPr/>
          </p:nvGrpSpPr>
          <p:grpSpPr bwMode="auto">
            <a:xfrm>
              <a:off x="4520197" y="4076802"/>
              <a:ext cx="1015005" cy="148867"/>
              <a:chOff x="4572735" y="3998719"/>
              <a:chExt cx="1112460" cy="163689"/>
            </a:xfrm>
          </p:grpSpPr>
          <p:sp>
            <p:nvSpPr>
              <p:cNvPr id="90" name="ZoneTexte 59"/>
              <p:cNvSpPr txBox="1">
                <a:spLocks noChangeArrowheads="1"/>
              </p:cNvSpPr>
              <p:nvPr/>
            </p:nvSpPr>
            <p:spPr bwMode="auto">
              <a:xfrm>
                <a:off x="4572735" y="3998719"/>
                <a:ext cx="1112460" cy="163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100" b="1" baseline="30000">
                    <a:solidFill>
                      <a:srgbClr val="FF3399"/>
                    </a:solidFill>
                  </a:rPr>
                  <a:t>129-130</a:t>
                </a:r>
                <a:r>
                  <a:rPr lang="fr-FR" sz="1100" b="1">
                    <a:solidFill>
                      <a:srgbClr val="FF3399"/>
                    </a:solidFill>
                  </a:rPr>
                  <a:t>Ag, </a:t>
                </a:r>
                <a:r>
                  <a:rPr lang="fr-FR" sz="1100" b="1" baseline="30000">
                    <a:solidFill>
                      <a:srgbClr val="FF3399"/>
                    </a:solidFill>
                  </a:rPr>
                  <a:t>130-132</a:t>
                </a:r>
                <a:r>
                  <a:rPr lang="fr-FR" sz="1100" b="1">
                    <a:solidFill>
                      <a:srgbClr val="FF3399"/>
                    </a:solidFill>
                  </a:rPr>
                  <a:t>Cd</a:t>
                </a:r>
              </a:p>
            </p:txBody>
          </p:sp>
          <p:cxnSp>
            <p:nvCxnSpPr>
              <p:cNvPr id="91" name="Connecteur droit 87"/>
              <p:cNvCxnSpPr/>
              <p:nvPr/>
            </p:nvCxnSpPr>
            <p:spPr>
              <a:xfrm flipV="1">
                <a:off x="5189265" y="4129259"/>
                <a:ext cx="337990" cy="0"/>
              </a:xfrm>
              <a:prstGeom prst="line">
                <a:avLst/>
              </a:prstGeom>
              <a:ln w="22225">
                <a:solidFill>
                  <a:srgbClr val="2E24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91"/>
              <p:cNvCxnSpPr/>
              <p:nvPr/>
            </p:nvCxnSpPr>
            <p:spPr>
              <a:xfrm flipV="1">
                <a:off x="4714808" y="4124482"/>
                <a:ext cx="142813" cy="0"/>
              </a:xfrm>
              <a:prstGeom prst="line">
                <a:avLst/>
              </a:prstGeom>
              <a:ln w="22225">
                <a:solidFill>
                  <a:srgbClr val="2E24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Ellipse 61"/>
            <p:cNvSpPr/>
            <p:nvPr/>
          </p:nvSpPr>
          <p:spPr>
            <a:xfrm flipH="1">
              <a:off x="2842968" y="3943615"/>
              <a:ext cx="49225" cy="50673"/>
            </a:xfrm>
            <a:prstGeom prst="ellipse">
              <a:avLst/>
            </a:prstGeom>
            <a:solidFill>
              <a:srgbClr val="2E24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63" name="Ellipse 62"/>
            <p:cNvSpPr/>
            <p:nvPr/>
          </p:nvSpPr>
          <p:spPr>
            <a:xfrm flipH="1">
              <a:off x="2786504" y="3987049"/>
              <a:ext cx="136093" cy="49225"/>
            </a:xfrm>
            <a:prstGeom prst="ellipse">
              <a:avLst/>
            </a:prstGeom>
            <a:solidFill>
              <a:srgbClr val="2E24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64" name="Ellipse 63"/>
            <p:cNvSpPr/>
            <p:nvPr/>
          </p:nvSpPr>
          <p:spPr>
            <a:xfrm flipH="1">
              <a:off x="2734383" y="4088395"/>
              <a:ext cx="82524" cy="41986"/>
            </a:xfrm>
            <a:prstGeom prst="ellipse">
              <a:avLst/>
            </a:prstGeom>
            <a:solidFill>
              <a:srgbClr val="2E24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65" name="ZoneTexte 97"/>
            <p:cNvSpPr txBox="1">
              <a:spLocks noChangeArrowheads="1"/>
            </p:cNvSpPr>
            <p:nvPr/>
          </p:nvSpPr>
          <p:spPr bwMode="auto">
            <a:xfrm>
              <a:off x="664025" y="2850534"/>
              <a:ext cx="3248656" cy="324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sz="1800" b="1" dirty="0">
                  <a:solidFill>
                    <a:srgbClr val="2E24F0"/>
                  </a:solidFill>
                  <a:cs typeface="Arial" pitchFamily="34" charset="0"/>
                </a:rPr>
                <a:t>(Trap-assisted) </a:t>
              </a:r>
              <a:r>
                <a:rPr lang="en-US" sz="1800" b="1" dirty="0">
                  <a:solidFill>
                    <a:srgbClr val="2E24F0"/>
                  </a:solidFill>
                  <a:latin typeface="Symbol" pitchFamily="18" charset="2"/>
                  <a:cs typeface="Arial" pitchFamily="34" charset="0"/>
                </a:rPr>
                <a:t>b</a:t>
              </a:r>
              <a:r>
                <a:rPr lang="en-US" sz="1800" b="1" dirty="0">
                  <a:solidFill>
                    <a:srgbClr val="2E24F0"/>
                  </a:solidFill>
                  <a:cs typeface="Arial" pitchFamily="34" charset="0"/>
                </a:rPr>
                <a:t>-decay, TAS</a:t>
              </a:r>
            </a:p>
          </p:txBody>
        </p:sp>
        <p:sp>
          <p:nvSpPr>
            <p:cNvPr id="66" name="Rectangle 101"/>
            <p:cNvSpPr>
              <a:spLocks noChangeArrowheads="1"/>
            </p:cNvSpPr>
            <p:nvPr/>
          </p:nvSpPr>
          <p:spPr bwMode="auto">
            <a:xfrm>
              <a:off x="1343066" y="3698936"/>
              <a:ext cx="1137933" cy="230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100" b="1" baseline="30000">
                  <a:solidFill>
                    <a:srgbClr val="2E24F0"/>
                  </a:solidFill>
                </a:rPr>
                <a:t>98,99,101</a:t>
              </a:r>
              <a:r>
                <a:rPr lang="fr-FR" sz="1100" b="1">
                  <a:solidFill>
                    <a:srgbClr val="2E24F0"/>
                  </a:solidFill>
                </a:rPr>
                <a:t>In,</a:t>
              </a:r>
              <a:r>
                <a:rPr lang="fr-FR" sz="1100" b="1" baseline="30000">
                  <a:solidFill>
                    <a:srgbClr val="FF3399"/>
                  </a:solidFill>
                </a:rPr>
                <a:t>100,</a:t>
              </a:r>
              <a:r>
                <a:rPr lang="fr-FR" sz="1100" b="1" baseline="30000">
                  <a:solidFill>
                    <a:srgbClr val="2E24F0"/>
                  </a:solidFill>
                </a:rPr>
                <a:t>101</a:t>
              </a:r>
              <a:r>
                <a:rPr lang="fr-FR" sz="1100" b="1">
                  <a:solidFill>
                    <a:srgbClr val="FF3399"/>
                  </a:solidFill>
                </a:rPr>
                <a:t>Sn</a:t>
              </a:r>
              <a:endParaRPr lang="fr-FR" sz="1100">
                <a:solidFill>
                  <a:srgbClr val="FF3399"/>
                </a:solidFill>
              </a:endParaRPr>
            </a:p>
          </p:txBody>
        </p:sp>
        <p:grpSp>
          <p:nvGrpSpPr>
            <p:cNvPr id="67" name="Groupe 104"/>
            <p:cNvGrpSpPr>
              <a:grpSpLocks/>
            </p:cNvGrpSpPr>
            <p:nvPr/>
          </p:nvGrpSpPr>
          <p:grpSpPr bwMode="auto">
            <a:xfrm>
              <a:off x="3161202" y="4936793"/>
              <a:ext cx="1265936" cy="148867"/>
              <a:chOff x="3082729" y="4941168"/>
              <a:chExt cx="1387543" cy="163689"/>
            </a:xfrm>
          </p:grpSpPr>
          <p:grpSp>
            <p:nvGrpSpPr>
              <p:cNvPr id="86" name="Groupe 98"/>
              <p:cNvGrpSpPr>
                <a:grpSpLocks/>
              </p:cNvGrpSpPr>
              <p:nvPr/>
            </p:nvGrpSpPr>
            <p:grpSpPr bwMode="auto">
              <a:xfrm>
                <a:off x="3082729" y="4941168"/>
                <a:ext cx="1387543" cy="163689"/>
                <a:chOff x="3082729" y="4941168"/>
                <a:chExt cx="1387543" cy="163689"/>
              </a:xfrm>
            </p:grpSpPr>
            <p:sp>
              <p:nvSpPr>
                <p:cNvPr id="88" name="Rectangle 48"/>
                <p:cNvSpPr/>
                <p:nvPr/>
              </p:nvSpPr>
              <p:spPr>
                <a:xfrm>
                  <a:off x="3082729" y="4941168"/>
                  <a:ext cx="1387543" cy="163689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fr-FR" sz="1100" b="1" baseline="30000" dirty="0">
                      <a:solidFill>
                        <a:srgbClr val="0070C0"/>
                      </a:solidFill>
                    </a:rPr>
                    <a:t>78,79</a:t>
                  </a:r>
                  <a:r>
                    <a:rPr lang="fr-FR" sz="1100" b="1" baseline="30000" dirty="0">
                      <a:solidFill>
                        <a:srgbClr val="FF3399"/>
                      </a:solidFill>
                    </a:rPr>
                    <a:t>,80,81</a:t>
                  </a:r>
                  <a:r>
                    <a:rPr lang="fr-FR" sz="1100" b="1" dirty="0">
                      <a:solidFill>
                        <a:srgbClr val="FF3399"/>
                      </a:solidFill>
                    </a:rPr>
                    <a:t>Cu,</a:t>
                  </a:r>
                  <a:r>
                    <a:rPr lang="fr-FR" sz="1100" b="1" dirty="0">
                      <a:solidFill>
                        <a:schemeClr val="bg1">
                          <a:lumMod val="65000"/>
                        </a:schemeClr>
                      </a:solidFill>
                    </a:rPr>
                    <a:t> </a:t>
                  </a:r>
                  <a:r>
                    <a:rPr lang="fr-FR" sz="1100" b="1" baseline="30000" dirty="0">
                      <a:solidFill>
                        <a:srgbClr val="2E24F0"/>
                      </a:solidFill>
                    </a:rPr>
                    <a:t>80,81</a:t>
                  </a:r>
                  <a:r>
                    <a:rPr lang="fr-FR" sz="1100" b="1" baseline="30000" dirty="0">
                      <a:solidFill>
                        <a:srgbClr val="FF3399"/>
                      </a:solidFill>
                    </a:rPr>
                    <a:t>,82</a:t>
                  </a:r>
                  <a:r>
                    <a:rPr lang="fr-FR" sz="1100" b="1" baseline="30000" dirty="0">
                      <a:solidFill>
                        <a:schemeClr val="bg1">
                          <a:lumMod val="65000"/>
                        </a:schemeClr>
                      </a:solidFill>
                    </a:rPr>
                    <a:t>,</a:t>
                  </a:r>
                  <a:r>
                    <a:rPr lang="fr-FR" sz="1100" b="1" baseline="30000" dirty="0">
                      <a:solidFill>
                        <a:srgbClr val="0070C0"/>
                      </a:solidFill>
                    </a:rPr>
                    <a:t>83</a:t>
                  </a:r>
                  <a:r>
                    <a:rPr lang="fr-FR" sz="1100" b="1" dirty="0">
                      <a:solidFill>
                        <a:srgbClr val="FF3399"/>
                      </a:solidFill>
                    </a:rPr>
                    <a:t>Zn</a:t>
                  </a:r>
                  <a:endParaRPr lang="fr-FR" sz="1100" dirty="0">
                    <a:solidFill>
                      <a:srgbClr val="FF3399"/>
                    </a:solidFill>
                  </a:endParaRPr>
                </a:p>
              </p:txBody>
            </p:sp>
            <p:cxnSp>
              <p:nvCxnSpPr>
                <p:cNvPr id="89" name="Connecteur droit 88"/>
                <p:cNvCxnSpPr/>
                <p:nvPr/>
              </p:nvCxnSpPr>
              <p:spPr>
                <a:xfrm>
                  <a:off x="4103399" y="5076483"/>
                  <a:ext cx="107908" cy="1592"/>
                </a:xfrm>
                <a:prstGeom prst="line">
                  <a:avLst/>
                </a:prstGeom>
                <a:ln w="22225">
                  <a:solidFill>
                    <a:srgbClr val="2E24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7" name="Connecteur droit 86"/>
              <p:cNvCxnSpPr/>
              <p:nvPr/>
            </p:nvCxnSpPr>
            <p:spPr>
              <a:xfrm>
                <a:off x="3419454" y="5076483"/>
                <a:ext cx="107908" cy="0"/>
              </a:xfrm>
              <a:prstGeom prst="line">
                <a:avLst/>
              </a:prstGeom>
              <a:ln w="22225">
                <a:solidFill>
                  <a:srgbClr val="2E24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ZoneTexte 7"/>
            <p:cNvSpPr txBox="1">
              <a:spLocks noChangeArrowheads="1"/>
            </p:cNvSpPr>
            <p:nvPr/>
          </p:nvSpPr>
          <p:spPr bwMode="auto">
            <a:xfrm>
              <a:off x="4064600" y="4279504"/>
              <a:ext cx="673850" cy="1488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100" b="1" baseline="30000">
                  <a:solidFill>
                    <a:srgbClr val="FF0000"/>
                  </a:solidFill>
                </a:rPr>
                <a:t>89-</a:t>
              </a:r>
              <a:r>
                <a:rPr lang="fr-FR" sz="1100" b="1" baseline="30000">
                  <a:solidFill>
                    <a:srgbClr val="FF3399"/>
                  </a:solidFill>
                </a:rPr>
                <a:t>102,</a:t>
              </a:r>
              <a:r>
                <a:rPr lang="fr-FR" sz="1100" b="1" baseline="30000">
                  <a:solidFill>
                    <a:srgbClr val="2E24F0"/>
                  </a:solidFill>
                </a:rPr>
                <a:t>103-106</a:t>
              </a:r>
              <a:r>
                <a:rPr lang="fr-FR" sz="1100" b="1">
                  <a:solidFill>
                    <a:srgbClr val="FF0000"/>
                  </a:solidFill>
                </a:rPr>
                <a:t>Y</a:t>
              </a:r>
            </a:p>
          </p:txBody>
        </p:sp>
        <p:cxnSp>
          <p:nvCxnSpPr>
            <p:cNvPr id="69" name="Connecteur droit 68"/>
            <p:cNvCxnSpPr/>
            <p:nvPr/>
          </p:nvCxnSpPr>
          <p:spPr>
            <a:xfrm flipV="1">
              <a:off x="4177839" y="4402567"/>
              <a:ext cx="131750" cy="0"/>
            </a:xfrm>
            <a:prstGeom prst="line">
              <a:avLst/>
            </a:prstGeom>
            <a:ln w="22225">
              <a:solidFill>
                <a:srgbClr val="2E24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Ellipse 69"/>
            <p:cNvSpPr/>
            <p:nvPr/>
          </p:nvSpPr>
          <p:spPr>
            <a:xfrm>
              <a:off x="1356077" y="5153975"/>
              <a:ext cx="65151" cy="6515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71" name="Ellipse 70"/>
            <p:cNvSpPr/>
            <p:nvPr/>
          </p:nvSpPr>
          <p:spPr>
            <a:xfrm>
              <a:off x="1275001" y="5237948"/>
              <a:ext cx="65151" cy="6515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72" name="Ellipse 71"/>
            <p:cNvSpPr/>
            <p:nvPr/>
          </p:nvSpPr>
          <p:spPr>
            <a:xfrm>
              <a:off x="1186684" y="5334950"/>
              <a:ext cx="66599" cy="6659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73" name="Ellipse 72"/>
            <p:cNvSpPr/>
            <p:nvPr/>
          </p:nvSpPr>
          <p:spPr>
            <a:xfrm>
              <a:off x="1092578" y="5416027"/>
              <a:ext cx="65151" cy="6515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74" name="Ellipse 73"/>
            <p:cNvSpPr/>
            <p:nvPr/>
          </p:nvSpPr>
          <p:spPr>
            <a:xfrm>
              <a:off x="1088234" y="5460909"/>
              <a:ext cx="65151" cy="6515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75" name="Ellipse 74"/>
            <p:cNvSpPr/>
            <p:nvPr/>
          </p:nvSpPr>
          <p:spPr>
            <a:xfrm>
              <a:off x="1010053" y="5502895"/>
              <a:ext cx="65151" cy="6515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76" name="Ellipse 75"/>
            <p:cNvSpPr/>
            <p:nvPr/>
          </p:nvSpPr>
          <p:spPr>
            <a:xfrm>
              <a:off x="1010053" y="5541986"/>
              <a:ext cx="65151" cy="6515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77" name="Rectangle 113"/>
            <p:cNvSpPr>
              <a:spLocks noChangeArrowheads="1"/>
            </p:cNvSpPr>
            <p:nvPr/>
          </p:nvSpPr>
          <p:spPr bwMode="auto">
            <a:xfrm>
              <a:off x="2162502" y="5735991"/>
              <a:ext cx="4169665" cy="230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100" b="1" baseline="30000">
                  <a:solidFill>
                    <a:srgbClr val="FFC000"/>
                  </a:solidFill>
                  <a:cs typeface="Arial" pitchFamily="34" charset="0"/>
                </a:rPr>
                <a:t> 22</a:t>
              </a:r>
              <a:r>
                <a:rPr lang="en-GB" sz="1100" b="1">
                  <a:solidFill>
                    <a:srgbClr val="FFC000"/>
                  </a:solidFill>
                  <a:cs typeface="Arial" pitchFamily="34" charset="0"/>
                </a:rPr>
                <a:t>Al, </a:t>
              </a:r>
              <a:r>
                <a:rPr lang="en-GB" sz="1100" b="1" baseline="30000">
                  <a:solidFill>
                    <a:srgbClr val="FFC000"/>
                  </a:solidFill>
                  <a:cs typeface="Arial" pitchFamily="34" charset="0"/>
                </a:rPr>
                <a:t>23</a:t>
              </a:r>
              <a:r>
                <a:rPr lang="en-GB" sz="1100" b="1">
                  <a:solidFill>
                    <a:srgbClr val="FFC000"/>
                  </a:solidFill>
                  <a:cs typeface="Arial" pitchFamily="34" charset="0"/>
                </a:rPr>
                <a:t>Si, </a:t>
              </a:r>
              <a:r>
                <a:rPr lang="en-GB" sz="1100" b="1" baseline="30000">
                  <a:solidFill>
                    <a:srgbClr val="FFC000"/>
                  </a:solidFill>
                  <a:cs typeface="Arial" pitchFamily="34" charset="0"/>
                </a:rPr>
                <a:t>26</a:t>
              </a:r>
              <a:r>
                <a:rPr lang="en-GB" sz="1100" b="1">
                  <a:solidFill>
                    <a:srgbClr val="FFC000"/>
                  </a:solidFill>
                  <a:cs typeface="Arial" pitchFamily="34" charset="0"/>
                </a:rPr>
                <a:t>P, </a:t>
              </a:r>
              <a:r>
                <a:rPr lang="en-GB" sz="1100" b="1" baseline="30000">
                  <a:solidFill>
                    <a:srgbClr val="FFC000"/>
                  </a:solidFill>
                  <a:cs typeface="Arial" pitchFamily="34" charset="0"/>
                </a:rPr>
                <a:t>27</a:t>
              </a:r>
              <a:r>
                <a:rPr lang="en-GB" sz="1100" b="1">
                  <a:solidFill>
                    <a:srgbClr val="FFC000"/>
                  </a:solidFill>
                  <a:cs typeface="Arial" pitchFamily="34" charset="0"/>
                </a:rPr>
                <a:t>S, </a:t>
              </a:r>
              <a:r>
                <a:rPr lang="en-GB" sz="1100" b="1" baseline="30000">
                  <a:solidFill>
                    <a:srgbClr val="FFC000"/>
                  </a:solidFill>
                  <a:cs typeface="Arial" pitchFamily="34" charset="0"/>
                </a:rPr>
                <a:t>31</a:t>
              </a:r>
              <a:r>
                <a:rPr lang="en-GB" sz="1100" b="1">
                  <a:solidFill>
                    <a:srgbClr val="FFC000"/>
                  </a:solidFill>
                  <a:cs typeface="Arial" pitchFamily="34" charset="0"/>
                </a:rPr>
                <a:t>Ar, </a:t>
              </a:r>
              <a:r>
                <a:rPr lang="en-GB" sz="1100" b="1" baseline="30000">
                  <a:solidFill>
                    <a:srgbClr val="FFC000"/>
                  </a:solidFill>
                  <a:cs typeface="Arial" pitchFamily="34" charset="0"/>
                </a:rPr>
                <a:t>35</a:t>
              </a:r>
              <a:r>
                <a:rPr lang="en-GB" sz="1100" b="1">
                  <a:solidFill>
                    <a:srgbClr val="FFC000"/>
                  </a:solidFill>
                  <a:cs typeface="Arial" pitchFamily="34" charset="0"/>
                </a:rPr>
                <a:t>Ca, </a:t>
              </a:r>
              <a:r>
                <a:rPr lang="en-GB" sz="1100" b="1" baseline="30000">
                  <a:solidFill>
                    <a:srgbClr val="FFC000"/>
                  </a:solidFill>
                  <a:cs typeface="Arial" pitchFamily="34" charset="0"/>
                </a:rPr>
                <a:t>39</a:t>
              </a:r>
              <a:r>
                <a:rPr lang="en-GB" sz="1100" b="1">
                  <a:solidFill>
                    <a:srgbClr val="FFC000"/>
                  </a:solidFill>
                  <a:cs typeface="Arial" pitchFamily="34" charset="0"/>
                </a:rPr>
                <a:t>Ti</a:t>
              </a:r>
              <a:endParaRPr lang="fr-FR" sz="1100">
                <a:solidFill>
                  <a:srgbClr val="FFC000"/>
                </a:solidFill>
              </a:endParaRPr>
            </a:p>
          </p:txBody>
        </p:sp>
        <p:cxnSp>
          <p:nvCxnSpPr>
            <p:cNvPr id="78" name="Connecteur droit 77"/>
            <p:cNvCxnSpPr/>
            <p:nvPr/>
          </p:nvCxnSpPr>
          <p:spPr>
            <a:xfrm flipV="1">
              <a:off x="3731917" y="4648693"/>
              <a:ext cx="295351" cy="0"/>
            </a:xfrm>
            <a:prstGeom prst="line">
              <a:avLst/>
            </a:prstGeom>
            <a:ln w="22225">
              <a:solidFill>
                <a:srgbClr val="2E24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Ellipse 78"/>
            <p:cNvSpPr/>
            <p:nvPr/>
          </p:nvSpPr>
          <p:spPr>
            <a:xfrm flipH="1">
              <a:off x="1826612" y="4805055"/>
              <a:ext cx="75286" cy="50673"/>
            </a:xfrm>
            <a:prstGeom prst="ellipse">
              <a:avLst/>
            </a:prstGeom>
            <a:solidFill>
              <a:srgbClr val="2E24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80" name="Ellipse 79"/>
            <p:cNvSpPr/>
            <p:nvPr/>
          </p:nvSpPr>
          <p:spPr>
            <a:xfrm flipH="1">
              <a:off x="1752775" y="4805055"/>
              <a:ext cx="73837" cy="50673"/>
            </a:xfrm>
            <a:prstGeom prst="ellipse">
              <a:avLst/>
            </a:prstGeom>
            <a:solidFill>
              <a:srgbClr val="2E24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81" name="Rectangle 118"/>
            <p:cNvSpPr>
              <a:spLocks noChangeArrowheads="1"/>
            </p:cNvSpPr>
            <p:nvPr/>
          </p:nvSpPr>
          <p:spPr bwMode="auto">
            <a:xfrm>
              <a:off x="1260327" y="4570512"/>
              <a:ext cx="360891" cy="148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100" b="1" baseline="30000">
                  <a:solidFill>
                    <a:srgbClr val="2E24F0"/>
                  </a:solidFill>
                </a:rPr>
                <a:t>56,</a:t>
              </a:r>
              <a:r>
                <a:rPr lang="fr-FR" sz="1100" b="1" baseline="30000">
                  <a:solidFill>
                    <a:srgbClr val="0070C0"/>
                  </a:solidFill>
                </a:rPr>
                <a:t>58</a:t>
              </a:r>
              <a:r>
                <a:rPr lang="fr-FR" sz="1100" b="1">
                  <a:solidFill>
                    <a:srgbClr val="2E24F0"/>
                  </a:solidFill>
                </a:rPr>
                <a:t>Zn</a:t>
              </a:r>
              <a:endParaRPr lang="fr-FR" sz="1100">
                <a:solidFill>
                  <a:srgbClr val="2E24F0"/>
                </a:solidFill>
              </a:endParaRPr>
            </a:p>
          </p:txBody>
        </p:sp>
        <p:sp>
          <p:nvSpPr>
            <p:cNvPr id="82" name="Ellipse 81"/>
            <p:cNvSpPr/>
            <p:nvPr/>
          </p:nvSpPr>
          <p:spPr>
            <a:xfrm flipH="1">
              <a:off x="3131080" y="3688802"/>
              <a:ext cx="75286" cy="50673"/>
            </a:xfrm>
            <a:prstGeom prst="ellipse">
              <a:avLst/>
            </a:prstGeom>
            <a:solidFill>
              <a:srgbClr val="2E24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83" name="Ellipse 82"/>
            <p:cNvSpPr/>
            <p:nvPr/>
          </p:nvSpPr>
          <p:spPr>
            <a:xfrm flipH="1">
              <a:off x="3055795" y="3688802"/>
              <a:ext cx="75286" cy="50673"/>
            </a:xfrm>
            <a:prstGeom prst="ellipse">
              <a:avLst/>
            </a:prstGeom>
            <a:solidFill>
              <a:srgbClr val="2E24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0"/>
            </a:p>
          </p:txBody>
        </p:sp>
        <p:sp>
          <p:nvSpPr>
            <p:cNvPr id="84" name="Rectangle 121"/>
            <p:cNvSpPr>
              <a:spLocks noChangeArrowheads="1"/>
            </p:cNvSpPr>
            <p:nvPr/>
          </p:nvSpPr>
          <p:spPr bwMode="auto">
            <a:xfrm>
              <a:off x="2377210" y="3491901"/>
              <a:ext cx="460980" cy="148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100" b="1" baseline="30000" dirty="0">
                  <a:solidFill>
                    <a:srgbClr val="2E24F0"/>
                  </a:solidFill>
                </a:rPr>
                <a:t>112,114</a:t>
              </a:r>
              <a:r>
                <a:rPr lang="fr-FR" sz="1100" b="1" dirty="0">
                  <a:solidFill>
                    <a:srgbClr val="2E24F0"/>
                  </a:solidFill>
                </a:rPr>
                <a:t>Ba</a:t>
              </a:r>
              <a:endParaRPr lang="fr-FR" sz="1100" dirty="0"/>
            </a:p>
          </p:txBody>
        </p:sp>
        <p:sp>
          <p:nvSpPr>
            <p:cNvPr id="85" name="ZoneTexte 97"/>
            <p:cNvSpPr txBox="1">
              <a:spLocks noChangeArrowheads="1"/>
            </p:cNvSpPr>
            <p:nvPr/>
          </p:nvSpPr>
          <p:spPr bwMode="auto">
            <a:xfrm>
              <a:off x="664025" y="2244222"/>
              <a:ext cx="4116102" cy="60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b="1" dirty="0" smtClean="0">
                  <a:solidFill>
                    <a:srgbClr val="FFC000"/>
                  </a:solidFill>
                  <a:cs typeface="Arial" pitchFamily="34" charset="0"/>
                </a:rPr>
                <a:t>Décroissance</a:t>
              </a:r>
              <a:r>
                <a:rPr lang="en-US" b="1" dirty="0" smtClean="0">
                  <a:solidFill>
                    <a:srgbClr val="FFC000"/>
                  </a:solidFill>
                  <a:cs typeface="Arial" pitchFamily="34" charset="0"/>
                </a:rPr>
                <a:t> </a:t>
              </a:r>
              <a:r>
                <a:rPr lang="en-US" sz="1800" b="1" dirty="0" smtClean="0">
                  <a:solidFill>
                    <a:srgbClr val="FFC000"/>
                  </a:solidFill>
                  <a:latin typeface="Symbol" pitchFamily="18" charset="2"/>
                  <a:cs typeface="Arial" pitchFamily="34" charset="0"/>
                </a:rPr>
                <a:t>b</a:t>
              </a:r>
              <a:r>
                <a:rPr lang="en-US" sz="1800" b="1" dirty="0" smtClean="0">
                  <a:solidFill>
                    <a:srgbClr val="FFC000"/>
                  </a:solidFill>
                  <a:cs typeface="Arial" pitchFamily="34" charset="0"/>
                </a:rPr>
                <a:t> avec </a:t>
              </a:r>
              <a:r>
                <a:rPr lang="fr-FR" sz="1800" b="1" dirty="0" smtClean="0">
                  <a:solidFill>
                    <a:srgbClr val="FFC000"/>
                  </a:solidFill>
                  <a:cs typeface="Arial" pitchFamily="34" charset="0"/>
                </a:rPr>
                <a:t>émission</a:t>
              </a:r>
              <a:r>
                <a:rPr lang="en-US" sz="1800" b="1" dirty="0" smtClean="0">
                  <a:solidFill>
                    <a:srgbClr val="FFC000"/>
                  </a:solidFill>
                  <a:cs typeface="Arial" pitchFamily="34" charset="0"/>
                </a:rPr>
                <a:t> </a:t>
              </a:r>
              <a:r>
                <a:rPr lang="fr-FR" sz="1800" b="1" dirty="0" smtClean="0">
                  <a:solidFill>
                    <a:srgbClr val="FFC000"/>
                  </a:solidFill>
                  <a:cs typeface="Arial" pitchFamily="34" charset="0"/>
                </a:rPr>
                <a:t>de particule chargée</a:t>
              </a:r>
              <a:endParaRPr lang="fr-FR" sz="1800" b="1" dirty="0">
                <a:solidFill>
                  <a:srgbClr val="FFC000"/>
                </a:solidFill>
                <a:cs typeface="Arial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62" y="2232248"/>
            <a:ext cx="3029510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1129" r="1" b="45961"/>
          <a:stretch/>
        </p:blipFill>
        <p:spPr bwMode="auto">
          <a:xfrm>
            <a:off x="10404648" y="6084599"/>
            <a:ext cx="3183246" cy="2234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9" name="Text Box 7"/>
              <p:cNvSpPr txBox="1">
                <a:spLocks noChangeArrowheads="1"/>
              </p:cNvSpPr>
              <p:nvPr/>
            </p:nvSpPr>
            <p:spPr bwMode="auto">
              <a:xfrm>
                <a:off x="4355976" y="4437112"/>
                <a:ext cx="4730327" cy="180183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36000" tIns="36000" rIns="36000" bIns="36000">
                <a:spAutoFit/>
              </a:bodyPr>
              <a:lstStyle/>
              <a:p>
                <a:pPr marL="0" lvl="1" indent="0">
                  <a:spcBef>
                    <a:spcPts val="0"/>
                  </a:spcBef>
                  <a:spcAft>
                    <a:spcPts val="3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Hall expérimental de </a:t>
                </a:r>
                <a14:m>
                  <m:oMath xmlns:m="http://schemas.openxmlformats.org/officeDocument/2006/math">
                    <m:r>
                      <a:rPr lang="fr-FR" sz="1600" b="1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𝟏𝟓𝟎𝟎</m:t>
                    </m:r>
                    <m:sSup>
                      <m:sSupPr>
                        <m:ctrlPr>
                          <a:rPr lang="fr-FR" sz="1600" b="1" i="1" dirty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fr-FR" sz="1600" b="1" i="1" dirty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600" b="1" i="1" dirty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fr-FR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285750" lvl="1">
                  <a:spcBef>
                    <a:spcPts val="0"/>
                  </a:spcBef>
                  <a:spcAft>
                    <a:spcPts val="300"/>
                  </a:spcAft>
                  <a:buClr>
                    <a:srgbClr val="FF0000"/>
                  </a:buClr>
                  <a:buSzPct val="90000"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6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Disposera d’une salle de contrôle, </a:t>
                </a:r>
              </a:p>
              <a:p>
                <a:pPr marL="285750" lvl="1">
                  <a:spcBef>
                    <a:spcPts val="0"/>
                  </a:spcBef>
                  <a:spcAft>
                    <a:spcPts val="300"/>
                  </a:spcAft>
                  <a:buClr>
                    <a:srgbClr val="FF0000"/>
                  </a:buClr>
                  <a:buSzPct val="90000"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6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une salle d’acquisition,</a:t>
                </a:r>
              </a:p>
              <a:p>
                <a:pPr marL="285750" lvl="1">
                  <a:spcBef>
                    <a:spcPts val="0"/>
                  </a:spcBef>
                  <a:spcAft>
                    <a:spcPts val="300"/>
                  </a:spcAft>
                  <a:buClr>
                    <a:srgbClr val="FF0000"/>
                  </a:buClr>
                  <a:buSzPct val="90000"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6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salle de préparation des équipements,</a:t>
                </a:r>
              </a:p>
              <a:p>
                <a:pPr marL="285750" lvl="1">
                  <a:spcBef>
                    <a:spcPts val="0"/>
                  </a:spcBef>
                  <a:spcAft>
                    <a:spcPts val="300"/>
                  </a:spcAft>
                  <a:buClr>
                    <a:srgbClr val="FF0000"/>
                  </a:buClr>
                  <a:buSzPct val="90000"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6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salle de mécanique et de stockage</a:t>
                </a:r>
              </a:p>
              <a:p>
                <a:pPr marL="0" lvl="1" indent="0">
                  <a:spcBef>
                    <a:spcPts val="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6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Les équipes installeront </a:t>
                </a:r>
                <a:r>
                  <a:rPr lang="fr-FR" sz="16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leurs </a:t>
                </a:r>
                <a:r>
                  <a:rPr lang="fr-FR" sz="16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dispositifs dans le hall</a:t>
                </a:r>
              </a:p>
            </p:txBody>
          </p:sp>
        </mc:Choice>
        <mc:Fallback>
          <p:sp>
            <p:nvSpPr>
              <p:cNvPr id="99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4437112"/>
                <a:ext cx="4730327" cy="1801831"/>
              </a:xfrm>
              <a:prstGeom prst="rect">
                <a:avLst/>
              </a:prstGeom>
              <a:blipFill rotWithShape="1">
                <a:blip r:embed="rId6"/>
                <a:stretch>
                  <a:fillRect l="-1933" t="-1356" b="-1017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63497"/>
            <a:ext cx="3636000" cy="237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" name="Picture 6" descr="New beams.bmp"/>
          <p:cNvPicPr>
            <a:picLocks noChangeAspect="1"/>
          </p:cNvPicPr>
          <p:nvPr/>
        </p:nvPicPr>
        <p:blipFill>
          <a:blip r:embed="rId8" cstate="print"/>
          <a:srcRect b="4632"/>
          <a:stretch>
            <a:fillRect/>
          </a:stretch>
        </p:blipFill>
        <p:spPr>
          <a:xfrm>
            <a:off x="9423358" y="2286161"/>
            <a:ext cx="5145826" cy="29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120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267744" y="44624"/>
            <a:ext cx="6491064" cy="43338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fr-F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 projet </a:t>
            </a: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DESIR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251519" y="836712"/>
            <a:ext cx="7776865" cy="11499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 expériences sur d’autres installations de type ISOL (ISAC à TRIUMF, ISOLDE au CERN) montrent que des faisceaux très pures sont nécessaires pour pousser les expériences vers les limites de la stabilité.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DESIR :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467544" y="1777201"/>
            <a:ext cx="4320480" cy="3163967"/>
            <a:chOff x="467544" y="1777201"/>
            <a:chExt cx="4320480" cy="316396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938" y="2938240"/>
              <a:ext cx="2135324" cy="2002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67544" y="1777201"/>
                  <a:ext cx="4320480" cy="1003727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marL="0" lvl="1" indent="0" algn="ctr">
                    <a:spcBef>
                      <a:spcPts val="0"/>
                    </a:spcBef>
                    <a:spcAft>
                      <a:spcPts val="3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1500" dirty="0" smtClean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Un </a:t>
                  </a:r>
                  <a:r>
                    <a:rPr lang="fr-FR" sz="15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RFQ </a:t>
                  </a:r>
                  <a:r>
                    <a:rPr lang="fr-FR" sz="15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cooler+buncher</a:t>
                  </a:r>
                  <a:r>
                    <a:rPr lang="fr-FR" sz="15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lang="fr-FR" sz="15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marL="0" lvl="1" indent="0"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 xmlns:m="http://schemas.openxmlformats.org/officeDocument/2006/math">
                      <m:d>
                        <m:dPr>
                          <m:ctrlPr>
                            <a:rPr lang="fr-FR" sz="1500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fr-FR" sz="1500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10&lt;</m:t>
                          </m:r>
                          <m:r>
                            <a:rPr lang="fr-FR" sz="1500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𝐸</m:t>
                          </m:r>
                          <m:r>
                            <a:rPr lang="fr-FR" sz="1500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&lt;60</m:t>
                          </m:r>
                          <m:r>
                            <a:rPr lang="fr-FR" sz="1500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𝑘𝑒𝑉</m:t>
                          </m:r>
                        </m:e>
                      </m:d>
                    </m:oMath>
                  </a14:m>
                  <a:r>
                    <a:rPr lang="fr-FR" sz="15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15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développé par le LPC-Caen</a:t>
                  </a:r>
                </a:p>
                <a:p>
                  <a:pPr marL="0" lvl="1" indent="0"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15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RF: 2.1-4.9 MHz; </a:t>
                  </a:r>
                  <a:r>
                    <a:rPr lang="fr-FR" sz="15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Vpp</a:t>
                  </a:r>
                  <a:r>
                    <a:rPr lang="fr-FR" sz="15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8kV</a:t>
                  </a:r>
                  <a:endParaRPr lang="fr-FR" sz="15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lvl="1" indent="0"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13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 </a:t>
                  </a:r>
                  <a:r>
                    <a:rPr lang="fr-FR" sz="13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Boussaid</a:t>
                  </a:r>
                  <a:r>
                    <a:rPr lang="fr-FR" sz="13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et al., </a:t>
                  </a:r>
                  <a:r>
                    <a:rPr lang="fr-FR" sz="13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2014 JINST 9 P07009</a:t>
                  </a:r>
                  <a:endParaRPr lang="fr-FR" sz="13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7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67544" y="1777201"/>
                  <a:ext cx="4320480" cy="100372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2439" b="-5488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611560" y="5380359"/>
                <a:ext cx="7416824" cy="107297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36000" tIns="36000" rIns="36000" bIns="36000">
                <a:spAutoFit/>
              </a:bodyPr>
              <a:lstStyle/>
              <a:p>
                <a:pPr marL="285750" lvl="1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5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RFQ et HRS couplés</a:t>
                </a:r>
              </a:p>
              <a:p>
                <a:pPr marL="285750" lvl="1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5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Les faisceaux sortant de ces dispositifs seront de faibles émittances : </a:t>
                </a:r>
                <a14:m>
                  <m:oMath xmlns:m="http://schemas.openxmlformats.org/officeDocument/2006/math">
                    <m:r>
                      <a:rPr lang="fr-FR" sz="1500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&lt;</m:t>
                    </m:r>
                    <m:r>
                      <a:rPr lang="fr-FR" sz="15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3</m:t>
                    </m:r>
                    <m:r>
                      <a:rPr lang="fr-FR" sz="15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𝜋</m:t>
                    </m:r>
                    <m:r>
                      <a:rPr lang="fr-FR" sz="15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.</m:t>
                    </m:r>
                    <m:r>
                      <a:rPr lang="fr-FR" sz="15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𝑚𝑚</m:t>
                    </m:r>
                    <m:r>
                      <a:rPr lang="fr-FR" sz="15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.</m:t>
                    </m:r>
                    <m:r>
                      <a:rPr lang="fr-FR" sz="15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𝑚𝑟𝑎𝑑</m:t>
                    </m:r>
                  </m:oMath>
                </a14:m>
                <a:endParaRPr lang="fr-FR" sz="15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lvl="1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5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Systèmes pouvant être </a:t>
                </a:r>
                <a:r>
                  <a:rPr lang="fr-FR" sz="15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by-passés</a:t>
                </a:r>
                <a:endParaRPr lang="fr-FR" sz="15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5380359"/>
                <a:ext cx="7416824" cy="1072977"/>
              </a:xfrm>
              <a:prstGeom prst="rect">
                <a:avLst/>
              </a:prstGeom>
              <a:blipFill rotWithShape="1">
                <a:blip r:embed="rId5"/>
                <a:stretch>
                  <a:fillRect l="-740" t="-2273" b="-5682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e 1"/>
          <p:cNvGrpSpPr/>
          <p:nvPr/>
        </p:nvGrpSpPr>
        <p:grpSpPr>
          <a:xfrm>
            <a:off x="5092675" y="1777201"/>
            <a:ext cx="3511773" cy="3770343"/>
            <a:chOff x="5092675" y="1777201"/>
            <a:chExt cx="3511773" cy="377034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3" r="4602" b="10401"/>
            <a:stretch/>
          </p:blipFill>
          <p:spPr bwMode="auto">
            <a:xfrm>
              <a:off x="5300389" y="2708920"/>
              <a:ext cx="3096344" cy="2354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5092675" y="1777201"/>
                  <a:ext cx="3511773" cy="92595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marL="0" lvl="1" indent="0" algn="ctr">
                    <a:spcBef>
                      <a:spcPts val="0"/>
                    </a:spcBef>
                    <a:spcAft>
                      <a:spcPts val="3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1500" b="1" dirty="0" smtClean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Séparateur en masse de haute </a:t>
                  </a:r>
                  <a:r>
                    <a:rPr lang="fr-FR" sz="1500" b="1" dirty="0" smtClean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résolution</a:t>
                  </a:r>
                </a:p>
                <a:p>
                  <a:pPr marL="0" lvl="1" indent="0" algn="ctr">
                    <a:spcBef>
                      <a:spcPts val="0"/>
                    </a:spcBef>
                    <a:spcAft>
                      <a:spcPts val="3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 xmlns:m="http://schemas.openxmlformats.org/officeDocument/2006/math">
                      <m:d>
                        <m:dPr>
                          <m:ctrlPr>
                            <a:rPr lang="fr-FR" sz="150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5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5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fr-FR" sz="15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∆</m:t>
                              </m:r>
                              <m:r>
                                <a:rPr lang="fr-FR" sz="15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fr-FR" sz="15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≈</m:t>
                          </m:r>
                          <m:r>
                            <a:rPr lang="fr-FR" sz="15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20000</m:t>
                          </m:r>
                        </m:e>
                      </m:d>
                    </m:oMath>
                  </a14:m>
                  <a:r>
                    <a:rPr lang="fr-FR" sz="15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par le CENBG</a:t>
                  </a:r>
                </a:p>
                <a:p>
                  <a:pPr marL="0" lvl="1" indent="0" algn="ctr">
                    <a:spcBef>
                      <a:spcPts val="0"/>
                    </a:spcBef>
                    <a:spcAft>
                      <a:spcPts val="3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i-FI" sz="13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T. Kurtukian Nieto et al., NIM B 317 (2013) 284</a:t>
                  </a:r>
                  <a:endParaRPr lang="fr-FR" sz="13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8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92675" y="1777201"/>
                  <a:ext cx="3511773" cy="92595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2649" b="-5960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5228381" y="5013176"/>
              <a:ext cx="3240360" cy="534368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square" lIns="36000" tIns="36000" rIns="36000" bIns="36000">
              <a:spAutoFit/>
            </a:bodyPr>
            <a:lstStyle/>
            <a:p>
              <a:pPr marL="0" lvl="1" indent="0" algn="ctr"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buSzPct val="9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5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Validation </a:t>
              </a:r>
              <a:r>
                <a:rPr lang="fr-FR" sz="15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expérimentale du HRS prévue en 2017 au CENBG (cf. L. </a:t>
              </a:r>
              <a:r>
                <a:rPr lang="fr-FR" sz="15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Serani</a:t>
              </a:r>
              <a:r>
                <a:rPr lang="fr-FR" sz="15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7972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267744" y="44624"/>
            <a:ext cx="6491064" cy="43338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fr-F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 projet </a:t>
            </a: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DESIR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2267743" y="836712"/>
            <a:ext cx="4752529" cy="334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marL="0" lvl="1" indent="0"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D’où viendront les faisceaux pour DESIR ?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4572002" y="1268760"/>
            <a:ext cx="4392486" cy="4825273"/>
            <a:chOff x="4572002" y="1268760"/>
            <a:chExt cx="4392486" cy="4825273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0529" y="2492896"/>
              <a:ext cx="4105042" cy="3601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72002" y="1268760"/>
                  <a:ext cx="4392486" cy="888311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marL="0" lvl="1" indent="0" algn="ctr">
                    <a:spcBef>
                      <a:spcPts val="0"/>
                    </a:spcBef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1600" b="1" dirty="0" smtClean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De la ligne LIRAT-SPIRAL1 du GANIL existant</a:t>
                  </a:r>
                </a:p>
                <a:p>
                  <a:pPr marL="285750" lvl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90000"/>
                    <a:buFont typeface="Wingdings" panose="05000000000000000000" pitchFamily="2" charset="2"/>
                    <a:buChar char="Ø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1600" dirty="0" smtClean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Avec l’upgrade de SPIRAL1</a:t>
                  </a:r>
                </a:p>
                <a:p>
                  <a:pPr marL="0" lvl="1" indent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 xmlns:m="http://schemas.openxmlformats.org/officeDocument/2006/math">
                      <m:r>
                        <a:rPr lang="fr-FR" sz="1600" i="1" smtClean="0">
                          <a:solidFill>
                            <a:schemeClr val="tx1"/>
                          </a:solidFill>
                          <a:latin typeface="Cambria Math"/>
                          <a:cs typeface="Times New Roman" pitchFamily="18" charset="0"/>
                        </a:rPr>
                        <m:t>⇒</m:t>
                      </m:r>
                    </m:oMath>
                  </a14:m>
                  <a:r>
                    <a:rPr lang="fr-FR" sz="1600" dirty="0" smtClean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Injection dans DESIR (sans la post-accélération)</a:t>
                  </a:r>
                </a:p>
              </p:txBody>
            </p:sp>
          </mc:Choice>
          <mc:Fallback xmlns="">
            <p:sp>
              <p:nvSpPr>
                <p:cNvPr id="11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72002" y="1268760"/>
                  <a:ext cx="4392486" cy="88831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526" t="-2740" r="-277" b="-9589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17049" y="5739680"/>
            <a:ext cx="8258175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45624" y="-467843"/>
            <a:ext cx="8286750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e 27"/>
          <p:cNvGrpSpPr/>
          <p:nvPr/>
        </p:nvGrpSpPr>
        <p:grpSpPr>
          <a:xfrm>
            <a:off x="10344256" y="765645"/>
            <a:ext cx="5028944" cy="4400842"/>
            <a:chOff x="10344256" y="765645"/>
            <a:chExt cx="5028944" cy="4400842"/>
          </a:xfrm>
        </p:grpSpPr>
        <p:pic>
          <p:nvPicPr>
            <p:cNvPr id="12" name="Picture 2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559685" y="765645"/>
              <a:ext cx="4802187" cy="4300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8"/>
            <p:cNvGrpSpPr>
              <a:grpSpLocks/>
            </p:cNvGrpSpPr>
            <p:nvPr/>
          </p:nvGrpSpPr>
          <p:grpSpPr bwMode="auto">
            <a:xfrm>
              <a:off x="13492044" y="4051772"/>
              <a:ext cx="1881156" cy="1114715"/>
              <a:chOff x="5004126" y="4643446"/>
              <a:chExt cx="1880776" cy="1114723"/>
            </a:xfrm>
          </p:grpSpPr>
          <p:sp>
            <p:nvSpPr>
              <p:cNvPr id="14" name="TextBox 6"/>
              <p:cNvSpPr txBox="1">
                <a:spLocks noChangeArrowheads="1"/>
              </p:cNvSpPr>
              <p:nvPr/>
            </p:nvSpPr>
            <p:spPr bwMode="auto">
              <a:xfrm>
                <a:off x="5004126" y="5388834"/>
                <a:ext cx="1880776" cy="3693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dirty="0" smtClean="0">
                    <a:solidFill>
                      <a:srgbClr val="0000FF"/>
                    </a:solidFill>
                    <a:latin typeface="Calibri" pitchFamily="34" charset="0"/>
                  </a:rPr>
                  <a:t>Heavy ion </a:t>
                </a:r>
                <a:r>
                  <a:rPr lang="en-US" b="0" dirty="0">
                    <a:solidFill>
                      <a:srgbClr val="0000FF"/>
                    </a:solidFill>
                    <a:latin typeface="Calibri" pitchFamily="34" charset="0"/>
                  </a:rPr>
                  <a:t>sources</a:t>
                </a:r>
              </a:p>
            </p:txBody>
          </p:sp>
          <p:sp>
            <p:nvSpPr>
              <p:cNvPr id="15" name="Oval 7"/>
              <p:cNvSpPr/>
              <p:nvPr/>
            </p:nvSpPr>
            <p:spPr>
              <a:xfrm>
                <a:off x="5357818" y="4643446"/>
                <a:ext cx="857076" cy="785818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0"/>
              </a:p>
            </p:txBody>
          </p:sp>
        </p:grpSp>
        <p:grpSp>
          <p:nvGrpSpPr>
            <p:cNvPr id="16" name="Group 21"/>
            <p:cNvGrpSpPr>
              <a:grpSpLocks/>
            </p:cNvGrpSpPr>
            <p:nvPr/>
          </p:nvGrpSpPr>
          <p:grpSpPr bwMode="auto">
            <a:xfrm>
              <a:off x="10836697" y="3173882"/>
              <a:ext cx="2913864" cy="1479254"/>
              <a:chOff x="2348666" y="3766333"/>
              <a:chExt cx="2914523" cy="1477973"/>
            </a:xfrm>
          </p:grpSpPr>
          <p:sp>
            <p:nvSpPr>
              <p:cNvPr id="17" name="TextBox 7"/>
              <p:cNvSpPr txBox="1">
                <a:spLocks noChangeArrowheads="1"/>
              </p:cNvSpPr>
              <p:nvPr/>
            </p:nvSpPr>
            <p:spPr bwMode="auto">
              <a:xfrm>
                <a:off x="3440535" y="4874974"/>
                <a:ext cx="63671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dirty="0">
                    <a:solidFill>
                      <a:srgbClr val="00B050"/>
                    </a:solidFill>
                    <a:latin typeface="Calibri" pitchFamily="34" charset="0"/>
                  </a:rPr>
                  <a:t>CSS1</a:t>
                </a:r>
              </a:p>
            </p:txBody>
          </p:sp>
          <p:sp>
            <p:nvSpPr>
              <p:cNvPr id="18" name="TextBox 8"/>
              <p:cNvSpPr txBox="1">
                <a:spLocks noChangeArrowheads="1"/>
              </p:cNvSpPr>
              <p:nvPr/>
            </p:nvSpPr>
            <p:spPr bwMode="auto">
              <a:xfrm>
                <a:off x="2348666" y="4011626"/>
                <a:ext cx="63671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dirty="0">
                    <a:solidFill>
                      <a:srgbClr val="00B050"/>
                    </a:solidFill>
                    <a:latin typeface="Calibri" pitchFamily="34" charset="0"/>
                  </a:rPr>
                  <a:t>CSS2</a:t>
                </a:r>
              </a:p>
            </p:txBody>
          </p:sp>
          <p:sp>
            <p:nvSpPr>
              <p:cNvPr id="19" name="Oval 11"/>
              <p:cNvSpPr/>
              <p:nvPr/>
            </p:nvSpPr>
            <p:spPr>
              <a:xfrm rot="2637713">
                <a:off x="2905218" y="3766333"/>
                <a:ext cx="2357971" cy="885058"/>
              </a:xfrm>
              <a:prstGeom prst="ellipse">
                <a:avLst/>
              </a:prstGeom>
              <a:noFill/>
              <a:ln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0"/>
              </a:p>
            </p:txBody>
          </p:sp>
        </p:grpSp>
        <p:grpSp>
          <p:nvGrpSpPr>
            <p:cNvPr id="20" name="Group 23"/>
            <p:cNvGrpSpPr>
              <a:grpSpLocks/>
            </p:cNvGrpSpPr>
            <p:nvPr/>
          </p:nvGrpSpPr>
          <p:grpSpPr bwMode="auto">
            <a:xfrm>
              <a:off x="11274056" y="1414518"/>
              <a:ext cx="1290831" cy="1065628"/>
              <a:chOff x="2786050" y="2006175"/>
              <a:chExt cx="1290841" cy="1065635"/>
            </a:xfrm>
          </p:grpSpPr>
          <p:sp>
            <p:nvSpPr>
              <p:cNvPr id="21" name="TextBox 10"/>
              <p:cNvSpPr txBox="1">
                <a:spLocks noChangeArrowheads="1"/>
              </p:cNvSpPr>
              <p:nvPr/>
            </p:nvSpPr>
            <p:spPr bwMode="auto">
              <a:xfrm>
                <a:off x="2860395" y="2006175"/>
                <a:ext cx="1216496" cy="646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0" dirty="0" smtClean="0">
                    <a:solidFill>
                      <a:srgbClr val="FF0000"/>
                    </a:solidFill>
                    <a:latin typeface="Calibri" pitchFamily="34" charset="0"/>
                  </a:rPr>
                  <a:t>Production</a:t>
                </a:r>
              </a:p>
              <a:p>
                <a:pPr algn="ctr"/>
                <a:r>
                  <a:rPr lang="en-US" b="0" dirty="0" smtClean="0">
                    <a:solidFill>
                      <a:srgbClr val="FF0000"/>
                    </a:solidFill>
                    <a:latin typeface="Calibri" pitchFamily="34" charset="0"/>
                  </a:rPr>
                  <a:t>cave</a:t>
                </a:r>
                <a:endParaRPr lang="en-US" b="0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22" name="Oval 14"/>
              <p:cNvSpPr/>
              <p:nvPr/>
            </p:nvSpPr>
            <p:spPr>
              <a:xfrm>
                <a:off x="2786050" y="2571743"/>
                <a:ext cx="571504" cy="50006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0"/>
              </a:p>
            </p:txBody>
          </p:sp>
        </p:grpSp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10378034" y="2194391"/>
              <a:ext cx="896027" cy="802560"/>
              <a:chOff x="1890017" y="2786058"/>
              <a:chExt cx="896033" cy="801800"/>
            </a:xfrm>
          </p:grpSpPr>
          <p:sp>
            <p:nvSpPr>
              <p:cNvPr id="24" name="TextBox 16"/>
              <p:cNvSpPr txBox="1"/>
              <p:nvPr/>
            </p:nvSpPr>
            <p:spPr>
              <a:xfrm>
                <a:off x="1890017" y="3218321"/>
                <a:ext cx="674692" cy="36953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0" dirty="0">
                    <a:solidFill>
                      <a:schemeClr val="accent6"/>
                    </a:solidFill>
                    <a:latin typeface="+mn-lt"/>
                  </a:rPr>
                  <a:t>CIME</a:t>
                </a:r>
              </a:p>
            </p:txBody>
          </p:sp>
          <p:sp>
            <p:nvSpPr>
              <p:cNvPr id="25" name="Oval 17"/>
              <p:cNvSpPr/>
              <p:nvPr/>
            </p:nvSpPr>
            <p:spPr>
              <a:xfrm>
                <a:off x="2214546" y="2786058"/>
                <a:ext cx="571504" cy="499588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0">
                  <a:solidFill>
                    <a:schemeClr val="accent6"/>
                  </a:solidFill>
                </a:endParaRPr>
              </a:p>
            </p:txBody>
          </p:sp>
        </p:grpSp>
        <p:sp>
          <p:nvSpPr>
            <p:cNvPr id="26" name="TextBox 4"/>
            <p:cNvSpPr txBox="1"/>
            <p:nvPr/>
          </p:nvSpPr>
          <p:spPr>
            <a:xfrm>
              <a:off x="10344256" y="1475492"/>
              <a:ext cx="708464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LIRAT</a:t>
              </a:r>
              <a:endParaRPr lang="en-US" b="1" dirty="0">
                <a:solidFill>
                  <a:schemeClr val="accent4">
                    <a:lumMod val="75000"/>
                  </a:schemeClr>
                </a:solidFill>
                <a:latin typeface="+mn-lt"/>
              </a:endParaRPr>
            </a:p>
          </p:txBody>
        </p:sp>
        <p:cxnSp>
          <p:nvCxnSpPr>
            <p:cNvPr id="6" name="Connecteur droit avec flèche 5"/>
            <p:cNvCxnSpPr/>
            <p:nvPr/>
          </p:nvCxnSpPr>
          <p:spPr bwMode="auto">
            <a:xfrm flipH="1" flipV="1">
              <a:off x="10836697" y="1836026"/>
              <a:ext cx="318284" cy="358365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</p:grpSp>
      <p:grpSp>
        <p:nvGrpSpPr>
          <p:cNvPr id="32" name="Groupe 31"/>
          <p:cNvGrpSpPr>
            <a:grpSpLocks noChangeAspect="1"/>
          </p:cNvGrpSpPr>
          <p:nvPr/>
        </p:nvGrpSpPr>
        <p:grpSpPr>
          <a:xfrm>
            <a:off x="4629605" y="2564904"/>
            <a:ext cx="4406891" cy="3478408"/>
            <a:chOff x="4139952" y="2479742"/>
            <a:chExt cx="4896544" cy="3864898"/>
          </a:xfrm>
        </p:grpSpPr>
        <p:sp>
          <p:nvSpPr>
            <p:cNvPr id="30" name="Rectangle 29"/>
            <p:cNvSpPr/>
            <p:nvPr/>
          </p:nvSpPr>
          <p:spPr bwMode="auto">
            <a:xfrm>
              <a:off x="4139952" y="2479742"/>
              <a:ext cx="4896544" cy="386489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29" name="Groupe 28"/>
            <p:cNvGrpSpPr/>
            <p:nvPr/>
          </p:nvGrpSpPr>
          <p:grpSpPr>
            <a:xfrm>
              <a:off x="4248472" y="2564904"/>
              <a:ext cx="4716016" cy="3456384"/>
              <a:chOff x="4248472" y="2564904"/>
              <a:chExt cx="4716016" cy="3456384"/>
            </a:xfrm>
            <a:solidFill>
              <a:schemeClr val="bg1"/>
            </a:solidFill>
          </p:grpSpPr>
          <p:pic>
            <p:nvPicPr>
              <p:cNvPr id="27" name="Picture 6" descr="New beams.bmp"/>
              <p:cNvPicPr>
                <a:picLocks noChangeAspect="1"/>
              </p:cNvPicPr>
              <p:nvPr/>
            </p:nvPicPr>
            <p:blipFill>
              <a:blip r:embed="rId8" cstate="print"/>
              <a:srcRect b="4632"/>
              <a:stretch>
                <a:fillRect/>
              </a:stretch>
            </p:blipFill>
            <p:spPr>
              <a:xfrm>
                <a:off x="5004048" y="4186059"/>
                <a:ext cx="3184980" cy="1835229"/>
              </a:xfrm>
              <a:prstGeom prst="rect">
                <a:avLst/>
              </a:prstGeom>
              <a:grpFill/>
            </p:spPr>
          </p:pic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8472" y="2564904"/>
                <a:ext cx="4716016" cy="155621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5" name="Text Box 7"/>
            <p:cNvSpPr txBox="1">
              <a:spLocks noChangeArrowheads="1"/>
            </p:cNvSpPr>
            <p:nvPr/>
          </p:nvSpPr>
          <p:spPr bwMode="auto">
            <a:xfrm>
              <a:off x="5566302" y="6071882"/>
              <a:ext cx="2043843" cy="2727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36000" tIns="36000" rIns="36000" bIns="36000">
              <a:spAutoFit/>
            </a:bodyPr>
            <a:lstStyle/>
            <a:p>
              <a:pPr marL="0" lvl="1" indent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9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3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Courtesy</a:t>
              </a:r>
              <a:r>
                <a:rPr lang="fr-FR" sz="13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: P</a:t>
              </a:r>
              <a:r>
                <a:rPr lang="fr-FR" sz="13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 Delahaye</a:t>
              </a:r>
              <a:endParaRPr lang="fr-FR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10044776" y="5783306"/>
            <a:ext cx="6336536" cy="4356432"/>
            <a:chOff x="898503" y="1383573"/>
            <a:chExt cx="6336536" cy="4356432"/>
          </a:xfrm>
        </p:grpSpPr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16200000">
              <a:off x="5427341" y="2144305"/>
              <a:ext cx="2130635" cy="699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2" descr="M:\MR ToF MS\S3\quad2.g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18720000">
              <a:off x="5906956" y="3836715"/>
              <a:ext cx="1232233" cy="1056376"/>
            </a:xfrm>
            <a:prstGeom prst="rect">
              <a:avLst/>
            </a:prstGeom>
            <a:noFill/>
          </p:spPr>
        </p:pic>
        <p:cxnSp>
          <p:nvCxnSpPr>
            <p:cNvPr id="36" name="Connecteur droit avec flèche 35"/>
            <p:cNvCxnSpPr/>
            <p:nvPr/>
          </p:nvCxnSpPr>
          <p:spPr>
            <a:xfrm>
              <a:off x="6501175" y="4407510"/>
              <a:ext cx="17716" cy="900000"/>
            </a:xfrm>
            <a:prstGeom prst="straightConnector1">
              <a:avLst/>
            </a:prstGeom>
            <a:ln w="38100" cmpd="sng">
              <a:solidFill>
                <a:srgbClr val="660066"/>
              </a:solidFill>
              <a:prstDash val="sysDot"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7" name="ZoneTexte 36"/>
            <p:cNvSpPr txBox="1"/>
            <p:nvPr/>
          </p:nvSpPr>
          <p:spPr>
            <a:xfrm>
              <a:off x="5699171" y="5272005"/>
              <a:ext cx="609888" cy="317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smtClean="0">
                  <a:solidFill>
                    <a:srgbClr val="660066"/>
                  </a:solidFill>
                </a:rPr>
                <a:t>DESIR</a:t>
              </a:r>
              <a:endParaRPr lang="en-GB" sz="1800" b="1" dirty="0">
                <a:solidFill>
                  <a:srgbClr val="660066"/>
                </a:solidFill>
              </a:endParaRPr>
            </a:p>
          </p:txBody>
        </p:sp>
        <p:cxnSp>
          <p:nvCxnSpPr>
            <p:cNvPr id="38" name="Connecteur droit 37"/>
            <p:cNvCxnSpPr/>
            <p:nvPr/>
          </p:nvCxnSpPr>
          <p:spPr>
            <a:xfrm>
              <a:off x="6412391" y="2300971"/>
              <a:ext cx="0" cy="3830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6606491" y="2300971"/>
              <a:ext cx="0" cy="3830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 rot="10800000">
              <a:off x="6615941" y="4960999"/>
              <a:ext cx="0" cy="3830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 rot="10800000">
              <a:off x="6421841" y="4960999"/>
              <a:ext cx="0" cy="3830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rot="16200000">
              <a:off x="5780161" y="4356917"/>
              <a:ext cx="0" cy="3396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 rot="16200000">
              <a:off x="5780161" y="4138052"/>
              <a:ext cx="0" cy="3396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orme libre 43"/>
            <p:cNvSpPr/>
            <p:nvPr/>
          </p:nvSpPr>
          <p:spPr>
            <a:xfrm>
              <a:off x="6479554" y="3655881"/>
              <a:ext cx="681026" cy="723770"/>
            </a:xfrm>
            <a:custGeom>
              <a:avLst/>
              <a:gdLst>
                <a:gd name="connsiteX0" fmla="*/ 0 w 912812"/>
                <a:gd name="connsiteY0" fmla="*/ 0 h 952500"/>
                <a:gd name="connsiteX1" fmla="*/ 15875 w 912812"/>
                <a:gd name="connsiteY1" fmla="*/ 595313 h 952500"/>
                <a:gd name="connsiteX2" fmla="*/ 127000 w 912812"/>
                <a:gd name="connsiteY2" fmla="*/ 801688 h 952500"/>
                <a:gd name="connsiteX3" fmla="*/ 381000 w 912812"/>
                <a:gd name="connsiteY3" fmla="*/ 952500 h 952500"/>
                <a:gd name="connsiteX4" fmla="*/ 912812 w 912812"/>
                <a:gd name="connsiteY4" fmla="*/ 936625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2812" h="952500">
                  <a:moveTo>
                    <a:pt x="0" y="0"/>
                  </a:moveTo>
                  <a:lnTo>
                    <a:pt x="15875" y="595313"/>
                  </a:lnTo>
                  <a:lnTo>
                    <a:pt x="127000" y="801688"/>
                  </a:lnTo>
                  <a:lnTo>
                    <a:pt x="381000" y="952500"/>
                  </a:lnTo>
                  <a:lnTo>
                    <a:pt x="912812" y="936625"/>
                  </a:lnTo>
                </a:path>
              </a:pathLst>
            </a:custGeom>
            <a:ln w="104775" cmpd="sng"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b="1" smtClean="0"/>
            </a:p>
            <a:p>
              <a:pPr algn="ctr"/>
              <a:endParaRPr lang="en-GB" b="1" smtClean="0"/>
            </a:p>
            <a:p>
              <a:pPr algn="ctr"/>
              <a:endParaRPr lang="en-GB" b="1"/>
            </a:p>
          </p:txBody>
        </p:sp>
        <p:sp>
          <p:nvSpPr>
            <p:cNvPr id="45" name="Forme libre 44"/>
            <p:cNvSpPr/>
            <p:nvPr/>
          </p:nvSpPr>
          <p:spPr>
            <a:xfrm>
              <a:off x="6492599" y="1722530"/>
              <a:ext cx="667981" cy="2672924"/>
            </a:xfrm>
            <a:custGeom>
              <a:avLst/>
              <a:gdLst>
                <a:gd name="connsiteX0" fmla="*/ 0 w 912812"/>
                <a:gd name="connsiteY0" fmla="*/ 0 h 952500"/>
                <a:gd name="connsiteX1" fmla="*/ 15875 w 912812"/>
                <a:gd name="connsiteY1" fmla="*/ 595313 h 952500"/>
                <a:gd name="connsiteX2" fmla="*/ 127000 w 912812"/>
                <a:gd name="connsiteY2" fmla="*/ 801688 h 952500"/>
                <a:gd name="connsiteX3" fmla="*/ 381000 w 912812"/>
                <a:gd name="connsiteY3" fmla="*/ 952500 h 952500"/>
                <a:gd name="connsiteX4" fmla="*/ 912812 w 912812"/>
                <a:gd name="connsiteY4" fmla="*/ 936625 h 952500"/>
                <a:gd name="connsiteX0" fmla="*/ 19772 w 896937"/>
                <a:gd name="connsiteY0" fmla="*/ 0 h 3517638"/>
                <a:gd name="connsiteX1" fmla="*/ 0 w 896937"/>
                <a:gd name="connsiteY1" fmla="*/ 3160451 h 3517638"/>
                <a:gd name="connsiteX2" fmla="*/ 111125 w 896937"/>
                <a:gd name="connsiteY2" fmla="*/ 3366826 h 3517638"/>
                <a:gd name="connsiteX3" fmla="*/ 365125 w 896937"/>
                <a:gd name="connsiteY3" fmla="*/ 3517638 h 3517638"/>
                <a:gd name="connsiteX4" fmla="*/ 896937 w 896937"/>
                <a:gd name="connsiteY4" fmla="*/ 3501763 h 351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937" h="3517638">
                  <a:moveTo>
                    <a:pt x="19772" y="0"/>
                  </a:moveTo>
                  <a:lnTo>
                    <a:pt x="0" y="3160451"/>
                  </a:lnTo>
                  <a:lnTo>
                    <a:pt x="111125" y="3366826"/>
                  </a:lnTo>
                  <a:lnTo>
                    <a:pt x="365125" y="3517638"/>
                  </a:lnTo>
                  <a:lnTo>
                    <a:pt x="896937" y="3501763"/>
                  </a:lnTo>
                </a:path>
              </a:pathLst>
            </a:custGeom>
            <a:ln w="38100" cmpd="sng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mtClean="0"/>
            </a:p>
            <a:p>
              <a:pPr algn="ctr"/>
              <a:endParaRPr lang="en-GB" smtClean="0"/>
            </a:p>
            <a:p>
              <a:pPr algn="ctr"/>
              <a:endParaRPr lang="en-GB"/>
            </a:p>
          </p:txBody>
        </p:sp>
        <p:sp>
          <p:nvSpPr>
            <p:cNvPr id="46" name="Forme libre 45"/>
            <p:cNvSpPr/>
            <p:nvPr/>
          </p:nvSpPr>
          <p:spPr>
            <a:xfrm>
              <a:off x="1493212" y="4531093"/>
              <a:ext cx="1010550" cy="277354"/>
            </a:xfrm>
            <a:custGeom>
              <a:avLst/>
              <a:gdLst>
                <a:gd name="connsiteX0" fmla="*/ 0 w 4038600"/>
                <a:gd name="connsiteY0" fmla="*/ 973666 h 973666"/>
                <a:gd name="connsiteX1" fmla="*/ 8467 w 4038600"/>
                <a:gd name="connsiteY1" fmla="*/ 8466 h 973666"/>
                <a:gd name="connsiteX2" fmla="*/ 4038600 w 4038600"/>
                <a:gd name="connsiteY2" fmla="*/ 0 h 973666"/>
                <a:gd name="connsiteX3" fmla="*/ 4030133 w 4038600"/>
                <a:gd name="connsiteY3" fmla="*/ 338666 h 973666"/>
                <a:gd name="connsiteX4" fmla="*/ 3522133 w 4038600"/>
                <a:gd name="connsiteY4" fmla="*/ 465666 h 973666"/>
                <a:gd name="connsiteX5" fmla="*/ 3403600 w 4038600"/>
                <a:gd name="connsiteY5" fmla="*/ 321733 h 973666"/>
                <a:gd name="connsiteX6" fmla="*/ 440267 w 4038600"/>
                <a:gd name="connsiteY6" fmla="*/ 338666 h 973666"/>
                <a:gd name="connsiteX7" fmla="*/ 448733 w 4038600"/>
                <a:gd name="connsiteY7" fmla="*/ 965200 h 973666"/>
                <a:gd name="connsiteX8" fmla="*/ 0 w 4038600"/>
                <a:gd name="connsiteY8" fmla="*/ 973666 h 973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38600" h="973666">
                  <a:moveTo>
                    <a:pt x="0" y="973666"/>
                  </a:moveTo>
                  <a:cubicBezTo>
                    <a:pt x="2822" y="651933"/>
                    <a:pt x="8467" y="8466"/>
                    <a:pt x="8467" y="8466"/>
                  </a:cubicBezTo>
                  <a:lnTo>
                    <a:pt x="4038600" y="0"/>
                  </a:lnTo>
                  <a:lnTo>
                    <a:pt x="4030133" y="338666"/>
                  </a:lnTo>
                  <a:lnTo>
                    <a:pt x="3522133" y="465666"/>
                  </a:lnTo>
                  <a:lnTo>
                    <a:pt x="3403600" y="321733"/>
                  </a:lnTo>
                  <a:lnTo>
                    <a:pt x="440267" y="338666"/>
                  </a:lnTo>
                  <a:lnTo>
                    <a:pt x="448733" y="965200"/>
                  </a:lnTo>
                  <a:lnTo>
                    <a:pt x="0" y="97366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47" name="Forme libre 46"/>
            <p:cNvSpPr/>
            <p:nvPr/>
          </p:nvSpPr>
          <p:spPr>
            <a:xfrm>
              <a:off x="1489168" y="4696284"/>
              <a:ext cx="1012670" cy="578827"/>
            </a:xfrm>
            <a:custGeom>
              <a:avLst/>
              <a:gdLst>
                <a:gd name="connsiteX0" fmla="*/ 0 w 4047067"/>
                <a:gd name="connsiteY0" fmla="*/ 1405467 h 2032000"/>
                <a:gd name="connsiteX1" fmla="*/ 0 w 4047067"/>
                <a:gd name="connsiteY1" fmla="*/ 2032000 h 2032000"/>
                <a:gd name="connsiteX2" fmla="*/ 2379134 w 4047067"/>
                <a:gd name="connsiteY2" fmla="*/ 2032000 h 2032000"/>
                <a:gd name="connsiteX3" fmla="*/ 2370667 w 4047067"/>
                <a:gd name="connsiteY3" fmla="*/ 440267 h 2032000"/>
                <a:gd name="connsiteX4" fmla="*/ 4038600 w 4047067"/>
                <a:gd name="connsiteY4" fmla="*/ 431800 h 2032000"/>
                <a:gd name="connsiteX5" fmla="*/ 4047067 w 4047067"/>
                <a:gd name="connsiteY5" fmla="*/ 76200 h 2032000"/>
                <a:gd name="connsiteX6" fmla="*/ 3522134 w 4047067"/>
                <a:gd name="connsiteY6" fmla="*/ 0 h 2032000"/>
                <a:gd name="connsiteX7" fmla="*/ 3395134 w 4047067"/>
                <a:gd name="connsiteY7" fmla="*/ 152400 h 2032000"/>
                <a:gd name="connsiteX8" fmla="*/ 2362200 w 4047067"/>
                <a:gd name="connsiteY8" fmla="*/ 127000 h 2032000"/>
                <a:gd name="connsiteX9" fmla="*/ 2040467 w 4047067"/>
                <a:gd name="connsiteY9" fmla="*/ 313267 h 2032000"/>
                <a:gd name="connsiteX10" fmla="*/ 1642534 w 4047067"/>
                <a:gd name="connsiteY10" fmla="*/ 1498600 h 2032000"/>
                <a:gd name="connsiteX11" fmla="*/ 1388534 w 4047067"/>
                <a:gd name="connsiteY11" fmla="*/ 1727200 h 2032000"/>
                <a:gd name="connsiteX12" fmla="*/ 448734 w 4047067"/>
                <a:gd name="connsiteY12" fmla="*/ 1727200 h 2032000"/>
                <a:gd name="connsiteX13" fmla="*/ 457200 w 4047067"/>
                <a:gd name="connsiteY13" fmla="*/ 1422400 h 2032000"/>
                <a:gd name="connsiteX14" fmla="*/ 457200 w 4047067"/>
                <a:gd name="connsiteY14" fmla="*/ 1422400 h 2032000"/>
                <a:gd name="connsiteX15" fmla="*/ 0 w 4047067"/>
                <a:gd name="connsiteY15" fmla="*/ 1405467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47067" h="2032000">
                  <a:moveTo>
                    <a:pt x="0" y="1405467"/>
                  </a:moveTo>
                  <a:lnTo>
                    <a:pt x="0" y="2032000"/>
                  </a:lnTo>
                  <a:lnTo>
                    <a:pt x="2379134" y="2032000"/>
                  </a:lnTo>
                  <a:cubicBezTo>
                    <a:pt x="2376312" y="1501422"/>
                    <a:pt x="2370667" y="440267"/>
                    <a:pt x="2370667" y="440267"/>
                  </a:cubicBezTo>
                  <a:lnTo>
                    <a:pt x="4038600" y="431800"/>
                  </a:lnTo>
                  <a:lnTo>
                    <a:pt x="4047067" y="76200"/>
                  </a:lnTo>
                  <a:lnTo>
                    <a:pt x="3522134" y="0"/>
                  </a:lnTo>
                  <a:lnTo>
                    <a:pt x="3395134" y="152400"/>
                  </a:lnTo>
                  <a:lnTo>
                    <a:pt x="2362200" y="127000"/>
                  </a:lnTo>
                  <a:lnTo>
                    <a:pt x="2040467" y="313267"/>
                  </a:lnTo>
                  <a:lnTo>
                    <a:pt x="1642534" y="1498600"/>
                  </a:lnTo>
                  <a:lnTo>
                    <a:pt x="1388534" y="1727200"/>
                  </a:lnTo>
                  <a:lnTo>
                    <a:pt x="448734" y="1727200"/>
                  </a:lnTo>
                  <a:lnTo>
                    <a:pt x="457200" y="1422400"/>
                  </a:lnTo>
                  <a:lnTo>
                    <a:pt x="457200" y="1422400"/>
                  </a:lnTo>
                  <a:lnTo>
                    <a:pt x="0" y="1405467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493212" y="4808448"/>
              <a:ext cx="102112" cy="2899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grpSp>
          <p:nvGrpSpPr>
            <p:cNvPr id="49" name="Grouper 69"/>
            <p:cNvGrpSpPr/>
            <p:nvPr/>
          </p:nvGrpSpPr>
          <p:grpSpPr>
            <a:xfrm>
              <a:off x="2541624" y="4225861"/>
              <a:ext cx="1142571" cy="592828"/>
              <a:chOff x="2787650" y="1424860"/>
              <a:chExt cx="3244850" cy="1102796"/>
            </a:xfrm>
          </p:grpSpPr>
          <p:sp>
            <p:nvSpPr>
              <p:cNvPr id="281" name="Rectangle 280"/>
              <p:cNvSpPr/>
              <p:nvPr/>
            </p:nvSpPr>
            <p:spPr>
              <a:xfrm>
                <a:off x="2787650" y="1992663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2787650" y="2335919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83" name="Rectangle 282"/>
              <p:cNvSpPr/>
              <p:nvPr/>
            </p:nvSpPr>
            <p:spPr>
              <a:xfrm>
                <a:off x="3044825" y="1992663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3044825" y="2335919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85" name="Rectangle 284"/>
              <p:cNvSpPr/>
              <p:nvPr/>
            </p:nvSpPr>
            <p:spPr>
              <a:xfrm>
                <a:off x="3298825" y="1992663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86" name="Rectangle 285"/>
              <p:cNvSpPr/>
              <p:nvPr/>
            </p:nvSpPr>
            <p:spPr>
              <a:xfrm>
                <a:off x="3298825" y="2335919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87" name="Rectangle 286"/>
              <p:cNvSpPr/>
              <p:nvPr/>
            </p:nvSpPr>
            <p:spPr>
              <a:xfrm>
                <a:off x="3556000" y="1992663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88" name="Rectangle 287"/>
              <p:cNvSpPr/>
              <p:nvPr/>
            </p:nvSpPr>
            <p:spPr>
              <a:xfrm>
                <a:off x="3556000" y="2335919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89" name="Rectangle 288"/>
              <p:cNvSpPr/>
              <p:nvPr/>
            </p:nvSpPr>
            <p:spPr>
              <a:xfrm>
                <a:off x="3803650" y="1910113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90" name="Rectangle 289"/>
              <p:cNvSpPr/>
              <p:nvPr/>
            </p:nvSpPr>
            <p:spPr>
              <a:xfrm>
                <a:off x="3803650" y="2253369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91" name="Rectangle 290"/>
              <p:cNvSpPr/>
              <p:nvPr/>
            </p:nvSpPr>
            <p:spPr>
              <a:xfrm>
                <a:off x="4051300" y="1814863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92" name="Rectangle 291"/>
              <p:cNvSpPr/>
              <p:nvPr/>
            </p:nvSpPr>
            <p:spPr>
              <a:xfrm>
                <a:off x="4051300" y="2158119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93" name="Rectangle 292"/>
              <p:cNvSpPr/>
              <p:nvPr/>
            </p:nvSpPr>
            <p:spPr>
              <a:xfrm>
                <a:off x="4298950" y="1712644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94" name="Rectangle 293"/>
              <p:cNvSpPr/>
              <p:nvPr/>
            </p:nvSpPr>
            <p:spPr>
              <a:xfrm>
                <a:off x="4298950" y="2055900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95" name="Rectangle 294"/>
              <p:cNvSpPr/>
              <p:nvPr/>
            </p:nvSpPr>
            <p:spPr>
              <a:xfrm>
                <a:off x="4549775" y="1616157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96" name="Rectangle 295"/>
              <p:cNvSpPr/>
              <p:nvPr/>
            </p:nvSpPr>
            <p:spPr>
              <a:xfrm>
                <a:off x="4549775" y="1959413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97" name="Rectangle 296"/>
              <p:cNvSpPr/>
              <p:nvPr/>
            </p:nvSpPr>
            <p:spPr>
              <a:xfrm>
                <a:off x="4800600" y="1513320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4800600" y="1856576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grpSp>
            <p:nvGrpSpPr>
              <p:cNvPr id="299" name="Grouper 59"/>
              <p:cNvGrpSpPr/>
              <p:nvPr/>
            </p:nvGrpSpPr>
            <p:grpSpPr>
              <a:xfrm>
                <a:off x="5054600" y="1424860"/>
                <a:ext cx="977900" cy="534993"/>
                <a:chOff x="2940050" y="2145063"/>
                <a:chExt cx="977900" cy="534993"/>
              </a:xfrm>
            </p:grpSpPr>
            <p:sp>
              <p:nvSpPr>
                <p:cNvPr id="300" name="Rectangle 299"/>
                <p:cNvSpPr/>
                <p:nvPr/>
              </p:nvSpPr>
              <p:spPr>
                <a:xfrm>
                  <a:off x="2940050" y="2145063"/>
                  <a:ext cx="209550" cy="19173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600"/>
                </a:p>
              </p:txBody>
            </p:sp>
            <p:sp>
              <p:nvSpPr>
                <p:cNvPr id="301" name="Rectangle 300"/>
                <p:cNvSpPr/>
                <p:nvPr/>
              </p:nvSpPr>
              <p:spPr>
                <a:xfrm>
                  <a:off x="2940050" y="2488319"/>
                  <a:ext cx="209550" cy="19173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600"/>
                </a:p>
              </p:txBody>
            </p:sp>
            <p:sp>
              <p:nvSpPr>
                <p:cNvPr id="302" name="Rectangle 301"/>
                <p:cNvSpPr/>
                <p:nvPr/>
              </p:nvSpPr>
              <p:spPr>
                <a:xfrm>
                  <a:off x="3197225" y="2145063"/>
                  <a:ext cx="209550" cy="19173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600"/>
                </a:p>
              </p:txBody>
            </p:sp>
            <p:sp>
              <p:nvSpPr>
                <p:cNvPr id="303" name="Rectangle 302"/>
                <p:cNvSpPr/>
                <p:nvPr/>
              </p:nvSpPr>
              <p:spPr>
                <a:xfrm>
                  <a:off x="3197225" y="2488319"/>
                  <a:ext cx="209550" cy="19173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600"/>
                </a:p>
              </p:txBody>
            </p:sp>
            <p:sp>
              <p:nvSpPr>
                <p:cNvPr id="304" name="Rectangle 303"/>
                <p:cNvSpPr/>
                <p:nvPr/>
              </p:nvSpPr>
              <p:spPr>
                <a:xfrm>
                  <a:off x="3451225" y="2145063"/>
                  <a:ext cx="209550" cy="19173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600"/>
                </a:p>
              </p:txBody>
            </p:sp>
            <p:sp>
              <p:nvSpPr>
                <p:cNvPr id="305" name="Rectangle 304"/>
                <p:cNvSpPr/>
                <p:nvPr/>
              </p:nvSpPr>
              <p:spPr>
                <a:xfrm>
                  <a:off x="3451225" y="2488319"/>
                  <a:ext cx="209550" cy="19173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600"/>
                </a:p>
              </p:txBody>
            </p:sp>
            <p:sp>
              <p:nvSpPr>
                <p:cNvPr id="306" name="Rectangle 305"/>
                <p:cNvSpPr/>
                <p:nvPr/>
              </p:nvSpPr>
              <p:spPr>
                <a:xfrm>
                  <a:off x="3708400" y="2145063"/>
                  <a:ext cx="209550" cy="19173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600"/>
                </a:p>
              </p:txBody>
            </p:sp>
            <p:sp>
              <p:nvSpPr>
                <p:cNvPr id="307" name="Rectangle 306"/>
                <p:cNvSpPr/>
                <p:nvPr/>
              </p:nvSpPr>
              <p:spPr>
                <a:xfrm>
                  <a:off x="3708400" y="2488319"/>
                  <a:ext cx="209550" cy="19173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600"/>
                </a:p>
              </p:txBody>
            </p:sp>
          </p:grpSp>
        </p:grpSp>
        <p:grpSp>
          <p:nvGrpSpPr>
            <p:cNvPr id="50" name="Grouper 60"/>
            <p:cNvGrpSpPr/>
            <p:nvPr/>
          </p:nvGrpSpPr>
          <p:grpSpPr>
            <a:xfrm>
              <a:off x="3716023" y="4313195"/>
              <a:ext cx="204109" cy="111746"/>
              <a:chOff x="2940050" y="2145063"/>
              <a:chExt cx="977900" cy="534993"/>
            </a:xfrm>
          </p:grpSpPr>
          <p:sp>
            <p:nvSpPr>
              <p:cNvPr id="273" name="Rectangle 272"/>
              <p:cNvSpPr/>
              <p:nvPr/>
            </p:nvSpPr>
            <p:spPr>
              <a:xfrm>
                <a:off x="2940050" y="2145063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2940050" y="2488319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75" name="Rectangle 274"/>
              <p:cNvSpPr/>
              <p:nvPr/>
            </p:nvSpPr>
            <p:spPr>
              <a:xfrm>
                <a:off x="3197225" y="2145063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76" name="Rectangle 275"/>
              <p:cNvSpPr/>
              <p:nvPr/>
            </p:nvSpPr>
            <p:spPr>
              <a:xfrm>
                <a:off x="3197225" y="2488319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77" name="Rectangle 276"/>
              <p:cNvSpPr/>
              <p:nvPr/>
            </p:nvSpPr>
            <p:spPr>
              <a:xfrm>
                <a:off x="3451225" y="2145063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78" name="Rectangle 277"/>
              <p:cNvSpPr/>
              <p:nvPr/>
            </p:nvSpPr>
            <p:spPr>
              <a:xfrm>
                <a:off x="3451225" y="2488319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3708400" y="2145063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  <p:sp>
            <p:nvSpPr>
              <p:cNvPr id="280" name="Rectangle 279"/>
              <p:cNvSpPr/>
              <p:nvPr/>
            </p:nvSpPr>
            <p:spPr>
              <a:xfrm>
                <a:off x="3708400" y="2488319"/>
                <a:ext cx="209550" cy="191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/>
              </a:p>
            </p:txBody>
          </p:sp>
        </p:grpSp>
        <p:sp>
          <p:nvSpPr>
            <p:cNvPr id="51" name="Ellipse 50"/>
            <p:cNvSpPr/>
            <p:nvPr/>
          </p:nvSpPr>
          <p:spPr>
            <a:xfrm>
              <a:off x="2533527" y="4638361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52" name="Ellipse 51"/>
            <p:cNvSpPr/>
            <p:nvPr/>
          </p:nvSpPr>
          <p:spPr>
            <a:xfrm>
              <a:off x="1637060" y="4808448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53" name="Ellipse 52"/>
            <p:cNvSpPr/>
            <p:nvPr/>
          </p:nvSpPr>
          <p:spPr>
            <a:xfrm>
              <a:off x="1595324" y="4863183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54" name="Ellipse 53"/>
            <p:cNvSpPr/>
            <p:nvPr/>
          </p:nvSpPr>
          <p:spPr>
            <a:xfrm>
              <a:off x="1619987" y="4945109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56" name="Ellipse 55"/>
            <p:cNvSpPr/>
            <p:nvPr/>
          </p:nvSpPr>
          <p:spPr>
            <a:xfrm>
              <a:off x="1669313" y="4863183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57" name="Ellipse 56"/>
            <p:cNvSpPr/>
            <p:nvPr/>
          </p:nvSpPr>
          <p:spPr>
            <a:xfrm>
              <a:off x="1686387" y="4974692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58" name="Ellipse 57"/>
            <p:cNvSpPr/>
            <p:nvPr/>
          </p:nvSpPr>
          <p:spPr>
            <a:xfrm>
              <a:off x="1619987" y="5039958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59" name="Ellipse 58"/>
            <p:cNvSpPr/>
            <p:nvPr/>
          </p:nvSpPr>
          <p:spPr>
            <a:xfrm>
              <a:off x="2254350" y="4661237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60" name="Ellipse 59"/>
            <p:cNvSpPr/>
            <p:nvPr/>
          </p:nvSpPr>
          <p:spPr>
            <a:xfrm>
              <a:off x="2558190" y="4620037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61" name="Ellipse 60"/>
            <p:cNvSpPr/>
            <p:nvPr/>
          </p:nvSpPr>
          <p:spPr>
            <a:xfrm>
              <a:off x="2632180" y="4688071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62" name="Ellipse 61"/>
            <p:cNvSpPr/>
            <p:nvPr/>
          </p:nvSpPr>
          <p:spPr>
            <a:xfrm>
              <a:off x="2696954" y="4618233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63" name="Ellipse 62"/>
            <p:cNvSpPr/>
            <p:nvPr/>
          </p:nvSpPr>
          <p:spPr>
            <a:xfrm>
              <a:off x="2632180" y="4616872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64" name="Ellipse 63"/>
            <p:cNvSpPr/>
            <p:nvPr/>
          </p:nvSpPr>
          <p:spPr>
            <a:xfrm>
              <a:off x="2566084" y="4688427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65" name="Ellipse 64"/>
            <p:cNvSpPr/>
            <p:nvPr/>
          </p:nvSpPr>
          <p:spPr>
            <a:xfrm>
              <a:off x="2607516" y="4645424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66" name="Ellipse 65"/>
            <p:cNvSpPr/>
            <p:nvPr/>
          </p:nvSpPr>
          <p:spPr>
            <a:xfrm>
              <a:off x="1686387" y="5029072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67" name="Ellipse 66"/>
            <p:cNvSpPr/>
            <p:nvPr/>
          </p:nvSpPr>
          <p:spPr>
            <a:xfrm>
              <a:off x="1669340" y="4908805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68" name="Ellipse 67"/>
            <p:cNvSpPr/>
            <p:nvPr/>
          </p:nvSpPr>
          <p:spPr>
            <a:xfrm>
              <a:off x="1742133" y="4990731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69" name="Ellipse 68"/>
            <p:cNvSpPr/>
            <p:nvPr/>
          </p:nvSpPr>
          <p:spPr>
            <a:xfrm>
              <a:off x="1718667" y="4920311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0" name="Ellipse 69"/>
            <p:cNvSpPr/>
            <p:nvPr/>
          </p:nvSpPr>
          <p:spPr>
            <a:xfrm>
              <a:off x="1570661" y="4990731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1" name="Ellipse 70"/>
            <p:cNvSpPr/>
            <p:nvPr/>
          </p:nvSpPr>
          <p:spPr>
            <a:xfrm>
              <a:off x="1545997" y="4917564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2" name="Ellipse 71"/>
            <p:cNvSpPr/>
            <p:nvPr/>
          </p:nvSpPr>
          <p:spPr>
            <a:xfrm>
              <a:off x="1545997" y="4818689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3" name="Ellipse 72"/>
            <p:cNvSpPr/>
            <p:nvPr/>
          </p:nvSpPr>
          <p:spPr>
            <a:xfrm>
              <a:off x="1521334" y="5039958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4" name="Ellipse 73"/>
            <p:cNvSpPr/>
            <p:nvPr/>
          </p:nvSpPr>
          <p:spPr>
            <a:xfrm>
              <a:off x="2303676" y="4620037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5" name="Ellipse 74"/>
            <p:cNvSpPr/>
            <p:nvPr/>
          </p:nvSpPr>
          <p:spPr>
            <a:xfrm>
              <a:off x="2205024" y="4688071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6" name="Ellipse 75"/>
            <p:cNvSpPr/>
            <p:nvPr/>
          </p:nvSpPr>
          <p:spPr>
            <a:xfrm>
              <a:off x="2070347" y="4633691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7" name="Ellipse 76"/>
            <p:cNvSpPr/>
            <p:nvPr/>
          </p:nvSpPr>
          <p:spPr>
            <a:xfrm>
              <a:off x="1958339" y="4742807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en-GB" sz="600" b="1" smtClean="0">
                <a:solidFill>
                  <a:schemeClr val="bg1"/>
                </a:solidFill>
              </a:endParaRPr>
            </a:p>
          </p:txBody>
        </p:sp>
        <p:sp>
          <p:nvSpPr>
            <p:cNvPr id="78" name="Ellipse 77"/>
            <p:cNvSpPr/>
            <p:nvPr/>
          </p:nvSpPr>
          <p:spPr>
            <a:xfrm>
              <a:off x="1816122" y="4719932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9" name="Ellipse 78"/>
            <p:cNvSpPr/>
            <p:nvPr/>
          </p:nvSpPr>
          <p:spPr>
            <a:xfrm>
              <a:off x="1661723" y="4699804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80" name="Ellipse 79"/>
            <p:cNvSpPr/>
            <p:nvPr/>
          </p:nvSpPr>
          <p:spPr>
            <a:xfrm>
              <a:off x="1865448" y="4908805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81" name="Ellipse 80"/>
            <p:cNvSpPr/>
            <p:nvPr/>
          </p:nvSpPr>
          <p:spPr>
            <a:xfrm>
              <a:off x="2229687" y="4620037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82" name="Ellipse 81"/>
            <p:cNvSpPr/>
            <p:nvPr/>
          </p:nvSpPr>
          <p:spPr>
            <a:xfrm>
              <a:off x="2308121" y="4674417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83" name="Ellipse 82"/>
            <p:cNvSpPr/>
            <p:nvPr/>
          </p:nvSpPr>
          <p:spPr>
            <a:xfrm>
              <a:off x="2180361" y="4620037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84" name="Ellipse 83"/>
            <p:cNvSpPr/>
            <p:nvPr/>
          </p:nvSpPr>
          <p:spPr>
            <a:xfrm>
              <a:off x="2174295" y="4683520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85" name="Ellipse 84"/>
            <p:cNvSpPr/>
            <p:nvPr/>
          </p:nvSpPr>
          <p:spPr>
            <a:xfrm>
              <a:off x="2155698" y="4647228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86" name="Ellipse 85"/>
            <p:cNvSpPr/>
            <p:nvPr/>
          </p:nvSpPr>
          <p:spPr>
            <a:xfrm>
              <a:off x="2119673" y="4683520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87" name="Ellipse 86"/>
            <p:cNvSpPr/>
            <p:nvPr/>
          </p:nvSpPr>
          <p:spPr>
            <a:xfrm>
              <a:off x="1711050" y="4781258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88" name="Ellipse 87"/>
            <p:cNvSpPr/>
            <p:nvPr/>
          </p:nvSpPr>
          <p:spPr>
            <a:xfrm>
              <a:off x="1718667" y="4947501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89" name="Ellipse 88"/>
            <p:cNvSpPr/>
            <p:nvPr/>
          </p:nvSpPr>
          <p:spPr>
            <a:xfrm>
              <a:off x="1735713" y="4696284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90" name="Ellipse 89"/>
            <p:cNvSpPr/>
            <p:nvPr/>
          </p:nvSpPr>
          <p:spPr>
            <a:xfrm>
              <a:off x="1865448" y="4656329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91" name="Ellipse 90"/>
            <p:cNvSpPr/>
            <p:nvPr/>
          </p:nvSpPr>
          <p:spPr>
            <a:xfrm>
              <a:off x="1791459" y="4963186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92" name="Ellipse 91"/>
            <p:cNvSpPr/>
            <p:nvPr/>
          </p:nvSpPr>
          <p:spPr>
            <a:xfrm>
              <a:off x="1791459" y="4873069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93" name="Ellipse 92"/>
            <p:cNvSpPr/>
            <p:nvPr/>
          </p:nvSpPr>
          <p:spPr>
            <a:xfrm>
              <a:off x="2386207" y="4656329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94" name="Ellipse 93"/>
            <p:cNvSpPr/>
            <p:nvPr/>
          </p:nvSpPr>
          <p:spPr>
            <a:xfrm>
              <a:off x="2452512" y="4629140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95" name="Ellipse 94"/>
            <p:cNvSpPr/>
            <p:nvPr/>
          </p:nvSpPr>
          <p:spPr>
            <a:xfrm>
              <a:off x="2435533" y="4656329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96" name="Ellipse 95"/>
            <p:cNvSpPr/>
            <p:nvPr/>
          </p:nvSpPr>
          <p:spPr>
            <a:xfrm>
              <a:off x="2021021" y="4618233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98" name="Ellipse 97"/>
            <p:cNvSpPr/>
            <p:nvPr/>
          </p:nvSpPr>
          <p:spPr>
            <a:xfrm>
              <a:off x="1791459" y="5045111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99" name="Ellipse 98"/>
            <p:cNvSpPr/>
            <p:nvPr/>
          </p:nvSpPr>
          <p:spPr>
            <a:xfrm>
              <a:off x="1785039" y="4792635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00" name="Ellipse 99"/>
            <p:cNvSpPr/>
            <p:nvPr/>
          </p:nvSpPr>
          <p:spPr>
            <a:xfrm>
              <a:off x="1933676" y="4671241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01" name="Ellipse 100"/>
            <p:cNvSpPr/>
            <p:nvPr/>
          </p:nvSpPr>
          <p:spPr>
            <a:xfrm>
              <a:off x="1914774" y="4847016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02" name="Ellipse 101"/>
            <p:cNvSpPr/>
            <p:nvPr/>
          </p:nvSpPr>
          <p:spPr>
            <a:xfrm>
              <a:off x="1840785" y="4999489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03" name="Ellipse 102"/>
            <p:cNvSpPr/>
            <p:nvPr/>
          </p:nvSpPr>
          <p:spPr>
            <a:xfrm>
              <a:off x="1865448" y="4781258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04" name="Ellipse 103"/>
            <p:cNvSpPr/>
            <p:nvPr/>
          </p:nvSpPr>
          <p:spPr>
            <a:xfrm>
              <a:off x="1718667" y="4854425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05" name="Ellipse 104"/>
            <p:cNvSpPr/>
            <p:nvPr/>
          </p:nvSpPr>
          <p:spPr>
            <a:xfrm>
              <a:off x="1890111" y="4710710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06" name="Ellipse 105"/>
            <p:cNvSpPr/>
            <p:nvPr/>
          </p:nvSpPr>
          <p:spPr>
            <a:xfrm>
              <a:off x="2021021" y="4698431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07" name="Ellipse 106"/>
            <p:cNvSpPr/>
            <p:nvPr/>
          </p:nvSpPr>
          <p:spPr>
            <a:xfrm>
              <a:off x="1996358" y="4671241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08" name="Ellipse 107"/>
            <p:cNvSpPr/>
            <p:nvPr/>
          </p:nvSpPr>
          <p:spPr>
            <a:xfrm>
              <a:off x="2070347" y="4683520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09" name="Ellipse 108"/>
            <p:cNvSpPr/>
            <p:nvPr/>
          </p:nvSpPr>
          <p:spPr>
            <a:xfrm>
              <a:off x="2119673" y="4620037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10" name="Ellipse 109"/>
            <p:cNvSpPr/>
            <p:nvPr/>
          </p:nvSpPr>
          <p:spPr>
            <a:xfrm>
              <a:off x="2248284" y="4656329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11" name="Ellipse 110"/>
            <p:cNvSpPr/>
            <p:nvPr/>
          </p:nvSpPr>
          <p:spPr>
            <a:xfrm>
              <a:off x="1620014" y="4999489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12" name="Ellipse 111"/>
            <p:cNvSpPr/>
            <p:nvPr/>
          </p:nvSpPr>
          <p:spPr>
            <a:xfrm>
              <a:off x="1612397" y="4901396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13" name="Ellipse 112"/>
            <p:cNvSpPr/>
            <p:nvPr/>
          </p:nvSpPr>
          <p:spPr>
            <a:xfrm>
              <a:off x="1563071" y="5018276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14" name="Ellipse 113"/>
            <p:cNvSpPr/>
            <p:nvPr/>
          </p:nvSpPr>
          <p:spPr>
            <a:xfrm>
              <a:off x="1521334" y="4874206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15" name="Ellipse 114"/>
            <p:cNvSpPr/>
            <p:nvPr/>
          </p:nvSpPr>
          <p:spPr>
            <a:xfrm>
              <a:off x="1496671" y="4963896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16" name="Ellipse 115"/>
            <p:cNvSpPr/>
            <p:nvPr/>
          </p:nvSpPr>
          <p:spPr>
            <a:xfrm>
              <a:off x="1493212" y="4818689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17" name="Ellipse 116"/>
            <p:cNvSpPr/>
            <p:nvPr/>
          </p:nvSpPr>
          <p:spPr>
            <a:xfrm>
              <a:off x="1964100" y="4633691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18" name="Ellipse 117"/>
            <p:cNvSpPr/>
            <p:nvPr/>
          </p:nvSpPr>
          <p:spPr>
            <a:xfrm>
              <a:off x="1890111" y="4881615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19" name="Ellipse 118"/>
            <p:cNvSpPr/>
            <p:nvPr/>
          </p:nvSpPr>
          <p:spPr>
            <a:xfrm>
              <a:off x="1765599" y="4742451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20" name="Ellipse 119"/>
            <p:cNvSpPr/>
            <p:nvPr/>
          </p:nvSpPr>
          <p:spPr>
            <a:xfrm>
              <a:off x="1809702" y="4854425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21" name="Ellipse 120"/>
            <p:cNvSpPr/>
            <p:nvPr/>
          </p:nvSpPr>
          <p:spPr>
            <a:xfrm>
              <a:off x="1909013" y="4737900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en-GB" sz="600" b="1" smtClean="0">
                <a:solidFill>
                  <a:schemeClr val="bg1"/>
                </a:solidFill>
              </a:endParaRPr>
            </a:p>
          </p:txBody>
        </p:sp>
        <p:sp>
          <p:nvSpPr>
            <p:cNvPr id="122" name="Ellipse 121"/>
            <p:cNvSpPr/>
            <p:nvPr/>
          </p:nvSpPr>
          <p:spPr>
            <a:xfrm>
              <a:off x="1669340" y="4754185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23" name="Ellipse 122"/>
            <p:cNvSpPr/>
            <p:nvPr/>
          </p:nvSpPr>
          <p:spPr>
            <a:xfrm>
              <a:off x="1742133" y="4836110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24" name="Ellipse 123"/>
            <p:cNvSpPr/>
            <p:nvPr/>
          </p:nvSpPr>
          <p:spPr>
            <a:xfrm>
              <a:off x="1814925" y="4922586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25" name="Ellipse 124"/>
            <p:cNvSpPr/>
            <p:nvPr/>
          </p:nvSpPr>
          <p:spPr>
            <a:xfrm>
              <a:off x="1814925" y="4918035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26" name="Ellipse 125"/>
            <p:cNvSpPr/>
            <p:nvPr/>
          </p:nvSpPr>
          <p:spPr>
            <a:xfrm>
              <a:off x="2272948" y="4629140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27" name="Ellipse 126"/>
            <p:cNvSpPr/>
            <p:nvPr/>
          </p:nvSpPr>
          <p:spPr>
            <a:xfrm>
              <a:off x="1816122" y="4660881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28" name="Ellipse 127"/>
            <p:cNvSpPr/>
            <p:nvPr/>
          </p:nvSpPr>
          <p:spPr>
            <a:xfrm>
              <a:off x="1909013" y="4656329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29" name="Ellipse 128"/>
            <p:cNvSpPr/>
            <p:nvPr/>
          </p:nvSpPr>
          <p:spPr>
            <a:xfrm>
              <a:off x="1884350" y="4818689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30" name="Ellipse 129"/>
            <p:cNvSpPr/>
            <p:nvPr/>
          </p:nvSpPr>
          <p:spPr>
            <a:xfrm>
              <a:off x="2205024" y="4620037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31" name="Ellipse 130"/>
            <p:cNvSpPr/>
            <p:nvPr/>
          </p:nvSpPr>
          <p:spPr>
            <a:xfrm>
              <a:off x="2353003" y="4656329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32" name="Ellipse 131"/>
            <p:cNvSpPr/>
            <p:nvPr/>
          </p:nvSpPr>
          <p:spPr>
            <a:xfrm>
              <a:off x="2180361" y="4665551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33" name="Ellipse 132"/>
            <p:cNvSpPr/>
            <p:nvPr/>
          </p:nvSpPr>
          <p:spPr>
            <a:xfrm>
              <a:off x="2272948" y="4689457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34" name="Ellipse 133"/>
            <p:cNvSpPr/>
            <p:nvPr/>
          </p:nvSpPr>
          <p:spPr>
            <a:xfrm>
              <a:off x="2013427" y="4692742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35" name="Ellipse 134"/>
            <p:cNvSpPr/>
            <p:nvPr/>
          </p:nvSpPr>
          <p:spPr>
            <a:xfrm>
              <a:off x="2036893" y="4638361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36" name="Ellipse 135"/>
            <p:cNvSpPr/>
            <p:nvPr/>
          </p:nvSpPr>
          <p:spPr>
            <a:xfrm>
              <a:off x="2301655" y="4687181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37" name="Ellipse 136"/>
            <p:cNvSpPr/>
            <p:nvPr/>
          </p:nvSpPr>
          <p:spPr>
            <a:xfrm>
              <a:off x="1816122" y="4792635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38" name="Ellipse 137"/>
            <p:cNvSpPr/>
            <p:nvPr/>
          </p:nvSpPr>
          <p:spPr>
            <a:xfrm>
              <a:off x="1791459" y="4990731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39" name="Ellipse 138"/>
            <p:cNvSpPr/>
            <p:nvPr/>
          </p:nvSpPr>
          <p:spPr>
            <a:xfrm>
              <a:off x="1735713" y="4644051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40" name="Ellipse 139"/>
            <p:cNvSpPr/>
            <p:nvPr/>
          </p:nvSpPr>
          <p:spPr>
            <a:xfrm>
              <a:off x="1857831" y="4620037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41" name="Ellipse 140"/>
            <p:cNvSpPr/>
            <p:nvPr/>
          </p:nvSpPr>
          <p:spPr>
            <a:xfrm>
              <a:off x="1692806" y="4827235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42" name="Ellipse 141"/>
            <p:cNvSpPr/>
            <p:nvPr/>
          </p:nvSpPr>
          <p:spPr>
            <a:xfrm>
              <a:off x="1882495" y="4976967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43" name="Ellipse 142"/>
            <p:cNvSpPr/>
            <p:nvPr/>
          </p:nvSpPr>
          <p:spPr>
            <a:xfrm>
              <a:off x="2672291" y="4661237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44" name="Ellipse 143"/>
            <p:cNvSpPr/>
            <p:nvPr/>
          </p:nvSpPr>
          <p:spPr>
            <a:xfrm>
              <a:off x="2721618" y="4662267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45" name="Ellipse 144"/>
            <p:cNvSpPr/>
            <p:nvPr/>
          </p:nvSpPr>
          <p:spPr>
            <a:xfrm>
              <a:off x="2503763" y="4668728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46" name="Ellipse 145"/>
            <p:cNvSpPr/>
            <p:nvPr/>
          </p:nvSpPr>
          <p:spPr>
            <a:xfrm>
              <a:off x="2525304" y="4695136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47" name="Ellipse 146"/>
            <p:cNvSpPr/>
            <p:nvPr/>
          </p:nvSpPr>
          <p:spPr>
            <a:xfrm>
              <a:off x="2484860" y="4618233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48" name="Ellipse 147"/>
            <p:cNvSpPr/>
            <p:nvPr/>
          </p:nvSpPr>
          <p:spPr>
            <a:xfrm>
              <a:off x="2582853" y="4647228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49" name="Ellipse 148"/>
            <p:cNvSpPr/>
            <p:nvPr/>
          </p:nvSpPr>
          <p:spPr>
            <a:xfrm>
              <a:off x="2656843" y="4620037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50" name="Ellipse 149"/>
            <p:cNvSpPr/>
            <p:nvPr/>
          </p:nvSpPr>
          <p:spPr>
            <a:xfrm>
              <a:off x="3710434" y="4342469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51" name="Ellipse 150"/>
            <p:cNvSpPr/>
            <p:nvPr/>
          </p:nvSpPr>
          <p:spPr>
            <a:xfrm>
              <a:off x="3910893" y="4342469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52" name="Ellipse 151"/>
            <p:cNvSpPr/>
            <p:nvPr/>
          </p:nvSpPr>
          <p:spPr>
            <a:xfrm>
              <a:off x="3610408" y="4315279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53" name="Ellipse 152"/>
            <p:cNvSpPr/>
            <p:nvPr/>
          </p:nvSpPr>
          <p:spPr>
            <a:xfrm>
              <a:off x="3454874" y="4326184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54" name="Ellipse 153"/>
            <p:cNvSpPr/>
            <p:nvPr/>
          </p:nvSpPr>
          <p:spPr>
            <a:xfrm>
              <a:off x="3381088" y="4357701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55" name="Ellipse 154"/>
            <p:cNvSpPr/>
            <p:nvPr/>
          </p:nvSpPr>
          <p:spPr>
            <a:xfrm>
              <a:off x="3201094" y="4459527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56" name="Ellipse 155"/>
            <p:cNvSpPr/>
            <p:nvPr/>
          </p:nvSpPr>
          <p:spPr>
            <a:xfrm>
              <a:off x="3098240" y="4478846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+©◊</a:t>
              </a:r>
            </a:p>
          </p:txBody>
        </p:sp>
        <p:sp>
          <p:nvSpPr>
            <p:cNvPr id="157" name="Ellipse 156"/>
            <p:cNvSpPr/>
            <p:nvPr/>
          </p:nvSpPr>
          <p:spPr>
            <a:xfrm>
              <a:off x="2937252" y="4579785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58" name="Ellipse 157"/>
            <p:cNvSpPr/>
            <p:nvPr/>
          </p:nvSpPr>
          <p:spPr>
            <a:xfrm>
              <a:off x="2782279" y="4673651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59" name="Ellipse 158"/>
            <p:cNvSpPr/>
            <p:nvPr/>
          </p:nvSpPr>
          <p:spPr>
            <a:xfrm>
              <a:off x="2757616" y="4606975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60" name="Ellipse 159"/>
            <p:cNvSpPr/>
            <p:nvPr/>
          </p:nvSpPr>
          <p:spPr>
            <a:xfrm>
              <a:off x="2732953" y="4641904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61" name="Ellipse 160"/>
            <p:cNvSpPr/>
            <p:nvPr/>
          </p:nvSpPr>
          <p:spPr>
            <a:xfrm>
              <a:off x="2795405" y="4638361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62" name="Ellipse 161"/>
            <p:cNvSpPr/>
            <p:nvPr/>
          </p:nvSpPr>
          <p:spPr>
            <a:xfrm>
              <a:off x="2696954" y="4662267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63" name="Ellipse 162"/>
            <p:cNvSpPr/>
            <p:nvPr/>
          </p:nvSpPr>
          <p:spPr>
            <a:xfrm>
              <a:off x="2647628" y="4683520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64" name="Ellipse 163"/>
            <p:cNvSpPr/>
            <p:nvPr/>
          </p:nvSpPr>
          <p:spPr>
            <a:xfrm>
              <a:off x="2615410" y="4620037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65" name="Ellipse 164"/>
            <p:cNvSpPr/>
            <p:nvPr/>
          </p:nvSpPr>
          <p:spPr>
            <a:xfrm>
              <a:off x="2861297" y="4641904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66" name="Ellipse 165"/>
            <p:cNvSpPr/>
            <p:nvPr/>
          </p:nvSpPr>
          <p:spPr>
            <a:xfrm>
              <a:off x="2831605" y="4665551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67" name="Ellipse 166"/>
            <p:cNvSpPr/>
            <p:nvPr/>
          </p:nvSpPr>
          <p:spPr>
            <a:xfrm>
              <a:off x="2820067" y="4606500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68" name="Ellipse 167"/>
            <p:cNvSpPr/>
            <p:nvPr/>
          </p:nvSpPr>
          <p:spPr>
            <a:xfrm>
              <a:off x="2501838" y="4683520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69" name="Ellipse 168"/>
            <p:cNvSpPr/>
            <p:nvPr/>
          </p:nvSpPr>
          <p:spPr>
            <a:xfrm>
              <a:off x="2878706" y="4592853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70" name="Ellipse 169"/>
            <p:cNvSpPr/>
            <p:nvPr/>
          </p:nvSpPr>
          <p:spPr>
            <a:xfrm>
              <a:off x="2909040" y="4636095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171" name="Flèche vers la gauche 434"/>
            <p:cNvSpPr/>
            <p:nvPr/>
          </p:nvSpPr>
          <p:spPr>
            <a:xfrm>
              <a:off x="2629074" y="4627440"/>
              <a:ext cx="825800" cy="95669"/>
            </a:xfrm>
            <a:prstGeom prst="leftArrow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72" name="ZoneTexte 171"/>
            <p:cNvSpPr txBox="1"/>
            <p:nvPr/>
          </p:nvSpPr>
          <p:spPr>
            <a:xfrm>
              <a:off x="1465107" y="4274926"/>
              <a:ext cx="1246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/>
                <a:t>Cellule </a:t>
              </a:r>
              <a:r>
                <a:rPr lang="en-GB" sz="1200" b="1" dirty="0" err="1" smtClean="0"/>
                <a:t>gazeuse</a:t>
              </a:r>
              <a:endParaRPr lang="en-GB" sz="1200" b="1" dirty="0"/>
            </a:p>
          </p:txBody>
        </p:sp>
        <p:sp>
          <p:nvSpPr>
            <p:cNvPr id="173" name="ZoneTexte 172"/>
            <p:cNvSpPr txBox="1"/>
            <p:nvPr/>
          </p:nvSpPr>
          <p:spPr>
            <a:xfrm>
              <a:off x="898503" y="4511829"/>
              <a:ext cx="467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 smtClean="0"/>
                <a:t>S3</a:t>
              </a:r>
            </a:p>
          </p:txBody>
        </p:sp>
        <p:sp>
          <p:nvSpPr>
            <p:cNvPr id="174" name="Flèche vers la gauche 457"/>
            <p:cNvSpPr/>
            <p:nvPr/>
          </p:nvSpPr>
          <p:spPr>
            <a:xfrm rot="5400000">
              <a:off x="2126662" y="4839990"/>
              <a:ext cx="399446" cy="90937"/>
            </a:xfrm>
            <a:prstGeom prst="leftArrow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3934026" y="4310870"/>
              <a:ext cx="43738" cy="400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3934026" y="4382566"/>
              <a:ext cx="43738" cy="400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3987704" y="4310870"/>
              <a:ext cx="43738" cy="400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3987704" y="4382566"/>
              <a:ext cx="43738" cy="400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040719" y="4310870"/>
              <a:ext cx="43738" cy="400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040719" y="4382566"/>
              <a:ext cx="43738" cy="400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81" name="Ellipse 180"/>
            <p:cNvSpPr/>
            <p:nvPr/>
          </p:nvSpPr>
          <p:spPr>
            <a:xfrm>
              <a:off x="3991393" y="4340143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4126342" y="4274255"/>
              <a:ext cx="650414" cy="468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4126339" y="4411539"/>
              <a:ext cx="650414" cy="468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84" name="Ellipse 183"/>
            <p:cNvSpPr/>
            <p:nvPr/>
          </p:nvSpPr>
          <p:spPr>
            <a:xfrm>
              <a:off x="4151404" y="4337889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85" name="Ellipse 184"/>
            <p:cNvSpPr/>
            <p:nvPr/>
          </p:nvSpPr>
          <p:spPr>
            <a:xfrm>
              <a:off x="4258433" y="4319581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86" name="Ellipse 185"/>
            <p:cNvSpPr/>
            <p:nvPr/>
          </p:nvSpPr>
          <p:spPr>
            <a:xfrm>
              <a:off x="4365462" y="4347035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87" name="Ellipse 186"/>
            <p:cNvSpPr/>
            <p:nvPr/>
          </p:nvSpPr>
          <p:spPr>
            <a:xfrm>
              <a:off x="4562399" y="4319574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88" name="Ellipse 187"/>
            <p:cNvSpPr/>
            <p:nvPr/>
          </p:nvSpPr>
          <p:spPr>
            <a:xfrm>
              <a:off x="4695116" y="4342452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89" name="Ellipse 188"/>
            <p:cNvSpPr/>
            <p:nvPr/>
          </p:nvSpPr>
          <p:spPr>
            <a:xfrm>
              <a:off x="1458319" y="4835723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90" name="Ellipse 189"/>
            <p:cNvSpPr/>
            <p:nvPr/>
          </p:nvSpPr>
          <p:spPr>
            <a:xfrm>
              <a:off x="1482982" y="4917648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91" name="Ellipse 190"/>
            <p:cNvSpPr/>
            <p:nvPr/>
          </p:nvSpPr>
          <p:spPr>
            <a:xfrm>
              <a:off x="1482982" y="5012497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92" name="Ellipse 191"/>
            <p:cNvSpPr/>
            <p:nvPr/>
          </p:nvSpPr>
          <p:spPr>
            <a:xfrm>
              <a:off x="1433656" y="4963270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93" name="Ellipse 192"/>
            <p:cNvSpPr/>
            <p:nvPr/>
          </p:nvSpPr>
          <p:spPr>
            <a:xfrm>
              <a:off x="1408993" y="4890103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94" name="Ellipse 193"/>
            <p:cNvSpPr/>
            <p:nvPr/>
          </p:nvSpPr>
          <p:spPr>
            <a:xfrm>
              <a:off x="1384329" y="5012497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95" name="Ellipse 194"/>
            <p:cNvSpPr/>
            <p:nvPr/>
          </p:nvSpPr>
          <p:spPr>
            <a:xfrm>
              <a:off x="1483009" y="4972028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96" name="Ellipse 195"/>
            <p:cNvSpPr/>
            <p:nvPr/>
          </p:nvSpPr>
          <p:spPr>
            <a:xfrm>
              <a:off x="1475392" y="4873936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97" name="Ellipse 196"/>
            <p:cNvSpPr/>
            <p:nvPr/>
          </p:nvSpPr>
          <p:spPr>
            <a:xfrm>
              <a:off x="1426066" y="4990815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98" name="Ellipse 197"/>
            <p:cNvSpPr/>
            <p:nvPr/>
          </p:nvSpPr>
          <p:spPr>
            <a:xfrm>
              <a:off x="1384329" y="4846746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99" name="Ellipse 198"/>
            <p:cNvSpPr/>
            <p:nvPr/>
          </p:nvSpPr>
          <p:spPr>
            <a:xfrm>
              <a:off x="1359666" y="4936435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00" name="Ellipse 199"/>
            <p:cNvSpPr/>
            <p:nvPr/>
          </p:nvSpPr>
          <p:spPr>
            <a:xfrm>
              <a:off x="1413274" y="4908408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01" name="Ellipse 200"/>
            <p:cNvSpPr/>
            <p:nvPr/>
          </p:nvSpPr>
          <p:spPr>
            <a:xfrm>
              <a:off x="1413273" y="4809533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02" name="Ellipse 201"/>
            <p:cNvSpPr/>
            <p:nvPr/>
          </p:nvSpPr>
          <p:spPr>
            <a:xfrm>
              <a:off x="1388611" y="5030802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03" name="Ellipse 202"/>
            <p:cNvSpPr/>
            <p:nvPr/>
          </p:nvSpPr>
          <p:spPr>
            <a:xfrm>
              <a:off x="1427143" y="4910813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04" name="Ellipse 203"/>
            <p:cNvSpPr/>
            <p:nvPr/>
          </p:nvSpPr>
          <p:spPr>
            <a:xfrm>
              <a:off x="1363948" y="4954740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05" name="Ellipse 204"/>
            <p:cNvSpPr/>
            <p:nvPr/>
          </p:nvSpPr>
          <p:spPr>
            <a:xfrm>
              <a:off x="1360489" y="4809533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06" name="Ellipse 205"/>
            <p:cNvSpPr/>
            <p:nvPr/>
          </p:nvSpPr>
          <p:spPr>
            <a:xfrm>
              <a:off x="1325596" y="4826567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07" name="Ellipse 206"/>
            <p:cNvSpPr/>
            <p:nvPr/>
          </p:nvSpPr>
          <p:spPr>
            <a:xfrm>
              <a:off x="1350259" y="4908492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08" name="Ellipse 207"/>
            <p:cNvSpPr/>
            <p:nvPr/>
          </p:nvSpPr>
          <p:spPr>
            <a:xfrm>
              <a:off x="1350259" y="5003342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09" name="Ellipse 208"/>
            <p:cNvSpPr/>
            <p:nvPr/>
          </p:nvSpPr>
          <p:spPr>
            <a:xfrm>
              <a:off x="1300933" y="4954114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10" name="Ellipse 209"/>
            <p:cNvSpPr/>
            <p:nvPr/>
          </p:nvSpPr>
          <p:spPr>
            <a:xfrm>
              <a:off x="1276269" y="4880947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11" name="Ellipse 210"/>
            <p:cNvSpPr/>
            <p:nvPr/>
          </p:nvSpPr>
          <p:spPr>
            <a:xfrm>
              <a:off x="1251606" y="5003342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12" name="Ellipse 211"/>
            <p:cNvSpPr/>
            <p:nvPr/>
          </p:nvSpPr>
          <p:spPr>
            <a:xfrm>
              <a:off x="1350286" y="4962872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13" name="Ellipse 212"/>
            <p:cNvSpPr/>
            <p:nvPr/>
          </p:nvSpPr>
          <p:spPr>
            <a:xfrm>
              <a:off x="1338388" y="4905966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14" name="Ellipse 213"/>
            <p:cNvSpPr/>
            <p:nvPr/>
          </p:nvSpPr>
          <p:spPr>
            <a:xfrm>
              <a:off x="1293343" y="4981659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15" name="Ellipse 214"/>
            <p:cNvSpPr/>
            <p:nvPr/>
          </p:nvSpPr>
          <p:spPr>
            <a:xfrm>
              <a:off x="1251606" y="4837590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16" name="Ellipse 215"/>
            <p:cNvSpPr/>
            <p:nvPr/>
          </p:nvSpPr>
          <p:spPr>
            <a:xfrm>
              <a:off x="1226943" y="4927279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dirty="0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17" name="Ellipse 216"/>
            <p:cNvSpPr/>
            <p:nvPr/>
          </p:nvSpPr>
          <p:spPr>
            <a:xfrm>
              <a:off x="1360486" y="4951393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18" name="Ellipse 217"/>
            <p:cNvSpPr/>
            <p:nvPr/>
          </p:nvSpPr>
          <p:spPr>
            <a:xfrm>
              <a:off x="1325593" y="4968427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19" name="Ellipse 218"/>
            <p:cNvSpPr/>
            <p:nvPr/>
          </p:nvSpPr>
          <p:spPr>
            <a:xfrm>
              <a:off x="1276267" y="5022807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20" name="Ellipse 219"/>
            <p:cNvSpPr/>
            <p:nvPr/>
          </p:nvSpPr>
          <p:spPr>
            <a:xfrm>
              <a:off x="1342666" y="5006640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21" name="Ellipse 220"/>
            <p:cNvSpPr/>
            <p:nvPr/>
          </p:nvSpPr>
          <p:spPr>
            <a:xfrm>
              <a:off x="1251603" y="4979450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22" name="Ellipse 221"/>
            <p:cNvSpPr/>
            <p:nvPr/>
          </p:nvSpPr>
          <p:spPr>
            <a:xfrm>
              <a:off x="4832115" y="4324144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23" name="Ellipse 222"/>
            <p:cNvSpPr/>
            <p:nvPr/>
          </p:nvSpPr>
          <p:spPr>
            <a:xfrm>
              <a:off x="4917738" y="4365327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4783434" y="4339828"/>
              <a:ext cx="209352" cy="637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4783434" y="4453978"/>
              <a:ext cx="209352" cy="637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5040367" y="4339828"/>
              <a:ext cx="209352" cy="637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5040367" y="4453978"/>
              <a:ext cx="209352" cy="637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5294127" y="4339828"/>
              <a:ext cx="209352" cy="637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5294127" y="4453978"/>
              <a:ext cx="209352" cy="637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230" name="Ellipse 229"/>
            <p:cNvSpPr/>
            <p:nvPr/>
          </p:nvSpPr>
          <p:spPr>
            <a:xfrm>
              <a:off x="5113976" y="4406470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1" name="Ellipse 230"/>
            <p:cNvSpPr/>
            <p:nvPr/>
          </p:nvSpPr>
          <p:spPr>
            <a:xfrm>
              <a:off x="5199934" y="4387336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dirty="0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2" name="Ellipse 231"/>
            <p:cNvSpPr/>
            <p:nvPr/>
          </p:nvSpPr>
          <p:spPr>
            <a:xfrm>
              <a:off x="5362749" y="4400997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3" name="Ellipse 232"/>
            <p:cNvSpPr/>
            <p:nvPr/>
          </p:nvSpPr>
          <p:spPr>
            <a:xfrm>
              <a:off x="5429169" y="4388694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4" name="Ellipse 233"/>
            <p:cNvSpPr/>
            <p:nvPr/>
          </p:nvSpPr>
          <p:spPr>
            <a:xfrm>
              <a:off x="5520330" y="4391409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" name="Ellipse 234"/>
            <p:cNvSpPr/>
            <p:nvPr/>
          </p:nvSpPr>
          <p:spPr>
            <a:xfrm>
              <a:off x="5547675" y="4399598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6" name="Ellipse 235"/>
            <p:cNvSpPr/>
            <p:nvPr/>
          </p:nvSpPr>
          <p:spPr>
            <a:xfrm>
              <a:off x="5658389" y="4385937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7" name="Ellipse 236"/>
            <p:cNvSpPr/>
            <p:nvPr/>
          </p:nvSpPr>
          <p:spPr>
            <a:xfrm>
              <a:off x="5685734" y="4394125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dirty="0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8" name="Ellipse 237"/>
            <p:cNvSpPr/>
            <p:nvPr/>
          </p:nvSpPr>
          <p:spPr>
            <a:xfrm>
              <a:off x="5789935" y="4387294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9" name="Ellipse 238"/>
            <p:cNvSpPr/>
            <p:nvPr/>
          </p:nvSpPr>
          <p:spPr>
            <a:xfrm>
              <a:off x="5817280" y="4395483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dirty="0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40" name="Ellipse 239"/>
            <p:cNvSpPr/>
            <p:nvPr/>
          </p:nvSpPr>
          <p:spPr>
            <a:xfrm>
              <a:off x="5921481" y="4388652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41" name="Ellipse 240"/>
            <p:cNvSpPr/>
            <p:nvPr/>
          </p:nvSpPr>
          <p:spPr>
            <a:xfrm>
              <a:off x="5948826" y="4396841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42" name="Ellipse 241"/>
            <p:cNvSpPr/>
            <p:nvPr/>
          </p:nvSpPr>
          <p:spPr>
            <a:xfrm>
              <a:off x="6064758" y="4381822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43" name="Ellipse 242"/>
            <p:cNvSpPr/>
            <p:nvPr/>
          </p:nvSpPr>
          <p:spPr>
            <a:xfrm>
              <a:off x="6085591" y="4396841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44" name="Ellipse 243"/>
            <p:cNvSpPr/>
            <p:nvPr/>
          </p:nvSpPr>
          <p:spPr>
            <a:xfrm>
              <a:off x="3110950" y="4524497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45" name="Ellipse 244"/>
            <p:cNvSpPr/>
            <p:nvPr/>
          </p:nvSpPr>
          <p:spPr>
            <a:xfrm>
              <a:off x="3457288" y="4409078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46" name="Ellipse 245"/>
            <p:cNvSpPr/>
            <p:nvPr/>
          </p:nvSpPr>
          <p:spPr>
            <a:xfrm>
              <a:off x="3771187" y="4396774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47" name="Ellipse 246"/>
            <p:cNvSpPr/>
            <p:nvPr/>
          </p:nvSpPr>
          <p:spPr>
            <a:xfrm>
              <a:off x="4090923" y="4397166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48" name="Ellipse 247"/>
            <p:cNvSpPr/>
            <p:nvPr/>
          </p:nvSpPr>
          <p:spPr>
            <a:xfrm>
              <a:off x="2980915" y="4597780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 smtClean="0"/>
            </a:p>
            <a:p>
              <a:pPr algn="ctr"/>
              <a:endParaRPr lang="en-GB" sz="600" b="1"/>
            </a:p>
          </p:txBody>
        </p:sp>
        <p:sp>
          <p:nvSpPr>
            <p:cNvPr id="249" name="Ellipse 248"/>
            <p:cNvSpPr/>
            <p:nvPr/>
          </p:nvSpPr>
          <p:spPr>
            <a:xfrm>
              <a:off x="3265224" y="4429575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 smtClean="0"/>
            </a:p>
            <a:p>
              <a:pPr algn="ctr"/>
              <a:endParaRPr lang="en-GB" sz="600" b="1"/>
            </a:p>
          </p:txBody>
        </p:sp>
        <p:sp>
          <p:nvSpPr>
            <p:cNvPr id="250" name="Ellipse 249"/>
            <p:cNvSpPr/>
            <p:nvPr/>
          </p:nvSpPr>
          <p:spPr>
            <a:xfrm>
              <a:off x="3079837" y="4588720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251" name="Ellipse 250"/>
            <p:cNvSpPr/>
            <p:nvPr/>
          </p:nvSpPr>
          <p:spPr>
            <a:xfrm>
              <a:off x="3536694" y="4441400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/>
            </a:p>
          </p:txBody>
        </p:sp>
        <p:sp>
          <p:nvSpPr>
            <p:cNvPr id="252" name="Ellipse 251"/>
            <p:cNvSpPr/>
            <p:nvPr/>
          </p:nvSpPr>
          <p:spPr>
            <a:xfrm>
              <a:off x="3629171" y="4435409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b="1" smtClean="0"/>
            </a:p>
            <a:p>
              <a:pPr algn="ctr"/>
              <a:endParaRPr lang="en-GB" sz="600" b="1"/>
            </a:p>
          </p:txBody>
        </p:sp>
        <p:sp>
          <p:nvSpPr>
            <p:cNvPr id="253" name="Ellipse 252"/>
            <p:cNvSpPr/>
            <p:nvPr/>
          </p:nvSpPr>
          <p:spPr>
            <a:xfrm>
              <a:off x="6192518" y="4380564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54" name="Ellipse 253"/>
            <p:cNvSpPr/>
            <p:nvPr/>
          </p:nvSpPr>
          <p:spPr>
            <a:xfrm>
              <a:off x="6219863" y="4388752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55" name="Ellipse 254"/>
            <p:cNvSpPr/>
            <p:nvPr/>
          </p:nvSpPr>
          <p:spPr>
            <a:xfrm>
              <a:off x="6335795" y="4373733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56" name="Ellipse 255"/>
            <p:cNvSpPr/>
            <p:nvPr/>
          </p:nvSpPr>
          <p:spPr>
            <a:xfrm>
              <a:off x="6356627" y="4388752"/>
              <a:ext cx="49326" cy="543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57" name="Ellipse 256"/>
            <p:cNvSpPr/>
            <p:nvPr/>
          </p:nvSpPr>
          <p:spPr>
            <a:xfrm>
              <a:off x="4501325" y="4444770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58" name="Ellipse 257"/>
            <p:cNvSpPr/>
            <p:nvPr/>
          </p:nvSpPr>
          <p:spPr>
            <a:xfrm>
              <a:off x="5150640" y="4401873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59" name="Ellipse 258"/>
            <p:cNvSpPr/>
            <p:nvPr/>
          </p:nvSpPr>
          <p:spPr>
            <a:xfrm>
              <a:off x="5536035" y="4364811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60" name="Ellipse 259"/>
            <p:cNvSpPr/>
            <p:nvPr/>
          </p:nvSpPr>
          <p:spPr>
            <a:xfrm>
              <a:off x="5939801" y="4370645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61" name="Ellipse 260"/>
            <p:cNvSpPr/>
            <p:nvPr/>
          </p:nvSpPr>
          <p:spPr>
            <a:xfrm>
              <a:off x="6356839" y="4362556"/>
              <a:ext cx="49326" cy="5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GB" sz="600" b="1" smtClean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62" name="ZoneTexte 261"/>
            <p:cNvSpPr txBox="1"/>
            <p:nvPr/>
          </p:nvSpPr>
          <p:spPr>
            <a:xfrm>
              <a:off x="1753139" y="3903853"/>
              <a:ext cx="1515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smtClean="0">
                  <a:solidFill>
                    <a:srgbClr val="008000"/>
                  </a:solidFill>
                </a:rPr>
                <a:t>Selection </a:t>
              </a:r>
              <a:r>
                <a:rPr lang="en-GB" b="1" dirty="0" smtClean="0">
                  <a:solidFill>
                    <a:srgbClr val="008000"/>
                  </a:solidFill>
                </a:rPr>
                <a:t>en </a:t>
              </a:r>
              <a:r>
                <a:rPr lang="en-GB" sz="1800" b="1" dirty="0" smtClean="0">
                  <a:solidFill>
                    <a:srgbClr val="008000"/>
                  </a:solidFill>
                </a:rPr>
                <a:t>Z</a:t>
              </a:r>
            </a:p>
          </p:txBody>
        </p:sp>
        <p:sp>
          <p:nvSpPr>
            <p:cNvPr id="263" name="ZoneTexte 262"/>
            <p:cNvSpPr txBox="1"/>
            <p:nvPr/>
          </p:nvSpPr>
          <p:spPr>
            <a:xfrm rot="16200000">
              <a:off x="5255838" y="2267290"/>
              <a:ext cx="180020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0070C0"/>
                  </a:solidFill>
                </a:rPr>
                <a:t>Séparation en temps de vol</a:t>
              </a:r>
              <a:endParaRPr lang="fr-FR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64" name="ZoneTexte 263"/>
            <p:cNvSpPr txBox="1"/>
            <p:nvPr/>
          </p:nvSpPr>
          <p:spPr>
            <a:xfrm rot="16200000">
              <a:off x="6278367" y="2330953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smtClean="0">
                  <a:solidFill>
                    <a:srgbClr val="0070C0"/>
                  </a:solidFill>
                </a:rPr>
                <a:t>Selection en A</a:t>
              </a: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5997525" y="4177058"/>
              <a:ext cx="94419" cy="448155"/>
            </a:xfrm>
            <a:prstGeom prst="rect">
              <a:avLst/>
            </a:prstGeom>
            <a:pattFill prst="dkDnDiag">
              <a:fgClr>
                <a:srgbClr val="CC00FF"/>
              </a:fgClr>
              <a:bgClr>
                <a:prstClr val="white"/>
              </a:bgClr>
            </a:pattFill>
            <a:ln w="38100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6313486" y="1383573"/>
              <a:ext cx="447011" cy="126226"/>
            </a:xfrm>
            <a:prstGeom prst="rect">
              <a:avLst/>
            </a:prstGeom>
            <a:pattFill prst="dkDnDiag">
              <a:fgClr>
                <a:srgbClr val="CC00FF"/>
              </a:fgClr>
              <a:bgClr>
                <a:prstClr val="white"/>
              </a:bgClr>
            </a:pattFill>
            <a:ln w="38100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6272964" y="3637331"/>
              <a:ext cx="447011" cy="126226"/>
            </a:xfrm>
            <a:prstGeom prst="rect">
              <a:avLst/>
            </a:prstGeom>
            <a:pattFill prst="dkDnDiag">
              <a:fgClr>
                <a:srgbClr val="CC00FF"/>
              </a:fgClr>
              <a:bgClr>
                <a:prstClr val="white"/>
              </a:bgClr>
            </a:pattFill>
            <a:ln w="38100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7027484" y="4148673"/>
              <a:ext cx="94419" cy="448155"/>
            </a:xfrm>
            <a:prstGeom prst="rect">
              <a:avLst/>
            </a:prstGeom>
            <a:pattFill prst="dkDnDiag">
              <a:fgClr>
                <a:srgbClr val="CC00FF"/>
              </a:fgClr>
              <a:bgClr>
                <a:prstClr val="white"/>
              </a:bgClr>
            </a:pattFill>
            <a:ln w="38100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9" name="ZoneTexte 268"/>
            <p:cNvSpPr txBox="1"/>
            <p:nvPr/>
          </p:nvSpPr>
          <p:spPr>
            <a:xfrm>
              <a:off x="2483768" y="4869160"/>
              <a:ext cx="1009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8000"/>
                  </a:solidFill>
                </a:rPr>
                <a:t>Ionisation Laser</a:t>
              </a:r>
              <a:endParaRPr lang="en-GB" sz="1400" b="1" dirty="0">
                <a:solidFill>
                  <a:srgbClr val="008000"/>
                </a:solidFill>
              </a:endParaRPr>
            </a:p>
          </p:txBody>
        </p:sp>
        <p:sp>
          <p:nvSpPr>
            <p:cNvPr id="270" name="AutoShape 24"/>
            <p:cNvSpPr>
              <a:spLocks noChangeArrowheads="1"/>
            </p:cNvSpPr>
            <p:nvPr/>
          </p:nvSpPr>
          <p:spPr bwMode="auto">
            <a:xfrm rot="5400000">
              <a:off x="6282017" y="5452005"/>
              <a:ext cx="468000" cy="108000"/>
            </a:xfrm>
            <a:prstGeom prst="notchedRightArrow">
              <a:avLst>
                <a:gd name="adj1" fmla="val 50000"/>
                <a:gd name="adj2" fmla="val 125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7030A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AutoShape 24"/>
            <p:cNvSpPr>
              <a:spLocks noChangeArrowheads="1"/>
            </p:cNvSpPr>
            <p:nvPr/>
          </p:nvSpPr>
          <p:spPr bwMode="auto">
            <a:xfrm>
              <a:off x="1042519" y="4871869"/>
              <a:ext cx="468000" cy="108000"/>
            </a:xfrm>
            <a:prstGeom prst="notchedRightArrow">
              <a:avLst>
                <a:gd name="adj1" fmla="val 50000"/>
                <a:gd name="adj2" fmla="val 125000"/>
              </a:avLst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4058857" y="4911551"/>
              <a:ext cx="1161215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/>
                <a:t>REGLIS</a:t>
              </a:r>
              <a:r>
                <a:rPr lang="en-US" sz="2400" b="1" baseline="30000" dirty="0" smtClean="0"/>
                <a:t>3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107504" y="1268760"/>
            <a:ext cx="4140968" cy="5211852"/>
            <a:chOff x="107504" y="1268760"/>
            <a:chExt cx="4140968" cy="521185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3639639"/>
              <a:ext cx="4140000" cy="2813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51521" y="1268760"/>
                  <a:ext cx="3996951" cy="2119417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marL="0" lvl="1" indent="0" algn="ctr">
                    <a:spcBef>
                      <a:spcPts val="0"/>
                    </a:spcBef>
                    <a:spcAft>
                      <a:spcPts val="60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1600" b="1" dirty="0" smtClean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De la banche basse énergie de S3 (S3-LEB)</a:t>
                  </a:r>
                </a:p>
                <a:p>
                  <a:pPr marL="285750" lvl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90000"/>
                    <a:buFont typeface="Wingdings" panose="05000000000000000000" pitchFamily="2" charset="2"/>
                    <a:buChar char="Ø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1600" dirty="0" smtClean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REGLIS3 (</a:t>
                  </a:r>
                  <a:r>
                    <a:rPr lang="en-US" sz="16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Rare Elements in-Gas Laser Ion Source and Spectroscopy at </a:t>
                  </a:r>
                  <a:r>
                    <a:rPr lang="en-US" sz="1600" dirty="0" smtClean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S3) au plan </a:t>
                  </a:r>
                  <a:r>
                    <a:rPr lang="en-US" sz="1600" dirty="0" smtClean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focal : </a:t>
                  </a:r>
                  <a:r>
                    <a:rPr lang="fr-FR" sz="1600" dirty="0" smtClean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faisceau de S3 stoppé et neutralisé puis </a:t>
                  </a:r>
                  <a:r>
                    <a:rPr lang="fr-FR" sz="1600" dirty="0" err="1" smtClean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re</a:t>
                  </a:r>
                  <a:r>
                    <a:rPr lang="fr-FR" sz="1600" dirty="0" smtClean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-ionisé par laser (IPN)</a:t>
                  </a:r>
                </a:p>
                <a:p>
                  <a:pPr marL="285750" lvl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90000"/>
                    <a:buFont typeface="Wingdings" panose="05000000000000000000" pitchFamily="2" charset="2"/>
                    <a:buChar char="Ø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1600" dirty="0" smtClean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Couplage avec un RFQ (LPC-Caen)</a:t>
                  </a:r>
                </a:p>
                <a:p>
                  <a:pPr marL="285750" lvl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90000"/>
                    <a:buFont typeface="Wingdings" panose="05000000000000000000" pitchFamily="2" charset="2"/>
                    <a:buChar char="Ø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1600" dirty="0" smtClean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Piège à ions PILGRIM (GANIL)</a:t>
                  </a:r>
                </a:p>
                <a:p>
                  <a:pPr marL="0" lvl="1" indent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 xmlns:m="http://schemas.openxmlformats.org/officeDocument/2006/math">
                      <m:r>
                        <a:rPr lang="fr-FR" sz="1600" i="1" smtClean="0">
                          <a:solidFill>
                            <a:schemeClr val="tx1"/>
                          </a:solidFill>
                          <a:latin typeface="Cambria Math"/>
                          <a:cs typeface="Times New Roman" pitchFamily="18" charset="0"/>
                        </a:rPr>
                        <m:t>⇒</m:t>
                      </m:r>
                    </m:oMath>
                  </a14:m>
                  <a:r>
                    <a:rPr lang="fr-FR" sz="1600" dirty="0" smtClean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Injection dans DESIR</a:t>
                  </a:r>
                </a:p>
              </p:txBody>
            </p:sp>
          </mc:Choice>
          <mc:Fallback>
            <p:sp>
              <p:nvSpPr>
                <p:cNvPr id="10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1521" y="1268760"/>
                  <a:ext cx="3996951" cy="2119417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l="-1524" t="-1149" r="-1220" b="-3448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9" name="Text Box 7"/>
            <p:cNvSpPr txBox="1">
              <a:spLocks noChangeArrowheads="1"/>
            </p:cNvSpPr>
            <p:nvPr/>
          </p:nvSpPr>
          <p:spPr bwMode="auto">
            <a:xfrm>
              <a:off x="1331640" y="6207854"/>
              <a:ext cx="1839459" cy="2727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36000" tIns="36000" rIns="36000" bIns="36000">
              <a:spAutoFit/>
            </a:bodyPr>
            <a:lstStyle/>
            <a:p>
              <a:pPr marL="0" lvl="1" indent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9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3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Courtesy</a:t>
              </a:r>
              <a:r>
                <a:rPr lang="fr-FR" sz="13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: S. </a:t>
              </a:r>
              <a:r>
                <a:rPr lang="fr-FR" sz="13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Franchoo</a:t>
              </a:r>
              <a:endParaRPr lang="fr-FR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603" y="3429000"/>
              <a:ext cx="1832197" cy="176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80693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267744" y="44624"/>
            <a:ext cx="6491064" cy="43338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Les lignes de transfert : dynamique faisceau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7" name="Text Box 7"/>
              <p:cNvSpPr txBox="1">
                <a:spLocks noChangeArrowheads="1"/>
              </p:cNvSpPr>
              <p:nvPr/>
            </p:nvSpPr>
            <p:spPr bwMode="auto">
              <a:xfrm>
                <a:off x="4355976" y="1083394"/>
                <a:ext cx="4608512" cy="407379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36000" tIns="36000" rIns="36000" bIns="36000">
                <a:spAutoFit/>
              </a:bodyPr>
              <a:lstStyle/>
              <a:p>
                <a:pPr marL="0" lvl="1" indent="0" algn="ctr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5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Transport du faisceau entre :</a:t>
                </a:r>
              </a:p>
              <a:p>
                <a:pPr marL="285750" lvl="1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5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S3-LEB et l’entrée du hall DESIR (45m)</a:t>
                </a:r>
              </a:p>
              <a:p>
                <a:pPr marL="285750" lvl="1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5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LIRAT et l’entrée du hall </a:t>
                </a:r>
                <a:r>
                  <a:rPr lang="fr-FR" sz="15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DESIR (49.7m)</a:t>
                </a:r>
                <a:endParaRPr lang="fr-FR" sz="15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285750" lvl="1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5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S3-LEB et l’entrée du RFQ-</a:t>
                </a:r>
                <a:r>
                  <a:rPr lang="fr-FR" sz="1500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SHIRaC</a:t>
                </a:r>
                <a:r>
                  <a:rPr lang="fr-FR" sz="15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(31.7m)</a:t>
                </a:r>
              </a:p>
              <a:p>
                <a:pPr marL="285750" lvl="1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5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LIRAT </a:t>
                </a:r>
                <a:r>
                  <a:rPr lang="fr-FR" sz="15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et l’entrée du </a:t>
                </a:r>
                <a:r>
                  <a:rPr lang="fr-FR" sz="15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RFQ-</a:t>
                </a:r>
                <a:r>
                  <a:rPr lang="fr-FR" sz="1500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SHIRaC</a:t>
                </a:r>
                <a:r>
                  <a:rPr lang="fr-FR" sz="15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(39.3m)</a:t>
                </a:r>
              </a:p>
              <a:p>
                <a:pPr marL="285750" lvl="1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5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La sortie du HRS et l’entrée du hall DESIR (16.4m)</a:t>
                </a:r>
              </a:p>
              <a:p>
                <a:pPr marL="285750" lvl="1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buFont typeface="Wingdings" panose="05000000000000000000" pitchFamily="2" charset="2"/>
                  <a:buChar char="Ø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5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Dans le RFQ-</a:t>
                </a:r>
                <a:r>
                  <a:rPr lang="fr-FR" sz="1500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SHIRac</a:t>
                </a:r>
                <a:r>
                  <a:rPr lang="fr-FR" sz="15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et le HRS (20m)</a:t>
                </a:r>
              </a:p>
              <a:p>
                <a:pPr marL="0" lvl="1" indent="0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fr-FR" sz="15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lvl="1" indent="0" algn="ctr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5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Je ne traite ici que des études S3-LEB et LIRAT,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1500" i="0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longueur</m:t>
                    </m:r>
                    <m:r>
                      <m:rPr>
                        <m:nor/>
                      </m:rPr>
                      <a:rPr lang="fr-FR" sz="1500" i="0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1500" i="0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totale</m:t>
                    </m:r>
                    <m:r>
                      <m:rPr>
                        <m:nor/>
                      </m:rPr>
                      <a:rPr lang="fr-FR" sz="1500" i="0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1500" i="0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cumul</m:t>
                    </m:r>
                    <m:r>
                      <m:rPr>
                        <m:nor/>
                      </m:rPr>
                      <a:rPr lang="fr-FR" sz="1500" i="0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é</m:t>
                    </m:r>
                    <m:r>
                      <m:rPr>
                        <m:nor/>
                      </m:rPr>
                      <a:rPr lang="fr-FR" sz="1500" i="0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fr-FR" sz="1500" b="0" i="0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1500" b="0" i="0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hors</m:t>
                    </m:r>
                    <m:r>
                      <m:rPr>
                        <m:nor/>
                      </m:rPr>
                      <a:rPr lang="fr-FR" sz="1500" b="0" i="0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1500" b="0" i="0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HRS</m:t>
                    </m:r>
                    <m:r>
                      <a:rPr lang="fr-FR" sz="15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=92</m:t>
                    </m:r>
                    <m:r>
                      <a:rPr lang="fr-FR" sz="15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𝑚</m:t>
                    </m:r>
                  </m:oMath>
                </a14:m>
                <a:endParaRPr lang="fr-FR" sz="15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lvl="1" indent="0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fr-FR" sz="15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9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1083394"/>
                <a:ext cx="4608512" cy="4073798"/>
              </a:xfrm>
              <a:prstGeom prst="rect">
                <a:avLst/>
              </a:prstGeom>
              <a:blipFill rotWithShape="1">
                <a:blip r:embed="rId3"/>
                <a:stretch>
                  <a:fillRect l="-1323" t="-599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3" name="Groupe 1032"/>
          <p:cNvGrpSpPr/>
          <p:nvPr/>
        </p:nvGrpSpPr>
        <p:grpSpPr>
          <a:xfrm>
            <a:off x="107504" y="738862"/>
            <a:ext cx="4320480" cy="4721285"/>
            <a:chOff x="403921" y="1397852"/>
            <a:chExt cx="4320480" cy="4721285"/>
          </a:xfrm>
        </p:grpSpPr>
        <p:pic>
          <p:nvPicPr>
            <p:cNvPr id="30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0" t="22014" r="51570" b="21831"/>
            <a:stretch/>
          </p:blipFill>
          <p:spPr bwMode="auto">
            <a:xfrm>
              <a:off x="755576" y="1916832"/>
              <a:ext cx="3346524" cy="3799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03921" y="2045924"/>
                  <a:ext cx="999727" cy="472813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square" lIns="36000" tIns="36000" rIns="36000" bIns="36000" anchor="ctr" anchorCtr="0">
                  <a:spAutoFit/>
                </a:bodyPr>
                <a:lstStyle/>
                <a:p>
                  <a:pPr marL="0" lvl="1" indent="0"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1300" b="1" dirty="0" smtClean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S3-LEB</a:t>
                  </a:r>
                </a:p>
                <a:p>
                  <a:pPr marL="0" lvl="1" indent="0"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00" b="1" i="1" dirty="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𝒁</m:t>
                        </m:r>
                        <m:r>
                          <a:rPr lang="fr-FR" sz="1300" b="1" i="1" dirty="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=−</m:t>
                        </m:r>
                        <m:r>
                          <a:rPr lang="fr-FR" sz="1300" b="1" i="1" dirty="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𝟖</m:t>
                        </m:r>
                        <m:r>
                          <a:rPr lang="fr-FR" sz="1300" b="1" i="1" dirty="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𝒎</m:t>
                        </m:r>
                      </m:oMath>
                    </m:oMathPara>
                  </a14:m>
                  <a:endParaRPr lang="fr-FR" sz="13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10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03921" y="2015147"/>
                  <a:ext cx="999727" cy="53436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5747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Connecteur droit avec flèche 7"/>
            <p:cNvCxnSpPr/>
            <p:nvPr/>
          </p:nvCxnSpPr>
          <p:spPr bwMode="auto">
            <a:xfrm>
              <a:off x="901900" y="2521018"/>
              <a:ext cx="144016" cy="482628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  <p:sp>
          <p:nvSpPr>
            <p:cNvPr id="313" name="Text Box 7"/>
            <p:cNvSpPr txBox="1">
              <a:spLocks noChangeArrowheads="1"/>
            </p:cNvSpPr>
            <p:nvPr/>
          </p:nvSpPr>
          <p:spPr bwMode="auto">
            <a:xfrm>
              <a:off x="1484041" y="1397852"/>
              <a:ext cx="1359767" cy="4728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36000" tIns="36000" rIns="36000" bIns="36000" anchor="ctr" anchorCtr="0">
              <a:spAutoFit/>
            </a:bodyPr>
            <a:lstStyle/>
            <a:p>
              <a:pPr marL="0" lvl="1" indent="0" 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9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3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RFQ </a:t>
              </a:r>
              <a:r>
                <a:rPr lang="fr-FR" sz="13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SHIRaC</a:t>
              </a:r>
              <a:endParaRPr lang="fr-FR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0" lvl="1" indent="0" 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9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3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+HRS</a:t>
              </a:r>
            </a:p>
          </p:txBody>
        </p:sp>
        <p:cxnSp>
          <p:nvCxnSpPr>
            <p:cNvPr id="314" name="Connecteur droit avec flèche 313"/>
            <p:cNvCxnSpPr/>
            <p:nvPr/>
          </p:nvCxnSpPr>
          <p:spPr bwMode="auto">
            <a:xfrm>
              <a:off x="2267743" y="1916832"/>
              <a:ext cx="288033" cy="792088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3356249" y="1430924"/>
                  <a:ext cx="1368152" cy="67286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square" lIns="36000" tIns="36000" rIns="36000" bIns="36000" anchor="ctr" anchorCtr="0">
                  <a:spAutoFit/>
                </a:bodyPr>
                <a:lstStyle/>
                <a:p>
                  <a:pPr marL="0" lvl="1" indent="0"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1300" b="1" dirty="0" smtClean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Hall</a:t>
                  </a:r>
                </a:p>
                <a:p>
                  <a:pPr marL="0" lvl="1" indent="0"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1300" b="1" dirty="0" smtClean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DESIR</a:t>
                  </a:r>
                </a:p>
                <a:p>
                  <a:pPr marL="0" lvl="1" indent="0"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00" b="1" i="1" dirty="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𝒁</m:t>
                        </m:r>
                        <m:r>
                          <a:rPr lang="fr-FR" sz="1300" b="1" i="1" dirty="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=−</m:t>
                        </m:r>
                        <m:r>
                          <a:rPr lang="fr-FR" sz="1300" b="1" i="1" dirty="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  <m:r>
                          <a:rPr lang="fr-FR" sz="1300" b="1" i="1" dirty="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.</m:t>
                        </m:r>
                        <m:r>
                          <a:rPr lang="fr-FR" sz="1300" b="1" i="1" dirty="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𝟕𝟓</m:t>
                        </m:r>
                        <m:r>
                          <a:rPr lang="fr-FR" sz="1300" b="1" i="1" dirty="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𝒎</m:t>
                        </m:r>
                      </m:oMath>
                    </m:oMathPara>
                  </a14:m>
                  <a:endParaRPr lang="fr-FR" sz="13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16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56249" y="1361674"/>
                  <a:ext cx="1368152" cy="81136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t="-752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8" name="Connecteur droit avec flèche 317"/>
            <p:cNvCxnSpPr>
              <a:stCxn id="316" idx="2"/>
            </p:cNvCxnSpPr>
            <p:nvPr/>
          </p:nvCxnSpPr>
          <p:spPr bwMode="auto">
            <a:xfrm flipH="1">
              <a:off x="3914311" y="2103791"/>
              <a:ext cx="126014" cy="605129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484042" y="5646324"/>
                  <a:ext cx="1359766" cy="47281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square" lIns="36000" tIns="36000" rIns="36000" bIns="36000" anchor="ctr" anchorCtr="0">
                  <a:spAutoFit/>
                </a:bodyPr>
                <a:lstStyle/>
                <a:p>
                  <a:pPr marL="0" lvl="1" indent="0"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1300" b="1" dirty="0" smtClean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LIRAT SPIRAL1</a:t>
                  </a:r>
                </a:p>
                <a:p>
                  <a:pPr marL="0" lvl="1" indent="0"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9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00" b="1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𝒁</m:t>
                        </m:r>
                        <m:r>
                          <a:rPr lang="fr-FR" sz="1300" b="1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=−</m:t>
                        </m:r>
                        <m:r>
                          <a:rPr lang="fr-FR" sz="1300" b="1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  <m:r>
                          <a:rPr lang="fr-FR" sz="1300" b="1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.</m:t>
                        </m:r>
                        <m:r>
                          <a:rPr lang="fr-FR" sz="1300" b="1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𝟕𝟓</m:t>
                        </m:r>
                        <m:r>
                          <a:rPr lang="fr-FR" sz="1300" b="1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𝒎</m:t>
                        </m:r>
                      </m:oMath>
                    </m:oMathPara>
                  </a14:m>
                  <a:endParaRPr lang="fr-FR" sz="13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23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84042" y="5477047"/>
                  <a:ext cx="1359766" cy="81136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448" t="-2239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4" name="Connecteur droit avec flèche 323"/>
            <p:cNvCxnSpPr>
              <a:stCxn id="323" idx="3"/>
            </p:cNvCxnSpPr>
            <p:nvPr/>
          </p:nvCxnSpPr>
          <p:spPr bwMode="auto">
            <a:xfrm flipV="1">
              <a:off x="2843808" y="5600161"/>
              <a:ext cx="360040" cy="28257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 Box 7"/>
              <p:cNvSpPr txBox="1">
                <a:spLocks noChangeArrowheads="1"/>
              </p:cNvSpPr>
              <p:nvPr/>
            </p:nvSpPr>
            <p:spPr bwMode="auto">
              <a:xfrm>
                <a:off x="395536" y="5631516"/>
                <a:ext cx="8280920" cy="80322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square" lIns="36000" tIns="36000" rIns="36000" bIns="36000">
                <a:spAutoFit/>
              </a:bodyPr>
              <a:lstStyle/>
              <a:p>
                <a:pPr marL="0" lvl="1" indent="0" algn="ctr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fr-FR" sz="17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Caractéristiques </a:t>
                </a:r>
                <a:r>
                  <a:rPr lang="fr-FR" sz="17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globales des faisceaux pour </a:t>
                </a:r>
                <a:r>
                  <a:rPr lang="fr-FR" sz="17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le dimensionnement:</a:t>
                </a:r>
              </a:p>
              <a:p>
                <a:pPr marL="0" lvl="1" indent="0" algn="ctr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SzPct val="9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fr-FR" sz="1700" i="1" dirty="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fr-FR" sz="1700" b="0" i="1" dirty="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𝐸</m:t>
                        </m:r>
                      </m:e>
                    </m:bar>
                    <m:r>
                      <a:rPr lang="fr-FR" sz="170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=60</m:t>
                    </m:r>
                    <m:r>
                      <a:rPr lang="fr-FR" sz="170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𝑘𝑒𝑉</m:t>
                    </m:r>
                  </m:oMath>
                </a14:m>
                <a:r>
                  <a:rPr lang="fr-FR" sz="17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17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∆</m:t>
                    </m:r>
                    <m:sSub>
                      <m:sSubPr>
                        <m:ctrlPr>
                          <a:rPr lang="fr-FR" sz="17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fr-FR" sz="17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7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𝑡𝑜𝑡</m:t>
                        </m:r>
                      </m:sub>
                    </m:sSub>
                    <m:r>
                      <a:rPr lang="fr-FR" sz="17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=3</m:t>
                    </m:r>
                    <m:r>
                      <a:rPr lang="fr-FR" sz="17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𝑒𝑉</m:t>
                    </m:r>
                  </m:oMath>
                </a14:m>
                <a:r>
                  <a:rPr lang="fr-FR" sz="17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17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𝜀</m:t>
                    </m:r>
                    <m:r>
                      <a:rPr lang="fr-FR" sz="17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=80</m:t>
                    </m:r>
                    <m:r>
                      <a:rPr lang="fr-FR" sz="17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𝜋</m:t>
                    </m:r>
                    <m:r>
                      <a:rPr lang="fr-FR" sz="17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.</m:t>
                    </m:r>
                    <m:r>
                      <a:rPr lang="fr-FR" sz="17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𝑚𝑚</m:t>
                    </m:r>
                    <m:r>
                      <a:rPr lang="fr-FR" sz="17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.</m:t>
                    </m:r>
                    <m:r>
                      <a:rPr lang="fr-FR" sz="17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𝑚𝑟𝑎𝑑</m:t>
                    </m:r>
                  </m:oMath>
                </a14:m>
                <a:r>
                  <a:rPr lang="fr-FR" sz="17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adapté sur 7mm marginale , charge </a:t>
                </a:r>
                <a14:m>
                  <m:oMath xmlns:m="http://schemas.openxmlformats.org/officeDocument/2006/math">
                    <m:r>
                      <a:rPr lang="fr-FR" sz="1700" b="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fr-FR" sz="170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=1</m:t>
                    </m:r>
                  </m:oMath>
                </a14:m>
                <a:endParaRPr lang="fr-FR" sz="17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4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5631516"/>
                <a:ext cx="8280920" cy="803224"/>
              </a:xfrm>
              <a:prstGeom prst="rect">
                <a:avLst/>
              </a:prstGeom>
              <a:blipFill rotWithShape="1">
                <a:blip r:embed="rId8"/>
                <a:stretch>
                  <a:fillRect t="-2239" b="-7463"/>
                </a:stretch>
              </a:blip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78746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267744" y="44624"/>
            <a:ext cx="6491064" cy="43338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Les lignes de transfert : dynamique faisceau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323528" y="764704"/>
            <a:ext cx="8496944" cy="749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marL="0" lvl="1" indent="0"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Conception OPERA des </a:t>
            </a:r>
            <a:r>
              <a:rPr lang="fr-FR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déflecteurs</a:t>
            </a:r>
            <a:endParaRPr lang="fr-FR" sz="17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Optimisation des designs et production des cartes de champs 3D pour TraceWin</a:t>
            </a:r>
            <a:endParaRPr lang="fr-FR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40" y="3772734"/>
            <a:ext cx="2188716" cy="25574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39"/>
              <p:cNvSpPr txBox="1">
                <a:spLocks noChangeArrowheads="1"/>
              </p:cNvSpPr>
              <p:nvPr/>
            </p:nvSpPr>
            <p:spPr bwMode="auto">
              <a:xfrm>
                <a:off x="2426940" y="1628800"/>
                <a:ext cx="4233292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>
                <a:lvl1pPr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285750" indent="-285750" eaLnBrk="1" hangingPunct="1"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angles de déviation : 10°, 45°, 90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endParaRPr lang="fr-FR" sz="1600" i="1" dirty="0" smtClean="0">
                  <a:latin typeface="Cambria Math"/>
                  <a:ea typeface="Cambria Math"/>
                  <a:cs typeface="Times New Roman" panose="02020603050405020304" pitchFamily="18" charset="0"/>
                </a:endParaRPr>
              </a:p>
              <a:p>
                <a:pPr marL="285750" indent="-285750" eaLnBrk="1" hangingPunct="1"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fr-FR" sz="1600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𝜌</m:t>
                    </m:r>
                    <m:r>
                      <a:rPr lang="fr-FR" sz="1600" i="1" dirty="0" smtClean="0">
                        <a:latin typeface="Cambria Math"/>
                        <a:cs typeface="Times New Roman" panose="02020603050405020304" pitchFamily="18" charset="0"/>
                      </a:rPr>
                      <m:t>=400</m:t>
                    </m:r>
                    <m:r>
                      <a:rPr lang="fr-FR" sz="1600" i="1" dirty="0" smtClean="0">
                        <a:latin typeface="Cambria Math"/>
                        <a:cs typeface="Times New Roman" panose="02020603050405020304" pitchFamily="18" charset="0"/>
                      </a:rPr>
                      <m:t>𝑚𝑚</m:t>
                    </m:r>
                  </m:oMath>
                </a14:m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1600" i="1" dirty="0" smtClean="0">
                        <a:latin typeface="Cambria Math"/>
                        <a:cs typeface="Times New Roman" panose="02020603050405020304" pitchFamily="18" charset="0"/>
                      </a:rPr>
                      <m:t>𝑔𝑎𝑝</m:t>
                    </m:r>
                    <m:r>
                      <a:rPr lang="fr-FR" sz="1600" i="1" dirty="0" smtClean="0">
                        <a:latin typeface="Cambria Math"/>
                        <a:cs typeface="Times New Roman" panose="02020603050405020304" pitchFamily="18" charset="0"/>
                      </a:rPr>
                      <m:t>=50</m:t>
                    </m:r>
                    <m:r>
                      <a:rPr lang="fr-FR" sz="1600" i="1" dirty="0" smtClean="0">
                        <a:latin typeface="Cambria Math"/>
                        <a:cs typeface="Times New Roman" panose="02020603050405020304" pitchFamily="18" charset="0"/>
                      </a:rPr>
                      <m:t>𝑚𝑚</m:t>
                    </m:r>
                  </m:oMath>
                </a14:m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1600" i="1" dirty="0" smtClean="0">
                        <a:latin typeface="Cambria Math"/>
                        <a:cs typeface="Times New Roman" panose="02020603050405020304" pitchFamily="18" charset="0"/>
                      </a:rPr>
                      <m:t>h</m:t>
                    </m:r>
                    <m:r>
                      <a:rPr lang="fr-FR" sz="1600" i="1" dirty="0" smtClean="0">
                        <a:latin typeface="Cambria Math"/>
                        <a:cs typeface="Times New Roman" panose="02020603050405020304" pitchFamily="18" charset="0"/>
                      </a:rPr>
                      <m:t>=100</m:t>
                    </m:r>
                    <m:r>
                      <a:rPr lang="fr-FR" sz="1600" i="1" dirty="0" smtClean="0">
                        <a:latin typeface="Cambria Math"/>
                        <a:cs typeface="Times New Roman" panose="02020603050405020304" pitchFamily="18" charset="0"/>
                      </a:rPr>
                      <m:t>𝑚𝑚</m:t>
                    </m:r>
                  </m:oMath>
                </a14:m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285750" indent="-285750" eaLnBrk="1" hangingPunct="1"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Pôle de forme 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toroide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fr-FR" sz="1600" i="1" dirty="0" smtClean="0">
                        <a:latin typeface="Cambria Math"/>
                        <a:cs typeface="Times New Roman" panose="02020603050405020304" pitchFamily="18" charset="0"/>
                      </a:rPr>
                      <m:t>𝑟𝑎</m:t>
                    </m:r>
                    <m:r>
                      <a:rPr lang="fr-FR" sz="1600" b="0" i="1" dirty="0" smtClean="0">
                        <a:latin typeface="Cambria Math"/>
                        <a:cs typeface="Times New Roman" panose="02020603050405020304" pitchFamily="18" charset="0"/>
                      </a:rPr>
                      <m:t>𝑦𝑜𝑛</m:t>
                    </m:r>
                    <m:r>
                      <a:rPr lang="fr-FR" sz="1600" i="1" dirty="0" smtClean="0">
                        <a:latin typeface="Cambria Math"/>
                        <a:cs typeface="Times New Roman" panose="02020603050405020304" pitchFamily="18" charset="0"/>
                      </a:rPr>
                      <m:t>=335</m:t>
                    </m:r>
                    <m:r>
                      <a:rPr lang="fr-FR" sz="1600" i="1" dirty="0" smtClean="0">
                        <a:latin typeface="Cambria Math"/>
                        <a:cs typeface="Times New Roman" panose="02020603050405020304" pitchFamily="18" charset="0"/>
                      </a:rPr>
                      <m:t>𝑚𝑚</m:t>
                    </m:r>
                  </m:oMath>
                </a14:m>
                <a:endPara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6940" y="1628800"/>
                <a:ext cx="4233292" cy="738664"/>
              </a:xfrm>
              <a:prstGeom prst="rect">
                <a:avLst/>
              </a:prstGeom>
              <a:blipFill rotWithShape="1">
                <a:blip r:embed="rId4"/>
                <a:stretch>
                  <a:fillRect l="-2590" t="-8264" b="-16529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4127452" y="3212976"/>
                <a:ext cx="4404988" cy="4537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Longueur électrique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6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e</m:t>
                        </m:r>
                      </m:sub>
                    </m:sSub>
                    <m:r>
                      <a:rPr lang="fr-FR" sz="1600" b="0" i="0" smtClean="0">
                        <a:solidFill>
                          <a:schemeClr val="tx1"/>
                        </a:solidFill>
                        <a:latin typeface="Cambria Math"/>
                      </a:rPr>
                      <m:t>=313.9</m:t>
                    </m:r>
                    <m:r>
                      <a:rPr lang="fr-FR" sz="16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m:rPr>
                        <m:sty m:val="p"/>
                      </m:rPr>
                      <a:rPr lang="fr-FR" sz="16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ρ</m:t>
                    </m:r>
                    <m:f>
                      <m:fPr>
                        <m:ctrlPr>
                          <a:rPr lang="fr-FR" sz="16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1600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θ</m:t>
                        </m:r>
                        <m:r>
                          <a:rPr lang="fr-FR" sz="1600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π</m:t>
                        </m:r>
                      </m:num>
                      <m:den>
                        <m:r>
                          <a:rPr lang="fr-FR" sz="1600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180</m:t>
                        </m:r>
                      </m:den>
                    </m:f>
                    <m:r>
                      <a:rPr lang="fr-FR" sz="16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fr-FR" sz="16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gap</m:t>
                    </m:r>
                  </m:oMath>
                </a14:m>
                <a:endPara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452" y="3212976"/>
                <a:ext cx="4404988" cy="453714"/>
              </a:xfrm>
              <a:prstGeom prst="rect">
                <a:avLst/>
              </a:prstGeom>
              <a:blipFill rotWithShape="1">
                <a:blip r:embed="rId5"/>
                <a:stretch>
                  <a:fillRect l="-692" b="-54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e 1"/>
          <p:cNvGrpSpPr/>
          <p:nvPr/>
        </p:nvGrpSpPr>
        <p:grpSpPr>
          <a:xfrm>
            <a:off x="-5361066" y="1700824"/>
            <a:ext cx="4608000" cy="5350225"/>
            <a:chOff x="-5797152" y="-974305"/>
            <a:chExt cx="4608000" cy="535022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97152" y="-974305"/>
              <a:ext cx="4608000" cy="5350225"/>
            </a:xfrm>
            <a:prstGeom prst="rect">
              <a:avLst/>
            </a:prstGeom>
          </p:spPr>
        </p:pic>
        <p:sp>
          <p:nvSpPr>
            <p:cNvPr id="9" name="ZoneTexte 39"/>
            <p:cNvSpPr txBox="1">
              <a:spLocks noChangeArrowheads="1"/>
            </p:cNvSpPr>
            <p:nvPr/>
          </p:nvSpPr>
          <p:spPr bwMode="auto">
            <a:xfrm>
              <a:off x="-5070078" y="3481263"/>
              <a:ext cx="1839912" cy="30777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Plan horizontal</a:t>
              </a:r>
            </a:p>
          </p:txBody>
        </p:sp>
        <p:sp>
          <p:nvSpPr>
            <p:cNvPr id="10" name="ZoneTexte 39"/>
            <p:cNvSpPr txBox="1">
              <a:spLocks noChangeArrowheads="1"/>
            </p:cNvSpPr>
            <p:nvPr/>
          </p:nvSpPr>
          <p:spPr bwMode="auto">
            <a:xfrm>
              <a:off x="-5116455" y="-839217"/>
              <a:ext cx="1263519" cy="30777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Transverse</a:t>
              </a: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022" y="3917092"/>
            <a:ext cx="2786484" cy="2063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39"/>
          <p:cNvSpPr txBox="1">
            <a:spLocks noChangeArrowheads="1"/>
          </p:cNvSpPr>
          <p:nvPr/>
        </p:nvSpPr>
        <p:spPr bwMode="auto">
          <a:xfrm>
            <a:off x="5148064" y="6135107"/>
            <a:ext cx="3600400" cy="24622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Très bon accord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OPERA%TraceWin</a:t>
            </a:r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39"/>
              <p:cNvSpPr txBox="1">
                <a:spLocks noChangeArrowheads="1"/>
              </p:cNvSpPr>
              <p:nvPr/>
            </p:nvSpPr>
            <p:spPr bwMode="auto">
              <a:xfrm>
                <a:off x="4177296" y="2636912"/>
                <a:ext cx="4305300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>
                <a:lvl1pPr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Ex.: du déflecteur pour une déviation à 45°</a:t>
                </a:r>
              </a:p>
              <a:p>
                <a:pPr eaLnBrk="1" hangingPunct="1"/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Angle d’ouverture réel des électrodes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/>
                        <a:ea typeface="Cambria Math"/>
                      </a:rPr>
                      <m:t>𝜃</m:t>
                    </m:r>
                    <m:r>
                      <a:rPr lang="fr-FR" sz="1600" b="0" i="1" smtClean="0">
                        <a:latin typeface="Cambria Math"/>
                        <a:ea typeface="Cambria Math"/>
                      </a:rPr>
                      <m:t>=37°</m:t>
                    </m:r>
                  </m:oMath>
                </a14:m>
                <a:endPara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7296" y="2636912"/>
                <a:ext cx="4305300" cy="492443"/>
              </a:xfrm>
              <a:prstGeom prst="rect">
                <a:avLst/>
              </a:prstGeom>
              <a:blipFill rotWithShape="1">
                <a:blip r:embed="rId8"/>
                <a:stretch>
                  <a:fillRect l="-2829" t="-13750" b="-25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05" y="2786289"/>
            <a:ext cx="2595495" cy="301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3265113" y="3791546"/>
                <a:ext cx="1954959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𝑝𝑜𝑙𝑒</m:t>
                        </m:r>
                      </m:sub>
                    </m:sSub>
                    <m:r>
                      <a:rPr lang="fr-FR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fr-FR" sz="16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±7886.58</m:t>
                    </m:r>
                    <m:r>
                      <a:rPr lang="fr-FR" sz="16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𝑉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 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113" y="3791546"/>
                <a:ext cx="1954959" cy="357534"/>
              </a:xfrm>
              <a:prstGeom prst="rect">
                <a:avLst/>
              </a:prstGeom>
              <a:blipFill rotWithShape="1">
                <a:blip r:embed="rId10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1711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267744" y="44624"/>
            <a:ext cx="6491064" cy="43338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Les lignes de transfert : dynamique faisceau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323528" y="764704"/>
            <a:ext cx="8496944" cy="749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marL="0" lvl="1" indent="0"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Conception OPERA des </a:t>
            </a:r>
            <a:r>
              <a:rPr lang="fr-FR" sz="1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quadrupôles</a:t>
            </a:r>
            <a:endParaRPr lang="fr-FR" sz="17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Optimisation des designs et production des cartes de champs 3D pour TraceWin</a:t>
            </a:r>
            <a:endParaRPr lang="fr-FR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39"/>
              <p:cNvSpPr txBox="1">
                <a:spLocks noChangeArrowheads="1"/>
              </p:cNvSpPr>
              <p:nvPr/>
            </p:nvSpPr>
            <p:spPr bwMode="auto">
              <a:xfrm>
                <a:off x="107504" y="1851645"/>
                <a:ext cx="4233292" cy="157735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>
                <a:lvl1pPr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285750" indent="-285750" eaLnBrk="1" hangingPunct="1">
                  <a:spcAft>
                    <a:spcPts val="3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Longueur des électrodes : </a:t>
                </a:r>
                <a14:m>
                  <m:oMath xmlns:m="http://schemas.openxmlformats.org/officeDocument/2006/math"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𝐿</m:t>
                    </m:r>
                    <m:r>
                      <a:rPr lang="fr-FR" sz="1500" i="1" baseline="-25000" dirty="0" err="1" smtClean="0">
                        <a:latin typeface="Cambria Math"/>
                        <a:cs typeface="Times New Roman" panose="02020603050405020304" pitchFamily="18" charset="0"/>
                      </a:rPr>
                      <m:t>𝑒</m:t>
                    </m:r>
                    <m:r>
                      <a:rPr lang="fr-FR" sz="1500" b="0" i="1" baseline="-25000" dirty="0" smtClean="0">
                        <a:latin typeface="Cambria Math"/>
                        <a:cs typeface="Times New Roman" panose="02020603050405020304" pitchFamily="18" charset="0"/>
                      </a:rPr>
                      <m:t>𝑙𝑒𝑐</m:t>
                    </m:r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=175</m:t>
                    </m:r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𝑚𝑚</m:t>
                    </m:r>
                  </m:oMath>
                </a14:m>
                <a:endParaRPr lang="fr-FR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eaLnBrk="1" hangingPunct="1">
                  <a:spcAft>
                    <a:spcPts val="3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Rayon d’ouverture : </a:t>
                </a:r>
                <a14:m>
                  <m:oMath xmlns:m="http://schemas.openxmlformats.org/officeDocument/2006/math">
                    <m:r>
                      <a:rPr lang="fr-FR" sz="1500" b="0" i="1" dirty="0" smtClean="0">
                        <a:latin typeface="Cambria Math"/>
                        <a:cs typeface="Times New Roman" panose="02020603050405020304" pitchFamily="18" charset="0"/>
                      </a:rPr>
                      <m:t>𝑅</m:t>
                    </m:r>
                    <m:r>
                      <a:rPr lang="fr-FR" sz="1500" b="0" i="1" dirty="0" smtClean="0">
                        <a:latin typeface="Cambria Math"/>
                        <a:cs typeface="Times New Roman" panose="02020603050405020304" pitchFamily="18" charset="0"/>
                      </a:rPr>
                      <m:t>=50</m:t>
                    </m:r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𝑚𝑚</m:t>
                    </m:r>
                  </m:oMath>
                </a14:m>
                <a:endParaRPr lang="fr-FR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eaLnBrk="1" hangingPunct="1">
                  <a:spcAft>
                    <a:spcPts val="3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Courbure du pôle des électrodes : </a:t>
                </a:r>
                <a14:m>
                  <m:oMath xmlns:m="http://schemas.openxmlformats.org/officeDocument/2006/math">
                    <m:r>
                      <a:rPr lang="fr-FR" sz="1500" b="0" i="1" smtClean="0">
                        <a:latin typeface="Cambria Math"/>
                        <a:cs typeface="Times New Roman" panose="02020603050405020304" pitchFamily="18" charset="0"/>
                      </a:rPr>
                      <m:t>1.15</m:t>
                    </m:r>
                    <m:r>
                      <a:rPr lang="fr-FR" sz="15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  <m:r>
                      <a:rPr lang="fr-FR" sz="15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𝑅</m:t>
                    </m:r>
                  </m:oMath>
                </a14:m>
                <a:endParaRPr lang="fr-FR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eaLnBrk="1" hangingPunct="1">
                  <a:spcAft>
                    <a:spcPts val="3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Distance électrodes-anneaux de garde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500" b="0" i="0" dirty="0" smtClean="0">
                        <a:latin typeface="Cambria Math"/>
                        <a:cs typeface="Times New Roman" panose="02020603050405020304" pitchFamily="18" charset="0"/>
                      </a:rPr>
                      <m:t>d</m:t>
                    </m:r>
                    <m:r>
                      <a:rPr lang="fr-FR" sz="1500" b="0" i="0" dirty="0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25</m:t>
                    </m:r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𝑚𝑚</m:t>
                    </m:r>
                  </m:oMath>
                </a14:m>
                <a:endParaRPr lang="fr-FR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eaLnBrk="1" hangingPunct="1">
                  <a:spcAft>
                    <a:spcPts val="3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Electrodes à </a:t>
                </a:r>
                <a14:m>
                  <m:oMath xmlns:m="http://schemas.openxmlformats.org/officeDocument/2006/math"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𝑉</m:t>
                    </m:r>
                    <m:r>
                      <a:rPr lang="fr-FR" sz="1500" i="1" baseline="-25000" dirty="0" err="1" smtClean="0">
                        <a:latin typeface="Cambria Math"/>
                        <a:cs typeface="Times New Roman" panose="02020603050405020304" pitchFamily="18" charset="0"/>
                      </a:rPr>
                      <m:t>𝑚𝑎𝑥</m:t>
                    </m:r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1500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±</m:t>
                    </m:r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4</m:t>
                    </m:r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𝑘𝑉</m:t>
                    </m:r>
                  </m:oMath>
                </a14:m>
                <a:endParaRPr lang="fr-FR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eaLnBrk="1" hangingPunct="1">
                  <a:spcAft>
                    <a:spcPts val="3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Anneaux de garde à </a:t>
                </a:r>
                <a14:m>
                  <m:oMath xmlns:m="http://schemas.openxmlformats.org/officeDocument/2006/math"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𝑉</m:t>
                    </m:r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fr-FR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504" y="1851645"/>
                <a:ext cx="4233292" cy="1577355"/>
              </a:xfrm>
              <a:prstGeom prst="rect">
                <a:avLst/>
              </a:prstGeom>
              <a:blipFill rotWithShape="1">
                <a:blip r:embed="rId3"/>
                <a:stretch>
                  <a:fillRect l="-2594" t="-3475" r="-576" b="-6178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23" y="3814578"/>
            <a:ext cx="3406140" cy="200025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8" y="3847306"/>
            <a:ext cx="3406140" cy="1885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1066110" y="5883369"/>
                <a:ext cx="2833275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7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fr-FR" sz="17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fr-FR" sz="17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=201.2</m:t>
                      </m:r>
                      <m:r>
                        <m:rPr>
                          <m:nor/>
                        </m:rPr>
                        <a:rPr lang="fr-FR" sz="17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mm</m:t>
                      </m:r>
                      <m:r>
                        <a:rPr lang="fr-FR" sz="17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sSub>
                        <m:sSubPr>
                          <m:ctrlPr>
                            <a:rPr lang="fr-FR" sz="17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sz="17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a:rPr lang="fr-FR" sz="17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𝑒𝑙𝑒𝑐</m:t>
                          </m:r>
                        </m:sub>
                      </m:sSub>
                      <m:r>
                        <a:rPr lang="fr-FR" sz="17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fr-FR" sz="17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</m:oMath>
                  </m:oMathPara>
                </a14:m>
                <a:endParaRPr lang="en-US" sz="17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110" y="5883369"/>
                <a:ext cx="2833275" cy="35394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5697" r="10920" b="11726"/>
          <a:stretch/>
        </p:blipFill>
        <p:spPr>
          <a:xfrm>
            <a:off x="4345774" y="1572179"/>
            <a:ext cx="2458474" cy="209496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4" t="4746" r="11967" b="8287"/>
          <a:stretch/>
        </p:blipFill>
        <p:spPr>
          <a:xfrm>
            <a:off x="6682154" y="1732132"/>
            <a:ext cx="2052000" cy="191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355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267744" y="44624"/>
            <a:ext cx="6491064" cy="43338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Les lignes de transfert : dynamique faisceau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323528" y="764704"/>
            <a:ext cx="8496944" cy="749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marL="0" lvl="1" indent="0"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Conception OPERA des </a:t>
            </a:r>
            <a:r>
              <a:rPr lang="fr-FR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steerers</a:t>
            </a:r>
            <a:endParaRPr lang="fr-FR" sz="17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Optimisation des designs et production des cartes de champs 3D pour TraceWin</a:t>
            </a:r>
            <a:endParaRPr lang="fr-FR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39"/>
              <p:cNvSpPr txBox="1">
                <a:spLocks noChangeArrowheads="1"/>
              </p:cNvSpPr>
              <p:nvPr/>
            </p:nvSpPr>
            <p:spPr bwMode="auto">
              <a:xfrm>
                <a:off x="107504" y="1628800"/>
                <a:ext cx="4233292" cy="186204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>
                <a:lvl1pPr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ts val="600"/>
                  </a:spcAft>
                  <a:buClr>
                    <a:srgbClr val="FF0000"/>
                  </a:buClr>
                </a:pP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Design inspiré par la conception sur ALTO à l’IPN</a:t>
                </a:r>
              </a:p>
              <a:p>
                <a:pPr marL="285750" indent="-285750" eaLnBrk="1" hangingPunct="1">
                  <a:spcAft>
                    <a:spcPts val="3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Longueur des électrodes : </a:t>
                </a:r>
                <a14:m>
                  <m:oMath xmlns:m="http://schemas.openxmlformats.org/officeDocument/2006/math"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𝐿</m:t>
                    </m:r>
                    <m:r>
                      <a:rPr lang="fr-FR" sz="1500" i="1" baseline="-25000" dirty="0" err="1" smtClean="0">
                        <a:latin typeface="Cambria Math"/>
                        <a:cs typeface="Times New Roman" panose="02020603050405020304" pitchFamily="18" charset="0"/>
                      </a:rPr>
                      <m:t>𝑒</m:t>
                    </m:r>
                    <m:r>
                      <a:rPr lang="fr-FR" sz="1500" b="0" i="1" baseline="-25000" dirty="0" smtClean="0">
                        <a:latin typeface="Cambria Math"/>
                        <a:cs typeface="Times New Roman" panose="02020603050405020304" pitchFamily="18" charset="0"/>
                      </a:rPr>
                      <m:t>𝑙𝑒𝑐</m:t>
                    </m:r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=1</m:t>
                    </m:r>
                    <m:r>
                      <a:rPr lang="fr-FR" sz="1500" b="0" i="1" dirty="0" smtClean="0">
                        <a:latin typeface="Cambria Math"/>
                        <a:cs typeface="Times New Roman" panose="02020603050405020304" pitchFamily="18" charset="0"/>
                      </a:rPr>
                      <m:t>00</m:t>
                    </m:r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𝑚𝑚</m:t>
                    </m:r>
                  </m:oMath>
                </a14:m>
                <a:endParaRPr lang="fr-FR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eaLnBrk="1" hangingPunct="1">
                  <a:spcAft>
                    <a:spcPts val="3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Largeur des électrodes : </a:t>
                </a:r>
                <a14:m>
                  <m:oMath xmlns:m="http://schemas.openxmlformats.org/officeDocument/2006/math">
                    <m:r>
                      <a:rPr lang="fr-FR" sz="1500" b="0" i="1" dirty="0" smtClean="0">
                        <a:latin typeface="Cambria Math"/>
                        <a:cs typeface="Times New Roman" panose="02020603050405020304" pitchFamily="18" charset="0"/>
                      </a:rPr>
                      <m:t>𝑙</m:t>
                    </m:r>
                    <m:r>
                      <a:rPr lang="fr-FR" sz="1500" i="1" baseline="-25000" dirty="0" err="1">
                        <a:latin typeface="Cambria Math"/>
                        <a:cs typeface="Times New Roman" panose="02020603050405020304" pitchFamily="18" charset="0"/>
                      </a:rPr>
                      <m:t>𝑒</m:t>
                    </m:r>
                    <m:r>
                      <a:rPr lang="fr-FR" sz="1500" i="1" baseline="-25000" dirty="0">
                        <a:latin typeface="Cambria Math"/>
                        <a:cs typeface="Times New Roman" panose="02020603050405020304" pitchFamily="18" charset="0"/>
                      </a:rPr>
                      <m:t>𝑙𝑒𝑐</m:t>
                    </m:r>
                    <m:r>
                      <a:rPr lang="fr-FR" sz="1500" i="1" dirty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1500" b="0" i="1" dirty="0" smtClean="0">
                        <a:latin typeface="Cambria Math"/>
                        <a:cs typeface="Times New Roman" panose="02020603050405020304" pitchFamily="18" charset="0"/>
                      </a:rPr>
                      <m:t>8</m:t>
                    </m:r>
                    <m:r>
                      <a:rPr lang="fr-FR" sz="1500" i="1" dirty="0">
                        <a:latin typeface="Cambria Math"/>
                        <a:cs typeface="Times New Roman" panose="02020603050405020304" pitchFamily="18" charset="0"/>
                      </a:rPr>
                      <m:t>0</m:t>
                    </m:r>
                    <m:r>
                      <a:rPr lang="fr-FR" sz="1500" i="1" dirty="0">
                        <a:latin typeface="Cambria Math"/>
                        <a:cs typeface="Times New Roman" panose="02020603050405020304" pitchFamily="18" charset="0"/>
                      </a:rPr>
                      <m:t>𝑚𝑚</m:t>
                    </m:r>
                  </m:oMath>
                </a14:m>
                <a:endParaRPr lang="fr-FR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eaLnBrk="1" hangingPunct="1">
                  <a:spcAft>
                    <a:spcPts val="3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Gap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500" b="0" i="0" dirty="0" smtClean="0">
                        <a:latin typeface="Cambria Math"/>
                        <a:cs typeface="Times New Roman" panose="02020603050405020304" pitchFamily="18" charset="0"/>
                      </a:rPr>
                      <m:t>g</m:t>
                    </m:r>
                    <m:r>
                      <a:rPr lang="fr-FR" sz="1500" b="0" i="1" dirty="0" smtClean="0">
                        <a:latin typeface="Cambria Math"/>
                        <a:cs typeface="Times New Roman" panose="02020603050405020304" pitchFamily="18" charset="0"/>
                      </a:rPr>
                      <m:t>=100</m:t>
                    </m:r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𝑚𝑚</m:t>
                    </m:r>
                  </m:oMath>
                </a14:m>
                <a:endParaRPr lang="fr-FR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eaLnBrk="1" hangingPunct="1">
                  <a:spcAft>
                    <a:spcPts val="3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Electrodes à </a:t>
                </a:r>
                <a14:m>
                  <m:oMath xmlns:m="http://schemas.openxmlformats.org/officeDocument/2006/math"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𝑉</m:t>
                    </m:r>
                    <m:r>
                      <a:rPr lang="fr-FR" sz="1500" i="1" baseline="-25000" dirty="0" err="1" smtClean="0">
                        <a:latin typeface="Cambria Math"/>
                        <a:cs typeface="Times New Roman" panose="02020603050405020304" pitchFamily="18" charset="0"/>
                      </a:rPr>
                      <m:t>𝑚𝑎𝑥</m:t>
                    </m:r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1500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±</m:t>
                    </m:r>
                    <m:r>
                      <a:rPr lang="fr-FR" sz="1500" b="0" i="1" dirty="0" smtClean="0">
                        <a:latin typeface="Cambria Math"/>
                        <a:cs typeface="Times New Roman" panose="02020603050405020304" pitchFamily="18" charset="0"/>
                      </a:rPr>
                      <m:t>300</m:t>
                    </m:r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endParaRPr lang="fr-FR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eaLnBrk="1" hangingPunct="1">
                  <a:spcAft>
                    <a:spcPts val="3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Mécaniquement steerers horizontaux et verticaux placés à la même position sur l’axe faisceau</a:t>
                </a:r>
              </a:p>
            </p:txBody>
          </p:sp>
        </mc:Choice>
        <mc:Fallback xmlns="">
          <p:sp>
            <p:nvSpPr>
              <p:cNvPr id="5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504" y="1628800"/>
                <a:ext cx="4233292" cy="1862048"/>
              </a:xfrm>
              <a:prstGeom prst="rect">
                <a:avLst/>
              </a:prstGeom>
              <a:blipFill rotWithShape="1">
                <a:blip r:embed="rId3"/>
                <a:stretch>
                  <a:fillRect l="-3026" t="-2941" r="-576" b="-5229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1328639" y="5883369"/>
                <a:ext cx="1640962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7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fr-FR" sz="17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fr-FR" sz="17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=156.7</m:t>
                      </m:r>
                      <m:r>
                        <a:rPr lang="fr-FR" sz="17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𝑚𝑚</m:t>
                      </m:r>
                    </m:oMath>
                  </m:oMathPara>
                </a14:m>
                <a:endParaRPr lang="en-US" sz="17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639" y="5883369"/>
                <a:ext cx="1640962" cy="35394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20" y="4011243"/>
            <a:ext cx="3405600" cy="1794021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6621780" y="1708962"/>
            <a:ext cx="2270759" cy="1783555"/>
            <a:chOff x="6241598" y="1933575"/>
            <a:chExt cx="2270759" cy="178355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01" t="4205" r="10455" b="12159"/>
            <a:stretch/>
          </p:blipFill>
          <p:spPr>
            <a:xfrm>
              <a:off x="6241598" y="1933575"/>
              <a:ext cx="2270759" cy="1783555"/>
            </a:xfrm>
            <a:prstGeom prst="rect">
              <a:avLst/>
            </a:prstGeom>
          </p:spPr>
        </p:pic>
        <p:sp>
          <p:nvSpPr>
            <p:cNvPr id="9" name="ZoneTexte 39"/>
            <p:cNvSpPr txBox="1">
              <a:spLocks noChangeArrowheads="1"/>
            </p:cNvSpPr>
            <p:nvPr/>
          </p:nvSpPr>
          <p:spPr bwMode="auto">
            <a:xfrm>
              <a:off x="6610349" y="2155939"/>
              <a:ext cx="821944" cy="20005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ts val="600"/>
                </a:spcAft>
                <a:buClr>
                  <a:srgbClr val="FF0000"/>
                </a:buClr>
              </a:pPr>
              <a:r>
                <a:rPr lang="fr-FR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fr-FR" sz="13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fr-FR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(V/m)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4499992" y="1736077"/>
            <a:ext cx="1981200" cy="1756440"/>
            <a:chOff x="3101340" y="1733520"/>
            <a:chExt cx="1981200" cy="175644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43" t="3833" r="12265" b="13911"/>
            <a:stretch/>
          </p:blipFill>
          <p:spPr>
            <a:xfrm>
              <a:off x="3101340" y="1733520"/>
              <a:ext cx="1981200" cy="1756440"/>
            </a:xfrm>
            <a:prstGeom prst="rect">
              <a:avLst/>
            </a:prstGeom>
          </p:spPr>
        </p:pic>
        <p:sp>
          <p:nvSpPr>
            <p:cNvPr id="10" name="ZoneTexte 39"/>
            <p:cNvSpPr txBox="1">
              <a:spLocks noChangeArrowheads="1"/>
            </p:cNvSpPr>
            <p:nvPr/>
          </p:nvSpPr>
          <p:spPr bwMode="auto">
            <a:xfrm>
              <a:off x="4161028" y="1733520"/>
              <a:ext cx="921512" cy="20005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ts val="600"/>
                </a:spcAft>
                <a:buClr>
                  <a:srgbClr val="FF0000"/>
                </a:buClr>
              </a:pPr>
              <a:r>
                <a:rPr lang="fr-FR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Potentiel (V )</a:t>
              </a: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616" y="392423"/>
            <a:ext cx="8534400" cy="4495800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5231873" y="3556776"/>
            <a:ext cx="2628000" cy="2824552"/>
            <a:chOff x="5231873" y="3556776"/>
            <a:chExt cx="2628000" cy="2824552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1873" y="4996936"/>
              <a:ext cx="2628000" cy="1384392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1873" y="3556776"/>
              <a:ext cx="2628000" cy="1384392"/>
            </a:xfrm>
            <a:prstGeom prst="rect">
              <a:avLst/>
            </a:prstGeom>
          </p:spPr>
        </p:pic>
        <p:sp>
          <p:nvSpPr>
            <p:cNvPr id="16" name="ZoneTexte 39"/>
            <p:cNvSpPr txBox="1">
              <a:spLocks noChangeArrowheads="1"/>
            </p:cNvSpPr>
            <p:nvPr/>
          </p:nvSpPr>
          <p:spPr bwMode="auto">
            <a:xfrm>
              <a:off x="5724128" y="3660993"/>
              <a:ext cx="821944" cy="20005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ts val="600"/>
                </a:spcAft>
                <a:buClr>
                  <a:srgbClr val="FF0000"/>
                </a:buClr>
              </a:pPr>
              <a:r>
                <a:rPr lang="fr-FR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fr-FR" sz="13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fr-FR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(V/m)</a:t>
              </a:r>
            </a:p>
          </p:txBody>
        </p:sp>
        <p:sp>
          <p:nvSpPr>
            <p:cNvPr id="17" name="ZoneTexte 39"/>
            <p:cNvSpPr txBox="1">
              <a:spLocks noChangeArrowheads="1"/>
            </p:cNvSpPr>
            <p:nvPr/>
          </p:nvSpPr>
          <p:spPr bwMode="auto">
            <a:xfrm>
              <a:off x="5724128" y="5101153"/>
              <a:ext cx="821944" cy="20005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ts val="600"/>
                </a:spcAft>
                <a:buClr>
                  <a:srgbClr val="FF0000"/>
                </a:buClr>
              </a:pPr>
              <a:r>
                <a:rPr lang="fr-FR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fr-FR" sz="13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fr-FR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(V/m)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67027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267744" y="44624"/>
            <a:ext cx="6491064" cy="43338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Les lignes de transfert : dynamique faisceau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39"/>
          <p:cNvSpPr txBox="1">
            <a:spLocks noChangeArrowheads="1"/>
          </p:cNvSpPr>
          <p:nvPr/>
        </p:nvSpPr>
        <p:spPr bwMode="auto">
          <a:xfrm>
            <a:off x="179512" y="980728"/>
            <a:ext cx="8712968" cy="2616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Ligne S3-LEB </a:t>
            </a:r>
            <a:r>
              <a:rPr lang="fr-FR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l’entrée du hall DESIR (45m</a:t>
            </a:r>
            <a:r>
              <a:rPr lang="fr-FR" sz="1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: 8 sections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4572000" y="4215891"/>
            <a:ext cx="2216969" cy="1949413"/>
            <a:chOff x="5163986" y="4005064"/>
            <a:chExt cx="2216969" cy="1949413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857"/>
            <a:stretch/>
          </p:blipFill>
          <p:spPr>
            <a:xfrm>
              <a:off x="5163986" y="4025319"/>
              <a:ext cx="2216969" cy="1929158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5405887" y="4005064"/>
              <a:ext cx="17331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Eléments parfaits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5438748" y="4984387"/>
              <a:ext cx="16674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Cartes de champ</a:t>
              </a:r>
            </a:p>
          </p:txBody>
        </p:sp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215891"/>
            <a:ext cx="2592000" cy="174721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19025"/>
            <a:ext cx="2592000" cy="1846662"/>
          </a:xfrm>
          <a:prstGeom prst="rect">
            <a:avLst/>
          </a:prstGeom>
        </p:spPr>
      </p:pic>
      <p:grpSp>
        <p:nvGrpSpPr>
          <p:cNvPr id="28" name="Groupe 27"/>
          <p:cNvGrpSpPr/>
          <p:nvPr/>
        </p:nvGrpSpPr>
        <p:grpSpPr>
          <a:xfrm>
            <a:off x="4572000" y="1374735"/>
            <a:ext cx="2218104" cy="1935243"/>
            <a:chOff x="5004051" y="1412773"/>
            <a:chExt cx="2218104" cy="1935243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803"/>
            <a:stretch/>
          </p:blipFill>
          <p:spPr>
            <a:xfrm>
              <a:off x="5004051" y="1419411"/>
              <a:ext cx="2218104" cy="1928605"/>
            </a:xfrm>
            <a:prstGeom prst="rect">
              <a:avLst/>
            </a:prstGeom>
          </p:spPr>
        </p:pic>
        <p:sp>
          <p:nvSpPr>
            <p:cNvPr id="26" name="ZoneTexte 25"/>
            <p:cNvSpPr txBox="1"/>
            <p:nvPr/>
          </p:nvSpPr>
          <p:spPr>
            <a:xfrm>
              <a:off x="5246519" y="1412773"/>
              <a:ext cx="17331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Eléments parfaits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5279381" y="2348880"/>
              <a:ext cx="16674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Cartes de champ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9"/>
              <p:cNvSpPr txBox="1">
                <a:spLocks noChangeArrowheads="1"/>
              </p:cNvSpPr>
              <p:nvPr/>
            </p:nvSpPr>
            <p:spPr bwMode="auto">
              <a:xfrm>
                <a:off x="6876257" y="1623234"/>
                <a:ext cx="2160239" cy="168674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lIns="36000" tIns="36000" rIns="36000" bIns="36000"/>
              <a:lstStyle>
                <a:lvl1pPr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288000" indent="-288000" algn="l" eaLnBrk="1" hangingPunct="1">
                  <a:buFont typeface="Arial" panose="020B0604020202020204" pitchFamily="34" charset="0"/>
                  <a:buChar char="•"/>
                </a:pP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Pertes </a:t>
                </a:r>
                <a14:m>
                  <m:oMath xmlns:m="http://schemas.openxmlformats.org/officeDocument/2006/math"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&lt;1.5%</m:t>
                    </m:r>
                  </m:oMath>
                </a14:m>
                <a:endParaRPr lang="fr-FR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8000" indent="-288000" eaLnBrk="1" hangingPunct="1">
                  <a:buFont typeface="Arial" panose="020B0604020202020204" pitchFamily="34" charset="0"/>
                  <a:buChar char="•"/>
                </a:pP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Augmentation d’émittance : 2% en X et 13% </a:t>
                </a:r>
                <a:r>
                  <a:rPr lang="fr-FR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 </a:t>
                </a: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  <a:p>
                <a:pPr marL="288000" indent="-288000" eaLnBrk="1" hangingPunct="1">
                  <a:buFont typeface="Arial" panose="020B0604020202020204" pitchFamily="34" charset="0"/>
                  <a:buChar char="•"/>
                </a:pP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Faible </a:t>
                </a:r>
                <a:r>
                  <a:rPr lang="fr-FR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contribution des ordres supérieurs dans les </a:t>
                </a: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éléments</a:t>
                </a:r>
                <a:endParaRPr lang="fr-FR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76257" y="1623234"/>
                <a:ext cx="2160239" cy="1686744"/>
              </a:xfrm>
              <a:prstGeom prst="rect">
                <a:avLst/>
              </a:prstGeom>
              <a:blipFill rotWithShape="1">
                <a:blip r:embed="rId7"/>
                <a:stretch>
                  <a:fillRect l="-3390" t="-1083" r="-3672" b="-3610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ZoneTexte 39"/>
          <p:cNvSpPr txBox="1">
            <a:spLocks noChangeArrowheads="1"/>
          </p:cNvSpPr>
          <p:nvPr/>
        </p:nvSpPr>
        <p:spPr bwMode="auto">
          <a:xfrm>
            <a:off x="66916" y="1628800"/>
            <a:ext cx="1624764" cy="146193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Traversé: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 quadrupôles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déflecteurs 45°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déflecteurs 90°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steerers (X-Y)</a:t>
            </a:r>
          </a:p>
        </p:txBody>
      </p:sp>
      <p:sp>
        <p:nvSpPr>
          <p:cNvPr id="35" name="ZoneTexte 39"/>
          <p:cNvSpPr txBox="1">
            <a:spLocks noChangeArrowheads="1"/>
          </p:cNvSpPr>
          <p:nvPr/>
        </p:nvSpPr>
        <p:spPr bwMode="auto">
          <a:xfrm>
            <a:off x="179512" y="3810265"/>
            <a:ext cx="8712968" cy="2616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Ligne LIRAT </a:t>
            </a:r>
            <a:r>
              <a:rPr lang="fr-FR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l’entrée du hall DESIR (</a:t>
            </a:r>
            <a:r>
              <a:rPr lang="fr-FR" sz="1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49.7m) : 7 sections dont 2 communes</a:t>
            </a:r>
          </a:p>
        </p:txBody>
      </p:sp>
      <p:sp>
        <p:nvSpPr>
          <p:cNvPr id="36" name="ZoneTexte 39"/>
          <p:cNvSpPr txBox="1">
            <a:spLocks noChangeArrowheads="1"/>
          </p:cNvSpPr>
          <p:nvPr/>
        </p:nvSpPr>
        <p:spPr bwMode="auto">
          <a:xfrm>
            <a:off x="66916" y="4338128"/>
            <a:ext cx="1624764" cy="146193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FF0000"/>
              </a:buClr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Traversé: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quadrupôles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déflecteurs 10°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déflecteurs 45°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steerers (X-Y)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39"/>
              <p:cNvSpPr txBox="1">
                <a:spLocks noChangeArrowheads="1"/>
              </p:cNvSpPr>
              <p:nvPr/>
            </p:nvSpPr>
            <p:spPr bwMode="auto">
              <a:xfrm>
                <a:off x="6876257" y="4498357"/>
                <a:ext cx="2160239" cy="122970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lIns="36000" tIns="36000" rIns="36000" bIns="36000"/>
              <a:lstStyle>
                <a:lvl1pPr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288000" indent="-288000" algn="l" eaLnBrk="1" hangingPunct="1">
                  <a:buFont typeface="Arial" panose="020B0604020202020204" pitchFamily="34" charset="0"/>
                  <a:buChar char="•"/>
                </a:pP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Pertes </a:t>
                </a:r>
                <a14:m>
                  <m:oMath xmlns:m="http://schemas.openxmlformats.org/officeDocument/2006/math">
                    <m:r>
                      <a:rPr lang="fr-FR" sz="1500" i="1" dirty="0" smtClean="0">
                        <a:latin typeface="Cambria Math"/>
                        <a:cs typeface="Times New Roman" panose="02020603050405020304" pitchFamily="18" charset="0"/>
                      </a:rPr>
                      <m:t>&lt;2%</m:t>
                    </m:r>
                  </m:oMath>
                </a14:m>
                <a:endParaRPr lang="fr-FR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8000" indent="-288000" eaLnBrk="1" hangingPunct="1">
                  <a:buFont typeface="Arial" panose="020B0604020202020204" pitchFamily="34" charset="0"/>
                  <a:buChar char="•"/>
                </a:pPr>
                <a:r>
                  <a:rPr lang="fr-FR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Augmentation d’émittance : </a:t>
                </a: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6% en X et 10% en Y</a:t>
                </a:r>
              </a:p>
            </p:txBody>
          </p:sp>
        </mc:Choice>
        <mc:Fallback xmlns="">
          <p:sp>
            <p:nvSpPr>
              <p:cNvPr id="24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76257" y="4498357"/>
                <a:ext cx="2160239" cy="1229702"/>
              </a:xfrm>
              <a:prstGeom prst="rect">
                <a:avLst/>
              </a:prstGeom>
              <a:blipFill rotWithShape="1">
                <a:blip r:embed="rId8"/>
                <a:stretch>
                  <a:fillRect l="-3390" t="-1980" r="-1695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9210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11625</TotalTime>
  <Words>1945</Words>
  <Application>Microsoft Office PowerPoint</Application>
  <PresentationFormat>Affichage à l'écran (4:3)</PresentationFormat>
  <Paragraphs>386</Paragraphs>
  <Slides>17</Slides>
  <Notes>17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Modèle par défaut</vt:lpstr>
      <vt:lpstr>Les lignes de transfert des faisceaux radioactifs du projet DESIR à GANIL-SPIRAL2</vt:lpstr>
      <vt:lpstr>1. Le projet DESIR</vt:lpstr>
      <vt:lpstr>1. Le projet DESIR</vt:lpstr>
      <vt:lpstr>1. Le projet DESIR</vt:lpstr>
      <vt:lpstr>2. Les lignes de transfert : dynamique faisceau</vt:lpstr>
      <vt:lpstr>2. Les lignes de transfert : dynamique faisceau</vt:lpstr>
      <vt:lpstr>2. Les lignes de transfert : dynamique faisceau</vt:lpstr>
      <vt:lpstr>2. Les lignes de transfert : dynamique faisceau</vt:lpstr>
      <vt:lpstr>2. Les lignes de transfert : dynamique faisceau</vt:lpstr>
      <vt:lpstr>2. Les lignes de transfert : dynamique faisceau</vt:lpstr>
      <vt:lpstr>3. Intégration des lignes</vt:lpstr>
      <vt:lpstr>3. Intégration des lignes</vt:lpstr>
      <vt:lpstr>3. Intégration des lignes</vt:lpstr>
      <vt:lpstr>3. Intégration des lignes</vt:lpstr>
      <vt:lpstr>3. Intégration des lignes</vt:lpstr>
      <vt:lpstr>DESIR</vt:lpstr>
      <vt:lpstr>DESIR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Energy Beam Line Studies</dc:title>
  <dc:subject>Workshop CIEMAT on spiral2 beam dump</dc:subject>
  <dc:creator>Luc Perrot</dc:creator>
  <cp:lastModifiedBy>Perrot</cp:lastModifiedBy>
  <cp:revision>2402</cp:revision>
  <cp:lastPrinted>2015-05-15T07:26:11Z</cp:lastPrinted>
  <dcterms:created xsi:type="dcterms:W3CDTF">2006-08-29T11:50:06Z</dcterms:created>
  <dcterms:modified xsi:type="dcterms:W3CDTF">2015-10-05T07:36:56Z</dcterms:modified>
</cp:coreProperties>
</file>