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1" r:id="rId2"/>
    <p:sldId id="404" r:id="rId3"/>
    <p:sldId id="454" r:id="rId4"/>
    <p:sldId id="455" r:id="rId5"/>
    <p:sldId id="453" r:id="rId6"/>
    <p:sldId id="452" r:id="rId7"/>
    <p:sldId id="456" r:id="rId8"/>
    <p:sldId id="471" r:id="rId9"/>
    <p:sldId id="457" r:id="rId10"/>
    <p:sldId id="460" r:id="rId11"/>
    <p:sldId id="461" r:id="rId12"/>
    <p:sldId id="462" r:id="rId13"/>
    <p:sldId id="463" r:id="rId14"/>
    <p:sldId id="464" r:id="rId15"/>
    <p:sldId id="465" r:id="rId16"/>
    <p:sldId id="480" r:id="rId17"/>
    <p:sldId id="467" r:id="rId18"/>
    <p:sldId id="472" r:id="rId19"/>
    <p:sldId id="473" r:id="rId20"/>
    <p:sldId id="470" r:id="rId21"/>
    <p:sldId id="468" r:id="rId22"/>
    <p:sldId id="474" r:id="rId23"/>
    <p:sldId id="476" r:id="rId24"/>
    <p:sldId id="477" r:id="rId25"/>
    <p:sldId id="478" r:id="rId26"/>
    <p:sldId id="479" r:id="rId27"/>
    <p:sldId id="439" r:id="rId2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93300"/>
    <a:srgbClr val="669900"/>
    <a:srgbClr val="FFFF99"/>
    <a:srgbClr val="4EB258"/>
    <a:srgbClr val="4A206A"/>
    <a:srgbClr val="5F2987"/>
    <a:srgbClr val="FFFF00"/>
    <a:srgbClr val="FF9933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e moyen 3 - 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2" autoAdjust="0"/>
    <p:restoredTop sz="94576" autoAdjust="0"/>
  </p:normalViewPr>
  <p:slideViewPr>
    <p:cSldViewPr>
      <p:cViewPr>
        <p:scale>
          <a:sx n="60" d="100"/>
          <a:sy n="60" d="100"/>
        </p:scale>
        <p:origin x="-180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A07B3-2B07-4857-892B-6F86955377B6}" type="datetimeFigureOut">
              <a:rPr lang="en-US" smtClean="0"/>
              <a:t>10/5/2015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6F69-43CA-445A-BE45-F440FF22260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09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E09B3-F2F1-47D3-8F8F-6085AA0DBBE9}" type="datetimeFigureOut">
              <a:rPr lang="fr-FR" smtClean="0"/>
              <a:pPr/>
              <a:t>05/10/2015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3375F-34B1-4B58-8C62-B160D33A967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855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3375F-34B1-4B58-8C62-B160D33A967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422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7085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5354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06270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7953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29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 txBox="1">
            <a:spLocks/>
          </p:cNvSpPr>
          <p:nvPr userDrawn="1"/>
        </p:nvSpPr>
        <p:spPr>
          <a:xfrm>
            <a:off x="8572528" y="6500834"/>
            <a:ext cx="571504" cy="2857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baseline="0">
                <a:solidFill>
                  <a:srgbClr val="C3004A"/>
                </a:solidFill>
                <a:latin typeface="Arial Bold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7C2CF4-5274-451A-B5B2-DDFF816FA3BB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C3004A"/>
                </a:solidFill>
                <a:effectLst/>
                <a:uLnTx/>
                <a:uFillTx/>
                <a:latin typeface="Arial Bold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Arial Bold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ransition spd="slow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gif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52.jpeg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5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10" Type="http://schemas.openxmlformats.org/officeDocument/2006/relationships/image" Target="../media/image5.jpeg"/><Relationship Id="rId4" Type="http://schemas.openxmlformats.org/officeDocument/2006/relationships/image" Target="../media/image65.jpeg"/><Relationship Id="rId9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7" Type="http://schemas.openxmlformats.org/officeDocument/2006/relationships/image" Target="../media/image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package" Target="../embeddings/Microsoft_Word_Document1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0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5" Type="http://schemas.openxmlformats.org/officeDocument/2006/relationships/image" Target="../media/image29.jpe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24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hyperlink" Target="http://irfu-i.cea.fr/Page/474/irfu_signaturesac_der.png" TargetMode="External"/><Relationship Id="rId28" Type="http://schemas.openxmlformats.org/officeDocument/2006/relationships/image" Target="../media/image32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40.png"/><Relationship Id="rId7" Type="http://schemas.openxmlformats.org/officeDocument/2006/relationships/image" Target="../media/image3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microsoft.com/office/2007/relationships/hdphoto" Target="../media/hdphoto1.wdp"/><Relationship Id="rId4" Type="http://schemas.openxmlformats.org/officeDocument/2006/relationships/image" Target="../media/image34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431540" y="1124744"/>
            <a:ext cx="849694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La Contribution Française 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à l’accélérateur ESS 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fr-FR" sz="5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European</a:t>
            </a:r>
            <a:r>
              <a:rPr lang="fr-FR" sz="5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Spallation Source)</a:t>
            </a:r>
            <a:endParaRPr lang="fr-FR" sz="5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63" y="3996743"/>
            <a:ext cx="1600176" cy="936104"/>
          </a:xfrm>
          <a:prstGeom prst="rect">
            <a:avLst/>
          </a:prstGeom>
        </p:spPr>
      </p:pic>
      <p:sp>
        <p:nvSpPr>
          <p:cNvPr id="11" name="Espace réservé du texte 23"/>
          <p:cNvSpPr txBox="1">
            <a:spLocks/>
          </p:cNvSpPr>
          <p:nvPr/>
        </p:nvSpPr>
        <p:spPr>
          <a:xfrm>
            <a:off x="1115616" y="6165304"/>
            <a:ext cx="7128792" cy="664986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2400" kern="0" dirty="0" smtClean="0">
                <a:latin typeface="Calibri" pitchFamily="34" charset="0"/>
                <a:cs typeface="Calibri" pitchFamily="34" charset="0"/>
              </a:rPr>
              <a:t>Journées Accélérateurs de Roscoff – 6 Octobre 2015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rgbClr val="C3004A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17463"/>
            <a:ext cx="2700338" cy="48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63" y="3936032"/>
            <a:ext cx="1656184" cy="1057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8412" y="82733"/>
            <a:ext cx="1953253" cy="104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23"/>
          <p:cNvSpPr txBox="1">
            <a:spLocks/>
          </p:cNvSpPr>
          <p:nvPr/>
        </p:nvSpPr>
        <p:spPr>
          <a:xfrm>
            <a:off x="1214591" y="5236103"/>
            <a:ext cx="7128792" cy="881010"/>
          </a:xfrm>
          <a:prstGeom prst="rect">
            <a:avLst/>
          </a:prstGeom>
        </p:spPr>
        <p:txBody>
          <a:bodyPr lIns="72000" tIns="36000" rIns="72000" bIns="36000" anchor="ctr" anchorCtr="0">
            <a:noAutofit/>
          </a:bodyPr>
          <a:lstStyle>
            <a:lvl1pPr>
              <a:buFontTx/>
              <a:buNone/>
              <a:defRPr sz="1800" b="1" i="0" baseline="0">
                <a:solidFill>
                  <a:srgbClr val="C3004A"/>
                </a:solidFill>
                <a:latin typeface="+mn-lt"/>
              </a:defRPr>
            </a:lvl1pPr>
          </a:lstStyle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Pierre </a:t>
            </a:r>
            <a:r>
              <a:rPr lang="fr-FR" sz="2400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Bosland et Sébastien </a:t>
            </a:r>
            <a:r>
              <a:rPr lang="fr-FR" sz="2400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Bousson </a:t>
            </a:r>
            <a:endParaRPr lang="fr-FR" sz="2400" kern="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0" indent="-342900" algn="ctr" eaLnBrk="0" hangingPunct="0">
              <a:spcBef>
                <a:spcPct val="20000"/>
              </a:spcBef>
              <a:defRPr/>
            </a:pPr>
            <a:r>
              <a:rPr lang="fr-FR" sz="240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pour les équipes du CEA/</a:t>
            </a:r>
            <a:r>
              <a:rPr lang="fr-FR" sz="2400" i="1" kern="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Irfu</a:t>
            </a:r>
            <a:r>
              <a:rPr lang="fr-FR" sz="2400" i="1" kern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4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CNRS/IN2P3/IPNO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54274" name="Picture 2" descr="logo C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63679"/>
            <a:ext cx="1263478" cy="1029880"/>
          </a:xfrm>
          <a:prstGeom prst="rect">
            <a:avLst/>
          </a:prstGeom>
          <a:noFill/>
        </p:spPr>
      </p:pic>
      <p:pic>
        <p:nvPicPr>
          <p:cNvPr id="12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8064" y="3999822"/>
            <a:ext cx="1599170" cy="9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79512" y="1124744"/>
            <a:ext cx="619268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</a:rPr>
              <a:t>Conception, fabrication, préparation et assemblage des </a:t>
            </a:r>
            <a:r>
              <a:rPr lang="fr-FR" sz="2000" b="1" dirty="0" smtClean="0">
                <a:latin typeface="Calibri" pitchFamily="34" charset="0"/>
              </a:rPr>
              <a:t>13 cryomodules </a:t>
            </a:r>
            <a:r>
              <a:rPr lang="fr-FR" sz="2000" b="1" dirty="0" err="1" smtClean="0">
                <a:latin typeface="Calibri" pitchFamily="34" charset="0"/>
              </a:rPr>
              <a:t>spoke</a:t>
            </a:r>
            <a:r>
              <a:rPr lang="fr-FR" sz="2000" b="1" dirty="0" smtClean="0">
                <a:latin typeface="Calibri" pitchFamily="34" charset="0"/>
              </a:rPr>
              <a:t> du linac.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Cavités </a:t>
            </a:r>
            <a:r>
              <a:rPr lang="fr-FR" sz="2000" dirty="0" err="1" smtClean="0">
                <a:latin typeface="Calibri" pitchFamily="34" charset="0"/>
              </a:rPr>
              <a:t>spoke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(x26)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Coupleurs de puissance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(x26)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Système d’accord à froid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(x26)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Blindages magnétiques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(x26)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Enceinte à vide, écran thermique, vannes faisceau,  tuyauterie </a:t>
            </a:r>
            <a:r>
              <a:rPr lang="fr-FR" sz="2000" dirty="0" err="1" smtClean="0">
                <a:latin typeface="Calibri" pitchFamily="34" charset="0"/>
              </a:rPr>
              <a:t>cryo</a:t>
            </a:r>
            <a:r>
              <a:rPr lang="fr-FR" sz="2000" dirty="0" smtClean="0">
                <a:latin typeface="Calibri" pitchFamily="34" charset="0"/>
              </a:rPr>
              <a:t>, instrumentation </a:t>
            </a:r>
            <a:r>
              <a:rPr lang="fr-FR" sz="2000" dirty="0" err="1" smtClean="0">
                <a:latin typeface="Calibri" pitchFamily="34" charset="0"/>
              </a:rPr>
              <a:t>cryo</a:t>
            </a:r>
            <a:r>
              <a:rPr lang="fr-FR" sz="2000" dirty="0" smtClean="0">
                <a:latin typeface="Calibri" pitchFamily="34" charset="0"/>
              </a:rPr>
              <a:t> (P, T, niveaux </a:t>
            </a:r>
            <a:r>
              <a:rPr lang="fr-FR" sz="2000" dirty="0" err="1" smtClean="0">
                <a:latin typeface="Calibri" pitchFamily="34" charset="0"/>
              </a:rPr>
              <a:t>cryo</a:t>
            </a:r>
            <a:r>
              <a:rPr lang="fr-FR" sz="2000" dirty="0" smtClean="0">
                <a:latin typeface="Calibri" pitchFamily="34" charset="0"/>
              </a:rPr>
              <a:t>, alignement, ….) :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pour 13 cryomodules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« Jumper » (liaison cryomodule/boite de distribution cryogénique) 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(x13)</a:t>
            </a:r>
          </a:p>
          <a:p>
            <a:pPr marL="261938" lvl="1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20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48072" y="1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les cryomodules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2652"/>
            <a:ext cx="2839461" cy="3108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 descr="D:\cav4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201816"/>
            <a:ext cx="2241100" cy="1656184"/>
          </a:xfrm>
          <a:prstGeom prst="rect">
            <a:avLst/>
          </a:prstGeom>
          <a:noFill/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789040"/>
            <a:ext cx="113394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229740" y="567596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1938"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>
                <a:latin typeface="Calibri" pitchFamily="34" charset="0"/>
              </a:rPr>
              <a:t>Les </a:t>
            </a:r>
            <a:r>
              <a:rPr lang="fr-FR" sz="2000" b="1" dirty="0" smtClean="0">
                <a:latin typeface="Calibri" pitchFamily="34" charset="0"/>
              </a:rPr>
              <a:t>tests </a:t>
            </a:r>
            <a:r>
              <a:rPr lang="fr-FR" sz="2000" b="1" dirty="0">
                <a:latin typeface="Calibri" pitchFamily="34" charset="0"/>
              </a:rPr>
              <a:t>en puissance se feront à l’Université d’Uppsala</a:t>
            </a:r>
            <a:endParaRPr lang="fr-FR" sz="20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0" name="Image 9" descr="IPN_gif64trans_L200px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335830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83568" y="1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les cryomodules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72008" y="620688"/>
            <a:ext cx="91085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400" b="1" u="sng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Tâches incluses</a:t>
            </a:r>
            <a:endParaRPr lang="fr-FR" sz="2200" b="1" dirty="0" smtClean="0">
              <a:latin typeface="Calibri" pitchFamily="34" charset="0"/>
            </a:endParaRP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Phase prototype: </a:t>
            </a:r>
            <a:r>
              <a:rPr lang="fr-FR" sz="2200" b="1" i="1" dirty="0" smtClean="0">
                <a:latin typeface="Calibri" pitchFamily="34" charset="0"/>
              </a:rPr>
              <a:t>en cours, voir présentation suivante par F. Peauger</a:t>
            </a: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Préparations et tests des 13 « </a:t>
            </a:r>
            <a:r>
              <a:rPr lang="fr-FR" sz="2200" b="1" dirty="0" err="1" smtClean="0">
                <a:latin typeface="Calibri" pitchFamily="34" charset="0"/>
              </a:rPr>
              <a:t>cavity</a:t>
            </a:r>
            <a:r>
              <a:rPr lang="fr-FR" sz="2200" b="1" dirty="0" smtClean="0">
                <a:latin typeface="Calibri" pitchFamily="34" charset="0"/>
              </a:rPr>
              <a:t> packages »</a:t>
            </a: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Préparation cavités </a:t>
            </a:r>
            <a:r>
              <a:rPr lang="fr-FR" sz="2200" b="1" dirty="0" smtClean="0">
                <a:latin typeface="Calibri" pitchFamily="34" charset="0"/>
              </a:rPr>
              <a:t>(traitement chimique, traitement thermique, assemblage en salle blanche, étuvage): 			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à l’IPNO</a:t>
            </a: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Test/qualification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sz="2200" b="1" dirty="0" smtClean="0">
                <a:latin typeface="Calibri" pitchFamily="34" charset="0"/>
              </a:rPr>
              <a:t>des cavités en cryostat vertical: 	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à l’IPNO </a:t>
            </a: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Conditionnement RF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sz="2200" b="1" dirty="0" smtClean="0">
                <a:latin typeface="Calibri" pitchFamily="34" charset="0"/>
              </a:rPr>
              <a:t>des coupleurs de puissance: 	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à l’IPNO </a:t>
            </a: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Test/qualification à chaud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sz="2200" b="1" dirty="0" smtClean="0">
                <a:latin typeface="Calibri" pitchFamily="34" charset="0"/>
              </a:rPr>
              <a:t>des systèmes d’accord à froid: 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à l’IPNO </a:t>
            </a:r>
          </a:p>
          <a:p>
            <a:pPr marL="719138" lvl="2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endParaRPr lang="fr-FR" sz="2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174625" lvl="1" indent="3175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Préparation et assemblage des 13 </a:t>
            </a:r>
            <a:r>
              <a:rPr lang="fr-FR" sz="2200" b="1" dirty="0" err="1" smtClean="0">
                <a:latin typeface="Calibri" pitchFamily="34" charset="0"/>
              </a:rPr>
              <a:t>cryomodulse</a:t>
            </a:r>
            <a:r>
              <a:rPr lang="fr-FR" sz="2200" b="1" dirty="0" smtClean="0">
                <a:latin typeface="Calibri" pitchFamily="34" charset="0"/>
              </a:rPr>
              <a:t> </a:t>
            </a:r>
            <a:r>
              <a:rPr lang="fr-FR" sz="2200" b="1" dirty="0" err="1" smtClean="0">
                <a:latin typeface="Calibri" pitchFamily="34" charset="0"/>
              </a:rPr>
              <a:t>spoke</a:t>
            </a:r>
            <a:endParaRPr lang="fr-FR" sz="2200" b="1" dirty="0" smtClean="0">
              <a:latin typeface="Calibri" pitchFamily="34" charset="0"/>
            </a:endParaRPr>
          </a:p>
          <a:p>
            <a:pPr marL="544513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Assemblage en salle blanche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fr-FR" sz="2200" b="1" dirty="0" smtClean="0">
                <a:latin typeface="Calibri" pitchFamily="34" charset="0"/>
              </a:rPr>
              <a:t>des trains de cavités: 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IPNO (+ industrie ?)</a:t>
            </a:r>
          </a:p>
          <a:p>
            <a:pPr marL="544513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- Assemblage des cryomodules : 		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industrie (sur site IPNO)</a:t>
            </a: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</a:p>
          <a:p>
            <a:pPr marL="174625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Transport vers Uppsala</a:t>
            </a:r>
          </a:p>
          <a:p>
            <a:pPr marL="174625"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sz="2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174625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Participation aux tests/validation en puissance des cryomodule à Uppsala</a:t>
            </a: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  <a:endParaRPr lang="fr-FR" sz="2200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</a:p>
        </p:txBody>
      </p:sp>
      <p:pic>
        <p:nvPicPr>
          <p:cNvPr id="5" name="Image 4" descr="IPN_gif64trans_L200px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656838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5496" y="620688"/>
            <a:ext cx="910850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400" b="1" u="sng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 général</a:t>
            </a:r>
            <a:endParaRPr lang="fr-FR" sz="2200" b="1" dirty="0" smtClean="0">
              <a:latin typeface="Calibri" pitchFamily="34" charset="0"/>
            </a:endParaRPr>
          </a:p>
          <a:p>
            <a:pPr marL="177800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Production des cavités: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Février 2016 – Février 2018</a:t>
            </a:r>
          </a:p>
          <a:p>
            <a:pPr marL="541338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Marchés de série cavités et niobium: </a:t>
            </a:r>
            <a:r>
              <a:rPr lang="fr-FR" sz="2200" b="1" dirty="0" smtClean="0">
                <a:latin typeface="Calibri" pitchFamily="34" charset="0"/>
              </a:rPr>
              <a:t>en cours de préparation, publication en </a:t>
            </a:r>
            <a:r>
              <a:rPr lang="fr-FR" sz="2200" b="1" dirty="0" err="1" smtClean="0">
                <a:latin typeface="Calibri" pitchFamily="34" charset="0"/>
              </a:rPr>
              <a:t>Nov</a:t>
            </a:r>
            <a:r>
              <a:rPr lang="fr-FR" sz="2200" b="1" dirty="0" smtClean="0">
                <a:latin typeface="Calibri" pitchFamily="34" charset="0"/>
              </a:rPr>
              <a:t>/Déc. 2015</a:t>
            </a:r>
          </a:p>
          <a:p>
            <a:pPr marL="177800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Préparation et test des cavités: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Février 2017 – Mai 2018</a:t>
            </a:r>
          </a:p>
          <a:p>
            <a:pPr marL="541338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Rythme visé pour préparation et test: 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 2 cavités par mois</a:t>
            </a:r>
          </a:p>
          <a:p>
            <a:pPr marL="177800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Production et conditionnement des coupleurs: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Mai 2016 – Mai 2018</a:t>
            </a:r>
            <a:endParaRPr lang="fr-FR" sz="2200" b="1" dirty="0" smtClean="0">
              <a:latin typeface="Calibri" pitchFamily="34" charset="0"/>
            </a:endParaRPr>
          </a:p>
          <a:p>
            <a:pPr marL="177800" lvl="1">
              <a:spcAft>
                <a:spcPts val="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Assemblage des cryomodules: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Mai 2017 – Oct. 2018</a:t>
            </a:r>
          </a:p>
          <a:p>
            <a:pPr marL="541338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Rythme visé: </a:t>
            </a:r>
            <a:r>
              <a:rPr lang="fr-FR" sz="2200" b="1" dirty="0" smtClean="0">
                <a:latin typeface="Calibri" pitchFamily="34" charset="0"/>
              </a:rPr>
              <a:t>~ 5 semaines par cryomodule</a:t>
            </a:r>
            <a:endParaRPr lang="fr-FR" sz="2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174625" lvl="1" indent="3175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</a:t>
            </a:r>
          </a:p>
          <a:p>
            <a:pPr marL="174625" lvl="1" indent="3175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000" b="1" u="sng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Jalons</a:t>
            </a:r>
            <a:endParaRPr lang="fr-FR" sz="2200" b="1" dirty="0" smtClean="0">
              <a:latin typeface="Calibri" pitchFamily="34" charset="0"/>
            </a:endParaRPr>
          </a:p>
          <a:p>
            <a:pPr marL="269875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1</a:t>
            </a:r>
            <a:r>
              <a:rPr lang="fr-FR" sz="2200" b="1" baseline="30000" dirty="0" smtClean="0">
                <a:solidFill>
                  <a:srgbClr val="7030A0"/>
                </a:solidFill>
                <a:latin typeface="Calibri" pitchFamily="34" charset="0"/>
              </a:rPr>
              <a:t>er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cryomodule:  </a:t>
            </a:r>
            <a:r>
              <a:rPr lang="fr-FR" sz="2200" b="1" dirty="0" smtClean="0">
                <a:latin typeface="Calibri" pitchFamily="34" charset="0"/>
              </a:rPr>
              <a:t>livré à Uppsala en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Août 2017</a:t>
            </a:r>
          </a:p>
          <a:p>
            <a:pPr marL="269875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			      </a:t>
            </a:r>
            <a:r>
              <a:rPr lang="fr-FR" sz="2200" b="1" dirty="0" smtClean="0">
                <a:latin typeface="Calibri" pitchFamily="34" charset="0"/>
              </a:rPr>
              <a:t>livré à Lund après validation en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Octobre 2017</a:t>
            </a:r>
          </a:p>
          <a:p>
            <a:pPr marL="269875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13</a:t>
            </a:r>
            <a:r>
              <a:rPr lang="fr-FR" sz="2200" b="1" baseline="30000" dirty="0" smtClean="0">
                <a:solidFill>
                  <a:srgbClr val="7030A0"/>
                </a:solidFill>
                <a:latin typeface="Calibri" pitchFamily="34" charset="0"/>
              </a:rPr>
              <a:t>ème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cryomodule: </a:t>
            </a:r>
            <a:r>
              <a:rPr lang="fr-FR" sz="2200" b="1" dirty="0" smtClean="0">
                <a:latin typeface="Calibri" pitchFamily="34" charset="0"/>
              </a:rPr>
              <a:t>livré à Uppsala en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Novembre 2018</a:t>
            </a:r>
          </a:p>
          <a:p>
            <a:pPr marL="269875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			          </a:t>
            </a:r>
            <a:r>
              <a:rPr lang="fr-FR" sz="2200" b="1" dirty="0" smtClean="0">
                <a:latin typeface="Calibri" pitchFamily="34" charset="0"/>
              </a:rPr>
              <a:t>livré à Lund après validation en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Janvier 2019</a:t>
            </a: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sz="2200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83568" y="1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les cryomodules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32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 6" descr="IPN_gif64trans_L200px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69328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79512" y="1844824"/>
            <a:ext cx="511256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>
                <a:solidFill>
                  <a:srgbClr val="7030A0"/>
                </a:solidFill>
                <a:latin typeface="Calibri" pitchFamily="34" charset="0"/>
              </a:rPr>
              <a:t>Conception, fabrication, préparation et assemblage 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</a:rPr>
              <a:t>de </a:t>
            </a:r>
            <a:r>
              <a:rPr lang="fr-FR" sz="2000" b="1" dirty="0" smtClean="0">
                <a:latin typeface="Calibri" pitchFamily="34" charset="0"/>
              </a:rPr>
              <a:t>l’ensemble des éléments qui constituent la cryo-distribution de la section </a:t>
            </a:r>
            <a:r>
              <a:rPr lang="fr-FR" sz="2000" b="1" dirty="0" err="1" smtClean="0">
                <a:latin typeface="Calibri" pitchFamily="34" charset="0"/>
              </a:rPr>
              <a:t>spoke</a:t>
            </a:r>
            <a:r>
              <a:rPr lang="fr-FR" sz="2000" b="1" dirty="0" smtClean="0">
                <a:latin typeface="Calibri" pitchFamily="34" charset="0"/>
              </a:rPr>
              <a:t> du linac.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Boites à vannes (</a:t>
            </a:r>
            <a:r>
              <a:rPr lang="fr-FR" sz="2000" dirty="0" err="1" smtClean="0">
                <a:latin typeface="Calibri" pitchFamily="34" charset="0"/>
              </a:rPr>
              <a:t>BàV</a:t>
            </a:r>
            <a:r>
              <a:rPr lang="fr-FR" sz="2000" dirty="0" smtClean="0">
                <a:latin typeface="Calibri" pitchFamily="34" charset="0"/>
              </a:rPr>
              <a:t>) 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(x13)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Sections de ligne de distribution cryogénique (entre les </a:t>
            </a:r>
            <a:r>
              <a:rPr lang="fr-FR" sz="2000" dirty="0" err="1" smtClean="0">
                <a:latin typeface="Calibri" pitchFamily="34" charset="0"/>
              </a:rPr>
              <a:t>BàV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spoke</a:t>
            </a:r>
            <a:r>
              <a:rPr lang="fr-FR" sz="2000" dirty="0" smtClean="0">
                <a:latin typeface="Calibri" pitchFamily="34" charset="0"/>
              </a:rPr>
              <a:t>) 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(x13) 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Boite de terminaison en bout le ligne cryogénique dans le tunnel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(x1)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Blindages magnétiques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(x26)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683568" y="576064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la </a:t>
            </a:r>
            <a:r>
              <a:rPr lang="fr-FR" sz="28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</a:t>
            </a:r>
            <a:r>
              <a:rPr lang="fr-FR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-distribution </a:t>
            </a:r>
            <a:r>
              <a:rPr lang="fr-FR" sz="28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28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888432" cy="4118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 descr="IPN_gif64trans_L200px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92988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35496" y="692696"/>
            <a:ext cx="910850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400" b="1" u="sng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Tâches incluses</a:t>
            </a:r>
            <a:endParaRPr lang="fr-FR" sz="2200" b="1" dirty="0" smtClean="0">
              <a:latin typeface="Calibri" pitchFamily="34" charset="0"/>
            </a:endParaRP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Une boite à vanne prototype:  </a:t>
            </a:r>
            <a:r>
              <a:rPr lang="fr-FR" sz="2200" b="1" dirty="0" smtClean="0">
                <a:latin typeface="Calibri" pitchFamily="34" charset="0"/>
              </a:rPr>
              <a:t>test  du cryomodule prototype à l’IPNO puis à Uppsala.     Elle est en cours de fabrication</a:t>
            </a: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Fabrication, assemblage et test des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13 </a:t>
            </a:r>
            <a:r>
              <a:rPr lang="fr-FR" sz="2200" b="1" dirty="0" err="1" smtClean="0">
                <a:solidFill>
                  <a:srgbClr val="7030A0"/>
                </a:solidFill>
                <a:latin typeface="Calibri" pitchFamily="34" charset="0"/>
              </a:rPr>
              <a:t>BàV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de série</a:t>
            </a: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latin typeface="Calibri" pitchFamily="34" charset="0"/>
              </a:rPr>
              <a:t> Fabrication, assemblage et test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des lignes de distribution cryogéniques </a:t>
            </a:r>
            <a:r>
              <a:rPr lang="fr-FR" sz="2200" b="1" dirty="0" smtClean="0">
                <a:latin typeface="Calibri" pitchFamily="34" charset="0"/>
              </a:rPr>
              <a:t>sur la section </a:t>
            </a:r>
            <a:r>
              <a:rPr lang="fr-FR" sz="2200" b="1" dirty="0" err="1" smtClean="0">
                <a:latin typeface="Calibri" pitchFamily="34" charset="0"/>
              </a:rPr>
              <a:t>spoke</a:t>
            </a:r>
            <a:r>
              <a:rPr lang="fr-FR" sz="2200" b="1" dirty="0" smtClean="0">
                <a:latin typeface="Calibri" pitchFamily="34" charset="0"/>
              </a:rPr>
              <a:t> du linac</a:t>
            </a:r>
          </a:p>
          <a:p>
            <a:pPr marL="177800" lvl="1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chemeClr val="tx2"/>
                </a:solidFill>
                <a:latin typeface="Calibri" pitchFamily="34" charset="0"/>
              </a:rPr>
              <a:t> Fabrication, assemblage et test </a:t>
            </a: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de la boite cryogénique de terminaison </a:t>
            </a:r>
            <a:r>
              <a:rPr lang="fr-FR" sz="2200" b="1" dirty="0" smtClean="0">
                <a:solidFill>
                  <a:schemeClr val="tx2"/>
                </a:solidFill>
                <a:latin typeface="Calibri" pitchFamily="34" charset="0"/>
              </a:rPr>
              <a:t>de la ligne de distribution cryogénique du linac</a:t>
            </a:r>
            <a:endParaRPr lang="fr-FR" sz="2200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174625" lvl="1" indent="3175"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7030A0"/>
                </a:solidFill>
                <a:latin typeface="Calibri" pitchFamily="34" charset="0"/>
              </a:rPr>
              <a:t> Installation et test </a:t>
            </a:r>
            <a:r>
              <a:rPr lang="fr-FR" sz="2200" b="1" dirty="0" smtClean="0">
                <a:latin typeface="Calibri" pitchFamily="34" charset="0"/>
              </a:rPr>
              <a:t>de l’ensemble de ces éléments </a:t>
            </a:r>
            <a:r>
              <a:rPr lang="fr-FR" sz="2200" b="1" dirty="0" smtClean="0">
                <a:solidFill>
                  <a:srgbClr val="0000FF"/>
                </a:solidFill>
                <a:latin typeface="Calibri" pitchFamily="34" charset="0"/>
              </a:rPr>
              <a:t>dans</a:t>
            </a:r>
            <a:r>
              <a:rPr lang="fr-FR" sz="2200" b="1" dirty="0" smtClean="0">
                <a:latin typeface="Calibri" pitchFamily="34" charset="0"/>
              </a:rPr>
              <a:t> </a:t>
            </a: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le tunnel d’ESS</a:t>
            </a:r>
          </a:p>
          <a:p>
            <a:pPr marL="174625" lvl="1" indent="3175">
              <a:spcBef>
                <a:spcPts val="1200"/>
              </a:spcBef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400" b="1" u="sng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</a:t>
            </a:r>
          </a:p>
          <a:p>
            <a:pPr marL="174625" lvl="1" indent="31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Phase prototype: 	Déc 2014 à Mai 2016</a:t>
            </a:r>
          </a:p>
          <a:p>
            <a:pPr marL="174625" lvl="1" indent="31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Production de série: 	Juin 2016 à Août 2017</a:t>
            </a:r>
          </a:p>
          <a:p>
            <a:pPr marL="174625" lvl="1" indent="3175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Installation sur site: 	Juin 2017 à Déc. 2017</a:t>
            </a:r>
            <a:endParaRPr lang="fr-FR" sz="2200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200" b="1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83568" y="1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la </a:t>
            </a:r>
            <a:r>
              <a:rPr lang="fr-FR" sz="28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</a:t>
            </a:r>
            <a:r>
              <a:rPr lang="fr-FR" sz="2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-distribution </a:t>
            </a:r>
            <a:r>
              <a:rPr lang="fr-FR" sz="28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spoke</a:t>
            </a:r>
            <a:endParaRPr lang="fr-FR" sz="28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7" name="Image 6" descr="IPN_gif64trans_L200px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2537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79512" y="980728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</a:rPr>
              <a:t>Conception, fabrication puis installation dans le tunnel du linac ESS </a:t>
            </a:r>
            <a:r>
              <a:rPr lang="fr-FR" sz="2000" b="1" dirty="0" smtClean="0">
                <a:latin typeface="Calibri" pitchFamily="34" charset="0"/>
              </a:rPr>
              <a:t>l’ensemble des éléments qui servent au contrôle/commande des cryomodules supra d’ESS.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Pour les cryomodules </a:t>
            </a:r>
            <a:r>
              <a:rPr lang="fr-FR" sz="2000" dirty="0" err="1" smtClean="0">
                <a:latin typeface="Calibri" pitchFamily="34" charset="0"/>
              </a:rPr>
              <a:t>spoke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(13 ensembles)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Pour les cryomodules elliptiques medium-beta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(9 ensembles)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 Pour les cryomodules elliptiques haut-beta </a:t>
            </a:r>
            <a:r>
              <a:rPr lang="fr-FR" sz="2000" dirty="0" smtClean="0">
                <a:solidFill>
                  <a:srgbClr val="7030A0"/>
                </a:solidFill>
                <a:latin typeface="Calibri" pitchFamily="34" charset="0"/>
              </a:rPr>
              <a:t>(21 ensembles)</a:t>
            </a:r>
          </a:p>
          <a:p>
            <a:pPr marL="261938" lvl="1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endParaRPr lang="fr-FR" sz="2000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0"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</a:rPr>
              <a:t>Chaque ensemble comprend (voir schéma </a:t>
            </a:r>
            <a:r>
              <a:rPr lang="fr-FR" sz="2000" b="1" dirty="0" err="1" smtClean="0">
                <a:solidFill>
                  <a:srgbClr val="7030A0"/>
                </a:solidFill>
                <a:latin typeface="Calibri" pitchFamily="34" charset="0"/>
              </a:rPr>
              <a:t>slide</a:t>
            </a:r>
            <a:r>
              <a:rPr lang="fr-FR" sz="2000" b="1" dirty="0" smtClean="0">
                <a:solidFill>
                  <a:srgbClr val="7030A0"/>
                </a:solidFill>
                <a:latin typeface="Calibri" pitchFamily="34" charset="0"/>
              </a:rPr>
              <a:t> suivant)</a:t>
            </a:r>
          </a:p>
          <a:p>
            <a:pPr marL="0" lvl="1">
              <a:spcAft>
                <a:spcPct val="30000"/>
              </a:spcAft>
              <a:tabLst>
                <a:tab pos="352425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	- Les automates et leur programmation</a:t>
            </a:r>
          </a:p>
          <a:p>
            <a:pPr marL="0" lvl="1">
              <a:spcAft>
                <a:spcPct val="30000"/>
              </a:spcAft>
              <a:tabLst>
                <a:tab pos="352425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	- Les conditionneurs de signaux d’instrumentation</a:t>
            </a:r>
          </a:p>
          <a:p>
            <a:pPr marL="0" lvl="1">
              <a:spcAft>
                <a:spcPct val="30000"/>
              </a:spcAft>
              <a:tabLst>
                <a:tab pos="352425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	- Les câbles entre cryomodules et les baies de C&amp;C</a:t>
            </a:r>
          </a:p>
          <a:p>
            <a:pPr marL="0" lvl="1">
              <a:spcAft>
                <a:spcPct val="30000"/>
              </a:spcAft>
              <a:tabLst>
                <a:tab pos="352425" algn="l"/>
              </a:tabLst>
              <a:defRPr/>
            </a:pPr>
            <a:r>
              <a:rPr lang="fr-FR" sz="2000" dirty="0" smtClean="0">
                <a:latin typeface="Calibri" pitchFamily="34" charset="0"/>
              </a:rPr>
              <a:t>	- Les baies groupant les conditionneurs et les automates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827584" y="1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 C&amp;C cryogénique</a:t>
            </a:r>
          </a:p>
        </p:txBody>
      </p:sp>
      <p:pic>
        <p:nvPicPr>
          <p:cNvPr id="6" name="Picture 2" descr="http://plcbangladesh.com/wp-content/uploads/2014/04/P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941168"/>
            <a:ext cx="1656184" cy="1009320"/>
          </a:xfrm>
          <a:prstGeom prst="rect">
            <a:avLst/>
          </a:prstGeom>
          <a:noFill/>
        </p:spPr>
      </p:pic>
      <p:pic>
        <p:nvPicPr>
          <p:cNvPr id="7" name="Picture 6" descr="http://www.sdelcc.com/wp-content/uploads/2015/05/d%E2%80%99armoires-d%E2%80%99interface-et-d%E2%80%99autom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378212"/>
            <a:ext cx="1034641" cy="1872208"/>
          </a:xfrm>
          <a:prstGeom prst="rect">
            <a:avLst/>
          </a:prstGeom>
          <a:noFill/>
        </p:spPr>
      </p:pic>
      <p:pic>
        <p:nvPicPr>
          <p:cNvPr id="10" name="Picture 8" descr="http://irfu.cea.fr/Images/astImg/823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501008"/>
            <a:ext cx="1728192" cy="898660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899592" y="5949280"/>
            <a:ext cx="6696744" cy="7920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FF0000"/>
                </a:solidFill>
              </a:rPr>
              <a:t>En cours de discussion </a:t>
            </a:r>
            <a:r>
              <a:rPr lang="fr-FR" smtClean="0">
                <a:solidFill>
                  <a:srgbClr val="FF0000"/>
                </a:solidFill>
              </a:rPr>
              <a:t>(avancée) </a:t>
            </a:r>
            <a:r>
              <a:rPr lang="fr-FR" dirty="0" smtClean="0">
                <a:solidFill>
                  <a:srgbClr val="FF0000"/>
                </a:solidFill>
              </a:rPr>
              <a:t>avec ESS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14" name="Image 13" descr="IPN_gif64trans_L200px.gif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290" y="80629"/>
            <a:ext cx="1084784" cy="634599"/>
          </a:xfrm>
          <a:prstGeom prst="rect">
            <a:avLst/>
          </a:prstGeom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" y="2"/>
            <a:ext cx="1136507" cy="72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04311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6142059" y="0"/>
            <a:ext cx="3001941" cy="12382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4114"/>
            <a:ext cx="8892480" cy="599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55986" y="3356992"/>
            <a:ext cx="5508104" cy="1872208"/>
          </a:xfrm>
          <a:prstGeom prst="rect">
            <a:avLst/>
          </a:prstGeom>
          <a:solidFill>
            <a:srgbClr val="FF0000">
              <a:alpha val="32000"/>
            </a:srgbClr>
          </a:solidFill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53848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329394" y="3068960"/>
            <a:ext cx="84852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48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du CEA à l’accélérateur d’ESS</a:t>
            </a:r>
            <a:endParaRPr lang="fr-FR" sz="48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160000" cy="113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logo C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86419"/>
            <a:ext cx="1263478" cy="1029880"/>
          </a:xfrm>
          <a:prstGeom prst="rect">
            <a:avLst/>
          </a:prstGeom>
          <a:noFill/>
        </p:spPr>
      </p:pic>
      <p:pic>
        <p:nvPicPr>
          <p:cNvPr id="8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8224" y="1180741"/>
            <a:ext cx="1599170" cy="935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847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76064" y="686928"/>
            <a:ext cx="8244408" cy="6171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1938" lvl="1" indent="-261938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RFQ</a:t>
            </a:r>
            <a:endParaRPr lang="fr-FR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261938" lvl="1" indent="-261938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 Cryomodules medium et haut beta </a:t>
            </a:r>
          </a:p>
          <a:p>
            <a:pPr marL="90011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2 cryomodules prototypes: 1 medium beta M-ECCTD et 1 haut beta H-ECCTD</a:t>
            </a:r>
          </a:p>
          <a:p>
            <a:pPr marL="90011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Production de tous les composants des 30 cryomodules hors cavités:</a:t>
            </a:r>
          </a:p>
          <a:p>
            <a:pPr marL="1243013" lvl="3" indent="-342900">
              <a:spcAft>
                <a:spcPct val="300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120 coupleurs de puissance avec le conditionnement RF</a:t>
            </a:r>
          </a:p>
          <a:p>
            <a:pPr marL="1243013" lvl="3" indent="-342900">
              <a:spcAft>
                <a:spcPct val="300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120 systèmes d’accord en fréquence</a:t>
            </a:r>
          </a:p>
          <a:p>
            <a:pPr marL="1243013" lvl="3" indent="-342900">
              <a:spcAft>
                <a:spcPct val="300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Tous les autres composants des 30 cryostats</a:t>
            </a:r>
          </a:p>
          <a:p>
            <a:pPr marL="900113" lvl="2" indent="-457200">
              <a:spcAft>
                <a:spcPct val="30000"/>
              </a:spcAft>
              <a:buFont typeface="+mj-lt"/>
              <a:buAutoNum type="arabicPeriod" startAt="2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Assemblage des 30 cryomodules</a:t>
            </a:r>
          </a:p>
          <a:p>
            <a:pPr marL="900113" lvl="2" indent="-457200">
              <a:spcAft>
                <a:spcPct val="30000"/>
              </a:spcAft>
              <a:buFont typeface="+mj-lt"/>
              <a:buAutoNum type="arabicPeriod" startAt="2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Assistance techniques à ESS pour le suivi de la fabrication des cavités de l’INFN Milan (36 cavités medium beta) et de STFC (84 cavités haut beta)</a:t>
            </a:r>
          </a:p>
          <a:p>
            <a:pPr marL="261938" lvl="1" indent="-285750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Diagnostics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EMU de la LEBT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Doppler shift </a:t>
            </a:r>
            <a:r>
              <a:rPr lang="fr-FR" sz="1600" dirty="0" err="1" smtClean="0">
                <a:solidFill>
                  <a:srgbClr val="7030A0"/>
                </a:solidFill>
                <a:latin typeface="Calibri" pitchFamily="34" charset="0"/>
              </a:rPr>
              <a:t>measurement</a:t>
            </a: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 de la LEBT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NPM et BLM (en discussion)</a:t>
            </a:r>
          </a:p>
          <a:p>
            <a:pPr marL="261938" lvl="1" indent="-285750">
              <a:spcAft>
                <a:spcPct val="30000"/>
              </a:spcAft>
              <a:buFont typeface="Arial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Control System :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Source d’ions + LEBT  (dont EMU et Doppler)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RFQ</a:t>
            </a:r>
          </a:p>
          <a:p>
            <a:pPr marL="893763" lvl="2" indent="-4572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Autres: en discussion</a:t>
            </a:r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539552" y="116632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Contributions du CEA à l’accélérateur ESS</a:t>
            </a:r>
          </a:p>
        </p:txBody>
      </p:sp>
      <p:pic>
        <p:nvPicPr>
          <p:cNvPr id="4" name="Picture 2" descr="logo 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5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09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611560" y="280762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 RFQ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Design RF et thermomécanique finalisé (Accord Fr-</a:t>
            </a:r>
            <a:r>
              <a:rPr lang="fr-FR" sz="20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Sw</a:t>
            </a:r>
            <a:r>
              <a:rPr lang="fr-FR" sz="20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</a:t>
            </a: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537" y="1561977"/>
            <a:ext cx="2474337" cy="248130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350" y="1561977"/>
            <a:ext cx="2386519" cy="1912564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174625" y="1603138"/>
            <a:ext cx="3867794" cy="4994213"/>
            <a:chOff x="174625" y="1603139"/>
            <a:chExt cx="3867794" cy="4137262"/>
          </a:xfrm>
        </p:grpSpPr>
        <p:sp>
          <p:nvSpPr>
            <p:cNvPr id="30" name="Rectangle 29"/>
            <p:cNvSpPr/>
            <p:nvPr/>
          </p:nvSpPr>
          <p:spPr>
            <a:xfrm>
              <a:off x="2525308" y="4007288"/>
              <a:ext cx="1498060" cy="27237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76224" y="3831530"/>
              <a:ext cx="3714751" cy="1789567"/>
            </a:xfrm>
            <a:prstGeom prst="rect">
              <a:avLst/>
            </a:prstGeom>
            <a:noFill/>
          </p:spPr>
          <p:txBody>
            <a:bodyPr wrap="square" lIns="0" rIns="0" rtlCol="0">
              <a:noAutofit/>
            </a:bodyPr>
            <a:lstStyle/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RFQ en 5 sections (L = 0.92 m);longueur totale = 4.58 m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Cuivre CuC2 avec brides en</a:t>
              </a:r>
              <a:r>
                <a:rPr kumimoji="0" lang="fr-FR" sz="11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acier inoxydable</a:t>
              </a:r>
              <a:endPara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38 ports de pompage 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60 plongeurs ajustables</a:t>
              </a:r>
              <a:r>
                <a:rPr kumimoji="0" lang="fr-FR" sz="11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(</a:t>
              </a: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80 mm dia.)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100" kern="0" dirty="0">
                  <a:solidFill>
                    <a:prstClr val="black"/>
                  </a:solidFill>
                  <a:latin typeface="Calibri"/>
                  <a:sym typeface="Symbol" panose="05050102010706020507" pitchFamily="18" charset="2"/>
                </a:rPr>
                <a:t>4</a:t>
              </a: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 doigts de réglage sur chaque plaque d’extrémité (8 au total)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8 circuits de refroidissement à l’eau de 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10mm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 de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diametre</a:t>
              </a: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sym typeface="Symbol" panose="05050102010706020507" pitchFamily="18" charset="2"/>
              </a:endParaRP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2 </a:t>
              </a:r>
              <a:r>
                <a:rPr kumimoji="0" lang="en-US" sz="11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coupleurs</a:t>
              </a: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 de puissance à boucle</a:t>
              </a:r>
            </a:p>
            <a:p>
              <a:pPr marL="0" marR="0" lvl="0" indent="0" defTabSz="4572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20 pickups RF pour la reconstruction de</a:t>
              </a:r>
              <a:r>
                <a:rPr kumimoji="0" lang="en-US" sz="11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sym typeface="Symbol" panose="05050102010706020507" pitchFamily="18" charset="2"/>
                </a:rPr>
                <a:t> la tension</a:t>
              </a:r>
              <a:endParaRPr kumimoji="0" lang="fr-FR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174625" y="1603139"/>
              <a:ext cx="3867794" cy="4137262"/>
            </a:xfrm>
            <a:prstGeom prst="roundRect">
              <a:avLst>
                <a:gd name="adj" fmla="val 1663"/>
              </a:avLst>
            </a:prstGeom>
            <a:noFill/>
            <a:ln w="5715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7027" y="1675146"/>
            <a:ext cx="3738909" cy="218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e 33"/>
          <p:cNvGrpSpPr/>
          <p:nvPr/>
        </p:nvGrpSpPr>
        <p:grpSpPr>
          <a:xfrm>
            <a:off x="4668031" y="4043283"/>
            <a:ext cx="4714572" cy="2441601"/>
            <a:chOff x="0" y="0"/>
            <a:chExt cx="5840530" cy="2970288"/>
          </a:xfrm>
        </p:grpSpPr>
        <p:grpSp>
          <p:nvGrpSpPr>
            <p:cNvPr id="35" name="Groupe 34"/>
            <p:cNvGrpSpPr>
              <a:grpSpLocks noChangeAspect="1"/>
            </p:cNvGrpSpPr>
            <p:nvPr/>
          </p:nvGrpSpPr>
          <p:grpSpPr>
            <a:xfrm>
              <a:off x="0" y="0"/>
              <a:ext cx="5840530" cy="2970288"/>
              <a:chOff x="216058" y="205396"/>
              <a:chExt cx="12315298" cy="8135530"/>
            </a:xfrm>
          </p:grpSpPr>
          <p:pic>
            <p:nvPicPr>
              <p:cNvPr id="37" name="Picture 2" descr="C:\Projets\ESS\Interfaces\RFQ ESS - Interfaces Section 3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1002082" y="364777"/>
                <a:ext cx="10274861" cy="635865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8" name="Connecteur droit avec flèche 37"/>
              <p:cNvCxnSpPr/>
              <p:nvPr/>
            </p:nvCxnSpPr>
            <p:spPr>
              <a:xfrm>
                <a:off x="3833976" y="743596"/>
                <a:ext cx="792089" cy="702445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avec flèche 38"/>
              <p:cNvCxnSpPr/>
              <p:nvPr/>
            </p:nvCxnSpPr>
            <p:spPr>
              <a:xfrm>
                <a:off x="1441048" y="2459620"/>
                <a:ext cx="1404156" cy="108012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avec flèche 39"/>
              <p:cNvCxnSpPr/>
              <p:nvPr/>
            </p:nvCxnSpPr>
            <p:spPr>
              <a:xfrm flipH="1" flipV="1">
                <a:off x="6421165" y="4053986"/>
                <a:ext cx="972318" cy="227516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avec flèche 40"/>
              <p:cNvCxnSpPr/>
              <p:nvPr/>
            </p:nvCxnSpPr>
            <p:spPr>
              <a:xfrm flipH="1" flipV="1">
                <a:off x="7875566" y="3147022"/>
                <a:ext cx="2137008" cy="3297944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avec flèche 41"/>
              <p:cNvCxnSpPr/>
              <p:nvPr/>
            </p:nvCxnSpPr>
            <p:spPr>
              <a:xfrm flipH="1" flipV="1">
                <a:off x="8575899" y="3263705"/>
                <a:ext cx="1993927" cy="1284780"/>
              </a:xfrm>
              <a:prstGeom prst="straightConnector1">
                <a:avLst/>
              </a:prstGeom>
              <a:ln w="1905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ZoneTexte 26"/>
              <p:cNvSpPr txBox="1"/>
              <p:nvPr/>
            </p:nvSpPr>
            <p:spPr>
              <a:xfrm>
                <a:off x="216058" y="1700937"/>
                <a:ext cx="2373446" cy="139926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Tuner x60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" name="ZoneTexte 28"/>
              <p:cNvSpPr txBox="1"/>
              <p:nvPr/>
            </p:nvSpPr>
            <p:spPr>
              <a:xfrm>
                <a:off x="1965656" y="205396"/>
                <a:ext cx="2070779" cy="101338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Coupler x2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" name="ZoneTexte 29"/>
              <p:cNvSpPr txBox="1"/>
              <p:nvPr/>
            </p:nvSpPr>
            <p:spPr>
              <a:xfrm>
                <a:off x="2869778" y="6872715"/>
                <a:ext cx="2807366" cy="146821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Pumping ports x 38 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(14 to 16 equipped)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" name="ZoneTexte 30"/>
              <p:cNvSpPr txBox="1"/>
              <p:nvPr/>
            </p:nvSpPr>
            <p:spPr>
              <a:xfrm>
                <a:off x="6907371" y="6213210"/>
                <a:ext cx="2239448" cy="132072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Pick up x24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(23 used)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7" name="ZoneTexte 31"/>
              <p:cNvSpPr txBox="1"/>
              <p:nvPr/>
            </p:nvSpPr>
            <p:spPr>
              <a:xfrm>
                <a:off x="10406379" y="4451764"/>
                <a:ext cx="1894195" cy="156447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Fiducials’s support 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" name="ZoneTexte 32"/>
              <p:cNvSpPr txBox="1"/>
              <p:nvPr/>
            </p:nvSpPr>
            <p:spPr>
              <a:xfrm>
                <a:off x="9099729" y="6285723"/>
                <a:ext cx="3431627" cy="194932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000" kern="1200">
                    <a:solidFill>
                      <a:srgbClr val="0000FF"/>
                    </a:solidFill>
                    <a:effectLst/>
                    <a:latin typeface="Tahoma"/>
                    <a:ea typeface="Tahoma"/>
                  </a:rPr>
                  <a:t>Cooling connector x80</a:t>
                </a:r>
                <a:endParaRPr lang="fr-FR" sz="1200">
                  <a:effectLst/>
                  <a:latin typeface="Times New Roman"/>
                  <a:ea typeface="Times New Roman"/>
                </a:endParaRPr>
              </a:p>
            </p:txBody>
          </p:sp>
        </p:grpSp>
        <p:cxnSp>
          <p:nvCxnSpPr>
            <p:cNvPr id="36" name="Connecteur droit avec flèche 35"/>
            <p:cNvCxnSpPr/>
            <p:nvPr/>
          </p:nvCxnSpPr>
          <p:spPr>
            <a:xfrm flipV="1">
              <a:off x="2431352" y="2225216"/>
              <a:ext cx="391130" cy="4334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 descr="logo C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29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4981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691680" y="422256"/>
            <a:ext cx="6336704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ESS: </a:t>
            </a:r>
            <a:r>
              <a:rPr lang="fr-FR" sz="32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European</a:t>
            </a: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Spallation Source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89247" y="980728"/>
            <a:ext cx="766834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400" b="1" dirty="0" smtClean="0">
                <a:latin typeface="Calibri" pitchFamily="34" charset="0"/>
              </a:rPr>
              <a:t>Linac d’ESS: Accélérateur de protons de forte intensité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400" b="1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Futura Condensed" charset="0"/>
              </a:rPr>
              <a:t>5 MW de faisceau (en </a:t>
            </a:r>
            <a:r>
              <a:rPr lang="fr-FR" sz="2400" b="1" kern="0" dirty="0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Futura Condensed" charset="0"/>
              </a:rPr>
              <a:t>éq</a:t>
            </a:r>
            <a:r>
              <a:rPr lang="fr-FR" sz="2400" b="1" kern="0" dirty="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  <a:sym typeface="Futura Condensed" charset="0"/>
              </a:rPr>
              <a:t>. CW, soit 125 MW pic)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2797721" y="2204864"/>
            <a:ext cx="4222551" cy="3960440"/>
            <a:chOff x="107504" y="1772816"/>
            <a:chExt cx="4222551" cy="3960440"/>
          </a:xfrm>
        </p:grpSpPr>
        <p:sp>
          <p:nvSpPr>
            <p:cNvPr id="12" name="Text Box 18"/>
            <p:cNvSpPr txBox="1">
              <a:spLocks noChangeArrowheads="1"/>
            </p:cNvSpPr>
            <p:nvPr/>
          </p:nvSpPr>
          <p:spPr bwMode="auto">
            <a:xfrm>
              <a:off x="179512" y="1772816"/>
              <a:ext cx="374441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0"/>
                </a:spcAft>
                <a:tabLst>
                  <a:tab pos="806450" algn="l"/>
                </a:tabLst>
                <a:defRPr/>
              </a:pPr>
              <a:r>
                <a:rPr lang="en-US" sz="2400" b="1" dirty="0" smtClean="0">
                  <a:latin typeface="Calibri" pitchFamily="34" charset="0"/>
                </a:rPr>
                <a:t>2009: </a:t>
              </a:r>
              <a:r>
                <a:rPr lang="fr-FR" sz="2400" b="1" kern="0" dirty="0" smtClean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  <a:sym typeface="Futura Condensed" charset="0"/>
                </a:rPr>
                <a:t>Choix du site de Lund</a:t>
              </a:r>
              <a:endParaRPr lang="en-US" sz="2200" b="1" dirty="0" smtClean="0">
                <a:latin typeface="Calibri" pitchFamily="34" charset="0"/>
              </a:endParaRPr>
            </a:p>
          </p:txBody>
        </p:sp>
        <p:pic>
          <p:nvPicPr>
            <p:cNvPr id="8909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277219"/>
              <a:ext cx="4222551" cy="3456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Connecteur droit avec flèche 13"/>
            <p:cNvCxnSpPr/>
            <p:nvPr/>
          </p:nvCxnSpPr>
          <p:spPr>
            <a:xfrm>
              <a:off x="3347864" y="2132856"/>
              <a:ext cx="144016" cy="93610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2261537" y="170455"/>
            <a:ext cx="4604050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 RFQ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1" y="2622930"/>
            <a:ext cx="2490663" cy="1726860"/>
          </a:xfrm>
          <a:prstGeom prst="rect">
            <a:avLst/>
          </a:prstGeom>
          <a:noFill/>
          <a:effectLst/>
        </p:spPr>
      </p:pic>
      <p:sp>
        <p:nvSpPr>
          <p:cNvPr id="7" name="ZoneTexte 6"/>
          <p:cNvSpPr txBox="1"/>
          <p:nvPr/>
        </p:nvSpPr>
        <p:spPr>
          <a:xfrm>
            <a:off x="24831" y="4566027"/>
            <a:ext cx="35390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Banc de test de conditionnement des 2 coupleurs du RFQ.</a:t>
            </a:r>
          </a:p>
          <a:p>
            <a:endParaRPr lang="fr-FR" sz="1400" dirty="0" smtClean="0"/>
          </a:p>
          <a:p>
            <a:r>
              <a:rPr lang="fr-FR" sz="1400" dirty="0" smtClean="0"/>
              <a:t>Un plongeur ajustable sera aussi installé sur la boîte de couplage</a:t>
            </a:r>
          </a:p>
          <a:p>
            <a:endParaRPr lang="fr-FR" sz="1400" dirty="0" smtClean="0"/>
          </a:p>
          <a:p>
            <a:r>
              <a:rPr lang="fr-FR" sz="1400" dirty="0" smtClean="0"/>
              <a:t>Une source de puissance RF 352MHz, 2.8MW a été commandée et sera installée à Saclay (début 2016)</a:t>
            </a:r>
            <a:endParaRPr lang="fr-F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55" y="2923076"/>
            <a:ext cx="3725168" cy="20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4774348" y="5082410"/>
            <a:ext cx="3642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 smtClean="0"/>
              <a:t>L’assemblage final du RFQ sera fait à Lund comme celui de SPIRAL2 (ci-dessus).</a:t>
            </a:r>
            <a:endParaRPr lang="fr-FR" sz="1200" dirty="0"/>
          </a:p>
        </p:txBody>
      </p:sp>
      <p:sp>
        <p:nvSpPr>
          <p:cNvPr id="25" name="ZoneTexte 24"/>
          <p:cNvSpPr txBox="1"/>
          <p:nvPr/>
        </p:nvSpPr>
        <p:spPr>
          <a:xfrm>
            <a:off x="2483768" y="874635"/>
            <a:ext cx="4464496" cy="192768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RFQ mis en fréquence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installé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sur son support dans le LINAC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Conditionnement en puissance RF des coupleurs à Saclay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Pilotage du </a:t>
            </a: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commissionning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à Lund 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System de distribution RF (Guides d’ondes)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err="1" smtClean="0">
                <a:solidFill>
                  <a:prstClr val="black"/>
                </a:solidFill>
                <a:latin typeface="Calibri"/>
              </a:rPr>
              <a:t>Skid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 de refroidissement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C/C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conditionnement RF des coupleurs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, Vide, </a:t>
            </a:r>
            <a:r>
              <a:rPr lang="fr-FR" sz="1400" dirty="0" smtClean="0">
                <a:solidFill>
                  <a:prstClr val="black"/>
                </a:solidFill>
                <a:latin typeface="Calibri"/>
              </a:rPr>
              <a:t>LPS et 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système de contrôle du </a:t>
            </a:r>
            <a:r>
              <a:rPr lang="fr-FR" sz="1400" dirty="0" err="1">
                <a:solidFill>
                  <a:prstClr val="black"/>
                </a:solidFill>
                <a:latin typeface="Calibri"/>
              </a:rPr>
              <a:t>skid</a:t>
            </a:r>
            <a:r>
              <a:rPr lang="fr-FR" sz="1400" dirty="0">
                <a:solidFill>
                  <a:prstClr val="black"/>
                </a:solidFill>
                <a:latin typeface="Calibri"/>
              </a:rPr>
              <a:t> de Refroidissement.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563562" y="5733256"/>
            <a:ext cx="4194720" cy="871676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</a:t>
            </a: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tabLst>
                <a:tab pos="984250" algn="l"/>
              </a:tabLst>
            </a:pP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Début 2016	-  début de la fabrication du RFQ</a:t>
            </a:r>
            <a:endParaRPr lang="fr-FR" sz="1200" dirty="0">
              <a:solidFill>
                <a:prstClr val="black"/>
              </a:solidFill>
              <a:latin typeface="Calibri"/>
            </a:endParaRPr>
          </a:p>
          <a:p>
            <a:pPr lvl="1" defTabSz="457200" fontAlgn="auto">
              <a:spcBef>
                <a:spcPts val="0"/>
              </a:spcBef>
              <a:spcAft>
                <a:spcPts val="0"/>
              </a:spcAft>
              <a:tabLst>
                <a:tab pos="984250" algn="l"/>
              </a:tabLst>
            </a:pPr>
            <a:r>
              <a:rPr lang="fr-FR" sz="1200" dirty="0" smtClean="0">
                <a:solidFill>
                  <a:prstClr val="black"/>
                </a:solidFill>
                <a:latin typeface="Calibri"/>
              </a:rPr>
              <a:t>Juillet 2018 	-  RFQ prêt sur le LINAC </a:t>
            </a:r>
            <a:r>
              <a:rPr lang="fr-FR" sz="1200" dirty="0">
                <a:solidFill>
                  <a:prstClr val="black"/>
                </a:solidFill>
                <a:latin typeface="Calibri"/>
              </a:rPr>
              <a:t>ESS </a:t>
            </a:r>
          </a:p>
        </p:txBody>
      </p:sp>
      <p:pic>
        <p:nvPicPr>
          <p:cNvPr id="10" name="Picture 2" descr="logo C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11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3342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54569" y="1556828"/>
            <a:ext cx="8496944" cy="50405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+mn-cs"/>
              </a:rPr>
              <a:t>Contexte</a:t>
            </a:r>
            <a:endParaRPr lang="fr-FR" sz="32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2501" y="2348880"/>
            <a:ext cx="80833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Deux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 cryomodules prototypes </a:t>
            </a:r>
            <a:r>
              <a:rPr lang="en-US" sz="1600" b="1" dirty="0" bmk="">
                <a:solidFill>
                  <a:schemeClr val="bg1">
                    <a:lumMod val="50000"/>
                  </a:schemeClr>
                </a:solidFill>
              </a:rPr>
              <a:t>:</a:t>
            </a:r>
            <a:endParaRPr lang="en-US" sz="1600" b="1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1076325" indent="-342900">
              <a:buFont typeface="+mj-lt"/>
              <a:buAutoNum type="arabicPeriod"/>
            </a:pP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Medium beta:	M-ECCTD	&lt;= Accord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FR-SW  -  IRFU + IPNO</a:t>
            </a:r>
            <a:endParaRPr lang="en-US" sz="1600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1076325" indent="-342900">
              <a:buFont typeface="+mj-lt"/>
              <a:buAutoNum type="arabicPeriod"/>
            </a:pP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High beta:	H-ECCTD		&lt;= </a:t>
            </a:r>
            <a:r>
              <a:rPr lang="en-US" sz="1600" b="1" dirty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FR In Kind Contribution</a:t>
            </a:r>
          </a:p>
          <a:p>
            <a:endParaRPr lang="en-US" sz="16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Production des </a:t>
            </a: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cavités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 de </a:t>
            </a: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série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 avec les tests RF </a:t>
            </a: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en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 cryostat vertical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1076325" indent="-342900">
              <a:buFont typeface="+mj-lt"/>
              <a:buAutoNum type="arabicPeriod" startAt="2"/>
            </a:pPr>
            <a:r>
              <a:rPr lang="en-US" sz="1600" dirty="0" err="1" smtClean="0" bmk="">
                <a:solidFill>
                  <a:schemeClr val="bg1">
                    <a:lumMod val="50000"/>
                  </a:schemeClr>
                </a:solidFill>
              </a:rPr>
              <a:t>Cavités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medium beta		&lt;=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LASA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- IT </a:t>
            </a: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In Kind Contribution</a:t>
            </a:r>
            <a:endParaRPr lang="en-US" sz="1600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1076325" indent="-342900">
              <a:buFont typeface="+mj-lt"/>
              <a:buAutoNum type="arabicPeriod" startAt="2"/>
            </a:pPr>
            <a:r>
              <a:rPr lang="en-US" sz="1600" dirty="0" err="1" smtClean="0" bmk="">
                <a:solidFill>
                  <a:schemeClr val="bg1">
                    <a:lumMod val="50000"/>
                  </a:schemeClr>
                </a:solidFill>
              </a:rPr>
              <a:t>Cavités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high beta			&lt;=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STFC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 - UK </a:t>
            </a: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In Kind Contribution</a:t>
            </a:r>
            <a:endParaRPr lang="en-US" sz="1600" dirty="0" smtClean="0" bmk="">
              <a:solidFill>
                <a:schemeClr val="bg1">
                  <a:lumMod val="50000"/>
                </a:schemeClr>
              </a:solidFill>
            </a:endParaRPr>
          </a:p>
          <a:p>
            <a:endParaRPr lang="en-US" sz="1600" dirty="0" smtClean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Production des </a:t>
            </a: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autres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b="1" dirty="0" err="1" smtClean="0" bmk="">
                <a:solidFill>
                  <a:schemeClr val="bg1">
                    <a:lumMod val="50000"/>
                  </a:schemeClr>
                </a:solidFill>
              </a:rPr>
              <a:t>composants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:	&lt;=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FR </a:t>
            </a: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In Kind 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Contribution</a:t>
            </a:r>
          </a:p>
          <a:p>
            <a:pPr marL="2432050"/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600" dirty="0" err="1" smtClean="0" bmk="">
                <a:solidFill>
                  <a:schemeClr val="bg1">
                    <a:lumMod val="50000"/>
                  </a:schemeClr>
                </a:solidFill>
              </a:rPr>
              <a:t>incluant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la production des couplers et RF processing)</a:t>
            </a:r>
          </a:p>
          <a:p>
            <a:endParaRPr lang="en-US" sz="16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Assemblage des cryomodules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:		&lt;=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CEA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 FR </a:t>
            </a:r>
            <a:r>
              <a:rPr lang="en-US" sz="1600" dirty="0" bmk="">
                <a:solidFill>
                  <a:schemeClr val="bg1">
                    <a:lumMod val="50000"/>
                  </a:schemeClr>
                </a:solidFill>
              </a:rPr>
              <a:t>In Kind 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Contribution</a:t>
            </a:r>
          </a:p>
          <a:p>
            <a:pPr marL="4840288"/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(XFEL assembly infrastructure)</a:t>
            </a:r>
          </a:p>
          <a:p>
            <a:endParaRPr lang="en-US" sz="1600" dirty="0" bmk="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+mj-lt"/>
              <a:buAutoNum type="arabicPeriod" startAt="5"/>
            </a:pP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Tests de qualification des cryomodules 	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&lt;= </a:t>
            </a:r>
            <a:r>
              <a:rPr lang="en-US" sz="1600" b="1" dirty="0" smtClean="0" bmk="">
                <a:solidFill>
                  <a:schemeClr val="bg1">
                    <a:lumMod val="50000"/>
                  </a:schemeClr>
                </a:solidFill>
              </a:rPr>
              <a:t>ESS </a:t>
            </a:r>
            <a:r>
              <a:rPr lang="en-US" sz="1600" dirty="0" smtClean="0" bmk="">
                <a:solidFill>
                  <a:schemeClr val="bg1">
                    <a:lumMod val="50000"/>
                  </a:schemeClr>
                </a:solidFill>
              </a:rPr>
              <a:t>Lund</a:t>
            </a:r>
            <a:endParaRPr lang="en-US" sz="1600" dirty="0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1115616" y="280762"/>
            <a:ext cx="6840759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les cryomodules à cavités elliptiques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endParaRPr lang="fr-FR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" name="Picture 2" descr="logo 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7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40600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25507" y="1340768"/>
            <a:ext cx="870353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Aft>
                <a:spcPct val="30000"/>
              </a:spcAft>
              <a:buFont typeface="+mj-lt"/>
              <a:buAutoNum type="arabicPeriod"/>
              <a:tabLst>
                <a:tab pos="806450" algn="l"/>
              </a:tabLst>
              <a:defRPr/>
            </a:pP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Phase prototype: 2 cryomodules développés, réalisés et testés en puissance RF à Saclay</a:t>
            </a:r>
          </a:p>
          <a:p>
            <a:pPr marL="285750" indent="-285750">
              <a:spcAft>
                <a:spcPct val="300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endParaRPr lang="fr-FR" b="1" dirty="0">
              <a:latin typeface="Calibri" pitchFamily="34" charset="0"/>
            </a:endParaRPr>
          </a:p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endParaRPr lang="fr-FR" b="1" dirty="0" smtClean="0">
              <a:latin typeface="Calibri" pitchFamily="34" charset="0"/>
            </a:endParaRPr>
          </a:p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endParaRPr lang="fr-FR" b="1" dirty="0" smtClean="0">
              <a:latin typeface="Calibri" pitchFamily="34" charset="0"/>
            </a:endParaRPr>
          </a:p>
          <a:p>
            <a:pPr>
              <a:spcAft>
                <a:spcPct val="30000"/>
              </a:spcAft>
              <a:tabLst>
                <a:tab pos="806450" algn="l"/>
              </a:tabLst>
              <a:defRPr/>
            </a:pPr>
            <a:endParaRPr lang="fr-FR" b="1" dirty="0" smtClean="0">
              <a:latin typeface="Calibri" pitchFamily="34" charset="0"/>
            </a:endParaRPr>
          </a:p>
          <a:p>
            <a:pPr marL="920750" lvl="2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M-ECCTD  -   activités </a:t>
            </a:r>
            <a:r>
              <a:rPr lang="fr-FR" b="1" i="1" dirty="0" smtClean="0">
                <a:latin typeface="Calibri" pitchFamily="34" charset="0"/>
              </a:rPr>
              <a:t>en </a:t>
            </a:r>
            <a:r>
              <a:rPr lang="fr-FR" b="1" i="1" dirty="0">
                <a:latin typeface="Calibri" pitchFamily="34" charset="0"/>
              </a:rPr>
              <a:t>cours </a:t>
            </a:r>
            <a:r>
              <a:rPr lang="fr-FR" b="1" dirty="0" smtClean="0">
                <a:latin typeface="Calibri" pitchFamily="34" charset="0"/>
              </a:rPr>
              <a:t> -  </a:t>
            </a:r>
            <a:r>
              <a:rPr lang="fr-FR" b="1" i="1" dirty="0" smtClean="0">
                <a:latin typeface="Calibri" pitchFamily="34" charset="0"/>
              </a:rPr>
              <a:t>voir </a:t>
            </a:r>
            <a:r>
              <a:rPr lang="fr-FR" sz="2000" b="1" i="1" dirty="0">
                <a:latin typeface="Calibri" pitchFamily="34" charset="0"/>
              </a:rPr>
              <a:t>présentation suivante par F. </a:t>
            </a:r>
            <a:r>
              <a:rPr lang="fr-FR" sz="2000" b="1" i="1" dirty="0" smtClean="0">
                <a:latin typeface="Calibri" pitchFamily="34" charset="0"/>
              </a:rPr>
              <a:t>Peauger  </a:t>
            </a:r>
            <a:r>
              <a:rPr lang="fr-FR" b="1" i="1" dirty="0" smtClean="0">
                <a:latin typeface="Calibri" pitchFamily="34" charset="0"/>
              </a:rPr>
              <a:t>-  début des tests en puissance à Saclay fin 2016 </a:t>
            </a:r>
          </a:p>
          <a:p>
            <a:pPr marL="920750" lvl="2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r>
              <a:rPr lang="fr-FR" b="1" i="1" dirty="0" smtClean="0">
                <a:latin typeface="Calibri" pitchFamily="34" charset="0"/>
              </a:rPr>
              <a:t>H-ECCTD  -  1eres commandes lancées (Niobium des cavités)  -  tests en puissance : octobre 2017</a:t>
            </a:r>
          </a:p>
          <a:p>
            <a:pPr marL="920750" lvl="2" indent="-285750"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806450" algn="l"/>
              </a:tabLst>
              <a:defRPr/>
            </a:pPr>
            <a:endParaRPr lang="fr-FR" b="1" i="1" dirty="0" smtClean="0">
              <a:latin typeface="Calibri" pitchFamily="34" charset="0"/>
            </a:endParaRPr>
          </a:p>
          <a:p>
            <a:pPr marL="635000" lvl="2">
              <a:spcAft>
                <a:spcPts val="600"/>
              </a:spcAft>
              <a:tabLst>
                <a:tab pos="806450" algn="l"/>
              </a:tabLst>
              <a:defRPr/>
            </a:pPr>
            <a:endParaRPr lang="fr-FR" b="1" i="1" dirty="0">
              <a:latin typeface="Calibri" pitchFamily="34" charset="0"/>
            </a:endParaRPr>
          </a:p>
          <a:p>
            <a:pPr marL="635000" lvl="2">
              <a:spcAft>
                <a:spcPts val="600"/>
              </a:spcAft>
              <a:tabLst>
                <a:tab pos="806450" algn="l"/>
              </a:tabLst>
              <a:defRPr/>
            </a:pPr>
            <a:endParaRPr lang="fr-FR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0033CC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971600" y="116632"/>
            <a:ext cx="6984775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sur les cryomodules à cavités elliptiques</a:t>
            </a:r>
          </a:p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endParaRPr lang="fr-FR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34" y="2197320"/>
            <a:ext cx="1590062" cy="804705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843" y="1780620"/>
            <a:ext cx="3024336" cy="1638104"/>
          </a:xfrm>
          <a:prstGeom prst="rect">
            <a:avLst/>
          </a:prstGeom>
        </p:spPr>
      </p:pic>
      <p:pic>
        <p:nvPicPr>
          <p:cNvPr id="17" name="Picture 2" descr="C:\D\Projets\ESS\CALHI\Project3&amp;8\cavités-hors tests\cavités proto HB\ZANON\photos\recette_beta086_ZANON_1309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481" y="2197320"/>
            <a:ext cx="1803519" cy="7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\\dapnia\data\manip\ESS-CALHI\06_photos\20150204_Casemate ESS-IFMIF\WP_20150204_10_33_08_Panorama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734" y="4926360"/>
            <a:ext cx="6002531" cy="159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go C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10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751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5243" y="44624"/>
            <a:ext cx="7848872" cy="4682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spcAft>
                <a:spcPct val="30000"/>
              </a:spcAft>
              <a:buFont typeface="+mj-lt"/>
              <a:buAutoNum type="arabicPeriod" startAt="2"/>
              <a:tabLst>
                <a:tab pos="806450" algn="l"/>
              </a:tabLst>
              <a:defRPr/>
            </a:pP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Production des composants (hors cavités) des 30 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</a:t>
            </a: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7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fr-FR" b="1" dirty="0">
                <a:solidFill>
                  <a:srgbClr val="7030A0"/>
                </a:solidFill>
                <a:latin typeface="Calibri" pitchFamily="34" charset="0"/>
              </a:rPr>
              <a:t>120 </a:t>
            </a:r>
            <a:r>
              <a:rPr lang="fr-FR" b="1" dirty="0">
                <a:latin typeface="Calibri" pitchFamily="34" charset="0"/>
              </a:rPr>
              <a:t>coupleurs de puissance conditionnés </a:t>
            </a:r>
            <a:r>
              <a:rPr lang="fr-FR" b="1" dirty="0">
                <a:solidFill>
                  <a:srgbClr val="7030A0"/>
                </a:solidFill>
                <a:latin typeface="Calibri" pitchFamily="34" charset="0"/>
              </a:rPr>
              <a:t>à Saclay</a:t>
            </a: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b="1" dirty="0">
                <a:solidFill>
                  <a:srgbClr val="7030A0"/>
                </a:solidFill>
                <a:latin typeface="Calibri" pitchFamily="34" charset="0"/>
              </a:rPr>
              <a:t>	(Installation d’une source RF 704MHz, 1.5MW pulsée) </a:t>
            </a:r>
            <a:endParaRPr lang="fr-FR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7030A0"/>
              </a:solidFill>
              <a:latin typeface="Calibri" pitchFamily="34" charset="0"/>
            </a:endParaRP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7030A0"/>
              </a:solidFill>
              <a:latin typeface="Calibri" pitchFamily="34" charset="0"/>
            </a:endParaRP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7030A0"/>
              </a:solidFill>
              <a:latin typeface="Calibri" pitchFamily="34" charset="0"/>
            </a:endParaRP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120 </a:t>
            </a:r>
            <a:r>
              <a:rPr lang="fr-FR" b="1" dirty="0">
                <a:latin typeface="Calibri" pitchFamily="34" charset="0"/>
              </a:rPr>
              <a:t>systèmes d’accord en </a:t>
            </a:r>
            <a:r>
              <a:rPr lang="fr-FR" b="1" dirty="0" smtClean="0">
                <a:latin typeface="Calibri" pitchFamily="34" charset="0"/>
              </a:rPr>
              <a:t>fréquence</a:t>
            </a: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endParaRPr lang="fr-FR" b="1" dirty="0">
              <a:latin typeface="Calibri" pitchFamily="34" charset="0"/>
            </a:endParaRP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endParaRPr lang="fr-FR" b="1" dirty="0" smtClean="0">
              <a:latin typeface="Calibri" pitchFamily="34" charset="0"/>
            </a:endParaRP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endParaRPr lang="fr-FR" b="1" dirty="0">
              <a:latin typeface="Calibri" pitchFamily="34" charset="0"/>
            </a:endParaRPr>
          </a:p>
          <a:p>
            <a:pPr marL="541338" lvl="2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latin typeface="Calibri" pitchFamily="34" charset="0"/>
            </a:endParaRPr>
          </a:p>
          <a:p>
            <a:pPr marL="884238" lvl="2" indent="-342900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r>
              <a:rPr lang="fr-FR" b="1" dirty="0">
                <a:latin typeface="Calibri" pitchFamily="34" charset="0"/>
              </a:rPr>
              <a:t>Composants des cryostats des 30 cryomodules</a:t>
            </a:r>
          </a:p>
          <a:p>
            <a:pPr marL="719138" lvl="2">
              <a:spcAft>
                <a:spcPts val="0"/>
              </a:spcAft>
              <a:buFontTx/>
              <a:buChar char="-"/>
              <a:tabLst>
                <a:tab pos="806450" algn="l"/>
              </a:tabLst>
              <a:defRPr/>
            </a:pP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2072" y="1124744"/>
            <a:ext cx="909481" cy="1696158"/>
          </a:xfrm>
          <a:prstGeom prst="rect">
            <a:avLst/>
          </a:prstGeom>
        </p:spPr>
      </p:pic>
      <p:pic>
        <p:nvPicPr>
          <p:cNvPr id="8" name="Picture 10" descr="D:\archives\linac2010\THPPO032f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41217" y="1685137"/>
            <a:ext cx="910427" cy="100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996952"/>
            <a:ext cx="1008301" cy="1006060"/>
          </a:xfrm>
          <a:prstGeom prst="rect">
            <a:avLst/>
          </a:prstGeom>
        </p:spPr>
      </p:pic>
      <p:pic>
        <p:nvPicPr>
          <p:cNvPr id="11" name="Image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8" y="4437112"/>
            <a:ext cx="1198459" cy="9543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650" y="4509120"/>
            <a:ext cx="1583703" cy="882381"/>
          </a:xfrm>
          <a:prstGeom prst="rect">
            <a:avLst/>
          </a:prstGeom>
        </p:spPr>
      </p:pic>
      <p:pic>
        <p:nvPicPr>
          <p:cNvPr id="13" name="Picture 3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109" y="4500334"/>
            <a:ext cx="1537926" cy="89116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Image 11" descr="montage salle blanche 03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60" y="1760095"/>
            <a:ext cx="1050720" cy="854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2623652" y="1972823"/>
            <a:ext cx="15116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1600" dirty="0">
                <a:latin typeface="Calibri" pitchFamily="34" charset="0"/>
              </a:rPr>
              <a:t>Coupleurs HIPPI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31553" y="1345184"/>
            <a:ext cx="14124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1600" dirty="0">
                <a:latin typeface="Calibri" pitchFamily="34" charset="0"/>
              </a:rPr>
              <a:t>Coupleurs </a:t>
            </a:r>
            <a:r>
              <a:rPr lang="fr-FR" sz="1600" dirty="0" smtClean="0">
                <a:latin typeface="Calibri" pitchFamily="34" charset="0"/>
              </a:rPr>
              <a:t>ESS basé sur le design du coupleur HIPPI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42200" y="3207594"/>
            <a:ext cx="280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1600" dirty="0" smtClean="0">
                <a:latin typeface="Calibri" pitchFamily="34" charset="0"/>
              </a:rPr>
              <a:t>Système d’accord à froid  ESS basé sur le modèle HIPPI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  <p:pic>
        <p:nvPicPr>
          <p:cNvPr id="18" name="Picture 2" descr="logo CE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19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1" y="5919048"/>
            <a:ext cx="8400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60475" lvl="1" indent="-1260475">
              <a:spcAft>
                <a:spcPct val="30000"/>
              </a:spcAft>
              <a:tabLst>
                <a:tab pos="806450" algn="l"/>
              </a:tabLst>
              <a:defRPr/>
            </a:pP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Planning: Préparation des marchés en 2016 pour démarrer la production début 2017 (après le tests du M-ECCTD)</a:t>
            </a:r>
            <a:endParaRPr lang="fr-FR" sz="2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271275" y="4653529"/>
            <a:ext cx="28055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1600" dirty="0" smtClean="0">
                <a:latin typeface="Calibri" pitchFamily="34" charset="0"/>
              </a:rPr>
              <a:t>Composants du M-ECCTD en cours de réalisation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0943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on095247\Documents\Bibliothèque\Photos\XFEL\Saclay\Legros aug-13\P1110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311795" cy="154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229" y="44624"/>
            <a:ext cx="8699251" cy="684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>
              <a:spcAft>
                <a:spcPct val="30000"/>
              </a:spcAft>
              <a:buFont typeface="+mj-lt"/>
              <a:buAutoNum type="arabicPeriod" startAt="3"/>
              <a:tabLst>
                <a:tab pos="806450" algn="l"/>
              </a:tabLst>
              <a:defRPr/>
            </a:pP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Assemblage des 30 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cryomodules 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à Saclay </a:t>
            </a:r>
            <a:endParaRPr lang="fr-FR" sz="24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lvl="1">
              <a:spcAft>
                <a:spcPct val="30000"/>
              </a:spcAft>
              <a:tabLst>
                <a:tab pos="806450" algn="l"/>
              </a:tabLst>
              <a:defRPr/>
            </a:pPr>
            <a:endParaRPr lang="fr-FR" sz="2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L’assemblage </a:t>
            </a:r>
            <a:r>
              <a:rPr lang="fr-FR" b="1" dirty="0">
                <a:solidFill>
                  <a:srgbClr val="7030A0"/>
                </a:solidFill>
                <a:latin typeface="Calibri" pitchFamily="34" charset="0"/>
              </a:rPr>
              <a:t>sera effectué par une entreprise dans les infrastructures actuelles </a:t>
            </a: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utilisées pour les cryomodules d’XFEL (fin de l’activité XFEL: mi 2016)</a:t>
            </a: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b="1" dirty="0">
                <a:solidFill>
                  <a:srgbClr val="0033CC"/>
                </a:solidFill>
                <a:latin typeface="Calibri" pitchFamily="34" charset="0"/>
              </a:rPr>
              <a:t>	</a:t>
            </a: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sz="2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lvl="1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Planning: début de l’intégration 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du 1er CM medium beta 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en janvier 2018  -  CM9 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(M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mars 2019  -  </a:t>
            </a: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CM30 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fr-FR" sz="2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H</a:t>
            </a:r>
            <a:r>
              <a:rPr lang="fr-FR" sz="2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anose="05050102010706020507" pitchFamily="18" charset="2"/>
              </a:rPr>
              <a:t>b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) en </a:t>
            </a:r>
            <a:r>
              <a:rPr lang="fr-FR" sz="2400" b="1" dirty="0" err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nov</a:t>
            </a:r>
            <a:r>
              <a:rPr lang="fr-FR" sz="24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2021  </a:t>
            </a:r>
            <a:endParaRPr lang="fr-FR" sz="2400" b="1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  <a:p>
            <a:pPr marL="0"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 smtClean="0">
              <a:solidFill>
                <a:srgbClr val="0033CC"/>
              </a:solidFill>
              <a:latin typeface="Calibri" pitchFamily="34" charset="0"/>
            </a:endParaRPr>
          </a:p>
          <a:p>
            <a:pPr marL="914400" lvl="1" indent="-457200">
              <a:spcAft>
                <a:spcPct val="30000"/>
              </a:spcAft>
              <a:buFont typeface="+mj-lt"/>
              <a:buAutoNum type="arabicPeriod" startAt="4"/>
              <a:tabLst>
                <a:tab pos="806450" algn="l"/>
              </a:tabLst>
              <a:defRPr/>
            </a:pPr>
            <a:r>
              <a:rPr lang="fr-FR" sz="2400" b="1" dirty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 en puissance RF à Saclay des 3 premiers cryomodules de chaque type </a:t>
            </a:r>
          </a:p>
          <a:p>
            <a:pPr marL="174625" lvl="1">
              <a:spcAft>
                <a:spcPts val="0"/>
              </a:spcAft>
              <a:tabLst>
                <a:tab pos="806450" algn="l"/>
              </a:tabLst>
              <a:defRPr/>
            </a:pPr>
            <a:endParaRPr lang="fr-FR" b="1" dirty="0">
              <a:solidFill>
                <a:srgbClr val="0033CC"/>
              </a:solidFill>
              <a:latin typeface="Calibri" pitchFamily="34" charset="0"/>
            </a:endParaRPr>
          </a:p>
          <a:p>
            <a:pPr marL="1588" lvl="1"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Les </a:t>
            </a:r>
            <a:r>
              <a:rPr lang="fr-F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tests de validation seront effectués à Lund par ESS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229" y="1916832"/>
            <a:ext cx="2386426" cy="12026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7864" y="2109370"/>
            <a:ext cx="1050623" cy="1451509"/>
          </a:xfrm>
          <a:prstGeom prst="rect">
            <a:avLst/>
          </a:prstGeom>
        </p:spPr>
      </p:pic>
      <p:pic>
        <p:nvPicPr>
          <p:cNvPr id="6" name="Picture 3" descr="C:\D\Projets\ESS\CALHI\Project3&amp;8\images\prépa_HIPPI_SB 2015040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93442"/>
            <a:ext cx="991519" cy="13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go C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8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604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611560" y="44624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Contributions sur les Diagnostics</a:t>
            </a:r>
            <a:endParaRPr lang="fr-FR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7254" y="764704"/>
            <a:ext cx="82089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>
                <a:latin typeface="Calibri" pitchFamily="34" charset="0"/>
              </a:rPr>
              <a:t>Doppler Shift </a:t>
            </a:r>
            <a:r>
              <a:rPr lang="fr-FR" b="1" dirty="0" err="1">
                <a:latin typeface="Calibri" pitchFamily="34" charset="0"/>
              </a:rPr>
              <a:t>Measurement</a:t>
            </a:r>
            <a:r>
              <a:rPr lang="fr-FR" b="1" dirty="0">
                <a:latin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</a:rPr>
              <a:t>Unit pour la LEBT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Activité démarrée</a:t>
            </a:r>
            <a:endParaRPr lang="fr-FR" b="1" dirty="0" smtClean="0">
              <a:latin typeface="Calibri" pitchFamily="34" charset="0"/>
            </a:endParaRPr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2078619"/>
              </p:ext>
            </p:extLst>
          </p:nvPr>
        </p:nvGraphicFramePr>
        <p:xfrm>
          <a:off x="4283968" y="1131178"/>
          <a:ext cx="3725599" cy="182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Document" r:id="rId4" imgW="5733173" imgH="2809739" progId="Word.Document.12">
                  <p:embed/>
                </p:oleObj>
              </mc:Choice>
              <mc:Fallback>
                <p:oleObj name="Document" r:id="rId4" imgW="5733173" imgH="28097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83968" y="1131178"/>
                        <a:ext cx="3725599" cy="1826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79512" y="1490873"/>
            <a:ext cx="31683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1400" dirty="0" smtClean="0">
                <a:latin typeface="Calibri" pitchFamily="34" charset="0"/>
              </a:rPr>
              <a:t>Caractérisation des faisceaux de haute intensité par l’analyse des raies d’excitation du gaz résiduel générées par le </a:t>
            </a:r>
            <a:r>
              <a:rPr lang="fr-FR" sz="1400" dirty="0">
                <a:latin typeface="Calibri" pitchFamily="34" charset="0"/>
              </a:rPr>
              <a:t>faisceau de </a:t>
            </a:r>
            <a:r>
              <a:rPr lang="fr-FR" sz="1400" dirty="0" smtClean="0">
                <a:latin typeface="Calibri" pitchFamily="34" charset="0"/>
              </a:rPr>
              <a:t>protons.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99591" y="2460024"/>
            <a:ext cx="217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Livraison début 2016</a:t>
            </a:r>
            <a:endParaRPr lang="fr-FR" b="1" dirty="0">
              <a:latin typeface="Calibri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7280" y="3140968"/>
            <a:ext cx="82089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en-US" b="1" dirty="0">
                <a:latin typeface="Calibri" pitchFamily="34" charset="0"/>
              </a:rPr>
              <a:t>Emittance Measurement </a:t>
            </a:r>
            <a:r>
              <a:rPr lang="fr-FR" b="1" dirty="0">
                <a:latin typeface="Calibri" pitchFamily="34" charset="0"/>
              </a:rPr>
              <a:t>Unit pour </a:t>
            </a:r>
            <a:r>
              <a:rPr lang="fr-FR" b="1" dirty="0" smtClean="0">
                <a:latin typeface="Calibri" pitchFamily="34" charset="0"/>
              </a:rPr>
              <a:t>la LEBT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Activité démarrée</a:t>
            </a:r>
            <a:endParaRPr lang="fr-FR" b="1" dirty="0" smtClean="0">
              <a:latin typeface="Calibri" pitchFamily="34" charset="0"/>
            </a:endParaRPr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480328" cy="178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0" y="3021214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08738" y="3864243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1400" dirty="0" smtClean="0">
                <a:latin typeface="Calibri" pitchFamily="34" charset="0"/>
              </a:rPr>
              <a:t>Mesures d’</a:t>
            </a:r>
            <a:r>
              <a:rPr lang="fr-FR" sz="1400" dirty="0" err="1" smtClean="0">
                <a:latin typeface="Calibri" pitchFamily="34" charset="0"/>
              </a:rPr>
              <a:t>émittance</a:t>
            </a:r>
            <a:r>
              <a:rPr lang="fr-FR" sz="1400" dirty="0" smtClean="0">
                <a:latin typeface="Calibri" pitchFamily="34" charset="0"/>
              </a:rPr>
              <a:t> sur les 2 axes (</a:t>
            </a:r>
            <a:r>
              <a:rPr lang="fr-FR" sz="1400" dirty="0" err="1" smtClean="0">
                <a:latin typeface="Calibri" pitchFamily="34" charset="0"/>
              </a:rPr>
              <a:t>x,x</a:t>
            </a:r>
            <a:r>
              <a:rPr lang="fr-FR" sz="1400" dirty="0" smtClean="0">
                <a:latin typeface="Calibri" pitchFamily="34" charset="0"/>
              </a:rPr>
              <a:t>’) et (</a:t>
            </a:r>
            <a:r>
              <a:rPr lang="fr-FR" sz="1400" dirty="0" err="1" smtClean="0">
                <a:latin typeface="Calibri" pitchFamily="34" charset="0"/>
              </a:rPr>
              <a:t>y,y</a:t>
            </a:r>
            <a:r>
              <a:rPr lang="fr-FR" sz="1400" dirty="0" smtClean="0">
                <a:latin typeface="Calibri" pitchFamily="34" charset="0"/>
              </a:rPr>
              <a:t>’)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82569" y="4398470"/>
            <a:ext cx="2177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76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Livraison début 2016</a:t>
            </a:r>
            <a:endParaRPr lang="fr-FR" b="1" dirty="0">
              <a:latin typeface="Calibri" pitchFamily="34" charset="0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-36512" y="501317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08738" y="5076130"/>
            <a:ext cx="82089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latin typeface="Calibri" pitchFamily="34" charset="0"/>
              </a:rPr>
              <a:t>Non invasive Profile Monitors (NPM) pour le linac haute énergie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En discussion avancée</a:t>
            </a:r>
            <a:endParaRPr lang="fr-FR" b="1" dirty="0" smtClean="0">
              <a:latin typeface="Calibri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58102" y="5437767"/>
            <a:ext cx="51480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1400" dirty="0" smtClean="0">
                <a:latin typeface="Calibri" pitchFamily="34" charset="0"/>
              </a:rPr>
              <a:t>Détection des produits d’ionisation générés par le passage du faisceau dans le gaz résiduel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59365" y="5962368"/>
            <a:ext cx="82089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err="1" smtClean="0">
                <a:latin typeface="Calibri" pitchFamily="34" charset="0"/>
              </a:rPr>
              <a:t>Beam</a:t>
            </a:r>
            <a:r>
              <a:rPr lang="fr-FR" b="1" dirty="0" smtClean="0">
                <a:latin typeface="Calibri" pitchFamily="34" charset="0"/>
              </a:rPr>
              <a:t> </a:t>
            </a:r>
            <a:r>
              <a:rPr lang="fr-FR" b="1" dirty="0" err="1" smtClean="0">
                <a:latin typeface="Calibri" pitchFamily="34" charset="0"/>
              </a:rPr>
              <a:t>Loss</a:t>
            </a:r>
            <a:r>
              <a:rPr lang="fr-FR" b="1" dirty="0" smtClean="0">
                <a:latin typeface="Calibri" pitchFamily="34" charset="0"/>
              </a:rPr>
              <a:t> Monitors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En discussion</a:t>
            </a:r>
            <a:endParaRPr lang="fr-FR" b="1" dirty="0" smtClean="0">
              <a:latin typeface="Calibri" pitchFamily="34" charset="0"/>
            </a:endParaRPr>
          </a:p>
        </p:txBody>
      </p:sp>
      <p:pic>
        <p:nvPicPr>
          <p:cNvPr id="17" name="Picture 2" descr="logo CE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19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2477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/>
          <p:cNvSpPr txBox="1">
            <a:spLocks noChangeArrowheads="1"/>
          </p:cNvSpPr>
          <p:nvPr/>
        </p:nvSpPr>
        <p:spPr bwMode="auto">
          <a:xfrm>
            <a:off x="539552" y="0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Contributions sur le Control System ESS</a:t>
            </a:r>
            <a:endParaRPr lang="fr-FR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3304" y="908720"/>
            <a:ext cx="82089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400" b="1" dirty="0" smtClean="0">
                <a:latin typeface="Calibri" pitchFamily="34" charset="0"/>
              </a:rPr>
              <a:t>Control System de la source de protons et LEBT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Activité démarrée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Source et LEBT développées par l’INFN Catane</a:t>
            </a:r>
          </a:p>
          <a:p>
            <a:pPr marL="468313" lvl="2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Délivrables CEA: développement, installation et tests du Control System de l’injecteur complet basé sur EPICS:</a:t>
            </a:r>
          </a:p>
          <a:p>
            <a:pPr marL="1211263" lvl="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Tests à Catane</a:t>
            </a:r>
          </a:p>
          <a:p>
            <a:pPr marL="1211263" lvl="3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fr-FR" b="1" dirty="0" smtClean="0">
                <a:solidFill>
                  <a:srgbClr val="7030A0"/>
                </a:solidFill>
                <a:latin typeface="Calibri" pitchFamily="34" charset="0"/>
              </a:rPr>
              <a:t>Tests à Lund</a:t>
            </a:r>
            <a:endParaRPr lang="fr-FR" b="1" dirty="0" smtClean="0">
              <a:latin typeface="Calibr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3304" y="3789040"/>
            <a:ext cx="820891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>
              <a:spcAft>
                <a:spcPts val="600"/>
              </a:spcAft>
              <a:tabLst>
                <a:tab pos="806450" algn="l"/>
              </a:tabLst>
              <a:defRPr/>
            </a:pPr>
            <a:r>
              <a:rPr lang="fr-FR" sz="2400" b="1" dirty="0" smtClean="0">
                <a:latin typeface="Calibri" pitchFamily="34" charset="0"/>
              </a:rPr>
              <a:t>Contribution sur le control System du RFQ</a:t>
            </a:r>
            <a:endParaRPr lang="fr-FR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marL="754063" lvl="2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Conditionnement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RF des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coupleurs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 du RFQ</a:t>
            </a:r>
          </a:p>
          <a:p>
            <a:pPr marL="754063" lvl="2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C/C du vide RFQ</a:t>
            </a:r>
          </a:p>
          <a:p>
            <a:pPr marL="754063" lvl="2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LPS (Local </a:t>
            </a:r>
            <a:r>
              <a:rPr lang="en-US" b="1" dirty="0">
                <a:solidFill>
                  <a:srgbClr val="7030A0"/>
                </a:solidFill>
                <a:latin typeface="Calibri" pitchFamily="34" charset="0"/>
              </a:rPr>
              <a:t>Protection </a:t>
            </a: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System)</a:t>
            </a:r>
          </a:p>
          <a:p>
            <a:pPr marL="754063" lvl="2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806450" algn="l"/>
              </a:tabLst>
              <a:defRPr/>
            </a:pPr>
            <a:r>
              <a:rPr lang="en-US" b="1" dirty="0" smtClean="0">
                <a:solidFill>
                  <a:srgbClr val="7030A0"/>
                </a:solidFill>
                <a:latin typeface="Calibri" pitchFamily="34" charset="0"/>
              </a:rPr>
              <a:t>C/C du skid de </a:t>
            </a:r>
            <a:r>
              <a:rPr lang="en-US" b="1" dirty="0" err="1" smtClean="0">
                <a:solidFill>
                  <a:srgbClr val="7030A0"/>
                </a:solidFill>
                <a:latin typeface="Calibri" pitchFamily="34" charset="0"/>
              </a:rPr>
              <a:t>refroidissement</a:t>
            </a:r>
            <a:endParaRPr lang="fr-FR" b="1" dirty="0" smtClean="0">
              <a:latin typeface="Calibri" pitchFamily="34" charset="0"/>
            </a:endParaRPr>
          </a:p>
        </p:txBody>
      </p:sp>
      <p:pic>
        <p:nvPicPr>
          <p:cNvPr id="6" name="Picture 2" descr="logo CE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49"/>
            <a:ext cx="827584" cy="674576"/>
          </a:xfrm>
          <a:prstGeom prst="rect">
            <a:avLst/>
          </a:prstGeom>
          <a:noFill/>
        </p:spPr>
      </p:pic>
      <p:pic>
        <p:nvPicPr>
          <p:cNvPr id="7" name="Picture 2" descr="\\Dapdc5\bosland\Desktop\irfulogoversion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5" y="35644"/>
            <a:ext cx="1123113" cy="65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7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39552" y="0"/>
            <a:ext cx="813690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endParaRPr lang="fr-FR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683568" y="1263106"/>
            <a:ext cx="7544051" cy="4608512"/>
            <a:chOff x="2772000" y="3861048"/>
            <a:chExt cx="3600000" cy="2183936"/>
          </a:xfrm>
        </p:grpSpPr>
        <p:pic>
          <p:nvPicPr>
            <p:cNvPr id="7" name="Picture 8" descr="https://europeanspallationsource.se/sites/default/files/ess_big_view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000" y="3861048"/>
              <a:ext cx="3600000" cy="2183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5714448" y="5860318"/>
              <a:ext cx="65755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600" b="1" dirty="0">
                  <a:solidFill>
                    <a:schemeClr val="bg1"/>
                  </a:solidFill>
                </a:rPr>
                <a:t>PHOTO: ESS</a:t>
              </a:r>
              <a:endParaRPr lang="fr-FR" sz="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648072" y="288032"/>
            <a:ext cx="7740352" cy="54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3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Photo d’ESS en 2019 prise par un drone</a:t>
            </a:r>
            <a:endParaRPr lang="fr-FR" sz="2000" b="1" dirty="0" smtClean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5" y="1784314"/>
            <a:ext cx="3696891" cy="3696891"/>
          </a:xfrm>
          <a:prstGeom prst="rect">
            <a:avLst/>
          </a:prstGeom>
          <a:noFill/>
          <a:ln w="12700" cap="flat">
            <a:solidFill>
              <a:srgbClr val="008040"/>
            </a:solidFill>
            <a:prstDash val="solid"/>
            <a:miter lim="800000"/>
            <a:headEnd/>
            <a:tailEnd/>
          </a:ln>
          <a:effectLst>
            <a:outerShdw blurRad="101600" dist="152400" dir="2700000" algn="ctr" rotWithShape="0">
              <a:schemeClr val="bg2">
                <a:alpha val="42999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6" y="1406011"/>
            <a:ext cx="780232" cy="79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/>
          </p:cNvSpPr>
          <p:nvPr/>
        </p:nvSpPr>
        <p:spPr bwMode="auto">
          <a:xfrm>
            <a:off x="188142" y="2157302"/>
            <a:ext cx="1660922" cy="54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 err="1">
                <a:ea typeface="ＭＳ Ｐゴシック" charset="0"/>
                <a:cs typeface="ＭＳ Ｐゴシック" charset="0"/>
              </a:rPr>
              <a:t>Sebastien</a:t>
            </a:r>
            <a:r>
              <a:rPr lang="en-US" sz="13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Bousson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36" y="1644834"/>
            <a:ext cx="959399" cy="65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8" y="2848019"/>
            <a:ext cx="1573578" cy="96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93" y="5666859"/>
            <a:ext cx="1567725" cy="73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11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9" y="5494255"/>
            <a:ext cx="948739" cy="8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/>
          </p:cNvSpPr>
          <p:nvPr/>
        </p:nvSpPr>
        <p:spPr bwMode="auto">
          <a:xfrm>
            <a:off x="719544" y="3716086"/>
            <a:ext cx="1193711" cy="544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Pierre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Bosland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51" y="5756920"/>
            <a:ext cx="529521" cy="62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/>
          </p:cNvSpPr>
          <p:nvPr/>
        </p:nvSpPr>
        <p:spPr bwMode="auto">
          <a:xfrm>
            <a:off x="5318082" y="6151433"/>
            <a:ext cx="1768078" cy="29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Santo Gammino</a:t>
            </a:r>
          </a:p>
        </p:txBody>
      </p:sp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92" y="5835258"/>
            <a:ext cx="64070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952" y="1052736"/>
            <a:ext cx="589359" cy="8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21"/>
          <p:cNvSpPr>
            <a:spLocks/>
          </p:cNvSpPr>
          <p:nvPr/>
        </p:nvSpPr>
        <p:spPr bwMode="auto">
          <a:xfrm>
            <a:off x="8076142" y="1887217"/>
            <a:ext cx="973894" cy="545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</a:rPr>
              <a:t>Søren Pape Møller</a:t>
            </a:r>
          </a:p>
        </p:txBody>
      </p:sp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69" y="1542009"/>
            <a:ext cx="466576" cy="40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637" y="2517955"/>
            <a:ext cx="542479" cy="525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Rectangle 26"/>
          <p:cNvSpPr>
            <a:spLocks/>
          </p:cNvSpPr>
          <p:nvPr/>
        </p:nvSpPr>
        <p:spPr bwMode="auto">
          <a:xfrm>
            <a:off x="8267250" y="3021909"/>
            <a:ext cx="646835" cy="54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Roger </a:t>
            </a:r>
            <a:r>
              <a:rPr lang="en-US" sz="1300" dirty="0" err="1">
                <a:ea typeface="ＭＳ Ｐゴシック" charset="0"/>
                <a:cs typeface="ＭＳ Ｐゴシック" charset="0"/>
              </a:rPr>
              <a:t>Ruber</a:t>
            </a:r>
            <a:endParaRPr lang="en-US" sz="13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8" name="Picture 2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275" y="2835735"/>
            <a:ext cx="646286" cy="5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9" name="Rectangle 30"/>
          <p:cNvSpPr>
            <a:spLocks/>
          </p:cNvSpPr>
          <p:nvPr/>
        </p:nvSpPr>
        <p:spPr bwMode="auto">
          <a:xfrm>
            <a:off x="1646688" y="5641771"/>
            <a:ext cx="155376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 dirty="0" err="1">
                <a:ea typeface="ＭＳ Ｐゴシック" charset="0"/>
                <a:cs typeface="ＭＳ Ｐゴシック" charset="0"/>
                <a:sym typeface="Helvetica" charset="0"/>
              </a:rPr>
              <a:t>Ibon</a:t>
            </a:r>
            <a:r>
              <a:rPr lang="en-US" sz="1300" dirty="0">
                <a:ea typeface="ＭＳ Ｐゴシック" charset="0"/>
                <a:cs typeface="ＭＳ Ｐゴシック" charset="0"/>
                <a:sym typeface="Helvetica" charset="0"/>
              </a:rPr>
              <a:t> </a:t>
            </a:r>
            <a:r>
              <a:rPr lang="en-US" sz="1300" dirty="0" err="1">
                <a:ea typeface="ＭＳ Ｐゴシック" charset="0"/>
                <a:cs typeface="ＭＳ Ｐゴシック" charset="0"/>
                <a:sym typeface="Helvetica" charset="0"/>
              </a:rPr>
              <a:t>Bustinduy</a:t>
            </a:r>
            <a:endParaRPr lang="en-US" sz="1300" dirty="0">
              <a:ea typeface="ＭＳ Ｐゴシック" charset="0"/>
              <a:cs typeface="ＭＳ Ｐゴシック" charset="0"/>
              <a:sym typeface="Helvetica" charset="0"/>
            </a:endParaRPr>
          </a:p>
        </p:txBody>
      </p:sp>
      <p:pic>
        <p:nvPicPr>
          <p:cNvPr id="20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987" y="5921198"/>
            <a:ext cx="915293" cy="367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1" name="Picture 3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999">
            <a:off x="6447445" y="1567548"/>
            <a:ext cx="760058" cy="80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2" name="Line 33"/>
          <p:cNvSpPr>
            <a:spLocks noChangeShapeType="1"/>
          </p:cNvSpPr>
          <p:nvPr/>
        </p:nvSpPr>
        <p:spPr bwMode="auto">
          <a:xfrm>
            <a:off x="2027552" y="2198070"/>
            <a:ext cx="1059610" cy="24604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3" name="Line 34"/>
          <p:cNvSpPr>
            <a:spLocks noChangeShapeType="1"/>
          </p:cNvSpPr>
          <p:nvPr/>
        </p:nvSpPr>
        <p:spPr bwMode="auto">
          <a:xfrm>
            <a:off x="1849061" y="3294549"/>
            <a:ext cx="1238096" cy="136401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4" name="Line 35"/>
          <p:cNvSpPr>
            <a:spLocks noChangeShapeType="1"/>
          </p:cNvSpPr>
          <p:nvPr/>
        </p:nvSpPr>
        <p:spPr bwMode="auto">
          <a:xfrm flipV="1">
            <a:off x="3860454" y="5513575"/>
            <a:ext cx="178594" cy="4450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5" name="Line 36"/>
          <p:cNvSpPr>
            <a:spLocks noChangeShapeType="1"/>
          </p:cNvSpPr>
          <p:nvPr/>
        </p:nvSpPr>
        <p:spPr bwMode="auto">
          <a:xfrm rot="10800000">
            <a:off x="3754665" y="5042538"/>
            <a:ext cx="1563417" cy="7764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6" name="Line 37"/>
          <p:cNvSpPr>
            <a:spLocks noChangeShapeType="1"/>
          </p:cNvSpPr>
          <p:nvPr/>
        </p:nvSpPr>
        <p:spPr bwMode="auto">
          <a:xfrm flipH="1">
            <a:off x="3552943" y="2199332"/>
            <a:ext cx="2836354" cy="17024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7" name="Line 38"/>
          <p:cNvSpPr>
            <a:spLocks noChangeShapeType="1"/>
          </p:cNvSpPr>
          <p:nvPr/>
        </p:nvSpPr>
        <p:spPr bwMode="auto">
          <a:xfrm flipH="1">
            <a:off x="4169315" y="3228555"/>
            <a:ext cx="2447587" cy="2760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8" name="Line 39"/>
          <p:cNvSpPr>
            <a:spLocks noChangeShapeType="1"/>
          </p:cNvSpPr>
          <p:nvPr/>
        </p:nvSpPr>
        <p:spPr bwMode="auto">
          <a:xfrm rot="10800000">
            <a:off x="3860455" y="3901766"/>
            <a:ext cx="2793876" cy="323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29" name="Line 40"/>
          <p:cNvSpPr>
            <a:spLocks noChangeShapeType="1"/>
          </p:cNvSpPr>
          <p:nvPr/>
        </p:nvSpPr>
        <p:spPr bwMode="auto">
          <a:xfrm rot="10800000" flipH="1">
            <a:off x="1450418" y="5184636"/>
            <a:ext cx="1224897" cy="5248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sp>
        <p:nvSpPr>
          <p:cNvPr id="30" name="Rectangle 41"/>
          <p:cNvSpPr>
            <a:spLocks/>
          </p:cNvSpPr>
          <p:nvPr/>
        </p:nvSpPr>
        <p:spPr bwMode="auto">
          <a:xfrm>
            <a:off x="853307" y="4818550"/>
            <a:ext cx="1089422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  <a:sym typeface="Helvetica" charset="0"/>
              </a:rPr>
              <a:t>CERN</a:t>
            </a:r>
          </a:p>
        </p:txBody>
      </p:sp>
      <p:sp>
        <p:nvSpPr>
          <p:cNvPr id="31" name="Line 42"/>
          <p:cNvSpPr>
            <a:spLocks noChangeShapeType="1"/>
          </p:cNvSpPr>
          <p:nvPr/>
        </p:nvSpPr>
        <p:spPr bwMode="auto">
          <a:xfrm rot="10800000" flipH="1" flipV="1">
            <a:off x="1483540" y="4428750"/>
            <a:ext cx="1944520" cy="446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pic>
        <p:nvPicPr>
          <p:cNvPr id="32" name="Picture 43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93" y="4219891"/>
            <a:ext cx="587128" cy="5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3" name="Rectangle 44"/>
          <p:cNvSpPr>
            <a:spLocks/>
          </p:cNvSpPr>
          <p:nvPr/>
        </p:nvSpPr>
        <p:spPr bwMode="auto">
          <a:xfrm>
            <a:off x="6616902" y="4875553"/>
            <a:ext cx="208166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>
                <a:ea typeface="ＭＳ Ｐゴシック" charset="0"/>
                <a:cs typeface="ＭＳ Ｐゴシック" charset="0"/>
                <a:sym typeface="Helvetica" charset="0"/>
              </a:rPr>
              <a:t>The National Center for Nuclear Research, Swierk </a:t>
            </a:r>
          </a:p>
        </p:txBody>
      </p:sp>
      <p:sp>
        <p:nvSpPr>
          <p:cNvPr id="34" name="Line 45"/>
          <p:cNvSpPr>
            <a:spLocks noChangeShapeType="1"/>
          </p:cNvSpPr>
          <p:nvPr/>
        </p:nvSpPr>
        <p:spPr bwMode="auto">
          <a:xfrm flipH="1" flipV="1">
            <a:off x="4295777" y="4225472"/>
            <a:ext cx="2191435" cy="8170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pic>
        <p:nvPicPr>
          <p:cNvPr id="35" name="Picture 46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88" y="2697046"/>
            <a:ext cx="1051118" cy="73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6" name="Picture 4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762" y="3812472"/>
            <a:ext cx="1074911" cy="52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7" name="Picture 48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4" y="4225472"/>
            <a:ext cx="712143" cy="56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" name="Picture 4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61" y="5539489"/>
            <a:ext cx="1190389" cy="7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" name="Picture 50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013" y="4428756"/>
            <a:ext cx="1298886" cy="26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0" name="Rectangle 51"/>
          <p:cNvSpPr>
            <a:spLocks/>
          </p:cNvSpPr>
          <p:nvPr/>
        </p:nvSpPr>
        <p:spPr bwMode="auto">
          <a:xfrm>
            <a:off x="7803327" y="4272478"/>
            <a:ext cx="980117" cy="54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5683" tIns="35683" rIns="35683" bIns="35683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</a:rPr>
              <a:t>Anders J </a:t>
            </a:r>
            <a:br>
              <a:rPr lang="en-US" sz="1300" dirty="0">
                <a:ea typeface="ＭＳ Ｐゴシック" charset="0"/>
                <a:cs typeface="ＭＳ Ｐゴシック" charset="0"/>
              </a:rPr>
            </a:br>
            <a:r>
              <a:rPr lang="en-US" sz="1300" dirty="0">
                <a:ea typeface="ＭＳ Ｐゴシック" charset="0"/>
                <a:cs typeface="ＭＳ Ｐゴシック" charset="0"/>
              </a:rPr>
              <a:t>Johansson</a:t>
            </a:r>
          </a:p>
        </p:txBody>
      </p:sp>
      <p:pic>
        <p:nvPicPr>
          <p:cNvPr id="41" name="Picture 5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424" y="3659924"/>
            <a:ext cx="493644" cy="6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565707" y="397100"/>
            <a:ext cx="8031863" cy="655636"/>
          </a:xfrm>
          <a:prstGeom prst="rect">
            <a:avLst/>
          </a:prstGeom>
        </p:spPr>
        <p:txBody>
          <a:bodyPr vert="horz" lIns="91359" tIns="45681" rIns="91359" bIns="45681" rtlCol="0" anchor="ctr">
            <a:normAutofit fontScale="70000" lnSpcReduction="20000"/>
          </a:bodyPr>
          <a:lstStyle>
            <a:lvl1pPr algn="ctr" defTabSz="487741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94CA"/>
                </a:solidFill>
                <a:latin typeface="+mn-lt"/>
                <a:ea typeface="+mj-ea"/>
                <a:cs typeface="Helvetica"/>
              </a:defRPr>
            </a:lvl1pPr>
          </a:lstStyle>
          <a:p>
            <a:pPr algn="l"/>
            <a:r>
              <a:rPr lang="en-US" b="0" dirty="0" smtClean="0">
                <a:solidFill>
                  <a:schemeClr val="tx1"/>
                </a:solidFill>
              </a:rPr>
              <a:t>Le CNRS et le CEA </a:t>
            </a:r>
            <a:r>
              <a:rPr lang="en-US" b="0" dirty="0" err="1" smtClean="0">
                <a:solidFill>
                  <a:schemeClr val="tx1"/>
                </a:solidFill>
              </a:rPr>
              <a:t>sont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partenaires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d’ESS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err="1" smtClean="0">
                <a:solidFill>
                  <a:schemeClr val="tx1"/>
                </a:solidFill>
              </a:rPr>
              <a:t>depuis</a:t>
            </a:r>
            <a:r>
              <a:rPr lang="en-US" b="0" dirty="0" smtClean="0">
                <a:solidFill>
                  <a:schemeClr val="tx1"/>
                </a:solidFill>
              </a:rPr>
              <a:t> son </a:t>
            </a:r>
            <a:r>
              <a:rPr lang="en-US" b="0" dirty="0" err="1" smtClean="0">
                <a:solidFill>
                  <a:schemeClr val="tx1"/>
                </a:solidFill>
              </a:rPr>
              <a:t>origine</a:t>
            </a:r>
            <a:endParaRPr lang="en-US" b="0" dirty="0">
              <a:solidFill>
                <a:schemeClr val="tx1"/>
              </a:solidFill>
            </a:endParaRPr>
          </a:p>
        </p:txBody>
      </p:sp>
      <p:pic>
        <p:nvPicPr>
          <p:cNvPr id="44" name="Picture 2" descr="irfu_signaturesac_der.png">
            <a:hlinkClick r:id="rId23" tooltip="irfu_signaturesac_der.png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22" y="2657062"/>
            <a:ext cx="416244" cy="47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1" y="2671648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7" y="1418540"/>
            <a:ext cx="786984" cy="465128"/>
          </a:xfrm>
          <a:prstGeom prst="rect">
            <a:avLst/>
          </a:prstGeom>
        </p:spPr>
      </p:pic>
      <p:pic>
        <p:nvPicPr>
          <p:cNvPr id="47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87" y="4981464"/>
            <a:ext cx="642708" cy="499747"/>
          </a:xfrm>
          <a:prstGeom prst="rect">
            <a:avLst/>
          </a:prstGeom>
        </p:spPr>
      </p:pic>
      <p:sp>
        <p:nvSpPr>
          <p:cNvPr id="48" name="Rectangle 30"/>
          <p:cNvSpPr>
            <a:spLocks/>
          </p:cNvSpPr>
          <p:nvPr/>
        </p:nvSpPr>
        <p:spPr bwMode="auto">
          <a:xfrm>
            <a:off x="903145" y="5252730"/>
            <a:ext cx="1553766" cy="312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6767" tIns="26767" rIns="26767" bIns="26767"/>
          <a:lstStyle/>
          <a:p>
            <a:pPr algn="l"/>
            <a:r>
              <a:rPr lang="en-US" sz="1300" dirty="0">
                <a:ea typeface="ＭＳ Ｐゴシック" charset="0"/>
                <a:cs typeface="ＭＳ Ｐゴシック" charset="0"/>
                <a:sym typeface="Helvetica" charset="0"/>
              </a:rPr>
              <a:t>Roger Barlow</a:t>
            </a:r>
          </a:p>
        </p:txBody>
      </p:sp>
      <p:sp>
        <p:nvSpPr>
          <p:cNvPr id="49" name="Line 40"/>
          <p:cNvSpPr>
            <a:spLocks noChangeShapeType="1"/>
          </p:cNvSpPr>
          <p:nvPr/>
        </p:nvSpPr>
        <p:spPr bwMode="auto">
          <a:xfrm rot="10800000" flipH="1">
            <a:off x="1330281" y="4219886"/>
            <a:ext cx="1416606" cy="10155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sz="13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53" y="3103140"/>
            <a:ext cx="478591" cy="71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498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"/>
            <a:ext cx="2051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Introduction</a:t>
            </a:r>
            <a:endParaRPr lang="fr-FR" sz="1200" dirty="0"/>
          </a:p>
        </p:txBody>
      </p:sp>
      <p:sp>
        <p:nvSpPr>
          <p:cNvPr id="3" name="Rubrik 5"/>
          <p:cNvSpPr txBox="1">
            <a:spLocks/>
          </p:cNvSpPr>
          <p:nvPr/>
        </p:nvSpPr>
        <p:spPr>
          <a:xfrm>
            <a:off x="593638" y="7"/>
            <a:ext cx="8135268" cy="62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spcAft>
                <a:spcPts val="0"/>
              </a:spcAft>
              <a:tabLst>
                <a:tab pos="806450" algn="l"/>
              </a:tabLst>
            </a:pPr>
            <a:r>
              <a:rPr lang="sv-SE" sz="3200" b="1" kern="1200" dirty="0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Linac specifications</a:t>
            </a:r>
            <a:endParaRPr lang="sv-SE" sz="3200" b="1" kern="1200" dirty="0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+mn-ea"/>
              <a:cs typeface="Calibri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35496" y="1068104"/>
            <a:ext cx="9144000" cy="1765544"/>
            <a:chOff x="35496" y="3697287"/>
            <a:chExt cx="9144000" cy="176554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091370"/>
              <a:ext cx="9144000" cy="1371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6" name="Groupe 5"/>
            <p:cNvGrpSpPr/>
            <p:nvPr/>
          </p:nvGrpSpPr>
          <p:grpSpPr>
            <a:xfrm>
              <a:off x="3951949" y="3721042"/>
              <a:ext cx="4464496" cy="1741789"/>
              <a:chOff x="3851920" y="4205844"/>
              <a:chExt cx="4536504" cy="1887452"/>
            </a:xfrm>
          </p:grpSpPr>
          <p:sp>
            <p:nvSpPr>
              <p:cNvPr id="9" name="Rectangle à coins arrondis 8"/>
              <p:cNvSpPr/>
              <p:nvPr/>
            </p:nvSpPr>
            <p:spPr>
              <a:xfrm>
                <a:off x="3851920" y="4607143"/>
                <a:ext cx="4536504" cy="1486153"/>
              </a:xfrm>
              <a:prstGeom prst="roundRect">
                <a:avLst/>
              </a:prstGeom>
              <a:solidFill>
                <a:srgbClr val="0000FF">
                  <a:alpha val="5000"/>
                </a:srgbClr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>
                <a:off x="3851920" y="4205844"/>
                <a:ext cx="453650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FF"/>
                    </a:solidFill>
                  </a:rPr>
                  <a:t>SCRF </a:t>
                </a:r>
                <a:r>
                  <a:rPr lang="fr-FR" sz="1400" b="1" dirty="0" err="1" smtClean="0">
                    <a:solidFill>
                      <a:srgbClr val="0000FF"/>
                    </a:solidFill>
                  </a:rPr>
                  <a:t>linac</a:t>
                </a:r>
                <a:endParaRPr lang="fr-FR" sz="1400" b="1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7" name="Rectangle à coins arrondis 6"/>
            <p:cNvSpPr/>
            <p:nvPr/>
          </p:nvSpPr>
          <p:spPr>
            <a:xfrm>
              <a:off x="855605" y="4091369"/>
              <a:ext cx="3024336" cy="1371461"/>
            </a:xfrm>
            <a:prstGeom prst="roundRect">
              <a:avLst/>
            </a:prstGeom>
            <a:solidFill>
              <a:srgbClr val="FF0000">
                <a:alpha val="5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16263" y="3697287"/>
              <a:ext cx="11349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FF0000"/>
                  </a:solidFill>
                </a:rPr>
                <a:t>Warm </a:t>
              </a:r>
              <a:r>
                <a:rPr lang="fr-FR" sz="1400" b="1" dirty="0" err="1">
                  <a:solidFill>
                    <a:srgbClr val="FF0000"/>
                  </a:solidFill>
                </a:rPr>
                <a:t>linac</a:t>
              </a:r>
              <a:endParaRPr lang="fr-FR" sz="1400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16646"/>
              </p:ext>
            </p:extLst>
          </p:nvPr>
        </p:nvGraphicFramePr>
        <p:xfrm>
          <a:off x="2757206" y="761112"/>
          <a:ext cx="3759010" cy="2595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930"/>
                <a:gridCol w="64008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Top-</a:t>
                      </a: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level</a:t>
                      </a: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requirements</a:t>
                      </a:r>
                      <a:endParaRPr lang="fr-FR" b="1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Pulse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length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(ms)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2.86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Energy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GeV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current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(mA)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62.5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Pulse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repetition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frequency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(Hz)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14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Average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power (MW)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Peak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power (MW)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125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743986"/>
              </p:ext>
            </p:extLst>
          </p:nvPr>
        </p:nvGraphicFramePr>
        <p:xfrm>
          <a:off x="2350628" y="2908424"/>
          <a:ext cx="4436475" cy="736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6475"/>
              </a:tblGrid>
              <a:tr h="3583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95% of the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energy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gain </a:t>
                      </a:r>
                      <a:r>
                        <a:rPr lang="fr-FR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with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146 SCRF </a:t>
                      </a:r>
                      <a:r>
                        <a:rPr lang="fr-FR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cavities</a:t>
                      </a:r>
                      <a:endParaRPr lang="fr-FR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 types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of </a:t>
                      </a:r>
                      <a:r>
                        <a:rPr lang="fr-FR" b="0" baseline="0" dirty="0" err="1" smtClean="0">
                          <a:latin typeface="Calibri" pitchFamily="34" charset="0"/>
                          <a:cs typeface="Calibri" pitchFamily="34" charset="0"/>
                        </a:rPr>
                        <a:t>cavities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&amp; 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3 beta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families</a:t>
                      </a:r>
                      <a:endParaRPr lang="fr-FR" b="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40698"/>
              </p:ext>
            </p:extLst>
          </p:nvPr>
        </p:nvGraphicFramePr>
        <p:xfrm>
          <a:off x="187358" y="3789040"/>
          <a:ext cx="2905379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8337"/>
                <a:gridCol w="467042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Beta 0.50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Spoke Cryomodules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Cryomodule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Double-Spoke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cavity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26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Eacc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[MV/m]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676459"/>
              </p:ext>
            </p:extLst>
          </p:nvPr>
        </p:nvGraphicFramePr>
        <p:xfrm>
          <a:off x="3844445" y="3789040"/>
          <a:ext cx="2327084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7004"/>
                <a:gridCol w="64008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Beta</a:t>
                      </a:r>
                      <a:r>
                        <a:rPr lang="fr-FR" b="1" baseline="0" dirty="0" smtClean="0">
                          <a:latin typeface="Calibri" pitchFamily="34" charset="0"/>
                          <a:cs typeface="Calibri" pitchFamily="34" charset="0"/>
                        </a:rPr>
                        <a:t> 0.67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Elliptical</a:t>
                      </a: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 Cryomodules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Cryomodule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6-cell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cavity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36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Eacc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[MV/m]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16.7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154683"/>
              </p:ext>
            </p:extLst>
          </p:nvPr>
        </p:nvGraphicFramePr>
        <p:xfrm>
          <a:off x="6566990" y="3789040"/>
          <a:ext cx="2327084" cy="1752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7004"/>
                <a:gridCol w="640080"/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Beta</a:t>
                      </a:r>
                      <a:r>
                        <a:rPr lang="fr-FR" b="1" baseline="0" dirty="0" smtClean="0">
                          <a:latin typeface="Calibri" pitchFamily="34" charset="0"/>
                          <a:cs typeface="Calibri" pitchFamily="34" charset="0"/>
                        </a:rPr>
                        <a:t> 0.86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err="1" smtClean="0">
                          <a:latin typeface="Calibri" pitchFamily="34" charset="0"/>
                          <a:cs typeface="Calibri" pitchFamily="34" charset="0"/>
                        </a:rPr>
                        <a:t>Elliptical</a:t>
                      </a:r>
                      <a:r>
                        <a:rPr lang="fr-FR" b="1" dirty="0" smtClean="0">
                          <a:latin typeface="Calibri" pitchFamily="34" charset="0"/>
                          <a:cs typeface="Calibri" pitchFamily="34" charset="0"/>
                        </a:rPr>
                        <a:t> Cryomodules</a:t>
                      </a:r>
                    </a:p>
                  </a:txBody>
                  <a:tcPr>
                    <a:solidFill>
                      <a:srgbClr val="00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Cryomodule</a:t>
                      </a:r>
                      <a:r>
                        <a:rPr lang="fr-FR" b="0" baseline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21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5-cell </a:t>
                      </a:r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cavity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#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84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0" dirty="0" err="1" smtClean="0">
                          <a:latin typeface="Calibri" pitchFamily="34" charset="0"/>
                          <a:cs typeface="Calibri" pitchFamily="34" charset="0"/>
                        </a:rPr>
                        <a:t>Eacc</a:t>
                      </a:r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 [MV/m]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0" dirty="0" smtClean="0">
                          <a:latin typeface="Calibri" pitchFamily="34" charset="0"/>
                          <a:cs typeface="Calibri" pitchFamily="34" charset="0"/>
                        </a:rPr>
                        <a:t>19.9</a:t>
                      </a:r>
                      <a:endParaRPr lang="fr-FR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01163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0.37083 -0.1993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42" y="-99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Espace réservé du contenu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05479" y="2995408"/>
            <a:ext cx="2161518" cy="1263729"/>
          </a:xfrm>
          <a:prstGeom prst="rect">
            <a:avLst/>
          </a:prstGeom>
          <a:noFill/>
        </p:spPr>
      </p:pic>
      <p:pic>
        <p:nvPicPr>
          <p:cNvPr id="11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471" y="3066540"/>
            <a:ext cx="2495498" cy="116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990" y="3007106"/>
            <a:ext cx="1120230" cy="122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ZoneTexte 28"/>
          <p:cNvSpPr txBox="1"/>
          <p:nvPr/>
        </p:nvSpPr>
        <p:spPr>
          <a:xfrm>
            <a:off x="7063018" y="2885366"/>
            <a:ext cx="31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39" name="Ellipse 38"/>
          <p:cNvSpPr/>
          <p:nvPr/>
        </p:nvSpPr>
        <p:spPr>
          <a:xfrm>
            <a:off x="1818218" y="4497043"/>
            <a:ext cx="797327" cy="68758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10"/>
          <p:cNvGrpSpPr>
            <a:grpSpLocks/>
          </p:cNvGrpSpPr>
          <p:nvPr/>
        </p:nvGrpSpPr>
        <p:grpSpPr bwMode="auto">
          <a:xfrm>
            <a:off x="339232" y="4221739"/>
            <a:ext cx="8843261" cy="1209973"/>
            <a:chOff x="0" y="0"/>
            <a:chExt cx="12577084" cy="1720850"/>
          </a:xfrm>
        </p:grpSpPr>
        <p:sp>
          <p:nvSpPr>
            <p:cNvPr id="41" name="AutoShape 11"/>
            <p:cNvSpPr>
              <a:spLocks/>
            </p:cNvSpPr>
            <p:nvPr/>
          </p:nvSpPr>
          <p:spPr bwMode="auto">
            <a:xfrm>
              <a:off x="5461000" y="647700"/>
              <a:ext cx="965200" cy="469900"/>
            </a:xfrm>
            <a:prstGeom prst="roundRect">
              <a:avLst>
                <a:gd name="adj" fmla="val 29731"/>
              </a:avLst>
            </a:prstGeom>
            <a:solidFill>
              <a:srgbClr val="66A1DD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42" name="AutoShape 12"/>
            <p:cNvSpPr>
              <a:spLocks/>
            </p:cNvSpPr>
            <p:nvPr/>
          </p:nvSpPr>
          <p:spPr bwMode="auto">
            <a:xfrm>
              <a:off x="6616701" y="647700"/>
              <a:ext cx="1238250" cy="469900"/>
            </a:xfrm>
            <a:prstGeom prst="roundRect">
              <a:avLst>
                <a:gd name="adj" fmla="val 27028"/>
              </a:avLst>
            </a:prstGeom>
            <a:solidFill>
              <a:srgbClr val="4180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sz="1050" dirty="0">
                <a:cs typeface="Gill Sans Light" charset="0"/>
              </a:endParaRPr>
            </a:p>
          </p:txBody>
        </p:sp>
        <p:sp>
          <p:nvSpPr>
            <p:cNvPr id="43" name="AutoShape 13"/>
            <p:cNvSpPr>
              <a:spLocks/>
            </p:cNvSpPr>
            <p:nvPr/>
          </p:nvSpPr>
          <p:spPr bwMode="auto">
            <a:xfrm>
              <a:off x="8094664" y="641350"/>
              <a:ext cx="1271587" cy="482600"/>
            </a:xfrm>
            <a:prstGeom prst="roundRect">
              <a:avLst>
                <a:gd name="adj" fmla="val 26315"/>
              </a:avLst>
            </a:prstGeom>
            <a:solidFill>
              <a:srgbClr val="0196FC">
                <a:alpha val="79999"/>
              </a:srgbClr>
            </a:solidFill>
            <a:ln w="25400" cap="flat" cmpd="sng">
              <a:solidFill>
                <a:srgbClr val="606060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 sz="1050" dirty="0">
                <a:cs typeface="Gill Sans Light" charset="0"/>
              </a:endParaRPr>
            </a:p>
          </p:txBody>
        </p:sp>
        <p:sp>
          <p:nvSpPr>
            <p:cNvPr id="44" name="AutoShape 14"/>
            <p:cNvSpPr>
              <a:spLocks/>
            </p:cNvSpPr>
            <p:nvPr/>
          </p:nvSpPr>
          <p:spPr bwMode="auto">
            <a:xfrm>
              <a:off x="4343400" y="647700"/>
              <a:ext cx="774700" cy="469900"/>
            </a:xfrm>
            <a:prstGeom prst="roundRect">
              <a:avLst>
                <a:gd name="adj" fmla="val 21620"/>
              </a:avLst>
            </a:prstGeom>
            <a:solidFill>
              <a:srgbClr val="FFD479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45" name="AutoShape 15"/>
            <p:cNvSpPr>
              <a:spLocks/>
            </p:cNvSpPr>
            <p:nvPr/>
          </p:nvSpPr>
          <p:spPr bwMode="auto">
            <a:xfrm>
              <a:off x="3302000" y="647700"/>
              <a:ext cx="863600" cy="469900"/>
            </a:xfrm>
            <a:prstGeom prst="roundRect">
              <a:avLst>
                <a:gd name="adj" fmla="val 29731"/>
              </a:avLst>
            </a:prstGeom>
            <a:solidFill>
              <a:srgbClr val="FE7C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MEBT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46" name="AutoShape 16"/>
            <p:cNvSpPr>
              <a:spLocks/>
            </p:cNvSpPr>
            <p:nvPr/>
          </p:nvSpPr>
          <p:spPr bwMode="auto">
            <a:xfrm>
              <a:off x="2235200" y="647700"/>
              <a:ext cx="871538" cy="469900"/>
            </a:xfrm>
            <a:prstGeom prst="roundRect">
              <a:avLst>
                <a:gd name="adj" fmla="val 29731"/>
              </a:avLst>
            </a:prstGeom>
            <a:solidFill>
              <a:srgbClr val="FD2612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RFQ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47" name="AutoShape 17"/>
            <p:cNvSpPr>
              <a:spLocks/>
            </p:cNvSpPr>
            <p:nvPr/>
          </p:nvSpPr>
          <p:spPr bwMode="auto">
            <a:xfrm>
              <a:off x="1219200" y="647700"/>
              <a:ext cx="871538" cy="469900"/>
            </a:xfrm>
            <a:prstGeom prst="roundRect">
              <a:avLst>
                <a:gd name="adj" fmla="val 27028"/>
              </a:avLst>
            </a:prstGeom>
            <a:solidFill>
              <a:srgbClr val="FE7E78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LEBT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48" name="AutoShape 18"/>
            <p:cNvSpPr>
              <a:spLocks/>
            </p:cNvSpPr>
            <p:nvPr/>
          </p:nvSpPr>
          <p:spPr bwMode="auto">
            <a:xfrm>
              <a:off x="0" y="647700"/>
              <a:ext cx="1054100" cy="469900"/>
            </a:xfrm>
            <a:prstGeom prst="roundRect">
              <a:avLst>
                <a:gd name="adj" fmla="val 24324"/>
              </a:avLst>
            </a:prstGeom>
            <a:solidFill>
              <a:srgbClr val="EB811A">
                <a:alpha val="89999"/>
              </a:srgbClr>
            </a:soli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Source</a:t>
              </a:r>
              <a:endParaRPr lang="en-US" sz="1050" dirty="0">
                <a:cs typeface="Gill Sans Light" charset="0"/>
              </a:endParaRPr>
            </a:p>
          </p:txBody>
        </p:sp>
        <p:sp>
          <p:nvSpPr>
            <p:cNvPr id="49" name="AutoShape 19"/>
            <p:cNvSpPr>
              <a:spLocks/>
            </p:cNvSpPr>
            <p:nvPr/>
          </p:nvSpPr>
          <p:spPr bwMode="auto">
            <a:xfrm>
              <a:off x="9588501" y="647700"/>
              <a:ext cx="1803400" cy="469900"/>
            </a:xfrm>
            <a:prstGeom prst="roundRect">
              <a:avLst>
                <a:gd name="adj" fmla="val 18917"/>
              </a:avLst>
            </a:prstGeom>
            <a:gradFill rotWithShape="0">
              <a:gsLst>
                <a:gs pos="0">
                  <a:srgbClr val="C1B3D1">
                    <a:alpha val="89999"/>
                  </a:srgbClr>
                </a:gs>
                <a:gs pos="50990">
                  <a:srgbClr val="DEBFBA">
                    <a:alpha val="89999"/>
                  </a:srgbClr>
                </a:gs>
                <a:gs pos="81346">
                  <a:srgbClr val="FACBA3">
                    <a:alpha val="89999"/>
                  </a:srgbClr>
                </a:gs>
                <a:gs pos="91818">
                  <a:srgbClr val="FCA58F">
                    <a:alpha val="89999"/>
                  </a:srgbClr>
                </a:gs>
                <a:gs pos="100000">
                  <a:srgbClr val="FE7E7B">
                    <a:alpha val="89999"/>
                  </a:srgbClr>
                </a:gs>
              </a:gsLst>
              <a:lin ang="0"/>
            </a:gradFill>
            <a:ln w="25400" cap="flat" cmpd="sng">
              <a:solidFill>
                <a:srgbClr val="606060">
                  <a:alpha val="8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8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50" name="AutoShape 20"/>
            <p:cNvSpPr>
              <a:spLocks/>
            </p:cNvSpPr>
            <p:nvPr/>
          </p:nvSpPr>
          <p:spPr bwMode="auto">
            <a:xfrm>
              <a:off x="11611884" y="406400"/>
              <a:ext cx="965200" cy="965199"/>
            </a:xfrm>
            <a:custGeom>
              <a:avLst/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</a:path>
              </a:pathLst>
            </a:custGeom>
            <a:solidFill>
              <a:srgbClr val="FE7E78">
                <a:alpha val="79999"/>
              </a:srgbClr>
            </a:solidFill>
            <a:ln w="25400" cap="flat" cmpd="sng">
              <a:solidFill>
                <a:srgbClr val="7A7A7A">
                  <a:alpha val="79999"/>
                </a:srgbClr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sz="1050" dirty="0">
                <a:cs typeface="Gill Sans Light" charset="0"/>
              </a:endParaRPr>
            </a:p>
          </p:txBody>
        </p:sp>
        <p:sp>
          <p:nvSpPr>
            <p:cNvPr id="51" name="Line 21"/>
            <p:cNvSpPr>
              <a:spLocks noChangeShapeType="1"/>
            </p:cNvSpPr>
            <p:nvPr/>
          </p:nvSpPr>
          <p:spPr bwMode="auto">
            <a:xfrm flipH="1">
              <a:off x="1041400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2" name="Line 22"/>
            <p:cNvSpPr>
              <a:spLocks noChangeShapeType="1"/>
            </p:cNvSpPr>
            <p:nvPr/>
          </p:nvSpPr>
          <p:spPr bwMode="auto">
            <a:xfrm flipH="1">
              <a:off x="2082800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3" name="Line 23"/>
            <p:cNvSpPr>
              <a:spLocks noChangeShapeType="1"/>
            </p:cNvSpPr>
            <p:nvPr/>
          </p:nvSpPr>
          <p:spPr bwMode="auto">
            <a:xfrm flipH="1">
              <a:off x="3111500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H="1">
              <a:off x="4165600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H="1">
              <a:off x="5130800" y="889000"/>
              <a:ext cx="317500" cy="0"/>
            </a:xfrm>
            <a:prstGeom prst="line">
              <a:avLst/>
            </a:prstGeom>
            <a:noFill/>
            <a:ln w="50800" cap="flat" cmpd="sng">
              <a:solidFill>
                <a:srgbClr val="7B219F"/>
              </a:solidFill>
              <a:prstDash val="solid"/>
              <a:round/>
              <a:headEnd type="stealth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 flipH="1">
              <a:off x="6438901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7" name="Line 27"/>
            <p:cNvSpPr>
              <a:spLocks noChangeShapeType="1"/>
            </p:cNvSpPr>
            <p:nvPr/>
          </p:nvSpPr>
          <p:spPr bwMode="auto">
            <a:xfrm flipH="1">
              <a:off x="7835901" y="889000"/>
              <a:ext cx="242888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8" name="Line 28"/>
            <p:cNvSpPr>
              <a:spLocks noChangeShapeType="1"/>
            </p:cNvSpPr>
            <p:nvPr/>
          </p:nvSpPr>
          <p:spPr bwMode="auto">
            <a:xfrm flipH="1">
              <a:off x="9398001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59" name="Line 29"/>
            <p:cNvSpPr>
              <a:spLocks noChangeShapeType="1"/>
            </p:cNvSpPr>
            <p:nvPr/>
          </p:nvSpPr>
          <p:spPr bwMode="auto">
            <a:xfrm flipH="1">
              <a:off x="11391901" y="889000"/>
              <a:ext cx="190500" cy="0"/>
            </a:xfrm>
            <a:prstGeom prst="line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0" name="Line 30"/>
            <p:cNvSpPr>
              <a:spLocks noChangeShapeType="1"/>
            </p:cNvSpPr>
            <p:nvPr/>
          </p:nvSpPr>
          <p:spPr bwMode="auto">
            <a:xfrm flipH="1">
              <a:off x="1892300" y="482600"/>
              <a:ext cx="2032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1" name="Line 31"/>
            <p:cNvSpPr>
              <a:spLocks noChangeShapeType="1"/>
            </p:cNvSpPr>
            <p:nvPr/>
          </p:nvSpPr>
          <p:spPr bwMode="auto">
            <a:xfrm flipH="1">
              <a:off x="1244600" y="482600"/>
              <a:ext cx="1905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2" name="AutoShape 32"/>
            <p:cNvSpPr>
              <a:spLocks/>
            </p:cNvSpPr>
            <p:nvPr/>
          </p:nvSpPr>
          <p:spPr bwMode="auto">
            <a:xfrm>
              <a:off x="1439113" y="304801"/>
              <a:ext cx="546101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00" dirty="0">
                  <a:cs typeface="Gill Sans" charset="0"/>
                </a:rPr>
                <a:t>2.4 m</a:t>
              </a:r>
              <a:endParaRPr lang="en-US" sz="1000" dirty="0">
                <a:cs typeface="Gill Sans Light" charset="0"/>
              </a:endParaRPr>
            </a:p>
          </p:txBody>
        </p:sp>
        <p:sp>
          <p:nvSpPr>
            <p:cNvPr id="63" name="Line 33"/>
            <p:cNvSpPr>
              <a:spLocks noChangeShapeType="1"/>
            </p:cNvSpPr>
            <p:nvPr/>
          </p:nvSpPr>
          <p:spPr bwMode="auto">
            <a:xfrm flipH="1">
              <a:off x="2933700" y="482600"/>
              <a:ext cx="1778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4" name="Line 34"/>
            <p:cNvSpPr>
              <a:spLocks noChangeShapeType="1"/>
            </p:cNvSpPr>
            <p:nvPr/>
          </p:nvSpPr>
          <p:spPr bwMode="auto">
            <a:xfrm flipH="1">
              <a:off x="2260600" y="482600"/>
              <a:ext cx="1651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5" name="AutoShape 35"/>
            <p:cNvSpPr>
              <a:spLocks/>
            </p:cNvSpPr>
            <p:nvPr/>
          </p:nvSpPr>
          <p:spPr bwMode="auto">
            <a:xfrm>
              <a:off x="2463227" y="304801"/>
              <a:ext cx="546101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00" dirty="0">
                  <a:cs typeface="Gill Sans" charset="0"/>
                </a:rPr>
                <a:t>4.6 m</a:t>
              </a:r>
              <a:endParaRPr lang="en-US" sz="1000" dirty="0">
                <a:cs typeface="Gill Sans Light" charset="0"/>
              </a:endParaRPr>
            </a:p>
          </p:txBody>
        </p:sp>
        <p:sp>
          <p:nvSpPr>
            <p:cNvPr id="66" name="Line 36"/>
            <p:cNvSpPr>
              <a:spLocks noChangeShapeType="1"/>
            </p:cNvSpPr>
            <p:nvPr/>
          </p:nvSpPr>
          <p:spPr bwMode="auto">
            <a:xfrm flipH="1">
              <a:off x="3987800" y="482600"/>
              <a:ext cx="1778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 flipH="1">
              <a:off x="3352800" y="482600"/>
              <a:ext cx="1651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68" name="AutoShape 38"/>
            <p:cNvSpPr>
              <a:spLocks/>
            </p:cNvSpPr>
            <p:nvPr/>
          </p:nvSpPr>
          <p:spPr bwMode="auto">
            <a:xfrm>
              <a:off x="3589752" y="304801"/>
              <a:ext cx="546101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00" dirty="0">
                  <a:cs typeface="Gill Sans" charset="0"/>
                </a:rPr>
                <a:t>3.8 m</a:t>
              </a:r>
              <a:endParaRPr lang="en-US" sz="1000" dirty="0">
                <a:cs typeface="Gill Sans Light" charset="0"/>
              </a:endParaRPr>
            </a:p>
          </p:txBody>
        </p:sp>
        <p:sp>
          <p:nvSpPr>
            <p:cNvPr id="69" name="Line 39"/>
            <p:cNvSpPr>
              <a:spLocks noChangeShapeType="1"/>
            </p:cNvSpPr>
            <p:nvPr/>
          </p:nvSpPr>
          <p:spPr bwMode="auto">
            <a:xfrm flipH="1">
              <a:off x="5016500" y="482600"/>
              <a:ext cx="1397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0" name="Line 40"/>
            <p:cNvSpPr>
              <a:spLocks noChangeShapeType="1"/>
            </p:cNvSpPr>
            <p:nvPr/>
          </p:nvSpPr>
          <p:spPr bwMode="auto">
            <a:xfrm flipH="1">
              <a:off x="4330700" y="482600"/>
              <a:ext cx="1270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1" name="AutoShape 41"/>
            <p:cNvSpPr>
              <a:spLocks/>
            </p:cNvSpPr>
            <p:nvPr/>
          </p:nvSpPr>
          <p:spPr bwMode="auto">
            <a:xfrm>
              <a:off x="4552730" y="304801"/>
              <a:ext cx="504825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00" dirty="0">
                  <a:cs typeface="Gill Sans" charset="0"/>
                </a:rPr>
                <a:t>39 m</a:t>
              </a:r>
              <a:endParaRPr lang="en-US" sz="1000" dirty="0">
                <a:cs typeface="Gill Sans Light" charset="0"/>
              </a:endParaRPr>
            </a:p>
          </p:txBody>
        </p:sp>
        <p:sp>
          <p:nvSpPr>
            <p:cNvPr id="72" name="Line 42"/>
            <p:cNvSpPr>
              <a:spLocks noChangeShapeType="1"/>
            </p:cNvSpPr>
            <p:nvPr/>
          </p:nvSpPr>
          <p:spPr bwMode="auto">
            <a:xfrm flipH="1">
              <a:off x="6235700" y="482600"/>
              <a:ext cx="1778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3" name="Line 43"/>
            <p:cNvSpPr>
              <a:spLocks noChangeShapeType="1"/>
            </p:cNvSpPr>
            <p:nvPr/>
          </p:nvSpPr>
          <p:spPr bwMode="auto">
            <a:xfrm flipH="1">
              <a:off x="5486400" y="482600"/>
              <a:ext cx="1651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4" name="AutoShape 44"/>
            <p:cNvSpPr>
              <a:spLocks/>
            </p:cNvSpPr>
            <p:nvPr/>
          </p:nvSpPr>
          <p:spPr bwMode="auto">
            <a:xfrm>
              <a:off x="5781667" y="304801"/>
              <a:ext cx="504825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900">
                  <a:cs typeface="Gill Sans" charset="0"/>
                </a:rPr>
                <a:t>56 m</a:t>
              </a:r>
              <a:endParaRPr lang="en-US" sz="1000">
                <a:cs typeface="Gill Sans Light" charset="0"/>
              </a:endParaRPr>
            </a:p>
          </p:txBody>
        </p:sp>
        <p:sp>
          <p:nvSpPr>
            <p:cNvPr id="75" name="Line 45"/>
            <p:cNvSpPr>
              <a:spLocks noChangeShapeType="1"/>
            </p:cNvSpPr>
            <p:nvPr/>
          </p:nvSpPr>
          <p:spPr bwMode="auto">
            <a:xfrm flipH="1">
              <a:off x="7543801" y="482600"/>
              <a:ext cx="2540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6" name="Line 46"/>
            <p:cNvSpPr>
              <a:spLocks noChangeShapeType="1"/>
            </p:cNvSpPr>
            <p:nvPr/>
          </p:nvSpPr>
          <p:spPr bwMode="auto">
            <a:xfrm flipH="1">
              <a:off x="6629401" y="482600"/>
              <a:ext cx="2921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7" name="AutoShape 47"/>
            <p:cNvSpPr>
              <a:spLocks/>
            </p:cNvSpPr>
            <p:nvPr/>
          </p:nvSpPr>
          <p:spPr bwMode="auto">
            <a:xfrm>
              <a:off x="6972301" y="304800"/>
              <a:ext cx="503238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77 m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78" name="Line 48"/>
            <p:cNvSpPr>
              <a:spLocks noChangeShapeType="1"/>
            </p:cNvSpPr>
            <p:nvPr/>
          </p:nvSpPr>
          <p:spPr bwMode="auto">
            <a:xfrm flipH="1">
              <a:off x="9118601" y="482600"/>
              <a:ext cx="2921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79" name="Line 49"/>
            <p:cNvSpPr>
              <a:spLocks noChangeShapeType="1"/>
            </p:cNvSpPr>
            <p:nvPr/>
          </p:nvSpPr>
          <p:spPr bwMode="auto">
            <a:xfrm flipH="1">
              <a:off x="8089901" y="482600"/>
              <a:ext cx="228600" cy="0"/>
            </a:xfrm>
            <a:prstGeom prst="lin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321286">
                <a:defRPr/>
              </a:pPr>
              <a:endParaRPr lang="en-US" sz="600">
                <a:latin typeface="Helvetica" charset="0"/>
                <a:cs typeface="Helvetica" charset="0"/>
                <a:sym typeface="Helvetica" charset="0"/>
              </a:endParaRPr>
            </a:p>
          </p:txBody>
        </p:sp>
        <p:sp>
          <p:nvSpPr>
            <p:cNvPr id="80" name="AutoShape 50"/>
            <p:cNvSpPr>
              <a:spLocks/>
            </p:cNvSpPr>
            <p:nvPr/>
          </p:nvSpPr>
          <p:spPr bwMode="auto">
            <a:xfrm>
              <a:off x="8410576" y="304800"/>
              <a:ext cx="598488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179 m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81" name="AutoShape 51"/>
            <p:cNvSpPr>
              <a:spLocks/>
            </p:cNvSpPr>
            <p:nvPr/>
          </p:nvSpPr>
          <p:spPr bwMode="auto">
            <a:xfrm rot="16200000">
              <a:off x="1009650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2" name="AutoShape 52"/>
            <p:cNvSpPr>
              <a:spLocks/>
            </p:cNvSpPr>
            <p:nvPr/>
          </p:nvSpPr>
          <p:spPr bwMode="auto">
            <a:xfrm rot="16200000">
              <a:off x="3041650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3" name="AutoShape 53"/>
            <p:cNvSpPr>
              <a:spLocks/>
            </p:cNvSpPr>
            <p:nvPr/>
          </p:nvSpPr>
          <p:spPr bwMode="auto">
            <a:xfrm rot="16200000">
              <a:off x="5086350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4" name="AutoShape 54"/>
            <p:cNvSpPr>
              <a:spLocks/>
            </p:cNvSpPr>
            <p:nvPr/>
          </p:nvSpPr>
          <p:spPr bwMode="auto">
            <a:xfrm rot="16200000">
              <a:off x="6381751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5" name="AutoShape 55"/>
            <p:cNvSpPr>
              <a:spLocks/>
            </p:cNvSpPr>
            <p:nvPr/>
          </p:nvSpPr>
          <p:spPr bwMode="auto">
            <a:xfrm rot="16200000">
              <a:off x="7791451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6" name="AutoShape 56"/>
            <p:cNvSpPr>
              <a:spLocks/>
            </p:cNvSpPr>
            <p:nvPr/>
          </p:nvSpPr>
          <p:spPr bwMode="auto">
            <a:xfrm rot="16200000">
              <a:off x="9340851" y="1136650"/>
              <a:ext cx="330200" cy="165100"/>
            </a:xfrm>
            <a:prstGeom prst="rightArrow">
              <a:avLst>
                <a:gd name="adj1" fmla="val 40000"/>
                <a:gd name="adj2" fmla="val 107694"/>
              </a:avLst>
            </a:prstGeom>
            <a:solidFill>
              <a:srgbClr val="FFFFFF"/>
            </a:solidFill>
            <a:ln w="127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Gill Sans" charset="0"/>
              </a:endParaRPr>
            </a:p>
          </p:txBody>
        </p:sp>
        <p:sp>
          <p:nvSpPr>
            <p:cNvPr id="87" name="AutoShape 57"/>
            <p:cNvSpPr>
              <a:spLocks/>
            </p:cNvSpPr>
            <p:nvPr/>
          </p:nvSpPr>
          <p:spPr bwMode="auto">
            <a:xfrm>
              <a:off x="803275" y="1371600"/>
              <a:ext cx="685800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75 keV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88" name="AutoShape 58"/>
            <p:cNvSpPr>
              <a:spLocks/>
            </p:cNvSpPr>
            <p:nvPr/>
          </p:nvSpPr>
          <p:spPr bwMode="auto">
            <a:xfrm>
              <a:off x="2854325" y="1377950"/>
              <a:ext cx="796925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3.6 MeV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89" name="AutoShape 59"/>
            <p:cNvSpPr>
              <a:spLocks/>
            </p:cNvSpPr>
            <p:nvPr/>
          </p:nvSpPr>
          <p:spPr bwMode="auto">
            <a:xfrm>
              <a:off x="4856163" y="1377950"/>
              <a:ext cx="752475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90 MeV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0" name="AutoShape 60"/>
            <p:cNvSpPr>
              <a:spLocks/>
            </p:cNvSpPr>
            <p:nvPr/>
          </p:nvSpPr>
          <p:spPr bwMode="auto">
            <a:xfrm>
              <a:off x="6069013" y="1377950"/>
              <a:ext cx="854075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216 MeV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1" name="AutoShape 61"/>
            <p:cNvSpPr>
              <a:spLocks/>
            </p:cNvSpPr>
            <p:nvPr/>
          </p:nvSpPr>
          <p:spPr bwMode="auto">
            <a:xfrm>
              <a:off x="7472364" y="1377950"/>
              <a:ext cx="854075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571 MeV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2" name="AutoShape 62"/>
            <p:cNvSpPr>
              <a:spLocks/>
            </p:cNvSpPr>
            <p:nvPr/>
          </p:nvSpPr>
          <p:spPr bwMode="auto">
            <a:xfrm>
              <a:off x="8932864" y="1377950"/>
              <a:ext cx="955675" cy="3429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2000 MeV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3" name="AutoShape 63"/>
            <p:cNvSpPr>
              <a:spLocks/>
            </p:cNvSpPr>
            <p:nvPr/>
          </p:nvSpPr>
          <p:spPr bwMode="auto">
            <a:xfrm>
              <a:off x="3802063" y="0"/>
              <a:ext cx="1052512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352.21 MHz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4" name="AutoShape 64"/>
            <p:cNvSpPr>
              <a:spLocks/>
            </p:cNvSpPr>
            <p:nvPr/>
          </p:nvSpPr>
          <p:spPr bwMode="auto">
            <a:xfrm>
              <a:off x="7480301" y="0"/>
              <a:ext cx="1052513" cy="3175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r>
                <a:rPr lang="en-US" sz="1000">
                  <a:cs typeface="Gill Sans" charset="0"/>
                </a:rPr>
                <a:t>704.42 MHz</a:t>
              </a:r>
              <a:endParaRPr lang="en-US" sz="1050">
                <a:cs typeface="Gill Sans Light" charset="0"/>
              </a:endParaRPr>
            </a:p>
          </p:txBody>
        </p:sp>
        <p:sp>
          <p:nvSpPr>
            <p:cNvPr id="95" name="AutoShape 65"/>
            <p:cNvSpPr>
              <a:spLocks/>
            </p:cNvSpPr>
            <p:nvPr/>
          </p:nvSpPr>
          <p:spPr bwMode="auto">
            <a:xfrm flipH="1">
              <a:off x="2222500" y="63500"/>
              <a:ext cx="1587500" cy="190500"/>
            </a:xfrm>
            <a:prstGeom prst="rightArrow">
              <a:avLst>
                <a:gd name="adj1" fmla="val 50824"/>
                <a:gd name="adj2" fmla="val 213349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6" name="AutoShape 66"/>
            <p:cNvSpPr>
              <a:spLocks/>
            </p:cNvSpPr>
            <p:nvPr/>
          </p:nvSpPr>
          <p:spPr bwMode="auto">
            <a:xfrm>
              <a:off x="8496301" y="63500"/>
              <a:ext cx="927100" cy="190500"/>
            </a:xfrm>
            <a:prstGeom prst="rightArrow">
              <a:avLst>
                <a:gd name="adj1" fmla="val 50824"/>
                <a:gd name="adj2" fmla="val 213322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7" name="AutoShape 67"/>
            <p:cNvSpPr>
              <a:spLocks/>
            </p:cNvSpPr>
            <p:nvPr/>
          </p:nvSpPr>
          <p:spPr bwMode="auto">
            <a:xfrm flipH="1">
              <a:off x="6591301" y="63500"/>
              <a:ext cx="939800" cy="19050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  <p:sp>
          <p:nvSpPr>
            <p:cNvPr id="98" name="AutoShape 68"/>
            <p:cNvSpPr>
              <a:spLocks/>
            </p:cNvSpPr>
            <p:nvPr/>
          </p:nvSpPr>
          <p:spPr bwMode="auto">
            <a:xfrm>
              <a:off x="4826000" y="63500"/>
              <a:ext cx="1600200" cy="190500"/>
            </a:xfrm>
            <a:prstGeom prst="rightArrow">
              <a:avLst>
                <a:gd name="adj1" fmla="val 50824"/>
                <a:gd name="adj2" fmla="val 213344"/>
              </a:avLst>
            </a:pr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Gill Sans" charset="0"/>
              </a:endParaRPr>
            </a:p>
          </p:txBody>
        </p:sp>
      </p:grpSp>
      <p:sp>
        <p:nvSpPr>
          <p:cNvPr id="99" name="Ellipse 98"/>
          <p:cNvSpPr/>
          <p:nvPr/>
        </p:nvSpPr>
        <p:spPr>
          <a:xfrm>
            <a:off x="4076305" y="4507489"/>
            <a:ext cx="884040" cy="677140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Ellipse 100"/>
          <p:cNvSpPr/>
          <p:nvPr/>
        </p:nvSpPr>
        <p:spPr>
          <a:xfrm>
            <a:off x="4866585" y="4444981"/>
            <a:ext cx="2156518" cy="750094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580892" y="613693"/>
            <a:ext cx="8120991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sv-SE" sz="2800" kern="0" dirty="0" smtClean="0"/>
              <a:t>Implications du CEA et CNRS pendant la phase de design ADU d’ESS</a:t>
            </a:r>
          </a:p>
          <a:p>
            <a:r>
              <a:rPr lang="sv-SE" sz="2800" kern="0" dirty="0" smtClean="0"/>
              <a:t>(Accords Franco-Suédois)</a:t>
            </a:r>
            <a:endParaRPr lang="sv-SE" sz="2800" kern="0" dirty="0"/>
          </a:p>
        </p:txBody>
      </p:sp>
      <p:sp>
        <p:nvSpPr>
          <p:cNvPr id="111" name="ZoneTexte 110"/>
          <p:cNvSpPr txBox="1"/>
          <p:nvPr/>
        </p:nvSpPr>
        <p:spPr>
          <a:xfrm>
            <a:off x="984827" y="2807646"/>
            <a:ext cx="1332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Design RFQ</a:t>
            </a:r>
            <a:endParaRPr lang="fr-FR" sz="1400" dirty="0"/>
          </a:p>
        </p:txBody>
      </p:sp>
      <p:sp>
        <p:nvSpPr>
          <p:cNvPr id="113" name="ZoneTexte 112"/>
          <p:cNvSpPr txBox="1"/>
          <p:nvPr/>
        </p:nvSpPr>
        <p:spPr>
          <a:xfrm>
            <a:off x="2965128" y="2555018"/>
            <a:ext cx="214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Cryomodule prototype à cavités </a:t>
            </a:r>
            <a:r>
              <a:rPr lang="fr-FR" sz="1400" dirty="0" err="1" smtClean="0"/>
              <a:t>spoke</a:t>
            </a:r>
            <a:endParaRPr lang="fr-FR" sz="1400" dirty="0"/>
          </a:p>
        </p:txBody>
      </p:sp>
      <p:sp>
        <p:nvSpPr>
          <p:cNvPr id="114" name="ZoneTexte 113"/>
          <p:cNvSpPr txBox="1"/>
          <p:nvPr/>
        </p:nvSpPr>
        <p:spPr>
          <a:xfrm>
            <a:off x="6501431" y="2281710"/>
            <a:ext cx="2144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Cryomodule prototype à cavités elliptiques</a:t>
            </a:r>
            <a:endParaRPr lang="fr-FR" sz="1400" dirty="0"/>
          </a:p>
        </p:txBody>
      </p:sp>
      <p:pic>
        <p:nvPicPr>
          <p:cNvPr id="134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944" y="3078238"/>
            <a:ext cx="698298" cy="4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5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04" y="2694665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680" y="2927229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055" y="2912131"/>
            <a:ext cx="698298" cy="4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11109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340768"/>
            <a:ext cx="4952640" cy="4968552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39552" y="332656"/>
            <a:ext cx="8120991" cy="8501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r>
              <a:rPr lang="sv-SE" sz="4000" kern="0" dirty="0" smtClean="0"/>
              <a:t>26 In Kind Institutions Partenaires</a:t>
            </a:r>
            <a:endParaRPr lang="sv-SE" sz="4000" kern="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95536" y="1575649"/>
            <a:ext cx="2448272" cy="446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r>
              <a:rPr lang="sv-SE" sz="1200" u="sng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main contributions</a:t>
            </a:r>
            <a:endParaRPr lang="sv-SE" sz="1200" u="sng" dirty="0">
              <a:solidFill>
                <a:schemeClr val="accent4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endParaRPr lang="sv-SE" sz="800" dirty="0">
              <a:solidFill>
                <a:schemeClr val="accent4">
                  <a:lumMod val="75000"/>
                </a:schemeClr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Univ Agder (Ion source expert)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ATOMKI (RF-LPS)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CEA (RFQ, SRF, 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CNRS (SRF, Cryo)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Cockcroft Inst (Diagn)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Daresbury Lab (SRF, Vacuum)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Elettra (RF, Magn, PS, 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ESS-Bilbao (MEBT, 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GSI (Diagn, Vacuum, Cryo)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Huddersfield Univ (RF distrib)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IFJ PAN (Installations)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Catania (Source, LEBT)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Legnaro (DTL)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INFN Milan (SRF)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NCBJ (LLRF)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RAL (Diagn)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RHUL (Diagn)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Tallinn UT (RF)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TU Lodz (LLRF)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Univ Oslo (Diagn)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Warsaw UT (LLRF)</a:t>
            </a:r>
          </a:p>
          <a:p>
            <a:pPr algn="l" eaLnBrk="1" hangingPunct="1"/>
            <a:r>
              <a:rPr lang="sv-SE" sz="1200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rPr>
              <a:t>Wroclaw UT (Cryo)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053445" y="4673949"/>
            <a:ext cx="2086507" cy="13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 u="sng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Paid contracts</a:t>
            </a:r>
          </a:p>
          <a:p>
            <a:pPr algn="l" eaLnBrk="1" hangingPunct="1"/>
            <a:endParaRPr lang="sv-SE" sz="800">
              <a:solidFill>
                <a:srgbClr val="604A7B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Aarhus Univ (Beam del)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DESY (Diagn)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Lund Univ (LLRF, RF)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PSI (Diagn)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Uppsala Univ (Tests)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23928" y="2276872"/>
            <a:ext cx="1728192" cy="830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Nothing signed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Contract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HoA</a:t>
            </a:r>
          </a:p>
          <a:p>
            <a:pPr algn="l" eaLnBrk="1" hangingPunct="1"/>
            <a:r>
              <a:rPr lang="sv-SE" sz="1200">
                <a:solidFill>
                  <a:srgbClr val="604A7B"/>
                </a:solidFill>
                <a:latin typeface="Arial" charset="0"/>
                <a:ea typeface="ＭＳ Ｐゴシック" charset="0"/>
                <a:cs typeface="ＭＳ Ｐゴシック" charset="0"/>
              </a:rPr>
              <a:t>IKC</a:t>
            </a:r>
          </a:p>
        </p:txBody>
      </p:sp>
    </p:spTree>
    <p:extLst>
      <p:ext uri="{BB962C8B-B14F-4D97-AF65-F5344CB8AC3E}">
        <p14:creationId xmlns:p14="http://schemas.microsoft.com/office/powerpoint/2010/main" val="27674608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459" y="221846"/>
            <a:ext cx="8849000" cy="1839002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r>
              <a:rPr lang="fr-FR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Lucida Grande" charset="0"/>
              </a:rPr>
              <a:t>Les contributions In </a:t>
            </a:r>
            <a:r>
              <a:rPr lang="fr-FR" sz="20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Lucida Grande" charset="0"/>
              </a:rPr>
              <a:t>Kind</a:t>
            </a:r>
            <a:r>
              <a:rPr lang="fr-FR" sz="20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Lucida Grande" charset="0"/>
              </a:rPr>
              <a:t> du CEA et du CNRS s’inscrivent dans la continuité des développements de la phase de </a:t>
            </a:r>
            <a:r>
              <a:rPr lang="fr-FR" sz="20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  <a:sym typeface="Lucida Grande" charset="0"/>
              </a:rPr>
              <a:t>redesign</a:t>
            </a:r>
            <a:endParaRPr lang="fr-FR" sz="2000" b="1" kern="0" dirty="0" smtClean="0">
              <a:solidFill>
                <a:schemeClr val="tx2"/>
              </a:solidFill>
              <a:latin typeface="+mj-lt"/>
              <a:ea typeface="+mj-ea"/>
              <a:cs typeface="+mj-cs"/>
              <a:sym typeface="Lucida Grande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3877" y="1549437"/>
            <a:ext cx="9074007" cy="327038"/>
            <a:chOff x="35496" y="5687670"/>
            <a:chExt cx="9074007" cy="327038"/>
          </a:xfrm>
        </p:grpSpPr>
        <p:pic>
          <p:nvPicPr>
            <p:cNvPr id="7" name="Picture 69" descr="Untitled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5733256"/>
              <a:ext cx="9074007" cy="258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900583" y="5726044"/>
              <a:ext cx="774571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Medium β</a:t>
              </a:r>
              <a:endParaRPr lang="en-US" sz="1050" dirty="0">
                <a:solidFill>
                  <a:prstClr val="black"/>
                </a:solidFill>
                <a:cs typeface="Gill Sans Light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699679" y="5726044"/>
              <a:ext cx="551754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High β</a:t>
              </a:r>
              <a:endParaRPr lang="en-US" sz="1050" dirty="0">
                <a:solidFill>
                  <a:prstClr val="black"/>
                </a:solidFill>
                <a:cs typeface="Gill Sans Light" charset="0"/>
              </a:endParaRPr>
            </a:p>
          </p:txBody>
        </p:sp>
        <p:sp>
          <p:nvSpPr>
            <p:cNvPr id="10" name="AutoShape 11"/>
            <p:cNvSpPr>
              <a:spLocks/>
            </p:cNvSpPr>
            <p:nvPr/>
          </p:nvSpPr>
          <p:spPr bwMode="auto">
            <a:xfrm>
              <a:off x="947210" y="5694819"/>
              <a:ext cx="636372" cy="314742"/>
            </a:xfrm>
            <a:prstGeom prst="roundRect">
              <a:avLst>
                <a:gd name="adj" fmla="val 29731"/>
              </a:avLst>
            </a:prstGeom>
            <a:extLst/>
          </p:spPr>
          <p:txBody>
            <a:bodyPr wrap="none">
              <a:spAutoFit/>
            </a:bodyPr>
            <a:lstStyle/>
            <a:p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Spokes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85952" y="5749127"/>
              <a:ext cx="103906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sz="1050" dirty="0">
                <a:solidFill>
                  <a:prstClr val="black"/>
                </a:solidFill>
                <a:cs typeface="Gill Sans Light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2321" y="5687670"/>
              <a:ext cx="399468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11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DTL</a:t>
              </a:r>
              <a:endParaRPr lang="en-US" sz="1050" dirty="0">
                <a:solidFill>
                  <a:prstClr val="black"/>
                </a:solidFill>
                <a:cs typeface="Gill Sans Light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204068" y="5751079"/>
              <a:ext cx="1039067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defRPr/>
              </a:pPr>
              <a:r>
                <a:rPr lang="en-US" sz="8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HEBT &amp; Contingency</a:t>
              </a:r>
              <a:endParaRPr lang="en-US" sz="1050" dirty="0">
                <a:solidFill>
                  <a:prstClr val="black"/>
                </a:solidFill>
                <a:cs typeface="Gill Sans Light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313762" y="5715524"/>
              <a:ext cx="570734" cy="299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2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Gill Sans" charset="0"/>
                </a:rPr>
                <a:t>Target</a:t>
              </a:r>
              <a:endParaRPr lang="en-US" sz="1100" dirty="0">
                <a:cs typeface="Gill Sans Light" charset="0"/>
              </a:endParaRPr>
            </a:p>
          </p:txBody>
        </p:sp>
      </p:grpSp>
      <p:sp>
        <p:nvSpPr>
          <p:cNvPr id="15" name="Ellipse 14"/>
          <p:cNvSpPr/>
          <p:nvPr/>
        </p:nvSpPr>
        <p:spPr>
          <a:xfrm>
            <a:off x="770169" y="1522211"/>
            <a:ext cx="1045995" cy="383491"/>
          </a:xfrm>
          <a:prstGeom prst="ellipse">
            <a:avLst/>
          </a:prstGeom>
          <a:noFill/>
          <a:ln w="38100" cmpd="sng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/>
          <p:cNvSpPr/>
          <p:nvPr/>
        </p:nvSpPr>
        <p:spPr>
          <a:xfrm>
            <a:off x="1560446" y="1522211"/>
            <a:ext cx="4318726" cy="394037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/>
          <p:cNvSpPr/>
          <p:nvPr/>
        </p:nvSpPr>
        <p:spPr>
          <a:xfrm>
            <a:off x="28381" y="1532757"/>
            <a:ext cx="378833" cy="383491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Connecteur droit avec flèche 17"/>
          <p:cNvCxnSpPr>
            <a:endCxn id="15" idx="4"/>
          </p:cNvCxnSpPr>
          <p:nvPr/>
        </p:nvCxnSpPr>
        <p:spPr bwMode="auto">
          <a:xfrm flipH="1" flipV="1">
            <a:off x="1293167" y="1905702"/>
            <a:ext cx="3234267" cy="1236305"/>
          </a:xfrm>
          <a:prstGeom prst="straightConnector1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>
            <a:endCxn id="7" idx="2"/>
          </p:cNvCxnSpPr>
          <p:nvPr/>
        </p:nvCxnSpPr>
        <p:spPr bwMode="auto">
          <a:xfrm flipH="1" flipV="1">
            <a:off x="4600881" y="1853984"/>
            <a:ext cx="2198048" cy="1288023"/>
          </a:xfrm>
          <a:prstGeom prst="straightConnector1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4" name="Espace réservé du contenu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99496" y="2671233"/>
            <a:ext cx="2161518" cy="1263729"/>
          </a:xfrm>
          <a:prstGeom prst="rect">
            <a:avLst/>
          </a:prstGeom>
          <a:noFill/>
        </p:spPr>
      </p:pic>
      <p:pic>
        <p:nvPicPr>
          <p:cNvPr id="25" name="Picture 2" descr="C:\D\Projets\ESS\CALHI\Project3&amp;8\images\images ECCTD 20140828\2013-01-09 cryo-elliptique 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280" y="2199287"/>
            <a:ext cx="2432695" cy="113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32" y="2308687"/>
            <a:ext cx="1120230" cy="122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2" name="Connecteur droit avec flèche 181"/>
          <p:cNvCxnSpPr/>
          <p:nvPr/>
        </p:nvCxnSpPr>
        <p:spPr bwMode="auto">
          <a:xfrm flipH="1" flipV="1">
            <a:off x="239041" y="1626593"/>
            <a:ext cx="681583" cy="1225759"/>
          </a:xfrm>
          <a:prstGeom prst="straightConnector1">
            <a:avLst/>
          </a:prstGeom>
          <a:blipFill dpi="0" rotWithShape="0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6" name="ZoneTexte 185"/>
          <p:cNvSpPr txBox="1"/>
          <p:nvPr/>
        </p:nvSpPr>
        <p:spPr>
          <a:xfrm>
            <a:off x="6648274" y="3482424"/>
            <a:ext cx="16938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30 Cryomodules à cavités elliptiques</a:t>
            </a:r>
          </a:p>
          <a:p>
            <a:r>
              <a:rPr lang="fr-FR" sz="1400" dirty="0" smtClean="0"/>
              <a:t>(sauf cavités)</a:t>
            </a:r>
            <a:endParaRPr lang="fr-FR" sz="1400" dirty="0"/>
          </a:p>
        </p:txBody>
      </p:sp>
      <p:sp>
        <p:nvSpPr>
          <p:cNvPr id="188" name="ZoneTexte 187"/>
          <p:cNvSpPr txBox="1"/>
          <p:nvPr/>
        </p:nvSpPr>
        <p:spPr>
          <a:xfrm>
            <a:off x="4498062" y="3438167"/>
            <a:ext cx="1633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13 Cryomodules à cavités </a:t>
            </a:r>
            <a:r>
              <a:rPr lang="fr-FR" sz="1400" dirty="0" err="1" smtClean="0"/>
              <a:t>spoke</a:t>
            </a:r>
            <a:endParaRPr lang="fr-FR" sz="1400" dirty="0"/>
          </a:p>
        </p:txBody>
      </p:sp>
      <p:sp>
        <p:nvSpPr>
          <p:cNvPr id="191" name="ZoneTexte 190"/>
          <p:cNvSpPr txBox="1"/>
          <p:nvPr/>
        </p:nvSpPr>
        <p:spPr>
          <a:xfrm>
            <a:off x="403122" y="3566466"/>
            <a:ext cx="741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RFQ</a:t>
            </a:r>
            <a:endParaRPr lang="fr-FR" sz="1400" dirty="0"/>
          </a:p>
        </p:txBody>
      </p:sp>
      <p:sp>
        <p:nvSpPr>
          <p:cNvPr id="193" name="Rectangle 192"/>
          <p:cNvSpPr/>
          <p:nvPr/>
        </p:nvSpPr>
        <p:spPr>
          <a:xfrm>
            <a:off x="869888" y="4293096"/>
            <a:ext cx="7777419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fr-FR" sz="2000" b="1" kern="0" dirty="0" smtClean="0">
                <a:solidFill>
                  <a:schemeClr val="tx2"/>
                </a:solidFill>
                <a:sym typeface="Lucida Grande" charset="0"/>
              </a:rPr>
              <a:t>Auxquels se rajoutent:</a:t>
            </a:r>
          </a:p>
          <a:p>
            <a:pPr eaLnBrk="0" hangingPunct="0"/>
            <a:endParaRPr lang="fr-FR" sz="2000" kern="0" dirty="0">
              <a:solidFill>
                <a:schemeClr val="tx2"/>
              </a:solidFill>
              <a:sym typeface="Lucida Grande" charset="0"/>
            </a:endParaRPr>
          </a:p>
          <a:p>
            <a:pPr marL="0" lvl="2" eaLnBrk="0" hangingPunct="0"/>
            <a:r>
              <a:rPr lang="fr-FR" sz="2000" b="1" kern="0" dirty="0" smtClean="0">
                <a:solidFill>
                  <a:schemeClr val="tx2"/>
                </a:solidFill>
                <a:sym typeface="Lucida Grande" charset="0"/>
              </a:rPr>
              <a:t>CEA:	</a:t>
            </a:r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Diagnostics (EMU &amp; Doppler sur la LEBT + NPM et BLM en discussion)</a:t>
            </a:r>
          </a:p>
          <a:p>
            <a:pPr marL="0" lvl="2" eaLnBrk="0" hangingPunct="0"/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	Parties du Control System (Source, LEBT, RFQ)</a:t>
            </a:r>
          </a:p>
          <a:p>
            <a:pPr marL="0" lvl="2" eaLnBrk="0" hangingPunct="0"/>
            <a:endParaRPr lang="fr-FR" sz="2000" kern="0" dirty="0">
              <a:solidFill>
                <a:schemeClr val="tx2"/>
              </a:solidFill>
              <a:sym typeface="Lucida Grande" charset="0"/>
            </a:endParaRPr>
          </a:p>
          <a:p>
            <a:pPr marL="0" lvl="2" eaLnBrk="0" hangingPunct="0"/>
            <a:r>
              <a:rPr lang="fr-FR" sz="2000" b="1" kern="0" dirty="0" smtClean="0">
                <a:solidFill>
                  <a:schemeClr val="tx2"/>
                </a:solidFill>
                <a:sym typeface="Lucida Grande" charset="0"/>
              </a:rPr>
              <a:t>CNRS:	</a:t>
            </a:r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Ligne </a:t>
            </a:r>
            <a:r>
              <a:rPr lang="fr-FR" sz="1600" kern="0" dirty="0">
                <a:solidFill>
                  <a:schemeClr val="tx2"/>
                </a:solidFill>
                <a:sym typeface="Lucida Grande" charset="0"/>
              </a:rPr>
              <a:t>cryogénique des CM </a:t>
            </a:r>
            <a:r>
              <a:rPr lang="fr-FR" sz="1600" kern="0" dirty="0" err="1">
                <a:solidFill>
                  <a:schemeClr val="tx2"/>
                </a:solidFill>
                <a:sym typeface="Lucida Grande" charset="0"/>
              </a:rPr>
              <a:t>Spoke</a:t>
            </a:r>
            <a:r>
              <a:rPr lang="fr-FR" sz="1600" kern="0" dirty="0">
                <a:solidFill>
                  <a:schemeClr val="tx2"/>
                </a:solidFill>
                <a:sym typeface="Lucida Grande" charset="0"/>
              </a:rPr>
              <a:t> (&amp; boîtes à vannes</a:t>
            </a:r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)</a:t>
            </a:r>
          </a:p>
          <a:p>
            <a:pPr marL="0" lvl="2" eaLnBrk="0" hangingPunct="0"/>
            <a:r>
              <a:rPr lang="fr-FR" sz="1600" kern="0" dirty="0">
                <a:solidFill>
                  <a:schemeClr val="tx2"/>
                </a:solidFill>
                <a:sym typeface="Lucida Grande" charset="0"/>
              </a:rPr>
              <a:t>	</a:t>
            </a:r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C/C </a:t>
            </a:r>
            <a:r>
              <a:rPr lang="fr-FR" sz="1600" kern="0" dirty="0">
                <a:solidFill>
                  <a:schemeClr val="tx2"/>
                </a:solidFill>
                <a:sym typeface="Lucida Grande" charset="0"/>
              </a:rPr>
              <a:t>cryogénique des </a:t>
            </a:r>
            <a:r>
              <a:rPr lang="fr-FR" sz="1600" kern="0" dirty="0" smtClean="0">
                <a:solidFill>
                  <a:schemeClr val="tx2"/>
                </a:solidFill>
                <a:sym typeface="Lucida Grande" charset="0"/>
              </a:rPr>
              <a:t>43 cryomodules (en discussion)</a:t>
            </a:r>
            <a:endParaRPr lang="fr-FR" sz="1600" kern="0" dirty="0">
              <a:solidFill>
                <a:schemeClr val="tx2"/>
              </a:solidFill>
            </a:endParaRPr>
          </a:p>
        </p:txBody>
      </p:sp>
      <p:pic>
        <p:nvPicPr>
          <p:cNvPr id="194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764" y="3458951"/>
            <a:ext cx="698298" cy="4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5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24" y="3568098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6" name="Picture 2" descr="C:\D\adm_ service\logos-charte graphique\CEA\CEA_logo_quadri-sur-fond-rouge_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298" y="3647578"/>
            <a:ext cx="500423" cy="40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94217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" grpId="0"/>
      <p:bldP spid="188" grpId="0"/>
      <p:bldP spid="1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pt_vis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8"/>
          <p:cNvGrpSpPr>
            <a:grpSpLocks/>
          </p:cNvGrpSpPr>
          <p:nvPr/>
        </p:nvGrpSpPr>
        <p:grpSpPr bwMode="auto">
          <a:xfrm>
            <a:off x="206375" y="1053108"/>
            <a:ext cx="8743950" cy="5062537"/>
            <a:chOff x="206261" y="1602495"/>
            <a:chExt cx="8743541" cy="5062003"/>
          </a:xfrm>
        </p:grpSpPr>
        <p:cxnSp>
          <p:nvCxnSpPr>
            <p:cNvPr id="4" name="Straight Connector 96"/>
            <p:cNvCxnSpPr/>
            <p:nvPr/>
          </p:nvCxnSpPr>
          <p:spPr>
            <a:xfrm>
              <a:off x="7876702" y="2372351"/>
              <a:ext cx="0" cy="369849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91"/>
            <p:cNvCxnSpPr/>
            <p:nvPr/>
          </p:nvCxnSpPr>
          <p:spPr>
            <a:xfrm>
              <a:off x="4339918" y="3934286"/>
              <a:ext cx="0" cy="19206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7"/>
            <p:cNvCxnSpPr/>
            <p:nvPr/>
          </p:nvCxnSpPr>
          <p:spPr>
            <a:xfrm>
              <a:off x="1984178" y="4813668"/>
              <a:ext cx="0" cy="19206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33"/>
            <p:cNvSpPr txBox="1">
              <a:spLocks noChangeArrowheads="1"/>
            </p:cNvSpPr>
            <p:nvPr/>
          </p:nvSpPr>
          <p:spPr bwMode="auto">
            <a:xfrm>
              <a:off x="2815819" y="3160280"/>
              <a:ext cx="1764796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2014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Construction work starts on the site</a:t>
              </a:r>
            </a:p>
          </p:txBody>
        </p:sp>
        <p:sp>
          <p:nvSpPr>
            <p:cNvPr id="8" name="TextBox 36"/>
            <p:cNvSpPr txBox="1">
              <a:spLocks noChangeArrowheads="1"/>
            </p:cNvSpPr>
            <p:nvPr/>
          </p:nvSpPr>
          <p:spPr bwMode="auto">
            <a:xfrm>
              <a:off x="749731" y="4044425"/>
              <a:ext cx="1563932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2009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Decision: ESS will be built in Lund</a:t>
              </a:r>
            </a:p>
          </p:txBody>
        </p:sp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509589" y="2439056"/>
              <a:ext cx="8219880" cy="3290515"/>
              <a:chOff x="509589" y="2248826"/>
              <a:chExt cx="8219880" cy="3425699"/>
            </a:xfrm>
          </p:grpSpPr>
          <p:grpSp>
            <p:nvGrpSpPr>
              <p:cNvPr id="19" name="Group 72"/>
              <p:cNvGrpSpPr>
                <a:grpSpLocks/>
              </p:cNvGrpSpPr>
              <p:nvPr/>
            </p:nvGrpSpPr>
            <p:grpSpPr bwMode="auto">
              <a:xfrm>
                <a:off x="7576067" y="2569291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51" name="Straight Connector 73"/>
                <p:cNvCxnSpPr/>
                <p:nvPr/>
              </p:nvCxnSpPr>
              <p:spPr>
                <a:xfrm flipH="1">
                  <a:off x="1664967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74"/>
                <p:cNvCxnSpPr/>
                <p:nvPr/>
              </p:nvCxnSpPr>
              <p:spPr>
                <a:xfrm flipH="1">
                  <a:off x="2115796" y="505085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Oval 75"/>
                <p:cNvSpPr/>
                <p:nvPr/>
              </p:nvSpPr>
              <p:spPr>
                <a:xfrm>
                  <a:off x="1834822" y="4915342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0" name="Straight Arrow Connector 21"/>
              <p:cNvCxnSpPr/>
              <p:nvPr/>
            </p:nvCxnSpPr>
            <p:spPr>
              <a:xfrm flipV="1">
                <a:off x="8167201" y="2248787"/>
                <a:ext cx="561949" cy="461061"/>
              </a:xfrm>
              <a:prstGeom prst="straightConnector1">
                <a:avLst/>
              </a:prstGeom>
              <a:ln w="57150" cmpd="sng">
                <a:solidFill>
                  <a:srgbClr val="0094CA"/>
                </a:solidFill>
                <a:tailEnd type="arrow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10"/>
              <p:cNvCxnSpPr/>
              <p:nvPr/>
            </p:nvCxnSpPr>
            <p:spPr>
              <a:xfrm flipH="1">
                <a:off x="6986157" y="2696628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" name="Group 60"/>
              <p:cNvGrpSpPr>
                <a:grpSpLocks/>
              </p:cNvGrpSpPr>
              <p:nvPr/>
            </p:nvGrpSpPr>
            <p:grpSpPr bwMode="auto">
              <a:xfrm>
                <a:off x="6394219" y="3039642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8" name="Straight Connector 61"/>
                <p:cNvCxnSpPr/>
                <p:nvPr/>
              </p:nvCxnSpPr>
              <p:spPr>
                <a:xfrm flipH="1">
                  <a:off x="1665770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62"/>
                <p:cNvCxnSpPr/>
                <p:nvPr/>
              </p:nvCxnSpPr>
              <p:spPr>
                <a:xfrm flipH="1">
                  <a:off x="2115012" y="5051475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Oval 63"/>
                <p:cNvSpPr/>
                <p:nvPr/>
              </p:nvSpPr>
              <p:spPr>
                <a:xfrm>
                  <a:off x="1834037" y="4915966"/>
                  <a:ext cx="271450" cy="269364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3" name="Straight Connector 80"/>
              <p:cNvCxnSpPr/>
              <p:nvPr/>
            </p:nvCxnSpPr>
            <p:spPr>
              <a:xfrm flipH="1">
                <a:off x="5808287" y="3169256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" name="Group 56"/>
              <p:cNvGrpSpPr>
                <a:grpSpLocks/>
              </p:cNvGrpSpPr>
              <p:nvPr/>
            </p:nvGrpSpPr>
            <p:grpSpPr bwMode="auto">
              <a:xfrm>
                <a:off x="5217882" y="3517943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5" name="Straight Connector 57"/>
                <p:cNvCxnSpPr/>
                <p:nvPr/>
              </p:nvCxnSpPr>
              <p:spPr>
                <a:xfrm flipH="1">
                  <a:off x="1665825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58"/>
                <p:cNvCxnSpPr/>
                <p:nvPr/>
              </p:nvCxnSpPr>
              <p:spPr>
                <a:xfrm flipH="1">
                  <a:off x="2115066" y="505075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Oval 59"/>
                <p:cNvSpPr/>
                <p:nvPr/>
              </p:nvSpPr>
              <p:spPr>
                <a:xfrm>
                  <a:off x="1834092" y="4915250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5" name="Straight Connector 79"/>
              <p:cNvCxnSpPr/>
              <p:nvPr/>
            </p:nvCxnSpPr>
            <p:spPr>
              <a:xfrm flipH="1">
                <a:off x="4627242" y="3646840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52"/>
              <p:cNvGrpSpPr>
                <a:grpSpLocks/>
              </p:cNvGrpSpPr>
              <p:nvPr/>
            </p:nvGrpSpPr>
            <p:grpSpPr bwMode="auto">
              <a:xfrm>
                <a:off x="4037531" y="3996109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42" name="Straight Connector 53"/>
                <p:cNvCxnSpPr/>
                <p:nvPr/>
              </p:nvCxnSpPr>
              <p:spPr>
                <a:xfrm flipH="1">
                  <a:off x="1665132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54"/>
                <p:cNvCxnSpPr/>
                <p:nvPr/>
              </p:nvCxnSpPr>
              <p:spPr>
                <a:xfrm flipH="1">
                  <a:off x="2115961" y="5050179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4" name="Oval 55"/>
                <p:cNvSpPr/>
                <p:nvPr/>
              </p:nvSpPr>
              <p:spPr>
                <a:xfrm>
                  <a:off x="1834986" y="4914670"/>
                  <a:ext cx="269862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7" name="Straight Connector 81"/>
              <p:cNvCxnSpPr/>
              <p:nvPr/>
            </p:nvCxnSpPr>
            <p:spPr>
              <a:xfrm flipH="1">
                <a:off x="3452547" y="4121121"/>
                <a:ext cx="606397" cy="484195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" name="Group 44"/>
              <p:cNvGrpSpPr>
                <a:grpSpLocks/>
              </p:cNvGrpSpPr>
              <p:nvPr/>
            </p:nvGrpSpPr>
            <p:grpSpPr bwMode="auto">
              <a:xfrm>
                <a:off x="2858379" y="4465147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9" name="Straight Connector 45"/>
                <p:cNvCxnSpPr/>
                <p:nvPr/>
              </p:nvCxnSpPr>
              <p:spPr>
                <a:xfrm flipH="1">
                  <a:off x="1666414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46"/>
                <p:cNvCxnSpPr/>
                <p:nvPr/>
              </p:nvCxnSpPr>
              <p:spPr>
                <a:xfrm flipH="1">
                  <a:off x="2115655" y="5050463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1" name="Oval 47"/>
                <p:cNvSpPr/>
                <p:nvPr/>
              </p:nvSpPr>
              <p:spPr>
                <a:xfrm>
                  <a:off x="1834681" y="4914954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29" name="Straight Connector 82"/>
              <p:cNvCxnSpPr/>
              <p:nvPr/>
            </p:nvCxnSpPr>
            <p:spPr>
              <a:xfrm flipH="1">
                <a:off x="2274677" y="4592096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43"/>
              <p:cNvGrpSpPr>
                <a:grpSpLocks/>
              </p:cNvGrpSpPr>
              <p:nvPr/>
            </p:nvGrpSpPr>
            <p:grpSpPr bwMode="auto">
              <a:xfrm>
                <a:off x="1682729" y="493203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6" name="Straight Connector 39"/>
                <p:cNvCxnSpPr/>
                <p:nvPr/>
              </p:nvCxnSpPr>
              <p:spPr>
                <a:xfrm flipH="1">
                  <a:off x="1665781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42"/>
                <p:cNvCxnSpPr/>
                <p:nvPr/>
              </p:nvCxnSpPr>
              <p:spPr>
                <a:xfrm flipH="1">
                  <a:off x="2115023" y="5051244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27"/>
                <p:cNvSpPr/>
                <p:nvPr/>
              </p:nvSpPr>
              <p:spPr>
                <a:xfrm>
                  <a:off x="1834048" y="4915735"/>
                  <a:ext cx="271450" cy="269366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31" name="Straight Connector 83"/>
              <p:cNvCxnSpPr/>
              <p:nvPr/>
            </p:nvCxnSpPr>
            <p:spPr>
              <a:xfrm flipH="1">
                <a:off x="1099982" y="5061419"/>
                <a:ext cx="606397" cy="484196"/>
              </a:xfrm>
              <a:prstGeom prst="line">
                <a:avLst/>
              </a:prstGeom>
              <a:ln w="57150" cmpd="sng">
                <a:solidFill>
                  <a:srgbClr val="0094CA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64"/>
              <p:cNvGrpSpPr>
                <a:grpSpLocks/>
              </p:cNvGrpSpPr>
              <p:nvPr/>
            </p:nvGrpSpPr>
            <p:grpSpPr bwMode="auto">
              <a:xfrm>
                <a:off x="509589" y="5404156"/>
                <a:ext cx="608554" cy="270369"/>
                <a:chOff x="1665943" y="4915251"/>
                <a:chExt cx="608554" cy="270369"/>
              </a:xfrm>
            </p:grpSpPr>
            <p:cxnSp>
              <p:nvCxnSpPr>
                <p:cNvPr id="33" name="Straight Connector 65"/>
                <p:cNvCxnSpPr/>
                <p:nvPr/>
              </p:nvCxnSpPr>
              <p:spPr>
                <a:xfrm flipH="1">
                  <a:off x="1665814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66"/>
                <p:cNvCxnSpPr/>
                <p:nvPr/>
              </p:nvCxnSpPr>
              <p:spPr>
                <a:xfrm flipH="1">
                  <a:off x="2115055" y="5050100"/>
                  <a:ext cx="158742" cy="0"/>
                </a:xfrm>
                <a:prstGeom prst="line">
                  <a:avLst/>
                </a:prstGeom>
                <a:ln w="57150" cmpd="sng">
                  <a:solidFill>
                    <a:srgbClr val="0094C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Oval 67"/>
                <p:cNvSpPr/>
                <p:nvPr/>
              </p:nvSpPr>
              <p:spPr>
                <a:xfrm>
                  <a:off x="1834081" y="4914591"/>
                  <a:ext cx="271449" cy="271018"/>
                </a:xfrm>
                <a:prstGeom prst="ellipse">
                  <a:avLst/>
                </a:prstGeom>
                <a:noFill/>
                <a:ln w="57150" cmpd="sng">
                  <a:solidFill>
                    <a:srgbClr val="0094CA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56877">
                    <a:defRPr/>
                  </a:pPr>
                  <a:endParaRPr lang="en-US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0" name="TextBox 32"/>
            <p:cNvSpPr txBox="1">
              <a:spLocks noChangeArrowheads="1"/>
            </p:cNvSpPr>
            <p:nvPr/>
          </p:nvSpPr>
          <p:spPr bwMode="auto">
            <a:xfrm>
              <a:off x="7373945" y="1602495"/>
              <a:ext cx="1575857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2025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ESS construction complete</a:t>
              </a:r>
            </a:p>
          </p:txBody>
        </p:sp>
        <p:cxnSp>
          <p:nvCxnSpPr>
            <p:cNvPr id="11" name="Straight Connector 85"/>
            <p:cNvCxnSpPr/>
            <p:nvPr/>
          </p:nvCxnSpPr>
          <p:spPr>
            <a:xfrm>
              <a:off x="815832" y="5729560"/>
              <a:ext cx="0" cy="158733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35"/>
            <p:cNvSpPr txBox="1">
              <a:spLocks noChangeArrowheads="1"/>
            </p:cNvSpPr>
            <p:nvPr/>
          </p:nvSpPr>
          <p:spPr bwMode="auto">
            <a:xfrm>
              <a:off x="206261" y="5895057"/>
              <a:ext cx="2085021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2003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First European design effort of ESS completed</a:t>
              </a:r>
            </a:p>
          </p:txBody>
        </p:sp>
        <p:cxnSp>
          <p:nvCxnSpPr>
            <p:cNvPr id="13" name="Straight Connector 89"/>
            <p:cNvCxnSpPr/>
            <p:nvPr/>
          </p:nvCxnSpPr>
          <p:spPr>
            <a:xfrm>
              <a:off x="3171572" y="4827955"/>
              <a:ext cx="0" cy="312704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34"/>
            <p:cNvSpPr txBox="1">
              <a:spLocks noChangeArrowheads="1"/>
            </p:cNvSpPr>
            <p:nvPr/>
          </p:nvSpPr>
          <p:spPr bwMode="auto">
            <a:xfrm>
              <a:off x="2585547" y="5143565"/>
              <a:ext cx="1878218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2012</a:t>
              </a:r>
            </a:p>
            <a:p>
              <a:pPr defTabSz="456877"/>
              <a:r>
                <a:rPr lang="en-US" sz="1400" b="1">
                  <a:solidFill>
                    <a:prstClr val="black"/>
                  </a:solidFill>
                </a:rPr>
                <a:t>ESS Design Update phase complete</a:t>
              </a:r>
            </a:p>
          </p:txBody>
        </p:sp>
        <p:cxnSp>
          <p:nvCxnSpPr>
            <p:cNvPr id="15" name="Straight Connector 92"/>
            <p:cNvCxnSpPr/>
            <p:nvPr/>
          </p:nvCxnSpPr>
          <p:spPr>
            <a:xfrm>
              <a:off x="5520962" y="3929525"/>
              <a:ext cx="0" cy="747633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31"/>
            <p:cNvSpPr txBox="1">
              <a:spLocks noChangeArrowheads="1"/>
            </p:cNvSpPr>
            <p:nvPr/>
          </p:nvSpPr>
          <p:spPr bwMode="auto">
            <a:xfrm>
              <a:off x="5040914" y="4677757"/>
              <a:ext cx="1746495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2019</a:t>
              </a:r>
            </a:p>
            <a:p>
              <a:pPr defTabSz="456877"/>
              <a:r>
                <a:rPr lang="en-US" sz="1400" b="1">
                  <a:solidFill>
                    <a:prstClr val="black"/>
                  </a:solidFill>
                </a:rPr>
                <a:t>First neutrons on instruments</a:t>
              </a:r>
            </a:p>
          </p:txBody>
        </p:sp>
        <p:cxnSp>
          <p:nvCxnSpPr>
            <p:cNvPr id="17" name="Straight Connector 94"/>
            <p:cNvCxnSpPr/>
            <p:nvPr/>
          </p:nvCxnSpPr>
          <p:spPr>
            <a:xfrm>
              <a:off x="6702007" y="3464436"/>
              <a:ext cx="0" cy="257148"/>
            </a:xfrm>
            <a:prstGeom prst="line">
              <a:avLst/>
            </a:prstGeom>
            <a:ln w="28575" cmpd="sng">
              <a:solidFill>
                <a:srgbClr val="0094CA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6394218" y="3721188"/>
              <a:ext cx="1695862" cy="769441"/>
            </a:xfrm>
            <a:prstGeom prst="rect">
              <a:avLst/>
            </a:prstGeom>
            <a:solidFill>
              <a:srgbClr val="FFFFFF">
                <a:alpha val="69019"/>
              </a:srgbClr>
            </a:solidFill>
            <a:ln w="28575">
              <a:solidFill>
                <a:srgbClr val="0094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r" defTabSz="456877"/>
              <a:r>
                <a:rPr lang="en-US" sz="1600" b="1">
                  <a:solidFill>
                    <a:srgbClr val="0094CA"/>
                  </a:solidFill>
                </a:rPr>
                <a:t>2023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ESS starts</a:t>
              </a:r>
            </a:p>
            <a:p>
              <a:pPr defTabSz="456877"/>
              <a:r>
                <a:rPr lang="en-US" sz="1400" b="1">
                  <a:solidFill>
                    <a:srgbClr val="000000"/>
                  </a:solidFill>
                </a:rPr>
                <a:t>user program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264265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18"/>
          <p:cNvSpPr txBox="1">
            <a:spLocks noChangeArrowheads="1"/>
          </p:cNvSpPr>
          <p:nvPr/>
        </p:nvSpPr>
        <p:spPr bwMode="auto">
          <a:xfrm>
            <a:off x="251520" y="2708920"/>
            <a:ext cx="848521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Aft>
                <a:spcPts val="0"/>
              </a:spcAft>
              <a:tabLst>
                <a:tab pos="806450" algn="l"/>
              </a:tabLst>
              <a:defRPr/>
            </a:pPr>
            <a:r>
              <a:rPr lang="fr-FR" sz="4800" b="1" smtClean="0">
                <a:solidFill>
                  <a:srgbClr val="5F2987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Contribution CNRS à l’accélérateur d’ESS</a:t>
            </a:r>
            <a:endParaRPr lang="fr-FR" sz="4800" b="1">
              <a:solidFill>
                <a:srgbClr val="5F298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dirty="0"/>
          </a:p>
        </p:txBody>
      </p:sp>
      <p:pic>
        <p:nvPicPr>
          <p:cNvPr id="8" name="Image 7" descr="IPN_gif64trans_L200px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52736"/>
            <a:ext cx="1576165" cy="922058"/>
          </a:xfrm>
          <a:prstGeom prst="rect">
            <a:avLst/>
          </a:prstGeom>
        </p:spPr>
      </p:pic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1512168" cy="965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980728"/>
            <a:ext cx="2160000" cy="1135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5292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9851</TotalTime>
  <Words>1735</Words>
  <Application>Microsoft Office PowerPoint</Application>
  <PresentationFormat>Affichage à l'écran (4:3)</PresentationFormat>
  <Paragraphs>385</Paragraphs>
  <Slides>27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9" baseType="lpstr">
      <vt:lpstr>Modèle par défaut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bousson</dc:creator>
  <cp:lastModifiedBy>BOSLAND Pierre</cp:lastModifiedBy>
  <cp:revision>329</cp:revision>
  <dcterms:created xsi:type="dcterms:W3CDTF">2010-09-15T22:47:19Z</dcterms:created>
  <dcterms:modified xsi:type="dcterms:W3CDTF">2015-10-05T12:54:43Z</dcterms:modified>
</cp:coreProperties>
</file>