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0790" r:id="rId1"/>
  </p:sldMasterIdLst>
  <p:notesMasterIdLst>
    <p:notesMasterId r:id="rId30"/>
  </p:notesMasterIdLst>
  <p:handoutMasterIdLst>
    <p:handoutMasterId r:id="rId31"/>
  </p:handoutMasterIdLst>
  <p:sldIdLst>
    <p:sldId id="2194" r:id="rId2"/>
    <p:sldId id="2332" r:id="rId3"/>
    <p:sldId id="2333" r:id="rId4"/>
    <p:sldId id="2342" r:id="rId5"/>
    <p:sldId id="2330" r:id="rId6"/>
    <p:sldId id="2334" r:id="rId7"/>
    <p:sldId id="2195" r:id="rId8"/>
    <p:sldId id="2359" r:id="rId9"/>
    <p:sldId id="2335" r:id="rId10"/>
    <p:sldId id="2336" r:id="rId11"/>
    <p:sldId id="2343" r:id="rId12"/>
    <p:sldId id="2345" r:id="rId13"/>
    <p:sldId id="2346" r:id="rId14"/>
    <p:sldId id="2347" r:id="rId15"/>
    <p:sldId id="2357" r:id="rId16"/>
    <p:sldId id="2363" r:id="rId17"/>
    <p:sldId id="2348" r:id="rId18"/>
    <p:sldId id="2361" r:id="rId19"/>
    <p:sldId id="2351" r:id="rId20"/>
    <p:sldId id="2349" r:id="rId21"/>
    <p:sldId id="2358" r:id="rId22"/>
    <p:sldId id="2350" r:id="rId23"/>
    <p:sldId id="2362" r:id="rId24"/>
    <p:sldId id="2360" r:id="rId25"/>
    <p:sldId id="2352" r:id="rId26"/>
    <p:sldId id="2353" r:id="rId27"/>
    <p:sldId id="2354" r:id="rId28"/>
    <p:sldId id="2364" r:id="rId29"/>
  </p:sldIdLst>
  <p:sldSz cx="9144000" cy="6858000" type="screen4x3"/>
  <p:notesSz cx="6811963" cy="9942513"/>
  <p:defaultTextStyle>
    <a:defPPr>
      <a:defRPr lang="fr-FR"/>
    </a:defPPr>
    <a:lvl1pPr algn="l" rtl="0" fontAlgn="base">
      <a:lnSpc>
        <a:spcPct val="80000"/>
      </a:lnSpc>
      <a:spcBef>
        <a:spcPct val="20000"/>
      </a:spcBef>
      <a:spcAft>
        <a:spcPct val="0"/>
      </a:spcAft>
      <a:buChar char="•"/>
      <a:defRPr kern="1200">
        <a:solidFill>
          <a:schemeClr val="tx1"/>
        </a:solidFill>
        <a:latin typeface="Arial" charset="0"/>
        <a:ea typeface="+mn-ea"/>
        <a:cs typeface="+mn-cs"/>
      </a:defRPr>
    </a:lvl1pPr>
    <a:lvl2pPr marL="457200" algn="l" rtl="0" fontAlgn="base">
      <a:lnSpc>
        <a:spcPct val="80000"/>
      </a:lnSpc>
      <a:spcBef>
        <a:spcPct val="20000"/>
      </a:spcBef>
      <a:spcAft>
        <a:spcPct val="0"/>
      </a:spcAft>
      <a:buChar char="•"/>
      <a:defRPr kern="1200">
        <a:solidFill>
          <a:schemeClr val="tx1"/>
        </a:solidFill>
        <a:latin typeface="Arial" charset="0"/>
        <a:ea typeface="+mn-ea"/>
        <a:cs typeface="+mn-cs"/>
      </a:defRPr>
    </a:lvl2pPr>
    <a:lvl3pPr marL="914400" algn="l" rtl="0" fontAlgn="base">
      <a:lnSpc>
        <a:spcPct val="80000"/>
      </a:lnSpc>
      <a:spcBef>
        <a:spcPct val="20000"/>
      </a:spcBef>
      <a:spcAft>
        <a:spcPct val="0"/>
      </a:spcAft>
      <a:buChar char="•"/>
      <a:defRPr kern="1200">
        <a:solidFill>
          <a:schemeClr val="tx1"/>
        </a:solidFill>
        <a:latin typeface="Arial" charset="0"/>
        <a:ea typeface="+mn-ea"/>
        <a:cs typeface="+mn-cs"/>
      </a:defRPr>
    </a:lvl3pPr>
    <a:lvl4pPr marL="1371600" algn="l" rtl="0" fontAlgn="base">
      <a:lnSpc>
        <a:spcPct val="80000"/>
      </a:lnSpc>
      <a:spcBef>
        <a:spcPct val="20000"/>
      </a:spcBef>
      <a:spcAft>
        <a:spcPct val="0"/>
      </a:spcAft>
      <a:buChar char="•"/>
      <a:defRPr kern="1200">
        <a:solidFill>
          <a:schemeClr val="tx1"/>
        </a:solidFill>
        <a:latin typeface="Arial" charset="0"/>
        <a:ea typeface="+mn-ea"/>
        <a:cs typeface="+mn-cs"/>
      </a:defRPr>
    </a:lvl4pPr>
    <a:lvl5pPr marL="1828800" algn="l" rtl="0" fontAlgn="base">
      <a:lnSpc>
        <a:spcPct val="80000"/>
      </a:lnSpc>
      <a:spcBef>
        <a:spcPct val="20000"/>
      </a:spcBef>
      <a:spcAft>
        <a:spcPct val="0"/>
      </a:spcAft>
      <a:buChar char="•"/>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ard Bertrand" initials="R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00"/>
    <a:srgbClr val="FF3300"/>
    <a:srgbClr val="FF6600"/>
    <a:srgbClr val="0000FF"/>
    <a:srgbClr val="0066FF"/>
    <a:srgbClr val="FFF7DD"/>
    <a:srgbClr val="993300"/>
    <a:srgbClr val="33CC33"/>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2" autoAdjust="0"/>
    <p:restoredTop sz="85405" autoAdjust="0"/>
  </p:normalViewPr>
  <p:slideViewPr>
    <p:cSldViewPr>
      <p:cViewPr varScale="1">
        <p:scale>
          <a:sx n="75" d="100"/>
          <a:sy n="75" d="100"/>
        </p:scale>
        <p:origin x="-1200" y="-96"/>
      </p:cViewPr>
      <p:guideLst>
        <p:guide orient="horz" pos="2160"/>
        <p:guide pos="2880"/>
      </p:guideLst>
    </p:cSldViewPr>
  </p:slideViewPr>
  <p:outlineViewPr>
    <p:cViewPr>
      <p:scale>
        <a:sx n="33" d="100"/>
        <a:sy n="33" d="100"/>
      </p:scale>
      <p:origin x="0" y="4852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3342" y="-102"/>
      </p:cViewPr>
      <p:guideLst>
        <p:guide orient="horz" pos="3133"/>
        <p:guide pos="214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4"/>
            <a:ext cx="2952769" cy="497604"/>
          </a:xfrm>
          <a:prstGeom prst="rect">
            <a:avLst/>
          </a:prstGeom>
        </p:spPr>
        <p:txBody>
          <a:bodyPr vert="horz" lIns="91577" tIns="45789" rIns="91577" bIns="45789" rtlCol="0"/>
          <a:lstStyle>
            <a:lvl1pPr algn="l">
              <a:defRPr sz="1200"/>
            </a:lvl1pPr>
          </a:lstStyle>
          <a:p>
            <a:pPr>
              <a:buNone/>
              <a:defRPr/>
            </a:pPr>
            <a:endParaRPr lang="fr-FR" dirty="0"/>
          </a:p>
        </p:txBody>
      </p:sp>
      <p:sp>
        <p:nvSpPr>
          <p:cNvPr id="3" name="Espace réservé de la date 2"/>
          <p:cNvSpPr>
            <a:spLocks noGrp="1"/>
          </p:cNvSpPr>
          <p:nvPr>
            <p:ph type="dt" sz="quarter" idx="1"/>
          </p:nvPr>
        </p:nvSpPr>
        <p:spPr>
          <a:xfrm>
            <a:off x="3857576" y="4"/>
            <a:ext cx="2952768" cy="497604"/>
          </a:xfrm>
          <a:prstGeom prst="rect">
            <a:avLst/>
          </a:prstGeom>
        </p:spPr>
        <p:txBody>
          <a:bodyPr vert="horz" lIns="91577" tIns="45789" rIns="91577" bIns="45789" rtlCol="0"/>
          <a:lstStyle>
            <a:lvl1pPr algn="r">
              <a:defRPr sz="1200"/>
            </a:lvl1pPr>
          </a:lstStyle>
          <a:p>
            <a:pPr>
              <a:buNone/>
              <a:defRPr/>
            </a:pPr>
            <a:fld id="{D7381257-66DF-4C83-A00A-A00637A2B8FE}" type="datetimeFigureOut">
              <a:rPr lang="fr-FR"/>
              <a:pPr>
                <a:buNone/>
                <a:defRPr/>
              </a:pPr>
              <a:t>06/10/2015</a:t>
            </a:fld>
            <a:endParaRPr lang="fr-FR" dirty="0"/>
          </a:p>
        </p:txBody>
      </p:sp>
      <p:sp>
        <p:nvSpPr>
          <p:cNvPr id="4" name="Espace réservé du pied de page 3"/>
          <p:cNvSpPr>
            <a:spLocks noGrp="1"/>
          </p:cNvSpPr>
          <p:nvPr>
            <p:ph type="ftr" sz="quarter" idx="2"/>
          </p:nvPr>
        </p:nvSpPr>
        <p:spPr>
          <a:xfrm>
            <a:off x="1" y="9443324"/>
            <a:ext cx="2952769" cy="497604"/>
          </a:xfrm>
          <a:prstGeom prst="rect">
            <a:avLst/>
          </a:prstGeom>
        </p:spPr>
        <p:txBody>
          <a:bodyPr vert="horz" lIns="91577" tIns="45789" rIns="91577" bIns="45789" rtlCol="0" anchor="b"/>
          <a:lstStyle>
            <a:lvl1pPr algn="l">
              <a:defRPr sz="1200"/>
            </a:lvl1pPr>
          </a:lstStyle>
          <a:p>
            <a:pPr>
              <a:buNone/>
              <a:defRPr/>
            </a:pPr>
            <a:endParaRPr lang="fr-FR" dirty="0"/>
          </a:p>
        </p:txBody>
      </p:sp>
      <p:sp>
        <p:nvSpPr>
          <p:cNvPr id="5" name="Espace réservé du numéro de diapositive 4"/>
          <p:cNvSpPr>
            <a:spLocks noGrp="1"/>
          </p:cNvSpPr>
          <p:nvPr>
            <p:ph type="sldNum" sz="quarter" idx="3"/>
          </p:nvPr>
        </p:nvSpPr>
        <p:spPr>
          <a:xfrm>
            <a:off x="3857576" y="9443324"/>
            <a:ext cx="2952768" cy="497604"/>
          </a:xfrm>
          <a:prstGeom prst="rect">
            <a:avLst/>
          </a:prstGeom>
        </p:spPr>
        <p:txBody>
          <a:bodyPr vert="horz" lIns="91577" tIns="45789" rIns="91577" bIns="45789" rtlCol="0" anchor="b"/>
          <a:lstStyle>
            <a:lvl1pPr algn="r">
              <a:defRPr sz="1200"/>
            </a:lvl1pPr>
          </a:lstStyle>
          <a:p>
            <a:pPr>
              <a:buNone/>
              <a:defRPr/>
            </a:pPr>
            <a:fld id="{E3655026-EC26-4D0C-B2BC-89811960C8F1}" type="slidenum">
              <a:rPr lang="fr-FR"/>
              <a:pPr>
                <a:buNone/>
                <a:defRPr/>
              </a:pPr>
              <a:t>‹N°›</a:t>
            </a:fld>
            <a:endParaRPr lang="fr-FR" dirty="0"/>
          </a:p>
        </p:txBody>
      </p:sp>
    </p:spTree>
    <p:extLst>
      <p:ext uri="{BB962C8B-B14F-4D97-AF65-F5344CB8AC3E}">
        <p14:creationId xmlns:p14="http://schemas.microsoft.com/office/powerpoint/2010/main" val="78002328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hdr" sz="quarter"/>
          </p:nvPr>
        </p:nvSpPr>
        <p:spPr bwMode="auto">
          <a:xfrm>
            <a:off x="1" y="4"/>
            <a:ext cx="2952769" cy="49760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nSpc>
                <a:spcPct val="100000"/>
              </a:lnSpc>
              <a:spcBef>
                <a:spcPct val="0"/>
              </a:spcBef>
              <a:buFontTx/>
              <a:buNone/>
              <a:defRPr sz="1200">
                <a:latin typeface="Arial" pitchFamily="34" charset="0"/>
              </a:defRPr>
            </a:lvl1pPr>
          </a:lstStyle>
          <a:p>
            <a:pPr>
              <a:defRPr/>
            </a:pPr>
            <a:endParaRPr lang="fr-FR" dirty="0"/>
          </a:p>
        </p:txBody>
      </p:sp>
      <p:sp>
        <p:nvSpPr>
          <p:cNvPr id="44035" name="Rectangle 3"/>
          <p:cNvSpPr>
            <a:spLocks noGrp="1" noChangeArrowheads="1"/>
          </p:cNvSpPr>
          <p:nvPr>
            <p:ph type="dt" idx="1"/>
          </p:nvPr>
        </p:nvSpPr>
        <p:spPr bwMode="auto">
          <a:xfrm>
            <a:off x="3857576" y="4"/>
            <a:ext cx="2952768" cy="49760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lvl1pPr algn="r">
              <a:lnSpc>
                <a:spcPct val="100000"/>
              </a:lnSpc>
              <a:spcBef>
                <a:spcPct val="0"/>
              </a:spcBef>
              <a:buFontTx/>
              <a:buNone/>
              <a:defRPr sz="1200">
                <a:latin typeface="Arial" pitchFamily="34" charset="0"/>
              </a:defRPr>
            </a:lvl1pPr>
          </a:lstStyle>
          <a:p>
            <a:pPr>
              <a:defRPr/>
            </a:pPr>
            <a:endParaRPr lang="fr-FR" dirty="0"/>
          </a:p>
        </p:txBody>
      </p:sp>
      <p:sp>
        <p:nvSpPr>
          <p:cNvPr id="122884" name="Rectangle 4"/>
          <p:cNvSpPr>
            <a:spLocks noGrp="1" noRot="1" noChangeAspect="1" noChangeArrowheads="1" noTextEdit="1"/>
          </p:cNvSpPr>
          <p:nvPr>
            <p:ph type="sldImg" idx="2"/>
          </p:nvPr>
        </p:nvSpPr>
        <p:spPr bwMode="auto">
          <a:xfrm>
            <a:off x="922338" y="746125"/>
            <a:ext cx="4967287"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7" name="Rectangle 5"/>
          <p:cNvSpPr>
            <a:spLocks noGrp="1" noChangeArrowheads="1"/>
          </p:cNvSpPr>
          <p:nvPr>
            <p:ph type="body" sz="quarter" idx="3"/>
          </p:nvPr>
        </p:nvSpPr>
        <p:spPr bwMode="auto">
          <a:xfrm>
            <a:off x="681034" y="4723254"/>
            <a:ext cx="5449895" cy="4473654"/>
          </a:xfrm>
          <a:prstGeom prst="rect">
            <a:avLst/>
          </a:prstGeom>
          <a:noFill/>
          <a:ln w="9525">
            <a:noFill/>
            <a:miter lim="800000"/>
            <a:headEnd/>
            <a:tailEnd/>
          </a:ln>
          <a:effectLst/>
        </p:spPr>
        <p:txBody>
          <a:bodyPr vert="horz" wrap="square" lIns="91577" tIns="45789" rIns="91577" bIns="45789"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44038" name="Rectangle 6"/>
          <p:cNvSpPr>
            <a:spLocks noGrp="1" noChangeArrowheads="1"/>
          </p:cNvSpPr>
          <p:nvPr>
            <p:ph type="ftr" sz="quarter" idx="4"/>
          </p:nvPr>
        </p:nvSpPr>
        <p:spPr bwMode="auto">
          <a:xfrm>
            <a:off x="1" y="9443324"/>
            <a:ext cx="2952769" cy="49760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nSpc>
                <a:spcPct val="100000"/>
              </a:lnSpc>
              <a:spcBef>
                <a:spcPct val="0"/>
              </a:spcBef>
              <a:buFontTx/>
              <a:buNone/>
              <a:defRPr sz="1200">
                <a:latin typeface="Arial" pitchFamily="34" charset="0"/>
              </a:defRPr>
            </a:lvl1pPr>
          </a:lstStyle>
          <a:p>
            <a:pPr>
              <a:defRPr/>
            </a:pPr>
            <a:endParaRPr lang="fr-FR" dirty="0"/>
          </a:p>
        </p:txBody>
      </p:sp>
      <p:sp>
        <p:nvSpPr>
          <p:cNvPr id="44039" name="Rectangle 7"/>
          <p:cNvSpPr>
            <a:spLocks noGrp="1" noChangeArrowheads="1"/>
          </p:cNvSpPr>
          <p:nvPr>
            <p:ph type="sldNum" sz="quarter" idx="5"/>
          </p:nvPr>
        </p:nvSpPr>
        <p:spPr bwMode="auto">
          <a:xfrm>
            <a:off x="3857576" y="9443324"/>
            <a:ext cx="2952768" cy="497604"/>
          </a:xfrm>
          <a:prstGeom prst="rect">
            <a:avLst/>
          </a:prstGeom>
          <a:noFill/>
          <a:ln w="9525">
            <a:noFill/>
            <a:miter lim="800000"/>
            <a:headEnd/>
            <a:tailEnd/>
          </a:ln>
          <a:effectLst/>
        </p:spPr>
        <p:txBody>
          <a:bodyPr vert="horz" wrap="square" lIns="91577" tIns="45789" rIns="91577" bIns="45789" numCol="1" anchor="b" anchorCtr="0" compatLnSpc="1">
            <a:prstTxWarp prst="textNoShape">
              <a:avLst/>
            </a:prstTxWarp>
          </a:bodyPr>
          <a:lstStyle>
            <a:lvl1pPr algn="r">
              <a:lnSpc>
                <a:spcPct val="100000"/>
              </a:lnSpc>
              <a:spcBef>
                <a:spcPct val="0"/>
              </a:spcBef>
              <a:buFontTx/>
              <a:buNone/>
              <a:defRPr sz="1200">
                <a:latin typeface="Arial" pitchFamily="34" charset="0"/>
              </a:defRPr>
            </a:lvl1pPr>
          </a:lstStyle>
          <a:p>
            <a:pPr>
              <a:defRPr/>
            </a:pPr>
            <a:fld id="{68BDF97A-C648-401A-8383-DC0E87CEF8E9}" type="slidenum">
              <a:rPr lang="fr-FR"/>
              <a:pPr>
                <a:defRPr/>
              </a:pPr>
              <a:t>‹N°›</a:t>
            </a:fld>
            <a:endParaRPr lang="fr-FR" dirty="0"/>
          </a:p>
        </p:txBody>
      </p:sp>
    </p:spTree>
    <p:extLst>
      <p:ext uri="{BB962C8B-B14F-4D97-AF65-F5344CB8AC3E}">
        <p14:creationId xmlns:p14="http://schemas.microsoft.com/office/powerpoint/2010/main" val="2837438575"/>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lnSpc>
                <a:spcPct val="80000"/>
              </a:lnSpc>
              <a:spcBef>
                <a:spcPct val="20000"/>
              </a:spcBef>
              <a:spcAft>
                <a:spcPct val="0"/>
              </a:spcAft>
              <a:buChar char="•"/>
              <a:defRPr>
                <a:solidFill>
                  <a:schemeClr val="tx1"/>
                </a:solidFill>
                <a:latin typeface="Arial" charset="0"/>
              </a:defRPr>
            </a:lvl6pPr>
            <a:lvl7pPr marL="2971800" indent="-228600" eaLnBrk="0" fontAlgn="base" hangingPunct="0">
              <a:lnSpc>
                <a:spcPct val="80000"/>
              </a:lnSpc>
              <a:spcBef>
                <a:spcPct val="20000"/>
              </a:spcBef>
              <a:spcAft>
                <a:spcPct val="0"/>
              </a:spcAft>
              <a:buChar char="•"/>
              <a:defRPr>
                <a:solidFill>
                  <a:schemeClr val="tx1"/>
                </a:solidFill>
                <a:latin typeface="Arial" charset="0"/>
              </a:defRPr>
            </a:lvl7pPr>
            <a:lvl8pPr marL="3429000" indent="-228600" eaLnBrk="0" fontAlgn="base" hangingPunct="0">
              <a:lnSpc>
                <a:spcPct val="80000"/>
              </a:lnSpc>
              <a:spcBef>
                <a:spcPct val="20000"/>
              </a:spcBef>
              <a:spcAft>
                <a:spcPct val="0"/>
              </a:spcAft>
              <a:buChar char="•"/>
              <a:defRPr>
                <a:solidFill>
                  <a:schemeClr val="tx1"/>
                </a:solidFill>
                <a:latin typeface="Arial" charset="0"/>
              </a:defRPr>
            </a:lvl8pPr>
            <a:lvl9pPr marL="3886200" indent="-228600" eaLnBrk="0" fontAlgn="base" hangingPunct="0">
              <a:lnSpc>
                <a:spcPct val="80000"/>
              </a:lnSpc>
              <a:spcBef>
                <a:spcPct val="20000"/>
              </a:spcBef>
              <a:spcAft>
                <a:spcPct val="0"/>
              </a:spcAft>
              <a:buChar char="•"/>
              <a:defRPr>
                <a:solidFill>
                  <a:schemeClr val="tx1"/>
                </a:solidFill>
                <a:latin typeface="Arial" charset="0"/>
              </a:defRPr>
            </a:lvl9pPr>
          </a:lstStyle>
          <a:p>
            <a:pPr eaLnBrk="1" hangingPunct="1"/>
            <a:fld id="{E02E07A8-F87A-4395-8A82-F24CE873CC3D}" type="slidenum">
              <a:rPr lang="fr-FR" smtClean="0"/>
              <a:pPr eaLnBrk="1" hangingPunct="1"/>
              <a:t>1</a:t>
            </a:fld>
            <a:endParaRPr lang="fr-FR" dirty="0" smtClean="0"/>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0657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apositive Réunion programme">
    <p:spTree>
      <p:nvGrpSpPr>
        <p:cNvPr id="1" name=""/>
        <p:cNvGrpSpPr/>
        <p:nvPr/>
      </p:nvGrpSpPr>
      <p:grpSpPr>
        <a:xfrm>
          <a:off x="0" y="0"/>
          <a:ext cx="0" cy="0"/>
          <a:chOff x="0" y="0"/>
          <a:chExt cx="0" cy="0"/>
        </a:xfrm>
      </p:grpSpPr>
      <p:sp>
        <p:nvSpPr>
          <p:cNvPr id="8"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buNone/>
              <a:defRPr sz="1200">
                <a:solidFill>
                  <a:schemeClr val="tx1">
                    <a:tint val="75000"/>
                  </a:schemeClr>
                </a:solidFill>
              </a:defRPr>
            </a:lvl1pPr>
          </a:lstStyle>
          <a:p>
            <a:pPr>
              <a:defRPr/>
            </a:pPr>
            <a:endParaRPr lang="fr-FR" dirty="0" smtClean="0"/>
          </a:p>
        </p:txBody>
      </p:sp>
      <p:sp>
        <p:nvSpPr>
          <p:cNvPr id="9"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FontTx/>
              <a:buNone/>
              <a:defRPr/>
            </a:pPr>
            <a:fld id="{03A18B84-9EFD-41B6-A5E4-D37CFBDD82D6}" type="slidenum">
              <a:rPr lang="en-US" smtClean="0"/>
              <a:pPr>
                <a:buFontTx/>
                <a:buNone/>
                <a:defRPr/>
              </a:pPr>
              <a:t>‹N°›</a:t>
            </a:fld>
            <a:r>
              <a:rPr lang="en-US" dirty="0" smtClean="0"/>
              <a:t> / 153</a:t>
            </a:r>
          </a:p>
        </p:txBody>
      </p:sp>
      <p:sp>
        <p:nvSpPr>
          <p:cNvPr id="11" name="Espace réservé du titre 1"/>
          <p:cNvSpPr>
            <a:spLocks noGrp="1"/>
          </p:cNvSpPr>
          <p:nvPr>
            <p:ph type="title"/>
          </p:nvPr>
        </p:nvSpPr>
        <p:spPr bwMode="gray">
          <a:xfrm>
            <a:off x="2195736" y="52752"/>
            <a:ext cx="6552727" cy="908720"/>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Tree>
    <p:extLst>
      <p:ext uri="{BB962C8B-B14F-4D97-AF65-F5344CB8AC3E}">
        <p14:creationId xmlns:p14="http://schemas.microsoft.com/office/powerpoint/2010/main" val="21805346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ncien">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FontTx/>
              <a:buNone/>
              <a:defRPr/>
            </a:pPr>
            <a:fld id="{03A18B84-9EFD-41B6-A5E4-D37CFBDD82D6}" type="slidenum">
              <a:rPr lang="en-US" smtClean="0"/>
              <a:pPr>
                <a:buFontTx/>
                <a:buNone/>
                <a:defRPr/>
              </a:pPr>
              <a:t>‹N°›</a:t>
            </a:fld>
            <a:r>
              <a:rPr lang="en-US" dirty="0" smtClean="0"/>
              <a:t> / 153</a:t>
            </a:r>
          </a:p>
        </p:txBody>
      </p:sp>
      <p:sp>
        <p:nvSpPr>
          <p:cNvPr id="8" name="Espace réservé du titre 1"/>
          <p:cNvSpPr>
            <a:spLocks noGrp="1"/>
          </p:cNvSpPr>
          <p:nvPr>
            <p:ph type="title"/>
          </p:nvPr>
        </p:nvSpPr>
        <p:spPr bwMode="gray">
          <a:xfrm>
            <a:off x="2195736" y="52752"/>
            <a:ext cx="6552727" cy="908720"/>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Tree>
    <p:extLst>
      <p:ext uri="{BB962C8B-B14F-4D97-AF65-F5344CB8AC3E}">
        <p14:creationId xmlns:p14="http://schemas.microsoft.com/office/powerpoint/2010/main" val="36193831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uveau">
    <p:spTree>
      <p:nvGrpSpPr>
        <p:cNvPr id="1" name=""/>
        <p:cNvGrpSpPr/>
        <p:nvPr/>
      </p:nvGrpSpPr>
      <p:grpSpPr>
        <a:xfrm>
          <a:off x="0" y="0"/>
          <a:ext cx="0" cy="0"/>
          <a:chOff x="0" y="0"/>
          <a:chExt cx="0" cy="0"/>
        </a:xfrm>
      </p:grpSpPr>
      <p:sp>
        <p:nvSpPr>
          <p:cNvPr id="5"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FontTx/>
              <a:buNone/>
              <a:defRPr/>
            </a:pPr>
            <a:fld id="{03A18B84-9EFD-41B6-A5E4-D37CFBDD82D6}" type="slidenum">
              <a:rPr lang="en-US" smtClean="0"/>
              <a:pPr>
                <a:buFontTx/>
                <a:buNone/>
                <a:defRPr/>
              </a:pPr>
              <a:t>‹N°›</a:t>
            </a:fld>
            <a:r>
              <a:rPr lang="en-US" dirty="0" smtClean="0"/>
              <a:t> / 153</a:t>
            </a:r>
          </a:p>
        </p:txBody>
      </p:sp>
      <p:sp>
        <p:nvSpPr>
          <p:cNvPr id="8" name="Espace réservé du titre 1"/>
          <p:cNvSpPr>
            <a:spLocks noGrp="1"/>
          </p:cNvSpPr>
          <p:nvPr>
            <p:ph type="title"/>
          </p:nvPr>
        </p:nvSpPr>
        <p:spPr bwMode="gray">
          <a:xfrm>
            <a:off x="2195736" y="52752"/>
            <a:ext cx="6552727" cy="908720"/>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spTree>
    <p:extLst>
      <p:ext uri="{BB962C8B-B14F-4D97-AF65-F5344CB8AC3E}">
        <p14:creationId xmlns:p14="http://schemas.microsoft.com/office/powerpoint/2010/main" val="266939171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en-US"/>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a:xfrm>
            <a:off x="0" y="6596063"/>
            <a:ext cx="971550" cy="215900"/>
          </a:xfrm>
          <a:prstGeom prst="rect">
            <a:avLst/>
          </a:prstGeom>
        </p:spPr>
        <p:txBody>
          <a:bodyPr/>
          <a:lstStyle>
            <a:lvl1pPr>
              <a:defRPr/>
            </a:lvl1pPr>
          </a:lstStyle>
          <a:p>
            <a:r>
              <a:rPr lang="fr-FR" dirty="0" smtClean="0"/>
              <a:t>date de présentation</a:t>
            </a:r>
            <a:endParaRPr lang="fr-FR" dirty="0"/>
          </a:p>
        </p:txBody>
      </p:sp>
    </p:spTree>
    <p:extLst>
      <p:ext uri="{BB962C8B-B14F-4D97-AF65-F5344CB8AC3E}">
        <p14:creationId xmlns:p14="http://schemas.microsoft.com/office/powerpoint/2010/main" val="2774379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459788" y="6667500"/>
            <a:ext cx="514350" cy="146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pPr>
              <a:defRPr/>
            </a:pPr>
            <a:fld id="{6424A34A-A9B6-40AE-A3E4-8676718D1476}" type="slidenum">
              <a:rPr lang="fr-FR"/>
              <a:pPr>
                <a:defRPr/>
              </a:pPr>
              <a:t>‹N°›</a:t>
            </a:fld>
            <a:endParaRPr lang="fr-FR" dirty="0"/>
          </a:p>
        </p:txBody>
      </p:sp>
      <p:pic>
        <p:nvPicPr>
          <p:cNvPr id="7" name="Image 6" descr="bandeau_texte.png"/>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bwMode="gray">
          <a:xfrm>
            <a:off x="0" y="0"/>
            <a:ext cx="9144000" cy="955548"/>
          </a:xfrm>
          <a:prstGeom prst="rect">
            <a:avLst/>
          </a:prstGeom>
        </p:spPr>
      </p:pic>
      <p:sp>
        <p:nvSpPr>
          <p:cNvPr id="8" name="Espace réservé du titre 1"/>
          <p:cNvSpPr>
            <a:spLocks noGrp="1"/>
          </p:cNvSpPr>
          <p:nvPr>
            <p:ph type="title"/>
          </p:nvPr>
        </p:nvSpPr>
        <p:spPr bwMode="gray">
          <a:xfrm>
            <a:off x="2195736" y="52752"/>
            <a:ext cx="6552727" cy="908720"/>
          </a:xfrm>
          <a:prstGeom prst="rect">
            <a:avLst/>
          </a:prstGeom>
        </p:spPr>
        <p:txBody>
          <a:bodyPr vert="horz" lIns="0" tIns="0" rIns="0" bIns="0" rtlCol="0" anchor="ctr" anchorCtr="0">
            <a:noAutofit/>
          </a:bodyPr>
          <a:lstStyle/>
          <a:p>
            <a:r>
              <a:rPr lang="fr-FR" dirty="0" smtClean="0"/>
              <a:t>Cliquez pour modifier le style du titre</a:t>
            </a:r>
            <a:endParaRPr lang="fr-FR" dirty="0"/>
          </a:p>
        </p:txBody>
      </p:sp>
      <p:pic>
        <p:nvPicPr>
          <p:cNvPr id="9" name="Picture 2" descr="http://irfu-i.cea.fr/Page/500/irfu_signature_cea_saclay.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87624" y="1"/>
            <a:ext cx="840267" cy="95554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501990" r:id="rId1"/>
    <p:sldLayoutId id="2147502004" r:id="rId2"/>
    <p:sldLayoutId id="2147502005" r:id="rId3"/>
    <p:sldLayoutId id="2147502006" r:id="rId4"/>
    <p:sldLayoutId id="2147502007" r:id="rId5"/>
  </p:sldLayoutIdLst>
  <p:timing>
    <p:tnLst>
      <p:par>
        <p:cTn id="1" dur="indefinite" restart="never" nodeType="tmRoot"/>
      </p:par>
    </p:tnLst>
  </p:timing>
  <p:hf hdr="0" ftr="0" dt="0"/>
  <p:txStyles>
    <p:titleStyle>
      <a:lvl1pPr algn="l" defTabSz="914400" rtl="0" eaLnBrk="1" fontAlgn="base" latinLnBrk="0" hangingPunct="1">
        <a:spcBef>
          <a:spcPct val="0"/>
        </a:spcBef>
        <a:spcAft>
          <a:spcPct val="0"/>
        </a:spcAft>
        <a:buNone/>
        <a:defRPr lang="fr-FR" sz="2200" b="1" i="0" kern="1200" cap="all" baseline="0" dirty="0">
          <a:solidFill>
            <a:schemeClr val="bg1"/>
          </a:solidFill>
          <a:effectLst/>
          <a:latin typeface="+mj-lt"/>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Comic Sans MS" pitchFamily="66" charset="0"/>
        </a:defRPr>
      </a:lvl6pPr>
      <a:lvl7pPr marL="914400" algn="ctr" rtl="0" fontAlgn="base">
        <a:spcBef>
          <a:spcPct val="0"/>
        </a:spcBef>
        <a:spcAft>
          <a:spcPct val="0"/>
        </a:spcAft>
        <a:defRPr sz="3600">
          <a:solidFill>
            <a:schemeClr val="tx2"/>
          </a:solidFill>
          <a:latin typeface="Comic Sans MS" pitchFamily="66" charset="0"/>
        </a:defRPr>
      </a:lvl7pPr>
      <a:lvl8pPr marL="1371600" algn="ctr" rtl="0" fontAlgn="base">
        <a:spcBef>
          <a:spcPct val="0"/>
        </a:spcBef>
        <a:spcAft>
          <a:spcPct val="0"/>
        </a:spcAft>
        <a:defRPr sz="3600">
          <a:solidFill>
            <a:schemeClr val="tx2"/>
          </a:solidFill>
          <a:latin typeface="Comic Sans MS" pitchFamily="66" charset="0"/>
        </a:defRPr>
      </a:lvl8pPr>
      <a:lvl9pPr marL="1828800" algn="ctr" rtl="0" fontAlgn="base">
        <a:spcBef>
          <a:spcPct val="0"/>
        </a:spcBef>
        <a:spcAft>
          <a:spcPct val="0"/>
        </a:spcAft>
        <a:defRPr sz="36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13.wmf"/><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GI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4.xml"/><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wmf"/></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 Id="rId5" Type="http://schemas.openxmlformats.org/officeDocument/2006/relationships/image" Target="../media/image84.jpeg"/><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5.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10.png"/><Relationship Id="rId7" Type="http://schemas.openxmlformats.org/officeDocument/2006/relationships/image" Target="../media/image9.w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2.emf"/><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32754" y="1196752"/>
            <a:ext cx="7272808" cy="908720"/>
          </a:xfrm>
        </p:spPr>
        <p:txBody>
          <a:bodyPr/>
          <a:lstStyle/>
          <a:p>
            <a:r>
              <a:rPr lang="fr-FR" dirty="0" smtClean="0">
                <a:solidFill>
                  <a:schemeClr val="tx1"/>
                </a:solidFill>
                <a:latin typeface="Arial" panose="020B0604020202020204" pitchFamily="34" charset="0"/>
                <a:cs typeface="Arial" panose="020B0604020202020204" pitchFamily="34" charset="0"/>
              </a:rPr>
              <a:t>Installation et réglage du RFQ SPIRAL2</a:t>
            </a:r>
            <a:endParaRPr lang="fr-FR" dirty="0">
              <a:solidFill>
                <a:schemeClr val="tx1"/>
              </a:solidFill>
              <a:latin typeface="Arial" panose="020B0604020202020204" pitchFamily="34" charset="0"/>
              <a:cs typeface="Arial" panose="020B0604020202020204" pitchFamily="34" charset="0"/>
            </a:endParaRPr>
          </a:p>
        </p:txBody>
      </p:sp>
      <p:pic>
        <p:nvPicPr>
          <p:cNvPr id="1026" name="Picture 2" descr="D:\SPIRAL2\RFQ_SPIRAL2\Photos_images\2015_09\RFQ.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2146434"/>
            <a:ext cx="8658192" cy="390228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987824" y="6611807"/>
            <a:ext cx="3504486" cy="190821"/>
          </a:xfrm>
          <a:prstGeom prst="rect">
            <a:avLst/>
          </a:prstGeom>
          <a:noFill/>
        </p:spPr>
        <p:txBody>
          <a:bodyPr wrap="none" rtlCol="0">
            <a:spAutoFit/>
          </a:bodyPr>
          <a:lstStyle/>
          <a:p>
            <a:pPr>
              <a:buNone/>
            </a:pPr>
            <a:r>
              <a:rPr lang="fr-FR" sz="800" dirty="0" smtClean="0"/>
              <a:t>Journées accélérateurs 2015	 </a:t>
            </a:r>
            <a:r>
              <a:rPr lang="fr-FR" sz="800" dirty="0"/>
              <a:t>O</a:t>
            </a:r>
            <a:r>
              <a:rPr lang="fr-FR" sz="800" dirty="0" smtClean="0"/>
              <a:t>livier Piquet	CEA Saclay</a:t>
            </a:r>
          </a:p>
        </p:txBody>
      </p:sp>
    </p:spTree>
    <p:extLst>
      <p:ext uri="{BB962C8B-B14F-4D97-AF65-F5344CB8AC3E}">
        <p14:creationId xmlns:p14="http://schemas.microsoft.com/office/powerpoint/2010/main" val="652636498"/>
      </p:ext>
    </p:extLst>
  </p:cSld>
  <p:clrMapOvr>
    <a:masterClrMapping/>
  </p:clrMapOvr>
  <mc:AlternateContent xmlns:mc="http://schemas.openxmlformats.org/markup-compatibility/2006">
    <mc:Choice xmlns:p14="http://schemas.microsoft.com/office/powerpoint/2010/main" Requires="p14">
      <p:transition spd="slow" p14:dur="2000" advTm="6230"/>
    </mc:Choice>
    <mc:Fallback>
      <p:transition spd="slow" advTm="623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999940"/>
            <a:ext cx="9166325" cy="437043"/>
          </a:xfrm>
          <a:prstGeom prst="rect">
            <a:avLst/>
          </a:prstGeom>
          <a:noFill/>
        </p:spPr>
        <p:txBody>
          <a:bodyPr wrap="square" rtlCol="0">
            <a:spAutoFit/>
          </a:bodyPr>
          <a:lstStyle/>
          <a:p>
            <a:pPr>
              <a:buNone/>
            </a:pPr>
            <a:r>
              <a:rPr lang="fr-FR" sz="1400" b="1" dirty="0" smtClean="0"/>
              <a:t>Préparation des portées de joints (montage d’un joint hélicoflex HN200 de diamètre 750mm pour réaliser l’étanchéité sur 2 pièces en cuivre)</a:t>
            </a:r>
            <a:endParaRPr lang="fr-FR" sz="1400" b="1" dirty="0"/>
          </a:p>
        </p:txBody>
      </p:sp>
      <p:pic>
        <p:nvPicPr>
          <p:cNvPr id="9219" name="Picture 3" descr="D:\SPIRAL2\RFQ_SPIRAL2\Photos_images\2014_09_GANIL\2014 09 08\DSC0130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3561" t="5724" b="6182"/>
          <a:stretch/>
        </p:blipFill>
        <p:spPr bwMode="auto">
          <a:xfrm>
            <a:off x="1156929" y="1920059"/>
            <a:ext cx="3088324" cy="209851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D:\SPIRAL2\RFQ_SPIRAL2\Photos_images\2014_09_GANIL\2014 09 08\DSC013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927796" y="1920059"/>
            <a:ext cx="2769723" cy="21137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apdc5\opiquet\Desktop\Roscof\assemblage\DSC0152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803" b="11960"/>
          <a:stretch/>
        </p:blipFill>
        <p:spPr bwMode="auto">
          <a:xfrm rot="5400000">
            <a:off x="4452134" y="4587533"/>
            <a:ext cx="2476143" cy="19400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APDC5\Manip\Spiral2RFQ\Documentation\photos\RFQ\Assemblage Ganil\cavité_avec_plaques_extrémité\DSC_008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777" r="22736" b="64013"/>
          <a:stretch/>
        </p:blipFill>
        <p:spPr bwMode="auto">
          <a:xfrm>
            <a:off x="7020272" y="4782750"/>
            <a:ext cx="1710787" cy="1549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SPIRAL2\RFQ_SPIRAL2\Photos_images\2014_09_GANIL\Photos_Philippe\IMG_466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89" r="44459" b="29855"/>
          <a:stretch/>
        </p:blipFill>
        <p:spPr bwMode="auto">
          <a:xfrm>
            <a:off x="1259632" y="4509119"/>
            <a:ext cx="2618556" cy="2195821"/>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4"/>
          <p:cNvSpPr txBox="1">
            <a:spLocks noChangeArrowheads="1"/>
          </p:cNvSpPr>
          <p:nvPr/>
        </p:nvSpPr>
        <p:spPr bwMode="auto">
          <a:xfrm>
            <a:off x="2339752" y="260648"/>
            <a:ext cx="5324475" cy="437043"/>
          </a:xfrm>
          <a:prstGeom prst="rect">
            <a:avLst/>
          </a:prstGeom>
          <a:noFill/>
          <a:ln w="9525">
            <a:noFill/>
            <a:miter lim="800000"/>
            <a:headEnd/>
            <a:tailEnd/>
          </a:ln>
          <a:effectLst/>
        </p:spPr>
        <p:txBody>
          <a:bodyPr>
            <a:spAutoFit/>
          </a:bodyPr>
          <a:lstStyle/>
          <a:p>
            <a:pPr algn="ctr">
              <a:buNone/>
            </a:pPr>
            <a:r>
              <a:rPr lang="fr-FR" sz="2800" b="1" dirty="0" smtClean="0"/>
              <a:t>Installation au GANIL</a:t>
            </a:r>
            <a:endParaRPr lang="fr-FR" sz="2800" b="1" dirty="0"/>
          </a:p>
        </p:txBody>
      </p:sp>
      <p:sp>
        <p:nvSpPr>
          <p:cNvPr id="4" name="ZoneTexte 3"/>
          <p:cNvSpPr txBox="1"/>
          <p:nvPr/>
        </p:nvSpPr>
        <p:spPr>
          <a:xfrm>
            <a:off x="179512" y="1463053"/>
            <a:ext cx="8373238" cy="437043"/>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solidFill>
                  <a:srgbClr val="FF0000"/>
                </a:solidFill>
              </a:rPr>
              <a:t> </a:t>
            </a:r>
            <a:r>
              <a:rPr lang="fr-FR" sz="1400" dirty="0" smtClean="0"/>
              <a:t>Préparation de toutes les portées de joint pour obtenir un Ra=0.4 (±0.1). Vérification en différents points avec un rugosimètre</a:t>
            </a:r>
          </a:p>
        </p:txBody>
      </p:sp>
      <p:sp>
        <p:nvSpPr>
          <p:cNvPr id="5" name="ZoneTexte 4"/>
          <p:cNvSpPr txBox="1"/>
          <p:nvPr/>
        </p:nvSpPr>
        <p:spPr>
          <a:xfrm>
            <a:off x="180303" y="4172424"/>
            <a:ext cx="4402167" cy="264688"/>
          </a:xfrm>
          <a:prstGeom prst="rect">
            <a:avLst/>
          </a:prstGeom>
          <a:noFill/>
        </p:spPr>
        <p:txBody>
          <a:bodyPr wrap="none" rtlCol="0">
            <a:spAutoFit/>
          </a:bodyPr>
          <a:lstStyle/>
          <a:p>
            <a:pPr marL="285750" indent="-285750">
              <a:buFont typeface="Wingdings" panose="05000000000000000000" pitchFamily="2" charset="2"/>
              <a:buChar char="Ø"/>
            </a:pPr>
            <a:r>
              <a:rPr lang="fr-FR" sz="1400" dirty="0" smtClean="0">
                <a:solidFill>
                  <a:srgbClr val="FF0000"/>
                </a:solidFill>
              </a:rPr>
              <a:t> </a:t>
            </a:r>
            <a:r>
              <a:rPr lang="fr-FR" sz="1400" dirty="0" smtClean="0"/>
              <a:t>Installation du joint sur le tronçon amont du RFQ</a:t>
            </a:r>
          </a:p>
        </p:txBody>
      </p:sp>
    </p:spTree>
    <p:extLst>
      <p:ext uri="{BB962C8B-B14F-4D97-AF65-F5344CB8AC3E}">
        <p14:creationId xmlns:p14="http://schemas.microsoft.com/office/powerpoint/2010/main" val="103863037"/>
      </p:ext>
    </p:extLst>
  </p:cSld>
  <p:clrMapOvr>
    <a:masterClrMapping/>
  </p:clrMapOvr>
  <mc:AlternateContent xmlns:mc="http://schemas.openxmlformats.org/markup-compatibility/2006">
    <mc:Choice xmlns:p14="http://schemas.microsoft.com/office/powerpoint/2010/main" Requires="p14">
      <p:transition spd="slow" p14:dur="2000" advTm="40071"/>
    </mc:Choice>
    <mc:Fallback>
      <p:transition spd="slow" advTm="4007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45650" y="1057018"/>
            <a:ext cx="6976382" cy="264688"/>
          </a:xfrm>
          <a:prstGeom prst="rect">
            <a:avLst/>
          </a:prstGeom>
          <a:noFill/>
        </p:spPr>
        <p:txBody>
          <a:bodyPr wrap="square" rtlCol="0">
            <a:spAutoFit/>
          </a:bodyPr>
          <a:lstStyle/>
          <a:p>
            <a:pPr>
              <a:buNone/>
            </a:pPr>
            <a:r>
              <a:rPr lang="fr-FR" sz="1400" b="1" dirty="0" smtClean="0"/>
              <a:t>Assemblage des 2 tronçons</a:t>
            </a:r>
            <a:endParaRPr lang="fr-FR" sz="1400" b="1" dirty="0"/>
          </a:p>
        </p:txBody>
      </p:sp>
      <p:pic>
        <p:nvPicPr>
          <p:cNvPr id="3" name="Picture 4" descr="\\Dapdc5\opiquet\Desktop\Roscof\assemblage\P10409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705" b="9020"/>
          <a:stretch/>
        </p:blipFill>
        <p:spPr bwMode="auto">
          <a:xfrm>
            <a:off x="5796136" y="1804250"/>
            <a:ext cx="3107320" cy="24571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39552" y="4550017"/>
            <a:ext cx="2520280" cy="264688"/>
          </a:xfrm>
          <a:prstGeom prst="rect">
            <a:avLst/>
          </a:prstGeom>
          <a:noFill/>
        </p:spPr>
        <p:txBody>
          <a:bodyPr wrap="square" rtlCol="0">
            <a:spAutoFit/>
          </a:bodyPr>
          <a:lstStyle/>
          <a:p>
            <a:pPr>
              <a:buNone/>
            </a:pPr>
            <a:r>
              <a:rPr lang="fr-FR" sz="1400" b="1" dirty="0" smtClean="0"/>
              <a:t>Test d’étanchéité</a:t>
            </a:r>
            <a:endParaRPr lang="fr-FR" sz="1400" b="1" dirty="0"/>
          </a:p>
        </p:txBody>
      </p:sp>
      <p:pic>
        <p:nvPicPr>
          <p:cNvPr id="5" name="Picture 2" descr="D:\SPIRAL2\RFQ_SPIRAL2\Photos_images\2014_09_GANIL\2014 09 10 T1 T2\DSC014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1240" y="2067494"/>
            <a:ext cx="2808000"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Dapdc5\opiquet\Desktop\Roscof\assemblage\IMG_49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174" t="15737" r="5441"/>
          <a:stretch/>
        </p:blipFill>
        <p:spPr bwMode="auto">
          <a:xfrm rot="10800000">
            <a:off x="2627784" y="1799514"/>
            <a:ext cx="2974428" cy="24935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27584" y="1310821"/>
            <a:ext cx="6788144" cy="264688"/>
          </a:xfrm>
          <a:prstGeom prst="rect">
            <a:avLst/>
          </a:prstGeom>
        </p:spPr>
        <p:txBody>
          <a:bodyPr wrap="square">
            <a:spAutoFit/>
          </a:bodyPr>
          <a:lstStyle/>
          <a:p>
            <a:pPr>
              <a:buNone/>
            </a:pPr>
            <a:r>
              <a:rPr lang="fr-FR" sz="1400" dirty="0" smtClean="0"/>
              <a:t>Mise en place des éclisses (avec clinquant de 10µm entre les éclisses et les pions)</a:t>
            </a:r>
            <a:endParaRPr lang="fr-FR" sz="1400" dirty="0"/>
          </a:p>
        </p:txBody>
      </p:sp>
      <p:sp>
        <p:nvSpPr>
          <p:cNvPr id="8" name="ZoneTexte 7"/>
          <p:cNvSpPr txBox="1"/>
          <p:nvPr/>
        </p:nvSpPr>
        <p:spPr>
          <a:xfrm>
            <a:off x="1485240" y="5355086"/>
            <a:ext cx="3842206" cy="264688"/>
          </a:xfrm>
          <a:prstGeom prst="rect">
            <a:avLst/>
          </a:prstGeom>
          <a:noFill/>
        </p:spPr>
        <p:txBody>
          <a:bodyPr wrap="none" rtlCol="0">
            <a:spAutoFit/>
          </a:bodyPr>
          <a:lstStyle/>
          <a:p>
            <a:pPr>
              <a:buNone/>
            </a:pPr>
            <a:r>
              <a:rPr lang="fr-FR" sz="1400" dirty="0" smtClean="0"/>
              <a:t>Validation de l’étanchéité du joint inter-tronçon</a:t>
            </a:r>
          </a:p>
        </p:txBody>
      </p:sp>
      <p:sp>
        <p:nvSpPr>
          <p:cNvPr id="9" name="Text Box 24"/>
          <p:cNvSpPr txBox="1">
            <a:spLocks noChangeArrowheads="1"/>
          </p:cNvSpPr>
          <p:nvPr/>
        </p:nvSpPr>
        <p:spPr bwMode="auto">
          <a:xfrm>
            <a:off x="2339752" y="260648"/>
            <a:ext cx="5324475" cy="437043"/>
          </a:xfrm>
          <a:prstGeom prst="rect">
            <a:avLst/>
          </a:prstGeom>
          <a:noFill/>
          <a:ln w="9525">
            <a:noFill/>
            <a:miter lim="800000"/>
            <a:headEnd/>
            <a:tailEnd/>
          </a:ln>
          <a:effectLst/>
        </p:spPr>
        <p:txBody>
          <a:bodyPr>
            <a:spAutoFit/>
          </a:bodyPr>
          <a:lstStyle/>
          <a:p>
            <a:pPr algn="ctr">
              <a:buNone/>
            </a:pPr>
            <a:r>
              <a:rPr lang="fr-FR" sz="2800" b="1" dirty="0" smtClean="0"/>
              <a:t>Installation au GANIL</a:t>
            </a:r>
            <a:endParaRPr lang="fr-FR" sz="2800" b="1" dirty="0"/>
          </a:p>
        </p:txBody>
      </p:sp>
      <p:pic>
        <p:nvPicPr>
          <p:cNvPr id="9218" name="Picture 2" descr="D:\SPIRAL2\RFQ_SPIRAL2\Photos_images\2014_09_GANIL\2014 09 12-15\Lamage T2 SE DSC015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02895" y="4766534"/>
            <a:ext cx="2559720" cy="1706480"/>
          </a:xfrm>
          <a:prstGeom prst="rect">
            <a:avLst/>
          </a:prstGeom>
          <a:noFill/>
          <a:extLst>
            <a:ext uri="{909E8E84-426E-40DD-AFC4-6F175D3DCCD1}">
              <a14:hiddenFill xmlns:a14="http://schemas.microsoft.com/office/drawing/2010/main">
                <a:solidFill>
                  <a:srgbClr val="FFFFFF"/>
                </a:solidFill>
              </a14:hiddenFill>
            </a:ext>
          </a:extLst>
        </p:spPr>
      </p:pic>
      <p:sp>
        <p:nvSpPr>
          <p:cNvPr id="11" name="Flèche droite 10"/>
          <p:cNvSpPr/>
          <p:nvPr/>
        </p:nvSpPr>
        <p:spPr>
          <a:xfrm>
            <a:off x="1055054" y="5340852"/>
            <a:ext cx="396066" cy="293156"/>
          </a:xfrm>
          <a:prstGeom prst="rightArrow">
            <a:avLst/>
          </a:prstGeom>
          <a:solidFill>
            <a:srgbClr val="FF3300"/>
          </a:solidFill>
        </p:spPr>
        <p:txBody>
          <a:bodyPr wrap="square" rtlCol="0" anchor="ctr">
            <a:spAutoFit/>
          </a:bodyPr>
          <a:lstStyle/>
          <a:p>
            <a:pPr algn="ctr">
              <a:buNone/>
            </a:pPr>
            <a:endParaRPr lang="fr-FR" dirty="0" smtClean="0">
              <a:solidFill>
                <a:srgbClr val="FF0000"/>
              </a:solidFill>
            </a:endParaRPr>
          </a:p>
        </p:txBody>
      </p:sp>
    </p:spTree>
    <p:extLst>
      <p:ext uri="{BB962C8B-B14F-4D97-AF65-F5344CB8AC3E}">
        <p14:creationId xmlns:p14="http://schemas.microsoft.com/office/powerpoint/2010/main" val="1365701913"/>
      </p:ext>
    </p:extLst>
  </p:cSld>
  <p:clrMapOvr>
    <a:masterClrMapping/>
  </p:clrMapOvr>
  <mc:AlternateContent xmlns:mc="http://schemas.openxmlformats.org/markup-compatibility/2006">
    <mc:Choice xmlns:p14="http://schemas.microsoft.com/office/powerpoint/2010/main" Requires="p14">
      <p:transition spd="slow" p14:dur="2000" advTm="15922"/>
    </mc:Choice>
    <mc:Fallback>
      <p:transition spd="slow" advTm="1592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79877" y="1041849"/>
            <a:ext cx="6976382" cy="264688"/>
          </a:xfrm>
          <a:prstGeom prst="rect">
            <a:avLst/>
          </a:prstGeom>
          <a:noFill/>
        </p:spPr>
        <p:txBody>
          <a:bodyPr wrap="square" rtlCol="0">
            <a:spAutoFit/>
          </a:bodyPr>
          <a:lstStyle/>
          <a:p>
            <a:pPr>
              <a:buNone/>
            </a:pPr>
            <a:r>
              <a:rPr lang="fr-FR" sz="1400" b="1" dirty="0" smtClean="0"/>
              <a:t>Montages de T3, T4 et T5</a:t>
            </a:r>
            <a:endParaRPr lang="fr-FR" sz="1400" b="1" dirty="0"/>
          </a:p>
        </p:txBody>
      </p:sp>
      <p:sp>
        <p:nvSpPr>
          <p:cNvPr id="3" name="ZoneTexte 2"/>
          <p:cNvSpPr txBox="1"/>
          <p:nvPr/>
        </p:nvSpPr>
        <p:spPr>
          <a:xfrm>
            <a:off x="279876" y="1386796"/>
            <a:ext cx="8036539" cy="264688"/>
          </a:xfrm>
          <a:prstGeom prst="rect">
            <a:avLst/>
          </a:prstGeom>
          <a:noFill/>
        </p:spPr>
        <p:txBody>
          <a:bodyPr wrap="square" rtlCol="0">
            <a:spAutoFit/>
          </a:bodyPr>
          <a:lstStyle/>
          <a:p>
            <a:pPr>
              <a:buNone/>
            </a:pPr>
            <a:r>
              <a:rPr lang="fr-FR" sz="1400" dirty="0" smtClean="0"/>
              <a:t>Montage du tronçon N sur le tronçon N-1, test d’étanchéité du joint inter-tronçon à chaque étape</a:t>
            </a:r>
            <a:endParaRPr lang="fr-FR" sz="1400" dirty="0"/>
          </a:p>
        </p:txBody>
      </p:sp>
      <p:pic>
        <p:nvPicPr>
          <p:cNvPr id="11268" name="Picture 4" descr="D:\SPIRAL2\RFQ_SPIRAL2\Photos_images\2014_09_GANIL\2014 09 17 T1 à T3\DSC0159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9351" y="1749472"/>
            <a:ext cx="2016224" cy="2218204"/>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D:\SPIRAL2\RFQ_SPIRAL2\Photos_images\2014_09_GANIL\Photos_Philippe\IMG_471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267744" y="1784401"/>
            <a:ext cx="3240360" cy="218327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Dapdc5\opiquet\Desktop\Roscof\assemblage\DSC01703.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653127" y="1795014"/>
            <a:ext cx="3482853" cy="2172662"/>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24"/>
          <p:cNvSpPr txBox="1">
            <a:spLocks noChangeArrowheads="1"/>
          </p:cNvSpPr>
          <p:nvPr/>
        </p:nvSpPr>
        <p:spPr bwMode="auto">
          <a:xfrm>
            <a:off x="2339752" y="260648"/>
            <a:ext cx="5324475" cy="437043"/>
          </a:xfrm>
          <a:prstGeom prst="rect">
            <a:avLst/>
          </a:prstGeom>
          <a:noFill/>
          <a:ln w="9525">
            <a:noFill/>
            <a:miter lim="800000"/>
            <a:headEnd/>
            <a:tailEnd/>
          </a:ln>
          <a:effectLst/>
        </p:spPr>
        <p:txBody>
          <a:bodyPr>
            <a:spAutoFit/>
          </a:bodyPr>
          <a:lstStyle/>
          <a:p>
            <a:pPr algn="ctr">
              <a:buNone/>
            </a:pPr>
            <a:r>
              <a:rPr lang="fr-FR" sz="2800" b="1" dirty="0" smtClean="0"/>
              <a:t>Installation au GANIL</a:t>
            </a:r>
            <a:endParaRPr lang="fr-FR" sz="2800" b="1" dirty="0"/>
          </a:p>
        </p:txBody>
      </p:sp>
      <p:pic>
        <p:nvPicPr>
          <p:cNvPr id="19458" name="Picture 2" descr="\\DAPDC5\Manip\Spiral2_archive\photos\RFQ\141007_09_montage_plaques_RFQ_GANIL\IMG_492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81" t="-956" r="5437" b="956"/>
          <a:stretch/>
        </p:blipFill>
        <p:spPr bwMode="auto">
          <a:xfrm>
            <a:off x="2987824" y="4221088"/>
            <a:ext cx="3519244" cy="2522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005197"/>
      </p:ext>
    </p:extLst>
  </p:cSld>
  <p:clrMapOvr>
    <a:masterClrMapping/>
  </p:clrMapOvr>
  <mc:AlternateContent xmlns:mc="http://schemas.openxmlformats.org/markup-compatibility/2006">
    <mc:Choice xmlns:p14="http://schemas.microsoft.com/office/powerpoint/2010/main" Requires="p14">
      <p:transition spd="slow" p14:dur="2000" advTm="8728"/>
    </mc:Choice>
    <mc:Fallback>
      <p:transition spd="slow" advTm="8728"/>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31159" y="1045575"/>
            <a:ext cx="6976382" cy="264688"/>
          </a:xfrm>
          <a:prstGeom prst="rect">
            <a:avLst/>
          </a:prstGeom>
          <a:noFill/>
        </p:spPr>
        <p:txBody>
          <a:bodyPr wrap="square" rtlCol="0">
            <a:spAutoFit/>
          </a:bodyPr>
          <a:lstStyle/>
          <a:p>
            <a:pPr>
              <a:buNone/>
            </a:pPr>
            <a:r>
              <a:rPr lang="fr-FR" sz="1400" b="1" dirty="0" smtClean="0"/>
              <a:t>Mise en place des plaques d’extrémité</a:t>
            </a:r>
            <a:endParaRPr lang="fr-FR" sz="1400" b="1" dirty="0"/>
          </a:p>
        </p:txBody>
      </p:sp>
      <p:sp>
        <p:nvSpPr>
          <p:cNvPr id="3" name="ZoneTexte 2"/>
          <p:cNvSpPr txBox="1"/>
          <p:nvPr/>
        </p:nvSpPr>
        <p:spPr>
          <a:xfrm>
            <a:off x="495947" y="1335773"/>
            <a:ext cx="8520122" cy="437043"/>
          </a:xfrm>
          <a:prstGeom prst="rect">
            <a:avLst/>
          </a:prstGeom>
          <a:noFill/>
        </p:spPr>
        <p:txBody>
          <a:bodyPr wrap="square" rtlCol="0">
            <a:spAutoFit/>
          </a:bodyPr>
          <a:lstStyle/>
          <a:p>
            <a:pPr>
              <a:buNone/>
            </a:pPr>
            <a:r>
              <a:rPr lang="fr-FR" sz="1400" dirty="0" smtClean="0"/>
              <a:t>Préparation des portées de joint, Installation des joints hélicoflex et test d’étanchéité du RFQ entièrement assemblé</a:t>
            </a:r>
          </a:p>
        </p:txBody>
      </p:sp>
      <p:pic>
        <p:nvPicPr>
          <p:cNvPr id="12290" name="Picture 2" descr="\\Dapdc5\opiquet\Desktop\Roscof\assemblage\DSC0180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203848" y="1659269"/>
            <a:ext cx="5812221" cy="494509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SPIRAL2\RFQ_SPIRAL2\Photos_images\2014_10_cavité_avec_plaques_extrémité\DSC_0057.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1560" y="2780928"/>
            <a:ext cx="3550537" cy="302698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4"/>
          <p:cNvSpPr txBox="1">
            <a:spLocks noChangeArrowheads="1"/>
          </p:cNvSpPr>
          <p:nvPr/>
        </p:nvSpPr>
        <p:spPr bwMode="auto">
          <a:xfrm>
            <a:off x="2339752" y="260648"/>
            <a:ext cx="5324475" cy="437043"/>
          </a:xfrm>
          <a:prstGeom prst="rect">
            <a:avLst/>
          </a:prstGeom>
          <a:noFill/>
          <a:ln w="9525">
            <a:noFill/>
            <a:miter lim="800000"/>
            <a:headEnd/>
            <a:tailEnd/>
          </a:ln>
          <a:effectLst/>
        </p:spPr>
        <p:txBody>
          <a:bodyPr>
            <a:spAutoFit/>
          </a:bodyPr>
          <a:lstStyle/>
          <a:p>
            <a:pPr algn="ctr">
              <a:buNone/>
            </a:pPr>
            <a:r>
              <a:rPr lang="fr-FR" sz="2800" b="1" dirty="0" smtClean="0"/>
              <a:t>Installation au GANIL</a:t>
            </a:r>
            <a:endParaRPr lang="fr-FR" sz="2800" b="1" dirty="0"/>
          </a:p>
        </p:txBody>
      </p:sp>
      <p:sp>
        <p:nvSpPr>
          <p:cNvPr id="4" name="ZoneTexte 3"/>
          <p:cNvSpPr txBox="1"/>
          <p:nvPr/>
        </p:nvSpPr>
        <p:spPr>
          <a:xfrm>
            <a:off x="1619672" y="6165304"/>
            <a:ext cx="970137" cy="264688"/>
          </a:xfrm>
          <a:prstGeom prst="rect">
            <a:avLst/>
          </a:prstGeom>
          <a:noFill/>
        </p:spPr>
        <p:txBody>
          <a:bodyPr wrap="none" rtlCol="0">
            <a:spAutoFit/>
          </a:bodyPr>
          <a:lstStyle/>
          <a:p>
            <a:pPr>
              <a:buNone/>
            </a:pPr>
            <a:r>
              <a:rPr lang="fr-FR" sz="1400" b="1" dirty="0" err="1" smtClean="0"/>
              <a:t>Nov</a:t>
            </a:r>
            <a:r>
              <a:rPr lang="fr-FR" sz="1400" b="1" dirty="0" smtClean="0"/>
              <a:t> 2014</a:t>
            </a:r>
          </a:p>
        </p:txBody>
      </p:sp>
    </p:spTree>
    <p:extLst>
      <p:ext uri="{BB962C8B-B14F-4D97-AF65-F5344CB8AC3E}">
        <p14:creationId xmlns:p14="http://schemas.microsoft.com/office/powerpoint/2010/main" val="4078005197"/>
      </p:ext>
    </p:extLst>
  </p:cSld>
  <p:clrMapOvr>
    <a:masterClrMapping/>
  </p:clrMapOvr>
  <mc:AlternateContent xmlns:mc="http://schemas.openxmlformats.org/markup-compatibility/2006">
    <mc:Choice xmlns:p14="http://schemas.microsoft.com/office/powerpoint/2010/main" Requires="p14">
      <p:transition spd="slow" p14:dur="2000" advTm="20934"/>
    </mc:Choice>
    <mc:Fallback>
      <p:transition spd="slow" advTm="20934"/>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23928"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sp>
        <p:nvSpPr>
          <p:cNvPr id="4" name="ZoneTexte 3"/>
          <p:cNvSpPr txBox="1"/>
          <p:nvPr/>
        </p:nvSpPr>
        <p:spPr>
          <a:xfrm>
            <a:off x="179512" y="1208424"/>
            <a:ext cx="6976382" cy="264688"/>
          </a:xfrm>
          <a:prstGeom prst="rect">
            <a:avLst/>
          </a:prstGeom>
          <a:noFill/>
        </p:spPr>
        <p:txBody>
          <a:bodyPr wrap="square" rtlCol="0">
            <a:spAutoFit/>
          </a:bodyPr>
          <a:lstStyle/>
          <a:p>
            <a:pPr>
              <a:buNone/>
            </a:pPr>
            <a:r>
              <a:rPr lang="fr-FR" sz="1400" b="1" dirty="0" smtClean="0"/>
              <a:t>Principe du réglage RF (Beadpull)</a:t>
            </a:r>
            <a:endParaRPr lang="fr-FR" sz="1400" b="1" dirty="0"/>
          </a:p>
        </p:txBody>
      </p:sp>
      <p:sp>
        <p:nvSpPr>
          <p:cNvPr id="6" name="ZoneTexte 5"/>
          <p:cNvSpPr txBox="1"/>
          <p:nvPr/>
        </p:nvSpPr>
        <p:spPr>
          <a:xfrm>
            <a:off x="179512" y="1593733"/>
            <a:ext cx="4340561" cy="781752"/>
          </a:xfrm>
          <a:prstGeom prst="rect">
            <a:avLst/>
          </a:prstGeom>
          <a:noFill/>
        </p:spPr>
        <p:txBody>
          <a:bodyPr wrap="square" rtlCol="0">
            <a:spAutoFit/>
          </a:bodyPr>
          <a:lstStyle/>
          <a:p>
            <a:pPr>
              <a:buNone/>
            </a:pPr>
            <a:r>
              <a:rPr lang="fr-FR" sz="1400" dirty="0" smtClean="0"/>
              <a:t>Compensation des défauts mécaniques par le réglage de l’enfoncement des 40 pistons dans le RFQ et des 4 doigts quadripolaires des plaques d’extrémité</a:t>
            </a:r>
            <a:endParaRPr lang="fr-FR" sz="1400" dirty="0"/>
          </a:p>
        </p:txBody>
      </p:sp>
      <p:sp>
        <p:nvSpPr>
          <p:cNvPr id="7" name="ZoneTexte 6"/>
          <p:cNvSpPr txBox="1"/>
          <p:nvPr/>
        </p:nvSpPr>
        <p:spPr>
          <a:xfrm>
            <a:off x="4626017" y="1679910"/>
            <a:ext cx="2106223" cy="609398"/>
          </a:xfrm>
          <a:prstGeom prst="rect">
            <a:avLst/>
          </a:prstGeom>
          <a:noFill/>
        </p:spPr>
        <p:txBody>
          <a:bodyPr wrap="square" rtlCol="0">
            <a:spAutoFit/>
          </a:bodyPr>
          <a:lstStyle/>
          <a:p>
            <a:pPr>
              <a:buNone/>
            </a:pPr>
            <a:r>
              <a:rPr lang="fr-FR" sz="1400" dirty="0" smtClean="0"/>
              <a:t>réglage de la loi de tension définie par la dynamique faisceau</a:t>
            </a:r>
            <a:endParaRPr lang="fr-FR" sz="1400" dirty="0"/>
          </a:p>
        </p:txBody>
      </p:sp>
      <p:sp>
        <p:nvSpPr>
          <p:cNvPr id="8" name="ZoneTexte 7"/>
          <p:cNvSpPr txBox="1"/>
          <p:nvPr/>
        </p:nvSpPr>
        <p:spPr>
          <a:xfrm>
            <a:off x="195354" y="3212506"/>
            <a:ext cx="8496944" cy="437043"/>
          </a:xfrm>
          <a:prstGeom prst="rect">
            <a:avLst/>
          </a:prstGeom>
          <a:noFill/>
        </p:spPr>
        <p:txBody>
          <a:bodyPr wrap="square" rtlCol="0">
            <a:spAutoFit/>
          </a:bodyPr>
          <a:lstStyle/>
          <a:p>
            <a:pPr>
              <a:buNone/>
            </a:pPr>
            <a:r>
              <a:rPr lang="fr-FR" sz="1400" dirty="0" smtClean="0"/>
              <a:t>mesure du champ magnétique (par la méthode de perturbation) dans chaque quadrant du RFQ et calcul de la loi de tension sur l’axe faisceau</a:t>
            </a:r>
          </a:p>
        </p:txBody>
      </p:sp>
      <p:sp>
        <p:nvSpPr>
          <p:cNvPr id="9" name="Flèche droite 8"/>
          <p:cNvSpPr/>
          <p:nvPr/>
        </p:nvSpPr>
        <p:spPr>
          <a:xfrm>
            <a:off x="4161171" y="1731463"/>
            <a:ext cx="396066" cy="293156"/>
          </a:xfrm>
          <a:prstGeom prst="rightArrow">
            <a:avLst/>
          </a:prstGeom>
          <a:solidFill>
            <a:srgbClr val="FF3300"/>
          </a:solidFill>
        </p:spPr>
        <p:txBody>
          <a:bodyPr wrap="square" rtlCol="0" anchor="ctr">
            <a:spAutoFit/>
          </a:bodyPr>
          <a:lstStyle/>
          <a:p>
            <a:pPr algn="ctr">
              <a:buNone/>
            </a:pPr>
            <a:endParaRPr lang="fr-FR" dirty="0" smtClean="0">
              <a:solidFill>
                <a:srgbClr val="FF0000"/>
              </a:solidFill>
            </a:endParaRPr>
          </a:p>
        </p:txBody>
      </p:sp>
      <p:pic>
        <p:nvPicPr>
          <p:cNvPr id="10" name="Picture 10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103"/>
          <a:stretch/>
        </p:blipFill>
        <p:spPr bwMode="auto">
          <a:xfrm>
            <a:off x="6478586" y="1125921"/>
            <a:ext cx="2652944" cy="1797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179512" y="2852936"/>
            <a:ext cx="6976382" cy="264688"/>
          </a:xfrm>
          <a:prstGeom prst="rect">
            <a:avLst/>
          </a:prstGeom>
          <a:noFill/>
        </p:spPr>
        <p:txBody>
          <a:bodyPr wrap="square" rtlCol="0">
            <a:spAutoFit/>
          </a:bodyPr>
          <a:lstStyle/>
          <a:p>
            <a:pPr>
              <a:buNone/>
            </a:pPr>
            <a:r>
              <a:rPr lang="fr-FR" sz="1400" b="1" dirty="0" smtClean="0"/>
              <a:t>Principe du beadpull</a:t>
            </a:r>
            <a:endParaRPr lang="fr-FR" sz="1400" b="1" dirty="0"/>
          </a:p>
        </p:txBody>
      </p:sp>
      <p:grpSp>
        <p:nvGrpSpPr>
          <p:cNvPr id="13" name="Groupe 12"/>
          <p:cNvGrpSpPr/>
          <p:nvPr/>
        </p:nvGrpSpPr>
        <p:grpSpPr>
          <a:xfrm>
            <a:off x="315616" y="3881614"/>
            <a:ext cx="3184176" cy="2773439"/>
            <a:chOff x="749136" y="3861047"/>
            <a:chExt cx="3184176" cy="2773439"/>
          </a:xfrm>
        </p:grpSpPr>
        <p:pic>
          <p:nvPicPr>
            <p:cNvPr id="7170" name="Picture 2" descr="\\DAPDC5\Manip\Spiral2RFQ\Documentation\photos\RFQ\Assemblage Ganil\cavité_avec_plaques_extrémité\DSC_00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45" t="1330" r="12668" b="4281"/>
            <a:stretch/>
          </p:blipFill>
          <p:spPr bwMode="auto">
            <a:xfrm>
              <a:off x="749136" y="3861047"/>
              <a:ext cx="3184176" cy="2773439"/>
            </a:xfrm>
            <a:prstGeom prst="rect">
              <a:avLst/>
            </a:prstGeom>
            <a:noFill/>
            <a:extLst>
              <a:ext uri="{909E8E84-426E-40DD-AFC4-6F175D3DCCD1}">
                <a14:hiddenFill xmlns:a14="http://schemas.microsoft.com/office/drawing/2010/main">
                  <a:solidFill>
                    <a:srgbClr val="FFFFFF"/>
                  </a:solidFill>
                </a14:hiddenFill>
              </a:ext>
            </a:extLst>
          </p:spPr>
        </p:pic>
        <p:sp>
          <p:nvSpPr>
            <p:cNvPr id="15" name="Ellipse 14"/>
            <p:cNvSpPr/>
            <p:nvPr/>
          </p:nvSpPr>
          <p:spPr>
            <a:xfrm>
              <a:off x="2737690" y="4571442"/>
              <a:ext cx="151746" cy="164008"/>
            </a:xfrm>
            <a:prstGeom prst="ellipse">
              <a:avLst/>
            </a:prstGeom>
            <a:solidFill>
              <a:srgbClr val="FFFF00"/>
            </a:solidFill>
          </p:spPr>
          <p:txBody>
            <a:bodyPr wrap="square" rtlCol="0" anchor="ctr">
              <a:spAutoFit/>
            </a:bodyPr>
            <a:lstStyle/>
            <a:p>
              <a:pPr algn="ctr">
                <a:buNone/>
              </a:pPr>
              <a:endParaRPr lang="fr-FR" dirty="0" smtClean="0">
                <a:solidFill>
                  <a:srgbClr val="FF0000"/>
                </a:solidFill>
              </a:endParaRPr>
            </a:p>
          </p:txBody>
        </p:sp>
        <p:sp>
          <p:nvSpPr>
            <p:cNvPr id="18" name="Ellipse 17"/>
            <p:cNvSpPr/>
            <p:nvPr/>
          </p:nvSpPr>
          <p:spPr>
            <a:xfrm>
              <a:off x="2735110" y="5644908"/>
              <a:ext cx="151746" cy="164008"/>
            </a:xfrm>
            <a:prstGeom prst="ellipse">
              <a:avLst/>
            </a:prstGeom>
            <a:solidFill>
              <a:srgbClr val="FFFF00"/>
            </a:solidFill>
          </p:spPr>
          <p:txBody>
            <a:bodyPr wrap="square" rtlCol="0" anchor="ctr">
              <a:spAutoFit/>
            </a:bodyPr>
            <a:lstStyle/>
            <a:p>
              <a:pPr algn="ctr">
                <a:buNone/>
              </a:pPr>
              <a:endParaRPr lang="fr-FR" dirty="0" smtClean="0">
                <a:solidFill>
                  <a:srgbClr val="FF0000"/>
                </a:solidFill>
              </a:endParaRPr>
            </a:p>
          </p:txBody>
        </p:sp>
        <p:sp>
          <p:nvSpPr>
            <p:cNvPr id="19" name="Ellipse 18"/>
            <p:cNvSpPr/>
            <p:nvPr/>
          </p:nvSpPr>
          <p:spPr>
            <a:xfrm>
              <a:off x="1907704" y="4571442"/>
              <a:ext cx="151746" cy="164008"/>
            </a:xfrm>
            <a:prstGeom prst="ellipse">
              <a:avLst/>
            </a:prstGeom>
            <a:solidFill>
              <a:srgbClr val="FFFF00"/>
            </a:solidFill>
          </p:spPr>
          <p:txBody>
            <a:bodyPr wrap="square" rtlCol="0" anchor="ctr">
              <a:spAutoFit/>
            </a:bodyPr>
            <a:lstStyle/>
            <a:p>
              <a:pPr algn="ctr">
                <a:buNone/>
              </a:pPr>
              <a:endParaRPr lang="fr-FR" dirty="0" smtClean="0">
                <a:solidFill>
                  <a:srgbClr val="FF0000"/>
                </a:solidFill>
              </a:endParaRPr>
            </a:p>
          </p:txBody>
        </p:sp>
        <p:sp>
          <p:nvSpPr>
            <p:cNvPr id="20" name="Ellipse 19"/>
            <p:cNvSpPr/>
            <p:nvPr/>
          </p:nvSpPr>
          <p:spPr>
            <a:xfrm>
              <a:off x="1907704" y="5644908"/>
              <a:ext cx="151746" cy="164008"/>
            </a:xfrm>
            <a:prstGeom prst="ellipse">
              <a:avLst/>
            </a:prstGeom>
            <a:solidFill>
              <a:srgbClr val="FFFF00"/>
            </a:solidFill>
          </p:spPr>
          <p:txBody>
            <a:bodyPr wrap="square" rtlCol="0" anchor="ctr">
              <a:spAutoFit/>
            </a:bodyPr>
            <a:lstStyle/>
            <a:p>
              <a:pPr algn="ctr">
                <a:buNone/>
              </a:pPr>
              <a:endParaRPr lang="fr-FR" dirty="0" smtClean="0">
                <a:solidFill>
                  <a:srgbClr val="FF0000"/>
                </a:solidFill>
              </a:endParaRPr>
            </a:p>
          </p:txBody>
        </p:sp>
      </p:grpSp>
      <p:pic>
        <p:nvPicPr>
          <p:cNvPr id="21" name="Image 20"/>
          <p:cNvPicPr>
            <a:picLocks noChangeAspect="1"/>
          </p:cNvPicPr>
          <p:nvPr/>
        </p:nvPicPr>
        <p:blipFill rotWithShape="1">
          <a:blip r:embed="rId5"/>
          <a:srcRect l="959" t="3982" r="1819" b="3489"/>
          <a:stretch/>
        </p:blipFill>
        <p:spPr>
          <a:xfrm>
            <a:off x="4454392" y="3990253"/>
            <a:ext cx="4710007" cy="2556160"/>
          </a:xfrm>
          <a:prstGeom prst="rect">
            <a:avLst/>
          </a:prstGeom>
        </p:spPr>
      </p:pic>
      <p:pic>
        <p:nvPicPr>
          <p:cNvPr id="12" name="Picture 3" descr="D:\SPIRAL2\RFQ_SPIRAL2\Photos_images\2014_12\20141202_08544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892" t="34049" r="34225" b="36015"/>
          <a:stretch/>
        </p:blipFill>
        <p:spPr bwMode="auto">
          <a:xfrm>
            <a:off x="3196570" y="3777672"/>
            <a:ext cx="1360667" cy="8852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Object 252"/>
          <p:cNvGraphicFramePr>
            <a:graphicFrameLocks noChangeAspect="1"/>
          </p:cNvGraphicFramePr>
          <p:nvPr>
            <p:extLst>
              <p:ext uri="{D42A27DB-BD31-4B8C-83A1-F6EECF244321}">
                <p14:modId xmlns:p14="http://schemas.microsoft.com/office/powerpoint/2010/main" val="2237417771"/>
              </p:ext>
            </p:extLst>
          </p:nvPr>
        </p:nvGraphicFramePr>
        <p:xfrm>
          <a:off x="5932029" y="4376671"/>
          <a:ext cx="1754731" cy="672541"/>
        </p:xfrm>
        <a:graphic>
          <a:graphicData uri="http://schemas.openxmlformats.org/presentationml/2006/ole">
            <mc:AlternateContent xmlns:mc="http://schemas.openxmlformats.org/markup-compatibility/2006">
              <mc:Choice xmlns:v="urn:schemas-microsoft-com:vml" Requires="v">
                <p:oleObj spid="_x0000_s7275" name="Équation" r:id="rId7" imgW="2184120" imgH="838080" progId="Equation.3">
                  <p:embed/>
                </p:oleObj>
              </mc:Choice>
              <mc:Fallback>
                <p:oleObj name="Équation" r:id="rId7" imgW="2184120" imgH="8380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2029" y="4376671"/>
                        <a:ext cx="1754731" cy="672541"/>
                      </a:xfrm>
                      <a:prstGeom prst="rect">
                        <a:avLst/>
                      </a:prstGeom>
                      <a:solidFill>
                        <a:schemeClr val="bg1"/>
                      </a:solidFill>
                      <a:ln w="9525">
                        <a:solidFill>
                          <a:srgbClr val="FF0000"/>
                        </a:solidFill>
                        <a:miter lim="800000"/>
                        <a:headEnd/>
                        <a:tailEnd/>
                      </a:ln>
                      <a:effectLst/>
                    </p:spPr>
                  </p:pic>
                </p:oleObj>
              </mc:Fallback>
            </mc:AlternateContent>
          </a:graphicData>
        </a:graphic>
      </p:graphicFrame>
    </p:spTree>
    <p:extLst>
      <p:ext uri="{BB962C8B-B14F-4D97-AF65-F5344CB8AC3E}">
        <p14:creationId xmlns:p14="http://schemas.microsoft.com/office/powerpoint/2010/main" val="4078005197"/>
      </p:ext>
    </p:extLst>
  </p:cSld>
  <p:clrMapOvr>
    <a:masterClrMapping/>
  </p:clrMapOvr>
  <mc:AlternateContent xmlns:mc="http://schemas.openxmlformats.org/markup-compatibility/2006">
    <mc:Choice xmlns:p14="http://schemas.microsoft.com/office/powerpoint/2010/main" Requires="p14">
      <p:transition spd="slow" p14:dur="2000" advTm="39152"/>
    </mc:Choice>
    <mc:Fallback>
      <p:transition spd="slow" advTm="3915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23928"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sp>
        <p:nvSpPr>
          <p:cNvPr id="3" name="ZoneTexte 2"/>
          <p:cNvSpPr txBox="1"/>
          <p:nvPr/>
        </p:nvSpPr>
        <p:spPr>
          <a:xfrm>
            <a:off x="456637" y="4154615"/>
            <a:ext cx="6976382" cy="264688"/>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solidFill>
                  <a:srgbClr val="FF0000"/>
                </a:solidFill>
              </a:rPr>
              <a:t> </a:t>
            </a:r>
            <a:r>
              <a:rPr lang="fr-FR" sz="1400" dirty="0" smtClean="0"/>
              <a:t>Première étape: Réglage des conditions aux limites du RFQ</a:t>
            </a:r>
            <a:endParaRPr lang="fr-FR" sz="1400" dirty="0"/>
          </a:p>
        </p:txBody>
      </p:sp>
      <p:sp>
        <p:nvSpPr>
          <p:cNvPr id="4" name="ZoneTexte 3"/>
          <p:cNvSpPr txBox="1"/>
          <p:nvPr/>
        </p:nvSpPr>
        <p:spPr>
          <a:xfrm>
            <a:off x="255354" y="980728"/>
            <a:ext cx="6976382" cy="264688"/>
          </a:xfrm>
          <a:prstGeom prst="rect">
            <a:avLst/>
          </a:prstGeom>
          <a:noFill/>
        </p:spPr>
        <p:txBody>
          <a:bodyPr wrap="square" rtlCol="0">
            <a:spAutoFit/>
          </a:bodyPr>
          <a:lstStyle/>
          <a:p>
            <a:pPr>
              <a:buNone/>
            </a:pPr>
            <a:r>
              <a:rPr lang="fr-FR" sz="1400" b="1" dirty="0" smtClean="0"/>
              <a:t>Beadpull</a:t>
            </a:r>
            <a:endParaRPr lang="fr-FR" sz="1400" b="1" dirty="0"/>
          </a:p>
        </p:txBody>
      </p:sp>
      <p:sp>
        <p:nvSpPr>
          <p:cNvPr id="6" name="ZoneTexte 5"/>
          <p:cNvSpPr txBox="1"/>
          <p:nvPr/>
        </p:nvSpPr>
        <p:spPr>
          <a:xfrm>
            <a:off x="559369" y="1245416"/>
            <a:ext cx="8405119" cy="437043"/>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solidFill>
                  <a:srgbClr val="FF0000"/>
                </a:solidFill>
              </a:rPr>
              <a:t> </a:t>
            </a:r>
            <a:r>
              <a:rPr lang="fr-FR" sz="1400" dirty="0" smtClean="0"/>
              <a:t>Mise en place d’un système de thermalisation du RFQ (température de réglage de 38°C = température de fonctionnement) et d’un manteau isolant</a:t>
            </a:r>
          </a:p>
        </p:txBody>
      </p:sp>
      <p:pic>
        <p:nvPicPr>
          <p:cNvPr id="6148" name="Picture 4" descr="D:\SPIRAL2\RFQ_SPIRAL2\Photos_images\2014_11_GANIL\20141103_16345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03434" y="1700808"/>
            <a:ext cx="3311366" cy="237626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SPIRAL2\RFQ_SPIRAL2\Photos_images\2014_11_GANIL\bead_pull_doigts_nov2014\IMG_505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1960" y="1743597"/>
            <a:ext cx="4148400" cy="23334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SPIRAL2\RFQ_SPIRAL2\Photos_images\2014_11_GANIL\doigts_definitifs\P1020358.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20272" y="4642793"/>
            <a:ext cx="2052449" cy="1991852"/>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3686" y="4709973"/>
            <a:ext cx="2895600" cy="1884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age 6" descr="doigt reglable et plaque.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2290" y="4659500"/>
            <a:ext cx="707636" cy="189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D:\SPIRAL2\RFQ_SPIRAL2\Photos_images\2014_11_GANIL\RFQ r+®glage doigts Qpolaires\2014-11-07 11.37.08.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9188" y="4525461"/>
            <a:ext cx="16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D:\SPIRAL2\RFQ_SPIRAL2\Photos_images\2014_11_GANIL\doigts_definitifs\2014-11-28 09.18.18 (Large).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798514" y="4806745"/>
            <a:ext cx="1083691" cy="1663948"/>
          </a:xfrm>
          <a:prstGeom prst="rect">
            <a:avLst/>
          </a:prstGeom>
          <a:noFill/>
          <a:extLst>
            <a:ext uri="{909E8E84-426E-40DD-AFC4-6F175D3DCCD1}">
              <a14:hiddenFill xmlns:a14="http://schemas.microsoft.com/office/drawing/2010/main">
                <a:solidFill>
                  <a:srgbClr val="FFFFFF"/>
                </a:solidFill>
              </a14:hiddenFill>
            </a:ext>
          </a:extLst>
        </p:spPr>
      </p:pic>
      <p:sp>
        <p:nvSpPr>
          <p:cNvPr id="7" name="Ellipse 6"/>
          <p:cNvSpPr/>
          <p:nvPr/>
        </p:nvSpPr>
        <p:spPr>
          <a:xfrm>
            <a:off x="2823686" y="6161457"/>
            <a:ext cx="452170" cy="473188"/>
          </a:xfrm>
          <a:prstGeom prst="ellipse">
            <a:avLst/>
          </a:prstGeom>
          <a:ln>
            <a:solidFill>
              <a:srgbClr val="C00000"/>
            </a:solidFill>
          </a:ln>
        </p:spPr>
        <p:txBody>
          <a:bodyPr wrap="square" rtlCol="0" anchor="ctr">
            <a:spAutoFit/>
          </a:bodyPr>
          <a:lstStyle/>
          <a:p>
            <a:pPr algn="ctr">
              <a:buNone/>
            </a:pPr>
            <a:endParaRPr lang="fr-FR" dirty="0" smtClean="0">
              <a:solidFill>
                <a:srgbClr val="FF0000"/>
              </a:solidFill>
            </a:endParaRPr>
          </a:p>
        </p:txBody>
      </p:sp>
      <p:sp>
        <p:nvSpPr>
          <p:cNvPr id="19" name="Ellipse 18"/>
          <p:cNvSpPr/>
          <p:nvPr/>
        </p:nvSpPr>
        <p:spPr>
          <a:xfrm>
            <a:off x="5225006" y="4659500"/>
            <a:ext cx="452170" cy="473188"/>
          </a:xfrm>
          <a:prstGeom prst="ellipse">
            <a:avLst/>
          </a:prstGeom>
          <a:ln>
            <a:solidFill>
              <a:srgbClr val="C00000"/>
            </a:solidFill>
          </a:ln>
        </p:spPr>
        <p:txBody>
          <a:bodyPr wrap="square" rtlCol="0" anchor="ctr">
            <a:spAutoFit/>
          </a:bodyPr>
          <a:lstStyle/>
          <a:p>
            <a:pPr algn="ctr">
              <a:buNone/>
            </a:pPr>
            <a:endParaRPr lang="fr-FR" dirty="0" smtClean="0">
              <a:solidFill>
                <a:srgbClr val="FF0000"/>
              </a:solidFill>
            </a:endParaRPr>
          </a:p>
        </p:txBody>
      </p:sp>
      <p:sp>
        <p:nvSpPr>
          <p:cNvPr id="8" name="ZoneTexte 7"/>
          <p:cNvSpPr txBox="1"/>
          <p:nvPr/>
        </p:nvSpPr>
        <p:spPr>
          <a:xfrm>
            <a:off x="2796563" y="6620696"/>
            <a:ext cx="2949846" cy="264688"/>
          </a:xfrm>
          <a:prstGeom prst="rect">
            <a:avLst/>
          </a:prstGeom>
          <a:noFill/>
        </p:spPr>
        <p:txBody>
          <a:bodyPr wrap="none" rtlCol="0">
            <a:spAutoFit/>
          </a:bodyPr>
          <a:lstStyle/>
          <a:p>
            <a:pPr>
              <a:buNone/>
            </a:pPr>
            <a:r>
              <a:rPr lang="fr-FR" sz="1400" dirty="0" smtClean="0"/>
              <a:t>Réglage des doigts quadripolaires</a:t>
            </a:r>
          </a:p>
        </p:txBody>
      </p:sp>
      <p:cxnSp>
        <p:nvCxnSpPr>
          <p:cNvPr id="10" name="Connecteur droit avec flèche 9"/>
          <p:cNvCxnSpPr>
            <a:stCxn id="8" idx="0"/>
          </p:cNvCxnSpPr>
          <p:nvPr/>
        </p:nvCxnSpPr>
        <p:spPr>
          <a:xfrm flipV="1">
            <a:off x="4271486" y="5132688"/>
            <a:ext cx="1020594" cy="148800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6151" idx="2"/>
          </p:cNvCxnSpPr>
          <p:nvPr/>
        </p:nvCxnSpPr>
        <p:spPr>
          <a:xfrm flipH="1" flipV="1">
            <a:off x="3275856" y="6496194"/>
            <a:ext cx="995630" cy="98142"/>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687484"/>
      </p:ext>
    </p:extLst>
  </p:cSld>
  <p:clrMapOvr>
    <a:masterClrMapping/>
  </p:clrMapOvr>
  <mc:AlternateContent xmlns:mc="http://schemas.openxmlformats.org/markup-compatibility/2006">
    <mc:Choice xmlns:p14="http://schemas.microsoft.com/office/powerpoint/2010/main" Requires="p14">
      <p:transition spd="slow" p14:dur="2000" advTm="51792"/>
    </mc:Choice>
    <mc:Fallback>
      <p:transition spd="slow" advTm="51792"/>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3923928"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sp>
        <p:nvSpPr>
          <p:cNvPr id="9" name="ZoneTexte 8"/>
          <p:cNvSpPr txBox="1"/>
          <p:nvPr/>
        </p:nvSpPr>
        <p:spPr>
          <a:xfrm>
            <a:off x="33671" y="1337997"/>
            <a:ext cx="6280887" cy="264688"/>
          </a:xfrm>
          <a:prstGeom prst="rect">
            <a:avLst/>
          </a:prstGeom>
          <a:noFill/>
        </p:spPr>
        <p:txBody>
          <a:bodyPr wrap="none" rtlCol="0">
            <a:spAutoFit/>
          </a:bodyPr>
          <a:lstStyle/>
          <a:p>
            <a:pPr>
              <a:buNone/>
            </a:pPr>
            <a:r>
              <a:rPr lang="fr-FR" sz="1400" b="1" dirty="0" smtClean="0"/>
              <a:t>Premier beadpull après assemblage (réglage des extrémités effectuées)</a:t>
            </a:r>
          </a:p>
        </p:txBody>
      </p:sp>
      <p:pic>
        <p:nvPicPr>
          <p:cNvPr id="10" name="Image 9"/>
          <p:cNvPicPr>
            <a:picLocks noChangeAspect="1"/>
          </p:cNvPicPr>
          <p:nvPr/>
        </p:nvPicPr>
        <p:blipFill rotWithShape="1">
          <a:blip r:embed="rId2" cstate="screen">
            <a:extLst>
              <a:ext uri="{28A0092B-C50C-407E-A947-70E740481C1C}">
                <a14:useLocalDpi xmlns:a14="http://schemas.microsoft.com/office/drawing/2010/main"/>
              </a:ext>
            </a:extLst>
          </a:blip>
          <a:srcRect l="1254" t="2428" r="2033" b="3823"/>
          <a:stretch/>
        </p:blipFill>
        <p:spPr>
          <a:xfrm>
            <a:off x="49659" y="1916832"/>
            <a:ext cx="6948013" cy="3840673"/>
          </a:xfrm>
          <a:prstGeom prst="rect">
            <a:avLst/>
          </a:prstGeom>
        </p:spPr>
      </p:pic>
      <p:pic>
        <p:nvPicPr>
          <p:cNvPr id="11" name="Imag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0272" y="2014961"/>
            <a:ext cx="2066771" cy="3725095"/>
          </a:xfrm>
          <a:prstGeom prst="rect">
            <a:avLst/>
          </a:prstGeom>
        </p:spPr>
      </p:pic>
    </p:spTree>
    <p:extLst>
      <p:ext uri="{BB962C8B-B14F-4D97-AF65-F5344CB8AC3E}">
        <p14:creationId xmlns:p14="http://schemas.microsoft.com/office/powerpoint/2010/main" val="994935264"/>
      </p:ext>
    </p:extLst>
  </p:cSld>
  <p:clrMapOvr>
    <a:masterClrMapping/>
  </p:clrMapOvr>
  <mc:AlternateContent xmlns:mc="http://schemas.openxmlformats.org/markup-compatibility/2006">
    <mc:Choice xmlns:p14="http://schemas.microsoft.com/office/powerpoint/2010/main" Requires="p14">
      <p:transition spd="slow" p14:dur="2000" advTm="37430"/>
    </mc:Choice>
    <mc:Fallback>
      <p:transition spd="slow" advTm="3743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23928"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sp>
        <p:nvSpPr>
          <p:cNvPr id="3" name="ZoneTexte 2"/>
          <p:cNvSpPr txBox="1"/>
          <p:nvPr/>
        </p:nvSpPr>
        <p:spPr>
          <a:xfrm>
            <a:off x="251763" y="1047018"/>
            <a:ext cx="2520037" cy="264688"/>
          </a:xfrm>
          <a:prstGeom prst="rect">
            <a:avLst/>
          </a:prstGeom>
          <a:noFill/>
        </p:spPr>
        <p:txBody>
          <a:bodyPr wrap="square" rtlCol="0">
            <a:spAutoFit/>
          </a:bodyPr>
          <a:lstStyle/>
          <a:p>
            <a:pPr>
              <a:buNone/>
            </a:pPr>
            <a:r>
              <a:rPr lang="fr-FR" sz="1400" b="1" dirty="0" smtClean="0"/>
              <a:t>Réglage des pistons</a:t>
            </a:r>
            <a:endParaRPr lang="fr-FR" sz="1400" b="1" dirty="0"/>
          </a:p>
        </p:txBody>
      </p:sp>
      <p:pic>
        <p:nvPicPr>
          <p:cNvPr id="5" name="Imag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4184" y="1916832"/>
            <a:ext cx="7013018" cy="4745999"/>
          </a:xfrm>
          <a:prstGeom prst="rect">
            <a:avLst/>
          </a:prstGeom>
        </p:spPr>
      </p:pic>
      <p:pic>
        <p:nvPicPr>
          <p:cNvPr id="8194" name="Picture 2" descr="D:\SPIRAL2\RFQ_SPIRAL2\Photos_images\2014_12\20141204_13195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7435127" y="1512641"/>
            <a:ext cx="1773242" cy="997448"/>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7439134" y="2955609"/>
            <a:ext cx="1765227" cy="264688"/>
          </a:xfrm>
          <a:prstGeom prst="rect">
            <a:avLst/>
          </a:prstGeom>
          <a:noFill/>
        </p:spPr>
        <p:txBody>
          <a:bodyPr wrap="none" rtlCol="0">
            <a:spAutoFit/>
          </a:bodyPr>
          <a:lstStyle/>
          <a:p>
            <a:pPr>
              <a:buNone/>
            </a:pPr>
            <a:r>
              <a:rPr lang="fr-FR" sz="1400" dirty="0" smtClean="0"/>
              <a:t>40 pistons à tourner</a:t>
            </a:r>
          </a:p>
        </p:txBody>
      </p:sp>
      <p:sp>
        <p:nvSpPr>
          <p:cNvPr id="13" name="Rectangle 12"/>
          <p:cNvSpPr/>
          <p:nvPr/>
        </p:nvSpPr>
        <p:spPr>
          <a:xfrm>
            <a:off x="4078608" y="1257088"/>
            <a:ext cx="1872208" cy="914400"/>
          </a:xfrm>
          <a:prstGeom prst="rect">
            <a:avLst/>
          </a:prstGeom>
        </p:spPr>
        <p:txBody>
          <a:bodyPr wrap="square" rtlCol="0" anchor="ctr">
            <a:spAutoFit/>
          </a:bodyPr>
          <a:lstStyle/>
          <a:p>
            <a:pPr algn="ctr">
              <a:buNone/>
            </a:pPr>
            <a:endParaRPr lang="fr-FR" dirty="0" smtClean="0">
              <a:solidFill>
                <a:srgbClr val="FF0000"/>
              </a:solidFill>
            </a:endParaRPr>
          </a:p>
        </p:txBody>
      </p:sp>
      <p:sp>
        <p:nvSpPr>
          <p:cNvPr id="15" name="ZoneTexte 14"/>
          <p:cNvSpPr txBox="1"/>
          <p:nvPr/>
        </p:nvSpPr>
        <p:spPr>
          <a:xfrm>
            <a:off x="3563888" y="1196752"/>
            <a:ext cx="1428596" cy="695575"/>
          </a:xfrm>
          <a:prstGeom prst="rect">
            <a:avLst/>
          </a:prstGeom>
          <a:noFill/>
          <a:ln>
            <a:solidFill>
              <a:schemeClr val="tx1"/>
            </a:solidFill>
          </a:ln>
        </p:spPr>
        <p:txBody>
          <a:bodyPr wrap="none" rtlCol="0">
            <a:spAutoFit/>
          </a:bodyPr>
          <a:lstStyle/>
          <a:p>
            <a:pPr algn="ctr">
              <a:buNone/>
            </a:pPr>
            <a:r>
              <a:rPr lang="fr-FR" sz="1400" dirty="0" smtClean="0"/>
              <a:t>Pistons à régler</a:t>
            </a:r>
          </a:p>
          <a:p>
            <a:pPr algn="ctr">
              <a:buNone/>
            </a:pPr>
            <a:r>
              <a:rPr lang="fr-FR" sz="1400" dirty="0" smtClean="0"/>
              <a:t>+</a:t>
            </a:r>
          </a:p>
          <a:p>
            <a:pPr algn="ctr">
              <a:buNone/>
            </a:pPr>
            <a:r>
              <a:rPr lang="fr-FR" sz="1400" dirty="0" smtClean="0"/>
              <a:t>Beadpull</a:t>
            </a:r>
          </a:p>
        </p:txBody>
      </p:sp>
      <p:sp>
        <p:nvSpPr>
          <p:cNvPr id="16" name="Double flèche verticale 15"/>
          <p:cNvSpPr/>
          <p:nvPr/>
        </p:nvSpPr>
        <p:spPr>
          <a:xfrm>
            <a:off x="4156398" y="1950208"/>
            <a:ext cx="199578" cy="254656"/>
          </a:xfrm>
          <a:prstGeom prst="upDownArrow">
            <a:avLst/>
          </a:prstGeom>
          <a:solidFill>
            <a:srgbClr val="FF0000"/>
          </a:solidFill>
        </p:spPr>
        <p:txBody>
          <a:bodyPr wrap="square" rtlCol="0" anchor="ctr">
            <a:spAutoFit/>
          </a:bodyPr>
          <a:lstStyle/>
          <a:p>
            <a:pPr algn="ctr">
              <a:buNone/>
            </a:pPr>
            <a:endParaRPr lang="fr-FR" dirty="0" smtClean="0">
              <a:solidFill>
                <a:srgbClr val="FF0000"/>
              </a:solidFill>
            </a:endParaRPr>
          </a:p>
        </p:txBody>
      </p:sp>
    </p:spTree>
    <p:extLst>
      <p:ext uri="{BB962C8B-B14F-4D97-AF65-F5344CB8AC3E}">
        <p14:creationId xmlns:p14="http://schemas.microsoft.com/office/powerpoint/2010/main" val="4078005197"/>
      </p:ext>
    </p:extLst>
  </p:cSld>
  <p:clrMapOvr>
    <a:masterClrMapping/>
  </p:clrMapOvr>
  <mc:AlternateContent xmlns:mc="http://schemas.openxmlformats.org/markup-compatibility/2006">
    <mc:Choice xmlns:p14="http://schemas.microsoft.com/office/powerpoint/2010/main" Requires="p14">
      <p:transition spd="slow" p14:dur="2000" advTm="31721"/>
    </mc:Choice>
    <mc:Fallback>
      <p:transition spd="slow" advTm="31721"/>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23928"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sp>
        <p:nvSpPr>
          <p:cNvPr id="17" name="ZoneTexte 16"/>
          <p:cNvSpPr txBox="1"/>
          <p:nvPr/>
        </p:nvSpPr>
        <p:spPr>
          <a:xfrm>
            <a:off x="6825784" y="934467"/>
            <a:ext cx="2195736" cy="608003"/>
          </a:xfrm>
          <a:prstGeom prst="rect">
            <a:avLst/>
          </a:prstGeom>
          <a:noFill/>
        </p:spPr>
        <p:txBody>
          <a:bodyPr wrap="square" rtlCol="0">
            <a:spAutoFit/>
          </a:bodyPr>
          <a:lstStyle/>
          <a:p>
            <a:pPr>
              <a:buNone/>
            </a:pPr>
            <a:r>
              <a:rPr lang="fr-FR" sz="1400" dirty="0" smtClean="0"/>
              <a:t>Q5 impossible de régler car course des pistons pas assez importante</a:t>
            </a:r>
          </a:p>
        </p:txBody>
      </p:sp>
      <p:sp>
        <p:nvSpPr>
          <p:cNvPr id="18" name="ZoneTexte 17"/>
          <p:cNvSpPr txBox="1"/>
          <p:nvPr/>
        </p:nvSpPr>
        <p:spPr>
          <a:xfrm>
            <a:off x="131051" y="1106124"/>
            <a:ext cx="3374642" cy="264688"/>
          </a:xfrm>
          <a:prstGeom prst="rect">
            <a:avLst/>
          </a:prstGeom>
          <a:noFill/>
        </p:spPr>
        <p:txBody>
          <a:bodyPr wrap="none" rtlCol="0">
            <a:spAutoFit/>
          </a:bodyPr>
          <a:lstStyle/>
          <a:p>
            <a:pPr>
              <a:buNone/>
            </a:pPr>
            <a:r>
              <a:rPr lang="fr-FR" sz="1400" b="1" dirty="0" smtClean="0"/>
              <a:t>Résultat du réglage après 5 itérations</a:t>
            </a:r>
          </a:p>
        </p:txBody>
      </p:sp>
      <p:pic>
        <p:nvPicPr>
          <p:cNvPr id="21" name="Image 20"/>
          <p:cNvPicPr>
            <a:picLocks noChangeAspect="1"/>
          </p:cNvPicPr>
          <p:nvPr/>
        </p:nvPicPr>
        <p:blipFill rotWithShape="1">
          <a:blip r:embed="rId2"/>
          <a:srcRect l="446" t="3236" r="2092" b="4328"/>
          <a:stretch/>
        </p:blipFill>
        <p:spPr>
          <a:xfrm>
            <a:off x="524557" y="1527947"/>
            <a:ext cx="6301227" cy="3407882"/>
          </a:xfrm>
          <a:prstGeom prst="rect">
            <a:avLst/>
          </a:prstGeom>
        </p:spPr>
      </p:pic>
      <p:pic>
        <p:nvPicPr>
          <p:cNvPr id="22" name="Image 21"/>
          <p:cNvPicPr>
            <a:picLocks noChangeAspect="1"/>
          </p:cNvPicPr>
          <p:nvPr/>
        </p:nvPicPr>
        <p:blipFill rotWithShape="1">
          <a:blip r:embed="rId3"/>
          <a:srcRect l="68378" t="3675" r="2552" b="3181"/>
          <a:stretch/>
        </p:blipFill>
        <p:spPr>
          <a:xfrm>
            <a:off x="7035160" y="1542470"/>
            <a:ext cx="1986360" cy="3629243"/>
          </a:xfrm>
          <a:prstGeom prst="rect">
            <a:avLst/>
          </a:prstGeom>
        </p:spPr>
      </p:pic>
      <p:cxnSp>
        <p:nvCxnSpPr>
          <p:cNvPr id="23" name="Connecteur droit avec flèche 22"/>
          <p:cNvCxnSpPr/>
          <p:nvPr/>
        </p:nvCxnSpPr>
        <p:spPr>
          <a:xfrm>
            <a:off x="7755240" y="1580506"/>
            <a:ext cx="273100" cy="5523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5" name="Image 24"/>
          <p:cNvPicPr>
            <a:picLocks noChangeAspect="1"/>
          </p:cNvPicPr>
          <p:nvPr/>
        </p:nvPicPr>
        <p:blipFill rotWithShape="1">
          <a:blip r:embed="rId4"/>
          <a:srcRect l="640" t="136" r="46709" b="45291"/>
          <a:stretch/>
        </p:blipFill>
        <p:spPr>
          <a:xfrm>
            <a:off x="2421653" y="5061033"/>
            <a:ext cx="3796939" cy="1700790"/>
          </a:xfrm>
          <a:prstGeom prst="rect">
            <a:avLst/>
          </a:prstGeom>
        </p:spPr>
      </p:pic>
      <p:sp>
        <p:nvSpPr>
          <p:cNvPr id="26" name="ZoneTexte 25"/>
          <p:cNvSpPr txBox="1"/>
          <p:nvPr/>
        </p:nvSpPr>
        <p:spPr>
          <a:xfrm>
            <a:off x="397739" y="5606729"/>
            <a:ext cx="2191897" cy="609398"/>
          </a:xfrm>
          <a:prstGeom prst="rect">
            <a:avLst/>
          </a:prstGeom>
          <a:noFill/>
        </p:spPr>
        <p:txBody>
          <a:bodyPr wrap="square" rtlCol="0">
            <a:spAutoFit/>
          </a:bodyPr>
          <a:lstStyle/>
          <a:p>
            <a:pPr>
              <a:buNone/>
            </a:pPr>
            <a:r>
              <a:rPr lang="fr-FR" sz="1400" u="sng" dirty="0" smtClean="0"/>
              <a:t>Position des pistons </a:t>
            </a:r>
            <a:r>
              <a:rPr lang="fr-FR" sz="1400" u="sng" dirty="0"/>
              <a:t>a</a:t>
            </a:r>
            <a:r>
              <a:rPr lang="fr-FR" sz="1400" u="sng" dirty="0" smtClean="0"/>
              <a:t>près l’itération 5 de réglage</a:t>
            </a:r>
            <a:endParaRPr lang="fr-FR" sz="1400" u="sng" dirty="0"/>
          </a:p>
        </p:txBody>
      </p:sp>
      <p:sp>
        <p:nvSpPr>
          <p:cNvPr id="27" name="ZoneTexte 26"/>
          <p:cNvSpPr txBox="1"/>
          <p:nvPr/>
        </p:nvSpPr>
        <p:spPr>
          <a:xfrm>
            <a:off x="6829894" y="5779083"/>
            <a:ext cx="1850691" cy="609398"/>
          </a:xfrm>
          <a:prstGeom prst="rect">
            <a:avLst/>
          </a:prstGeom>
          <a:noFill/>
          <a:ln>
            <a:solidFill>
              <a:schemeClr val="tx2"/>
            </a:solidFill>
          </a:ln>
        </p:spPr>
        <p:txBody>
          <a:bodyPr wrap="square" rtlCol="0">
            <a:spAutoFit/>
          </a:bodyPr>
          <a:lstStyle/>
          <a:p>
            <a:pPr>
              <a:buNone/>
            </a:pPr>
            <a:r>
              <a:rPr lang="fr-FR" sz="1400" dirty="0" smtClean="0"/>
              <a:t>Position max possible pour les pistons = 140mm</a:t>
            </a:r>
          </a:p>
        </p:txBody>
      </p:sp>
      <p:sp>
        <p:nvSpPr>
          <p:cNvPr id="3" name="Rectangle 2"/>
          <p:cNvSpPr/>
          <p:nvPr/>
        </p:nvSpPr>
        <p:spPr>
          <a:xfrm>
            <a:off x="4559485" y="5229200"/>
            <a:ext cx="732595" cy="152761"/>
          </a:xfrm>
          <a:prstGeom prst="rect">
            <a:avLst/>
          </a:prstGeom>
          <a:ln w="28575">
            <a:solidFill>
              <a:srgbClr val="FF0000"/>
            </a:solidFill>
          </a:ln>
        </p:spPr>
        <p:txBody>
          <a:bodyPr wrap="square" rtlCol="0" anchor="ctr">
            <a:spAutoFit/>
          </a:bodyPr>
          <a:lstStyle/>
          <a:p>
            <a:pPr algn="ctr">
              <a:buNone/>
            </a:pPr>
            <a:endParaRPr lang="fr-FR" dirty="0" smtClean="0">
              <a:solidFill>
                <a:srgbClr val="FF0000"/>
              </a:solidFill>
            </a:endParaRPr>
          </a:p>
        </p:txBody>
      </p:sp>
      <p:cxnSp>
        <p:nvCxnSpPr>
          <p:cNvPr id="5" name="Connecteur droit avec flèche 4"/>
          <p:cNvCxnSpPr>
            <a:endCxn id="3" idx="3"/>
          </p:cNvCxnSpPr>
          <p:nvPr/>
        </p:nvCxnSpPr>
        <p:spPr>
          <a:xfrm flipH="1" flipV="1">
            <a:off x="5292080" y="5305581"/>
            <a:ext cx="1440160" cy="13964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6732240" y="5352628"/>
            <a:ext cx="1627369" cy="264688"/>
          </a:xfrm>
          <a:prstGeom prst="rect">
            <a:avLst/>
          </a:prstGeom>
          <a:noFill/>
        </p:spPr>
        <p:txBody>
          <a:bodyPr wrap="none" rtlCol="0">
            <a:spAutoFit/>
          </a:bodyPr>
          <a:lstStyle/>
          <a:p>
            <a:pPr>
              <a:buNone/>
            </a:pPr>
            <a:r>
              <a:rPr lang="fr-FR" sz="1400" dirty="0" smtClean="0"/>
              <a:t>Enfoncement max</a:t>
            </a:r>
          </a:p>
        </p:txBody>
      </p:sp>
    </p:spTree>
    <p:extLst>
      <p:ext uri="{BB962C8B-B14F-4D97-AF65-F5344CB8AC3E}">
        <p14:creationId xmlns:p14="http://schemas.microsoft.com/office/powerpoint/2010/main" val="2127083824"/>
      </p:ext>
    </p:extLst>
  </p:cSld>
  <p:clrMapOvr>
    <a:masterClrMapping/>
  </p:clrMapOvr>
  <mc:AlternateContent xmlns:mc="http://schemas.openxmlformats.org/markup-compatibility/2006">
    <mc:Choice xmlns:p14="http://schemas.microsoft.com/office/powerpoint/2010/main" Requires="p14">
      <p:transition spd="slow" p14:dur="2000" advTm="44284"/>
    </mc:Choice>
    <mc:Fallback>
      <p:transition spd="slow" advTm="44284"/>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23928"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pic>
        <p:nvPicPr>
          <p:cNvPr id="4" name="Imag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3574" y="1346433"/>
            <a:ext cx="8947818" cy="4979843"/>
          </a:xfrm>
          <a:prstGeom prst="rect">
            <a:avLst/>
          </a:prstGeom>
        </p:spPr>
      </p:pic>
      <p:sp>
        <p:nvSpPr>
          <p:cNvPr id="5" name="ZoneTexte 4"/>
          <p:cNvSpPr txBox="1"/>
          <p:nvPr/>
        </p:nvSpPr>
        <p:spPr>
          <a:xfrm>
            <a:off x="72778" y="1052736"/>
            <a:ext cx="8876704" cy="264688"/>
          </a:xfrm>
          <a:prstGeom prst="rect">
            <a:avLst/>
          </a:prstGeom>
          <a:noFill/>
        </p:spPr>
        <p:txBody>
          <a:bodyPr wrap="square" rtlCol="0">
            <a:spAutoFit/>
          </a:bodyPr>
          <a:lstStyle/>
          <a:p>
            <a:pPr>
              <a:buNone/>
            </a:pPr>
            <a:r>
              <a:rPr lang="fr-FR" sz="1400" b="1" smtClean="0"/>
              <a:t>Mesures </a:t>
            </a:r>
            <a:r>
              <a:rPr lang="fr-FR" sz="1400" b="1" dirty="0" smtClean="0"/>
              <a:t>RF pendant plusieurs cycle thermique de18.6 à 37.6 °C</a:t>
            </a:r>
            <a:endParaRPr lang="fr-FR" sz="1400" b="1" dirty="0"/>
          </a:p>
        </p:txBody>
      </p:sp>
      <p:sp>
        <p:nvSpPr>
          <p:cNvPr id="6" name="ZoneTexte 5"/>
          <p:cNvSpPr txBox="1"/>
          <p:nvPr/>
        </p:nvSpPr>
        <p:spPr>
          <a:xfrm>
            <a:off x="1259632" y="6430026"/>
            <a:ext cx="7277698" cy="264688"/>
          </a:xfrm>
          <a:prstGeom prst="rect">
            <a:avLst/>
          </a:prstGeom>
          <a:noFill/>
        </p:spPr>
        <p:txBody>
          <a:bodyPr wrap="none" rtlCol="0">
            <a:spAutoFit/>
          </a:bodyPr>
          <a:lstStyle/>
          <a:p>
            <a:pPr>
              <a:buNone/>
            </a:pPr>
            <a:r>
              <a:rPr lang="fr-FR" sz="1400" dirty="0" smtClean="0"/>
              <a:t>Très bonne reproductibilité des mesures alors que le RFQ se dilate de 2mm sur sa poutre</a:t>
            </a:r>
          </a:p>
        </p:txBody>
      </p:sp>
      <p:sp>
        <p:nvSpPr>
          <p:cNvPr id="7" name="Flèche droite 6"/>
          <p:cNvSpPr/>
          <p:nvPr/>
        </p:nvSpPr>
        <p:spPr>
          <a:xfrm>
            <a:off x="928341" y="6406682"/>
            <a:ext cx="360040" cy="288032"/>
          </a:xfrm>
          <a:prstGeom prst="rightArrow">
            <a:avLst/>
          </a:prstGeom>
          <a:solidFill>
            <a:srgbClr val="FF0000"/>
          </a:solidFill>
        </p:spPr>
        <p:txBody>
          <a:bodyPr wrap="square" rtlCol="0" anchor="ctr">
            <a:spAutoFit/>
          </a:bodyPr>
          <a:lstStyle/>
          <a:p>
            <a:pPr algn="ctr">
              <a:buNone/>
            </a:pPr>
            <a:endParaRPr lang="fr-FR" dirty="0" smtClean="0">
              <a:solidFill>
                <a:srgbClr val="FF0000"/>
              </a:solidFill>
            </a:endParaRPr>
          </a:p>
        </p:txBody>
      </p:sp>
    </p:spTree>
    <p:extLst>
      <p:ext uri="{BB962C8B-B14F-4D97-AF65-F5344CB8AC3E}">
        <p14:creationId xmlns:p14="http://schemas.microsoft.com/office/powerpoint/2010/main" val="4078005197"/>
      </p:ext>
    </p:extLst>
  </p:cSld>
  <p:clrMapOvr>
    <a:masterClrMapping/>
  </p:clrMapOvr>
  <mc:AlternateContent xmlns:mc="http://schemas.openxmlformats.org/markup-compatibility/2006">
    <mc:Choice xmlns:p14="http://schemas.microsoft.com/office/powerpoint/2010/main" Requires="p14">
      <p:transition spd="slow" p14:dur="2000" advTm="22745"/>
    </mc:Choice>
    <mc:Fallback>
      <p:transition spd="slow" advTm="22745"/>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619672" y="1916832"/>
            <a:ext cx="6492057" cy="3884140"/>
          </a:xfrm>
          <a:prstGeom prst="rect">
            <a:avLst/>
          </a:prstGeom>
          <a:noFill/>
          <a:ln w="9525">
            <a:noFill/>
            <a:miter lim="800000"/>
            <a:headEnd/>
            <a:tailEnd/>
          </a:ln>
          <a:effectLst/>
        </p:spPr>
        <p:txBody>
          <a:bodyPr wrap="square">
            <a:spAutoFit/>
          </a:bodyPr>
          <a:lstStyle/>
          <a:p>
            <a:pPr>
              <a:buFont typeface="Wingdings" pitchFamily="2" charset="2"/>
              <a:buChar char="Ø"/>
            </a:pPr>
            <a:r>
              <a:rPr lang="fr-FR" sz="2800" dirty="0" smtClean="0">
                <a:solidFill>
                  <a:srgbClr val="FF0000"/>
                </a:solidFill>
              </a:rPr>
              <a:t> </a:t>
            </a:r>
            <a:r>
              <a:rPr lang="fr-FR" sz="2800" dirty="0" smtClean="0"/>
              <a:t>Principe et design du RFQ SPIRAL2</a:t>
            </a:r>
          </a:p>
          <a:p>
            <a:pPr>
              <a:buFont typeface="Wingdings" pitchFamily="2" charset="2"/>
              <a:buChar char="Ø"/>
            </a:pPr>
            <a:endParaRPr lang="fr-FR" sz="2800" dirty="0"/>
          </a:p>
          <a:p>
            <a:pPr>
              <a:buFont typeface="Wingdings" pitchFamily="2" charset="2"/>
              <a:buChar char="Ø"/>
            </a:pPr>
            <a:r>
              <a:rPr lang="fr-FR" sz="2800" dirty="0" smtClean="0">
                <a:solidFill>
                  <a:srgbClr val="FF0000"/>
                </a:solidFill>
              </a:rPr>
              <a:t> </a:t>
            </a:r>
            <a:r>
              <a:rPr lang="fr-FR" sz="2800" dirty="0" smtClean="0"/>
              <a:t>Installation au GANIL</a:t>
            </a:r>
          </a:p>
          <a:p>
            <a:pPr>
              <a:buFont typeface="Wingdings" pitchFamily="2" charset="2"/>
              <a:buChar char="Ø"/>
            </a:pPr>
            <a:endParaRPr lang="fr-FR" sz="2800" dirty="0"/>
          </a:p>
          <a:p>
            <a:pPr>
              <a:buFont typeface="Wingdings" pitchFamily="2" charset="2"/>
              <a:buChar char="Ø"/>
            </a:pPr>
            <a:r>
              <a:rPr lang="fr-FR" sz="2800" dirty="0" smtClean="0">
                <a:solidFill>
                  <a:srgbClr val="FF0000"/>
                </a:solidFill>
              </a:rPr>
              <a:t> </a:t>
            </a:r>
            <a:r>
              <a:rPr lang="fr-FR" sz="2800" dirty="0" smtClean="0"/>
              <a:t>Réglages RF</a:t>
            </a:r>
          </a:p>
          <a:p>
            <a:pPr>
              <a:buFont typeface="Wingdings" pitchFamily="2" charset="2"/>
              <a:buChar char="Ø"/>
            </a:pPr>
            <a:endParaRPr lang="fr-FR" sz="2800" dirty="0"/>
          </a:p>
          <a:p>
            <a:pPr>
              <a:buFont typeface="Wingdings" pitchFamily="2" charset="2"/>
              <a:buChar char="Ø"/>
            </a:pPr>
            <a:r>
              <a:rPr lang="fr-FR" sz="2800" dirty="0" smtClean="0">
                <a:solidFill>
                  <a:srgbClr val="FF0000"/>
                </a:solidFill>
              </a:rPr>
              <a:t> </a:t>
            </a:r>
            <a:r>
              <a:rPr lang="fr-FR" sz="2800" dirty="0" smtClean="0"/>
              <a:t>Systèmes annexes</a:t>
            </a:r>
          </a:p>
          <a:p>
            <a:endParaRPr lang="fr-FR" sz="2800" dirty="0"/>
          </a:p>
          <a:p>
            <a:pPr>
              <a:buFont typeface="Wingdings" pitchFamily="2" charset="2"/>
              <a:buChar char="Ø"/>
            </a:pPr>
            <a:r>
              <a:rPr lang="fr-FR" sz="2800" dirty="0" smtClean="0">
                <a:solidFill>
                  <a:srgbClr val="FF0000"/>
                </a:solidFill>
              </a:rPr>
              <a:t> </a:t>
            </a:r>
            <a:r>
              <a:rPr lang="fr-FR" sz="2800" dirty="0" smtClean="0"/>
              <a:t>Conclusions</a:t>
            </a:r>
          </a:p>
        </p:txBody>
      </p:sp>
    </p:spTree>
    <p:extLst>
      <p:ext uri="{BB962C8B-B14F-4D97-AF65-F5344CB8AC3E}">
        <p14:creationId xmlns:p14="http://schemas.microsoft.com/office/powerpoint/2010/main" val="2769262282"/>
      </p:ext>
    </p:extLst>
  </p:cSld>
  <p:clrMapOvr>
    <a:masterClrMapping/>
  </p:clrMapOvr>
  <mc:AlternateContent xmlns:mc="http://schemas.openxmlformats.org/markup-compatibility/2006">
    <mc:Choice xmlns:p14="http://schemas.microsoft.com/office/powerpoint/2010/main" Requires="p14">
      <p:transition spd="slow" p14:dur="2000" advTm="13498"/>
    </mc:Choice>
    <mc:Fallback>
      <p:transition spd="slow" advTm="1349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4539" y="1093213"/>
            <a:ext cx="8784934" cy="313932"/>
          </a:xfrm>
          <a:prstGeom prst="rect">
            <a:avLst/>
          </a:prstGeom>
          <a:noFill/>
        </p:spPr>
        <p:txBody>
          <a:bodyPr wrap="square" rtlCol="0">
            <a:spAutoFit/>
          </a:bodyPr>
          <a:lstStyle/>
          <a:p>
            <a:pPr>
              <a:buNone/>
            </a:pPr>
            <a:r>
              <a:rPr lang="fr-FR" b="1" dirty="0" smtClean="0"/>
              <a:t>Montage des pistons définitif réalisés à partir de ceux de réglage</a:t>
            </a:r>
            <a:endParaRPr lang="fr-FR" b="1" dirty="0"/>
          </a:p>
        </p:txBody>
      </p:sp>
      <p:sp>
        <p:nvSpPr>
          <p:cNvPr id="3" name="ZoneTexte 2"/>
          <p:cNvSpPr txBox="1"/>
          <p:nvPr/>
        </p:nvSpPr>
        <p:spPr>
          <a:xfrm>
            <a:off x="3923928"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pic>
        <p:nvPicPr>
          <p:cNvPr id="10242" name="Picture 2" descr="D:\SPIRAL2\RFQ_SPIRAL2\Photos_images\2015_02_pistons\WP_20150226_10_31_00_Smart.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1520" y="1852936"/>
            <a:ext cx="2976091" cy="1980808"/>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SPIRAL2\RFQ_SPIRAL2\Photos_images\2015_03_pistons\Photos pistons\DSC0357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72200" y="1852936"/>
            <a:ext cx="2664254" cy="177636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D:\SPIRAL2\RFQ_SPIRAL2\Photos_images\2015_03_pistons\Photos pistons\DSC0357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3495914" y="1818725"/>
            <a:ext cx="2334573" cy="2087930"/>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D:\SPIRAL2\RFQ_SPIRAL2\Photos_images\2015_03_pistons\Photos pistons\DSC0361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9643" y="4547140"/>
            <a:ext cx="3047968" cy="203220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SPIRAL2\RFQ_SPIRAL2\Photos_images\2015_03_pistons\photos_PG\IMG_5514.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55758" y="4547140"/>
            <a:ext cx="2656714" cy="2010004"/>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D:\SPIRAL2\RFQ_SPIRAL2\Photos_images\2015_03_pistons\Photos pistons\DSC03537.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372200" y="4366002"/>
            <a:ext cx="2664254" cy="2303358"/>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72127" y="1438676"/>
            <a:ext cx="5170005" cy="264688"/>
          </a:xfrm>
          <a:prstGeom prst="rect">
            <a:avLst/>
          </a:prstGeom>
          <a:noFill/>
        </p:spPr>
        <p:txBody>
          <a:bodyPr wrap="none" rtlCol="0">
            <a:spAutoFit/>
          </a:bodyPr>
          <a:lstStyle/>
          <a:p>
            <a:pPr marL="285750" indent="-285750">
              <a:buFont typeface="Wingdings" panose="05000000000000000000" pitchFamily="2" charset="2"/>
              <a:buChar char="Ø"/>
            </a:pPr>
            <a:r>
              <a:rPr lang="fr-FR" sz="1400" dirty="0" smtClean="0">
                <a:solidFill>
                  <a:srgbClr val="FF0000"/>
                </a:solidFill>
              </a:rPr>
              <a:t> </a:t>
            </a:r>
            <a:r>
              <a:rPr lang="fr-FR" sz="1400" dirty="0" smtClean="0"/>
              <a:t>Préparation des pistons (Ra=0.4 (±0.1) sur le plan du joint)</a:t>
            </a:r>
          </a:p>
        </p:txBody>
      </p:sp>
      <p:sp>
        <p:nvSpPr>
          <p:cNvPr id="11" name="ZoneTexte 10"/>
          <p:cNvSpPr txBox="1"/>
          <p:nvPr/>
        </p:nvSpPr>
        <p:spPr>
          <a:xfrm>
            <a:off x="172127" y="4101314"/>
            <a:ext cx="6110968" cy="264688"/>
          </a:xfrm>
          <a:prstGeom prst="rect">
            <a:avLst/>
          </a:prstGeom>
          <a:noFill/>
        </p:spPr>
        <p:txBody>
          <a:bodyPr wrap="none" rtlCol="0">
            <a:spAutoFit/>
          </a:bodyPr>
          <a:lstStyle/>
          <a:p>
            <a:pPr marL="285750" indent="-285750">
              <a:buFont typeface="Wingdings" panose="05000000000000000000" pitchFamily="2" charset="2"/>
              <a:buChar char="Ø"/>
            </a:pPr>
            <a:r>
              <a:rPr lang="fr-FR" sz="1400" dirty="0" smtClean="0">
                <a:solidFill>
                  <a:srgbClr val="FF0000"/>
                </a:solidFill>
              </a:rPr>
              <a:t> </a:t>
            </a:r>
            <a:r>
              <a:rPr lang="fr-FR" sz="1400" dirty="0" smtClean="0"/>
              <a:t>Montage des pistons sur le RFQ (avec préparation de la gorge de joint)</a:t>
            </a:r>
          </a:p>
        </p:txBody>
      </p:sp>
    </p:spTree>
    <p:extLst>
      <p:ext uri="{BB962C8B-B14F-4D97-AF65-F5344CB8AC3E}">
        <p14:creationId xmlns:p14="http://schemas.microsoft.com/office/powerpoint/2010/main" val="4078005197"/>
      </p:ext>
    </p:extLst>
  </p:cSld>
  <p:clrMapOvr>
    <a:masterClrMapping/>
  </p:clrMapOvr>
  <mc:AlternateContent xmlns:mc="http://schemas.openxmlformats.org/markup-compatibility/2006">
    <mc:Choice xmlns:p14="http://schemas.microsoft.com/office/powerpoint/2010/main" Requires="p14">
      <p:transition spd="slow" p14:dur="2000" advTm="23298"/>
    </mc:Choice>
    <mc:Fallback>
      <p:transition spd="slow" advTm="2329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apdc5\opiquet\Desktop\Roscof\assemblage\DSC01654.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5400000">
            <a:off x="-284995" y="3951616"/>
            <a:ext cx="2740116" cy="190803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3923928"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sp>
        <p:nvSpPr>
          <p:cNvPr id="6" name="ZoneTexte 5"/>
          <p:cNvSpPr txBox="1"/>
          <p:nvPr/>
        </p:nvSpPr>
        <p:spPr>
          <a:xfrm>
            <a:off x="131044" y="1124744"/>
            <a:ext cx="6976382" cy="264688"/>
          </a:xfrm>
          <a:prstGeom prst="rect">
            <a:avLst/>
          </a:prstGeom>
          <a:noFill/>
        </p:spPr>
        <p:txBody>
          <a:bodyPr wrap="square" rtlCol="0">
            <a:spAutoFit/>
          </a:bodyPr>
          <a:lstStyle/>
          <a:p>
            <a:pPr>
              <a:buNone/>
            </a:pPr>
            <a:r>
              <a:rPr lang="fr-FR" sz="1400" b="1" dirty="0" smtClean="0"/>
              <a:t>Réglage Finale des 4 coupleurs de puissance</a:t>
            </a:r>
            <a:endParaRPr lang="fr-FR" sz="1400" b="1" dirty="0"/>
          </a:p>
        </p:txBody>
      </p:sp>
      <p:sp>
        <p:nvSpPr>
          <p:cNvPr id="3" name="ZoneTexte 2"/>
          <p:cNvSpPr txBox="1"/>
          <p:nvPr/>
        </p:nvSpPr>
        <p:spPr>
          <a:xfrm>
            <a:off x="467544" y="1501933"/>
            <a:ext cx="8585860" cy="867930"/>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solidFill>
                  <a:srgbClr val="FF0000"/>
                </a:solidFill>
              </a:rPr>
              <a:t> </a:t>
            </a:r>
            <a:r>
              <a:rPr lang="fr-FR" sz="1400" dirty="0" smtClean="0"/>
              <a:t>Réglage dépendant des pertes RF (enfoncement final des pistons en Cu, présence des joints RF…)</a:t>
            </a:r>
          </a:p>
          <a:p>
            <a:pPr>
              <a:buNone/>
            </a:pPr>
            <a:endParaRPr lang="fr-FR" sz="1400" dirty="0" smtClean="0"/>
          </a:p>
          <a:p>
            <a:pPr marL="285750" indent="-285750">
              <a:buFont typeface="Wingdings" panose="05000000000000000000" pitchFamily="2" charset="2"/>
              <a:buChar char="Ø"/>
            </a:pPr>
            <a:r>
              <a:rPr lang="fr-FR" sz="1400" dirty="0" smtClean="0">
                <a:solidFill>
                  <a:srgbClr val="FF0000"/>
                </a:solidFill>
              </a:rPr>
              <a:t> </a:t>
            </a:r>
            <a:r>
              <a:rPr lang="fr-FR" sz="1400" dirty="0" smtClean="0"/>
              <a:t>Réglages des 4 boucles RF (l’une après l’autre) jusqu’au couplage nominale du RFQ (en tenant compte du beam loading de  7kW)</a:t>
            </a:r>
          </a:p>
        </p:txBody>
      </p:sp>
      <p:sp>
        <p:nvSpPr>
          <p:cNvPr id="7" name="ZoneTexte 6"/>
          <p:cNvSpPr txBox="1"/>
          <p:nvPr/>
        </p:nvSpPr>
        <p:spPr>
          <a:xfrm>
            <a:off x="864095" y="2636912"/>
            <a:ext cx="7956377" cy="437043"/>
          </a:xfrm>
          <a:prstGeom prst="rect">
            <a:avLst/>
          </a:prstGeom>
          <a:noFill/>
        </p:spPr>
        <p:txBody>
          <a:bodyPr wrap="square" rtlCol="0">
            <a:spAutoFit/>
          </a:bodyPr>
          <a:lstStyle/>
          <a:p>
            <a:pPr>
              <a:buNone/>
            </a:pPr>
            <a:r>
              <a:rPr lang="fr-FR" sz="1400" dirty="0" smtClean="0"/>
              <a:t>Puissance RF estimée pour atteindre la tension nominale = 177kW (240kW de puissance fournie au RFQ)</a:t>
            </a:r>
          </a:p>
        </p:txBody>
      </p:sp>
      <p:pic>
        <p:nvPicPr>
          <p:cNvPr id="12290" name="Picture 2" descr="D:\SPIRAL2\RFQ_SPIRAL2\Photos_images\2014_12\20141202_163222.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12958" y="4111641"/>
            <a:ext cx="2432266"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apdc5\opiquet\Desktop\Roscof\assemblage\DSC03656.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67744" y="3429000"/>
            <a:ext cx="4183185" cy="2789100"/>
          </a:xfrm>
          <a:prstGeom prst="rect">
            <a:avLst/>
          </a:prstGeom>
          <a:noFill/>
          <a:extLst>
            <a:ext uri="{909E8E84-426E-40DD-AFC4-6F175D3DCCD1}">
              <a14:hiddenFill xmlns:a14="http://schemas.microsoft.com/office/drawing/2010/main">
                <a:solidFill>
                  <a:srgbClr val="FFFFFF"/>
                </a:solidFill>
              </a14:hiddenFill>
            </a:ext>
          </a:extLst>
        </p:spPr>
      </p:pic>
      <p:sp>
        <p:nvSpPr>
          <p:cNvPr id="9" name="Flèche courbée vers la gauche 8"/>
          <p:cNvSpPr/>
          <p:nvPr/>
        </p:nvSpPr>
        <p:spPr>
          <a:xfrm>
            <a:off x="4932040" y="5119753"/>
            <a:ext cx="286766" cy="648072"/>
          </a:xfrm>
          <a:prstGeom prst="curvedLeftArrow">
            <a:avLst/>
          </a:prstGeom>
          <a:solidFill>
            <a:schemeClr val="tx2"/>
          </a:solidFill>
        </p:spPr>
        <p:txBody>
          <a:bodyPr wrap="square" rtlCol="0" anchor="ctr">
            <a:spAutoFit/>
          </a:bodyPr>
          <a:lstStyle/>
          <a:p>
            <a:pPr algn="ctr">
              <a:buNone/>
            </a:pPr>
            <a:endParaRPr lang="fr-FR" dirty="0" smtClean="0">
              <a:solidFill>
                <a:srgbClr val="FF0000"/>
              </a:solidFill>
            </a:endParaRPr>
          </a:p>
        </p:txBody>
      </p:sp>
      <p:sp>
        <p:nvSpPr>
          <p:cNvPr id="12" name="Flèche droite 11"/>
          <p:cNvSpPr/>
          <p:nvPr/>
        </p:nvSpPr>
        <p:spPr>
          <a:xfrm>
            <a:off x="467544" y="2708920"/>
            <a:ext cx="360040" cy="288032"/>
          </a:xfrm>
          <a:prstGeom prst="rightArrow">
            <a:avLst/>
          </a:prstGeom>
          <a:solidFill>
            <a:srgbClr val="FF0000"/>
          </a:solidFill>
        </p:spPr>
        <p:txBody>
          <a:bodyPr wrap="square" rtlCol="0" anchor="ctr">
            <a:spAutoFit/>
          </a:bodyPr>
          <a:lstStyle/>
          <a:p>
            <a:pPr algn="ctr">
              <a:buNone/>
            </a:pPr>
            <a:endParaRPr lang="fr-FR" dirty="0" smtClean="0">
              <a:solidFill>
                <a:srgbClr val="FF0000"/>
              </a:solidFill>
            </a:endParaRPr>
          </a:p>
        </p:txBody>
      </p:sp>
    </p:spTree>
    <p:extLst>
      <p:ext uri="{BB962C8B-B14F-4D97-AF65-F5344CB8AC3E}">
        <p14:creationId xmlns:p14="http://schemas.microsoft.com/office/powerpoint/2010/main" val="1083740421"/>
      </p:ext>
    </p:extLst>
  </p:cSld>
  <p:clrMapOvr>
    <a:masterClrMapping/>
  </p:clrMapOvr>
  <mc:AlternateContent xmlns:mc="http://schemas.openxmlformats.org/markup-compatibility/2006">
    <mc:Choice xmlns:p14="http://schemas.microsoft.com/office/powerpoint/2010/main" Requires="p14">
      <p:transition spd="slow" p14:dur="2000" advTm="37978"/>
    </mc:Choice>
    <mc:Fallback>
      <p:transition spd="slow" advTm="37978"/>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923928"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sp>
        <p:nvSpPr>
          <p:cNvPr id="3" name="ZoneTexte 2"/>
          <p:cNvSpPr txBox="1"/>
          <p:nvPr/>
        </p:nvSpPr>
        <p:spPr>
          <a:xfrm>
            <a:off x="107504" y="1093241"/>
            <a:ext cx="6976382" cy="264688"/>
          </a:xfrm>
          <a:prstGeom prst="rect">
            <a:avLst/>
          </a:prstGeom>
          <a:noFill/>
        </p:spPr>
        <p:txBody>
          <a:bodyPr wrap="square" rtlCol="0">
            <a:spAutoFit/>
          </a:bodyPr>
          <a:lstStyle/>
          <a:p>
            <a:pPr>
              <a:buNone/>
            </a:pPr>
            <a:r>
              <a:rPr lang="fr-FR" sz="1400" b="1" dirty="0" smtClean="0"/>
              <a:t>Beadpull final avec piston Cuivre</a:t>
            </a:r>
            <a:endParaRPr lang="fr-FR" sz="1400" b="1" dirty="0"/>
          </a:p>
        </p:txBody>
      </p:sp>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8691" y="1763414"/>
            <a:ext cx="6914008" cy="3791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3886" y="1816125"/>
            <a:ext cx="2012637" cy="3686029"/>
          </a:xfrm>
          <a:prstGeom prst="rect">
            <a:avLst/>
          </a:prstGeom>
        </p:spPr>
      </p:pic>
      <p:sp>
        <p:nvSpPr>
          <p:cNvPr id="6" name="ZoneTexte 5"/>
          <p:cNvSpPr txBox="1"/>
          <p:nvPr/>
        </p:nvSpPr>
        <p:spPr>
          <a:xfrm>
            <a:off x="379109" y="1433540"/>
            <a:ext cx="6433171" cy="264688"/>
          </a:xfrm>
          <a:prstGeom prst="rect">
            <a:avLst/>
          </a:prstGeom>
          <a:noFill/>
        </p:spPr>
        <p:txBody>
          <a:bodyPr wrap="none" rtlCol="0">
            <a:spAutoFit/>
          </a:bodyPr>
          <a:lstStyle/>
          <a:p>
            <a:pPr>
              <a:buNone/>
            </a:pPr>
            <a:r>
              <a:rPr lang="fr-FR" sz="1400" dirty="0" smtClean="0"/>
              <a:t>Beadpull réalisé après le test d’étanchéité final (pistons et boucles RF en place)</a:t>
            </a:r>
          </a:p>
        </p:txBody>
      </p:sp>
      <p:sp>
        <p:nvSpPr>
          <p:cNvPr id="8" name="ZoneTexte 7"/>
          <p:cNvSpPr txBox="1"/>
          <p:nvPr/>
        </p:nvSpPr>
        <p:spPr>
          <a:xfrm>
            <a:off x="1001404" y="6237312"/>
            <a:ext cx="7088800" cy="480131"/>
          </a:xfrm>
          <a:prstGeom prst="rect">
            <a:avLst/>
          </a:prstGeom>
          <a:noFill/>
        </p:spPr>
        <p:txBody>
          <a:bodyPr wrap="none" rtlCol="0">
            <a:spAutoFit/>
          </a:bodyPr>
          <a:lstStyle/>
          <a:p>
            <a:pPr>
              <a:buNone/>
            </a:pPr>
            <a:r>
              <a:rPr lang="fr-FR" sz="1400" dirty="0" smtClean="0"/>
              <a:t>Loi de tension conservée après plusieurs cyclages en température du RFQ (22 à 38°C)</a:t>
            </a:r>
          </a:p>
          <a:p>
            <a:pPr>
              <a:buNone/>
            </a:pPr>
            <a:r>
              <a:rPr lang="fr-FR" sz="1400" dirty="0" smtClean="0"/>
              <a:t>(Même la composante Q3)</a:t>
            </a:r>
          </a:p>
        </p:txBody>
      </p:sp>
      <p:sp>
        <p:nvSpPr>
          <p:cNvPr id="9" name="Rectangle 8"/>
          <p:cNvSpPr/>
          <p:nvPr/>
        </p:nvSpPr>
        <p:spPr>
          <a:xfrm>
            <a:off x="6441017" y="1103888"/>
            <a:ext cx="2702983" cy="264688"/>
          </a:xfrm>
          <a:prstGeom prst="rect">
            <a:avLst/>
          </a:prstGeom>
        </p:spPr>
        <p:txBody>
          <a:bodyPr wrap="none">
            <a:spAutoFit/>
          </a:bodyPr>
          <a:lstStyle/>
          <a:p>
            <a:pPr algn="ctr">
              <a:buNone/>
            </a:pPr>
            <a:r>
              <a:rPr lang="fr-FR" sz="1400" dirty="0"/>
              <a:t>l</a:t>
            </a:r>
            <a:r>
              <a:rPr lang="fr-FR" sz="1400" dirty="0" smtClean="0"/>
              <a:t>a </a:t>
            </a:r>
            <a:r>
              <a:rPr lang="fr-FR" sz="1400" dirty="0"/>
              <a:t>composante Q3 est </a:t>
            </a:r>
            <a:r>
              <a:rPr lang="fr-FR" sz="1400" dirty="0" smtClean="0"/>
              <a:t>apparue </a:t>
            </a:r>
            <a:endParaRPr lang="fr-FR" sz="1400" dirty="0"/>
          </a:p>
        </p:txBody>
      </p:sp>
      <p:cxnSp>
        <p:nvCxnSpPr>
          <p:cNvPr id="11" name="Connecteur droit avec flèche 10"/>
          <p:cNvCxnSpPr>
            <a:stCxn id="9" idx="2"/>
          </p:cNvCxnSpPr>
          <p:nvPr/>
        </p:nvCxnSpPr>
        <p:spPr>
          <a:xfrm>
            <a:off x="7792509" y="1368576"/>
            <a:ext cx="19851" cy="98030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Flèche droite 12"/>
          <p:cNvSpPr/>
          <p:nvPr/>
        </p:nvSpPr>
        <p:spPr>
          <a:xfrm>
            <a:off x="611560" y="6346876"/>
            <a:ext cx="360040" cy="288032"/>
          </a:xfrm>
          <a:prstGeom prst="rightArrow">
            <a:avLst/>
          </a:prstGeom>
          <a:solidFill>
            <a:srgbClr val="FF0000"/>
          </a:solidFill>
        </p:spPr>
        <p:txBody>
          <a:bodyPr wrap="square" rtlCol="0" anchor="ctr">
            <a:spAutoFit/>
          </a:bodyPr>
          <a:lstStyle/>
          <a:p>
            <a:pPr algn="ctr">
              <a:buNone/>
            </a:pPr>
            <a:endParaRPr lang="fr-FR" dirty="0" smtClean="0">
              <a:solidFill>
                <a:srgbClr val="FF0000"/>
              </a:solidFill>
            </a:endParaRPr>
          </a:p>
        </p:txBody>
      </p:sp>
      <p:sp>
        <p:nvSpPr>
          <p:cNvPr id="12" name="Flèche droite 11"/>
          <p:cNvSpPr/>
          <p:nvPr/>
        </p:nvSpPr>
        <p:spPr>
          <a:xfrm>
            <a:off x="592005" y="5651846"/>
            <a:ext cx="360040" cy="288032"/>
          </a:xfrm>
          <a:prstGeom prst="rightArrow">
            <a:avLst/>
          </a:prstGeom>
          <a:solidFill>
            <a:srgbClr val="FF0000"/>
          </a:solidFill>
        </p:spPr>
        <p:txBody>
          <a:bodyPr wrap="square" rtlCol="0" anchor="ctr">
            <a:spAutoFit/>
          </a:bodyPr>
          <a:lstStyle/>
          <a:p>
            <a:pPr algn="ctr">
              <a:buNone/>
            </a:pPr>
            <a:endParaRPr lang="fr-FR" dirty="0" smtClean="0">
              <a:solidFill>
                <a:srgbClr val="FF0000"/>
              </a:solidFill>
            </a:endParaRPr>
          </a:p>
        </p:txBody>
      </p:sp>
      <p:sp>
        <p:nvSpPr>
          <p:cNvPr id="4" name="ZoneTexte 3"/>
          <p:cNvSpPr txBox="1"/>
          <p:nvPr/>
        </p:nvSpPr>
        <p:spPr>
          <a:xfrm>
            <a:off x="1001404" y="5584059"/>
            <a:ext cx="7764883" cy="609398"/>
          </a:xfrm>
          <a:prstGeom prst="rect">
            <a:avLst/>
          </a:prstGeom>
          <a:noFill/>
        </p:spPr>
        <p:txBody>
          <a:bodyPr wrap="square" rtlCol="0">
            <a:spAutoFit/>
          </a:bodyPr>
          <a:lstStyle/>
          <a:p>
            <a:pPr>
              <a:buNone/>
            </a:pPr>
            <a:r>
              <a:rPr lang="fr-FR" sz="1400" dirty="0" smtClean="0"/>
              <a:t>Loi de tension modifiée par le remplacement des pistons réglables par les pistons définitifs et par les mises en vide successives du RFQ lors des tests d’étanchéité lors du montage des pistons</a:t>
            </a:r>
          </a:p>
        </p:txBody>
      </p:sp>
    </p:spTree>
    <p:extLst>
      <p:ext uri="{BB962C8B-B14F-4D97-AF65-F5344CB8AC3E}">
        <p14:creationId xmlns:p14="http://schemas.microsoft.com/office/powerpoint/2010/main" val="4078005197"/>
      </p:ext>
    </p:extLst>
  </p:cSld>
  <p:clrMapOvr>
    <a:masterClrMapping/>
  </p:clrMapOvr>
  <mc:AlternateContent xmlns:mc="http://schemas.openxmlformats.org/markup-compatibility/2006">
    <mc:Choice xmlns:p14="http://schemas.microsoft.com/office/powerpoint/2010/main" Requires="p14">
      <p:transition spd="slow" p14:dur="2000" advTm="42570"/>
    </mc:Choice>
    <mc:Fallback>
      <p:transition spd="slow" advTm="4257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41288" y="1052736"/>
            <a:ext cx="6976382" cy="264688"/>
          </a:xfrm>
          <a:prstGeom prst="rect">
            <a:avLst/>
          </a:prstGeom>
          <a:noFill/>
        </p:spPr>
        <p:txBody>
          <a:bodyPr wrap="square" rtlCol="0">
            <a:spAutoFit/>
          </a:bodyPr>
          <a:lstStyle/>
          <a:p>
            <a:pPr>
              <a:buNone/>
            </a:pPr>
            <a:r>
              <a:rPr lang="fr-FR" sz="1400" b="1" dirty="0" smtClean="0"/>
              <a:t>Calcul </a:t>
            </a:r>
            <a:r>
              <a:rPr lang="fr-FR" sz="1400" b="1" dirty="0" err="1" smtClean="0"/>
              <a:t>Beam</a:t>
            </a:r>
            <a:r>
              <a:rPr lang="fr-FR" sz="1400" b="1" dirty="0" smtClean="0"/>
              <a:t> </a:t>
            </a:r>
            <a:r>
              <a:rPr lang="fr-FR" sz="1400" b="1" dirty="0" err="1" smtClean="0"/>
              <a:t>dynamic</a:t>
            </a:r>
            <a:endParaRPr lang="fr-FR" sz="1400" b="1" dirty="0"/>
          </a:p>
        </p:txBody>
      </p:sp>
      <p:sp>
        <p:nvSpPr>
          <p:cNvPr id="3" name="ZoneTexte 2"/>
          <p:cNvSpPr txBox="1"/>
          <p:nvPr/>
        </p:nvSpPr>
        <p:spPr>
          <a:xfrm>
            <a:off x="673288" y="1369658"/>
            <a:ext cx="5125570" cy="264688"/>
          </a:xfrm>
          <a:prstGeom prst="rect">
            <a:avLst/>
          </a:prstGeom>
          <a:noFill/>
        </p:spPr>
        <p:txBody>
          <a:bodyPr wrap="none" rtlCol="0">
            <a:spAutoFit/>
          </a:bodyPr>
          <a:lstStyle/>
          <a:p>
            <a:pPr marL="285750" indent="-285750">
              <a:buFont typeface="Wingdings" panose="05000000000000000000" pitchFamily="2" charset="2"/>
              <a:buChar char="Ø"/>
            </a:pPr>
            <a:r>
              <a:rPr lang="fr-FR" sz="1400" dirty="0" smtClean="0">
                <a:solidFill>
                  <a:srgbClr val="FF0000"/>
                </a:solidFill>
              </a:rPr>
              <a:t> </a:t>
            </a:r>
            <a:r>
              <a:rPr lang="fr-FR" sz="1400" dirty="0" smtClean="0"/>
              <a:t>Loi de tension mesurée réinjectée dans le code TOUTATIS</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348880"/>
            <a:ext cx="5480773" cy="4505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043608" y="1781135"/>
            <a:ext cx="8100392" cy="480131"/>
          </a:xfrm>
          <a:prstGeom prst="rect">
            <a:avLst/>
          </a:prstGeom>
          <a:noFill/>
        </p:spPr>
        <p:txBody>
          <a:bodyPr wrap="square" rtlCol="0">
            <a:spAutoFit/>
          </a:bodyPr>
          <a:lstStyle/>
          <a:p>
            <a:pPr>
              <a:buNone/>
            </a:pPr>
            <a:r>
              <a:rPr lang="fr-FR" sz="1400" dirty="0"/>
              <a:t>99.83 % de transmission des particules accélérée en deuton et 99.75 % en ions</a:t>
            </a:r>
            <a:r>
              <a:rPr lang="fr-FR" sz="1400" dirty="0" smtClean="0"/>
              <a:t>.</a:t>
            </a:r>
          </a:p>
          <a:p>
            <a:pPr>
              <a:buNone/>
            </a:pPr>
            <a:r>
              <a:rPr lang="fr-FR" sz="1400" dirty="0" smtClean="0"/>
              <a:t>Pas de grossissement de l’émittance transverses  et pas de dégradation </a:t>
            </a:r>
            <a:r>
              <a:rPr lang="fr-FR" sz="1400" dirty="0"/>
              <a:t>de l’émittance </a:t>
            </a:r>
            <a:r>
              <a:rPr lang="fr-FR" sz="1400" dirty="0" smtClean="0"/>
              <a:t>longitudinale</a:t>
            </a:r>
          </a:p>
        </p:txBody>
      </p:sp>
      <p:sp>
        <p:nvSpPr>
          <p:cNvPr id="7" name="Flèche droite 6"/>
          <p:cNvSpPr/>
          <p:nvPr/>
        </p:nvSpPr>
        <p:spPr>
          <a:xfrm>
            <a:off x="679216" y="1847758"/>
            <a:ext cx="360040" cy="288032"/>
          </a:xfrm>
          <a:prstGeom prst="rightArrow">
            <a:avLst/>
          </a:prstGeom>
          <a:solidFill>
            <a:srgbClr val="FF0000"/>
          </a:solidFill>
        </p:spPr>
        <p:txBody>
          <a:bodyPr wrap="square" rtlCol="0" anchor="ctr">
            <a:spAutoFit/>
          </a:bodyPr>
          <a:lstStyle/>
          <a:p>
            <a:pPr algn="ctr">
              <a:buNone/>
            </a:pPr>
            <a:endParaRPr lang="fr-FR" dirty="0" smtClean="0">
              <a:solidFill>
                <a:srgbClr val="FF0000"/>
              </a:solidFill>
            </a:endParaRPr>
          </a:p>
        </p:txBody>
      </p:sp>
      <p:sp>
        <p:nvSpPr>
          <p:cNvPr id="8" name="ZoneTexte 7"/>
          <p:cNvSpPr txBox="1"/>
          <p:nvPr/>
        </p:nvSpPr>
        <p:spPr>
          <a:xfrm>
            <a:off x="3923928"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spTree>
    <p:extLst>
      <p:ext uri="{BB962C8B-B14F-4D97-AF65-F5344CB8AC3E}">
        <p14:creationId xmlns:p14="http://schemas.microsoft.com/office/powerpoint/2010/main" val="1504665708"/>
      </p:ext>
    </p:extLst>
  </p:cSld>
  <p:clrMapOvr>
    <a:masterClrMapping/>
  </p:clrMapOvr>
  <mc:AlternateContent xmlns:mc="http://schemas.openxmlformats.org/markup-compatibility/2006">
    <mc:Choice xmlns:p14="http://schemas.microsoft.com/office/powerpoint/2010/main" Requires="p14">
      <p:transition spd="slow" p14:dur="2000" advTm="18487"/>
    </mc:Choice>
    <mc:Fallback>
      <p:transition spd="slow" advTm="18487"/>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SPIRAL2\RFQ_SPIRAL2\Photos_images\2015_09\IMG_6786-dxo.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340768"/>
            <a:ext cx="7854511" cy="5236692"/>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3707904" y="251496"/>
            <a:ext cx="2162772" cy="437043"/>
          </a:xfrm>
          <a:prstGeom prst="rect">
            <a:avLst/>
          </a:prstGeom>
          <a:noFill/>
        </p:spPr>
        <p:txBody>
          <a:bodyPr wrap="none" rtlCol="0">
            <a:spAutoFit/>
          </a:bodyPr>
          <a:lstStyle/>
          <a:p>
            <a:pPr>
              <a:buNone/>
            </a:pPr>
            <a:r>
              <a:rPr lang="fr-FR" sz="2800" b="1" dirty="0"/>
              <a:t>Réglage </a:t>
            </a:r>
            <a:r>
              <a:rPr lang="fr-FR" sz="2800" b="1" dirty="0" smtClean="0"/>
              <a:t>RF</a:t>
            </a:r>
            <a:endParaRPr lang="fr-FR" sz="2800" b="1" dirty="0"/>
          </a:p>
        </p:txBody>
      </p:sp>
      <p:sp>
        <p:nvSpPr>
          <p:cNvPr id="4" name="ZoneTexte 3"/>
          <p:cNvSpPr txBox="1"/>
          <p:nvPr/>
        </p:nvSpPr>
        <p:spPr>
          <a:xfrm>
            <a:off x="219713" y="1065735"/>
            <a:ext cx="8246358" cy="264688"/>
          </a:xfrm>
          <a:prstGeom prst="rect">
            <a:avLst/>
          </a:prstGeom>
          <a:noFill/>
        </p:spPr>
        <p:txBody>
          <a:bodyPr wrap="square" rtlCol="0">
            <a:spAutoFit/>
          </a:bodyPr>
          <a:lstStyle/>
          <a:p>
            <a:pPr>
              <a:buNone/>
            </a:pPr>
            <a:r>
              <a:rPr lang="fr-FR" sz="1400" b="1" dirty="0" smtClean="0"/>
              <a:t>RFQ réglé, étanche, connecté aux circuits hydrauliques et RF et connecté à la LBE et LME</a:t>
            </a:r>
            <a:endParaRPr lang="fr-FR" sz="1400" b="1" dirty="0"/>
          </a:p>
        </p:txBody>
      </p:sp>
    </p:spTree>
    <p:extLst>
      <p:ext uri="{BB962C8B-B14F-4D97-AF65-F5344CB8AC3E}">
        <p14:creationId xmlns:p14="http://schemas.microsoft.com/office/powerpoint/2010/main" val="264781652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5856" y="332656"/>
            <a:ext cx="3405099" cy="437043"/>
          </a:xfrm>
          <a:prstGeom prst="rect">
            <a:avLst/>
          </a:prstGeom>
        </p:spPr>
        <p:txBody>
          <a:bodyPr wrap="none">
            <a:spAutoFit/>
          </a:bodyPr>
          <a:lstStyle/>
          <a:p>
            <a:pPr>
              <a:buNone/>
            </a:pPr>
            <a:r>
              <a:rPr lang="fr-FR" sz="2800" b="1" dirty="0" smtClean="0"/>
              <a:t>Systèmes </a:t>
            </a:r>
            <a:r>
              <a:rPr lang="fr-FR" sz="2800" b="1" dirty="0"/>
              <a:t>annexes</a:t>
            </a: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graphicFrame>
        <p:nvGraphicFramePr>
          <p:cNvPr id="5" name="Objet 4"/>
          <p:cNvGraphicFramePr>
            <a:graphicFrameLocks noChangeAspect="1"/>
          </p:cNvGraphicFramePr>
          <p:nvPr>
            <p:extLst>
              <p:ext uri="{D42A27DB-BD31-4B8C-83A1-F6EECF244321}">
                <p14:modId xmlns:p14="http://schemas.microsoft.com/office/powerpoint/2010/main" val="1347597137"/>
              </p:ext>
            </p:extLst>
          </p:nvPr>
        </p:nvGraphicFramePr>
        <p:xfrm>
          <a:off x="27883" y="2878817"/>
          <a:ext cx="5657595" cy="3430503"/>
        </p:xfrm>
        <a:graphic>
          <a:graphicData uri="http://schemas.openxmlformats.org/presentationml/2006/ole">
            <mc:AlternateContent xmlns:mc="http://schemas.openxmlformats.org/markup-compatibility/2006">
              <mc:Choice xmlns:v="urn:schemas-microsoft-com:vml" Requires="v">
                <p:oleObj spid="_x0000_s14452" r:id="rId3" imgW="5896675" imgH="3577415" progId="AutoSketch.Drawing.7">
                  <p:embed/>
                </p:oleObj>
              </mc:Choice>
              <mc:Fallback>
                <p:oleObj r:id="rId3" imgW="5896675" imgH="3577415" progId="AutoSketch.Drawing.7">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3" y="2878817"/>
                        <a:ext cx="5657595" cy="3430503"/>
                      </a:xfrm>
                      <a:prstGeom prst="rect">
                        <a:avLst/>
                      </a:prstGeom>
                      <a:noFill/>
                    </p:spPr>
                  </p:pic>
                </p:oleObj>
              </mc:Fallback>
            </mc:AlternateContent>
          </a:graphicData>
        </a:graphic>
      </p:graphicFrame>
      <p:sp>
        <p:nvSpPr>
          <p:cNvPr id="7" name="ZoneTexte 6"/>
          <p:cNvSpPr txBox="1"/>
          <p:nvPr/>
        </p:nvSpPr>
        <p:spPr>
          <a:xfrm>
            <a:off x="107504" y="1047371"/>
            <a:ext cx="3368230" cy="264688"/>
          </a:xfrm>
          <a:prstGeom prst="rect">
            <a:avLst/>
          </a:prstGeom>
          <a:noFill/>
        </p:spPr>
        <p:txBody>
          <a:bodyPr wrap="none" rtlCol="0">
            <a:spAutoFit/>
          </a:bodyPr>
          <a:lstStyle/>
          <a:p>
            <a:pPr>
              <a:buNone/>
            </a:pPr>
            <a:r>
              <a:rPr lang="fr-FR" sz="1400" b="1" dirty="0" smtClean="0"/>
              <a:t>Système de refroidissement du RFQ</a:t>
            </a:r>
          </a:p>
        </p:txBody>
      </p:sp>
      <p:sp>
        <p:nvSpPr>
          <p:cNvPr id="8" name="ZoneTexte 7"/>
          <p:cNvSpPr txBox="1"/>
          <p:nvPr/>
        </p:nvSpPr>
        <p:spPr>
          <a:xfrm>
            <a:off x="151056" y="1340768"/>
            <a:ext cx="7106433" cy="695575"/>
          </a:xfrm>
          <a:prstGeom prst="rect">
            <a:avLst/>
          </a:prstGeom>
          <a:noFill/>
        </p:spPr>
        <p:txBody>
          <a:bodyPr wrap="none" rtlCol="0">
            <a:spAutoFit/>
          </a:bodyPr>
          <a:lstStyle/>
          <a:p>
            <a:pPr marL="285750" indent="-285750">
              <a:buFont typeface="Wingdings" panose="05000000000000000000" pitchFamily="2" charset="2"/>
              <a:buChar char="Ø"/>
            </a:pPr>
            <a:r>
              <a:rPr lang="fr-FR" sz="1400" dirty="0" smtClean="0">
                <a:solidFill>
                  <a:srgbClr val="FF0000"/>
                </a:solidFill>
              </a:rPr>
              <a:t> </a:t>
            </a:r>
            <a:r>
              <a:rPr lang="fr-FR" sz="1400" u="sng" dirty="0" smtClean="0"/>
              <a:t>2 circuits </a:t>
            </a:r>
            <a:r>
              <a:rPr lang="fr-FR" sz="1400" u="sng" dirty="0"/>
              <a:t>d’eau </a:t>
            </a:r>
            <a:r>
              <a:rPr lang="fr-FR" sz="1400" u="sng" dirty="0" smtClean="0"/>
              <a:t>:</a:t>
            </a:r>
          </a:p>
          <a:p>
            <a:pPr>
              <a:buNone/>
            </a:pPr>
            <a:r>
              <a:rPr lang="fr-FR" sz="1400" b="1" dirty="0"/>
              <a:t>	</a:t>
            </a:r>
            <a:r>
              <a:rPr lang="fr-FR" sz="1400" dirty="0" smtClean="0"/>
              <a:t>- 1 pour les lames</a:t>
            </a:r>
          </a:p>
          <a:p>
            <a:pPr>
              <a:buNone/>
            </a:pPr>
            <a:r>
              <a:rPr lang="fr-FR" sz="1400" dirty="0" smtClean="0"/>
              <a:t>	- 1 pour le tube, les 40 pistons, les 4 boucles RF et les plaques d’extrémités</a:t>
            </a:r>
          </a:p>
        </p:txBody>
      </p:sp>
      <p:sp>
        <p:nvSpPr>
          <p:cNvPr id="9" name="ZoneTexte 8"/>
          <p:cNvSpPr txBox="1"/>
          <p:nvPr/>
        </p:nvSpPr>
        <p:spPr>
          <a:xfrm>
            <a:off x="107504" y="3202789"/>
            <a:ext cx="877163" cy="313932"/>
          </a:xfrm>
          <a:prstGeom prst="rect">
            <a:avLst/>
          </a:prstGeom>
          <a:noFill/>
          <a:ln>
            <a:solidFill>
              <a:schemeClr val="tx1"/>
            </a:solidFill>
          </a:ln>
        </p:spPr>
        <p:txBody>
          <a:bodyPr wrap="none" rtlCol="0">
            <a:spAutoFit/>
          </a:bodyPr>
          <a:lstStyle/>
          <a:p>
            <a:pPr>
              <a:buNone/>
            </a:pPr>
            <a:r>
              <a:rPr lang="fr-FR" dirty="0" smtClean="0"/>
              <a:t>GANIL</a:t>
            </a:r>
          </a:p>
        </p:txBody>
      </p:sp>
      <p:sp>
        <p:nvSpPr>
          <p:cNvPr id="10" name="ZoneTexte 9"/>
          <p:cNvSpPr txBox="1"/>
          <p:nvPr/>
        </p:nvSpPr>
        <p:spPr>
          <a:xfrm>
            <a:off x="539552" y="2420888"/>
            <a:ext cx="184731" cy="313932"/>
          </a:xfrm>
          <a:prstGeom prst="rect">
            <a:avLst/>
          </a:prstGeom>
          <a:noFill/>
        </p:spPr>
        <p:txBody>
          <a:bodyPr wrap="none" rtlCol="0">
            <a:spAutoFit/>
          </a:bodyPr>
          <a:lstStyle/>
          <a:p>
            <a:pPr>
              <a:buNone/>
            </a:pPr>
            <a:endParaRPr lang="fr-FR" dirty="0" smtClean="0"/>
          </a:p>
        </p:txBody>
      </p:sp>
      <p:sp>
        <p:nvSpPr>
          <p:cNvPr id="11" name="ZoneTexte 10"/>
          <p:cNvSpPr txBox="1"/>
          <p:nvPr/>
        </p:nvSpPr>
        <p:spPr>
          <a:xfrm>
            <a:off x="151055" y="2005500"/>
            <a:ext cx="8504251" cy="695575"/>
          </a:xfrm>
          <a:prstGeom prst="rect">
            <a:avLst/>
          </a:prstGeom>
          <a:noFill/>
        </p:spPr>
        <p:txBody>
          <a:bodyPr wrap="none" rtlCol="0">
            <a:spAutoFit/>
          </a:bodyPr>
          <a:lstStyle/>
          <a:p>
            <a:pPr marL="285750" indent="-285750">
              <a:buFont typeface="Wingdings" panose="05000000000000000000" pitchFamily="2" charset="2"/>
              <a:buChar char="Ø"/>
            </a:pPr>
            <a:r>
              <a:rPr lang="fr-FR" sz="1400" dirty="0">
                <a:solidFill>
                  <a:srgbClr val="FF0000"/>
                </a:solidFill>
              </a:rPr>
              <a:t> </a:t>
            </a:r>
            <a:r>
              <a:rPr lang="fr-FR" sz="1400" u="sng" dirty="0" smtClean="0"/>
              <a:t>2 fonctions</a:t>
            </a:r>
            <a:r>
              <a:rPr lang="fr-FR" sz="1400" dirty="0" smtClean="0"/>
              <a:t>: </a:t>
            </a:r>
          </a:p>
          <a:p>
            <a:pPr>
              <a:buNone/>
            </a:pPr>
            <a:r>
              <a:rPr lang="fr-FR" sz="1400" dirty="0" smtClean="0"/>
              <a:t>	- refroidissement du RFQ (jusqu’à 200kW déposée dans la cavité)</a:t>
            </a:r>
          </a:p>
          <a:p>
            <a:pPr>
              <a:buNone/>
            </a:pPr>
            <a:r>
              <a:rPr lang="fr-FR" sz="1400" dirty="0"/>
              <a:t>	</a:t>
            </a:r>
            <a:r>
              <a:rPr lang="fr-FR" sz="1400" dirty="0" smtClean="0"/>
              <a:t>- permettre la régulation de la fréquence du RFQ en pilotant la température du circuit du </a:t>
            </a:r>
            <a:r>
              <a:rPr lang="fr-FR" sz="1400" dirty="0"/>
              <a:t>t</a:t>
            </a:r>
            <a:r>
              <a:rPr lang="fr-FR" sz="1400" dirty="0" smtClean="0"/>
              <a:t>ube</a:t>
            </a:r>
          </a:p>
        </p:txBody>
      </p:sp>
      <p:pic>
        <p:nvPicPr>
          <p:cNvPr id="14343" name="Picture 7" descr="D:\SPIRAL2\RFQ_SPIRAL2\Photos_images\2015_09_refrig_Gilles\118.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38648" y="2760841"/>
            <a:ext cx="3388664" cy="1964182"/>
          </a:xfrm>
          <a:prstGeom prst="rect">
            <a:avLst/>
          </a:prstGeom>
          <a:noFill/>
          <a:extLst>
            <a:ext uri="{909E8E84-426E-40DD-AFC4-6F175D3DCCD1}">
              <a14:hiddenFill xmlns:a14="http://schemas.microsoft.com/office/drawing/2010/main">
                <a:solidFill>
                  <a:srgbClr val="FFFFFF"/>
                </a:solidFill>
              </a14:hiddenFill>
            </a:ext>
          </a:extLst>
        </p:spPr>
      </p:pic>
      <p:pic>
        <p:nvPicPr>
          <p:cNvPr id="14362" name="Picture 2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24" t="10686" r="-1"/>
          <a:stretch/>
        </p:blipFill>
        <p:spPr bwMode="auto">
          <a:xfrm>
            <a:off x="5553277" y="4869160"/>
            <a:ext cx="3427714" cy="1963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5913765" y="6188683"/>
            <a:ext cx="3040596" cy="480131"/>
          </a:xfrm>
          <a:prstGeom prst="rect">
            <a:avLst/>
          </a:prstGeom>
          <a:noFill/>
        </p:spPr>
        <p:txBody>
          <a:bodyPr wrap="square" rtlCol="0">
            <a:spAutoFit/>
          </a:bodyPr>
          <a:lstStyle/>
          <a:p>
            <a:pPr>
              <a:buNone/>
            </a:pPr>
            <a:r>
              <a:rPr lang="fr-FR" sz="1400" dirty="0" smtClean="0">
                <a:solidFill>
                  <a:srgbClr val="FF0000"/>
                </a:solidFill>
              </a:rPr>
              <a:t> 5h pour passer de 20°C à 38°C</a:t>
            </a:r>
          </a:p>
          <a:p>
            <a:pPr>
              <a:buNone/>
            </a:pPr>
            <a:r>
              <a:rPr lang="fr-FR" sz="1400" dirty="0" smtClean="0">
                <a:solidFill>
                  <a:srgbClr val="FF0000"/>
                </a:solidFill>
              </a:rPr>
              <a:t>Régulation en température ±0.1°C</a:t>
            </a:r>
          </a:p>
        </p:txBody>
      </p:sp>
      <p:sp>
        <p:nvSpPr>
          <p:cNvPr id="6" name="ZoneTexte 5"/>
          <p:cNvSpPr txBox="1"/>
          <p:nvPr/>
        </p:nvSpPr>
        <p:spPr>
          <a:xfrm>
            <a:off x="4502412" y="6354882"/>
            <a:ext cx="1039067" cy="264688"/>
          </a:xfrm>
          <a:prstGeom prst="rect">
            <a:avLst/>
          </a:prstGeom>
          <a:noFill/>
        </p:spPr>
        <p:txBody>
          <a:bodyPr wrap="none" rtlCol="0">
            <a:spAutoFit/>
          </a:bodyPr>
          <a:lstStyle/>
          <a:p>
            <a:pPr>
              <a:buNone/>
            </a:pPr>
            <a:r>
              <a:rPr lang="fr-FR" sz="1400" b="1" dirty="0" smtClean="0"/>
              <a:t>Aout 2015</a:t>
            </a:r>
          </a:p>
        </p:txBody>
      </p:sp>
    </p:spTree>
    <p:extLst>
      <p:ext uri="{BB962C8B-B14F-4D97-AF65-F5344CB8AC3E}">
        <p14:creationId xmlns:p14="http://schemas.microsoft.com/office/powerpoint/2010/main" val="4078005197"/>
      </p:ext>
    </p:extLst>
  </p:cSld>
  <p:clrMapOvr>
    <a:masterClrMapping/>
  </p:clrMapOvr>
  <mc:AlternateContent xmlns:mc="http://schemas.openxmlformats.org/markup-compatibility/2006">
    <mc:Choice xmlns:p14="http://schemas.microsoft.com/office/powerpoint/2010/main" Requires="p14">
      <p:transition spd="slow" p14:dur="2000" advTm="43497"/>
    </mc:Choice>
    <mc:Fallback>
      <p:transition spd="slow" advTm="43497"/>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5856" y="332656"/>
            <a:ext cx="3405099" cy="437043"/>
          </a:xfrm>
          <a:prstGeom prst="rect">
            <a:avLst/>
          </a:prstGeom>
        </p:spPr>
        <p:txBody>
          <a:bodyPr wrap="none">
            <a:spAutoFit/>
          </a:bodyPr>
          <a:lstStyle/>
          <a:p>
            <a:pPr>
              <a:buNone/>
            </a:pPr>
            <a:r>
              <a:rPr lang="fr-FR" sz="2800" b="1" dirty="0" smtClean="0"/>
              <a:t>Systèmes </a:t>
            </a:r>
            <a:r>
              <a:rPr lang="fr-FR" sz="2800" b="1" dirty="0"/>
              <a:t>annexes</a:t>
            </a:r>
          </a:p>
        </p:txBody>
      </p:sp>
      <p:sp>
        <p:nvSpPr>
          <p:cNvPr id="3" name="ZoneTexte 2"/>
          <p:cNvSpPr txBox="1"/>
          <p:nvPr/>
        </p:nvSpPr>
        <p:spPr>
          <a:xfrm>
            <a:off x="86002" y="980728"/>
            <a:ext cx="6976382" cy="264688"/>
          </a:xfrm>
          <a:prstGeom prst="rect">
            <a:avLst/>
          </a:prstGeom>
          <a:noFill/>
        </p:spPr>
        <p:txBody>
          <a:bodyPr wrap="square" rtlCol="0">
            <a:spAutoFit/>
          </a:bodyPr>
          <a:lstStyle/>
          <a:p>
            <a:pPr>
              <a:buNone/>
            </a:pPr>
            <a:r>
              <a:rPr lang="fr-FR" sz="1400" b="1" dirty="0" smtClean="0"/>
              <a:t>LLRF</a:t>
            </a:r>
            <a:endParaRPr lang="fr-FR" sz="1400" b="1" dirty="0"/>
          </a:p>
        </p:txBody>
      </p:sp>
      <p:sp>
        <p:nvSpPr>
          <p:cNvPr id="4" name="ZoneTexte 3"/>
          <p:cNvSpPr txBox="1"/>
          <p:nvPr/>
        </p:nvSpPr>
        <p:spPr>
          <a:xfrm>
            <a:off x="179512" y="4488170"/>
            <a:ext cx="1180131" cy="264688"/>
          </a:xfrm>
          <a:prstGeom prst="rect">
            <a:avLst/>
          </a:prstGeom>
          <a:noFill/>
        </p:spPr>
        <p:txBody>
          <a:bodyPr wrap="none" rtlCol="0">
            <a:spAutoFit/>
          </a:bodyPr>
          <a:lstStyle/>
          <a:p>
            <a:pPr>
              <a:buNone/>
            </a:pPr>
            <a:r>
              <a:rPr lang="fr-FR" sz="1400" b="1" dirty="0" smtClean="0"/>
              <a:t>Sources RF</a:t>
            </a:r>
          </a:p>
        </p:txBody>
      </p:sp>
      <p:sp>
        <p:nvSpPr>
          <p:cNvPr id="6" name="ZoneTexte 5"/>
          <p:cNvSpPr txBox="1"/>
          <p:nvPr/>
        </p:nvSpPr>
        <p:spPr>
          <a:xfrm>
            <a:off x="395537" y="1208248"/>
            <a:ext cx="8136903" cy="867930"/>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solidFill>
                  <a:srgbClr val="FF0000"/>
                </a:solidFill>
              </a:rPr>
              <a:t> </a:t>
            </a:r>
            <a:r>
              <a:rPr lang="fr-FR" sz="1400" dirty="0" smtClean="0"/>
              <a:t>Régulation de la tension du RFQ grâce aux pilotages des amplificateurs de puissance et </a:t>
            </a:r>
            <a:r>
              <a:rPr lang="fr-FR" sz="1400" dirty="0" smtClean="0"/>
              <a:t>des 2 températures des circuits </a:t>
            </a:r>
            <a:r>
              <a:rPr lang="fr-FR" sz="1400" dirty="0" smtClean="0"/>
              <a:t>de refroidissement du </a:t>
            </a:r>
            <a:r>
              <a:rPr lang="fr-FR" sz="1400" dirty="0" smtClean="0"/>
              <a:t>RFQ</a:t>
            </a:r>
            <a:endParaRPr lang="fr-FR" sz="1400" dirty="0" smtClean="0"/>
          </a:p>
          <a:p>
            <a:pPr marL="285750" indent="-285750">
              <a:buFont typeface="Wingdings" panose="05000000000000000000" pitchFamily="2" charset="2"/>
              <a:buChar char="Ø"/>
            </a:pPr>
            <a:r>
              <a:rPr lang="fr-FR" sz="1400" dirty="0">
                <a:solidFill>
                  <a:srgbClr val="FF0000"/>
                </a:solidFill>
              </a:rPr>
              <a:t> </a:t>
            </a:r>
            <a:r>
              <a:rPr lang="fr-FR" sz="1400" dirty="0" smtClean="0"/>
              <a:t>4 systèmes pour piloter</a:t>
            </a:r>
            <a:r>
              <a:rPr lang="fr-FR" sz="1400" dirty="0" smtClean="0">
                <a:solidFill>
                  <a:srgbClr val="FF0000"/>
                </a:solidFill>
              </a:rPr>
              <a:t> </a:t>
            </a:r>
            <a:r>
              <a:rPr lang="fr-FR" sz="1400" dirty="0" smtClean="0"/>
              <a:t>4 </a:t>
            </a:r>
            <a:r>
              <a:rPr lang="fr-FR" sz="1400" dirty="0"/>
              <a:t>amplis </a:t>
            </a:r>
            <a:r>
              <a:rPr lang="fr-FR" sz="1400" dirty="0" smtClean="0"/>
              <a:t>RF; </a:t>
            </a:r>
            <a:r>
              <a:rPr lang="fr-FR" sz="1400" dirty="0"/>
              <a:t>Mode suivi en fréquence pour le démarrage du RFQ</a:t>
            </a:r>
          </a:p>
          <a:p>
            <a:pPr marL="285750" indent="-285750">
              <a:buFont typeface="Wingdings" panose="05000000000000000000" pitchFamily="2" charset="2"/>
              <a:buChar char="Ø"/>
            </a:pPr>
            <a:endParaRPr lang="fr-FR" sz="1400" dirty="0" smtClean="0">
              <a:solidFill>
                <a:srgbClr val="FF0000"/>
              </a:solidFill>
            </a:endParaRPr>
          </a:p>
        </p:txBody>
      </p:sp>
      <p:pic>
        <p:nvPicPr>
          <p:cNvPr id="8" name="Picture 2" descr="\\Dapdc5\opiquet\Desktop\IMG_3036_OK.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39752" y="1944297"/>
            <a:ext cx="1642882" cy="219063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34555" y="1972595"/>
            <a:ext cx="2155419" cy="216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descr="\\Dapdc5\opiquet\Desktop\2015-10-02 11.12.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4555" y="4365104"/>
            <a:ext cx="1348193" cy="2396787"/>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Dapdc5\opiquet\Desktop\129_295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0955" y="4450486"/>
            <a:ext cx="1733713" cy="2311405"/>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395537" y="4782932"/>
            <a:ext cx="4197021" cy="1126462"/>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solidFill>
                  <a:srgbClr val="FF0000"/>
                </a:solidFill>
              </a:rPr>
              <a:t> </a:t>
            </a:r>
            <a:r>
              <a:rPr lang="fr-FR" sz="1400" dirty="0" smtClean="0"/>
              <a:t>240kW obtenus par 4 amplis RF de 60kW </a:t>
            </a:r>
          </a:p>
          <a:p>
            <a:pPr marL="285750" indent="-285750">
              <a:buFont typeface="Wingdings" panose="05000000000000000000" pitchFamily="2" charset="2"/>
              <a:buChar char="Ø"/>
            </a:pPr>
            <a:r>
              <a:rPr lang="fr-FR" sz="1400" dirty="0">
                <a:solidFill>
                  <a:srgbClr val="FF0000"/>
                </a:solidFill>
              </a:rPr>
              <a:t> </a:t>
            </a:r>
            <a:r>
              <a:rPr lang="fr-FR" sz="1400" dirty="0" smtClean="0"/>
              <a:t>Nombreuses pannes depuis leur installation</a:t>
            </a:r>
          </a:p>
          <a:p>
            <a:pPr>
              <a:buNone/>
            </a:pPr>
            <a:r>
              <a:rPr lang="fr-FR" sz="1400" dirty="0"/>
              <a:t>d</a:t>
            </a:r>
            <a:r>
              <a:rPr lang="fr-FR" sz="1400" dirty="0" smtClean="0"/>
              <a:t>ans l’accélérateur</a:t>
            </a:r>
          </a:p>
          <a:p>
            <a:pPr>
              <a:buNone/>
            </a:pPr>
            <a:endParaRPr lang="fr-FR" sz="1400" dirty="0"/>
          </a:p>
          <a:p>
            <a:pPr marL="285750" indent="-285750">
              <a:buFont typeface="Wingdings" panose="05000000000000000000" pitchFamily="2" charset="2"/>
              <a:buChar char="Ø"/>
            </a:pPr>
            <a:endParaRPr lang="fr-FR" sz="1400" dirty="0" smtClean="0">
              <a:solidFill>
                <a:srgbClr val="FF0000"/>
              </a:solidFill>
            </a:endParaRPr>
          </a:p>
        </p:txBody>
      </p:sp>
      <p:sp>
        <p:nvSpPr>
          <p:cNvPr id="12" name="ZoneTexte 11"/>
          <p:cNvSpPr txBox="1"/>
          <p:nvPr/>
        </p:nvSpPr>
        <p:spPr>
          <a:xfrm>
            <a:off x="395537" y="5445224"/>
            <a:ext cx="4197021" cy="997196"/>
          </a:xfrm>
          <a:prstGeom prst="rect">
            <a:avLst/>
          </a:prstGeom>
          <a:noFill/>
        </p:spPr>
        <p:txBody>
          <a:bodyPr wrap="square" rtlCol="0">
            <a:spAutoFit/>
          </a:bodyPr>
          <a:lstStyle/>
          <a:p>
            <a:pPr marL="285750" indent="-285750">
              <a:buFont typeface="Wingdings" panose="05000000000000000000" pitchFamily="2" charset="2"/>
              <a:buChar char="Ø"/>
            </a:pPr>
            <a:r>
              <a:rPr lang="fr-FR" sz="1400" dirty="0" smtClean="0">
                <a:solidFill>
                  <a:srgbClr val="FF0000"/>
                </a:solidFill>
              </a:rPr>
              <a:t> </a:t>
            </a:r>
            <a:r>
              <a:rPr lang="fr-FR" sz="1400" dirty="0" smtClean="0"/>
              <a:t>Actuellement 3 amplis sont opérationnels (testés et qualifiés avec leur circulateurs et charge).</a:t>
            </a:r>
          </a:p>
          <a:p>
            <a:pPr marL="285750" indent="-285750">
              <a:buFont typeface="Wingdings" panose="05000000000000000000" pitchFamily="2" charset="2"/>
              <a:buChar char="Ø"/>
            </a:pPr>
            <a:r>
              <a:rPr lang="fr-FR" sz="1400" dirty="0" smtClean="0">
                <a:solidFill>
                  <a:srgbClr val="FF0000"/>
                </a:solidFill>
              </a:rPr>
              <a:t> </a:t>
            </a:r>
            <a:r>
              <a:rPr lang="fr-FR" sz="1400" dirty="0" smtClean="0"/>
              <a:t>La cavité du tube du quatrième ampli est en cours d’expertise par le fabricant.</a:t>
            </a:r>
            <a:endParaRPr lang="fr-FR" sz="1400" dirty="0"/>
          </a:p>
        </p:txBody>
      </p:sp>
    </p:spTree>
    <p:extLst>
      <p:ext uri="{BB962C8B-B14F-4D97-AF65-F5344CB8AC3E}">
        <p14:creationId xmlns:p14="http://schemas.microsoft.com/office/powerpoint/2010/main" val="4078005197"/>
      </p:ext>
    </p:extLst>
  </p:cSld>
  <p:clrMapOvr>
    <a:masterClrMapping/>
  </p:clrMapOvr>
  <mc:AlternateContent xmlns:mc="http://schemas.openxmlformats.org/markup-compatibility/2006">
    <mc:Choice xmlns:p14="http://schemas.microsoft.com/office/powerpoint/2010/main" Requires="p14">
      <p:transition spd="slow" p14:dur="2000" advTm="43070"/>
    </mc:Choice>
    <mc:Fallback>
      <p:transition spd="slow" advTm="4307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5856" y="332656"/>
            <a:ext cx="2342308" cy="437043"/>
          </a:xfrm>
          <a:prstGeom prst="rect">
            <a:avLst/>
          </a:prstGeom>
        </p:spPr>
        <p:txBody>
          <a:bodyPr wrap="none">
            <a:spAutoFit/>
          </a:bodyPr>
          <a:lstStyle/>
          <a:p>
            <a:pPr>
              <a:buNone/>
            </a:pPr>
            <a:r>
              <a:rPr lang="fr-FR" sz="2800" b="1" dirty="0" smtClean="0"/>
              <a:t>Conclusions</a:t>
            </a:r>
            <a:endParaRPr lang="fr-FR" sz="2800" b="1" dirty="0"/>
          </a:p>
        </p:txBody>
      </p:sp>
      <p:sp>
        <p:nvSpPr>
          <p:cNvPr id="3" name="ZoneTexte 2"/>
          <p:cNvSpPr txBox="1"/>
          <p:nvPr/>
        </p:nvSpPr>
        <p:spPr>
          <a:xfrm>
            <a:off x="125388" y="1484784"/>
            <a:ext cx="8676456" cy="2979277"/>
          </a:xfrm>
          <a:prstGeom prst="rect">
            <a:avLst/>
          </a:prstGeom>
          <a:noFill/>
        </p:spPr>
        <p:txBody>
          <a:bodyPr wrap="square" rtlCol="0">
            <a:spAutoFit/>
          </a:bodyPr>
          <a:lstStyle/>
          <a:p>
            <a:pPr marL="285750" indent="-285750" algn="just">
              <a:buFont typeface="Wingdings" panose="05000000000000000000" pitchFamily="2" charset="2"/>
              <a:buChar char="Ø"/>
            </a:pPr>
            <a:r>
              <a:rPr lang="fr-FR" sz="1400" dirty="0">
                <a:solidFill>
                  <a:srgbClr val="FF0000"/>
                </a:solidFill>
              </a:rPr>
              <a:t> </a:t>
            </a:r>
            <a:r>
              <a:rPr lang="fr-FR" sz="1400" dirty="0" smtClean="0"/>
              <a:t>Montage et réglage RF du RFQ d’aout 2014 à avril 2015.</a:t>
            </a:r>
          </a:p>
          <a:p>
            <a:pPr algn="just">
              <a:buNone/>
            </a:pPr>
            <a:r>
              <a:rPr lang="fr-FR" sz="1400" dirty="0"/>
              <a:t>	</a:t>
            </a:r>
            <a:r>
              <a:rPr lang="fr-FR" sz="1400" dirty="0" smtClean="0"/>
              <a:t>- Besoin de </a:t>
            </a:r>
            <a:r>
              <a:rPr lang="fr-FR" sz="1400" dirty="0" smtClean="0"/>
              <a:t>tests </a:t>
            </a:r>
            <a:r>
              <a:rPr lang="fr-FR" sz="1400" dirty="0" smtClean="0"/>
              <a:t>au préalable à Saclay pour debugger la procédure d’assemblage 	(Positionner deux pièces de 2t l’une par rapport à l’autre à ±10µm et monter un joint hélicoflex 	de diamètre 750mm). </a:t>
            </a:r>
          </a:p>
          <a:p>
            <a:pPr algn="just">
              <a:buNone/>
            </a:pPr>
            <a:r>
              <a:rPr lang="fr-FR" sz="1400" dirty="0"/>
              <a:t>	</a:t>
            </a:r>
            <a:r>
              <a:rPr lang="fr-FR" sz="1400" dirty="0" smtClean="0"/>
              <a:t>- Installation impossible sans le support local (MO et atelier du GANIL). </a:t>
            </a:r>
          </a:p>
          <a:p>
            <a:pPr algn="just">
              <a:buNone/>
            </a:pPr>
            <a:r>
              <a:rPr lang="fr-FR" sz="1400" dirty="0"/>
              <a:t>	</a:t>
            </a:r>
            <a:r>
              <a:rPr lang="fr-FR" sz="1400" dirty="0" smtClean="0"/>
              <a:t>- Organisation complexe: besoin de MO de Saclay (montage, réglage RF, hydraulique…), du 	GANIL (montage, reprises mécaniques vide, RF…) plus des entreprises extérieures pour 	différentes prestations (réalisation des doigts Q et des pistons, mise en place de 	l’hydraulique</a:t>
            </a:r>
            <a:r>
              <a:rPr lang="fr-FR" sz="1400" dirty="0"/>
              <a:t>…), </a:t>
            </a:r>
            <a:r>
              <a:rPr lang="fr-FR" sz="1400" dirty="0" smtClean="0"/>
              <a:t>autres activités dans le tunnel...</a:t>
            </a:r>
          </a:p>
          <a:p>
            <a:pPr algn="just">
              <a:buNone/>
            </a:pPr>
            <a:r>
              <a:rPr lang="fr-FR" sz="1400" dirty="0"/>
              <a:t>	</a:t>
            </a:r>
            <a:r>
              <a:rPr lang="fr-FR" sz="1400" dirty="0" smtClean="0"/>
              <a:t>- Réglages RF conformes (quelques difficultés avec les mises en vide successives qui ont pu 	modifier mécaniquement la cavité).</a:t>
            </a:r>
          </a:p>
          <a:p>
            <a:pPr algn="just">
              <a:buNone/>
            </a:pPr>
            <a:r>
              <a:rPr lang="fr-FR" sz="1400" dirty="0"/>
              <a:t>	</a:t>
            </a:r>
            <a:endParaRPr lang="fr-FR" sz="1400" dirty="0" smtClean="0"/>
          </a:p>
          <a:p>
            <a:pPr algn="just">
              <a:buNone/>
            </a:pPr>
            <a:endParaRPr lang="fr-FR" sz="1400" dirty="0" smtClean="0"/>
          </a:p>
          <a:p>
            <a:pPr marL="285750" indent="-285750" algn="just">
              <a:buFont typeface="Wingdings" panose="05000000000000000000" pitchFamily="2" charset="2"/>
              <a:buChar char="Ø"/>
            </a:pPr>
            <a:r>
              <a:rPr lang="fr-FR" sz="1400" dirty="0">
                <a:solidFill>
                  <a:srgbClr val="FF0000"/>
                </a:solidFill>
              </a:rPr>
              <a:t> </a:t>
            </a:r>
            <a:r>
              <a:rPr lang="fr-FR" sz="1400" dirty="0" smtClean="0"/>
              <a:t>Mise en place des systèmes annexes (hydraulique, vide, connexions RF, amplis RF, LLRF…)  qui n’est pas à négliger: avril 2015 à octobre 2015.</a:t>
            </a:r>
          </a:p>
        </p:txBody>
      </p:sp>
      <p:sp>
        <p:nvSpPr>
          <p:cNvPr id="4" name="ZoneTexte 3"/>
          <p:cNvSpPr txBox="1"/>
          <p:nvPr/>
        </p:nvSpPr>
        <p:spPr>
          <a:xfrm>
            <a:off x="107504" y="1119313"/>
            <a:ext cx="1904689" cy="264688"/>
          </a:xfrm>
          <a:prstGeom prst="rect">
            <a:avLst/>
          </a:prstGeom>
          <a:noFill/>
        </p:spPr>
        <p:txBody>
          <a:bodyPr wrap="none" rtlCol="0">
            <a:spAutoFit/>
          </a:bodyPr>
          <a:lstStyle/>
          <a:p>
            <a:pPr>
              <a:buNone/>
            </a:pPr>
            <a:r>
              <a:rPr lang="fr-FR" sz="1400" b="1" dirty="0" smtClean="0"/>
              <a:t>Retour d’expérience</a:t>
            </a:r>
          </a:p>
        </p:txBody>
      </p:sp>
      <p:sp>
        <p:nvSpPr>
          <p:cNvPr id="5" name="ZoneTexte 4"/>
          <p:cNvSpPr txBox="1"/>
          <p:nvPr/>
        </p:nvSpPr>
        <p:spPr>
          <a:xfrm>
            <a:off x="125388" y="4929652"/>
            <a:ext cx="8855442" cy="1255728"/>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solidFill>
                  <a:srgbClr val="FF0000"/>
                </a:solidFill>
              </a:rPr>
              <a:t> </a:t>
            </a:r>
            <a:r>
              <a:rPr lang="fr-FR" sz="1400" dirty="0" smtClean="0"/>
              <a:t>Tous les systèmes sont prêts (sauf un ampli RF qui nécessite encore quelques mois de réparation).</a:t>
            </a:r>
          </a:p>
          <a:p>
            <a:pPr marL="285750" indent="-285750">
              <a:buFont typeface="Wingdings" panose="05000000000000000000" pitchFamily="2" charset="2"/>
              <a:buChar char="Ø"/>
            </a:pPr>
            <a:r>
              <a:rPr lang="fr-FR" sz="1400" dirty="0" smtClean="0">
                <a:solidFill>
                  <a:srgbClr val="FF0000"/>
                </a:solidFill>
              </a:rPr>
              <a:t> </a:t>
            </a:r>
            <a:r>
              <a:rPr lang="fr-FR" sz="1400" dirty="0" smtClean="0"/>
              <a:t>Démarrage du LLRF et de la RF la semaine prochaine (</a:t>
            </a:r>
            <a:r>
              <a:rPr lang="fr-FR" sz="1400" dirty="0" err="1" smtClean="0"/>
              <a:t>débuggage</a:t>
            </a:r>
            <a:r>
              <a:rPr lang="fr-FR" sz="1400" dirty="0" smtClean="0"/>
              <a:t> au moins du CC; </a:t>
            </a:r>
            <a:r>
              <a:rPr lang="fr-FR" sz="1400" dirty="0"/>
              <a:t> </a:t>
            </a:r>
            <a:r>
              <a:rPr lang="fr-FR" sz="1400" dirty="0" smtClean="0"/>
              <a:t>début du Conditionnement? ).</a:t>
            </a:r>
          </a:p>
          <a:p>
            <a:pPr marL="285750" indent="-285750">
              <a:buFont typeface="Wingdings" panose="05000000000000000000" pitchFamily="2" charset="2"/>
              <a:buChar char="Ø"/>
            </a:pPr>
            <a:r>
              <a:rPr lang="fr-FR" sz="1400" dirty="0">
                <a:solidFill>
                  <a:srgbClr val="FF0000"/>
                </a:solidFill>
              </a:rPr>
              <a:t> </a:t>
            </a:r>
            <a:r>
              <a:rPr lang="fr-FR" sz="1400" dirty="0" smtClean="0"/>
              <a:t>Conditionnement du RFQ fin octobre/début novembre jusqu’à 135 kW de puissance RF dans la cavité.</a:t>
            </a:r>
          </a:p>
          <a:p>
            <a:pPr marL="285750" indent="-285750">
              <a:buFont typeface="Wingdings" panose="05000000000000000000" pitchFamily="2" charset="2"/>
              <a:buChar char="Ø"/>
            </a:pPr>
            <a:r>
              <a:rPr lang="fr-FR" sz="1400" dirty="0" smtClean="0">
                <a:solidFill>
                  <a:srgbClr val="FF0000"/>
                </a:solidFill>
              </a:rPr>
              <a:t> </a:t>
            </a:r>
            <a:r>
              <a:rPr lang="fr-FR" sz="1400" dirty="0" smtClean="0"/>
              <a:t>Premier faisceau dans le RFQ en novembre 2015 ( faisceau de protons nécessitant que 40% de la  tension nominale de la cavité).</a:t>
            </a:r>
          </a:p>
        </p:txBody>
      </p:sp>
      <p:sp>
        <p:nvSpPr>
          <p:cNvPr id="6" name="ZoneTexte 5"/>
          <p:cNvSpPr txBox="1"/>
          <p:nvPr/>
        </p:nvSpPr>
        <p:spPr>
          <a:xfrm>
            <a:off x="265921" y="4532464"/>
            <a:ext cx="1289135" cy="264688"/>
          </a:xfrm>
          <a:prstGeom prst="rect">
            <a:avLst/>
          </a:prstGeom>
          <a:noFill/>
        </p:spPr>
        <p:txBody>
          <a:bodyPr wrap="none" rtlCol="0">
            <a:spAutoFit/>
          </a:bodyPr>
          <a:lstStyle/>
          <a:p>
            <a:pPr>
              <a:buNone/>
            </a:pPr>
            <a:r>
              <a:rPr lang="fr-FR" sz="1400" b="1" dirty="0" smtClean="0"/>
              <a:t>Perspectives</a:t>
            </a:r>
          </a:p>
        </p:txBody>
      </p:sp>
      <p:sp>
        <p:nvSpPr>
          <p:cNvPr id="7" name="ZoneTexte 6"/>
          <p:cNvSpPr txBox="1"/>
          <p:nvPr/>
        </p:nvSpPr>
        <p:spPr>
          <a:xfrm>
            <a:off x="1496314" y="3668368"/>
            <a:ext cx="7488832" cy="264688"/>
          </a:xfrm>
          <a:prstGeom prst="rect">
            <a:avLst/>
          </a:prstGeom>
          <a:noFill/>
        </p:spPr>
        <p:txBody>
          <a:bodyPr wrap="square" rtlCol="0">
            <a:spAutoFit/>
          </a:bodyPr>
          <a:lstStyle/>
          <a:p>
            <a:pPr>
              <a:buNone/>
            </a:pPr>
            <a:r>
              <a:rPr lang="fr-FR" sz="1400" dirty="0" smtClean="0"/>
              <a:t>RFQ réglé, étanche, connecté aux circuits hydrauliques et RF et connecté à la LBE et LME</a:t>
            </a:r>
            <a:endParaRPr lang="fr-FR" sz="1400" dirty="0"/>
          </a:p>
        </p:txBody>
      </p:sp>
      <p:sp>
        <p:nvSpPr>
          <p:cNvPr id="8" name="Flèche droite 7"/>
          <p:cNvSpPr/>
          <p:nvPr/>
        </p:nvSpPr>
        <p:spPr>
          <a:xfrm>
            <a:off x="1115616" y="3645024"/>
            <a:ext cx="360040" cy="288032"/>
          </a:xfrm>
          <a:prstGeom prst="rightArrow">
            <a:avLst/>
          </a:prstGeom>
          <a:solidFill>
            <a:srgbClr val="FF0000"/>
          </a:solidFill>
        </p:spPr>
        <p:txBody>
          <a:bodyPr wrap="square" rtlCol="0" anchor="ctr">
            <a:spAutoFit/>
          </a:bodyPr>
          <a:lstStyle/>
          <a:p>
            <a:pPr algn="ctr">
              <a:buNone/>
            </a:pPr>
            <a:endParaRPr lang="fr-FR" dirty="0" smtClean="0">
              <a:solidFill>
                <a:srgbClr val="FF0000"/>
              </a:solidFill>
            </a:endParaRPr>
          </a:p>
        </p:txBody>
      </p:sp>
    </p:spTree>
    <p:extLst>
      <p:ext uri="{BB962C8B-B14F-4D97-AF65-F5344CB8AC3E}">
        <p14:creationId xmlns:p14="http://schemas.microsoft.com/office/powerpoint/2010/main" val="4078005197"/>
      </p:ext>
    </p:extLst>
  </p:cSld>
  <p:clrMapOvr>
    <a:masterClrMapping/>
  </p:clrMapOvr>
  <mc:AlternateContent xmlns:mc="http://schemas.openxmlformats.org/markup-compatibility/2006">
    <mc:Choice xmlns:p14="http://schemas.microsoft.com/office/powerpoint/2010/main" Requires="p14">
      <p:transition spd="slow" p14:dur="2000" advTm="121627"/>
    </mc:Choice>
    <mc:Fallback>
      <p:transition spd="slow" advTm="121627"/>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quet_0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7256" y="1052736"/>
            <a:ext cx="7452320" cy="5449509"/>
          </a:xfrm>
          <a:prstGeom prst="rect">
            <a:avLst/>
          </a:prstGeom>
        </p:spPr>
      </p:pic>
    </p:spTree>
    <p:extLst>
      <p:ext uri="{BB962C8B-B14F-4D97-AF65-F5344CB8AC3E}">
        <p14:creationId xmlns:p14="http://schemas.microsoft.com/office/powerpoint/2010/main" val="3347518466"/>
      </p:ext>
    </p:extLst>
  </p:cSld>
  <p:clrMapOvr>
    <a:masterClrMapping/>
  </p:clrMapOvr>
  <mc:AlternateContent xmlns:mc="http://schemas.openxmlformats.org/markup-compatibility/2006">
    <mc:Choice xmlns:p14="http://schemas.microsoft.com/office/powerpoint/2010/main" Requires="p14">
      <p:transition spd="slow" p14:dur="2000" advTm="37631"/>
    </mc:Choice>
    <mc:Fallback>
      <p:transition spd="slow" advTm="37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E180D4A7-C9FB-4DFB-919C-405C955672EB}">
      <p14:showEvtLst xmlns:p14="http://schemas.microsoft.com/office/powerpoint/2010/main">
        <p14:playEvt time="0" objId="2"/>
        <p14:stopEvt time="35901"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4"/>
          <p:cNvSpPr txBox="1">
            <a:spLocks noChangeArrowheads="1"/>
          </p:cNvSpPr>
          <p:nvPr/>
        </p:nvSpPr>
        <p:spPr bwMode="auto">
          <a:xfrm>
            <a:off x="2051719" y="163128"/>
            <a:ext cx="6857065" cy="437043"/>
          </a:xfrm>
          <a:prstGeom prst="rect">
            <a:avLst/>
          </a:prstGeom>
          <a:noFill/>
          <a:ln w="9525">
            <a:noFill/>
            <a:miter lim="800000"/>
            <a:headEnd/>
            <a:tailEnd/>
          </a:ln>
          <a:effectLst/>
        </p:spPr>
        <p:txBody>
          <a:bodyPr wrap="square">
            <a:spAutoFit/>
          </a:bodyPr>
          <a:lstStyle/>
          <a:p>
            <a:pPr algn="ctr">
              <a:buNone/>
            </a:pPr>
            <a:r>
              <a:rPr lang="fr-FR" sz="2800" b="1" dirty="0" smtClean="0"/>
              <a:t> Principe de fonctionnement d’un RFQ</a:t>
            </a:r>
            <a:endParaRPr lang="fr-FR" sz="2800" b="1" dirty="0"/>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3959" y="3692173"/>
            <a:ext cx="3655571" cy="120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12541" y="1828800"/>
            <a:ext cx="3655571" cy="129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6"/>
          <p:cNvSpPr txBox="1">
            <a:spLocks noChangeArrowheads="1"/>
          </p:cNvSpPr>
          <p:nvPr/>
        </p:nvSpPr>
        <p:spPr bwMode="auto">
          <a:xfrm>
            <a:off x="611560" y="1038838"/>
            <a:ext cx="4035475" cy="313932"/>
          </a:xfrm>
          <a:prstGeom prst="rect">
            <a:avLst/>
          </a:prstGeom>
          <a:noFill/>
          <a:ln w="9525">
            <a:noFill/>
            <a:miter lim="800000"/>
            <a:headEnd/>
            <a:tailEnd/>
          </a:ln>
          <a:effectLst/>
        </p:spPr>
        <p:txBody>
          <a:bodyPr wrap="square">
            <a:spAutoFit/>
          </a:bodyPr>
          <a:lstStyle/>
          <a:p>
            <a:pPr>
              <a:buNone/>
            </a:pPr>
            <a:r>
              <a:rPr lang="fr-FR" b="1" dirty="0" smtClean="0"/>
              <a:t>3 Fonctions</a:t>
            </a:r>
            <a:endParaRPr lang="fr-FR" dirty="0"/>
          </a:p>
        </p:txBody>
      </p:sp>
      <p:pic>
        <p:nvPicPr>
          <p:cNvPr id="11"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203269" y="5345723"/>
            <a:ext cx="3655571" cy="111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6"/>
          <p:cNvSpPr txBox="1">
            <a:spLocks noChangeArrowheads="1"/>
          </p:cNvSpPr>
          <p:nvPr/>
        </p:nvSpPr>
        <p:spPr bwMode="auto">
          <a:xfrm>
            <a:off x="714054" y="1377392"/>
            <a:ext cx="3674533" cy="338554"/>
          </a:xfrm>
          <a:prstGeom prst="rect">
            <a:avLst/>
          </a:prstGeom>
          <a:noFill/>
          <a:ln w="9525">
            <a:noFill/>
            <a:miter lim="800000"/>
            <a:headEnd/>
            <a:tailEnd/>
          </a:ln>
          <a:effectLst/>
        </p:spPr>
        <p:txBody>
          <a:bodyPr wrap="square">
            <a:spAutoFit/>
          </a:bodyPr>
          <a:lstStyle/>
          <a:p>
            <a:pPr>
              <a:buFont typeface="Wingdings" pitchFamily="2" charset="2"/>
              <a:buChar char="Ø"/>
            </a:pPr>
            <a:r>
              <a:rPr lang="fr-FR" dirty="0" smtClean="0">
                <a:solidFill>
                  <a:srgbClr val="FF3300"/>
                </a:solidFill>
              </a:rPr>
              <a:t> </a:t>
            </a:r>
            <a:r>
              <a:rPr lang="fr-FR" dirty="0" smtClean="0"/>
              <a:t> </a:t>
            </a:r>
            <a:r>
              <a:rPr lang="fr-FR" dirty="0"/>
              <a:t>Focalisations radiale du faisceau</a:t>
            </a:r>
          </a:p>
        </p:txBody>
      </p:sp>
      <p:sp>
        <p:nvSpPr>
          <p:cNvPr id="13" name="Text Box 6"/>
          <p:cNvSpPr txBox="1">
            <a:spLocks noChangeArrowheads="1"/>
          </p:cNvSpPr>
          <p:nvPr/>
        </p:nvSpPr>
        <p:spPr bwMode="auto">
          <a:xfrm>
            <a:off x="714054" y="3227494"/>
            <a:ext cx="8034410" cy="590931"/>
          </a:xfrm>
          <a:prstGeom prst="rect">
            <a:avLst/>
          </a:prstGeom>
          <a:noFill/>
          <a:ln w="9525">
            <a:noFill/>
            <a:miter lim="800000"/>
            <a:headEnd/>
            <a:tailEnd/>
          </a:ln>
          <a:effectLst/>
        </p:spPr>
        <p:txBody>
          <a:bodyPr wrap="square">
            <a:spAutoFit/>
          </a:bodyPr>
          <a:lstStyle/>
          <a:p>
            <a:pPr>
              <a:buFont typeface="Wingdings" pitchFamily="2" charset="2"/>
              <a:buChar char="Ø"/>
            </a:pPr>
            <a:r>
              <a:rPr lang="fr-FR" dirty="0" smtClean="0">
                <a:solidFill>
                  <a:srgbClr val="FF3300"/>
                </a:solidFill>
              </a:rPr>
              <a:t> </a:t>
            </a:r>
            <a:r>
              <a:rPr lang="fr-FR" dirty="0" smtClean="0"/>
              <a:t> Regroupement </a:t>
            </a:r>
            <a:r>
              <a:rPr lang="fr-FR" dirty="0"/>
              <a:t>du faisceau en paquets </a:t>
            </a:r>
            <a:r>
              <a:rPr lang="fr-FR" dirty="0" smtClean="0"/>
              <a:t>de </a:t>
            </a:r>
            <a:r>
              <a:rPr lang="fr-FR" dirty="0"/>
              <a:t>particules à la fréquence RF</a:t>
            </a:r>
          </a:p>
          <a:p>
            <a:pPr>
              <a:buFont typeface="Wingdings" pitchFamily="2" charset="2"/>
              <a:buChar char="Ø"/>
            </a:pPr>
            <a:endParaRPr lang="fr-FR" dirty="0"/>
          </a:p>
        </p:txBody>
      </p:sp>
      <p:sp>
        <p:nvSpPr>
          <p:cNvPr id="14" name="Text Box 6"/>
          <p:cNvSpPr txBox="1">
            <a:spLocks noChangeArrowheads="1"/>
          </p:cNvSpPr>
          <p:nvPr/>
        </p:nvSpPr>
        <p:spPr bwMode="auto">
          <a:xfrm>
            <a:off x="714054" y="4935745"/>
            <a:ext cx="4690275" cy="584775"/>
          </a:xfrm>
          <a:prstGeom prst="rect">
            <a:avLst/>
          </a:prstGeom>
          <a:noFill/>
          <a:ln w="9525">
            <a:noFill/>
            <a:miter lim="800000"/>
            <a:headEnd/>
            <a:tailEnd/>
          </a:ln>
          <a:effectLst/>
        </p:spPr>
        <p:txBody>
          <a:bodyPr wrap="square">
            <a:spAutoFit/>
          </a:bodyPr>
          <a:lstStyle/>
          <a:p>
            <a:pPr>
              <a:buFont typeface="Wingdings" pitchFamily="2" charset="2"/>
              <a:buChar char="Ø"/>
            </a:pPr>
            <a:r>
              <a:rPr lang="fr-FR" dirty="0" smtClean="0">
                <a:solidFill>
                  <a:srgbClr val="FF0000"/>
                </a:solidFill>
              </a:rPr>
              <a:t> </a:t>
            </a:r>
            <a:r>
              <a:rPr lang="fr-FR" dirty="0" smtClean="0"/>
              <a:t>Accélération </a:t>
            </a:r>
            <a:r>
              <a:rPr lang="fr-FR" dirty="0"/>
              <a:t>du faisceau</a:t>
            </a:r>
          </a:p>
          <a:p>
            <a:pPr>
              <a:buFont typeface="Wingdings" pitchFamily="2" charset="2"/>
              <a:buChar char="Ø"/>
            </a:pPr>
            <a:endParaRPr lang="fr-FR" dirty="0"/>
          </a:p>
        </p:txBody>
      </p:sp>
      <p:pic>
        <p:nvPicPr>
          <p:cNvPr id="1027" name="Picture 3" descr="D:\SPIRAL2\RFQ_SPIRAL2\Photos_images\Zeiss\IMG_102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22144" y="4266724"/>
            <a:ext cx="2563580" cy="192281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SPIRAL2\RFQ_SPIRAL2\DOC\Photos\RFQ\Controle\T5\Tronçon\Zeiss\IMG_103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57266" y="1189240"/>
            <a:ext cx="2594916" cy="194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353626"/>
      </p:ext>
    </p:extLst>
  </p:cSld>
  <p:clrMapOvr>
    <a:masterClrMapping/>
  </p:clrMapOvr>
  <mc:AlternateContent xmlns:mc="http://schemas.openxmlformats.org/markup-compatibility/2006">
    <mc:Choice xmlns:p14="http://schemas.microsoft.com/office/powerpoint/2010/main" Requires="p14">
      <p:transition spd="slow" p14:dur="2000" advTm="34199"/>
    </mc:Choice>
    <mc:Fallback>
      <p:transition spd="slow" advTm="3419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9" name="Picture 1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4249427"/>
            <a:ext cx="2128987" cy="1674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24"/>
          <p:cNvSpPr txBox="1">
            <a:spLocks noChangeArrowheads="1"/>
          </p:cNvSpPr>
          <p:nvPr/>
        </p:nvSpPr>
        <p:spPr bwMode="auto">
          <a:xfrm>
            <a:off x="1835696" y="260648"/>
            <a:ext cx="6857065" cy="437043"/>
          </a:xfrm>
          <a:prstGeom prst="rect">
            <a:avLst/>
          </a:prstGeom>
          <a:noFill/>
          <a:ln w="9525">
            <a:noFill/>
            <a:miter lim="800000"/>
            <a:headEnd/>
            <a:tailEnd/>
          </a:ln>
          <a:effectLst/>
        </p:spPr>
        <p:txBody>
          <a:bodyPr wrap="square">
            <a:spAutoFit/>
          </a:bodyPr>
          <a:lstStyle/>
          <a:p>
            <a:pPr algn="ctr">
              <a:buNone/>
            </a:pPr>
            <a:r>
              <a:rPr lang="fr-FR" sz="2800" b="1" dirty="0" smtClean="0"/>
              <a:t> Points importants du design</a:t>
            </a:r>
            <a:endParaRPr lang="fr-FR" sz="2800" b="1" dirty="0"/>
          </a:p>
        </p:txBody>
      </p:sp>
      <p:sp>
        <p:nvSpPr>
          <p:cNvPr id="5" name="ZoneTexte 4"/>
          <p:cNvSpPr txBox="1"/>
          <p:nvPr/>
        </p:nvSpPr>
        <p:spPr>
          <a:xfrm>
            <a:off x="377071" y="1227854"/>
            <a:ext cx="1914307" cy="264688"/>
          </a:xfrm>
          <a:prstGeom prst="rect">
            <a:avLst/>
          </a:prstGeom>
          <a:noFill/>
        </p:spPr>
        <p:txBody>
          <a:bodyPr wrap="none" rtlCol="0">
            <a:spAutoFit/>
          </a:bodyPr>
          <a:lstStyle/>
          <a:p>
            <a:pPr>
              <a:buNone/>
            </a:pPr>
            <a:r>
              <a:rPr lang="fr-FR" sz="1400" b="1" dirty="0" smtClean="0"/>
              <a:t>Dynamique faisceau</a:t>
            </a:r>
          </a:p>
        </p:txBody>
      </p:sp>
      <p:pic>
        <p:nvPicPr>
          <p:cNvPr id="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012160" y="1340768"/>
            <a:ext cx="2985497" cy="1405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1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0195" y="4221088"/>
            <a:ext cx="3515967" cy="169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Objet 8"/>
          <p:cNvGraphicFramePr>
            <a:graphicFrameLocks noChangeAspect="1"/>
          </p:cNvGraphicFramePr>
          <p:nvPr>
            <p:extLst>
              <p:ext uri="{D42A27DB-BD31-4B8C-83A1-F6EECF244321}">
                <p14:modId xmlns:p14="http://schemas.microsoft.com/office/powerpoint/2010/main" val="1753856846"/>
              </p:ext>
            </p:extLst>
          </p:nvPr>
        </p:nvGraphicFramePr>
        <p:xfrm>
          <a:off x="2443273" y="4216113"/>
          <a:ext cx="2992823" cy="1733167"/>
        </p:xfrm>
        <a:graphic>
          <a:graphicData uri="http://schemas.openxmlformats.org/presentationml/2006/ole">
            <mc:AlternateContent xmlns:mc="http://schemas.openxmlformats.org/markup-compatibility/2006">
              <mc:Choice xmlns:v="urn:schemas-microsoft-com:vml" Requires="v">
                <p:oleObj spid="_x0000_s4274" name="Picture" r:id="rId6" imgW="6751320" imgH="3709416" progId="Word.Picture.8">
                  <p:embed/>
                </p:oleObj>
              </mc:Choice>
              <mc:Fallback>
                <p:oleObj name="Picture" r:id="rId6" imgW="6751320" imgH="3709416" progId="Word.Pictur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3273" y="4216113"/>
                        <a:ext cx="2992823" cy="1733167"/>
                      </a:xfrm>
                      <a:prstGeom prst="rect">
                        <a:avLst/>
                      </a:prstGeom>
                      <a:noFill/>
                      <a:ln>
                        <a:noFill/>
                      </a:ln>
                    </p:spPr>
                  </p:pic>
                </p:oleObj>
              </mc:Fallback>
            </mc:AlternateContent>
          </a:graphicData>
        </a:graphic>
      </p:graphicFrame>
      <p:sp>
        <p:nvSpPr>
          <p:cNvPr id="10" name="ZoneTexte 9"/>
          <p:cNvSpPr txBox="1"/>
          <p:nvPr/>
        </p:nvSpPr>
        <p:spPr>
          <a:xfrm>
            <a:off x="1972464" y="5956596"/>
            <a:ext cx="3895680" cy="424732"/>
          </a:xfrm>
          <a:prstGeom prst="rect">
            <a:avLst/>
          </a:prstGeom>
          <a:noFill/>
        </p:spPr>
        <p:txBody>
          <a:bodyPr wrap="square" rtlCol="0">
            <a:spAutoFit/>
          </a:bodyPr>
          <a:lstStyle/>
          <a:p>
            <a:pPr>
              <a:buNone/>
            </a:pPr>
            <a:r>
              <a:rPr lang="fr-FR" sz="1200" dirty="0" smtClean="0"/>
              <a:t>Défauts mécaniques: perturbation des capacitances</a:t>
            </a:r>
          </a:p>
          <a:p>
            <a:pPr>
              <a:buNone/>
            </a:pPr>
            <a:r>
              <a:rPr lang="fr-FR" sz="1200" dirty="0" smtClean="0"/>
              <a:t>Courses des pistons: modification des inductances</a:t>
            </a:r>
            <a:endParaRPr lang="fr-FR" sz="1200" dirty="0"/>
          </a:p>
        </p:txBody>
      </p:sp>
      <p:sp>
        <p:nvSpPr>
          <p:cNvPr id="12" name="ZoneTexte 11"/>
          <p:cNvSpPr txBox="1"/>
          <p:nvPr/>
        </p:nvSpPr>
        <p:spPr>
          <a:xfrm>
            <a:off x="5600384" y="5966502"/>
            <a:ext cx="3580128" cy="387798"/>
          </a:xfrm>
          <a:prstGeom prst="rect">
            <a:avLst/>
          </a:prstGeom>
          <a:noFill/>
        </p:spPr>
        <p:txBody>
          <a:bodyPr wrap="square" rtlCol="0">
            <a:spAutoFit/>
          </a:bodyPr>
          <a:lstStyle/>
          <a:p>
            <a:pPr algn="ctr">
              <a:buNone/>
            </a:pPr>
            <a:r>
              <a:rPr lang="fr-FR" sz="1200" dirty="0" smtClean="0"/>
              <a:t>Course  de 140mm pour les 40 pistons pour une tolérance de fabrication de </a:t>
            </a:r>
            <a:r>
              <a:rPr lang="fr-FR" sz="1200" dirty="0"/>
              <a:t>9</a:t>
            </a:r>
            <a:r>
              <a:rPr lang="fr-FR" sz="1200" dirty="0" smtClean="0"/>
              <a:t>0µm:</a:t>
            </a:r>
          </a:p>
        </p:txBody>
      </p:sp>
      <p:pic>
        <p:nvPicPr>
          <p:cNvPr id="13" name="Picture 10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070967" y="1052736"/>
            <a:ext cx="2895296" cy="188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p:cNvSpPr txBox="1"/>
          <p:nvPr/>
        </p:nvSpPr>
        <p:spPr>
          <a:xfrm>
            <a:off x="773450" y="1581070"/>
            <a:ext cx="1808252" cy="480131"/>
          </a:xfrm>
          <a:prstGeom prst="rect">
            <a:avLst/>
          </a:prstGeom>
          <a:noFill/>
        </p:spPr>
        <p:txBody>
          <a:bodyPr wrap="none" rtlCol="0">
            <a:spAutoFit/>
          </a:bodyPr>
          <a:lstStyle/>
          <a:p>
            <a:r>
              <a:rPr lang="fr-FR" sz="1400" dirty="0" smtClean="0"/>
              <a:t>Loi de tension</a:t>
            </a:r>
          </a:p>
          <a:p>
            <a:r>
              <a:rPr lang="fr-FR" sz="1400" dirty="0" smtClean="0"/>
              <a:t>Type de modulation</a:t>
            </a:r>
          </a:p>
        </p:txBody>
      </p:sp>
      <p:sp>
        <p:nvSpPr>
          <p:cNvPr id="15" name="ZoneTexte 14"/>
          <p:cNvSpPr txBox="1"/>
          <p:nvPr/>
        </p:nvSpPr>
        <p:spPr>
          <a:xfrm>
            <a:off x="334829" y="3011265"/>
            <a:ext cx="2321469" cy="264688"/>
          </a:xfrm>
          <a:prstGeom prst="rect">
            <a:avLst/>
          </a:prstGeom>
          <a:noFill/>
        </p:spPr>
        <p:txBody>
          <a:bodyPr wrap="none" rtlCol="0">
            <a:spAutoFit/>
          </a:bodyPr>
          <a:lstStyle/>
          <a:p>
            <a:pPr>
              <a:buNone/>
            </a:pPr>
            <a:r>
              <a:rPr lang="fr-FR" sz="1400" b="1" dirty="0" smtClean="0"/>
              <a:t>Design RF et mécanique</a:t>
            </a:r>
          </a:p>
        </p:txBody>
      </p:sp>
      <p:sp>
        <p:nvSpPr>
          <p:cNvPr id="17" name="Text Box 6"/>
          <p:cNvSpPr txBox="1">
            <a:spLocks noChangeArrowheads="1"/>
          </p:cNvSpPr>
          <p:nvPr/>
        </p:nvSpPr>
        <p:spPr bwMode="auto">
          <a:xfrm>
            <a:off x="251520" y="3381497"/>
            <a:ext cx="8748069" cy="867930"/>
          </a:xfrm>
          <a:prstGeom prst="rect">
            <a:avLst/>
          </a:prstGeom>
          <a:noFill/>
          <a:ln w="9525">
            <a:noFill/>
            <a:miter lim="800000"/>
            <a:headEnd/>
            <a:tailEnd/>
          </a:ln>
          <a:effectLst/>
        </p:spPr>
        <p:txBody>
          <a:bodyPr wrap="square">
            <a:spAutoFit/>
          </a:bodyPr>
          <a:lstStyle/>
          <a:p>
            <a:pPr>
              <a:buNone/>
            </a:pPr>
            <a:r>
              <a:rPr lang="fr-FR" sz="1400" dirty="0" smtClean="0"/>
              <a:t>Les simulations RF permettent </a:t>
            </a:r>
            <a:r>
              <a:rPr lang="fr-FR" sz="1400" dirty="0"/>
              <a:t>d’obtenir </a:t>
            </a:r>
            <a:r>
              <a:rPr lang="fr-FR" sz="1400" dirty="0" smtClean="0"/>
              <a:t>la </a:t>
            </a:r>
            <a:r>
              <a:rPr lang="fr-FR" sz="1400" dirty="0" smtClean="0"/>
              <a:t>géométrie transverse de la cavité puis </a:t>
            </a:r>
            <a:r>
              <a:rPr lang="fr-FR" sz="1400" dirty="0" smtClean="0"/>
              <a:t>les </a:t>
            </a:r>
            <a:r>
              <a:rPr lang="fr-FR" sz="1400" dirty="0"/>
              <a:t>paramètres électriques </a:t>
            </a:r>
            <a:r>
              <a:rPr lang="fr-FR" sz="1400" dirty="0" smtClean="0"/>
              <a:t>du modèle de ligne quadrifilaire du RFQ. </a:t>
            </a:r>
          </a:p>
          <a:p>
            <a:pPr>
              <a:buNone/>
            </a:pPr>
            <a:r>
              <a:rPr lang="fr-FR" sz="1400" dirty="0" smtClean="0"/>
              <a:t>Ce modèle permet de réaliser l’étude de tolérancement mécanique du RFQ</a:t>
            </a:r>
          </a:p>
          <a:p>
            <a:pPr>
              <a:buNone/>
            </a:pPr>
            <a:r>
              <a:rPr lang="fr-FR" sz="1400" dirty="0"/>
              <a:t>En fonction des tolérances d’usinage, on peut définir la course des pistons </a:t>
            </a:r>
            <a:r>
              <a:rPr lang="fr-FR" sz="1400" dirty="0" smtClean="0"/>
              <a:t>d’accord</a:t>
            </a:r>
            <a:endParaRPr lang="fr-FR" sz="1400" dirty="0"/>
          </a:p>
        </p:txBody>
      </p:sp>
      <p:sp>
        <p:nvSpPr>
          <p:cNvPr id="19" name="ZoneTexte 18"/>
          <p:cNvSpPr txBox="1"/>
          <p:nvPr/>
        </p:nvSpPr>
        <p:spPr>
          <a:xfrm>
            <a:off x="1139611" y="6525344"/>
            <a:ext cx="6397905" cy="264688"/>
          </a:xfrm>
          <a:prstGeom prst="rect">
            <a:avLst/>
          </a:prstGeom>
          <a:noFill/>
        </p:spPr>
        <p:txBody>
          <a:bodyPr wrap="none" rtlCol="0">
            <a:spAutoFit/>
          </a:bodyPr>
          <a:lstStyle/>
          <a:p>
            <a:pPr>
              <a:buNone/>
            </a:pPr>
            <a:r>
              <a:rPr lang="fr-FR" sz="1400" b="1" dirty="0" smtClean="0"/>
              <a:t>Compromis entre précision d’usinage et consommation de puissance RF</a:t>
            </a:r>
          </a:p>
        </p:txBody>
      </p:sp>
      <p:sp>
        <p:nvSpPr>
          <p:cNvPr id="20" name="Flèche vers le bas 19"/>
          <p:cNvSpPr/>
          <p:nvPr/>
        </p:nvSpPr>
        <p:spPr>
          <a:xfrm>
            <a:off x="4625554" y="2961427"/>
            <a:ext cx="269409" cy="251549"/>
          </a:xfrm>
          <a:prstGeom prst="downArrow">
            <a:avLst/>
          </a:prstGeom>
          <a:solidFill>
            <a:srgbClr val="FF3300"/>
          </a:solidFill>
        </p:spPr>
        <p:txBody>
          <a:bodyPr wrap="square" rtlCol="0" anchor="ctr">
            <a:spAutoFit/>
          </a:bodyPr>
          <a:lstStyle/>
          <a:p>
            <a:pPr algn="ctr">
              <a:buNone/>
            </a:pPr>
            <a:endParaRPr lang="fr-FR" dirty="0" smtClean="0">
              <a:solidFill>
                <a:srgbClr val="FF0000"/>
              </a:solidFill>
            </a:endParaRPr>
          </a:p>
        </p:txBody>
      </p:sp>
      <p:sp>
        <p:nvSpPr>
          <p:cNvPr id="21" name="Flèche droite 20"/>
          <p:cNvSpPr/>
          <p:nvPr/>
        </p:nvSpPr>
        <p:spPr>
          <a:xfrm>
            <a:off x="2121312" y="4904200"/>
            <a:ext cx="139184" cy="162499"/>
          </a:xfrm>
          <a:prstGeom prst="rightArrow">
            <a:avLst/>
          </a:prstGeom>
          <a:solidFill>
            <a:srgbClr val="FF3300"/>
          </a:solidFill>
        </p:spPr>
        <p:txBody>
          <a:bodyPr wrap="square" rtlCol="0" anchor="ctr">
            <a:spAutoFit/>
          </a:bodyPr>
          <a:lstStyle/>
          <a:p>
            <a:pPr algn="ctr">
              <a:buNone/>
            </a:pPr>
            <a:endParaRPr lang="fr-FR" dirty="0" smtClean="0">
              <a:solidFill>
                <a:srgbClr val="FF0000"/>
              </a:solidFill>
            </a:endParaRPr>
          </a:p>
        </p:txBody>
      </p:sp>
      <p:sp>
        <p:nvSpPr>
          <p:cNvPr id="23" name="Flèche droite 22"/>
          <p:cNvSpPr/>
          <p:nvPr/>
        </p:nvSpPr>
        <p:spPr>
          <a:xfrm>
            <a:off x="5418606" y="4985450"/>
            <a:ext cx="139184" cy="162499"/>
          </a:xfrm>
          <a:prstGeom prst="rightArrow">
            <a:avLst/>
          </a:prstGeom>
          <a:solidFill>
            <a:srgbClr val="FF3300"/>
          </a:solidFill>
        </p:spPr>
        <p:txBody>
          <a:bodyPr wrap="square" rtlCol="0" anchor="ctr">
            <a:spAutoFit/>
          </a:bodyPr>
          <a:lstStyle/>
          <a:p>
            <a:pPr algn="ctr">
              <a:buNone/>
            </a:pPr>
            <a:endParaRPr lang="fr-FR" dirty="0" smtClean="0">
              <a:solidFill>
                <a:srgbClr val="FF0000"/>
              </a:solidFill>
            </a:endParaRPr>
          </a:p>
        </p:txBody>
      </p:sp>
      <p:sp>
        <p:nvSpPr>
          <p:cNvPr id="24" name="Flèche droite 23"/>
          <p:cNvSpPr/>
          <p:nvPr/>
        </p:nvSpPr>
        <p:spPr>
          <a:xfrm>
            <a:off x="827584" y="6549836"/>
            <a:ext cx="288032" cy="191532"/>
          </a:xfrm>
          <a:prstGeom prst="rightArrow">
            <a:avLst/>
          </a:prstGeom>
          <a:solidFill>
            <a:srgbClr val="FF3300"/>
          </a:solidFill>
        </p:spPr>
        <p:txBody>
          <a:bodyPr wrap="square" rtlCol="0" anchor="ctr">
            <a:spAutoFit/>
          </a:bodyPr>
          <a:lstStyle/>
          <a:p>
            <a:pPr algn="ctr">
              <a:buNone/>
            </a:pPr>
            <a:endParaRPr lang="fr-FR" dirty="0" smtClean="0">
              <a:solidFill>
                <a:srgbClr val="FF0000"/>
              </a:solidFill>
            </a:endParaRPr>
          </a:p>
        </p:txBody>
      </p:sp>
    </p:spTree>
    <p:extLst>
      <p:ext uri="{BB962C8B-B14F-4D97-AF65-F5344CB8AC3E}">
        <p14:creationId xmlns:p14="http://schemas.microsoft.com/office/powerpoint/2010/main" val="1357766528"/>
      </p:ext>
    </p:extLst>
  </p:cSld>
  <p:clrMapOvr>
    <a:masterClrMapping/>
  </p:clrMapOvr>
  <mc:AlternateContent xmlns:mc="http://schemas.openxmlformats.org/markup-compatibility/2006">
    <mc:Choice xmlns:p14="http://schemas.microsoft.com/office/powerpoint/2010/main" Requires="p14">
      <p:transition spd="slow" p14:dur="2000" advTm="83408"/>
    </mc:Choice>
    <mc:Fallback>
      <p:transition spd="slow" advTm="8340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2241" y="915072"/>
            <a:ext cx="8706224" cy="49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descr="D:\SPIRAL2\RFQ_SPIRAL2\Photos_images\Zeiss\IMG_101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69133" y="5063244"/>
            <a:ext cx="2357505" cy="1768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8"/>
          <p:cNvSpPr txBox="1">
            <a:spLocks noChangeArrowheads="1"/>
          </p:cNvSpPr>
          <p:nvPr/>
        </p:nvSpPr>
        <p:spPr bwMode="auto">
          <a:xfrm>
            <a:off x="2483768" y="5705029"/>
            <a:ext cx="4285365" cy="1126462"/>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None/>
            </a:pPr>
            <a:r>
              <a:rPr lang="fr-FR" sz="1400" dirty="0">
                <a:latin typeface="Arial" panose="020B0604020202020204" pitchFamily="34" charset="0"/>
                <a:cs typeface="Arial" panose="020B0604020202020204" pitchFamily="34" charset="0"/>
              </a:rPr>
              <a:t>fréquence                                        </a:t>
            </a:r>
            <a:r>
              <a:rPr lang="fr-FR" sz="1400" dirty="0" smtClean="0">
                <a:latin typeface="Arial" panose="020B0604020202020204" pitchFamily="34" charset="0"/>
                <a:cs typeface="Arial" panose="020B0604020202020204" pitchFamily="34" charset="0"/>
              </a:rPr>
              <a:t>88.0525  </a:t>
            </a:r>
            <a:r>
              <a:rPr lang="fr-FR" sz="1400" dirty="0">
                <a:latin typeface="Arial" panose="020B0604020202020204" pitchFamily="34" charset="0"/>
                <a:cs typeface="Arial" panose="020B0604020202020204" pitchFamily="34" charset="0"/>
              </a:rPr>
              <a:t>MHz</a:t>
            </a:r>
          </a:p>
          <a:p>
            <a:pPr eaLnBrk="1" hangingPunct="1">
              <a:buNone/>
            </a:pPr>
            <a:r>
              <a:rPr lang="fr-FR" sz="1400" dirty="0" smtClean="0">
                <a:latin typeface="Arial" panose="020B0604020202020204" pitchFamily="34" charset="0"/>
                <a:cs typeface="Arial" panose="020B0604020202020204" pitchFamily="34" charset="0"/>
              </a:rPr>
              <a:t>courant max		    5mA</a:t>
            </a:r>
          </a:p>
          <a:p>
            <a:pPr eaLnBrk="1" hangingPunct="1">
              <a:buNone/>
            </a:pPr>
            <a:r>
              <a:rPr lang="fr-FR" sz="1400" dirty="0" smtClean="0">
                <a:latin typeface="Arial" panose="020B0604020202020204" pitchFamily="34" charset="0"/>
                <a:cs typeface="Arial" panose="020B0604020202020204" pitchFamily="34" charset="0"/>
              </a:rPr>
              <a:t>longueur                                              5 m</a:t>
            </a:r>
            <a:endParaRPr lang="fr-FR" sz="1400" dirty="0">
              <a:latin typeface="Arial" panose="020B0604020202020204" pitchFamily="34" charset="0"/>
              <a:cs typeface="Arial" panose="020B0604020202020204" pitchFamily="34" charset="0"/>
            </a:endParaRPr>
          </a:p>
          <a:p>
            <a:pPr eaLnBrk="1" hangingPunct="1">
              <a:buNone/>
            </a:pPr>
            <a:r>
              <a:rPr lang="fr-FR" sz="1400" dirty="0">
                <a:latin typeface="Arial" panose="020B0604020202020204" pitchFamily="34" charset="0"/>
                <a:cs typeface="Arial" panose="020B0604020202020204" pitchFamily="34" charset="0"/>
              </a:rPr>
              <a:t>tension                                            </a:t>
            </a:r>
            <a:r>
              <a:rPr lang="fr-FR" sz="1400" dirty="0" smtClean="0">
                <a:latin typeface="Arial" panose="020B0604020202020204" pitchFamily="34" charset="0"/>
                <a:cs typeface="Arial" panose="020B0604020202020204" pitchFamily="34" charset="0"/>
              </a:rPr>
              <a:t>    100 à 113 kV</a:t>
            </a:r>
            <a:endParaRPr lang="fr-FR" sz="1400" dirty="0">
              <a:latin typeface="Arial" panose="020B0604020202020204" pitchFamily="34" charset="0"/>
              <a:cs typeface="Arial" panose="020B0604020202020204" pitchFamily="34" charset="0"/>
            </a:endParaRPr>
          </a:p>
          <a:p>
            <a:pPr eaLnBrk="1" hangingPunct="1">
              <a:buNone/>
            </a:pPr>
            <a:r>
              <a:rPr lang="fr-FR" sz="1400" dirty="0">
                <a:latin typeface="Arial" panose="020B0604020202020204" pitchFamily="34" charset="0"/>
                <a:cs typeface="Arial" panose="020B0604020202020204" pitchFamily="34" charset="0"/>
              </a:rPr>
              <a:t>puissance RF installée                     </a:t>
            </a:r>
            <a:r>
              <a:rPr lang="fr-FR" sz="1400" dirty="0" smtClean="0">
                <a:latin typeface="Arial" panose="020B0604020202020204" pitchFamily="34" charset="0"/>
                <a:cs typeface="Arial" panose="020B0604020202020204" pitchFamily="34" charset="0"/>
              </a:rPr>
              <a:t>  240 kW CW</a:t>
            </a:r>
            <a:endParaRPr lang="fr-FR" sz="1400" dirty="0">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2195736" y="260648"/>
            <a:ext cx="5324475" cy="437043"/>
          </a:xfrm>
          <a:prstGeom prst="rect">
            <a:avLst/>
          </a:prstGeom>
          <a:noFill/>
          <a:ln w="9525">
            <a:noFill/>
            <a:miter lim="800000"/>
            <a:headEnd/>
            <a:tailEnd/>
          </a:ln>
          <a:effectLst/>
        </p:spPr>
        <p:txBody>
          <a:bodyPr>
            <a:spAutoFit/>
          </a:bodyPr>
          <a:lstStyle/>
          <a:p>
            <a:pPr algn="ctr">
              <a:buNone/>
            </a:pPr>
            <a:r>
              <a:rPr lang="fr-FR" sz="2800" b="1" dirty="0" smtClean="0"/>
              <a:t>Le RFQ de SPIRAL2</a:t>
            </a:r>
            <a:endParaRPr lang="fr-FR" sz="2800" b="1" dirty="0"/>
          </a:p>
        </p:txBody>
      </p:sp>
    </p:spTree>
    <p:extLst>
      <p:ext uri="{BB962C8B-B14F-4D97-AF65-F5344CB8AC3E}">
        <p14:creationId xmlns:p14="http://schemas.microsoft.com/office/powerpoint/2010/main" val="480626338"/>
      </p:ext>
    </p:extLst>
  </p:cSld>
  <p:clrMapOvr>
    <a:masterClrMapping/>
  </p:clrMapOvr>
  <mc:AlternateContent xmlns:mc="http://schemas.openxmlformats.org/markup-compatibility/2006">
    <mc:Choice xmlns:p14="http://schemas.microsoft.com/office/powerpoint/2010/main" Requires="p14">
      <p:transition spd="slow" p14:dur="2000" advTm="41556"/>
    </mc:Choice>
    <mc:Fallback>
      <p:transition spd="slow" advTm="41556"/>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apdc5\opiquet\Desktop\alignemen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9992" y="1169237"/>
            <a:ext cx="4428598" cy="19757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SPIRAL2\RFQ_SPIRAL2\Photos_images\2014_06_banc_support_GANIL\P102004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8832" y="3295872"/>
            <a:ext cx="2551160" cy="340154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apdc5\opiquet\Desktop\Roscof\assemblage\DSC01335.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4527249" y="3799382"/>
            <a:ext cx="3591395" cy="239452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4"/>
          <p:cNvSpPr txBox="1">
            <a:spLocks noChangeArrowheads="1"/>
          </p:cNvSpPr>
          <p:nvPr/>
        </p:nvSpPr>
        <p:spPr bwMode="auto">
          <a:xfrm>
            <a:off x="2195736" y="260648"/>
            <a:ext cx="5324475" cy="437043"/>
          </a:xfrm>
          <a:prstGeom prst="rect">
            <a:avLst/>
          </a:prstGeom>
          <a:noFill/>
          <a:ln w="9525">
            <a:noFill/>
            <a:miter lim="800000"/>
            <a:headEnd/>
            <a:tailEnd/>
          </a:ln>
          <a:effectLst/>
        </p:spPr>
        <p:txBody>
          <a:bodyPr>
            <a:spAutoFit/>
          </a:bodyPr>
          <a:lstStyle/>
          <a:p>
            <a:pPr algn="ctr">
              <a:buNone/>
            </a:pPr>
            <a:r>
              <a:rPr lang="fr-FR" sz="2800" b="1" dirty="0" smtClean="0"/>
              <a:t>Installation au GANIL</a:t>
            </a:r>
            <a:endParaRPr lang="fr-FR" sz="2800" b="1" dirty="0"/>
          </a:p>
        </p:txBody>
      </p:sp>
      <p:sp>
        <p:nvSpPr>
          <p:cNvPr id="7" name="ZoneTexte 6"/>
          <p:cNvSpPr txBox="1"/>
          <p:nvPr/>
        </p:nvSpPr>
        <p:spPr>
          <a:xfrm>
            <a:off x="107504" y="1146954"/>
            <a:ext cx="5091231" cy="264688"/>
          </a:xfrm>
          <a:prstGeom prst="rect">
            <a:avLst/>
          </a:prstGeom>
          <a:noFill/>
        </p:spPr>
        <p:txBody>
          <a:bodyPr wrap="square" rtlCol="0">
            <a:spAutoFit/>
          </a:bodyPr>
          <a:lstStyle/>
          <a:p>
            <a:pPr>
              <a:buNone/>
            </a:pPr>
            <a:r>
              <a:rPr lang="fr-FR" sz="1400" b="1" dirty="0" smtClean="0"/>
              <a:t>Mise en place du support RFQ dans le tunnel</a:t>
            </a:r>
            <a:endParaRPr lang="fr-FR" sz="1400" b="1" dirty="0"/>
          </a:p>
        </p:txBody>
      </p:sp>
      <p:sp>
        <p:nvSpPr>
          <p:cNvPr id="4" name="ZoneTexte 3"/>
          <p:cNvSpPr txBox="1"/>
          <p:nvPr/>
        </p:nvSpPr>
        <p:spPr>
          <a:xfrm>
            <a:off x="314194" y="1657609"/>
            <a:ext cx="4043094" cy="911019"/>
          </a:xfrm>
          <a:prstGeom prst="rect">
            <a:avLst/>
          </a:prstGeom>
          <a:noFill/>
        </p:spPr>
        <p:txBody>
          <a:bodyPr wrap="none" rtlCol="0">
            <a:spAutoFit/>
          </a:bodyPr>
          <a:lstStyle/>
          <a:p>
            <a:pPr>
              <a:buNone/>
            </a:pPr>
            <a:r>
              <a:rPr lang="fr-FR" sz="1400" dirty="0" smtClean="0"/>
              <a:t>- Pré-alignement du support sur l’axe faisceau</a:t>
            </a:r>
          </a:p>
          <a:p>
            <a:pPr>
              <a:buNone/>
            </a:pPr>
            <a:r>
              <a:rPr lang="fr-FR" sz="1400" dirty="0" smtClean="0"/>
              <a:t>- Mise en place de protection contre la poussière</a:t>
            </a:r>
          </a:p>
          <a:p>
            <a:pPr>
              <a:buNone/>
            </a:pPr>
            <a:r>
              <a:rPr lang="fr-FR" sz="1400" dirty="0" smtClean="0"/>
              <a:t>- Mise en place du système assembleur</a:t>
            </a:r>
          </a:p>
          <a:p>
            <a:pPr>
              <a:buNone/>
            </a:pPr>
            <a:endParaRPr lang="fr-FR" sz="1400" dirty="0" smtClean="0"/>
          </a:p>
        </p:txBody>
      </p:sp>
      <p:sp>
        <p:nvSpPr>
          <p:cNvPr id="8" name="ZoneTexte 7"/>
          <p:cNvSpPr txBox="1"/>
          <p:nvPr/>
        </p:nvSpPr>
        <p:spPr>
          <a:xfrm>
            <a:off x="638858" y="4581128"/>
            <a:ext cx="883575" cy="240066"/>
          </a:xfrm>
          <a:prstGeom prst="rect">
            <a:avLst/>
          </a:prstGeom>
          <a:noFill/>
        </p:spPr>
        <p:txBody>
          <a:bodyPr wrap="none" rtlCol="0">
            <a:spAutoFit/>
          </a:bodyPr>
          <a:lstStyle/>
          <a:p>
            <a:pPr>
              <a:buNone/>
            </a:pPr>
            <a:r>
              <a:rPr lang="fr-FR" sz="1200" dirty="0" smtClean="0"/>
              <a:t>Aout 2014</a:t>
            </a:r>
          </a:p>
        </p:txBody>
      </p:sp>
    </p:spTree>
    <p:extLst>
      <p:ext uri="{BB962C8B-B14F-4D97-AF65-F5344CB8AC3E}">
        <p14:creationId xmlns:p14="http://schemas.microsoft.com/office/powerpoint/2010/main" val="103863037"/>
      </p:ext>
    </p:extLst>
  </p:cSld>
  <p:clrMapOvr>
    <a:masterClrMapping/>
  </p:clrMapOvr>
  <mc:AlternateContent xmlns:mc="http://schemas.openxmlformats.org/markup-compatibility/2006">
    <mc:Choice xmlns:p14="http://schemas.microsoft.com/office/powerpoint/2010/main" Requires="p14">
      <p:transition spd="slow" p14:dur="2000" advTm="33504"/>
    </mc:Choice>
    <mc:Fallback>
      <p:transition spd="slow" advTm="33504"/>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4"/>
          <p:cNvSpPr txBox="1">
            <a:spLocks noChangeArrowheads="1"/>
          </p:cNvSpPr>
          <p:nvPr/>
        </p:nvSpPr>
        <p:spPr bwMode="auto">
          <a:xfrm>
            <a:off x="2339752" y="260648"/>
            <a:ext cx="5324475" cy="437043"/>
          </a:xfrm>
          <a:prstGeom prst="rect">
            <a:avLst/>
          </a:prstGeom>
          <a:noFill/>
          <a:ln w="9525">
            <a:noFill/>
            <a:miter lim="800000"/>
            <a:headEnd/>
            <a:tailEnd/>
          </a:ln>
          <a:effectLst/>
        </p:spPr>
        <p:txBody>
          <a:bodyPr>
            <a:spAutoFit/>
          </a:bodyPr>
          <a:lstStyle/>
          <a:p>
            <a:pPr algn="ctr">
              <a:buNone/>
            </a:pPr>
            <a:r>
              <a:rPr lang="fr-FR" sz="2800" b="1" dirty="0" smtClean="0"/>
              <a:t>Installation au GANIL</a:t>
            </a:r>
            <a:endParaRPr lang="fr-FR" sz="2800" b="1" dirty="0"/>
          </a:p>
        </p:txBody>
      </p:sp>
      <p:sp>
        <p:nvSpPr>
          <p:cNvPr id="10" name="ZoneTexte 9"/>
          <p:cNvSpPr txBox="1"/>
          <p:nvPr/>
        </p:nvSpPr>
        <p:spPr>
          <a:xfrm>
            <a:off x="107504" y="1052736"/>
            <a:ext cx="6230682" cy="264688"/>
          </a:xfrm>
          <a:prstGeom prst="rect">
            <a:avLst/>
          </a:prstGeom>
          <a:noFill/>
        </p:spPr>
        <p:txBody>
          <a:bodyPr wrap="square" rtlCol="0">
            <a:spAutoFit/>
          </a:bodyPr>
          <a:lstStyle/>
          <a:p>
            <a:pPr>
              <a:buNone/>
            </a:pPr>
            <a:r>
              <a:rPr lang="fr-FR" sz="1400" b="1" dirty="0" smtClean="0"/>
              <a:t>Installation du premier tronçon (T1) sur la poutre support</a:t>
            </a:r>
            <a:endParaRPr lang="fr-FR" sz="1400" b="1" dirty="0"/>
          </a:p>
        </p:txBody>
      </p:sp>
      <p:pic>
        <p:nvPicPr>
          <p:cNvPr id="6147" name="Picture 3" descr="D:\SPIRAL2\RFQ_SPIRAL2\Photos_images\2014_09_GANIL\2014 09 09 T1\DSC01439.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11190" y="4368310"/>
            <a:ext cx="2502881" cy="22084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SPIRAL2\RFQ_SPIRAL2\Photos_images\2014_09_GANIL\2014 09 09 T1\DSC0142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46141" y="1421250"/>
            <a:ext cx="3620838" cy="241416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apdc5\opiquet\Desktop\Roscof\assemblage\DSC0141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3608" y="1421250"/>
            <a:ext cx="3620840" cy="24141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SPIRAL2\RFQ_SPIRAL2\Photos_images\2014_09_GANIL\2014 09 09 T1\DSC0143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5400000">
            <a:off x="109576" y="4418467"/>
            <a:ext cx="2372373" cy="2170033"/>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251520" y="3933056"/>
            <a:ext cx="6086666" cy="264688"/>
          </a:xfrm>
          <a:prstGeom prst="rect">
            <a:avLst/>
          </a:prstGeom>
          <a:noFill/>
        </p:spPr>
        <p:txBody>
          <a:bodyPr wrap="none" rtlCol="0">
            <a:spAutoFit/>
          </a:bodyPr>
          <a:lstStyle/>
          <a:p>
            <a:pPr>
              <a:buNone/>
            </a:pPr>
            <a:r>
              <a:rPr lang="fr-FR" sz="1400" dirty="0" smtClean="0"/>
              <a:t>Tronçon aligné sur l’axe faisceau  à l’aide des mires et en réglant les pieds</a:t>
            </a:r>
          </a:p>
        </p:txBody>
      </p:sp>
      <p:pic>
        <p:nvPicPr>
          <p:cNvPr id="6146" name="Picture 2" descr="D:\SPIRAL2\RFQ_SPIRAL2\Photos_images\2014_09_GANIL\2014 09 17 T1 à T3\DSC0160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6983" b="-1143"/>
          <a:stretch/>
        </p:blipFill>
        <p:spPr bwMode="auto">
          <a:xfrm>
            <a:off x="6711423" y="4368310"/>
            <a:ext cx="2155556" cy="225950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D:\SPIRAL2\RFQ_SPIRAL2\Photos_images\2014_09_GANIL\Photos_Philippe\IMG_4527.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64088" y="4385290"/>
            <a:ext cx="1223173" cy="21745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574317"/>
      </p:ext>
    </p:extLst>
  </p:cSld>
  <p:clrMapOvr>
    <a:masterClrMapping/>
  </p:clrMapOvr>
  <mc:AlternateContent xmlns:mc="http://schemas.openxmlformats.org/markup-compatibility/2006">
    <mc:Choice xmlns:p14="http://schemas.microsoft.com/office/powerpoint/2010/main" Requires="p14">
      <p:transition spd="slow" p14:dur="2000" advTm="15887"/>
    </mc:Choice>
    <mc:Fallback>
      <p:transition spd="slow" advTm="1588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5496" y="1396116"/>
            <a:ext cx="7191327" cy="1945148"/>
          </a:xfrm>
          <a:prstGeom prst="rect">
            <a:avLst/>
          </a:prstGeom>
          <a:noFill/>
        </p:spPr>
        <p:txBody>
          <a:bodyPr wrap="square" rtlCol="0">
            <a:spAutoFit/>
          </a:bodyPr>
          <a:lstStyle/>
          <a:p>
            <a:pPr marL="285750" indent="-285750">
              <a:buFont typeface="Wingdings" panose="05000000000000000000" pitchFamily="2" charset="2"/>
              <a:buChar char="Ø"/>
            </a:pPr>
            <a:r>
              <a:rPr lang="fr-FR" sz="1400" dirty="0">
                <a:solidFill>
                  <a:srgbClr val="FF0000"/>
                </a:solidFill>
              </a:rPr>
              <a:t> </a:t>
            </a:r>
            <a:r>
              <a:rPr lang="fr-FR" sz="1400" dirty="0" smtClean="0"/>
              <a:t>L’assembleur permet de positionner le tronçon N par rapport au tronçon précédent (N-1).</a:t>
            </a:r>
          </a:p>
          <a:p>
            <a:pPr marL="285750" indent="-285750">
              <a:buFont typeface="Wingdings" panose="05000000000000000000" pitchFamily="2" charset="2"/>
              <a:buChar char="Ø"/>
            </a:pPr>
            <a:r>
              <a:rPr lang="fr-FR" sz="1400" dirty="0" smtClean="0">
                <a:solidFill>
                  <a:srgbClr val="FF0000"/>
                </a:solidFill>
              </a:rPr>
              <a:t> </a:t>
            </a:r>
            <a:r>
              <a:rPr lang="fr-FR" sz="1400" dirty="0" smtClean="0"/>
              <a:t>4 éclisses ont été usinées (précision de 10µm) pour le tronçon N et permettent de  positionner l’axe faisceau de ce tronçon avec celui du tronçon N-1 (repéré par 4 pions)</a:t>
            </a:r>
          </a:p>
          <a:p>
            <a:pPr marL="285750" indent="-285750">
              <a:buFont typeface="Wingdings" panose="05000000000000000000" pitchFamily="2" charset="2"/>
              <a:buChar char="Ø"/>
            </a:pPr>
            <a:r>
              <a:rPr lang="fr-FR" sz="1400" dirty="0">
                <a:solidFill>
                  <a:srgbClr val="FF0000"/>
                </a:solidFill>
              </a:rPr>
              <a:t> </a:t>
            </a:r>
            <a:r>
              <a:rPr lang="fr-FR" sz="1400" dirty="0" smtClean="0"/>
              <a:t>L’assembleur permet de faire tourner le tronçon (2t) par rapport à son centre de gravité et de positionner 3 éclisses du tronçon aval par rapport aux pions situés sur le tronçon amont.</a:t>
            </a:r>
          </a:p>
          <a:p>
            <a:pPr marL="285750" indent="-285750">
              <a:buFont typeface="Wingdings" panose="05000000000000000000" pitchFamily="2" charset="2"/>
              <a:buChar char="Ø"/>
            </a:pPr>
            <a:r>
              <a:rPr lang="fr-FR" sz="1400" dirty="0" smtClean="0">
                <a:solidFill>
                  <a:srgbClr val="FF0000"/>
                </a:solidFill>
              </a:rPr>
              <a:t> </a:t>
            </a:r>
            <a:r>
              <a:rPr lang="fr-FR" sz="1400" dirty="0" smtClean="0"/>
              <a:t>La quatrième éclisse servant de blocage devant ensuite s’insérer lorsque les 2 tronçons sont assemblés</a:t>
            </a:r>
          </a:p>
        </p:txBody>
      </p:sp>
      <p:pic>
        <p:nvPicPr>
          <p:cNvPr id="7" name="Picture 2" descr="\\Dapdc5\opiquet\Desktop\Roscof\assemblage\DSC01507.JPG"/>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rot="5400000">
            <a:off x="5234564" y="3659416"/>
            <a:ext cx="2746239" cy="32113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Dapdc5\opiquet\Desktop\Roscof\assemblage\DSC01486.JPG"/>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16200000">
            <a:off x="1199954" y="3259543"/>
            <a:ext cx="2710713" cy="397561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4"/>
          <p:cNvSpPr txBox="1">
            <a:spLocks noChangeArrowheads="1"/>
          </p:cNvSpPr>
          <p:nvPr/>
        </p:nvSpPr>
        <p:spPr bwMode="auto">
          <a:xfrm>
            <a:off x="2339752" y="260648"/>
            <a:ext cx="5324475" cy="437043"/>
          </a:xfrm>
          <a:prstGeom prst="rect">
            <a:avLst/>
          </a:prstGeom>
          <a:noFill/>
          <a:ln w="9525">
            <a:noFill/>
            <a:miter lim="800000"/>
            <a:headEnd/>
            <a:tailEnd/>
          </a:ln>
          <a:effectLst/>
        </p:spPr>
        <p:txBody>
          <a:bodyPr>
            <a:spAutoFit/>
          </a:bodyPr>
          <a:lstStyle/>
          <a:p>
            <a:pPr algn="ctr">
              <a:buNone/>
            </a:pPr>
            <a:r>
              <a:rPr lang="fr-FR" sz="2800" b="1" dirty="0" smtClean="0"/>
              <a:t>Installation au GANIL</a:t>
            </a:r>
            <a:endParaRPr lang="fr-FR" sz="2800" b="1" dirty="0"/>
          </a:p>
        </p:txBody>
      </p:sp>
      <p:sp>
        <p:nvSpPr>
          <p:cNvPr id="9" name="ZoneTexte 8"/>
          <p:cNvSpPr txBox="1"/>
          <p:nvPr/>
        </p:nvSpPr>
        <p:spPr>
          <a:xfrm>
            <a:off x="142968" y="1052736"/>
            <a:ext cx="6976382" cy="264688"/>
          </a:xfrm>
          <a:prstGeom prst="rect">
            <a:avLst/>
          </a:prstGeom>
          <a:noFill/>
        </p:spPr>
        <p:txBody>
          <a:bodyPr wrap="square" rtlCol="0">
            <a:spAutoFit/>
          </a:bodyPr>
          <a:lstStyle/>
          <a:p>
            <a:pPr>
              <a:buNone/>
            </a:pPr>
            <a:r>
              <a:rPr lang="fr-FR" sz="1400" b="1" dirty="0" smtClean="0"/>
              <a:t>Assembleur</a:t>
            </a:r>
            <a:endParaRPr lang="fr-FR" sz="1400" b="1" dirty="0"/>
          </a:p>
        </p:txBody>
      </p:sp>
      <p:sp>
        <p:nvSpPr>
          <p:cNvPr id="13" name="ZoneTexte 12"/>
          <p:cNvSpPr txBox="1"/>
          <p:nvPr/>
        </p:nvSpPr>
        <p:spPr>
          <a:xfrm>
            <a:off x="684031" y="3452344"/>
            <a:ext cx="2015295" cy="264688"/>
          </a:xfrm>
          <a:prstGeom prst="rect">
            <a:avLst/>
          </a:prstGeom>
          <a:noFill/>
        </p:spPr>
        <p:txBody>
          <a:bodyPr wrap="none" rtlCol="0">
            <a:spAutoFit/>
          </a:bodyPr>
          <a:lstStyle/>
          <a:p>
            <a:pPr>
              <a:buNone/>
            </a:pPr>
            <a:r>
              <a:rPr lang="fr-FR" sz="1400" dirty="0" smtClean="0"/>
              <a:t>Pion sur le tronçon N-1</a:t>
            </a:r>
          </a:p>
        </p:txBody>
      </p:sp>
      <p:sp>
        <p:nvSpPr>
          <p:cNvPr id="15" name="ZoneTexte 14"/>
          <p:cNvSpPr txBox="1"/>
          <p:nvPr/>
        </p:nvSpPr>
        <p:spPr>
          <a:xfrm>
            <a:off x="2714531" y="3400345"/>
            <a:ext cx="1887055" cy="264688"/>
          </a:xfrm>
          <a:prstGeom prst="rect">
            <a:avLst/>
          </a:prstGeom>
          <a:noFill/>
        </p:spPr>
        <p:txBody>
          <a:bodyPr wrap="none" rtlCol="0">
            <a:spAutoFit/>
          </a:bodyPr>
          <a:lstStyle/>
          <a:p>
            <a:pPr>
              <a:buNone/>
            </a:pPr>
            <a:r>
              <a:rPr lang="fr-FR" sz="1400" dirty="0" smtClean="0"/>
              <a:t>Eclisse du tronçon N</a:t>
            </a:r>
          </a:p>
        </p:txBody>
      </p:sp>
      <p:pic>
        <p:nvPicPr>
          <p:cNvPr id="7171" name="Picture 3" descr="\\Dapdc5\opiquet\Desktop\Roscof\assemblage\DSC0133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5400000">
            <a:off x="6784800" y="1583242"/>
            <a:ext cx="2684246" cy="18002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necteur droit avec flèche 2"/>
          <p:cNvCxnSpPr>
            <a:stCxn id="13" idx="2"/>
          </p:cNvCxnSpPr>
          <p:nvPr/>
        </p:nvCxnSpPr>
        <p:spPr>
          <a:xfrm flipH="1">
            <a:off x="1403648" y="3717032"/>
            <a:ext cx="288031" cy="1530316"/>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flipH="1">
            <a:off x="2987824" y="3717032"/>
            <a:ext cx="432048" cy="129614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5" name="Groupe 44"/>
          <p:cNvGrpSpPr/>
          <p:nvPr/>
        </p:nvGrpSpPr>
        <p:grpSpPr>
          <a:xfrm>
            <a:off x="165451" y="3717032"/>
            <a:ext cx="8871045" cy="3152632"/>
            <a:chOff x="136475" y="2019869"/>
            <a:chExt cx="8871045" cy="3152632"/>
          </a:xfrm>
        </p:grpSpPr>
        <p:sp>
          <p:nvSpPr>
            <p:cNvPr id="46" name="Rectangle 45"/>
            <p:cNvSpPr/>
            <p:nvPr/>
          </p:nvSpPr>
          <p:spPr>
            <a:xfrm>
              <a:off x="136475" y="2019869"/>
              <a:ext cx="8871045" cy="3152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p:cNvSpPr/>
            <p:nvPr/>
          </p:nvSpPr>
          <p:spPr>
            <a:xfrm>
              <a:off x="573204" y="2593075"/>
              <a:ext cx="2197289" cy="21972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p:cNvSpPr/>
            <p:nvPr/>
          </p:nvSpPr>
          <p:spPr>
            <a:xfrm>
              <a:off x="1624082" y="2456597"/>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p:cNvSpPr/>
            <p:nvPr/>
          </p:nvSpPr>
          <p:spPr>
            <a:xfrm>
              <a:off x="1657063" y="4667534"/>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rot="5400000">
              <a:off x="2719314" y="3620068"/>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p:cNvSpPr/>
            <p:nvPr/>
          </p:nvSpPr>
          <p:spPr>
            <a:xfrm rot="5400000">
              <a:off x="522025" y="3568889"/>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1364774" y="2456597"/>
              <a:ext cx="163773" cy="2456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p:cNvSpPr/>
            <p:nvPr/>
          </p:nvSpPr>
          <p:spPr>
            <a:xfrm rot="5400000">
              <a:off x="491317" y="3794078"/>
              <a:ext cx="163773" cy="2456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rot="5400000">
              <a:off x="2688607" y="3394880"/>
              <a:ext cx="163773" cy="2456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3673520" y="2541895"/>
              <a:ext cx="2197289" cy="21972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4724398" y="2405417"/>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p:cNvSpPr/>
            <p:nvPr/>
          </p:nvSpPr>
          <p:spPr>
            <a:xfrm>
              <a:off x="4757379" y="4616354"/>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rot="5400000">
              <a:off x="5819630" y="3568888"/>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p:cNvSpPr/>
            <p:nvPr/>
          </p:nvSpPr>
          <p:spPr>
            <a:xfrm rot="5400000">
              <a:off x="3622341" y="3517709"/>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p:cNvSpPr/>
            <p:nvPr/>
          </p:nvSpPr>
          <p:spPr>
            <a:xfrm>
              <a:off x="4574274" y="2405417"/>
              <a:ext cx="163773" cy="2456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p:cNvSpPr/>
            <p:nvPr/>
          </p:nvSpPr>
          <p:spPr>
            <a:xfrm rot="5400000">
              <a:off x="3591633" y="3647362"/>
              <a:ext cx="163773" cy="2456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p:cNvSpPr/>
            <p:nvPr/>
          </p:nvSpPr>
          <p:spPr>
            <a:xfrm rot="5400000">
              <a:off x="5788923" y="3439236"/>
              <a:ext cx="163773" cy="2456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p:cNvSpPr/>
            <p:nvPr/>
          </p:nvSpPr>
          <p:spPr>
            <a:xfrm>
              <a:off x="6514529" y="2528247"/>
              <a:ext cx="2197289" cy="21972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p:cNvSpPr/>
            <p:nvPr/>
          </p:nvSpPr>
          <p:spPr>
            <a:xfrm>
              <a:off x="7565407" y="2391769"/>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p:cNvSpPr/>
            <p:nvPr/>
          </p:nvSpPr>
          <p:spPr>
            <a:xfrm>
              <a:off x="7598388" y="4602706"/>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p:cNvSpPr/>
            <p:nvPr/>
          </p:nvSpPr>
          <p:spPr>
            <a:xfrm rot="5400000">
              <a:off x="8660639" y="3555240"/>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 name="Rectangle 66"/>
            <p:cNvSpPr/>
            <p:nvPr/>
          </p:nvSpPr>
          <p:spPr>
            <a:xfrm rot="5400000">
              <a:off x="6463350" y="3504061"/>
              <a:ext cx="102358" cy="2456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p:cNvSpPr/>
            <p:nvPr/>
          </p:nvSpPr>
          <p:spPr>
            <a:xfrm>
              <a:off x="7415283" y="2391769"/>
              <a:ext cx="163773" cy="2456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68"/>
            <p:cNvSpPr/>
            <p:nvPr/>
          </p:nvSpPr>
          <p:spPr>
            <a:xfrm rot="5400000">
              <a:off x="6432642" y="3633714"/>
              <a:ext cx="163773" cy="2456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p:cNvSpPr/>
            <p:nvPr/>
          </p:nvSpPr>
          <p:spPr>
            <a:xfrm rot="5400000">
              <a:off x="8629932" y="3425588"/>
              <a:ext cx="163773" cy="2456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p:cNvSpPr/>
            <p:nvPr/>
          </p:nvSpPr>
          <p:spPr>
            <a:xfrm>
              <a:off x="7435755" y="4602706"/>
              <a:ext cx="163773" cy="24566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2" name="Connecteur droit avec flèche 71"/>
            <p:cNvCxnSpPr/>
            <p:nvPr/>
          </p:nvCxnSpPr>
          <p:spPr>
            <a:xfrm flipH="1">
              <a:off x="2802070" y="2043367"/>
              <a:ext cx="282846" cy="137682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Connecteur droit avec flèche 72"/>
            <p:cNvCxnSpPr/>
            <p:nvPr/>
          </p:nvCxnSpPr>
          <p:spPr>
            <a:xfrm flipH="1">
              <a:off x="1703425" y="2095366"/>
              <a:ext cx="54592" cy="38554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53912746"/>
      </p:ext>
    </p:extLst>
  </p:cSld>
  <p:clrMapOvr>
    <a:masterClrMapping/>
  </p:clrMapOvr>
  <mc:AlternateContent xmlns:mc="http://schemas.openxmlformats.org/markup-compatibility/2006">
    <mc:Choice xmlns:p14="http://schemas.microsoft.com/office/powerpoint/2010/main" Requires="p14">
      <p:transition spd="slow" p14:dur="2000" advTm="56108"/>
    </mc:Choice>
    <mc:Fallback>
      <p:transition spd="slow" advTm="5610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set>
                                      <p:cBhvr override="childStyle">
                                        <p:cTn dur="1" fill="hold" display="0" masterRel="nextClick" afterEffect="1"/>
                                        <p:tgtEl>
                                          <p:spTgt spid="4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7504" y="1008875"/>
            <a:ext cx="6976382" cy="264688"/>
          </a:xfrm>
          <a:prstGeom prst="rect">
            <a:avLst/>
          </a:prstGeom>
          <a:noFill/>
        </p:spPr>
        <p:txBody>
          <a:bodyPr wrap="square" rtlCol="0">
            <a:spAutoFit/>
          </a:bodyPr>
          <a:lstStyle/>
          <a:p>
            <a:pPr>
              <a:buNone/>
            </a:pPr>
            <a:r>
              <a:rPr lang="fr-FR" sz="1400" b="1" dirty="0" smtClean="0"/>
              <a:t>Installation du deuxième tronçon sur l’assembleur (T2)</a:t>
            </a:r>
            <a:endParaRPr lang="fr-FR" sz="1400" b="1" dirty="0"/>
          </a:p>
        </p:txBody>
      </p:sp>
      <p:sp>
        <p:nvSpPr>
          <p:cNvPr id="3" name="ZoneTexte 2"/>
          <p:cNvSpPr txBox="1"/>
          <p:nvPr/>
        </p:nvSpPr>
        <p:spPr>
          <a:xfrm>
            <a:off x="611560" y="1294240"/>
            <a:ext cx="8513062" cy="2068259"/>
          </a:xfrm>
          <a:prstGeom prst="rect">
            <a:avLst/>
          </a:prstGeom>
          <a:noFill/>
        </p:spPr>
        <p:txBody>
          <a:bodyPr wrap="square" rtlCol="0">
            <a:spAutoFit/>
          </a:bodyPr>
          <a:lstStyle/>
          <a:p>
            <a:pPr>
              <a:buNone/>
            </a:pPr>
            <a:r>
              <a:rPr lang="fr-FR" sz="1400" u="sng" dirty="0" smtClean="0"/>
              <a:t>Procédure de montage mise en œuvre pour chaque tronçon (testée et validée préalablement à Saclay) </a:t>
            </a:r>
          </a:p>
          <a:p>
            <a:pPr>
              <a:buNone/>
            </a:pPr>
            <a:endParaRPr lang="fr-FR" sz="800" u="sng" dirty="0" smtClean="0"/>
          </a:p>
          <a:p>
            <a:pPr>
              <a:buNone/>
            </a:pPr>
            <a:r>
              <a:rPr lang="fr-FR" sz="1400" dirty="0" smtClean="0"/>
              <a:t>	- Mise en place de l’assembleur au niveau du tronçon aval</a:t>
            </a:r>
            <a:r>
              <a:rPr lang="fr-FR" sz="1400" dirty="0"/>
              <a:t>	</a:t>
            </a:r>
            <a:endParaRPr lang="fr-FR" sz="1400" dirty="0" smtClean="0"/>
          </a:p>
          <a:p>
            <a:pPr>
              <a:buNone/>
            </a:pPr>
            <a:r>
              <a:rPr lang="fr-FR" sz="1400" dirty="0" smtClean="0"/>
              <a:t>	- Mise en place du tronçon sur l’assembleur (encombrement des différents ports)</a:t>
            </a:r>
          </a:p>
          <a:p>
            <a:pPr>
              <a:buNone/>
            </a:pPr>
            <a:r>
              <a:rPr lang="fr-FR" sz="1400" dirty="0"/>
              <a:t>	</a:t>
            </a:r>
            <a:r>
              <a:rPr lang="fr-FR" sz="1400" dirty="0" smtClean="0"/>
              <a:t>- Montage à blanc (pas de joint Helicoflex). Vérification de la position de l’assembleur 	par rapport au tronçon N-1. Mise en contact des 2 tronçons en position finale</a:t>
            </a:r>
          </a:p>
          <a:p>
            <a:pPr>
              <a:buNone/>
            </a:pPr>
            <a:r>
              <a:rPr lang="fr-FR" sz="1400" dirty="0"/>
              <a:t>	</a:t>
            </a:r>
            <a:r>
              <a:rPr lang="fr-FR" sz="1400" dirty="0" smtClean="0"/>
              <a:t>- Démontage tronçon aval</a:t>
            </a:r>
          </a:p>
          <a:p>
            <a:pPr>
              <a:buNone/>
            </a:pPr>
            <a:r>
              <a:rPr lang="fr-FR" sz="1400" dirty="0" smtClean="0"/>
              <a:t>	- Vérification de la portée de joint (</a:t>
            </a:r>
            <a:r>
              <a:rPr lang="fr-FR" sz="1400" dirty="0"/>
              <a:t>r</a:t>
            </a:r>
            <a:r>
              <a:rPr lang="fr-FR" sz="1400" dirty="0" smtClean="0"/>
              <a:t>e-préparation de la portée de joint si nécessaire)</a:t>
            </a:r>
          </a:p>
          <a:p>
            <a:pPr>
              <a:buNone/>
            </a:pPr>
            <a:r>
              <a:rPr lang="fr-FR" sz="1400" dirty="0"/>
              <a:t>	</a:t>
            </a:r>
            <a:r>
              <a:rPr lang="fr-FR" sz="1400" dirty="0" smtClean="0"/>
              <a:t>- Assemblage des 2 tronçons avec le joint hélicoflex</a:t>
            </a:r>
          </a:p>
          <a:p>
            <a:pPr>
              <a:buNone/>
            </a:pPr>
            <a:r>
              <a:rPr lang="fr-FR" sz="1400" dirty="0"/>
              <a:t>	</a:t>
            </a:r>
            <a:r>
              <a:rPr lang="fr-FR" sz="1400" dirty="0" smtClean="0"/>
              <a:t>- Validation de l’étanchéité du joint inter-tronçon</a:t>
            </a:r>
          </a:p>
        </p:txBody>
      </p:sp>
      <p:sp>
        <p:nvSpPr>
          <p:cNvPr id="8" name="Text Box 24"/>
          <p:cNvSpPr txBox="1">
            <a:spLocks noChangeArrowheads="1"/>
          </p:cNvSpPr>
          <p:nvPr/>
        </p:nvSpPr>
        <p:spPr bwMode="auto">
          <a:xfrm>
            <a:off x="2339752" y="260648"/>
            <a:ext cx="5324475" cy="437043"/>
          </a:xfrm>
          <a:prstGeom prst="rect">
            <a:avLst/>
          </a:prstGeom>
          <a:noFill/>
          <a:ln w="9525">
            <a:noFill/>
            <a:miter lim="800000"/>
            <a:headEnd/>
            <a:tailEnd/>
          </a:ln>
          <a:effectLst/>
        </p:spPr>
        <p:txBody>
          <a:bodyPr>
            <a:spAutoFit/>
          </a:bodyPr>
          <a:lstStyle/>
          <a:p>
            <a:pPr algn="ctr">
              <a:buNone/>
            </a:pPr>
            <a:r>
              <a:rPr lang="fr-FR" sz="2800" b="1" dirty="0" smtClean="0"/>
              <a:t>Installation au GANIL</a:t>
            </a:r>
            <a:endParaRPr lang="fr-FR" sz="2800" b="1" dirty="0"/>
          </a:p>
        </p:txBody>
      </p:sp>
      <p:pic>
        <p:nvPicPr>
          <p:cNvPr id="15363" name="Picture 3" descr="D:\SPIRAL2\RFQ_SPIRAL2\Photos_images\2014_09_GANIL\2014 09 08\DSC01343.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3986" y="3429000"/>
            <a:ext cx="2601441" cy="325279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D:\SPIRAL2\RFQ_SPIRAL2\Photos_images\2014_09_GANIL\Photos_Philippe\IMG_45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7850" y="3458780"/>
            <a:ext cx="1800200" cy="32003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D:\SPIRAL2\RFQ_SPIRAL2\Photos_images\2014_09_GANIL\2014 09 10 T1 T2\DSC0147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08061" y="3429000"/>
            <a:ext cx="2187856" cy="328142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6333482" y="2989666"/>
            <a:ext cx="2767104" cy="264688"/>
          </a:xfrm>
          <a:prstGeom prst="rect">
            <a:avLst/>
          </a:prstGeom>
          <a:noFill/>
          <a:ln>
            <a:solidFill>
              <a:schemeClr val="tx1"/>
            </a:solidFill>
          </a:ln>
        </p:spPr>
        <p:txBody>
          <a:bodyPr wrap="none" rtlCol="0">
            <a:spAutoFit/>
          </a:bodyPr>
          <a:lstStyle/>
          <a:p>
            <a:pPr>
              <a:buNone/>
            </a:pPr>
            <a:r>
              <a:rPr lang="fr-FR" sz="1400" b="1" dirty="0" smtClean="0"/>
              <a:t>2-3 jours pour chaque tronçon</a:t>
            </a:r>
          </a:p>
        </p:txBody>
      </p:sp>
    </p:spTree>
    <p:extLst>
      <p:ext uri="{BB962C8B-B14F-4D97-AF65-F5344CB8AC3E}">
        <p14:creationId xmlns:p14="http://schemas.microsoft.com/office/powerpoint/2010/main" val="103863037"/>
      </p:ext>
    </p:extLst>
  </p:cSld>
  <p:clrMapOvr>
    <a:masterClrMapping/>
  </p:clrMapOvr>
  <mc:AlternateContent xmlns:mc="http://schemas.openxmlformats.org/markup-compatibility/2006">
    <mc:Choice xmlns:p14="http://schemas.microsoft.com/office/powerpoint/2010/main" Requires="p14">
      <p:transition spd="slow" p14:dur="2000" advTm="62978"/>
    </mc:Choice>
    <mc:Fallback>
      <p:transition spd="slow" advTm="62978"/>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3|12.5"/>
</p:tagLst>
</file>

<file path=ppt/theme/theme1.xml><?xml version="1.0" encoding="utf-8"?>
<a:theme xmlns:a="http://schemas.openxmlformats.org/drawingml/2006/main" name="5_IPHI_CP">
  <a:themeElements>
    <a:clrScheme name="IPHI_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ctr">
          <a:buNone/>
          <a:defRPr dirty="0" smtClean="0">
            <a:solidFill>
              <a:srgbClr val="FF0000"/>
            </a:solidFill>
          </a:defRPr>
        </a:defPPr>
      </a:lstStyle>
    </a:spDef>
    <a:lnDef>
      <a:spPr>
        <a:ln w="3175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buNone/>
          <a:defRPr dirty="0" err="1" smtClean="0"/>
        </a:defPPr>
      </a:lstStyle>
    </a:txDef>
  </a:objectDefaults>
  <a:extraClrSchemeLst>
    <a:extraClrScheme>
      <a:clrScheme name="IPHI_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PHI_C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PHI_C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PHI_C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PHI_C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PHI_C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PHI_C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PHI_C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PHI_C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PHI_C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PHI_C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PHI_C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125947</TotalTime>
  <Words>1243</Words>
  <Application>Microsoft Office PowerPoint</Application>
  <PresentationFormat>Affichage à l'écran (4:3)</PresentationFormat>
  <Paragraphs>170</Paragraphs>
  <Slides>28</Slides>
  <Notes>1</Notes>
  <HiddenSlides>0</HiddenSlides>
  <MMClips>1</MMClips>
  <ScaleCrop>false</ScaleCrop>
  <HeadingPairs>
    <vt:vector size="6" baseType="variant">
      <vt:variant>
        <vt:lpstr>Thème</vt:lpstr>
      </vt:variant>
      <vt:variant>
        <vt:i4>1</vt:i4>
      </vt:variant>
      <vt:variant>
        <vt:lpstr>Serveurs OLE incorporés</vt:lpstr>
      </vt:variant>
      <vt:variant>
        <vt:i4>3</vt:i4>
      </vt:variant>
      <vt:variant>
        <vt:lpstr>Titres des diapositives</vt:lpstr>
      </vt:variant>
      <vt:variant>
        <vt:i4>28</vt:i4>
      </vt:variant>
    </vt:vector>
  </HeadingPairs>
  <TitlesOfParts>
    <vt:vector size="32" baseType="lpstr">
      <vt:lpstr>5_IPHI_CP</vt:lpstr>
      <vt:lpstr>Picture</vt:lpstr>
      <vt:lpstr>Équation</vt:lpstr>
      <vt:lpstr>AutoSketch.Drawing.7</vt:lpstr>
      <vt:lpstr>Installation et réglage du RFQ SPIRAL2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 Prog</dc:title>
  <dc:creator>FERRAND</dc:creator>
  <cp:lastModifiedBy>PIQUET Olivier</cp:lastModifiedBy>
  <cp:revision>3771</cp:revision>
  <cp:lastPrinted>2014-03-10T12:09:21Z</cp:lastPrinted>
  <dcterms:created xsi:type="dcterms:W3CDTF">2006-03-11T15:04:19Z</dcterms:created>
  <dcterms:modified xsi:type="dcterms:W3CDTF">2015-10-06T06:33:26Z</dcterms:modified>
</cp:coreProperties>
</file>